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xml" ContentType="application/inkml+xml"/>
  <Override PartName="/ppt/ink/ink8.xml" ContentType="application/inkml+xml"/>
  <Override PartName="/ppt/ink/ink9.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193"/>
  </p:handoutMasterIdLst>
  <p:sldIdLst>
    <p:sldId id="262" r:id="rId3"/>
    <p:sldId id="272" r:id="rId4"/>
    <p:sldId id="266" r:id="rId6"/>
    <p:sldId id="646" r:id="rId7"/>
    <p:sldId id="654" r:id="rId8"/>
    <p:sldId id="655" r:id="rId9"/>
    <p:sldId id="647" r:id="rId10"/>
    <p:sldId id="648" r:id="rId11"/>
    <p:sldId id="649" r:id="rId12"/>
    <p:sldId id="651" r:id="rId13"/>
    <p:sldId id="283" r:id="rId14"/>
    <p:sldId id="652" r:id="rId15"/>
    <p:sldId id="269" r:id="rId16"/>
    <p:sldId id="656" r:id="rId17"/>
    <p:sldId id="657" r:id="rId18"/>
    <p:sldId id="659" r:id="rId19"/>
    <p:sldId id="285" r:id="rId20"/>
    <p:sldId id="660" r:id="rId21"/>
    <p:sldId id="286" r:id="rId22"/>
    <p:sldId id="287" r:id="rId23"/>
    <p:sldId id="289" r:id="rId24"/>
    <p:sldId id="288" r:id="rId25"/>
    <p:sldId id="290" r:id="rId26"/>
    <p:sldId id="293" r:id="rId27"/>
    <p:sldId id="632" r:id="rId28"/>
    <p:sldId id="382" r:id="rId29"/>
    <p:sldId id="383" r:id="rId30"/>
    <p:sldId id="298" r:id="rId31"/>
    <p:sldId id="385" r:id="rId32"/>
    <p:sldId id="386" r:id="rId33"/>
    <p:sldId id="356" r:id="rId34"/>
    <p:sldId id="300" r:id="rId35"/>
    <p:sldId id="301" r:id="rId36"/>
    <p:sldId id="302" r:id="rId37"/>
    <p:sldId id="661" r:id="rId38"/>
    <p:sldId id="303" r:id="rId39"/>
    <p:sldId id="662" r:id="rId40"/>
    <p:sldId id="306" r:id="rId41"/>
    <p:sldId id="399" r:id="rId42"/>
    <p:sldId id="308" r:id="rId43"/>
    <p:sldId id="663" r:id="rId44"/>
    <p:sldId id="311" r:id="rId45"/>
    <p:sldId id="664" r:id="rId46"/>
    <p:sldId id="312" r:id="rId47"/>
    <p:sldId id="401" r:id="rId48"/>
    <p:sldId id="318" r:id="rId49"/>
    <p:sldId id="621" r:id="rId50"/>
    <p:sldId id="622" r:id="rId51"/>
    <p:sldId id="623" r:id="rId52"/>
    <p:sldId id="624" r:id="rId53"/>
    <p:sldId id="625" r:id="rId54"/>
    <p:sldId id="361" r:id="rId55"/>
    <p:sldId id="404" r:id="rId56"/>
    <p:sldId id="666" r:id="rId57"/>
    <p:sldId id="667" r:id="rId58"/>
    <p:sldId id="669" r:id="rId59"/>
    <p:sldId id="319" r:id="rId60"/>
    <p:sldId id="671" r:id="rId61"/>
    <p:sldId id="668" r:id="rId62"/>
    <p:sldId id="324" r:id="rId63"/>
    <p:sldId id="325" r:id="rId64"/>
    <p:sldId id="672" r:id="rId65"/>
    <p:sldId id="326" r:id="rId66"/>
    <p:sldId id="626" r:id="rId67"/>
    <p:sldId id="409" r:id="rId68"/>
    <p:sldId id="408" r:id="rId69"/>
    <p:sldId id="410" r:id="rId70"/>
    <p:sldId id="331" r:id="rId71"/>
    <p:sldId id="333" r:id="rId72"/>
    <p:sldId id="411" r:id="rId73"/>
    <p:sldId id="334" r:id="rId74"/>
    <p:sldId id="703" r:id="rId75"/>
    <p:sldId id="415" r:id="rId76"/>
    <p:sldId id="416" r:id="rId77"/>
    <p:sldId id="417" r:id="rId78"/>
    <p:sldId id="412" r:id="rId79"/>
    <p:sldId id="418" r:id="rId80"/>
    <p:sldId id="419" r:id="rId81"/>
    <p:sldId id="335" r:id="rId82"/>
    <p:sldId id="336" r:id="rId83"/>
    <p:sldId id="338" r:id="rId84"/>
    <p:sldId id="339" r:id="rId85"/>
    <p:sldId id="422" r:id="rId86"/>
    <p:sldId id="342" r:id="rId87"/>
    <p:sldId id="343" r:id="rId88"/>
    <p:sldId id="423" r:id="rId89"/>
    <p:sldId id="704" r:id="rId90"/>
    <p:sldId id="705" r:id="rId91"/>
    <p:sldId id="426" r:id="rId92"/>
    <p:sldId id="686" r:id="rId93"/>
    <p:sldId id="687" r:id="rId94"/>
    <p:sldId id="688" r:id="rId95"/>
    <p:sldId id="689" r:id="rId96"/>
    <p:sldId id="690" r:id="rId97"/>
    <p:sldId id="712" r:id="rId98"/>
    <p:sldId id="344" r:id="rId99"/>
    <p:sldId id="673" r:id="rId100"/>
    <p:sldId id="484" r:id="rId101"/>
    <p:sldId id="706" r:id="rId102"/>
    <p:sldId id="347" r:id="rId103"/>
    <p:sldId id="486" r:id="rId104"/>
    <p:sldId id="487" r:id="rId105"/>
    <p:sldId id="707" r:id="rId106"/>
    <p:sldId id="349" r:id="rId107"/>
    <p:sldId id="708" r:id="rId108"/>
    <p:sldId id="489" r:id="rId109"/>
    <p:sldId id="709" r:id="rId110"/>
    <p:sldId id="710" r:id="rId111"/>
    <p:sldId id="353" r:id="rId112"/>
    <p:sldId id="634" r:id="rId113"/>
    <p:sldId id="498" r:id="rId114"/>
    <p:sldId id="595" r:id="rId115"/>
    <p:sldId id="596" r:id="rId116"/>
    <p:sldId id="598" r:id="rId117"/>
    <p:sldId id="599" r:id="rId118"/>
    <p:sldId id="600" r:id="rId119"/>
    <p:sldId id="674" r:id="rId120"/>
    <p:sldId id="495" r:id="rId121"/>
    <p:sldId id="433" r:id="rId122"/>
    <p:sldId id="675" r:id="rId123"/>
    <p:sldId id="676" r:id="rId124"/>
    <p:sldId id="677" r:id="rId125"/>
    <p:sldId id="678" r:id="rId126"/>
    <p:sldId id="604" r:id="rId127"/>
    <p:sldId id="435" r:id="rId128"/>
    <p:sldId id="436" r:id="rId129"/>
    <p:sldId id="437" r:id="rId130"/>
    <p:sldId id="507" r:id="rId131"/>
    <p:sldId id="509" r:id="rId132"/>
    <p:sldId id="438" r:id="rId133"/>
    <p:sldId id="679" r:id="rId134"/>
    <p:sldId id="680" r:id="rId135"/>
    <p:sldId id="510" r:id="rId136"/>
    <p:sldId id="681" r:id="rId137"/>
    <p:sldId id="512" r:id="rId138"/>
    <p:sldId id="444" r:id="rId139"/>
    <p:sldId id="446" r:id="rId140"/>
    <p:sldId id="682" r:id="rId141"/>
    <p:sldId id="691" r:id="rId142"/>
    <p:sldId id="629" r:id="rId143"/>
    <p:sldId id="448" r:id="rId144"/>
    <p:sldId id="516" r:id="rId145"/>
    <p:sldId id="517" r:id="rId146"/>
    <p:sldId id="518" r:id="rId147"/>
    <p:sldId id="519" r:id="rId148"/>
    <p:sldId id="608" r:id="rId149"/>
    <p:sldId id="520" r:id="rId150"/>
    <p:sldId id="524" r:id="rId151"/>
    <p:sldId id="525" r:id="rId152"/>
    <p:sldId id="526" r:id="rId153"/>
    <p:sldId id="527" r:id="rId154"/>
    <p:sldId id="528" r:id="rId155"/>
    <p:sldId id="529" r:id="rId156"/>
    <p:sldId id="692" r:id="rId157"/>
    <p:sldId id="530" r:id="rId158"/>
    <p:sldId id="531" r:id="rId159"/>
    <p:sldId id="532" r:id="rId160"/>
    <p:sldId id="683" r:id="rId161"/>
    <p:sldId id="533" r:id="rId162"/>
    <p:sldId id="534" r:id="rId163"/>
    <p:sldId id="537" r:id="rId164"/>
    <p:sldId id="538" r:id="rId165"/>
    <p:sldId id="693" r:id="rId166"/>
    <p:sldId id="539" r:id="rId167"/>
    <p:sldId id="540" r:id="rId168"/>
    <p:sldId id="541" r:id="rId169"/>
    <p:sldId id="684" r:id="rId170"/>
    <p:sldId id="543" r:id="rId171"/>
    <p:sldId id="544" r:id="rId172"/>
    <p:sldId id="545" r:id="rId173"/>
    <p:sldId id="546" r:id="rId174"/>
    <p:sldId id="547" r:id="rId175"/>
    <p:sldId id="695" r:id="rId176"/>
    <p:sldId id="548" r:id="rId177"/>
    <p:sldId id="696" r:id="rId178"/>
    <p:sldId id="699" r:id="rId179"/>
    <p:sldId id="700" r:id="rId180"/>
    <p:sldId id="701" r:id="rId181"/>
    <p:sldId id="702" r:id="rId182"/>
    <p:sldId id="639" r:id="rId183"/>
    <p:sldId id="613" r:id="rId184"/>
    <p:sldId id="636" r:id="rId185"/>
    <p:sldId id="637" r:id="rId186"/>
    <p:sldId id="638" r:id="rId187"/>
    <p:sldId id="640" r:id="rId188"/>
    <p:sldId id="641" r:id="rId189"/>
    <p:sldId id="643" r:id="rId190"/>
    <p:sldId id="644" r:id="rId191"/>
    <p:sldId id="645" r:id="rId192"/>
  </p:sldIdLst>
  <p:sldSz cx="9144000" cy="6858000" type="screen4x3"/>
  <p:notesSz cx="6858000" cy="9144000"/>
  <p:custDataLst>
    <p:tags r:id="rId197"/>
  </p:custDataLst>
  <p:defaultTextStyle>
    <a:defPPr>
      <a:defRPr lang="en-US"/>
    </a:defPPr>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vl6pPr marL="2286000" lvl="5"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6pPr>
    <a:lvl7pPr marL="2743200" lvl="6"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7pPr>
    <a:lvl8pPr marL="3200400" lvl="7"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8pPr>
    <a:lvl9pPr marL="3657600" lvl="8"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323" userDrawn="1">
          <p15:clr>
            <a:srgbClr val="A4A3A4"/>
          </p15:clr>
        </p15:guide>
        <p15:guide id="2" pos="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006600"/>
    <a:srgbClr val="FF66FF"/>
    <a:srgbClr val="0000CC"/>
    <a:srgbClr val="FFCC99"/>
    <a:srgbClr val="00FFCC"/>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921"/>
    <p:restoredTop sz="88292"/>
  </p:normalViewPr>
  <p:slideViewPr>
    <p:cSldViewPr snapToGrid="0" showGuides="1">
      <p:cViewPr varScale="1">
        <p:scale>
          <a:sx n="100" d="100"/>
          <a:sy n="100" d="100"/>
        </p:scale>
        <p:origin x="2070" y="114"/>
      </p:cViewPr>
      <p:guideLst>
        <p:guide orient="horz" pos="323"/>
        <p:guide pos="90"/>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7" Type="http://schemas.openxmlformats.org/officeDocument/2006/relationships/tags" Target="tags/tag1.xml"/><Relationship Id="rId196" Type="http://schemas.openxmlformats.org/officeDocument/2006/relationships/tableStyles" Target="tableStyles.xml"/><Relationship Id="rId195" Type="http://schemas.openxmlformats.org/officeDocument/2006/relationships/viewProps" Target="viewProps.xml"/><Relationship Id="rId194" Type="http://schemas.openxmlformats.org/officeDocument/2006/relationships/presProps" Target="presProps.xml"/><Relationship Id="rId193" Type="http://schemas.openxmlformats.org/officeDocument/2006/relationships/handoutMaster" Target="handoutMasters/handoutMaster1.xml"/><Relationship Id="rId192" Type="http://schemas.openxmlformats.org/officeDocument/2006/relationships/slide" Target="slides/slide189.xml"/><Relationship Id="rId191" Type="http://schemas.openxmlformats.org/officeDocument/2006/relationships/slide" Target="slides/slide188.xml"/><Relationship Id="rId190" Type="http://schemas.openxmlformats.org/officeDocument/2006/relationships/slide" Target="slides/slide187.xml"/><Relationship Id="rId19" Type="http://schemas.openxmlformats.org/officeDocument/2006/relationships/slide" Target="slides/slide16.xml"/><Relationship Id="rId189" Type="http://schemas.openxmlformats.org/officeDocument/2006/relationships/slide" Target="slides/slide186.xml"/><Relationship Id="rId188" Type="http://schemas.openxmlformats.org/officeDocument/2006/relationships/slide" Target="slides/slide185.xml"/><Relationship Id="rId187" Type="http://schemas.openxmlformats.org/officeDocument/2006/relationships/slide" Target="slides/slide184.xml"/><Relationship Id="rId186" Type="http://schemas.openxmlformats.org/officeDocument/2006/relationships/slide" Target="slides/slide183.xml"/><Relationship Id="rId185" Type="http://schemas.openxmlformats.org/officeDocument/2006/relationships/slide" Target="slides/slide182.xml"/><Relationship Id="rId184" Type="http://schemas.openxmlformats.org/officeDocument/2006/relationships/slide" Target="slides/slide181.xml"/><Relationship Id="rId183" Type="http://schemas.openxmlformats.org/officeDocument/2006/relationships/slide" Target="slides/slide180.xml"/><Relationship Id="rId182" Type="http://schemas.openxmlformats.org/officeDocument/2006/relationships/slide" Target="slides/slide179.xml"/><Relationship Id="rId181" Type="http://schemas.openxmlformats.org/officeDocument/2006/relationships/slide" Target="slides/slide178.xml"/><Relationship Id="rId180" Type="http://schemas.openxmlformats.org/officeDocument/2006/relationships/slide" Target="slides/slide177.xml"/><Relationship Id="rId18" Type="http://schemas.openxmlformats.org/officeDocument/2006/relationships/slide" Target="slides/slide15.xml"/><Relationship Id="rId179" Type="http://schemas.openxmlformats.org/officeDocument/2006/relationships/slide" Target="slides/slide176.xml"/><Relationship Id="rId178" Type="http://schemas.openxmlformats.org/officeDocument/2006/relationships/slide" Target="slides/slide175.xml"/><Relationship Id="rId177" Type="http://schemas.openxmlformats.org/officeDocument/2006/relationships/slide" Target="slides/slide174.xml"/><Relationship Id="rId176" Type="http://schemas.openxmlformats.org/officeDocument/2006/relationships/slide" Target="slides/slide173.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4.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4" Type="http://schemas.openxmlformats.org/officeDocument/2006/relationships/image" Target="../media/image45.wmf"/><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160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48EA290-A488-474A-BFBB-E52D6F386CAC}"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1022 496,'103'0,"50"-27,-101 14,33 13,-16 0,-18 0</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1233 444,'69'0,"-1"34,-17 0,34 34,-85-17,-68-34,-51 50,-69 18,137-51,0-17</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805 514,'2'0</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799 443,'2'0</inkml:trace>
</inkml:ink>
</file>

<file path=ppt/ink/ink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333 317,'88'0,"-18"0,18 0,53 16,53 32,-53-17,-88-15,35 0,123 0,71-16,-36 0,106 0,-70 0,70 0,-35 0,-71 0,1-16,-36 0,-105 16,35 0,87-31,-122 31,70 0,-35 0,70 0,1 0,-36 0,35 0,0 0,-35 0,-17 0,17 0,-36 0,37 0,-1 0,-36 0,-34 0,35 0,0 0,-18 0,71 0,52 0,-140 0,175 0,-140 0,-88-16,18 16,52 0,18 0,-53 0,-18 0,36 0,-18 0,-35 0,-1 0,36 0,0 0</inkml:trace>
</inkml:ink>
</file>

<file path=ppt/ink/ink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219 449,'88'0,"17"-31,-52 31,52 0,106-16,-18 16,-53-32,141 32,0 0,-175 0,-54 0,54 0,-19 0,19 0,69 0,-34 0,70-15,-106 15,18-16,-71 16,71 0,-52 0,139 0,-104 0,-36 0,0-16,0 16,1 0,-1 0,-18 0</inkml:trace>
</inkml:ink>
</file>

<file path=ppt/ink/ink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216 412,'70'16,"54"1,-19 16,159 33,-88-66,106 49,-159-32,211-17,-17 33,-35-33,35 0,-71 0,-70 0,-18 0,-87 0,34 0,-34 0,34 0,36 0,70 0,-105 0,-1 0,-17 0,-17 0,122 0,-52 0,211 0,0 0,-105 0,-71 0,-36 0,-34 0,17 0,-35 0,18 0,-36 0,18 0,35 0,-35-17,53 17,-35 0,17-33,18 33,-36-16,54 16,-89-17,18 1,-17 16,-1 0,18-17,-18 17</inkml:trace>
</inkml:ink>
</file>

<file path=ppt/ink/ink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224 525,'123'-14,"18"14,-18 0,53 0,71 0,-1 0,-105 0,247 0,34 0,-140 0,0 0,158 0,-70 0,-53 0,105 0,-211 0,-17 28,17-28,-70 0,35 0,-35 0,0 0,-53 0,-18 0,1 0,17 0,35 0,-35 0,124 0,-124 0,70 0,-88 0,19 0,-37 0,36 0,-17 15,140-15,-35 0,35 0,71 0,-106 0,-53 14,18-14,35 0,-35 0,71 0,-72 0,19 0,-89 0,36 0,211 0,-211 0,-18 0,-36 0</inkml:trace>
</inkml:ink>
</file>

<file path=ppt/ink/ink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913 837,'2'0</inkml:trace>
</inkml:ink>
</file>

<file path=ppt/ink/ink1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478 403,'120'0,"16"0,-50 0,-35 0,18 0,-18 0</inkml:trace>
</inkml:ink>
</file>

<file path=ppt/ink/ink1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524 384,'53'0,"52"0,140 0,332 0,71 0,-403 0,175 0</inkml:trace>
</inkml:ink>
</file>

<file path=ppt/ink/ink1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961 525,'70'0,"140"0,0 0,-157 33,87-17,-70-16,-18 0,36 0,-18 0,-18 0,1 0,52 0,35 0,0 0,17-16,-52-17,-17 33,17-16,0 0,-35-17,-18 33,1-32,-1-1</inkml:trace>
</inkml:ink>
</file>

<file path=ppt/ink/ink1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709 456,'-29'81,"29"-32,-28 0</inkml:trace>
</inkml:ink>
</file>

<file path=ppt/ink/ink1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1297 471,'-44'101,"29"0,0-17,15-34</inkml:trace>
</inkml:ink>
</file>

<file path=ppt/ink/ink1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1225 189,'70'0,"-18"0,36 0,17 0,17 0,-17 0,35 0,70 0,-105 0,140 0,-105 0,-18 0,-52 0,-17 0,-1 0,18 0,0 0,-17 0,-1 0,36 0</inkml:trace>
</inkml:ink>
</file>

<file path=ppt/ink/ink1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916 302,'86'0,"1"12,16-12,-16 12,51-12,69 0,-155 0</inkml:trace>
</inkml:ink>
</file>

<file path=ppt/ink/ink1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265 388,'51'0,"0"0,17 0,18 0,16 0,-51 0,0 0</inkml:trace>
</inkml:ink>
</file>

<file path=ppt/ink/ink1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756 536,'2'0</inkml:trace>
</inkml:ink>
</file>

<file path=ppt/ink/ink1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899 568,'121'0,"-18"0,35 0,17 0,-104 0,18 0,-17 0</inkml:trace>
</inkml:ink>
</file>

<file path=ppt/ink/ink2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352 925,'70'0,"-17"0,34 9,-34-9,-1 0,36 0,17 0,106 0,-1 0,0 0,71 0,402 0,-543 0,-52 0,-35 0,-1 0,1 0,52 0,-53 0</inkml:trace>
</inkml:ink>
</file>

<file path=ppt/ink/ink2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362 240,'123'0,"0"0,-18 0,0 0,-52 0,34 0,-34 0,17 0,0 0,-17 0,-1 0,1 0,0 0,34 0,-34 0,35 0,-36 0,18 0,18 0,-35 0,17 0,18 0,-36 0,36 0,17 0,35 0,-87 0,52 0,-35 0,18 0,-18 0,0 0,-17 0,35 0,-1 0,-34 0,52 0,-17 0,-36 0</inkml:trace>
</inkml:ink>
</file>

<file path=ppt/ink/ink2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596 256,'87'0,"-34"0,16 0,36 0,-53 0,1 0,34-12,-35 12,1 0,34 0,-35 0,1 0,51 0,-51 0,34-12,-35 12,53 0,-35 0,35 0,-36 0,-16 0,-1 0,1 0</inkml:trace>
</inkml:ink>
</file>

<file path=ppt/ink/ink2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737 250,'52'0,"18"0,52 15,18-15,122 15,-122 14,174-14,-70-15,-34 0,-123 0,-34 0</inkml:trace>
</inkml:ink>
</file>

<file path=ppt/ink/ink2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903 231,'140'0,"-87"0,34 0,18 0,1 0,-36 0,35 0,17 0,-16 0,-36 0,0 0,-18 0,36 0,-18 0,18 0,17 0,-53 0,18 0,-17 0,70 0,-71 0,18 0,-17 0,-1 0,53 0,36 0,-36 0,-53 0,1 0,-1 0</inkml:trace>
</inkml:ink>
</file>

<file path=ppt/ink/ink2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1310 1261,'71'0,"-1"17,-17 1,87-18,1 52,52-17,18-18,-1-17,72 53,-72-53,1 0,0 35,-53-35,-17 0,-89 0,54 0,-36 0,0 0,1 0,-1 0,18 0,-18 0,18 0,-18 0,18 0,17 0,-17 0,-35 0,35-157,-71 70,1-1,-1 19,-17-18,0 17,0 18,0-1,0 1,0-18,0 18,0 0,-17 0,-18-1,-18-16,0 16,-17 18,0 1,17 34,-17-35,17 35,-17-18,-18 18,18-17,-88 17,52-18,1 18,17 0,-17 0,52-17,0 17,0 0,-17-17,17 17,-52 0,35-35,0 35,-18 0,17-18,-34 18,17-17,-52-1,17 18,52 0,-16 0,-19-17,18 17,36 0,-19 0,-17 0,36 0,-19 0,-51 0,69 0,-35 0,0 0,0 0,18 0,0 0,17 0,-17 0,17 0,0 35,-70 0,71 34,-19-51,19 34,34 0,-17 18,35-18,0 18,0 35,18-53,17 18,35-1,53 18,0-17,0-35,70 17,-87 1,17-1,-71-52</inkml:trace>
</inkml:ink>
</file>

<file path=ppt/ink/ink2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1352 531,'2'0</inkml:trace>
</inkml:ink>
</file>

<file path=ppt/ink/ink2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1323 525,'105'0,"-53"0,18 0,88 0,-88 0,-18 0,18 0,17 0,1 0,69 0,-52 0,-52 0,-1 0,1 0,34 0,-17 0,0 0,35 0,-18 0,-17 0,35 0,18 0,-53 0</inkml:trace>
</inkml:ink>
</file>

<file path=ppt/ink/ink2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251 686,'158'0,"18"0,0 0,0 0,105-74,-175 74,52 0,53 0,-70 0,-18 0,-53 0,36 0,70 0,35 0,-53 0,-17 0,-36 30,-17-30,70 0,18 0,0 0,0 0,0 0,-71 0,-17 0,-35 0,0 0,52 0,-17 0,-35 0,0 0,52 0,-17-15,53 15,35 0,-71 0,-52 0,18 0,34 0,-35 0,1 0,17 0,88 0,-71 0,-35 0</inkml:trace>
</inkml:ink>
</file>

<file path=ppt/ink/ink2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731 414,'69'0,"18"0,16 0,-16 0,-1 0,-34 0,0 0,35 0,-18 0,-17 0,17 0</inkml:trace>
</inkml:ink>
</file>

<file path=ppt/ink/ink3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891 416,'70'0,"-1"0,53 0,-17 0,17 0,-18 0,1-9,-53 9,35 0,-17 0,121 0,18 0,-156 0</inkml:trace>
</inkml:ink>
</file>

<file path=ppt/ink/ink3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249 945,'210'0,"-70"0,-70 0,175 0,1 0,-194 0,123 0,35 0,36 0,34 0,-140 0,122 0</inkml:trace>
</inkml:ink>
</file>

<file path=ppt/ink/ink3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604 340,'53'0,"88"0,-36 0,107 0,70 0,0 0,-106 32,106-32,-1 0,-175 0,70 0,18 0,-123 0,175 0,441 0,-475 0,-160 0,1 0,35 0,0 0,-17 0,17-16,-18 16,1 0,-18-16,52 0,-52 16,0 0,0 0,35 0,-17-33,-19 33,54 0,-53 0,17-16,36 16,-35 0,-1 0,0 0,-17 0,18 0,-18 0,-1 0,1-16,18 16,-1 0,-17 0,18 0,17 0,0-16,-18 16,71 0,-53 0,0 0,71 0,-89 0,71 0,0 0,-35 0,70-32,-53 32,89 0,-36 0,-106 0,71 0,-70 0,-18 0,35 0,-36 0,37 0,16 0,1 0,70 0,-35 0,35 0,36 0,-36 0,-35 0,52 16,-87-16,70 0,-70 16,17 0,-52-16,-1 0,-17 0,0 0,35 0,71 0,-54 0,-17 0,-17 0,34 0,-34 0,35 0,-54 0,1 0,18 0,-1 0,-17 0,0 0,53 0,-18 0,-35 0,35 0,-35 0,17 0,18 0,18 0,-36 0,18 0,-35 0,0 0,35 0,18 0,-36 0,36 0,-53 0,35 0,18 0,-54 0</inkml:trace>
</inkml:ink>
</file>

<file path=ppt/ink/ink3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326 601,'88'0,"0"0,-18 0,18 0,-35 0,140 0,-17 0,-71 0,-17 0,35 0,-35 0,-36 0,106 0,-70-16,-35 16,17-16,36 16,34 0,36 0,35 0,-71 0,106 0,-140 0,52-16,-105 16,-1 0,54 0,-53 0,52 0,18 0,-70 0,-1 0,19-33,16 33,1 0,0 0,-35 0,35-16,0-16,-36 32,1 0,88-32,-54 32</inkml:trace>
</inkml:ink>
</file>

<file path=ppt/ink/ink3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1079 405,'88'0,"52"0,105 0,88 0,-176 0,88 0,-105 0,-87 0,17 0,0 0,-17 0,-1 0,36 0,-36 0,106 0,-36 0,-17 0,0 0</inkml:trace>
</inkml:ink>
</file>

<file path=ppt/ink/ink3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384 817,'123'0,"-18"0,0 0,175 0,-70 0,-35 0,-35 0,-52 0,-36 0,1 0,-1 0,36 0,-18 0,35 0,122 0,123 9,-280-9</inkml:trace>
</inkml:ink>
</file>

<file path=ppt/ink/ink3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349 287,'70'0,"53"0,264 0,158 9,35-9,70 0,-87 0,-124 0,-87 0,-106 0,0 0,-70 0,-71 0,-17 0,0 0,-18 0,-17 0,0 0,0 0,-1 0</inkml:trace>
</inkml:ink>
</file>

<file path=ppt/ink/ink3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159 475,'193'0,"0"0,17 24,527-24,-88 0,-299 0,1-12,-176 12</inkml:trace>
</inkml:ink>
</file>

<file path=ppt/ink/ink3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690 22,'2'0</inkml:trace>
</inkml:ink>
</file>

<file path=ppt/ink/ink3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260 600,'70'0,"53"0,52 0,-122 0,174 0,-121 0,34 0,-53 0,19 0,-54 0,1 0,-1 0,36 0,-18 0,0 0,53 0,-70 0,-1 0,36 0,17 0,-35 0,18 0,-18 0,35 0,105 0,-105 0,-35 0</inkml:trace>
</inkml:ink>
</file>

<file path=ppt/ink/ink4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196 467,'88'0,"-18"0,35 0,36 0,-1-12,-17 12,-17 0,175 0,-141 0,36 0,-71 0,-17 0,17 0,1 0,-1 0,71 0,-89 0,89 0,-18 0,-53 0,1 0,-54 0,54 0,-18 0,35 0,-18 0,18 0,17 0,1 0,-36 0,36-12,-54 12</inkml:trace>
</inkml:ink>
</file>

<file path=ppt/ink/ink4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193 560,'122'0,"-18"0,1 0,208 0,0 0,-70 0,-190 0</inkml:trace>
</inkml:ink>
</file>

<file path=ppt/ink/ink4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311 117,'88'0,"0"32,-17-32,17 32,0-16,53-1,105 17,-34-16,105-16,0 0,211 0,-193 0,141 0,105 0,-370-32,212 32,-335-16,-35 16,35-15,-17 15,122 0,-17 0,106 0,-70 0,140 0,-176 0,0 0,-35 0,0 0,-35 0,52 0,-87 0,-1 0,18 0,18 0,-36 0,36 0,70 0,106 0,-159-32,-70 32,0 0,70 0,-52 0,87 0,54 0,17 0,17 0,-34 0,-106 0,-36 0,-17 0,17 0,1 0,70 0,0 0,-36 0,19 0,-54 0,-17 0,17 0,-17 0,0 16,35-16,-35 0,17 0,-17 0,18 0,17 0,18 0,-1 0,-34 0,17 0,-18 0,1 0,-1 0,18 0,18 0,-18 0,18 0,-36 16,1-16,-19 0,37 0,-1 0,0 0,-35 0,17 0,0 0,-17 0,35 0</inkml:trace>
</inkml:ink>
</file>

<file path=ppt/ink/ink4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536 239,'141'0,"-18"0,53 0,35 0,0 0,140 0,1 0,-71 0,53 0,-52 0,-1 0,0 0,-34 0,-1 0,-70 0,-36 0,18 0,-87 0,-18 0,52 0,36 0,35 0,35 0,-53 0,-18 0,-69 0,-18 0,70 0,-71 0,54 0,-53 0,-1 0</inkml:trace>
</inkml:ink>
</file>

<file path=ppt/ink/ink4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623 123,'141'-13,"-89"26,107-13,280 27,353-27,-212 0,70 0,-263 0,-18 0,-210 0,-89 0,-17-13,17 13,18 0,70 0,-17 0,-36 0,124 0,-159 0,-17 0,0 0,35 0,70 0,-70 0,-35 0,-1 0,1 0,18 0,16 0</inkml:trace>
</inkml:ink>
</file>

<file path=ppt/ink/ink4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164 835,'52'0,"34"0,69 0,-17 0,0 0,-69 0,35 9</inkml:trace>
</inkml:ink>
</file>

<file path=ppt/ink/ink4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183 842,'69'0,"17"0,-34 0,17 0,17 0,35 0,-70 0,36 0,-1-9</inkml:trace>
</inkml:ink>
</file>

<file path=ppt/ink/ink4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249 509,'88'0,"71"83,-106-83,-1 17,213 33,-124-34,176 18,0-34,0 0,71 0,299 0,-335 0,-70 0,53 0,-124 0,106 0,-141 0,18 0,-123 0,70 0,-89 0,54 0,0 0,-18 0,35 0,230 0,-71 0,-36 0,-70 0,-35 0,-70 0,-18 0,17 0,18 0,36 0,87 0,-88 0,106 0,0 0,-52 0,34 0,0 0,-34 0,69 0,-34 0,69 0,-69 0,-106 0,70 0,0 0,-70 0,52 16,-17-16,71 0,34 0,-34 0,34 0,-34 0,-36 0,0 0,36 34,-89-34,-17 0,-36 0,18 0,18 0,-36 0,71 0,0 0,35 0,71 0,0 0,-106 0,35 0,-123 0,35 0,0 16,18-16,-54 0</inkml:trace>
</inkml:ink>
</file>

<file path=ppt/ink/ink4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150 423,'88'0,"52"0,1 0,140 0,0 0,70 0,-211 0,211 0,-105 0,0 0,-35 0,34 0,-69 0,35 0,-71 0,71 0,-123 0,-36 0,19 0,-1 0,-18 0</inkml:trace>
</inkml:ink>
</file>

<file path=ppt/ink/ink4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398 426,'70'0,"177"0,105 0,-35 0,105 0,-211 0,-35 0,317 0,-440 0,70 0,1 0,87 0,-70 0,-1 0,-34 0,-18 0,-35 0,0 0,17 0,0 0,89 0,-89 0,106 0,-70 0,-36 0,-17 0,18 0,34 0,36 0,35 0,-106 0,54 0,-72 0,1 0,0 0,17 0,-17 0,0 0,0 0,17 0,18 0,-35 0,0 0,17 0,-17 0,53 0,17 0,-70 0,17 0,18 0,0 0,-17 0,17 0,-18 0,0 0,-17 0,18 0,-1 0,18 0,-35 0,0 0,-1 0,19 0,-18 0,35 0,-36 0,36 0,1 0,-19 0,-17 0,0 0,-1 0,1 0,0 0,0 0,0 0,-1 0,1 0,0 0,0 0,0 0,-1 0</inkml:trace>
</inkml:ink>
</file>

<file path=ppt/ink/ink5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80 484,'105'0,"54"0,684 0,-263 0,-71 0,-193 0,1423 0</inkml:trace>
</inkml:ink>
</file>

<file path=ppt/ink/ink5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1060 667,'2'0</inkml:trace>
</inkml:ink>
</file>

<file path=ppt/ink/ink5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1054 656,'2'0</inkml:trace>
</inkml:ink>
</file>

<file path=ppt/ink/ink5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1054 656,'2'0</inkml:trace>
</inkml:ink>
</file>

<file path=ppt/ink/ink5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1188 492,'104'0,"17"30,-35-30,18 0,-35 0,70 29,-36-29,-16 15,-35-15</inkml:trace>
</inkml:ink>
</file>

<file path=ppt/ink/ink5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1230 494,'52'0,"18"0,17 0,122 0,-69 0,-36 0,71 0,-18 0,17 0,0 0,-121 0</inkml:trace>
</inkml:ink>
</file>

<file path=ppt/ink/ink5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581 581,'208'0,"-138"0,69 0,-53 0,-16 0,-18 0,17 0,1 0,17 0,-18-9,-17 9,18 0</inkml:trace>
</inkml:ink>
</file>

<file path=ppt/ink/ink5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708 621,'3'0</inkml:trace>
</inkml:ink>
</file>

<file path=ppt/ink/ink5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86 324,'83'0,"-33"0,33 0,-33 0</inkml:trace>
</inkml:ink>
</file>

<file path=ppt/ink/ink5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211 735,'140'0,"34"0,1 0,35 0,-35 0,-36 0,-34 0,-17 0,-36 0,35 0,71 0,-106 28,0-13,88-15,-87 14</inkml:trace>
</inkml:ink>
</file>

<file path=ppt/ink/ink6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892 324,'2'0</inkml:trace>
</inkml:ink>
</file>

<file path=ppt/ink/ink6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191 780,'2'0</inkml:trace>
</inkml:ink>
</file>

<file path=ppt/ink/ink6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850 1008,'122'0,"-53"0,18 0,-17 0,0 0,-1 0,36-30,-18 30,69-16,-103 16,51-15,-34 0,-1 0,1 15,0 0</inkml:trace>
</inkml:ink>
</file>

<file path=ppt/ink/ink6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996 1008,'140'0,"36"0,-36 0,106 0,35 0,-35 0,105 0,-141 0,106 0,-245 0,-1 0,0 0,-17 0,17 0,35 0,36-15,-36-16,18 16,-53 15,0-15,-17 15,35 0,-18 0,35-15,71 15,-124 0</inkml:trace>
</inkml:ink>
</file>

<file path=ppt/ink/ink6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857 508,'88'-9,"17"9,70 0,-35 0,140 0,-70 0,-53 0,53 0,-140 0,18 0,17 0,-35 0,17 0,18 0,-17 0,-36 0,1 0,-1 0,1 9</inkml:trace>
</inkml:ink>
</file>

<file path=ppt/ink/ink6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877 505,'141'0,"-1"0,36 0,-123 0,-53 40,175-40,177 0,-18 0,-53 0,-70 0,35 0,-88 0,-18 0,-34 0,-1 0,0 0,-17 0,-35 0,52 0,36 0,0 0,-89 0,36 0,-18 0,89 0,51 0,36 0,-35 0,-53-13</inkml:trace>
</inkml:ink>
</file>

<file path=ppt/ink/ink6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605 565,'88'0,"0"0,18 0,-36 0,36 0,-53 0,52 0,1 0,53 0,-54 0,36 0,0 0,-35 0,0 0,17 0,-17 0,34 0,1 0,71 0,34 0,-34 0,105 0,0 0,-141 0,71 0,-36 0,-35 0,35 0,-34 0,16 0,-17 0,1 0,-1 0,35 32,-35-32,71 16,-36-16,1 0,34 0,1 0,-54 32,-52-32,-35 0,35 0,35 0,-70 0,88 0,-18 0,-71 0,71 0,1 0,-107 0,71 0,-35 0,-1 0,54 15,-89-15,36 0,35 0,-71 0,107 0,16 32,-52-32,0 0,123 0,-52 0,-89 0,18 0,-71 0,-17 0,18 16,-1-16,1 0,52 0,-35 0,70 0,-17 0,-53 0</inkml:trace>
</inkml:ink>
</file>

<file path=ppt/ink/ink6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392 774,'141'0,"53"0,458 0,70-31,0 31,0 0,-193-31,52 31,-228 0,-142-31,36 31,-36 0,71 0,35 0,-106 0,71 0,35-16,-105 16,34 0,36 0,-35 0,282 0,52 0,-299 0,299 0,-193 0,140 0,-246 0,70 0,18 0,-176 0,53 0,-36 0,53 0,-17 0,-88 0,-54 0,-52 0,0 0,35 0,-17 0,17 0,-18 0,18 0,-35 0,18 0,-19 0</inkml:trace>
</inkml:ink>
</file>

<file path=ppt/ink/ink6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140 691,'69'0,"51"0,-68 0,34 0,34 0,-34 0,-17 0,-17 0</inkml:trace>
</inkml:ink>
</file>

<file path=ppt/ink/ink6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523 933,'87'0,"1"16,-18 0,87 32,-104-48,87 15,-88 33,70-48,-17 0,-52 0,17 0,-18 0,18 0,-17 0,-1 0,18 0,70 0,-18-16,-17 16,-52-16,52 16,-53 0,36-16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2" name="Rectangle 4"/>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3317" name="Rectangle 5"/>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solidFill>
                  <a:schemeClr val="tx1"/>
                </a:solidFill>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A603DB4-61E4-4C0F-9F2E-858D2D66C575}"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6387" name="Rectangle 2"/>
          <p:cNvSpPr>
            <a:spLocks noRot="1" noTextEdit="1"/>
          </p:cNvSpPr>
          <p:nvPr>
            <p:ph type="sldImg"/>
          </p:nvPr>
        </p:nvSpPr>
        <p:spPr>
          <a:xfrm>
            <a:off x="1143000" y="685800"/>
            <a:ext cx="4573588" cy="3430588"/>
          </a:xfrm>
          <a:ln/>
        </p:spPr>
      </p:sp>
      <p:sp>
        <p:nvSpPr>
          <p:cNvPr id="1638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8435" name="Rectangle 2"/>
          <p:cNvSpPr>
            <a:spLocks noRot="1" noTextEdit="1"/>
          </p:cNvSpPr>
          <p:nvPr>
            <p:ph type="sldImg"/>
          </p:nvPr>
        </p:nvSpPr>
        <p:spPr>
          <a:xfrm>
            <a:off x="1143000" y="685800"/>
            <a:ext cx="4573588" cy="3430588"/>
          </a:xfrm>
          <a:ln/>
        </p:spPr>
      </p:sp>
      <p:sp>
        <p:nvSpPr>
          <p:cNvPr id="18436"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483" name="Rectangle 2"/>
          <p:cNvSpPr>
            <a:spLocks noRot="1" noTextEdit="1"/>
          </p:cNvSpPr>
          <p:nvPr>
            <p:ph type="sldImg"/>
          </p:nvPr>
        </p:nvSpPr>
        <p:spPr>
          <a:xfrm>
            <a:off x="1143000" y="685800"/>
            <a:ext cx="4573588" cy="3430588"/>
          </a:xfrm>
          <a:ln/>
        </p:spPr>
      </p:sp>
      <p:sp>
        <p:nvSpPr>
          <p:cNvPr id="20484"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2531" name="Rectangle 2"/>
          <p:cNvSpPr>
            <a:spLocks noRot="1" noTextEdit="1"/>
          </p:cNvSpPr>
          <p:nvPr>
            <p:ph type="sldImg"/>
          </p:nvPr>
        </p:nvSpPr>
        <p:spPr>
          <a:xfrm>
            <a:off x="1143000" y="685800"/>
            <a:ext cx="4573588" cy="3430588"/>
          </a:xfrm>
          <a:ln/>
        </p:spPr>
      </p:sp>
      <p:sp>
        <p:nvSpPr>
          <p:cNvPr id="2253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4579" name="Rectangle 2"/>
          <p:cNvSpPr>
            <a:spLocks noRot="1" noTextEdit="1"/>
          </p:cNvSpPr>
          <p:nvPr>
            <p:ph type="sldImg"/>
          </p:nvPr>
        </p:nvSpPr>
        <p:spPr>
          <a:xfrm>
            <a:off x="1143000" y="685800"/>
            <a:ext cx="4573588" cy="3430588"/>
          </a:xfrm>
          <a:ln/>
        </p:spPr>
      </p:sp>
      <p:sp>
        <p:nvSpPr>
          <p:cNvPr id="24580"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6627" name="Rectangle 2"/>
          <p:cNvSpPr>
            <a:spLocks noRot="1" noTextEdit="1"/>
          </p:cNvSpPr>
          <p:nvPr>
            <p:ph type="sldImg"/>
          </p:nvPr>
        </p:nvSpPr>
        <p:spPr>
          <a:xfrm>
            <a:off x="1143000" y="685800"/>
            <a:ext cx="4573588" cy="3430588"/>
          </a:xfrm>
          <a:ln/>
        </p:spPr>
      </p:sp>
      <p:sp>
        <p:nvSpPr>
          <p:cNvPr id="2662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8675" name="Rectangle 2"/>
          <p:cNvSpPr>
            <a:spLocks noRot="1" noTextEdit="1"/>
          </p:cNvSpPr>
          <p:nvPr>
            <p:ph type="sldImg"/>
          </p:nvPr>
        </p:nvSpPr>
        <p:spPr>
          <a:xfrm>
            <a:off x="1143000" y="685800"/>
            <a:ext cx="4573588" cy="3430588"/>
          </a:xfrm>
          <a:ln/>
        </p:spPr>
      </p:sp>
      <p:sp>
        <p:nvSpPr>
          <p:cNvPr id="28676"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0723" name="Rectangle 2"/>
          <p:cNvSpPr>
            <a:spLocks noRot="1" noTextEdit="1"/>
          </p:cNvSpPr>
          <p:nvPr>
            <p:ph type="sldImg"/>
          </p:nvPr>
        </p:nvSpPr>
        <p:spPr>
          <a:xfrm>
            <a:off x="1143000" y="685800"/>
            <a:ext cx="4573588" cy="3430588"/>
          </a:xfrm>
          <a:ln/>
        </p:spPr>
      </p:sp>
      <p:sp>
        <p:nvSpPr>
          <p:cNvPr id="30724"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2771" name="Rectangle 2"/>
          <p:cNvSpPr>
            <a:spLocks noRot="1" noTextEdit="1"/>
          </p:cNvSpPr>
          <p:nvPr>
            <p:ph type="sldImg"/>
          </p:nvPr>
        </p:nvSpPr>
        <p:spPr>
          <a:xfrm>
            <a:off x="1143000" y="685800"/>
            <a:ext cx="4573588" cy="3430588"/>
          </a:xfrm>
          <a:ln/>
        </p:spPr>
      </p:sp>
      <p:sp>
        <p:nvSpPr>
          <p:cNvPr id="3277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4819" name="Rectangle 2"/>
          <p:cNvSpPr>
            <a:spLocks noRot="1" noTextEdit="1"/>
          </p:cNvSpPr>
          <p:nvPr>
            <p:ph type="sldImg"/>
          </p:nvPr>
        </p:nvSpPr>
        <p:spPr>
          <a:xfrm>
            <a:off x="1143000" y="685800"/>
            <a:ext cx="4573588" cy="3430588"/>
          </a:xfrm>
          <a:ln/>
        </p:spPr>
      </p:sp>
      <p:sp>
        <p:nvSpPr>
          <p:cNvPr id="34820"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7891" name="Rectangle 2"/>
          <p:cNvSpPr>
            <a:spLocks noRot="1" noTextEdit="1"/>
          </p:cNvSpPr>
          <p:nvPr>
            <p:ph type="sldImg"/>
          </p:nvPr>
        </p:nvSpPr>
        <p:spPr>
          <a:xfrm>
            <a:off x="1143000" y="685800"/>
            <a:ext cx="4573588" cy="3430588"/>
          </a:xfrm>
          <a:ln/>
        </p:spPr>
      </p:sp>
      <p:sp>
        <p:nvSpPr>
          <p:cNvPr id="3789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9939" name="Rectangle 2"/>
          <p:cNvSpPr>
            <a:spLocks noRot="1" noTextEdit="1"/>
          </p:cNvSpPr>
          <p:nvPr>
            <p:ph type="sldImg"/>
          </p:nvPr>
        </p:nvSpPr>
        <p:spPr>
          <a:xfrm>
            <a:off x="1143000" y="685800"/>
            <a:ext cx="4573588" cy="3430588"/>
          </a:xfrm>
          <a:ln/>
        </p:spPr>
      </p:sp>
      <p:sp>
        <p:nvSpPr>
          <p:cNvPr id="39940"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1987" name="Rectangle 2"/>
          <p:cNvSpPr>
            <a:spLocks noRot="1" noTextEdit="1"/>
          </p:cNvSpPr>
          <p:nvPr>
            <p:ph type="sldImg"/>
          </p:nvPr>
        </p:nvSpPr>
        <p:spPr>
          <a:xfrm>
            <a:off x="1143000" y="685800"/>
            <a:ext cx="4573588" cy="3430588"/>
          </a:xfrm>
          <a:ln/>
        </p:spPr>
      </p:sp>
      <p:sp>
        <p:nvSpPr>
          <p:cNvPr id="4198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4035" name="Rectangle 2"/>
          <p:cNvSpPr>
            <a:spLocks noRot="1" noTextEdit="1"/>
          </p:cNvSpPr>
          <p:nvPr>
            <p:ph type="sldImg"/>
          </p:nvPr>
        </p:nvSpPr>
        <p:spPr>
          <a:xfrm>
            <a:off x="1143000" y="685800"/>
            <a:ext cx="4573588" cy="3430588"/>
          </a:xfrm>
          <a:ln/>
        </p:spPr>
      </p:sp>
      <p:sp>
        <p:nvSpPr>
          <p:cNvPr id="44036"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6083" name="Rectangle 2"/>
          <p:cNvSpPr>
            <a:spLocks noRot="1" noTextEdit="1"/>
          </p:cNvSpPr>
          <p:nvPr>
            <p:ph type="sldImg"/>
          </p:nvPr>
        </p:nvSpPr>
        <p:spPr>
          <a:xfrm>
            <a:off x="1143000" y="685800"/>
            <a:ext cx="4573588" cy="3430588"/>
          </a:xfrm>
          <a:ln/>
        </p:spPr>
      </p:sp>
      <p:sp>
        <p:nvSpPr>
          <p:cNvPr id="46084"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8131" name="Rectangle 2"/>
          <p:cNvSpPr>
            <a:spLocks noRot="1" noTextEdit="1"/>
          </p:cNvSpPr>
          <p:nvPr>
            <p:ph type="sldImg"/>
          </p:nvPr>
        </p:nvSpPr>
        <p:spPr>
          <a:xfrm>
            <a:off x="1143000" y="685800"/>
            <a:ext cx="4573588" cy="3430588"/>
          </a:xfrm>
          <a:ln/>
        </p:spPr>
      </p:sp>
      <p:sp>
        <p:nvSpPr>
          <p:cNvPr id="4813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50179" name="Rectangle 2"/>
          <p:cNvSpPr>
            <a:spLocks noRot="1" noTextEdit="1"/>
          </p:cNvSpPr>
          <p:nvPr>
            <p:ph type="sldImg"/>
          </p:nvPr>
        </p:nvSpPr>
        <p:spPr>
          <a:xfrm>
            <a:off x="1143000" y="685800"/>
            <a:ext cx="4573588" cy="3430588"/>
          </a:xfrm>
          <a:ln/>
        </p:spPr>
      </p:sp>
      <p:sp>
        <p:nvSpPr>
          <p:cNvPr id="50180"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52227" name="Rectangle 2"/>
          <p:cNvSpPr>
            <a:spLocks noRot="1" noTextEdit="1"/>
          </p:cNvSpPr>
          <p:nvPr>
            <p:ph type="sldImg"/>
          </p:nvPr>
        </p:nvSpPr>
        <p:spPr>
          <a:xfrm>
            <a:off x="1143000" y="685800"/>
            <a:ext cx="4573588" cy="3430588"/>
          </a:xfrm>
          <a:ln/>
        </p:spPr>
      </p:sp>
      <p:sp>
        <p:nvSpPr>
          <p:cNvPr id="5222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54275" name="Rectangle 2"/>
          <p:cNvSpPr>
            <a:spLocks noRot="1" noTextEdit="1"/>
          </p:cNvSpPr>
          <p:nvPr>
            <p:ph type="sldImg"/>
          </p:nvPr>
        </p:nvSpPr>
        <p:spPr>
          <a:ln/>
        </p:spPr>
      </p:sp>
      <p:sp>
        <p:nvSpPr>
          <p:cNvPr id="5427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56323" name="Rectangle 2"/>
          <p:cNvSpPr>
            <a:spLocks noRot="1" noTextEdit="1"/>
          </p:cNvSpPr>
          <p:nvPr>
            <p:ph type="sldImg"/>
          </p:nvPr>
        </p:nvSpPr>
        <p:spPr>
          <a:xfrm>
            <a:off x="1143000" y="685800"/>
            <a:ext cx="4573588" cy="3430588"/>
          </a:xfrm>
          <a:ln/>
        </p:spPr>
      </p:sp>
      <p:sp>
        <p:nvSpPr>
          <p:cNvPr id="56324"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58371" name="Rectangle 2"/>
          <p:cNvSpPr>
            <a:spLocks noRot="1" noTextEdit="1"/>
          </p:cNvSpPr>
          <p:nvPr>
            <p:ph type="sldImg"/>
          </p:nvPr>
        </p:nvSpPr>
        <p:spPr>
          <a:xfrm>
            <a:off x="1143000" y="685800"/>
            <a:ext cx="4573588" cy="3430588"/>
          </a:xfrm>
          <a:ln/>
        </p:spPr>
      </p:sp>
      <p:sp>
        <p:nvSpPr>
          <p:cNvPr id="5837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60419" name="Rectangle 2"/>
          <p:cNvSpPr>
            <a:spLocks noRot="1" noTextEdit="1"/>
          </p:cNvSpPr>
          <p:nvPr>
            <p:ph type="sldImg"/>
          </p:nvPr>
        </p:nvSpPr>
        <p:spPr>
          <a:xfrm>
            <a:off x="1143000" y="685800"/>
            <a:ext cx="4573588" cy="3430588"/>
          </a:xfrm>
          <a:ln/>
        </p:spPr>
      </p:sp>
      <p:sp>
        <p:nvSpPr>
          <p:cNvPr id="60420"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62467" name="Rectangle 2"/>
          <p:cNvSpPr>
            <a:spLocks noRot="1" noTextEdit="1"/>
          </p:cNvSpPr>
          <p:nvPr>
            <p:ph type="sldImg"/>
          </p:nvPr>
        </p:nvSpPr>
        <p:spPr>
          <a:xfrm>
            <a:off x="1143000" y="685800"/>
            <a:ext cx="4573588" cy="3430588"/>
          </a:xfrm>
          <a:ln/>
        </p:spPr>
      </p:sp>
      <p:sp>
        <p:nvSpPr>
          <p:cNvPr id="6246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66563" name="Rectangle 2"/>
          <p:cNvSpPr>
            <a:spLocks noRot="1" noTextEdit="1"/>
          </p:cNvSpPr>
          <p:nvPr>
            <p:ph type="sldImg"/>
          </p:nvPr>
        </p:nvSpPr>
        <p:spPr>
          <a:ln/>
        </p:spPr>
      </p:sp>
      <p:sp>
        <p:nvSpPr>
          <p:cNvPr id="6656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71683" name="Rectangle 2"/>
          <p:cNvSpPr>
            <a:spLocks noRot="1" noTextEdit="1"/>
          </p:cNvSpPr>
          <p:nvPr>
            <p:ph type="sldImg"/>
          </p:nvPr>
        </p:nvSpPr>
        <p:spPr>
          <a:ln/>
        </p:spPr>
      </p:sp>
      <p:sp>
        <p:nvSpPr>
          <p:cNvPr id="7168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73731" name="Rectangle 2"/>
          <p:cNvSpPr>
            <a:spLocks noRot="1" noTextEdit="1"/>
          </p:cNvSpPr>
          <p:nvPr>
            <p:ph type="sldImg"/>
          </p:nvPr>
        </p:nvSpPr>
        <p:spPr>
          <a:ln/>
        </p:spPr>
      </p:sp>
      <p:sp>
        <p:nvSpPr>
          <p:cNvPr id="7373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75779" name="Rectangle 2"/>
          <p:cNvSpPr>
            <a:spLocks noRot="1" noTextEdit="1"/>
          </p:cNvSpPr>
          <p:nvPr>
            <p:ph type="sldImg"/>
          </p:nvPr>
        </p:nvSpPr>
        <p:spPr>
          <a:ln/>
        </p:spPr>
      </p:sp>
      <p:sp>
        <p:nvSpPr>
          <p:cNvPr id="7578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77827" name="Rectangle 2"/>
          <p:cNvSpPr>
            <a:spLocks noRot="1" noTextEdit="1"/>
          </p:cNvSpPr>
          <p:nvPr>
            <p:ph type="sldImg"/>
          </p:nvPr>
        </p:nvSpPr>
        <p:spPr>
          <a:ln/>
        </p:spPr>
      </p:sp>
      <p:sp>
        <p:nvSpPr>
          <p:cNvPr id="7782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79875" name="Rectangle 2"/>
          <p:cNvSpPr>
            <a:spLocks noRot="1" noTextEdit="1"/>
          </p:cNvSpPr>
          <p:nvPr>
            <p:ph type="sldImg"/>
          </p:nvPr>
        </p:nvSpPr>
        <p:spPr>
          <a:ln/>
        </p:spPr>
      </p:sp>
      <p:sp>
        <p:nvSpPr>
          <p:cNvPr id="7987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81923" name="Rectangle 2"/>
          <p:cNvSpPr>
            <a:spLocks noRot="1" noTextEdit="1"/>
          </p:cNvSpPr>
          <p:nvPr>
            <p:ph type="sldImg"/>
          </p:nvPr>
        </p:nvSpPr>
        <p:spPr>
          <a:ln/>
        </p:spPr>
      </p:sp>
      <p:sp>
        <p:nvSpPr>
          <p:cNvPr id="8192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83971" name="Rectangle 2"/>
          <p:cNvSpPr>
            <a:spLocks noRot="1" noTextEdit="1"/>
          </p:cNvSpPr>
          <p:nvPr>
            <p:ph type="sldImg"/>
          </p:nvPr>
        </p:nvSpPr>
        <p:spPr>
          <a:ln/>
        </p:spPr>
      </p:sp>
      <p:sp>
        <p:nvSpPr>
          <p:cNvPr id="8397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87043" name="Rectangle 2"/>
          <p:cNvSpPr>
            <a:spLocks noRot="1" noTextEdit="1"/>
          </p:cNvSpPr>
          <p:nvPr>
            <p:ph type="sldImg"/>
          </p:nvPr>
        </p:nvSpPr>
        <p:spPr>
          <a:ln/>
        </p:spPr>
      </p:sp>
      <p:sp>
        <p:nvSpPr>
          <p:cNvPr id="8704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89091" name="Rectangle 2"/>
          <p:cNvSpPr>
            <a:spLocks noRot="1" noTextEdit="1"/>
          </p:cNvSpPr>
          <p:nvPr>
            <p:ph type="sldImg"/>
          </p:nvPr>
        </p:nvSpPr>
        <p:spPr>
          <a:ln/>
        </p:spPr>
      </p:sp>
      <p:sp>
        <p:nvSpPr>
          <p:cNvPr id="8909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91139" name="Rectangle 2"/>
          <p:cNvSpPr>
            <a:spLocks noRot="1" noTextEdit="1"/>
          </p:cNvSpPr>
          <p:nvPr>
            <p:ph type="sldImg"/>
          </p:nvPr>
        </p:nvSpPr>
        <p:spPr>
          <a:ln/>
        </p:spPr>
      </p:sp>
      <p:sp>
        <p:nvSpPr>
          <p:cNvPr id="9114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93187" name="Rectangle 2"/>
          <p:cNvSpPr>
            <a:spLocks noRot="1" noTextEdit="1"/>
          </p:cNvSpPr>
          <p:nvPr>
            <p:ph type="sldImg"/>
          </p:nvPr>
        </p:nvSpPr>
        <p:spPr>
          <a:ln/>
        </p:spPr>
      </p:sp>
      <p:sp>
        <p:nvSpPr>
          <p:cNvPr id="9318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95235" name="Rectangle 2"/>
          <p:cNvSpPr>
            <a:spLocks noRot="1" noTextEdit="1"/>
          </p:cNvSpPr>
          <p:nvPr>
            <p:ph type="sldImg"/>
          </p:nvPr>
        </p:nvSpPr>
        <p:spPr>
          <a:ln/>
        </p:spPr>
      </p:sp>
      <p:sp>
        <p:nvSpPr>
          <p:cNvPr id="9523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98307" name="Rectangle 2"/>
          <p:cNvSpPr>
            <a:spLocks noRot="1" noTextEdit="1"/>
          </p:cNvSpPr>
          <p:nvPr>
            <p:ph type="sldImg"/>
          </p:nvPr>
        </p:nvSpPr>
        <p:spPr>
          <a:ln/>
        </p:spPr>
      </p:sp>
      <p:sp>
        <p:nvSpPr>
          <p:cNvPr id="9830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00355" name="Rectangle 2"/>
          <p:cNvSpPr>
            <a:spLocks noRot="1" noTextEdit="1"/>
          </p:cNvSpPr>
          <p:nvPr>
            <p:ph type="sldImg"/>
          </p:nvPr>
        </p:nvSpPr>
        <p:spPr>
          <a:ln/>
        </p:spPr>
      </p:sp>
      <p:sp>
        <p:nvSpPr>
          <p:cNvPr id="10035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03427" name="Rectangle 2"/>
          <p:cNvSpPr>
            <a:spLocks noRot="1" noTextEdit="1"/>
          </p:cNvSpPr>
          <p:nvPr>
            <p:ph type="sldImg"/>
          </p:nvPr>
        </p:nvSpPr>
        <p:spPr>
          <a:ln/>
        </p:spPr>
      </p:sp>
      <p:sp>
        <p:nvSpPr>
          <p:cNvPr id="10342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06499" name="Rectangle 2"/>
          <p:cNvSpPr>
            <a:spLocks noRot="1" noTextEdit="1"/>
          </p:cNvSpPr>
          <p:nvPr>
            <p:ph type="sldImg"/>
          </p:nvPr>
        </p:nvSpPr>
        <p:spPr>
          <a:ln/>
        </p:spPr>
      </p:sp>
      <p:sp>
        <p:nvSpPr>
          <p:cNvPr id="10650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12643" name="Rectangle 2"/>
          <p:cNvSpPr>
            <a:spLocks noRot="1" noTextEdit="1"/>
          </p:cNvSpPr>
          <p:nvPr>
            <p:ph type="sldImg"/>
          </p:nvPr>
        </p:nvSpPr>
        <p:spPr>
          <a:ln/>
        </p:spPr>
      </p:sp>
      <p:sp>
        <p:nvSpPr>
          <p:cNvPr id="11264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14691" name="Rectangle 2"/>
          <p:cNvSpPr>
            <a:spLocks noRot="1" noTextEdit="1"/>
          </p:cNvSpPr>
          <p:nvPr>
            <p:ph type="sldImg"/>
          </p:nvPr>
        </p:nvSpPr>
        <p:spPr>
          <a:ln/>
        </p:spPr>
      </p:sp>
      <p:sp>
        <p:nvSpPr>
          <p:cNvPr id="11469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17763" name="Rectangle 2"/>
          <p:cNvSpPr>
            <a:spLocks noRot="1" noTextEdit="1"/>
          </p:cNvSpPr>
          <p:nvPr>
            <p:ph type="sldImg"/>
          </p:nvPr>
        </p:nvSpPr>
        <p:spPr>
          <a:ln/>
        </p:spPr>
      </p:sp>
      <p:sp>
        <p:nvSpPr>
          <p:cNvPr id="11776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19811" name="Rectangle 2"/>
          <p:cNvSpPr>
            <a:spLocks noRot="1" noTextEdit="1"/>
          </p:cNvSpPr>
          <p:nvPr>
            <p:ph type="sldImg"/>
          </p:nvPr>
        </p:nvSpPr>
        <p:spPr>
          <a:ln/>
        </p:spPr>
      </p:sp>
      <p:sp>
        <p:nvSpPr>
          <p:cNvPr id="11981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1859" name="Rectangle 2"/>
          <p:cNvSpPr>
            <a:spLocks noRot="1" noTextEdit="1"/>
          </p:cNvSpPr>
          <p:nvPr>
            <p:ph type="sldImg"/>
          </p:nvPr>
        </p:nvSpPr>
        <p:spPr>
          <a:ln/>
        </p:spPr>
      </p:sp>
      <p:sp>
        <p:nvSpPr>
          <p:cNvPr id="12186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r>
              <a:rPr lang="zh-CN" altLang="en-US" dirty="0">
                <a:solidFill>
                  <a:schemeClr val="hlink"/>
                </a:solidFill>
                <a:latin typeface="Times New Roman" panose="02020603050405020304" pitchFamily="18" charset="0"/>
                <a:ea typeface="宋体" panose="02010600030101010101" pitchFamily="2" charset="-122"/>
              </a:rPr>
              <a:t>页面失效：</a:t>
            </a:r>
            <a:r>
              <a:rPr lang="zh-CN" altLang="en-US" dirty="0">
                <a:latin typeface="Times New Roman" panose="02020603050405020304" pitchFamily="18" charset="0"/>
                <a:ea typeface="宋体" panose="02010600030101010101" pitchFamily="2" charset="-122"/>
              </a:rPr>
              <a:t>要访问的虚页不在实际主存中，就发生了页面失效</a:t>
            </a:r>
            <a:endParaRPr lang="zh-CN" altLang="en-US" dirty="0">
              <a:latin typeface="Times New Roman" panose="02020603050405020304" pitchFamily="18" charset="0"/>
              <a:ea typeface="宋体" panose="02010600030101010101" pitchFamily="2" charset="-122"/>
            </a:endParaRPr>
          </a:p>
          <a:p>
            <a:pPr lvl="0" eaLnBrk="1" hangingPunct="1"/>
            <a:r>
              <a:rPr lang="zh-CN" altLang="en-US" dirty="0">
                <a:solidFill>
                  <a:schemeClr val="hlink"/>
                </a:solidFill>
                <a:latin typeface="Times New Roman" panose="02020603050405020304" pitchFamily="18" charset="0"/>
                <a:ea typeface="宋体" panose="02010600030101010101" pitchFamily="2" charset="-122"/>
              </a:rPr>
              <a:t>页面争用（实页冲突）</a:t>
            </a:r>
            <a:r>
              <a:rPr lang="zh-CN" altLang="en-US" dirty="0">
                <a:latin typeface="Times New Roman" panose="02020603050405020304" pitchFamily="18" charset="0"/>
                <a:ea typeface="宋体" panose="02010600030101010101" pitchFamily="2" charset="-122"/>
              </a:rPr>
              <a:t>：发生两个以上的虚页想要进入主存中同一个页面位置的现象。</a:t>
            </a:r>
            <a:endParaRPr lang="zh-CN" altLang="en-US" dirty="0">
              <a:latin typeface="Times New Roman" panose="02020603050405020304" pitchFamily="18" charset="0"/>
              <a:ea typeface="宋体" panose="02010600030101010101" pitchFamily="2"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3907" name="Rectangle 2"/>
          <p:cNvSpPr>
            <a:spLocks noRot="1" noTextEdit="1"/>
          </p:cNvSpPr>
          <p:nvPr>
            <p:ph type="sldImg"/>
          </p:nvPr>
        </p:nvSpPr>
        <p:spPr>
          <a:ln/>
        </p:spPr>
      </p:sp>
      <p:sp>
        <p:nvSpPr>
          <p:cNvPr id="12390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5955" name="Rectangle 2"/>
          <p:cNvSpPr>
            <a:spLocks noRot="1" noTextEdit="1"/>
          </p:cNvSpPr>
          <p:nvPr>
            <p:ph type="sldImg"/>
          </p:nvPr>
        </p:nvSpPr>
        <p:spPr>
          <a:ln/>
        </p:spPr>
      </p:sp>
      <p:sp>
        <p:nvSpPr>
          <p:cNvPr id="12595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8003" name="Rectangle 2"/>
          <p:cNvSpPr>
            <a:spLocks noRot="1" noTextEdit="1"/>
          </p:cNvSpPr>
          <p:nvPr>
            <p:ph type="sldImg"/>
          </p:nvPr>
        </p:nvSpPr>
        <p:spPr>
          <a:ln/>
        </p:spPr>
      </p:sp>
      <p:sp>
        <p:nvSpPr>
          <p:cNvPr id="12800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3123" name="Rectangle 2"/>
          <p:cNvSpPr>
            <a:spLocks noRot="1" noTextEdit="1"/>
          </p:cNvSpPr>
          <p:nvPr>
            <p:ph type="sldImg"/>
          </p:nvPr>
        </p:nvSpPr>
        <p:spPr>
          <a:ln/>
        </p:spPr>
      </p:sp>
      <p:sp>
        <p:nvSpPr>
          <p:cNvPr id="13312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5171" name="Rectangle 2"/>
          <p:cNvSpPr>
            <a:spLocks noRot="1" noTextEdit="1"/>
          </p:cNvSpPr>
          <p:nvPr>
            <p:ph type="sldImg"/>
          </p:nvPr>
        </p:nvSpPr>
        <p:spPr>
          <a:ln/>
        </p:spPr>
      </p:sp>
      <p:sp>
        <p:nvSpPr>
          <p:cNvPr id="13517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8243" name="Rectangle 2"/>
          <p:cNvSpPr>
            <a:spLocks noRot="1" noTextEdit="1"/>
          </p:cNvSpPr>
          <p:nvPr>
            <p:ph type="sldImg"/>
          </p:nvPr>
        </p:nvSpPr>
        <p:spPr>
          <a:ln/>
        </p:spPr>
      </p:sp>
      <p:sp>
        <p:nvSpPr>
          <p:cNvPr id="13824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47459" name="Rectangle 2"/>
          <p:cNvSpPr>
            <a:spLocks noRot="1" noTextEdit="1"/>
          </p:cNvSpPr>
          <p:nvPr>
            <p:ph type="sldImg"/>
          </p:nvPr>
        </p:nvSpPr>
        <p:spPr>
          <a:ln/>
        </p:spPr>
      </p:sp>
      <p:sp>
        <p:nvSpPr>
          <p:cNvPr id="14746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49507" name="Rectangle 2"/>
          <p:cNvSpPr>
            <a:spLocks noRot="1" noTextEdit="1"/>
          </p:cNvSpPr>
          <p:nvPr>
            <p:ph type="sldImg"/>
          </p:nvPr>
        </p:nvSpPr>
        <p:spPr>
          <a:ln/>
        </p:spPr>
      </p:sp>
      <p:sp>
        <p:nvSpPr>
          <p:cNvPr id="14950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1555" name="Rectangle 2"/>
          <p:cNvSpPr>
            <a:spLocks noRot="1" noTextEdit="1"/>
          </p:cNvSpPr>
          <p:nvPr>
            <p:ph type="sldImg"/>
          </p:nvPr>
        </p:nvSpPr>
        <p:spPr>
          <a:ln/>
        </p:spPr>
      </p:sp>
      <p:sp>
        <p:nvSpPr>
          <p:cNvPr id="15155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3603" name="Rectangle 2"/>
          <p:cNvSpPr>
            <a:spLocks noRot="1" noTextEdit="1"/>
          </p:cNvSpPr>
          <p:nvPr>
            <p:ph type="sldImg"/>
          </p:nvPr>
        </p:nvSpPr>
        <p:spPr>
          <a:xfrm>
            <a:off x="1146175" y="687388"/>
            <a:ext cx="4567238" cy="3425825"/>
          </a:xfrm>
          <a:ln w="12700"/>
        </p:spPr>
      </p:sp>
      <p:sp>
        <p:nvSpPr>
          <p:cNvPr id="153604" name="Rectangle 3"/>
          <p:cNvSpPr>
            <a:spLocks noGrp="1"/>
          </p:cNvSpPr>
          <p:nvPr>
            <p:ph type="body"/>
          </p:nvPr>
        </p:nvSpPr>
        <p:spPr>
          <a:xfrm>
            <a:off x="914400" y="4343400"/>
            <a:ext cx="5029200" cy="4114800"/>
          </a:xfrm>
          <a:ln/>
        </p:spPr>
        <p:txBody>
          <a:bodyPr wrap="square" lIns="92066" tIns="46033" rIns="92066" bIns="46033"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6675" name="Rectangle 2"/>
          <p:cNvSpPr>
            <a:spLocks noRot="1" noTextEdit="1"/>
          </p:cNvSpPr>
          <p:nvPr>
            <p:ph type="sldImg"/>
          </p:nvPr>
        </p:nvSpPr>
        <p:spPr>
          <a:ln/>
        </p:spPr>
      </p:sp>
      <p:sp>
        <p:nvSpPr>
          <p:cNvPr id="15667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8723" name="Rectangle 2"/>
          <p:cNvSpPr>
            <a:spLocks noRot="1" noTextEdit="1"/>
          </p:cNvSpPr>
          <p:nvPr>
            <p:ph type="sldImg"/>
          </p:nvPr>
        </p:nvSpPr>
        <p:spPr>
          <a:ln/>
        </p:spPr>
      </p:sp>
      <p:sp>
        <p:nvSpPr>
          <p:cNvPr id="15872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0" name="幻灯片图像占位符 1"/>
          <p:cNvSpPr>
            <a:spLocks noGrp="1" noRot="1" noChangeAspect="1" noTextEdit="1"/>
          </p:cNvSpPr>
          <p:nvPr>
            <p:ph type="sldImg"/>
          </p:nvPr>
        </p:nvSpPr>
        <p:spPr>
          <a:ln/>
        </p:spPr>
      </p:sp>
      <p:sp>
        <p:nvSpPr>
          <p:cNvPr id="165891"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16589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幻灯片图像占位符 1"/>
          <p:cNvSpPr>
            <a:spLocks noGrp="1" noRot="1" noChangeAspect="1" noTextEdit="1"/>
          </p:cNvSpPr>
          <p:nvPr>
            <p:ph type="sldImg"/>
          </p:nvPr>
        </p:nvSpPr>
        <p:spPr>
          <a:ln/>
        </p:spPr>
      </p:sp>
      <p:sp>
        <p:nvSpPr>
          <p:cNvPr id="167939"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16794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幻灯片图像占位符 1"/>
          <p:cNvSpPr>
            <a:spLocks noGrp="1" noRot="1" noChangeAspect="1" noTextEdit="1"/>
          </p:cNvSpPr>
          <p:nvPr>
            <p:ph type="sldImg"/>
          </p:nvPr>
        </p:nvSpPr>
        <p:spPr>
          <a:ln/>
        </p:spPr>
      </p:sp>
      <p:sp>
        <p:nvSpPr>
          <p:cNvPr id="169987"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169988"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幻灯片图像占位符 1"/>
          <p:cNvSpPr>
            <a:spLocks noGrp="1" noRot="1" noChangeAspect="1" noTextEdit="1"/>
          </p:cNvSpPr>
          <p:nvPr>
            <p:ph type="sldImg"/>
          </p:nvPr>
        </p:nvSpPr>
        <p:spPr>
          <a:ln/>
        </p:spPr>
      </p:sp>
      <p:sp>
        <p:nvSpPr>
          <p:cNvPr id="172035"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17203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75107" name="Rectangle 2"/>
          <p:cNvSpPr>
            <a:spLocks noRot="1" noTextEdit="1"/>
          </p:cNvSpPr>
          <p:nvPr>
            <p:ph type="sldImg"/>
          </p:nvPr>
        </p:nvSpPr>
        <p:spPr>
          <a:ln/>
        </p:spPr>
      </p:sp>
      <p:sp>
        <p:nvSpPr>
          <p:cNvPr id="17510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77155" name="Rectangle 2"/>
          <p:cNvSpPr>
            <a:spLocks noRot="1" noTextEdit="1"/>
          </p:cNvSpPr>
          <p:nvPr>
            <p:ph type="sldImg"/>
          </p:nvPr>
        </p:nvSpPr>
        <p:spPr>
          <a:ln/>
        </p:spPr>
      </p:sp>
      <p:sp>
        <p:nvSpPr>
          <p:cNvPr id="17715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81251" name="Rectangle 2"/>
          <p:cNvSpPr>
            <a:spLocks noRot="1" noTextEdit="1"/>
          </p:cNvSpPr>
          <p:nvPr>
            <p:ph type="sldImg"/>
          </p:nvPr>
        </p:nvSpPr>
        <p:spPr>
          <a:ln/>
        </p:spPr>
      </p:sp>
      <p:sp>
        <p:nvSpPr>
          <p:cNvPr id="18125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63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86371" name="Rectangle 2"/>
          <p:cNvSpPr>
            <a:spLocks noRot="1" noTextEdit="1"/>
          </p:cNvSpPr>
          <p:nvPr>
            <p:ph type="sldImg"/>
          </p:nvPr>
        </p:nvSpPr>
        <p:spPr>
          <a:ln/>
        </p:spPr>
      </p:sp>
      <p:sp>
        <p:nvSpPr>
          <p:cNvPr id="18637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841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88419" name="Rectangle 2"/>
          <p:cNvSpPr>
            <a:spLocks noRot="1" noTextEdit="1"/>
          </p:cNvSpPr>
          <p:nvPr>
            <p:ph type="sldImg"/>
          </p:nvPr>
        </p:nvSpPr>
        <p:spPr>
          <a:ln/>
        </p:spPr>
      </p:sp>
      <p:sp>
        <p:nvSpPr>
          <p:cNvPr id="18842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92515" name="Rectangle 2"/>
          <p:cNvSpPr>
            <a:spLocks noRot="1" noTextEdit="1"/>
          </p:cNvSpPr>
          <p:nvPr>
            <p:ph type="sldImg"/>
          </p:nvPr>
        </p:nvSpPr>
        <p:spPr>
          <a:ln/>
        </p:spPr>
      </p:sp>
      <p:sp>
        <p:nvSpPr>
          <p:cNvPr id="19251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94563" name="Rectangle 2"/>
          <p:cNvSpPr>
            <a:spLocks noRot="1" noTextEdit="1"/>
          </p:cNvSpPr>
          <p:nvPr>
            <p:ph type="sldImg"/>
          </p:nvPr>
        </p:nvSpPr>
        <p:spPr>
          <a:ln/>
        </p:spPr>
      </p:sp>
      <p:sp>
        <p:nvSpPr>
          <p:cNvPr id="19456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661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96611" name="Rectangle 2"/>
          <p:cNvSpPr>
            <a:spLocks noRot="1" noTextEdit="1"/>
          </p:cNvSpPr>
          <p:nvPr>
            <p:ph type="sldImg"/>
          </p:nvPr>
        </p:nvSpPr>
        <p:spPr>
          <a:xfrm>
            <a:off x="1143000" y="685800"/>
            <a:ext cx="4573588" cy="3430588"/>
          </a:xfrm>
          <a:ln/>
        </p:spPr>
      </p:sp>
      <p:sp>
        <p:nvSpPr>
          <p:cNvPr id="19661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27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2755" name="Rectangle 2"/>
          <p:cNvSpPr>
            <a:spLocks noRot="1" noTextEdit="1"/>
          </p:cNvSpPr>
          <p:nvPr>
            <p:ph type="sldImg"/>
          </p:nvPr>
        </p:nvSpPr>
        <p:spPr>
          <a:ln/>
        </p:spPr>
      </p:sp>
      <p:sp>
        <p:nvSpPr>
          <p:cNvPr id="202756" name="Rectangle 3"/>
          <p:cNvSpPr>
            <a:spLocks noGrp="1"/>
          </p:cNvSpPr>
          <p:nvPr>
            <p:ph type="body"/>
          </p:nvPr>
        </p:nvSpPr>
        <p:spPr>
          <a:ln/>
        </p:spPr>
        <p:txBody>
          <a:bodyPr wrap="square" lIns="91440" tIns="45720" rIns="91440" bIns="45720" anchor="t" anchorCtr="0"/>
          <a:p>
            <a:pPr lvl="0" eaLnBrk="1" hangingPunct="1"/>
            <a:r>
              <a:rPr lang="en-US" altLang="zh-CN" dirty="0">
                <a:ea typeface="宋体" panose="02010600030101010101" pitchFamily="2" charset="-122"/>
              </a:rPr>
              <a:t>Intel Pentium Pro 80686</a:t>
            </a:r>
            <a:endParaRPr lang="zh-CN" altLang="en-US" dirty="0">
              <a:ea typeface="宋体" panose="02010600030101010101" pitchFamily="2" charset="-122"/>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78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7875" name="Rectangle 2"/>
          <p:cNvSpPr>
            <a:spLocks noRot="1" noTextEdit="1"/>
          </p:cNvSpPr>
          <p:nvPr>
            <p:ph type="sldImg"/>
          </p:nvPr>
        </p:nvSpPr>
        <p:spPr>
          <a:ln/>
        </p:spPr>
      </p:sp>
      <p:sp>
        <p:nvSpPr>
          <p:cNvPr id="20787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9923" name="Rectangle 2"/>
          <p:cNvSpPr>
            <a:spLocks noRot="1" noTextEdit="1"/>
          </p:cNvSpPr>
          <p:nvPr>
            <p:ph type="sldImg"/>
          </p:nvPr>
        </p:nvSpPr>
        <p:spPr>
          <a:ln/>
        </p:spPr>
      </p:sp>
      <p:sp>
        <p:nvSpPr>
          <p:cNvPr id="20992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197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11971" name="Rectangle 2"/>
          <p:cNvSpPr>
            <a:spLocks noRot="1" noTextEdit="1"/>
          </p:cNvSpPr>
          <p:nvPr>
            <p:ph type="sldImg"/>
          </p:nvPr>
        </p:nvSpPr>
        <p:spPr>
          <a:ln/>
        </p:spPr>
      </p:sp>
      <p:sp>
        <p:nvSpPr>
          <p:cNvPr id="21197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401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14019" name="Rectangle 2"/>
          <p:cNvSpPr>
            <a:spLocks noRot="1" noTextEdit="1"/>
          </p:cNvSpPr>
          <p:nvPr>
            <p:ph type="sldImg"/>
          </p:nvPr>
        </p:nvSpPr>
        <p:spPr>
          <a:ln/>
        </p:spPr>
      </p:sp>
      <p:sp>
        <p:nvSpPr>
          <p:cNvPr id="21402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6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16067" name="Rectangle 2"/>
          <p:cNvSpPr>
            <a:spLocks noRot="1" noTextEdit="1"/>
          </p:cNvSpPr>
          <p:nvPr>
            <p:ph type="sldImg"/>
          </p:nvPr>
        </p:nvSpPr>
        <p:spPr>
          <a:xfrm>
            <a:off x="1143000" y="685800"/>
            <a:ext cx="4573588" cy="3430588"/>
          </a:xfrm>
          <a:ln/>
        </p:spPr>
      </p:sp>
      <p:sp>
        <p:nvSpPr>
          <p:cNvPr id="21606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913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19139" name="Rectangle 2"/>
          <p:cNvSpPr>
            <a:spLocks noRot="1" noTextEdit="1"/>
          </p:cNvSpPr>
          <p:nvPr>
            <p:ph type="sldImg"/>
          </p:nvPr>
        </p:nvSpPr>
        <p:spPr>
          <a:ln/>
        </p:spPr>
      </p:sp>
      <p:sp>
        <p:nvSpPr>
          <p:cNvPr id="21914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r>
              <a:rPr lang="zh-CN" altLang="en-US" dirty="0">
                <a:solidFill>
                  <a:schemeClr val="hlink"/>
                </a:solidFill>
                <a:ea typeface="宋体" panose="02010600030101010101" pitchFamily="2" charset="-122"/>
              </a:rPr>
              <a:t>地址映象</a:t>
            </a:r>
            <a:r>
              <a:rPr lang="zh-CN" altLang="en-US" dirty="0">
                <a:ea typeface="宋体" panose="02010600030101010101" pitchFamily="2" charset="-122"/>
              </a:rPr>
              <a:t>：是将每个主存块按某种规则（算法）装入（定位于）</a:t>
            </a:r>
            <a:r>
              <a:rPr lang="en-US" altLang="zh-CN" dirty="0">
                <a:ea typeface="宋体" panose="02010600030101010101" pitchFamily="2" charset="-122"/>
              </a:rPr>
              <a:t>Cache,</a:t>
            </a:r>
            <a:r>
              <a:rPr lang="zh-CN" altLang="en-US" dirty="0">
                <a:ea typeface="宋体" panose="02010600030101010101" pitchFamily="2" charset="-122"/>
              </a:rPr>
              <a:t>并建立主存地址与</a:t>
            </a:r>
            <a:r>
              <a:rPr lang="en-US" altLang="zh-CN" dirty="0">
                <a:ea typeface="宋体" panose="02010600030101010101" pitchFamily="2" charset="-122"/>
              </a:rPr>
              <a:t>Cache</a:t>
            </a:r>
            <a:r>
              <a:rPr lang="zh-CN" altLang="en-US" dirty="0">
                <a:ea typeface="宋体" panose="02010600030101010101" pitchFamily="2" charset="-122"/>
              </a:rPr>
              <a:t>地址之间的对应关系。</a:t>
            </a:r>
            <a:endParaRPr lang="zh-CN" altLang="en-US" dirty="0">
              <a:ea typeface="宋体" panose="02010600030101010101" pitchFamily="2" charset="-122"/>
            </a:endParaRPr>
          </a:p>
          <a:p>
            <a:pPr lvl="0" eaLnBrk="1" hangingPunct="1"/>
            <a:r>
              <a:rPr lang="zh-CN" altLang="en-US" dirty="0">
                <a:solidFill>
                  <a:schemeClr val="hlink"/>
                </a:solidFill>
                <a:ea typeface="宋体" panose="02010600030101010101" pitchFamily="2" charset="-122"/>
              </a:rPr>
              <a:t>地址变换</a:t>
            </a:r>
            <a:r>
              <a:rPr lang="zh-CN" altLang="en-US" dirty="0">
                <a:ea typeface="宋体" panose="02010600030101010101" pitchFamily="2" charset="-122"/>
              </a:rPr>
              <a:t>：是主存块按照这种映象关系装入</a:t>
            </a:r>
            <a:r>
              <a:rPr lang="en-US" altLang="zh-CN" dirty="0">
                <a:ea typeface="宋体" panose="02010600030101010101" pitchFamily="2" charset="-122"/>
              </a:rPr>
              <a:t>Cache</a:t>
            </a:r>
            <a:r>
              <a:rPr lang="zh-CN" altLang="en-US" dirty="0">
                <a:ea typeface="宋体" panose="02010600030101010101" pitchFamily="2" charset="-122"/>
              </a:rPr>
              <a:t>后</a:t>
            </a:r>
            <a:r>
              <a:rPr lang="en-US" altLang="zh-CN" dirty="0">
                <a:ea typeface="宋体" panose="02010600030101010101" pitchFamily="2" charset="-122"/>
              </a:rPr>
              <a:t>,</a:t>
            </a:r>
            <a:r>
              <a:rPr lang="zh-CN" altLang="en-US" dirty="0">
                <a:ea typeface="宋体" panose="02010600030101010101" pitchFamily="2" charset="-122"/>
              </a:rPr>
              <a:t>每次访</a:t>
            </a:r>
            <a:r>
              <a:rPr lang="en-US" altLang="zh-CN" dirty="0">
                <a:ea typeface="宋体" panose="02010600030101010101" pitchFamily="2" charset="-122"/>
              </a:rPr>
              <a:t>Cache</a:t>
            </a:r>
            <a:r>
              <a:rPr lang="zh-CN" altLang="en-US" dirty="0">
                <a:ea typeface="宋体" panose="02010600030101010101" pitchFamily="2" charset="-122"/>
              </a:rPr>
              <a:t>，如何将主存地址变换成</a:t>
            </a:r>
            <a:r>
              <a:rPr lang="en-US" altLang="zh-CN" dirty="0">
                <a:ea typeface="宋体" panose="02010600030101010101" pitchFamily="2" charset="-122"/>
              </a:rPr>
              <a:t>Cache</a:t>
            </a:r>
            <a:r>
              <a:rPr lang="zh-CN" altLang="en-US" dirty="0">
                <a:ea typeface="宋体" panose="02010600030101010101" pitchFamily="2" charset="-122"/>
              </a:rPr>
              <a:t>地址。</a:t>
            </a:r>
            <a:endParaRPr lang="zh-CN" altLang="en-US" dirty="0">
              <a:ea typeface="宋体" panose="02010600030101010101" pitchFamily="2" charset="-122"/>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11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21187" name="Rectangle 2"/>
          <p:cNvSpPr>
            <a:spLocks noRot="1" noTextEdit="1"/>
          </p:cNvSpPr>
          <p:nvPr>
            <p:ph type="sldImg"/>
          </p:nvPr>
        </p:nvSpPr>
        <p:spPr>
          <a:ln/>
        </p:spPr>
      </p:sp>
      <p:sp>
        <p:nvSpPr>
          <p:cNvPr id="22118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23235" name="Rectangle 2"/>
          <p:cNvSpPr>
            <a:spLocks noRot="1" noTextEdit="1"/>
          </p:cNvSpPr>
          <p:nvPr>
            <p:ph type="sldImg"/>
          </p:nvPr>
        </p:nvSpPr>
        <p:spPr>
          <a:ln/>
        </p:spPr>
      </p:sp>
      <p:sp>
        <p:nvSpPr>
          <p:cNvPr id="22323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3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27331" name="Rectangle 2"/>
          <p:cNvSpPr>
            <a:spLocks noRot="1" noTextEdit="1"/>
          </p:cNvSpPr>
          <p:nvPr>
            <p:ph type="sldImg"/>
          </p:nvPr>
        </p:nvSpPr>
        <p:spPr>
          <a:ln/>
        </p:spPr>
      </p:sp>
      <p:sp>
        <p:nvSpPr>
          <p:cNvPr id="227332"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93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29379" name="Rectangle 2"/>
          <p:cNvSpPr>
            <a:spLocks noRot="1" noTextEdit="1"/>
          </p:cNvSpPr>
          <p:nvPr>
            <p:ph type="sldImg"/>
          </p:nvPr>
        </p:nvSpPr>
        <p:spPr>
          <a:ln/>
        </p:spPr>
      </p:sp>
      <p:sp>
        <p:nvSpPr>
          <p:cNvPr id="229380"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14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31427" name="Rectangle 2"/>
          <p:cNvSpPr>
            <a:spLocks noRot="1" noTextEdit="1"/>
          </p:cNvSpPr>
          <p:nvPr>
            <p:ph type="sldImg"/>
          </p:nvPr>
        </p:nvSpPr>
        <p:spPr>
          <a:ln/>
        </p:spPr>
      </p:sp>
      <p:sp>
        <p:nvSpPr>
          <p:cNvPr id="231428"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如果两块的容量相同，一一对应就好，但是容量不同，多对一</a:t>
            </a:r>
            <a:endParaRPr lang="zh-CN" altLang="en-US" dirty="0">
              <a:ea typeface="宋体" panose="02010600030101010101" pitchFamily="2" charset="-122"/>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347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33475" name="Rectangle 2"/>
          <p:cNvSpPr>
            <a:spLocks noRot="1" noTextEdit="1"/>
          </p:cNvSpPr>
          <p:nvPr>
            <p:ph type="sldImg"/>
          </p:nvPr>
        </p:nvSpPr>
        <p:spPr>
          <a:ln/>
        </p:spPr>
      </p:sp>
      <p:sp>
        <p:nvSpPr>
          <p:cNvPr id="233476"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如果两块的容量相同，一一对应就好，但是容量不同，多对一</a:t>
            </a:r>
            <a:endParaRPr lang="zh-CN" altLang="en-US" dirty="0">
              <a:ea typeface="宋体" panose="02010600030101010101" pitchFamily="2" charset="-122"/>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2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35523" name="Rectangle 2"/>
          <p:cNvSpPr>
            <a:spLocks noRot="1" noTextEdit="1"/>
          </p:cNvSpPr>
          <p:nvPr>
            <p:ph type="sldImg"/>
          </p:nvPr>
        </p:nvSpPr>
        <p:spPr>
          <a:ln/>
        </p:spPr>
      </p:sp>
      <p:sp>
        <p:nvSpPr>
          <p:cNvPr id="235524"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如果两块的容量相同，一一对应就好，但是容量不同，多对一</a:t>
            </a:r>
            <a:endParaRPr lang="zh-CN" altLang="en-US" dirty="0">
              <a:ea typeface="宋体" panose="02010600030101010101" pitchFamily="2" charset="-122"/>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38595" name="Rectangle 2"/>
          <p:cNvSpPr>
            <a:spLocks noRot="1" noTextEdit="1"/>
          </p:cNvSpPr>
          <p:nvPr>
            <p:ph type="sldImg"/>
          </p:nvPr>
        </p:nvSpPr>
        <p:spPr>
          <a:ln/>
        </p:spPr>
      </p:sp>
      <p:sp>
        <p:nvSpPr>
          <p:cNvPr id="238596"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064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40643" name="Rectangle 2"/>
          <p:cNvSpPr>
            <a:spLocks noRot="1" noTextEdit="1"/>
          </p:cNvSpPr>
          <p:nvPr>
            <p:ph type="sldImg"/>
          </p:nvPr>
        </p:nvSpPr>
        <p:spPr>
          <a:ln/>
        </p:spPr>
      </p:sp>
      <p:sp>
        <p:nvSpPr>
          <p:cNvPr id="240644"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371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43715" name="Rectangle 2"/>
          <p:cNvSpPr>
            <a:spLocks noRot="1" noTextEdit="1"/>
          </p:cNvSpPr>
          <p:nvPr>
            <p:ph type="sldImg"/>
          </p:nvPr>
        </p:nvSpPr>
        <p:spPr>
          <a:ln/>
        </p:spPr>
      </p:sp>
      <p:sp>
        <p:nvSpPr>
          <p:cNvPr id="243716"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第</a:t>
            </a:r>
            <a:r>
              <a:rPr lang="en-US" altLang="zh-CN" dirty="0">
                <a:ea typeface="宋体" panose="02010600030101010101" pitchFamily="2" charset="-122"/>
              </a:rPr>
              <a:t>3</a:t>
            </a:r>
            <a:r>
              <a:rPr lang="zh-CN" altLang="en-US" dirty="0">
                <a:ea typeface="宋体" panose="02010600030101010101" pitchFamily="2" charset="-122"/>
              </a:rPr>
              <a:t>位为组号</a:t>
            </a:r>
            <a:endParaRPr lang="zh-CN" altLang="en-US" dirty="0">
              <a:ea typeface="宋体" panose="02010600030101010101" pitchFamily="2" charset="-122"/>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67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46787" name="Rectangle 2"/>
          <p:cNvSpPr>
            <a:spLocks noRot="1" noTextEdit="1"/>
          </p:cNvSpPr>
          <p:nvPr>
            <p:ph type="sldImg"/>
          </p:nvPr>
        </p:nvSpPr>
        <p:spPr>
          <a:ln/>
        </p:spPr>
      </p:sp>
      <p:sp>
        <p:nvSpPr>
          <p:cNvPr id="246788" name="Rectangle 3"/>
          <p:cNvSpPr>
            <a:spLocks noGrp="1"/>
          </p:cNvSpPr>
          <p:nvPr>
            <p:ph type="body"/>
          </p:nvPr>
        </p:nvSpPr>
        <p:spPr>
          <a:xfrm>
            <a:off x="914400" y="4343400"/>
            <a:ext cx="5029200" cy="4114800"/>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8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50883" name="Rectangle 2"/>
          <p:cNvSpPr>
            <a:spLocks noRot="1" noTextEdit="1"/>
          </p:cNvSpPr>
          <p:nvPr>
            <p:ph type="sldImg"/>
          </p:nvPr>
        </p:nvSpPr>
        <p:spPr>
          <a:ln/>
        </p:spPr>
      </p:sp>
      <p:sp>
        <p:nvSpPr>
          <p:cNvPr id="250884" name="Rectangle 3"/>
          <p:cNvSpPr>
            <a:spLocks noGrp="1"/>
          </p:cNvSpPr>
          <p:nvPr>
            <p:ph type="body"/>
          </p:nvPr>
        </p:nvSpPr>
        <p:spPr>
          <a:ln/>
        </p:spPr>
        <p:txBody>
          <a:bodyPr wrap="square" lIns="91440" tIns="45720" rIns="91440" bIns="45720" anchor="t" anchorCtr="0"/>
          <a:p>
            <a:pPr lvl="0" eaLnBrk="1" hangingPunct="1"/>
            <a:r>
              <a:rPr lang="en-US" altLang="zh-CN" dirty="0">
                <a:ea typeface="宋体" panose="02010600030101010101" pitchFamily="2" charset="-122"/>
              </a:rPr>
              <a:t>Q</a:t>
            </a:r>
            <a:r>
              <a:rPr lang="zh-CN" altLang="en-US" dirty="0">
                <a:ea typeface="宋体" panose="02010600030101010101" pitchFamily="2" charset="-122"/>
              </a:rPr>
              <a:t>是用来判断范围的</a:t>
            </a:r>
            <a:endParaRPr lang="zh-CN" altLang="en-US" dirty="0">
              <a:ea typeface="宋体" panose="02010600030101010101" pitchFamily="2" charset="-122"/>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49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54979" name="Rectangle 2"/>
          <p:cNvSpPr>
            <a:spLocks noRot="1" noTextEdit="1"/>
          </p:cNvSpPr>
          <p:nvPr>
            <p:ph type="sldImg"/>
          </p:nvPr>
        </p:nvSpPr>
        <p:spPr>
          <a:ln/>
        </p:spPr>
      </p:sp>
      <p:sp>
        <p:nvSpPr>
          <p:cNvPr id="254980"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第</a:t>
            </a:r>
            <a:r>
              <a:rPr lang="en-US" altLang="zh-CN" dirty="0">
                <a:ea typeface="宋体" panose="02010600030101010101" pitchFamily="2" charset="-122"/>
              </a:rPr>
              <a:t>3</a:t>
            </a:r>
            <a:r>
              <a:rPr lang="zh-CN" altLang="en-US" dirty="0">
                <a:ea typeface="宋体" panose="02010600030101010101" pitchFamily="2" charset="-122"/>
              </a:rPr>
              <a:t>位为组号</a:t>
            </a:r>
            <a:endParaRPr lang="zh-CN" altLang="en-US" dirty="0">
              <a:ea typeface="宋体" panose="02010600030101010101" pitchFamily="2" charset="-122"/>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726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67267" name="Rectangle 2"/>
          <p:cNvSpPr>
            <a:spLocks noRot="1" noTextEdit="1"/>
          </p:cNvSpPr>
          <p:nvPr>
            <p:ph type="sldImg"/>
          </p:nvPr>
        </p:nvSpPr>
        <p:spPr>
          <a:xfrm>
            <a:off x="1143000" y="685800"/>
            <a:ext cx="4573588" cy="3430588"/>
          </a:xfrm>
          <a:ln/>
        </p:spPr>
      </p:sp>
      <p:sp>
        <p:nvSpPr>
          <p:cNvPr id="26726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72387" name="Rectangle 2"/>
          <p:cNvSpPr>
            <a:spLocks noRot="1" noTextEdit="1"/>
          </p:cNvSpPr>
          <p:nvPr>
            <p:ph type="sldImg"/>
          </p:nvPr>
        </p:nvSpPr>
        <p:spPr>
          <a:ln/>
        </p:spPr>
      </p:sp>
      <p:sp>
        <p:nvSpPr>
          <p:cNvPr id="272388" name="Rectangle 3"/>
          <p:cNvSpPr>
            <a:spLocks noGrp="1"/>
          </p:cNvSpPr>
          <p:nvPr>
            <p:ph type="body"/>
          </p:nvPr>
        </p:nvSpPr>
        <p:spPr>
          <a:ln/>
        </p:spPr>
        <p:txBody>
          <a:bodyPr wrap="square" lIns="91440" tIns="45720" rIns="91440" bIns="45720" anchor="t" anchorCtr="0"/>
          <a:p>
            <a:pPr lvl="0" eaLnBrk="1" hangingPunct="1"/>
            <a:r>
              <a:rPr lang="en-US" altLang="zh-CN" dirty="0">
                <a:ea typeface="宋体" panose="02010600030101010101" pitchFamily="2" charset="-122"/>
              </a:rPr>
              <a:t>LRU</a:t>
            </a:r>
            <a:r>
              <a:rPr lang="zh-CN" altLang="en-US" dirty="0">
                <a:ea typeface="宋体" panose="02010600030101010101" pitchFamily="2" charset="-122"/>
              </a:rPr>
              <a:t>：最近最少使用的</a:t>
            </a:r>
            <a:r>
              <a:rPr lang="en-US" altLang="zh-CN" dirty="0">
                <a:ea typeface="宋体" panose="02010600030101010101" pitchFamily="2" charset="-122"/>
              </a:rPr>
              <a:t>Least Recently Used </a:t>
            </a:r>
            <a:endParaRPr lang="en-US" altLang="zh-CN" dirty="0">
              <a:ea typeface="宋体" panose="02010600030101010101" pitchFamily="2" charset="-122"/>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78531" name="Rectangle 2"/>
          <p:cNvSpPr>
            <a:spLocks noRot="1" noTextEdit="1"/>
          </p:cNvSpPr>
          <p:nvPr>
            <p:ph type="sldImg"/>
          </p:nvPr>
        </p:nvSpPr>
        <p:spPr>
          <a:xfrm>
            <a:off x="1143000" y="685800"/>
            <a:ext cx="4573588" cy="3430588"/>
          </a:xfrm>
          <a:ln/>
        </p:spPr>
      </p:sp>
      <p:sp>
        <p:nvSpPr>
          <p:cNvPr id="278532"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82627" name="Rectangle 2"/>
          <p:cNvSpPr>
            <a:spLocks noRot="1" noTextEdit="1"/>
          </p:cNvSpPr>
          <p:nvPr>
            <p:ph type="sldImg"/>
          </p:nvPr>
        </p:nvSpPr>
        <p:spPr>
          <a:ln/>
        </p:spPr>
      </p:sp>
      <p:sp>
        <p:nvSpPr>
          <p:cNvPr id="282628" name="Rectangle 3"/>
          <p:cNvSpPr>
            <a:spLocks noGrp="1"/>
          </p:cNvSpPr>
          <p:nvPr>
            <p:ph type="body"/>
          </p:nvPr>
        </p:nvSpPr>
        <p:spPr>
          <a:ln/>
        </p:spPr>
        <p:txBody>
          <a:bodyPr wrap="square" lIns="91440" tIns="45720" rIns="91440" bIns="45720" anchor="t" anchorCtr="0"/>
          <a:p>
            <a:pPr lvl="0" eaLnBrk="1" hangingPunct="1"/>
            <a:r>
              <a:rPr lang="zh-CN" altLang="en-US" dirty="0">
                <a:ea typeface="宋体" panose="02010600030101010101" pitchFamily="2" charset="-122"/>
              </a:rPr>
              <a:t>写回法的瓶颈： </a:t>
            </a:r>
            <a:r>
              <a:rPr lang="en-US" altLang="zh-CN" dirty="0">
                <a:ea typeface="宋体" panose="02010600030101010101" pitchFamily="2" charset="-122"/>
              </a:rPr>
              <a:t>Cache</a:t>
            </a:r>
            <a:r>
              <a:rPr lang="zh-CN" altLang="en-US" dirty="0">
                <a:ea typeface="宋体" panose="02010600030101010101" pitchFamily="2" charset="-122"/>
              </a:rPr>
              <a:t>内容需要替换掉时，需先写主存再调入新的内容</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写直达瓶颈：同时写内存，不必等处理器执行</a:t>
            </a:r>
            <a:endParaRPr lang="zh-CN" altLang="en-US" dirty="0">
              <a:ea typeface="宋体" panose="02010600030101010101" pitchFamily="2" charset="-122"/>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4" name="幻灯片图像占位符 1"/>
          <p:cNvSpPr>
            <a:spLocks noGrp="1" noRot="1" noChangeAspect="1" noTextEdit="1"/>
          </p:cNvSpPr>
          <p:nvPr>
            <p:ph type="sldImg"/>
          </p:nvPr>
        </p:nvSpPr>
        <p:spPr>
          <a:ln/>
        </p:spPr>
      </p:sp>
      <p:sp>
        <p:nvSpPr>
          <p:cNvPr id="289795"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28979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1842" name="幻灯片图像占位符 1"/>
          <p:cNvSpPr>
            <a:spLocks noGrp="1" noRot="1" noChangeAspect="1" noTextEdit="1"/>
          </p:cNvSpPr>
          <p:nvPr>
            <p:ph type="sldImg"/>
          </p:nvPr>
        </p:nvSpPr>
        <p:spPr>
          <a:ln/>
        </p:spPr>
      </p:sp>
      <p:sp>
        <p:nvSpPr>
          <p:cNvPr id="291843"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29184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3890" name="幻灯片图像占位符 1"/>
          <p:cNvSpPr>
            <a:spLocks noGrp="1" noRot="1" noChangeAspect="1" noTextEdit="1"/>
          </p:cNvSpPr>
          <p:nvPr>
            <p:ph type="sldImg"/>
          </p:nvPr>
        </p:nvSpPr>
        <p:spPr>
          <a:ln/>
        </p:spPr>
      </p:sp>
      <p:sp>
        <p:nvSpPr>
          <p:cNvPr id="293891"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29389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5938" name="幻灯片图像占位符 1"/>
          <p:cNvSpPr>
            <a:spLocks noGrp="1" noRot="1" noChangeAspect="1" noTextEdit="1"/>
          </p:cNvSpPr>
          <p:nvPr>
            <p:ph type="sldImg"/>
          </p:nvPr>
        </p:nvSpPr>
        <p:spPr>
          <a:ln/>
        </p:spPr>
      </p:sp>
      <p:sp>
        <p:nvSpPr>
          <p:cNvPr id="295939"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29594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97987" name="Rectangle 2"/>
          <p:cNvSpPr>
            <a:spLocks noRot="1" noTextEdit="1"/>
          </p:cNvSpPr>
          <p:nvPr>
            <p:ph type="sldImg"/>
          </p:nvPr>
        </p:nvSpPr>
        <p:spPr>
          <a:xfrm>
            <a:off x="1143000" y="685800"/>
            <a:ext cx="4573588" cy="3430588"/>
          </a:xfrm>
          <a:ln/>
        </p:spPr>
      </p:sp>
      <p:sp>
        <p:nvSpPr>
          <p:cNvPr id="297988"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2" name="幻灯片图像占位符 1"/>
          <p:cNvSpPr>
            <a:spLocks noGrp="1" noRot="1" noChangeAspect="1" noTextEdit="1"/>
          </p:cNvSpPr>
          <p:nvPr>
            <p:ph type="sldImg"/>
          </p:nvPr>
        </p:nvSpPr>
        <p:spPr>
          <a:ln/>
        </p:spPr>
      </p:sp>
      <p:sp>
        <p:nvSpPr>
          <p:cNvPr id="302083" name="备注占位符 2"/>
          <p:cNvSpPr>
            <a:spLocks noGrp="1"/>
          </p:cNvSpPr>
          <p:nvPr>
            <p:ph type="body"/>
          </p:nvPr>
        </p:nvSpPr>
        <p:spPr>
          <a:ln/>
        </p:spPr>
        <p:txBody>
          <a:bodyPr wrap="square" lIns="91440" tIns="45720" rIns="91440" bIns="45720" anchor="t" anchorCtr="0"/>
          <a:p>
            <a:pPr lvl="0"/>
            <a:endParaRPr lang="zh-CN" altLang="en-US" dirty="0">
              <a:ea typeface="等线" panose="02010600030101010101" pitchFamily="2" charset="-122"/>
            </a:endParaRPr>
          </a:p>
        </p:txBody>
      </p:sp>
      <p:sp>
        <p:nvSpPr>
          <p:cNvPr id="302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05155" name="Rectangle 2"/>
          <p:cNvSpPr>
            <a:spLocks noRot="1" noTextEdit="1"/>
          </p:cNvSpPr>
          <p:nvPr>
            <p:ph type="sldImg"/>
          </p:nvPr>
        </p:nvSpPr>
        <p:spPr>
          <a:xfrm>
            <a:off x="1143000" y="685800"/>
            <a:ext cx="4573588" cy="3430588"/>
          </a:xfrm>
          <a:ln/>
        </p:spPr>
      </p:sp>
      <p:sp>
        <p:nvSpPr>
          <p:cNvPr id="305156" name="Rectangle 3"/>
          <p:cNvSpPr>
            <a:spLocks noGrp="1"/>
          </p:cNvSpPr>
          <p:nvPr>
            <p:ph type="body"/>
          </p:nvPr>
        </p:nvSpPr>
        <p:spPr>
          <a:xfrm>
            <a:off x="914400" y="4344988"/>
            <a:ext cx="5029200" cy="4113212"/>
          </a:xfrm>
          <a:ln/>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8" name="Rectangle 31"/>
          <p:cNvSpPr>
            <a:spLocks noChangeArrowheads="1"/>
          </p:cNvSpPr>
          <p:nvPr/>
        </p:nvSpPr>
        <p:spPr bwMode="gray">
          <a:xfrm>
            <a:off x="0" y="890588"/>
            <a:ext cx="9144000" cy="4565650"/>
          </a:xfrm>
          <a:prstGeom prst="rect">
            <a:avLst/>
          </a:prstGeom>
          <a:gradFill rotWithShape="1">
            <a:gsLst>
              <a:gs pos="0">
                <a:schemeClr va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pic>
        <p:nvPicPr>
          <p:cNvPr id="2051" name="Picture 32" descr="light_white"/>
          <p:cNvPicPr>
            <a:picLocks noChangeAspect="1"/>
          </p:cNvPicPr>
          <p:nvPr/>
        </p:nvPicPr>
        <p:blipFill>
          <a:blip r:embed="rId2"/>
          <a:stretch>
            <a:fillRect/>
          </a:stretch>
        </p:blipFill>
        <p:spPr>
          <a:xfrm>
            <a:off x="230188" y="1411288"/>
            <a:ext cx="133350" cy="133350"/>
          </a:xfrm>
          <a:prstGeom prst="rect">
            <a:avLst/>
          </a:prstGeom>
          <a:noFill/>
          <a:ln w="9525">
            <a:noFill/>
          </a:ln>
        </p:spPr>
      </p:pic>
      <p:pic>
        <p:nvPicPr>
          <p:cNvPr id="2052" name="Picture 33" descr="light_white"/>
          <p:cNvPicPr>
            <a:picLocks noChangeAspect="1"/>
          </p:cNvPicPr>
          <p:nvPr/>
        </p:nvPicPr>
        <p:blipFill>
          <a:blip r:embed="rId2">
            <a:lum contrast="-24001"/>
          </a:blip>
          <a:stretch>
            <a:fillRect/>
          </a:stretch>
        </p:blipFill>
        <p:spPr>
          <a:xfrm>
            <a:off x="884238" y="1214438"/>
            <a:ext cx="220662" cy="220662"/>
          </a:xfrm>
          <a:prstGeom prst="rect">
            <a:avLst/>
          </a:prstGeom>
          <a:noFill/>
          <a:ln w="9525">
            <a:noFill/>
          </a:ln>
        </p:spPr>
      </p:pic>
      <p:pic>
        <p:nvPicPr>
          <p:cNvPr id="2053" name="Picture 34" descr="light_white"/>
          <p:cNvPicPr>
            <a:picLocks noChangeAspect="1"/>
          </p:cNvPicPr>
          <p:nvPr/>
        </p:nvPicPr>
        <p:blipFill>
          <a:blip r:embed="rId2"/>
          <a:stretch>
            <a:fillRect/>
          </a:stretch>
        </p:blipFill>
        <p:spPr>
          <a:xfrm>
            <a:off x="661988" y="1843088"/>
            <a:ext cx="133350" cy="133350"/>
          </a:xfrm>
          <a:prstGeom prst="rect">
            <a:avLst/>
          </a:prstGeom>
          <a:noFill/>
          <a:ln w="9525">
            <a:noFill/>
          </a:ln>
        </p:spPr>
      </p:pic>
      <p:pic>
        <p:nvPicPr>
          <p:cNvPr id="2054" name="Picture 35" descr="light_white"/>
          <p:cNvPicPr>
            <a:picLocks noChangeAspect="1"/>
          </p:cNvPicPr>
          <p:nvPr/>
        </p:nvPicPr>
        <p:blipFill>
          <a:blip r:embed="rId2"/>
          <a:stretch>
            <a:fillRect/>
          </a:stretch>
        </p:blipFill>
        <p:spPr>
          <a:xfrm>
            <a:off x="952500" y="1720850"/>
            <a:ext cx="115888" cy="115888"/>
          </a:xfrm>
          <a:prstGeom prst="rect">
            <a:avLst/>
          </a:prstGeom>
          <a:noFill/>
          <a:ln w="9525">
            <a:noFill/>
          </a:ln>
        </p:spPr>
      </p:pic>
      <p:pic>
        <p:nvPicPr>
          <p:cNvPr id="2055" name="Picture 36" descr="light_white"/>
          <p:cNvPicPr>
            <a:picLocks noChangeAspect="1"/>
          </p:cNvPicPr>
          <p:nvPr/>
        </p:nvPicPr>
        <p:blipFill>
          <a:blip r:embed="rId2">
            <a:grayscl/>
            <a:lum contrast="-48000"/>
          </a:blip>
          <a:stretch>
            <a:fillRect/>
          </a:stretch>
        </p:blipFill>
        <p:spPr>
          <a:xfrm>
            <a:off x="1908175" y="1647825"/>
            <a:ext cx="322263" cy="322263"/>
          </a:xfrm>
          <a:prstGeom prst="rect">
            <a:avLst/>
          </a:prstGeom>
          <a:noFill/>
          <a:ln w="9525">
            <a:noFill/>
          </a:ln>
        </p:spPr>
      </p:pic>
      <p:pic>
        <p:nvPicPr>
          <p:cNvPr id="2056" name="Picture 37" descr="light_white"/>
          <p:cNvPicPr>
            <a:picLocks noChangeAspect="1"/>
          </p:cNvPicPr>
          <p:nvPr/>
        </p:nvPicPr>
        <p:blipFill>
          <a:blip r:embed="rId2">
            <a:grayscl/>
          </a:blip>
          <a:stretch>
            <a:fillRect/>
          </a:stretch>
        </p:blipFill>
        <p:spPr>
          <a:xfrm>
            <a:off x="4187825" y="1247775"/>
            <a:ext cx="133350" cy="133350"/>
          </a:xfrm>
          <a:prstGeom prst="rect">
            <a:avLst/>
          </a:prstGeom>
          <a:noFill/>
          <a:ln w="9525">
            <a:noFill/>
          </a:ln>
        </p:spPr>
      </p:pic>
      <p:pic>
        <p:nvPicPr>
          <p:cNvPr id="2057" name="Picture 38" descr="light_white"/>
          <p:cNvPicPr>
            <a:picLocks noChangeAspect="1"/>
          </p:cNvPicPr>
          <p:nvPr/>
        </p:nvPicPr>
        <p:blipFill>
          <a:blip r:embed="rId2">
            <a:lum contrast="-30000"/>
          </a:blip>
          <a:stretch>
            <a:fillRect/>
          </a:stretch>
        </p:blipFill>
        <p:spPr>
          <a:xfrm>
            <a:off x="5172075" y="2011363"/>
            <a:ext cx="133350" cy="133350"/>
          </a:xfrm>
          <a:prstGeom prst="rect">
            <a:avLst/>
          </a:prstGeom>
          <a:noFill/>
          <a:ln w="9525">
            <a:noFill/>
          </a:ln>
        </p:spPr>
      </p:pic>
      <p:pic>
        <p:nvPicPr>
          <p:cNvPr id="2058" name="Picture 39" descr="light_white"/>
          <p:cNvPicPr>
            <a:picLocks noChangeAspect="1"/>
          </p:cNvPicPr>
          <p:nvPr/>
        </p:nvPicPr>
        <p:blipFill>
          <a:blip r:embed="rId2">
            <a:lum contrast="-53999"/>
          </a:blip>
          <a:stretch>
            <a:fillRect/>
          </a:stretch>
        </p:blipFill>
        <p:spPr>
          <a:xfrm>
            <a:off x="6319838" y="3008313"/>
            <a:ext cx="207962" cy="207962"/>
          </a:xfrm>
          <a:prstGeom prst="rect">
            <a:avLst/>
          </a:prstGeom>
          <a:noFill/>
          <a:ln w="9525">
            <a:noFill/>
          </a:ln>
        </p:spPr>
      </p:pic>
      <p:pic>
        <p:nvPicPr>
          <p:cNvPr id="2059" name="Picture 40" descr="light_white"/>
          <p:cNvPicPr>
            <a:picLocks noChangeAspect="1"/>
          </p:cNvPicPr>
          <p:nvPr/>
        </p:nvPicPr>
        <p:blipFill>
          <a:blip r:embed="rId2">
            <a:grayscl/>
            <a:lum contrast="-53999"/>
          </a:blip>
          <a:stretch>
            <a:fillRect/>
          </a:stretch>
        </p:blipFill>
        <p:spPr>
          <a:xfrm>
            <a:off x="7423150" y="1497013"/>
            <a:ext cx="182563" cy="182562"/>
          </a:xfrm>
          <a:prstGeom prst="rect">
            <a:avLst/>
          </a:prstGeom>
          <a:noFill/>
          <a:ln w="9525">
            <a:noFill/>
          </a:ln>
        </p:spPr>
      </p:pic>
      <p:pic>
        <p:nvPicPr>
          <p:cNvPr id="2060" name="Picture 41" descr="light_white"/>
          <p:cNvPicPr>
            <a:picLocks noChangeAspect="1"/>
          </p:cNvPicPr>
          <p:nvPr/>
        </p:nvPicPr>
        <p:blipFill>
          <a:blip r:embed="rId2">
            <a:lum contrast="-24001"/>
          </a:blip>
          <a:stretch>
            <a:fillRect/>
          </a:stretch>
        </p:blipFill>
        <p:spPr>
          <a:xfrm>
            <a:off x="8118475" y="1922463"/>
            <a:ext cx="133350" cy="133350"/>
          </a:xfrm>
          <a:prstGeom prst="rect">
            <a:avLst/>
          </a:prstGeom>
          <a:noFill/>
          <a:ln w="9525">
            <a:noFill/>
          </a:ln>
        </p:spPr>
      </p:pic>
      <p:pic>
        <p:nvPicPr>
          <p:cNvPr id="2061" name="Picture 42" descr="light_white"/>
          <p:cNvPicPr>
            <a:picLocks noChangeAspect="1"/>
          </p:cNvPicPr>
          <p:nvPr/>
        </p:nvPicPr>
        <p:blipFill>
          <a:blip r:embed="rId2">
            <a:lum contrast="-100000"/>
          </a:blip>
          <a:stretch>
            <a:fillRect/>
          </a:stretch>
        </p:blipFill>
        <p:spPr>
          <a:xfrm>
            <a:off x="6783388" y="1652588"/>
            <a:ext cx="133350" cy="133350"/>
          </a:xfrm>
          <a:prstGeom prst="rect">
            <a:avLst/>
          </a:prstGeom>
          <a:noFill/>
          <a:ln w="9525">
            <a:noFill/>
          </a:ln>
        </p:spPr>
      </p:pic>
      <p:pic>
        <p:nvPicPr>
          <p:cNvPr id="2062" name="Picture 43" descr="light_white"/>
          <p:cNvPicPr>
            <a:picLocks noChangeAspect="1"/>
          </p:cNvPicPr>
          <p:nvPr/>
        </p:nvPicPr>
        <p:blipFill>
          <a:blip r:embed="rId2">
            <a:lum contrast="-60001"/>
          </a:blip>
          <a:stretch>
            <a:fillRect/>
          </a:stretch>
        </p:blipFill>
        <p:spPr>
          <a:xfrm>
            <a:off x="7321550" y="1890713"/>
            <a:ext cx="133350" cy="133350"/>
          </a:xfrm>
          <a:prstGeom prst="rect">
            <a:avLst/>
          </a:prstGeom>
          <a:noFill/>
          <a:ln w="9525">
            <a:noFill/>
          </a:ln>
        </p:spPr>
      </p:pic>
      <p:pic>
        <p:nvPicPr>
          <p:cNvPr id="2063" name="Picture 44" descr="light_white"/>
          <p:cNvPicPr>
            <a:picLocks noChangeAspect="1"/>
          </p:cNvPicPr>
          <p:nvPr/>
        </p:nvPicPr>
        <p:blipFill>
          <a:blip r:embed="rId2">
            <a:lum contrast="-60001"/>
          </a:blip>
          <a:stretch>
            <a:fillRect/>
          </a:stretch>
        </p:blipFill>
        <p:spPr>
          <a:xfrm>
            <a:off x="8564563" y="1539875"/>
            <a:ext cx="133350" cy="133350"/>
          </a:xfrm>
          <a:prstGeom prst="rect">
            <a:avLst/>
          </a:prstGeom>
          <a:noFill/>
          <a:ln w="9525">
            <a:noFill/>
          </a:ln>
        </p:spPr>
      </p:pic>
      <p:sp>
        <p:nvSpPr>
          <p:cNvPr id="23" name="Freeform 45"/>
          <p:cNvSpPr/>
          <p:nvPr/>
        </p:nvSpPr>
        <p:spPr bwMode="auto">
          <a:xfrm>
            <a:off x="-3175" y="865188"/>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pic>
        <p:nvPicPr>
          <p:cNvPr id="2065" name="Picture 46" descr="light_white"/>
          <p:cNvPicPr>
            <a:picLocks noChangeAspect="1"/>
          </p:cNvPicPr>
          <p:nvPr/>
        </p:nvPicPr>
        <p:blipFill>
          <a:blip r:embed="rId2"/>
          <a:stretch>
            <a:fillRect/>
          </a:stretch>
        </p:blipFill>
        <p:spPr>
          <a:xfrm>
            <a:off x="1790700" y="1231900"/>
            <a:ext cx="133350" cy="133350"/>
          </a:xfrm>
          <a:prstGeom prst="rect">
            <a:avLst/>
          </a:prstGeom>
          <a:noFill/>
          <a:ln w="9525">
            <a:noFill/>
          </a:ln>
        </p:spPr>
      </p:pic>
      <p:pic>
        <p:nvPicPr>
          <p:cNvPr id="2066" name="Picture 47" descr="light_white"/>
          <p:cNvPicPr>
            <a:picLocks noChangeAspect="1"/>
          </p:cNvPicPr>
          <p:nvPr/>
        </p:nvPicPr>
        <p:blipFill>
          <a:blip r:embed="rId2">
            <a:lum contrast="-30000"/>
          </a:blip>
          <a:stretch>
            <a:fillRect/>
          </a:stretch>
        </p:blipFill>
        <p:spPr>
          <a:xfrm>
            <a:off x="5845175" y="1822450"/>
            <a:ext cx="106363" cy="106363"/>
          </a:xfrm>
          <a:prstGeom prst="rect">
            <a:avLst/>
          </a:prstGeom>
          <a:noFill/>
          <a:ln w="9525">
            <a:noFill/>
          </a:ln>
        </p:spPr>
      </p:pic>
      <p:pic>
        <p:nvPicPr>
          <p:cNvPr id="2067" name="Picture 48" descr="light_white"/>
          <p:cNvPicPr>
            <a:picLocks noChangeAspect="1"/>
          </p:cNvPicPr>
          <p:nvPr/>
        </p:nvPicPr>
        <p:blipFill>
          <a:blip r:embed="rId2"/>
          <a:stretch>
            <a:fillRect/>
          </a:stretch>
        </p:blipFill>
        <p:spPr>
          <a:xfrm>
            <a:off x="5446713" y="1454150"/>
            <a:ext cx="115887" cy="115888"/>
          </a:xfrm>
          <a:prstGeom prst="rect">
            <a:avLst/>
          </a:prstGeom>
          <a:noFill/>
          <a:ln w="9525">
            <a:noFill/>
          </a:ln>
        </p:spPr>
      </p:pic>
      <p:pic>
        <p:nvPicPr>
          <p:cNvPr id="2068" name="Picture 49" descr="light_white"/>
          <p:cNvPicPr>
            <a:picLocks noChangeAspect="1"/>
          </p:cNvPicPr>
          <p:nvPr/>
        </p:nvPicPr>
        <p:blipFill>
          <a:blip r:embed="rId2">
            <a:grayscl/>
            <a:lum contrast="-53999"/>
          </a:blip>
          <a:stretch>
            <a:fillRect/>
          </a:stretch>
        </p:blipFill>
        <p:spPr>
          <a:xfrm>
            <a:off x="4606925" y="990600"/>
            <a:ext cx="182563" cy="182563"/>
          </a:xfrm>
          <a:prstGeom prst="rect">
            <a:avLst/>
          </a:prstGeom>
          <a:noFill/>
          <a:ln w="9525">
            <a:noFill/>
          </a:ln>
        </p:spPr>
      </p:pic>
      <p:sp>
        <p:nvSpPr>
          <p:cNvPr id="28" name="Freeform 50"/>
          <p:cNvSpPr/>
          <p:nvPr/>
        </p:nvSpPr>
        <p:spPr bwMode="auto">
          <a:xfrm rot="10800000">
            <a:off x="-3175" y="5116513"/>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29" name="Oval 51"/>
          <p:cNvSpPr>
            <a:spLocks noChangeArrowheads="1"/>
          </p:cNvSpPr>
          <p:nvPr/>
        </p:nvSpPr>
        <p:spPr bwMode="auto">
          <a:xfrm rot="20480180">
            <a:off x="3527425" y="3873500"/>
            <a:ext cx="1135063" cy="1135063"/>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2071" name="Line 52"/>
          <p:cNvSpPr/>
          <p:nvPr/>
        </p:nvSpPr>
        <p:spPr>
          <a:xfrm rot="-1119820" flipV="1">
            <a:off x="2560638" y="2509838"/>
            <a:ext cx="327025" cy="327025"/>
          </a:xfrm>
          <a:prstGeom prst="line">
            <a:avLst/>
          </a:prstGeom>
          <a:ln w="57150" cap="rnd" cmpd="sng">
            <a:solidFill>
              <a:schemeClr val="bg1">
                <a:alpha val="50195"/>
              </a:schemeClr>
            </a:solidFill>
            <a:prstDash val="sysDot"/>
            <a:headEnd type="none" w="med" len="med"/>
            <a:tailEnd type="none" w="med" len="med"/>
          </a:ln>
        </p:spPr>
      </p:sp>
      <p:sp>
        <p:nvSpPr>
          <p:cNvPr id="2072" name="Line 53"/>
          <p:cNvSpPr/>
          <p:nvPr/>
        </p:nvSpPr>
        <p:spPr>
          <a:xfrm rot="-1119820" flipH="1" flipV="1">
            <a:off x="2901950" y="3776663"/>
            <a:ext cx="554038" cy="554037"/>
          </a:xfrm>
          <a:prstGeom prst="line">
            <a:avLst/>
          </a:prstGeom>
          <a:ln w="57150" cap="rnd" cmpd="sng">
            <a:solidFill>
              <a:schemeClr val="bg1">
                <a:alpha val="50195"/>
              </a:schemeClr>
            </a:solidFill>
            <a:prstDash val="sysDot"/>
            <a:headEnd type="none" w="med" len="med"/>
            <a:tailEnd type="none" w="med" len="med"/>
          </a:ln>
        </p:spPr>
      </p:sp>
      <p:sp>
        <p:nvSpPr>
          <p:cNvPr id="2073" name="Line 54"/>
          <p:cNvSpPr/>
          <p:nvPr/>
        </p:nvSpPr>
        <p:spPr>
          <a:xfrm rot="-1119820" flipH="1" flipV="1">
            <a:off x="1219200" y="2965450"/>
            <a:ext cx="227013" cy="227013"/>
          </a:xfrm>
          <a:prstGeom prst="line">
            <a:avLst/>
          </a:prstGeom>
          <a:ln w="57150" cap="rnd" cmpd="sng">
            <a:solidFill>
              <a:schemeClr val="bg1">
                <a:alpha val="50195"/>
              </a:schemeClr>
            </a:solidFill>
            <a:prstDash val="sysDot"/>
            <a:headEnd type="none" w="med" len="med"/>
            <a:tailEnd type="none" w="med" len="med"/>
          </a:ln>
        </p:spPr>
      </p:sp>
      <p:sp>
        <p:nvSpPr>
          <p:cNvPr id="33" name="Oval 55"/>
          <p:cNvSpPr>
            <a:spLocks noChangeArrowheads="1"/>
          </p:cNvSpPr>
          <p:nvPr/>
        </p:nvSpPr>
        <p:spPr bwMode="auto">
          <a:xfrm rot="20480180">
            <a:off x="85725" y="2239963"/>
            <a:ext cx="1182688" cy="1184275"/>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34" name="Oval 56" descr="cloud2"/>
          <p:cNvSpPr>
            <a:spLocks noChangeArrowheads="1"/>
          </p:cNvSpPr>
          <p:nvPr/>
        </p:nvSpPr>
        <p:spPr bwMode="auto">
          <a:xfrm rot="20480180">
            <a:off x="1479550" y="2827338"/>
            <a:ext cx="1411288" cy="1411288"/>
          </a:xfrm>
          <a:prstGeom prst="ellipse">
            <a:avLst/>
          </a:prstGeom>
          <a:blipFill dpi="0" rotWithShape="1">
            <a:blip r:embed="rId3">
              <a:lum contrast="6000"/>
            </a:blip>
            <a:srcRect/>
            <a:stretch>
              <a:fillRect/>
            </a:stretch>
          </a:blipFill>
          <a:ln w="38100">
            <a:solidFill>
              <a:schemeClr val="bg1">
                <a:alpha val="50195"/>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pic>
        <p:nvPicPr>
          <p:cNvPr id="2076" name="Picture 57" descr="globe_white"/>
          <p:cNvPicPr>
            <a:picLocks noChangeAspect="1"/>
          </p:cNvPicPr>
          <p:nvPr/>
        </p:nvPicPr>
        <p:blipFill>
          <a:blip r:embed="rId4"/>
          <a:stretch>
            <a:fillRect/>
          </a:stretch>
        </p:blipFill>
        <p:spPr>
          <a:xfrm>
            <a:off x="1493838" y="2838450"/>
            <a:ext cx="1381125" cy="1381125"/>
          </a:xfrm>
          <a:prstGeom prst="rect">
            <a:avLst/>
          </a:prstGeom>
          <a:noFill/>
          <a:ln w="38100">
            <a:noFill/>
          </a:ln>
        </p:spPr>
      </p:pic>
      <p:sp>
        <p:nvSpPr>
          <p:cNvPr id="2077" name="Line 58"/>
          <p:cNvSpPr/>
          <p:nvPr/>
        </p:nvSpPr>
        <p:spPr>
          <a:xfrm rot="-1119820" flipV="1">
            <a:off x="1779588" y="4252913"/>
            <a:ext cx="146050" cy="146050"/>
          </a:xfrm>
          <a:prstGeom prst="line">
            <a:avLst/>
          </a:prstGeom>
          <a:ln w="57150" cap="rnd" cmpd="sng">
            <a:solidFill>
              <a:schemeClr val="bg1">
                <a:alpha val="50195"/>
              </a:schemeClr>
            </a:solidFill>
            <a:prstDash val="sysDot"/>
            <a:headEnd type="none" w="med" len="med"/>
            <a:tailEnd type="none" w="med" len="med"/>
          </a:ln>
        </p:spPr>
      </p:sp>
      <p:sp>
        <p:nvSpPr>
          <p:cNvPr id="37" name="Oval 59"/>
          <p:cNvSpPr>
            <a:spLocks noChangeArrowheads="1"/>
          </p:cNvSpPr>
          <p:nvPr/>
        </p:nvSpPr>
        <p:spPr bwMode="auto">
          <a:xfrm rot="20480180">
            <a:off x="1144588" y="4424363"/>
            <a:ext cx="831850" cy="831850"/>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38" name="Oval 60"/>
          <p:cNvSpPr>
            <a:spLocks noChangeArrowheads="1"/>
          </p:cNvSpPr>
          <p:nvPr/>
        </p:nvSpPr>
        <p:spPr bwMode="auto">
          <a:xfrm rot="20480180">
            <a:off x="2506663" y="1154113"/>
            <a:ext cx="1360488" cy="1360488"/>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pic>
        <p:nvPicPr>
          <p:cNvPr id="2080" name="Picture 61" descr="icon_conference"/>
          <p:cNvPicPr>
            <a:picLocks noChangeAspect="1"/>
          </p:cNvPicPr>
          <p:nvPr/>
        </p:nvPicPr>
        <p:blipFill>
          <a:blip r:embed="rId5"/>
          <a:stretch>
            <a:fillRect/>
          </a:stretch>
        </p:blipFill>
        <p:spPr>
          <a:xfrm>
            <a:off x="2546350" y="1189038"/>
            <a:ext cx="1298575" cy="1298575"/>
          </a:xfrm>
          <a:prstGeom prst="rect">
            <a:avLst/>
          </a:prstGeom>
          <a:noFill/>
          <a:ln w="9525">
            <a:noFill/>
          </a:ln>
        </p:spPr>
      </p:pic>
      <p:pic>
        <p:nvPicPr>
          <p:cNvPr id="2081" name="Picture 62" descr="icon_female"/>
          <p:cNvPicPr>
            <a:picLocks noChangeAspect="1"/>
          </p:cNvPicPr>
          <p:nvPr/>
        </p:nvPicPr>
        <p:blipFill>
          <a:blip r:embed="rId6"/>
          <a:stretch>
            <a:fillRect/>
          </a:stretch>
        </p:blipFill>
        <p:spPr>
          <a:xfrm>
            <a:off x="107950" y="2262188"/>
            <a:ext cx="1136650" cy="1136650"/>
          </a:xfrm>
          <a:prstGeom prst="rect">
            <a:avLst/>
          </a:prstGeom>
          <a:noFill/>
          <a:ln w="9525">
            <a:noFill/>
          </a:ln>
        </p:spPr>
      </p:pic>
      <p:pic>
        <p:nvPicPr>
          <p:cNvPr id="2082" name="Picture 63" descr="icon_men"/>
          <p:cNvPicPr>
            <a:picLocks noChangeAspect="1"/>
          </p:cNvPicPr>
          <p:nvPr/>
        </p:nvPicPr>
        <p:blipFill>
          <a:blip r:embed="rId7"/>
          <a:stretch>
            <a:fillRect/>
          </a:stretch>
        </p:blipFill>
        <p:spPr>
          <a:xfrm>
            <a:off x="3557588" y="3902075"/>
            <a:ext cx="1085850" cy="1085850"/>
          </a:xfrm>
          <a:prstGeom prst="rect">
            <a:avLst/>
          </a:prstGeom>
          <a:noFill/>
          <a:ln w="9525">
            <a:noFill/>
          </a:ln>
        </p:spPr>
      </p:pic>
      <p:pic>
        <p:nvPicPr>
          <p:cNvPr id="2083" name="Picture 64" descr="icon_bulding"/>
          <p:cNvPicPr>
            <a:picLocks noChangeAspect="1"/>
          </p:cNvPicPr>
          <p:nvPr/>
        </p:nvPicPr>
        <p:blipFill>
          <a:blip r:embed="rId8"/>
          <a:stretch>
            <a:fillRect/>
          </a:stretch>
        </p:blipFill>
        <p:spPr>
          <a:xfrm>
            <a:off x="1174750" y="4451350"/>
            <a:ext cx="782638" cy="782638"/>
          </a:xfrm>
          <a:prstGeom prst="rect">
            <a:avLst/>
          </a:prstGeom>
          <a:noFill/>
          <a:ln w="9525">
            <a:noFill/>
          </a:ln>
        </p:spPr>
      </p:pic>
      <p:sp>
        <p:nvSpPr>
          <p:cNvPr id="43" name="Text Box 65"/>
          <p:cNvSpPr txBox="1">
            <a:spLocks noChangeArrowheads="1"/>
          </p:cNvSpPr>
          <p:nvPr/>
        </p:nvSpPr>
        <p:spPr bwMode="white">
          <a:xfrm>
            <a:off x="2590800" y="5680075"/>
            <a:ext cx="5116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rPr>
              <a:t>哈尔滨工程大学</a:t>
            </a:r>
            <a:endPar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endParaRPr>
          </a:p>
        </p:txBody>
      </p:sp>
      <p:sp>
        <p:nvSpPr>
          <p:cNvPr id="13333" name="Rectangle 21"/>
          <p:cNvSpPr>
            <a:spLocks noGrp="1" noChangeArrowheads="1"/>
          </p:cNvSpPr>
          <p:nvPr>
            <p:ph type="ctrTitle" sz="quarter"/>
          </p:nvPr>
        </p:nvSpPr>
        <p:spPr bwMode="black">
          <a:xfrm>
            <a:off x="533400" y="3048000"/>
            <a:ext cx="8153400" cy="669925"/>
          </a:xfrm>
        </p:spPr>
        <p:txBody>
          <a:bodyPr/>
          <a:lstStyle>
            <a:lvl1pPr algn="ctr">
              <a:defRPr sz="4000"/>
            </a:lvl1pPr>
          </a:lstStyle>
          <a:p>
            <a:pPr lvl="0"/>
            <a:r>
              <a:rPr lang="en-US" altLang="ko-KR" noProof="0"/>
              <a:t>Click to edit Master title style</a:t>
            </a:r>
            <a:endParaRPr lang="en-US" altLang="ko-KR" noProof="0"/>
          </a:p>
        </p:txBody>
      </p:sp>
      <p:sp>
        <p:nvSpPr>
          <p:cNvPr id="13334" name="Rectangle 22"/>
          <p:cNvSpPr>
            <a:spLocks noGrp="1" noChangeArrowheads="1"/>
          </p:cNvSpPr>
          <p:nvPr>
            <p:ph type="subTitle" sz="quarter" idx="1"/>
          </p:nvPr>
        </p:nvSpPr>
        <p:spPr>
          <a:xfrm>
            <a:off x="1447800" y="3810000"/>
            <a:ext cx="6400800" cy="533400"/>
          </a:xfrm>
        </p:spPr>
        <p:txBody>
          <a:bodyPr/>
          <a:lstStyle>
            <a:lvl1pPr marL="0" indent="0" algn="ctr">
              <a:buFont typeface="Wingdings" panose="05000000000000000000" pitchFamily="2" charset="2"/>
              <a:buNone/>
              <a:defRPr sz="2000" b="0">
                <a:solidFill>
                  <a:schemeClr val="tx1"/>
                </a:solidFill>
              </a:defRPr>
            </a:lvl1pPr>
          </a:lstStyle>
          <a:p>
            <a:pPr lvl="0"/>
            <a:r>
              <a:rPr lang="en-US" altLang="ko-KR" noProof="0"/>
              <a:t>Click to edit Master subtitle style</a:t>
            </a:r>
            <a:endParaRPr lang="en-US" altLang="ko-KR" noProof="0"/>
          </a:p>
        </p:txBody>
      </p:sp>
      <p:sp>
        <p:nvSpPr>
          <p:cNvPr id="44" name="Rectangle 23"/>
          <p:cNvSpPr>
            <a:spLocks noGrp="1" noChangeArrowheads="1"/>
          </p:cNvSpPr>
          <p:nvPr>
            <p:ph type="dt" sz="quarter" idx="2"/>
          </p:nvPr>
        </p:nvSpPr>
        <p:spPr bwMode="auto">
          <a:xfrm>
            <a:off x="457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5" name="Rectangle 24"/>
          <p:cNvSpPr>
            <a:spLocks noGrp="1" noChangeArrowheads="1"/>
          </p:cNvSpPr>
          <p:nvPr>
            <p:ph type="ftr" sz="quarter" idx="3"/>
          </p:nvPr>
        </p:nvSpPr>
        <p:spPr>
          <a:xfrm>
            <a:off x="3124200" y="6553200"/>
            <a:ext cx="2895600" cy="304800"/>
          </a:xfrm>
          <a:prstGeom prst="rect">
            <a:avLst/>
          </a:prstGeom>
        </p:spPr>
        <p:txBody>
          <a:bodyPr/>
          <a:lstStyle>
            <a:lvl1pPr algn="ctr" eaLnBrk="0" hangingPunct="0">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黑体" panose="02010609060101010101" pitchFamily="49" charset="-122"/>
              <a:cs typeface="+mn-cs"/>
            </a:endParaRPr>
          </a:p>
        </p:txBody>
      </p:sp>
      <p:sp>
        <p:nvSpPr>
          <p:cNvPr id="46" name="Rectangle 25"/>
          <p:cNvSpPr>
            <a:spLocks noGrp="1" noChangeArrowheads="1"/>
          </p:cNvSpPr>
          <p:nvPr>
            <p:ph type="sldNum" sz="quarter" idx="4"/>
          </p:nvPr>
        </p:nvSpPr>
        <p:spPr bwMode="auto">
          <a:xfrm>
            <a:off x="6553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D38BAF5-4A34-4830-B5F4-FEDC22D600DD}"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hasCustomPrompt="1"/>
          </p:nvPr>
        </p:nvSpPr>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CC92C7B3-676F-4F19-94CA-71E2A55CCB7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CC92C7B3-676F-4F19-94CA-71E2A55CCB7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hasCustomPrompt="1"/>
          </p:nvPr>
        </p:nvSpPr>
        <p:spPr>
          <a:xfrm>
            <a:off x="469900" y="1022350"/>
            <a:ext cx="4038600" cy="4953000"/>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13CECD7F-615B-4567-8420-48AEA5E305D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endParaRPr lang="zh-CN" altLang="en-US" noProof="1"/>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1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1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B582EBDB-1520-435C-BB9C-9E4AFFCD0C2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117027C-C2E8-4AD7-B501-C9BE3F2DB012}"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F22DAEDB-424A-48BD-9213-395BEDEB896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B217E9C9-E366-4FE9-A45A-052B1D2EEB1C}"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rgbClr val="000000"/>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endParaRPr lang="zh-CN" altLang="en-US" noProof="1"/>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13113A92-3D69-4DA9-8287-EA7DE052BFC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317933D-3BDE-4669-950A-068C81283A7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15E5C19-37A8-4685-8BCE-34C81282046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noProof="1"/>
              <a:t>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eaLnBrk="0" hangingPunct="0">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rPr>
              <a:t>Harbin Engineering University</a:t>
            </a:r>
            <a:endParaRPr kumimoji="0" lang="en-US" altLang="zh-CN"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4DCBEF98-6218-41FF-B2A0-645C62FB483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800">
                <a:solidFill>
                  <a:srgbClr val="FF0000"/>
                </a:solidFill>
                <a:latin typeface="Times New Roman" panose="02020603050405020304" pitchFamily="18" charset="0"/>
                <a:ea typeface="黑体" panose="02010609060101010101" pitchFamily="49" charset="-122"/>
              </a:defRPr>
            </a:lvl1pPr>
            <a:lvl2pPr marL="742950" indent="-285750" algn="ctr">
              <a:defRPr sz="2800">
                <a:solidFill>
                  <a:srgbClr val="FF0000"/>
                </a:solidFill>
                <a:latin typeface="Times New Roman" panose="02020603050405020304" pitchFamily="18" charset="0"/>
                <a:ea typeface="黑体" panose="02010609060101010101" pitchFamily="49" charset="-122"/>
              </a:defRPr>
            </a:lvl2pPr>
            <a:lvl3pPr marL="1143000" indent="-228600" algn="ctr">
              <a:defRPr sz="2800">
                <a:solidFill>
                  <a:srgbClr val="FF0000"/>
                </a:solidFill>
                <a:latin typeface="Times New Roman" panose="02020603050405020304" pitchFamily="18" charset="0"/>
                <a:ea typeface="黑体" panose="02010609060101010101" pitchFamily="49" charset="-122"/>
              </a:defRPr>
            </a:lvl3pPr>
            <a:lvl4pPr marL="1600200" indent="-228600" algn="ctr">
              <a:defRPr sz="2800">
                <a:solidFill>
                  <a:srgbClr val="FF0000"/>
                </a:solidFill>
                <a:latin typeface="Times New Roman" panose="02020603050405020304" pitchFamily="18" charset="0"/>
                <a:ea typeface="黑体" panose="02010609060101010101" pitchFamily="49" charset="-122"/>
              </a:defRPr>
            </a:lvl4pPr>
            <a:lvl5pPr marL="2057400" indent="-228600" algn="ctr">
              <a:defRPr sz="2800">
                <a:solidFill>
                  <a:srgbClr val="FF0000"/>
                </a:solidFill>
                <a:latin typeface="Times New Roman" panose="02020603050405020304" pitchFamily="18" charset="0"/>
                <a:ea typeface="黑体" panose="02010609060101010101" pitchFamily="49" charset="-122"/>
              </a:defRPr>
            </a:lvl5pPr>
            <a:lvl6pPr marL="25146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6pPr>
            <a:lvl7pPr marL="29718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7pPr>
            <a:lvl8pPr marL="34290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8pPr>
            <a:lvl9pPr marL="3886200" indent="-228600" algn="ctr" eaLnBrk="0" fontAlgn="base" hangingPunct="0">
              <a:spcBef>
                <a:spcPct val="0"/>
              </a:spcBef>
              <a:spcAft>
                <a:spcPct val="0"/>
              </a:spcAft>
              <a:defRPr sz="2800">
                <a:solidFill>
                  <a:srgbClr val="FF0000"/>
                </a:solidFill>
                <a:latin typeface="Times New Roman" panose="02020603050405020304" pitchFamily="18" charset="0"/>
                <a:ea typeface="黑体" panose="020106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800" b="0"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cs typeface="+mn-cs"/>
            </a:endParaRPr>
          </a:p>
        </p:txBody>
      </p:sp>
      <p:sp>
        <p:nvSpPr>
          <p:cNvPr id="1027" name="Rectangle 21"/>
          <p:cNvSpPr>
            <a:spLocks noGrp="1"/>
          </p:cNvSpPr>
          <p:nvPr>
            <p:ph type="title"/>
          </p:nvPr>
        </p:nvSpPr>
        <p:spPr>
          <a:xfrm>
            <a:off x="590550" y="69850"/>
            <a:ext cx="7848600" cy="609600"/>
          </a:xfrm>
          <a:prstGeom prst="rect">
            <a:avLst/>
          </a:prstGeom>
          <a:noFill/>
          <a:ln w="9525">
            <a:noFill/>
          </a:ln>
        </p:spPr>
        <p:txBody>
          <a:bodyPr anchor="ctr" anchorCtr="0"/>
          <a:p>
            <a:pPr lvl="0"/>
            <a:r>
              <a:rPr lang="en-US" altLang="ko-KR" dirty="0"/>
              <a:t>Click to edit Master title style</a:t>
            </a:r>
            <a:endParaRPr lang="en-US" altLang="ko-KR" dirty="0"/>
          </a:p>
        </p:txBody>
      </p:sp>
      <p:sp>
        <p:nvSpPr>
          <p:cNvPr id="1028" name="Rectangle 22"/>
          <p:cNvSpPr>
            <a:spLocks noGrp="1"/>
          </p:cNvSpPr>
          <p:nvPr>
            <p:ph type="body"/>
          </p:nvPr>
        </p:nvSpPr>
        <p:spPr>
          <a:xfrm>
            <a:off x="469900" y="1022350"/>
            <a:ext cx="8229600" cy="4953000"/>
          </a:xfrm>
          <a:prstGeom prst="rect">
            <a:avLst/>
          </a:prstGeom>
          <a:noFill/>
          <a:ln w="9525">
            <a:noFill/>
          </a:ln>
        </p:spPr>
        <p:txBody>
          <a:bodyPr/>
          <a:p>
            <a:pPr lvl="0"/>
            <a:r>
              <a:rPr lang="en-US" altLang="ko-KR" dirty="0"/>
              <a:t>Click to edit Master text styles</a:t>
            </a:r>
            <a:endParaRPr lang="en-US" altLang="ko-KR" dirty="0"/>
          </a:p>
          <a:p>
            <a:pPr lvl="1"/>
            <a:r>
              <a:rPr lang="en-US" altLang="ko-KR" dirty="0"/>
              <a:t>Second level</a:t>
            </a:r>
            <a:endParaRPr lang="en-US" altLang="ko-KR" dirty="0"/>
          </a:p>
          <a:p>
            <a:pPr lvl="2"/>
            <a:r>
              <a:rPr lang="en-US" altLang="ko-KR" dirty="0"/>
              <a:t>Third level</a:t>
            </a:r>
            <a:endParaRPr lang="en-US" altLang="ko-KR" dirty="0"/>
          </a:p>
          <a:p>
            <a:pPr lvl="3"/>
            <a:r>
              <a:rPr lang="en-US" altLang="ko-KR" dirty="0"/>
              <a:t>Fourth level</a:t>
            </a:r>
            <a:endParaRPr lang="en-US" altLang="ko-KR" dirty="0"/>
          </a:p>
          <a:p>
            <a:pPr lvl="4"/>
            <a:r>
              <a:rPr lang="en-US" altLang="ko-KR" dirty="0"/>
              <a:t>Fifth level</a:t>
            </a:r>
            <a:endParaRPr lang="en-US" altLang="ko-KR" dirty="0"/>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670300" y="64516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CC92C7B3-676F-4F19-94CA-71E2A55CCB79}"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 name="Rectangle 25"/>
          <p:cNvSpPr txBox="1">
            <a:spLocks noChangeArrowheads="1"/>
          </p:cNvSpPr>
          <p:nvPr/>
        </p:nvSpPr>
        <p:spPr>
          <a:xfrm>
            <a:off x="8499475" y="6388100"/>
            <a:ext cx="644525" cy="304800"/>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fld id="{C1A8ECB9-09BE-4837-9595-7736DDF767B0}" type="slidenum">
              <a:rPr kumimoji="0" lang="ko-KR" altLang="en-US" sz="1600" b="0" i="0" u="none" strike="noStrike" kern="1200" cap="none" spc="0" normalizeH="0" baseline="0" noProof="0" smtClean="0">
                <a:ln>
                  <a:noFill/>
                </a:ln>
                <a:solidFill>
                  <a:srgbClr val="000000"/>
                </a:solidFill>
                <a:effectLst/>
                <a:uLnTx/>
                <a:uFillTx/>
                <a:latin typeface="Times New Roman" panose="02020603050405020304" pitchFamily="18" charset="0"/>
                <a:ea typeface="隶书" panose="02010509060101010101" pitchFamily="49" charset="-122"/>
                <a:cs typeface="+mn-cs"/>
              </a:rPr>
            </a:fld>
            <a:endParaRPr kumimoji="0" lang="en-US" altLang="ko-KR" sz="16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eaLnBrk="0" fontAlgn="base" hangingPunct="0">
        <a:spcBef>
          <a:spcPct val="0"/>
        </a:spcBef>
        <a:spcAft>
          <a:spcPct val="0"/>
        </a:spcAft>
        <a:defRPr sz="3600" b="1" kern="1200">
          <a:solidFill>
            <a:srgbClr val="000000"/>
          </a:solidFill>
          <a:latin typeface="+mj-lt"/>
          <a:ea typeface="+mj-ea"/>
          <a:cs typeface="+mj-cs"/>
        </a:defRPr>
      </a:lvl1pPr>
      <a:lvl2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2pPr>
      <a:lvl3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3pPr>
      <a:lvl4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4pPr>
      <a:lvl5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5pPr>
      <a:lvl6pPr marL="4572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6pPr>
      <a:lvl7pPr marL="9144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7pPr>
      <a:lvl8pPr marL="13716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8pPr>
      <a:lvl9pPr marL="18288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3.wmf"/><Relationship Id="rId1"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4.wmf"/><Relationship Id="rId1"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16.wmf"/><Relationship Id="rId1"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vmlDrawing" Target="../drawings/vmlDrawing4.vml"/><Relationship Id="rId5" Type="http://schemas.openxmlformats.org/officeDocument/2006/relationships/slideLayout" Target="../slideLayouts/slideLayout4.xml"/><Relationship Id="rId4" Type="http://schemas.openxmlformats.org/officeDocument/2006/relationships/image" Target="../media/image18.wmf"/><Relationship Id="rId3" Type="http://schemas.openxmlformats.org/officeDocument/2006/relationships/oleObject" Target="../embeddings/oleObject5.bin"/><Relationship Id="rId2" Type="http://schemas.openxmlformats.org/officeDocument/2006/relationships/image" Target="../media/image17.wmf"/><Relationship Id="rId1"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19.emf"/><Relationship Id="rId1"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9" Type="http://schemas.openxmlformats.org/officeDocument/2006/relationships/customXml" Target="../ink/ink4.xml"/><Relationship Id="rId8" Type="http://schemas.openxmlformats.org/officeDocument/2006/relationships/image" Target="../media/image33.png"/><Relationship Id="rId7" Type="http://schemas.openxmlformats.org/officeDocument/2006/relationships/customXml" Target="../ink/ink3.xml"/><Relationship Id="rId6" Type="http://schemas.openxmlformats.org/officeDocument/2006/relationships/image" Target="../media/image32.png"/><Relationship Id="rId5" Type="http://schemas.openxmlformats.org/officeDocument/2006/relationships/customXml" Target="../ink/ink2.xml"/><Relationship Id="rId4" Type="http://schemas.openxmlformats.org/officeDocument/2006/relationships/image" Target="../media/image31.png"/><Relationship Id="rId3" Type="http://schemas.openxmlformats.org/officeDocument/2006/relationships/customXml" Target="../ink/ink1.xml"/><Relationship Id="rId2" Type="http://schemas.openxmlformats.org/officeDocument/2006/relationships/image" Target="../media/image30.png"/><Relationship Id="rId10" Type="http://schemas.openxmlformats.org/officeDocument/2006/relationships/slideLayout" Target="../slideLayouts/slideLayout2.xml"/><Relationship Id="rId1" Type="http://schemas.openxmlformats.org/officeDocument/2006/relationships/image" Target="../media/image29.png"/></Relationships>
</file>

<file path=ppt/slides/_rels/slide4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7.png"/><Relationship Id="rId7" Type="http://schemas.openxmlformats.org/officeDocument/2006/relationships/customXml" Target="../ink/ink8.xml"/><Relationship Id="rId6" Type="http://schemas.openxmlformats.org/officeDocument/2006/relationships/image" Target="../media/image36.png"/><Relationship Id="rId5" Type="http://schemas.openxmlformats.org/officeDocument/2006/relationships/customXml" Target="../ink/ink7.xml"/><Relationship Id="rId4" Type="http://schemas.openxmlformats.org/officeDocument/2006/relationships/image" Target="../media/image35.png"/><Relationship Id="rId3" Type="http://schemas.openxmlformats.org/officeDocument/2006/relationships/customXml" Target="../ink/ink6.xml"/><Relationship Id="rId2" Type="http://schemas.openxmlformats.org/officeDocument/2006/relationships/image" Target="../media/image34.png"/><Relationship Id="rId10" Type="http://schemas.openxmlformats.org/officeDocument/2006/relationships/notesSlide" Target="../notesSlides/notesSlide37.xml"/><Relationship Id="rId1" Type="http://schemas.openxmlformats.org/officeDocument/2006/relationships/customXml" Target="../ink/ink5.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customXml" Target="../ink/ink9.xml"/><Relationship Id="rId1"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vmlDrawing" Target="../drawings/vmlDrawing6.vml"/><Relationship Id="rId6"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customXml" Target="../ink/ink10.xml"/><Relationship Id="rId3" Type="http://schemas.openxmlformats.org/officeDocument/2006/relationships/image" Target="../media/image40.png"/><Relationship Id="rId2" Type="http://schemas.openxmlformats.org/officeDocument/2006/relationships/image" Target="../media/image39.wmf"/><Relationship Id="rId1"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9" Type="http://schemas.openxmlformats.org/officeDocument/2006/relationships/customXml" Target="../ink/ink11.xml"/><Relationship Id="rId8" Type="http://schemas.openxmlformats.org/officeDocument/2006/relationships/image" Target="../media/image45.wmf"/><Relationship Id="rId7" Type="http://schemas.openxmlformats.org/officeDocument/2006/relationships/oleObject" Target="../embeddings/oleObject11.bin"/><Relationship Id="rId6" Type="http://schemas.openxmlformats.org/officeDocument/2006/relationships/image" Target="../media/image44.wmf"/><Relationship Id="rId5" Type="http://schemas.openxmlformats.org/officeDocument/2006/relationships/oleObject" Target="../embeddings/oleObject10.bin"/><Relationship Id="rId4" Type="http://schemas.openxmlformats.org/officeDocument/2006/relationships/image" Target="../media/image43.wmf"/><Relationship Id="rId3" Type="http://schemas.openxmlformats.org/officeDocument/2006/relationships/oleObject" Target="../embeddings/oleObject9.bin"/><Relationship Id="rId2" Type="http://schemas.openxmlformats.org/officeDocument/2006/relationships/image" Target="../media/image42.wmf"/><Relationship Id="rId19" Type="http://schemas.openxmlformats.org/officeDocument/2006/relationships/notesSlide" Target="../notesSlides/notesSlide40.xml"/><Relationship Id="rId18" Type="http://schemas.openxmlformats.org/officeDocument/2006/relationships/vmlDrawing" Target="../drawings/vmlDrawing7.vml"/><Relationship Id="rId17" Type="http://schemas.openxmlformats.org/officeDocument/2006/relationships/slideLayout" Target="../slideLayouts/slideLayout2.xml"/><Relationship Id="rId16" Type="http://schemas.openxmlformats.org/officeDocument/2006/relationships/image" Target="../media/image49.png"/><Relationship Id="rId15" Type="http://schemas.openxmlformats.org/officeDocument/2006/relationships/customXml" Target="../ink/ink14.xml"/><Relationship Id="rId14" Type="http://schemas.openxmlformats.org/officeDocument/2006/relationships/image" Target="../media/image48.png"/><Relationship Id="rId13" Type="http://schemas.openxmlformats.org/officeDocument/2006/relationships/customXml" Target="../ink/ink13.xml"/><Relationship Id="rId12" Type="http://schemas.openxmlformats.org/officeDocument/2006/relationships/image" Target="../media/image47.png"/><Relationship Id="rId11" Type="http://schemas.openxmlformats.org/officeDocument/2006/relationships/customXml" Target="../ink/ink12.xml"/><Relationship Id="rId10" Type="http://schemas.openxmlformats.org/officeDocument/2006/relationships/image" Target="../media/image46.png"/><Relationship Id="rId1" Type="http://schemas.openxmlformats.org/officeDocument/2006/relationships/oleObject" Target="../embeddings/oleObject8.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2.png"/><Relationship Id="rId2" Type="http://schemas.openxmlformats.org/officeDocument/2006/relationships/customXml" Target="../ink/ink15.xml"/><Relationship Id="rId1" Type="http://schemas.openxmlformats.org/officeDocument/2006/relationships/image" Target="../media/image51.png"/></Relationships>
</file>

<file path=ppt/slides/_rels/slide55.xml.rels><?xml version="1.0" encoding="UTF-8" standalone="yes"?>
<Relationships xmlns="http://schemas.openxmlformats.org/package/2006/relationships"><Relationship Id="rId9" Type="http://schemas.openxmlformats.org/officeDocument/2006/relationships/image" Target="../media/image56.png"/><Relationship Id="rId8" Type="http://schemas.openxmlformats.org/officeDocument/2006/relationships/customXml" Target="../ink/ink19.xml"/><Relationship Id="rId7" Type="http://schemas.openxmlformats.org/officeDocument/2006/relationships/image" Target="../media/image33.png"/><Relationship Id="rId6" Type="http://schemas.openxmlformats.org/officeDocument/2006/relationships/customXml" Target="../ink/ink18.xml"/><Relationship Id="rId5" Type="http://schemas.openxmlformats.org/officeDocument/2006/relationships/image" Target="../media/image55.png"/><Relationship Id="rId4" Type="http://schemas.openxmlformats.org/officeDocument/2006/relationships/customXml" Target="../ink/ink17.xml"/><Relationship Id="rId3" Type="http://schemas.openxmlformats.org/officeDocument/2006/relationships/image" Target="../media/image54.png"/><Relationship Id="rId2" Type="http://schemas.openxmlformats.org/officeDocument/2006/relationships/customXml" Target="../ink/ink16.xml"/><Relationship Id="rId10" Type="http://schemas.openxmlformats.org/officeDocument/2006/relationships/slideLayout" Target="../slideLayouts/slideLayout2.xml"/><Relationship Id="rId1" Type="http://schemas.openxmlformats.org/officeDocument/2006/relationships/image" Target="../media/image5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image" Target="../media/image57.png"/><Relationship Id="rId1" Type="http://schemas.openxmlformats.org/officeDocument/2006/relationships/customXml" Target="../ink/ink20.xml"/></Relationships>
</file>

<file path=ppt/slides/_rels/slide58.xml.rels><?xml version="1.0" encoding="UTF-8" standalone="yes"?>
<Relationships xmlns="http://schemas.openxmlformats.org/package/2006/relationships"><Relationship Id="rId9" Type="http://schemas.openxmlformats.org/officeDocument/2006/relationships/customXml" Target="../ink/ink24.xml"/><Relationship Id="rId8" Type="http://schemas.openxmlformats.org/officeDocument/2006/relationships/image" Target="../media/image60.png"/><Relationship Id="rId7" Type="http://schemas.openxmlformats.org/officeDocument/2006/relationships/customXml" Target="../ink/ink23.xml"/><Relationship Id="rId6" Type="http://schemas.openxmlformats.org/officeDocument/2006/relationships/image" Target="../media/image59.png"/><Relationship Id="rId5" Type="http://schemas.openxmlformats.org/officeDocument/2006/relationships/customXml" Target="../ink/ink22.xml"/><Relationship Id="rId4" Type="http://schemas.openxmlformats.org/officeDocument/2006/relationships/image" Target="../media/image58.png"/><Relationship Id="rId3" Type="http://schemas.openxmlformats.org/officeDocument/2006/relationships/customXml" Target="../ink/ink21.xml"/><Relationship Id="rId2" Type="http://schemas.openxmlformats.org/officeDocument/2006/relationships/image" Target="../media/image25.png"/><Relationship Id="rId17" Type="http://schemas.openxmlformats.org/officeDocument/2006/relationships/slideLayout" Target="../slideLayouts/slideLayout2.xml"/><Relationship Id="rId16" Type="http://schemas.openxmlformats.org/officeDocument/2006/relationships/image" Target="../media/image63.png"/><Relationship Id="rId15" Type="http://schemas.openxmlformats.org/officeDocument/2006/relationships/customXml" Target="../ink/ink27.xml"/><Relationship Id="rId14" Type="http://schemas.openxmlformats.org/officeDocument/2006/relationships/image" Target="../media/image33.png"/><Relationship Id="rId13" Type="http://schemas.openxmlformats.org/officeDocument/2006/relationships/customXml" Target="../ink/ink26.xml"/><Relationship Id="rId12" Type="http://schemas.openxmlformats.org/officeDocument/2006/relationships/image" Target="../media/image62.png"/><Relationship Id="rId11" Type="http://schemas.openxmlformats.org/officeDocument/2006/relationships/customXml" Target="../ink/ink25.xml"/><Relationship Id="rId10" Type="http://schemas.openxmlformats.org/officeDocument/2006/relationships/image" Target="../media/image61.png"/><Relationship Id="rId1" Type="http://schemas.openxmlformats.org/officeDocument/2006/relationships/image" Target="../media/image30.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9" Type="http://schemas.openxmlformats.org/officeDocument/2006/relationships/image" Target="../media/image68.png"/><Relationship Id="rId8" Type="http://schemas.openxmlformats.org/officeDocument/2006/relationships/customXml" Target="../ink/ink30.xml"/><Relationship Id="rId7" Type="http://schemas.openxmlformats.org/officeDocument/2006/relationships/image" Target="../media/image67.png"/><Relationship Id="rId6" Type="http://schemas.openxmlformats.org/officeDocument/2006/relationships/customXml" Target="../ink/ink29.xml"/><Relationship Id="rId5" Type="http://schemas.openxmlformats.org/officeDocument/2006/relationships/image" Target="../media/image66.png"/><Relationship Id="rId4" Type="http://schemas.openxmlformats.org/officeDocument/2006/relationships/customXml" Target="../ink/ink28.xml"/><Relationship Id="rId3" Type="http://schemas.openxmlformats.org/officeDocument/2006/relationships/image" Target="../media/image65.wmf"/><Relationship Id="rId2" Type="http://schemas.openxmlformats.org/officeDocument/2006/relationships/oleObject" Target="../embeddings/oleObject12.bin"/><Relationship Id="rId14" Type="http://schemas.openxmlformats.org/officeDocument/2006/relationships/notesSlide" Target="../notesSlides/notesSlide44.xml"/><Relationship Id="rId13" Type="http://schemas.openxmlformats.org/officeDocument/2006/relationships/vmlDrawing" Target="../drawings/vmlDrawing8.vml"/><Relationship Id="rId12" Type="http://schemas.openxmlformats.org/officeDocument/2006/relationships/slideLayout" Target="../slideLayouts/slideLayout7.xml"/><Relationship Id="rId11" Type="http://schemas.openxmlformats.org/officeDocument/2006/relationships/image" Target="../media/image69.png"/><Relationship Id="rId10" Type="http://schemas.openxmlformats.org/officeDocument/2006/relationships/customXml" Target="../ink/ink31.xml"/><Relationship Id="rId1" Type="http://schemas.openxmlformats.org/officeDocument/2006/relationships/image" Target="../media/image64.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7" Type="http://schemas.openxmlformats.org/officeDocument/2006/relationships/notesSlide" Target="../notesSlides/notesSlide48.xml"/><Relationship Id="rId6"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customXml" Target="../ink/ink33.xml"/><Relationship Id="rId3" Type="http://schemas.openxmlformats.org/officeDocument/2006/relationships/image" Target="../media/image71.png"/><Relationship Id="rId2" Type="http://schemas.openxmlformats.org/officeDocument/2006/relationships/customXml" Target="../ink/ink32.xml"/><Relationship Id="rId1"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5.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6.png"/></Relationships>
</file>

<file path=ppt/slides/_rels/slide7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customXml" Target="../ink/ink35.xml"/><Relationship Id="rId4" Type="http://schemas.openxmlformats.org/officeDocument/2006/relationships/image" Target="../media/image69.png"/><Relationship Id="rId3" Type="http://schemas.openxmlformats.org/officeDocument/2006/relationships/customXml" Target="../ink/ink34.xml"/><Relationship Id="rId2" Type="http://schemas.openxmlformats.org/officeDocument/2006/relationships/image" Target="../media/image78.png"/><Relationship Id="rId1" Type="http://schemas.openxmlformats.org/officeDocument/2006/relationships/image" Target="../media/image7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customXml" Target="../ink/ink38.xml"/><Relationship Id="rId4" Type="http://schemas.openxmlformats.org/officeDocument/2006/relationships/image" Target="../media/image81.png"/><Relationship Id="rId3" Type="http://schemas.openxmlformats.org/officeDocument/2006/relationships/customXml" Target="../ink/ink37.xml"/><Relationship Id="rId2" Type="http://schemas.openxmlformats.org/officeDocument/2006/relationships/image" Target="../media/image80.png"/><Relationship Id="rId1" Type="http://schemas.openxmlformats.org/officeDocument/2006/relationships/customXml" Target="../ink/ink36.xml"/></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3.png"/><Relationship Id="rId2" Type="http://schemas.openxmlformats.org/officeDocument/2006/relationships/customXml" Target="../ink/ink39.xml"/><Relationship Id="rId1" Type="http://schemas.openxmlformats.org/officeDocument/2006/relationships/image" Target="../media/image82.png"/></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5.png"/><Relationship Id="rId3" Type="http://schemas.openxmlformats.org/officeDocument/2006/relationships/customXml" Target="../ink/ink41.xml"/><Relationship Id="rId2" Type="http://schemas.openxmlformats.org/officeDocument/2006/relationships/image" Target="../media/image84.png"/><Relationship Id="rId1" Type="http://schemas.openxmlformats.org/officeDocument/2006/relationships/customXml" Target="../ink/ink40.xml"/></Relationships>
</file>

<file path=ppt/slides/_rels/slide79.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image" Target="../media/image87.png"/><Relationship Id="rId3" Type="http://schemas.openxmlformats.org/officeDocument/2006/relationships/customXml" Target="../ink/ink43.xml"/><Relationship Id="rId2" Type="http://schemas.openxmlformats.org/officeDocument/2006/relationships/image" Target="../media/image86.png"/><Relationship Id="rId1" Type="http://schemas.openxmlformats.org/officeDocument/2006/relationships/customXml" Target="../ink/ink4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image" Target="../media/image88.png"/></Relationships>
</file>

<file path=ppt/slides/_rels/slide81.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89.png"/><Relationship Id="rId1" Type="http://schemas.openxmlformats.org/officeDocument/2006/relationships/customXml" Target="../ink/ink44.xml"/></Relationships>
</file>

<file path=ppt/slides/_rels/slide82.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vmlDrawing" Target="../drawings/vmlDrawing9.vml"/><Relationship Id="rId3" Type="http://schemas.openxmlformats.org/officeDocument/2006/relationships/slideLayout" Target="../slideLayouts/slideLayout7.xml"/><Relationship Id="rId2" Type="http://schemas.openxmlformats.org/officeDocument/2006/relationships/image" Target="../media/image90.wmf"/><Relationship Id="rId1" Type="http://schemas.openxmlformats.org/officeDocument/2006/relationships/oleObject" Target="../embeddings/oleObject13.bin"/></Relationships>
</file>

<file path=ppt/slides/_rels/slide8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5.png"/><Relationship Id="rId6" Type="http://schemas.openxmlformats.org/officeDocument/2006/relationships/customXml" Target="../ink/ink46.xml"/><Relationship Id="rId5" Type="http://schemas.openxmlformats.org/officeDocument/2006/relationships/image" Target="../media/image94.png"/><Relationship Id="rId4" Type="http://schemas.openxmlformats.org/officeDocument/2006/relationships/customXml" Target="../ink/ink45.xml"/><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96.png"/></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57.xml"/><Relationship Id="rId4" Type="http://schemas.openxmlformats.org/officeDocument/2006/relationships/slideLayout" Target="../slideLayouts/slideLayout2.xml"/><Relationship Id="rId3" Type="http://schemas.openxmlformats.org/officeDocument/2006/relationships/image" Target="../media/image98.png"/><Relationship Id="rId2" Type="http://schemas.openxmlformats.org/officeDocument/2006/relationships/customXml" Target="../ink/ink47.xml"/><Relationship Id="rId1" Type="http://schemas.openxmlformats.org/officeDocument/2006/relationships/image" Target="../media/image97.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9.png"/></Relationships>
</file>

<file path=ppt/slides/_rels/slide87.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customXml" Target="../ink/ink51.xml"/><Relationship Id="rId7" Type="http://schemas.openxmlformats.org/officeDocument/2006/relationships/image" Target="../media/image103.png"/><Relationship Id="rId6" Type="http://schemas.openxmlformats.org/officeDocument/2006/relationships/customXml" Target="../ink/ink50.xml"/><Relationship Id="rId5" Type="http://schemas.openxmlformats.org/officeDocument/2006/relationships/image" Target="../media/image102.png"/><Relationship Id="rId4" Type="http://schemas.openxmlformats.org/officeDocument/2006/relationships/customXml" Target="../ink/ink49.xml"/><Relationship Id="rId3" Type="http://schemas.openxmlformats.org/officeDocument/2006/relationships/image" Target="../media/image101.png"/><Relationship Id="rId2" Type="http://schemas.openxmlformats.org/officeDocument/2006/relationships/customXml" Target="../ink/ink48.xml"/><Relationship Id="rId12" Type="http://schemas.openxmlformats.org/officeDocument/2006/relationships/slideLayout" Target="../slideLayouts/slideLayout2.xml"/><Relationship Id="rId11" Type="http://schemas.openxmlformats.org/officeDocument/2006/relationships/customXml" Target="../ink/ink53.xml"/><Relationship Id="rId10" Type="http://schemas.openxmlformats.org/officeDocument/2006/relationships/customXml" Target="../ink/ink52.xml"/><Relationship Id="rId1" Type="http://schemas.openxmlformats.org/officeDocument/2006/relationships/image" Target="../media/image100.png"/></Relationships>
</file>

<file path=ppt/slides/_rels/slide88.xml.rels><?xml version="1.0" encoding="UTF-8" standalone="yes"?>
<Relationships xmlns="http://schemas.openxmlformats.org/package/2006/relationships"><Relationship Id="rId9" Type="http://schemas.openxmlformats.org/officeDocument/2006/relationships/image" Target="../media/image108.png"/><Relationship Id="rId8" Type="http://schemas.openxmlformats.org/officeDocument/2006/relationships/customXml" Target="../ink/ink57.xml"/><Relationship Id="rId7" Type="http://schemas.openxmlformats.org/officeDocument/2006/relationships/image" Target="../media/image107.png"/><Relationship Id="rId6" Type="http://schemas.openxmlformats.org/officeDocument/2006/relationships/customXml" Target="../ink/ink56.xml"/><Relationship Id="rId5" Type="http://schemas.openxmlformats.org/officeDocument/2006/relationships/image" Target="../media/image106.png"/><Relationship Id="rId4" Type="http://schemas.openxmlformats.org/officeDocument/2006/relationships/customXml" Target="../ink/ink55.xml"/><Relationship Id="rId3" Type="http://schemas.openxmlformats.org/officeDocument/2006/relationships/image" Target="../media/image105.png"/><Relationship Id="rId2" Type="http://schemas.openxmlformats.org/officeDocument/2006/relationships/customXml" Target="../ink/ink54.xml"/><Relationship Id="rId10" Type="http://schemas.openxmlformats.org/officeDocument/2006/relationships/slideLayout" Target="../slideLayouts/slideLayout2.xml"/><Relationship Id="rId1" Type="http://schemas.openxmlformats.org/officeDocument/2006/relationships/image" Target="../media/image104.png"/></Relationships>
</file>

<file path=ppt/slides/_rels/slide8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0.png"/><Relationship Id="rId2" Type="http://schemas.openxmlformats.org/officeDocument/2006/relationships/customXml" Target="../ink/ink58.xml"/><Relationship Id="rId1" Type="http://schemas.openxmlformats.org/officeDocument/2006/relationships/image" Target="../media/image109.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1.png"/></Relationships>
</file>

<file path=ppt/slides/_rels/slide91.xml.rels><?xml version="1.0" encoding="UTF-8" standalone="yes"?>
<Relationships xmlns="http://schemas.openxmlformats.org/package/2006/relationships"><Relationship Id="rId5" Type="http://schemas.openxmlformats.org/officeDocument/2006/relationships/notesSlide" Target="../notesSlides/notesSlide58.xml"/><Relationship Id="rId4" Type="http://schemas.openxmlformats.org/officeDocument/2006/relationships/slideLayout" Target="../slideLayouts/slideLayout2.xml"/><Relationship Id="rId3" Type="http://schemas.openxmlformats.org/officeDocument/2006/relationships/image" Target="../media/image112.png"/><Relationship Id="rId2" Type="http://schemas.openxmlformats.org/officeDocument/2006/relationships/customXml" Target="../ink/ink59.xml"/><Relationship Id="rId1" Type="http://schemas.openxmlformats.org/officeDocument/2006/relationships/image" Target="../media/image111.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image" Target="../media/image111.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111.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image" Target="../media/image111.png"/></Relationships>
</file>

<file path=ppt/slides/_rels/slide9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customXml" Target="../ink/ink61.xml"/><Relationship Id="rId3" Type="http://schemas.openxmlformats.org/officeDocument/2006/relationships/image" Target="../media/image33.png"/><Relationship Id="rId2" Type="http://schemas.openxmlformats.org/officeDocument/2006/relationships/customXml" Target="../ink/ink60.xml"/><Relationship Id="rId1" Type="http://schemas.openxmlformats.org/officeDocument/2006/relationships/image" Target="../media/image111.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image" Target="../media/image113.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4.png"/></Relationships>
</file>

<file path=ppt/slides/_rels/slide9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6.png"/><Relationship Id="rId3" Type="http://schemas.openxmlformats.org/officeDocument/2006/relationships/customXml" Target="../ink/ink63.xml"/><Relationship Id="rId2" Type="http://schemas.openxmlformats.org/officeDocument/2006/relationships/image" Target="../media/image115.png"/><Relationship Id="rId1" Type="http://schemas.openxmlformats.org/officeDocument/2006/relationships/customXml" Target="../ink/ink62.xml"/></Relationships>
</file>

<file path=ppt/slides/_rels/slide100.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2.xml"/><Relationship Id="rId2" Type="http://schemas.openxmlformats.org/officeDocument/2006/relationships/image" Target="../media/image117.png"/><Relationship Id="rId1" Type="http://schemas.openxmlformats.org/officeDocument/2006/relationships/customXml" Target="../ink/ink64.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8.png"/></Relationships>
</file>

<file path=ppt/slides/_rels/slide10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0.png"/><Relationship Id="rId2" Type="http://schemas.openxmlformats.org/officeDocument/2006/relationships/customXml" Target="../ink/ink65.xml"/><Relationship Id="rId1" Type="http://schemas.openxmlformats.org/officeDocument/2006/relationships/image" Target="../media/image119.png"/></Relationships>
</file>

<file path=ppt/slides/_rels/slide10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2.png"/><Relationship Id="rId3" Type="http://schemas.openxmlformats.org/officeDocument/2006/relationships/customXml" Target="../ink/ink67.xml"/><Relationship Id="rId2" Type="http://schemas.openxmlformats.org/officeDocument/2006/relationships/image" Target="../media/image121.png"/><Relationship Id="rId1" Type="http://schemas.openxmlformats.org/officeDocument/2006/relationships/customXml" Target="../ink/ink6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image" Target="../media/image124.png"/><Relationship Id="rId3" Type="http://schemas.openxmlformats.org/officeDocument/2006/relationships/customXml" Target="../ink/ink69.xml"/><Relationship Id="rId2" Type="http://schemas.openxmlformats.org/officeDocument/2006/relationships/image" Target="../media/image123.png"/><Relationship Id="rId1" Type="http://schemas.openxmlformats.org/officeDocument/2006/relationships/customXml" Target="../ink/ink68.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5.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6.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image" Target="../media/image127.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9.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4" Type="http://schemas.openxmlformats.org/officeDocument/2006/relationships/notesSlide" Target="../notesSlides/notesSlide74.xml"/><Relationship Id="rId3" Type="http://schemas.openxmlformats.org/officeDocument/2006/relationships/slideLayout" Target="../slideLayouts/slideLayout2.xml"/><Relationship Id="rId2" Type="http://schemas.openxmlformats.org/officeDocument/2006/relationships/image" Target="../media/image131.png"/><Relationship Id="rId1" Type="http://schemas.openxmlformats.org/officeDocument/2006/relationships/image" Target="../media/image130.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player\Play.exe%20nta\arch5114.nta%200%200%200%20800%20600%200%200%200%20314" TargetMode="Externa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image" Target="../media/image134.pn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image" Target="../media/image135.png"/></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image" Target="../media/image134.png"/></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6.pn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9" Type="http://schemas.openxmlformats.org/officeDocument/2006/relationships/image" Target="../media/image145.png"/><Relationship Id="rId8" Type="http://schemas.openxmlformats.org/officeDocument/2006/relationships/image" Target="../media/image144.png"/><Relationship Id="rId7" Type="http://schemas.openxmlformats.org/officeDocument/2006/relationships/image" Target="../media/image143.png"/><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 Id="rId3" Type="http://schemas.openxmlformats.org/officeDocument/2006/relationships/image" Target="../media/image139.png"/><Relationship Id="rId2" Type="http://schemas.openxmlformats.org/officeDocument/2006/relationships/image" Target="../media/image138.png"/><Relationship Id="rId15" Type="http://schemas.openxmlformats.org/officeDocument/2006/relationships/slideLayout" Target="../slideLayouts/slideLayout2.xml"/><Relationship Id="rId14" Type="http://schemas.openxmlformats.org/officeDocument/2006/relationships/image" Target="../media/image150.png"/><Relationship Id="rId13" Type="http://schemas.openxmlformats.org/officeDocument/2006/relationships/image" Target="../media/image149.png"/><Relationship Id="rId12" Type="http://schemas.openxmlformats.org/officeDocument/2006/relationships/image" Target="../media/image148.png"/><Relationship Id="rId11" Type="http://schemas.openxmlformats.org/officeDocument/2006/relationships/image" Target="../media/image147.png"/><Relationship Id="rId10" Type="http://schemas.openxmlformats.org/officeDocument/2006/relationships/image" Target="../media/image146.png"/><Relationship Id="rId1" Type="http://schemas.openxmlformats.org/officeDocument/2006/relationships/image" Target="../media/image137.pn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image" Target="../media/image151.png"/></Relationships>
</file>

<file path=ppt/slides/_rels/slide1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2.png"/></Relationships>
</file>

<file path=ppt/slides/_rels/slide1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3.png"/></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image" Target="../media/image154.png"/></Relationships>
</file>

<file path=ppt/slides/_rels/slide1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5.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6.png"/></Relationships>
</file>

<file path=ppt/slides/_rels/slide1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7.png"/></Relationships>
</file>

<file path=ppt/slides/_rels/slide1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8.png"/></Relationships>
</file>

<file path=ppt/slides/_rels/slide1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9.png"/></Relationships>
</file>

<file path=ppt/slides/_rels/slide1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0.png"/></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9.png"/><Relationship Id="rId1" Type="http://schemas.openxmlformats.org/officeDocument/2006/relationships/image" Target="../media/image161.png"/></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9.png"/><Relationship Id="rId1" Type="http://schemas.openxmlformats.org/officeDocument/2006/relationships/image" Target="../media/image161.pn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3.png"/><Relationship Id="rId1" Type="http://schemas.openxmlformats.org/officeDocument/2006/relationships/image" Target="../media/image162.png"/></Relationships>
</file>

<file path=ppt/slides/_rels/slide1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4.png"/></Relationships>
</file>

<file path=ppt/slides/_rels/slide1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5.png"/></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7.png"/><Relationship Id="rId1" Type="http://schemas.openxmlformats.org/officeDocument/2006/relationships/image" Target="../media/image166.png"/></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9.png"/><Relationship Id="rId1" Type="http://schemas.openxmlformats.org/officeDocument/2006/relationships/image" Target="../media/image168.png"/></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image" Target="../media/image170.png"/></Relationships>
</file>

<file path=ppt/slides/_rels/slide16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0.png"/><Relationship Id="rId2" Type="http://schemas.openxmlformats.org/officeDocument/2006/relationships/image" Target="../media/image172.png"/><Relationship Id="rId1" Type="http://schemas.openxmlformats.org/officeDocument/2006/relationships/image" Target="../media/image171.png"/></Relationships>
</file>

<file path=ppt/slides/_rels/slide16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0.png"/><Relationship Id="rId2" Type="http://schemas.openxmlformats.org/officeDocument/2006/relationships/image" Target="../media/image172.png"/><Relationship Id="rId1" Type="http://schemas.openxmlformats.org/officeDocument/2006/relationships/image" Target="../media/image171.png"/></Relationships>
</file>

<file path=ppt/slides/_rels/slide1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3.png"/></Relationships>
</file>

<file path=ppt/slides/_rels/slide1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4.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5.png"/></Relationships>
</file>

<file path=ppt/slides/_rels/slide170.xml.rels><?xml version="1.0" encoding="UTF-8" standalone="yes"?>
<Relationships xmlns="http://schemas.openxmlformats.org/package/2006/relationships"><Relationship Id="rId4" Type="http://schemas.openxmlformats.org/officeDocument/2006/relationships/notesSlide" Target="../notesSlides/notesSlide93.xml"/><Relationship Id="rId3" Type="http://schemas.openxmlformats.org/officeDocument/2006/relationships/slideLayout" Target="../slideLayouts/slideLayout2.xml"/><Relationship Id="rId2" Type="http://schemas.openxmlformats.org/officeDocument/2006/relationships/image" Target="../media/image177.png"/><Relationship Id="rId1" Type="http://schemas.openxmlformats.org/officeDocument/2006/relationships/image" Target="../media/image176.png"/></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9.png"/><Relationship Id="rId1" Type="http://schemas.openxmlformats.org/officeDocument/2006/relationships/image" Target="../media/image178.png"/></Relationships>
</file>

<file path=ppt/slides/_rels/slide1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0.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1.png"/></Relationships>
</file>

<file path=ppt/slides/_rels/slide1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2.png"/><Relationship Id="rId1" Type="http://schemas.openxmlformats.org/officeDocument/2006/relationships/image" Target="../media/image181.png"/></Relationships>
</file>

<file path=ppt/slides/_rels/slide176.xml.rels><?xml version="1.0" encoding="UTF-8" standalone="yes"?>
<Relationships xmlns="http://schemas.openxmlformats.org/package/2006/relationships"><Relationship Id="rId4" Type="http://schemas.openxmlformats.org/officeDocument/2006/relationships/notesSlide" Target="../notesSlides/notesSlide94.xml"/><Relationship Id="rId3" Type="http://schemas.openxmlformats.org/officeDocument/2006/relationships/slideLayout" Target="../slideLayouts/slideLayout2.xml"/><Relationship Id="rId2" Type="http://schemas.openxmlformats.org/officeDocument/2006/relationships/image" Target="../media/image183.png"/><Relationship Id="rId1" Type="http://schemas.openxmlformats.org/officeDocument/2006/relationships/image" Target="../media/image181.png"/></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image" Target="../media/image181.png"/></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image" Target="../media/image181.png"/></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image" Target="../media/image181.png"/></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4"/>
          <p:cNvSpPr>
            <a:spLocks noGrp="1"/>
          </p:cNvSpPr>
          <p:nvPr>
            <p:ph type="ctrTitle" sz="quarter"/>
          </p:nvPr>
        </p:nvSpPr>
        <p:spPr>
          <a:xfrm>
            <a:off x="4051300" y="2347913"/>
            <a:ext cx="4510088" cy="669925"/>
          </a:xfrm>
          <a:ln/>
        </p:spPr>
        <p:txBody>
          <a:bodyPr vert="horz" wrap="square" lIns="91440" tIns="45720" rIns="91440" bIns="45720" anchor="ctr" anchorCtr="0"/>
          <a:p>
            <a:pPr algn="l" eaLnBrk="1" hangingPunct="1">
              <a:buClrTx/>
              <a:buSzTx/>
              <a:buFontTx/>
            </a:pPr>
            <a:r>
              <a:rPr lang="zh-CN" altLang="en-US" sz="4800" kern="1200" dirty="0">
                <a:solidFill>
                  <a:schemeClr val="bg1"/>
                </a:solidFill>
                <a:latin typeface="+mj-lt"/>
                <a:ea typeface="+mj-ea"/>
                <a:cs typeface="+mj-cs"/>
              </a:rPr>
              <a:t>计算机系统结构</a:t>
            </a:r>
            <a:endParaRPr lang="en-US" altLang="zh-CN" sz="4800" kern="1200" dirty="0">
              <a:solidFill>
                <a:schemeClr val="bg1"/>
              </a:solidFill>
              <a:latin typeface="+mj-lt"/>
              <a:ea typeface="+mj-ea"/>
              <a:cs typeface="+mj-cs"/>
            </a:endParaRPr>
          </a:p>
        </p:txBody>
      </p:sp>
      <p:sp>
        <p:nvSpPr>
          <p:cNvPr id="14339" name="Rectangle 8"/>
          <p:cNvSpPr>
            <a:spLocks noGrp="1"/>
          </p:cNvSpPr>
          <p:nvPr>
            <p:ph type="subTitle" sz="quarter" idx="1"/>
          </p:nvPr>
        </p:nvSpPr>
        <p:spPr>
          <a:xfrm>
            <a:off x="4068763" y="3806825"/>
            <a:ext cx="5322887" cy="533400"/>
          </a:xfrm>
          <a:ln/>
        </p:spPr>
        <p:txBody>
          <a:bodyPr vert="horz" wrap="square" lIns="91440" tIns="45720" rIns="91440" bIns="45720" anchor="ctr" anchorCtr="0"/>
          <a:p>
            <a:pPr eaLnBrk="1" hangingPunct="1">
              <a:buSzTx/>
            </a:pPr>
            <a:r>
              <a:rPr lang="" altLang="en-US" sz="2800" kern="1200" dirty="0">
                <a:solidFill>
                  <a:schemeClr val="bg1"/>
                </a:solidFill>
                <a:latin typeface="+mn-lt"/>
                <a:ea typeface="华文新魏" panose="02010800040101010101" pitchFamily="2" charset="-122"/>
                <a:cs typeface="+mn-cs"/>
              </a:rPr>
              <a:t>申林山</a:t>
            </a:r>
            <a:endParaRPr lang="" altLang="en-US" sz="2800" kern="1200" dirty="0">
              <a:solidFill>
                <a:schemeClr val="bg1"/>
              </a:solidFill>
              <a:latin typeface="+mn-lt"/>
              <a:ea typeface="华文新魏" panose="02010800040101010101" pitchFamily="2" charset="-122"/>
              <a:cs typeface="+mn-cs"/>
            </a:endParaRPr>
          </a:p>
          <a:p>
            <a:pPr eaLnBrk="1" hangingPunct="1">
              <a:buSzTx/>
            </a:pPr>
            <a:endParaRPr lang="" altLang="zh-CN" sz="2800" kern="1200" dirty="0">
              <a:solidFill>
                <a:schemeClr val="bg1"/>
              </a:solidFill>
              <a:latin typeface="+mn-lt"/>
              <a:ea typeface="华文新魏" panose="02010800040101010101" pitchFamily="2" charset="-122"/>
              <a:cs typeface="+mn-cs"/>
            </a:endParaRPr>
          </a:p>
          <a:p>
            <a:pPr eaLnBrk="1" hangingPunct="1">
              <a:buSzTx/>
            </a:pPr>
            <a:r>
              <a:rPr lang="" altLang="en-US" sz="2800" kern="1200" dirty="0">
                <a:solidFill>
                  <a:schemeClr val="bg1"/>
                </a:solidFill>
                <a:latin typeface="+mn-lt"/>
                <a:ea typeface="华文新魏" panose="02010800040101010101" pitchFamily="2" charset="-122"/>
                <a:cs typeface="+mn-cs"/>
              </a:rPr>
              <a:t>哈尔滨工程大学计算机学院</a:t>
            </a:r>
            <a:endParaRPr lang="" altLang="en-US" sz="2800" kern="1200" dirty="0">
              <a:solidFill>
                <a:schemeClr val="bg1"/>
              </a:solidFill>
              <a:latin typeface="+mn-lt"/>
              <a:ea typeface="华文新魏" panose="0201080004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15363"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solidFill>
                  <a:srgbClr val="FF0000"/>
                </a:solidFill>
                <a:latin typeface="Times New Roman" panose="02020603050405020304" pitchFamily="18" charset="0"/>
              </a:rPr>
              <a:t>4.1 </a:t>
            </a:r>
            <a:r>
              <a:rPr lang="zh-CN" altLang="en-US" sz="3600" dirty="0">
                <a:solidFill>
                  <a:srgbClr val="FF0000"/>
                </a:solidFill>
                <a:latin typeface="Times New Roman" panose="02020603050405020304" pitchFamily="18" charset="0"/>
              </a:rPr>
              <a:t>存储体系概念</a:t>
            </a:r>
            <a:endParaRPr lang="en-US" altLang="zh-CN" sz="3600" dirty="0">
              <a:solidFill>
                <a:srgbClr val="FF0000"/>
              </a:solidFill>
              <a:latin typeface="Times New Roman" panose="02020603050405020304" pitchFamily="18" charset="0"/>
            </a:endParaRPr>
          </a:p>
          <a:p>
            <a:pPr lvl="1" eaLnBrk="1" hangingPunct="1"/>
            <a:r>
              <a:rPr lang="en-US" altLang="zh-CN" sz="3200" dirty="0">
                <a:solidFill>
                  <a:srgbClr val="FF0000"/>
                </a:solidFill>
                <a:latin typeface="Times New Roman" panose="02020603050405020304" pitchFamily="18" charset="0"/>
              </a:rPr>
              <a:t>4.1.1 </a:t>
            </a:r>
            <a:r>
              <a:rPr lang="zh-CN" altLang="en-US" sz="3200" dirty="0">
                <a:solidFill>
                  <a:srgbClr val="FF0000"/>
                </a:solidFill>
                <a:latin typeface="Times New Roman" panose="02020603050405020304" pitchFamily="18" charset="0"/>
              </a:rPr>
              <a:t>存储体系基本概念 </a:t>
            </a:r>
            <a:endParaRPr lang="zh-CN" altLang="en-US" sz="3200" dirty="0">
              <a:solidFill>
                <a:srgbClr val="FF0000"/>
              </a:solidFill>
              <a:latin typeface="Times New Roman" panose="02020603050405020304" pitchFamily="18" charset="0"/>
            </a:endParaRPr>
          </a:p>
          <a:p>
            <a:pPr lvl="1" eaLnBrk="1" hangingPunct="1"/>
            <a:r>
              <a:rPr lang="en-US" altLang="zh-CN" sz="3200" dirty="0">
                <a:latin typeface="Times New Roman" panose="02020603050405020304" pitchFamily="18" charset="0"/>
              </a:rPr>
              <a:t>4.1.2 </a:t>
            </a:r>
            <a:r>
              <a:rPr lang="zh-CN" altLang="en-US" sz="3200" dirty="0">
                <a:latin typeface="Times New Roman" panose="02020603050405020304" pitchFamily="18" charset="0"/>
              </a:rPr>
              <a:t>存储体系的构成依据</a:t>
            </a:r>
            <a:endParaRPr lang="zh-CN" altLang="en-US" sz="3200" dirty="0">
              <a:latin typeface="Times New Roman" panose="02020603050405020304" pitchFamily="18" charset="0"/>
            </a:endParaRPr>
          </a:p>
          <a:p>
            <a:pPr lvl="1" eaLnBrk="1" hangingPunct="1"/>
            <a:r>
              <a:rPr lang="en-US" altLang="zh-CN" sz="3200" dirty="0">
                <a:latin typeface="Times New Roman" panose="02020603050405020304" pitchFamily="18" charset="0"/>
              </a:rPr>
              <a:t>4.1.3 </a:t>
            </a:r>
            <a:r>
              <a:rPr lang="zh-CN" altLang="en-US" sz="3200" dirty="0">
                <a:latin typeface="Times New Roman" panose="02020603050405020304" pitchFamily="18" charset="0"/>
              </a:rPr>
              <a:t>存储体系的性能参数 </a:t>
            </a:r>
            <a:endParaRPr lang="zh-CN" altLang="en-US" sz="32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 </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15363" name="Rectangle 3"/>
          <p:cNvSpPr>
            <a:spLocks noGrp="1" noChangeArrowheads="1"/>
          </p:cNvSpPr>
          <p:nvPr>
            <p:ph idx="1" hasCustomPrompt="1"/>
          </p:nvPr>
        </p:nvSpPr>
        <p:spPr>
          <a:xfrm>
            <a:off x="469900" y="1022350"/>
            <a:ext cx="8229600" cy="5594350"/>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ts val="60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为了满足大容量、高速度和低价格的目标，需要将多种不同工艺的存储器组织在一起。</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在一台计算机中，通常有多种存储器，其中：</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just" defTabSz="914400" rtl="0" eaLnBrk="1" fontAlgn="base" latinLnBrk="0" hangingPunct="1">
              <a:lnSpc>
                <a:spcPct val="100000"/>
              </a:lnSpc>
              <a:spcBef>
                <a:spcPts val="24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种类：</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主存储器、</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、通用寄存器、先行缓冲存储器、磁盘存储器、磁带存储器、光盘存储器等；</a:t>
            </a: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just" defTabSz="914400" rtl="0" eaLnBrk="1" fontAlgn="base" latinLnBrk="0" hangingPunct="1">
              <a:lnSpc>
                <a:spcPct val="100000"/>
              </a:lnSpc>
              <a:spcBef>
                <a:spcPts val="24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材料工艺：</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ECL</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TTL</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MOS</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、磁表面、激光，</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SRAM</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DRAM</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just" defTabSz="914400" rtl="0" eaLnBrk="1" fontAlgn="base" latinLnBrk="0" hangingPunct="1">
              <a:lnSpc>
                <a:spcPct val="100000"/>
              </a:lnSpc>
              <a:spcBef>
                <a:spcPts val="24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访问方式：</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直接译码、先进先出、随机访问、相联访问、块传送、文件组；</a:t>
            </a: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15363" name="Rectangle 3"/>
          <p:cNvSpPr>
            <a:spLocks noGrp="1" noChangeArrowheads="1"/>
          </p:cNvSpPr>
          <p:nvPr>
            <p:ph idx="1" hasCustomPrompt="1"/>
          </p:nvPr>
        </p:nvSpPr>
        <p:spPr>
          <a:xfrm>
            <a:off x="469900" y="1022350"/>
            <a:ext cx="8229600" cy="5600700"/>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ct val="20000"/>
              </a:spcBef>
              <a:spcAft>
                <a:spcPts val="60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ts val="35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为了满足大容量、高速度和低价格的目标，需要将多种不同工艺的存储器组织在一起。</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9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90000"/>
              </a:lnSpc>
              <a:spcBef>
                <a:spcPts val="12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存储体系（存储层次）</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ts val="3500"/>
              </a:lnSpc>
              <a:spcBef>
                <a:spcPts val="12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在构成存储系统的几种不同的存储器</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1</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之间，配上辅助软、硬件或辅助硬件，使之从应用程序员来看，在</a:t>
            </a:r>
            <a:r>
              <a:rPr kumimoji="0" lang="zh-CN" altLang="en-US" sz="24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逻辑上是一个整体</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ts val="3500"/>
              </a:lnSpc>
              <a:spcBef>
                <a:spcPts val="12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该存储体系的速度接近速度最快的存储器</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1</a:t>
            </a:r>
            <a:r>
              <a:rPr kumimoji="0" lang="zh-CN" altLang="en-US"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存储容量与容量最大的存储器</a:t>
            </a:r>
            <a:r>
              <a:rPr kumimoji="0" lang="en-US" altLang="zh-CN" sz="2400" b="0" i="0" u="none" strike="noStrike" kern="1200" cap="none" spc="0" normalizeH="0" baseline="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相等，单位容量的价格接近最便宜的存储器</a:t>
            </a:r>
            <a:r>
              <a:rPr kumimoji="0" lang="en-US" altLang="zh-CN" sz="2400" b="0" i="0" u="none" strike="noStrike" kern="1200" cap="none" spc="0" normalizeH="0" baseline="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90000"/>
              </a:lnSpc>
              <a:spcBef>
                <a:spcPts val="1800"/>
              </a:spcBef>
              <a:spcAft>
                <a:spcPct val="0"/>
              </a:spcAft>
              <a:buClr>
                <a:schemeClr val="tx2"/>
              </a:buClr>
              <a:buSzPct val="60000"/>
              <a:buFont typeface="Wingdings" panose="05000000000000000000" pitchFamily="2" charset="2"/>
              <a:buNone/>
              <a:defRPr/>
            </a:pP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15363" name="Rectangle 3"/>
          <p:cNvSpPr>
            <a:spLocks noGrp="1" noChangeArrowheads="1"/>
          </p:cNvSpPr>
          <p:nvPr>
            <p:ph idx="1" hasCustomPrompt="1"/>
          </p:nvPr>
        </p:nvSpPr>
        <p:spPr>
          <a:xfrm>
            <a:off x="333375" y="1022350"/>
            <a:ext cx="4371975" cy="5222875"/>
          </a:xfrm>
        </p:spPr>
        <p:txBody>
          <a:bodyPr vert="horz" wrap="square" lIns="91440" tIns="45720" rIns="91440" bIns="45720" numCol="1" anchor="t" anchorCtr="0" compatLnSpc="1"/>
          <a:lstStyle/>
          <a:p>
            <a:pPr marL="0" marR="0" lvl="1" indent="0" algn="l" defTabSz="914400" rtl="0" eaLnBrk="1" fontAlgn="base" latinLnBrk="0" hangingPunct="1">
              <a:lnSpc>
                <a:spcPct val="150000"/>
              </a:lnSpc>
              <a:spcBef>
                <a:spcPct val="20000"/>
              </a:spcBef>
              <a:spcAft>
                <a:spcPct val="0"/>
              </a:spcAft>
              <a:buClr>
                <a:schemeClr val="tx1"/>
              </a:buClr>
              <a:buSzPct val="60000"/>
              <a:buFont typeface="Wingdings" panose="05000000000000000000" pitchFamily="2" charset="2"/>
              <a:buNone/>
              <a:defRPr/>
            </a:pPr>
            <a:r>
              <a:rPr kumimoji="0" lang="zh-CN" altLang="en-US" sz="3000" b="1" i="0" u="none" strike="noStrike" kern="1200" cap="none" spc="0" normalizeH="0" baseline="0" noProof="0" dirty="0">
                <a:ln>
                  <a:noFill/>
                </a:ln>
                <a:solidFill>
                  <a:srgbClr val="000000"/>
                </a:solidFill>
                <a:effectLst/>
                <a:uLnTx/>
                <a:uFillTx/>
                <a:latin typeface="+mn-lt"/>
                <a:ea typeface="+mn-ea"/>
                <a:cs typeface="+mn-cs"/>
              </a:rPr>
              <a:t>主存</a:t>
            </a:r>
            <a:r>
              <a:rPr kumimoji="0" lang="zh-CN" altLang="en-US" sz="3000" b="1" i="0" u="none" strike="noStrike" kern="1200" cap="none" spc="0" normalizeH="0" baseline="0" noProof="0" dirty="0">
                <a:ln>
                  <a:noFill/>
                </a:ln>
                <a:solidFill>
                  <a:srgbClr val="FF0000"/>
                </a:solidFill>
                <a:effectLst/>
                <a:uLnTx/>
                <a:uFillTx/>
                <a:latin typeface="+mn-lt"/>
                <a:ea typeface="+mn-ea"/>
                <a:cs typeface="+mn-cs"/>
              </a:rPr>
              <a:t>容量</a:t>
            </a:r>
            <a:r>
              <a:rPr kumimoji="0" lang="zh-CN" altLang="en-US" sz="3000" b="1" i="0" u="none" strike="noStrike" kern="1200" cap="none" spc="0" normalizeH="0" baseline="0" noProof="0" dirty="0">
                <a:ln>
                  <a:noFill/>
                </a:ln>
                <a:solidFill>
                  <a:srgbClr val="000000"/>
                </a:solidFill>
                <a:effectLst/>
                <a:uLnTx/>
                <a:uFillTx/>
                <a:latin typeface="+mn-lt"/>
                <a:ea typeface="+mn-ea"/>
                <a:cs typeface="+mn-cs"/>
              </a:rPr>
              <a:t>满足不了要求？</a:t>
            </a:r>
            <a:endParaRPr kumimoji="0" lang="en-US" altLang="zh-CN" sz="30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50000"/>
              </a:lnSpc>
              <a:spcBef>
                <a:spcPct val="20000"/>
              </a:spcBef>
              <a:spcAft>
                <a:spcPct val="0"/>
              </a:spcAft>
              <a:buClr>
                <a:schemeClr val="tx2"/>
              </a:buClr>
              <a:buSzPct val="60000"/>
              <a:buFont typeface="Wingdings" panose="05000000000000000000" pitchFamily="2" charset="2"/>
              <a:buChar char="n"/>
              <a:defRPr/>
            </a:pPr>
            <a:endParaRPr kumimoji="0" lang="en-US" altLang="zh-CN" sz="28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742950" marR="0" lvl="1" indent="-285750" algn="l" defTabSz="914400" rtl="0" eaLnBrk="1" fontAlgn="base" latinLnBrk="0" hangingPunct="1">
              <a:lnSpc>
                <a:spcPct val="150000"/>
              </a:lnSpc>
              <a:spcBef>
                <a:spcPct val="20000"/>
              </a:spcBef>
              <a:spcAft>
                <a:spcPct val="0"/>
              </a:spcAft>
              <a:buClr>
                <a:schemeClr val="tx2"/>
              </a:buClr>
              <a:buSzPct val="60000"/>
              <a:buFont typeface="Wingdings" panose="05000000000000000000" pitchFamily="2" charset="2"/>
              <a:buChar char="n"/>
              <a:defRPr/>
            </a:pPr>
            <a:endParaRPr kumimoji="0" lang="en-US" altLang="zh-CN" sz="28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742950" marR="0" lvl="1" indent="-285750" algn="l" defTabSz="914400" rtl="0" eaLnBrk="1" fontAlgn="base" latinLnBrk="0" hangingPunct="1">
              <a:lnSpc>
                <a:spcPct val="150000"/>
              </a:lnSpc>
              <a:spcBef>
                <a:spcPct val="20000"/>
              </a:spcBef>
              <a:spcAft>
                <a:spcPct val="0"/>
              </a:spcAft>
              <a:buClr>
                <a:schemeClr val="tx2"/>
              </a:buClr>
              <a:buSzPct val="60000"/>
              <a:buFont typeface="Wingdings" panose="05000000000000000000" pitchFamily="2" charset="2"/>
              <a:buChar char="n"/>
              <a:defRPr/>
            </a:pPr>
            <a:endParaRPr kumimoji="0" lang="en-US" altLang="zh-CN" sz="28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742950" marR="0" lvl="1" indent="-285750" algn="l" defTabSz="914400" rtl="0" eaLnBrk="1" fontAlgn="base" latinLnBrk="0" hangingPunct="1">
              <a:lnSpc>
                <a:spcPct val="150000"/>
              </a:lnSpc>
              <a:spcBef>
                <a:spcPct val="20000"/>
              </a:spcBef>
              <a:spcAft>
                <a:spcPct val="0"/>
              </a:spcAft>
              <a:buClr>
                <a:schemeClr val="tx2"/>
              </a:buClr>
              <a:buSzPct val="60000"/>
              <a:buFont typeface="Wingdings" panose="05000000000000000000" pitchFamily="2" charset="2"/>
              <a:buChar char="n"/>
              <a:defRPr/>
            </a:pPr>
            <a:endParaRPr kumimoji="0" lang="en-US" altLang="zh-CN" sz="32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mn-cs"/>
            </a:endParaRPr>
          </a:p>
          <a:p>
            <a:pPr marL="742950" marR="0" lvl="1" indent="-285750" algn="l" defTabSz="914400" rtl="0" eaLnBrk="1" fontAlgn="base" latinLnBrk="0" hangingPunct="1">
              <a:lnSpc>
                <a:spcPct val="150000"/>
              </a:lnSpc>
              <a:spcBef>
                <a:spcPct val="20000"/>
              </a:spcBef>
              <a:spcAft>
                <a:spcPct val="0"/>
              </a:spcAft>
              <a:buClr>
                <a:schemeClr val="tx2"/>
              </a:buClr>
              <a:buSzPct val="60000"/>
              <a:buFont typeface="Wingdings" panose="05000000000000000000" pitchFamily="2" charset="2"/>
              <a:buChar char="n"/>
              <a:defRPr/>
            </a:pPr>
            <a:r>
              <a:rPr kumimoji="0" lang="zh-CN" altLang="en-US" sz="32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mn-cs"/>
              </a:rPr>
              <a:t>采用</a:t>
            </a:r>
            <a:r>
              <a:rPr kumimoji="0" lang="zh-CN" altLang="en-US" sz="32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虚拟</a:t>
            </a:r>
            <a:r>
              <a:rPr kumimoji="0" lang="zh-CN" altLang="en-US" sz="32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mn-cs"/>
              </a:rPr>
              <a:t>存储层次</a:t>
            </a:r>
            <a:endParaRPr kumimoji="0" lang="en-US" altLang="zh-CN" sz="32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pic>
        <p:nvPicPr>
          <p:cNvPr id="21508" name="图片 1"/>
          <p:cNvPicPr>
            <a:picLocks noChangeAspect="1"/>
          </p:cNvPicPr>
          <p:nvPr/>
        </p:nvPicPr>
        <p:blipFill>
          <a:blip r:embed="rId1"/>
          <a:stretch>
            <a:fillRect/>
          </a:stretch>
        </p:blipFill>
        <p:spPr>
          <a:xfrm>
            <a:off x="636588" y="2147888"/>
            <a:ext cx="3549650" cy="2008187"/>
          </a:xfrm>
          <a:prstGeom prst="rect">
            <a:avLst/>
          </a:prstGeom>
          <a:noFill/>
          <a:ln w="9525">
            <a:noFill/>
          </a:ln>
        </p:spPr>
      </p:pic>
      <p:pic>
        <p:nvPicPr>
          <p:cNvPr id="21509" name="图片 8"/>
          <p:cNvPicPr>
            <a:picLocks noChangeAspect="1"/>
          </p:cNvPicPr>
          <p:nvPr/>
        </p:nvPicPr>
        <p:blipFill>
          <a:blip r:embed="rId2"/>
          <a:srcRect l="32600" t="38412" r="4263"/>
          <a:stretch>
            <a:fillRect/>
          </a:stretch>
        </p:blipFill>
        <p:spPr>
          <a:xfrm>
            <a:off x="5367338" y="2147888"/>
            <a:ext cx="3249612" cy="2092325"/>
          </a:xfrm>
          <a:prstGeom prst="rect">
            <a:avLst/>
          </a:prstGeom>
          <a:noFill/>
          <a:ln w="9525">
            <a:noFill/>
          </a:ln>
        </p:spPr>
      </p:pic>
      <p:sp>
        <p:nvSpPr>
          <p:cNvPr id="21510" name="Rectangle 3"/>
          <p:cNvSpPr txBox="1"/>
          <p:nvPr/>
        </p:nvSpPr>
        <p:spPr>
          <a:xfrm>
            <a:off x="4884738" y="1022350"/>
            <a:ext cx="4132262" cy="5222875"/>
          </a:xfrm>
          <a:prstGeom prst="rect">
            <a:avLst/>
          </a:prstGeom>
          <a:noFill/>
          <a:ln w="9525">
            <a:noFill/>
          </a:ln>
        </p:spPr>
        <p:txBody>
          <a:bodyPr/>
          <a:p>
            <a:pPr marL="0" lvl="1" indent="0" eaLnBrk="1" hangingPunct="1">
              <a:lnSpc>
                <a:spcPct val="150000"/>
              </a:lnSpc>
              <a:spcBef>
                <a:spcPct val="20000"/>
              </a:spcBef>
              <a:buClr>
                <a:schemeClr val="tx1"/>
              </a:buClr>
              <a:buSzPct val="60000"/>
              <a:buFont typeface="Wingdings" panose="05000000000000000000" pitchFamily="2" charset="2"/>
            </a:pPr>
            <a:r>
              <a:rPr lang="zh-CN" altLang="en-US" sz="3000" b="1" dirty="0">
                <a:solidFill>
                  <a:srgbClr val="000000"/>
                </a:solidFill>
                <a:latin typeface="楷体_GB2312" pitchFamily="49" charset="-122"/>
                <a:ea typeface="楷体_GB2312" pitchFamily="49" charset="-122"/>
              </a:rPr>
              <a:t>主存</a:t>
            </a:r>
            <a:r>
              <a:rPr lang="zh-CN" altLang="en-US" sz="3000" b="1" dirty="0">
                <a:latin typeface="楷体_GB2312" pitchFamily="49" charset="-122"/>
                <a:ea typeface="楷体_GB2312" pitchFamily="49" charset="-122"/>
              </a:rPr>
              <a:t>速度</a:t>
            </a:r>
            <a:r>
              <a:rPr lang="zh-CN" altLang="en-US" sz="3000" b="1" dirty="0">
                <a:solidFill>
                  <a:srgbClr val="000000"/>
                </a:solidFill>
                <a:latin typeface="楷体_GB2312" pitchFamily="49" charset="-122"/>
                <a:ea typeface="楷体_GB2312" pitchFamily="49" charset="-122"/>
              </a:rPr>
              <a:t>满足不了要求？</a:t>
            </a:r>
            <a:endParaRPr lang="en-US" altLang="zh-CN" sz="3000" b="1" dirty="0">
              <a:solidFill>
                <a:srgbClr val="000000"/>
              </a:solidFill>
              <a:latin typeface="楷体_GB2312" pitchFamily="49" charset="-122"/>
              <a:ea typeface="楷体_GB2312" pitchFamily="49" charset="-122"/>
            </a:endParaRPr>
          </a:p>
          <a:p>
            <a:pPr marL="0" lvl="1" indent="0" eaLnBrk="1" hangingPunct="1">
              <a:lnSpc>
                <a:spcPct val="150000"/>
              </a:lnSpc>
              <a:spcBef>
                <a:spcPct val="20000"/>
              </a:spcBef>
              <a:buClr>
                <a:schemeClr val="tx2"/>
              </a:buClr>
              <a:buSzPct val="60000"/>
              <a:buFont typeface="Wingdings" panose="05000000000000000000" pitchFamily="2" charset="2"/>
              <a:buChar char="n"/>
            </a:pPr>
            <a:endParaRPr lang="en-US" altLang="zh-CN" dirty="0">
              <a:solidFill>
                <a:schemeClr val="hlink"/>
              </a:solidFill>
              <a:latin typeface="Verdana" panose="020B0604030504040204" pitchFamily="34" charset="0"/>
              <a:ea typeface="隶书" panose="02010509060101010101" pitchFamily="49" charset="-122"/>
            </a:endParaRPr>
          </a:p>
          <a:p>
            <a:pPr marL="0" lvl="1" indent="0" eaLnBrk="1" hangingPunct="1">
              <a:lnSpc>
                <a:spcPct val="150000"/>
              </a:lnSpc>
              <a:spcBef>
                <a:spcPct val="20000"/>
              </a:spcBef>
              <a:buClr>
                <a:schemeClr val="tx2"/>
              </a:buClr>
              <a:buSzPct val="60000"/>
              <a:buFont typeface="Wingdings" panose="05000000000000000000" pitchFamily="2" charset="2"/>
              <a:buChar char="n"/>
            </a:pPr>
            <a:endParaRPr lang="en-US" altLang="zh-CN" dirty="0">
              <a:solidFill>
                <a:schemeClr val="hlink"/>
              </a:solidFill>
              <a:latin typeface="Verdana" panose="020B0604030504040204" pitchFamily="34" charset="0"/>
              <a:ea typeface="隶书" panose="02010509060101010101" pitchFamily="49" charset="-122"/>
            </a:endParaRPr>
          </a:p>
          <a:p>
            <a:pPr marL="0" lvl="1" indent="0" eaLnBrk="1" hangingPunct="1">
              <a:lnSpc>
                <a:spcPct val="150000"/>
              </a:lnSpc>
              <a:spcBef>
                <a:spcPct val="20000"/>
              </a:spcBef>
              <a:buClr>
                <a:schemeClr val="tx2"/>
              </a:buClr>
              <a:buSzPct val="60000"/>
              <a:buFont typeface="Wingdings" panose="05000000000000000000" pitchFamily="2" charset="2"/>
            </a:pPr>
            <a:endParaRPr lang="en-US" altLang="zh-CN" dirty="0">
              <a:solidFill>
                <a:schemeClr val="hlink"/>
              </a:solidFill>
              <a:latin typeface="Verdana" panose="020B0604030504040204" pitchFamily="34" charset="0"/>
              <a:ea typeface="隶书" panose="02010509060101010101" pitchFamily="49" charset="-122"/>
            </a:endParaRPr>
          </a:p>
          <a:p>
            <a:pPr marL="0" lvl="1" indent="0" eaLnBrk="1" hangingPunct="1">
              <a:spcBef>
                <a:spcPct val="20000"/>
              </a:spcBef>
              <a:buClr>
                <a:schemeClr val="tx2"/>
              </a:buClr>
              <a:buSzPct val="60000"/>
              <a:buFont typeface="Wingdings" panose="05000000000000000000" pitchFamily="2" charset="2"/>
            </a:pPr>
            <a:endParaRPr lang="en-US" altLang="zh-CN" sz="2400" dirty="0">
              <a:solidFill>
                <a:schemeClr val="hlink"/>
              </a:solidFill>
              <a:latin typeface="Verdana" panose="020B0604030504040204" pitchFamily="34" charset="0"/>
              <a:ea typeface="隶书" panose="02010509060101010101" pitchFamily="49" charset="-122"/>
            </a:endParaRPr>
          </a:p>
          <a:p>
            <a:pPr marL="0" lvl="1" indent="0" eaLnBrk="1" hangingPunct="1">
              <a:spcBef>
                <a:spcPts val="1800"/>
              </a:spcBef>
              <a:buClr>
                <a:schemeClr val="tx2"/>
              </a:buClr>
              <a:buSzPct val="60000"/>
              <a:buFont typeface="Wingdings" panose="05000000000000000000" pitchFamily="2" charset="2"/>
              <a:buChar char="l"/>
            </a:pPr>
            <a:r>
              <a:rPr lang="en-US" altLang="zh-CN" sz="2400" dirty="0">
                <a:solidFill>
                  <a:schemeClr val="hlink"/>
                </a:solidFill>
                <a:latin typeface="Verdana" panose="020B0604030504040204" pitchFamily="34" charset="0"/>
                <a:ea typeface="隶书" panose="02010509060101010101" pitchFamily="49" charset="-122"/>
              </a:rPr>
              <a:t>CPU</a:t>
            </a:r>
            <a:r>
              <a:rPr lang="zh-CN" altLang="en-US" sz="2400" dirty="0">
                <a:solidFill>
                  <a:schemeClr val="hlink"/>
                </a:solidFill>
                <a:latin typeface="Times New Roman" panose="02020603050405020304" pitchFamily="18" charset="0"/>
                <a:ea typeface="隶书" panose="02010509060101010101" pitchFamily="49" charset="-122"/>
              </a:rPr>
              <a:t>中设置通用寄存器</a:t>
            </a:r>
            <a:r>
              <a:rPr lang="zh-CN" altLang="en-US" sz="2400" dirty="0">
                <a:solidFill>
                  <a:schemeClr val="hlink"/>
                </a:solidFill>
                <a:latin typeface="Verdana" panose="020B0604030504040204" pitchFamily="34" charset="0"/>
                <a:ea typeface="隶书" panose="02010509060101010101" pitchFamily="49" charset="-122"/>
              </a:rPr>
              <a:t> </a:t>
            </a:r>
            <a:endParaRPr lang="zh-CN" altLang="en-US" sz="2400" dirty="0">
              <a:solidFill>
                <a:schemeClr val="hlink"/>
              </a:solidFill>
              <a:latin typeface="Verdana" panose="020B0604030504040204" pitchFamily="34" charset="0"/>
              <a:ea typeface="隶书" panose="02010509060101010101" pitchFamily="49" charset="-122"/>
            </a:endParaRPr>
          </a:p>
          <a:p>
            <a:pPr marL="0" lvl="1" indent="0" eaLnBrk="1" hangingPunct="1">
              <a:spcBef>
                <a:spcPts val="1800"/>
              </a:spcBef>
              <a:buClr>
                <a:schemeClr val="tx2"/>
              </a:buClr>
              <a:buSzPct val="60000"/>
              <a:buFont typeface="Wingdings" panose="05000000000000000000" pitchFamily="2" charset="2"/>
              <a:buChar char="l"/>
            </a:pPr>
            <a:r>
              <a:rPr lang="zh-CN" altLang="en-US" sz="2400" dirty="0">
                <a:solidFill>
                  <a:schemeClr val="hlink"/>
                </a:solidFill>
                <a:latin typeface="Times New Roman" panose="02020603050405020304" pitchFamily="18" charset="0"/>
                <a:ea typeface="隶书" panose="02010509060101010101" pitchFamily="49" charset="-122"/>
              </a:rPr>
              <a:t>采用存储器的多体交叉并行存取</a:t>
            </a:r>
            <a:endParaRPr lang="zh-CN" altLang="en-US" sz="2400" dirty="0">
              <a:solidFill>
                <a:schemeClr val="hlink"/>
              </a:solidFill>
              <a:latin typeface="Times New Roman" panose="02020603050405020304" pitchFamily="18" charset="0"/>
              <a:ea typeface="隶书" panose="02010509060101010101" pitchFamily="49" charset="-122"/>
            </a:endParaRPr>
          </a:p>
          <a:p>
            <a:pPr marL="0" lvl="1" indent="0" eaLnBrk="1" hangingPunct="1">
              <a:spcBef>
                <a:spcPts val="1800"/>
              </a:spcBef>
              <a:buClr>
                <a:schemeClr val="tx2"/>
              </a:buClr>
              <a:buSzPct val="60000"/>
              <a:buFont typeface="Wingdings" panose="05000000000000000000" pitchFamily="2" charset="2"/>
              <a:buChar char="l"/>
            </a:pPr>
            <a:r>
              <a:rPr lang="zh-CN" altLang="en-US" sz="2400" dirty="0">
                <a:solidFill>
                  <a:schemeClr val="hlink"/>
                </a:solidFill>
                <a:latin typeface="Times New Roman" panose="02020603050405020304" pitchFamily="18" charset="0"/>
                <a:ea typeface="隶书" panose="02010509060101010101" pitchFamily="49" charset="-122"/>
              </a:rPr>
              <a:t>采用</a:t>
            </a:r>
            <a:r>
              <a:rPr lang="en-US" altLang="zh-CN" sz="2400" dirty="0">
                <a:solidFill>
                  <a:schemeClr val="hlink"/>
                </a:solidFill>
                <a:latin typeface="Verdana" panose="020B0604030504040204" pitchFamily="34" charset="0"/>
                <a:ea typeface="隶书" panose="02010509060101010101" pitchFamily="49" charset="-122"/>
              </a:rPr>
              <a:t>Cache</a:t>
            </a:r>
            <a:r>
              <a:rPr lang="zh-CN" altLang="en-US" sz="2400" dirty="0">
                <a:solidFill>
                  <a:schemeClr val="hlink"/>
                </a:solidFill>
                <a:latin typeface="Times New Roman" panose="02020603050405020304" pitchFamily="18" charset="0"/>
                <a:ea typeface="隶书" panose="02010509060101010101" pitchFamily="49" charset="-122"/>
              </a:rPr>
              <a:t>存储层次</a:t>
            </a:r>
            <a:endParaRPr lang="en-US" altLang="zh-CN" sz="2400" dirty="0">
              <a:solidFill>
                <a:schemeClr val="hlink"/>
              </a:solidFill>
              <a:latin typeface="Verdana" panose="020B0604030504040204" pitchFamily="34" charset="0"/>
              <a:ea typeface="隶书" panose="02010509060101010101" pitchFamily="49" charset="-122"/>
            </a:endParaRPr>
          </a:p>
        </p:txBody>
      </p:sp>
      <p:cxnSp>
        <p:nvCxnSpPr>
          <p:cNvPr id="21511" name="直接连接符 7"/>
          <p:cNvCxnSpPr/>
          <p:nvPr/>
        </p:nvCxnSpPr>
        <p:spPr>
          <a:xfrm>
            <a:off x="4691063" y="869950"/>
            <a:ext cx="0" cy="5929313"/>
          </a:xfrm>
          <a:prstGeom prst="line">
            <a:avLst/>
          </a:prstGeom>
          <a:ln w="9525" cap="flat" cmpd="sng">
            <a:solidFill>
              <a:srgbClr val="FF0000"/>
            </a:solidFill>
            <a:prstDash val="lgDashDot"/>
            <a:headEnd type="none" w="med" len="med"/>
            <a:tailEnd type="none" w="med" len="med"/>
          </a:ln>
        </p:spPr>
      </p:cxnSp>
      <p:pic>
        <p:nvPicPr>
          <p:cNvPr id="21512" name="图片 12"/>
          <p:cNvPicPr>
            <a:picLocks noChangeAspect="1"/>
          </p:cNvPicPr>
          <p:nvPr/>
        </p:nvPicPr>
        <p:blipFill>
          <a:blip r:embed="rId3"/>
          <a:srcRect l="11098" t="4738" r="66534" b="43079"/>
          <a:stretch>
            <a:fillRect/>
          </a:stretch>
        </p:blipFill>
        <p:spPr>
          <a:xfrm>
            <a:off x="4252913" y="2495550"/>
            <a:ext cx="987425" cy="131127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23555" name="Rectangle 3"/>
          <p:cNvSpPr>
            <a:spLocks noGrp="1"/>
          </p:cNvSpPr>
          <p:nvPr>
            <p:ph idx="1" hasCustomPrompt="1"/>
          </p:nvPr>
        </p:nvSpPr>
        <p:spPr>
          <a:xfrm>
            <a:off x="469900" y="1022350"/>
            <a:ext cx="8229600" cy="2990850"/>
          </a:xfrm>
          <a:ln/>
        </p:spPr>
        <p:txBody>
          <a:bodyPr vert="horz" wrap="square" lIns="91440" tIns="45720" rIns="91440" bIns="45720" anchor="t" anchorCtr="0"/>
          <a:p>
            <a:pPr eaLnBrk="1" hangingPunct="1">
              <a:lnSpc>
                <a:spcPct val="90000"/>
              </a:lnSpc>
              <a:spcAft>
                <a:spcPts val="600"/>
              </a:spcAft>
            </a:pPr>
            <a:r>
              <a:rPr lang="zh-CN" altLang="en-US" sz="4000" b="0" dirty="0"/>
              <a:t>基本的二级存储体系</a:t>
            </a:r>
            <a:endParaRPr lang="en-US" altLang="zh-CN" sz="4000" b="0" dirty="0"/>
          </a:p>
          <a:p>
            <a:pPr lvl="1" eaLnBrk="1" hangingPunct="1">
              <a:lnSpc>
                <a:spcPct val="200000"/>
              </a:lnSpc>
              <a:spcAft>
                <a:spcPts val="600"/>
              </a:spcAft>
            </a:pPr>
            <a:r>
              <a:rPr lang="en-US" altLang="zh-CN" sz="4000" dirty="0"/>
              <a:t>(1)</a:t>
            </a:r>
            <a:r>
              <a:rPr lang="zh-CN" altLang="en-US" sz="4000" dirty="0"/>
              <a:t>虚拟存储器</a:t>
            </a:r>
            <a:endParaRPr lang="en-US" altLang="zh-CN" sz="4000" dirty="0"/>
          </a:p>
          <a:p>
            <a:pPr lvl="1" eaLnBrk="1" hangingPunct="1">
              <a:lnSpc>
                <a:spcPct val="200000"/>
              </a:lnSpc>
              <a:spcAft>
                <a:spcPts val="600"/>
              </a:spcAft>
            </a:pPr>
            <a:r>
              <a:rPr lang="en-US" altLang="zh-CN" sz="4000" dirty="0"/>
              <a:t>(2)Cache</a:t>
            </a:r>
            <a:r>
              <a:rPr lang="zh-CN" altLang="en-US" sz="4000" dirty="0"/>
              <a:t>存储器</a:t>
            </a:r>
            <a:endParaRPr lang="en-US" altLang="zh-CN"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25603" name="Rectangle 3"/>
          <p:cNvSpPr>
            <a:spLocks noGrp="1"/>
          </p:cNvSpPr>
          <p:nvPr>
            <p:ph idx="1" hasCustomPrompt="1"/>
          </p:nvPr>
        </p:nvSpPr>
        <p:spPr>
          <a:xfrm>
            <a:off x="469900" y="1022350"/>
            <a:ext cx="8383588" cy="2990850"/>
          </a:xfrm>
          <a:ln/>
        </p:spPr>
        <p:txBody>
          <a:bodyPr vert="horz" wrap="square" lIns="91440" tIns="45720" rIns="91440" bIns="45720" anchor="t" anchorCtr="0"/>
          <a:p>
            <a:pPr eaLnBrk="1" hangingPunct="1">
              <a:lnSpc>
                <a:spcPct val="90000"/>
              </a:lnSpc>
              <a:spcAft>
                <a:spcPts val="600"/>
              </a:spcAft>
            </a:pPr>
            <a:r>
              <a:rPr lang="zh-CN" altLang="en-US" b="0" dirty="0"/>
              <a:t>基本的二级存储体系是</a:t>
            </a:r>
            <a:r>
              <a:rPr lang="zh-CN" altLang="en-US" u="sng" dirty="0"/>
              <a:t>虚拟存储器和</a:t>
            </a:r>
            <a:r>
              <a:rPr lang="en-US" altLang="zh-CN" u="sng" dirty="0">
                <a:latin typeface="Times New Roman" panose="02020603050405020304" pitchFamily="18" charset="0"/>
              </a:rPr>
              <a:t>Cache</a:t>
            </a:r>
            <a:r>
              <a:rPr lang="zh-CN" altLang="en-US" u="sng" dirty="0"/>
              <a:t>存储器</a:t>
            </a:r>
            <a:r>
              <a:rPr lang="zh-CN" altLang="en-US" dirty="0"/>
              <a:t>。</a:t>
            </a:r>
            <a:endParaRPr lang="en-US" altLang="zh-CN" dirty="0"/>
          </a:p>
          <a:p>
            <a:pPr eaLnBrk="1" hangingPunct="1">
              <a:lnSpc>
                <a:spcPct val="90000"/>
              </a:lnSpc>
              <a:spcBef>
                <a:spcPts val="1800"/>
              </a:spcBef>
              <a:spcAft>
                <a:spcPts val="600"/>
              </a:spcAft>
            </a:pPr>
            <a:r>
              <a:rPr lang="zh-CN" altLang="en-US" dirty="0">
                <a:solidFill>
                  <a:srgbClr val="FF0000"/>
                </a:solidFill>
              </a:rPr>
              <a:t>（</a:t>
            </a:r>
            <a:r>
              <a:rPr lang="en-US" altLang="zh-CN" dirty="0">
                <a:solidFill>
                  <a:srgbClr val="FF0000"/>
                </a:solidFill>
              </a:rPr>
              <a:t>1</a:t>
            </a:r>
            <a:r>
              <a:rPr lang="zh-CN" altLang="en-US" dirty="0">
                <a:solidFill>
                  <a:srgbClr val="FF0000"/>
                </a:solidFill>
              </a:rPr>
              <a:t>）虚拟存储器（容量）</a:t>
            </a:r>
            <a:endParaRPr lang="en-US" altLang="zh-CN" dirty="0">
              <a:solidFill>
                <a:srgbClr val="FF0000"/>
              </a:solidFill>
            </a:endParaRPr>
          </a:p>
          <a:p>
            <a:pPr lvl="1" eaLnBrk="1" hangingPunct="1">
              <a:lnSpc>
                <a:spcPct val="150000"/>
              </a:lnSpc>
              <a:spcAft>
                <a:spcPts val="600"/>
              </a:spcAft>
            </a:pPr>
            <a:r>
              <a:rPr lang="zh-CN" altLang="en-US" dirty="0">
                <a:solidFill>
                  <a:srgbClr val="000000"/>
                </a:solidFill>
                <a:latin typeface="宋体" panose="02010600030101010101" pitchFamily="2" charset="-122"/>
                <a:ea typeface="宋体" panose="02010600030101010101" pitchFamily="2" charset="-122"/>
              </a:rPr>
              <a:t>是因为</a:t>
            </a:r>
            <a:r>
              <a:rPr lang="zh-CN" altLang="en-US" b="1" dirty="0">
                <a:solidFill>
                  <a:srgbClr val="0000CC"/>
                </a:solidFill>
                <a:latin typeface="宋体" panose="02010600030101010101" pitchFamily="2" charset="-122"/>
                <a:ea typeface="宋体" panose="02010600030101010101" pitchFamily="2" charset="-122"/>
              </a:rPr>
              <a:t>主存容量</a:t>
            </a:r>
            <a:r>
              <a:rPr lang="zh-CN" altLang="en-US" dirty="0">
                <a:solidFill>
                  <a:srgbClr val="000000"/>
                </a:solidFill>
                <a:latin typeface="宋体" panose="02010600030101010101" pitchFamily="2" charset="-122"/>
                <a:ea typeface="宋体" panose="02010600030101010101" pitchFamily="2" charset="-122"/>
              </a:rPr>
              <a:t>满足不了要求而提出来的。在主存和辅存之间增设辅助的软、硬件设备，让它们构成一个整体，也称为主存</a:t>
            </a:r>
            <a:r>
              <a:rPr lang="en-US" altLang="zh-CN" dirty="0">
                <a:solidFill>
                  <a:srgbClr val="000000"/>
                </a:solidFill>
                <a:latin typeface="宋体" panose="02010600030101010101" pitchFamily="2" charset="-122"/>
                <a:ea typeface="宋体" panose="02010600030101010101" pitchFamily="2" charset="-122"/>
              </a:rPr>
              <a:t>-</a:t>
            </a:r>
            <a:r>
              <a:rPr lang="zh-CN" altLang="en-US" dirty="0">
                <a:solidFill>
                  <a:srgbClr val="000000"/>
                </a:solidFill>
                <a:latin typeface="宋体" panose="02010600030101010101" pitchFamily="2" charset="-122"/>
                <a:ea typeface="宋体" panose="02010600030101010101" pitchFamily="2" charset="-122"/>
              </a:rPr>
              <a:t>辅存存储层次。</a:t>
            </a:r>
            <a:endParaRPr lang="en-US" altLang="zh-CN" dirty="0"/>
          </a:p>
          <a:p>
            <a:pPr lvl="1" eaLnBrk="1" hangingPunct="1">
              <a:lnSpc>
                <a:spcPct val="90000"/>
              </a:lnSpc>
            </a:pPr>
            <a:endParaRPr lang="en-US" altLang="zh-CN" dirty="0"/>
          </a:p>
        </p:txBody>
      </p:sp>
      <p:grpSp>
        <p:nvGrpSpPr>
          <p:cNvPr id="25604" name="Group 3"/>
          <p:cNvGrpSpPr/>
          <p:nvPr/>
        </p:nvGrpSpPr>
        <p:grpSpPr>
          <a:xfrm>
            <a:off x="1493838" y="4291013"/>
            <a:ext cx="6181725" cy="2082800"/>
            <a:chOff x="614" y="1728"/>
            <a:chExt cx="4426" cy="1632"/>
          </a:xfrm>
        </p:grpSpPr>
        <p:sp>
          <p:nvSpPr>
            <p:cNvPr id="25605"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5606"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辅存</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5607"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5608"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5609"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辅助软硬设备</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5610"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5611"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5612" name="Text Box 11"/>
            <p:cNvSpPr txBox="1"/>
            <p:nvPr/>
          </p:nvSpPr>
          <p:spPr>
            <a:xfrm>
              <a:off x="614" y="1762"/>
              <a:ext cx="1460" cy="748"/>
            </a:xfrm>
            <a:prstGeom prst="rect">
              <a:avLst/>
            </a:prstGeom>
            <a:noFill/>
            <a:ln w="9525">
              <a:noFill/>
            </a:ln>
          </p:spPr>
          <p:txBody>
            <a:bodyPr wrap="none">
              <a:spAutoFit/>
            </a:bodyPr>
            <a:p>
              <a:pPr algn="r" eaLnBrk="1" fontAlgn="ctr" hangingPunct="1"/>
              <a:r>
                <a:rPr lang="zh-CN" altLang="en-US" sz="2400" dirty="0">
                  <a:solidFill>
                    <a:srgbClr val="000000"/>
                  </a:solidFill>
                  <a:latin typeface="Tahoma" panose="020B0604030504040204" pitchFamily="34" charset="0"/>
                </a:rPr>
                <a:t>从整体上看，</a:t>
              </a:r>
              <a:endParaRPr lang="zh-CN" altLang="en-US" sz="2400" dirty="0">
                <a:solidFill>
                  <a:srgbClr val="000000"/>
                </a:solidFill>
                <a:latin typeface="Tahoma" panose="020B0604030504040204" pitchFamily="34" charset="0"/>
              </a:endParaRPr>
            </a:p>
            <a:p>
              <a:pPr algn="r" eaLnBrk="1" fontAlgn="ctr" hangingPunct="1"/>
              <a:r>
                <a:rPr lang="zh-CN" altLang="en-US" sz="2400" dirty="0">
                  <a:solidFill>
                    <a:srgbClr val="000000"/>
                  </a:solidFill>
                  <a:latin typeface="Tahoma" panose="020B0604030504040204" pitchFamily="34" charset="0"/>
                </a:rPr>
                <a:t>速度是主存的，</a:t>
              </a:r>
              <a:endParaRPr lang="zh-CN" altLang="en-US" sz="2400" dirty="0">
                <a:solidFill>
                  <a:srgbClr val="000000"/>
                </a:solidFill>
                <a:latin typeface="Tahoma" panose="020B0604030504040204" pitchFamily="34" charset="0"/>
              </a:endParaRPr>
            </a:p>
            <a:p>
              <a:pPr algn="r" eaLnBrk="1" fontAlgn="ctr" hangingPunct="1"/>
              <a:r>
                <a:rPr lang="zh-CN" altLang="en-US" sz="2400" dirty="0">
                  <a:solidFill>
                    <a:srgbClr val="000000"/>
                  </a:solidFill>
                  <a:latin typeface="Tahoma" panose="020B0604030504040204" pitchFamily="34" charset="0"/>
                </a:rPr>
                <a:t>容量是辅存的。</a:t>
              </a:r>
              <a:endParaRPr lang="zh-CN" altLang="en-US" sz="2400" dirty="0">
                <a:solidFill>
                  <a:srgbClr val="000000"/>
                </a:solidFill>
                <a:latin typeface="Tahoma" panose="020B0604030504040204" pitchFamily="34" charset="0"/>
              </a:endParaRPr>
            </a:p>
          </p:txBody>
        </p:sp>
        <p:sp>
          <p:nvSpPr>
            <p:cNvPr id="25613" name="Line 12"/>
            <p:cNvSpPr/>
            <p:nvPr/>
          </p:nvSpPr>
          <p:spPr>
            <a:xfrm>
              <a:off x="864" y="2784"/>
              <a:ext cx="1104" cy="0"/>
            </a:xfrm>
            <a:prstGeom prst="line">
              <a:avLst/>
            </a:prstGeom>
            <a:ln w="76200" cap="flat" cmpd="sng">
              <a:solidFill>
                <a:schemeClr val="tx1"/>
              </a:solidFill>
              <a:prstDash val="solid"/>
              <a:miter/>
              <a:headEnd type="none" w="med" len="med"/>
              <a:tailEnd type="triangle" w="med" len="med"/>
            </a:ln>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 </a:t>
            </a:r>
            <a:r>
              <a:rPr lang="zh-CN" altLang="en-US" dirty="0"/>
              <a:t>存储体系基本概念</a:t>
            </a:r>
            <a:endParaRPr lang="zh-CN" altLang="en-US" dirty="0"/>
          </a:p>
        </p:txBody>
      </p:sp>
      <p:sp>
        <p:nvSpPr>
          <p:cNvPr id="27651" name="Rectangle 3"/>
          <p:cNvSpPr>
            <a:spLocks noGrp="1"/>
          </p:cNvSpPr>
          <p:nvPr>
            <p:ph idx="1" hasCustomPrompt="1"/>
          </p:nvPr>
        </p:nvSpPr>
        <p:spPr>
          <a:xfrm>
            <a:off x="469900" y="1022350"/>
            <a:ext cx="8229600" cy="1363663"/>
          </a:xfrm>
          <a:ln/>
        </p:spPr>
        <p:txBody>
          <a:bodyPr vert="horz" wrap="square" lIns="91440" tIns="45720" rIns="91440" bIns="45720" anchor="t" anchorCtr="0"/>
          <a:p>
            <a:pPr eaLnBrk="1" hangingPunct="1">
              <a:lnSpc>
                <a:spcPct val="90000"/>
              </a:lnSpc>
              <a:spcAft>
                <a:spcPts val="600"/>
              </a:spcAft>
            </a:pPr>
            <a:r>
              <a:rPr lang="zh-CN" altLang="en-US" dirty="0">
                <a:solidFill>
                  <a:srgbClr val="FF0000"/>
                </a:solidFill>
              </a:rPr>
              <a:t>（</a:t>
            </a:r>
            <a:r>
              <a:rPr lang="en-US" altLang="zh-CN" dirty="0">
                <a:solidFill>
                  <a:srgbClr val="FF0000"/>
                </a:solidFill>
              </a:rPr>
              <a:t>1</a:t>
            </a:r>
            <a:r>
              <a:rPr lang="zh-CN" altLang="en-US" dirty="0">
                <a:solidFill>
                  <a:srgbClr val="FF0000"/>
                </a:solidFill>
              </a:rPr>
              <a:t>）虚拟存储器（容量）</a:t>
            </a:r>
            <a:endParaRPr lang="en-US" altLang="zh-CN" dirty="0">
              <a:solidFill>
                <a:srgbClr val="FF0000"/>
              </a:solidFill>
            </a:endParaRPr>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p:txBody>
      </p:sp>
      <p:sp>
        <p:nvSpPr>
          <p:cNvPr id="2" name="矩形 1"/>
          <p:cNvSpPr/>
          <p:nvPr/>
        </p:nvSpPr>
        <p:spPr>
          <a:xfrm>
            <a:off x="200025" y="4179888"/>
            <a:ext cx="8596313" cy="1938338"/>
          </a:xfrm>
          <a:prstGeom prst="rect">
            <a:avLst/>
          </a:prstGeom>
        </p:spPr>
        <p:txBody>
          <a:bodyPr>
            <a:spAutoFit/>
          </a:bodyPr>
          <a:lstStyle/>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看，速度接近于主存，容量是辅存的，每位价格是接近于辅存的；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从速度上看，主存的访问时间约为磁盘的</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a:t>
            </a:r>
            <a:r>
              <a:rPr kumimoji="0" lang="en-US" altLang="zh-CN" sz="20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，即快</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10000</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倍；</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从价格上看，主存的每位价格约为磁盘的每位价格的</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a:t>
            </a:r>
            <a:r>
              <a:rPr kumimoji="0" lang="en-US" altLang="zh-CN" sz="20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，即贵</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1000</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倍。</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27653" name="Group 3"/>
          <p:cNvGrpSpPr/>
          <p:nvPr/>
        </p:nvGrpSpPr>
        <p:grpSpPr>
          <a:xfrm>
            <a:off x="1406525" y="1808163"/>
            <a:ext cx="6183313" cy="2082800"/>
            <a:chOff x="614" y="1728"/>
            <a:chExt cx="4426" cy="1632"/>
          </a:xfrm>
        </p:grpSpPr>
        <p:sp>
          <p:nvSpPr>
            <p:cNvPr id="27654"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7655"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辅存</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7656"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7657"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7658"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辅助软硬设备</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7659"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7660"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7661" name="Text Box 11"/>
            <p:cNvSpPr txBox="1"/>
            <p:nvPr/>
          </p:nvSpPr>
          <p:spPr>
            <a:xfrm>
              <a:off x="614" y="1762"/>
              <a:ext cx="1460" cy="748"/>
            </a:xfrm>
            <a:prstGeom prst="rect">
              <a:avLst/>
            </a:prstGeom>
            <a:noFill/>
            <a:ln w="9525">
              <a:noFill/>
            </a:ln>
          </p:spPr>
          <p:txBody>
            <a:bodyPr wrap="none">
              <a:spAutoFit/>
            </a:bodyPr>
            <a:p>
              <a:pPr algn="r" eaLnBrk="1" fontAlgn="ctr" hangingPunct="1"/>
              <a:r>
                <a:rPr lang="zh-CN" altLang="en-US" sz="2400" dirty="0">
                  <a:solidFill>
                    <a:srgbClr val="000000"/>
                  </a:solidFill>
                  <a:latin typeface="Tahoma" panose="020B0604030504040204" pitchFamily="34" charset="0"/>
                </a:rPr>
                <a:t>从整体上看，</a:t>
              </a:r>
              <a:endParaRPr lang="zh-CN" altLang="en-US" sz="2400" dirty="0">
                <a:solidFill>
                  <a:srgbClr val="000000"/>
                </a:solidFill>
                <a:latin typeface="Tahoma" panose="020B0604030504040204" pitchFamily="34" charset="0"/>
              </a:endParaRPr>
            </a:p>
            <a:p>
              <a:pPr algn="r" eaLnBrk="1" fontAlgn="ctr" hangingPunct="1"/>
              <a:r>
                <a:rPr lang="zh-CN" altLang="en-US" sz="2400" dirty="0">
                  <a:solidFill>
                    <a:srgbClr val="000000"/>
                  </a:solidFill>
                  <a:latin typeface="Tahoma" panose="020B0604030504040204" pitchFamily="34" charset="0"/>
                </a:rPr>
                <a:t>速度是主存的，</a:t>
              </a:r>
              <a:endParaRPr lang="zh-CN" altLang="en-US" sz="2400" dirty="0">
                <a:solidFill>
                  <a:srgbClr val="000000"/>
                </a:solidFill>
                <a:latin typeface="Tahoma" panose="020B0604030504040204" pitchFamily="34" charset="0"/>
              </a:endParaRPr>
            </a:p>
            <a:p>
              <a:pPr algn="r" eaLnBrk="1" fontAlgn="ctr" hangingPunct="1"/>
              <a:r>
                <a:rPr lang="zh-CN" altLang="en-US" sz="2400" dirty="0">
                  <a:solidFill>
                    <a:srgbClr val="000000"/>
                  </a:solidFill>
                  <a:latin typeface="Tahoma" panose="020B0604030504040204" pitchFamily="34" charset="0"/>
                </a:rPr>
                <a:t>容量是辅存的。</a:t>
              </a:r>
              <a:endParaRPr lang="zh-CN" altLang="en-US" sz="2400" dirty="0">
                <a:solidFill>
                  <a:srgbClr val="000000"/>
                </a:solidFill>
                <a:latin typeface="Tahoma" panose="020B0604030504040204" pitchFamily="34" charset="0"/>
              </a:endParaRPr>
            </a:p>
          </p:txBody>
        </p:sp>
        <p:sp>
          <p:nvSpPr>
            <p:cNvPr id="27662" name="Line 12"/>
            <p:cNvSpPr/>
            <p:nvPr/>
          </p:nvSpPr>
          <p:spPr>
            <a:xfrm>
              <a:off x="864" y="2784"/>
              <a:ext cx="1104" cy="0"/>
            </a:xfrm>
            <a:prstGeom prst="line">
              <a:avLst/>
            </a:prstGeom>
            <a:ln w="76200" cap="flat" cmpd="sng">
              <a:solidFill>
                <a:schemeClr val="tx1"/>
              </a:solidFill>
              <a:prstDash val="solid"/>
              <a:miter/>
              <a:headEnd type="none" w="med" len="med"/>
              <a:tailEnd type="triangle" w="med" len="med"/>
            </a:ln>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29699" name="Rectangle 3"/>
          <p:cNvSpPr>
            <a:spLocks noGrp="1"/>
          </p:cNvSpPr>
          <p:nvPr>
            <p:ph idx="1" hasCustomPrompt="1"/>
          </p:nvPr>
        </p:nvSpPr>
        <p:spPr>
          <a:xfrm>
            <a:off x="469900" y="1022350"/>
            <a:ext cx="8435975" cy="2990850"/>
          </a:xfrm>
          <a:ln/>
        </p:spPr>
        <p:txBody>
          <a:bodyPr vert="horz" wrap="square" lIns="91440" tIns="45720" rIns="91440" bIns="45720" anchor="t" anchorCtr="0"/>
          <a:p>
            <a:pPr algn="just" eaLnBrk="1" hangingPunct="1">
              <a:lnSpc>
                <a:spcPct val="90000"/>
              </a:lnSpc>
              <a:spcAft>
                <a:spcPts val="600"/>
              </a:spcAft>
            </a:pPr>
            <a:r>
              <a:rPr lang="zh-CN" altLang="en-US" b="0" dirty="0">
                <a:latin typeface="Times New Roman" panose="02020603050405020304" pitchFamily="18" charset="0"/>
              </a:rPr>
              <a:t>基本的二级存储体系是</a:t>
            </a:r>
            <a:r>
              <a:rPr lang="zh-CN" altLang="en-US" u="sng" dirty="0">
                <a:latin typeface="Times New Roman" panose="02020603050405020304" pitchFamily="18" charset="0"/>
              </a:rPr>
              <a:t>虚拟存储器和</a:t>
            </a:r>
            <a:r>
              <a:rPr lang="en-US" altLang="zh-CN" u="sng" dirty="0">
                <a:latin typeface="Times New Roman" panose="02020603050405020304" pitchFamily="18" charset="0"/>
              </a:rPr>
              <a:t>Cache</a:t>
            </a:r>
            <a:r>
              <a:rPr lang="zh-CN" altLang="en-US" u="sng" dirty="0">
                <a:latin typeface="Times New Roman" panose="02020603050405020304" pitchFamily="18" charset="0"/>
              </a:rPr>
              <a:t>存储器</a:t>
            </a:r>
            <a:r>
              <a:rPr lang="zh-CN" altLang="en-US" dirty="0">
                <a:latin typeface="Times New Roman" panose="02020603050405020304" pitchFamily="18" charset="0"/>
              </a:rPr>
              <a:t>。</a:t>
            </a:r>
            <a:endParaRPr lang="en-US" altLang="zh-CN" dirty="0">
              <a:latin typeface="Times New Roman" panose="02020603050405020304" pitchFamily="18" charset="0"/>
            </a:endParaRPr>
          </a:p>
          <a:p>
            <a:pPr algn="just" eaLnBrk="1" hangingPunct="1">
              <a:lnSpc>
                <a:spcPct val="90000"/>
              </a:lnSpc>
              <a:spcBef>
                <a:spcPts val="1800"/>
              </a:spcBef>
              <a:spcAft>
                <a:spcPts val="600"/>
              </a:spcAft>
            </a:pP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Cache</a:t>
            </a:r>
            <a:r>
              <a:rPr lang="zh-CN" altLang="en-US" dirty="0">
                <a:solidFill>
                  <a:srgbClr val="FF0000"/>
                </a:solidFill>
                <a:latin typeface="Times New Roman" panose="02020603050405020304" pitchFamily="18" charset="0"/>
              </a:rPr>
              <a:t>存储器（速度）</a:t>
            </a:r>
            <a:endParaRPr lang="en-US" altLang="zh-CN" dirty="0">
              <a:solidFill>
                <a:srgbClr val="FF0000"/>
              </a:solidFill>
              <a:latin typeface="Times New Roman" panose="02020603050405020304" pitchFamily="18" charset="0"/>
            </a:endParaRPr>
          </a:p>
          <a:p>
            <a:pPr lvl="1" algn="just" eaLnBrk="1" hangingPunct="1">
              <a:lnSpc>
                <a:spcPts val="3200"/>
              </a:lnSpc>
              <a:spcAft>
                <a:spcPts val="600"/>
              </a:spcAft>
            </a:pPr>
            <a:r>
              <a:rPr lang="zh-CN" altLang="en-US" dirty="0">
                <a:solidFill>
                  <a:srgbClr val="000000"/>
                </a:solidFill>
                <a:latin typeface="Times New Roman" panose="02020603050405020304" pitchFamily="18" charset="0"/>
                <a:ea typeface="宋体" panose="02010600030101010101" pitchFamily="2" charset="-122"/>
              </a:rPr>
              <a:t>是因为</a:t>
            </a:r>
            <a:r>
              <a:rPr lang="zh-CN" altLang="en-US" b="1" dirty="0">
                <a:solidFill>
                  <a:srgbClr val="0000CC"/>
                </a:solidFill>
                <a:latin typeface="Times New Roman" panose="02020603050405020304" pitchFamily="18" charset="0"/>
                <a:ea typeface="宋体" panose="02010600030101010101" pitchFamily="2" charset="-122"/>
              </a:rPr>
              <a:t>主存速度</a:t>
            </a:r>
            <a:r>
              <a:rPr lang="zh-CN" altLang="en-US" dirty="0">
                <a:solidFill>
                  <a:srgbClr val="000000"/>
                </a:solidFill>
                <a:latin typeface="Times New Roman" panose="02020603050405020304" pitchFamily="18" charset="0"/>
                <a:ea typeface="宋体" panose="02010600030101010101" pitchFamily="2" charset="-122"/>
              </a:rPr>
              <a:t>满足不了要求而提出来的。在</a:t>
            </a:r>
            <a:r>
              <a:rPr lang="en-US" altLang="zh-CN" dirty="0">
                <a:solidFill>
                  <a:srgbClr val="000000"/>
                </a:solidFill>
                <a:latin typeface="Times New Roman" panose="02020603050405020304" pitchFamily="18" charset="0"/>
                <a:ea typeface="宋体" panose="02010600030101010101" pitchFamily="2" charset="-122"/>
              </a:rPr>
              <a:t>CPU</a:t>
            </a:r>
            <a:r>
              <a:rPr lang="zh-CN" altLang="en-US" dirty="0">
                <a:solidFill>
                  <a:srgbClr val="000000"/>
                </a:solidFill>
                <a:latin typeface="Times New Roman" panose="02020603050405020304" pitchFamily="18" charset="0"/>
                <a:ea typeface="宋体" panose="02010600030101010101" pitchFamily="2" charset="-122"/>
              </a:rPr>
              <a:t>和主存之间增设高速、小容量、每位价格较高的</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，用辅助硬件将其与主存构成整体，也称</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存储器或</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主存存储层次。</a:t>
            </a:r>
            <a:endParaRPr lang="en-US" altLang="zh-CN" dirty="0">
              <a:latin typeface="Times New Roman" panose="02020603050405020304" pitchFamily="18" charset="0"/>
            </a:endParaRPr>
          </a:p>
          <a:p>
            <a:pPr lvl="1" eaLnBrk="1" hangingPunct="1">
              <a:lnSpc>
                <a:spcPct val="90000"/>
              </a:lnSpc>
            </a:pPr>
            <a:endParaRPr lang="en-US" altLang="zh-CN" dirty="0"/>
          </a:p>
        </p:txBody>
      </p:sp>
      <p:grpSp>
        <p:nvGrpSpPr>
          <p:cNvPr id="29700" name="Group 3"/>
          <p:cNvGrpSpPr/>
          <p:nvPr/>
        </p:nvGrpSpPr>
        <p:grpSpPr>
          <a:xfrm>
            <a:off x="1543050" y="4206875"/>
            <a:ext cx="6508750" cy="2320925"/>
            <a:chOff x="614" y="1728"/>
            <a:chExt cx="4426" cy="1632"/>
          </a:xfrm>
        </p:grpSpPr>
        <p:sp>
          <p:nvSpPr>
            <p:cNvPr id="29701"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高速缓冲</a:t>
              </a:r>
              <a:endParaRPr lang="zh-CN" altLang="en-US" sz="24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Cache</a:t>
              </a:r>
              <a:endParaRPr lang="en-US" altLang="zh-CN" sz="2400" dirty="0">
                <a:solidFill>
                  <a:srgbClr val="000000"/>
                </a:solidFill>
                <a:latin typeface="Tahoma" panose="020B0604030504040204" pitchFamily="34" charset="0"/>
                <a:ea typeface="宋体" panose="02010600030101010101" pitchFamily="2" charset="-122"/>
              </a:endParaRPr>
            </a:p>
          </p:txBody>
        </p:sp>
        <p:sp>
          <p:nvSpPr>
            <p:cNvPr id="29702"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endParaRPr lang="zh-CN" altLang="en-US" sz="24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M</a:t>
              </a:r>
              <a:endParaRPr lang="en-US" altLang="zh-CN" sz="2400" dirty="0">
                <a:solidFill>
                  <a:srgbClr val="000000"/>
                </a:solidFill>
                <a:latin typeface="Tahoma" panose="020B0604030504040204" pitchFamily="34" charset="0"/>
                <a:ea typeface="宋体" panose="02010600030101010101" pitchFamily="2" charset="-122"/>
              </a:endParaRPr>
            </a:p>
          </p:txBody>
        </p:sp>
        <p:sp>
          <p:nvSpPr>
            <p:cNvPr id="29703"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9704"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9705"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辅助硬件设备</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29706"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9707"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9708" name="Text Box 11"/>
            <p:cNvSpPr txBox="1"/>
            <p:nvPr/>
          </p:nvSpPr>
          <p:spPr>
            <a:xfrm>
              <a:off x="614" y="1762"/>
              <a:ext cx="1556" cy="748"/>
            </a:xfrm>
            <a:prstGeom prst="rect">
              <a:avLst/>
            </a:prstGeom>
            <a:noFill/>
            <a:ln w="9525">
              <a:noFill/>
            </a:ln>
          </p:spPr>
          <p:txBody>
            <a:bodyPr wrap="none">
              <a:spAutoFit/>
            </a:bodyPr>
            <a:p>
              <a:pPr eaLnBrk="1" fontAlgn="ctr" hangingPunct="1"/>
              <a:r>
                <a:rPr lang="zh-CN" altLang="en-US" sz="2400" dirty="0">
                  <a:solidFill>
                    <a:srgbClr val="000000"/>
                  </a:solidFill>
                  <a:latin typeface="黑体" panose="02010609060101010101" pitchFamily="49" charset="-122"/>
                </a:rPr>
                <a:t>从</a:t>
              </a:r>
              <a:r>
                <a:rPr lang="en-US" altLang="zh-CN" sz="2400" dirty="0">
                  <a:solidFill>
                    <a:srgbClr val="000000"/>
                  </a:solidFill>
                  <a:latin typeface="黑体" panose="02010609060101010101" pitchFamily="49" charset="-122"/>
                </a:rPr>
                <a:t>CPU</a:t>
              </a:r>
              <a:r>
                <a:rPr lang="zh-CN" altLang="en-US" sz="2400" dirty="0">
                  <a:solidFill>
                    <a:srgbClr val="000000"/>
                  </a:solidFill>
                  <a:latin typeface="黑体" panose="02010609060101010101" pitchFamily="49" charset="-122"/>
                </a:rPr>
                <a:t>看，</a:t>
              </a:r>
              <a:endParaRPr lang="zh-CN" altLang="en-US" sz="2400" dirty="0">
                <a:solidFill>
                  <a:srgbClr val="000000"/>
                </a:solidFill>
                <a:latin typeface="黑体" panose="02010609060101010101" pitchFamily="49" charset="-122"/>
              </a:endParaRPr>
            </a:p>
            <a:p>
              <a:pPr eaLnBrk="1" fontAlgn="ctr" hangingPunct="1"/>
              <a:r>
                <a:rPr lang="zh-CN" altLang="en-US" sz="2400" dirty="0">
                  <a:solidFill>
                    <a:srgbClr val="000000"/>
                  </a:solidFill>
                  <a:latin typeface="黑体" panose="02010609060101010101" pitchFamily="49" charset="-122"/>
                </a:rPr>
                <a:t>速度是</a:t>
              </a:r>
              <a:r>
                <a:rPr lang="en-US" altLang="zh-CN" sz="2400" dirty="0">
                  <a:solidFill>
                    <a:srgbClr val="000000"/>
                  </a:solidFill>
                  <a:latin typeface="黑体" panose="02010609060101010101" pitchFamily="49" charset="-122"/>
                </a:rPr>
                <a:t>Cache</a:t>
              </a:r>
              <a:r>
                <a:rPr lang="zh-CN" altLang="en-US" sz="2400" dirty="0">
                  <a:solidFill>
                    <a:srgbClr val="000000"/>
                  </a:solidFill>
                  <a:latin typeface="黑体" panose="02010609060101010101" pitchFamily="49" charset="-122"/>
                </a:rPr>
                <a:t>的，</a:t>
              </a:r>
              <a:endParaRPr lang="zh-CN" altLang="en-US" sz="2400" dirty="0">
                <a:solidFill>
                  <a:srgbClr val="000000"/>
                </a:solidFill>
                <a:latin typeface="黑体" panose="02010609060101010101" pitchFamily="49" charset="-122"/>
              </a:endParaRPr>
            </a:p>
            <a:p>
              <a:pPr eaLnBrk="1" fontAlgn="ctr" hangingPunct="1"/>
              <a:r>
                <a:rPr lang="zh-CN" altLang="en-US" sz="2400" dirty="0">
                  <a:solidFill>
                    <a:srgbClr val="000000"/>
                  </a:solidFill>
                  <a:latin typeface="黑体" panose="02010609060101010101" pitchFamily="49" charset="-122"/>
                </a:rPr>
                <a:t>容量是辅存的。</a:t>
              </a:r>
              <a:endParaRPr lang="zh-CN" altLang="en-US" sz="2400" dirty="0">
                <a:solidFill>
                  <a:srgbClr val="000000"/>
                </a:solidFill>
                <a:latin typeface="黑体" panose="02010609060101010101" pitchFamily="49" charset="-122"/>
              </a:endParaRPr>
            </a:p>
          </p:txBody>
        </p:sp>
        <p:sp>
          <p:nvSpPr>
            <p:cNvPr id="29709" name="Line 12"/>
            <p:cNvSpPr/>
            <p:nvPr/>
          </p:nvSpPr>
          <p:spPr>
            <a:xfrm>
              <a:off x="864" y="2592"/>
              <a:ext cx="1104" cy="0"/>
            </a:xfrm>
            <a:prstGeom prst="line">
              <a:avLst/>
            </a:prstGeom>
            <a:ln w="76200" cap="flat" cmpd="sng">
              <a:solidFill>
                <a:schemeClr val="tx1"/>
              </a:solidFill>
              <a:prstDash val="solid"/>
              <a:miter/>
              <a:headEnd type="none" w="med" len="med"/>
              <a:tailEnd type="triangle" w="med" len="med"/>
            </a:ln>
          </p:spPr>
        </p:sp>
        <p:sp>
          <p:nvSpPr>
            <p:cNvPr id="29710" name="Rectangle 13"/>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高速缓冲</a:t>
              </a:r>
              <a:endParaRPr lang="zh-CN" altLang="en-US" sz="24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Cache</a:t>
              </a:r>
              <a:endParaRPr lang="en-US" altLang="zh-CN" sz="2400" dirty="0">
                <a:solidFill>
                  <a:srgbClr val="000000"/>
                </a:solidFill>
                <a:latin typeface="Tahoma" panose="020B0604030504040204" pitchFamily="34" charset="0"/>
                <a:ea typeface="宋体" panose="02010600030101010101" pitchFamily="2" charset="-122"/>
              </a:endParaRPr>
            </a:p>
          </p:txBody>
        </p:sp>
        <p:sp>
          <p:nvSpPr>
            <p:cNvPr id="29711" name="Rectangle 14"/>
            <p:cNvSpPr/>
            <p:nvPr/>
          </p:nvSpPr>
          <p:spPr>
            <a:xfrm>
              <a:off x="720"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CPU</a:t>
              </a:r>
              <a:endParaRPr lang="en-US" altLang="zh-CN" sz="2400" dirty="0">
                <a:solidFill>
                  <a:srgbClr val="000000"/>
                </a:solidFill>
                <a:latin typeface="Tahoma" panose="020B0604030504040204" pitchFamily="34" charset="0"/>
                <a:ea typeface="宋体" panose="02010600030101010101" pitchFamily="2" charset="-122"/>
              </a:endParaRPr>
            </a:p>
          </p:txBody>
        </p:sp>
        <p:sp>
          <p:nvSpPr>
            <p:cNvPr id="29712" name="Line 15"/>
            <p:cNvSpPr/>
            <p:nvPr/>
          </p:nvSpPr>
          <p:spPr>
            <a:xfrm>
              <a:off x="1584" y="3024"/>
              <a:ext cx="720" cy="0"/>
            </a:xfrm>
            <a:prstGeom prst="line">
              <a:avLst/>
            </a:prstGeom>
            <a:ln w="38100" cap="flat" cmpd="sng">
              <a:solidFill>
                <a:schemeClr val="tx1"/>
              </a:solidFill>
              <a:prstDash val="solid"/>
              <a:miter/>
              <a:headEnd type="none" w="med" len="med"/>
              <a:tailEnd type="triangle" w="med" len="med"/>
            </a:ln>
          </p:spPr>
        </p:sp>
        <p:sp>
          <p:nvSpPr>
            <p:cNvPr id="29713" name="Line 16"/>
            <p:cNvSpPr/>
            <p:nvPr/>
          </p:nvSpPr>
          <p:spPr>
            <a:xfrm flipH="1">
              <a:off x="1584" y="3216"/>
              <a:ext cx="720" cy="0"/>
            </a:xfrm>
            <a:prstGeom prst="line">
              <a:avLst/>
            </a:prstGeom>
            <a:ln w="38100" cap="flat" cmpd="sng">
              <a:solidFill>
                <a:schemeClr val="tx1"/>
              </a:solidFill>
              <a:prstDash val="solid"/>
              <a:miter/>
              <a:headEnd type="none" w="med" len="med"/>
              <a:tailEnd type="triangle" w="med" len="med"/>
            </a:ln>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2"/>
          <p:cNvSpPr>
            <a:spLocks noGrp="1"/>
          </p:cNvSpPr>
          <p:nvPr>
            <p:ph type="title"/>
          </p:nvPr>
        </p:nvSpPr>
        <p:spPr>
          <a:xfrm>
            <a:off x="574675" y="134938"/>
            <a:ext cx="7848600" cy="609600"/>
          </a:xfrm>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31747" name="Rectangle 3"/>
          <p:cNvSpPr>
            <a:spLocks noGrp="1"/>
          </p:cNvSpPr>
          <p:nvPr>
            <p:ph idx="1" hasCustomPrompt="1"/>
          </p:nvPr>
        </p:nvSpPr>
        <p:spPr>
          <a:xfrm>
            <a:off x="469900" y="1022350"/>
            <a:ext cx="8229600" cy="1363663"/>
          </a:xfrm>
          <a:ln/>
        </p:spPr>
        <p:txBody>
          <a:bodyPr vert="horz" wrap="square" lIns="91440" tIns="45720" rIns="91440" bIns="45720" anchor="t" anchorCtr="0"/>
          <a:p>
            <a:pPr eaLnBrk="1" hangingPunct="1">
              <a:lnSpc>
                <a:spcPct val="90000"/>
              </a:lnSpc>
              <a:spcAft>
                <a:spcPts val="600"/>
              </a:spcAft>
            </a:pP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Cache</a:t>
            </a:r>
            <a:r>
              <a:rPr lang="zh-CN" altLang="en-US" dirty="0">
                <a:solidFill>
                  <a:srgbClr val="FF0000"/>
                </a:solidFill>
                <a:latin typeface="Times New Roman" panose="02020603050405020304" pitchFamily="18" charset="0"/>
              </a:rPr>
              <a:t>存储器（速度）</a:t>
            </a:r>
            <a:endParaRPr lang="en-US" altLang="zh-CN" dirty="0">
              <a:solidFill>
                <a:srgbClr val="FF0000"/>
              </a:solidFill>
              <a:latin typeface="Times New Roman" panose="02020603050405020304" pitchFamily="18" charset="0"/>
            </a:endParaRPr>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p:txBody>
      </p:sp>
      <p:sp>
        <p:nvSpPr>
          <p:cNvPr id="2" name="矩形 1"/>
          <p:cNvSpPr/>
          <p:nvPr/>
        </p:nvSpPr>
        <p:spPr>
          <a:xfrm>
            <a:off x="200025" y="4179888"/>
            <a:ext cx="8596313" cy="2216150"/>
          </a:xfrm>
          <a:prstGeom prst="rect">
            <a:avLst/>
          </a:prstGeom>
        </p:spPr>
        <p:txBody>
          <a:bodyPr>
            <a:spAutoFit/>
          </a:bodyPr>
          <a:lstStyle/>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看，速度接近于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，容量是主存的，每位价格是接近于主存的，每位价格接近于主存的；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因为</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和主存的速度只差一个数量级，信息在</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与主存之间的传送只能全部用辅助硬件完成。</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因此，</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存储器不仅对应用程序员是透明的，对系统程序员也是透明的。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1749" name="Group 3"/>
          <p:cNvGrpSpPr/>
          <p:nvPr/>
        </p:nvGrpSpPr>
        <p:grpSpPr>
          <a:xfrm>
            <a:off x="1782763" y="1719263"/>
            <a:ext cx="5578475" cy="1890712"/>
            <a:chOff x="614" y="1728"/>
            <a:chExt cx="4426" cy="1632"/>
          </a:xfrm>
        </p:grpSpPr>
        <p:sp>
          <p:nvSpPr>
            <p:cNvPr id="31750"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高速缓冲</a:t>
              </a:r>
              <a:endParaRPr lang="zh-CN" altLang="en-US" sz="20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Cache</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1751"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主存</a:t>
              </a:r>
              <a:endParaRPr lang="zh-CN" altLang="en-US" sz="20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1752"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31753"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31754"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辅助硬件设备</a:t>
              </a:r>
              <a:endParaRPr lang="zh-CN" altLang="en-US" sz="2000" dirty="0">
                <a:solidFill>
                  <a:srgbClr val="000000"/>
                </a:solidFill>
                <a:latin typeface="Tahoma" panose="020B0604030504040204" pitchFamily="34" charset="0"/>
                <a:ea typeface="宋体" panose="02010600030101010101" pitchFamily="2" charset="-122"/>
              </a:endParaRPr>
            </a:p>
          </p:txBody>
        </p:sp>
        <p:sp>
          <p:nvSpPr>
            <p:cNvPr id="31755"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31756"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31757" name="Text Box 11"/>
            <p:cNvSpPr txBox="1"/>
            <p:nvPr/>
          </p:nvSpPr>
          <p:spPr>
            <a:xfrm>
              <a:off x="614" y="1762"/>
              <a:ext cx="1556" cy="748"/>
            </a:xfrm>
            <a:prstGeom prst="rect">
              <a:avLst/>
            </a:prstGeom>
            <a:noFill/>
            <a:ln w="9525">
              <a:noFill/>
            </a:ln>
          </p:spPr>
          <p:txBody>
            <a:bodyPr wrap="none">
              <a:spAutoFit/>
            </a:bodyPr>
            <a:p>
              <a:pPr eaLnBrk="1" fontAlgn="ctr" hangingPunct="1"/>
              <a:r>
                <a:rPr lang="zh-CN" altLang="en-US" sz="2400" dirty="0">
                  <a:solidFill>
                    <a:srgbClr val="000000"/>
                  </a:solidFill>
                  <a:latin typeface="黑体" panose="02010609060101010101" pitchFamily="49" charset="-122"/>
                </a:rPr>
                <a:t>从</a:t>
              </a:r>
              <a:r>
                <a:rPr lang="en-US" altLang="zh-CN" sz="2400" dirty="0">
                  <a:solidFill>
                    <a:srgbClr val="000000"/>
                  </a:solidFill>
                  <a:latin typeface="黑体" panose="02010609060101010101" pitchFamily="49" charset="-122"/>
                </a:rPr>
                <a:t>CPU</a:t>
              </a:r>
              <a:r>
                <a:rPr lang="zh-CN" altLang="en-US" sz="2400" dirty="0">
                  <a:solidFill>
                    <a:srgbClr val="000000"/>
                  </a:solidFill>
                  <a:latin typeface="黑体" panose="02010609060101010101" pitchFamily="49" charset="-122"/>
                </a:rPr>
                <a:t>看，</a:t>
              </a:r>
              <a:endParaRPr lang="zh-CN" altLang="en-US" sz="2400" dirty="0">
                <a:solidFill>
                  <a:srgbClr val="000000"/>
                </a:solidFill>
                <a:latin typeface="黑体" panose="02010609060101010101" pitchFamily="49" charset="-122"/>
              </a:endParaRPr>
            </a:p>
            <a:p>
              <a:pPr eaLnBrk="1" fontAlgn="ctr" hangingPunct="1"/>
              <a:r>
                <a:rPr lang="zh-CN" altLang="en-US" sz="2400" dirty="0">
                  <a:solidFill>
                    <a:srgbClr val="000000"/>
                  </a:solidFill>
                  <a:latin typeface="黑体" panose="02010609060101010101" pitchFamily="49" charset="-122"/>
                </a:rPr>
                <a:t>速度是</a:t>
              </a:r>
              <a:r>
                <a:rPr lang="en-US" altLang="zh-CN" sz="2400" dirty="0">
                  <a:solidFill>
                    <a:srgbClr val="000000"/>
                  </a:solidFill>
                  <a:latin typeface="黑体" panose="02010609060101010101" pitchFamily="49" charset="-122"/>
                </a:rPr>
                <a:t>Cache</a:t>
              </a:r>
              <a:r>
                <a:rPr lang="zh-CN" altLang="en-US" sz="2400" dirty="0">
                  <a:solidFill>
                    <a:srgbClr val="000000"/>
                  </a:solidFill>
                  <a:latin typeface="黑体" panose="02010609060101010101" pitchFamily="49" charset="-122"/>
                </a:rPr>
                <a:t>的，</a:t>
              </a:r>
              <a:endParaRPr lang="zh-CN" altLang="en-US" sz="2400" dirty="0">
                <a:solidFill>
                  <a:srgbClr val="000000"/>
                </a:solidFill>
                <a:latin typeface="黑体" panose="02010609060101010101" pitchFamily="49" charset="-122"/>
              </a:endParaRPr>
            </a:p>
            <a:p>
              <a:pPr eaLnBrk="1" fontAlgn="ctr" hangingPunct="1"/>
              <a:r>
                <a:rPr lang="zh-CN" altLang="en-US" sz="2400" dirty="0">
                  <a:solidFill>
                    <a:srgbClr val="000000"/>
                  </a:solidFill>
                  <a:latin typeface="黑体" panose="02010609060101010101" pitchFamily="49" charset="-122"/>
                </a:rPr>
                <a:t>容量是辅存的。</a:t>
              </a:r>
              <a:endParaRPr lang="zh-CN" altLang="en-US" sz="2400" dirty="0">
                <a:solidFill>
                  <a:srgbClr val="000000"/>
                </a:solidFill>
                <a:latin typeface="黑体" panose="02010609060101010101" pitchFamily="49" charset="-122"/>
              </a:endParaRPr>
            </a:p>
          </p:txBody>
        </p:sp>
        <p:sp>
          <p:nvSpPr>
            <p:cNvPr id="31758" name="Rectangle 14"/>
            <p:cNvSpPr/>
            <p:nvPr/>
          </p:nvSpPr>
          <p:spPr>
            <a:xfrm>
              <a:off x="720"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CPU</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1759" name="Line 15"/>
            <p:cNvSpPr/>
            <p:nvPr/>
          </p:nvSpPr>
          <p:spPr>
            <a:xfrm>
              <a:off x="1584" y="3024"/>
              <a:ext cx="720" cy="0"/>
            </a:xfrm>
            <a:prstGeom prst="line">
              <a:avLst/>
            </a:prstGeom>
            <a:ln w="38100" cap="flat" cmpd="sng">
              <a:solidFill>
                <a:schemeClr val="tx1"/>
              </a:solidFill>
              <a:prstDash val="solid"/>
              <a:miter/>
              <a:headEnd type="none" w="med" len="med"/>
              <a:tailEnd type="triangle" w="med" len="med"/>
            </a:ln>
          </p:spPr>
        </p:sp>
        <p:sp>
          <p:nvSpPr>
            <p:cNvPr id="31760" name="Line 16"/>
            <p:cNvSpPr/>
            <p:nvPr/>
          </p:nvSpPr>
          <p:spPr>
            <a:xfrm flipH="1">
              <a:off x="1584" y="3216"/>
              <a:ext cx="720" cy="0"/>
            </a:xfrm>
            <a:prstGeom prst="line">
              <a:avLst/>
            </a:prstGeom>
            <a:ln w="38100" cap="flat" cmpd="sng">
              <a:solidFill>
                <a:schemeClr val="tx1"/>
              </a:solidFill>
              <a:prstDash val="solid"/>
              <a:miter/>
              <a:headEnd type="none" w="med" len="med"/>
              <a:tailEnd type="triangle" w="med" len="med"/>
            </a:ln>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2"/>
          <p:cNvSpPr>
            <a:spLocks noGrp="1"/>
          </p:cNvSpPr>
          <p:nvPr>
            <p:ph type="title"/>
          </p:nvPr>
        </p:nvSpPr>
        <p:spPr>
          <a:xfrm>
            <a:off x="261938" y="127000"/>
            <a:ext cx="8620125" cy="609600"/>
          </a:xfrm>
          <a:ln/>
        </p:spPr>
        <p:txBody>
          <a:bodyPr vert="horz" wrap="square" lIns="91440" tIns="45720" rIns="91440" bIns="45720" anchor="ctr" anchorCtr="0"/>
          <a:p>
            <a:pPr eaLnBrk="1" hangingPunct="1"/>
            <a:r>
              <a:rPr lang="zh-CN" altLang="en-US" sz="3200" dirty="0">
                <a:latin typeface="Times New Roman" panose="02020603050405020304" pitchFamily="18" charset="0"/>
              </a:rPr>
              <a:t>“</a:t>
            </a:r>
            <a:r>
              <a:rPr lang="en-US" altLang="zh-CN" sz="3200" dirty="0">
                <a:latin typeface="Times New Roman" panose="02020603050405020304" pitchFamily="18" charset="0"/>
              </a:rPr>
              <a:t>Cache</a:t>
            </a:r>
            <a:r>
              <a:rPr lang="zh-CN" altLang="en-US" sz="3200" dirty="0">
                <a:latin typeface="Times New Roman" panose="02020603050405020304" pitchFamily="18" charset="0"/>
              </a:rPr>
              <a:t>－主存”与“主存－辅存”层次的区别</a:t>
            </a:r>
            <a:endParaRPr lang="zh-CN" altLang="en-US" sz="3200" dirty="0">
              <a:latin typeface="Times New Roman" panose="02020603050405020304" pitchFamily="18" charset="0"/>
              <a:ea typeface="Times New Roman" panose="02020603050405020304" pitchFamily="18" charset="0"/>
            </a:endParaRPr>
          </a:p>
        </p:txBody>
      </p:sp>
      <p:grpSp>
        <p:nvGrpSpPr>
          <p:cNvPr id="33795" name="Group 3"/>
          <p:cNvGrpSpPr/>
          <p:nvPr/>
        </p:nvGrpSpPr>
        <p:grpSpPr>
          <a:xfrm>
            <a:off x="704850" y="1498600"/>
            <a:ext cx="7905750" cy="4419600"/>
            <a:chOff x="384" y="1200"/>
            <a:chExt cx="4980" cy="2784"/>
          </a:xfrm>
        </p:grpSpPr>
        <p:sp>
          <p:nvSpPr>
            <p:cNvPr id="33796" name="Rectangle 4"/>
            <p:cNvSpPr/>
            <p:nvPr/>
          </p:nvSpPr>
          <p:spPr>
            <a:xfrm>
              <a:off x="420" y="1680"/>
              <a:ext cx="4752" cy="2304"/>
            </a:xfrm>
            <a:prstGeom prst="rect">
              <a:avLst/>
            </a:prstGeom>
            <a:solidFill>
              <a:schemeClr val="bg1"/>
            </a:solidFill>
            <a:ln w="9525">
              <a:noFill/>
            </a:ln>
          </p:spPr>
          <p:txBody>
            <a:bodyPr wrap="none" anchor="ctr" anchorCtr="0"/>
            <a:p>
              <a:pPr algn="ctr" eaLnBrk="1" hangingPunct="1"/>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33797" name="Rectangle 5"/>
            <p:cNvSpPr/>
            <p:nvPr/>
          </p:nvSpPr>
          <p:spPr>
            <a:xfrm>
              <a:off x="408" y="1680"/>
              <a:ext cx="1356" cy="2304"/>
            </a:xfrm>
            <a:prstGeom prst="rect">
              <a:avLst/>
            </a:prstGeom>
            <a:solidFill>
              <a:srgbClr val="FEF3C2"/>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33798" name="Rectangle 6"/>
            <p:cNvSpPr/>
            <p:nvPr/>
          </p:nvSpPr>
          <p:spPr>
            <a:xfrm>
              <a:off x="420" y="1200"/>
              <a:ext cx="4752" cy="480"/>
            </a:xfrm>
            <a:prstGeom prst="rect">
              <a:avLst/>
            </a:prstGeom>
            <a:solidFill>
              <a:srgbClr val="FEF3C2"/>
            </a:solidFill>
            <a:ln w="9525">
              <a:noFill/>
            </a:ln>
          </p:spPr>
          <p:txBody>
            <a:bodyPr wrap="none" anchor="ctr" anchorCtr="0"/>
            <a:p>
              <a:pPr algn="ctr" eaLnBrk="1" hangingPunct="1"/>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33799" name="Line 7"/>
            <p:cNvSpPr/>
            <p:nvPr/>
          </p:nvSpPr>
          <p:spPr>
            <a:xfrm>
              <a:off x="420" y="1200"/>
              <a:ext cx="4752" cy="0"/>
            </a:xfrm>
            <a:prstGeom prst="line">
              <a:avLst/>
            </a:prstGeom>
            <a:ln w="9525" cap="flat" cmpd="sng">
              <a:solidFill>
                <a:schemeClr val="tx1"/>
              </a:solidFill>
              <a:prstDash val="solid"/>
              <a:headEnd type="none" w="med" len="med"/>
              <a:tailEnd type="none" w="med" len="med"/>
            </a:ln>
          </p:spPr>
        </p:sp>
        <p:sp>
          <p:nvSpPr>
            <p:cNvPr id="33800" name="Line 8"/>
            <p:cNvSpPr/>
            <p:nvPr/>
          </p:nvSpPr>
          <p:spPr>
            <a:xfrm>
              <a:off x="420" y="1680"/>
              <a:ext cx="4752" cy="0"/>
            </a:xfrm>
            <a:prstGeom prst="line">
              <a:avLst/>
            </a:prstGeom>
            <a:ln w="19050" cap="flat" cmpd="sng">
              <a:solidFill>
                <a:schemeClr val="tx1"/>
              </a:solidFill>
              <a:prstDash val="solid"/>
              <a:headEnd type="none" w="med" len="med"/>
              <a:tailEnd type="none" w="med" len="med"/>
            </a:ln>
          </p:spPr>
        </p:sp>
        <p:sp>
          <p:nvSpPr>
            <p:cNvPr id="33801" name="Line 9"/>
            <p:cNvSpPr/>
            <p:nvPr/>
          </p:nvSpPr>
          <p:spPr>
            <a:xfrm>
              <a:off x="420" y="2016"/>
              <a:ext cx="4752" cy="0"/>
            </a:xfrm>
            <a:prstGeom prst="line">
              <a:avLst/>
            </a:prstGeom>
            <a:ln w="9525" cap="flat" cmpd="sng">
              <a:solidFill>
                <a:schemeClr val="tx1"/>
              </a:solidFill>
              <a:prstDash val="solid"/>
              <a:headEnd type="none" w="med" len="med"/>
              <a:tailEnd type="none" w="med" len="med"/>
            </a:ln>
          </p:spPr>
        </p:sp>
        <p:sp>
          <p:nvSpPr>
            <p:cNvPr id="33802" name="Line 10"/>
            <p:cNvSpPr/>
            <p:nvPr/>
          </p:nvSpPr>
          <p:spPr>
            <a:xfrm>
              <a:off x="420" y="2352"/>
              <a:ext cx="4752" cy="0"/>
            </a:xfrm>
            <a:prstGeom prst="line">
              <a:avLst/>
            </a:prstGeom>
            <a:ln w="9525" cap="flat" cmpd="sng">
              <a:solidFill>
                <a:schemeClr val="tx1"/>
              </a:solidFill>
              <a:prstDash val="solid"/>
              <a:headEnd type="none" w="med" len="med"/>
              <a:tailEnd type="none" w="med" len="med"/>
            </a:ln>
          </p:spPr>
        </p:sp>
        <p:sp>
          <p:nvSpPr>
            <p:cNvPr id="33803" name="Line 11"/>
            <p:cNvSpPr/>
            <p:nvPr/>
          </p:nvSpPr>
          <p:spPr>
            <a:xfrm>
              <a:off x="420" y="2928"/>
              <a:ext cx="4752" cy="0"/>
            </a:xfrm>
            <a:prstGeom prst="line">
              <a:avLst/>
            </a:prstGeom>
            <a:ln w="9525" cap="flat" cmpd="sng">
              <a:solidFill>
                <a:schemeClr val="tx1"/>
              </a:solidFill>
              <a:prstDash val="solid"/>
              <a:headEnd type="none" w="med" len="med"/>
              <a:tailEnd type="none" w="med" len="med"/>
            </a:ln>
          </p:spPr>
        </p:sp>
        <p:sp>
          <p:nvSpPr>
            <p:cNvPr id="33804" name="Line 12"/>
            <p:cNvSpPr/>
            <p:nvPr/>
          </p:nvSpPr>
          <p:spPr>
            <a:xfrm>
              <a:off x="420" y="3264"/>
              <a:ext cx="4752" cy="0"/>
            </a:xfrm>
            <a:prstGeom prst="line">
              <a:avLst/>
            </a:prstGeom>
            <a:ln w="9525" cap="flat" cmpd="sng">
              <a:solidFill>
                <a:schemeClr val="tx1"/>
              </a:solidFill>
              <a:prstDash val="solid"/>
              <a:headEnd type="none" w="med" len="med"/>
              <a:tailEnd type="none" w="med" len="med"/>
            </a:ln>
          </p:spPr>
        </p:sp>
        <p:sp>
          <p:nvSpPr>
            <p:cNvPr id="33805" name="Line 13"/>
            <p:cNvSpPr/>
            <p:nvPr/>
          </p:nvSpPr>
          <p:spPr>
            <a:xfrm>
              <a:off x="420" y="3672"/>
              <a:ext cx="4752" cy="0"/>
            </a:xfrm>
            <a:prstGeom prst="line">
              <a:avLst/>
            </a:prstGeom>
            <a:ln w="9525" cap="flat" cmpd="sng">
              <a:solidFill>
                <a:schemeClr val="tx1"/>
              </a:solidFill>
              <a:prstDash val="solid"/>
              <a:headEnd type="none" w="med" len="med"/>
              <a:tailEnd type="none" w="med" len="med"/>
            </a:ln>
          </p:spPr>
        </p:sp>
        <p:sp>
          <p:nvSpPr>
            <p:cNvPr id="33806" name="Line 14"/>
            <p:cNvSpPr/>
            <p:nvPr/>
          </p:nvSpPr>
          <p:spPr>
            <a:xfrm>
              <a:off x="420" y="3984"/>
              <a:ext cx="4752" cy="0"/>
            </a:xfrm>
            <a:prstGeom prst="line">
              <a:avLst/>
            </a:prstGeom>
            <a:ln w="9525" cap="flat" cmpd="sng">
              <a:solidFill>
                <a:schemeClr val="tx1"/>
              </a:solidFill>
              <a:prstDash val="solid"/>
              <a:headEnd type="none" w="med" len="med"/>
              <a:tailEnd type="none" w="med" len="med"/>
            </a:ln>
          </p:spPr>
        </p:sp>
        <p:sp>
          <p:nvSpPr>
            <p:cNvPr id="33807" name="Text Box 15"/>
            <p:cNvSpPr txBox="1"/>
            <p:nvPr/>
          </p:nvSpPr>
          <p:spPr>
            <a:xfrm>
              <a:off x="1044" y="1209"/>
              <a:ext cx="744"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存储层次</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08" name="Text Box 16"/>
            <p:cNvSpPr txBox="1"/>
            <p:nvPr/>
          </p:nvSpPr>
          <p:spPr>
            <a:xfrm>
              <a:off x="480" y="3264"/>
              <a:ext cx="1200" cy="404"/>
            </a:xfrm>
            <a:prstGeom prst="rect">
              <a:avLst/>
            </a:prstGeom>
            <a:noFill/>
            <a:ln w="9525">
              <a:noFill/>
            </a:ln>
          </p:spPr>
          <p:txBody>
            <a:bodyPr>
              <a:spAutoFit/>
            </a:bodyPr>
            <a:p>
              <a:pPr eaLnBrk="1" hangingPunct="1">
                <a:spcBef>
                  <a:spcPct val="50000"/>
                </a:spcBef>
              </a:pPr>
              <a:r>
                <a:rPr lang="en-US" altLang="zh-CN" sz="1800" b="1" dirty="0">
                  <a:solidFill>
                    <a:srgbClr val="000000"/>
                  </a:solidFill>
                  <a:latin typeface="Times New Roman" panose="02020603050405020304" pitchFamily="18" charset="0"/>
                  <a:ea typeface="宋体" panose="02010600030101010101" pitchFamily="2" charset="-122"/>
                </a:rPr>
                <a:t>CPU</a:t>
              </a:r>
              <a:r>
                <a:rPr lang="zh-CN" altLang="zh-CN" sz="1800" b="1" dirty="0">
                  <a:solidFill>
                    <a:srgbClr val="000000"/>
                  </a:solidFill>
                  <a:latin typeface="Times New Roman" panose="02020603050405020304" pitchFamily="18" charset="0"/>
                  <a:ea typeface="宋体" panose="02010600030101010101" pitchFamily="2" charset="-122"/>
                </a:rPr>
                <a:t>对第二级的</a:t>
              </a:r>
              <a:br>
                <a:rPr lang="zh-CN" altLang="zh-CN" sz="1800" b="1" dirty="0">
                  <a:solidFill>
                    <a:srgbClr val="000000"/>
                  </a:solidFill>
                  <a:latin typeface="Times New Roman" panose="02020603050405020304" pitchFamily="18" charset="0"/>
                  <a:ea typeface="宋体" panose="02010600030101010101" pitchFamily="2" charset="-122"/>
                </a:rPr>
              </a:br>
              <a:r>
                <a:rPr lang="zh-CN" altLang="zh-CN" sz="1800" b="1" dirty="0">
                  <a:solidFill>
                    <a:srgbClr val="000000"/>
                  </a:solidFill>
                  <a:latin typeface="Times New Roman" panose="02020603050405020304" pitchFamily="18" charset="0"/>
                  <a:ea typeface="宋体" panose="02010600030101010101" pitchFamily="2" charset="-122"/>
                </a:rPr>
                <a:t>访问方式</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09" name="Line 17"/>
            <p:cNvSpPr/>
            <p:nvPr/>
          </p:nvSpPr>
          <p:spPr>
            <a:xfrm>
              <a:off x="1764" y="1200"/>
              <a:ext cx="0" cy="2784"/>
            </a:xfrm>
            <a:prstGeom prst="line">
              <a:avLst/>
            </a:prstGeom>
            <a:ln w="19050" cap="flat" cmpd="sng">
              <a:solidFill>
                <a:schemeClr val="tx1"/>
              </a:solidFill>
              <a:prstDash val="solid"/>
              <a:headEnd type="none" w="med" len="med"/>
              <a:tailEnd type="none" w="med" len="med"/>
            </a:ln>
          </p:spPr>
        </p:sp>
        <p:sp>
          <p:nvSpPr>
            <p:cNvPr id="33810" name="Text Box 18"/>
            <p:cNvSpPr txBox="1"/>
            <p:nvPr/>
          </p:nvSpPr>
          <p:spPr>
            <a:xfrm>
              <a:off x="408" y="1440"/>
              <a:ext cx="78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比较项目</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1" name="Line 19"/>
            <p:cNvSpPr/>
            <p:nvPr/>
          </p:nvSpPr>
          <p:spPr>
            <a:xfrm>
              <a:off x="420" y="1200"/>
              <a:ext cx="1344" cy="480"/>
            </a:xfrm>
            <a:prstGeom prst="line">
              <a:avLst/>
            </a:prstGeom>
            <a:ln w="9525" cap="flat" cmpd="sng">
              <a:solidFill>
                <a:schemeClr val="tx1"/>
              </a:solidFill>
              <a:prstDash val="solid"/>
              <a:headEnd type="none" w="med" len="med"/>
              <a:tailEnd type="none" w="med" len="med"/>
            </a:ln>
          </p:spPr>
        </p:sp>
        <p:sp>
          <p:nvSpPr>
            <p:cNvPr id="33812" name="Text Box 20"/>
            <p:cNvSpPr txBox="1"/>
            <p:nvPr/>
          </p:nvSpPr>
          <p:spPr>
            <a:xfrm>
              <a:off x="708" y="1737"/>
              <a:ext cx="105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目　　的</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3" name="Text Box 21"/>
            <p:cNvSpPr txBox="1"/>
            <p:nvPr/>
          </p:nvSpPr>
          <p:spPr>
            <a:xfrm>
              <a:off x="564" y="2073"/>
              <a:ext cx="105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存储管理实现</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4" name="Text Box 22"/>
            <p:cNvSpPr txBox="1"/>
            <p:nvPr/>
          </p:nvSpPr>
          <p:spPr>
            <a:xfrm>
              <a:off x="468" y="2476"/>
              <a:ext cx="1296" cy="404"/>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 访问速度的比值</a:t>
              </a:r>
              <a:br>
                <a:rPr lang="zh-CN" altLang="en-US" sz="1800" b="1" dirty="0">
                  <a:solidFill>
                    <a:srgbClr val="000000"/>
                  </a:solidFill>
                  <a:latin typeface="Times New Roman" panose="02020603050405020304" pitchFamily="18" charset="0"/>
                  <a:ea typeface="宋体" panose="02010600030101010101" pitchFamily="2" charset="-122"/>
                </a:rPr>
              </a:br>
              <a:r>
                <a:rPr lang="en-US" altLang="zh-CN" sz="1800" b="1" dirty="0">
                  <a:solidFill>
                    <a:srgbClr val="000000"/>
                  </a:solidFill>
                  <a:latin typeface="Times New Roman" panose="02020603050405020304" pitchFamily="18" charset="0"/>
                  <a:ea typeface="宋体" panose="02010600030101010101" pitchFamily="2" charset="-122"/>
                </a:rPr>
                <a:t>(</a:t>
              </a:r>
              <a:r>
                <a:rPr lang="zh-CN" altLang="en-US" sz="1800" b="1" dirty="0">
                  <a:solidFill>
                    <a:srgbClr val="000000"/>
                  </a:solidFill>
                  <a:latin typeface="Times New Roman" panose="02020603050405020304" pitchFamily="18" charset="0"/>
                  <a:ea typeface="宋体" panose="02010600030101010101" pitchFamily="2" charset="-122"/>
                </a:rPr>
                <a:t>第一级和第二级</a:t>
              </a:r>
              <a:r>
                <a:rPr lang="en-US" altLang="zh-CN" sz="1800" b="1" dirty="0">
                  <a:solidFill>
                    <a:srgbClr val="000000"/>
                  </a:solidFill>
                  <a:latin typeface="Times New Roman" panose="02020603050405020304" pitchFamily="18" charset="0"/>
                  <a:ea typeface="宋体" panose="02010600030101010101" pitchFamily="2" charset="-122"/>
                </a:rPr>
                <a:t>)</a:t>
              </a:r>
              <a:endParaRPr lang="en-US" altLang="zh-CN" sz="1800" b="1" dirty="0">
                <a:solidFill>
                  <a:srgbClr val="000000"/>
                </a:solidFill>
                <a:latin typeface="Times New Roman" panose="02020603050405020304" pitchFamily="18" charset="0"/>
                <a:ea typeface="宋体" panose="02010600030101010101" pitchFamily="2" charset="-122"/>
              </a:endParaRPr>
            </a:p>
          </p:txBody>
        </p:sp>
        <p:sp>
          <p:nvSpPr>
            <p:cNvPr id="33815" name="Text Box 23"/>
            <p:cNvSpPr txBox="1"/>
            <p:nvPr/>
          </p:nvSpPr>
          <p:spPr>
            <a:xfrm>
              <a:off x="468" y="2988"/>
              <a:ext cx="129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典型的块</a:t>
              </a:r>
              <a:r>
                <a:rPr lang="en-US" altLang="zh-CN" sz="1800" b="1" dirty="0">
                  <a:solidFill>
                    <a:srgbClr val="000000"/>
                  </a:solidFill>
                  <a:latin typeface="Times New Roman" panose="02020603050405020304" pitchFamily="18" charset="0"/>
                  <a:ea typeface="宋体" panose="02010600030101010101" pitchFamily="2" charset="-122"/>
                </a:rPr>
                <a:t>(</a:t>
              </a:r>
              <a:r>
                <a:rPr lang="zh-CN" altLang="en-US" sz="1800" b="1" dirty="0">
                  <a:solidFill>
                    <a:srgbClr val="000000"/>
                  </a:solidFill>
                  <a:latin typeface="Times New Roman" panose="02020603050405020304" pitchFamily="18" charset="0"/>
                  <a:ea typeface="宋体" panose="02010600030101010101" pitchFamily="2" charset="-122"/>
                </a:rPr>
                <a:t>页</a:t>
              </a:r>
              <a:r>
                <a:rPr lang="en-US" altLang="zh-CN" sz="1800" b="1" dirty="0">
                  <a:solidFill>
                    <a:srgbClr val="000000"/>
                  </a:solidFill>
                  <a:latin typeface="Times New Roman" panose="02020603050405020304" pitchFamily="18" charset="0"/>
                  <a:ea typeface="宋体" panose="02010600030101010101" pitchFamily="2" charset="-122"/>
                </a:rPr>
                <a:t>)</a:t>
              </a:r>
              <a:r>
                <a:rPr lang="zh-CN" altLang="en-US" sz="1800" b="1" dirty="0">
                  <a:solidFill>
                    <a:srgbClr val="000000"/>
                  </a:solidFill>
                  <a:latin typeface="Times New Roman" panose="02020603050405020304" pitchFamily="18" charset="0"/>
                  <a:ea typeface="宋体" panose="02010600030101010101" pitchFamily="2" charset="-122"/>
                </a:rPr>
                <a:t>大小</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6" name="Text Box 24"/>
            <p:cNvSpPr txBox="1"/>
            <p:nvPr/>
          </p:nvSpPr>
          <p:spPr>
            <a:xfrm>
              <a:off x="384" y="3720"/>
              <a:ext cx="144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失效时</a:t>
              </a:r>
              <a:r>
                <a:rPr lang="en-US" altLang="zh-CN" sz="1800" b="1" dirty="0">
                  <a:solidFill>
                    <a:srgbClr val="000000"/>
                  </a:solidFill>
                  <a:latin typeface="Times New Roman" panose="02020603050405020304" pitchFamily="18" charset="0"/>
                  <a:ea typeface="宋体" panose="02010600030101010101" pitchFamily="2" charset="-122"/>
                </a:rPr>
                <a:t>CPU</a:t>
              </a:r>
              <a:r>
                <a:rPr lang="zh-CN" altLang="en-US" sz="1800" b="1" dirty="0">
                  <a:solidFill>
                    <a:srgbClr val="000000"/>
                  </a:solidFill>
                  <a:latin typeface="Times New Roman" panose="02020603050405020304" pitchFamily="18" charset="0"/>
                  <a:ea typeface="宋体" panose="02010600030101010101" pitchFamily="2" charset="-122"/>
                </a:rPr>
                <a:t>是否切换</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7" name="Text Box 25"/>
            <p:cNvSpPr txBox="1"/>
            <p:nvPr/>
          </p:nvSpPr>
          <p:spPr>
            <a:xfrm>
              <a:off x="1824" y="1344"/>
              <a:ext cx="1668"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a:t>
              </a:r>
              <a:r>
                <a:rPr lang="en-US" altLang="zh-CN" sz="1800" b="1" dirty="0">
                  <a:solidFill>
                    <a:srgbClr val="000000"/>
                  </a:solidFill>
                  <a:latin typeface="Times New Roman" panose="02020603050405020304" pitchFamily="18" charset="0"/>
                  <a:ea typeface="宋体" panose="02010600030101010101" pitchFamily="2" charset="-122"/>
                </a:rPr>
                <a:t>Cache </a:t>
              </a:r>
              <a:r>
                <a:rPr lang="zh-CN" altLang="en-US" sz="1800" b="1" dirty="0">
                  <a:solidFill>
                    <a:srgbClr val="000000"/>
                  </a:solidFill>
                  <a:latin typeface="Times New Roman" panose="02020603050405020304" pitchFamily="18" charset="0"/>
                  <a:ea typeface="宋体" panose="02010600030101010101" pitchFamily="2" charset="-122"/>
                </a:rPr>
                <a:t>－主存”层次</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8" name="Text Box 26"/>
            <p:cNvSpPr txBox="1"/>
            <p:nvPr/>
          </p:nvSpPr>
          <p:spPr>
            <a:xfrm>
              <a:off x="3552" y="1329"/>
              <a:ext cx="144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宋体" panose="02010600030101010101" pitchFamily="2" charset="-122"/>
                </a:rPr>
                <a:t>“主存－辅存”层次</a:t>
              </a:r>
              <a:endParaRPr lang="zh-CN" altLang="en-US" sz="1800" b="1" dirty="0">
                <a:solidFill>
                  <a:srgbClr val="000000"/>
                </a:solidFill>
                <a:latin typeface="Times New Roman" panose="02020603050405020304" pitchFamily="18" charset="0"/>
                <a:ea typeface="宋体" panose="02010600030101010101" pitchFamily="2" charset="-122"/>
              </a:endParaRPr>
            </a:p>
          </p:txBody>
        </p:sp>
        <p:sp>
          <p:nvSpPr>
            <p:cNvPr id="33819" name="Line 27"/>
            <p:cNvSpPr/>
            <p:nvPr/>
          </p:nvSpPr>
          <p:spPr>
            <a:xfrm>
              <a:off x="3480" y="1200"/>
              <a:ext cx="0" cy="2784"/>
            </a:xfrm>
            <a:prstGeom prst="line">
              <a:avLst/>
            </a:prstGeom>
            <a:ln w="9525" cap="flat" cmpd="sng">
              <a:solidFill>
                <a:schemeClr val="tx1"/>
              </a:solidFill>
              <a:prstDash val="solid"/>
              <a:headEnd type="none" w="med" len="med"/>
              <a:tailEnd type="none" w="med" len="med"/>
            </a:ln>
          </p:spPr>
        </p:sp>
        <p:sp>
          <p:nvSpPr>
            <p:cNvPr id="33820" name="Text Box 28"/>
            <p:cNvSpPr txBox="1"/>
            <p:nvPr/>
          </p:nvSpPr>
          <p:spPr>
            <a:xfrm>
              <a:off x="1776" y="1740"/>
              <a:ext cx="177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为了弥补</a:t>
              </a:r>
              <a:r>
                <a:rPr lang="zh-CN" altLang="en-US" sz="1800" b="1" dirty="0">
                  <a:latin typeface="Times New Roman" panose="02020603050405020304" pitchFamily="18" charset="0"/>
                  <a:ea typeface="楷体_GB2312" pitchFamily="49" charset="-122"/>
                </a:rPr>
                <a:t>主存速度</a:t>
              </a:r>
              <a:r>
                <a:rPr lang="zh-CN" altLang="en-US" sz="1800" b="1" dirty="0">
                  <a:solidFill>
                    <a:srgbClr val="000000"/>
                  </a:solidFill>
                  <a:latin typeface="Times New Roman" panose="02020603050405020304" pitchFamily="18" charset="0"/>
                  <a:ea typeface="楷体_GB2312" pitchFamily="49" charset="-122"/>
                </a:rPr>
                <a:t>的不足</a:t>
              </a:r>
              <a:endParaRPr lang="zh-CN" altLang="en-US" sz="1800" dirty="0">
                <a:solidFill>
                  <a:srgbClr val="000000"/>
                </a:solidFill>
                <a:latin typeface="Times New Roman" panose="02020603050405020304" pitchFamily="18" charset="0"/>
                <a:ea typeface="宋体" panose="02010600030101010101" pitchFamily="2" charset="-122"/>
              </a:endParaRPr>
            </a:p>
          </p:txBody>
        </p:sp>
        <p:sp>
          <p:nvSpPr>
            <p:cNvPr id="33821" name="Text Box 29"/>
            <p:cNvSpPr txBox="1"/>
            <p:nvPr/>
          </p:nvSpPr>
          <p:spPr>
            <a:xfrm>
              <a:off x="3480" y="1728"/>
              <a:ext cx="1728"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为了弥补</a:t>
              </a:r>
              <a:r>
                <a:rPr lang="zh-CN" altLang="en-US" sz="1800" b="1" dirty="0">
                  <a:solidFill>
                    <a:srgbClr val="0000CC"/>
                  </a:solidFill>
                  <a:latin typeface="Times New Roman" panose="02020603050405020304" pitchFamily="18" charset="0"/>
                  <a:ea typeface="楷体_GB2312" pitchFamily="49" charset="-122"/>
                </a:rPr>
                <a:t>主存容量</a:t>
              </a:r>
              <a:r>
                <a:rPr lang="zh-CN" altLang="en-US" sz="1800" b="1" dirty="0">
                  <a:solidFill>
                    <a:srgbClr val="000000"/>
                  </a:solidFill>
                  <a:latin typeface="Times New Roman" panose="02020603050405020304" pitchFamily="18" charset="0"/>
                  <a:ea typeface="楷体_GB2312" pitchFamily="49" charset="-122"/>
                </a:rPr>
                <a:t>的不足</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2" name="Text Box 30"/>
            <p:cNvSpPr txBox="1"/>
            <p:nvPr/>
          </p:nvSpPr>
          <p:spPr>
            <a:xfrm>
              <a:off x="1896" y="2064"/>
              <a:ext cx="153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主要由专用硬件实现</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3" name="Text Box 31"/>
            <p:cNvSpPr txBox="1"/>
            <p:nvPr/>
          </p:nvSpPr>
          <p:spPr>
            <a:xfrm>
              <a:off x="2352" y="2532"/>
              <a:ext cx="72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几比一</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4" name="Text Box 32"/>
            <p:cNvSpPr txBox="1"/>
            <p:nvPr/>
          </p:nvSpPr>
          <p:spPr>
            <a:xfrm>
              <a:off x="4020" y="2529"/>
              <a:ext cx="72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几百比一</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5" name="Text Box 33"/>
            <p:cNvSpPr txBox="1"/>
            <p:nvPr/>
          </p:nvSpPr>
          <p:spPr>
            <a:xfrm>
              <a:off x="2244" y="2976"/>
              <a:ext cx="1008"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几十个字节</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6" name="Text Box 34"/>
            <p:cNvSpPr txBox="1"/>
            <p:nvPr/>
          </p:nvSpPr>
          <p:spPr>
            <a:xfrm>
              <a:off x="3720" y="2976"/>
              <a:ext cx="153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几百到几千个字节</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7" name="Text Box 35"/>
            <p:cNvSpPr txBox="1"/>
            <p:nvPr/>
          </p:nvSpPr>
          <p:spPr>
            <a:xfrm>
              <a:off x="2244" y="3348"/>
              <a:ext cx="912"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可直接访问</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8" name="Text Box 36"/>
            <p:cNvSpPr txBox="1"/>
            <p:nvPr/>
          </p:nvSpPr>
          <p:spPr>
            <a:xfrm>
              <a:off x="3876" y="3360"/>
              <a:ext cx="1200"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均通过第一级</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29" name="Text Box 37"/>
            <p:cNvSpPr txBox="1"/>
            <p:nvPr/>
          </p:nvSpPr>
          <p:spPr>
            <a:xfrm>
              <a:off x="2340" y="3705"/>
              <a:ext cx="81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不切换</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30" name="Text Box 38"/>
            <p:cNvSpPr txBox="1"/>
            <p:nvPr/>
          </p:nvSpPr>
          <p:spPr>
            <a:xfrm>
              <a:off x="3780" y="3708"/>
              <a:ext cx="153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切换到其他进程</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sp>
          <p:nvSpPr>
            <p:cNvPr id="33831" name="Text Box 39"/>
            <p:cNvSpPr txBox="1"/>
            <p:nvPr/>
          </p:nvSpPr>
          <p:spPr>
            <a:xfrm>
              <a:off x="3828" y="2064"/>
              <a:ext cx="1536" cy="231"/>
            </a:xfrm>
            <a:prstGeom prst="rect">
              <a:avLst/>
            </a:prstGeom>
            <a:noFill/>
            <a:ln w="9525">
              <a:noFill/>
            </a:ln>
          </p:spPr>
          <p:txBody>
            <a:bodyPr>
              <a:spAutoFit/>
            </a:bodyPr>
            <a:p>
              <a:pPr eaLnBrk="1" hangingPunct="1">
                <a:spcBef>
                  <a:spcPct val="50000"/>
                </a:spcBef>
              </a:pPr>
              <a:r>
                <a:rPr lang="zh-CN" altLang="en-US" sz="1800" b="1" dirty="0">
                  <a:solidFill>
                    <a:srgbClr val="000000"/>
                  </a:solidFill>
                  <a:latin typeface="Times New Roman" panose="02020603050405020304" pitchFamily="18" charset="0"/>
                  <a:ea typeface="楷体_GB2312" pitchFamily="49" charset="-122"/>
                </a:rPr>
                <a:t>主要由软件实现</a:t>
              </a:r>
              <a:endParaRPr lang="zh-CN" altLang="en-US" sz="1800" b="1" dirty="0">
                <a:solidFill>
                  <a:srgbClr val="000000"/>
                </a:solidFill>
                <a:latin typeface="Times New Roman" panose="02020603050405020304" pitchFamily="18" charset="0"/>
                <a:ea typeface="Times New Roman" panose="02020603050405020304" pitchFamily="18"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内容占位符 2"/>
          <p:cNvSpPr>
            <a:spLocks noGrp="1"/>
          </p:cNvSpPr>
          <p:nvPr>
            <p:ph idx="1" hasCustomPrompt="1"/>
          </p:nvPr>
        </p:nvSpPr>
        <p:spPr>
          <a:xfrm>
            <a:off x="469900" y="1022350"/>
            <a:ext cx="8229600" cy="1565275"/>
          </a:xfrm>
          <a:ln/>
        </p:spPr>
        <p:txBody>
          <a:bodyPr vert="horz" wrap="square" lIns="91440" tIns="45720" rIns="91440" bIns="45720" anchor="t" anchorCtr="0"/>
          <a:p>
            <a:pPr>
              <a:spcAft>
                <a:spcPts val="1200"/>
              </a:spcAft>
            </a:pPr>
            <a:r>
              <a:rPr lang="zh-CN" altLang="en-US" dirty="0">
                <a:latin typeface="Times New Roman" panose="02020603050405020304" pitchFamily="18" charset="0"/>
              </a:rPr>
              <a:t>多级存储层次</a:t>
            </a:r>
            <a:endParaRPr lang="en-US" altLang="zh-CN" dirty="0">
              <a:latin typeface="Times New Roman" panose="02020603050405020304" pitchFamily="18" charset="0"/>
            </a:endParaRPr>
          </a:p>
          <a:p>
            <a:pPr lvl="1"/>
            <a:r>
              <a:rPr lang="zh-CN" altLang="en-US" dirty="0">
                <a:latin typeface="Times New Roman" panose="02020603050405020304" pitchFamily="18" charset="0"/>
              </a:rPr>
              <a:t>从</a:t>
            </a:r>
            <a:r>
              <a:rPr lang="en-US" altLang="zh-CN" dirty="0">
                <a:latin typeface="Times New Roman" panose="02020603050405020304" pitchFamily="18" charset="0"/>
              </a:rPr>
              <a:t>CPU</a:t>
            </a:r>
            <a:r>
              <a:rPr lang="zh-CN" altLang="en-US" dirty="0">
                <a:latin typeface="Times New Roman" panose="02020603050405020304" pitchFamily="18" charset="0"/>
              </a:rPr>
              <a:t>看，它是一个整体，速度接近于最高层</a:t>
            </a:r>
            <a:r>
              <a:rPr lang="en-US" altLang="zh-CN" dirty="0">
                <a:latin typeface="Times New Roman" panose="02020603050405020304" pitchFamily="18" charset="0"/>
              </a:rPr>
              <a:t>M</a:t>
            </a:r>
            <a:r>
              <a:rPr lang="en-US" altLang="zh-CN" baseline="-25000" dirty="0">
                <a:latin typeface="Times New Roman" panose="02020603050405020304" pitchFamily="18" charset="0"/>
              </a:rPr>
              <a:t>1</a:t>
            </a:r>
            <a:r>
              <a:rPr lang="zh-CN" altLang="en-US" dirty="0">
                <a:latin typeface="Times New Roman" panose="02020603050405020304" pitchFamily="18" charset="0"/>
              </a:rPr>
              <a:t>，容量接近于最底层</a:t>
            </a:r>
            <a:r>
              <a:rPr lang="en-US" altLang="zh-CN" dirty="0">
                <a:latin typeface="Times New Roman" panose="02020603050405020304" pitchFamily="18" charset="0"/>
              </a:rPr>
              <a:t>M</a:t>
            </a:r>
            <a:r>
              <a:rPr lang="en-US" altLang="zh-CN" baseline="-25000" dirty="0">
                <a:latin typeface="Times New Roman" panose="02020603050405020304" pitchFamily="18" charset="0"/>
              </a:rPr>
              <a:t>n</a:t>
            </a:r>
            <a:r>
              <a:rPr lang="zh-CN" altLang="en-US" dirty="0">
                <a:latin typeface="Times New Roman" panose="02020603050405020304" pitchFamily="18" charset="0"/>
              </a:rPr>
              <a:t>，并且每位价格接近于最底层</a:t>
            </a:r>
            <a:r>
              <a:rPr lang="en-US" altLang="zh-CN" dirty="0">
                <a:latin typeface="Times New Roman" panose="02020603050405020304" pitchFamily="18" charset="0"/>
              </a:rPr>
              <a:t>M</a:t>
            </a:r>
            <a:r>
              <a:rPr lang="en-US" altLang="zh-CN" baseline="-25000" dirty="0">
                <a:latin typeface="Times New Roman" panose="02020603050405020304" pitchFamily="18" charset="0"/>
              </a:rPr>
              <a:t>n</a:t>
            </a:r>
            <a:r>
              <a:rPr lang="zh-CN" altLang="en-US" dirty="0">
                <a:latin typeface="Times New Roman" panose="02020603050405020304" pitchFamily="18" charset="0"/>
              </a:rPr>
              <a:t>。</a:t>
            </a:r>
            <a:endParaRPr lang="zh-CN" altLang="en-US" dirty="0">
              <a:latin typeface="Times New Roman" panose="02020603050405020304" pitchFamily="18" charset="0"/>
              <a:ea typeface="Times New Roman" panose="02020603050405020304" pitchFamily="18" charset="0"/>
            </a:endParaRPr>
          </a:p>
        </p:txBody>
      </p:sp>
      <p:sp>
        <p:nvSpPr>
          <p:cNvPr id="35843" name="Rectangle 2"/>
          <p:cNvSpPr>
            <a:spLocks noGrp="1"/>
          </p:cNvSpPr>
          <p:nvPr>
            <p:ph type="title"/>
          </p:nvPr>
        </p:nvSpPr>
        <p:spPr>
          <a:ln/>
        </p:spPr>
        <p:txBody>
          <a:bodyPr vert="horz" wrap="square" lIns="91440" tIns="45720" rIns="91440" bIns="45720" anchor="ctr" anchorCtr="0"/>
          <a:p>
            <a:pPr eaLnBrk="1" hangingPunct="1"/>
            <a:r>
              <a:rPr lang="en-US" altLang="zh-CN" dirty="0"/>
              <a:t>4.1.1 </a:t>
            </a:r>
            <a:r>
              <a:rPr lang="zh-CN" altLang="en-US" dirty="0"/>
              <a:t>存储体系基本概念</a:t>
            </a:r>
            <a:endParaRPr lang="zh-CN" altLang="en-US" dirty="0"/>
          </a:p>
        </p:txBody>
      </p:sp>
      <p:sp>
        <p:nvSpPr>
          <p:cNvPr id="35844" name="Rectangle 4"/>
          <p:cNvSpPr/>
          <p:nvPr/>
        </p:nvSpPr>
        <p:spPr>
          <a:xfrm>
            <a:off x="2659063" y="3659188"/>
            <a:ext cx="876300"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1</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5845" name="Rectangle 14"/>
          <p:cNvSpPr/>
          <p:nvPr/>
        </p:nvSpPr>
        <p:spPr>
          <a:xfrm>
            <a:off x="1362075" y="3659188"/>
            <a:ext cx="877888"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CPU</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5846" name="Line 15"/>
          <p:cNvSpPr/>
          <p:nvPr/>
        </p:nvSpPr>
        <p:spPr>
          <a:xfrm>
            <a:off x="2239963" y="3844925"/>
            <a:ext cx="431800" cy="0"/>
          </a:xfrm>
          <a:prstGeom prst="line">
            <a:avLst/>
          </a:prstGeom>
          <a:ln w="38100" cap="flat" cmpd="sng">
            <a:solidFill>
              <a:schemeClr val="tx1"/>
            </a:solidFill>
            <a:prstDash val="solid"/>
            <a:miter/>
            <a:headEnd type="none" w="med" len="med"/>
            <a:tailEnd type="triangle" w="med" len="med"/>
          </a:ln>
        </p:spPr>
      </p:sp>
      <p:sp>
        <p:nvSpPr>
          <p:cNvPr id="35847" name="Line 16"/>
          <p:cNvSpPr/>
          <p:nvPr/>
        </p:nvSpPr>
        <p:spPr>
          <a:xfrm flipH="1">
            <a:off x="2239963" y="4067175"/>
            <a:ext cx="431800" cy="0"/>
          </a:xfrm>
          <a:prstGeom prst="line">
            <a:avLst/>
          </a:prstGeom>
          <a:ln w="38100" cap="flat" cmpd="sng">
            <a:solidFill>
              <a:schemeClr val="tx1"/>
            </a:solidFill>
            <a:prstDash val="solid"/>
            <a:miter/>
            <a:headEnd type="none" w="med" len="med"/>
            <a:tailEnd type="triangle" w="med" len="med"/>
          </a:ln>
        </p:spPr>
      </p:sp>
      <p:sp>
        <p:nvSpPr>
          <p:cNvPr id="35848" name="Rectangle 4"/>
          <p:cNvSpPr/>
          <p:nvPr/>
        </p:nvSpPr>
        <p:spPr>
          <a:xfrm>
            <a:off x="3954463" y="365918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2</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35849" name="Rectangle 4"/>
          <p:cNvSpPr/>
          <p:nvPr/>
        </p:nvSpPr>
        <p:spPr>
          <a:xfrm>
            <a:off x="5249863" y="365918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3</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35850" name="Rectangle 4"/>
          <p:cNvSpPr/>
          <p:nvPr/>
        </p:nvSpPr>
        <p:spPr>
          <a:xfrm>
            <a:off x="7269163" y="365918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n</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35851" name="Line 15"/>
          <p:cNvSpPr/>
          <p:nvPr/>
        </p:nvSpPr>
        <p:spPr>
          <a:xfrm>
            <a:off x="3535363" y="3844925"/>
            <a:ext cx="431800" cy="0"/>
          </a:xfrm>
          <a:prstGeom prst="line">
            <a:avLst/>
          </a:prstGeom>
          <a:ln w="38100" cap="flat" cmpd="sng">
            <a:solidFill>
              <a:schemeClr val="tx1"/>
            </a:solidFill>
            <a:prstDash val="solid"/>
            <a:miter/>
            <a:headEnd type="none" w="med" len="med"/>
            <a:tailEnd type="triangle" w="med" len="med"/>
          </a:ln>
        </p:spPr>
      </p:sp>
      <p:sp>
        <p:nvSpPr>
          <p:cNvPr id="35852" name="Line 16"/>
          <p:cNvSpPr/>
          <p:nvPr/>
        </p:nvSpPr>
        <p:spPr>
          <a:xfrm flipH="1">
            <a:off x="3535363" y="4067175"/>
            <a:ext cx="431800" cy="0"/>
          </a:xfrm>
          <a:prstGeom prst="line">
            <a:avLst/>
          </a:prstGeom>
          <a:ln w="38100" cap="flat" cmpd="sng">
            <a:solidFill>
              <a:schemeClr val="tx1"/>
            </a:solidFill>
            <a:prstDash val="solid"/>
            <a:miter/>
            <a:headEnd type="none" w="med" len="med"/>
            <a:tailEnd type="triangle" w="med" len="med"/>
          </a:ln>
        </p:spPr>
      </p:sp>
      <p:sp>
        <p:nvSpPr>
          <p:cNvPr id="35853" name="Line 15"/>
          <p:cNvSpPr/>
          <p:nvPr/>
        </p:nvSpPr>
        <p:spPr>
          <a:xfrm>
            <a:off x="4832350" y="3844925"/>
            <a:ext cx="431800" cy="0"/>
          </a:xfrm>
          <a:prstGeom prst="line">
            <a:avLst/>
          </a:prstGeom>
          <a:ln w="38100" cap="flat" cmpd="sng">
            <a:solidFill>
              <a:schemeClr val="tx1"/>
            </a:solidFill>
            <a:prstDash val="solid"/>
            <a:miter/>
            <a:headEnd type="none" w="med" len="med"/>
            <a:tailEnd type="triangle" w="med" len="med"/>
          </a:ln>
        </p:spPr>
      </p:sp>
      <p:sp>
        <p:nvSpPr>
          <p:cNvPr id="35854" name="Line 16"/>
          <p:cNvSpPr/>
          <p:nvPr/>
        </p:nvSpPr>
        <p:spPr>
          <a:xfrm flipH="1">
            <a:off x="4832350" y="4067175"/>
            <a:ext cx="431800" cy="0"/>
          </a:xfrm>
          <a:prstGeom prst="line">
            <a:avLst/>
          </a:prstGeom>
          <a:ln w="38100" cap="flat" cmpd="sng">
            <a:solidFill>
              <a:schemeClr val="tx1"/>
            </a:solidFill>
            <a:prstDash val="solid"/>
            <a:miter/>
            <a:headEnd type="none" w="med" len="med"/>
            <a:tailEnd type="triangle" w="med" len="med"/>
          </a:ln>
        </p:spPr>
      </p:sp>
      <p:sp>
        <p:nvSpPr>
          <p:cNvPr id="35855" name="Line 15"/>
          <p:cNvSpPr/>
          <p:nvPr/>
        </p:nvSpPr>
        <p:spPr>
          <a:xfrm>
            <a:off x="6127750" y="3844925"/>
            <a:ext cx="431800" cy="0"/>
          </a:xfrm>
          <a:prstGeom prst="line">
            <a:avLst/>
          </a:prstGeom>
          <a:ln w="38100" cap="flat" cmpd="sng">
            <a:solidFill>
              <a:schemeClr val="tx1"/>
            </a:solidFill>
            <a:prstDash val="solid"/>
            <a:miter/>
            <a:headEnd type="none" w="med" len="med"/>
            <a:tailEnd type="triangle" w="med" len="med"/>
          </a:ln>
        </p:spPr>
      </p:sp>
      <p:sp>
        <p:nvSpPr>
          <p:cNvPr id="35856" name="Line 16"/>
          <p:cNvSpPr/>
          <p:nvPr/>
        </p:nvSpPr>
        <p:spPr>
          <a:xfrm flipH="1">
            <a:off x="6127750" y="4067175"/>
            <a:ext cx="431800" cy="0"/>
          </a:xfrm>
          <a:prstGeom prst="line">
            <a:avLst/>
          </a:prstGeom>
          <a:ln w="38100" cap="flat" cmpd="sng">
            <a:solidFill>
              <a:schemeClr val="tx1"/>
            </a:solidFill>
            <a:prstDash val="solid"/>
            <a:miter/>
            <a:headEnd type="none" w="med" len="med"/>
            <a:tailEnd type="triangle" w="med" len="med"/>
          </a:ln>
        </p:spPr>
      </p:sp>
      <p:sp>
        <p:nvSpPr>
          <p:cNvPr id="35857" name="Line 15"/>
          <p:cNvSpPr/>
          <p:nvPr/>
        </p:nvSpPr>
        <p:spPr>
          <a:xfrm>
            <a:off x="6829425" y="3841750"/>
            <a:ext cx="431800" cy="0"/>
          </a:xfrm>
          <a:prstGeom prst="line">
            <a:avLst/>
          </a:prstGeom>
          <a:ln w="38100" cap="flat" cmpd="sng">
            <a:solidFill>
              <a:schemeClr val="tx1"/>
            </a:solidFill>
            <a:prstDash val="solid"/>
            <a:miter/>
            <a:headEnd type="none" w="med" len="med"/>
            <a:tailEnd type="triangle" w="med" len="med"/>
          </a:ln>
        </p:spPr>
      </p:sp>
      <p:sp>
        <p:nvSpPr>
          <p:cNvPr id="35858" name="Line 16"/>
          <p:cNvSpPr/>
          <p:nvPr/>
        </p:nvSpPr>
        <p:spPr>
          <a:xfrm flipH="1">
            <a:off x="6829425" y="4064000"/>
            <a:ext cx="431800" cy="0"/>
          </a:xfrm>
          <a:prstGeom prst="line">
            <a:avLst/>
          </a:prstGeom>
          <a:ln w="38100" cap="flat" cmpd="sng">
            <a:solidFill>
              <a:schemeClr val="tx1"/>
            </a:solidFill>
            <a:prstDash val="solid"/>
            <a:miter/>
            <a:headEnd type="none" w="med" len="med"/>
            <a:tailEnd type="triangle" w="med" len="med"/>
          </a:ln>
        </p:spPr>
      </p:sp>
      <p:sp>
        <p:nvSpPr>
          <p:cNvPr id="35859" name="文本框 27"/>
          <p:cNvSpPr txBox="1"/>
          <p:nvPr/>
        </p:nvSpPr>
        <p:spPr>
          <a:xfrm>
            <a:off x="6461125" y="3490913"/>
            <a:ext cx="492125" cy="461962"/>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5860" name="文本框 30"/>
          <p:cNvSpPr txBox="1"/>
          <p:nvPr/>
        </p:nvSpPr>
        <p:spPr>
          <a:xfrm>
            <a:off x="6488113" y="3754438"/>
            <a:ext cx="492125" cy="461962"/>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5861" name="左大括号 31"/>
          <p:cNvSpPr/>
          <p:nvPr/>
        </p:nvSpPr>
        <p:spPr>
          <a:xfrm rot="-5400000">
            <a:off x="5148263" y="1833563"/>
            <a:ext cx="504825" cy="5475287"/>
          </a:xfrm>
          <a:prstGeom prst="leftBrace">
            <a:avLst>
              <a:gd name="adj1" fmla="val 52271"/>
              <a:gd name="adj2" fmla="val 50000"/>
            </a:avLst>
          </a:prstGeom>
          <a:noFill/>
          <a:ln w="9525"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35862" name="文本框 32"/>
          <p:cNvSpPr txBox="1"/>
          <p:nvPr/>
        </p:nvSpPr>
        <p:spPr>
          <a:xfrm>
            <a:off x="3976688" y="4830763"/>
            <a:ext cx="3298825" cy="522287"/>
          </a:xfrm>
          <a:prstGeom prst="rect">
            <a:avLst/>
          </a:prstGeom>
          <a:noFill/>
          <a:ln w="9525">
            <a:noFill/>
          </a:ln>
        </p:spPr>
        <p:txBody>
          <a:bodyPr wrap="none">
            <a:spAutoFit/>
          </a:bodyPr>
          <a:p>
            <a:r>
              <a:rPr lang="zh-CN" altLang="en-US" dirty="0">
                <a:latin typeface="Times New Roman" panose="02020603050405020304" pitchFamily="18" charset="0"/>
              </a:rPr>
              <a:t>多级存储体系</a:t>
            </a:r>
            <a:r>
              <a:rPr lang="en-US" altLang="zh-CN" dirty="0">
                <a:latin typeface="Times New Roman" panose="02020603050405020304" pitchFamily="18" charset="0"/>
              </a:rPr>
              <a:t>(</a:t>
            </a:r>
            <a:r>
              <a:rPr lang="zh-CN" altLang="en-US" dirty="0">
                <a:latin typeface="Times New Roman" panose="02020603050405020304" pitchFamily="18" charset="0"/>
              </a:rPr>
              <a:t>层次</a:t>
            </a:r>
            <a:r>
              <a:rPr lang="en-US" altLang="zh-CN" dirty="0">
                <a:latin typeface="Times New Roman" panose="02020603050405020304" pitchFamily="18" charset="0"/>
              </a:rPr>
              <a:t>)</a:t>
            </a:r>
            <a:endParaRPr lang="zh-CN" altLang="en-US" dirty="0">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p:cNvSpPr>
          <p:nvPr>
            <p:ph type="title"/>
          </p:nvPr>
        </p:nvSpPr>
        <p:spPr>
          <a:xfrm>
            <a:off x="381000" y="876300"/>
            <a:ext cx="7772400" cy="685800"/>
          </a:xfrm>
          <a:ln/>
        </p:spPr>
        <p:txBody>
          <a:bodyPr vert="horz" wrap="square" lIns="91440" tIns="45720" rIns="91440" bIns="45720" anchor="ctr" anchorCtr="0"/>
          <a:p>
            <a:pPr eaLnBrk="1" hangingPunct="1"/>
            <a:r>
              <a:rPr lang="en-US" altLang="zh-CN" dirty="0">
                <a:latin typeface="Times New Roman" panose="02020603050405020304" pitchFamily="18" charset="0"/>
                <a:ea typeface="宋体" panose="02010600030101010101" pitchFamily="2" charset="-122"/>
              </a:rPr>
              <a:t>Memory Hierarchy</a:t>
            </a:r>
            <a:endParaRPr lang="en-US" altLang="zh-CN" dirty="0">
              <a:latin typeface="Times New Roman" panose="02020603050405020304" pitchFamily="18" charset="0"/>
              <a:ea typeface="宋体" panose="02010600030101010101" pitchFamily="2" charset="-122"/>
            </a:endParaRPr>
          </a:p>
        </p:txBody>
      </p:sp>
      <p:grpSp>
        <p:nvGrpSpPr>
          <p:cNvPr id="36867" name="Group 3"/>
          <p:cNvGrpSpPr/>
          <p:nvPr/>
        </p:nvGrpSpPr>
        <p:grpSpPr>
          <a:xfrm>
            <a:off x="1981200" y="2057400"/>
            <a:ext cx="6705600" cy="609600"/>
            <a:chOff x="1248" y="1104"/>
            <a:chExt cx="4224" cy="384"/>
          </a:xfrm>
        </p:grpSpPr>
        <p:sp>
          <p:nvSpPr>
            <p:cNvPr id="36905" name="Rectangle 4"/>
            <p:cNvSpPr/>
            <p:nvPr/>
          </p:nvSpPr>
          <p:spPr>
            <a:xfrm>
              <a:off x="1248" y="1104"/>
              <a:ext cx="768" cy="38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ea typeface="宋体" panose="02010600030101010101" pitchFamily="2" charset="-122"/>
                </a:rPr>
                <a:t>Registers</a:t>
              </a:r>
              <a:endParaRPr lang="en-US" altLang="zh-CN" sz="2000" dirty="0">
                <a:solidFill>
                  <a:srgbClr val="000000"/>
                </a:solidFill>
                <a:latin typeface="Times New Roman" panose="02020603050405020304" pitchFamily="18" charset="0"/>
                <a:ea typeface="宋体" panose="02010600030101010101" pitchFamily="2" charset="-122"/>
              </a:endParaRPr>
            </a:p>
          </p:txBody>
        </p:sp>
        <p:sp>
          <p:nvSpPr>
            <p:cNvPr id="36906" name="Rectangle 5"/>
            <p:cNvSpPr/>
            <p:nvPr/>
          </p:nvSpPr>
          <p:spPr>
            <a:xfrm>
              <a:off x="2112" y="1104"/>
              <a:ext cx="768" cy="38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ea typeface="宋体" panose="02010600030101010101" pitchFamily="2" charset="-122"/>
                </a:rPr>
                <a:t>Level 1 </a:t>
              </a:r>
              <a:endParaRPr lang="en-US" altLang="zh-CN" sz="2000" dirty="0">
                <a:solidFill>
                  <a:srgbClr val="000000"/>
                </a:solidFill>
                <a:latin typeface="Times New Roman" panose="02020603050405020304" pitchFamily="18" charset="0"/>
                <a:ea typeface="宋体" panose="02010600030101010101" pitchFamily="2" charset="-122"/>
              </a:endParaRPr>
            </a:p>
            <a:p>
              <a:pPr algn="ctr"/>
              <a:r>
                <a:rPr lang="en-US" altLang="zh-CN" sz="2000" dirty="0">
                  <a:solidFill>
                    <a:srgbClr val="000000"/>
                  </a:solidFill>
                  <a:latin typeface="Times New Roman" panose="02020603050405020304" pitchFamily="18" charset="0"/>
                  <a:ea typeface="宋体" panose="02010600030101010101" pitchFamily="2" charset="-122"/>
                </a:rPr>
                <a:t>Cache</a:t>
              </a:r>
              <a:endParaRPr lang="en-US" altLang="zh-CN" sz="2000" dirty="0">
                <a:solidFill>
                  <a:srgbClr val="000000"/>
                </a:solidFill>
                <a:latin typeface="Times New Roman" panose="02020603050405020304" pitchFamily="18" charset="0"/>
                <a:ea typeface="宋体" panose="02010600030101010101" pitchFamily="2" charset="-122"/>
              </a:endParaRPr>
            </a:p>
          </p:txBody>
        </p:sp>
        <p:sp>
          <p:nvSpPr>
            <p:cNvPr id="36907" name="Rectangle 6"/>
            <p:cNvSpPr/>
            <p:nvPr/>
          </p:nvSpPr>
          <p:spPr>
            <a:xfrm>
              <a:off x="2976" y="1104"/>
              <a:ext cx="768" cy="38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ea typeface="宋体" panose="02010600030101010101" pitchFamily="2" charset="-122"/>
                </a:rPr>
                <a:t>Level 2</a:t>
              </a:r>
              <a:endParaRPr lang="en-US" altLang="zh-CN" sz="2000" dirty="0">
                <a:solidFill>
                  <a:srgbClr val="000000"/>
                </a:solidFill>
                <a:latin typeface="Times New Roman" panose="02020603050405020304" pitchFamily="18" charset="0"/>
                <a:ea typeface="宋体" panose="02010600030101010101" pitchFamily="2" charset="-122"/>
              </a:endParaRPr>
            </a:p>
            <a:p>
              <a:pPr algn="ctr"/>
              <a:r>
                <a:rPr lang="en-US" altLang="zh-CN" sz="2000" dirty="0">
                  <a:solidFill>
                    <a:srgbClr val="000000"/>
                  </a:solidFill>
                  <a:latin typeface="Times New Roman" panose="02020603050405020304" pitchFamily="18" charset="0"/>
                  <a:ea typeface="宋体" panose="02010600030101010101" pitchFamily="2" charset="-122"/>
                </a:rPr>
                <a:t>Cache</a:t>
              </a:r>
              <a:endParaRPr lang="en-US" altLang="zh-CN" sz="2000" dirty="0">
                <a:solidFill>
                  <a:srgbClr val="000000"/>
                </a:solidFill>
                <a:latin typeface="Times New Roman" panose="02020603050405020304" pitchFamily="18" charset="0"/>
                <a:ea typeface="宋体" panose="02010600030101010101" pitchFamily="2" charset="-122"/>
              </a:endParaRPr>
            </a:p>
          </p:txBody>
        </p:sp>
        <p:sp>
          <p:nvSpPr>
            <p:cNvPr id="36908" name="Rectangle 7"/>
            <p:cNvSpPr/>
            <p:nvPr/>
          </p:nvSpPr>
          <p:spPr>
            <a:xfrm>
              <a:off x="3840" y="1104"/>
              <a:ext cx="768" cy="38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ea typeface="宋体" panose="02010600030101010101" pitchFamily="2" charset="-122"/>
                </a:rPr>
                <a:t>Memory</a:t>
              </a:r>
              <a:endParaRPr lang="en-US" altLang="zh-CN" sz="2000" dirty="0">
                <a:solidFill>
                  <a:srgbClr val="000000"/>
                </a:solidFill>
                <a:latin typeface="Times New Roman" panose="02020603050405020304" pitchFamily="18" charset="0"/>
                <a:ea typeface="宋体" panose="02010600030101010101" pitchFamily="2" charset="-122"/>
              </a:endParaRPr>
            </a:p>
          </p:txBody>
        </p:sp>
        <p:sp>
          <p:nvSpPr>
            <p:cNvPr id="36909" name="Rectangle 8"/>
            <p:cNvSpPr/>
            <p:nvPr/>
          </p:nvSpPr>
          <p:spPr>
            <a:xfrm>
              <a:off x="4704" y="1104"/>
              <a:ext cx="768" cy="384"/>
            </a:xfrm>
            <a:prstGeom prst="rect">
              <a:avLst/>
            </a:prstGeom>
            <a:solidFill>
              <a:srgbClr val="FFFF99"/>
            </a:solidFill>
            <a:ln w="9525" cap="flat" cmpd="sng">
              <a:solidFill>
                <a:schemeClr val="tx1"/>
              </a:solidFill>
              <a:prstDash val="solid"/>
              <a:miter/>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ea typeface="宋体" panose="02010600030101010101" pitchFamily="2" charset="-122"/>
                </a:rPr>
                <a:t>Disk</a:t>
              </a:r>
              <a:endParaRPr lang="en-US" altLang="zh-CN" sz="2000" dirty="0">
                <a:solidFill>
                  <a:srgbClr val="000000"/>
                </a:solidFill>
                <a:latin typeface="Times New Roman" panose="02020603050405020304" pitchFamily="18" charset="0"/>
                <a:ea typeface="宋体" panose="02010600030101010101" pitchFamily="2" charset="-122"/>
              </a:endParaRPr>
            </a:p>
          </p:txBody>
        </p:sp>
      </p:grpSp>
      <p:graphicFrame>
        <p:nvGraphicFramePr>
          <p:cNvPr id="578606" name="Group 46"/>
          <p:cNvGraphicFramePr>
            <a:graphicFrameLocks noGrp="1"/>
          </p:cNvGraphicFramePr>
          <p:nvPr/>
        </p:nvGraphicFramePr>
        <p:xfrm>
          <a:off x="381000" y="2794000"/>
          <a:ext cx="8534400" cy="2692400"/>
        </p:xfrm>
        <a:graphic>
          <a:graphicData uri="http://schemas.openxmlformats.org/drawingml/2006/table">
            <a:tbl>
              <a:tblPr/>
              <a:tblGrid>
                <a:gridCol w="1422400"/>
                <a:gridCol w="1422400"/>
                <a:gridCol w="1422400"/>
                <a:gridCol w="1422400"/>
                <a:gridCol w="1422400"/>
                <a:gridCol w="1422400"/>
              </a:tblGrid>
              <a:tr h="712788">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Typical Size</a:t>
                      </a:r>
                      <a:endPar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4 - 64</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&lt;16K bytes</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&lt;2 Mbytes</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&lt;16 Gigabytes</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&gt; 5 Gigabytes</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Access Time</a:t>
                      </a:r>
                      <a:endPar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 nsec</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 nsec</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15 nsec</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150 nsec</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5,000,000 nsec</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788">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Bandwidth (in MB/sec)</a:t>
                      </a:r>
                      <a:endPar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10,000 – 50,000</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2000 - 5000</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500 - 1000</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500 - 1000</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100</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Managed By</a:t>
                      </a:r>
                      <a:endParaRPr kumimoji="0" lang="en-US" altLang="zh-CN" sz="16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Compiler</a:t>
                      </a:r>
                      <a:endPar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Hardware</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Hardware</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OS</a:t>
                      </a:r>
                      <a:endParaRPr kumimoji="0" lang="en-US" altLang="zh-CN" sz="16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OS/User</a:t>
                      </a:r>
                      <a:endParaRPr kumimoji="0" lang="en-US" altLang="zh-CN" sz="16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38915"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solidFill>
                  <a:srgbClr val="FF0000"/>
                </a:solidFill>
                <a:latin typeface="Times New Roman" panose="02020603050405020304" pitchFamily="18" charset="0"/>
              </a:rPr>
              <a:t>4.1 </a:t>
            </a:r>
            <a:r>
              <a:rPr lang="zh-CN" altLang="en-US" sz="3600" dirty="0">
                <a:solidFill>
                  <a:srgbClr val="FF0000"/>
                </a:solidFill>
                <a:latin typeface="Times New Roman" panose="02020603050405020304" pitchFamily="18" charset="0"/>
              </a:rPr>
              <a:t>存储体系概念</a:t>
            </a:r>
            <a:endParaRPr lang="en-US" altLang="zh-CN" sz="3600" dirty="0">
              <a:solidFill>
                <a:srgbClr val="FF0000"/>
              </a:solidFill>
              <a:latin typeface="Times New Roman" panose="02020603050405020304" pitchFamily="18" charset="0"/>
            </a:endParaRPr>
          </a:p>
          <a:p>
            <a:pPr lvl="1" eaLnBrk="1" hangingPunct="1"/>
            <a:r>
              <a:rPr lang="en-US" altLang="zh-CN" sz="3200" dirty="0">
                <a:latin typeface="Times New Roman" panose="02020603050405020304" pitchFamily="18" charset="0"/>
              </a:rPr>
              <a:t>4.1.1 </a:t>
            </a:r>
            <a:r>
              <a:rPr lang="zh-CN" altLang="en-US" sz="3200" dirty="0">
                <a:latin typeface="Times New Roman" panose="02020603050405020304" pitchFamily="18" charset="0"/>
              </a:rPr>
              <a:t>存储体系基本概念</a:t>
            </a:r>
            <a:endParaRPr lang="zh-CN" altLang="en-US" sz="3200" dirty="0">
              <a:latin typeface="Times New Roman" panose="02020603050405020304" pitchFamily="18" charset="0"/>
            </a:endParaRPr>
          </a:p>
          <a:p>
            <a:pPr lvl="1" eaLnBrk="1" hangingPunct="1"/>
            <a:r>
              <a:rPr lang="en-US" altLang="zh-CN" sz="3200" dirty="0">
                <a:solidFill>
                  <a:srgbClr val="FF0000"/>
                </a:solidFill>
                <a:latin typeface="Times New Roman" panose="02020603050405020304" pitchFamily="18" charset="0"/>
              </a:rPr>
              <a:t>4.1.2 </a:t>
            </a:r>
            <a:r>
              <a:rPr lang="zh-CN" altLang="en-US" sz="3200" dirty="0">
                <a:solidFill>
                  <a:srgbClr val="FF0000"/>
                </a:solidFill>
                <a:latin typeface="Times New Roman" panose="02020603050405020304" pitchFamily="18" charset="0"/>
              </a:rPr>
              <a:t>存储体系的构成依据</a:t>
            </a:r>
            <a:endParaRPr lang="zh-CN" altLang="en-US" sz="3200" dirty="0">
              <a:solidFill>
                <a:srgbClr val="FF0000"/>
              </a:solidFill>
              <a:latin typeface="Times New Roman" panose="02020603050405020304" pitchFamily="18" charset="0"/>
            </a:endParaRPr>
          </a:p>
          <a:p>
            <a:pPr lvl="1" eaLnBrk="1" hangingPunct="1"/>
            <a:r>
              <a:rPr lang="en-US" altLang="zh-CN" sz="3200" dirty="0">
                <a:latin typeface="Times New Roman" panose="02020603050405020304" pitchFamily="18" charset="0"/>
              </a:rPr>
              <a:t>4.1.3 </a:t>
            </a:r>
            <a:r>
              <a:rPr lang="zh-CN" altLang="en-US" sz="3200" dirty="0">
                <a:latin typeface="Times New Roman" panose="02020603050405020304" pitchFamily="18" charset="0"/>
              </a:rPr>
              <a:t>存储体系的性能参数 </a:t>
            </a:r>
            <a:endParaRPr lang="zh-CN" altLang="en-US" sz="32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 </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p:cNvSpPr>
            <a:spLocks noGrp="1"/>
          </p:cNvSpPr>
          <p:nvPr>
            <p:ph type="title"/>
          </p:nvPr>
        </p:nvSpPr>
        <p:spPr>
          <a:xfrm>
            <a:off x="647700" y="114300"/>
            <a:ext cx="7848600" cy="609600"/>
          </a:xfrm>
          <a:ln/>
        </p:spPr>
        <p:txBody>
          <a:bodyPr vert="horz" wrap="square" lIns="91440" tIns="45720" rIns="91440" bIns="45720" anchor="ctr" anchorCtr="0"/>
          <a:p>
            <a:pPr eaLnBrk="1" hangingPunct="1"/>
            <a:r>
              <a:rPr lang="en-US" altLang="zh-CN" dirty="0"/>
              <a:t>4.1.2 </a:t>
            </a:r>
            <a:r>
              <a:rPr lang="zh-CN" altLang="en-US" dirty="0"/>
              <a:t>存储体系的构成依据</a:t>
            </a:r>
            <a:endParaRPr lang="zh-CN" altLang="en-US" dirty="0"/>
          </a:p>
        </p:txBody>
      </p:sp>
      <p:sp>
        <p:nvSpPr>
          <p:cNvPr id="40963" name="Rectangle 3"/>
          <p:cNvSpPr>
            <a:spLocks noGrp="1"/>
          </p:cNvSpPr>
          <p:nvPr>
            <p:ph idx="1" hasCustomPrompt="1"/>
          </p:nvPr>
        </p:nvSpPr>
        <p:spPr>
          <a:xfrm>
            <a:off x="469900" y="1022350"/>
            <a:ext cx="8229600" cy="5749925"/>
          </a:xfrm>
          <a:ln/>
        </p:spPr>
        <p:txBody>
          <a:bodyPr vert="horz" wrap="square" lIns="91440" tIns="45720" rIns="91440" bIns="45720" anchor="t" anchorCtr="0"/>
          <a:p>
            <a:pPr eaLnBrk="1" hangingPunct="1"/>
            <a:r>
              <a:rPr lang="zh-CN" altLang="en-US" dirty="0">
                <a:latin typeface="Times New Roman" panose="02020603050405020304" pitchFamily="18" charset="0"/>
              </a:rPr>
              <a:t>为了使存储体系能有效工作，当</a:t>
            </a:r>
            <a:r>
              <a:rPr lang="en-US" altLang="zh-CN" dirty="0">
                <a:latin typeface="Times New Roman" panose="02020603050405020304" pitchFamily="18" charset="0"/>
              </a:rPr>
              <a:t>CPU</a:t>
            </a:r>
            <a:r>
              <a:rPr lang="zh-CN" altLang="en-US" dirty="0">
                <a:latin typeface="Times New Roman" panose="02020603050405020304" pitchFamily="18" charset="0"/>
              </a:rPr>
              <a:t>要用到某个地址的内容时，总希望它已在速度最快的</a:t>
            </a:r>
            <a:r>
              <a:rPr lang="en-US" altLang="zh-CN" dirty="0">
                <a:latin typeface="Times New Roman" panose="02020603050405020304" pitchFamily="18" charset="0"/>
              </a:rPr>
              <a:t>M</a:t>
            </a:r>
            <a:r>
              <a:rPr lang="en-US" altLang="zh-CN" baseline="-25000" dirty="0">
                <a:latin typeface="Times New Roman" panose="02020603050405020304" pitchFamily="18" charset="0"/>
              </a:rPr>
              <a:t>1</a:t>
            </a:r>
            <a:r>
              <a:rPr lang="zh-CN" altLang="en-US" dirty="0">
                <a:latin typeface="Times New Roman" panose="02020603050405020304" pitchFamily="18" charset="0"/>
              </a:rPr>
              <a:t>中，这就要求未被访问信息的地址能</a:t>
            </a:r>
            <a:r>
              <a:rPr lang="zh-CN" altLang="en-US" dirty="0">
                <a:solidFill>
                  <a:srgbClr val="FF0000"/>
                </a:solidFill>
                <a:latin typeface="Times New Roman" panose="02020603050405020304" pitchFamily="18" charset="0"/>
              </a:rPr>
              <a:t>预知；</a:t>
            </a:r>
            <a:endParaRPr lang="zh-CN" altLang="en-US" dirty="0">
              <a:solidFill>
                <a:srgbClr val="FF0000"/>
              </a:solidFill>
              <a:latin typeface="Times New Roman" panose="02020603050405020304" pitchFamily="18" charset="0"/>
            </a:endParaRPr>
          </a:p>
          <a:p>
            <a:pPr lvl="1" eaLnBrk="1" hangingPunct="1">
              <a:spcBef>
                <a:spcPts val="1800"/>
              </a:spcBef>
            </a:pPr>
            <a:r>
              <a:rPr lang="zh-CN" altLang="en-US" b="1" dirty="0">
                <a:solidFill>
                  <a:srgbClr val="FF0000"/>
                </a:solidFill>
                <a:latin typeface="Times New Roman" panose="02020603050405020304" pitchFamily="18" charset="0"/>
                <a:ea typeface="楷体_GB2312" pitchFamily="49" charset="-122"/>
              </a:rPr>
              <a:t>计算机时间上的局部性</a:t>
            </a:r>
            <a:endParaRPr lang="en-US" altLang="zh-CN"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dirty="0">
                <a:solidFill>
                  <a:srgbClr val="000000"/>
                </a:solidFill>
                <a:latin typeface="Times New Roman" panose="02020603050405020304" pitchFamily="18" charset="0"/>
                <a:ea typeface="楷体_GB2312" pitchFamily="49" charset="-122"/>
              </a:rPr>
              <a:t>指的是在最近的未来要用到的信息很可能与现在正在使用的信息</a:t>
            </a:r>
            <a:endParaRPr lang="en-US" altLang="zh-CN" dirty="0">
              <a:solidFill>
                <a:srgbClr val="000000"/>
              </a:solidFill>
              <a:latin typeface="Times New Roman" panose="02020603050405020304" pitchFamily="18" charset="0"/>
              <a:ea typeface="楷体_GB2312" pitchFamily="49" charset="-122"/>
            </a:endParaRPr>
          </a:p>
          <a:p>
            <a:pPr lvl="2" eaLnBrk="1" hangingPunct="1">
              <a:spcBef>
                <a:spcPts val="1200"/>
              </a:spcBef>
            </a:pPr>
            <a:r>
              <a:rPr lang="zh-CN" altLang="en-US" b="1" dirty="0">
                <a:solidFill>
                  <a:srgbClr val="0000CC"/>
                </a:solidFill>
                <a:latin typeface="Times New Roman" panose="02020603050405020304" pitchFamily="18" charset="0"/>
                <a:ea typeface="楷体_GB2312" pitchFamily="49" charset="-122"/>
              </a:rPr>
              <a:t>原因</a:t>
            </a:r>
            <a:r>
              <a:rPr lang="zh-CN" altLang="en-US" dirty="0">
                <a:solidFill>
                  <a:srgbClr val="0000CC"/>
                </a:solidFill>
                <a:latin typeface="Times New Roman" panose="02020603050405020304" pitchFamily="18" charset="0"/>
                <a:ea typeface="楷体_GB2312" pitchFamily="49" charset="-122"/>
              </a:rPr>
              <a:t>：程序循环；</a:t>
            </a:r>
            <a:endParaRPr lang="en-US" altLang="zh-CN" dirty="0">
              <a:solidFill>
                <a:srgbClr val="0000CC"/>
              </a:solidFill>
              <a:latin typeface="Times New Roman" panose="02020603050405020304" pitchFamily="18" charset="0"/>
              <a:ea typeface="楷体_GB2312" pitchFamily="49" charset="-122"/>
            </a:endParaRPr>
          </a:p>
          <a:p>
            <a:pPr lvl="1" eaLnBrk="1" hangingPunct="1">
              <a:spcBef>
                <a:spcPts val="1800"/>
              </a:spcBef>
            </a:pPr>
            <a:r>
              <a:rPr lang="zh-CN" altLang="en-US" b="1" dirty="0">
                <a:solidFill>
                  <a:srgbClr val="FF0000"/>
                </a:solidFill>
                <a:latin typeface="Times New Roman" panose="02020603050405020304" pitchFamily="18" charset="0"/>
                <a:ea typeface="楷体_GB2312" pitchFamily="49" charset="-122"/>
              </a:rPr>
              <a:t>计算机空间上的局部性</a:t>
            </a:r>
            <a:endParaRPr lang="en-US" altLang="zh-CN"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dirty="0">
                <a:solidFill>
                  <a:srgbClr val="000000"/>
                </a:solidFill>
                <a:latin typeface="Times New Roman" panose="02020603050405020304" pitchFamily="18" charset="0"/>
                <a:ea typeface="楷体_GB2312" pitchFamily="49" charset="-122"/>
              </a:rPr>
              <a:t>指的是在最近的未来要用到的信息很可能与现在正在使用的信息在程序空间上是近邻的；</a:t>
            </a:r>
            <a:endParaRPr lang="en-US" altLang="zh-CN" dirty="0">
              <a:solidFill>
                <a:srgbClr val="000000"/>
              </a:solidFill>
              <a:latin typeface="Times New Roman" panose="02020603050405020304" pitchFamily="18" charset="0"/>
              <a:ea typeface="楷体_GB2312" pitchFamily="49" charset="-122"/>
            </a:endParaRPr>
          </a:p>
          <a:p>
            <a:pPr lvl="2" eaLnBrk="1" hangingPunct="1">
              <a:spcBef>
                <a:spcPts val="1200"/>
              </a:spcBef>
            </a:pPr>
            <a:r>
              <a:rPr lang="zh-CN" altLang="en-US" b="1" dirty="0">
                <a:solidFill>
                  <a:srgbClr val="0000CC"/>
                </a:solidFill>
                <a:latin typeface="Times New Roman" panose="02020603050405020304" pitchFamily="18" charset="0"/>
                <a:ea typeface="楷体_GB2312" pitchFamily="49" charset="-122"/>
              </a:rPr>
              <a:t>原因</a:t>
            </a:r>
            <a:r>
              <a:rPr lang="zh-CN" altLang="en-US" dirty="0">
                <a:solidFill>
                  <a:srgbClr val="0000CC"/>
                </a:solidFill>
                <a:latin typeface="Times New Roman" panose="02020603050405020304" pitchFamily="18" charset="0"/>
                <a:ea typeface="楷体_GB2312" pitchFamily="49" charset="-122"/>
              </a:rPr>
              <a:t>：顺序存放、顺序执行，数据通常是以向量、阵列、树形、表格等形式存放</a:t>
            </a:r>
            <a:endParaRPr lang="zh-CN" altLang="en-US" dirty="0">
              <a:solidFill>
                <a:srgbClr val="0000CC"/>
              </a:solidFill>
              <a:latin typeface="Times New Roman" panose="02020603050405020304" pitchFamily="18" charset="0"/>
              <a:ea typeface="楷体_GB2312"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2"/>
          <p:cNvSpPr>
            <a:spLocks noGrp="1"/>
          </p:cNvSpPr>
          <p:nvPr>
            <p:ph type="title"/>
          </p:nvPr>
        </p:nvSpPr>
        <p:spPr>
          <a:xfrm>
            <a:off x="647700" y="114300"/>
            <a:ext cx="7848600" cy="609600"/>
          </a:xfrm>
          <a:ln/>
        </p:spPr>
        <p:txBody>
          <a:bodyPr vert="horz" wrap="square" lIns="91440" tIns="45720" rIns="91440" bIns="45720" anchor="ctr" anchorCtr="0"/>
          <a:p>
            <a:pPr eaLnBrk="1" hangingPunct="1"/>
            <a:r>
              <a:rPr lang="en-US" altLang="zh-CN" dirty="0"/>
              <a:t>4.1.2 </a:t>
            </a:r>
            <a:r>
              <a:rPr lang="zh-CN" altLang="en-US" dirty="0"/>
              <a:t>存储体系的构成依据</a:t>
            </a:r>
            <a:endParaRPr lang="zh-CN" altLang="en-US" dirty="0"/>
          </a:p>
        </p:txBody>
      </p:sp>
      <p:sp>
        <p:nvSpPr>
          <p:cNvPr id="37891" name="Rectangle 3"/>
          <p:cNvSpPr>
            <a:spLocks noGrp="1" noChangeArrowheads="1"/>
          </p:cNvSpPr>
          <p:nvPr>
            <p:ph idx="1" hasCustomPrompt="1"/>
          </p:nvPr>
        </p:nvSpPr>
        <p:spPr>
          <a:xfrm>
            <a:off x="292100" y="982663"/>
            <a:ext cx="5588000" cy="4451350"/>
          </a:xfrm>
        </p:spPr>
        <p:txBody>
          <a:bodyPr vert="horz" wrap="square" lIns="91440" tIns="45720" rIns="91440" bIns="45720" numCol="1" anchor="t" anchorCtr="0" compatLnSpc="1"/>
          <a:lstStyle/>
          <a:p>
            <a:pPr marL="0" marR="0" lvl="0" indent="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存储层次构成的主要依据</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存储层次的</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级不必存入整个程序，只需要将近期用过的块或页（</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根据时间局部性</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）存入即可；</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再从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级取所要访问的字送</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时，一并把该字所在的块或页整个取来（</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根据空间局部性</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），就能使要用的信息已在</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的概率显著增大。</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43012" name="组合 2"/>
          <p:cNvGrpSpPr/>
          <p:nvPr/>
        </p:nvGrpSpPr>
        <p:grpSpPr>
          <a:xfrm>
            <a:off x="1830388" y="5581650"/>
            <a:ext cx="5483225" cy="1190625"/>
            <a:chOff x="1288024" y="5052152"/>
            <a:chExt cx="6784629" cy="1820632"/>
          </a:xfrm>
        </p:grpSpPr>
        <p:sp>
          <p:nvSpPr>
            <p:cNvPr id="43015" name="Rectangle 4"/>
            <p:cNvSpPr/>
            <p:nvPr/>
          </p:nvSpPr>
          <p:spPr>
            <a:xfrm>
              <a:off x="2584100" y="5221103"/>
              <a:ext cx="877346" cy="555743"/>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1</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43016" name="Rectangle 14"/>
            <p:cNvSpPr/>
            <p:nvPr/>
          </p:nvSpPr>
          <p:spPr>
            <a:xfrm>
              <a:off x="1288024" y="5221103"/>
              <a:ext cx="877346" cy="555743"/>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CPU</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43017" name="Line 15"/>
            <p:cNvSpPr/>
            <p:nvPr/>
          </p:nvSpPr>
          <p:spPr>
            <a:xfrm>
              <a:off x="2165370" y="5405868"/>
              <a:ext cx="432000" cy="0"/>
            </a:xfrm>
            <a:prstGeom prst="line">
              <a:avLst/>
            </a:prstGeom>
            <a:ln w="38100" cap="flat" cmpd="sng">
              <a:solidFill>
                <a:schemeClr val="tx1"/>
              </a:solidFill>
              <a:prstDash val="solid"/>
              <a:miter/>
              <a:headEnd type="none" w="med" len="med"/>
              <a:tailEnd type="triangle" w="med" len="med"/>
            </a:ln>
          </p:spPr>
        </p:sp>
        <p:sp>
          <p:nvSpPr>
            <p:cNvPr id="43018" name="Line 16"/>
            <p:cNvSpPr/>
            <p:nvPr/>
          </p:nvSpPr>
          <p:spPr>
            <a:xfrm flipH="1">
              <a:off x="2165370" y="5628165"/>
              <a:ext cx="432000" cy="0"/>
            </a:xfrm>
            <a:prstGeom prst="line">
              <a:avLst/>
            </a:prstGeom>
            <a:ln w="38100" cap="flat" cmpd="sng">
              <a:solidFill>
                <a:schemeClr val="tx1"/>
              </a:solidFill>
              <a:prstDash val="solid"/>
              <a:miter/>
              <a:headEnd type="none" w="med" len="med"/>
              <a:tailEnd type="triangle" w="med" len="med"/>
            </a:ln>
          </p:spPr>
        </p:sp>
        <p:sp>
          <p:nvSpPr>
            <p:cNvPr id="43019" name="Rectangle 4"/>
            <p:cNvSpPr/>
            <p:nvPr/>
          </p:nvSpPr>
          <p:spPr>
            <a:xfrm>
              <a:off x="3880176" y="5221103"/>
              <a:ext cx="877346" cy="555743"/>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2</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43020" name="Rectangle 4"/>
            <p:cNvSpPr/>
            <p:nvPr/>
          </p:nvSpPr>
          <p:spPr>
            <a:xfrm>
              <a:off x="5176253" y="5221103"/>
              <a:ext cx="877346" cy="555743"/>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3</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43021" name="Rectangle 4"/>
            <p:cNvSpPr/>
            <p:nvPr/>
          </p:nvSpPr>
          <p:spPr>
            <a:xfrm>
              <a:off x="7195306" y="5221103"/>
              <a:ext cx="877346" cy="555743"/>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n</a:t>
              </a:r>
              <a:endParaRPr lang="en-US" altLang="zh-CN" sz="2000" baseline="-25000" dirty="0">
                <a:solidFill>
                  <a:srgbClr val="000000"/>
                </a:solidFill>
                <a:latin typeface="Tahoma" panose="020B0604030504040204" pitchFamily="34" charset="0"/>
                <a:ea typeface="宋体" panose="02010600030101010101" pitchFamily="2" charset="-122"/>
              </a:endParaRPr>
            </a:p>
          </p:txBody>
        </p:sp>
        <p:sp>
          <p:nvSpPr>
            <p:cNvPr id="43022" name="Line 15"/>
            <p:cNvSpPr/>
            <p:nvPr/>
          </p:nvSpPr>
          <p:spPr>
            <a:xfrm>
              <a:off x="3461446" y="5405868"/>
              <a:ext cx="432000" cy="0"/>
            </a:xfrm>
            <a:prstGeom prst="line">
              <a:avLst/>
            </a:prstGeom>
            <a:ln w="38100" cap="flat" cmpd="sng">
              <a:solidFill>
                <a:schemeClr val="tx1"/>
              </a:solidFill>
              <a:prstDash val="solid"/>
              <a:miter/>
              <a:headEnd type="none" w="med" len="med"/>
              <a:tailEnd type="triangle" w="med" len="med"/>
            </a:ln>
          </p:spPr>
        </p:sp>
        <p:sp>
          <p:nvSpPr>
            <p:cNvPr id="43023" name="Line 16"/>
            <p:cNvSpPr/>
            <p:nvPr/>
          </p:nvSpPr>
          <p:spPr>
            <a:xfrm flipH="1">
              <a:off x="3461446" y="5628165"/>
              <a:ext cx="432000" cy="0"/>
            </a:xfrm>
            <a:prstGeom prst="line">
              <a:avLst/>
            </a:prstGeom>
            <a:ln w="38100" cap="flat" cmpd="sng">
              <a:solidFill>
                <a:schemeClr val="tx1"/>
              </a:solidFill>
              <a:prstDash val="solid"/>
              <a:miter/>
              <a:headEnd type="none" w="med" len="med"/>
              <a:tailEnd type="triangle" w="med" len="med"/>
            </a:ln>
          </p:spPr>
        </p:sp>
        <p:sp>
          <p:nvSpPr>
            <p:cNvPr id="43024" name="Line 15"/>
            <p:cNvSpPr/>
            <p:nvPr/>
          </p:nvSpPr>
          <p:spPr>
            <a:xfrm>
              <a:off x="4757522" y="5405868"/>
              <a:ext cx="432000" cy="0"/>
            </a:xfrm>
            <a:prstGeom prst="line">
              <a:avLst/>
            </a:prstGeom>
            <a:ln w="38100" cap="flat" cmpd="sng">
              <a:solidFill>
                <a:schemeClr val="tx1"/>
              </a:solidFill>
              <a:prstDash val="solid"/>
              <a:miter/>
              <a:headEnd type="none" w="med" len="med"/>
              <a:tailEnd type="triangle" w="med" len="med"/>
            </a:ln>
          </p:spPr>
        </p:sp>
        <p:sp>
          <p:nvSpPr>
            <p:cNvPr id="43025" name="Line 16"/>
            <p:cNvSpPr/>
            <p:nvPr/>
          </p:nvSpPr>
          <p:spPr>
            <a:xfrm flipH="1">
              <a:off x="4757522" y="5628165"/>
              <a:ext cx="432000" cy="0"/>
            </a:xfrm>
            <a:prstGeom prst="line">
              <a:avLst/>
            </a:prstGeom>
            <a:ln w="38100" cap="flat" cmpd="sng">
              <a:solidFill>
                <a:schemeClr val="tx1"/>
              </a:solidFill>
              <a:prstDash val="solid"/>
              <a:miter/>
              <a:headEnd type="none" w="med" len="med"/>
              <a:tailEnd type="triangle" w="med" len="med"/>
            </a:ln>
          </p:spPr>
        </p:sp>
        <p:sp>
          <p:nvSpPr>
            <p:cNvPr id="43026" name="Line 15"/>
            <p:cNvSpPr/>
            <p:nvPr/>
          </p:nvSpPr>
          <p:spPr>
            <a:xfrm>
              <a:off x="6053599" y="5405868"/>
              <a:ext cx="432000" cy="0"/>
            </a:xfrm>
            <a:prstGeom prst="line">
              <a:avLst/>
            </a:prstGeom>
            <a:ln w="38100" cap="flat" cmpd="sng">
              <a:solidFill>
                <a:schemeClr val="tx1"/>
              </a:solidFill>
              <a:prstDash val="solid"/>
              <a:miter/>
              <a:headEnd type="none" w="med" len="med"/>
              <a:tailEnd type="triangle" w="med" len="med"/>
            </a:ln>
          </p:spPr>
        </p:sp>
        <p:sp>
          <p:nvSpPr>
            <p:cNvPr id="43027" name="Line 16"/>
            <p:cNvSpPr/>
            <p:nvPr/>
          </p:nvSpPr>
          <p:spPr>
            <a:xfrm flipH="1">
              <a:off x="6053599" y="5628165"/>
              <a:ext cx="432000" cy="0"/>
            </a:xfrm>
            <a:prstGeom prst="line">
              <a:avLst/>
            </a:prstGeom>
            <a:ln w="38100" cap="flat" cmpd="sng">
              <a:solidFill>
                <a:schemeClr val="tx1"/>
              </a:solidFill>
              <a:prstDash val="solid"/>
              <a:miter/>
              <a:headEnd type="none" w="med" len="med"/>
              <a:tailEnd type="triangle" w="med" len="med"/>
            </a:ln>
          </p:spPr>
        </p:sp>
        <p:sp>
          <p:nvSpPr>
            <p:cNvPr id="43028" name="Line 15"/>
            <p:cNvSpPr/>
            <p:nvPr/>
          </p:nvSpPr>
          <p:spPr>
            <a:xfrm>
              <a:off x="6755011" y="5402668"/>
              <a:ext cx="432000" cy="0"/>
            </a:xfrm>
            <a:prstGeom prst="line">
              <a:avLst/>
            </a:prstGeom>
            <a:ln w="38100" cap="flat" cmpd="sng">
              <a:solidFill>
                <a:schemeClr val="tx1"/>
              </a:solidFill>
              <a:prstDash val="solid"/>
              <a:miter/>
              <a:headEnd type="none" w="med" len="med"/>
              <a:tailEnd type="triangle" w="med" len="med"/>
            </a:ln>
          </p:spPr>
        </p:sp>
        <p:sp>
          <p:nvSpPr>
            <p:cNvPr id="43029" name="Line 16"/>
            <p:cNvSpPr/>
            <p:nvPr/>
          </p:nvSpPr>
          <p:spPr>
            <a:xfrm flipH="1">
              <a:off x="6755011" y="5624965"/>
              <a:ext cx="432000" cy="0"/>
            </a:xfrm>
            <a:prstGeom prst="line">
              <a:avLst/>
            </a:prstGeom>
            <a:ln w="38100" cap="flat" cmpd="sng">
              <a:solidFill>
                <a:schemeClr val="tx1"/>
              </a:solidFill>
              <a:prstDash val="solid"/>
              <a:miter/>
              <a:headEnd type="none" w="med" len="med"/>
              <a:tailEnd type="triangle" w="med" len="med"/>
            </a:ln>
          </p:spPr>
        </p:sp>
        <p:sp>
          <p:nvSpPr>
            <p:cNvPr id="43030" name="文本框 18"/>
            <p:cNvSpPr txBox="1"/>
            <p:nvPr/>
          </p:nvSpPr>
          <p:spPr>
            <a:xfrm>
              <a:off x="6386385" y="5052152"/>
              <a:ext cx="492443" cy="461665"/>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43031" name="文本框 19"/>
            <p:cNvSpPr txBox="1"/>
            <p:nvPr/>
          </p:nvSpPr>
          <p:spPr>
            <a:xfrm>
              <a:off x="6413383" y="5315181"/>
              <a:ext cx="492443" cy="461665"/>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43032" name="左大括号 20"/>
            <p:cNvSpPr/>
            <p:nvPr/>
          </p:nvSpPr>
          <p:spPr>
            <a:xfrm rot="-5400000">
              <a:off x="5082245" y="3403108"/>
              <a:ext cx="505522" cy="5475283"/>
            </a:xfrm>
            <a:prstGeom prst="leftBrace">
              <a:avLst>
                <a:gd name="adj1" fmla="val 52199"/>
                <a:gd name="adj2" fmla="val 50000"/>
              </a:avLst>
            </a:prstGeom>
            <a:noFill/>
            <a:ln w="9525"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43033" name="文本框 21"/>
            <p:cNvSpPr txBox="1"/>
            <p:nvPr/>
          </p:nvSpPr>
          <p:spPr>
            <a:xfrm>
              <a:off x="3902874" y="6391733"/>
              <a:ext cx="2767909" cy="481051"/>
            </a:xfrm>
            <a:prstGeom prst="rect">
              <a:avLst/>
            </a:prstGeom>
            <a:noFill/>
            <a:ln w="9525">
              <a:noFill/>
            </a:ln>
          </p:spPr>
          <p:txBody>
            <a:bodyPr wrap="none">
              <a:spAutoFit/>
            </a:bodyPr>
            <a:p>
              <a:r>
                <a:rPr lang="zh-CN" altLang="en-US" sz="2000" dirty="0">
                  <a:solidFill>
                    <a:srgbClr val="000000"/>
                  </a:solidFill>
                  <a:latin typeface="Times New Roman" panose="02020603050405020304" pitchFamily="18" charset="0"/>
                </a:rPr>
                <a:t>多级存储体系</a:t>
              </a:r>
              <a:r>
                <a:rPr lang="en-US" altLang="zh-CN" sz="2000" dirty="0">
                  <a:solidFill>
                    <a:srgbClr val="000000"/>
                  </a:solidFill>
                  <a:latin typeface="Times New Roman" panose="02020603050405020304" pitchFamily="18" charset="0"/>
                </a:rPr>
                <a:t>(</a:t>
              </a:r>
              <a:r>
                <a:rPr lang="zh-CN" altLang="en-US" sz="2000" dirty="0">
                  <a:solidFill>
                    <a:srgbClr val="000000"/>
                  </a:solidFill>
                  <a:latin typeface="Times New Roman" panose="02020603050405020304" pitchFamily="18" charset="0"/>
                </a:rPr>
                <a:t>层次</a:t>
              </a:r>
              <a:r>
                <a:rPr lang="en-US" altLang="zh-CN" sz="2000" dirty="0">
                  <a:solidFill>
                    <a:srgbClr val="000000"/>
                  </a:solidFill>
                  <a:latin typeface="Times New Roman" panose="02020603050405020304" pitchFamily="18" charset="0"/>
                </a:rPr>
                <a:t>)</a:t>
              </a:r>
              <a:endParaRPr lang="zh-CN" altLang="en-US" sz="2000" dirty="0">
                <a:solidFill>
                  <a:srgbClr val="000000"/>
                </a:solidFill>
                <a:latin typeface="Times New Roman" panose="02020603050405020304" pitchFamily="18" charset="0"/>
              </a:endParaRPr>
            </a:p>
          </p:txBody>
        </p:sp>
      </p:grpSp>
      <p:pic>
        <p:nvPicPr>
          <p:cNvPr id="43013" name="图片 1"/>
          <p:cNvPicPr>
            <a:picLocks noChangeAspect="1"/>
          </p:cNvPicPr>
          <p:nvPr/>
        </p:nvPicPr>
        <p:blipFill>
          <a:blip r:embed="rId1"/>
          <a:stretch>
            <a:fillRect/>
          </a:stretch>
        </p:blipFill>
        <p:spPr>
          <a:xfrm>
            <a:off x="6608763" y="3432175"/>
            <a:ext cx="2098675" cy="1190625"/>
          </a:xfrm>
          <a:prstGeom prst="rect">
            <a:avLst/>
          </a:prstGeom>
          <a:noFill/>
          <a:ln w="9525">
            <a:noFill/>
          </a:ln>
        </p:spPr>
      </p:pic>
      <p:pic>
        <p:nvPicPr>
          <p:cNvPr id="43014" name="图片 22"/>
          <p:cNvPicPr>
            <a:picLocks noChangeAspect="1"/>
          </p:cNvPicPr>
          <p:nvPr/>
        </p:nvPicPr>
        <p:blipFill>
          <a:blip r:embed="rId2"/>
          <a:srcRect l="48999" t="6221" r="12498" b="33974"/>
          <a:stretch>
            <a:fillRect/>
          </a:stretch>
        </p:blipFill>
        <p:spPr>
          <a:xfrm>
            <a:off x="6608763" y="1730375"/>
            <a:ext cx="1428750" cy="130810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2"/>
          <p:cNvSpPr>
            <a:spLocks noGrp="1"/>
          </p:cNvSpPr>
          <p:nvPr>
            <p:ph type="title"/>
          </p:nvPr>
        </p:nvSpPr>
        <p:spPr>
          <a:xfrm>
            <a:off x="647700" y="114300"/>
            <a:ext cx="7848600" cy="609600"/>
          </a:xfrm>
          <a:ln/>
        </p:spPr>
        <p:txBody>
          <a:bodyPr vert="horz" wrap="square" lIns="91440" tIns="45720" rIns="91440" bIns="45720" anchor="ctr" anchorCtr="0"/>
          <a:p>
            <a:pPr eaLnBrk="1" hangingPunct="1"/>
            <a:r>
              <a:rPr lang="en-US" altLang="zh-CN" dirty="0"/>
              <a:t>4.1.2 </a:t>
            </a:r>
            <a:r>
              <a:rPr lang="zh-CN" altLang="en-US" dirty="0"/>
              <a:t>存储体系的构成依据</a:t>
            </a:r>
            <a:endParaRPr lang="zh-CN" altLang="en-US" dirty="0"/>
          </a:p>
        </p:txBody>
      </p:sp>
      <p:sp>
        <p:nvSpPr>
          <p:cNvPr id="37891" name="Rectangle 3"/>
          <p:cNvSpPr>
            <a:spLocks noGrp="1" noChangeArrowheads="1"/>
          </p:cNvSpPr>
          <p:nvPr>
            <p:ph idx="1" hasCustomPrompt="1"/>
          </p:nvPr>
        </p:nvSpPr>
        <p:spPr>
          <a:xfrm>
            <a:off x="469900" y="1022350"/>
            <a:ext cx="8229600" cy="5675313"/>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预知的准确性是存储层次设计的好坏的主要标志</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取决于所用</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替换算法、地址映像变换</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的方式</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457200" marR="0" lvl="1" indent="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(1) </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虚拟存储器</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如果访问的信息不在</a:t>
            </a:r>
            <a:r>
              <a:rPr kumimoji="0" lang="en-US" altLang="zh-CN" sz="2400" b="0"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M</a:t>
            </a:r>
            <a:r>
              <a:rPr kumimoji="0" lang="en-US" altLang="zh-CN" sz="2400" b="0" i="0" u="none" strike="noStrike" kern="1200" cap="none" spc="0" normalizeH="0" baseline="-25000" noProof="0" dirty="0">
                <a:ln>
                  <a:noFill/>
                </a:ln>
                <a:solidFill>
                  <a:srgbClr val="000000"/>
                </a:solidFill>
                <a:effectLst/>
                <a:uLnTx/>
                <a:uFillTx/>
                <a:latin typeface="Verdana" panose="020B0604030504040204" pitchFamily="34" charset="0"/>
                <a:ea typeface="楷体_GB2312" pitchFamily="49" charset="-122"/>
                <a:cs typeface="+mn-cs"/>
              </a:rPr>
              <a:t>1</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中时，原来申请访问的程序就</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暂停执行或被挂起</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直到所需信息被调用到</a:t>
            </a:r>
            <a:r>
              <a:rPr kumimoji="0" lang="en-US" altLang="zh-CN" sz="2400" b="0"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M</a:t>
            </a:r>
            <a:r>
              <a:rPr kumimoji="0" lang="en-US" altLang="zh-CN" sz="2400" b="0" i="0" u="none" strike="noStrike" kern="1200" cap="none" spc="0" normalizeH="0" baseline="-25000" noProof="0" dirty="0">
                <a:ln>
                  <a:noFill/>
                </a:ln>
                <a:solidFill>
                  <a:srgbClr val="000000"/>
                </a:solidFill>
                <a:effectLst/>
                <a:uLnTx/>
                <a:uFillTx/>
                <a:latin typeface="Verdana" panose="020B0604030504040204" pitchFamily="34" charset="0"/>
                <a:ea typeface="楷体_GB2312" pitchFamily="49" charset="-122"/>
                <a:cs typeface="+mn-cs"/>
              </a:rPr>
              <a:t>1</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为止</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457200" marR="0" lvl="1" indent="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(2) Cache</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存储器</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如果访问的信息不在</a:t>
            </a:r>
            <a:r>
              <a:rPr kumimoji="0" lang="en-US" altLang="zh-CN" sz="2400" b="0"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Cache</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中时，程序</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暂停执行</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等待信息调入</a:t>
            </a:r>
            <a:r>
              <a:rPr kumimoji="0" lang="en-US" altLang="zh-CN" sz="2400" b="0"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M</a:t>
            </a:r>
            <a:r>
              <a:rPr kumimoji="0" lang="en-US" altLang="zh-CN" sz="2400" b="0" i="0" u="none" strike="noStrike" kern="1200" cap="none" spc="0" normalizeH="0" baseline="-25000" noProof="0" dirty="0">
                <a:ln>
                  <a:noFill/>
                </a:ln>
                <a:solidFill>
                  <a:srgbClr val="000000"/>
                </a:solidFill>
                <a:effectLst/>
                <a:uLnTx/>
                <a:uFillTx/>
                <a:latin typeface="Verdana" panose="020B0604030504040204" pitchFamily="34" charset="0"/>
                <a:ea typeface="楷体_GB2312" pitchFamily="49" charset="-122"/>
                <a:cs typeface="+mn-cs"/>
              </a:rPr>
              <a:t>1</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同时为了缩短</a:t>
            </a:r>
            <a:r>
              <a:rPr kumimoji="0" lang="en-US" altLang="zh-CN"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CPU</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的空等时间，还让</a:t>
            </a:r>
            <a:r>
              <a:rPr kumimoji="0" lang="en-US" altLang="zh-CN"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CPU</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不只与</a:t>
            </a:r>
            <a:r>
              <a:rPr kumimoji="0" lang="en-US" altLang="zh-CN"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Cache</a:t>
            </a:r>
            <a:r>
              <a:rPr kumimoji="0" lang="zh-CN" altLang="en-US" sz="2400" b="1" i="0" u="none" strike="noStrike" kern="1200" cap="none" spc="0" normalizeH="0" baseline="0" noProof="0" dirty="0">
                <a:ln>
                  <a:noFill/>
                </a:ln>
                <a:solidFill>
                  <a:srgbClr val="000000"/>
                </a:solidFill>
                <a:effectLst/>
                <a:uLnTx/>
                <a:uFillTx/>
                <a:latin typeface="Verdana" panose="020B0604030504040204" pitchFamily="34" charset="0"/>
                <a:ea typeface="楷体_GB2312" pitchFamily="49" charset="-122"/>
                <a:cs typeface="+mn-cs"/>
              </a:rPr>
              <a:t>，也和主存有直接通路</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p:txBody>
      </p:sp>
      <p:sp>
        <p:nvSpPr>
          <p:cNvPr id="2" name="文本框 1"/>
          <p:cNvSpPr txBox="1"/>
          <p:nvPr/>
        </p:nvSpPr>
        <p:spPr>
          <a:xfrm>
            <a:off x="3702050" y="2289175"/>
            <a:ext cx="4391025" cy="461963"/>
          </a:xfrm>
          <a:prstGeom prst="rect">
            <a:avLst/>
          </a:prstGeom>
          <a:noFill/>
          <a:ln w="9525">
            <a:noFill/>
          </a:ln>
        </p:spPr>
        <p:txBody>
          <a:bodyPr wrap="none">
            <a:spAutoFit/>
          </a:bodyPr>
          <a:p>
            <a:r>
              <a:rPr lang="zh-CN" altLang="en-US" sz="2400" dirty="0">
                <a:latin typeface="Times New Roman" panose="02020603050405020304" pitchFamily="18" charset="0"/>
              </a:rPr>
              <a:t>只适用于多道程序</a:t>
            </a:r>
            <a:r>
              <a:rPr lang="en-US" altLang="zh-CN" sz="2400" dirty="0">
                <a:latin typeface="Times New Roman" panose="02020603050405020304" pitchFamily="18" charset="0"/>
              </a:rPr>
              <a:t>(</a:t>
            </a:r>
            <a:r>
              <a:rPr lang="zh-CN" altLang="en-US" sz="2400" dirty="0">
                <a:latin typeface="Times New Roman" panose="02020603050405020304" pitchFamily="18" charset="0"/>
              </a:rPr>
              <a:t>多用户</a:t>
            </a:r>
            <a:r>
              <a:rPr lang="en-US" altLang="zh-CN" sz="2400" dirty="0">
                <a:latin typeface="Times New Roman" panose="02020603050405020304" pitchFamily="18" charset="0"/>
              </a:rPr>
              <a:t>)</a:t>
            </a:r>
            <a:r>
              <a:rPr lang="zh-CN" altLang="en-US" sz="2400" dirty="0">
                <a:latin typeface="Times New Roman" panose="02020603050405020304" pitchFamily="18" charset="0"/>
              </a:rPr>
              <a:t>环境</a:t>
            </a:r>
            <a:endParaRPr lang="zh-CN" altLang="en-US" sz="2400" dirty="0">
              <a:latin typeface="Times New Roman" panose="02020603050405020304" pitchFamily="18" charset="0"/>
            </a:endParaRPr>
          </a:p>
        </p:txBody>
      </p:sp>
      <p:sp>
        <p:nvSpPr>
          <p:cNvPr id="5" name="文本框 4"/>
          <p:cNvSpPr txBox="1"/>
          <p:nvPr/>
        </p:nvSpPr>
        <p:spPr>
          <a:xfrm>
            <a:off x="3702050" y="3860800"/>
            <a:ext cx="5314950" cy="460375"/>
          </a:xfrm>
          <a:prstGeom prst="rect">
            <a:avLst/>
          </a:prstGeom>
          <a:noFill/>
          <a:ln w="9525">
            <a:noFill/>
          </a:ln>
        </p:spPr>
        <p:txBody>
          <a:bodyPr wrap="none">
            <a:spAutoFit/>
          </a:bodyPr>
          <a:p>
            <a:r>
              <a:rPr lang="zh-CN" altLang="en-US" sz="2400" dirty="0">
                <a:latin typeface="Times New Roman" panose="02020603050405020304" pitchFamily="18" charset="0"/>
              </a:rPr>
              <a:t>适用于单用户，多道程序</a:t>
            </a:r>
            <a:r>
              <a:rPr lang="en-US" altLang="zh-CN" sz="2400" dirty="0">
                <a:latin typeface="Times New Roman" panose="02020603050405020304" pitchFamily="18" charset="0"/>
              </a:rPr>
              <a:t>(</a:t>
            </a:r>
            <a:r>
              <a:rPr lang="zh-CN" altLang="en-US" sz="2400" dirty="0">
                <a:latin typeface="Times New Roman" panose="02020603050405020304" pitchFamily="18" charset="0"/>
              </a:rPr>
              <a:t>多用户</a:t>
            </a:r>
            <a:r>
              <a:rPr lang="en-US" altLang="zh-CN" sz="2400" dirty="0">
                <a:latin typeface="Times New Roman" panose="02020603050405020304" pitchFamily="18" charset="0"/>
              </a:rPr>
              <a:t>)</a:t>
            </a:r>
            <a:r>
              <a:rPr lang="zh-CN" altLang="en-US" sz="2400" dirty="0">
                <a:latin typeface="Times New Roman" panose="02020603050405020304" pitchFamily="18" charset="0"/>
              </a:rPr>
              <a:t>环境</a:t>
            </a:r>
            <a:endParaRPr lang="zh-CN" altLang="en-US" sz="2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47107"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solidFill>
                  <a:srgbClr val="FF0000"/>
                </a:solidFill>
                <a:latin typeface="Times New Roman" panose="02020603050405020304" pitchFamily="18" charset="0"/>
              </a:rPr>
              <a:t>4.1 </a:t>
            </a:r>
            <a:r>
              <a:rPr lang="zh-CN" altLang="en-US" sz="3600" dirty="0">
                <a:solidFill>
                  <a:srgbClr val="FF0000"/>
                </a:solidFill>
                <a:latin typeface="Times New Roman" panose="02020603050405020304" pitchFamily="18" charset="0"/>
              </a:rPr>
              <a:t>存储体系概念</a:t>
            </a:r>
            <a:endParaRPr lang="en-US" altLang="zh-CN" sz="3600" dirty="0">
              <a:solidFill>
                <a:srgbClr val="FF0000"/>
              </a:solidFill>
              <a:latin typeface="Times New Roman" panose="02020603050405020304" pitchFamily="18" charset="0"/>
            </a:endParaRPr>
          </a:p>
          <a:p>
            <a:pPr lvl="1" eaLnBrk="1" hangingPunct="1"/>
            <a:r>
              <a:rPr lang="en-US" altLang="zh-CN" sz="3200" dirty="0">
                <a:latin typeface="Times New Roman" panose="02020603050405020304" pitchFamily="18" charset="0"/>
              </a:rPr>
              <a:t>4.1.1 </a:t>
            </a:r>
            <a:r>
              <a:rPr lang="zh-CN" altLang="en-US" sz="3200" dirty="0">
                <a:latin typeface="Times New Roman" panose="02020603050405020304" pitchFamily="18" charset="0"/>
              </a:rPr>
              <a:t>存储体系基本概念</a:t>
            </a:r>
            <a:endParaRPr lang="zh-CN" altLang="en-US" sz="3200" dirty="0">
              <a:latin typeface="Times New Roman" panose="02020603050405020304" pitchFamily="18" charset="0"/>
            </a:endParaRPr>
          </a:p>
          <a:p>
            <a:pPr lvl="1" eaLnBrk="1" hangingPunct="1"/>
            <a:r>
              <a:rPr lang="en-US" altLang="zh-CN" sz="3200" dirty="0">
                <a:latin typeface="Times New Roman" panose="02020603050405020304" pitchFamily="18" charset="0"/>
              </a:rPr>
              <a:t>4.1.2 </a:t>
            </a:r>
            <a:r>
              <a:rPr lang="zh-CN" altLang="en-US" sz="3200" dirty="0">
                <a:latin typeface="Times New Roman" panose="02020603050405020304" pitchFamily="18" charset="0"/>
              </a:rPr>
              <a:t>存储体系的构成依据</a:t>
            </a:r>
            <a:endParaRPr lang="zh-CN" altLang="en-US" sz="3200" dirty="0">
              <a:latin typeface="Times New Roman" panose="02020603050405020304" pitchFamily="18" charset="0"/>
            </a:endParaRPr>
          </a:p>
          <a:p>
            <a:pPr lvl="1" eaLnBrk="1" hangingPunct="1"/>
            <a:r>
              <a:rPr lang="en-US" altLang="zh-CN" sz="3200" dirty="0">
                <a:solidFill>
                  <a:srgbClr val="FF0000"/>
                </a:solidFill>
                <a:latin typeface="Times New Roman" panose="02020603050405020304" pitchFamily="18" charset="0"/>
              </a:rPr>
              <a:t>4.1.3 </a:t>
            </a:r>
            <a:r>
              <a:rPr lang="zh-CN" altLang="en-US" sz="3200" dirty="0">
                <a:solidFill>
                  <a:srgbClr val="FF0000"/>
                </a:solidFill>
                <a:latin typeface="Times New Roman" panose="02020603050405020304" pitchFamily="18" charset="0"/>
              </a:rPr>
              <a:t>存储体系的性能参数 </a:t>
            </a:r>
            <a:endParaRPr lang="zh-CN" altLang="en-US" sz="3200" dirty="0">
              <a:solidFill>
                <a:srgbClr val="FF0000"/>
              </a:solidFill>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 </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2"/>
          <p:cNvSpPr>
            <a:spLocks noGrp="1"/>
          </p:cNvSpPr>
          <p:nvPr>
            <p:ph type="title"/>
          </p:nvPr>
        </p:nvSpPr>
        <p:spPr>
          <a:xfrm>
            <a:off x="584200" y="134938"/>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4.1.3 </a:t>
            </a:r>
            <a:r>
              <a:rPr lang="zh-CN" altLang="en-US" dirty="0">
                <a:latin typeface="Times New Roman" panose="02020603050405020304" pitchFamily="18" charset="0"/>
              </a:rPr>
              <a:t>存储体系的性能参数</a:t>
            </a:r>
            <a:r>
              <a:rPr lang="zh-CN" altLang="en-US" dirty="0"/>
              <a:t> </a:t>
            </a:r>
            <a:endParaRPr lang="zh-CN" altLang="en-US" dirty="0"/>
          </a:p>
        </p:txBody>
      </p:sp>
      <p:graphicFrame>
        <p:nvGraphicFramePr>
          <p:cNvPr id="49155" name="Object 3"/>
          <p:cNvGraphicFramePr>
            <a:graphicFrameLocks noChangeAspect="1"/>
          </p:cNvGraphicFramePr>
          <p:nvPr/>
        </p:nvGraphicFramePr>
        <p:xfrm>
          <a:off x="584200" y="1101725"/>
          <a:ext cx="4900613" cy="2792413"/>
        </p:xfrm>
        <a:graphic>
          <a:graphicData uri="http://schemas.openxmlformats.org/presentationml/2006/ole">
            <mc:AlternateContent xmlns:mc="http://schemas.openxmlformats.org/markup-compatibility/2006">
              <mc:Choice xmlns:v="urn:schemas-microsoft-com:vml" Requires="v">
                <p:oleObj spid="_x0000_s3077" name="" r:id="rId1" imgW="2184400" imgH="1244600" progId="Equation.3">
                  <p:embed/>
                </p:oleObj>
              </mc:Choice>
              <mc:Fallback>
                <p:oleObj name="" r:id="rId1" imgW="2184400" imgH="1244600" progId="Equation.3">
                  <p:embed/>
                  <p:pic>
                    <p:nvPicPr>
                      <p:cNvPr id="0" name="图片 3076"/>
                      <p:cNvPicPr/>
                      <p:nvPr/>
                    </p:nvPicPr>
                    <p:blipFill>
                      <a:blip r:embed="rId2"/>
                      <a:stretch>
                        <a:fillRect/>
                      </a:stretch>
                    </p:blipFill>
                    <p:spPr>
                      <a:xfrm>
                        <a:off x="584200" y="1101725"/>
                        <a:ext cx="4900613" cy="2792413"/>
                      </a:xfrm>
                      <a:prstGeom prst="rect">
                        <a:avLst/>
                      </a:prstGeom>
                      <a:noFill/>
                      <a:ln w="38100">
                        <a:noFill/>
                        <a:miter/>
                      </a:ln>
                    </p:spPr>
                  </p:pic>
                </p:oleObj>
              </mc:Fallback>
            </mc:AlternateContent>
          </a:graphicData>
        </a:graphic>
      </p:graphicFrame>
      <p:sp>
        <p:nvSpPr>
          <p:cNvPr id="49156" name="Rectangle 4"/>
          <p:cNvSpPr/>
          <p:nvPr/>
        </p:nvSpPr>
        <p:spPr>
          <a:xfrm>
            <a:off x="520700" y="4478338"/>
            <a:ext cx="5273675" cy="457200"/>
          </a:xfrm>
          <a:prstGeom prst="rect">
            <a:avLst/>
          </a:prstGeom>
          <a:noFill/>
          <a:ln w="38100">
            <a:noFill/>
          </a:ln>
        </p:spPr>
        <p:txBody>
          <a:bodyPr>
            <a:spAutoFit/>
          </a:bodyPr>
          <a:p>
            <a:r>
              <a:rPr lang="zh-CN" altLang="en-US" sz="2400" b="1" dirty="0">
                <a:solidFill>
                  <a:srgbClr val="000000"/>
                </a:solidFill>
                <a:latin typeface="宋体" panose="02010600030101010101" pitchFamily="2" charset="-122"/>
                <a:ea typeface="宋体" panose="02010600030101010101" pitchFamily="2" charset="-122"/>
              </a:rPr>
              <a:t>存储层次的每位价格</a:t>
            </a:r>
            <a:r>
              <a:rPr lang="en-US" altLang="zh-CN" sz="2400" b="1" dirty="0">
                <a:solidFill>
                  <a:srgbClr val="000000"/>
                </a:solidFill>
                <a:latin typeface="宋体" panose="02010600030101010101" pitchFamily="2" charset="-122"/>
                <a:ea typeface="宋体" panose="02010600030101010101" pitchFamily="2" charset="-122"/>
              </a:rPr>
              <a:t>c</a:t>
            </a:r>
            <a:endParaRPr lang="en-US" altLang="zh-CN" sz="2400" b="1" dirty="0">
              <a:solidFill>
                <a:srgbClr val="000000"/>
              </a:solidFill>
              <a:latin typeface="宋体" panose="02010600030101010101" pitchFamily="2" charset="-122"/>
              <a:ea typeface="宋体" panose="02010600030101010101" pitchFamily="2" charset="-122"/>
            </a:endParaRPr>
          </a:p>
        </p:txBody>
      </p:sp>
      <p:sp>
        <p:nvSpPr>
          <p:cNvPr id="49157" name="Rectangle 5"/>
          <p:cNvSpPr/>
          <p:nvPr/>
        </p:nvSpPr>
        <p:spPr>
          <a:xfrm>
            <a:off x="530225" y="4900613"/>
            <a:ext cx="5273675" cy="457200"/>
          </a:xfrm>
          <a:prstGeom prst="rect">
            <a:avLst/>
          </a:prstGeom>
          <a:noFill/>
          <a:ln w="38100">
            <a:noFill/>
          </a:ln>
        </p:spPr>
        <p:txBody>
          <a:bodyPr>
            <a:spAutoFit/>
          </a:bodyPr>
          <a:p>
            <a:r>
              <a:rPr lang="zh-CN" altLang="en-US" sz="2400" b="1" dirty="0">
                <a:solidFill>
                  <a:srgbClr val="000000"/>
                </a:solidFill>
                <a:latin typeface="宋体" panose="02010600030101010101" pitchFamily="2" charset="-122"/>
                <a:ea typeface="宋体" panose="02010600030101010101" pitchFamily="2" charset="-122"/>
              </a:rPr>
              <a:t>命中率</a:t>
            </a:r>
            <a:r>
              <a:rPr lang="en-US" altLang="zh-CN" sz="2400" b="1" dirty="0">
                <a:solidFill>
                  <a:srgbClr val="000000"/>
                </a:solidFill>
                <a:latin typeface="宋体" panose="02010600030101010101" pitchFamily="2" charset="-122"/>
                <a:ea typeface="宋体" panose="02010600030101010101" pitchFamily="2" charset="-122"/>
              </a:rPr>
              <a:t>H</a:t>
            </a:r>
            <a:endParaRPr lang="en-US" altLang="zh-CN" sz="2400" b="1" dirty="0">
              <a:solidFill>
                <a:srgbClr val="000000"/>
              </a:solidFill>
              <a:latin typeface="宋体" panose="02010600030101010101" pitchFamily="2" charset="-122"/>
              <a:ea typeface="宋体" panose="02010600030101010101" pitchFamily="2" charset="-122"/>
            </a:endParaRPr>
          </a:p>
        </p:txBody>
      </p:sp>
      <p:sp>
        <p:nvSpPr>
          <p:cNvPr id="49158" name="Rectangle 6"/>
          <p:cNvSpPr/>
          <p:nvPr/>
        </p:nvSpPr>
        <p:spPr>
          <a:xfrm>
            <a:off x="523875" y="5275263"/>
            <a:ext cx="5273675" cy="457200"/>
          </a:xfrm>
          <a:prstGeom prst="rect">
            <a:avLst/>
          </a:prstGeom>
          <a:noFill/>
          <a:ln w="38100">
            <a:noFill/>
          </a:ln>
        </p:spPr>
        <p:txBody>
          <a:bodyPr>
            <a:spAutoFit/>
          </a:bodyPr>
          <a:p>
            <a:r>
              <a:rPr lang="zh-CN" altLang="en-US" sz="2400" b="1" dirty="0">
                <a:solidFill>
                  <a:srgbClr val="000000"/>
                </a:solidFill>
                <a:latin typeface="宋体" panose="02010600030101010101" pitchFamily="2" charset="-122"/>
                <a:ea typeface="宋体" panose="02010600030101010101" pitchFamily="2" charset="-122"/>
              </a:rPr>
              <a:t>存储层次的效率</a:t>
            </a:r>
            <a:r>
              <a:rPr lang="en-US" altLang="zh-CN" sz="2400" b="1" dirty="0">
                <a:solidFill>
                  <a:srgbClr val="000000"/>
                </a:solidFill>
                <a:latin typeface="宋体" panose="02010600030101010101" pitchFamily="2" charset="-122"/>
                <a:ea typeface="宋体" panose="02010600030101010101" pitchFamily="2" charset="-122"/>
              </a:rPr>
              <a:t>e </a:t>
            </a:r>
            <a:endParaRPr lang="en-US" altLang="zh-CN" sz="2400" b="1" dirty="0">
              <a:solidFill>
                <a:srgbClr val="000000"/>
              </a:solidFill>
              <a:latin typeface="宋体" panose="02010600030101010101" pitchFamily="2" charset="-122"/>
              <a:ea typeface="宋体" panose="02010600030101010101" pitchFamily="2" charset="-122"/>
            </a:endParaRPr>
          </a:p>
        </p:txBody>
      </p:sp>
      <p:sp>
        <p:nvSpPr>
          <p:cNvPr id="49159" name="Rectangle 7"/>
          <p:cNvSpPr/>
          <p:nvPr/>
        </p:nvSpPr>
        <p:spPr>
          <a:xfrm>
            <a:off x="496888" y="3930650"/>
            <a:ext cx="5273675" cy="457200"/>
          </a:xfrm>
          <a:prstGeom prst="rect">
            <a:avLst/>
          </a:prstGeom>
          <a:noFill/>
          <a:ln w="38100">
            <a:noFill/>
          </a:ln>
        </p:spPr>
        <p:txBody>
          <a:bodyPr>
            <a:spAutoFit/>
          </a:bodyPr>
          <a:p>
            <a:r>
              <a:rPr lang="zh-CN" altLang="en-US" sz="2400" dirty="0">
                <a:latin typeface="黑体" panose="02010609060101010101" pitchFamily="49" charset="-122"/>
              </a:rPr>
              <a:t>关注的性能参数</a:t>
            </a:r>
            <a:endParaRPr lang="zh-CN" altLang="en-US" sz="2400" dirty="0">
              <a:latin typeface="黑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存储层次的每位价格</a:t>
            </a:r>
            <a:r>
              <a:rPr lang="zh-CN" altLang="en-US" dirty="0"/>
              <a:t> </a:t>
            </a:r>
            <a:endParaRPr lang="zh-CN" altLang="en-US" dirty="0"/>
          </a:p>
        </p:txBody>
      </p:sp>
      <p:graphicFrame>
        <p:nvGraphicFramePr>
          <p:cNvPr id="51203" name="Object 4"/>
          <p:cNvGraphicFramePr>
            <a:graphicFrameLocks noChangeAspect="1"/>
          </p:cNvGraphicFramePr>
          <p:nvPr/>
        </p:nvGraphicFramePr>
        <p:xfrm>
          <a:off x="1358900" y="998538"/>
          <a:ext cx="4640263" cy="2066925"/>
        </p:xfrm>
        <a:graphic>
          <a:graphicData uri="http://schemas.openxmlformats.org/presentationml/2006/ole">
            <mc:AlternateContent xmlns:mc="http://schemas.openxmlformats.org/markup-compatibility/2006">
              <mc:Choice xmlns:v="urn:schemas-microsoft-com:vml" Requires="v">
                <p:oleObj spid="_x0000_s3078" name="" r:id="rId1" imgW="1168400" imgH="736600" progId="Equation.3">
                  <p:embed/>
                </p:oleObj>
              </mc:Choice>
              <mc:Fallback>
                <p:oleObj name="" r:id="rId1" imgW="1168400" imgH="736600" progId="Equation.3">
                  <p:embed/>
                  <p:pic>
                    <p:nvPicPr>
                      <p:cNvPr id="0" name="图片 3077"/>
                      <p:cNvPicPr/>
                      <p:nvPr/>
                    </p:nvPicPr>
                    <p:blipFill>
                      <a:blip r:embed="rId2"/>
                      <a:stretch>
                        <a:fillRect/>
                      </a:stretch>
                    </p:blipFill>
                    <p:spPr>
                      <a:xfrm>
                        <a:off x="1358900" y="998538"/>
                        <a:ext cx="4640263" cy="2066925"/>
                      </a:xfrm>
                      <a:prstGeom prst="rect">
                        <a:avLst/>
                      </a:prstGeom>
                      <a:noFill/>
                      <a:ln w="38100">
                        <a:noFill/>
                        <a:miter/>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50" name="Picture 2" descr="5-20"/>
          <p:cNvPicPr>
            <a:picLocks noChangeAspect="1"/>
          </p:cNvPicPr>
          <p:nvPr/>
        </p:nvPicPr>
        <p:blipFill>
          <a:blip r:embed="rId1"/>
          <a:stretch>
            <a:fillRect/>
          </a:stretch>
        </p:blipFill>
        <p:spPr>
          <a:xfrm>
            <a:off x="996950" y="892175"/>
            <a:ext cx="7140575" cy="5521325"/>
          </a:xfrm>
          <a:prstGeom prst="rect">
            <a:avLst/>
          </a:prstGeom>
          <a:noFill/>
          <a:ln w="9525">
            <a:noFill/>
          </a:ln>
        </p:spPr>
      </p:pic>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Rectangle 2"/>
          <p:cNvSpPr>
            <a:spLocks noGrp="1"/>
          </p:cNvSpPr>
          <p:nvPr>
            <p:ph type="title"/>
          </p:nvPr>
        </p:nvSpPr>
        <p:spPr>
          <a:ln/>
        </p:spPr>
        <p:txBody>
          <a:bodyPr vert="horz" wrap="square" lIns="91440" tIns="45720" rIns="91440" bIns="45720" anchor="ctr" anchorCtr="0"/>
          <a:p>
            <a:pPr eaLnBrk="1" hangingPunct="1"/>
            <a:r>
              <a:rPr lang="zh-CN" altLang="en-US" dirty="0"/>
              <a:t>命中率</a:t>
            </a:r>
            <a:r>
              <a:rPr lang="en-US" altLang="zh-CN" dirty="0"/>
              <a:t>H </a:t>
            </a:r>
            <a:endParaRPr lang="en-US" altLang="zh-CN" dirty="0"/>
          </a:p>
        </p:txBody>
      </p:sp>
      <p:sp>
        <p:nvSpPr>
          <p:cNvPr id="55299" name="Rectangle 3"/>
          <p:cNvSpPr>
            <a:spLocks noGrp="1"/>
          </p:cNvSpPr>
          <p:nvPr>
            <p:ph idx="1" hasCustomPrompt="1"/>
          </p:nvPr>
        </p:nvSpPr>
        <p:spPr>
          <a:xfrm>
            <a:off x="762000" y="1422400"/>
            <a:ext cx="7772400" cy="1106488"/>
          </a:xfrm>
          <a:ln/>
        </p:spPr>
        <p:txBody>
          <a:bodyPr vert="horz" wrap="square" lIns="91440" tIns="45720" rIns="91440" bIns="45720" anchor="t" anchorCtr="0"/>
          <a:p>
            <a:pPr eaLnBrk="1" hangingPunct="1"/>
            <a:r>
              <a:rPr lang="en-US" altLang="zh-CN" dirty="0"/>
              <a:t>CPU</a:t>
            </a:r>
            <a:r>
              <a:rPr lang="zh-CN" altLang="en-US" dirty="0">
                <a:latin typeface="Times New Roman" panose="02020603050405020304" pitchFamily="18" charset="0"/>
              </a:rPr>
              <a:t>产生的逻辑地址能在</a:t>
            </a:r>
            <a:r>
              <a:rPr lang="en-US" altLang="zh-CN" dirty="0">
                <a:latin typeface="Times New Roman" panose="02020603050405020304" pitchFamily="18" charset="0"/>
              </a:rPr>
              <a:t>M</a:t>
            </a:r>
            <a:r>
              <a:rPr lang="en-US" altLang="zh-CN" baseline="-25000" dirty="0">
                <a:latin typeface="Times New Roman" panose="02020603050405020304" pitchFamily="18" charset="0"/>
              </a:rPr>
              <a:t>1</a:t>
            </a:r>
            <a:r>
              <a:rPr lang="zh-CN" altLang="en-US" dirty="0">
                <a:latin typeface="Times New Roman" panose="02020603050405020304" pitchFamily="18" charset="0"/>
              </a:rPr>
              <a:t>中访问到（命中到）的概率。</a:t>
            </a:r>
            <a:endParaRPr lang="zh-CN" altLang="en-US" dirty="0"/>
          </a:p>
        </p:txBody>
      </p:sp>
      <p:graphicFrame>
        <p:nvGraphicFramePr>
          <p:cNvPr id="55300" name="Object 4"/>
          <p:cNvGraphicFramePr>
            <a:graphicFrameLocks noChangeAspect="1"/>
          </p:cNvGraphicFramePr>
          <p:nvPr/>
        </p:nvGraphicFramePr>
        <p:xfrm>
          <a:off x="1592263" y="2601913"/>
          <a:ext cx="5410200" cy="1050925"/>
        </p:xfrm>
        <a:graphic>
          <a:graphicData uri="http://schemas.openxmlformats.org/presentationml/2006/ole">
            <mc:AlternateContent xmlns:mc="http://schemas.openxmlformats.org/markup-compatibility/2006">
              <mc:Choice xmlns:v="urn:schemas-microsoft-com:vml" Requires="v">
                <p:oleObj spid="_x0000_s3079" name="" r:id="rId1" imgW="2222500" imgH="431800" progId="Equation.3">
                  <p:embed/>
                </p:oleObj>
              </mc:Choice>
              <mc:Fallback>
                <p:oleObj name="" r:id="rId1" imgW="2222500" imgH="431800" progId="Equation.3">
                  <p:embed/>
                  <p:pic>
                    <p:nvPicPr>
                      <p:cNvPr id="0" name="图片 3078"/>
                      <p:cNvPicPr/>
                      <p:nvPr/>
                    </p:nvPicPr>
                    <p:blipFill>
                      <a:blip r:embed="rId2"/>
                      <a:stretch>
                        <a:fillRect/>
                      </a:stretch>
                    </p:blipFill>
                    <p:spPr>
                      <a:xfrm>
                        <a:off x="1592263" y="2601913"/>
                        <a:ext cx="5410200" cy="1050925"/>
                      </a:xfrm>
                      <a:prstGeom prst="rect">
                        <a:avLst/>
                      </a:prstGeom>
                      <a:noFill/>
                      <a:ln w="38100">
                        <a:noFill/>
                        <a:miter/>
                      </a:ln>
                    </p:spPr>
                  </p:pic>
                </p:oleObj>
              </mc:Fallback>
            </mc:AlternateContent>
          </a:graphicData>
        </a:graphic>
      </p:graphicFrame>
      <p:sp>
        <p:nvSpPr>
          <p:cNvPr id="55301" name="Rectangle 5"/>
          <p:cNvSpPr/>
          <p:nvPr/>
        </p:nvSpPr>
        <p:spPr>
          <a:xfrm>
            <a:off x="838200" y="4013200"/>
            <a:ext cx="8097838" cy="1106488"/>
          </a:xfrm>
          <a:prstGeom prst="rect">
            <a:avLst/>
          </a:prstGeom>
          <a:noFill/>
          <a:ln w="9525">
            <a:noFill/>
          </a:ln>
        </p:spPr>
        <p:txBody>
          <a:bodyPr/>
          <a:p>
            <a:pPr marL="342900" indent="-342900" eaLnBrk="1" hangingPunct="1">
              <a:spcBef>
                <a:spcPct val="20000"/>
              </a:spcBef>
              <a:buClr>
                <a:schemeClr val="folHlink"/>
              </a:buClr>
              <a:buSzPct val="60000"/>
              <a:buFont typeface="Wingdings" panose="05000000000000000000" pitchFamily="2" charset="2"/>
              <a:buChar char="n"/>
            </a:pPr>
            <a:r>
              <a:rPr lang="en-US" altLang="zh-CN" sz="3200" dirty="0">
                <a:solidFill>
                  <a:srgbClr val="000000"/>
                </a:solidFill>
                <a:latin typeface="Tahoma" panose="020B0604030504040204" pitchFamily="34" charset="0"/>
                <a:ea typeface="楷体_GB2312" pitchFamily="49" charset="-122"/>
              </a:rPr>
              <a:t>H</a:t>
            </a:r>
            <a:r>
              <a:rPr lang="zh-CN" altLang="en-US" sz="3200" dirty="0">
                <a:solidFill>
                  <a:srgbClr val="000000"/>
                </a:solidFill>
                <a:latin typeface="Times New Roman" panose="02020603050405020304" pitchFamily="18" charset="0"/>
                <a:ea typeface="楷体_GB2312" pitchFamily="49" charset="-122"/>
              </a:rPr>
              <a:t>与</a:t>
            </a:r>
            <a:r>
              <a:rPr lang="zh-CN" altLang="en-US" sz="3200" dirty="0">
                <a:latin typeface="Times New Roman" panose="02020603050405020304" pitchFamily="18" charset="0"/>
                <a:ea typeface="楷体_GB2312" pitchFamily="49" charset="-122"/>
              </a:rPr>
              <a:t>程序的地址流、所采用的地址预测算法及</a:t>
            </a:r>
            <a:r>
              <a:rPr lang="en-US" altLang="zh-CN" sz="3200" dirty="0">
                <a:latin typeface="Tahoma" panose="020B0604030504040204" pitchFamily="34" charset="0"/>
                <a:ea typeface="楷体_GB2312" pitchFamily="49" charset="-122"/>
              </a:rPr>
              <a:t>M</a:t>
            </a:r>
            <a:r>
              <a:rPr lang="en-US" altLang="zh-CN" sz="3200" baseline="-25000" dirty="0">
                <a:latin typeface="Tahoma" panose="020B0604030504040204" pitchFamily="34" charset="0"/>
                <a:ea typeface="楷体_GB2312" pitchFamily="49" charset="-122"/>
              </a:rPr>
              <a:t>1</a:t>
            </a:r>
            <a:r>
              <a:rPr lang="zh-CN" altLang="en-US" sz="3200" dirty="0">
                <a:latin typeface="Times New Roman" panose="02020603050405020304" pitchFamily="18" charset="0"/>
                <a:ea typeface="楷体_GB2312" pitchFamily="49" charset="-122"/>
              </a:rPr>
              <a:t>的容量有关</a:t>
            </a:r>
            <a:endParaRPr lang="zh-CN" altLang="en-US" sz="3200" dirty="0">
              <a:latin typeface="Times New Roman" panose="02020603050405020304" pitchFamily="18" charset="0"/>
              <a:ea typeface="楷体_GB2312" pitchFamily="49" charset="-122"/>
            </a:endParaRPr>
          </a:p>
          <a:p>
            <a:pPr marL="342900" indent="-342900" eaLnBrk="1" hangingPunct="1">
              <a:spcBef>
                <a:spcPct val="20000"/>
              </a:spcBef>
              <a:buClr>
                <a:schemeClr val="folHlink"/>
              </a:buClr>
              <a:buSzPct val="60000"/>
              <a:buFont typeface="Wingdings" panose="05000000000000000000" pitchFamily="2" charset="2"/>
              <a:buChar char="n"/>
            </a:pPr>
            <a:r>
              <a:rPr lang="en-US" altLang="zh-CN" sz="3200" dirty="0">
                <a:solidFill>
                  <a:srgbClr val="000000"/>
                </a:solidFill>
                <a:latin typeface="Tahoma" panose="020B0604030504040204" pitchFamily="34" charset="0"/>
                <a:ea typeface="楷体_GB2312" pitchFamily="49" charset="-122"/>
              </a:rPr>
              <a:t>H----</a:t>
            </a:r>
            <a:r>
              <a:rPr lang="en-US" altLang="zh-CN" sz="3200" dirty="0">
                <a:solidFill>
                  <a:srgbClr val="000000"/>
                </a:solidFill>
                <a:latin typeface="Times New Roman" panose="02020603050405020304" pitchFamily="18" charset="0"/>
                <a:ea typeface="楷体_GB2312" pitchFamily="49" charset="-122"/>
                <a:sym typeface="Wingdings" panose="05000000000000000000" pitchFamily="2" charset="2"/>
              </a:rPr>
              <a:t></a:t>
            </a:r>
            <a:r>
              <a:rPr lang="en-US" altLang="zh-CN" sz="3200" dirty="0">
                <a:solidFill>
                  <a:srgbClr val="000000"/>
                </a:solidFill>
                <a:latin typeface="Tahoma" panose="020B0604030504040204" pitchFamily="34" charset="0"/>
                <a:ea typeface="楷体_GB2312" pitchFamily="49" charset="-122"/>
              </a:rPr>
              <a:t>1 </a:t>
            </a:r>
            <a:r>
              <a:rPr lang="zh-CN" altLang="en-US" sz="3200" dirty="0">
                <a:solidFill>
                  <a:srgbClr val="000000"/>
                </a:solidFill>
                <a:latin typeface="Times New Roman" panose="02020603050405020304" pitchFamily="18" charset="0"/>
                <a:ea typeface="楷体_GB2312" pitchFamily="49" charset="-122"/>
              </a:rPr>
              <a:t>好</a:t>
            </a:r>
            <a:r>
              <a:rPr lang="zh-CN" altLang="en-US" sz="3200" dirty="0">
                <a:solidFill>
                  <a:schemeClr val="tx1"/>
                </a:solidFill>
                <a:latin typeface="Tahoma" panose="020B0604030504040204" pitchFamily="34" charset="0"/>
                <a:ea typeface="楷体_GB2312" pitchFamily="49" charset="-122"/>
              </a:rPr>
              <a:t>  </a:t>
            </a:r>
            <a:endParaRPr lang="zh-CN" altLang="en-US" sz="3200" dirty="0">
              <a:solidFill>
                <a:schemeClr val="tx1"/>
              </a:solidFill>
              <a:latin typeface="Tahoma" panose="020B0604030504040204" pitchFamily="34" charset="0"/>
              <a:ea typeface="楷体_GB2312"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存储层次的</a:t>
            </a:r>
            <a:r>
              <a:rPr lang="zh-CN" altLang="en-US" dirty="0"/>
              <a:t>访问效率</a:t>
            </a:r>
            <a:endParaRPr lang="zh-CN" altLang="en-US" dirty="0"/>
          </a:p>
        </p:txBody>
      </p:sp>
      <p:graphicFrame>
        <p:nvGraphicFramePr>
          <p:cNvPr id="57347" name="Object 3"/>
          <p:cNvGraphicFramePr>
            <a:graphicFrameLocks noChangeAspect="1"/>
          </p:cNvGraphicFramePr>
          <p:nvPr/>
        </p:nvGraphicFramePr>
        <p:xfrm>
          <a:off x="725488" y="1219200"/>
          <a:ext cx="7607300" cy="1941513"/>
        </p:xfrm>
        <a:graphic>
          <a:graphicData uri="http://schemas.openxmlformats.org/presentationml/2006/ole">
            <mc:AlternateContent xmlns:mc="http://schemas.openxmlformats.org/markup-compatibility/2006">
              <mc:Choice xmlns:v="urn:schemas-microsoft-com:vml" Requires="v">
                <p:oleObj spid="_x0000_s3080" name="" r:id="rId1" imgW="2362200" imgH="736600" progId="Equation.3">
                  <p:embed/>
                </p:oleObj>
              </mc:Choice>
              <mc:Fallback>
                <p:oleObj name="" r:id="rId1" imgW="2362200" imgH="736600" progId="Equation.3">
                  <p:embed/>
                  <p:pic>
                    <p:nvPicPr>
                      <p:cNvPr id="0" name="图片 3079"/>
                      <p:cNvPicPr/>
                      <p:nvPr/>
                    </p:nvPicPr>
                    <p:blipFill>
                      <a:blip r:embed="rId2"/>
                      <a:stretch>
                        <a:fillRect/>
                      </a:stretch>
                    </p:blipFill>
                    <p:spPr>
                      <a:xfrm>
                        <a:off x="725488" y="1219200"/>
                        <a:ext cx="7607300" cy="1941513"/>
                      </a:xfrm>
                      <a:prstGeom prst="rect">
                        <a:avLst/>
                      </a:prstGeom>
                      <a:noFill/>
                      <a:ln w="38100">
                        <a:noFill/>
                        <a:miter/>
                      </a:ln>
                    </p:spPr>
                  </p:pic>
                </p:oleObj>
              </mc:Fallback>
            </mc:AlternateContent>
          </a:graphicData>
        </a:graphic>
      </p:graphicFrame>
      <p:graphicFrame>
        <p:nvGraphicFramePr>
          <p:cNvPr id="57348" name="Object 8"/>
          <p:cNvGraphicFramePr>
            <a:graphicFrameLocks noGrp="1" noChangeAspect="1"/>
          </p:cNvGraphicFramePr>
          <p:nvPr>
            <p:ph sz="half" idx="2" hasCustomPrompt="1"/>
          </p:nvPr>
        </p:nvGraphicFramePr>
        <p:xfrm>
          <a:off x="528638" y="3536950"/>
          <a:ext cx="7570787" cy="2039938"/>
        </p:xfrm>
        <a:graphic>
          <a:graphicData uri="http://schemas.openxmlformats.org/presentationml/2006/ole">
            <mc:AlternateContent xmlns:mc="http://schemas.openxmlformats.org/markup-compatibility/2006">
              <mc:Choice xmlns:v="urn:schemas-microsoft-com:vml" Requires="v">
                <p:oleObj spid="_x0000_s3081" name="" r:id="rId3" imgW="2451100" imgH="660400" progId="Equation.DSMT4">
                  <p:embed/>
                </p:oleObj>
              </mc:Choice>
              <mc:Fallback>
                <p:oleObj name="" r:id="rId3" imgW="2451100" imgH="660400" progId="Equation.DSMT4">
                  <p:embed/>
                  <p:pic>
                    <p:nvPicPr>
                      <p:cNvPr id="0" name="图片 3080"/>
                      <p:cNvPicPr/>
                      <p:nvPr/>
                    </p:nvPicPr>
                    <p:blipFill>
                      <a:blip r:embed="rId4"/>
                      <a:srcRect/>
                      <a:stretch>
                        <a:fillRect/>
                      </a:stretch>
                    </p:blipFill>
                    <p:spPr>
                      <a:xfrm>
                        <a:off x="528638" y="3536950"/>
                        <a:ext cx="7570787" cy="2039938"/>
                      </a:xfrm>
                      <a:prstGeom prst="rect">
                        <a:avLst/>
                      </a:prstGeom>
                      <a:noFill/>
                      <a:ln w="38100">
                        <a:miter/>
                      </a:ln>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Rectangle 2"/>
          <p:cNvSpPr>
            <a:spLocks noGrp="1"/>
          </p:cNvSpPr>
          <p:nvPr>
            <p:ph type="title"/>
          </p:nvPr>
        </p:nvSpPr>
        <p:spPr>
          <a:ln/>
        </p:spPr>
        <p:txBody>
          <a:bodyPr vert="horz" wrap="square" lIns="91440" tIns="45720" rIns="91440" bIns="45720" anchor="ctr" anchorCtr="0"/>
          <a:p>
            <a:pPr eaLnBrk="1" hangingPunct="1"/>
            <a:r>
              <a:rPr lang="zh-CN" altLang="en-US" dirty="0"/>
              <a:t>访问效率说明</a:t>
            </a:r>
            <a:endParaRPr lang="zh-CN" altLang="en-US" dirty="0"/>
          </a:p>
        </p:txBody>
      </p:sp>
      <p:sp>
        <p:nvSpPr>
          <p:cNvPr id="59395" name="Rectangle 3"/>
          <p:cNvSpPr>
            <a:spLocks noGrp="1"/>
          </p:cNvSpPr>
          <p:nvPr>
            <p:ph idx="1" hasCustomPrompt="1"/>
          </p:nvPr>
        </p:nvSpPr>
        <p:spPr>
          <a:xfrm>
            <a:off x="228600" y="1482725"/>
            <a:ext cx="4343400" cy="5127625"/>
          </a:xfrm>
          <a:ln/>
        </p:spPr>
        <p:txBody>
          <a:bodyPr vert="horz" wrap="square" lIns="91440" tIns="45720" rIns="91440" bIns="45720" anchor="t" anchorCtr="0"/>
          <a:p>
            <a:pPr eaLnBrk="1" hangingPunct="1">
              <a:lnSpc>
                <a:spcPct val="80000"/>
              </a:lnSpc>
              <a:spcBef>
                <a:spcPts val="1200"/>
              </a:spcBef>
            </a:pPr>
            <a:r>
              <a:rPr lang="en-US" altLang="zh-CN" sz="2400" dirty="0">
                <a:latin typeface="Times New Roman" panose="02020603050405020304" pitchFamily="18" charset="0"/>
              </a:rPr>
              <a:t>e-</a:t>
            </a:r>
            <a:r>
              <a:rPr lang="en-US" altLang="zh-CN" sz="2400" dirty="0">
                <a:latin typeface="Times New Roman" panose="02020603050405020304" pitchFamily="18" charset="0"/>
                <a:sym typeface="Wingdings" panose="05000000000000000000" pitchFamily="2" charset="2"/>
              </a:rPr>
              <a:t></a:t>
            </a:r>
            <a:r>
              <a:rPr lang="en-US" altLang="zh-CN" sz="2400" dirty="0">
                <a:latin typeface="Times New Roman" panose="02020603050405020304" pitchFamily="18" charset="0"/>
              </a:rPr>
              <a:t>1</a:t>
            </a:r>
            <a:r>
              <a:rPr lang="zh-CN" altLang="en-US" sz="2400" dirty="0">
                <a:latin typeface="Times New Roman" panose="02020603050405020304" pitchFamily="18" charset="0"/>
              </a:rPr>
              <a:t>，</a:t>
            </a:r>
            <a:r>
              <a:rPr lang="en-US" altLang="zh-CN" sz="2400" dirty="0">
                <a:latin typeface="Times New Roman" panose="02020603050405020304" pitchFamily="18" charset="0"/>
              </a:rPr>
              <a:t>H</a:t>
            </a:r>
            <a:r>
              <a:rPr lang="zh-CN" altLang="en-US" sz="2400" dirty="0">
                <a:latin typeface="Times New Roman" panose="02020603050405020304" pitchFamily="18" charset="0"/>
              </a:rPr>
              <a:t>在</a:t>
            </a:r>
            <a:r>
              <a:rPr lang="en-US" altLang="zh-CN" sz="2400" dirty="0">
                <a:latin typeface="Times New Roman" panose="02020603050405020304" pitchFamily="18" charset="0"/>
              </a:rPr>
              <a:t>r</a:t>
            </a:r>
            <a:r>
              <a:rPr lang="zh-CN" altLang="en-US" sz="2400" dirty="0">
                <a:latin typeface="Times New Roman" panose="02020603050405020304" pitchFamily="18" charset="0"/>
              </a:rPr>
              <a:t>较大时，</a:t>
            </a:r>
            <a:r>
              <a:rPr lang="en-US" altLang="zh-CN" sz="2400" dirty="0">
                <a:latin typeface="Times New Roman" panose="02020603050405020304" pitchFamily="18" charset="0"/>
              </a:rPr>
              <a:t>H</a:t>
            </a:r>
            <a:r>
              <a:rPr lang="zh-CN" altLang="en-US" sz="2400" dirty="0">
                <a:latin typeface="Times New Roman" panose="02020603050405020304" pitchFamily="18" charset="0"/>
              </a:rPr>
              <a:t>要极高。</a:t>
            </a:r>
            <a:endParaRPr lang="zh-CN" altLang="en-US" sz="2400" dirty="0">
              <a:latin typeface="Times New Roman" panose="02020603050405020304" pitchFamily="18" charset="0"/>
            </a:endParaRPr>
          </a:p>
          <a:p>
            <a:pPr eaLnBrk="1" hangingPunct="1">
              <a:lnSpc>
                <a:spcPct val="80000"/>
              </a:lnSpc>
              <a:spcBef>
                <a:spcPts val="1200"/>
              </a:spcBef>
            </a:pPr>
            <a:r>
              <a:rPr lang="en-US" altLang="zh-CN" sz="2400" dirty="0">
                <a:latin typeface="Times New Roman" panose="02020603050405020304" pitchFamily="18" charset="0"/>
              </a:rPr>
              <a:t>r=100, </a:t>
            </a:r>
            <a:r>
              <a:rPr lang="zh-CN" altLang="en-US" sz="2400" dirty="0">
                <a:latin typeface="Times New Roman" panose="02020603050405020304" pitchFamily="18" charset="0"/>
              </a:rPr>
              <a:t>为使</a:t>
            </a:r>
            <a:r>
              <a:rPr lang="en-US" altLang="zh-CN" sz="2400" dirty="0">
                <a:latin typeface="Times New Roman" panose="02020603050405020304" pitchFamily="18" charset="0"/>
              </a:rPr>
              <a:t>e &gt; 0.9 </a:t>
            </a:r>
            <a:endParaRPr lang="en-US" altLang="zh-CN" sz="2400" dirty="0">
              <a:latin typeface="Times New Roman" panose="02020603050405020304" pitchFamily="18" charset="0"/>
            </a:endParaRPr>
          </a:p>
          <a:p>
            <a:pPr eaLnBrk="1" hangingPunct="1">
              <a:lnSpc>
                <a:spcPct val="80000"/>
              </a:lnSpc>
              <a:spcBef>
                <a:spcPts val="1200"/>
              </a:spcBef>
              <a:buNone/>
            </a:pPr>
            <a:r>
              <a:rPr lang="en-US" altLang="zh-CN" sz="2400" dirty="0">
                <a:latin typeface="Times New Roman" panose="02020603050405020304" pitchFamily="18" charset="0"/>
              </a:rPr>
              <a:t>                 H &gt; 0.998</a:t>
            </a:r>
            <a:endParaRPr lang="en-US" altLang="zh-CN" sz="2400" dirty="0">
              <a:latin typeface="Times New Roman" panose="02020603050405020304" pitchFamily="18" charset="0"/>
            </a:endParaRPr>
          </a:p>
          <a:p>
            <a:pPr eaLnBrk="1" hangingPunct="1">
              <a:lnSpc>
                <a:spcPct val="80000"/>
              </a:lnSpc>
              <a:spcBef>
                <a:spcPts val="1200"/>
              </a:spcBef>
            </a:pPr>
            <a:r>
              <a:rPr lang="en-US" altLang="zh-CN" sz="2400" dirty="0">
                <a:latin typeface="Times New Roman" panose="02020603050405020304" pitchFamily="18" charset="0"/>
              </a:rPr>
              <a:t>r=2, </a:t>
            </a:r>
            <a:r>
              <a:rPr lang="zh-CN" altLang="en-US" sz="2400" dirty="0">
                <a:latin typeface="Times New Roman" panose="02020603050405020304" pitchFamily="18" charset="0"/>
              </a:rPr>
              <a:t>为使</a:t>
            </a:r>
            <a:r>
              <a:rPr lang="en-US" altLang="zh-CN" sz="2400" dirty="0">
                <a:latin typeface="Times New Roman" panose="02020603050405020304" pitchFamily="18" charset="0"/>
              </a:rPr>
              <a:t>e &gt; 0.9  </a:t>
            </a:r>
            <a:endParaRPr lang="en-US" altLang="zh-CN" sz="2400" dirty="0">
              <a:latin typeface="Times New Roman" panose="02020603050405020304" pitchFamily="18" charset="0"/>
            </a:endParaRPr>
          </a:p>
          <a:p>
            <a:pPr eaLnBrk="1" hangingPunct="1">
              <a:lnSpc>
                <a:spcPct val="80000"/>
              </a:lnSpc>
              <a:spcBef>
                <a:spcPts val="1200"/>
              </a:spcBef>
              <a:buNone/>
            </a:pPr>
            <a:r>
              <a:rPr lang="en-US" altLang="zh-CN" sz="2400" dirty="0">
                <a:latin typeface="Times New Roman" panose="02020603050405020304" pitchFamily="18" charset="0"/>
              </a:rPr>
              <a:t>                H &gt; 0.889</a:t>
            </a:r>
            <a:endParaRPr lang="en-US" altLang="zh-CN" sz="2400" dirty="0">
              <a:latin typeface="Times New Roman" panose="02020603050405020304" pitchFamily="18" charset="0"/>
            </a:endParaRPr>
          </a:p>
          <a:p>
            <a:pPr eaLnBrk="1" hangingPunct="1">
              <a:lnSpc>
                <a:spcPct val="80000"/>
              </a:lnSpc>
              <a:spcBef>
                <a:spcPts val="1200"/>
              </a:spcBef>
            </a:pPr>
            <a:r>
              <a:rPr lang="zh-CN" altLang="en-US" sz="2400" dirty="0">
                <a:solidFill>
                  <a:srgbClr val="FF0000"/>
                </a:solidFill>
                <a:latin typeface="Times New Roman" panose="02020603050405020304" pitchFamily="18" charset="0"/>
              </a:rPr>
              <a:t>如两级速度差异很大，        提高</a:t>
            </a:r>
            <a:r>
              <a:rPr lang="en-US" altLang="zh-CN" sz="2400" dirty="0">
                <a:solidFill>
                  <a:srgbClr val="FF0000"/>
                </a:solidFill>
                <a:latin typeface="Times New Roman" panose="02020603050405020304" pitchFamily="18" charset="0"/>
              </a:rPr>
              <a:t>H</a:t>
            </a:r>
            <a:r>
              <a:rPr lang="zh-CN" altLang="en-US" sz="2400" dirty="0">
                <a:solidFill>
                  <a:srgbClr val="FF0000"/>
                </a:solidFill>
                <a:latin typeface="Times New Roman" panose="02020603050405020304" pitchFamily="18" charset="0"/>
              </a:rPr>
              <a:t>很难</a:t>
            </a:r>
            <a:r>
              <a:rPr lang="zh-CN" altLang="en-US" sz="2400" dirty="0">
                <a:latin typeface="Times New Roman" panose="02020603050405020304" pitchFamily="18" charset="0"/>
              </a:rPr>
              <a:t>。</a:t>
            </a:r>
            <a:endParaRPr lang="en-US" altLang="zh-CN" sz="2400" dirty="0">
              <a:latin typeface="Times New Roman" panose="02020603050405020304" pitchFamily="18" charset="0"/>
            </a:endParaRPr>
          </a:p>
          <a:p>
            <a:pPr eaLnBrk="1" hangingPunct="1">
              <a:lnSpc>
                <a:spcPct val="80000"/>
              </a:lnSpc>
              <a:spcBef>
                <a:spcPts val="1200"/>
              </a:spcBef>
            </a:pPr>
            <a:r>
              <a:rPr lang="en-US" altLang="zh-CN" sz="2400" dirty="0">
                <a:latin typeface="Times New Roman" panose="02020603050405020304" pitchFamily="18" charset="0"/>
              </a:rPr>
              <a:t>e-</a:t>
            </a:r>
            <a:r>
              <a:rPr lang="en-US" altLang="zh-CN" sz="2400" dirty="0">
                <a:latin typeface="Times New Roman" panose="02020603050405020304" pitchFamily="18" charset="0"/>
                <a:sym typeface="Wingdings" panose="05000000000000000000" pitchFamily="2" charset="2"/>
              </a:rPr>
              <a:t></a:t>
            </a:r>
            <a:r>
              <a:rPr lang="en-US" altLang="zh-CN" sz="2400" dirty="0">
                <a:latin typeface="Times New Roman" panose="02020603050405020304" pitchFamily="18" charset="0"/>
              </a:rPr>
              <a:t>1 </a:t>
            </a:r>
            <a:r>
              <a:rPr lang="zh-CN" altLang="en-US" sz="2400" dirty="0">
                <a:latin typeface="Times New Roman" panose="02020603050405020304" pitchFamily="18" charset="0"/>
              </a:rPr>
              <a:t>越好 </a:t>
            </a:r>
            <a:endParaRPr lang="zh-CN" altLang="en-US" sz="2400" dirty="0">
              <a:latin typeface="Times New Roman" panose="02020603050405020304" pitchFamily="18" charset="0"/>
            </a:endParaRPr>
          </a:p>
          <a:p>
            <a:pPr eaLnBrk="1" hangingPunct="1">
              <a:lnSpc>
                <a:spcPct val="80000"/>
              </a:lnSpc>
              <a:spcBef>
                <a:spcPts val="1200"/>
              </a:spcBef>
            </a:pPr>
            <a:r>
              <a:rPr lang="en-US" altLang="zh-CN" sz="2400" dirty="0">
                <a:latin typeface="Times New Roman" panose="02020603050405020304" pitchFamily="18" charset="0"/>
              </a:rPr>
              <a:t>e</a:t>
            </a:r>
            <a:r>
              <a:rPr lang="zh-CN" altLang="en-US" sz="2400" dirty="0">
                <a:latin typeface="Times New Roman" panose="02020603050405020304" pitchFamily="18" charset="0"/>
              </a:rPr>
              <a:t>取决于层次的各级器件和设备特性，容量，命中率和替换算法有关。</a:t>
            </a:r>
            <a:endParaRPr lang="zh-CN" altLang="en-US" sz="2400" dirty="0">
              <a:latin typeface="Times New Roman" panose="02020603050405020304" pitchFamily="18" charset="0"/>
            </a:endParaRPr>
          </a:p>
          <a:p>
            <a:pPr eaLnBrk="1" hangingPunct="1">
              <a:lnSpc>
                <a:spcPct val="80000"/>
              </a:lnSpc>
              <a:spcBef>
                <a:spcPts val="1200"/>
              </a:spcBef>
              <a:buNone/>
            </a:pP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59396" name="Text Box 4"/>
          <p:cNvSpPr txBox="1"/>
          <p:nvPr/>
        </p:nvSpPr>
        <p:spPr>
          <a:xfrm>
            <a:off x="4524375" y="1243013"/>
            <a:ext cx="1460500" cy="523875"/>
          </a:xfrm>
          <a:prstGeom prst="rect">
            <a:avLst/>
          </a:prstGeom>
          <a:noFill/>
          <a:ln w="9525">
            <a:noFill/>
          </a:ln>
        </p:spPr>
        <p:txBody>
          <a:bodyPr>
            <a:spAutoFit/>
          </a:bodyPr>
          <a:p>
            <a:pPr algn="ctr" eaLnBrk="1" fontAlgn="ctr" hangingPunct="1"/>
            <a:r>
              <a:rPr lang="zh-CN" altLang="en-US" sz="1400" dirty="0">
                <a:solidFill>
                  <a:srgbClr val="000000"/>
                </a:solidFill>
                <a:latin typeface="Tahoma" panose="020B0604030504040204" pitchFamily="34" charset="0"/>
                <a:ea typeface="宋体" panose="02010600030101010101" pitchFamily="2" charset="-122"/>
              </a:rPr>
              <a:t>访问效率</a:t>
            </a:r>
            <a:r>
              <a:rPr lang="en-US" altLang="zh-CN" sz="1400" dirty="0">
                <a:solidFill>
                  <a:srgbClr val="000000"/>
                </a:solidFill>
                <a:latin typeface="Tahoma" panose="020B0604030504040204" pitchFamily="34" charset="0"/>
                <a:ea typeface="宋体" panose="02010600030101010101" pitchFamily="2" charset="-122"/>
              </a:rPr>
              <a:t>e=T</a:t>
            </a:r>
            <a:r>
              <a:rPr lang="en-US" altLang="zh-CN" sz="1400" baseline="-25000" dirty="0">
                <a:solidFill>
                  <a:srgbClr val="000000"/>
                </a:solidFill>
                <a:latin typeface="Tahoma" panose="020B0604030504040204" pitchFamily="34" charset="0"/>
                <a:ea typeface="宋体" panose="02010600030101010101" pitchFamily="2" charset="-122"/>
              </a:rPr>
              <a:t>A1</a:t>
            </a:r>
            <a:r>
              <a:rPr lang="en-US" altLang="zh-CN" sz="1400" dirty="0">
                <a:solidFill>
                  <a:srgbClr val="000000"/>
                </a:solidFill>
                <a:latin typeface="Tahoma" panose="020B0604030504040204" pitchFamily="34" charset="0"/>
                <a:ea typeface="宋体" panose="02010600030101010101" pitchFamily="2" charset="-122"/>
              </a:rPr>
              <a:t>/T</a:t>
            </a:r>
            <a:r>
              <a:rPr lang="en-US" altLang="zh-CN" sz="1400" baseline="-25000" dirty="0">
                <a:solidFill>
                  <a:srgbClr val="000000"/>
                </a:solidFill>
                <a:latin typeface="Tahoma" panose="020B0604030504040204" pitchFamily="34" charset="0"/>
                <a:ea typeface="宋体" panose="02010600030101010101" pitchFamily="2" charset="-122"/>
              </a:rPr>
              <a:t>A2</a:t>
            </a:r>
            <a:endParaRPr lang="zh-CN" altLang="en-US" sz="1400" baseline="-25000" dirty="0">
              <a:solidFill>
                <a:srgbClr val="000000"/>
              </a:solidFill>
              <a:latin typeface="Tahoma" panose="020B0604030504040204" pitchFamily="34" charset="0"/>
              <a:ea typeface="宋体" panose="02010600030101010101" pitchFamily="2" charset="-122"/>
            </a:endParaRPr>
          </a:p>
        </p:txBody>
      </p:sp>
      <p:sp>
        <p:nvSpPr>
          <p:cNvPr id="59397" name="Text Box 5"/>
          <p:cNvSpPr txBox="1"/>
          <p:nvPr/>
        </p:nvSpPr>
        <p:spPr>
          <a:xfrm>
            <a:off x="7620000" y="1711325"/>
            <a:ext cx="655638"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m=16</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398" name="Rectangle 7"/>
          <p:cNvSpPr/>
          <p:nvPr/>
        </p:nvSpPr>
        <p:spPr>
          <a:xfrm>
            <a:off x="4921250" y="1803400"/>
            <a:ext cx="3705225" cy="3124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59399" name="Line 8"/>
          <p:cNvSpPr/>
          <p:nvPr/>
        </p:nvSpPr>
        <p:spPr>
          <a:xfrm flipV="1">
            <a:off x="5607050" y="4851400"/>
            <a:ext cx="0" cy="76200"/>
          </a:xfrm>
          <a:prstGeom prst="line">
            <a:avLst/>
          </a:prstGeom>
          <a:ln w="9525" cap="flat" cmpd="sng">
            <a:solidFill>
              <a:schemeClr val="tx1"/>
            </a:solidFill>
            <a:prstDash val="solid"/>
            <a:miter/>
            <a:headEnd type="none" w="med" len="med"/>
            <a:tailEnd type="none" w="med" len="med"/>
          </a:ln>
        </p:spPr>
      </p:sp>
      <p:sp>
        <p:nvSpPr>
          <p:cNvPr id="59400" name="Line 9"/>
          <p:cNvSpPr/>
          <p:nvPr/>
        </p:nvSpPr>
        <p:spPr>
          <a:xfrm flipV="1">
            <a:off x="6292850" y="4851400"/>
            <a:ext cx="0" cy="76200"/>
          </a:xfrm>
          <a:prstGeom prst="line">
            <a:avLst/>
          </a:prstGeom>
          <a:ln w="9525" cap="flat" cmpd="sng">
            <a:solidFill>
              <a:schemeClr val="tx1"/>
            </a:solidFill>
            <a:prstDash val="solid"/>
            <a:miter/>
            <a:headEnd type="none" w="med" len="med"/>
            <a:tailEnd type="none" w="med" len="med"/>
          </a:ln>
        </p:spPr>
      </p:sp>
      <p:sp>
        <p:nvSpPr>
          <p:cNvPr id="59401" name="Line 10"/>
          <p:cNvSpPr/>
          <p:nvPr/>
        </p:nvSpPr>
        <p:spPr>
          <a:xfrm flipV="1">
            <a:off x="6978650" y="4851400"/>
            <a:ext cx="0" cy="76200"/>
          </a:xfrm>
          <a:prstGeom prst="line">
            <a:avLst/>
          </a:prstGeom>
          <a:ln w="9525" cap="flat" cmpd="sng">
            <a:solidFill>
              <a:schemeClr val="tx1"/>
            </a:solidFill>
            <a:prstDash val="solid"/>
            <a:miter/>
            <a:headEnd type="none" w="med" len="med"/>
            <a:tailEnd type="none" w="med" len="med"/>
          </a:ln>
        </p:spPr>
      </p:sp>
      <p:sp>
        <p:nvSpPr>
          <p:cNvPr id="59402" name="Line 11"/>
          <p:cNvSpPr/>
          <p:nvPr/>
        </p:nvSpPr>
        <p:spPr>
          <a:xfrm flipV="1">
            <a:off x="7664450" y="4851400"/>
            <a:ext cx="0" cy="76200"/>
          </a:xfrm>
          <a:prstGeom prst="line">
            <a:avLst/>
          </a:prstGeom>
          <a:ln w="9525" cap="flat" cmpd="sng">
            <a:solidFill>
              <a:schemeClr val="tx1"/>
            </a:solidFill>
            <a:prstDash val="solid"/>
            <a:miter/>
            <a:headEnd type="none" w="med" len="med"/>
            <a:tailEnd type="none" w="med" len="med"/>
          </a:ln>
        </p:spPr>
      </p:sp>
      <p:sp>
        <p:nvSpPr>
          <p:cNvPr id="59403" name="Line 12"/>
          <p:cNvSpPr/>
          <p:nvPr/>
        </p:nvSpPr>
        <p:spPr>
          <a:xfrm flipV="1">
            <a:off x="8350250" y="4851400"/>
            <a:ext cx="0" cy="76200"/>
          </a:xfrm>
          <a:prstGeom prst="line">
            <a:avLst/>
          </a:prstGeom>
          <a:ln w="9525" cap="flat" cmpd="sng">
            <a:solidFill>
              <a:schemeClr val="tx1"/>
            </a:solidFill>
            <a:prstDash val="solid"/>
            <a:miter/>
            <a:headEnd type="none" w="med" len="med"/>
            <a:tailEnd type="none" w="med" len="med"/>
          </a:ln>
        </p:spPr>
      </p:sp>
      <p:sp>
        <p:nvSpPr>
          <p:cNvPr id="59404" name="Text Box 13"/>
          <p:cNvSpPr txBox="1"/>
          <p:nvPr/>
        </p:nvSpPr>
        <p:spPr>
          <a:xfrm>
            <a:off x="5378450" y="4927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0.2</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05" name="Text Box 14"/>
          <p:cNvSpPr txBox="1"/>
          <p:nvPr/>
        </p:nvSpPr>
        <p:spPr>
          <a:xfrm>
            <a:off x="6064250" y="4927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0.4</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06" name="Text Box 15"/>
          <p:cNvSpPr txBox="1"/>
          <p:nvPr/>
        </p:nvSpPr>
        <p:spPr>
          <a:xfrm>
            <a:off x="6750050" y="4927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0.6</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07" name="Text Box 16"/>
          <p:cNvSpPr txBox="1"/>
          <p:nvPr/>
        </p:nvSpPr>
        <p:spPr>
          <a:xfrm>
            <a:off x="7435850" y="4927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0.8</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08" name="Text Box 17"/>
          <p:cNvSpPr txBox="1"/>
          <p:nvPr/>
        </p:nvSpPr>
        <p:spPr>
          <a:xfrm>
            <a:off x="8343900" y="4927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1.0</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09" name="Line 18"/>
          <p:cNvSpPr/>
          <p:nvPr/>
        </p:nvSpPr>
        <p:spPr>
          <a:xfrm>
            <a:off x="4921250" y="4318000"/>
            <a:ext cx="76200" cy="0"/>
          </a:xfrm>
          <a:prstGeom prst="line">
            <a:avLst/>
          </a:prstGeom>
          <a:ln w="9525" cap="flat" cmpd="sng">
            <a:solidFill>
              <a:schemeClr val="tx1"/>
            </a:solidFill>
            <a:prstDash val="solid"/>
            <a:miter/>
            <a:headEnd type="none" w="med" len="med"/>
            <a:tailEnd type="none" w="med" len="med"/>
          </a:ln>
        </p:spPr>
      </p:sp>
      <p:sp>
        <p:nvSpPr>
          <p:cNvPr id="59410" name="Line 19"/>
          <p:cNvSpPr/>
          <p:nvPr/>
        </p:nvSpPr>
        <p:spPr>
          <a:xfrm>
            <a:off x="4921250" y="3708400"/>
            <a:ext cx="76200" cy="0"/>
          </a:xfrm>
          <a:prstGeom prst="line">
            <a:avLst/>
          </a:prstGeom>
          <a:ln w="9525" cap="flat" cmpd="sng">
            <a:solidFill>
              <a:schemeClr val="tx1"/>
            </a:solidFill>
            <a:prstDash val="solid"/>
            <a:miter/>
            <a:headEnd type="none" w="med" len="med"/>
            <a:tailEnd type="none" w="med" len="med"/>
          </a:ln>
        </p:spPr>
      </p:sp>
      <p:sp>
        <p:nvSpPr>
          <p:cNvPr id="59411" name="Line 20"/>
          <p:cNvSpPr/>
          <p:nvPr/>
        </p:nvSpPr>
        <p:spPr>
          <a:xfrm>
            <a:off x="4921250" y="3098800"/>
            <a:ext cx="76200" cy="0"/>
          </a:xfrm>
          <a:prstGeom prst="line">
            <a:avLst/>
          </a:prstGeom>
          <a:ln w="9525" cap="flat" cmpd="sng">
            <a:solidFill>
              <a:schemeClr val="tx1"/>
            </a:solidFill>
            <a:prstDash val="solid"/>
            <a:miter/>
            <a:headEnd type="none" w="med" len="med"/>
            <a:tailEnd type="none" w="med" len="med"/>
          </a:ln>
        </p:spPr>
      </p:sp>
      <p:sp>
        <p:nvSpPr>
          <p:cNvPr id="59412" name="Line 21"/>
          <p:cNvSpPr/>
          <p:nvPr/>
        </p:nvSpPr>
        <p:spPr>
          <a:xfrm>
            <a:off x="4921250" y="2489200"/>
            <a:ext cx="76200" cy="0"/>
          </a:xfrm>
          <a:prstGeom prst="line">
            <a:avLst/>
          </a:prstGeom>
          <a:ln w="9525" cap="flat" cmpd="sng">
            <a:solidFill>
              <a:schemeClr val="tx1"/>
            </a:solidFill>
            <a:prstDash val="solid"/>
            <a:miter/>
            <a:headEnd type="none" w="med" len="med"/>
            <a:tailEnd type="none" w="med" len="med"/>
          </a:ln>
        </p:spPr>
      </p:sp>
      <p:sp>
        <p:nvSpPr>
          <p:cNvPr id="59413" name="Line 22"/>
          <p:cNvSpPr/>
          <p:nvPr/>
        </p:nvSpPr>
        <p:spPr>
          <a:xfrm>
            <a:off x="4921250" y="1879600"/>
            <a:ext cx="76200" cy="0"/>
          </a:xfrm>
          <a:prstGeom prst="line">
            <a:avLst/>
          </a:prstGeom>
          <a:ln w="9525" cap="flat" cmpd="sng">
            <a:solidFill>
              <a:schemeClr val="tx1"/>
            </a:solidFill>
            <a:prstDash val="solid"/>
            <a:miter/>
            <a:headEnd type="none" w="med" len="med"/>
            <a:tailEnd type="none" w="med" len="med"/>
          </a:ln>
        </p:spPr>
      </p:sp>
      <p:sp>
        <p:nvSpPr>
          <p:cNvPr id="59414" name="Text Box 23"/>
          <p:cNvSpPr txBox="1"/>
          <p:nvPr/>
        </p:nvSpPr>
        <p:spPr>
          <a:xfrm>
            <a:off x="4464050" y="4165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0.2</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15" name="Text Box 24"/>
          <p:cNvSpPr txBox="1"/>
          <p:nvPr/>
        </p:nvSpPr>
        <p:spPr>
          <a:xfrm>
            <a:off x="4464050" y="35560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0.4</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16" name="Text Box 25"/>
          <p:cNvSpPr txBox="1"/>
          <p:nvPr/>
        </p:nvSpPr>
        <p:spPr>
          <a:xfrm>
            <a:off x="4464050" y="30226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0.6</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17" name="Text Box 26"/>
          <p:cNvSpPr txBox="1"/>
          <p:nvPr/>
        </p:nvSpPr>
        <p:spPr>
          <a:xfrm>
            <a:off x="4464050" y="23368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0.8</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18" name="Text Box 27"/>
          <p:cNvSpPr txBox="1"/>
          <p:nvPr/>
        </p:nvSpPr>
        <p:spPr>
          <a:xfrm>
            <a:off x="4464050" y="1727200"/>
            <a:ext cx="431800" cy="304800"/>
          </a:xfrm>
          <a:prstGeom prst="rect">
            <a:avLst/>
          </a:prstGeom>
          <a:noFill/>
          <a:ln w="9525">
            <a:noFill/>
          </a:ln>
        </p:spPr>
        <p:txBody>
          <a:bodyPr wrap="none">
            <a:spAutoFit/>
          </a:bodyPr>
          <a:p>
            <a:pPr eaLnBrk="1" fontAlgn="ctr" hangingPunct="1"/>
            <a:r>
              <a:rPr lang="en-US" altLang="zh-CN" sz="1400" dirty="0">
                <a:solidFill>
                  <a:srgbClr val="000000"/>
                </a:solidFill>
                <a:latin typeface="Tahoma" panose="020B0604030504040204" pitchFamily="34" charset="0"/>
                <a:ea typeface="宋体" panose="02010600030101010101" pitchFamily="2" charset="-122"/>
              </a:rPr>
              <a:t>1.0</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19" name="Text Box 28"/>
          <p:cNvSpPr txBox="1"/>
          <p:nvPr/>
        </p:nvSpPr>
        <p:spPr>
          <a:xfrm>
            <a:off x="8181975" y="5216525"/>
            <a:ext cx="962025" cy="304800"/>
          </a:xfrm>
          <a:prstGeom prst="rect">
            <a:avLst/>
          </a:prstGeom>
          <a:noFill/>
          <a:ln w="9525">
            <a:noFill/>
          </a:ln>
        </p:spPr>
        <p:txBody>
          <a:bodyPr>
            <a:spAutoFit/>
          </a:bodyPr>
          <a:p>
            <a:pPr algn="ctr" eaLnBrk="1" fontAlgn="ctr" hangingPunct="1"/>
            <a:r>
              <a:rPr lang="zh-CN" altLang="en-US" sz="1400" dirty="0">
                <a:solidFill>
                  <a:srgbClr val="000000"/>
                </a:solidFill>
                <a:latin typeface="Tahoma" panose="020B0604030504040204" pitchFamily="34" charset="0"/>
                <a:ea typeface="宋体" panose="02010600030101010101" pitchFamily="2" charset="-122"/>
              </a:rPr>
              <a:t>命中率</a:t>
            </a:r>
            <a:endParaRPr lang="zh-CN" altLang="en-US" sz="1400" dirty="0">
              <a:solidFill>
                <a:srgbClr val="000000"/>
              </a:solidFill>
              <a:latin typeface="Tahoma" panose="020B0604030504040204" pitchFamily="34" charset="0"/>
              <a:ea typeface="宋体" panose="02010600030101010101" pitchFamily="2" charset="-122"/>
            </a:endParaRPr>
          </a:p>
        </p:txBody>
      </p:sp>
      <p:sp>
        <p:nvSpPr>
          <p:cNvPr id="59420" name="Freeform 29"/>
          <p:cNvSpPr/>
          <p:nvPr/>
        </p:nvSpPr>
        <p:spPr>
          <a:xfrm>
            <a:off x="4953000" y="1797050"/>
            <a:ext cx="3657600" cy="1676400"/>
          </a:xfrm>
          <a:custGeom>
            <a:avLst/>
            <a:gdLst/>
            <a:ahLst/>
            <a:cxnLst>
              <a:cxn ang="0">
                <a:pos x="3657600" y="0"/>
              </a:cxn>
              <a:cxn ang="0">
                <a:pos x="1905000" y="1371600"/>
              </a:cxn>
              <a:cxn ang="0">
                <a:pos x="0" y="1676400"/>
              </a:cxn>
            </a:cxnLst>
            <a:pathLst>
              <a:path w="2304" h="1056">
                <a:moveTo>
                  <a:pt x="2304" y="0"/>
                </a:moveTo>
                <a:cubicBezTo>
                  <a:pt x="1944" y="344"/>
                  <a:pt x="1584" y="688"/>
                  <a:pt x="1200" y="864"/>
                </a:cubicBezTo>
                <a:cubicBezTo>
                  <a:pt x="816" y="1040"/>
                  <a:pt x="408" y="1048"/>
                  <a:pt x="0" y="1056"/>
                </a:cubicBezTo>
              </a:path>
            </a:pathLst>
          </a:custGeom>
          <a:noFill/>
          <a:ln w="34925" cap="flat" cmpd="sng">
            <a:solidFill>
              <a:schemeClr val="tx1">
                <a:alpha val="100000"/>
              </a:schemeClr>
            </a:solidFill>
            <a:prstDash val="solid"/>
            <a:miter lim="800000"/>
            <a:headEnd type="none" w="med" len="med"/>
            <a:tailEnd type="none" w="med" len="med"/>
          </a:ln>
        </p:spPr>
        <p:txBody>
          <a:bodyPr/>
          <a:p>
            <a:endParaRPr lang="zh-CN" altLang="en-US"/>
          </a:p>
        </p:txBody>
      </p:sp>
      <p:sp>
        <p:nvSpPr>
          <p:cNvPr id="59421" name="Freeform 30"/>
          <p:cNvSpPr/>
          <p:nvPr/>
        </p:nvSpPr>
        <p:spPr>
          <a:xfrm>
            <a:off x="4953000" y="1797050"/>
            <a:ext cx="3657600" cy="2819400"/>
          </a:xfrm>
          <a:custGeom>
            <a:avLst/>
            <a:gdLst/>
            <a:ahLst/>
            <a:cxnLst>
              <a:cxn ang="0">
                <a:pos x="3657600" y="0"/>
              </a:cxn>
              <a:cxn ang="0">
                <a:pos x="3124200" y="1981200"/>
              </a:cxn>
              <a:cxn ang="0">
                <a:pos x="1752600" y="2667000"/>
              </a:cxn>
              <a:cxn ang="0">
                <a:pos x="0" y="2819400"/>
              </a:cxn>
            </a:cxnLst>
            <a:pathLst>
              <a:path w="2304" h="1776">
                <a:moveTo>
                  <a:pt x="2304" y="0"/>
                </a:moveTo>
                <a:cubicBezTo>
                  <a:pt x="2236" y="484"/>
                  <a:pt x="2168" y="968"/>
                  <a:pt x="1968" y="1248"/>
                </a:cubicBezTo>
                <a:cubicBezTo>
                  <a:pt x="1768" y="1528"/>
                  <a:pt x="1432" y="1592"/>
                  <a:pt x="1104" y="1680"/>
                </a:cubicBezTo>
                <a:cubicBezTo>
                  <a:pt x="776" y="1768"/>
                  <a:pt x="388" y="1772"/>
                  <a:pt x="0" y="1776"/>
                </a:cubicBezTo>
              </a:path>
            </a:pathLst>
          </a:custGeom>
          <a:noFill/>
          <a:ln w="34925" cap="flat" cmpd="sng">
            <a:solidFill>
              <a:schemeClr val="tx1">
                <a:alpha val="100000"/>
              </a:schemeClr>
            </a:solidFill>
            <a:prstDash val="solid"/>
            <a:miter lim="800000"/>
            <a:headEnd type="none" w="med" len="med"/>
            <a:tailEnd type="none" w="med" len="med"/>
          </a:ln>
        </p:spPr>
        <p:txBody>
          <a:bodyPr/>
          <a:p>
            <a:endParaRPr lang="zh-CN" altLang="en-US"/>
          </a:p>
        </p:txBody>
      </p:sp>
      <p:sp>
        <p:nvSpPr>
          <p:cNvPr id="59422" name="Freeform 31"/>
          <p:cNvSpPr/>
          <p:nvPr/>
        </p:nvSpPr>
        <p:spPr>
          <a:xfrm>
            <a:off x="4953000" y="1787525"/>
            <a:ext cx="3733800" cy="3086100"/>
          </a:xfrm>
          <a:custGeom>
            <a:avLst/>
            <a:gdLst/>
            <a:ahLst/>
            <a:cxnLst>
              <a:cxn ang="0">
                <a:pos x="3584448" y="0"/>
              </a:cxn>
              <a:cxn ang="0">
                <a:pos x="3584448" y="2362200"/>
              </a:cxn>
              <a:cxn ang="0">
                <a:pos x="2688336" y="2971800"/>
              </a:cxn>
              <a:cxn ang="0">
                <a:pos x="0" y="3048000"/>
              </a:cxn>
            </a:cxnLst>
            <a:pathLst>
              <a:path w="2400" h="1944">
                <a:moveTo>
                  <a:pt x="2304" y="0"/>
                </a:moveTo>
                <a:cubicBezTo>
                  <a:pt x="2352" y="588"/>
                  <a:pt x="2400" y="1176"/>
                  <a:pt x="2304" y="1488"/>
                </a:cubicBezTo>
                <a:cubicBezTo>
                  <a:pt x="2208" y="1800"/>
                  <a:pt x="2112" y="1800"/>
                  <a:pt x="1728" y="1872"/>
                </a:cubicBezTo>
                <a:cubicBezTo>
                  <a:pt x="1344" y="1944"/>
                  <a:pt x="288" y="1912"/>
                  <a:pt x="0" y="1920"/>
                </a:cubicBezTo>
              </a:path>
            </a:pathLst>
          </a:custGeom>
          <a:noFill/>
          <a:ln w="34925" cap="flat" cmpd="sng">
            <a:solidFill>
              <a:schemeClr val="tx1">
                <a:alpha val="100000"/>
              </a:schemeClr>
            </a:solidFill>
            <a:prstDash val="solid"/>
            <a:miter lim="800000"/>
            <a:headEnd type="none" w="med" len="med"/>
            <a:tailEnd type="none" w="med" len="med"/>
          </a:ln>
        </p:spPr>
        <p:txBody>
          <a:bodyPr/>
          <a:p>
            <a:endParaRPr lang="zh-CN" altLang="en-US"/>
          </a:p>
        </p:txBody>
      </p:sp>
      <p:sp>
        <p:nvSpPr>
          <p:cNvPr id="59423" name="Text Box 32"/>
          <p:cNvSpPr txBox="1"/>
          <p:nvPr/>
        </p:nvSpPr>
        <p:spPr>
          <a:xfrm>
            <a:off x="7162800" y="2854325"/>
            <a:ext cx="962025" cy="304800"/>
          </a:xfrm>
          <a:prstGeom prst="rect">
            <a:avLst/>
          </a:prstGeom>
          <a:noFill/>
          <a:ln w="9525">
            <a:noFill/>
          </a:ln>
        </p:spPr>
        <p:txBody>
          <a:bodyPr>
            <a:spAutoFit/>
          </a:bodyPr>
          <a:p>
            <a:pPr algn="ctr" eaLnBrk="1" fontAlgn="ctr" hangingPunct="1"/>
            <a:r>
              <a:rPr lang="en-US" altLang="zh-CN" sz="1400" dirty="0">
                <a:solidFill>
                  <a:srgbClr val="000000"/>
                </a:solidFill>
                <a:latin typeface="Tahoma" panose="020B0604030504040204" pitchFamily="34" charset="0"/>
                <a:ea typeface="宋体" panose="02010600030101010101" pitchFamily="2" charset="-122"/>
              </a:rPr>
              <a:t>r=2</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24" name="Text Box 33"/>
          <p:cNvSpPr txBox="1"/>
          <p:nvPr/>
        </p:nvSpPr>
        <p:spPr>
          <a:xfrm>
            <a:off x="7391400" y="3997325"/>
            <a:ext cx="962025" cy="304800"/>
          </a:xfrm>
          <a:prstGeom prst="rect">
            <a:avLst/>
          </a:prstGeom>
          <a:noFill/>
          <a:ln w="9525">
            <a:noFill/>
          </a:ln>
        </p:spPr>
        <p:txBody>
          <a:bodyPr>
            <a:spAutoFit/>
          </a:bodyPr>
          <a:p>
            <a:pPr algn="ctr" eaLnBrk="1" fontAlgn="ctr" hangingPunct="1"/>
            <a:r>
              <a:rPr lang="en-US" altLang="zh-CN" sz="1400" dirty="0">
                <a:solidFill>
                  <a:srgbClr val="000000"/>
                </a:solidFill>
                <a:latin typeface="Tahoma" panose="020B0604030504040204" pitchFamily="34" charset="0"/>
                <a:ea typeface="宋体" panose="02010600030101010101" pitchFamily="2" charset="-122"/>
              </a:rPr>
              <a:t>r=10</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25" name="Text Box 34"/>
          <p:cNvSpPr txBox="1"/>
          <p:nvPr/>
        </p:nvSpPr>
        <p:spPr>
          <a:xfrm>
            <a:off x="6705600" y="4454525"/>
            <a:ext cx="962025" cy="304800"/>
          </a:xfrm>
          <a:prstGeom prst="rect">
            <a:avLst/>
          </a:prstGeom>
          <a:noFill/>
          <a:ln w="9525">
            <a:noFill/>
          </a:ln>
        </p:spPr>
        <p:txBody>
          <a:bodyPr>
            <a:spAutoFit/>
          </a:bodyPr>
          <a:p>
            <a:pPr algn="ctr" eaLnBrk="1" fontAlgn="ctr" hangingPunct="1"/>
            <a:r>
              <a:rPr lang="en-US" altLang="zh-CN" sz="1400" dirty="0">
                <a:solidFill>
                  <a:srgbClr val="000000"/>
                </a:solidFill>
                <a:latin typeface="Tahoma" panose="020B0604030504040204" pitchFamily="34" charset="0"/>
                <a:ea typeface="宋体" panose="02010600030101010101" pitchFamily="2" charset="-122"/>
              </a:rPr>
              <a:t>r=100</a:t>
            </a:r>
            <a:endParaRPr lang="en-US" altLang="zh-CN" sz="1400" dirty="0">
              <a:solidFill>
                <a:srgbClr val="000000"/>
              </a:solidFill>
              <a:latin typeface="Tahoma" panose="020B0604030504040204" pitchFamily="34" charset="0"/>
              <a:ea typeface="宋体" panose="02010600030101010101" pitchFamily="2" charset="-122"/>
            </a:endParaRPr>
          </a:p>
        </p:txBody>
      </p:sp>
      <p:sp>
        <p:nvSpPr>
          <p:cNvPr id="59426" name="Line 35"/>
          <p:cNvSpPr/>
          <p:nvPr/>
        </p:nvSpPr>
        <p:spPr>
          <a:xfrm>
            <a:off x="4953000" y="2092325"/>
            <a:ext cx="3657600" cy="0"/>
          </a:xfrm>
          <a:prstGeom prst="line">
            <a:avLst/>
          </a:prstGeom>
          <a:ln w="38100" cap="flat" cmpd="sng">
            <a:solidFill>
              <a:schemeClr val="tx1"/>
            </a:solidFill>
            <a:prstDash val="lgDash"/>
            <a:miter/>
            <a:headEnd type="none" w="med" len="med"/>
            <a:tailEnd type="none" w="med" len="med"/>
          </a:ln>
        </p:spPr>
      </p:sp>
      <p:sp>
        <p:nvSpPr>
          <p:cNvPr id="59427" name="Text Box 36"/>
          <p:cNvSpPr txBox="1"/>
          <p:nvPr/>
        </p:nvSpPr>
        <p:spPr>
          <a:xfrm>
            <a:off x="6096000" y="2168525"/>
            <a:ext cx="962025" cy="304800"/>
          </a:xfrm>
          <a:prstGeom prst="rect">
            <a:avLst/>
          </a:prstGeom>
          <a:noFill/>
          <a:ln w="9525">
            <a:noFill/>
          </a:ln>
        </p:spPr>
        <p:txBody>
          <a:bodyPr>
            <a:spAutoFit/>
          </a:bodyPr>
          <a:p>
            <a:pPr algn="ctr" eaLnBrk="1" fontAlgn="ctr" hangingPunct="1"/>
            <a:r>
              <a:rPr lang="en-US" altLang="zh-CN" sz="1400" dirty="0">
                <a:solidFill>
                  <a:srgbClr val="000000"/>
                </a:solidFill>
                <a:latin typeface="Tahoma" panose="020B0604030504040204" pitchFamily="34" charset="0"/>
                <a:ea typeface="宋体" panose="02010600030101010101" pitchFamily="2" charset="-122"/>
              </a:rPr>
              <a:t>r=1</a:t>
            </a:r>
            <a:endParaRPr lang="en-US" altLang="zh-CN" sz="1400" dirty="0">
              <a:solidFill>
                <a:srgbClr val="000000"/>
              </a:solidFill>
              <a:latin typeface="Tahoma" panose="020B0604030504040204" pitchFamily="34" charset="0"/>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61443"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4.2 </a:t>
            </a:r>
            <a:r>
              <a:rPr lang="zh-CN" altLang="en-US" sz="3600" dirty="0">
                <a:solidFill>
                  <a:srgbClr val="FF0000"/>
                </a:solidFill>
                <a:latin typeface="Times New Roman" panose="02020603050405020304" pitchFamily="18" charset="0"/>
              </a:rPr>
              <a:t>虚拟存储器 </a:t>
            </a:r>
            <a:endParaRPr lang="zh-CN" altLang="en-US" sz="3600" dirty="0">
              <a:solidFill>
                <a:srgbClr val="FF0000"/>
              </a:solidFill>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2"/>
          <p:cNvSpPr>
            <a:spLocks noGrp="1"/>
          </p:cNvSpPr>
          <p:nvPr>
            <p:ph type="title"/>
          </p:nvPr>
        </p:nvSpPr>
        <p:spPr>
          <a:ln/>
        </p:spPr>
        <p:txBody>
          <a:bodyPr vert="horz" wrap="square" lIns="91440" tIns="45720" rIns="91440" bIns="45720" anchor="ctr" anchorCtr="0"/>
          <a:p>
            <a:pPr eaLnBrk="1" hangingPunct="1"/>
            <a:r>
              <a:rPr lang="zh-CN" altLang="en-US" sz="3200" dirty="0"/>
              <a:t>程序的装入和链接</a:t>
            </a:r>
            <a:endParaRPr lang="zh-CN" altLang="en-US" sz="3200" dirty="0"/>
          </a:p>
        </p:txBody>
      </p:sp>
      <p:sp>
        <p:nvSpPr>
          <p:cNvPr id="63491" name="Rectangle 3"/>
          <p:cNvSpPr>
            <a:spLocks noGrp="1"/>
          </p:cNvSpPr>
          <p:nvPr>
            <p:ph idx="1" hasCustomPrompt="1"/>
          </p:nvPr>
        </p:nvSpPr>
        <p:spPr>
          <a:ln/>
        </p:spPr>
        <p:txBody>
          <a:bodyPr vert="horz" wrap="square" lIns="91440" tIns="45720" rIns="91440" bIns="45720" anchor="t" anchorCtr="0"/>
          <a:p>
            <a:pPr eaLnBrk="1" hangingPunct="1"/>
            <a:r>
              <a:rPr lang="zh-CN" altLang="en-US" dirty="0"/>
              <a:t>编译</a:t>
            </a:r>
            <a:r>
              <a:rPr lang="en-US" altLang="zh-CN" dirty="0">
                <a:latin typeface="宋体" panose="02010600030101010101" pitchFamily="2" charset="-122"/>
              </a:rPr>
              <a:t>——</a:t>
            </a:r>
            <a:r>
              <a:rPr lang="zh-CN" altLang="en-US" dirty="0"/>
              <a:t>链接</a:t>
            </a:r>
            <a:r>
              <a:rPr lang="en-US" altLang="zh-CN" dirty="0">
                <a:latin typeface="宋体" panose="02010600030101010101" pitchFamily="2" charset="-122"/>
              </a:rPr>
              <a:t>——</a:t>
            </a:r>
            <a:r>
              <a:rPr lang="zh-CN" altLang="en-US" dirty="0"/>
              <a:t>装入 </a:t>
            </a:r>
            <a:endParaRPr lang="zh-CN" altLang="en-US" dirty="0"/>
          </a:p>
        </p:txBody>
      </p:sp>
      <p:graphicFrame>
        <p:nvGraphicFramePr>
          <p:cNvPr id="63492" name="Object 5"/>
          <p:cNvGraphicFramePr>
            <a:graphicFrameLocks noChangeAspect="1"/>
          </p:cNvGraphicFramePr>
          <p:nvPr/>
        </p:nvGraphicFramePr>
        <p:xfrm>
          <a:off x="473075" y="1568450"/>
          <a:ext cx="8208963" cy="3889375"/>
        </p:xfrm>
        <a:graphic>
          <a:graphicData uri="http://schemas.openxmlformats.org/presentationml/2006/ole">
            <mc:AlternateContent xmlns:mc="http://schemas.openxmlformats.org/markup-compatibility/2006">
              <mc:Choice xmlns:v="urn:schemas-microsoft-com:vml" Requires="v">
                <p:oleObj spid="_x0000_s3076" name="" r:id="rId1" imgW="5518150" imgH="2627630" progId="Visio.Drawing.11">
                  <p:embed/>
                </p:oleObj>
              </mc:Choice>
              <mc:Fallback>
                <p:oleObj name="" r:id="rId1" imgW="5518150" imgH="2627630" progId="Visio.Drawing.11">
                  <p:embed/>
                  <p:pic>
                    <p:nvPicPr>
                      <p:cNvPr id="0" name="图片 3075"/>
                      <p:cNvPicPr/>
                      <p:nvPr/>
                    </p:nvPicPr>
                    <p:blipFill>
                      <a:blip r:embed="rId2"/>
                      <a:stretch>
                        <a:fillRect/>
                      </a:stretch>
                    </p:blipFill>
                    <p:spPr>
                      <a:xfrm>
                        <a:off x="473075" y="1568450"/>
                        <a:ext cx="8208963" cy="3889375"/>
                      </a:xfrm>
                      <a:prstGeom prst="rect">
                        <a:avLst/>
                      </a:prstGeom>
                      <a:noFill/>
                      <a:ln w="38100">
                        <a:noFill/>
                        <a:miter/>
                      </a:ln>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64515" name="Rectangle 3"/>
          <p:cNvSpPr>
            <a:spLocks noGrp="1"/>
          </p:cNvSpPr>
          <p:nvPr>
            <p:ph idx="1" hasCustomPrompt="1"/>
          </p:nvPr>
        </p:nvSpPr>
        <p:spPr>
          <a:xfrm>
            <a:off x="590550" y="925513"/>
            <a:ext cx="8229600" cy="4953000"/>
          </a:xfrm>
          <a:ln/>
        </p:spPr>
        <p:txBody>
          <a:bodyPr vert="horz" wrap="square" lIns="91440" tIns="45720" rIns="91440" bIns="45720" anchor="t" anchorCtr="0"/>
          <a:p>
            <a:pPr algn="just" eaLnBrk="1" hangingPunct="1">
              <a:lnSpc>
                <a:spcPct val="90000"/>
              </a:lnSpc>
            </a:pPr>
            <a:r>
              <a:rPr lang="zh-CN" altLang="en-US" dirty="0"/>
              <a:t>计算机刚出现时，一个系统中只能运行一个程序</a:t>
            </a:r>
            <a:r>
              <a:rPr lang="en-US" altLang="zh-CN" dirty="0">
                <a:latin typeface="宋体" panose="02010600030101010101" pitchFamily="2" charset="-122"/>
              </a:rPr>
              <a:t>——</a:t>
            </a:r>
            <a:r>
              <a:rPr lang="zh-CN" altLang="en-US" dirty="0"/>
              <a:t>单道程序，如果程序超出内存大小就不能运行，内存的使用由程序员自己控制；</a:t>
            </a:r>
            <a:endParaRPr lang="zh-CN" altLang="en-US" dirty="0"/>
          </a:p>
          <a:p>
            <a:pPr algn="just" eaLnBrk="1" hangingPunct="1">
              <a:lnSpc>
                <a:spcPct val="90000"/>
              </a:lnSpc>
              <a:spcBef>
                <a:spcPts val="1800"/>
              </a:spcBef>
            </a:pPr>
            <a:r>
              <a:rPr lang="zh-CN" altLang="en-US" dirty="0"/>
              <a:t>后来，出现了</a:t>
            </a:r>
            <a:r>
              <a:rPr lang="zh-CN" altLang="en-US" dirty="0">
                <a:solidFill>
                  <a:srgbClr val="FF0000"/>
                </a:solidFill>
              </a:rPr>
              <a:t>监控程序</a:t>
            </a:r>
            <a:r>
              <a:rPr lang="zh-CN" altLang="en-US" dirty="0"/>
              <a:t>，系统启动时，监控程序首先会被装入到内存中，操作员把要运行的程序成批的交给监控程序，有监控程序负责指导程序是否运行，如果程序大于用户空间的大小，程序被拒绝，这个阶段称为</a:t>
            </a:r>
            <a:r>
              <a:rPr lang="zh-CN" altLang="en-US" dirty="0">
                <a:solidFill>
                  <a:srgbClr val="0000CC"/>
                </a:solidFill>
              </a:rPr>
              <a:t>批处理阶段；</a:t>
            </a:r>
            <a:endParaRPr lang="zh-CN" altLang="en-US" dirty="0">
              <a:solidFill>
                <a:srgbClr val="0000CC"/>
              </a:solidFill>
            </a:endParaRPr>
          </a:p>
          <a:p>
            <a:pPr algn="just" eaLnBrk="1" hangingPunct="1">
              <a:lnSpc>
                <a:spcPct val="90000"/>
              </a:lnSpc>
              <a:spcBef>
                <a:spcPts val="1800"/>
              </a:spcBef>
            </a:pPr>
            <a:r>
              <a:rPr lang="zh-CN" altLang="en-US" dirty="0"/>
              <a:t>此时，无论是单道程序还是批处理程序，用户程序需要的空间大于可以使用的内存时，程序都无法运行。</a:t>
            </a:r>
            <a:endParaRPr lang="zh-CN" altLang="en-US" dirty="0"/>
          </a:p>
        </p:txBody>
      </p:sp>
      <p:sp>
        <p:nvSpPr>
          <p:cNvPr id="782340" name="AutoShape 4"/>
          <p:cNvSpPr/>
          <p:nvPr/>
        </p:nvSpPr>
        <p:spPr>
          <a:xfrm>
            <a:off x="2806700" y="5878513"/>
            <a:ext cx="1544638" cy="314325"/>
          </a:xfrm>
          <a:prstGeom prst="rightArrow">
            <a:avLst>
              <a:gd name="adj1" fmla="val 50000"/>
              <a:gd name="adj2" fmla="val 122739"/>
            </a:avLst>
          </a:prstGeom>
          <a:noFill/>
          <a:ln w="38100" cap="flat" cmpd="sng">
            <a:solidFill>
              <a:srgbClr val="FF0000"/>
            </a:solidFill>
            <a:prstDash val="solid"/>
            <a:miter/>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82341" name="Text Box 5"/>
          <p:cNvSpPr txBox="1"/>
          <p:nvPr/>
        </p:nvSpPr>
        <p:spPr>
          <a:xfrm>
            <a:off x="4375150" y="5722938"/>
            <a:ext cx="2317750" cy="519112"/>
          </a:xfrm>
          <a:prstGeom prst="rect">
            <a:avLst/>
          </a:prstGeom>
          <a:noFill/>
          <a:ln w="38100">
            <a:noFill/>
          </a:ln>
        </p:spPr>
        <p:txBody>
          <a:bodyPr wrap="none">
            <a:spAutoFit/>
          </a:bodyPr>
          <a:p>
            <a:pPr algn="ctr"/>
            <a:r>
              <a:rPr lang="zh-CN" altLang="en-US" dirty="0">
                <a:latin typeface="黑体" panose="02010609060101010101" pitchFamily="49" charset="-122"/>
              </a:rPr>
              <a:t>内存扩充技术</a:t>
            </a:r>
            <a:endParaRPr lang="zh-CN" altLang="en-US" dirty="0">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82340"/>
                                        </p:tgtEl>
                                        <p:attrNameLst>
                                          <p:attrName>style.visibility</p:attrName>
                                        </p:attrNameLst>
                                      </p:cBhvr>
                                      <p:to>
                                        <p:strVal val="visible"/>
                                      </p:to>
                                    </p:set>
                                    <p:animEffect transition="in" filter="slide(fromLeft)">
                                      <p:cBhvr>
                                        <p:cTn id="7" dur="500"/>
                                        <p:tgtEl>
                                          <p:spTgt spid="78234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82341"/>
                                        </p:tgtEl>
                                        <p:attrNameLst>
                                          <p:attrName>style.visibility</p:attrName>
                                        </p:attrNameLst>
                                      </p:cBhvr>
                                      <p:to>
                                        <p:strVal val="visible"/>
                                      </p:to>
                                    </p:set>
                                    <p:animEffect transition="in" filter="blinds(horizontal)">
                                      <p:cBhvr>
                                        <p:cTn id="11" dur="500"/>
                                        <p:tgtEl>
                                          <p:spTgt spid="782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
        <p:nvSpPr>
          <p:cNvPr id="65539" name="Rectangle 3"/>
          <p:cNvSpPr>
            <a:spLocks noGrp="1"/>
          </p:cNvSpPr>
          <p:nvPr>
            <p:ph idx="1" hasCustomPrompt="1"/>
          </p:nvPr>
        </p:nvSpPr>
        <p:spPr>
          <a:xfrm>
            <a:off x="730250" y="1130300"/>
            <a:ext cx="4324350" cy="2317750"/>
          </a:xfrm>
          <a:ln/>
        </p:spPr>
        <p:txBody>
          <a:bodyPr vert="horz" wrap="square" lIns="91440" tIns="45720" rIns="91440" bIns="45720" anchor="t" anchorCtr="0"/>
          <a:p>
            <a:pPr eaLnBrk="1" hangingPunct="1">
              <a:lnSpc>
                <a:spcPct val="150000"/>
              </a:lnSpc>
            </a:pPr>
            <a:r>
              <a:rPr lang="en-US" altLang="zh-CN" dirty="0">
                <a:latin typeface="Arial" panose="020B0604020202020204" pitchFamily="34" charset="0"/>
              </a:rPr>
              <a:t>1961</a:t>
            </a:r>
            <a:r>
              <a:rPr lang="zh-CN" altLang="en-US" dirty="0">
                <a:latin typeface="Arial" panose="020B0604020202020204" pitchFamily="34" charset="0"/>
              </a:rPr>
              <a:t>年英国曼彻斯特大学</a:t>
            </a:r>
            <a:r>
              <a:rPr lang="en-US" altLang="zh-CN" dirty="0">
                <a:latin typeface="Arial" panose="020B0604020202020204" pitchFamily="34" charset="0"/>
              </a:rPr>
              <a:t>Kilbrn</a:t>
            </a:r>
            <a:r>
              <a:rPr lang="zh-CN" altLang="en-US" dirty="0">
                <a:latin typeface="Arial" panose="020B0604020202020204" pitchFamily="34" charset="0"/>
              </a:rPr>
              <a:t>等人提出</a:t>
            </a:r>
            <a:r>
              <a:rPr lang="zh-CN" altLang="en-US" dirty="0">
                <a:solidFill>
                  <a:srgbClr val="FF0000"/>
                </a:solidFill>
                <a:latin typeface="Arial" panose="020B0604020202020204" pitchFamily="34" charset="0"/>
              </a:rPr>
              <a:t>虚拟存储器</a:t>
            </a:r>
            <a:r>
              <a:rPr lang="zh-CN" altLang="en-US" dirty="0">
                <a:latin typeface="Arial" panose="020B0604020202020204" pitchFamily="34" charset="0"/>
              </a:rPr>
              <a:t>；</a:t>
            </a:r>
            <a:endParaRPr lang="en-US" altLang="zh-CN" dirty="0">
              <a:latin typeface="Arial" panose="020B0604020202020204" pitchFamily="34" charset="0"/>
            </a:endParaRPr>
          </a:p>
        </p:txBody>
      </p:sp>
      <p:pic>
        <p:nvPicPr>
          <p:cNvPr id="65540" name="图片 1"/>
          <p:cNvPicPr>
            <a:picLocks noChangeAspect="1"/>
          </p:cNvPicPr>
          <p:nvPr/>
        </p:nvPicPr>
        <p:blipFill>
          <a:blip r:embed="rId1"/>
          <a:stretch>
            <a:fillRect/>
          </a:stretch>
        </p:blipFill>
        <p:spPr>
          <a:xfrm>
            <a:off x="5243513" y="1360488"/>
            <a:ext cx="3282950" cy="2170112"/>
          </a:xfrm>
          <a:prstGeom prst="rect">
            <a:avLst/>
          </a:prstGeom>
          <a:noFill/>
          <a:ln w="9525">
            <a:noFill/>
          </a:ln>
        </p:spPr>
      </p:pic>
      <p:sp>
        <p:nvSpPr>
          <p:cNvPr id="65541" name="Rectangle 3"/>
          <p:cNvSpPr txBox="1"/>
          <p:nvPr/>
        </p:nvSpPr>
        <p:spPr>
          <a:xfrm>
            <a:off x="652463" y="3835400"/>
            <a:ext cx="8308975" cy="2759075"/>
          </a:xfrm>
          <a:prstGeom prst="rect">
            <a:avLst/>
          </a:prstGeom>
          <a:noFill/>
          <a:ln w="9525">
            <a:noFill/>
          </a:ln>
        </p:spPr>
        <p:txBody>
          <a:bodyPr/>
          <a:p>
            <a:pPr marL="342900" indent="-342900" eaLnBrk="1" hangingPunct="1">
              <a:lnSpc>
                <a:spcPct val="150000"/>
              </a:lnSpc>
              <a:spcBef>
                <a:spcPct val="20000"/>
              </a:spcBef>
              <a:buClr>
                <a:schemeClr val="tx1"/>
              </a:buClr>
              <a:buFont typeface="Wingdings" panose="05000000000000000000" pitchFamily="2" charset="2"/>
              <a:buChar char="v"/>
            </a:pPr>
            <a:r>
              <a:rPr lang="en-US" altLang="zh-CN" b="1" dirty="0">
                <a:solidFill>
                  <a:srgbClr val="000000"/>
                </a:solidFill>
                <a:latin typeface="Arial" panose="020B0604020202020204" pitchFamily="34" charset="0"/>
                <a:ea typeface="楷体_GB2312" pitchFamily="49" charset="-122"/>
              </a:rPr>
              <a:t>70</a:t>
            </a:r>
            <a:r>
              <a:rPr lang="zh-CN" altLang="en-US" b="1" dirty="0">
                <a:solidFill>
                  <a:srgbClr val="000000"/>
                </a:solidFill>
                <a:latin typeface="Arial" panose="020B0604020202020204" pitchFamily="34" charset="0"/>
                <a:ea typeface="楷体_GB2312" pitchFamily="49" charset="-122"/>
              </a:rPr>
              <a:t>年代广泛地应用于大、中型计算机系统中，目前许多微型机也开始使用虚拟存储器；</a:t>
            </a:r>
            <a:endParaRPr lang="zh-CN" altLang="en-US" b="1" dirty="0">
              <a:solidFill>
                <a:srgbClr val="000000"/>
              </a:solidFill>
              <a:latin typeface="Arial" panose="020B0604020202020204" pitchFamily="34" charset="0"/>
              <a:ea typeface="楷体_GB2312" pitchFamily="49" charset="-122"/>
            </a:endParaRPr>
          </a:p>
          <a:p>
            <a:pPr marL="342900" indent="-342900" eaLnBrk="1" hangingPunct="1">
              <a:lnSpc>
                <a:spcPct val="150000"/>
              </a:lnSpc>
              <a:spcBef>
                <a:spcPct val="20000"/>
              </a:spcBef>
              <a:buClr>
                <a:schemeClr val="tx1"/>
              </a:buClr>
              <a:buFont typeface="Wingdings" panose="05000000000000000000" pitchFamily="2" charset="2"/>
              <a:buChar char="v"/>
            </a:pPr>
            <a:r>
              <a:rPr lang="zh-CN" altLang="en-US" b="1" dirty="0">
                <a:solidFill>
                  <a:srgbClr val="000000"/>
                </a:solidFill>
                <a:latin typeface="Times New Roman" panose="02020603050405020304" pitchFamily="18" charset="0"/>
                <a:ea typeface="楷体_GB2312" pitchFamily="49" charset="-122"/>
              </a:rPr>
              <a:t>虚拟存储器进一步完善主存</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Times New Roman" panose="02020603050405020304" pitchFamily="18" charset="0"/>
                <a:ea typeface="楷体_GB2312" pitchFamily="49" charset="-122"/>
              </a:rPr>
              <a:t>辅存存储层次，解决</a:t>
            </a:r>
            <a:r>
              <a:rPr lang="zh-CN" altLang="en-US" b="1" dirty="0">
                <a:solidFill>
                  <a:schemeClr val="hlink"/>
                </a:solidFill>
                <a:latin typeface="Times New Roman" panose="02020603050405020304" pitchFamily="18" charset="0"/>
                <a:ea typeface="楷体_GB2312" pitchFamily="49" charset="-122"/>
              </a:rPr>
              <a:t>主存容量</a:t>
            </a:r>
            <a:r>
              <a:rPr lang="zh-CN" altLang="en-US" b="1" dirty="0">
                <a:solidFill>
                  <a:srgbClr val="000000"/>
                </a:solidFill>
                <a:latin typeface="Times New Roman" panose="02020603050405020304" pitchFamily="18" charset="0"/>
                <a:ea typeface="楷体_GB2312" pitchFamily="49" charset="-122"/>
              </a:rPr>
              <a:t>问题。</a:t>
            </a:r>
            <a:endParaRPr lang="zh-CN" altLang="en-US" b="1" dirty="0">
              <a:solidFill>
                <a:srgbClr val="000000"/>
              </a:solidFill>
              <a:latin typeface="楷体_GB2312" pitchFamily="49" charset="-122"/>
              <a:ea typeface="楷体_GB2312"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3"/>
          <p:cNvSpPr>
            <a:spLocks noGrp="1"/>
          </p:cNvSpPr>
          <p:nvPr>
            <p:ph idx="1" hasCustomPrompt="1"/>
          </p:nvPr>
        </p:nvSpPr>
        <p:spPr>
          <a:ln/>
        </p:spPr>
        <p:txBody>
          <a:bodyPr vert="horz" wrap="square" lIns="91440" tIns="45720" rIns="91440" bIns="45720" anchor="t" anchorCtr="0"/>
          <a:p>
            <a:pPr algn="just" eaLnBrk="1" hangingPunct="1"/>
            <a:r>
              <a:rPr lang="zh-CN" altLang="en-US" sz="2400" dirty="0">
                <a:latin typeface="Times New Roman" panose="02020603050405020304" pitchFamily="18" charset="0"/>
              </a:rPr>
              <a:t>如果处理器没有</a:t>
            </a:r>
            <a:r>
              <a:rPr lang="en-US" altLang="zh-CN" sz="2400" dirty="0">
                <a:latin typeface="Times New Roman" panose="02020603050405020304" pitchFamily="18" charset="0"/>
              </a:rPr>
              <a:t>MMU</a:t>
            </a:r>
            <a:r>
              <a:rPr lang="zh-CN" altLang="en-US" sz="2400" dirty="0">
                <a:latin typeface="Times New Roman" panose="02020603050405020304" pitchFamily="18" charset="0"/>
              </a:rPr>
              <a:t>，或者有</a:t>
            </a:r>
            <a:r>
              <a:rPr lang="en-US" altLang="zh-CN" sz="2400" dirty="0">
                <a:latin typeface="Times New Roman" panose="02020603050405020304" pitchFamily="18" charset="0"/>
              </a:rPr>
              <a:t>MMU</a:t>
            </a:r>
            <a:r>
              <a:rPr lang="zh-CN" altLang="en-US" sz="2400" dirty="0">
                <a:latin typeface="Times New Roman" panose="02020603050405020304" pitchFamily="18" charset="0"/>
              </a:rPr>
              <a:t>但没有启用，</a:t>
            </a:r>
            <a:r>
              <a:rPr lang="en-US" altLang="zh-CN" sz="2400" dirty="0">
                <a:latin typeface="Times New Roman" panose="02020603050405020304" pitchFamily="18" charset="0"/>
              </a:rPr>
              <a:t>CPU</a:t>
            </a:r>
            <a:r>
              <a:rPr lang="zh-CN" altLang="en-US" sz="2400" dirty="0">
                <a:latin typeface="Times New Roman" panose="02020603050405020304" pitchFamily="18" charset="0"/>
              </a:rPr>
              <a:t>执行单元发出的内存地址将直接传到芯片引脚上，被内存芯片（以下称为物理内存，以便与虚拟内存区分）接收，这称为</a:t>
            </a:r>
            <a:r>
              <a:rPr lang="zh-CN" altLang="en-US" sz="2400" dirty="0">
                <a:solidFill>
                  <a:srgbClr val="FF0000"/>
                </a:solidFill>
                <a:latin typeface="Times New Roman" panose="02020603050405020304" pitchFamily="18" charset="0"/>
              </a:rPr>
              <a:t>物理地址</a:t>
            </a:r>
            <a:r>
              <a:rPr lang="zh-CN" altLang="en-US" sz="2400" dirty="0">
                <a:latin typeface="Times New Roman" panose="02020603050405020304" pitchFamily="18" charset="0"/>
              </a:rPr>
              <a:t>（</a:t>
            </a:r>
            <a:r>
              <a:rPr lang="en-US" altLang="zh-CN" sz="2400" dirty="0">
                <a:latin typeface="Times New Roman" panose="02020603050405020304" pitchFamily="18" charset="0"/>
              </a:rPr>
              <a:t>Physical Address</a:t>
            </a:r>
            <a:r>
              <a:rPr lang="zh-CN" altLang="en-US" sz="2400" dirty="0">
                <a:latin typeface="Times New Roman" panose="02020603050405020304" pitchFamily="18" charset="0"/>
              </a:rPr>
              <a:t>，以下简称</a:t>
            </a:r>
            <a:r>
              <a:rPr lang="en-US" altLang="zh-CN" sz="2400" dirty="0">
                <a:latin typeface="Times New Roman" panose="02020603050405020304" pitchFamily="18" charset="0"/>
              </a:rPr>
              <a:t>PA</a:t>
            </a:r>
            <a:r>
              <a:rPr lang="zh-CN" altLang="en-US" sz="2400" dirty="0">
                <a:latin typeface="Times New Roman" panose="02020603050405020304" pitchFamily="18" charset="0"/>
              </a:rPr>
              <a:t>）</a:t>
            </a:r>
            <a:endParaRPr lang="zh-CN" altLang="en-US" sz="2400" dirty="0">
              <a:latin typeface="Times New Roman" panose="02020603050405020304" pitchFamily="18" charset="0"/>
              <a:ea typeface="Times New Roman" panose="02020603050405020304" pitchFamily="18" charset="0"/>
            </a:endParaRPr>
          </a:p>
        </p:txBody>
      </p:sp>
      <p:pic>
        <p:nvPicPr>
          <p:cNvPr id="67587" name="Picture 5" descr="arch_pabox"/>
          <p:cNvPicPr>
            <a:picLocks noChangeAspect="1"/>
          </p:cNvPicPr>
          <p:nvPr/>
        </p:nvPicPr>
        <p:blipFill>
          <a:blip r:embed="rId1"/>
          <a:stretch>
            <a:fillRect/>
          </a:stretch>
        </p:blipFill>
        <p:spPr>
          <a:xfrm>
            <a:off x="873125" y="2967038"/>
            <a:ext cx="7445375" cy="3659187"/>
          </a:xfrm>
          <a:prstGeom prst="rect">
            <a:avLst/>
          </a:prstGeom>
          <a:noFill/>
          <a:ln w="9525">
            <a:noFill/>
          </a:ln>
        </p:spPr>
      </p:pic>
      <p:sp>
        <p:nvSpPr>
          <p:cNvPr id="67588"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
        <p:nvSpPr>
          <p:cNvPr id="67589" name="矩形 4"/>
          <p:cNvSpPr/>
          <p:nvPr/>
        </p:nvSpPr>
        <p:spPr>
          <a:xfrm>
            <a:off x="6262688" y="5226050"/>
            <a:ext cx="1022350" cy="1044575"/>
          </a:xfrm>
          <a:prstGeom prst="rect">
            <a:avLst/>
          </a:prstGeom>
          <a:noFill/>
          <a:ln w="38100" cap="flat" cmpd="sng">
            <a:solidFill>
              <a:srgbClr val="0000CC"/>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Rectangle 3"/>
          <p:cNvSpPr>
            <a:spLocks noGrp="1"/>
          </p:cNvSpPr>
          <p:nvPr>
            <p:ph idx="1" hasCustomPrompt="1"/>
          </p:nvPr>
        </p:nvSpPr>
        <p:spPr>
          <a:ln/>
        </p:spPr>
        <p:txBody>
          <a:bodyPr vert="horz" wrap="square" lIns="91440" tIns="45720" rIns="91440" bIns="45720" anchor="t" anchorCtr="0"/>
          <a:p>
            <a:pPr algn="just" eaLnBrk="1" hangingPunct="1"/>
            <a:r>
              <a:rPr lang="zh-CN" altLang="en-US" sz="2400" b="0" dirty="0">
                <a:latin typeface="Times New Roman" panose="02020603050405020304" pitchFamily="18" charset="0"/>
              </a:rPr>
              <a:t>如果处理器启用了</a:t>
            </a:r>
            <a:r>
              <a:rPr lang="en-US" altLang="zh-CN" sz="2400" b="0" dirty="0">
                <a:latin typeface="Times New Roman" panose="02020603050405020304" pitchFamily="18" charset="0"/>
              </a:rPr>
              <a:t>MMU</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CPU</a:t>
            </a:r>
            <a:r>
              <a:rPr lang="zh-CN" altLang="en-US" sz="2400" b="0" dirty="0">
                <a:latin typeface="Times New Roman" panose="02020603050405020304" pitchFamily="18" charset="0"/>
              </a:rPr>
              <a:t>执行单元发出的内存地址将被</a:t>
            </a:r>
            <a:r>
              <a:rPr lang="en-US" altLang="zh-CN" sz="2400" b="0" dirty="0">
                <a:latin typeface="Times New Roman" panose="02020603050405020304" pitchFamily="18" charset="0"/>
              </a:rPr>
              <a:t>MMU</a:t>
            </a:r>
            <a:r>
              <a:rPr lang="zh-CN" altLang="en-US" sz="2400" b="0" dirty="0">
                <a:latin typeface="Times New Roman" panose="02020603050405020304" pitchFamily="18" charset="0"/>
              </a:rPr>
              <a:t>截获，从</a:t>
            </a:r>
            <a:r>
              <a:rPr lang="en-US" altLang="zh-CN" sz="2400" b="0" dirty="0">
                <a:latin typeface="Times New Roman" panose="02020603050405020304" pitchFamily="18" charset="0"/>
              </a:rPr>
              <a:t>CPU</a:t>
            </a:r>
            <a:r>
              <a:rPr lang="zh-CN" altLang="en-US" sz="2400" b="0" dirty="0">
                <a:latin typeface="Times New Roman" panose="02020603050405020304" pitchFamily="18" charset="0"/>
              </a:rPr>
              <a:t>到</a:t>
            </a:r>
            <a:r>
              <a:rPr lang="en-US" altLang="zh-CN" sz="2400" b="0" dirty="0">
                <a:latin typeface="Times New Roman" panose="02020603050405020304" pitchFamily="18" charset="0"/>
              </a:rPr>
              <a:t>MMU</a:t>
            </a:r>
            <a:r>
              <a:rPr lang="zh-CN" altLang="en-US" sz="2400" b="0" dirty="0">
                <a:latin typeface="Times New Roman" panose="02020603050405020304" pitchFamily="18" charset="0"/>
              </a:rPr>
              <a:t>的地址称为</a:t>
            </a:r>
            <a:r>
              <a:rPr lang="zh-CN" altLang="en-US" sz="2400" dirty="0">
                <a:solidFill>
                  <a:srgbClr val="FF0000"/>
                </a:solidFill>
                <a:latin typeface="Times New Roman" panose="02020603050405020304" pitchFamily="18" charset="0"/>
              </a:rPr>
              <a:t>虚拟地址</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Virtual Address</a:t>
            </a:r>
            <a:r>
              <a:rPr lang="zh-CN" altLang="en-US" sz="2400" b="0" dirty="0">
                <a:latin typeface="Times New Roman" panose="02020603050405020304" pitchFamily="18" charset="0"/>
              </a:rPr>
              <a:t>，以下简称</a:t>
            </a:r>
            <a:r>
              <a:rPr lang="en-US" altLang="zh-CN" sz="2400" b="0" dirty="0">
                <a:latin typeface="Times New Roman" panose="02020603050405020304" pitchFamily="18" charset="0"/>
              </a:rPr>
              <a:t>VA</a:t>
            </a:r>
            <a:r>
              <a:rPr lang="zh-CN" altLang="en-US" sz="2400" b="0" dirty="0">
                <a:latin typeface="Times New Roman" panose="02020603050405020304" pitchFamily="18" charset="0"/>
              </a:rPr>
              <a:t>），而</a:t>
            </a:r>
            <a:r>
              <a:rPr lang="en-US" altLang="zh-CN" sz="2400" dirty="0">
                <a:solidFill>
                  <a:srgbClr val="0000CC"/>
                </a:solidFill>
                <a:latin typeface="Times New Roman" panose="02020603050405020304" pitchFamily="18" charset="0"/>
              </a:rPr>
              <a:t>MMU</a:t>
            </a:r>
            <a:r>
              <a:rPr lang="zh-CN" altLang="en-US" sz="2400" dirty="0">
                <a:solidFill>
                  <a:srgbClr val="0000CC"/>
                </a:solidFill>
                <a:latin typeface="Times New Roman" panose="02020603050405020304" pitchFamily="18" charset="0"/>
              </a:rPr>
              <a:t>将这个地址翻译成另一个地址发到</a:t>
            </a:r>
            <a:r>
              <a:rPr lang="en-US" altLang="zh-CN" sz="2400" dirty="0">
                <a:solidFill>
                  <a:srgbClr val="0000CC"/>
                </a:solidFill>
                <a:latin typeface="Times New Roman" panose="02020603050405020304" pitchFamily="18" charset="0"/>
              </a:rPr>
              <a:t>CPU</a:t>
            </a:r>
            <a:r>
              <a:rPr lang="zh-CN" altLang="en-US" sz="2400" dirty="0">
                <a:solidFill>
                  <a:srgbClr val="0000CC"/>
                </a:solidFill>
                <a:latin typeface="Times New Roman" panose="02020603050405020304" pitchFamily="18" charset="0"/>
              </a:rPr>
              <a:t>芯片的外部地址引脚上</a:t>
            </a:r>
            <a:r>
              <a:rPr lang="zh-CN" altLang="en-US" sz="2400" dirty="0">
                <a:latin typeface="Times New Roman" panose="02020603050405020304" pitchFamily="18" charset="0"/>
              </a:rPr>
              <a:t>，</a:t>
            </a:r>
            <a:r>
              <a:rPr lang="zh-CN" altLang="en-US" sz="2400" dirty="0">
                <a:solidFill>
                  <a:srgbClr val="0000CC"/>
                </a:solidFill>
                <a:latin typeface="Times New Roman" panose="02020603050405020304" pitchFamily="18" charset="0"/>
              </a:rPr>
              <a:t>即将</a:t>
            </a:r>
            <a:r>
              <a:rPr lang="en-US" altLang="zh-CN" sz="2400" dirty="0">
                <a:solidFill>
                  <a:srgbClr val="0000CC"/>
                </a:solidFill>
                <a:latin typeface="Times New Roman" panose="02020603050405020304" pitchFamily="18" charset="0"/>
              </a:rPr>
              <a:t>VA</a:t>
            </a:r>
            <a:r>
              <a:rPr lang="zh-CN" altLang="en-US" sz="2400" dirty="0">
                <a:solidFill>
                  <a:srgbClr val="0000CC"/>
                </a:solidFill>
                <a:latin typeface="Times New Roman" panose="02020603050405020304" pitchFamily="18" charset="0"/>
              </a:rPr>
              <a:t>映射成</a:t>
            </a:r>
            <a:r>
              <a:rPr lang="en-US" altLang="zh-CN" sz="2400" dirty="0">
                <a:solidFill>
                  <a:srgbClr val="0000CC"/>
                </a:solidFill>
                <a:latin typeface="Times New Roman" panose="02020603050405020304" pitchFamily="18" charset="0"/>
              </a:rPr>
              <a:t>PA</a:t>
            </a:r>
            <a:r>
              <a:rPr lang="zh-CN" altLang="en-US" sz="2400" dirty="0">
                <a:latin typeface="Times New Roman" panose="02020603050405020304" pitchFamily="18" charset="0"/>
              </a:rPr>
              <a:t>。</a:t>
            </a:r>
            <a:endParaRPr lang="zh-CN" altLang="en-US" sz="2400" dirty="0">
              <a:latin typeface="Times New Roman" panose="02020603050405020304" pitchFamily="18" charset="0"/>
              <a:ea typeface="Times New Roman" panose="02020603050405020304" pitchFamily="18" charset="0"/>
            </a:endParaRPr>
          </a:p>
        </p:txBody>
      </p:sp>
      <p:pic>
        <p:nvPicPr>
          <p:cNvPr id="68611" name="Picture 4" descr="arch_vabox"/>
          <p:cNvPicPr>
            <a:picLocks noChangeAspect="1"/>
          </p:cNvPicPr>
          <p:nvPr/>
        </p:nvPicPr>
        <p:blipFill>
          <a:blip r:embed="rId1"/>
          <a:stretch>
            <a:fillRect/>
          </a:stretch>
        </p:blipFill>
        <p:spPr>
          <a:xfrm>
            <a:off x="1160463" y="3141663"/>
            <a:ext cx="6972300" cy="3427412"/>
          </a:xfrm>
          <a:prstGeom prst="rect">
            <a:avLst/>
          </a:prstGeom>
          <a:noFill/>
          <a:ln w="9525">
            <a:noFill/>
          </a:ln>
        </p:spPr>
      </p:pic>
      <p:sp>
        <p:nvSpPr>
          <p:cNvPr id="68612"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
        <p:nvSpPr>
          <p:cNvPr id="68613" name="矩形 1"/>
          <p:cNvSpPr/>
          <p:nvPr/>
        </p:nvSpPr>
        <p:spPr>
          <a:xfrm>
            <a:off x="2981325" y="4959350"/>
            <a:ext cx="735013" cy="141922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68614" name="矩形 5"/>
          <p:cNvSpPr/>
          <p:nvPr/>
        </p:nvSpPr>
        <p:spPr>
          <a:xfrm>
            <a:off x="6189663" y="5226050"/>
            <a:ext cx="1020762" cy="1044575"/>
          </a:xfrm>
          <a:prstGeom prst="rect">
            <a:avLst/>
          </a:prstGeom>
          <a:noFill/>
          <a:ln w="38100" cap="flat" cmpd="sng">
            <a:solidFill>
              <a:srgbClr val="0000CC"/>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3"/>
          <p:cNvSpPr>
            <a:spLocks noGrp="1"/>
          </p:cNvSpPr>
          <p:nvPr>
            <p:ph idx="1" hasCustomPrompt="1"/>
          </p:nvPr>
        </p:nvSpPr>
        <p:spPr>
          <a:xfrm>
            <a:off x="469900" y="1022350"/>
            <a:ext cx="8229600" cy="5608638"/>
          </a:xfrm>
          <a:ln/>
        </p:spPr>
        <p:txBody>
          <a:bodyPr vert="horz" wrap="square" lIns="91440" tIns="45720" rIns="91440" bIns="45720" anchor="t" anchorCtr="0"/>
          <a:p>
            <a:pPr algn="just" eaLnBrk="1" hangingPunct="1">
              <a:spcBef>
                <a:spcPts val="2400"/>
              </a:spcBef>
            </a:pPr>
            <a:r>
              <a:rPr lang="zh-CN" altLang="en-US" dirty="0"/>
              <a:t>虚拟存储系统是在存储层次结构(辅存一内存一高速缓存)基础上，通过存储器管理部件</a:t>
            </a:r>
            <a:r>
              <a:rPr lang="en-US" altLang="zh-CN" dirty="0"/>
              <a:t>MMU，</a:t>
            </a:r>
            <a:r>
              <a:rPr lang="zh-CN" altLang="en-US" dirty="0"/>
              <a:t>进行虚拟地址和实际地址自动变换而实现的，对每个编程者是透明的，编址空间很大。</a:t>
            </a:r>
            <a:endParaRPr lang="en-US" altLang="zh-CN" dirty="0"/>
          </a:p>
          <a:p>
            <a:pPr algn="just" eaLnBrk="1" hangingPunct="1">
              <a:spcBef>
                <a:spcPts val="2400"/>
              </a:spcBef>
            </a:pPr>
            <a:r>
              <a:rPr lang="zh-CN" altLang="en-US" dirty="0"/>
              <a:t>80386和80486的存储器管理部件</a:t>
            </a:r>
            <a:r>
              <a:rPr lang="en-US" altLang="zh-CN" dirty="0"/>
              <a:t>MMU</a:t>
            </a:r>
            <a:r>
              <a:rPr lang="zh-CN" altLang="en-US" dirty="0"/>
              <a:t>的组成和功能大致相同，都是</a:t>
            </a:r>
            <a:r>
              <a:rPr lang="zh-CN" altLang="en-US" dirty="0">
                <a:solidFill>
                  <a:srgbClr val="FF0000"/>
                </a:solidFill>
              </a:rPr>
              <a:t>采用分段分页管理</a:t>
            </a:r>
            <a:r>
              <a:rPr lang="zh-CN" altLang="en-US" dirty="0"/>
              <a:t>方式。</a:t>
            </a:r>
            <a:endParaRPr lang="en-US" altLang="zh-CN" dirty="0"/>
          </a:p>
          <a:p>
            <a:pPr eaLnBrk="1" hangingPunct="1">
              <a:spcBef>
                <a:spcPts val="1800"/>
              </a:spcBef>
            </a:pPr>
            <a:r>
              <a:rPr lang="zh-CN" altLang="en-US" dirty="0"/>
              <a:t>特点</a:t>
            </a:r>
            <a:endParaRPr lang="en-US" altLang="zh-CN" dirty="0"/>
          </a:p>
          <a:p>
            <a:pPr lvl="1" eaLnBrk="1" hangingPunct="1">
              <a:spcBef>
                <a:spcPts val="1800"/>
              </a:spcBef>
            </a:pPr>
            <a:r>
              <a:rPr lang="zh-CN" altLang="en-US" dirty="0"/>
              <a:t>多个进程可以共享主存空间</a:t>
            </a:r>
            <a:endParaRPr lang="zh-CN" altLang="en-US" dirty="0"/>
          </a:p>
          <a:p>
            <a:pPr lvl="1" eaLnBrk="1" hangingPunct="1">
              <a:spcBef>
                <a:spcPts val="1800"/>
              </a:spcBef>
            </a:pPr>
            <a:r>
              <a:rPr lang="zh-CN" altLang="en-US" dirty="0"/>
              <a:t>程序员不必做存储管理工作</a:t>
            </a:r>
            <a:endParaRPr lang="zh-CN" altLang="en-US" dirty="0"/>
          </a:p>
          <a:p>
            <a:pPr lvl="1" eaLnBrk="1" hangingPunct="1">
              <a:spcBef>
                <a:spcPts val="1800"/>
              </a:spcBef>
            </a:pPr>
            <a:r>
              <a:rPr lang="zh-CN" altLang="en-US" dirty="0"/>
              <a:t>采用动态再定位，简化程序装入</a:t>
            </a:r>
            <a:endParaRPr lang="zh-CN" altLang="en-US" dirty="0"/>
          </a:p>
        </p:txBody>
      </p:sp>
      <p:sp>
        <p:nvSpPr>
          <p:cNvPr id="69635"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pic>
        <p:nvPicPr>
          <p:cNvPr id="69636" name="图片 1"/>
          <p:cNvPicPr>
            <a:picLocks noChangeAspect="1"/>
          </p:cNvPicPr>
          <p:nvPr/>
        </p:nvPicPr>
        <p:blipFill>
          <a:blip r:embed="rId1"/>
          <a:srcRect l="5466" t="55544" r="6224" b="12706"/>
          <a:stretch>
            <a:fillRect/>
          </a:stretch>
        </p:blipFill>
        <p:spPr>
          <a:xfrm>
            <a:off x="5761038" y="4208463"/>
            <a:ext cx="2938462" cy="2162175"/>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Rectangle 3"/>
          <p:cNvSpPr>
            <a:spLocks noGrp="1"/>
          </p:cNvSpPr>
          <p:nvPr>
            <p:ph idx="1" hasCustomPrompt="1"/>
          </p:nvPr>
        </p:nvSpPr>
        <p:spPr>
          <a:ln/>
        </p:spPr>
        <p:txBody>
          <a:bodyPr vert="horz" wrap="square" lIns="91440" tIns="45720" rIns="91440" bIns="45720" anchor="t" anchorCtr="0"/>
          <a:p>
            <a:pPr eaLnBrk="1" hangingPunct="1"/>
            <a:r>
              <a:rPr lang="en-US" altLang="zh-CN" sz="2400" b="0" dirty="0">
                <a:solidFill>
                  <a:srgbClr val="FF0000"/>
                </a:solidFill>
                <a:latin typeface="Times New Roman" panose="02020603050405020304" pitchFamily="18" charset="0"/>
                <a:ea typeface="黑体" panose="02010609060101010101" pitchFamily="49" charset="-122"/>
              </a:rPr>
              <a:t>4.2.1 </a:t>
            </a:r>
            <a:r>
              <a:rPr lang="zh-CN" altLang="en-US" sz="2400" b="0" dirty="0">
                <a:solidFill>
                  <a:srgbClr val="FF0000"/>
                </a:solidFill>
                <a:latin typeface="Times New Roman" panose="02020603050405020304" pitchFamily="18" charset="0"/>
                <a:ea typeface="黑体" panose="02010609060101010101" pitchFamily="49" charset="-122"/>
              </a:rPr>
              <a:t>虚拟存储管理方式</a:t>
            </a:r>
            <a:endParaRPr lang="zh-CN" altLang="en-US" sz="2400" b="0" dirty="0">
              <a:solidFill>
                <a:srgbClr val="FF0000"/>
              </a:solidFill>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段页式管理</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latin typeface="Times New Roman" panose="02020603050405020304" pitchFamily="18" charset="0"/>
                <a:ea typeface="黑体" panose="02010609060101010101" pitchFamily="49" charset="-122"/>
              </a:rPr>
              <a:t>4.2.2 </a:t>
            </a:r>
            <a:r>
              <a:rPr lang="zh-CN" altLang="en-US" sz="2400" b="0" dirty="0">
                <a:latin typeface="Times New Roman" panose="02020603050405020304" pitchFamily="18" charset="0"/>
                <a:ea typeface="黑体" panose="02010609060101010101" pitchFamily="49" charset="-122"/>
              </a:rPr>
              <a:t>页式虚拟存储器的构成</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地址的映像和变换</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页面替换算法</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虚拟存储器工作全过程</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latin typeface="Times New Roman" panose="02020603050405020304" pitchFamily="18" charset="0"/>
                <a:ea typeface="黑体" panose="02010609060101010101" pitchFamily="49" charset="-122"/>
              </a:rPr>
              <a:t>4.2.3 </a:t>
            </a:r>
            <a:r>
              <a:rPr lang="zh-CN" altLang="en-US" sz="2400" b="0" dirty="0">
                <a:latin typeface="Times New Roman" panose="02020603050405020304" pitchFamily="18" charset="0"/>
                <a:ea typeface="黑体" panose="02010609060101010101" pitchFamily="49" charset="-122"/>
              </a:rPr>
              <a:t>页式虚拟存储器实现中的问题</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页面失效的处理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提高虚拟存储器等效访问速度的措施</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映像主存命中率和</a:t>
            </a:r>
            <a:r>
              <a:rPr lang="en-US" altLang="zh-CN" sz="2000" dirty="0">
                <a:latin typeface="Times New Roman" panose="02020603050405020304" pitchFamily="18" charset="0"/>
                <a:ea typeface="黑体" panose="02010609060101010101" pitchFamily="49" charset="-122"/>
              </a:rPr>
              <a:t>CPU</a:t>
            </a:r>
            <a:r>
              <a:rPr lang="zh-CN" altLang="en-US" sz="2000" dirty="0">
                <a:latin typeface="Times New Roman" panose="02020603050405020304" pitchFamily="18" charset="0"/>
                <a:ea typeface="黑体" panose="02010609060101010101" pitchFamily="49" charset="-122"/>
              </a:rPr>
              <a:t>效率的某些因素</a:t>
            </a:r>
            <a:endParaRPr lang="zh-CN" altLang="en-US" sz="2000" dirty="0">
              <a:latin typeface="Times New Roman" panose="02020603050405020304" pitchFamily="18" charset="0"/>
              <a:ea typeface="黑体" panose="02010609060101010101" pitchFamily="49" charset="-122"/>
            </a:endParaRPr>
          </a:p>
          <a:p>
            <a:pPr eaLnBrk="1" hangingPunct="1">
              <a:lnSpc>
                <a:spcPct val="80000"/>
              </a:lnSpc>
            </a:pPr>
            <a:endParaRPr lang="zh-CN" altLang="en-US" sz="2400" b="0" dirty="0">
              <a:latin typeface="Times New Roman" panose="02020603050405020304" pitchFamily="18" charset="0"/>
            </a:endParaRPr>
          </a:p>
          <a:p>
            <a:pPr eaLnBrk="1" hangingPunct="1">
              <a:lnSpc>
                <a:spcPct val="80000"/>
              </a:lnSpc>
              <a:buNone/>
            </a:pP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a:p>
            <a:pPr eaLnBrk="1" hangingPunct="1">
              <a:lnSpc>
                <a:spcPct val="80000"/>
              </a:lnSpc>
            </a:pPr>
            <a:endParaRPr lang="zh-CN" altLang="en-US" sz="2400" dirty="0">
              <a:latin typeface="Times New Roman" panose="02020603050405020304" pitchFamily="18" charset="0"/>
              <a:ea typeface="Times New Roman" panose="02020603050405020304" pitchFamily="18" charset="0"/>
            </a:endParaRPr>
          </a:p>
        </p:txBody>
      </p:sp>
      <p:sp>
        <p:nvSpPr>
          <p:cNvPr id="70659"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Rectangle 2"/>
          <p:cNvSpPr/>
          <p:nvPr/>
        </p:nvSpPr>
        <p:spPr>
          <a:xfrm>
            <a:off x="4357688" y="1506538"/>
            <a:ext cx="2286000" cy="4343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2707" name="Text Box 3"/>
          <p:cNvSpPr txBox="1"/>
          <p:nvPr/>
        </p:nvSpPr>
        <p:spPr>
          <a:xfrm>
            <a:off x="4510088" y="973138"/>
            <a:ext cx="2012950" cy="457200"/>
          </a:xfrm>
          <a:prstGeom prst="rect">
            <a:avLst/>
          </a:prstGeom>
          <a:noFill/>
          <a:ln w="9525">
            <a:noFill/>
          </a:ln>
        </p:spPr>
        <p:txBody>
          <a:bodyPr wrap="none">
            <a:spAutoFit/>
          </a:bodyPr>
          <a:p>
            <a:pPr eaLnBrk="1" fontAlgn="ctr" hangingPunct="1"/>
            <a:r>
              <a:rPr lang="zh-CN" altLang="en-US" sz="2400" dirty="0">
                <a:solidFill>
                  <a:srgbClr val="000000"/>
                </a:solidFill>
                <a:latin typeface="Tahoma" panose="020B0604030504040204" pitchFamily="34" charset="0"/>
                <a:ea typeface="宋体" panose="02010600030101010101" pitchFamily="2" charset="-122"/>
              </a:rPr>
              <a:t>虚拟地址空间</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72708" name="Rectangle 4"/>
          <p:cNvSpPr/>
          <p:nvPr/>
        </p:nvSpPr>
        <p:spPr>
          <a:xfrm>
            <a:off x="623888" y="2878138"/>
            <a:ext cx="1219200" cy="1447800"/>
          </a:xfrm>
          <a:prstGeom prst="rect">
            <a:avLst/>
          </a:prstGeom>
          <a:solidFill>
            <a:schemeClr val="hlink"/>
          </a:solidFill>
          <a:ln w="9525" cap="flat" cmpd="sng">
            <a:solidFill>
              <a:schemeClr val="tx1"/>
            </a:solidFill>
            <a:prstDash val="solid"/>
            <a:miter/>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2709" name="Text Box 5"/>
          <p:cNvSpPr txBox="1"/>
          <p:nvPr/>
        </p:nvSpPr>
        <p:spPr>
          <a:xfrm>
            <a:off x="623888" y="2344738"/>
            <a:ext cx="2133600" cy="457200"/>
          </a:xfrm>
          <a:prstGeom prst="rect">
            <a:avLst/>
          </a:prstGeom>
          <a:noFill/>
          <a:ln w="9525">
            <a:noFill/>
          </a:ln>
        </p:spPr>
        <p:txBody>
          <a:bodyPr>
            <a:spAutoFit/>
          </a:bodyPr>
          <a:p>
            <a:pPr eaLnBrk="1" fontAlgn="ctr" hangingPunct="1">
              <a:spcBef>
                <a:spcPct val="50000"/>
              </a:spcBef>
            </a:pPr>
            <a:r>
              <a:rPr lang="zh-CN" altLang="en-US" sz="2400" dirty="0">
                <a:solidFill>
                  <a:srgbClr val="000000"/>
                </a:solidFill>
                <a:latin typeface="Tahoma" panose="020B0604030504040204" pitchFamily="34" charset="0"/>
                <a:ea typeface="宋体" panose="02010600030101010101" pitchFamily="2" charset="-122"/>
              </a:rPr>
              <a:t>实际地址空间</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72710" name="Line 6"/>
          <p:cNvSpPr/>
          <p:nvPr/>
        </p:nvSpPr>
        <p:spPr>
          <a:xfrm flipH="1">
            <a:off x="2300288" y="3640138"/>
            <a:ext cx="1371600" cy="0"/>
          </a:xfrm>
          <a:prstGeom prst="line">
            <a:avLst/>
          </a:prstGeom>
          <a:ln w="76200" cap="flat" cmpd="tri">
            <a:solidFill>
              <a:schemeClr val="tx1"/>
            </a:solidFill>
            <a:prstDash val="solid"/>
            <a:miter/>
            <a:headEnd type="none" w="med" len="med"/>
            <a:tailEnd type="triangle" w="med" len="med"/>
          </a:ln>
        </p:spPr>
      </p:sp>
      <p:sp>
        <p:nvSpPr>
          <p:cNvPr id="72711" name="Text Box 7"/>
          <p:cNvSpPr txBox="1"/>
          <p:nvPr/>
        </p:nvSpPr>
        <p:spPr>
          <a:xfrm>
            <a:off x="2573338" y="3868738"/>
            <a:ext cx="793750" cy="457200"/>
          </a:xfrm>
          <a:prstGeom prst="rect">
            <a:avLst/>
          </a:prstGeom>
          <a:noFill/>
          <a:ln w="9525">
            <a:noFill/>
          </a:ln>
        </p:spPr>
        <p:txBody>
          <a:bodyPr wrap="none">
            <a:spAutoFit/>
          </a:bodyPr>
          <a:p>
            <a:pPr eaLnBrk="1" fontAlgn="ctr" hangingPunct="1"/>
            <a:r>
              <a:rPr lang="zh-CN" altLang="en-US" sz="2400" dirty="0">
                <a:solidFill>
                  <a:srgbClr val="000000"/>
                </a:solidFill>
                <a:latin typeface="Tahoma" panose="020B0604030504040204" pitchFamily="34" charset="0"/>
                <a:ea typeface="宋体" panose="02010600030101010101" pitchFamily="2" charset="-122"/>
              </a:rPr>
              <a:t>映射</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72712" name="Text Box 8"/>
          <p:cNvSpPr txBox="1"/>
          <p:nvPr/>
        </p:nvSpPr>
        <p:spPr>
          <a:xfrm>
            <a:off x="2598738" y="2954338"/>
            <a:ext cx="793750" cy="457200"/>
          </a:xfrm>
          <a:prstGeom prst="rect">
            <a:avLst/>
          </a:prstGeom>
          <a:noFill/>
          <a:ln w="9525">
            <a:noFill/>
          </a:ln>
        </p:spPr>
        <p:txBody>
          <a:bodyPr wrap="none">
            <a:spAutoFit/>
          </a:bodyPr>
          <a:p>
            <a:pPr eaLnBrk="1" fontAlgn="ctr" hangingPunct="1"/>
            <a:r>
              <a:rPr lang="zh-CN" altLang="en-US" sz="2400" dirty="0">
                <a:solidFill>
                  <a:srgbClr val="000000"/>
                </a:solidFill>
                <a:latin typeface="Tahoma" panose="020B0604030504040204" pitchFamily="34" charset="0"/>
                <a:ea typeface="宋体" panose="02010600030101010101" pitchFamily="2" charset="-122"/>
              </a:rPr>
              <a:t>压缩</a:t>
            </a:r>
            <a:endParaRPr lang="zh-CN" altLang="en-US" sz="2400" dirty="0">
              <a:solidFill>
                <a:srgbClr val="000000"/>
              </a:solidFill>
              <a:latin typeface="Tahoma" panose="020B0604030504040204" pitchFamily="34" charset="0"/>
              <a:ea typeface="宋体" panose="02010600030101010101" pitchFamily="2" charset="-122"/>
            </a:endParaRPr>
          </a:p>
        </p:txBody>
      </p:sp>
      <p:sp>
        <p:nvSpPr>
          <p:cNvPr id="72713" name="Text Box 9"/>
          <p:cNvSpPr txBox="1"/>
          <p:nvPr/>
        </p:nvSpPr>
        <p:spPr>
          <a:xfrm>
            <a:off x="7177088" y="1747838"/>
            <a:ext cx="1606550" cy="1373187"/>
          </a:xfrm>
          <a:prstGeom prst="rect">
            <a:avLst/>
          </a:prstGeom>
          <a:noFill/>
          <a:ln w="38100">
            <a:noFill/>
          </a:ln>
        </p:spPr>
        <p:txBody>
          <a:bodyPr wrap="none">
            <a:spAutoFit/>
          </a:bodyPr>
          <a:p>
            <a:pPr algn="ctr"/>
            <a:r>
              <a:rPr lang="zh-CN" altLang="en-US" dirty="0">
                <a:solidFill>
                  <a:srgbClr val="000000"/>
                </a:solidFill>
                <a:latin typeface="Times New Roman" panose="02020603050405020304" pitchFamily="18" charset="0"/>
              </a:rPr>
              <a:t>地址变换</a:t>
            </a:r>
            <a:endParaRPr lang="zh-CN" altLang="en-US" dirty="0">
              <a:solidFill>
                <a:srgbClr val="000000"/>
              </a:solidFill>
              <a:latin typeface="Times New Roman" panose="02020603050405020304" pitchFamily="18" charset="0"/>
            </a:endParaRPr>
          </a:p>
          <a:p>
            <a:pPr algn="ctr"/>
            <a:r>
              <a:rPr lang="zh-CN" altLang="en-US" dirty="0">
                <a:solidFill>
                  <a:srgbClr val="000000"/>
                </a:solidFill>
                <a:latin typeface="Times New Roman" panose="02020603050405020304" pitchFamily="18" charset="0"/>
              </a:rPr>
              <a:t>地址映像</a:t>
            </a:r>
            <a:endParaRPr lang="zh-CN" altLang="en-US" dirty="0">
              <a:solidFill>
                <a:srgbClr val="000000"/>
              </a:solidFill>
              <a:latin typeface="Times New Roman" panose="02020603050405020304" pitchFamily="18" charset="0"/>
            </a:endParaRPr>
          </a:p>
          <a:p>
            <a:pPr algn="ctr"/>
            <a:r>
              <a:rPr lang="zh-CN" altLang="en-US" dirty="0">
                <a:solidFill>
                  <a:srgbClr val="000000"/>
                </a:solidFill>
                <a:latin typeface="Times New Roman" panose="02020603050405020304" pitchFamily="18" charset="0"/>
              </a:rPr>
              <a:t>替换算法</a:t>
            </a:r>
            <a:endParaRPr lang="zh-CN" altLang="en-US" dirty="0">
              <a:solidFill>
                <a:srgbClr val="000000"/>
              </a:solidFill>
              <a:latin typeface="Times New Roman" panose="02020603050405020304" pitchFamily="18" charset="0"/>
            </a:endParaRPr>
          </a:p>
        </p:txBody>
      </p:sp>
      <p:sp>
        <p:nvSpPr>
          <p:cNvPr id="72714" name="Rectangle 2"/>
          <p:cNvSpPr txBox="1"/>
          <p:nvPr/>
        </p:nvSpPr>
        <p:spPr>
          <a:xfrm>
            <a:off x="590550" y="117475"/>
            <a:ext cx="7848600" cy="609600"/>
          </a:xfrm>
          <a:prstGeom prst="rect">
            <a:avLst/>
          </a:prstGeom>
          <a:noFill/>
          <a:ln w="9525">
            <a:noFill/>
          </a:ln>
        </p:spPr>
        <p:txBody>
          <a:bodyPr/>
          <a:p>
            <a:pPr eaLnBrk="1" hangingPunct="1"/>
            <a:r>
              <a:rPr lang="en-US" altLang="zh-CN" sz="3600" b="1" dirty="0">
                <a:solidFill>
                  <a:srgbClr val="000000"/>
                </a:solidFill>
                <a:latin typeface="Times New Roman" panose="02020603050405020304" pitchFamily="18" charset="0"/>
              </a:rPr>
              <a:t>4.2.1 </a:t>
            </a:r>
            <a:r>
              <a:rPr lang="zh-CN" altLang="en-US" sz="3600" b="1" dirty="0">
                <a:solidFill>
                  <a:srgbClr val="000000"/>
                </a:solidFill>
                <a:latin typeface="Times New Roman" panose="02020603050405020304" pitchFamily="18" charset="0"/>
              </a:rPr>
              <a:t>虚拟存储器管理方式</a:t>
            </a:r>
            <a:endParaRPr lang="zh-CN" altLang="en-US" sz="3600" b="1" dirty="0">
              <a:solidFill>
                <a:srgbClr val="000000"/>
              </a:solidFill>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 通过</a:t>
            </a:r>
            <a:r>
              <a:rPr lang="zh-CN" altLang="en-US" dirty="0">
                <a:solidFill>
                  <a:srgbClr val="FF0000"/>
                </a:solidFill>
                <a:latin typeface="Times New Roman" panose="02020603050405020304" pitchFamily="18" charset="0"/>
              </a:rPr>
              <a:t>增设地址映像表</a:t>
            </a:r>
            <a:r>
              <a:rPr lang="zh-CN" altLang="en-US" dirty="0">
                <a:latin typeface="Times New Roman" panose="02020603050405020304" pitchFamily="18" charset="0"/>
              </a:rPr>
              <a:t>机构来实现程序在主存中的定位；</a:t>
            </a:r>
            <a:endParaRPr lang="en-US" altLang="zh-CN" dirty="0">
              <a:latin typeface="Times New Roman" panose="02020603050405020304" pitchFamily="18" charset="0"/>
            </a:endParaRPr>
          </a:p>
          <a:p>
            <a:pPr eaLnBrk="1" hangingPunct="1"/>
            <a:r>
              <a:rPr lang="zh-CN" altLang="en-US" dirty="0">
                <a:latin typeface="Times New Roman" panose="02020603050405020304" pitchFamily="18" charset="0"/>
              </a:rPr>
              <a:t>这种定位技术是将程序分割成若干较小的段或页，用相应的映像表机构来指明程序的某段或某页是否已装入内存。</a:t>
            </a:r>
            <a:endParaRPr lang="zh-CN" altLang="en-US" dirty="0">
              <a:latin typeface="Times New Roman" panose="02020603050405020304" pitchFamily="18" charset="0"/>
            </a:endParaRPr>
          </a:p>
          <a:p>
            <a:pPr eaLnBrk="1" hangingPunct="1">
              <a:buNone/>
            </a:pPr>
            <a:endParaRPr lang="zh-CN" altLang="en-US" dirty="0">
              <a:latin typeface="Times New Roman" panose="02020603050405020304" pitchFamily="18" charset="0"/>
            </a:endParaRPr>
          </a:p>
          <a:p>
            <a:pPr lvl="1" eaLnBrk="1" hangingPunct="1"/>
            <a:r>
              <a:rPr lang="zh-CN" altLang="en-US" sz="3200" dirty="0">
                <a:latin typeface="Times New Roman" panose="02020603050405020304" pitchFamily="18" charset="0"/>
              </a:rPr>
              <a:t>段式管理</a:t>
            </a:r>
            <a:r>
              <a:rPr lang="zh-CN" altLang="en-US" sz="3200" dirty="0"/>
              <a:t> </a:t>
            </a:r>
            <a:endParaRPr lang="zh-CN" altLang="en-US" sz="3200" dirty="0"/>
          </a:p>
          <a:p>
            <a:pPr lvl="1" eaLnBrk="1" hangingPunct="1"/>
            <a:r>
              <a:rPr lang="zh-CN" altLang="en-US" sz="3200" dirty="0"/>
              <a:t>页式管理</a:t>
            </a:r>
            <a:endParaRPr lang="zh-CN" altLang="en-US" sz="3200" dirty="0"/>
          </a:p>
          <a:p>
            <a:pPr lvl="1" eaLnBrk="1" hangingPunct="1"/>
            <a:r>
              <a:rPr lang="zh-CN" altLang="en-US" sz="3200" dirty="0"/>
              <a:t>段页式管理</a:t>
            </a:r>
            <a:endParaRPr lang="zh-CN" altLang="en-US" sz="3200" dirty="0"/>
          </a:p>
        </p:txBody>
      </p:sp>
      <p:sp>
        <p:nvSpPr>
          <p:cNvPr id="74755" name="Rectangle 2"/>
          <p:cNvSpPr txBox="1"/>
          <p:nvPr/>
        </p:nvSpPr>
        <p:spPr>
          <a:xfrm>
            <a:off x="590550" y="117475"/>
            <a:ext cx="7848600" cy="609600"/>
          </a:xfrm>
          <a:prstGeom prst="rect">
            <a:avLst/>
          </a:prstGeom>
          <a:noFill/>
          <a:ln w="9525">
            <a:noFill/>
          </a:ln>
        </p:spPr>
        <p:txBody>
          <a:bodyPr/>
          <a:p>
            <a:pPr eaLnBrk="1" hangingPunct="1"/>
            <a:r>
              <a:rPr lang="en-US" altLang="zh-CN" sz="3600" b="1" dirty="0">
                <a:solidFill>
                  <a:srgbClr val="000000"/>
                </a:solidFill>
                <a:latin typeface="Times New Roman" panose="02020603050405020304" pitchFamily="18" charset="0"/>
              </a:rPr>
              <a:t>4.2.1 </a:t>
            </a:r>
            <a:r>
              <a:rPr lang="zh-CN" altLang="en-US" sz="3600" b="1" dirty="0">
                <a:solidFill>
                  <a:srgbClr val="000000"/>
                </a:solidFill>
                <a:latin typeface="Times New Roman" panose="02020603050405020304" pitchFamily="18" charset="0"/>
              </a:rPr>
              <a:t>虚拟存储器管理方式</a:t>
            </a:r>
            <a:endParaRPr lang="zh-CN" altLang="en-US" sz="3600" b="1" dirty="0">
              <a:solidFill>
                <a:srgbClr val="000000"/>
              </a:solidFill>
              <a:latin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段式管理</a:t>
            </a:r>
            <a:r>
              <a:rPr lang="zh-CN" altLang="en-US" dirty="0">
                <a:solidFill>
                  <a:srgbClr val="FF0000"/>
                </a:solidFill>
              </a:rPr>
              <a:t> </a:t>
            </a:r>
            <a:endParaRPr lang="zh-CN" altLang="en-US" dirty="0">
              <a:solidFill>
                <a:srgbClr val="FF0000"/>
              </a:solidFill>
            </a:endParaRPr>
          </a:p>
        </p:txBody>
      </p:sp>
      <p:sp>
        <p:nvSpPr>
          <p:cNvPr id="76803" name="Rectangle 3"/>
          <p:cNvSpPr>
            <a:spLocks noGrp="1"/>
          </p:cNvSpPr>
          <p:nvPr>
            <p:ph idx="1" hasCustomPrompt="1"/>
          </p:nvPr>
        </p:nvSpPr>
        <p:spPr>
          <a:xfrm>
            <a:off x="685800" y="1068388"/>
            <a:ext cx="7772400" cy="5191125"/>
          </a:xfrm>
          <a:ln/>
        </p:spPr>
        <p:txBody>
          <a:bodyPr vert="horz" wrap="square" lIns="91440" tIns="45720" rIns="91440" bIns="45720" anchor="t" anchorCtr="0"/>
          <a:p>
            <a:pPr algn="just" eaLnBrk="1" hangingPunct="1">
              <a:spcBef>
                <a:spcPts val="2400"/>
              </a:spcBef>
            </a:pPr>
            <a:r>
              <a:rPr lang="zh-CN" altLang="en-US" sz="2400" b="0" dirty="0">
                <a:latin typeface="Times New Roman" panose="02020603050405020304" pitchFamily="18" charset="0"/>
              </a:rPr>
              <a:t>一个复杂的大程序总可以分解成多个在逻辑上相对独立的模块。这些模块可以是主程序、子程序或过程，也可以是数据块，模块大小各不相同。</a:t>
            </a:r>
            <a:endParaRPr lang="en-US" altLang="zh-CN" sz="2400" b="0" dirty="0">
              <a:latin typeface="Times New Roman" panose="02020603050405020304" pitchFamily="18" charset="0"/>
            </a:endParaRPr>
          </a:p>
          <a:p>
            <a:pPr algn="just" eaLnBrk="1" hangingPunct="1">
              <a:spcBef>
                <a:spcPts val="2400"/>
              </a:spcBef>
            </a:pPr>
            <a:r>
              <a:rPr lang="zh-CN" altLang="en-US" sz="2400" b="0" dirty="0">
                <a:latin typeface="Times New Roman" panose="02020603050405020304" pitchFamily="18" charset="0"/>
              </a:rPr>
              <a:t>每个模块都是一个单独的段，都以该段的起点为</a:t>
            </a:r>
            <a:r>
              <a:rPr lang="en-US" altLang="zh-CN" sz="2400" b="0" dirty="0">
                <a:latin typeface="Times New Roman" panose="02020603050405020304" pitchFamily="18" charset="0"/>
              </a:rPr>
              <a:t>0</a:t>
            </a:r>
            <a:r>
              <a:rPr lang="zh-CN" altLang="en-US" sz="2400" b="0" dirty="0">
                <a:latin typeface="Times New Roman" panose="02020603050405020304" pitchFamily="18" charset="0"/>
              </a:rPr>
              <a:t>相对编址。</a:t>
            </a:r>
            <a:endParaRPr lang="en-US" altLang="zh-CN" sz="2400" b="0" dirty="0">
              <a:latin typeface="Times New Roman" panose="02020603050405020304" pitchFamily="18" charset="0"/>
            </a:endParaRPr>
          </a:p>
          <a:p>
            <a:pPr algn="just" eaLnBrk="1" hangingPunct="1">
              <a:spcBef>
                <a:spcPts val="2400"/>
              </a:spcBef>
            </a:pPr>
            <a:r>
              <a:rPr lang="zh-CN" altLang="en-US" sz="2400" b="0" dirty="0">
                <a:latin typeface="Times New Roman" panose="02020603050405020304" pitchFamily="18" charset="0"/>
              </a:rPr>
              <a:t>当某个段由辅存调入主存时，只要系统赋予该段一个基址（即该段存放在主存中的起始地址），就可以由此基址和在段内的相对单元（偏移）形成在主存中的实际地址。</a:t>
            </a:r>
            <a:endParaRPr lang="en-US" altLang="zh-CN" sz="2400" b="0" dirty="0">
              <a:latin typeface="Times New Roman" panose="02020603050405020304" pitchFamily="18" charset="0"/>
            </a:endParaRPr>
          </a:p>
          <a:p>
            <a:pPr algn="just" eaLnBrk="1" hangingPunct="1">
              <a:spcBef>
                <a:spcPts val="2400"/>
              </a:spcBef>
            </a:pPr>
            <a:r>
              <a:rPr lang="zh-CN" altLang="en-US" sz="2400" b="0" dirty="0">
                <a:latin typeface="Times New Roman" panose="02020603050405020304" pitchFamily="18" charset="0"/>
              </a:rPr>
              <a:t>将主存按段分配的存储管理方式称为</a:t>
            </a:r>
            <a:r>
              <a:rPr lang="zh-CN" altLang="en-US" sz="2400" dirty="0">
                <a:solidFill>
                  <a:srgbClr val="FF0000"/>
                </a:solidFill>
                <a:latin typeface="Times New Roman" panose="02020603050405020304" pitchFamily="18" charset="0"/>
              </a:rPr>
              <a:t>段式管理</a:t>
            </a:r>
            <a:r>
              <a:rPr lang="zh-CN" altLang="en-US" sz="2400" dirty="0">
                <a:latin typeface="Times New Roman" panose="02020603050405020304" pitchFamily="18" charset="0"/>
              </a:rPr>
              <a:t>。</a:t>
            </a:r>
            <a:endParaRPr lang="zh-CN"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段式管理</a:t>
            </a:r>
            <a:r>
              <a:rPr lang="zh-CN" altLang="en-US" dirty="0">
                <a:solidFill>
                  <a:srgbClr val="FF0000"/>
                </a:solidFill>
              </a:rPr>
              <a:t> </a:t>
            </a:r>
            <a:endParaRPr lang="zh-CN" altLang="en-US" dirty="0">
              <a:solidFill>
                <a:srgbClr val="FF0000"/>
              </a:solidFill>
            </a:endParaRPr>
          </a:p>
        </p:txBody>
      </p:sp>
      <p:sp>
        <p:nvSpPr>
          <p:cNvPr id="78851" name="Rectangle 3"/>
          <p:cNvSpPr>
            <a:spLocks noGrp="1"/>
          </p:cNvSpPr>
          <p:nvPr>
            <p:ph idx="1" hasCustomPrompt="1"/>
          </p:nvPr>
        </p:nvSpPr>
        <p:spPr>
          <a:xfrm>
            <a:off x="685800" y="1068388"/>
            <a:ext cx="8264525" cy="2320925"/>
          </a:xfrm>
          <a:ln/>
        </p:spPr>
        <p:txBody>
          <a:bodyPr vert="horz" wrap="square" lIns="91440" tIns="45720" rIns="91440" bIns="45720" anchor="t" anchorCtr="0"/>
          <a:p>
            <a:pPr algn="just" eaLnBrk="1" hangingPunct="1">
              <a:lnSpc>
                <a:spcPct val="90000"/>
              </a:lnSpc>
            </a:pPr>
            <a:r>
              <a:rPr lang="zh-CN" altLang="en-US" sz="2400" dirty="0">
                <a:latin typeface="Times New Roman" panose="02020603050405020304" pitchFamily="18" charset="0"/>
              </a:rPr>
              <a:t>为了段式管理，每道程序在系统中都有一个</a:t>
            </a:r>
            <a:r>
              <a:rPr lang="zh-CN" altLang="en-US" sz="2400" dirty="0">
                <a:solidFill>
                  <a:srgbClr val="FF0000"/>
                </a:solidFill>
                <a:latin typeface="Times New Roman" panose="02020603050405020304" pitchFamily="18" charset="0"/>
              </a:rPr>
              <a:t>段</a:t>
            </a:r>
            <a:r>
              <a:rPr lang="en-US" altLang="zh-CN" sz="2400" dirty="0">
                <a:solidFill>
                  <a:srgbClr val="FF0000"/>
                </a:solidFill>
                <a:latin typeface="Times New Roman" panose="02020603050405020304" pitchFamily="18" charset="0"/>
              </a:rPr>
              <a:t>(</a:t>
            </a:r>
            <a:r>
              <a:rPr lang="zh-CN" altLang="en-US" sz="2400" dirty="0">
                <a:solidFill>
                  <a:srgbClr val="FF0000"/>
                </a:solidFill>
                <a:latin typeface="Times New Roman" panose="02020603050405020304" pitchFamily="18" charset="0"/>
              </a:rPr>
              <a:t>映像</a:t>
            </a:r>
            <a:r>
              <a:rPr lang="en-US" altLang="zh-CN" sz="2400" dirty="0">
                <a:solidFill>
                  <a:srgbClr val="FF0000"/>
                </a:solidFill>
                <a:latin typeface="Times New Roman" panose="02020603050405020304" pitchFamily="18" charset="0"/>
              </a:rPr>
              <a:t>)</a:t>
            </a:r>
            <a:r>
              <a:rPr lang="zh-CN" altLang="en-US" sz="2400" dirty="0">
                <a:solidFill>
                  <a:srgbClr val="FF0000"/>
                </a:solidFill>
                <a:latin typeface="Times New Roman" panose="02020603050405020304" pitchFamily="18" charset="0"/>
              </a:rPr>
              <a:t>表</a:t>
            </a:r>
            <a:r>
              <a:rPr lang="zh-CN" altLang="en-US" sz="2400" dirty="0">
                <a:latin typeface="Times New Roman" panose="02020603050405020304" pitchFamily="18" charset="0"/>
              </a:rPr>
              <a:t>存放该道程序每个段的基础状况；</a:t>
            </a:r>
            <a:endParaRPr lang="en-US" altLang="zh-CN" sz="2400" dirty="0">
              <a:latin typeface="Times New Roman" panose="02020603050405020304" pitchFamily="18" charset="0"/>
            </a:endParaRPr>
          </a:p>
          <a:p>
            <a:pPr lvl="1" algn="just" eaLnBrk="1" hangingPunct="1">
              <a:lnSpc>
                <a:spcPct val="90000"/>
              </a:lnSpc>
            </a:pPr>
            <a:r>
              <a:rPr lang="zh-CN" altLang="en-US" dirty="0">
                <a:solidFill>
                  <a:srgbClr val="0000CC"/>
                </a:solidFill>
                <a:latin typeface="楷体_GB2312" pitchFamily="49" charset="-122"/>
                <a:ea typeface="楷体_GB2312" pitchFamily="49" charset="-122"/>
              </a:rPr>
              <a:t>段表结构： 段名、地址、装入位、段长、访问方式</a:t>
            </a:r>
            <a:r>
              <a:rPr lang="zh-CN" altLang="en-US" dirty="0">
                <a:latin typeface="楷体_GB2312" pitchFamily="49" charset="-122"/>
                <a:ea typeface="楷体_GB2312" pitchFamily="49" charset="-122"/>
              </a:rPr>
              <a:t>。</a:t>
            </a:r>
            <a:endParaRPr lang="zh-CN" altLang="en-US" dirty="0">
              <a:latin typeface="楷体_GB2312" pitchFamily="49" charset="-122"/>
              <a:ea typeface="楷体_GB2312" pitchFamily="49" charset="-122"/>
            </a:endParaRPr>
          </a:p>
          <a:p>
            <a:pPr algn="just" eaLnBrk="1" hangingPunct="1">
              <a:lnSpc>
                <a:spcPct val="90000"/>
              </a:lnSpc>
              <a:spcBef>
                <a:spcPts val="1200"/>
              </a:spcBef>
            </a:pPr>
            <a:r>
              <a:rPr lang="zh-CN" altLang="en-US" sz="2400" dirty="0">
                <a:solidFill>
                  <a:srgbClr val="FF0000"/>
                </a:solidFill>
                <a:latin typeface="Times New Roman" panose="02020603050405020304" pitchFamily="18" charset="0"/>
              </a:rPr>
              <a:t>段表</a:t>
            </a:r>
            <a:r>
              <a:rPr lang="zh-CN" altLang="en-US" sz="2400" dirty="0">
                <a:latin typeface="Times New Roman" panose="02020603050405020304" pitchFamily="18" charset="0"/>
              </a:rPr>
              <a:t>，本身也是段，常驻内存，也可以在辅存，需要时调入主存。</a:t>
            </a:r>
            <a:endParaRPr lang="zh-CN" altLang="en-US" sz="2400" dirty="0">
              <a:latin typeface="Times New Roman" panose="02020603050405020304" pitchFamily="18" charset="0"/>
            </a:endParaRPr>
          </a:p>
          <a:p>
            <a:pPr algn="just" eaLnBrk="1" hangingPunct="1">
              <a:lnSpc>
                <a:spcPct val="90000"/>
              </a:lnSpc>
              <a:spcBef>
                <a:spcPts val="1200"/>
              </a:spcBef>
            </a:pPr>
            <a:r>
              <a:rPr lang="zh-CN" altLang="en-US" sz="2400" dirty="0">
                <a:latin typeface="Times New Roman" panose="02020603050405020304" pitchFamily="18" charset="0"/>
              </a:rPr>
              <a:t>段为程序的逻辑单位，有</a:t>
            </a:r>
            <a:r>
              <a:rPr lang="en-US" altLang="zh-CN" sz="2400" dirty="0">
                <a:latin typeface="Times New Roman" panose="02020603050405020304" pitchFamily="18" charset="0"/>
              </a:rPr>
              <a:t>N</a:t>
            </a:r>
            <a:r>
              <a:rPr lang="zh-CN" altLang="en-US" sz="2400" dirty="0">
                <a:latin typeface="Times New Roman" panose="02020603050405020304" pitchFamily="18" charset="0"/>
              </a:rPr>
              <a:t>道程序，可以有</a:t>
            </a:r>
            <a:r>
              <a:rPr lang="en-US" altLang="zh-CN" sz="2400" dirty="0">
                <a:latin typeface="Times New Roman" panose="02020603050405020304" pitchFamily="18" charset="0"/>
              </a:rPr>
              <a:t>N</a:t>
            </a:r>
            <a:r>
              <a:rPr lang="zh-CN" altLang="en-US" sz="2400" dirty="0">
                <a:latin typeface="Times New Roman" panose="02020603050405020304" pitchFamily="18" charset="0"/>
              </a:rPr>
              <a:t>个段表基址寄存器，</a:t>
            </a:r>
            <a:r>
              <a:rPr lang="zh-CN" altLang="en-US" sz="2400" dirty="0">
                <a:solidFill>
                  <a:srgbClr val="FF0000"/>
                </a:solidFill>
                <a:latin typeface="Times New Roman" panose="02020603050405020304" pitchFamily="18" charset="0"/>
              </a:rPr>
              <a:t>段表基址寄存器</a:t>
            </a:r>
            <a:r>
              <a:rPr lang="zh-CN" altLang="en-US" sz="2400" dirty="0">
                <a:solidFill>
                  <a:srgbClr val="0000CC"/>
                </a:solidFill>
              </a:rPr>
              <a:t>指明段表的在主存的起始地址</a:t>
            </a:r>
            <a:r>
              <a:rPr lang="zh-CN" altLang="en-US" sz="2400" dirty="0">
                <a:latin typeface="Times New Roman" panose="02020603050405020304" pitchFamily="18" charset="0"/>
              </a:rPr>
              <a:t>。</a:t>
            </a:r>
            <a:endParaRPr lang="zh-CN" altLang="en-US" sz="2400" dirty="0"/>
          </a:p>
        </p:txBody>
      </p:sp>
      <p:pic>
        <p:nvPicPr>
          <p:cNvPr id="78852" name="ShockwaveFlash1"/>
          <p:cNvPicPr/>
          <p:nvPr/>
        </p:nvPicPr>
        <p:blipFill>
          <a:blip r:embed="rId1"/>
          <a:stretch>
            <a:fillRect/>
          </a:stretch>
        </p:blipFill>
        <p:spPr>
          <a:xfrm>
            <a:off x="2282825" y="3948113"/>
            <a:ext cx="5894388" cy="2720975"/>
          </a:xfrm>
          <a:prstGeom prst="rect">
            <a:avLst/>
          </a:prstGeom>
          <a:noFill/>
          <a:ln w="9525">
            <a:noFill/>
          </a:ln>
        </p:spPr>
      </p:pic>
      <p:sp>
        <p:nvSpPr>
          <p:cNvPr id="2" name="矩形 1"/>
          <p:cNvSpPr/>
          <p:nvPr/>
        </p:nvSpPr>
        <p:spPr>
          <a:xfrm>
            <a:off x="4579938" y="5422900"/>
            <a:ext cx="2393950" cy="1296988"/>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6" name="矩形 5"/>
          <p:cNvSpPr/>
          <p:nvPr/>
        </p:nvSpPr>
        <p:spPr>
          <a:xfrm>
            <a:off x="4341813" y="4244975"/>
            <a:ext cx="1441450" cy="989013"/>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段式管理</a:t>
            </a:r>
            <a:r>
              <a:rPr lang="zh-CN" altLang="en-US" dirty="0">
                <a:solidFill>
                  <a:srgbClr val="FF0000"/>
                </a:solidFill>
              </a:rPr>
              <a:t> </a:t>
            </a:r>
            <a:endParaRPr lang="zh-CN" altLang="en-US" dirty="0">
              <a:solidFill>
                <a:srgbClr val="FF0000"/>
              </a:solidFill>
            </a:endParaRPr>
          </a:p>
        </p:txBody>
      </p:sp>
      <p:sp>
        <p:nvSpPr>
          <p:cNvPr id="80899" name="Rectangle 3"/>
          <p:cNvSpPr>
            <a:spLocks noGrp="1"/>
          </p:cNvSpPr>
          <p:nvPr>
            <p:ph idx="1" hasCustomPrompt="1"/>
          </p:nvPr>
        </p:nvSpPr>
        <p:spPr>
          <a:xfrm>
            <a:off x="685800" y="1068388"/>
            <a:ext cx="8108950" cy="5465762"/>
          </a:xfrm>
          <a:ln/>
        </p:spPr>
        <p:txBody>
          <a:bodyPr vert="horz" wrap="square" lIns="91440" tIns="45720" rIns="91440" bIns="45720" anchor="t" anchorCtr="0"/>
          <a:p>
            <a:pPr marL="0" indent="0" algn="just" eaLnBrk="1" hangingPunct="1">
              <a:lnSpc>
                <a:spcPct val="200000"/>
              </a:lnSpc>
              <a:buNone/>
            </a:pPr>
            <a:r>
              <a:rPr lang="zh-CN" altLang="en-US" dirty="0">
                <a:solidFill>
                  <a:srgbClr val="FF0000"/>
                </a:solidFill>
                <a:latin typeface="Times New Roman" panose="02020603050405020304" pitchFamily="18" charset="0"/>
              </a:rPr>
              <a:t>特点：</a:t>
            </a:r>
            <a:endParaRPr lang="en-US" altLang="zh-CN" dirty="0">
              <a:solidFill>
                <a:srgbClr val="FF0000"/>
              </a:solidFill>
              <a:latin typeface="Times New Roman" panose="02020603050405020304" pitchFamily="18" charset="0"/>
            </a:endParaRPr>
          </a:p>
          <a:p>
            <a:pPr marL="0" indent="0" algn="just" eaLnBrk="1" hangingPunct="1">
              <a:lnSpc>
                <a:spcPct val="200000"/>
              </a:lnSpc>
            </a:pPr>
            <a:r>
              <a:rPr lang="zh-CN" altLang="en-US" dirty="0">
                <a:latin typeface="Times New Roman" panose="02020603050405020304" pitchFamily="18" charset="0"/>
              </a:rPr>
              <a:t>能使大程序分模块编制，并行编程，缩短时间；</a:t>
            </a:r>
            <a:endParaRPr lang="zh-CN" altLang="en-US" dirty="0">
              <a:latin typeface="Times New Roman" panose="02020603050405020304" pitchFamily="18" charset="0"/>
            </a:endParaRPr>
          </a:p>
          <a:p>
            <a:pPr marL="0" indent="0" algn="just" eaLnBrk="1" hangingPunct="1">
              <a:lnSpc>
                <a:spcPct val="200000"/>
              </a:lnSpc>
            </a:pPr>
            <a:r>
              <a:rPr lang="zh-CN" altLang="en-US" dirty="0">
                <a:latin typeface="Times New Roman" panose="02020603050405020304" pitchFamily="18" charset="0"/>
              </a:rPr>
              <a:t>便于几道程序共用已在内存内的程序和数据；</a:t>
            </a:r>
            <a:endParaRPr lang="zh-CN" altLang="en-US" dirty="0">
              <a:ea typeface="宋体" panose="02010600030101010101" pitchFamily="2" charset="-122"/>
            </a:endParaRPr>
          </a:p>
          <a:p>
            <a:pPr marL="0" indent="0" algn="just" eaLnBrk="1" hangingPunct="1">
              <a:lnSpc>
                <a:spcPct val="200000"/>
              </a:lnSpc>
            </a:pPr>
            <a:r>
              <a:rPr lang="zh-CN" altLang="en-US" dirty="0">
                <a:latin typeface="Times New Roman" panose="02020603050405020304" pitchFamily="18" charset="0"/>
              </a:rPr>
              <a:t>各段是按其逻辑特点组合的，容易以段为单位实现存储保护，人工建立。</a:t>
            </a:r>
            <a:r>
              <a:rPr lang="zh-CN" altLang="en-US" sz="2400" dirty="0"/>
              <a:t> </a:t>
            </a:r>
            <a:endParaRPr lang="zh-CN" alt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Rectangle 3"/>
          <p:cNvSpPr>
            <a:spLocks noGrp="1"/>
          </p:cNvSpPr>
          <p:nvPr>
            <p:ph idx="1" hasCustomPrompt="1"/>
          </p:nvPr>
        </p:nvSpPr>
        <p:spPr>
          <a:xfrm>
            <a:off x="463550" y="1104900"/>
            <a:ext cx="8370888" cy="5221288"/>
          </a:xfrm>
          <a:ln/>
        </p:spPr>
        <p:txBody>
          <a:bodyPr vert="horz" wrap="square" lIns="91440" tIns="45720" rIns="91440" bIns="45720" anchor="t" anchorCtr="0"/>
          <a:p>
            <a:pPr eaLnBrk="1" hangingPunct="1"/>
            <a:r>
              <a:rPr lang="zh-CN" altLang="en-US" sz="2400" dirty="0">
                <a:solidFill>
                  <a:srgbClr val="FF0000"/>
                </a:solidFill>
              </a:rPr>
              <a:t>地址映象方法：</a:t>
            </a:r>
            <a:r>
              <a:rPr lang="zh-CN" altLang="en-US" sz="2400" dirty="0"/>
              <a:t>每个程序段都从</a:t>
            </a:r>
            <a:r>
              <a:rPr lang="en-US" altLang="zh-CN" sz="2400" dirty="0"/>
              <a:t>0</a:t>
            </a:r>
            <a:r>
              <a:rPr lang="zh-CN" altLang="en-US" sz="2400" dirty="0"/>
              <a:t>地址开始编址，长度可长可短，段在主存中的起点也是随意的。</a:t>
            </a:r>
            <a:endParaRPr lang="zh-CN" altLang="en-US" sz="2400" dirty="0"/>
          </a:p>
          <a:p>
            <a:pPr eaLnBrk="1" hangingPunct="1"/>
            <a:endParaRPr lang="zh-CN" altLang="en-US" sz="2400" dirty="0"/>
          </a:p>
          <a:p>
            <a:pPr eaLnBrk="1" hangingPunct="1"/>
            <a:r>
              <a:rPr lang="zh-CN" altLang="en-US" sz="2400" dirty="0">
                <a:solidFill>
                  <a:srgbClr val="FF0000"/>
                </a:solidFill>
              </a:rPr>
              <a:t>虚拟地址到物理地址的变换方法：</a:t>
            </a:r>
            <a:endParaRPr lang="zh-CN" altLang="en-US" sz="2400" dirty="0">
              <a:solidFill>
                <a:srgbClr val="FF0000"/>
              </a:solidFill>
            </a:endParaRPr>
          </a:p>
          <a:p>
            <a:pPr lvl="1" eaLnBrk="1" hangingPunct="1"/>
            <a:r>
              <a:rPr lang="zh-CN" altLang="en-US" dirty="0">
                <a:latin typeface="楷体_GB2312" pitchFamily="49" charset="-122"/>
                <a:ea typeface="楷体_GB2312" pitchFamily="49" charset="-122"/>
              </a:rPr>
              <a:t>由虚地址的</a:t>
            </a:r>
            <a:r>
              <a:rPr lang="zh-CN" altLang="en-US" b="1" dirty="0">
                <a:solidFill>
                  <a:srgbClr val="FF0000"/>
                </a:solidFill>
                <a:latin typeface="楷体_GB2312" pitchFamily="49" charset="-122"/>
                <a:ea typeface="楷体_GB2312" pitchFamily="49" charset="-122"/>
              </a:rPr>
              <a:t>基号</a:t>
            </a:r>
            <a:r>
              <a:rPr lang="zh-CN" altLang="en-US" dirty="0">
                <a:latin typeface="楷体_GB2312" pitchFamily="49" charset="-122"/>
                <a:ea typeface="楷体_GB2312" pitchFamily="49" charset="-122"/>
              </a:rPr>
              <a:t>找到</a:t>
            </a:r>
            <a:r>
              <a:rPr lang="zh-CN" altLang="en-US" b="1" dirty="0">
                <a:solidFill>
                  <a:srgbClr val="FF0000"/>
                </a:solidFill>
                <a:latin typeface="楷体_GB2312" pitchFamily="49" charset="-122"/>
                <a:ea typeface="楷体_GB2312" pitchFamily="49" charset="-122"/>
              </a:rPr>
              <a:t>基址寄存器</a:t>
            </a:r>
            <a:endParaRPr lang="zh-CN" altLang="en-US" b="1" dirty="0">
              <a:solidFill>
                <a:srgbClr val="FF0000"/>
              </a:solidFill>
              <a:latin typeface="楷体_GB2312" pitchFamily="49" charset="-122"/>
              <a:ea typeface="楷体_GB2312" pitchFamily="49" charset="-122"/>
            </a:endParaRPr>
          </a:p>
          <a:p>
            <a:pPr lvl="1" eaLnBrk="1" hangingPunct="1"/>
            <a:r>
              <a:rPr lang="zh-CN" altLang="en-US" dirty="0">
                <a:latin typeface="楷体_GB2312" pitchFamily="49" charset="-122"/>
                <a:ea typeface="楷体_GB2312" pitchFamily="49" charset="-122"/>
              </a:rPr>
              <a:t>从</a:t>
            </a:r>
            <a:r>
              <a:rPr lang="zh-CN" altLang="en-US" b="1" dirty="0">
                <a:solidFill>
                  <a:srgbClr val="FF0000"/>
                </a:solidFill>
                <a:latin typeface="楷体_GB2312" pitchFamily="49" charset="-122"/>
                <a:ea typeface="楷体_GB2312" pitchFamily="49" charset="-122"/>
              </a:rPr>
              <a:t>基址寄存器</a:t>
            </a:r>
            <a:r>
              <a:rPr lang="zh-CN" altLang="en-US" dirty="0">
                <a:latin typeface="楷体_GB2312" pitchFamily="49" charset="-122"/>
                <a:ea typeface="楷体_GB2312" pitchFamily="49" charset="-122"/>
              </a:rPr>
              <a:t>中读出</a:t>
            </a:r>
            <a:r>
              <a:rPr lang="zh-CN" altLang="en-US" b="1" dirty="0">
                <a:solidFill>
                  <a:srgbClr val="FF0000"/>
                </a:solidFill>
                <a:latin typeface="楷体_GB2312" pitchFamily="49" charset="-122"/>
                <a:ea typeface="楷体_GB2312" pitchFamily="49" charset="-122"/>
              </a:rPr>
              <a:t>段表的起始地址</a:t>
            </a:r>
            <a:endParaRPr lang="zh-CN" altLang="en-US" b="1" dirty="0">
              <a:solidFill>
                <a:srgbClr val="FF0000"/>
              </a:solidFill>
              <a:latin typeface="楷体_GB2312" pitchFamily="49" charset="-122"/>
              <a:ea typeface="楷体_GB2312" pitchFamily="49" charset="-122"/>
            </a:endParaRPr>
          </a:p>
          <a:p>
            <a:pPr lvl="1" eaLnBrk="1" hangingPunct="1"/>
            <a:r>
              <a:rPr lang="zh-CN" altLang="en-US" dirty="0">
                <a:latin typeface="楷体_GB2312" pitchFamily="49" charset="-122"/>
                <a:ea typeface="楷体_GB2312" pitchFamily="49" charset="-122"/>
              </a:rPr>
              <a:t>把</a:t>
            </a:r>
            <a:r>
              <a:rPr lang="zh-CN" altLang="en-US" b="1" dirty="0">
                <a:solidFill>
                  <a:srgbClr val="FF0000"/>
                </a:solidFill>
                <a:latin typeface="楷体_GB2312" pitchFamily="49" charset="-122"/>
                <a:ea typeface="楷体_GB2312" pitchFamily="49" charset="-122"/>
              </a:rPr>
              <a:t>起始地址</a:t>
            </a:r>
            <a:r>
              <a:rPr lang="zh-CN" altLang="en-US" dirty="0">
                <a:latin typeface="楷体_GB2312" pitchFamily="49" charset="-122"/>
                <a:ea typeface="楷体_GB2312" pitchFamily="49" charset="-122"/>
              </a:rPr>
              <a:t>与多用户</a:t>
            </a:r>
            <a:r>
              <a:rPr lang="zh-CN" altLang="en-US" b="1" dirty="0">
                <a:solidFill>
                  <a:srgbClr val="FF0000"/>
                </a:solidFill>
                <a:latin typeface="楷体_GB2312" pitchFamily="49" charset="-122"/>
                <a:ea typeface="楷体_GB2312" pitchFamily="49" charset="-122"/>
              </a:rPr>
              <a:t>段号相加</a:t>
            </a:r>
            <a:r>
              <a:rPr lang="zh-CN" altLang="en-US" dirty="0">
                <a:latin typeface="楷体_GB2312" pitchFamily="49" charset="-122"/>
                <a:ea typeface="楷体_GB2312" pitchFamily="49" charset="-122"/>
              </a:rPr>
              <a:t>得到</a:t>
            </a:r>
            <a:r>
              <a:rPr lang="zh-CN" altLang="en-US" b="1" dirty="0">
                <a:solidFill>
                  <a:srgbClr val="FF0000"/>
                </a:solidFill>
                <a:latin typeface="楷体_GB2312" pitchFamily="49" charset="-122"/>
                <a:ea typeface="楷体_GB2312" pitchFamily="49" charset="-122"/>
              </a:rPr>
              <a:t>段表地址</a:t>
            </a:r>
            <a:endParaRPr lang="zh-CN" altLang="en-US" b="1" dirty="0">
              <a:solidFill>
                <a:srgbClr val="FF0000"/>
              </a:solidFill>
              <a:latin typeface="楷体_GB2312" pitchFamily="49" charset="-122"/>
              <a:ea typeface="楷体_GB2312" pitchFamily="49" charset="-122"/>
            </a:endParaRPr>
          </a:p>
          <a:p>
            <a:pPr lvl="1" eaLnBrk="1" hangingPunct="1"/>
            <a:r>
              <a:rPr lang="zh-CN" altLang="en-US" dirty="0">
                <a:latin typeface="楷体_GB2312" pitchFamily="49" charset="-122"/>
                <a:ea typeface="楷体_GB2312" pitchFamily="49" charset="-122"/>
              </a:rPr>
              <a:t>把段表中给出的</a:t>
            </a:r>
            <a:r>
              <a:rPr lang="zh-CN" altLang="en-US" b="1" dirty="0">
                <a:solidFill>
                  <a:srgbClr val="FF0000"/>
                </a:solidFill>
                <a:latin typeface="楷体_GB2312" pitchFamily="49" charset="-122"/>
                <a:ea typeface="楷体_GB2312" pitchFamily="49" charset="-122"/>
              </a:rPr>
              <a:t>起始地址与段内偏移</a:t>
            </a:r>
            <a:r>
              <a:rPr lang="en-US" altLang="zh-CN" b="1" dirty="0">
                <a:solidFill>
                  <a:srgbClr val="FF0000"/>
                </a:solidFill>
                <a:latin typeface="楷体_GB2312" pitchFamily="49" charset="-122"/>
                <a:ea typeface="楷体_GB2312" pitchFamily="49" charset="-122"/>
              </a:rPr>
              <a:t>D</a:t>
            </a:r>
            <a:r>
              <a:rPr lang="zh-CN" altLang="en-US" b="1" dirty="0">
                <a:solidFill>
                  <a:srgbClr val="FF0000"/>
                </a:solidFill>
                <a:latin typeface="楷体_GB2312" pitchFamily="49" charset="-122"/>
                <a:ea typeface="楷体_GB2312" pitchFamily="49" charset="-122"/>
              </a:rPr>
              <a:t>相加</a:t>
            </a:r>
            <a:r>
              <a:rPr lang="zh-CN" altLang="en-US" dirty="0">
                <a:latin typeface="楷体_GB2312" pitchFamily="49" charset="-122"/>
                <a:ea typeface="楷体_GB2312" pitchFamily="49" charset="-122"/>
              </a:rPr>
              <a:t>就能得到主存实地址</a:t>
            </a:r>
            <a:endParaRPr lang="zh-CN" altLang="en-US" dirty="0">
              <a:latin typeface="楷体_GB2312" pitchFamily="49" charset="-122"/>
              <a:ea typeface="楷体_GB2312" pitchFamily="49" charset="-122"/>
            </a:endParaRPr>
          </a:p>
        </p:txBody>
      </p:sp>
      <p:sp>
        <p:nvSpPr>
          <p:cNvPr id="82947"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段式管理</a:t>
            </a:r>
            <a:r>
              <a:rPr lang="zh-CN" altLang="en-US" dirty="0">
                <a:solidFill>
                  <a:srgbClr val="FF0000"/>
                </a:solidFill>
              </a:rPr>
              <a:t> </a:t>
            </a:r>
            <a:endParaRPr lang="zh-CN" altLang="en-US" dirty="0">
              <a:solidFill>
                <a:srgbClr val="FF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4994" name="ShockwaveFlash1"/>
          <p:cNvPicPr/>
          <p:nvPr/>
        </p:nvPicPr>
        <p:blipFill>
          <a:blip r:embed="rId1"/>
          <a:stretch>
            <a:fillRect/>
          </a:stretch>
        </p:blipFill>
        <p:spPr>
          <a:xfrm>
            <a:off x="488950" y="296863"/>
            <a:ext cx="8369300" cy="4713287"/>
          </a:xfrm>
          <a:prstGeom prst="rect">
            <a:avLst/>
          </a:prstGeom>
          <a:noFill/>
          <a:ln w="9525">
            <a:noFill/>
          </a:ln>
        </p:spPr>
      </p:pic>
      <p:sp>
        <p:nvSpPr>
          <p:cNvPr id="84995" name="圆角矩形 23"/>
          <p:cNvSpPr/>
          <p:nvPr/>
        </p:nvSpPr>
        <p:spPr>
          <a:xfrm>
            <a:off x="5621338" y="255588"/>
            <a:ext cx="2312987" cy="1811337"/>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4996" name="Rectangle 7"/>
          <p:cNvSpPr/>
          <p:nvPr/>
        </p:nvSpPr>
        <p:spPr>
          <a:xfrm>
            <a:off x="655638" y="5319713"/>
            <a:ext cx="8035925" cy="1311275"/>
          </a:xfrm>
          <a:prstGeom prst="rect">
            <a:avLst/>
          </a:prstGeom>
          <a:noFill/>
          <a:ln w="38100">
            <a:noFill/>
          </a:ln>
        </p:spPr>
        <p:txBody>
          <a:bodyPr>
            <a:spAutoFit/>
          </a:bodyPr>
          <a:p>
            <a:pPr lvl="1"/>
            <a:r>
              <a:rPr lang="zh-CN" altLang="en-US" sz="2000" dirty="0">
                <a:solidFill>
                  <a:schemeClr val="hlink"/>
                </a:solidFill>
                <a:latin typeface="Calibri" panose="020F0502020204030204" pitchFamily="34" charset="0"/>
              </a:rPr>
              <a:t>①</a:t>
            </a:r>
            <a:r>
              <a:rPr lang="zh-CN" altLang="en-US" sz="2000" dirty="0">
                <a:solidFill>
                  <a:schemeClr val="hlink"/>
                </a:solidFill>
                <a:latin typeface="Times New Roman" panose="02020603050405020304" pitchFamily="18" charset="0"/>
              </a:rPr>
              <a:t>由</a:t>
            </a:r>
            <a:r>
              <a:rPr lang="zh-CN" altLang="en-US" sz="2000" b="1" dirty="0">
                <a:latin typeface="Times New Roman" panose="02020603050405020304" pitchFamily="18" charset="0"/>
              </a:rPr>
              <a:t>基号</a:t>
            </a:r>
            <a:r>
              <a:rPr lang="zh-CN" altLang="en-US" sz="2000" dirty="0">
                <a:solidFill>
                  <a:schemeClr val="hlink"/>
                </a:solidFill>
                <a:latin typeface="Times New Roman" panose="02020603050405020304" pitchFamily="18" charset="0"/>
              </a:rPr>
              <a:t>找到</a:t>
            </a:r>
            <a:r>
              <a:rPr lang="zh-CN" altLang="en-US" sz="2000" b="1" dirty="0">
                <a:latin typeface="Times New Roman" panose="02020603050405020304" pitchFamily="18" charset="0"/>
              </a:rPr>
              <a:t>基址寄存器</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②</a:t>
            </a:r>
            <a:r>
              <a:rPr lang="zh-CN" altLang="en-US" sz="2000" dirty="0">
                <a:solidFill>
                  <a:schemeClr val="hlink"/>
                </a:solidFill>
                <a:latin typeface="Times New Roman" panose="02020603050405020304" pitchFamily="18" charset="0"/>
              </a:rPr>
              <a:t>从</a:t>
            </a:r>
            <a:r>
              <a:rPr lang="zh-CN" altLang="en-US" sz="2000" b="1" dirty="0">
                <a:latin typeface="Times New Roman" panose="02020603050405020304" pitchFamily="18" charset="0"/>
              </a:rPr>
              <a:t>基址寄存器</a:t>
            </a:r>
            <a:r>
              <a:rPr lang="zh-CN" altLang="en-US" sz="2000" dirty="0">
                <a:solidFill>
                  <a:schemeClr val="hlink"/>
                </a:solidFill>
                <a:latin typeface="Times New Roman" panose="02020603050405020304" pitchFamily="18" charset="0"/>
              </a:rPr>
              <a:t>中读出</a:t>
            </a:r>
            <a:r>
              <a:rPr lang="zh-CN" altLang="en-US" sz="2000" b="1" dirty="0">
                <a:latin typeface="Times New Roman" panose="02020603050405020304" pitchFamily="18" charset="0"/>
              </a:rPr>
              <a:t>段表的起始地址</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③</a:t>
            </a:r>
            <a:r>
              <a:rPr lang="zh-CN" altLang="en-US" sz="2000" dirty="0">
                <a:solidFill>
                  <a:schemeClr val="hlink"/>
                </a:solidFill>
                <a:latin typeface="Times New Roman" panose="02020603050405020304" pitchFamily="18" charset="0"/>
              </a:rPr>
              <a:t>把</a:t>
            </a:r>
            <a:r>
              <a:rPr lang="zh-CN" altLang="en-US" sz="2000" b="1" dirty="0">
                <a:latin typeface="Times New Roman" panose="02020603050405020304" pitchFamily="18" charset="0"/>
              </a:rPr>
              <a:t>起始地址</a:t>
            </a:r>
            <a:r>
              <a:rPr lang="zh-CN" altLang="en-US" sz="2000" dirty="0">
                <a:solidFill>
                  <a:schemeClr val="hlink"/>
                </a:solidFill>
                <a:latin typeface="Times New Roman" panose="02020603050405020304" pitchFamily="18" charset="0"/>
              </a:rPr>
              <a:t>与多用户</a:t>
            </a:r>
            <a:r>
              <a:rPr lang="zh-CN" altLang="en-US" sz="2000" b="1" dirty="0">
                <a:latin typeface="Times New Roman" panose="02020603050405020304" pitchFamily="18" charset="0"/>
              </a:rPr>
              <a:t>段号相加</a:t>
            </a:r>
            <a:r>
              <a:rPr lang="zh-CN" altLang="en-US" sz="2000" dirty="0">
                <a:solidFill>
                  <a:schemeClr val="hlink"/>
                </a:solidFill>
                <a:latin typeface="Times New Roman" panose="02020603050405020304" pitchFamily="18" charset="0"/>
              </a:rPr>
              <a:t>得到</a:t>
            </a:r>
            <a:r>
              <a:rPr lang="zh-CN" altLang="en-US" sz="2000" b="1" dirty="0">
                <a:latin typeface="Times New Roman" panose="02020603050405020304" pitchFamily="18" charset="0"/>
              </a:rPr>
              <a:t>段表地址</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④</a:t>
            </a:r>
            <a:r>
              <a:rPr lang="zh-CN" altLang="en-US" sz="2000" dirty="0">
                <a:solidFill>
                  <a:schemeClr val="hlink"/>
                </a:solidFill>
                <a:latin typeface="Times New Roman" panose="02020603050405020304" pitchFamily="18" charset="0"/>
              </a:rPr>
              <a:t>把段表中给出的</a:t>
            </a:r>
            <a:r>
              <a:rPr lang="zh-CN" altLang="en-US" sz="2000" b="1" dirty="0">
                <a:latin typeface="Times New Roman" panose="02020603050405020304" pitchFamily="18" charset="0"/>
              </a:rPr>
              <a:t>起始地址与段内偏移</a:t>
            </a:r>
            <a:r>
              <a:rPr lang="en-US" altLang="zh-CN" sz="2000" b="1" dirty="0">
                <a:latin typeface="Times New Roman" panose="02020603050405020304" pitchFamily="18" charset="0"/>
              </a:rPr>
              <a:t>D</a:t>
            </a:r>
            <a:r>
              <a:rPr lang="zh-CN" altLang="en-US" sz="2000" b="1" dirty="0">
                <a:latin typeface="Times New Roman" panose="02020603050405020304" pitchFamily="18" charset="0"/>
              </a:rPr>
              <a:t>相加</a:t>
            </a:r>
            <a:r>
              <a:rPr lang="zh-CN" altLang="en-US" sz="2000" dirty="0">
                <a:solidFill>
                  <a:schemeClr val="hlink"/>
                </a:solidFill>
                <a:latin typeface="Times New Roman" panose="02020603050405020304" pitchFamily="18" charset="0"/>
              </a:rPr>
              <a:t>就能得到主存实地址</a:t>
            </a:r>
            <a:endParaRPr lang="zh-CN" altLang="en-US" sz="2000" dirty="0">
              <a:solidFill>
                <a:schemeClr val="hlink"/>
              </a:solidFill>
              <a:latin typeface="Times New Roman" panose="02020603050405020304" pitchFamily="18" charset="0"/>
            </a:endParaRPr>
          </a:p>
        </p:txBody>
      </p:sp>
      <p:sp>
        <p:nvSpPr>
          <p:cNvPr id="84997" name="矩形 6"/>
          <p:cNvSpPr/>
          <p:nvPr/>
        </p:nvSpPr>
        <p:spPr>
          <a:xfrm>
            <a:off x="3590925" y="1657350"/>
            <a:ext cx="296863" cy="179388"/>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pic>
        <p:nvPicPr>
          <p:cNvPr id="84998" name="内容占位符 4"/>
          <p:cNvPicPr>
            <a:picLocks noGrp="1" noChangeAspect="1"/>
          </p:cNvPicPr>
          <p:nvPr>
            <p:ph idx="1" hasCustomPrompt="1"/>
          </p:nvPr>
        </p:nvPicPr>
        <p:blipFill>
          <a:blip r:embed="rId2"/>
          <a:srcRect l="58969" r="15736" b="62939"/>
          <a:stretch>
            <a:fillRect/>
          </a:stretch>
        </p:blipFill>
        <p:spPr>
          <a:xfrm>
            <a:off x="6342063" y="350838"/>
            <a:ext cx="2081212" cy="1716087"/>
          </a:xfrm>
          <a:ln/>
        </p:spPr>
      </p:pic>
      <p:sp>
        <p:nvSpPr>
          <p:cNvPr id="84999" name="矩形 27"/>
          <p:cNvSpPr/>
          <p:nvPr/>
        </p:nvSpPr>
        <p:spPr>
          <a:xfrm>
            <a:off x="3887788" y="514350"/>
            <a:ext cx="296862" cy="179388"/>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pic>
        <p:nvPicPr>
          <p:cNvPr id="85000" name="内容占位符 4"/>
          <p:cNvPicPr>
            <a:picLocks noChangeAspect="1"/>
          </p:cNvPicPr>
          <p:nvPr/>
        </p:nvPicPr>
        <p:blipFill>
          <a:blip r:embed="rId2"/>
          <a:srcRect l="35393" t="53024" r="23776" b="1649"/>
          <a:stretch>
            <a:fillRect/>
          </a:stretch>
        </p:blipFill>
        <p:spPr>
          <a:xfrm>
            <a:off x="4338638" y="2763838"/>
            <a:ext cx="3832225" cy="2395537"/>
          </a:xfrm>
          <a:prstGeom prst="rect">
            <a:avLst/>
          </a:prstGeom>
          <a:noFill/>
          <a:ln w="9525">
            <a:noFill/>
          </a:ln>
        </p:spPr>
      </p:pic>
      <p:sp>
        <p:nvSpPr>
          <p:cNvPr id="85001" name="矩形 12"/>
          <p:cNvSpPr/>
          <p:nvPr/>
        </p:nvSpPr>
        <p:spPr>
          <a:xfrm>
            <a:off x="4932363" y="4025900"/>
            <a:ext cx="296862" cy="177800"/>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85002" name="圆角矩形 37"/>
          <p:cNvSpPr/>
          <p:nvPr/>
        </p:nvSpPr>
        <p:spPr>
          <a:xfrm>
            <a:off x="3643313" y="2817813"/>
            <a:ext cx="1030287" cy="2022475"/>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5003" name="矩形 51"/>
          <p:cNvSpPr/>
          <p:nvPr/>
        </p:nvSpPr>
        <p:spPr>
          <a:xfrm>
            <a:off x="4349750" y="488950"/>
            <a:ext cx="298450" cy="177800"/>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85004" name="矩形 55"/>
          <p:cNvSpPr/>
          <p:nvPr/>
        </p:nvSpPr>
        <p:spPr>
          <a:xfrm>
            <a:off x="5732463" y="4025900"/>
            <a:ext cx="298450" cy="177800"/>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85005" name="矩形 56"/>
          <p:cNvSpPr/>
          <p:nvPr/>
        </p:nvSpPr>
        <p:spPr>
          <a:xfrm>
            <a:off x="6313488" y="4021138"/>
            <a:ext cx="296862" cy="179387"/>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85006" name="矩形 57"/>
          <p:cNvSpPr/>
          <p:nvPr/>
        </p:nvSpPr>
        <p:spPr>
          <a:xfrm>
            <a:off x="6061075" y="2298700"/>
            <a:ext cx="182563" cy="157163"/>
          </a:xfrm>
          <a:prstGeom prst="rect">
            <a:avLst/>
          </a:prstGeom>
          <a:noFill/>
          <a:ln w="38100">
            <a:noFill/>
          </a:ln>
        </p:spPr>
        <p:txBody>
          <a:bodyPr wrap="none" anchor="ctr" anchorCtr="0"/>
          <a:p>
            <a:pPr algn="ctr"/>
            <a:endParaRPr lang="zh-CN" altLang="en-US" dirty="0">
              <a:latin typeface="Times New Roman" panose="02020603050405020304" pitchFamily="18" charset="0"/>
            </a:endParaRPr>
          </a:p>
        </p:txBody>
      </p:sp>
      <p:grpSp>
        <p:nvGrpSpPr>
          <p:cNvPr id="85" name="组合 84"/>
          <p:cNvGrpSpPr/>
          <p:nvPr/>
        </p:nvGrpSpPr>
        <p:grpSpPr>
          <a:xfrm>
            <a:off x="3048000" y="684213"/>
            <a:ext cx="542925" cy="1062037"/>
            <a:chOff x="3048527" y="683939"/>
            <a:chExt cx="542165" cy="1063085"/>
          </a:xfrm>
        </p:grpSpPr>
        <p:cxnSp>
          <p:nvCxnSpPr>
            <p:cNvPr id="85029" name="肘形连接符 5"/>
            <p:cNvCxnSpPr>
              <a:endCxn id="84997" idx="1"/>
            </p:cNvCxnSpPr>
            <p:nvPr/>
          </p:nvCxnSpPr>
          <p:spPr>
            <a:xfrm rot="-5400000" flipH="1">
              <a:off x="2984804" y="1141136"/>
              <a:ext cx="1063085" cy="148681"/>
            </a:xfrm>
            <a:prstGeom prst="bentConnector2">
              <a:avLst/>
            </a:prstGeom>
            <a:ln w="38100" cap="flat" cmpd="sng">
              <a:solidFill>
                <a:srgbClr val="FF0000"/>
              </a:solidFill>
              <a:prstDash val="solid"/>
              <a:round/>
              <a:headEnd type="none" w="med" len="med"/>
              <a:tailEnd type="triangle" w="med" len="med"/>
            </a:ln>
          </p:spPr>
        </p:cxnSp>
        <p:sp>
          <p:nvSpPr>
            <p:cNvPr id="85030" name="矩形 78"/>
            <p:cNvSpPr/>
            <p:nvPr/>
          </p:nvSpPr>
          <p:spPr>
            <a:xfrm>
              <a:off x="3048527" y="810129"/>
              <a:ext cx="441146" cy="400110"/>
            </a:xfrm>
            <a:prstGeom prst="rect">
              <a:avLst/>
            </a:prstGeom>
            <a:noFill/>
            <a:ln w="9525">
              <a:noFill/>
            </a:ln>
          </p:spPr>
          <p:txBody>
            <a:bodyPr wrap="none">
              <a:spAutoFit/>
            </a:bodyPr>
            <a:p>
              <a:r>
                <a:rPr lang="zh-CN" altLang="en-US" sz="2000" dirty="0">
                  <a:latin typeface="Calibri" panose="020F0502020204030204" pitchFamily="34" charset="0"/>
                </a:rPr>
                <a:t>①</a:t>
              </a:r>
              <a:endParaRPr lang="zh-CN" altLang="en-US" sz="2000" dirty="0">
                <a:latin typeface="Times New Roman" panose="02020603050405020304" pitchFamily="18" charset="0"/>
              </a:endParaRPr>
            </a:p>
          </p:txBody>
        </p:sp>
      </p:grpSp>
      <p:sp>
        <p:nvSpPr>
          <p:cNvPr id="80" name="矩形 79"/>
          <p:cNvSpPr/>
          <p:nvPr/>
        </p:nvSpPr>
        <p:spPr>
          <a:xfrm>
            <a:off x="4300538" y="1546225"/>
            <a:ext cx="441325" cy="401638"/>
          </a:xfrm>
          <a:prstGeom prst="rect">
            <a:avLst/>
          </a:prstGeom>
          <a:noFill/>
          <a:ln w="9525">
            <a:noFill/>
          </a:ln>
        </p:spPr>
        <p:txBody>
          <a:bodyPr wrap="none">
            <a:spAutoFit/>
          </a:bodyPr>
          <a:p>
            <a:r>
              <a:rPr lang="zh-CN" altLang="en-US" sz="2000" dirty="0">
                <a:latin typeface="Calibri" panose="020F0502020204030204" pitchFamily="34" charset="0"/>
              </a:rPr>
              <a:t>②</a:t>
            </a:r>
            <a:endParaRPr lang="zh-CN" altLang="en-US" sz="2000" dirty="0">
              <a:latin typeface="Times New Roman" panose="02020603050405020304" pitchFamily="18" charset="0"/>
            </a:endParaRPr>
          </a:p>
        </p:txBody>
      </p:sp>
      <p:grpSp>
        <p:nvGrpSpPr>
          <p:cNvPr id="86" name="组合 85"/>
          <p:cNvGrpSpPr/>
          <p:nvPr/>
        </p:nvGrpSpPr>
        <p:grpSpPr>
          <a:xfrm>
            <a:off x="4037013" y="693738"/>
            <a:ext cx="1687512" cy="3668712"/>
            <a:chOff x="4036740" y="693231"/>
            <a:chExt cx="1688199" cy="3668800"/>
          </a:xfrm>
        </p:grpSpPr>
        <p:grpSp>
          <p:nvGrpSpPr>
            <p:cNvPr id="85021" name="组合 15"/>
            <p:cNvGrpSpPr/>
            <p:nvPr/>
          </p:nvGrpSpPr>
          <p:grpSpPr>
            <a:xfrm>
              <a:off x="5448172" y="1613209"/>
              <a:ext cx="276767" cy="267630"/>
              <a:chOff x="555857" y="2832409"/>
              <a:chExt cx="336240" cy="356839"/>
            </a:xfrm>
          </p:grpSpPr>
          <p:sp>
            <p:nvSpPr>
              <p:cNvPr id="85026" name="椭圆 8"/>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85027" name="直接连接符 10"/>
              <p:cNvCxnSpPr>
                <a:endCxn id="84997" idx="1"/>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85028" name="直接连接符 17"/>
              <p:cNvCxnSpPr>
                <a:endCxn id="84997" idx="1"/>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cxnSp>
          <p:nvCxnSpPr>
            <p:cNvPr id="85022" name="肘形连接符 24"/>
            <p:cNvCxnSpPr>
              <a:stCxn id="84999" idx="2"/>
              <a:endCxn id="85026" idx="0"/>
            </p:cNvCxnSpPr>
            <p:nvPr/>
          </p:nvCxnSpPr>
          <p:spPr>
            <a:xfrm rot="-5400000" flipH="1">
              <a:off x="4351653" y="378307"/>
              <a:ext cx="919978" cy="1549815"/>
            </a:xfrm>
            <a:prstGeom prst="bentConnector3">
              <a:avLst>
                <a:gd name="adj1" fmla="val 13634"/>
              </a:avLst>
            </a:prstGeom>
            <a:ln w="38100" cap="flat" cmpd="sng">
              <a:solidFill>
                <a:srgbClr val="FF0000"/>
              </a:solidFill>
              <a:prstDash val="solid"/>
              <a:round/>
              <a:headEnd type="none" w="med" len="med"/>
              <a:tailEnd type="triangle" w="med" len="med"/>
            </a:ln>
          </p:spPr>
        </p:cxnSp>
        <p:cxnSp>
          <p:nvCxnSpPr>
            <p:cNvPr id="85023" name="肘形连接符 32"/>
            <p:cNvCxnSpPr>
              <a:stCxn id="84999" idx="2"/>
              <a:endCxn id="85026" idx="2"/>
            </p:cNvCxnSpPr>
            <p:nvPr/>
          </p:nvCxnSpPr>
          <p:spPr>
            <a:xfrm>
              <a:off x="4931995" y="1747024"/>
              <a:ext cx="516177" cy="0"/>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85024" name="肘形连接符 35"/>
            <p:cNvCxnSpPr>
              <a:stCxn id="85026" idx="4"/>
              <a:endCxn id="85001" idx="1"/>
            </p:cNvCxnSpPr>
            <p:nvPr/>
          </p:nvCxnSpPr>
          <p:spPr>
            <a:xfrm rot="5400000">
              <a:off x="4142291" y="2670534"/>
              <a:ext cx="2233961" cy="654561"/>
            </a:xfrm>
            <a:prstGeom prst="bentConnector4">
              <a:avLst>
                <a:gd name="adj1" fmla="val 34361"/>
                <a:gd name="adj2" fmla="val 134926"/>
              </a:avLst>
            </a:prstGeom>
            <a:ln w="38100" cap="flat" cmpd="sng">
              <a:solidFill>
                <a:srgbClr val="FF0000"/>
              </a:solidFill>
              <a:prstDash val="solid"/>
              <a:round/>
              <a:headEnd type="none" w="med" len="med"/>
              <a:tailEnd type="triangle" w="med" len="med"/>
            </a:ln>
          </p:spPr>
        </p:cxnSp>
        <p:sp>
          <p:nvSpPr>
            <p:cNvPr id="85025" name="矩形 80"/>
            <p:cNvSpPr/>
            <p:nvPr/>
          </p:nvSpPr>
          <p:spPr>
            <a:xfrm>
              <a:off x="4243874" y="3961921"/>
              <a:ext cx="441146" cy="400110"/>
            </a:xfrm>
            <a:prstGeom prst="rect">
              <a:avLst/>
            </a:prstGeom>
            <a:noFill/>
            <a:ln w="9525">
              <a:noFill/>
            </a:ln>
          </p:spPr>
          <p:txBody>
            <a:bodyPr wrap="none">
              <a:spAutoFit/>
            </a:bodyPr>
            <a:p>
              <a:r>
                <a:rPr lang="zh-CN" altLang="en-US" sz="2000" dirty="0">
                  <a:latin typeface="Calibri" panose="020F0502020204030204" pitchFamily="34" charset="0"/>
                </a:rPr>
                <a:t>③</a:t>
              </a:r>
              <a:endParaRPr lang="zh-CN" altLang="en-US" sz="2000" dirty="0">
                <a:latin typeface="Times New Roman" panose="02020603050405020304" pitchFamily="18" charset="0"/>
              </a:endParaRPr>
            </a:p>
          </p:txBody>
        </p:sp>
      </p:grpSp>
      <p:grpSp>
        <p:nvGrpSpPr>
          <p:cNvPr id="87" name="组合 86"/>
          <p:cNvGrpSpPr/>
          <p:nvPr/>
        </p:nvGrpSpPr>
        <p:grpSpPr>
          <a:xfrm>
            <a:off x="4648200" y="577850"/>
            <a:ext cx="2151063" cy="3448050"/>
            <a:chOff x="4647693" y="577503"/>
            <a:chExt cx="2151210" cy="3448087"/>
          </a:xfrm>
        </p:grpSpPr>
        <p:grpSp>
          <p:nvGrpSpPr>
            <p:cNvPr id="85011" name="组合 47"/>
            <p:cNvGrpSpPr/>
            <p:nvPr/>
          </p:nvGrpSpPr>
          <p:grpSpPr>
            <a:xfrm>
              <a:off x="6022556" y="876369"/>
              <a:ext cx="276767" cy="267630"/>
              <a:chOff x="555857" y="2832409"/>
              <a:chExt cx="336240" cy="356839"/>
            </a:xfrm>
          </p:grpSpPr>
          <p:sp>
            <p:nvSpPr>
              <p:cNvPr id="85018" name="椭圆 48"/>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85019" name="直接连接符 49"/>
              <p:cNvCxnSpPr>
                <a:stCxn id="85026" idx="4"/>
                <a:endCxn id="85001" idx="1"/>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85020" name="直接连接符 50"/>
              <p:cNvCxnSpPr>
                <a:stCxn id="85026" idx="4"/>
                <a:endCxn id="85001" idx="1"/>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cxnSp>
          <p:nvCxnSpPr>
            <p:cNvPr id="85012" name="肘形连接符 52"/>
            <p:cNvCxnSpPr>
              <a:stCxn id="85003" idx="3"/>
              <a:endCxn id="85018" idx="0"/>
            </p:cNvCxnSpPr>
            <p:nvPr/>
          </p:nvCxnSpPr>
          <p:spPr>
            <a:xfrm>
              <a:off x="4647693" y="577503"/>
              <a:ext cx="1513247" cy="298866"/>
            </a:xfrm>
            <a:prstGeom prst="bentConnector2">
              <a:avLst/>
            </a:prstGeom>
            <a:ln w="38100" cap="flat" cmpd="sng">
              <a:solidFill>
                <a:srgbClr val="FF0000"/>
              </a:solidFill>
              <a:prstDash val="solid"/>
              <a:round/>
              <a:headEnd type="none" w="med" len="med"/>
              <a:tailEnd type="triangle" w="med" len="med"/>
            </a:ln>
          </p:spPr>
        </p:cxnSp>
        <p:cxnSp>
          <p:nvCxnSpPr>
            <p:cNvPr id="85013" name="肘形连接符 59"/>
            <p:cNvCxnSpPr>
              <a:stCxn id="85004" idx="0"/>
              <a:endCxn id="85006" idx="2"/>
            </p:cNvCxnSpPr>
            <p:nvPr/>
          </p:nvCxnSpPr>
          <p:spPr>
            <a:xfrm rot="5400000" flipH="1" flipV="1">
              <a:off x="5231774" y="3105577"/>
              <a:ext cx="1570140" cy="269875"/>
            </a:xfrm>
            <a:prstGeom prst="bentConnector3">
              <a:avLst>
                <a:gd name="adj1" fmla="val 99713"/>
              </a:avLst>
            </a:prstGeom>
            <a:ln w="38100" cap="flat" cmpd="sng">
              <a:solidFill>
                <a:srgbClr val="FF0000"/>
              </a:solidFill>
              <a:prstDash val="solid"/>
              <a:round/>
              <a:headEnd type="none" w="med" len="med"/>
              <a:tailEnd type="triangle" w="med" len="med"/>
            </a:ln>
          </p:spPr>
        </p:cxnSp>
        <p:cxnSp>
          <p:nvCxnSpPr>
            <p:cNvPr id="85014" name="肘形连接符 65"/>
            <p:cNvCxnSpPr>
              <a:stCxn id="85004" idx="0"/>
              <a:endCxn id="85006" idx="2"/>
            </p:cNvCxnSpPr>
            <p:nvPr/>
          </p:nvCxnSpPr>
          <p:spPr>
            <a:xfrm rot="-5400000" flipV="1">
              <a:off x="5565523" y="3062048"/>
              <a:ext cx="1581872" cy="337774"/>
            </a:xfrm>
            <a:prstGeom prst="bentConnector3">
              <a:avLst>
                <a:gd name="adj1" fmla="val 99815"/>
              </a:avLst>
            </a:prstGeom>
            <a:ln w="38100" cap="flat" cmpd="sng">
              <a:solidFill>
                <a:srgbClr val="FF0000"/>
              </a:solidFill>
              <a:prstDash val="solid"/>
              <a:round/>
              <a:headEnd type="none" w="med" len="med"/>
              <a:tailEnd type="triangle" w="med" len="med"/>
            </a:ln>
          </p:spPr>
        </p:cxnSp>
        <p:cxnSp>
          <p:nvCxnSpPr>
            <p:cNvPr id="85015" name="肘形连接符 69"/>
            <p:cNvCxnSpPr>
              <a:stCxn id="85006" idx="0"/>
              <a:endCxn id="85018" idx="4"/>
            </p:cNvCxnSpPr>
            <p:nvPr/>
          </p:nvCxnSpPr>
          <p:spPr>
            <a:xfrm rot="5400000" flipH="1" flipV="1">
              <a:off x="5512940" y="1791999"/>
              <a:ext cx="1296000" cy="0"/>
            </a:xfrm>
            <a:prstGeom prst="bentConnector3">
              <a:avLst>
                <a:gd name="adj1" fmla="val 50000"/>
              </a:avLst>
            </a:prstGeom>
            <a:ln w="38100" cap="flat" cmpd="sng">
              <a:solidFill>
                <a:srgbClr val="FF0000"/>
              </a:solidFill>
              <a:prstDash val="solid"/>
              <a:round/>
              <a:headEnd type="none" w="med" len="med"/>
              <a:tailEnd type="triangle" w="med" len="med"/>
            </a:ln>
          </p:spPr>
        </p:cxnSp>
        <p:sp>
          <p:nvSpPr>
            <p:cNvPr id="85016" name="矩形 81"/>
            <p:cNvSpPr/>
            <p:nvPr/>
          </p:nvSpPr>
          <p:spPr>
            <a:xfrm>
              <a:off x="6187572" y="578896"/>
              <a:ext cx="441146" cy="400110"/>
            </a:xfrm>
            <a:prstGeom prst="rect">
              <a:avLst/>
            </a:prstGeom>
            <a:noFill/>
            <a:ln w="9525">
              <a:noFill/>
            </a:ln>
          </p:spPr>
          <p:txBody>
            <a:bodyPr wrap="none">
              <a:spAutoFit/>
            </a:bodyPr>
            <a:p>
              <a:r>
                <a:rPr lang="zh-CN" altLang="en-US" sz="2000" dirty="0">
                  <a:latin typeface="Calibri" panose="020F0502020204030204" pitchFamily="34" charset="0"/>
                </a:rPr>
                <a:t>④</a:t>
              </a:r>
              <a:endParaRPr lang="zh-CN" altLang="en-US" sz="2000" dirty="0">
                <a:latin typeface="Times New Roman" panose="02020603050405020304" pitchFamily="18" charset="0"/>
              </a:endParaRPr>
            </a:p>
          </p:txBody>
        </p:sp>
        <p:cxnSp>
          <p:nvCxnSpPr>
            <p:cNvPr id="85017" name="直接箭头连接符 83"/>
            <p:cNvCxnSpPr>
              <a:stCxn id="85018" idx="6"/>
              <a:endCxn id="85018" idx="4"/>
            </p:cNvCxnSpPr>
            <p:nvPr/>
          </p:nvCxnSpPr>
          <p:spPr>
            <a:xfrm>
              <a:off x="6299323" y="1010184"/>
              <a:ext cx="499580" cy="0"/>
            </a:xfrm>
            <a:prstGeom prst="straightConnector1">
              <a:avLst/>
            </a:prstGeom>
            <a:ln w="38100" cap="flat" cmpd="sng">
              <a:solidFill>
                <a:srgbClr val="FF0000"/>
              </a:solidFill>
              <a:prstDash val="solid"/>
              <a:headEnd type="none" w="med" len="med"/>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fill="hold"/>
                                        <p:tgtEl>
                                          <p:spTgt spid="85"/>
                                        </p:tgtEl>
                                        <p:attrNameLst>
                                          <p:attrName>ppt_x</p:attrName>
                                        </p:attrNameLst>
                                      </p:cBhvr>
                                      <p:tavLst>
                                        <p:tav tm="0">
                                          <p:val>
                                            <p:strVal val="#ppt_x"/>
                                          </p:val>
                                        </p:tav>
                                        <p:tav tm="100000">
                                          <p:val>
                                            <p:strVal val="#ppt_x"/>
                                          </p:val>
                                        </p:tav>
                                      </p:tavLst>
                                    </p:anim>
                                    <p:anim calcmode="lin" valueType="num">
                                      <p:cBhvr additive="base">
                                        <p:cTn id="8"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0"/>
                                        </p:tgtEl>
                                        <p:attrNameLst>
                                          <p:attrName>style.visibility</p:attrName>
                                        </p:attrNameLst>
                                      </p:cBhvr>
                                      <p:to>
                                        <p:strVal val="visible"/>
                                      </p:to>
                                    </p:set>
                                    <p:anim calcmode="lin" valueType="num">
                                      <p:cBhvr additive="base">
                                        <p:cTn id="13" dur="500" fill="hold"/>
                                        <p:tgtEl>
                                          <p:spTgt spid="80"/>
                                        </p:tgtEl>
                                        <p:attrNameLst>
                                          <p:attrName>ppt_x</p:attrName>
                                        </p:attrNameLst>
                                      </p:cBhvr>
                                      <p:tavLst>
                                        <p:tav tm="0">
                                          <p:val>
                                            <p:strVal val="#ppt_x"/>
                                          </p:val>
                                        </p:tav>
                                        <p:tav tm="100000">
                                          <p:val>
                                            <p:strVal val="#ppt_x"/>
                                          </p:val>
                                        </p:tav>
                                      </p:tavLst>
                                    </p:anim>
                                    <p:anim calcmode="lin" valueType="num">
                                      <p:cBhvr additive="base">
                                        <p:cTn id="14"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additive="base">
                                        <p:cTn id="19" dur="500" fill="hold"/>
                                        <p:tgtEl>
                                          <p:spTgt spid="86"/>
                                        </p:tgtEl>
                                        <p:attrNameLst>
                                          <p:attrName>ppt_x</p:attrName>
                                        </p:attrNameLst>
                                      </p:cBhvr>
                                      <p:tavLst>
                                        <p:tav tm="0">
                                          <p:val>
                                            <p:strVal val="#ppt_x"/>
                                          </p:val>
                                        </p:tav>
                                        <p:tav tm="100000">
                                          <p:val>
                                            <p:strVal val="#ppt_x"/>
                                          </p:val>
                                        </p:tav>
                                      </p:tavLst>
                                    </p:anim>
                                    <p:anim calcmode="lin" valueType="num">
                                      <p:cBhvr additive="base">
                                        <p:cTn id="20"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ppt_x"/>
                                          </p:val>
                                        </p:tav>
                                        <p:tav tm="100000">
                                          <p:val>
                                            <p:strVal val="#ppt_x"/>
                                          </p:val>
                                        </p:tav>
                                      </p:tavLst>
                                    </p:anim>
                                    <p:anim calcmode="lin" valueType="num">
                                      <p:cBhvr additive="base">
                                        <p:cTn id="26"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段式管理优缺点</a:t>
            </a:r>
            <a:endParaRPr lang="zh-CN" altLang="en-US" dirty="0">
              <a:latin typeface="Times New Roman" panose="02020603050405020304" pitchFamily="18" charset="0"/>
            </a:endParaRPr>
          </a:p>
        </p:txBody>
      </p:sp>
      <p:sp>
        <p:nvSpPr>
          <p:cNvPr id="86019" name="Rectangle 3"/>
          <p:cNvSpPr>
            <a:spLocks noGrp="1"/>
          </p:cNvSpPr>
          <p:nvPr>
            <p:ph idx="1" hasCustomPrompt="1"/>
          </p:nvPr>
        </p:nvSpPr>
        <p:spPr>
          <a:xfrm>
            <a:off x="469900" y="1022350"/>
            <a:ext cx="8453438" cy="4953000"/>
          </a:xfrm>
          <a:ln/>
        </p:spPr>
        <p:txBody>
          <a:bodyPr vert="horz" wrap="square" lIns="91440" tIns="45720" rIns="91440" bIns="45720" anchor="t" anchorCtr="0"/>
          <a:p>
            <a:pPr eaLnBrk="1" hangingPunct="1"/>
            <a:r>
              <a:rPr lang="zh-CN" altLang="en-US" dirty="0">
                <a:solidFill>
                  <a:srgbClr val="FF0000"/>
                </a:solidFill>
              </a:rPr>
              <a:t>优点</a:t>
            </a:r>
            <a:endParaRPr lang="zh-CN" altLang="en-US" dirty="0">
              <a:solidFill>
                <a:srgbClr val="FF0000"/>
              </a:solidFill>
            </a:endParaRPr>
          </a:p>
          <a:p>
            <a:pPr lvl="1" eaLnBrk="1" hangingPunct="1"/>
            <a:r>
              <a:rPr lang="zh-CN" altLang="en-US" sz="2800" b="1" dirty="0">
                <a:ea typeface="楷体_GB2312" pitchFamily="49" charset="-122"/>
              </a:rPr>
              <a:t>程序的模块化性能好</a:t>
            </a:r>
            <a:endParaRPr lang="zh-CN" altLang="en-US" sz="2800" b="1" dirty="0">
              <a:ea typeface="楷体_GB2312" pitchFamily="49" charset="-122"/>
            </a:endParaRPr>
          </a:p>
          <a:p>
            <a:pPr lvl="1" eaLnBrk="1" hangingPunct="1"/>
            <a:r>
              <a:rPr lang="zh-CN" altLang="en-US" sz="2800" b="1" dirty="0">
                <a:ea typeface="楷体_GB2312" pitchFamily="49" charset="-122"/>
              </a:rPr>
              <a:t>便于程序和数据的共享</a:t>
            </a:r>
            <a:endParaRPr lang="zh-CN" altLang="en-US" sz="2800" b="1" dirty="0">
              <a:ea typeface="楷体_GB2312" pitchFamily="49" charset="-122"/>
            </a:endParaRPr>
          </a:p>
          <a:p>
            <a:pPr lvl="1" eaLnBrk="1" hangingPunct="1"/>
            <a:r>
              <a:rPr lang="zh-CN" altLang="en-US" sz="2800" b="1" dirty="0">
                <a:ea typeface="楷体_GB2312" pitchFamily="49" charset="-122"/>
              </a:rPr>
              <a:t>程序的动态链接和调度比较容易</a:t>
            </a:r>
            <a:endParaRPr lang="zh-CN" altLang="en-US" sz="2800" b="1" dirty="0">
              <a:ea typeface="楷体_GB2312" pitchFamily="49" charset="-122"/>
            </a:endParaRPr>
          </a:p>
          <a:p>
            <a:pPr lvl="1" eaLnBrk="1" hangingPunct="1"/>
            <a:r>
              <a:rPr lang="zh-CN" altLang="en-US" sz="2800" b="1" dirty="0">
                <a:ea typeface="楷体_GB2312" pitchFamily="49" charset="-122"/>
              </a:rPr>
              <a:t>便于实现信息保护</a:t>
            </a:r>
            <a:endParaRPr lang="zh-CN" altLang="en-US" sz="2800" b="1" dirty="0">
              <a:ea typeface="楷体_GB2312" pitchFamily="49" charset="-122"/>
            </a:endParaRPr>
          </a:p>
          <a:p>
            <a:pPr eaLnBrk="1" hangingPunct="1"/>
            <a:r>
              <a:rPr lang="zh-CN" altLang="en-US" dirty="0">
                <a:solidFill>
                  <a:srgbClr val="FF0000"/>
                </a:solidFill>
              </a:rPr>
              <a:t>缺点</a:t>
            </a:r>
            <a:endParaRPr lang="zh-CN" altLang="en-US" dirty="0">
              <a:solidFill>
                <a:srgbClr val="FF0000"/>
              </a:solidFill>
            </a:endParaRPr>
          </a:p>
          <a:p>
            <a:pPr lvl="1" eaLnBrk="1" hangingPunct="1"/>
            <a:r>
              <a:rPr lang="zh-CN" altLang="en-US" sz="2800" b="1" dirty="0">
                <a:ea typeface="楷体_GB2312" pitchFamily="49" charset="-122"/>
              </a:rPr>
              <a:t>地址变换所花费的时间比较长，做两次加法运算</a:t>
            </a:r>
            <a:endParaRPr lang="zh-CN" altLang="en-US" sz="2800" b="1" dirty="0">
              <a:ea typeface="楷体_GB2312" pitchFamily="49" charset="-122"/>
            </a:endParaRPr>
          </a:p>
          <a:p>
            <a:pPr lvl="1" eaLnBrk="1" hangingPunct="1"/>
            <a:r>
              <a:rPr lang="zh-CN" altLang="en-US" sz="2800" b="1" dirty="0">
                <a:ea typeface="楷体_GB2312" pitchFamily="49" charset="-122"/>
              </a:rPr>
              <a:t>主存储器的利用率往往比较低（段表长不定）</a:t>
            </a:r>
            <a:endParaRPr lang="zh-CN" altLang="en-US" sz="2800" b="1" dirty="0">
              <a:ea typeface="楷体_GB2312" pitchFamily="49" charset="-122"/>
            </a:endParaRPr>
          </a:p>
          <a:p>
            <a:pPr lvl="1" eaLnBrk="1" hangingPunct="1"/>
            <a:r>
              <a:rPr lang="zh-CN" altLang="en-US" sz="2800" b="1" dirty="0">
                <a:ea typeface="楷体_GB2312" pitchFamily="49" charset="-122"/>
              </a:rPr>
              <a:t>单纯的段式管理的虚拟存储器已很少见到</a:t>
            </a:r>
            <a:endParaRPr lang="zh-CN" altLang="en-US" sz="2800" b="1" dirty="0">
              <a:ea typeface="楷体_GB2312" pitchFamily="49"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页式管理</a:t>
            </a:r>
            <a:r>
              <a:rPr lang="zh-CN" altLang="en-US" dirty="0">
                <a:solidFill>
                  <a:srgbClr val="FF0000"/>
                </a:solidFill>
              </a:rPr>
              <a:t> </a:t>
            </a:r>
            <a:endParaRPr lang="zh-CN" altLang="en-US" dirty="0">
              <a:solidFill>
                <a:srgbClr val="FF0000"/>
              </a:solidFill>
            </a:endParaRPr>
          </a:p>
        </p:txBody>
      </p:sp>
      <p:pic>
        <p:nvPicPr>
          <p:cNvPr id="88067" name="图片 7"/>
          <p:cNvPicPr>
            <a:picLocks noChangeAspect="1"/>
          </p:cNvPicPr>
          <p:nvPr/>
        </p:nvPicPr>
        <p:blipFill>
          <a:blip r:embed="rId1"/>
          <a:srcRect l="8755" r="15021" b="52895"/>
          <a:stretch>
            <a:fillRect/>
          </a:stretch>
        </p:blipFill>
        <p:spPr>
          <a:xfrm>
            <a:off x="1184275" y="3371850"/>
            <a:ext cx="6296025" cy="2328863"/>
          </a:xfrm>
          <a:prstGeom prst="rect">
            <a:avLst/>
          </a:prstGeom>
          <a:noFill/>
          <a:ln w="9525">
            <a:noFill/>
          </a:ln>
        </p:spPr>
      </p:pic>
      <p:sp>
        <p:nvSpPr>
          <p:cNvPr id="88068" name="矩形 3"/>
          <p:cNvSpPr/>
          <p:nvPr/>
        </p:nvSpPr>
        <p:spPr>
          <a:xfrm>
            <a:off x="4483100" y="3738563"/>
            <a:ext cx="831850" cy="3413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8069" name="矩形 9"/>
          <p:cNvSpPr/>
          <p:nvPr/>
        </p:nvSpPr>
        <p:spPr>
          <a:xfrm>
            <a:off x="1393825" y="5632450"/>
            <a:ext cx="1312863" cy="34131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8070" name="矩形 10"/>
          <p:cNvSpPr/>
          <p:nvPr/>
        </p:nvSpPr>
        <p:spPr>
          <a:xfrm>
            <a:off x="3398838" y="4181475"/>
            <a:ext cx="1747837" cy="12954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8071" name="矩形 11"/>
          <p:cNvSpPr/>
          <p:nvPr/>
        </p:nvSpPr>
        <p:spPr>
          <a:xfrm>
            <a:off x="6807200" y="4079875"/>
            <a:ext cx="673100" cy="8255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88072" name="矩形 12"/>
          <p:cNvSpPr/>
          <p:nvPr/>
        </p:nvSpPr>
        <p:spPr>
          <a:xfrm>
            <a:off x="5229225" y="4167188"/>
            <a:ext cx="1547813" cy="650875"/>
          </a:xfrm>
          <a:prstGeom prst="rect">
            <a:avLst/>
          </a:prstGeom>
          <a:solidFill>
            <a:srgbClr val="CC00CC"/>
          </a:solidFill>
          <a:ln w="38100">
            <a:noFill/>
          </a:ln>
        </p:spPr>
        <p:txBody>
          <a:bodyPr wrap="none" anchor="ctr" anchorCtr="0"/>
          <a:p>
            <a:pPr algn="ctr"/>
            <a:endParaRPr lang="zh-CN" altLang="en-US" dirty="0">
              <a:latin typeface="Times New Roman" panose="02020603050405020304" pitchFamily="18" charset="0"/>
            </a:endParaRPr>
          </a:p>
        </p:txBody>
      </p:sp>
      <p:cxnSp>
        <p:nvCxnSpPr>
          <p:cNvPr id="88073" name="直接箭头连接符 8"/>
          <p:cNvCxnSpPr/>
          <p:nvPr/>
        </p:nvCxnSpPr>
        <p:spPr>
          <a:xfrm flipH="1" flipV="1">
            <a:off x="3398838" y="4376738"/>
            <a:ext cx="1830387" cy="115887"/>
          </a:xfrm>
          <a:prstGeom prst="straightConnector1">
            <a:avLst/>
          </a:prstGeom>
          <a:ln w="38100" cap="flat" cmpd="sng">
            <a:solidFill>
              <a:srgbClr val="FF0000"/>
            </a:solidFill>
            <a:prstDash val="solid"/>
            <a:headEnd type="none" w="med" len="med"/>
            <a:tailEnd type="triangle" w="med" len="med"/>
          </a:ln>
        </p:spPr>
      </p:cxnSp>
      <p:cxnSp>
        <p:nvCxnSpPr>
          <p:cNvPr id="88074" name="直接箭头连接符 15"/>
          <p:cNvCxnSpPr/>
          <p:nvPr/>
        </p:nvCxnSpPr>
        <p:spPr>
          <a:xfrm flipH="1">
            <a:off x="3398838" y="4535488"/>
            <a:ext cx="1798637" cy="254000"/>
          </a:xfrm>
          <a:prstGeom prst="straightConnector1">
            <a:avLst/>
          </a:prstGeom>
          <a:ln w="38100" cap="flat" cmpd="sng">
            <a:solidFill>
              <a:srgbClr val="FF0000"/>
            </a:solidFill>
            <a:prstDash val="solid"/>
            <a:headEnd type="none" w="med" len="med"/>
            <a:tailEnd type="triangle" w="med" len="med"/>
          </a:ln>
        </p:spPr>
      </p:cxnSp>
      <p:cxnSp>
        <p:nvCxnSpPr>
          <p:cNvPr id="88075" name="直接箭头连接符 18"/>
          <p:cNvCxnSpPr/>
          <p:nvPr/>
        </p:nvCxnSpPr>
        <p:spPr>
          <a:xfrm flipH="1">
            <a:off x="3368675" y="4594225"/>
            <a:ext cx="1828800" cy="708025"/>
          </a:xfrm>
          <a:prstGeom prst="straightConnector1">
            <a:avLst/>
          </a:prstGeom>
          <a:ln w="38100" cap="flat" cmpd="sng">
            <a:solidFill>
              <a:srgbClr val="FF0000"/>
            </a:solidFill>
            <a:prstDash val="solid"/>
            <a:headEnd type="none" w="med" len="med"/>
            <a:tailEnd type="triangle" w="med" len="med"/>
          </a:ln>
        </p:spPr>
      </p:cxnSp>
      <p:pic>
        <p:nvPicPr>
          <p:cNvPr id="88076" name="图片 20"/>
          <p:cNvPicPr>
            <a:picLocks noChangeAspect="1"/>
          </p:cNvPicPr>
          <p:nvPr/>
        </p:nvPicPr>
        <p:blipFill>
          <a:blip r:embed="rId2"/>
          <a:srcRect l="58408" t="39091" r="14713" b="22359"/>
          <a:stretch>
            <a:fillRect/>
          </a:stretch>
        </p:blipFill>
        <p:spPr>
          <a:xfrm>
            <a:off x="7216775" y="3629025"/>
            <a:ext cx="1398588" cy="1497013"/>
          </a:xfrm>
          <a:prstGeom prst="rect">
            <a:avLst/>
          </a:prstGeom>
          <a:noFill/>
          <a:ln w="9525">
            <a:noFill/>
          </a:ln>
        </p:spPr>
      </p:pic>
      <p:sp>
        <p:nvSpPr>
          <p:cNvPr id="88077" name="内容占位符 1"/>
          <p:cNvSpPr>
            <a:spLocks noGrp="1"/>
          </p:cNvSpPr>
          <p:nvPr>
            <p:ph idx="1" hasCustomPrompt="1"/>
          </p:nvPr>
        </p:nvSpPr>
        <p:spPr>
          <a:xfrm>
            <a:off x="469900" y="1022350"/>
            <a:ext cx="8480425" cy="2349500"/>
          </a:xfrm>
          <a:ln/>
        </p:spPr>
        <p:txBody>
          <a:bodyPr vert="horz" wrap="square" lIns="91440" tIns="45720" rIns="91440" bIns="45720" anchor="t" anchorCtr="0"/>
          <a:p>
            <a:pPr algn="just"/>
            <a:r>
              <a:rPr lang="zh-CN" altLang="en-US" dirty="0">
                <a:latin typeface="Times New Roman" panose="02020603050405020304" pitchFamily="18" charset="0"/>
              </a:rPr>
              <a:t>主存已经装入</a:t>
            </a:r>
            <a:r>
              <a:rPr lang="en-US" altLang="zh-CN" dirty="0">
                <a:latin typeface="Times New Roman" panose="02020603050405020304" pitchFamily="18" charset="0"/>
              </a:rPr>
              <a:t>A</a:t>
            </a:r>
            <a:r>
              <a:rPr lang="zh-CN" altLang="en-US" dirty="0">
                <a:latin typeface="Times New Roman" panose="02020603050405020304" pitchFamily="18" charset="0"/>
              </a:rPr>
              <a:t>、</a:t>
            </a:r>
            <a:r>
              <a:rPr lang="en-US" altLang="zh-CN" dirty="0">
                <a:latin typeface="Times New Roman" panose="02020603050405020304" pitchFamily="18" charset="0"/>
              </a:rPr>
              <a:t>B</a:t>
            </a:r>
            <a:r>
              <a:rPr lang="zh-CN" altLang="en-US" dirty="0">
                <a:latin typeface="Times New Roman" panose="02020603050405020304" pitchFamily="18" charset="0"/>
              </a:rPr>
              <a:t>、</a:t>
            </a:r>
            <a:r>
              <a:rPr lang="en-US" altLang="zh-CN" dirty="0">
                <a:latin typeface="Times New Roman" panose="02020603050405020304" pitchFamily="18" charset="0"/>
              </a:rPr>
              <a:t>C</a:t>
            </a:r>
            <a:r>
              <a:rPr lang="zh-CN" altLang="en-US" dirty="0">
                <a:latin typeface="Times New Roman" panose="02020603050405020304" pitchFamily="18" charset="0"/>
              </a:rPr>
              <a:t>三个程序，现有一长度为</a:t>
            </a:r>
            <a:r>
              <a:rPr lang="en-US" altLang="zh-CN" dirty="0">
                <a:latin typeface="Times New Roman" panose="02020603050405020304" pitchFamily="18" charset="0"/>
              </a:rPr>
              <a:t>12KB</a:t>
            </a:r>
            <a:r>
              <a:rPr lang="zh-CN" altLang="en-US" dirty="0">
                <a:latin typeface="Times New Roman" panose="02020603050405020304" pitchFamily="18" charset="0"/>
              </a:rPr>
              <a:t>的</a:t>
            </a:r>
            <a:r>
              <a:rPr lang="en-US" altLang="zh-CN" dirty="0">
                <a:latin typeface="Times New Roman" panose="02020603050405020304" pitchFamily="18" charset="0"/>
              </a:rPr>
              <a:t>D</a:t>
            </a:r>
            <a:r>
              <a:rPr lang="zh-CN" altLang="en-US" dirty="0">
                <a:latin typeface="Times New Roman" panose="02020603050405020304" pitchFamily="18" charset="0"/>
              </a:rPr>
              <a:t>道程序想要调入。按照段式管理，尽管</a:t>
            </a:r>
            <a:r>
              <a:rPr lang="en-US" altLang="zh-CN" dirty="0">
                <a:latin typeface="Times New Roman" panose="02020603050405020304" pitchFamily="18" charset="0"/>
              </a:rPr>
              <a:t>D</a:t>
            </a:r>
            <a:r>
              <a:rPr lang="zh-CN" altLang="en-US" dirty="0">
                <a:latin typeface="Times New Roman" panose="02020603050405020304" pitchFamily="18" charset="0"/>
              </a:rPr>
              <a:t>道程序长度小于主存所有可用区零头总和</a:t>
            </a:r>
            <a:r>
              <a:rPr lang="en-US" altLang="zh-CN" dirty="0">
                <a:latin typeface="Times New Roman" panose="02020603050405020304" pitchFamily="18" charset="0"/>
              </a:rPr>
              <a:t>16KB</a:t>
            </a:r>
            <a:r>
              <a:rPr lang="zh-CN" altLang="en-US" dirty="0">
                <a:latin typeface="Times New Roman" panose="02020603050405020304" pitchFamily="18" charset="0"/>
              </a:rPr>
              <a:t>，但没有哪一个零头能装入</a:t>
            </a:r>
            <a:r>
              <a:rPr lang="en-US" altLang="zh-CN" dirty="0">
                <a:latin typeface="Times New Roman" panose="02020603050405020304" pitchFamily="18" charset="0"/>
              </a:rPr>
              <a:t>D</a:t>
            </a:r>
            <a:r>
              <a:rPr lang="zh-CN" altLang="en-US" dirty="0">
                <a:latin typeface="Times New Roman" panose="02020603050405020304" pitchFamily="18" charset="0"/>
              </a:rPr>
              <a:t>道程序，如何解决？</a:t>
            </a:r>
            <a:endParaRPr lang="zh-CN" altLang="en-US" dirty="0">
              <a:latin typeface="Times New Roman" panose="02020603050405020304" pitchFamily="18" charset="0"/>
              <a:ea typeface="Times New Roman" panose="02020603050405020304" pitchFamily="18" charset="0"/>
            </a:endParaRPr>
          </a:p>
        </p:txBody>
      </p:sp>
      <p:sp>
        <p:nvSpPr>
          <p:cNvPr id="88078" name="文本框 2"/>
          <p:cNvSpPr txBox="1"/>
          <p:nvPr/>
        </p:nvSpPr>
        <p:spPr>
          <a:xfrm>
            <a:off x="5600700" y="4829175"/>
            <a:ext cx="920750" cy="461963"/>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12KB</a:t>
            </a:r>
            <a:endParaRPr lang="zh-CN" altLang="en-US" sz="2400" dirty="0">
              <a:solidFill>
                <a:srgbClr val="000000"/>
              </a:solidFill>
              <a:latin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b="0" dirty="0">
                <a:solidFill>
                  <a:srgbClr val="FF0000"/>
                </a:solidFill>
                <a:latin typeface="黑体" panose="02010609060101010101" pitchFamily="49" charset="-122"/>
                <a:ea typeface="黑体" panose="02010609060101010101" pitchFamily="49" charset="-122"/>
              </a:rPr>
              <a:t>页式虚拟存储器</a:t>
            </a:r>
            <a:r>
              <a:rPr lang="zh-CN" altLang="en-US" b="0" dirty="0">
                <a:latin typeface="黑体" panose="02010609060101010101" pitchFamily="49" charset="-122"/>
                <a:ea typeface="黑体" panose="02010609060101010101" pitchFamily="49" charset="-122"/>
              </a:rPr>
              <a:t>把虚拟地址空间划分成一个个固定大小的块</a:t>
            </a:r>
            <a:r>
              <a:rPr lang="en-US" altLang="zh-CN" b="0" dirty="0">
                <a:latin typeface="黑体" panose="02010609060101010101" pitchFamily="49" charset="-122"/>
                <a:ea typeface="黑体" panose="02010609060101010101" pitchFamily="49" charset="-122"/>
              </a:rPr>
              <a:t>,</a:t>
            </a:r>
            <a:r>
              <a:rPr lang="zh-CN" altLang="en-US" b="0" dirty="0">
                <a:latin typeface="黑体" panose="02010609060101010101" pitchFamily="49" charset="-122"/>
                <a:ea typeface="黑体" panose="02010609060101010101" pitchFamily="49" charset="-122"/>
              </a:rPr>
              <a:t>每块称为一页</a:t>
            </a:r>
            <a:r>
              <a:rPr lang="en-US" altLang="zh-CN" b="0" dirty="0">
                <a:latin typeface="黑体" panose="02010609060101010101" pitchFamily="49" charset="-122"/>
                <a:ea typeface="黑体" panose="02010609060101010101" pitchFamily="49" charset="-122"/>
              </a:rPr>
              <a:t>,</a:t>
            </a:r>
            <a:r>
              <a:rPr lang="zh-CN" altLang="en-US" b="0" dirty="0">
                <a:latin typeface="黑体" panose="02010609060101010101" pitchFamily="49" charset="-122"/>
                <a:ea typeface="黑体" panose="02010609060101010101" pitchFamily="49" charset="-122"/>
              </a:rPr>
              <a:t>把主存储器的地址空间也按虚拟地址空间同样的大小划分为页。</a:t>
            </a:r>
            <a:endParaRPr lang="en-US" altLang="zh-CN" b="0" dirty="0">
              <a:latin typeface="黑体" panose="02010609060101010101" pitchFamily="49" charset="-122"/>
              <a:ea typeface="黑体" panose="02010609060101010101" pitchFamily="49" charset="-122"/>
            </a:endParaRPr>
          </a:p>
          <a:p>
            <a:pPr eaLnBrk="1" hangingPunct="1">
              <a:lnSpc>
                <a:spcPct val="90000"/>
              </a:lnSpc>
            </a:pPr>
            <a:r>
              <a:rPr lang="zh-CN" altLang="en-US" b="0" dirty="0">
                <a:latin typeface="黑体" panose="02010609060101010101" pitchFamily="49" charset="-122"/>
                <a:ea typeface="黑体" panose="02010609060101010101" pitchFamily="49" charset="-122"/>
              </a:rPr>
              <a:t>页是一种逻辑上的划分，它可以由系统软件任意指定。</a:t>
            </a:r>
            <a:endParaRPr lang="zh-CN" altLang="en-US" b="0" dirty="0">
              <a:latin typeface="黑体" panose="02010609060101010101" pitchFamily="49" charset="-122"/>
              <a:ea typeface="黑体" panose="02010609060101010101" pitchFamily="49" charset="-122"/>
            </a:endParaRPr>
          </a:p>
          <a:p>
            <a:pPr eaLnBrk="1" hangingPunct="1">
              <a:lnSpc>
                <a:spcPct val="90000"/>
              </a:lnSpc>
            </a:pPr>
            <a:r>
              <a:rPr lang="zh-CN" altLang="en-US" b="0" dirty="0">
                <a:latin typeface="黑体" panose="02010609060101010101" pitchFamily="49" charset="-122"/>
                <a:ea typeface="黑体" panose="02010609060101010101" pitchFamily="49" charset="-122"/>
              </a:rPr>
              <a:t>虚拟地址空间中的页称为</a:t>
            </a:r>
            <a:r>
              <a:rPr lang="zh-CN" altLang="en-US" b="0" dirty="0">
                <a:solidFill>
                  <a:srgbClr val="0000CC"/>
                </a:solidFill>
                <a:latin typeface="黑体" panose="02010609060101010101" pitchFamily="49" charset="-122"/>
                <a:ea typeface="黑体" panose="02010609060101010101" pitchFamily="49" charset="-122"/>
              </a:rPr>
              <a:t>虚页</a:t>
            </a:r>
            <a:r>
              <a:rPr lang="zh-CN" altLang="en-US" b="0" dirty="0">
                <a:latin typeface="黑体" panose="02010609060101010101" pitchFamily="49" charset="-122"/>
                <a:ea typeface="黑体" panose="02010609060101010101" pitchFamily="49" charset="-122"/>
              </a:rPr>
              <a:t>，主存地址空间中的页称为</a:t>
            </a:r>
            <a:r>
              <a:rPr lang="zh-CN" altLang="en-US" b="0" dirty="0">
                <a:solidFill>
                  <a:srgbClr val="0000CC"/>
                </a:solidFill>
                <a:latin typeface="黑体" panose="02010609060101010101" pitchFamily="49" charset="-122"/>
                <a:ea typeface="黑体" panose="02010609060101010101" pitchFamily="49" charset="-122"/>
              </a:rPr>
              <a:t>实页</a:t>
            </a:r>
            <a:r>
              <a:rPr lang="zh-CN" altLang="en-US" b="0" dirty="0">
                <a:latin typeface="黑体" panose="02010609060101010101" pitchFamily="49" charset="-122"/>
                <a:ea typeface="黑体" panose="02010609060101010101" pitchFamily="49" charset="-122"/>
              </a:rPr>
              <a:t>。</a:t>
            </a:r>
            <a:endParaRPr lang="zh-CN" altLang="en-US" b="0" dirty="0">
              <a:latin typeface="黑体" panose="02010609060101010101" pitchFamily="49" charset="-122"/>
              <a:ea typeface="黑体" panose="02010609060101010101" pitchFamily="49" charset="-122"/>
            </a:endParaRPr>
          </a:p>
        </p:txBody>
      </p:sp>
      <p:sp>
        <p:nvSpPr>
          <p:cNvPr id="90115"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页式管理</a:t>
            </a:r>
            <a:r>
              <a:rPr lang="zh-CN" altLang="en-US" dirty="0">
                <a:solidFill>
                  <a:srgbClr val="FF0000"/>
                </a:solidFill>
              </a:rPr>
              <a:t> </a:t>
            </a:r>
            <a:endParaRPr lang="zh-CN" altLang="en-US" dirty="0">
              <a:solidFill>
                <a:srgbClr val="FF0000"/>
              </a:solidFill>
            </a:endParaRPr>
          </a:p>
        </p:txBody>
      </p:sp>
      <p:grpSp>
        <p:nvGrpSpPr>
          <p:cNvPr id="90116" name="组合 21"/>
          <p:cNvGrpSpPr/>
          <p:nvPr/>
        </p:nvGrpSpPr>
        <p:grpSpPr>
          <a:xfrm>
            <a:off x="1747838" y="4129088"/>
            <a:ext cx="6297612" cy="2589212"/>
            <a:chOff x="1711403" y="3646314"/>
            <a:chExt cx="6296722" cy="2589229"/>
          </a:xfrm>
        </p:grpSpPr>
        <p:pic>
          <p:nvPicPr>
            <p:cNvPr id="90117" name="图片 7"/>
            <p:cNvPicPr>
              <a:picLocks noChangeAspect="1"/>
            </p:cNvPicPr>
            <p:nvPr/>
          </p:nvPicPr>
          <p:blipFill>
            <a:blip r:embed="rId1"/>
            <a:srcRect l="8755" r="15021" b="52895"/>
            <a:stretch>
              <a:fillRect/>
            </a:stretch>
          </p:blipFill>
          <p:spPr>
            <a:xfrm>
              <a:off x="1711403" y="3646314"/>
              <a:ext cx="6296722" cy="2329036"/>
            </a:xfrm>
            <a:prstGeom prst="rect">
              <a:avLst/>
            </a:prstGeom>
            <a:noFill/>
            <a:ln w="9525">
              <a:noFill/>
            </a:ln>
          </p:spPr>
        </p:pic>
        <p:sp>
          <p:nvSpPr>
            <p:cNvPr id="90118" name="矩形 9"/>
            <p:cNvSpPr/>
            <p:nvPr/>
          </p:nvSpPr>
          <p:spPr>
            <a:xfrm>
              <a:off x="1944029" y="5893572"/>
              <a:ext cx="1312126" cy="341971"/>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b="0" dirty="0">
                <a:solidFill>
                  <a:srgbClr val="FF0000"/>
                </a:solidFill>
                <a:latin typeface="黑体" panose="02010609060101010101" pitchFamily="49" charset="-122"/>
                <a:ea typeface="黑体" panose="02010609060101010101" pitchFamily="49" charset="-122"/>
              </a:rPr>
              <a:t>页式存储</a:t>
            </a:r>
            <a:r>
              <a:rPr lang="zh-CN" altLang="en-US" b="0" dirty="0">
                <a:latin typeface="黑体" panose="02010609060101010101" pitchFamily="49" charset="-122"/>
                <a:ea typeface="黑体" panose="02010609060101010101" pitchFamily="49" charset="-122"/>
              </a:rPr>
              <a:t>是把主存空间和程序空间机械地等分成固定大小的页，按顺序编号；</a:t>
            </a:r>
            <a:endParaRPr lang="en-US" altLang="zh-CN" b="0" dirty="0">
              <a:latin typeface="黑体" panose="02010609060101010101" pitchFamily="49" charset="-122"/>
              <a:ea typeface="黑体" panose="02010609060101010101" pitchFamily="49" charset="-122"/>
            </a:endParaRPr>
          </a:p>
          <a:p>
            <a:pPr eaLnBrk="1" hangingPunct="1">
              <a:lnSpc>
                <a:spcPct val="90000"/>
              </a:lnSpc>
            </a:pPr>
            <a:r>
              <a:rPr lang="zh-CN" altLang="en-US" b="0" dirty="0">
                <a:latin typeface="黑体" panose="02010609060101010101" pitchFamily="49" charset="-122"/>
                <a:ea typeface="黑体" panose="02010609060101010101" pitchFamily="49" charset="-122"/>
              </a:rPr>
              <a:t>页表保存虚页装入实页时的页面对应关系。</a:t>
            </a:r>
            <a:endParaRPr lang="zh-CN" altLang="en-US" b="0" dirty="0">
              <a:latin typeface="黑体" panose="02010609060101010101" pitchFamily="49" charset="-122"/>
              <a:ea typeface="黑体" panose="02010609060101010101" pitchFamily="49" charset="-122"/>
            </a:endParaRPr>
          </a:p>
          <a:p>
            <a:pPr eaLnBrk="1" hangingPunct="1">
              <a:lnSpc>
                <a:spcPct val="90000"/>
              </a:lnSpc>
            </a:pPr>
            <a:endParaRPr lang="zh-CN" altLang="en-US" b="0" dirty="0">
              <a:latin typeface="黑体" panose="02010609060101010101" pitchFamily="49" charset="-122"/>
              <a:ea typeface="黑体" panose="02010609060101010101" pitchFamily="49" charset="-122"/>
            </a:endParaRPr>
          </a:p>
        </p:txBody>
      </p:sp>
      <p:sp>
        <p:nvSpPr>
          <p:cNvPr id="92163"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页式管理</a:t>
            </a:r>
            <a:r>
              <a:rPr lang="zh-CN" altLang="en-US" dirty="0">
                <a:solidFill>
                  <a:srgbClr val="FF0000"/>
                </a:solidFill>
              </a:rPr>
              <a:t> </a:t>
            </a:r>
            <a:endParaRPr lang="zh-CN" altLang="en-US" dirty="0">
              <a:solidFill>
                <a:srgbClr val="FF0000"/>
              </a:solidFill>
            </a:endParaRPr>
          </a:p>
        </p:txBody>
      </p:sp>
      <p:pic>
        <p:nvPicPr>
          <p:cNvPr id="92164" name="ShockwaveFlash1"/>
          <p:cNvPicPr/>
          <p:nvPr/>
        </p:nvPicPr>
        <p:blipFill>
          <a:blip r:embed="rId1"/>
          <a:stretch>
            <a:fillRect/>
          </a:stretch>
        </p:blipFill>
        <p:spPr>
          <a:xfrm>
            <a:off x="1385888" y="2744788"/>
            <a:ext cx="6397625" cy="3708400"/>
          </a:xfrm>
          <a:prstGeom prst="rect">
            <a:avLst/>
          </a:prstGeom>
          <a:noFill/>
          <a:ln w="9525">
            <a:noFill/>
          </a:ln>
        </p:spPr>
      </p:pic>
      <p:sp>
        <p:nvSpPr>
          <p:cNvPr id="2" name="文本框 1"/>
          <p:cNvSpPr txBox="1"/>
          <p:nvPr/>
        </p:nvSpPr>
        <p:spPr>
          <a:xfrm>
            <a:off x="538163" y="5838825"/>
            <a:ext cx="1684337" cy="523875"/>
          </a:xfrm>
          <a:prstGeom prst="rect">
            <a:avLst/>
          </a:prstGeom>
          <a:noFill/>
          <a:ln w="9525">
            <a:noFill/>
          </a:ln>
        </p:spPr>
        <p:txBody>
          <a:bodyPr wrap="none">
            <a:spAutoFit/>
          </a:bodyPr>
          <a:p>
            <a:r>
              <a:rPr lang="zh-CN" altLang="en-US" dirty="0">
                <a:latin typeface="Times New Roman" panose="02020603050405020304" pitchFamily="18" charset="0"/>
              </a:rPr>
              <a:t>主存地址</a:t>
            </a:r>
            <a:endParaRPr lang="zh-CN" altLang="en-US" dirty="0">
              <a:latin typeface="Times New Roman" panose="02020603050405020304" pitchFamily="18" charset="0"/>
            </a:endParaRPr>
          </a:p>
        </p:txBody>
      </p:sp>
      <p:cxnSp>
        <p:nvCxnSpPr>
          <p:cNvPr id="4" name="直接箭头连接符 3"/>
          <p:cNvCxnSpPr/>
          <p:nvPr/>
        </p:nvCxnSpPr>
        <p:spPr>
          <a:xfrm>
            <a:off x="2058988" y="6110288"/>
            <a:ext cx="625475" cy="0"/>
          </a:xfrm>
          <a:prstGeom prst="straightConnector1">
            <a:avLst/>
          </a:prstGeom>
          <a:ln w="38100" cap="flat" cmpd="sng">
            <a:solidFill>
              <a:srgbClr val="FF0000"/>
            </a:solidFill>
            <a:prstDash val="solid"/>
            <a:headEnd type="none" w="med" len="med"/>
            <a:tailEnd type="triangle" w="med" len="med"/>
          </a:ln>
        </p:spPr>
      </p:cxnSp>
      <p:grpSp>
        <p:nvGrpSpPr>
          <p:cNvPr id="12" name="组合 11"/>
          <p:cNvGrpSpPr/>
          <p:nvPr/>
        </p:nvGrpSpPr>
        <p:grpSpPr>
          <a:xfrm>
            <a:off x="5003800" y="2266950"/>
            <a:ext cx="4217988" cy="954088"/>
            <a:chOff x="5003181" y="2267346"/>
            <a:chExt cx="4218878" cy="954107"/>
          </a:xfrm>
        </p:grpSpPr>
        <p:sp>
          <p:nvSpPr>
            <p:cNvPr id="92173" name="矩形 5"/>
            <p:cNvSpPr/>
            <p:nvPr/>
          </p:nvSpPr>
          <p:spPr>
            <a:xfrm>
              <a:off x="6549483" y="2267346"/>
              <a:ext cx="2672576" cy="954107"/>
            </a:xfrm>
            <a:prstGeom prst="rect">
              <a:avLst/>
            </a:prstGeom>
            <a:noFill/>
            <a:ln w="9525">
              <a:noFill/>
            </a:ln>
          </p:spPr>
          <p:txBody>
            <a:bodyPr>
              <a:spAutoFit/>
            </a:bodyPr>
            <a:p>
              <a:r>
                <a:rPr lang="zh-CN" altLang="en-US" dirty="0">
                  <a:latin typeface="黑体" panose="02010609060101010101" pitchFamily="49" charset="-122"/>
                </a:rPr>
                <a:t>每道程序有自己的虚页号顺序</a:t>
              </a:r>
              <a:endParaRPr lang="zh-CN" altLang="en-US" dirty="0">
                <a:latin typeface="Times New Roman" panose="02020603050405020304" pitchFamily="18" charset="0"/>
              </a:endParaRPr>
            </a:p>
          </p:txBody>
        </p:sp>
        <p:cxnSp>
          <p:nvCxnSpPr>
            <p:cNvPr id="92174" name="直接箭头连接符 10"/>
            <p:cNvCxnSpPr/>
            <p:nvPr/>
          </p:nvCxnSpPr>
          <p:spPr>
            <a:xfrm flipH="1">
              <a:off x="5003181" y="2542244"/>
              <a:ext cx="1642946" cy="483454"/>
            </a:xfrm>
            <a:prstGeom prst="straightConnector1">
              <a:avLst/>
            </a:prstGeom>
            <a:ln w="38100" cap="flat" cmpd="sng">
              <a:solidFill>
                <a:srgbClr val="FF0000"/>
              </a:solidFill>
              <a:prstDash val="solid"/>
              <a:headEnd type="none" w="med" len="med"/>
              <a:tailEnd type="triangle" w="med" len="med"/>
            </a:ln>
          </p:spPr>
        </p:cxnSp>
      </p:grpSp>
      <p:sp>
        <p:nvSpPr>
          <p:cNvPr id="18" name="矩形 17"/>
          <p:cNvSpPr/>
          <p:nvPr/>
        </p:nvSpPr>
        <p:spPr>
          <a:xfrm>
            <a:off x="3671888" y="4868863"/>
            <a:ext cx="930275" cy="158432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grpSp>
        <p:nvGrpSpPr>
          <p:cNvPr id="19" name="组合 18"/>
          <p:cNvGrpSpPr/>
          <p:nvPr/>
        </p:nvGrpSpPr>
        <p:grpSpPr>
          <a:xfrm>
            <a:off x="4679950" y="4394200"/>
            <a:ext cx="4019550" cy="2260600"/>
            <a:chOff x="4679796" y="4393580"/>
            <a:chExt cx="4019704" cy="2261414"/>
          </a:xfrm>
        </p:grpSpPr>
        <p:sp>
          <p:nvSpPr>
            <p:cNvPr id="92170" name="文本框 12"/>
            <p:cNvSpPr txBox="1"/>
            <p:nvPr/>
          </p:nvSpPr>
          <p:spPr>
            <a:xfrm>
              <a:off x="7009932" y="6131774"/>
              <a:ext cx="1620957" cy="523220"/>
            </a:xfrm>
            <a:prstGeom prst="rect">
              <a:avLst/>
            </a:prstGeom>
            <a:noFill/>
            <a:ln w="9525">
              <a:noFill/>
            </a:ln>
          </p:spPr>
          <p:txBody>
            <a:bodyPr wrap="none">
              <a:spAutoFit/>
            </a:bodyPr>
            <a:p>
              <a:r>
                <a:rPr lang="zh-CN" altLang="en-US" dirty="0">
                  <a:latin typeface="Times New Roman" panose="02020603050405020304" pitchFamily="18" charset="0"/>
                </a:rPr>
                <a:t>装入主存</a:t>
              </a:r>
              <a:endParaRPr lang="zh-CN" altLang="en-US" dirty="0">
                <a:latin typeface="Times New Roman" panose="02020603050405020304" pitchFamily="18" charset="0"/>
              </a:endParaRPr>
            </a:p>
          </p:txBody>
        </p:sp>
        <p:cxnSp>
          <p:nvCxnSpPr>
            <p:cNvPr id="92171" name="直接箭头连接符 14"/>
            <p:cNvCxnSpPr/>
            <p:nvPr/>
          </p:nvCxnSpPr>
          <p:spPr>
            <a:xfrm flipH="1" flipV="1">
              <a:off x="5776332" y="5583044"/>
              <a:ext cx="1546302" cy="594732"/>
            </a:xfrm>
            <a:prstGeom prst="straightConnector1">
              <a:avLst/>
            </a:prstGeom>
            <a:ln w="38100" cap="flat" cmpd="sng">
              <a:solidFill>
                <a:srgbClr val="FF0000"/>
              </a:solidFill>
              <a:prstDash val="solid"/>
              <a:headEnd type="none" w="med" len="med"/>
              <a:tailEnd type="triangle" w="med" len="med"/>
            </a:ln>
          </p:spPr>
        </p:cxnSp>
        <p:sp>
          <p:nvSpPr>
            <p:cNvPr id="92172" name="矩形 20"/>
            <p:cNvSpPr/>
            <p:nvPr/>
          </p:nvSpPr>
          <p:spPr>
            <a:xfrm>
              <a:off x="4679796" y="4393580"/>
              <a:ext cx="4019704" cy="2223116"/>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Rectangle 3"/>
          <p:cNvSpPr>
            <a:spLocks noGrp="1"/>
          </p:cNvSpPr>
          <p:nvPr>
            <p:ph idx="1" hasCustomPrompt="1"/>
          </p:nvPr>
        </p:nvSpPr>
        <p:spPr>
          <a:ln/>
        </p:spPr>
        <p:txBody>
          <a:bodyPr vert="horz" wrap="square" lIns="91440" tIns="45720" rIns="91440" bIns="45720" anchor="t" anchorCtr="0"/>
          <a:p>
            <a:pPr marL="0" indent="0" eaLnBrk="1" hangingPunct="1">
              <a:lnSpc>
                <a:spcPct val="90000"/>
              </a:lnSpc>
              <a:buNone/>
            </a:pPr>
            <a:r>
              <a:rPr lang="zh-CN" altLang="en-US" b="0" dirty="0">
                <a:latin typeface="黑体" panose="02010609060101010101" pitchFamily="49" charset="-122"/>
                <a:ea typeface="黑体" panose="02010609060101010101" pitchFamily="49" charset="-122"/>
              </a:rPr>
              <a:t>页表的特点：</a:t>
            </a:r>
            <a:endParaRPr lang="zh-CN" altLang="en-US" b="0" dirty="0">
              <a:latin typeface="黑体" panose="02010609060101010101" pitchFamily="49" charset="-122"/>
              <a:ea typeface="黑体" panose="02010609060101010101" pitchFamily="49" charset="-122"/>
            </a:endParaRPr>
          </a:p>
          <a:p>
            <a:pPr lvl="1" eaLnBrk="1" hangingPunct="1">
              <a:lnSpc>
                <a:spcPct val="90000"/>
              </a:lnSpc>
              <a:spcBef>
                <a:spcPts val="1800"/>
              </a:spcBef>
            </a:pPr>
            <a:r>
              <a:rPr lang="zh-CN" altLang="en-US" sz="2800" dirty="0">
                <a:latin typeface="黑体" panose="02010609060101010101" pitchFamily="49" charset="-122"/>
                <a:ea typeface="黑体" panose="02010609060101010101" pitchFamily="49" charset="-122"/>
              </a:rPr>
              <a:t>页表项简单，查找速度快；</a:t>
            </a:r>
            <a:endParaRPr lang="zh-CN" altLang="en-US" sz="2800" dirty="0">
              <a:latin typeface="黑体" panose="02010609060101010101" pitchFamily="49" charset="-122"/>
              <a:ea typeface="黑体" panose="02010609060101010101" pitchFamily="49" charset="-122"/>
            </a:endParaRPr>
          </a:p>
          <a:p>
            <a:pPr lvl="1" eaLnBrk="1" hangingPunct="1">
              <a:lnSpc>
                <a:spcPct val="90000"/>
              </a:lnSpc>
              <a:spcBef>
                <a:spcPts val="1800"/>
              </a:spcBef>
            </a:pPr>
            <a:r>
              <a:rPr lang="zh-CN" altLang="en-US" sz="2800" dirty="0">
                <a:latin typeface="黑体" panose="02010609060101010101" pitchFamily="49" charset="-122"/>
                <a:ea typeface="黑体" panose="02010609060101010101" pitchFamily="49" charset="-122"/>
              </a:rPr>
              <a:t>页面大小固定不利于系统的效率，</a:t>
            </a:r>
            <a:endParaRPr lang="zh-CN" altLang="en-US" sz="2800" dirty="0">
              <a:latin typeface="黑体" panose="02010609060101010101" pitchFamily="49" charset="-122"/>
              <a:ea typeface="黑体" panose="02010609060101010101" pitchFamily="49" charset="-122"/>
            </a:endParaRPr>
          </a:p>
          <a:p>
            <a:pPr lvl="2" eaLnBrk="1" hangingPunct="1">
              <a:lnSpc>
                <a:spcPct val="90000"/>
              </a:lnSpc>
              <a:spcBef>
                <a:spcPts val="1800"/>
              </a:spcBef>
            </a:pPr>
            <a:r>
              <a:rPr lang="zh-CN" altLang="en-US" sz="2800" dirty="0">
                <a:latin typeface="黑体" panose="02010609060101010101" pitchFamily="49" charset="-122"/>
                <a:ea typeface="黑体" panose="02010609060101010101" pitchFamily="49" charset="-122"/>
              </a:rPr>
              <a:t>有些系统可调整其大小。例：</a:t>
            </a:r>
            <a:r>
              <a:rPr lang="en-US" altLang="zh-CN" sz="2800" dirty="0">
                <a:latin typeface="黑体" panose="02010609060101010101" pitchFamily="49" charset="-122"/>
                <a:ea typeface="黑体" panose="02010609060101010101" pitchFamily="49" charset="-122"/>
              </a:rPr>
              <a:t>MC88200 </a:t>
            </a:r>
            <a:r>
              <a:rPr lang="zh-CN" altLang="en-US" sz="2800" dirty="0">
                <a:latin typeface="黑体" panose="02010609060101010101" pitchFamily="49" charset="-122"/>
                <a:ea typeface="黑体" panose="02010609060101010101" pitchFamily="49" charset="-122"/>
              </a:rPr>
              <a:t>应用程序</a:t>
            </a:r>
            <a:r>
              <a:rPr lang="en-US" altLang="zh-CN" sz="2800" dirty="0">
                <a:latin typeface="黑体" panose="02010609060101010101" pitchFamily="49" charset="-122"/>
                <a:ea typeface="黑体" panose="02010609060101010101" pitchFamily="49" charset="-122"/>
              </a:rPr>
              <a:t>4kb</a:t>
            </a:r>
            <a:r>
              <a:rPr lang="zh-CN" altLang="en-US" sz="2800" dirty="0">
                <a:latin typeface="黑体" panose="02010609060101010101" pitchFamily="49" charset="-122"/>
                <a:ea typeface="黑体" panose="02010609060101010101" pitchFamily="49" charset="-122"/>
              </a:rPr>
              <a:t>，系统程序</a:t>
            </a:r>
            <a:r>
              <a:rPr lang="en-US" altLang="zh-CN" sz="2800" dirty="0">
                <a:latin typeface="黑体" panose="02010609060101010101" pitchFamily="49" charset="-122"/>
                <a:ea typeface="黑体" panose="02010609060101010101" pitchFamily="49" charset="-122"/>
              </a:rPr>
              <a:t>512kb</a:t>
            </a:r>
            <a:endParaRPr lang="en-US" altLang="zh-CN" sz="2800" dirty="0">
              <a:latin typeface="黑体" panose="02010609060101010101" pitchFamily="49" charset="-122"/>
              <a:ea typeface="黑体" panose="02010609060101010101" pitchFamily="49" charset="-122"/>
            </a:endParaRPr>
          </a:p>
          <a:p>
            <a:pPr lvl="1" eaLnBrk="1" hangingPunct="1">
              <a:lnSpc>
                <a:spcPct val="90000"/>
              </a:lnSpc>
              <a:spcBef>
                <a:spcPts val="1800"/>
              </a:spcBef>
            </a:pPr>
            <a:r>
              <a:rPr lang="zh-CN" altLang="en-US" sz="2800" dirty="0">
                <a:latin typeface="黑体" panose="02010609060101010101" pitchFamily="49" charset="-122"/>
                <a:ea typeface="黑体" panose="02010609060101010101" pitchFamily="49" charset="-122"/>
              </a:rPr>
              <a:t>页式管理在存储空间较大时，由于页表过大，效率降低</a:t>
            </a:r>
            <a:endParaRPr lang="zh-CN" altLang="en-US" sz="2800" dirty="0">
              <a:latin typeface="黑体" panose="02010609060101010101" pitchFamily="49" charset="-122"/>
              <a:ea typeface="黑体" panose="02010609060101010101" pitchFamily="49" charset="-122"/>
            </a:endParaRPr>
          </a:p>
        </p:txBody>
      </p:sp>
      <p:sp>
        <p:nvSpPr>
          <p:cNvPr id="94211" name="Rectangle 2"/>
          <p:cNvSpPr>
            <a:spLocks noGrp="1"/>
          </p:cNvSpPr>
          <p:nvPr>
            <p:ph type="title"/>
          </p:nvPr>
        </p:nvSpPr>
        <p:spPr>
          <a:xfrm>
            <a:off x="538163" y="100013"/>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页式管理</a:t>
            </a:r>
            <a:r>
              <a:rPr lang="zh-CN" altLang="en-US" dirty="0">
                <a:solidFill>
                  <a:srgbClr val="FF0000"/>
                </a:solidFill>
              </a:rPr>
              <a:t> </a:t>
            </a:r>
            <a:endParaRPr lang="zh-CN" altLang="en-US"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3"/>
          <p:cNvSpPr>
            <a:spLocks noGrp="1"/>
          </p:cNvSpPr>
          <p:nvPr>
            <p:ph idx="1" hasCustomPrompt="1"/>
          </p:nvPr>
        </p:nvSpPr>
        <p:spPr>
          <a:ln/>
        </p:spPr>
        <p:txBody>
          <a:bodyPr vert="horz" wrap="square" lIns="91440" tIns="45720" rIns="91440" bIns="45720" anchor="t" anchorCtr="0"/>
          <a:p>
            <a:pPr eaLnBrk="1" hangingPunct="1"/>
            <a:endParaRPr lang="zh-CN" altLang="en-US" b="0" dirty="0">
              <a:solidFill>
                <a:srgbClr val="FF0000"/>
              </a:solidFill>
            </a:endParaRPr>
          </a:p>
        </p:txBody>
      </p:sp>
      <p:pic>
        <p:nvPicPr>
          <p:cNvPr id="96259" name="ShockwaveFlash1"/>
          <p:cNvPicPr/>
          <p:nvPr/>
        </p:nvPicPr>
        <p:blipFill>
          <a:blip r:embed="rId1"/>
          <a:stretch>
            <a:fillRect/>
          </a:stretch>
        </p:blipFill>
        <p:spPr>
          <a:xfrm>
            <a:off x="717550" y="69850"/>
            <a:ext cx="8047038" cy="4903788"/>
          </a:xfrm>
          <a:prstGeom prst="rect">
            <a:avLst/>
          </a:prstGeom>
          <a:noFill/>
          <a:ln w="9525">
            <a:noFill/>
          </a:ln>
        </p:spPr>
      </p:pic>
      <p:sp>
        <p:nvSpPr>
          <p:cNvPr id="96260" name="Rectangle 6"/>
          <p:cNvSpPr/>
          <p:nvPr/>
        </p:nvSpPr>
        <p:spPr>
          <a:xfrm>
            <a:off x="4083050" y="6057900"/>
            <a:ext cx="184150" cy="519113"/>
          </a:xfrm>
          <a:prstGeom prst="rect">
            <a:avLst/>
          </a:prstGeom>
          <a:noFill/>
          <a:ln w="38100">
            <a:noFill/>
          </a:ln>
        </p:spPr>
        <p:txBody>
          <a:bodyPr wrap="none">
            <a:spAutoFit/>
          </a:bodyPr>
          <a:p>
            <a:pPr algn="ctr"/>
            <a:endParaRPr lang="zh-CN" altLang="en-US" dirty="0">
              <a:latin typeface="Times New Roman" panose="02020603050405020304" pitchFamily="18" charset="0"/>
            </a:endParaRPr>
          </a:p>
        </p:txBody>
      </p:sp>
      <p:sp>
        <p:nvSpPr>
          <p:cNvPr id="96261" name="Rectangle 7"/>
          <p:cNvSpPr/>
          <p:nvPr/>
        </p:nvSpPr>
        <p:spPr>
          <a:xfrm>
            <a:off x="655638" y="5364163"/>
            <a:ext cx="8272462" cy="1322070"/>
          </a:xfrm>
          <a:prstGeom prst="rect">
            <a:avLst/>
          </a:prstGeom>
          <a:solidFill>
            <a:schemeClr val="bg1"/>
          </a:solidFill>
          <a:ln w="9525">
            <a:noFill/>
          </a:ln>
        </p:spPr>
        <p:txBody>
          <a:bodyPr>
            <a:spAutoFit/>
          </a:bodyPr>
          <a:p>
            <a:pPr lvl="1"/>
            <a:r>
              <a:rPr lang="zh-CN" altLang="en-US" sz="2000" dirty="0">
                <a:solidFill>
                  <a:schemeClr val="hlink"/>
                </a:solidFill>
                <a:latin typeface="Calibri" panose="020F0502020204030204" pitchFamily="34" charset="0"/>
              </a:rPr>
              <a:t>①</a:t>
            </a:r>
            <a:r>
              <a:rPr lang="zh-CN" altLang="en-US" sz="2000" dirty="0">
                <a:solidFill>
                  <a:schemeClr val="hlink"/>
                </a:solidFill>
                <a:latin typeface="Times New Roman" panose="02020603050405020304" pitchFamily="18" charset="0"/>
              </a:rPr>
              <a:t>由</a:t>
            </a:r>
            <a:r>
              <a:rPr lang="zh-CN" altLang="en-US" sz="2000" b="1" dirty="0">
                <a:latin typeface="Times New Roman" panose="02020603050405020304" pitchFamily="18" charset="0"/>
              </a:rPr>
              <a:t>用户标志</a:t>
            </a:r>
            <a:r>
              <a:rPr lang="en-US" altLang="zh-CN" sz="2000" b="1" dirty="0">
                <a:latin typeface="Times New Roman" panose="02020603050405020304" pitchFamily="18" charset="0"/>
              </a:rPr>
              <a:t>u</a:t>
            </a:r>
            <a:r>
              <a:rPr lang="zh-CN" altLang="en-US" sz="2000" dirty="0">
                <a:solidFill>
                  <a:schemeClr val="hlink"/>
                </a:solidFill>
                <a:latin typeface="Times New Roman" panose="02020603050405020304" pitchFamily="18" charset="0"/>
              </a:rPr>
              <a:t>找到</a:t>
            </a:r>
            <a:r>
              <a:rPr lang="zh-CN" altLang="en-US" sz="2000" dirty="0">
                <a:latin typeface="Times New Roman" panose="02020603050405020304" pitchFamily="18" charset="0"/>
              </a:rPr>
              <a:t>页表</a:t>
            </a:r>
            <a:r>
              <a:rPr lang="zh-CN" altLang="en-US" sz="2000" b="1" dirty="0">
                <a:latin typeface="Times New Roman" panose="02020603050405020304" pitchFamily="18" charset="0"/>
              </a:rPr>
              <a:t>基址寄存器</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②</a:t>
            </a:r>
            <a:r>
              <a:rPr lang="zh-CN" altLang="en-US" sz="2000" dirty="0">
                <a:solidFill>
                  <a:schemeClr val="hlink"/>
                </a:solidFill>
                <a:latin typeface="Times New Roman" panose="02020603050405020304" pitchFamily="18" charset="0"/>
              </a:rPr>
              <a:t>从</a:t>
            </a:r>
            <a:r>
              <a:rPr lang="zh-CN" altLang="en-US" sz="2000" dirty="0">
                <a:latin typeface="Times New Roman" panose="02020603050405020304" pitchFamily="18" charset="0"/>
              </a:rPr>
              <a:t>页表</a:t>
            </a:r>
            <a:r>
              <a:rPr lang="zh-CN" altLang="en-US" sz="2000" b="1" dirty="0">
                <a:latin typeface="Times New Roman" panose="02020603050405020304" pitchFamily="18" charset="0"/>
              </a:rPr>
              <a:t>基址寄存器</a:t>
            </a:r>
            <a:r>
              <a:rPr lang="zh-CN" altLang="en-US" sz="2000" dirty="0">
                <a:solidFill>
                  <a:schemeClr val="hlink"/>
                </a:solidFill>
                <a:latin typeface="Times New Roman" panose="02020603050405020304" pitchFamily="18" charset="0"/>
              </a:rPr>
              <a:t>中读出</a:t>
            </a:r>
            <a:r>
              <a:rPr lang="zh-CN" altLang="en-US" sz="2000" b="1" dirty="0">
                <a:latin typeface="Times New Roman" panose="02020603050405020304" pitchFamily="18" charset="0"/>
              </a:rPr>
              <a:t>页表在主存的起始地址</a:t>
            </a:r>
            <a:r>
              <a:rPr lang="en-US" altLang="zh-CN" sz="2000" b="1" dirty="0">
                <a:latin typeface="Times New Roman" panose="02020603050405020304" pitchFamily="18" charset="0"/>
              </a:rPr>
              <a:t>x</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③</a:t>
            </a:r>
            <a:r>
              <a:rPr lang="zh-CN" altLang="en-US" sz="2000" dirty="0">
                <a:solidFill>
                  <a:schemeClr val="hlink"/>
                </a:solidFill>
                <a:latin typeface="Times New Roman" panose="02020603050405020304" pitchFamily="18" charset="0"/>
              </a:rPr>
              <a:t>把</a:t>
            </a:r>
            <a:r>
              <a:rPr lang="zh-CN" altLang="en-US" sz="2000" b="1" dirty="0">
                <a:latin typeface="Times New Roman" panose="02020603050405020304" pitchFamily="18" charset="0"/>
              </a:rPr>
              <a:t>起始地址</a:t>
            </a:r>
            <a:r>
              <a:rPr lang="en-US" altLang="zh-CN" sz="2000" b="1" dirty="0">
                <a:latin typeface="Times New Roman" panose="02020603050405020304" pitchFamily="18" charset="0"/>
              </a:rPr>
              <a:t>x</a:t>
            </a:r>
            <a:r>
              <a:rPr lang="zh-CN" altLang="en-US" sz="2000" dirty="0">
                <a:solidFill>
                  <a:schemeClr val="hlink"/>
                </a:solidFill>
                <a:latin typeface="Times New Roman" panose="02020603050405020304" pitchFamily="18" charset="0"/>
              </a:rPr>
              <a:t>与用户</a:t>
            </a:r>
            <a:r>
              <a:rPr lang="zh-CN" altLang="en-US" sz="2000" b="1" dirty="0">
                <a:latin typeface="Times New Roman" panose="02020603050405020304" pitchFamily="18" charset="0"/>
              </a:rPr>
              <a:t>虚页号</a:t>
            </a:r>
            <a:r>
              <a:rPr lang="en-US" altLang="zh-CN" sz="2000" b="1" dirty="0">
                <a:latin typeface="Times New Roman" panose="02020603050405020304" pitchFamily="18" charset="0"/>
              </a:rPr>
              <a:t>Nv</a:t>
            </a:r>
            <a:r>
              <a:rPr lang="en-US" altLang="zh-CN" sz="2000" b="1" baseline="30000" dirty="0">
                <a:latin typeface="Times New Roman" panose="02020603050405020304" pitchFamily="18" charset="0"/>
              </a:rPr>
              <a:t>’</a:t>
            </a:r>
            <a:r>
              <a:rPr lang="zh-CN" altLang="en-US" sz="2000" b="1" dirty="0">
                <a:latin typeface="Times New Roman" panose="02020603050405020304" pitchFamily="18" charset="0"/>
              </a:rPr>
              <a:t>相加</a:t>
            </a:r>
            <a:r>
              <a:rPr lang="zh-CN" altLang="en-US" sz="2000" dirty="0">
                <a:solidFill>
                  <a:schemeClr val="hlink"/>
                </a:solidFill>
                <a:latin typeface="Times New Roman" panose="02020603050405020304" pitchFamily="18" charset="0"/>
              </a:rPr>
              <a:t>得到</a:t>
            </a:r>
            <a:r>
              <a:rPr lang="zh-CN" altLang="en-US" sz="2000" b="1" dirty="0">
                <a:latin typeface="Times New Roman" panose="02020603050405020304" pitchFamily="18" charset="0"/>
              </a:rPr>
              <a:t>页表地址</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④</a:t>
            </a:r>
            <a:r>
              <a:rPr lang="zh-CN" altLang="en-US" sz="2000" dirty="0">
                <a:solidFill>
                  <a:schemeClr val="hlink"/>
                </a:solidFill>
                <a:latin typeface="Times New Roman" panose="02020603050405020304" pitchFamily="18" charset="0"/>
              </a:rPr>
              <a:t>把页表中给出的</a:t>
            </a:r>
            <a:r>
              <a:rPr lang="zh-CN" altLang="en-US" sz="2000" b="1" dirty="0">
                <a:latin typeface="Times New Roman" panose="02020603050405020304" pitchFamily="18" charset="0"/>
              </a:rPr>
              <a:t>实页号</a:t>
            </a:r>
            <a:r>
              <a:rPr lang="en-US" altLang="zh-CN" sz="2000" b="1" dirty="0">
                <a:latin typeface="Times New Roman" panose="02020603050405020304" pitchFamily="18" charset="0"/>
              </a:rPr>
              <a:t>n</a:t>
            </a:r>
            <a:r>
              <a:rPr lang="en-US" altLang="zh-CN" sz="2000" b="1" baseline="-25000" dirty="0">
                <a:latin typeface="Times New Roman" panose="02020603050405020304" pitchFamily="18" charset="0"/>
              </a:rPr>
              <a:t>v</a:t>
            </a:r>
            <a:r>
              <a:rPr lang="zh-CN" altLang="en-US" sz="2000" b="1" dirty="0">
                <a:latin typeface="Times New Roman" panose="02020603050405020304" pitchFamily="18" charset="0"/>
              </a:rPr>
              <a:t>与页内偏移</a:t>
            </a:r>
            <a:r>
              <a:rPr lang="en-US" altLang="zh-CN" sz="2000" b="1" dirty="0">
                <a:latin typeface="Times New Roman" panose="02020603050405020304" pitchFamily="18" charset="0"/>
              </a:rPr>
              <a:t>N</a:t>
            </a:r>
            <a:r>
              <a:rPr lang="en-US" altLang="zh-CN" sz="2000" b="1" baseline="-25000" dirty="0">
                <a:latin typeface="Times New Roman" panose="02020603050405020304" pitchFamily="18" charset="0"/>
              </a:rPr>
              <a:t>r</a:t>
            </a:r>
            <a:r>
              <a:rPr lang="zh-CN" altLang="en-US" sz="2000" b="1" dirty="0">
                <a:latin typeface="Times New Roman" panose="02020603050405020304" pitchFamily="18" charset="0"/>
              </a:rPr>
              <a:t>拼接</a:t>
            </a:r>
            <a:r>
              <a:rPr lang="zh-CN" altLang="en-US" sz="2000" dirty="0">
                <a:solidFill>
                  <a:schemeClr val="hlink"/>
                </a:solidFill>
                <a:latin typeface="Times New Roman" panose="02020603050405020304" pitchFamily="18" charset="0"/>
              </a:rPr>
              <a:t>就能得到主存实地址</a:t>
            </a:r>
            <a:r>
              <a:rPr lang="en-US" altLang="zh-CN" sz="2000" dirty="0">
                <a:solidFill>
                  <a:schemeClr val="hlink"/>
                </a:solidFill>
                <a:latin typeface="Times New Roman" panose="02020603050405020304" pitchFamily="18" charset="0"/>
              </a:rPr>
              <a:t>n</a:t>
            </a:r>
            <a:r>
              <a:rPr lang="en-US" altLang="zh-CN" sz="2000" baseline="-25000" dirty="0">
                <a:solidFill>
                  <a:schemeClr val="hlink"/>
                </a:solidFill>
                <a:latin typeface="Times New Roman" panose="02020603050405020304" pitchFamily="18" charset="0"/>
              </a:rPr>
              <a:t>p</a:t>
            </a:r>
            <a:endParaRPr lang="zh-CN" altLang="en-US" sz="2000" baseline="-25000" dirty="0">
              <a:solidFill>
                <a:schemeClr val="hlink"/>
              </a:solidFill>
              <a:latin typeface="Times New Roman" panose="02020603050405020304" pitchFamily="18" charset="0"/>
            </a:endParaRPr>
          </a:p>
        </p:txBody>
      </p:sp>
      <p:sp>
        <p:nvSpPr>
          <p:cNvPr id="96262" name="文本框 8"/>
          <p:cNvSpPr txBox="1"/>
          <p:nvPr/>
        </p:nvSpPr>
        <p:spPr>
          <a:xfrm>
            <a:off x="1323975" y="1022350"/>
            <a:ext cx="1028700" cy="584200"/>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多用户</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虚地址</a:t>
            </a:r>
            <a:r>
              <a:rPr lang="en-US" altLang="zh-CN" sz="1600" dirty="0">
                <a:solidFill>
                  <a:srgbClr val="000000"/>
                </a:solidFill>
                <a:latin typeface="Times New Roman" panose="02020603050405020304" pitchFamily="18" charset="0"/>
              </a:rPr>
              <a:t>Ns</a:t>
            </a:r>
            <a:endParaRPr lang="zh-CN" altLang="en-US" sz="1600" dirty="0">
              <a:solidFill>
                <a:srgbClr val="000000"/>
              </a:solidFill>
              <a:latin typeface="Times New Roman" panose="02020603050405020304" pitchFamily="18" charset="0"/>
            </a:endParaRPr>
          </a:p>
        </p:txBody>
      </p:sp>
      <p:sp>
        <p:nvSpPr>
          <p:cNvPr id="96263" name="圆角矩形 2"/>
          <p:cNvSpPr/>
          <p:nvPr/>
        </p:nvSpPr>
        <p:spPr>
          <a:xfrm>
            <a:off x="3162300" y="2487613"/>
            <a:ext cx="2078038" cy="338137"/>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96264" name="圆角矩形 13"/>
          <p:cNvSpPr/>
          <p:nvPr/>
        </p:nvSpPr>
        <p:spPr>
          <a:xfrm>
            <a:off x="3711575" y="2495550"/>
            <a:ext cx="4465638" cy="631825"/>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96265" name="圆角矩形 14"/>
          <p:cNvSpPr/>
          <p:nvPr/>
        </p:nvSpPr>
        <p:spPr>
          <a:xfrm>
            <a:off x="5097463" y="990600"/>
            <a:ext cx="3222625" cy="4275138"/>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grpSp>
        <p:nvGrpSpPr>
          <p:cNvPr id="96266" name="组合 9"/>
          <p:cNvGrpSpPr/>
          <p:nvPr/>
        </p:nvGrpSpPr>
        <p:grpSpPr>
          <a:xfrm>
            <a:off x="3967163" y="2755900"/>
            <a:ext cx="2282825" cy="1017588"/>
            <a:chOff x="3077737" y="3137210"/>
            <a:chExt cx="2282282" cy="1018478"/>
          </a:xfrm>
        </p:grpSpPr>
        <p:pic>
          <p:nvPicPr>
            <p:cNvPr id="96312" name="图片 10"/>
            <p:cNvPicPr>
              <a:picLocks noChangeAspect="1"/>
            </p:cNvPicPr>
            <p:nvPr/>
          </p:nvPicPr>
          <p:blipFill>
            <a:blip r:embed="rId2"/>
            <a:srcRect l="29704" t="46024" r="43320" b="36555"/>
            <a:stretch>
              <a:fillRect/>
            </a:stretch>
          </p:blipFill>
          <p:spPr>
            <a:xfrm>
              <a:off x="3189249" y="3137210"/>
              <a:ext cx="2170770" cy="854927"/>
            </a:xfrm>
            <a:prstGeom prst="rect">
              <a:avLst/>
            </a:prstGeom>
            <a:noFill/>
            <a:ln w="9525">
              <a:noFill/>
            </a:ln>
          </p:spPr>
        </p:pic>
        <p:sp>
          <p:nvSpPr>
            <p:cNvPr id="96313" name="圆角矩形 11"/>
            <p:cNvSpPr/>
            <p:nvPr/>
          </p:nvSpPr>
          <p:spPr>
            <a:xfrm>
              <a:off x="3077737" y="3642732"/>
              <a:ext cx="691376" cy="512956"/>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grpSp>
      <p:sp>
        <p:nvSpPr>
          <p:cNvPr id="96267" name="文本框 1"/>
          <p:cNvSpPr txBox="1"/>
          <p:nvPr/>
        </p:nvSpPr>
        <p:spPr>
          <a:xfrm>
            <a:off x="2038350" y="2462213"/>
            <a:ext cx="1620838" cy="338137"/>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页表基址寄存器</a:t>
            </a:r>
            <a:endParaRPr lang="zh-CN" altLang="en-US" sz="1600" dirty="0">
              <a:solidFill>
                <a:srgbClr val="000000"/>
              </a:solidFill>
              <a:latin typeface="Times New Roman" panose="02020603050405020304" pitchFamily="18" charset="0"/>
            </a:endParaRPr>
          </a:p>
        </p:txBody>
      </p:sp>
      <p:sp>
        <p:nvSpPr>
          <p:cNvPr id="96268" name="圆角矩形 3"/>
          <p:cNvSpPr/>
          <p:nvPr/>
        </p:nvSpPr>
        <p:spPr>
          <a:xfrm>
            <a:off x="2147888" y="3621088"/>
            <a:ext cx="314325" cy="230187"/>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96269" name="圆角矩形 17"/>
          <p:cNvSpPr/>
          <p:nvPr/>
        </p:nvSpPr>
        <p:spPr>
          <a:xfrm>
            <a:off x="1208088" y="2997200"/>
            <a:ext cx="312737" cy="230188"/>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pic>
        <p:nvPicPr>
          <p:cNvPr id="96270" name="图片 25"/>
          <p:cNvPicPr>
            <a:picLocks noChangeAspect="1"/>
          </p:cNvPicPr>
          <p:nvPr/>
        </p:nvPicPr>
        <p:blipFill>
          <a:blip r:embed="rId2"/>
          <a:srcRect l="56218" t="31180" r="8771" b="655"/>
          <a:stretch>
            <a:fillRect/>
          </a:stretch>
        </p:blipFill>
        <p:spPr>
          <a:xfrm>
            <a:off x="6338888" y="1670050"/>
            <a:ext cx="2817812" cy="3344863"/>
          </a:xfrm>
          <a:prstGeom prst="rect">
            <a:avLst/>
          </a:prstGeom>
          <a:noFill/>
          <a:ln w="9525">
            <a:noFill/>
          </a:ln>
        </p:spPr>
      </p:pic>
      <p:sp>
        <p:nvSpPr>
          <p:cNvPr id="96271" name="圆角矩形 39"/>
          <p:cNvSpPr/>
          <p:nvPr/>
        </p:nvSpPr>
        <p:spPr>
          <a:xfrm>
            <a:off x="3051175" y="3643313"/>
            <a:ext cx="314325" cy="230187"/>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96272" name="文本框 24"/>
          <p:cNvSpPr txBox="1"/>
          <p:nvPr/>
        </p:nvSpPr>
        <p:spPr>
          <a:xfrm>
            <a:off x="3576638" y="2794000"/>
            <a:ext cx="430212" cy="2085975"/>
          </a:xfrm>
          <a:prstGeom prst="rect">
            <a:avLst/>
          </a:prstGeom>
          <a:noFill/>
          <a:ln w="9525">
            <a:noFill/>
          </a:ln>
        </p:spPr>
        <p:txBody>
          <a:bodyPr vert="eaVert" wrap="none">
            <a:spAutoFit/>
          </a:bodyPr>
          <a:p>
            <a:r>
              <a:rPr lang="zh-CN" altLang="en-US" sz="1600" dirty="0">
                <a:solidFill>
                  <a:srgbClr val="000000"/>
                </a:solidFill>
                <a:latin typeface="Times New Roman" panose="02020603050405020304" pitchFamily="18" charset="0"/>
              </a:rPr>
              <a:t>指向</a:t>
            </a:r>
            <a:r>
              <a:rPr lang="en-US" altLang="zh-CN" sz="1600" dirty="0">
                <a:solidFill>
                  <a:srgbClr val="000000"/>
                </a:solidFill>
                <a:latin typeface="Times New Roman" panose="02020603050405020304" pitchFamily="18" charset="0"/>
              </a:rPr>
              <a:t>X</a:t>
            </a:r>
            <a:r>
              <a:rPr lang="zh-CN" altLang="en-US" sz="1600" dirty="0">
                <a:solidFill>
                  <a:srgbClr val="000000"/>
                </a:solidFill>
                <a:latin typeface="Times New Roman" panose="02020603050405020304" pitchFamily="18" charset="0"/>
              </a:rPr>
              <a:t>道程序页表起点</a:t>
            </a:r>
            <a:endParaRPr lang="zh-CN" altLang="en-US" sz="1600" dirty="0">
              <a:solidFill>
                <a:srgbClr val="000000"/>
              </a:solidFill>
              <a:latin typeface="Times New Roman" panose="02020603050405020304" pitchFamily="18" charset="0"/>
            </a:endParaRPr>
          </a:p>
        </p:txBody>
      </p:sp>
      <p:sp>
        <p:nvSpPr>
          <p:cNvPr id="96273" name="圆角矩形 44"/>
          <p:cNvSpPr/>
          <p:nvPr/>
        </p:nvSpPr>
        <p:spPr>
          <a:xfrm>
            <a:off x="6751638" y="2790825"/>
            <a:ext cx="579437" cy="206375"/>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96274" name="圆角矩形 48"/>
          <p:cNvSpPr/>
          <p:nvPr/>
        </p:nvSpPr>
        <p:spPr>
          <a:xfrm>
            <a:off x="5476875" y="2997200"/>
            <a:ext cx="312738" cy="230188"/>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96275" name="圆角矩形 53"/>
          <p:cNvSpPr/>
          <p:nvPr/>
        </p:nvSpPr>
        <p:spPr>
          <a:xfrm>
            <a:off x="4762500" y="3097213"/>
            <a:ext cx="577850" cy="206375"/>
          </a:xfrm>
          <a:prstGeom prst="roundRect">
            <a:avLst>
              <a:gd name="adj" fmla="val 16667"/>
            </a:avLst>
          </a:prstGeom>
          <a:noFill/>
          <a:ln w="38100">
            <a:noFill/>
          </a:ln>
        </p:spPr>
        <p:txBody>
          <a:bodyPr wrap="none" anchor="ctr" anchorCtr="0"/>
          <a:p>
            <a:pPr algn="ctr"/>
            <a:endParaRPr lang="zh-CN" altLang="en-US" dirty="0">
              <a:latin typeface="Times New Roman" panose="02020603050405020304" pitchFamily="18" charset="0"/>
            </a:endParaRPr>
          </a:p>
        </p:txBody>
      </p:sp>
      <p:sp>
        <p:nvSpPr>
          <p:cNvPr id="96276" name="文本框 70"/>
          <p:cNvSpPr txBox="1"/>
          <p:nvPr/>
        </p:nvSpPr>
        <p:spPr>
          <a:xfrm>
            <a:off x="4462463" y="3683000"/>
            <a:ext cx="1660525" cy="338138"/>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主存地址寄存器</a:t>
            </a:r>
            <a:endParaRPr lang="zh-CN" altLang="en-US" sz="1600" dirty="0">
              <a:solidFill>
                <a:srgbClr val="000000"/>
              </a:solidFill>
              <a:latin typeface="Times New Roman" panose="02020603050405020304" pitchFamily="18" charset="0"/>
            </a:endParaRPr>
          </a:p>
        </p:txBody>
      </p:sp>
      <p:grpSp>
        <p:nvGrpSpPr>
          <p:cNvPr id="82968" name="组合 82967"/>
          <p:cNvGrpSpPr/>
          <p:nvPr/>
        </p:nvGrpSpPr>
        <p:grpSpPr>
          <a:xfrm>
            <a:off x="985838" y="2116138"/>
            <a:ext cx="1306512" cy="865187"/>
            <a:chOff x="985156" y="2116032"/>
            <a:chExt cx="1306637" cy="866017"/>
          </a:xfrm>
        </p:grpSpPr>
        <p:cxnSp>
          <p:nvCxnSpPr>
            <p:cNvPr id="96310" name="肘形连接符 21"/>
            <p:cNvCxnSpPr/>
            <p:nvPr/>
          </p:nvCxnSpPr>
          <p:spPr>
            <a:xfrm rot="-10800000" flipV="1">
              <a:off x="1364635" y="2408326"/>
              <a:ext cx="927158" cy="573723"/>
            </a:xfrm>
            <a:prstGeom prst="bentConnector3">
              <a:avLst>
                <a:gd name="adj1" fmla="val 99713"/>
              </a:avLst>
            </a:prstGeom>
            <a:ln w="38100" cap="flat" cmpd="sng">
              <a:solidFill>
                <a:srgbClr val="FF0000"/>
              </a:solidFill>
              <a:prstDash val="solid"/>
              <a:round/>
              <a:headEnd type="none" w="med" len="med"/>
              <a:tailEnd type="triangle" w="med" len="med"/>
            </a:ln>
          </p:spPr>
        </p:cxnSp>
        <p:sp>
          <p:nvSpPr>
            <p:cNvPr id="96311" name="文本框 73"/>
            <p:cNvSpPr txBox="1"/>
            <p:nvPr/>
          </p:nvSpPr>
          <p:spPr>
            <a:xfrm>
              <a:off x="985156" y="2116032"/>
              <a:ext cx="389850" cy="830997"/>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不</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endParaRPr lang="zh-CN" altLang="en-US" sz="1600" dirty="0">
                <a:solidFill>
                  <a:srgbClr val="000000"/>
                </a:solidFill>
                <a:latin typeface="Times New Roman" panose="02020603050405020304" pitchFamily="18" charset="0"/>
              </a:endParaRPr>
            </a:p>
          </p:txBody>
        </p:sp>
      </p:grpSp>
      <p:grpSp>
        <p:nvGrpSpPr>
          <p:cNvPr id="82966" name="组合 82965"/>
          <p:cNvGrpSpPr/>
          <p:nvPr/>
        </p:nvGrpSpPr>
        <p:grpSpPr>
          <a:xfrm>
            <a:off x="5051425" y="3013075"/>
            <a:ext cx="3059113" cy="742950"/>
            <a:chOff x="5051800" y="3012446"/>
            <a:chExt cx="3058175" cy="743135"/>
          </a:xfrm>
        </p:grpSpPr>
        <p:sp>
          <p:nvSpPr>
            <p:cNvPr id="96305" name="右大括号 51"/>
            <p:cNvSpPr/>
            <p:nvPr/>
          </p:nvSpPr>
          <p:spPr>
            <a:xfrm rot="5400000">
              <a:off x="6941723" y="2811765"/>
              <a:ext cx="199641" cy="631578"/>
            </a:xfrm>
            <a:prstGeom prst="rightBrace">
              <a:avLst>
                <a:gd name="adj1" fmla="val 48932"/>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6306" name="右大括号 52"/>
            <p:cNvSpPr/>
            <p:nvPr/>
          </p:nvSpPr>
          <p:spPr>
            <a:xfrm rot="5400000">
              <a:off x="7429731" y="2940042"/>
              <a:ext cx="199640" cy="344437"/>
            </a:xfrm>
            <a:prstGeom prst="rightBrace">
              <a:avLst>
                <a:gd name="adj1" fmla="val 41654"/>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96307" name="肘形连接符 54"/>
            <p:cNvCxnSpPr>
              <a:stCxn id="96305" idx="1"/>
              <a:endCxn id="96275" idx="2"/>
            </p:cNvCxnSpPr>
            <p:nvPr/>
          </p:nvCxnSpPr>
          <p:spPr>
            <a:xfrm rot="-5400000" flipH="1" flipV="1">
              <a:off x="6003625" y="2275545"/>
              <a:ext cx="75522" cy="1979183"/>
            </a:xfrm>
            <a:prstGeom prst="bentConnector5">
              <a:avLst>
                <a:gd name="adj1" fmla="val 543866"/>
                <a:gd name="adj2" fmla="val 44944"/>
                <a:gd name="adj3" fmla="val 550347"/>
              </a:avLst>
            </a:prstGeom>
            <a:ln w="38100" cap="flat" cmpd="sng">
              <a:solidFill>
                <a:srgbClr val="FF0000"/>
              </a:solidFill>
              <a:prstDash val="solid"/>
              <a:round/>
              <a:headEnd type="none" w="med" len="med"/>
              <a:tailEnd type="triangle" w="med" len="med"/>
            </a:ln>
          </p:spPr>
        </p:cxnSp>
        <p:cxnSp>
          <p:nvCxnSpPr>
            <p:cNvPr id="96308" name="肘形连接符 74"/>
            <p:cNvCxnSpPr>
              <a:stCxn id="96305" idx="1"/>
              <a:endCxn id="96275" idx="2"/>
            </p:cNvCxnSpPr>
            <p:nvPr/>
          </p:nvCxnSpPr>
          <p:spPr>
            <a:xfrm rot="-10800000" flipV="1">
              <a:off x="7045405" y="3250951"/>
              <a:ext cx="484940" cy="201549"/>
            </a:xfrm>
            <a:prstGeom prst="bentConnector3">
              <a:avLst>
                <a:gd name="adj1" fmla="val 944"/>
              </a:avLst>
            </a:prstGeom>
            <a:ln w="38100" cap="flat" cmpd="sng">
              <a:solidFill>
                <a:srgbClr val="FF0000"/>
              </a:solidFill>
              <a:prstDash val="solid"/>
              <a:round/>
              <a:headEnd type="none" w="med" len="med"/>
              <a:tailEnd type="triangle" w="med" len="med"/>
            </a:ln>
          </p:spPr>
        </p:cxnSp>
        <p:sp>
          <p:nvSpPr>
            <p:cNvPr id="96309" name="文本框 79"/>
            <p:cNvSpPr txBox="1"/>
            <p:nvPr/>
          </p:nvSpPr>
          <p:spPr>
            <a:xfrm>
              <a:off x="7309756" y="3417027"/>
              <a:ext cx="800219" cy="338554"/>
            </a:xfrm>
            <a:prstGeom prst="rect">
              <a:avLst/>
            </a:prstGeom>
            <a:noFill/>
            <a:ln w="9525">
              <a:noFill/>
            </a:ln>
          </p:spPr>
          <p:txBody>
            <a:bodyPr wrap="none">
              <a:spAutoFit/>
            </a:bodyPr>
            <a:p>
              <a:r>
                <a:rPr lang="zh-CN" altLang="en-US" sz="1600" dirty="0">
                  <a:latin typeface="Times New Roman" panose="02020603050405020304" pitchFamily="18" charset="0"/>
                </a:rPr>
                <a:t>已装入</a:t>
              </a:r>
              <a:endParaRPr lang="zh-CN" altLang="en-US" sz="1600" dirty="0">
                <a:latin typeface="Times New Roman" panose="02020603050405020304" pitchFamily="18" charset="0"/>
              </a:endParaRPr>
            </a:p>
          </p:txBody>
        </p:sp>
      </p:grpSp>
      <p:grpSp>
        <p:nvGrpSpPr>
          <p:cNvPr id="82964" name="组合 82963"/>
          <p:cNvGrpSpPr/>
          <p:nvPr/>
        </p:nvGrpSpPr>
        <p:grpSpPr>
          <a:xfrm>
            <a:off x="1358900" y="1568450"/>
            <a:ext cx="2289175" cy="2168525"/>
            <a:chOff x="1359451" y="1568605"/>
            <a:chExt cx="2288510" cy="2168225"/>
          </a:xfrm>
        </p:grpSpPr>
        <p:sp>
          <p:nvSpPr>
            <p:cNvPr id="96301" name="文本框 72"/>
            <p:cNvSpPr txBox="1"/>
            <p:nvPr/>
          </p:nvSpPr>
          <p:spPr>
            <a:xfrm>
              <a:off x="1809613" y="2877821"/>
              <a:ext cx="389850" cy="584775"/>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endParaRPr lang="zh-CN" altLang="en-US" sz="1600" dirty="0">
                <a:solidFill>
                  <a:srgbClr val="000000"/>
                </a:solidFill>
                <a:latin typeface="Times New Roman" panose="02020603050405020304" pitchFamily="18" charset="0"/>
              </a:endParaRPr>
            </a:p>
          </p:txBody>
        </p:sp>
        <p:sp>
          <p:nvSpPr>
            <p:cNvPr id="96302" name="右大括号 4"/>
            <p:cNvSpPr/>
            <p:nvPr/>
          </p:nvSpPr>
          <p:spPr>
            <a:xfrm rot="5400000">
              <a:off x="2866655" y="1069024"/>
              <a:ext cx="281725" cy="1280877"/>
            </a:xfrm>
            <a:prstGeom prst="rightBrace">
              <a:avLst>
                <a:gd name="adj1" fmla="val 48896"/>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96303" name="肘形连接符 7"/>
            <p:cNvCxnSpPr>
              <a:stCxn id="96305" idx="1"/>
              <a:endCxn id="96268" idx="1"/>
            </p:cNvCxnSpPr>
            <p:nvPr/>
          </p:nvCxnSpPr>
          <p:spPr>
            <a:xfrm rot="5400000">
              <a:off x="1821634" y="2572678"/>
              <a:ext cx="1490153" cy="838140"/>
            </a:xfrm>
            <a:prstGeom prst="bentConnector4">
              <a:avLst>
                <a:gd name="adj1" fmla="val 11213"/>
                <a:gd name="adj2" fmla="val 127273"/>
              </a:avLst>
            </a:prstGeom>
            <a:ln w="38100" cap="flat" cmpd="sng">
              <a:solidFill>
                <a:srgbClr val="FF0000"/>
              </a:solidFill>
              <a:prstDash val="solid"/>
              <a:round/>
              <a:headEnd type="none" w="med" len="med"/>
              <a:tailEnd type="triangle" w="med" len="med"/>
            </a:ln>
          </p:spPr>
        </p:cxnSp>
        <p:sp>
          <p:nvSpPr>
            <p:cNvPr id="96304" name="矩形 82958"/>
            <p:cNvSpPr/>
            <p:nvPr/>
          </p:nvSpPr>
          <p:spPr>
            <a:xfrm>
              <a:off x="1359451" y="3053412"/>
              <a:ext cx="492443" cy="461665"/>
            </a:xfrm>
            <a:prstGeom prst="rect">
              <a:avLst/>
            </a:prstGeom>
            <a:noFill/>
            <a:ln w="9525">
              <a:noFill/>
            </a:ln>
          </p:spPr>
          <p:txBody>
            <a:bodyPr wrap="none">
              <a:spAutoFit/>
            </a:bodyPr>
            <a:p>
              <a:r>
                <a:rPr lang="zh-CN" altLang="en-US" sz="2400" dirty="0">
                  <a:latin typeface="Calibri" panose="020F0502020204030204" pitchFamily="34" charset="0"/>
                </a:rPr>
                <a:t>①</a:t>
              </a:r>
              <a:endParaRPr lang="zh-CN" altLang="en-US" sz="2400" dirty="0">
                <a:latin typeface="Times New Roman" panose="02020603050405020304" pitchFamily="18" charset="0"/>
              </a:endParaRPr>
            </a:p>
          </p:txBody>
        </p:sp>
      </p:grpSp>
      <p:sp>
        <p:nvSpPr>
          <p:cNvPr id="82960" name="矩形 82959"/>
          <p:cNvSpPr/>
          <p:nvPr/>
        </p:nvSpPr>
        <p:spPr>
          <a:xfrm>
            <a:off x="2308225" y="3284538"/>
            <a:ext cx="492125" cy="461962"/>
          </a:xfrm>
          <a:prstGeom prst="rect">
            <a:avLst/>
          </a:prstGeom>
          <a:noFill/>
          <a:ln w="9525">
            <a:noFill/>
          </a:ln>
        </p:spPr>
        <p:txBody>
          <a:bodyPr wrap="none">
            <a:spAutoFit/>
          </a:bodyPr>
          <a:p>
            <a:r>
              <a:rPr lang="zh-CN" altLang="en-US" sz="2400" dirty="0">
                <a:latin typeface="Calibri" panose="020F0502020204030204" pitchFamily="34" charset="0"/>
              </a:rPr>
              <a:t>②</a:t>
            </a:r>
            <a:endParaRPr lang="zh-CN" altLang="en-US" sz="2400" dirty="0">
              <a:latin typeface="Times New Roman" panose="02020603050405020304" pitchFamily="18" charset="0"/>
            </a:endParaRPr>
          </a:p>
        </p:txBody>
      </p:sp>
      <p:grpSp>
        <p:nvGrpSpPr>
          <p:cNvPr id="82965" name="组合 82964"/>
          <p:cNvGrpSpPr/>
          <p:nvPr/>
        </p:nvGrpSpPr>
        <p:grpSpPr>
          <a:xfrm>
            <a:off x="3365500" y="1563688"/>
            <a:ext cx="3386138" cy="2195512"/>
            <a:chOff x="3365308" y="1564000"/>
            <a:chExt cx="3386932" cy="2194953"/>
          </a:xfrm>
        </p:grpSpPr>
        <p:grpSp>
          <p:nvGrpSpPr>
            <p:cNvPr id="96292" name="组合 30"/>
            <p:cNvGrpSpPr/>
            <p:nvPr/>
          </p:nvGrpSpPr>
          <p:grpSpPr>
            <a:xfrm>
              <a:off x="3894443" y="2222809"/>
              <a:ext cx="276767" cy="267630"/>
              <a:chOff x="555857" y="2832409"/>
              <a:chExt cx="336240" cy="356839"/>
            </a:xfrm>
          </p:grpSpPr>
          <p:sp>
            <p:nvSpPr>
              <p:cNvPr id="96298" name="椭圆 31"/>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96299" name="直接连接符 32"/>
              <p:cNvCxnSpPr>
                <a:stCxn id="96305" idx="1"/>
                <a:endCxn id="96268" idx="1"/>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96300" name="直接连接符 33"/>
              <p:cNvCxnSpPr>
                <a:stCxn id="96305" idx="1"/>
                <a:endCxn id="96268" idx="1"/>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sp>
          <p:nvSpPr>
            <p:cNvPr id="96293" name="右大括号 34"/>
            <p:cNvSpPr/>
            <p:nvPr/>
          </p:nvSpPr>
          <p:spPr>
            <a:xfrm rot="5400000">
              <a:off x="3883621" y="1328331"/>
              <a:ext cx="281725" cy="753053"/>
            </a:xfrm>
            <a:prstGeom prst="rightBrace">
              <a:avLst>
                <a:gd name="adj1" fmla="val 48943"/>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96294" name="肘形连接符 36"/>
            <p:cNvCxnSpPr>
              <a:stCxn id="96305" idx="1"/>
              <a:endCxn id="96268" idx="1"/>
            </p:cNvCxnSpPr>
            <p:nvPr/>
          </p:nvCxnSpPr>
          <p:spPr>
            <a:xfrm rot="5400000">
              <a:off x="3818875" y="2052849"/>
              <a:ext cx="396000" cy="0"/>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96295" name="肘形连接符 40"/>
            <p:cNvCxnSpPr>
              <a:stCxn id="96271" idx="3"/>
              <a:endCxn id="96298" idx="2"/>
            </p:cNvCxnSpPr>
            <p:nvPr/>
          </p:nvCxnSpPr>
          <p:spPr>
            <a:xfrm flipV="1">
              <a:off x="3365308" y="2356624"/>
              <a:ext cx="529135" cy="1402329"/>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96296" name="肘形连接符 45"/>
            <p:cNvCxnSpPr>
              <a:stCxn id="96298" idx="6"/>
              <a:endCxn id="96273" idx="1"/>
            </p:cNvCxnSpPr>
            <p:nvPr/>
          </p:nvCxnSpPr>
          <p:spPr>
            <a:xfrm>
              <a:off x="4171210" y="2356624"/>
              <a:ext cx="2581030" cy="537641"/>
            </a:xfrm>
            <a:prstGeom prst="bentConnector3">
              <a:avLst>
                <a:gd name="adj1" fmla="val 78801"/>
              </a:avLst>
            </a:prstGeom>
            <a:ln w="38100" cap="flat" cmpd="sng">
              <a:solidFill>
                <a:srgbClr val="FF0000"/>
              </a:solidFill>
              <a:prstDash val="solid"/>
              <a:round/>
              <a:headEnd type="none" w="med" len="med"/>
              <a:tailEnd type="triangle" w="med" len="med"/>
            </a:ln>
          </p:spPr>
        </p:cxnSp>
        <p:sp>
          <p:nvSpPr>
            <p:cNvPr id="96297" name="矩形 82960"/>
            <p:cNvSpPr/>
            <p:nvPr/>
          </p:nvSpPr>
          <p:spPr>
            <a:xfrm>
              <a:off x="5771525" y="2393478"/>
              <a:ext cx="492443" cy="461665"/>
            </a:xfrm>
            <a:prstGeom prst="rect">
              <a:avLst/>
            </a:prstGeom>
            <a:noFill/>
            <a:ln w="9525">
              <a:noFill/>
            </a:ln>
          </p:spPr>
          <p:txBody>
            <a:bodyPr wrap="none">
              <a:spAutoFit/>
            </a:bodyPr>
            <a:p>
              <a:r>
                <a:rPr lang="zh-CN" altLang="en-US" sz="2400" dirty="0">
                  <a:latin typeface="Calibri" panose="020F0502020204030204" pitchFamily="34" charset="0"/>
                </a:rPr>
                <a:t>③</a:t>
              </a:r>
              <a:endParaRPr lang="zh-CN" altLang="en-US" sz="2400" dirty="0">
                <a:latin typeface="Times New Roman" panose="02020603050405020304" pitchFamily="18" charset="0"/>
              </a:endParaRPr>
            </a:p>
          </p:txBody>
        </p:sp>
      </p:grpSp>
      <p:grpSp>
        <p:nvGrpSpPr>
          <p:cNvPr id="82969" name="组合 82968"/>
          <p:cNvGrpSpPr/>
          <p:nvPr/>
        </p:nvGrpSpPr>
        <p:grpSpPr>
          <a:xfrm>
            <a:off x="4217988" y="1560513"/>
            <a:ext cx="1423987" cy="1497012"/>
            <a:chOff x="4218508" y="1559898"/>
            <a:chExt cx="1423618" cy="1497381"/>
          </a:xfrm>
        </p:grpSpPr>
        <p:sp>
          <p:nvSpPr>
            <p:cNvPr id="96289" name="右大括号 35"/>
            <p:cNvSpPr/>
            <p:nvPr/>
          </p:nvSpPr>
          <p:spPr>
            <a:xfrm rot="5400000">
              <a:off x="4591128" y="1384966"/>
              <a:ext cx="281725" cy="631578"/>
            </a:xfrm>
            <a:prstGeom prst="rightBrace">
              <a:avLst>
                <a:gd name="adj1" fmla="val 48956"/>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96290" name="肘形连接符 80"/>
            <p:cNvCxnSpPr>
              <a:stCxn id="96298" idx="6"/>
              <a:endCxn id="96273" idx="1"/>
            </p:cNvCxnSpPr>
            <p:nvPr/>
          </p:nvCxnSpPr>
          <p:spPr>
            <a:xfrm rot="-5400000" flipH="1">
              <a:off x="4619515" y="1960639"/>
              <a:ext cx="1125431" cy="919781"/>
            </a:xfrm>
            <a:prstGeom prst="bentConnector3">
              <a:avLst>
                <a:gd name="adj1" fmla="val 14329"/>
              </a:avLst>
            </a:prstGeom>
            <a:ln w="38100" cap="flat" cmpd="sng">
              <a:solidFill>
                <a:srgbClr val="FF0000"/>
              </a:solidFill>
              <a:prstDash val="solid"/>
              <a:round/>
              <a:headEnd type="none" w="med" len="med"/>
              <a:tailEnd type="triangle" w="med" len="med"/>
            </a:ln>
          </p:spPr>
        </p:cxnSp>
        <p:sp>
          <p:nvSpPr>
            <p:cNvPr id="96291" name="矩形 82961"/>
            <p:cNvSpPr/>
            <p:nvPr/>
          </p:nvSpPr>
          <p:spPr>
            <a:xfrm>
              <a:off x="4218508" y="2595614"/>
              <a:ext cx="492443" cy="461665"/>
            </a:xfrm>
            <a:prstGeom prst="rect">
              <a:avLst/>
            </a:prstGeom>
            <a:noFill/>
            <a:ln w="9525">
              <a:noFill/>
            </a:ln>
          </p:spPr>
          <p:txBody>
            <a:bodyPr wrap="none">
              <a:spAutoFit/>
            </a:bodyPr>
            <a:p>
              <a:r>
                <a:rPr lang="zh-CN" altLang="en-US" sz="2400" dirty="0">
                  <a:latin typeface="Calibri" panose="020F0502020204030204" pitchFamily="34" charset="0"/>
                </a:rPr>
                <a:t>④</a:t>
              </a:r>
              <a:endParaRPr lang="zh-CN" altLang="en-US" sz="2400" dirty="0">
                <a:latin typeface="Times New Roman" panose="02020603050405020304" pitchFamily="18" charset="0"/>
              </a:endParaRPr>
            </a:p>
          </p:txBody>
        </p:sp>
      </p:grpSp>
      <p:sp>
        <p:nvSpPr>
          <p:cNvPr id="96283" name="矩形 82971"/>
          <p:cNvSpPr/>
          <p:nvPr/>
        </p:nvSpPr>
        <p:spPr>
          <a:xfrm>
            <a:off x="6013450" y="69850"/>
            <a:ext cx="2409825" cy="79216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96284" name="Rectangle 2"/>
          <p:cNvSpPr>
            <a:spLocks noGrp="1"/>
          </p:cNvSpPr>
          <p:nvPr>
            <p:ph type="title"/>
          </p:nvPr>
        </p:nvSpPr>
        <p:spPr>
          <a:xfrm>
            <a:off x="6013450" y="96838"/>
            <a:ext cx="2817813" cy="609600"/>
          </a:xfrm>
          <a:ln/>
        </p:spPr>
        <p:txBody>
          <a:bodyPr vert="horz" wrap="square" lIns="91440" tIns="45720" rIns="91440" bIns="45720" anchor="ctr" anchorCtr="0"/>
          <a:p>
            <a:pPr eaLnBrk="1" hangingPunct="1"/>
            <a:r>
              <a:rPr lang="zh-CN" altLang="en-US" sz="2000" dirty="0"/>
              <a:t>页式管理的定位映像机构及其地址的变换过程</a:t>
            </a:r>
            <a:endParaRPr lang="zh-CN" altLang="en-US" sz="2000" dirty="0"/>
          </a:p>
        </p:txBody>
      </p:sp>
      <mc:AlternateContent xmlns:mc="http://schemas.openxmlformats.org/markup-compatibility/2006" xmlns:p14="http://schemas.microsoft.com/office/powerpoint/2010/main">
        <mc:Choice Requires="p14">
          <p:contentPart r:id="rId3" p14:bwMode="auto">
            <p14:nvContentPartPr>
              <p14:cNvPr id="8" name="墨迹 7"/>
              <p14:cNvContentPartPr/>
              <p14:nvPr/>
            </p14:nvContentPartPr>
            <p14:xfrm>
              <a:off x="6489700" y="2895600"/>
              <a:ext cx="190500" cy="19050"/>
            </p14:xfrm>
          </p:contentPart>
        </mc:Choice>
        <mc:Fallback xmlns="">
          <p:pic>
            <p:nvPicPr>
              <p:cNvPr id="8" name="墨迹 7"/>
            </p:nvPicPr>
            <p:blipFill>
              <a:blip r:embed="rId4"/>
            </p:blipFill>
            <p:spPr>
              <a:xfrm>
                <a:off x="6489700" y="2895600"/>
                <a:ext cx="190500" cy="1905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9" name="墨迹 8"/>
              <p14:cNvContentPartPr/>
              <p14:nvPr/>
            </p14:nvContentPartPr>
            <p14:xfrm>
              <a:off x="6534150" y="2819400"/>
              <a:ext cx="177800" cy="152400"/>
            </p14:xfrm>
          </p:contentPart>
        </mc:Choice>
        <mc:Fallback xmlns="">
          <p:pic>
            <p:nvPicPr>
              <p:cNvPr id="9" name="墨迹 8"/>
            </p:nvPicPr>
            <p:blipFill>
              <a:blip r:embed="rId6"/>
            </p:blipFill>
            <p:spPr>
              <a:xfrm>
                <a:off x="6534150" y="2819400"/>
                <a:ext cx="177800" cy="15240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14" name="墨迹 13"/>
              <p14:cNvContentPartPr/>
              <p14:nvPr/>
            </p14:nvContentPartPr>
            <p14:xfrm>
              <a:off x="5111750" y="3263900"/>
              <a:ext cx="12700" cy="360"/>
            </p14:xfrm>
          </p:contentPart>
        </mc:Choice>
        <mc:Fallback xmlns="">
          <p:pic>
            <p:nvPicPr>
              <p:cNvPr id="14" name="墨迹 13"/>
            </p:nvPicPr>
            <p:blipFill>
              <a:blip r:embed="rId8"/>
            </p:blipFill>
            <p:spPr>
              <a:xfrm>
                <a:off x="5111750" y="3263900"/>
                <a:ext cx="12700" cy="360"/>
              </a:xfrm>
              <a:prstGeom prst="rect"/>
            </p:spPr>
          </p:pic>
        </mc:Fallback>
      </mc:AlternateContent>
      <mc:AlternateContent xmlns:mc="http://schemas.openxmlformats.org/markup-compatibility/2006" xmlns:p14="http://schemas.microsoft.com/office/powerpoint/2010/main">
        <mc:Choice Requires="p14">
          <p:contentPart r:id="rId9" p14:bwMode="auto">
            <p14:nvContentPartPr>
              <p14:cNvPr id="20" name="墨迹 19"/>
              <p14:cNvContentPartPr/>
              <p14:nvPr/>
            </p14:nvContentPartPr>
            <p14:xfrm>
              <a:off x="5073650" y="2813050"/>
              <a:ext cx="12700" cy="360"/>
            </p14:xfrm>
          </p:contentPart>
        </mc:Choice>
        <mc:Fallback xmlns="">
          <p:pic>
            <p:nvPicPr>
              <p:cNvPr id="20" name="墨迹 19"/>
            </p:nvPicPr>
            <p:blipFill>
              <a:blip r:embed="rId8"/>
            </p:blipFill>
            <p:spPr>
              <a:xfrm>
                <a:off x="5073650" y="2813050"/>
                <a:ext cx="12700" cy="36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64"/>
                                        </p:tgtEl>
                                        <p:attrNameLst>
                                          <p:attrName>style.visibility</p:attrName>
                                        </p:attrNameLst>
                                      </p:cBhvr>
                                      <p:to>
                                        <p:strVal val="visible"/>
                                      </p:to>
                                    </p:set>
                                    <p:anim calcmode="lin" valueType="num">
                                      <p:cBhvr additive="base">
                                        <p:cTn id="7" dur="500" fill="hold"/>
                                        <p:tgtEl>
                                          <p:spTgt spid="82964"/>
                                        </p:tgtEl>
                                        <p:attrNameLst>
                                          <p:attrName>ppt_x</p:attrName>
                                        </p:attrNameLst>
                                      </p:cBhvr>
                                      <p:tavLst>
                                        <p:tav tm="0">
                                          <p:val>
                                            <p:strVal val="#ppt_x"/>
                                          </p:val>
                                        </p:tav>
                                        <p:tav tm="100000">
                                          <p:val>
                                            <p:strVal val="#ppt_x"/>
                                          </p:val>
                                        </p:tav>
                                      </p:tavLst>
                                    </p:anim>
                                    <p:anim calcmode="lin" valueType="num">
                                      <p:cBhvr additive="base">
                                        <p:cTn id="8" dur="500" fill="hold"/>
                                        <p:tgtEl>
                                          <p:spTgt spid="829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968"/>
                                        </p:tgtEl>
                                        <p:attrNameLst>
                                          <p:attrName>style.visibility</p:attrName>
                                        </p:attrNameLst>
                                      </p:cBhvr>
                                      <p:to>
                                        <p:strVal val="visible"/>
                                      </p:to>
                                    </p:set>
                                    <p:anim calcmode="lin" valueType="num">
                                      <p:cBhvr additive="base">
                                        <p:cTn id="13" dur="500" fill="hold"/>
                                        <p:tgtEl>
                                          <p:spTgt spid="82968"/>
                                        </p:tgtEl>
                                        <p:attrNameLst>
                                          <p:attrName>ppt_x</p:attrName>
                                        </p:attrNameLst>
                                      </p:cBhvr>
                                      <p:tavLst>
                                        <p:tav tm="0">
                                          <p:val>
                                            <p:strVal val="#ppt_x"/>
                                          </p:val>
                                        </p:tav>
                                        <p:tav tm="100000">
                                          <p:val>
                                            <p:strVal val="#ppt_x"/>
                                          </p:val>
                                        </p:tav>
                                      </p:tavLst>
                                    </p:anim>
                                    <p:anim calcmode="lin" valueType="num">
                                      <p:cBhvr additive="base">
                                        <p:cTn id="14" dur="500" fill="hold"/>
                                        <p:tgtEl>
                                          <p:spTgt spid="8296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960"/>
                                        </p:tgtEl>
                                        <p:attrNameLst>
                                          <p:attrName>style.visibility</p:attrName>
                                        </p:attrNameLst>
                                      </p:cBhvr>
                                      <p:to>
                                        <p:strVal val="visible"/>
                                      </p:to>
                                    </p:set>
                                    <p:anim calcmode="lin" valueType="num">
                                      <p:cBhvr additive="base">
                                        <p:cTn id="19" dur="500" fill="hold"/>
                                        <p:tgtEl>
                                          <p:spTgt spid="82960"/>
                                        </p:tgtEl>
                                        <p:attrNameLst>
                                          <p:attrName>ppt_x</p:attrName>
                                        </p:attrNameLst>
                                      </p:cBhvr>
                                      <p:tavLst>
                                        <p:tav tm="0">
                                          <p:val>
                                            <p:strVal val="#ppt_x"/>
                                          </p:val>
                                        </p:tav>
                                        <p:tav tm="100000">
                                          <p:val>
                                            <p:strVal val="#ppt_x"/>
                                          </p:val>
                                        </p:tav>
                                      </p:tavLst>
                                    </p:anim>
                                    <p:anim calcmode="lin" valueType="num">
                                      <p:cBhvr additive="base">
                                        <p:cTn id="20" dur="500" fill="hold"/>
                                        <p:tgtEl>
                                          <p:spTgt spid="8296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2965"/>
                                        </p:tgtEl>
                                        <p:attrNameLst>
                                          <p:attrName>style.visibility</p:attrName>
                                        </p:attrNameLst>
                                      </p:cBhvr>
                                      <p:to>
                                        <p:strVal val="visible"/>
                                      </p:to>
                                    </p:set>
                                    <p:anim calcmode="lin" valueType="num">
                                      <p:cBhvr additive="base">
                                        <p:cTn id="25" dur="500" fill="hold"/>
                                        <p:tgtEl>
                                          <p:spTgt spid="82965"/>
                                        </p:tgtEl>
                                        <p:attrNameLst>
                                          <p:attrName>ppt_x</p:attrName>
                                        </p:attrNameLst>
                                      </p:cBhvr>
                                      <p:tavLst>
                                        <p:tav tm="0">
                                          <p:val>
                                            <p:strVal val="#ppt_x"/>
                                          </p:val>
                                        </p:tav>
                                        <p:tav tm="100000">
                                          <p:val>
                                            <p:strVal val="#ppt_x"/>
                                          </p:val>
                                        </p:tav>
                                      </p:tavLst>
                                    </p:anim>
                                    <p:anim calcmode="lin" valueType="num">
                                      <p:cBhvr additive="base">
                                        <p:cTn id="26" dur="500" fill="hold"/>
                                        <p:tgtEl>
                                          <p:spTgt spid="8296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2966"/>
                                        </p:tgtEl>
                                        <p:attrNameLst>
                                          <p:attrName>style.visibility</p:attrName>
                                        </p:attrNameLst>
                                      </p:cBhvr>
                                      <p:to>
                                        <p:strVal val="visible"/>
                                      </p:to>
                                    </p:set>
                                    <p:anim calcmode="lin" valueType="num">
                                      <p:cBhvr additive="base">
                                        <p:cTn id="31" dur="500" fill="hold"/>
                                        <p:tgtEl>
                                          <p:spTgt spid="82966"/>
                                        </p:tgtEl>
                                        <p:attrNameLst>
                                          <p:attrName>ppt_x</p:attrName>
                                        </p:attrNameLst>
                                      </p:cBhvr>
                                      <p:tavLst>
                                        <p:tav tm="0">
                                          <p:val>
                                            <p:strVal val="#ppt_x"/>
                                          </p:val>
                                        </p:tav>
                                        <p:tav tm="100000">
                                          <p:val>
                                            <p:strVal val="#ppt_x"/>
                                          </p:val>
                                        </p:tav>
                                      </p:tavLst>
                                    </p:anim>
                                    <p:anim calcmode="lin" valueType="num">
                                      <p:cBhvr additive="base">
                                        <p:cTn id="32" dur="500" fill="hold"/>
                                        <p:tgtEl>
                                          <p:spTgt spid="8296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2969"/>
                                        </p:tgtEl>
                                        <p:attrNameLst>
                                          <p:attrName>style.visibility</p:attrName>
                                        </p:attrNameLst>
                                      </p:cBhvr>
                                      <p:to>
                                        <p:strVal val="visible"/>
                                      </p:to>
                                    </p:set>
                                    <p:anim calcmode="lin" valueType="num">
                                      <p:cBhvr additive="base">
                                        <p:cTn id="37" dur="500" fill="hold"/>
                                        <p:tgtEl>
                                          <p:spTgt spid="82969"/>
                                        </p:tgtEl>
                                        <p:attrNameLst>
                                          <p:attrName>ppt_x</p:attrName>
                                        </p:attrNameLst>
                                      </p:cBhvr>
                                      <p:tavLst>
                                        <p:tav tm="0">
                                          <p:val>
                                            <p:strVal val="#ppt_x"/>
                                          </p:val>
                                        </p:tav>
                                        <p:tav tm="100000">
                                          <p:val>
                                            <p:strVal val="#ppt_x"/>
                                          </p:val>
                                        </p:tav>
                                      </p:tavLst>
                                    </p:anim>
                                    <p:anim calcmode="lin" valueType="num">
                                      <p:cBhvr additive="base">
                                        <p:cTn id="38" dur="500" fill="hold"/>
                                        <p:tgtEl>
                                          <p:spTgt spid="829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页式管理的优缺点</a:t>
            </a:r>
            <a:endParaRPr lang="zh-CN" altLang="en-US" dirty="0">
              <a:latin typeface="Times New Roman" panose="02020603050405020304" pitchFamily="18" charset="0"/>
            </a:endParaRPr>
          </a:p>
        </p:txBody>
      </p:sp>
      <p:sp>
        <p:nvSpPr>
          <p:cNvPr id="97283" name="Rectangle 3"/>
          <p:cNvSpPr>
            <a:spLocks noGrp="1"/>
          </p:cNvSpPr>
          <p:nvPr>
            <p:ph idx="1" hasCustomPrompt="1"/>
          </p:nvPr>
        </p:nvSpPr>
        <p:spPr>
          <a:ln/>
        </p:spPr>
        <p:txBody>
          <a:bodyPr vert="horz" wrap="square" lIns="91440" tIns="45720" rIns="91440" bIns="45720" anchor="t" anchorCtr="0"/>
          <a:p>
            <a:pPr eaLnBrk="1" hangingPunct="1">
              <a:lnSpc>
                <a:spcPct val="90000"/>
              </a:lnSpc>
              <a:spcBef>
                <a:spcPts val="1800"/>
              </a:spcBef>
            </a:pPr>
            <a:r>
              <a:rPr lang="zh-CN" altLang="en-US" dirty="0">
                <a:solidFill>
                  <a:srgbClr val="FF0000"/>
                </a:solidFill>
              </a:rPr>
              <a:t>优点</a:t>
            </a:r>
            <a:endParaRPr lang="zh-CN" altLang="en-US" dirty="0">
              <a:solidFill>
                <a:srgbClr val="FF0000"/>
              </a:solidFill>
            </a:endParaRPr>
          </a:p>
          <a:p>
            <a:pPr lvl="1" eaLnBrk="1" hangingPunct="1">
              <a:lnSpc>
                <a:spcPct val="90000"/>
              </a:lnSpc>
              <a:spcBef>
                <a:spcPts val="1800"/>
              </a:spcBef>
            </a:pPr>
            <a:r>
              <a:rPr lang="zh-CN" altLang="en-US" sz="2800" b="1" dirty="0">
                <a:ea typeface="楷体_GB2312" pitchFamily="49" charset="-122"/>
              </a:rPr>
              <a:t>主存储器的利用率比较高</a:t>
            </a:r>
            <a:endParaRPr lang="zh-CN" altLang="en-US" sz="2800" b="1" dirty="0">
              <a:ea typeface="楷体_GB2312" pitchFamily="49" charset="-122"/>
            </a:endParaRPr>
          </a:p>
          <a:p>
            <a:pPr lvl="1" eaLnBrk="1" hangingPunct="1">
              <a:lnSpc>
                <a:spcPct val="90000"/>
              </a:lnSpc>
              <a:spcBef>
                <a:spcPts val="1800"/>
              </a:spcBef>
            </a:pPr>
            <a:r>
              <a:rPr lang="zh-CN" altLang="en-US" sz="2800" b="1" dirty="0">
                <a:ea typeface="楷体_GB2312" pitchFamily="49" charset="-122"/>
              </a:rPr>
              <a:t>页表相对比较简单</a:t>
            </a:r>
            <a:endParaRPr lang="zh-CN" altLang="en-US" sz="2800" b="1" dirty="0">
              <a:ea typeface="楷体_GB2312" pitchFamily="49" charset="-122"/>
            </a:endParaRPr>
          </a:p>
          <a:p>
            <a:pPr lvl="1" eaLnBrk="1" hangingPunct="1">
              <a:lnSpc>
                <a:spcPct val="90000"/>
              </a:lnSpc>
              <a:spcBef>
                <a:spcPts val="1800"/>
              </a:spcBef>
            </a:pPr>
            <a:r>
              <a:rPr lang="zh-CN" altLang="en-US" sz="2800" b="1" dirty="0">
                <a:ea typeface="楷体_GB2312" pitchFamily="49" charset="-122"/>
              </a:rPr>
              <a:t>地址变换的速度比较快</a:t>
            </a:r>
            <a:endParaRPr lang="zh-CN" altLang="en-US" sz="2800" b="1" dirty="0">
              <a:ea typeface="楷体_GB2312" pitchFamily="49" charset="-122"/>
            </a:endParaRPr>
          </a:p>
          <a:p>
            <a:pPr lvl="1" eaLnBrk="1" hangingPunct="1">
              <a:lnSpc>
                <a:spcPct val="90000"/>
              </a:lnSpc>
              <a:spcBef>
                <a:spcPts val="1800"/>
              </a:spcBef>
            </a:pPr>
            <a:r>
              <a:rPr lang="zh-CN" altLang="en-US" sz="2800" b="1" dirty="0">
                <a:ea typeface="楷体_GB2312" pitchFamily="49" charset="-122"/>
              </a:rPr>
              <a:t>对磁盘的管理比较容易</a:t>
            </a:r>
            <a:endParaRPr lang="zh-CN" altLang="en-US" sz="2800" b="1" dirty="0">
              <a:ea typeface="楷体_GB2312" pitchFamily="49" charset="-122"/>
            </a:endParaRPr>
          </a:p>
          <a:p>
            <a:pPr eaLnBrk="1" hangingPunct="1">
              <a:lnSpc>
                <a:spcPct val="90000"/>
              </a:lnSpc>
              <a:spcBef>
                <a:spcPts val="1800"/>
              </a:spcBef>
            </a:pPr>
            <a:r>
              <a:rPr lang="zh-CN" altLang="en-US" dirty="0">
                <a:solidFill>
                  <a:srgbClr val="FF0000"/>
                </a:solidFill>
              </a:rPr>
              <a:t>缺点</a:t>
            </a:r>
            <a:endParaRPr lang="zh-CN" altLang="en-US" dirty="0">
              <a:solidFill>
                <a:srgbClr val="FF0000"/>
              </a:solidFill>
            </a:endParaRPr>
          </a:p>
          <a:p>
            <a:pPr lvl="1" eaLnBrk="1" hangingPunct="1">
              <a:lnSpc>
                <a:spcPct val="90000"/>
              </a:lnSpc>
              <a:spcBef>
                <a:spcPts val="1800"/>
              </a:spcBef>
            </a:pPr>
            <a:r>
              <a:rPr lang="zh-CN" altLang="en-US" sz="2800" b="1" dirty="0">
                <a:ea typeface="楷体_GB2312" pitchFamily="49" charset="-122"/>
              </a:rPr>
              <a:t>程序的模块化性能不好</a:t>
            </a:r>
            <a:endParaRPr lang="zh-CN" altLang="en-US" sz="2800" b="1" dirty="0">
              <a:ea typeface="楷体_GB2312" pitchFamily="49" charset="-122"/>
            </a:endParaRPr>
          </a:p>
          <a:p>
            <a:pPr lvl="1" eaLnBrk="1" hangingPunct="1">
              <a:lnSpc>
                <a:spcPct val="90000"/>
              </a:lnSpc>
              <a:spcBef>
                <a:spcPts val="1800"/>
              </a:spcBef>
            </a:pPr>
            <a:r>
              <a:rPr lang="zh-CN" altLang="en-US" sz="2800" b="1" dirty="0">
                <a:ea typeface="楷体_GB2312" pitchFamily="49" charset="-122"/>
              </a:rPr>
              <a:t>页表很长，需要占用很大的存储空间</a:t>
            </a:r>
            <a:endParaRPr lang="zh-CN" altLang="en-US" sz="2800" b="1" dirty="0">
              <a:ea typeface="楷体_GB2312" pitchFamily="49" charset="-122"/>
            </a:endParaRPr>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2114550" y="2012950"/>
              <a:ext cx="3308350" cy="57150"/>
            </p14:xfrm>
          </p:contentPart>
        </mc:Choice>
        <mc:Fallback xmlns="">
          <p:pic>
            <p:nvPicPr>
              <p:cNvPr id="2" name="墨迹 1"/>
            </p:nvPicPr>
            <p:blipFill>
              <a:blip r:embed="rId2"/>
            </p:blipFill>
            <p:spPr>
              <a:xfrm>
                <a:off x="2114550" y="2012950"/>
                <a:ext cx="3308350" cy="5715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3" name="墨迹 2"/>
              <p14:cNvContentPartPr/>
              <p14:nvPr/>
            </p14:nvContentPartPr>
            <p14:xfrm>
              <a:off x="1390650" y="2051050"/>
              <a:ext cx="1314450" cy="50800"/>
            </p14:xfrm>
          </p:contentPart>
        </mc:Choice>
        <mc:Fallback xmlns="">
          <p:pic>
            <p:nvPicPr>
              <p:cNvPr id="3" name="墨迹 2"/>
            </p:nvPicPr>
            <p:blipFill>
              <a:blip r:embed="rId4"/>
            </p:blipFill>
            <p:spPr>
              <a:xfrm>
                <a:off x="1390650" y="2051050"/>
                <a:ext cx="1314450" cy="5080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4" name="墨迹 3"/>
              <p14:cNvContentPartPr/>
              <p14:nvPr/>
            </p14:nvContentPartPr>
            <p14:xfrm>
              <a:off x="1371600" y="2616200"/>
              <a:ext cx="2768600" cy="88900"/>
            </p14:xfrm>
          </p:contentPart>
        </mc:Choice>
        <mc:Fallback xmlns="">
          <p:pic>
            <p:nvPicPr>
              <p:cNvPr id="4" name="墨迹 3"/>
            </p:nvPicPr>
            <p:blipFill>
              <a:blip r:embed="rId6"/>
            </p:blipFill>
            <p:spPr>
              <a:xfrm>
                <a:off x="1371600" y="2616200"/>
                <a:ext cx="2768600" cy="8890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5" name="墨迹 4"/>
              <p14:cNvContentPartPr/>
              <p14:nvPr/>
            </p14:nvContentPartPr>
            <p14:xfrm>
              <a:off x="1422400" y="3244850"/>
              <a:ext cx="3454400" cy="25400"/>
            </p14:xfrm>
          </p:contentPart>
        </mc:Choice>
        <mc:Fallback xmlns="">
          <p:pic>
            <p:nvPicPr>
              <p:cNvPr id="5" name="墨迹 4"/>
            </p:nvPicPr>
            <p:blipFill>
              <a:blip r:embed="rId8"/>
            </p:blipFill>
            <p:spPr>
              <a:xfrm>
                <a:off x="1422400" y="3244850"/>
                <a:ext cx="3454400" cy="25400"/>
              </a:xfrm>
              <a:prstGeom prst="rect"/>
            </p:spPr>
          </p:pic>
        </mc:Fallback>
      </mc:AlternateContent>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改进页表法</a:t>
            </a:r>
            <a:endParaRPr lang="zh-CN" altLang="en-US" dirty="0">
              <a:latin typeface="Times New Roman" panose="02020603050405020304" pitchFamily="18" charset="0"/>
            </a:endParaRPr>
          </a:p>
        </p:txBody>
      </p:sp>
      <p:sp>
        <p:nvSpPr>
          <p:cNvPr id="99331"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页表法</a:t>
            </a:r>
            <a:r>
              <a:rPr lang="zh-CN" altLang="en-US" dirty="0"/>
              <a:t> </a:t>
            </a:r>
            <a:endParaRPr lang="zh-CN" altLang="en-US" dirty="0"/>
          </a:p>
          <a:p>
            <a:pPr eaLnBrk="1" hangingPunct="1"/>
            <a:endParaRPr lang="zh-CN" altLang="en-US" dirty="0"/>
          </a:p>
          <a:p>
            <a:pPr eaLnBrk="1" hangingPunct="1"/>
            <a:endParaRPr lang="zh-CN" altLang="en-US" dirty="0"/>
          </a:p>
          <a:p>
            <a:pPr eaLnBrk="1" hangingPunct="1"/>
            <a:endParaRPr lang="zh-CN" altLang="en-US" dirty="0">
              <a:latin typeface="Times New Roman" panose="02020603050405020304" pitchFamily="18" charset="0"/>
            </a:endParaRPr>
          </a:p>
        </p:txBody>
      </p:sp>
      <p:pic>
        <p:nvPicPr>
          <p:cNvPr id="99332" name="Picture 4"/>
          <p:cNvPicPr>
            <a:picLocks noChangeAspect="1"/>
          </p:cNvPicPr>
          <p:nvPr/>
        </p:nvPicPr>
        <p:blipFill>
          <a:blip r:embed="rId1"/>
          <a:stretch>
            <a:fillRect/>
          </a:stretch>
        </p:blipFill>
        <p:spPr>
          <a:xfrm>
            <a:off x="590550" y="1628775"/>
            <a:ext cx="7764463" cy="4819650"/>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5797550" y="5314950"/>
              <a:ext cx="12700" cy="360"/>
            </p14:xfrm>
          </p:contentPart>
        </mc:Choice>
        <mc:Fallback xmlns="">
          <p:pic>
            <p:nvPicPr>
              <p:cNvPr id="3" name="墨迹 2"/>
            </p:nvPicPr>
            <p:blipFill>
              <a:blip r:embed="rId3"/>
            </p:blipFill>
            <p:spPr>
              <a:xfrm>
                <a:off x="5797550" y="5314950"/>
                <a:ext cx="12700" cy="360"/>
              </a:xfrm>
              <a:prstGeom prst="rect"/>
            </p:spPr>
          </p:pic>
        </mc:Fallback>
      </mc:AlternateContent>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Rectangle 2"/>
          <p:cNvSpPr>
            <a:spLocks noGrp="1"/>
          </p:cNvSpPr>
          <p:nvPr>
            <p:ph type="title"/>
          </p:nvPr>
        </p:nvSpPr>
        <p:spPr>
          <a:ln/>
        </p:spPr>
        <p:txBody>
          <a:bodyPr vert="horz" wrap="square" lIns="91440" tIns="45720" rIns="91440" bIns="45720" anchor="ctr" anchorCtr="0"/>
          <a:p>
            <a:pPr eaLnBrk="1" hangingPunct="1"/>
            <a:r>
              <a:rPr lang="zh-CN" altLang="en-US" sz="3200" dirty="0">
                <a:latin typeface="Times New Roman" panose="02020603050405020304" pitchFamily="18" charset="0"/>
              </a:rPr>
              <a:t>改进页表法</a:t>
            </a:r>
            <a:endParaRPr lang="zh-CN" altLang="en-US" sz="3200" dirty="0">
              <a:latin typeface="Times New Roman" panose="02020603050405020304" pitchFamily="18" charset="0"/>
            </a:endParaRPr>
          </a:p>
        </p:txBody>
      </p:sp>
      <p:sp>
        <p:nvSpPr>
          <p:cNvPr id="101379"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页表法</a:t>
            </a:r>
            <a:endParaRPr lang="zh-CN" altLang="en-US" dirty="0">
              <a:latin typeface="Times New Roman" panose="02020603050405020304" pitchFamily="18" charset="0"/>
            </a:endParaRPr>
          </a:p>
          <a:p>
            <a:pPr eaLnBrk="1" hangingPunct="1"/>
            <a:r>
              <a:rPr lang="zh-CN" altLang="en-US" dirty="0">
                <a:latin typeface="Times New Roman" panose="02020603050405020304" pitchFamily="18" charset="0"/>
              </a:rPr>
              <a:t>浪费空间（</a:t>
            </a:r>
            <a:r>
              <a:rPr lang="en-US" altLang="zh-CN" dirty="0">
                <a:latin typeface="Times New Roman" panose="02020603050405020304" pitchFamily="18" charset="0"/>
              </a:rPr>
              <a:t>0</a:t>
            </a:r>
            <a:r>
              <a:rPr lang="zh-CN" altLang="en-US" dirty="0">
                <a:latin typeface="Times New Roman" panose="02020603050405020304" pitchFamily="18" charset="0"/>
              </a:rPr>
              <a:t>空间大）</a:t>
            </a:r>
            <a:endParaRPr lang="zh-CN" altLang="en-US" dirty="0">
              <a:latin typeface="Times New Roman" panose="02020603050405020304" pitchFamily="18" charset="0"/>
            </a:endParaRPr>
          </a:p>
          <a:p>
            <a:pPr eaLnBrk="1" hangingPunct="1"/>
            <a:r>
              <a:rPr lang="zh-CN" altLang="en-US" dirty="0">
                <a:solidFill>
                  <a:srgbClr val="FF0000"/>
                </a:solidFill>
                <a:latin typeface="Times New Roman" panose="02020603050405020304" pitchFamily="18" charset="0"/>
              </a:rPr>
              <a:t>解决方法</a:t>
            </a:r>
            <a:endParaRPr lang="zh-CN" altLang="en-US" dirty="0">
              <a:solidFill>
                <a:srgbClr val="FF0000"/>
              </a:solidFill>
              <a:latin typeface="Times New Roman" panose="02020603050405020304" pitchFamily="18" charset="0"/>
            </a:endParaRPr>
          </a:p>
          <a:p>
            <a:pPr lvl="1" eaLnBrk="1" hangingPunct="1"/>
            <a:r>
              <a:rPr lang="zh-CN" altLang="en-US" b="1" dirty="0">
                <a:solidFill>
                  <a:srgbClr val="000000"/>
                </a:solidFill>
                <a:latin typeface="楷体_GB2312" pitchFamily="49" charset="-122"/>
                <a:ea typeface="楷体_GB2312" pitchFamily="49" charset="-122"/>
              </a:rPr>
              <a:t>页表中装入位为</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0</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的行，用实页号</a:t>
            </a:r>
            <a:r>
              <a:rPr lang="en-US" altLang="zh-CN" b="1" dirty="0">
                <a:solidFill>
                  <a:srgbClr val="000000"/>
                </a:solidFill>
                <a:latin typeface="楷体_GB2312" pitchFamily="49" charset="-122"/>
                <a:ea typeface="楷体_GB2312" pitchFamily="49" charset="-122"/>
              </a:rPr>
              <a:t>n</a:t>
            </a:r>
            <a:r>
              <a:rPr lang="en-US" altLang="zh-CN" b="1" baseline="-25000" dirty="0">
                <a:solidFill>
                  <a:srgbClr val="000000"/>
                </a:solidFill>
                <a:latin typeface="楷体_GB2312" pitchFamily="49" charset="-122"/>
                <a:ea typeface="楷体_GB2312" pitchFamily="49" charset="-122"/>
              </a:rPr>
              <a:t>v</a:t>
            </a:r>
            <a:r>
              <a:rPr lang="zh-CN" altLang="en-US" b="1" dirty="0">
                <a:solidFill>
                  <a:srgbClr val="000000"/>
                </a:solidFill>
                <a:latin typeface="楷体_GB2312" pitchFamily="49" charset="-122"/>
                <a:ea typeface="楷体_GB2312" pitchFamily="49" charset="-122"/>
              </a:rPr>
              <a:t>字段存放此虚页在辅存中的实地址</a:t>
            </a:r>
            <a:endParaRPr lang="zh-CN" altLang="en-US" b="1" dirty="0">
              <a:solidFill>
                <a:srgbClr val="000000"/>
              </a:solidFill>
              <a:latin typeface="楷体_GB2312" pitchFamily="49" charset="-122"/>
              <a:ea typeface="楷体_GB2312" pitchFamily="49" charset="-122"/>
            </a:endParaRPr>
          </a:p>
          <a:p>
            <a:pPr eaLnBrk="1" hangingPunct="1"/>
            <a:r>
              <a:rPr lang="zh-CN" altLang="en-US" dirty="0">
                <a:solidFill>
                  <a:srgbClr val="FF0000"/>
                </a:solidFill>
              </a:rPr>
              <a:t>问题</a:t>
            </a:r>
            <a:endParaRPr lang="zh-CN" altLang="en-US" dirty="0">
              <a:solidFill>
                <a:srgbClr val="FF0000"/>
              </a:solidFill>
            </a:endParaRPr>
          </a:p>
          <a:p>
            <a:pPr lvl="1" eaLnBrk="1" hangingPunct="1"/>
            <a:r>
              <a:rPr lang="zh-CN" altLang="en-US" b="1" dirty="0">
                <a:solidFill>
                  <a:srgbClr val="000000"/>
                </a:solidFill>
                <a:latin typeface="楷体_GB2312" pitchFamily="49" charset="-122"/>
                <a:ea typeface="楷体_GB2312" pitchFamily="49" charset="-122"/>
              </a:rPr>
              <a:t>辅存实页号位数和虚页号字段的位数差距大，存在问题</a:t>
            </a:r>
            <a:endParaRPr lang="zh-CN" altLang="en-US" b="1" dirty="0">
              <a:solidFill>
                <a:srgbClr val="000000"/>
              </a:solidFill>
              <a:latin typeface="楷体_GB2312" pitchFamily="49" charset="-122"/>
              <a:ea typeface="楷体_GB2312" pitchFamily="49" charset="-122"/>
            </a:endParaRPr>
          </a:p>
          <a:p>
            <a:pPr eaLnBrk="1" hangingPunct="1"/>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02403"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改进页表法</a:t>
            </a:r>
            <a:endParaRPr lang="zh-CN" altLang="en-US" dirty="0">
              <a:latin typeface="Times New Roman" panose="02020603050405020304" pitchFamily="18" charset="0"/>
            </a:endParaRPr>
          </a:p>
        </p:txBody>
      </p:sp>
      <p:sp>
        <p:nvSpPr>
          <p:cNvPr id="102404"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相联目录表法</a:t>
            </a:r>
            <a:endParaRPr lang="zh-CN" altLang="en-US" dirty="0">
              <a:latin typeface="Times New Roman" panose="02020603050405020304" pitchFamily="18" charset="0"/>
            </a:endParaRPr>
          </a:p>
          <a:p>
            <a:pPr lvl="1" eaLnBrk="1" hangingPunct="1"/>
            <a:r>
              <a:rPr lang="zh-CN" altLang="en-US" sz="2800" b="1" dirty="0">
                <a:latin typeface="Times New Roman" panose="02020603050405020304" pitchFamily="18" charset="0"/>
                <a:ea typeface="楷体_GB2312" pitchFamily="49" charset="-122"/>
              </a:rPr>
              <a:t>把页表压缩成只存放已装入主存的那些虚页</a:t>
            </a:r>
            <a:endParaRPr lang="zh-CN" altLang="en-US" sz="2800" b="1" dirty="0">
              <a:latin typeface="Times New Roman" panose="02020603050405020304" pitchFamily="18" charset="0"/>
              <a:ea typeface="楷体_GB2312" pitchFamily="49" charset="-122"/>
            </a:endParaRPr>
          </a:p>
        </p:txBody>
      </p:sp>
      <p:graphicFrame>
        <p:nvGraphicFramePr>
          <p:cNvPr id="102405" name="Object 4"/>
          <p:cNvGraphicFramePr>
            <a:graphicFrameLocks noChangeAspect="1"/>
          </p:cNvGraphicFramePr>
          <p:nvPr/>
        </p:nvGraphicFramePr>
        <p:xfrm>
          <a:off x="436563" y="2112963"/>
          <a:ext cx="4343400" cy="601662"/>
        </p:xfrm>
        <a:graphic>
          <a:graphicData uri="http://schemas.openxmlformats.org/presentationml/2006/ole">
            <mc:AlternateContent xmlns:mc="http://schemas.openxmlformats.org/markup-compatibility/2006">
              <mc:Choice xmlns:v="urn:schemas-microsoft-com:vml" Requires="v">
                <p:oleObj spid="_x0000_s3082" name="" r:id="rId1" imgW="1739900" imgH="241300" progId="Equation.3">
                  <p:embed/>
                </p:oleObj>
              </mc:Choice>
              <mc:Fallback>
                <p:oleObj name="" r:id="rId1" imgW="1739900" imgH="241300" progId="Equation.3">
                  <p:embed/>
                  <p:pic>
                    <p:nvPicPr>
                      <p:cNvPr id="0" name="图片 3081"/>
                      <p:cNvPicPr/>
                      <p:nvPr/>
                    </p:nvPicPr>
                    <p:blipFill>
                      <a:blip r:embed="rId2"/>
                      <a:stretch>
                        <a:fillRect/>
                      </a:stretch>
                    </p:blipFill>
                    <p:spPr>
                      <a:xfrm>
                        <a:off x="436563" y="2112963"/>
                        <a:ext cx="4343400" cy="601662"/>
                      </a:xfrm>
                      <a:prstGeom prst="rect">
                        <a:avLst/>
                      </a:prstGeom>
                      <a:noFill/>
                      <a:ln w="38100">
                        <a:noFill/>
                        <a:miter/>
                      </a:ln>
                    </p:spPr>
                  </p:pic>
                </p:oleObj>
              </mc:Fallback>
            </mc:AlternateContent>
          </a:graphicData>
        </a:graphic>
      </p:graphicFrame>
      <p:pic>
        <p:nvPicPr>
          <p:cNvPr id="102406" name="Picture 5"/>
          <p:cNvPicPr>
            <a:picLocks noChangeAspect="1"/>
          </p:cNvPicPr>
          <p:nvPr/>
        </p:nvPicPr>
        <p:blipFill>
          <a:blip r:embed="rId3"/>
          <a:stretch>
            <a:fillRect/>
          </a:stretch>
        </p:blipFill>
        <p:spPr>
          <a:xfrm>
            <a:off x="1000125" y="2632075"/>
            <a:ext cx="6945313" cy="4225925"/>
          </a:xfrm>
          <a:prstGeom prst="rect">
            <a:avLst/>
          </a:prstGeom>
          <a:noFill/>
          <a:ln w="9525">
            <a:noFill/>
          </a:ln>
        </p:spPr>
      </p:pic>
      <mc:AlternateContent xmlns:mc="http://schemas.openxmlformats.org/markup-compatibility/2006" xmlns:p14="http://schemas.microsoft.com/office/powerpoint/2010/main">
        <mc:Choice Requires="p14">
          <p:contentPart r:id="rId4" p14:bwMode="auto">
            <p14:nvContentPartPr>
              <p14:cNvPr id="3" name="墨迹 2"/>
              <p14:cNvContentPartPr/>
              <p14:nvPr/>
            </p14:nvContentPartPr>
            <p14:xfrm>
              <a:off x="3035300" y="2559050"/>
              <a:ext cx="190500" cy="360"/>
            </p14:xfrm>
          </p:contentPart>
        </mc:Choice>
        <mc:Fallback xmlns="">
          <p:pic>
            <p:nvPicPr>
              <p:cNvPr id="3" name="墨迹 2"/>
            </p:nvPicPr>
            <p:blipFill>
              <a:blip r:embed="rId5"/>
            </p:blipFill>
            <p:spPr>
              <a:xfrm>
                <a:off x="3035300" y="2559050"/>
                <a:ext cx="190500" cy="360"/>
              </a:xfrm>
              <a:prstGeom prst="rect"/>
            </p:spPr>
          </p:pic>
        </mc:Fallback>
      </mc:AlternateContent>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3"/>
          <p:cNvSpPr>
            <a:spLocks noGrp="1"/>
          </p:cNvSpPr>
          <p:nvPr>
            <p:ph idx="1" hasCustomPrompt="1"/>
          </p:nvPr>
        </p:nvSpPr>
        <p:spPr>
          <a:xfrm>
            <a:off x="452438" y="877888"/>
            <a:ext cx="8229600" cy="5786437"/>
          </a:xfrm>
          <a:ln/>
        </p:spPr>
        <p:txBody>
          <a:bodyPr vert="horz" wrap="square" lIns="91440" tIns="45720" rIns="91440" bIns="45720" anchor="t" anchorCtr="0"/>
          <a:p>
            <a:pPr eaLnBrk="1" hangingPunct="1"/>
            <a:r>
              <a:rPr lang="zh-CN" altLang="en-US" dirty="0"/>
              <a:t>按</a:t>
            </a:r>
            <a:r>
              <a:rPr lang="zh-CN" altLang="en-US" dirty="0">
                <a:solidFill>
                  <a:srgbClr val="FF0000"/>
                </a:solidFill>
              </a:rPr>
              <a:t>地址访问</a:t>
            </a:r>
            <a:r>
              <a:rPr lang="zh-CN" altLang="en-US" dirty="0"/>
              <a:t>的随机存储器</a:t>
            </a:r>
            <a:endParaRPr lang="zh-CN" altLang="en-US" dirty="0"/>
          </a:p>
          <a:p>
            <a:pPr lvl="1" eaLnBrk="1" hangingPunct="1">
              <a:spcBef>
                <a:spcPts val="1800"/>
              </a:spcBef>
            </a:pPr>
            <a:r>
              <a:rPr lang="zh-CN" altLang="en-US" b="1" dirty="0">
                <a:ea typeface="楷体_GB2312" pitchFamily="49" charset="-122"/>
              </a:rPr>
              <a:t>在一个存储周期里只能按给出的一个地址访问其存储单元</a:t>
            </a:r>
            <a:endParaRPr lang="zh-CN" altLang="en-US" b="1" dirty="0">
              <a:ea typeface="楷体_GB2312" pitchFamily="49" charset="-122"/>
            </a:endParaRPr>
          </a:p>
          <a:p>
            <a:pPr eaLnBrk="1" hangingPunct="1">
              <a:spcBef>
                <a:spcPts val="1800"/>
              </a:spcBef>
            </a:pPr>
            <a:r>
              <a:rPr lang="zh-CN" altLang="en-US" dirty="0"/>
              <a:t>按</a:t>
            </a:r>
            <a:r>
              <a:rPr lang="zh-CN" altLang="en-US" dirty="0">
                <a:solidFill>
                  <a:srgbClr val="FF0000"/>
                </a:solidFill>
              </a:rPr>
              <a:t>内容访问</a:t>
            </a:r>
            <a:r>
              <a:rPr lang="zh-CN" altLang="en-US" dirty="0"/>
              <a:t>的相联存储器</a:t>
            </a:r>
            <a:endParaRPr lang="zh-CN" altLang="en-US" dirty="0"/>
          </a:p>
          <a:p>
            <a:pPr lvl="1" eaLnBrk="1" hangingPunct="1">
              <a:spcBef>
                <a:spcPts val="1800"/>
              </a:spcBef>
            </a:pPr>
            <a:r>
              <a:rPr lang="zh-CN" altLang="en-US" b="1" dirty="0">
                <a:latin typeface="楷体_GB2312" pitchFamily="49" charset="-122"/>
                <a:ea typeface="楷体_GB2312" pitchFamily="49" charset="-122"/>
              </a:rPr>
              <a:t>在一个存储周期里能将给定的</a:t>
            </a:r>
            <a:r>
              <a:rPr lang="en-US" altLang="zh-CN" b="1" dirty="0">
                <a:latin typeface="楷体_GB2312" pitchFamily="49" charset="-122"/>
                <a:ea typeface="楷体_GB2312" pitchFamily="49" charset="-122"/>
              </a:rPr>
              <a:t>n</a:t>
            </a:r>
            <a:r>
              <a:rPr lang="en-US" altLang="zh-CN" b="1" baseline="-2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同时与目录表中全部</a:t>
            </a: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n</a:t>
            </a:r>
            <a:r>
              <a:rPr lang="en-US" altLang="zh-CN" b="1" baseline="1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单元对应的</a:t>
            </a:r>
            <a:r>
              <a:rPr lang="zh-CN" altLang="en-US" b="1" dirty="0">
                <a:solidFill>
                  <a:srgbClr val="FF0000"/>
                </a:solidFill>
                <a:latin typeface="楷体_GB2312" pitchFamily="49" charset="-122"/>
                <a:ea typeface="楷体_GB2312" pitchFamily="49" charset="-122"/>
              </a:rPr>
              <a:t>虚页号字段内容</a:t>
            </a:r>
            <a:r>
              <a:rPr lang="zh-CN" altLang="en-US" b="1" dirty="0">
                <a:latin typeface="楷体_GB2312" pitchFamily="49" charset="-122"/>
                <a:ea typeface="楷体_GB2312" pitchFamily="49" charset="-122"/>
              </a:rPr>
              <a:t>进行比较，进行相联查找</a:t>
            </a:r>
            <a:endParaRPr lang="zh-CN" altLang="en-US" b="1" dirty="0">
              <a:latin typeface="楷体_GB2312" pitchFamily="49" charset="-122"/>
              <a:ea typeface="楷体_GB2312" pitchFamily="49" charset="-122"/>
            </a:endParaRPr>
          </a:p>
          <a:p>
            <a:pPr lvl="1" eaLnBrk="1" hangingPunct="1">
              <a:spcBef>
                <a:spcPts val="1800"/>
              </a:spcBef>
            </a:pP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n</a:t>
            </a:r>
            <a:r>
              <a:rPr lang="en-US" altLang="zh-CN" b="1" baseline="1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行的相联目录表代价过高，虚拟存储器一般不直接用目录表来存储全部虚页号与实页号的对应关系</a:t>
            </a:r>
            <a:endParaRPr lang="zh-CN" altLang="en-US" b="1" dirty="0">
              <a:latin typeface="楷体_GB2312" pitchFamily="49" charset="-122"/>
              <a:ea typeface="楷体_GB2312" pitchFamily="49" charset="-122"/>
            </a:endParaRPr>
          </a:p>
        </p:txBody>
      </p:sp>
      <p:sp>
        <p:nvSpPr>
          <p:cNvPr id="104451"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改进页表法</a:t>
            </a:r>
            <a:endParaRPr lang="zh-CN" altLang="en-US" dirty="0">
              <a:latin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title"/>
          </p:nvPr>
        </p:nvSpPr>
        <p:spPr>
          <a:ln/>
        </p:spPr>
        <p:txBody>
          <a:bodyPr vert="horz" wrap="square" lIns="91440" tIns="45720" rIns="91440" bIns="45720" anchor="ctr" anchorCtr="0"/>
          <a:p>
            <a:pPr eaLnBrk="1" hangingPunct="1"/>
            <a:r>
              <a:rPr lang="zh-CN" altLang="en-US" dirty="0"/>
              <a:t>页表法与相联目录表法的比较</a:t>
            </a:r>
            <a:endParaRPr lang="zh-CN" altLang="en-US" dirty="0"/>
          </a:p>
        </p:txBody>
      </p:sp>
      <p:grpSp>
        <p:nvGrpSpPr>
          <p:cNvPr id="105475" name="Group 3"/>
          <p:cNvGrpSpPr/>
          <p:nvPr/>
        </p:nvGrpSpPr>
        <p:grpSpPr>
          <a:xfrm>
            <a:off x="250825" y="1250950"/>
            <a:ext cx="8610600" cy="4419600"/>
            <a:chOff x="-3" y="-3"/>
            <a:chExt cx="3672" cy="2424"/>
          </a:xfrm>
        </p:grpSpPr>
        <p:grpSp>
          <p:nvGrpSpPr>
            <p:cNvPr id="105485" name="Group 4"/>
            <p:cNvGrpSpPr/>
            <p:nvPr/>
          </p:nvGrpSpPr>
          <p:grpSpPr>
            <a:xfrm>
              <a:off x="0" y="0"/>
              <a:ext cx="3666" cy="2418"/>
              <a:chOff x="0" y="0"/>
              <a:chExt cx="3666" cy="2418"/>
            </a:xfrm>
          </p:grpSpPr>
          <p:grpSp>
            <p:nvGrpSpPr>
              <p:cNvPr id="105487" name="Group 5"/>
              <p:cNvGrpSpPr/>
              <p:nvPr/>
            </p:nvGrpSpPr>
            <p:grpSpPr>
              <a:xfrm>
                <a:off x="0" y="0"/>
                <a:ext cx="1222" cy="403"/>
                <a:chOff x="0" y="0"/>
                <a:chExt cx="1222" cy="403"/>
              </a:xfrm>
            </p:grpSpPr>
            <p:sp>
              <p:nvSpPr>
                <p:cNvPr id="105539" name="Rectangle 6"/>
                <p:cNvSpPr/>
                <p:nvPr/>
              </p:nvSpPr>
              <p:spPr>
                <a:xfrm>
                  <a:off x="43" y="0"/>
                  <a:ext cx="1136" cy="403"/>
                </a:xfrm>
                <a:prstGeom prst="rect">
                  <a:avLst/>
                </a:prstGeom>
                <a:noFill/>
                <a:ln w="9525">
                  <a:noFill/>
                </a:ln>
              </p:spPr>
              <p:txBody>
                <a:bodyPr/>
                <a:p>
                  <a:pPr algn="just" eaLnBrk="1" hangingPunct="1"/>
                  <a:r>
                    <a:rPr lang="zh-CN" altLang="en-US" sz="1000" dirty="0">
                      <a:solidFill>
                        <a:srgbClr val="000000"/>
                      </a:solidFill>
                      <a:latin typeface="Times New Roman" panose="02020603050405020304" pitchFamily="18" charset="0"/>
                      <a:ea typeface="宋体" panose="02010600030101010101" pitchFamily="2" charset="-122"/>
                    </a:rPr>
                    <a:t> </a:t>
                  </a:r>
                  <a:endParaRPr lang="zh-CN" altLang="en-US" sz="1000" dirty="0">
                    <a:solidFill>
                      <a:srgbClr val="000000"/>
                    </a:solidFill>
                    <a:latin typeface="Times New Roman" panose="02020603050405020304" pitchFamily="18" charset="0"/>
                    <a:ea typeface="宋体" panose="02010600030101010101" pitchFamily="2" charset="-122"/>
                  </a:endParaRPr>
                </a:p>
                <a:p>
                  <a:pPr algn="just"/>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105540" name="Rectangle 7"/>
                <p:cNvSpPr/>
                <p:nvPr/>
              </p:nvSpPr>
              <p:spPr>
                <a:xfrm>
                  <a:off x="0" y="0"/>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88" name="Group 8"/>
              <p:cNvGrpSpPr/>
              <p:nvPr/>
            </p:nvGrpSpPr>
            <p:grpSpPr>
              <a:xfrm>
                <a:off x="1222" y="0"/>
                <a:ext cx="1222" cy="403"/>
                <a:chOff x="1222" y="0"/>
                <a:chExt cx="1222" cy="403"/>
              </a:xfrm>
            </p:grpSpPr>
            <p:sp>
              <p:nvSpPr>
                <p:cNvPr id="105537" name="Rectangle 9"/>
                <p:cNvSpPr/>
                <p:nvPr/>
              </p:nvSpPr>
              <p:spPr>
                <a:xfrm>
                  <a:off x="1265" y="0"/>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页表法</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38" name="Rectangle 10"/>
                <p:cNvSpPr/>
                <p:nvPr/>
              </p:nvSpPr>
              <p:spPr>
                <a:xfrm>
                  <a:off x="1222" y="0"/>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89" name="Group 11"/>
              <p:cNvGrpSpPr/>
              <p:nvPr/>
            </p:nvGrpSpPr>
            <p:grpSpPr>
              <a:xfrm>
                <a:off x="2444" y="0"/>
                <a:ext cx="1222" cy="403"/>
                <a:chOff x="2444" y="0"/>
                <a:chExt cx="1222" cy="403"/>
              </a:xfrm>
            </p:grpSpPr>
            <p:sp>
              <p:nvSpPr>
                <p:cNvPr id="105535" name="Rectangle 12"/>
                <p:cNvSpPr/>
                <p:nvPr/>
              </p:nvSpPr>
              <p:spPr>
                <a:xfrm>
                  <a:off x="2487" y="0"/>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相联目录表法</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105536" name="Rectangle 13"/>
                <p:cNvSpPr/>
                <p:nvPr/>
              </p:nvSpPr>
              <p:spPr>
                <a:xfrm>
                  <a:off x="2444" y="0"/>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0" name="Group 14"/>
              <p:cNvGrpSpPr/>
              <p:nvPr/>
            </p:nvGrpSpPr>
            <p:grpSpPr>
              <a:xfrm>
                <a:off x="0" y="403"/>
                <a:ext cx="1222" cy="403"/>
                <a:chOff x="0" y="403"/>
                <a:chExt cx="1222" cy="403"/>
              </a:xfrm>
            </p:grpSpPr>
            <p:sp>
              <p:nvSpPr>
                <p:cNvPr id="105533" name="Rectangle 15"/>
                <p:cNvSpPr/>
                <p:nvPr/>
              </p:nvSpPr>
              <p:spPr>
                <a:xfrm>
                  <a:off x="43" y="403"/>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访问方式</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34" name="Rectangle 16"/>
                <p:cNvSpPr/>
                <p:nvPr/>
              </p:nvSpPr>
              <p:spPr>
                <a:xfrm>
                  <a:off x="0" y="403"/>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1" name="Group 17"/>
              <p:cNvGrpSpPr/>
              <p:nvPr/>
            </p:nvGrpSpPr>
            <p:grpSpPr>
              <a:xfrm>
                <a:off x="1222" y="403"/>
                <a:ext cx="1222" cy="403"/>
                <a:chOff x="1222" y="403"/>
                <a:chExt cx="1222" cy="403"/>
              </a:xfrm>
            </p:grpSpPr>
            <p:sp>
              <p:nvSpPr>
                <p:cNvPr id="105531" name="Rectangle 18"/>
                <p:cNvSpPr/>
                <p:nvPr/>
              </p:nvSpPr>
              <p:spPr>
                <a:xfrm>
                  <a:off x="1265" y="403"/>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地址</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32" name="Rectangle 19"/>
                <p:cNvSpPr/>
                <p:nvPr/>
              </p:nvSpPr>
              <p:spPr>
                <a:xfrm>
                  <a:off x="1222" y="403"/>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2" name="Group 20"/>
              <p:cNvGrpSpPr/>
              <p:nvPr/>
            </p:nvGrpSpPr>
            <p:grpSpPr>
              <a:xfrm>
                <a:off x="2444" y="403"/>
                <a:ext cx="1222" cy="403"/>
                <a:chOff x="2444" y="403"/>
                <a:chExt cx="1222" cy="403"/>
              </a:xfrm>
            </p:grpSpPr>
            <p:sp>
              <p:nvSpPr>
                <p:cNvPr id="105529" name="Rectangle 21"/>
                <p:cNvSpPr/>
                <p:nvPr/>
              </p:nvSpPr>
              <p:spPr>
                <a:xfrm>
                  <a:off x="2487" y="403"/>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内容</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30" name="Rectangle 22"/>
                <p:cNvSpPr/>
                <p:nvPr/>
              </p:nvSpPr>
              <p:spPr>
                <a:xfrm>
                  <a:off x="2444" y="403"/>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3" name="Group 23"/>
              <p:cNvGrpSpPr/>
              <p:nvPr/>
            </p:nvGrpSpPr>
            <p:grpSpPr>
              <a:xfrm>
                <a:off x="0" y="806"/>
                <a:ext cx="1222" cy="403"/>
                <a:chOff x="0" y="806"/>
                <a:chExt cx="1222" cy="403"/>
              </a:xfrm>
            </p:grpSpPr>
            <p:sp>
              <p:nvSpPr>
                <p:cNvPr id="105527" name="Rectangle 24"/>
                <p:cNvSpPr/>
                <p:nvPr/>
              </p:nvSpPr>
              <p:spPr>
                <a:xfrm>
                  <a:off x="43" y="806"/>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存储容量</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28" name="Rectangle 25"/>
                <p:cNvSpPr/>
                <p:nvPr/>
              </p:nvSpPr>
              <p:spPr>
                <a:xfrm>
                  <a:off x="0" y="806"/>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4" name="Group 26"/>
              <p:cNvGrpSpPr/>
              <p:nvPr/>
            </p:nvGrpSpPr>
            <p:grpSpPr>
              <a:xfrm>
                <a:off x="1222" y="806"/>
                <a:ext cx="1222" cy="403"/>
                <a:chOff x="1222" y="806"/>
                <a:chExt cx="1222" cy="403"/>
              </a:xfrm>
            </p:grpSpPr>
            <p:sp>
              <p:nvSpPr>
                <p:cNvPr id="105525" name="Rectangle 27"/>
                <p:cNvSpPr/>
                <p:nvPr/>
              </p:nvSpPr>
              <p:spPr>
                <a:xfrm>
                  <a:off x="1265" y="806"/>
                  <a:ext cx="1136" cy="403"/>
                </a:xfrm>
                <a:prstGeom prst="rect">
                  <a:avLst/>
                </a:prstGeom>
                <a:noFill/>
                <a:ln w="9525">
                  <a:noFill/>
                </a:ln>
              </p:spPr>
              <p:txBody>
                <a:bodyPr/>
                <a:p>
                  <a:pPr algn="just"/>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105526" name="Rectangle 28"/>
                <p:cNvSpPr/>
                <p:nvPr/>
              </p:nvSpPr>
              <p:spPr>
                <a:xfrm>
                  <a:off x="1222" y="806"/>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5" name="Group 29"/>
              <p:cNvGrpSpPr/>
              <p:nvPr/>
            </p:nvGrpSpPr>
            <p:grpSpPr>
              <a:xfrm>
                <a:off x="2444" y="806"/>
                <a:ext cx="1222" cy="403"/>
                <a:chOff x="2444" y="806"/>
                <a:chExt cx="1222" cy="403"/>
              </a:xfrm>
            </p:grpSpPr>
            <p:sp>
              <p:nvSpPr>
                <p:cNvPr id="105523" name="Rectangle 30"/>
                <p:cNvSpPr/>
                <p:nvPr/>
              </p:nvSpPr>
              <p:spPr>
                <a:xfrm>
                  <a:off x="2487" y="806"/>
                  <a:ext cx="1136" cy="403"/>
                </a:xfrm>
                <a:prstGeom prst="rect">
                  <a:avLst/>
                </a:prstGeom>
                <a:noFill/>
                <a:ln w="9525">
                  <a:noFill/>
                </a:ln>
              </p:spPr>
              <p:txBody>
                <a:bodyPr/>
                <a:p>
                  <a:pPr algn="just"/>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105524" name="Rectangle 31"/>
                <p:cNvSpPr/>
                <p:nvPr/>
              </p:nvSpPr>
              <p:spPr>
                <a:xfrm>
                  <a:off x="2444" y="806"/>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6" name="Group 32"/>
              <p:cNvGrpSpPr/>
              <p:nvPr/>
            </p:nvGrpSpPr>
            <p:grpSpPr>
              <a:xfrm>
                <a:off x="0" y="1209"/>
                <a:ext cx="1222" cy="403"/>
                <a:chOff x="0" y="1209"/>
                <a:chExt cx="1222" cy="403"/>
              </a:xfrm>
            </p:grpSpPr>
            <p:sp>
              <p:nvSpPr>
                <p:cNvPr id="105521" name="Rectangle 33"/>
                <p:cNvSpPr/>
                <p:nvPr/>
              </p:nvSpPr>
              <p:spPr>
                <a:xfrm>
                  <a:off x="43" y="1209"/>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存取速度</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22" name="Rectangle 34"/>
                <p:cNvSpPr/>
                <p:nvPr/>
              </p:nvSpPr>
              <p:spPr>
                <a:xfrm>
                  <a:off x="0" y="1209"/>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7" name="Group 35"/>
              <p:cNvGrpSpPr/>
              <p:nvPr/>
            </p:nvGrpSpPr>
            <p:grpSpPr>
              <a:xfrm>
                <a:off x="1222" y="1209"/>
                <a:ext cx="1222" cy="403"/>
                <a:chOff x="1222" y="1209"/>
                <a:chExt cx="1222" cy="403"/>
              </a:xfrm>
            </p:grpSpPr>
            <p:sp>
              <p:nvSpPr>
                <p:cNvPr id="105519" name="Rectangle 36"/>
                <p:cNvSpPr/>
                <p:nvPr/>
              </p:nvSpPr>
              <p:spPr>
                <a:xfrm>
                  <a:off x="1265" y="1209"/>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         慢</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20" name="Rectangle 37"/>
                <p:cNvSpPr/>
                <p:nvPr/>
              </p:nvSpPr>
              <p:spPr>
                <a:xfrm>
                  <a:off x="1222" y="1209"/>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8" name="Group 38"/>
              <p:cNvGrpSpPr/>
              <p:nvPr/>
            </p:nvGrpSpPr>
            <p:grpSpPr>
              <a:xfrm>
                <a:off x="2444" y="1209"/>
                <a:ext cx="1222" cy="403"/>
                <a:chOff x="2444" y="1209"/>
                <a:chExt cx="1222" cy="403"/>
              </a:xfrm>
            </p:grpSpPr>
            <p:sp>
              <p:nvSpPr>
                <p:cNvPr id="105517" name="Rectangle 39"/>
                <p:cNvSpPr/>
                <p:nvPr/>
              </p:nvSpPr>
              <p:spPr>
                <a:xfrm>
                  <a:off x="2487" y="1209"/>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          快</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sz="2400" dirty="0">
                    <a:solidFill>
                      <a:srgbClr val="000000"/>
                    </a:solidFill>
                    <a:latin typeface="Times New Roman" panose="02020603050405020304" pitchFamily="18" charset="0"/>
                    <a:ea typeface="宋体" panose="02010600030101010101" pitchFamily="2" charset="-122"/>
                  </a:endParaRPr>
                </a:p>
              </p:txBody>
            </p:sp>
            <p:sp>
              <p:nvSpPr>
                <p:cNvPr id="105518" name="Rectangle 40"/>
                <p:cNvSpPr/>
                <p:nvPr/>
              </p:nvSpPr>
              <p:spPr>
                <a:xfrm>
                  <a:off x="2444" y="1209"/>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499" name="Group 41"/>
              <p:cNvGrpSpPr/>
              <p:nvPr/>
            </p:nvGrpSpPr>
            <p:grpSpPr>
              <a:xfrm>
                <a:off x="0" y="1612"/>
                <a:ext cx="1222" cy="403"/>
                <a:chOff x="0" y="1612"/>
                <a:chExt cx="1222" cy="403"/>
              </a:xfrm>
            </p:grpSpPr>
            <p:sp>
              <p:nvSpPr>
                <p:cNvPr id="105515" name="Rectangle 42"/>
                <p:cNvSpPr/>
                <p:nvPr/>
              </p:nvSpPr>
              <p:spPr>
                <a:xfrm>
                  <a:off x="43" y="1612"/>
                  <a:ext cx="1136" cy="403"/>
                </a:xfrm>
                <a:prstGeom prst="rect">
                  <a:avLst/>
                </a:prstGeom>
                <a:noFill/>
                <a:ln w="9525">
                  <a:noFill/>
                </a:ln>
              </p:spPr>
              <p:txBody>
                <a:bodyPr/>
                <a:p>
                  <a:pPr algn="just" eaLnBrk="1" hangingPunct="1"/>
                  <a:r>
                    <a:rPr lang="zh-CN" altLang="en-US" dirty="0">
                      <a:solidFill>
                        <a:srgbClr val="000000"/>
                      </a:solidFill>
                      <a:latin typeface="Times New Roman" panose="02020603050405020304" pitchFamily="18" charset="0"/>
                      <a:ea typeface="楷体_GB2312" pitchFamily="49" charset="-122"/>
                    </a:rPr>
                    <a:t>入口个数</a:t>
                  </a:r>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16" name="Rectangle 43"/>
                <p:cNvSpPr/>
                <p:nvPr/>
              </p:nvSpPr>
              <p:spPr>
                <a:xfrm>
                  <a:off x="0" y="1612"/>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500" name="Group 44"/>
              <p:cNvGrpSpPr/>
              <p:nvPr/>
            </p:nvGrpSpPr>
            <p:grpSpPr>
              <a:xfrm>
                <a:off x="1222" y="1612"/>
                <a:ext cx="1222" cy="403"/>
                <a:chOff x="1222" y="1612"/>
                <a:chExt cx="1222" cy="403"/>
              </a:xfrm>
            </p:grpSpPr>
            <p:sp>
              <p:nvSpPr>
                <p:cNvPr id="105513" name="Rectangle 45"/>
                <p:cNvSpPr>
                  <a:spLocks noTextEdit="1"/>
                </p:cNvSpPr>
                <p:nvPr/>
              </p:nvSpPr>
              <p:spPr>
                <a:xfrm>
                  <a:off x="1265" y="1612"/>
                  <a:ext cx="1136" cy="403"/>
                </a:xfrm>
                <a:prstGeom prst="rect">
                  <a:avLst/>
                </a:prstGeom>
                <a:noFill/>
                <a:ln w="9525">
                  <a:noFill/>
                </a:ln>
              </p:spPr>
              <p:txBody>
                <a:bodyPr/>
                <a:p>
                  <a:endParaRPr lang="zh-CN" altLang="en-US"/>
                </a:p>
              </p:txBody>
            </p:sp>
            <p:sp>
              <p:nvSpPr>
                <p:cNvPr id="105514" name="Rectangle 46"/>
                <p:cNvSpPr/>
                <p:nvPr/>
              </p:nvSpPr>
              <p:spPr>
                <a:xfrm>
                  <a:off x="1222" y="1612"/>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501" name="Group 47"/>
              <p:cNvGrpSpPr/>
              <p:nvPr/>
            </p:nvGrpSpPr>
            <p:grpSpPr>
              <a:xfrm>
                <a:off x="2444" y="1612"/>
                <a:ext cx="1222" cy="403"/>
                <a:chOff x="2444" y="1612"/>
                <a:chExt cx="1222" cy="403"/>
              </a:xfrm>
            </p:grpSpPr>
            <p:sp>
              <p:nvSpPr>
                <p:cNvPr id="105511" name="Rectangle 48"/>
                <p:cNvSpPr>
                  <a:spLocks noTextEdit="1"/>
                </p:cNvSpPr>
                <p:nvPr/>
              </p:nvSpPr>
              <p:spPr>
                <a:xfrm>
                  <a:off x="2487" y="1612"/>
                  <a:ext cx="1136" cy="403"/>
                </a:xfrm>
                <a:prstGeom prst="rect">
                  <a:avLst/>
                </a:prstGeom>
                <a:noFill/>
                <a:ln w="9525">
                  <a:noFill/>
                </a:ln>
              </p:spPr>
              <p:txBody>
                <a:bodyPr/>
                <a:p>
                  <a:endParaRPr lang="zh-CN" altLang="en-US"/>
                </a:p>
              </p:txBody>
            </p:sp>
            <p:sp>
              <p:nvSpPr>
                <p:cNvPr id="105512" name="Rectangle 49"/>
                <p:cNvSpPr/>
                <p:nvPr/>
              </p:nvSpPr>
              <p:spPr>
                <a:xfrm>
                  <a:off x="2444" y="1612"/>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502" name="Group 50"/>
              <p:cNvGrpSpPr/>
              <p:nvPr/>
            </p:nvGrpSpPr>
            <p:grpSpPr>
              <a:xfrm>
                <a:off x="0" y="2015"/>
                <a:ext cx="1222" cy="403"/>
                <a:chOff x="0" y="2015"/>
                <a:chExt cx="1222" cy="403"/>
              </a:xfrm>
            </p:grpSpPr>
            <p:sp>
              <p:nvSpPr>
                <p:cNvPr id="105509" name="Rectangle 51"/>
                <p:cNvSpPr/>
                <p:nvPr/>
              </p:nvSpPr>
              <p:spPr>
                <a:xfrm>
                  <a:off x="43" y="2015"/>
                  <a:ext cx="1136" cy="403"/>
                </a:xfrm>
                <a:prstGeom prst="rect">
                  <a:avLst/>
                </a:prstGeom>
                <a:noFill/>
                <a:ln w="9525">
                  <a:noFill/>
                </a:ln>
              </p:spPr>
              <p:txBody>
                <a:bodyPr/>
                <a:p>
                  <a:pPr algn="just" eaLnBrk="1" hangingPunct="1"/>
                  <a:endParaRPr lang="zh-CN" altLang="en-US" dirty="0">
                    <a:solidFill>
                      <a:srgbClr val="000000"/>
                    </a:solidFill>
                    <a:latin typeface="Tahoma" panose="020B0604030504040204" pitchFamily="34" charset="0"/>
                    <a:ea typeface="宋体" panose="02010600030101010101" pitchFamily="2" charset="-122"/>
                  </a:endParaRPr>
                </a:p>
                <a:p>
                  <a:pPr algn="just"/>
                  <a:endParaRPr lang="zh-CN" altLang="en-US" dirty="0">
                    <a:solidFill>
                      <a:srgbClr val="000000"/>
                    </a:solidFill>
                    <a:latin typeface="Times New Roman" panose="02020603050405020304" pitchFamily="18" charset="0"/>
                    <a:ea typeface="宋体" panose="02010600030101010101" pitchFamily="2" charset="-122"/>
                  </a:endParaRPr>
                </a:p>
              </p:txBody>
            </p:sp>
            <p:sp>
              <p:nvSpPr>
                <p:cNvPr id="105510" name="Rectangle 52"/>
                <p:cNvSpPr/>
                <p:nvPr/>
              </p:nvSpPr>
              <p:spPr>
                <a:xfrm>
                  <a:off x="0" y="2015"/>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503" name="Group 53"/>
              <p:cNvGrpSpPr/>
              <p:nvPr/>
            </p:nvGrpSpPr>
            <p:grpSpPr>
              <a:xfrm>
                <a:off x="1222" y="2015"/>
                <a:ext cx="1222" cy="403"/>
                <a:chOff x="1222" y="2015"/>
                <a:chExt cx="1222" cy="403"/>
              </a:xfrm>
            </p:grpSpPr>
            <p:sp>
              <p:nvSpPr>
                <p:cNvPr id="105507" name="Rectangle 54"/>
                <p:cNvSpPr>
                  <a:spLocks noTextEdit="1"/>
                </p:cNvSpPr>
                <p:nvPr/>
              </p:nvSpPr>
              <p:spPr>
                <a:xfrm>
                  <a:off x="1265" y="2015"/>
                  <a:ext cx="1136" cy="403"/>
                </a:xfrm>
                <a:prstGeom prst="rect">
                  <a:avLst/>
                </a:prstGeom>
                <a:noFill/>
                <a:ln w="9525">
                  <a:noFill/>
                </a:ln>
              </p:spPr>
              <p:txBody>
                <a:bodyPr/>
                <a:p>
                  <a:endParaRPr lang="zh-CN" altLang="en-US"/>
                </a:p>
              </p:txBody>
            </p:sp>
            <p:sp>
              <p:nvSpPr>
                <p:cNvPr id="105508" name="Rectangle 55"/>
                <p:cNvSpPr/>
                <p:nvPr/>
              </p:nvSpPr>
              <p:spPr>
                <a:xfrm>
                  <a:off x="1222" y="2015"/>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nvGrpSpPr>
              <p:cNvPr id="105504" name="Group 56"/>
              <p:cNvGrpSpPr/>
              <p:nvPr/>
            </p:nvGrpSpPr>
            <p:grpSpPr>
              <a:xfrm>
                <a:off x="2444" y="2015"/>
                <a:ext cx="1222" cy="403"/>
                <a:chOff x="2444" y="2015"/>
                <a:chExt cx="1222" cy="403"/>
              </a:xfrm>
            </p:grpSpPr>
            <p:sp>
              <p:nvSpPr>
                <p:cNvPr id="105505" name="Rectangle 57"/>
                <p:cNvSpPr>
                  <a:spLocks noTextEdit="1"/>
                </p:cNvSpPr>
                <p:nvPr/>
              </p:nvSpPr>
              <p:spPr>
                <a:xfrm>
                  <a:off x="2487" y="2015"/>
                  <a:ext cx="1136" cy="403"/>
                </a:xfrm>
                <a:prstGeom prst="rect">
                  <a:avLst/>
                </a:prstGeom>
                <a:noFill/>
                <a:ln w="9525">
                  <a:noFill/>
                </a:ln>
              </p:spPr>
              <p:txBody>
                <a:bodyPr/>
                <a:p>
                  <a:endParaRPr lang="zh-CN" altLang="en-US"/>
                </a:p>
              </p:txBody>
            </p:sp>
            <p:sp>
              <p:nvSpPr>
                <p:cNvPr id="105506" name="Rectangle 58"/>
                <p:cNvSpPr/>
                <p:nvPr/>
              </p:nvSpPr>
              <p:spPr>
                <a:xfrm>
                  <a:off x="2444" y="2015"/>
                  <a:ext cx="1222" cy="403"/>
                </a:xfrm>
                <a:prstGeom prst="rect">
                  <a:avLst/>
                </a:prstGeom>
                <a:noFill/>
                <a:ln w="7"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pSp>
        <p:sp>
          <p:nvSpPr>
            <p:cNvPr id="105486" name="Rectangle 59"/>
            <p:cNvSpPr/>
            <p:nvPr/>
          </p:nvSpPr>
          <p:spPr>
            <a:xfrm>
              <a:off x="-3" y="-3"/>
              <a:ext cx="3672" cy="2424"/>
            </a:xfrm>
            <a:prstGeom prst="rect">
              <a:avLst/>
            </a:prstGeom>
            <a:noFill/>
            <a:ln w="9525" cap="flat" cmpd="sng">
              <a:solidFill>
                <a:srgbClr val="A0A0A0"/>
              </a:solidFill>
              <a:prstDash val="solid"/>
              <a:miter/>
              <a:headEnd type="none" w="med" len="med"/>
              <a:tailEnd type="none" w="med" len="med"/>
            </a:ln>
          </p:spPr>
          <p:txBody>
            <a:bodyPr wrap="none"/>
            <a:p>
              <a:pPr algn="ctr"/>
              <a:endParaRPr lang="zh-CN" altLang="en-US" dirty="0">
                <a:latin typeface="Times New Roman" panose="02020603050405020304" pitchFamily="18" charset="0"/>
              </a:endParaRPr>
            </a:p>
          </p:txBody>
        </p:sp>
      </p:grpSp>
      <p:graphicFrame>
        <p:nvGraphicFramePr>
          <p:cNvPr id="105476" name="Object 60"/>
          <p:cNvGraphicFramePr>
            <a:graphicFrameLocks noChangeAspect="1"/>
          </p:cNvGraphicFramePr>
          <p:nvPr/>
        </p:nvGraphicFramePr>
        <p:xfrm>
          <a:off x="3314700" y="2882900"/>
          <a:ext cx="2514600" cy="533400"/>
        </p:xfrm>
        <a:graphic>
          <a:graphicData uri="http://schemas.openxmlformats.org/presentationml/2006/ole">
            <mc:AlternateContent xmlns:mc="http://schemas.openxmlformats.org/markup-compatibility/2006">
              <mc:Choice xmlns:v="urn:schemas-microsoft-com:vml" Requires="v">
                <p:oleObj spid="_x0000_s3083" name="" r:id="rId1" imgW="888365" imgH="241300" progId="Equation.3">
                  <p:embed/>
                </p:oleObj>
              </mc:Choice>
              <mc:Fallback>
                <p:oleObj name="" r:id="rId1" imgW="888365" imgH="241300" progId="Equation.3">
                  <p:embed/>
                  <p:pic>
                    <p:nvPicPr>
                      <p:cNvPr id="0" name="图片 3082"/>
                      <p:cNvPicPr/>
                      <p:nvPr/>
                    </p:nvPicPr>
                    <p:blipFill>
                      <a:blip r:embed="rId2"/>
                      <a:stretch>
                        <a:fillRect/>
                      </a:stretch>
                    </p:blipFill>
                    <p:spPr>
                      <a:xfrm>
                        <a:off x="3314700" y="2882900"/>
                        <a:ext cx="2514600" cy="533400"/>
                      </a:xfrm>
                      <a:prstGeom prst="rect">
                        <a:avLst/>
                      </a:prstGeom>
                      <a:noFill/>
                      <a:ln w="38100">
                        <a:noFill/>
                        <a:miter/>
                      </a:ln>
                    </p:spPr>
                  </p:pic>
                </p:oleObj>
              </mc:Fallback>
            </mc:AlternateContent>
          </a:graphicData>
        </a:graphic>
      </p:graphicFrame>
      <p:sp>
        <p:nvSpPr>
          <p:cNvPr id="105477" name="Text Box 61"/>
          <p:cNvSpPr txBox="1"/>
          <p:nvPr/>
        </p:nvSpPr>
        <p:spPr>
          <a:xfrm>
            <a:off x="6248400" y="2882900"/>
            <a:ext cx="2301875" cy="457200"/>
          </a:xfrm>
          <a:prstGeom prst="rect">
            <a:avLst/>
          </a:prstGeom>
          <a:noFill/>
          <a:ln w="9525">
            <a:noFill/>
          </a:ln>
        </p:spPr>
        <p:txBody>
          <a:bodyPr>
            <a:spAutoFit/>
          </a:bodyPr>
          <a:p>
            <a:pPr eaLnBrk="1" fontAlgn="ctr" hangingPunct="1"/>
            <a:endParaRPr lang="zh-CN" altLang="en-US" sz="2400" dirty="0">
              <a:solidFill>
                <a:srgbClr val="000000"/>
              </a:solidFill>
              <a:latin typeface="Tahoma" panose="020B0604030504040204" pitchFamily="34" charset="0"/>
              <a:ea typeface="宋体" panose="02010600030101010101" pitchFamily="2" charset="-122"/>
            </a:endParaRPr>
          </a:p>
        </p:txBody>
      </p:sp>
      <p:graphicFrame>
        <p:nvGraphicFramePr>
          <p:cNvPr id="105478" name="Object 62"/>
          <p:cNvGraphicFramePr>
            <a:graphicFrameLocks noChangeAspect="1"/>
          </p:cNvGraphicFramePr>
          <p:nvPr/>
        </p:nvGraphicFramePr>
        <p:xfrm>
          <a:off x="6172200" y="2882900"/>
          <a:ext cx="2514600" cy="533400"/>
        </p:xfrm>
        <a:graphic>
          <a:graphicData uri="http://schemas.openxmlformats.org/presentationml/2006/ole">
            <mc:AlternateContent xmlns:mc="http://schemas.openxmlformats.org/markup-compatibility/2006">
              <mc:Choice xmlns:v="urn:schemas-microsoft-com:vml" Requires="v">
                <p:oleObj spid="_x0000_s3084" name="" r:id="rId3" imgW="1206500" imgH="241300" progId="Equation.3">
                  <p:embed/>
                </p:oleObj>
              </mc:Choice>
              <mc:Fallback>
                <p:oleObj name="" r:id="rId3" imgW="1206500" imgH="241300" progId="Equation.3">
                  <p:embed/>
                  <p:pic>
                    <p:nvPicPr>
                      <p:cNvPr id="0" name="图片 3083"/>
                      <p:cNvPicPr/>
                      <p:nvPr/>
                    </p:nvPicPr>
                    <p:blipFill>
                      <a:blip r:embed="rId4"/>
                      <a:stretch>
                        <a:fillRect/>
                      </a:stretch>
                    </p:blipFill>
                    <p:spPr>
                      <a:xfrm>
                        <a:off x="6172200" y="2882900"/>
                        <a:ext cx="2514600" cy="533400"/>
                      </a:xfrm>
                      <a:prstGeom prst="rect">
                        <a:avLst/>
                      </a:prstGeom>
                      <a:noFill/>
                      <a:ln w="38100">
                        <a:noFill/>
                        <a:miter/>
                      </a:ln>
                    </p:spPr>
                  </p:pic>
                </p:oleObj>
              </mc:Fallback>
            </mc:AlternateContent>
          </a:graphicData>
        </a:graphic>
      </p:graphicFrame>
      <p:graphicFrame>
        <p:nvGraphicFramePr>
          <p:cNvPr id="105479" name="Object 63"/>
          <p:cNvGraphicFramePr>
            <a:graphicFrameLocks noChangeAspect="1"/>
          </p:cNvGraphicFramePr>
          <p:nvPr/>
        </p:nvGraphicFramePr>
        <p:xfrm>
          <a:off x="3810000" y="4330700"/>
          <a:ext cx="1169988" cy="508000"/>
        </p:xfrm>
        <a:graphic>
          <a:graphicData uri="http://schemas.openxmlformats.org/presentationml/2006/ole">
            <mc:AlternateContent xmlns:mc="http://schemas.openxmlformats.org/markup-compatibility/2006">
              <mc:Choice xmlns:v="urn:schemas-microsoft-com:vml" Requires="v">
                <p:oleObj spid="_x0000_s3085" name="" r:id="rId5" imgW="342900" imgH="190500" progId="Equation.3">
                  <p:embed/>
                </p:oleObj>
              </mc:Choice>
              <mc:Fallback>
                <p:oleObj name="" r:id="rId5" imgW="342900" imgH="190500" progId="Equation.3">
                  <p:embed/>
                  <p:pic>
                    <p:nvPicPr>
                      <p:cNvPr id="0" name="图片 3084"/>
                      <p:cNvPicPr/>
                      <p:nvPr/>
                    </p:nvPicPr>
                    <p:blipFill>
                      <a:blip r:embed="rId6"/>
                      <a:stretch>
                        <a:fillRect/>
                      </a:stretch>
                    </p:blipFill>
                    <p:spPr>
                      <a:xfrm>
                        <a:off x="3810000" y="4330700"/>
                        <a:ext cx="1169988" cy="508000"/>
                      </a:xfrm>
                      <a:prstGeom prst="rect">
                        <a:avLst/>
                      </a:prstGeom>
                      <a:noFill/>
                      <a:ln w="38100">
                        <a:noFill/>
                        <a:miter/>
                      </a:ln>
                    </p:spPr>
                  </p:pic>
                </p:oleObj>
              </mc:Fallback>
            </mc:AlternateContent>
          </a:graphicData>
        </a:graphic>
      </p:graphicFrame>
      <p:graphicFrame>
        <p:nvGraphicFramePr>
          <p:cNvPr id="105480" name="Object 64"/>
          <p:cNvGraphicFramePr>
            <a:graphicFrameLocks noChangeAspect="1"/>
          </p:cNvGraphicFramePr>
          <p:nvPr/>
        </p:nvGraphicFramePr>
        <p:xfrm>
          <a:off x="6769100" y="4330700"/>
          <a:ext cx="736600" cy="508000"/>
        </p:xfrm>
        <a:graphic>
          <a:graphicData uri="http://schemas.openxmlformats.org/presentationml/2006/ole">
            <mc:AlternateContent xmlns:mc="http://schemas.openxmlformats.org/markup-compatibility/2006">
              <mc:Choice xmlns:v="urn:schemas-microsoft-com:vml" Requires="v">
                <p:oleObj spid="_x0000_s3086" name="" r:id="rId7" imgW="215900" imgH="190500" progId="Equation.3">
                  <p:embed/>
                </p:oleObj>
              </mc:Choice>
              <mc:Fallback>
                <p:oleObj name="" r:id="rId7" imgW="215900" imgH="190500" progId="Equation.3">
                  <p:embed/>
                  <p:pic>
                    <p:nvPicPr>
                      <p:cNvPr id="0" name="图片 3085"/>
                      <p:cNvPicPr/>
                      <p:nvPr/>
                    </p:nvPicPr>
                    <p:blipFill>
                      <a:blip r:embed="rId8"/>
                      <a:stretch>
                        <a:fillRect/>
                      </a:stretch>
                    </p:blipFill>
                    <p:spPr>
                      <a:xfrm>
                        <a:off x="6769100" y="4330700"/>
                        <a:ext cx="736600" cy="508000"/>
                      </a:xfrm>
                      <a:prstGeom prst="rect">
                        <a:avLst/>
                      </a:prstGeom>
                      <a:noFill/>
                      <a:ln w="38100">
                        <a:noFill/>
                        <a:miter/>
                      </a:ln>
                    </p:spPr>
                  </p:pic>
                </p:oleObj>
              </mc:Fallback>
            </mc:AlternateContent>
          </a:graphicData>
        </a:graphic>
      </p:graphicFrame>
      <mc:AlternateContent xmlns:mc="http://schemas.openxmlformats.org/markup-compatibility/2006" xmlns:p14="http://schemas.microsoft.com/office/powerpoint/2010/main">
        <mc:Choice Requires="p14">
          <p:contentPart r:id="rId9" p14:bwMode="auto">
            <p14:nvContentPartPr>
              <p14:cNvPr id="2" name="墨迹 1"/>
              <p14:cNvContentPartPr/>
              <p14:nvPr/>
            </p14:nvContentPartPr>
            <p14:xfrm>
              <a:off x="3327400" y="2438400"/>
              <a:ext cx="831850" cy="360"/>
            </p14:xfrm>
          </p:contentPart>
        </mc:Choice>
        <mc:Fallback xmlns="">
          <p:pic>
            <p:nvPicPr>
              <p:cNvPr id="2" name="墨迹 1"/>
            </p:nvPicPr>
            <p:blipFill>
              <a:blip r:embed="rId10"/>
            </p:blipFill>
            <p:spPr>
              <a:xfrm>
                <a:off x="3327400" y="2438400"/>
                <a:ext cx="831850" cy="360"/>
              </a:xfrm>
              <a:prstGeom prst="rect"/>
            </p:spPr>
          </p:pic>
        </mc:Fallback>
      </mc:AlternateContent>
      <mc:AlternateContent xmlns:mc="http://schemas.openxmlformats.org/markup-compatibility/2006" xmlns:p14="http://schemas.microsoft.com/office/powerpoint/2010/main">
        <mc:Choice Requires="p14">
          <p:contentPart r:id="rId11" p14:bwMode="auto">
            <p14:nvContentPartPr>
              <p14:cNvPr id="3" name="墨迹 2"/>
              <p14:cNvContentPartPr/>
              <p14:nvPr/>
            </p14:nvContentPartPr>
            <p14:xfrm>
              <a:off x="6102350" y="2508250"/>
              <a:ext cx="812800" cy="69850"/>
            </p14:xfrm>
          </p:contentPart>
        </mc:Choice>
        <mc:Fallback xmlns="">
          <p:pic>
            <p:nvPicPr>
              <p:cNvPr id="3" name="墨迹 2"/>
            </p:nvPicPr>
            <p:blipFill>
              <a:blip r:embed="rId12"/>
            </p:blipFill>
            <p:spPr>
              <a:xfrm>
                <a:off x="6102350" y="2508250"/>
                <a:ext cx="812800" cy="69850"/>
              </a:xfrm>
              <a:prstGeom prst="rect"/>
            </p:spPr>
          </p:pic>
        </mc:Fallback>
      </mc:AlternateContent>
      <mc:AlternateContent xmlns:mc="http://schemas.openxmlformats.org/markup-compatibility/2006" xmlns:p14="http://schemas.microsoft.com/office/powerpoint/2010/main">
        <mc:Choice Requires="p14">
          <p:contentPart r:id="rId13" p14:bwMode="auto">
            <p14:nvContentPartPr>
              <p14:cNvPr id="8" name="墨迹 7"/>
              <p14:cNvContentPartPr/>
              <p14:nvPr/>
            </p14:nvContentPartPr>
            <p14:xfrm>
              <a:off x="4140200" y="2895600"/>
              <a:ext cx="25400" cy="69850"/>
            </p14:xfrm>
          </p:contentPart>
        </mc:Choice>
        <mc:Fallback xmlns="">
          <p:pic>
            <p:nvPicPr>
              <p:cNvPr id="8" name="墨迹 7"/>
            </p:nvPicPr>
            <p:blipFill>
              <a:blip r:embed="rId14"/>
            </p:blipFill>
            <p:spPr>
              <a:xfrm>
                <a:off x="4140200" y="2895600"/>
                <a:ext cx="25400" cy="69850"/>
              </a:xfrm>
              <a:prstGeom prst="rect"/>
            </p:spPr>
          </p:pic>
        </mc:Fallback>
      </mc:AlternateContent>
      <mc:AlternateContent xmlns:mc="http://schemas.openxmlformats.org/markup-compatibility/2006" xmlns:p14="http://schemas.microsoft.com/office/powerpoint/2010/main">
        <mc:Choice Requires="p14">
          <p:contentPart r:id="rId15" p14:bwMode="auto">
            <p14:nvContentPartPr>
              <p14:cNvPr id="10" name="墨迹 9"/>
              <p14:cNvContentPartPr/>
              <p14:nvPr/>
            </p14:nvContentPartPr>
            <p14:xfrm>
              <a:off x="7766050" y="2990850"/>
              <a:ext cx="31750" cy="127000"/>
            </p14:xfrm>
          </p:contentPart>
        </mc:Choice>
        <mc:Fallback xmlns="">
          <p:pic>
            <p:nvPicPr>
              <p:cNvPr id="10" name="墨迹 9"/>
            </p:nvPicPr>
            <p:blipFill>
              <a:blip r:embed="rId16"/>
            </p:blipFill>
            <p:spPr>
              <a:xfrm>
                <a:off x="7766050" y="2990850"/>
                <a:ext cx="31750" cy="127000"/>
              </a:xfrm>
              <a:prstGeom prst="rect"/>
            </p:spPr>
          </p:pic>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07523" name="Rectangle 3"/>
          <p:cNvSpPr>
            <a:spLocks noGrp="1"/>
          </p:cNvSpPr>
          <p:nvPr>
            <p:ph idx="1" hasCustomPrompt="1"/>
          </p:nvPr>
        </p:nvSpPr>
        <p:spPr>
          <a:xfrm>
            <a:off x="469900" y="1022350"/>
            <a:ext cx="8316913" cy="5402263"/>
          </a:xfrm>
          <a:ln/>
        </p:spPr>
        <p:txBody>
          <a:bodyPr vert="horz" wrap="square" lIns="91440" tIns="45720" rIns="91440" bIns="45720" anchor="t" anchorCtr="0"/>
          <a:p>
            <a:pPr eaLnBrk="1" hangingPunct="1"/>
            <a:r>
              <a:rPr lang="zh-CN" altLang="en-US" dirty="0"/>
              <a:t>分页和分段的主要区别 </a:t>
            </a:r>
            <a:endParaRPr lang="zh-CN" altLang="en-US" dirty="0"/>
          </a:p>
          <a:p>
            <a:pPr lvl="1" algn="just" eaLnBrk="1" hangingPunct="1">
              <a:spcBef>
                <a:spcPts val="1800"/>
              </a:spcBef>
            </a:pP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页是信息的物理单位，分页是为实现离散分配方式，以消减内存的外零头，提高内存的利用率。或者说，分页仅仅是由于</a:t>
            </a:r>
            <a:r>
              <a:rPr lang="zh-CN" altLang="en-US" dirty="0">
                <a:solidFill>
                  <a:srgbClr val="0000CC"/>
                </a:solidFill>
                <a:latin typeface="楷体_GB2312" pitchFamily="49" charset="-122"/>
                <a:ea typeface="楷体_GB2312" pitchFamily="49" charset="-122"/>
              </a:rPr>
              <a:t>系统管理</a:t>
            </a:r>
            <a:r>
              <a:rPr lang="zh-CN" altLang="en-US" dirty="0">
                <a:solidFill>
                  <a:srgbClr val="000000"/>
                </a:solidFill>
                <a:latin typeface="楷体_GB2312" pitchFamily="49" charset="-122"/>
                <a:ea typeface="楷体_GB2312" pitchFamily="49" charset="-122"/>
              </a:rPr>
              <a:t>的需要而不是用户的需要。段则是信息的逻辑单位，它含有一组其意义相对完整的信息。分段的目的是为了能更好地</a:t>
            </a:r>
            <a:r>
              <a:rPr lang="zh-CN" altLang="en-US" dirty="0">
                <a:solidFill>
                  <a:srgbClr val="0000CC"/>
                </a:solidFill>
                <a:latin typeface="楷体_GB2312" pitchFamily="49" charset="-122"/>
                <a:ea typeface="楷体_GB2312" pitchFamily="49" charset="-122"/>
              </a:rPr>
              <a:t>满足用户的需要</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lvl="1" algn="just" eaLnBrk="1" hangingPunct="1">
              <a:spcBef>
                <a:spcPts val="1800"/>
              </a:spcBef>
            </a:pPr>
            <a:r>
              <a:rPr lang="en-US" altLang="zh-CN" dirty="0">
                <a:solidFill>
                  <a:srgbClr val="000000"/>
                </a:solidFill>
                <a:latin typeface="楷体_GB2312" pitchFamily="49" charset="-122"/>
                <a:ea typeface="楷体_GB2312" pitchFamily="49" charset="-122"/>
              </a:rPr>
              <a:t>(2)</a:t>
            </a:r>
            <a:r>
              <a:rPr lang="zh-CN" altLang="en-US" dirty="0">
                <a:solidFill>
                  <a:srgbClr val="000000"/>
                </a:solidFill>
                <a:latin typeface="楷体_GB2312" pitchFamily="49" charset="-122"/>
                <a:ea typeface="楷体_GB2312" pitchFamily="49" charset="-122"/>
              </a:rPr>
              <a:t>页的大小固定且由系统决定，由系统把逻辑地址划分为页号和页内地址两部分，是由机器硬件实现的，因而在系统中只能有一种大小的页面；而段的长度却不固定，决定于用户所编写的程序，通常由编译程序在对源程序进行编译时，根据信息的性质来划分。</a:t>
            </a:r>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Rectangle 2"/>
          <p:cNvSpPr>
            <a:spLocks noGrp="1"/>
          </p:cNvSpPr>
          <p:nvPr>
            <p:ph type="title"/>
          </p:nvPr>
        </p:nvSpPr>
        <p:spPr>
          <a:ln/>
        </p:spPr>
        <p:txBody>
          <a:bodyPr vert="horz" wrap="square" lIns="91440" tIns="45720" rIns="91440" bIns="45720" anchor="ctr" anchorCtr="0"/>
          <a:p>
            <a:pPr eaLnBrk="1" hangingPunct="1"/>
            <a:endParaRPr lang="zh-CN" altLang="en-US" sz="3200" dirty="0"/>
          </a:p>
        </p:txBody>
      </p:sp>
      <p:sp>
        <p:nvSpPr>
          <p:cNvPr id="108547"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08548" name="Picture 4"/>
          <p:cNvPicPr>
            <a:picLocks noChangeAspect="1"/>
          </p:cNvPicPr>
          <p:nvPr/>
        </p:nvPicPr>
        <p:blipFill>
          <a:blip r:embed="rId1"/>
          <a:stretch>
            <a:fillRect/>
          </a:stretch>
        </p:blipFill>
        <p:spPr>
          <a:xfrm>
            <a:off x="827088" y="1895475"/>
            <a:ext cx="7170737" cy="2809875"/>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Rectangle 2"/>
          <p:cNvSpPr>
            <a:spLocks noGrp="1"/>
          </p:cNvSpPr>
          <p:nvPr>
            <p:ph type="title"/>
          </p:nvPr>
        </p:nvSpPr>
        <p:spPr>
          <a:ln/>
        </p:spPr>
        <p:txBody>
          <a:bodyPr vert="horz" wrap="square" lIns="91440" tIns="45720" rIns="91440" bIns="45720" anchor="ctr" anchorCtr="0"/>
          <a:p>
            <a:pPr eaLnBrk="1" hangingPunct="1"/>
            <a:r>
              <a:rPr lang="zh-CN" altLang="en-US" sz="3200" dirty="0"/>
              <a:t>例题</a:t>
            </a:r>
            <a:endParaRPr lang="zh-CN" altLang="en-US" sz="3200" dirty="0"/>
          </a:p>
        </p:txBody>
      </p:sp>
      <p:sp>
        <p:nvSpPr>
          <p:cNvPr id="109571" name="Rectangle 3"/>
          <p:cNvSpPr>
            <a:spLocks noGrp="1"/>
          </p:cNvSpPr>
          <p:nvPr>
            <p:ph idx="1" hasCustomPrompt="1"/>
          </p:nvPr>
        </p:nvSpPr>
        <p:spPr>
          <a:ln/>
        </p:spPr>
        <p:txBody>
          <a:bodyPr vert="horz" wrap="square" lIns="91440" tIns="45720" rIns="91440" bIns="45720" anchor="t" anchorCtr="0"/>
          <a:p>
            <a:pPr eaLnBrk="1" hangingPunct="1"/>
            <a:endParaRPr lang="en-US" altLang="zh-CN" dirty="0"/>
          </a:p>
        </p:txBody>
      </p:sp>
      <p:pic>
        <p:nvPicPr>
          <p:cNvPr id="109572" name="Picture 4"/>
          <p:cNvPicPr>
            <a:picLocks noChangeAspect="1"/>
          </p:cNvPicPr>
          <p:nvPr/>
        </p:nvPicPr>
        <p:blipFill>
          <a:blip r:embed="rId1"/>
          <a:stretch>
            <a:fillRect/>
          </a:stretch>
        </p:blipFill>
        <p:spPr>
          <a:xfrm>
            <a:off x="439738" y="854075"/>
            <a:ext cx="8008937" cy="5343525"/>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2" name="墨迹 1"/>
              <p14:cNvContentPartPr/>
              <p14:nvPr/>
            </p14:nvContentPartPr>
            <p14:xfrm>
              <a:off x="7778750" y="1200150"/>
              <a:ext cx="730250" cy="360"/>
            </p14:xfrm>
          </p:contentPart>
        </mc:Choice>
        <mc:Fallback xmlns="">
          <p:pic>
            <p:nvPicPr>
              <p:cNvPr id="2" name="墨迹 1"/>
            </p:nvPicPr>
            <p:blipFill>
              <a:blip r:embed="rId3"/>
            </p:blipFill>
            <p:spPr>
              <a:xfrm>
                <a:off x="7778750" y="1200150"/>
                <a:ext cx="730250" cy="360"/>
              </a:xfrm>
              <a:prstGeom prst="rect"/>
            </p:spPr>
          </p:pic>
        </mc:Fallback>
      </mc:AlternateContent>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10595"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10596" name="Picture 4"/>
          <p:cNvPicPr>
            <a:picLocks noChangeAspect="1"/>
          </p:cNvPicPr>
          <p:nvPr/>
        </p:nvPicPr>
        <p:blipFill>
          <a:blip r:embed="rId1"/>
          <a:stretch>
            <a:fillRect/>
          </a:stretch>
        </p:blipFill>
        <p:spPr>
          <a:xfrm>
            <a:off x="506413" y="855663"/>
            <a:ext cx="8132762" cy="5467350"/>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6" name="墨迹 5"/>
              <p14:cNvContentPartPr/>
              <p14:nvPr/>
            </p14:nvContentPartPr>
            <p14:xfrm>
              <a:off x="5816600" y="1917700"/>
              <a:ext cx="279400" cy="12700"/>
            </p14:xfrm>
          </p:contentPart>
        </mc:Choice>
        <mc:Fallback xmlns="">
          <p:pic>
            <p:nvPicPr>
              <p:cNvPr id="6" name="墨迹 5"/>
            </p:nvPicPr>
            <p:blipFill>
              <a:blip r:embed="rId3"/>
            </p:blipFill>
            <p:spPr>
              <a:xfrm>
                <a:off x="5816600" y="1917700"/>
                <a:ext cx="279400" cy="1270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9" name="墨迹 8"/>
              <p14:cNvContentPartPr/>
              <p14:nvPr/>
            </p14:nvContentPartPr>
            <p14:xfrm>
              <a:off x="1682750" y="2463800"/>
              <a:ext cx="171450" cy="360"/>
            </p14:xfrm>
          </p:contentPart>
        </mc:Choice>
        <mc:Fallback xmlns="">
          <p:pic>
            <p:nvPicPr>
              <p:cNvPr id="9" name="墨迹 8"/>
            </p:nvPicPr>
            <p:blipFill>
              <a:blip r:embed="rId5"/>
            </p:blipFill>
            <p:spPr>
              <a:xfrm>
                <a:off x="1682750" y="2463800"/>
                <a:ext cx="171450" cy="36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18" name="墨迹 17"/>
              <p14:cNvContentPartPr/>
              <p14:nvPr/>
            </p14:nvContentPartPr>
            <p14:xfrm>
              <a:off x="4800600" y="3403600"/>
              <a:ext cx="12700" cy="360"/>
            </p14:xfrm>
          </p:contentPart>
        </mc:Choice>
        <mc:Fallback xmlns="">
          <p:pic>
            <p:nvPicPr>
              <p:cNvPr id="18" name="墨迹 17"/>
            </p:nvPicPr>
            <p:blipFill>
              <a:blip r:embed="rId7"/>
            </p:blipFill>
            <p:spPr>
              <a:xfrm>
                <a:off x="4800600" y="3403600"/>
                <a:ext cx="12700" cy="360"/>
              </a:xfrm>
              <a:prstGeom prst="rect"/>
            </p:spPr>
          </p:pic>
        </mc:Fallback>
      </mc:AlternateContent>
      <mc:AlternateContent xmlns:mc="http://schemas.openxmlformats.org/markup-compatibility/2006" xmlns:p14="http://schemas.microsoft.com/office/powerpoint/2010/main">
        <mc:Choice Requires="p14">
          <p:contentPart r:id="rId8" p14:bwMode="auto">
            <p14:nvContentPartPr>
              <p14:cNvPr id="19" name="墨迹 18"/>
              <p14:cNvContentPartPr/>
              <p14:nvPr/>
            </p14:nvContentPartPr>
            <p14:xfrm>
              <a:off x="5708650" y="3606800"/>
              <a:ext cx="254000" cy="360"/>
            </p14:xfrm>
          </p:contentPart>
        </mc:Choice>
        <mc:Fallback xmlns="">
          <p:pic>
            <p:nvPicPr>
              <p:cNvPr id="19" name="墨迹 18"/>
            </p:nvPicPr>
            <p:blipFill>
              <a:blip r:embed="rId9"/>
            </p:blipFill>
            <p:spPr>
              <a:xfrm>
                <a:off x="5708650" y="3606800"/>
                <a:ext cx="254000" cy="360"/>
              </a:xfrm>
              <a:prstGeom prst="rect"/>
            </p:spPr>
          </p:pic>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9" name="Rectangle 3"/>
          <p:cNvSpPr>
            <a:spLocks noGrp="1" noChangeArrowheads="1"/>
          </p:cNvSpPr>
          <p:nvPr>
            <p:ph idx="1" hasCustomPrompt="1"/>
          </p:nvPr>
        </p:nvSpPr>
        <p:spPr>
          <a:xfrm>
            <a:off x="469900" y="1022350"/>
            <a:ext cx="8229600" cy="2762250"/>
          </a:xfrm>
        </p:spPr>
        <p:txBody>
          <a:bodyPr vert="horz" wrap="square" lIns="91440" tIns="45720" rIns="91440" bIns="45720" numCol="1" anchor="t" anchorCtr="0" compatLnSpc="1"/>
          <a:lstStyle/>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mn-lt"/>
                <a:ea typeface="+mn-ea"/>
                <a:cs typeface="+mn-cs"/>
              </a:rPr>
              <a:t>页式管理存在的问题：</a:t>
            </a: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just"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不考虑程序的模块化，机械等分成大小相同的页；</a:t>
            </a:r>
            <a:endParaRPr kumimoji="0" lang="zh-CN" altLang="en-US"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endParaRPr>
          </a:p>
          <a:p>
            <a:pPr marL="742950" marR="0" lvl="1" indent="-285750" algn="just"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产生的页内零头无法利用；</a:t>
            </a:r>
            <a:endParaRPr kumimoji="0" lang="en-US" altLang="zh-CN"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endParaRPr>
          </a:p>
          <a:p>
            <a:pPr marL="742950" marR="0" lvl="1" indent="-285750" algn="just" defTabSz="914400" rtl="0" eaLnBrk="1" fontAlgn="base" latinLnBrk="0" hangingPunct="1">
              <a:lnSpc>
                <a:spcPct val="100000"/>
              </a:lnSpc>
              <a:spcBef>
                <a:spcPts val="18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rPr>
              <a:t>页表有时过长，也会占用空间；</a:t>
            </a:r>
            <a:endParaRPr kumimoji="0" lang="zh-CN" altLang="en-US" sz="2400" b="1" i="0" u="none" strike="noStrike" kern="1200" cap="none" spc="0" normalizeH="0" baseline="0" noProof="0" dirty="0">
              <a:ln>
                <a:noFill/>
              </a:ln>
              <a:solidFill>
                <a:schemeClr val="hlink"/>
              </a:solidFill>
              <a:effectLst/>
              <a:uLnTx/>
              <a:uFillTx/>
              <a:latin typeface="楷体_GB2312" pitchFamily="49" charset="-122"/>
              <a:ea typeface="楷体_GB2312" pitchFamily="49" charset="-122"/>
              <a:cs typeface="+mn-cs"/>
            </a:endParaRPr>
          </a:p>
          <a:p>
            <a:pPr marL="0" marR="0" lvl="0" indent="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None/>
              <a:defRPr/>
            </a:pPr>
            <a:endParaRPr kumimoji="0" lang="zh-CN" altLang="en-US" sz="2400" b="1" i="0" u="none" strike="noStrike" kern="1200" cap="none" spc="0" normalizeH="0" baseline="0" noProof="0" dirty="0">
              <a:ln>
                <a:noFill/>
              </a:ln>
              <a:solidFill>
                <a:srgbClr val="000000"/>
              </a:solidFill>
              <a:effectLst/>
              <a:uLnTx/>
              <a:uFillTx/>
              <a:latin typeface="+mn-lt"/>
              <a:ea typeface="+mn-ea"/>
              <a:cs typeface="+mn-cs"/>
            </a:endParaRPr>
          </a:p>
        </p:txBody>
      </p:sp>
      <p:sp>
        <p:nvSpPr>
          <p:cNvPr id="111619" name="Rectangle 2"/>
          <p:cNvSpPr>
            <a:spLocks noGrp="1"/>
          </p:cNvSpPr>
          <p:nvPr>
            <p:ph type="title"/>
          </p:nvPr>
        </p:nvSpPr>
        <p:spPr>
          <a:xfrm>
            <a:off x="538163" y="100013"/>
            <a:ext cx="8315325"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段页式管理</a:t>
            </a:r>
            <a:r>
              <a:rPr lang="zh-CN" altLang="en-US" dirty="0">
                <a:solidFill>
                  <a:srgbClr val="FF0000"/>
                </a:solidFill>
              </a:rPr>
              <a:t> </a:t>
            </a:r>
            <a:endParaRPr lang="zh-CN" altLang="en-US" dirty="0">
              <a:solidFill>
                <a:srgbClr val="FF0000"/>
              </a:solidFill>
            </a:endParaRPr>
          </a:p>
        </p:txBody>
      </p:sp>
      <p:sp>
        <p:nvSpPr>
          <p:cNvPr id="111620" name="文本框 1"/>
          <p:cNvSpPr txBox="1"/>
          <p:nvPr/>
        </p:nvSpPr>
        <p:spPr>
          <a:xfrm>
            <a:off x="2490788" y="4097338"/>
            <a:ext cx="4894262" cy="1108075"/>
          </a:xfrm>
          <a:prstGeom prst="rect">
            <a:avLst/>
          </a:prstGeom>
          <a:noFill/>
          <a:ln w="9525">
            <a:noFill/>
          </a:ln>
        </p:spPr>
        <p:txBody>
          <a:bodyPr wrap="none">
            <a:spAutoFit/>
          </a:bodyPr>
          <a:p>
            <a:r>
              <a:rPr lang="zh-CN" altLang="en-US" sz="6600" dirty="0">
                <a:latin typeface="Times New Roman" panose="02020603050405020304" pitchFamily="18" charset="0"/>
              </a:rPr>
              <a:t>段式</a:t>
            </a:r>
            <a:r>
              <a:rPr lang="en-US" altLang="zh-CN" sz="6600" dirty="0">
                <a:latin typeface="Times New Roman" panose="02020603050405020304" pitchFamily="18" charset="0"/>
              </a:rPr>
              <a:t>+</a:t>
            </a:r>
            <a:r>
              <a:rPr lang="zh-CN" altLang="en-US" sz="6600" dirty="0">
                <a:latin typeface="Times New Roman" panose="02020603050405020304" pitchFamily="18" charset="0"/>
              </a:rPr>
              <a:t>页式？</a:t>
            </a:r>
            <a:endParaRPr lang="zh-CN" altLang="en-US" sz="6600" dirty="0">
              <a:latin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Rectangle 3"/>
          <p:cNvSpPr>
            <a:spLocks noGrp="1"/>
          </p:cNvSpPr>
          <p:nvPr>
            <p:ph idx="1" hasCustomPrompt="1"/>
          </p:nvPr>
        </p:nvSpPr>
        <p:spPr>
          <a:ln/>
        </p:spPr>
        <p:txBody>
          <a:bodyPr vert="horz" wrap="square" lIns="91440" tIns="45720" rIns="91440" bIns="45720" anchor="t" anchorCtr="0"/>
          <a:p>
            <a:pPr algn="just" eaLnBrk="1" hangingPunct="1">
              <a:spcBef>
                <a:spcPts val="1800"/>
              </a:spcBef>
            </a:pPr>
            <a:r>
              <a:rPr lang="zh-CN" altLang="en-US" sz="2400" dirty="0"/>
              <a:t>页式：对应用程序员完全透明，由系统划分</a:t>
            </a:r>
            <a:r>
              <a:rPr lang="en-US" altLang="zh-CN" sz="2400" dirty="0"/>
              <a:t>.</a:t>
            </a:r>
            <a:endParaRPr lang="en-US" altLang="zh-CN" sz="2400" dirty="0"/>
          </a:p>
          <a:p>
            <a:pPr lvl="1" algn="just" eaLnBrk="1" hangingPunct="1">
              <a:spcBef>
                <a:spcPts val="1800"/>
              </a:spcBef>
            </a:pPr>
            <a:r>
              <a:rPr lang="zh-CN" altLang="en-US" b="1" dirty="0">
                <a:latin typeface="楷体_GB2312" pitchFamily="49" charset="-122"/>
                <a:ea typeface="楷体_GB2312" pitchFamily="49" charset="-122"/>
              </a:rPr>
              <a:t>硬件较少，地址变换速度快，</a:t>
            </a:r>
            <a:endParaRPr lang="zh-CN" altLang="en-US" b="1" dirty="0">
              <a:latin typeface="楷体_GB2312" pitchFamily="49" charset="-122"/>
              <a:ea typeface="楷体_GB2312" pitchFamily="49" charset="-122"/>
            </a:endParaRPr>
          </a:p>
          <a:p>
            <a:pPr lvl="1" algn="just" eaLnBrk="1" hangingPunct="1">
              <a:spcBef>
                <a:spcPts val="1800"/>
              </a:spcBef>
            </a:pPr>
            <a:r>
              <a:rPr lang="zh-CN" altLang="en-US" b="1" dirty="0">
                <a:latin typeface="楷体_GB2312" pitchFamily="49" charset="-122"/>
                <a:ea typeface="楷体_GB2312" pitchFamily="49" charset="-122"/>
              </a:rPr>
              <a:t>调入操作简单，静态连接程序；</a:t>
            </a:r>
            <a:endParaRPr lang="zh-CN" altLang="en-US" b="1" dirty="0">
              <a:latin typeface="楷体_GB2312" pitchFamily="49" charset="-122"/>
              <a:ea typeface="楷体_GB2312" pitchFamily="49" charset="-122"/>
            </a:endParaRPr>
          </a:p>
          <a:p>
            <a:pPr lvl="1" algn="just" eaLnBrk="1" hangingPunct="1">
              <a:spcBef>
                <a:spcPts val="1800"/>
              </a:spcBef>
            </a:pPr>
            <a:r>
              <a:rPr lang="zh-CN" altLang="en-US" b="1" dirty="0">
                <a:latin typeface="楷体_GB2312" pitchFamily="49" charset="-122"/>
                <a:ea typeface="楷体_GB2312" pitchFamily="49" charset="-122"/>
              </a:rPr>
              <a:t>不能完全消除零头；</a:t>
            </a:r>
            <a:endParaRPr lang="zh-CN" altLang="en-US" b="1" dirty="0">
              <a:latin typeface="楷体_GB2312" pitchFamily="49" charset="-122"/>
              <a:ea typeface="楷体_GB2312" pitchFamily="49" charset="-122"/>
            </a:endParaRPr>
          </a:p>
          <a:p>
            <a:pPr algn="just" eaLnBrk="1" hangingPunct="1">
              <a:spcBef>
                <a:spcPts val="1800"/>
              </a:spcBef>
            </a:pPr>
            <a:r>
              <a:rPr lang="zh-CN" altLang="en-US" sz="2400" dirty="0"/>
              <a:t>段式：段独立，有利于程序员灵活实现段的连接、段的扩大</a:t>
            </a:r>
            <a:r>
              <a:rPr lang="en-US" altLang="zh-CN" sz="2400" dirty="0"/>
              <a:t>/</a:t>
            </a:r>
            <a:r>
              <a:rPr lang="zh-CN" altLang="en-US" sz="2400" dirty="0"/>
              <a:t>缩小和修改，而不影响其他段，易于针对其特定类型实现保护，把共享的程序或数据单独构成一个段，从而易于实现多个用户、进程对共用段的管理，动态连接程序；这些页式存储都是很难做到的。</a:t>
            </a:r>
            <a:endParaRPr lang="zh-CN" altLang="en-US" sz="2400" dirty="0"/>
          </a:p>
          <a:p>
            <a:pPr algn="just" eaLnBrk="1" hangingPunct="1">
              <a:spcBef>
                <a:spcPts val="1800"/>
              </a:spcBef>
            </a:pPr>
            <a:r>
              <a:rPr lang="zh-CN" altLang="en-US" sz="2400" dirty="0">
                <a:solidFill>
                  <a:srgbClr val="FF0000"/>
                </a:solidFill>
              </a:rPr>
              <a:t>段页式：把实存机械地等分成固定大小的页，程序按模块分段，每个段又分成与主存页面大小相同的页。</a:t>
            </a:r>
            <a:r>
              <a:rPr lang="zh-CN" altLang="en-US" sz="2000" dirty="0">
                <a:solidFill>
                  <a:srgbClr val="FF0000"/>
                </a:solidFill>
              </a:rPr>
              <a:t> </a:t>
            </a:r>
            <a:endParaRPr lang="zh-CN" altLang="en-US" sz="2000" dirty="0">
              <a:solidFill>
                <a:srgbClr val="FF0000"/>
              </a:solidFill>
            </a:endParaRPr>
          </a:p>
        </p:txBody>
      </p:sp>
      <p:sp>
        <p:nvSpPr>
          <p:cNvPr id="113667" name="Rectangle 2"/>
          <p:cNvSpPr>
            <a:spLocks noGrp="1"/>
          </p:cNvSpPr>
          <p:nvPr>
            <p:ph type="title"/>
          </p:nvPr>
        </p:nvSpPr>
        <p:spPr>
          <a:xfrm>
            <a:off x="538163" y="100013"/>
            <a:ext cx="8315325"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4.2.1 </a:t>
            </a:r>
            <a:r>
              <a:rPr lang="zh-CN" altLang="en-US" dirty="0">
                <a:latin typeface="Times New Roman" panose="02020603050405020304" pitchFamily="18" charset="0"/>
              </a:rPr>
              <a:t>虚拟存储器管理方式</a:t>
            </a:r>
            <a:r>
              <a:rPr lang="en-US" altLang="zh-CN" dirty="0">
                <a:latin typeface="Times New Roman" panose="02020603050405020304" pitchFamily="18" charset="0"/>
              </a:rPr>
              <a:t>—</a:t>
            </a:r>
            <a:r>
              <a:rPr lang="zh-CN" altLang="en-US" dirty="0">
                <a:solidFill>
                  <a:srgbClr val="FF0000"/>
                </a:solidFill>
                <a:latin typeface="Times New Roman" panose="02020603050405020304" pitchFamily="18" charset="0"/>
              </a:rPr>
              <a:t>段页式管理</a:t>
            </a:r>
            <a:r>
              <a:rPr lang="zh-CN" altLang="en-US" dirty="0">
                <a:solidFill>
                  <a:srgbClr val="FF0000"/>
                </a:solidFill>
              </a:rPr>
              <a:t> </a:t>
            </a:r>
            <a:endParaRPr lang="zh-CN" altLang="en-US" dirty="0">
              <a:solidFill>
                <a:srgbClr val="FF0000"/>
              </a:solidFill>
            </a:endParaRPr>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2235200" y="5873750"/>
              <a:ext cx="958850" cy="6350"/>
            </p14:xfrm>
          </p:contentPart>
        </mc:Choice>
        <mc:Fallback xmlns="">
          <p:pic>
            <p:nvPicPr>
              <p:cNvPr id="2" name="墨迹 1"/>
            </p:nvPicPr>
            <p:blipFill>
              <a:blip r:embed="rId2"/>
            </p:blipFill>
            <p:spPr>
              <a:xfrm>
                <a:off x="2235200" y="5873750"/>
                <a:ext cx="958850" cy="6350"/>
              </a:xfrm>
              <a:prstGeom prst="rect"/>
            </p:spPr>
          </p:pic>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矩形 145"/>
          <p:cNvSpPr/>
          <p:nvPr/>
        </p:nvSpPr>
        <p:spPr>
          <a:xfrm>
            <a:off x="0" y="0"/>
            <a:ext cx="9144000" cy="679291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15715" name="矩形 3"/>
          <p:cNvSpPr/>
          <p:nvPr/>
        </p:nvSpPr>
        <p:spPr>
          <a:xfrm>
            <a:off x="2266950" y="1069975"/>
            <a:ext cx="1271588" cy="401638"/>
          </a:xfrm>
          <a:prstGeom prst="rect">
            <a:avLst/>
          </a:prstGeom>
          <a:solidFill>
            <a:srgbClr val="00FFCC"/>
          </a:solidFill>
          <a:ln w="12700" cap="flat" cmpd="sng">
            <a:solidFill>
              <a:srgbClr val="000000"/>
            </a:solidFill>
            <a:prstDash val="solid"/>
            <a:round/>
            <a:headEnd type="none" w="med" len="med"/>
            <a:tailEnd type="none" w="med" len="med"/>
          </a:ln>
        </p:spPr>
        <p:txBody>
          <a:bodyPr wrap="none" anchor="ctr" anchorCtr="0"/>
          <a:p>
            <a:pPr algn="ctr"/>
            <a:r>
              <a:rPr lang="zh-CN" altLang="en-US" sz="1600" dirty="0">
                <a:solidFill>
                  <a:srgbClr val="000000"/>
                </a:solidFill>
                <a:latin typeface="Times New Roman" panose="02020603050405020304" pitchFamily="18" charset="0"/>
              </a:rPr>
              <a:t>用户标志</a:t>
            </a:r>
            <a:r>
              <a:rPr lang="en-US" altLang="zh-CN" sz="1600" i="1" dirty="0">
                <a:solidFill>
                  <a:srgbClr val="000000"/>
                </a:solidFill>
                <a:latin typeface="Times New Roman" panose="02020603050405020304" pitchFamily="18" charset="0"/>
              </a:rPr>
              <a:t>u</a:t>
            </a:r>
            <a:endParaRPr lang="zh-CN" altLang="en-US" sz="1600" i="1" dirty="0">
              <a:solidFill>
                <a:srgbClr val="000000"/>
              </a:solidFill>
              <a:latin typeface="Times New Roman" panose="02020603050405020304" pitchFamily="18" charset="0"/>
            </a:endParaRPr>
          </a:p>
        </p:txBody>
      </p:sp>
      <p:sp>
        <p:nvSpPr>
          <p:cNvPr id="5" name="矩形 4"/>
          <p:cNvSpPr/>
          <p:nvPr/>
        </p:nvSpPr>
        <p:spPr bwMode="auto">
          <a:xfrm>
            <a:off x="3538538" y="1069975"/>
            <a:ext cx="996950" cy="401638"/>
          </a:xfrm>
          <a:prstGeom prst="rect">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cs typeface="+mn-cs"/>
              </a:rPr>
              <a:t>段号</a:t>
            </a:r>
            <a:r>
              <a:rPr kumimoji="0" lang="en-US" altLang="zh-CN" sz="1600" b="0" i="1" u="none" strike="noStrike" kern="120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cs typeface="+mn-cs"/>
              </a:rPr>
              <a:t>s</a:t>
            </a:r>
            <a:endParaRPr kumimoji="0" lang="zh-CN"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cs typeface="+mn-cs"/>
            </a:endParaRPr>
          </a:p>
        </p:txBody>
      </p:sp>
      <p:sp>
        <p:nvSpPr>
          <p:cNvPr id="115717" name="矩形 5"/>
          <p:cNvSpPr/>
          <p:nvPr/>
        </p:nvSpPr>
        <p:spPr>
          <a:xfrm>
            <a:off x="4535488" y="1069975"/>
            <a:ext cx="995362" cy="401638"/>
          </a:xfrm>
          <a:prstGeom prst="rect">
            <a:avLst/>
          </a:prstGeom>
          <a:solidFill>
            <a:srgbClr val="FF66FF"/>
          </a:solidFill>
          <a:ln w="12700" cap="flat" cmpd="sng">
            <a:solidFill>
              <a:srgbClr val="000000"/>
            </a:solidFill>
            <a:prstDash val="solid"/>
            <a:round/>
            <a:headEnd type="none" w="med" len="med"/>
            <a:tailEnd type="none" w="med" len="med"/>
          </a:ln>
        </p:spPr>
        <p:txBody>
          <a:bodyPr wrap="none" anchor="ctr" anchorCtr="0"/>
          <a:p>
            <a:pPr algn="ctr"/>
            <a:r>
              <a:rPr lang="zh-CN" altLang="en-US" sz="1600" dirty="0">
                <a:solidFill>
                  <a:srgbClr val="000000"/>
                </a:solidFill>
                <a:latin typeface="Times New Roman" panose="02020603050405020304" pitchFamily="18" charset="0"/>
              </a:rPr>
              <a:t>页号</a:t>
            </a:r>
            <a:r>
              <a:rPr lang="en-US" altLang="zh-CN" sz="1600" i="1" dirty="0">
                <a:solidFill>
                  <a:srgbClr val="000000"/>
                </a:solidFill>
                <a:latin typeface="Times New Roman" panose="02020603050405020304" pitchFamily="18" charset="0"/>
              </a:rPr>
              <a:t>p</a:t>
            </a:r>
            <a:endParaRPr lang="en-US" altLang="zh-CN" sz="1600" i="1" dirty="0">
              <a:solidFill>
                <a:srgbClr val="000000"/>
              </a:solidFill>
              <a:latin typeface="Times New Roman" panose="02020603050405020304" pitchFamily="18" charset="0"/>
            </a:endParaRPr>
          </a:p>
        </p:txBody>
      </p:sp>
      <p:sp>
        <p:nvSpPr>
          <p:cNvPr id="115718" name="矩形 6"/>
          <p:cNvSpPr/>
          <p:nvPr/>
        </p:nvSpPr>
        <p:spPr>
          <a:xfrm>
            <a:off x="5530850" y="1069975"/>
            <a:ext cx="1316038" cy="401638"/>
          </a:xfrm>
          <a:prstGeom prst="rect">
            <a:avLst/>
          </a:prstGeom>
          <a:solidFill>
            <a:srgbClr val="33CC33"/>
          </a:solidFill>
          <a:ln w="12700" cap="flat" cmpd="sng">
            <a:solidFill>
              <a:srgbClr val="000000"/>
            </a:solidFill>
            <a:prstDash val="solid"/>
            <a:round/>
            <a:headEnd type="none" w="med" len="med"/>
            <a:tailEnd type="none" w="med" len="med"/>
          </a:ln>
        </p:spPr>
        <p:txBody>
          <a:bodyPr wrap="none" anchor="ctr" anchorCtr="0"/>
          <a:p>
            <a:pPr algn="ctr"/>
            <a:r>
              <a:rPr lang="zh-CN" altLang="en-US" sz="1600" dirty="0">
                <a:solidFill>
                  <a:srgbClr val="000000"/>
                </a:solidFill>
                <a:latin typeface="Times New Roman" panose="02020603050405020304" pitchFamily="18" charset="0"/>
              </a:rPr>
              <a:t>页内位移</a:t>
            </a:r>
            <a:r>
              <a:rPr lang="en-US" altLang="zh-CN" sz="1600" i="1" dirty="0">
                <a:solidFill>
                  <a:srgbClr val="000000"/>
                </a:solidFill>
                <a:latin typeface="Times New Roman" panose="02020603050405020304" pitchFamily="18" charset="0"/>
              </a:rPr>
              <a:t>d</a:t>
            </a:r>
            <a:endParaRPr lang="en-US" altLang="zh-CN" sz="1600" i="1" dirty="0">
              <a:solidFill>
                <a:srgbClr val="000000"/>
              </a:solidFill>
              <a:latin typeface="Times New Roman" panose="02020603050405020304" pitchFamily="18" charset="0"/>
            </a:endParaRPr>
          </a:p>
        </p:txBody>
      </p:sp>
      <p:cxnSp>
        <p:nvCxnSpPr>
          <p:cNvPr id="115719" name="直接连接符 8"/>
          <p:cNvCxnSpPr/>
          <p:nvPr/>
        </p:nvCxnSpPr>
        <p:spPr>
          <a:xfrm>
            <a:off x="2266950" y="765175"/>
            <a:ext cx="0" cy="287338"/>
          </a:xfrm>
          <a:prstGeom prst="line">
            <a:avLst/>
          </a:prstGeom>
          <a:ln w="9525" cap="flat" cmpd="sng">
            <a:solidFill>
              <a:srgbClr val="000000"/>
            </a:solidFill>
            <a:prstDash val="solid"/>
            <a:headEnd type="none" w="med" len="med"/>
            <a:tailEnd type="none" w="med" len="med"/>
          </a:ln>
        </p:spPr>
      </p:cxnSp>
      <p:cxnSp>
        <p:nvCxnSpPr>
          <p:cNvPr id="115720" name="直接连接符 11"/>
          <p:cNvCxnSpPr/>
          <p:nvPr/>
        </p:nvCxnSpPr>
        <p:spPr>
          <a:xfrm>
            <a:off x="3594100" y="304800"/>
            <a:ext cx="0" cy="1150938"/>
          </a:xfrm>
          <a:prstGeom prst="line">
            <a:avLst/>
          </a:prstGeom>
          <a:ln w="9525" cap="flat" cmpd="sng">
            <a:solidFill>
              <a:srgbClr val="000000"/>
            </a:solidFill>
            <a:prstDash val="solid"/>
            <a:headEnd type="none" w="med" len="med"/>
            <a:tailEnd type="none" w="med" len="med"/>
          </a:ln>
        </p:spPr>
      </p:cxnSp>
      <p:cxnSp>
        <p:nvCxnSpPr>
          <p:cNvPr id="115721" name="直接箭头连接符 13"/>
          <p:cNvCxnSpPr/>
          <p:nvPr/>
        </p:nvCxnSpPr>
        <p:spPr>
          <a:xfrm flipV="1">
            <a:off x="2266950" y="884238"/>
            <a:ext cx="1327150" cy="0"/>
          </a:xfrm>
          <a:prstGeom prst="straightConnector1">
            <a:avLst/>
          </a:prstGeom>
          <a:ln w="9525" cap="flat" cmpd="sng">
            <a:solidFill>
              <a:srgbClr val="000000"/>
            </a:solidFill>
            <a:prstDash val="solid"/>
            <a:headEnd type="triangle" w="med" len="med"/>
            <a:tailEnd type="triangle" w="med" len="med"/>
          </a:ln>
        </p:spPr>
      </p:cxnSp>
      <p:sp>
        <p:nvSpPr>
          <p:cNvPr id="115722" name="文本框 14"/>
          <p:cNvSpPr txBox="1"/>
          <p:nvPr/>
        </p:nvSpPr>
        <p:spPr>
          <a:xfrm>
            <a:off x="2400300" y="528638"/>
            <a:ext cx="1004888" cy="339725"/>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程序标志</a:t>
            </a:r>
            <a:endParaRPr lang="zh-CN" altLang="en-US" sz="1600" dirty="0">
              <a:solidFill>
                <a:srgbClr val="000000"/>
              </a:solidFill>
              <a:latin typeface="Times New Roman" panose="02020603050405020304" pitchFamily="18" charset="0"/>
            </a:endParaRPr>
          </a:p>
        </p:txBody>
      </p:sp>
      <p:cxnSp>
        <p:nvCxnSpPr>
          <p:cNvPr id="115723" name="直接连接符 15"/>
          <p:cNvCxnSpPr/>
          <p:nvPr/>
        </p:nvCxnSpPr>
        <p:spPr>
          <a:xfrm>
            <a:off x="5530850" y="765175"/>
            <a:ext cx="0" cy="287338"/>
          </a:xfrm>
          <a:prstGeom prst="line">
            <a:avLst/>
          </a:prstGeom>
          <a:ln w="9525" cap="flat" cmpd="sng">
            <a:solidFill>
              <a:srgbClr val="000000"/>
            </a:solidFill>
            <a:prstDash val="solid"/>
            <a:headEnd type="none" w="med" len="med"/>
            <a:tailEnd type="none" w="med" len="med"/>
          </a:ln>
        </p:spPr>
      </p:cxnSp>
      <p:cxnSp>
        <p:nvCxnSpPr>
          <p:cNvPr id="115724" name="直接箭头连接符 16"/>
          <p:cNvCxnSpPr/>
          <p:nvPr/>
        </p:nvCxnSpPr>
        <p:spPr>
          <a:xfrm flipV="1">
            <a:off x="3594100" y="884238"/>
            <a:ext cx="1944688" cy="0"/>
          </a:xfrm>
          <a:prstGeom prst="straightConnector1">
            <a:avLst/>
          </a:prstGeom>
          <a:ln w="9525" cap="flat" cmpd="sng">
            <a:solidFill>
              <a:srgbClr val="000000"/>
            </a:solidFill>
            <a:prstDash val="solid"/>
            <a:headEnd type="triangle" w="med" len="med"/>
            <a:tailEnd type="triangle" w="med" len="med"/>
          </a:ln>
        </p:spPr>
      </p:cxnSp>
      <p:sp>
        <p:nvSpPr>
          <p:cNvPr id="115725" name="文本框 17"/>
          <p:cNvSpPr txBox="1"/>
          <p:nvPr/>
        </p:nvSpPr>
        <p:spPr>
          <a:xfrm>
            <a:off x="3813175" y="536575"/>
            <a:ext cx="1528763" cy="339725"/>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用户虚页号</a:t>
            </a:r>
            <a:r>
              <a:rPr lang="en-US" altLang="zh-CN" sz="1600" dirty="0">
                <a:solidFill>
                  <a:srgbClr val="000000"/>
                </a:solidFill>
                <a:latin typeface="Times New Roman" panose="02020603050405020304" pitchFamily="18" charset="0"/>
              </a:rPr>
              <a:t>N</a:t>
            </a:r>
            <a:r>
              <a:rPr lang="en-US" altLang="zh-CN" sz="1600" baseline="-25000" dirty="0">
                <a:solidFill>
                  <a:srgbClr val="000000"/>
                </a:solidFill>
                <a:latin typeface="Times New Roman" panose="02020603050405020304" pitchFamily="18" charset="0"/>
              </a:rPr>
              <a:t>v</a:t>
            </a:r>
            <a:r>
              <a:rPr lang="en-US" altLang="zh-CN" sz="1600" baseline="30000" dirty="0">
                <a:solidFill>
                  <a:srgbClr val="000000"/>
                </a:solidFill>
                <a:latin typeface="Times New Roman" panose="02020603050405020304" pitchFamily="18" charset="0"/>
              </a:rPr>
              <a:t>’</a:t>
            </a:r>
            <a:endParaRPr lang="zh-CN" altLang="en-US" sz="1600" baseline="30000" dirty="0">
              <a:solidFill>
                <a:srgbClr val="000000"/>
              </a:solidFill>
              <a:latin typeface="Times New Roman" panose="02020603050405020304" pitchFamily="18" charset="0"/>
            </a:endParaRPr>
          </a:p>
        </p:txBody>
      </p:sp>
      <p:cxnSp>
        <p:nvCxnSpPr>
          <p:cNvPr id="115726" name="直接连接符 18"/>
          <p:cNvCxnSpPr/>
          <p:nvPr/>
        </p:nvCxnSpPr>
        <p:spPr>
          <a:xfrm>
            <a:off x="6846888" y="304800"/>
            <a:ext cx="0" cy="755650"/>
          </a:xfrm>
          <a:prstGeom prst="line">
            <a:avLst/>
          </a:prstGeom>
          <a:ln w="9525" cap="flat" cmpd="sng">
            <a:solidFill>
              <a:srgbClr val="000000"/>
            </a:solidFill>
            <a:prstDash val="solid"/>
            <a:headEnd type="none" w="med" len="med"/>
            <a:tailEnd type="none" w="med" len="med"/>
          </a:ln>
        </p:spPr>
      </p:cxnSp>
      <p:cxnSp>
        <p:nvCxnSpPr>
          <p:cNvPr id="115727" name="直接箭头连接符 19"/>
          <p:cNvCxnSpPr/>
          <p:nvPr/>
        </p:nvCxnSpPr>
        <p:spPr>
          <a:xfrm flipV="1">
            <a:off x="3594100" y="528638"/>
            <a:ext cx="3240088" cy="0"/>
          </a:xfrm>
          <a:prstGeom prst="straightConnector1">
            <a:avLst/>
          </a:prstGeom>
          <a:ln w="9525" cap="flat" cmpd="sng">
            <a:solidFill>
              <a:srgbClr val="000000"/>
            </a:solidFill>
            <a:prstDash val="solid"/>
            <a:headEnd type="triangle" w="med" len="med"/>
            <a:tailEnd type="triangle" w="med" len="med"/>
          </a:ln>
        </p:spPr>
      </p:cxnSp>
      <p:sp>
        <p:nvSpPr>
          <p:cNvPr id="115728" name="文本框 20"/>
          <p:cNvSpPr txBox="1"/>
          <p:nvPr/>
        </p:nvSpPr>
        <p:spPr>
          <a:xfrm>
            <a:off x="4448175" y="165100"/>
            <a:ext cx="1825625" cy="338138"/>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某道程序的地址</a:t>
            </a:r>
            <a:r>
              <a:rPr lang="en-US" altLang="zh-CN" sz="1600" dirty="0">
                <a:solidFill>
                  <a:srgbClr val="000000"/>
                </a:solidFill>
                <a:latin typeface="Times New Roman" panose="02020603050405020304" pitchFamily="18" charset="0"/>
              </a:rPr>
              <a:t>N</a:t>
            </a:r>
            <a:r>
              <a:rPr lang="en-US" altLang="zh-CN" sz="1600" baseline="-25000" dirty="0">
                <a:solidFill>
                  <a:srgbClr val="000000"/>
                </a:solidFill>
                <a:latin typeface="Times New Roman" panose="02020603050405020304" pitchFamily="18" charset="0"/>
              </a:rPr>
              <a:t>i</a:t>
            </a:r>
            <a:endParaRPr lang="zh-CN" altLang="en-US" sz="1600" baseline="-25000" dirty="0">
              <a:solidFill>
                <a:srgbClr val="000000"/>
              </a:solidFill>
              <a:latin typeface="Times New Roman" panose="02020603050405020304" pitchFamily="18" charset="0"/>
            </a:endParaRPr>
          </a:p>
        </p:txBody>
      </p:sp>
      <p:sp>
        <p:nvSpPr>
          <p:cNvPr id="115729" name="文本框 21"/>
          <p:cNvSpPr txBox="1"/>
          <p:nvPr/>
        </p:nvSpPr>
        <p:spPr>
          <a:xfrm>
            <a:off x="1143000" y="871538"/>
            <a:ext cx="1027113" cy="584200"/>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多用户</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虚地址</a:t>
            </a:r>
            <a:r>
              <a:rPr lang="en-US" altLang="zh-CN" sz="1600" dirty="0">
                <a:solidFill>
                  <a:srgbClr val="000000"/>
                </a:solidFill>
                <a:latin typeface="Times New Roman" panose="02020603050405020304" pitchFamily="18" charset="0"/>
              </a:rPr>
              <a:t>Ns</a:t>
            </a:r>
            <a:endParaRPr lang="zh-CN" altLang="en-US" sz="1600" dirty="0">
              <a:solidFill>
                <a:srgbClr val="000000"/>
              </a:solidFill>
              <a:latin typeface="Times New Roman" panose="02020603050405020304" pitchFamily="18" charset="0"/>
            </a:endParaRPr>
          </a:p>
        </p:txBody>
      </p:sp>
      <p:sp>
        <p:nvSpPr>
          <p:cNvPr id="115730" name="矩形 23"/>
          <p:cNvSpPr/>
          <p:nvPr/>
        </p:nvSpPr>
        <p:spPr>
          <a:xfrm>
            <a:off x="3048000" y="2371725"/>
            <a:ext cx="2482850" cy="371475"/>
          </a:xfrm>
          <a:prstGeom prst="rect">
            <a:avLst/>
          </a:prstGeom>
          <a:solidFill>
            <a:schemeClr val="bg1"/>
          </a:solidFill>
          <a:ln w="38100" cap="flat" cmpd="sng">
            <a:solidFill>
              <a:schemeClr val="bg1"/>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pic>
        <p:nvPicPr>
          <p:cNvPr id="115731" name="图片 26"/>
          <p:cNvPicPr>
            <a:picLocks noChangeAspect="1"/>
          </p:cNvPicPr>
          <p:nvPr/>
        </p:nvPicPr>
        <p:blipFill>
          <a:blip r:embed="rId1"/>
          <a:srcRect l="19930" t="34317" r="61778" b="54021"/>
          <a:stretch>
            <a:fillRect/>
          </a:stretch>
        </p:blipFill>
        <p:spPr>
          <a:xfrm>
            <a:off x="2225675" y="1647825"/>
            <a:ext cx="1406525" cy="547688"/>
          </a:xfrm>
          <a:prstGeom prst="rect">
            <a:avLst/>
          </a:prstGeom>
          <a:noFill/>
          <a:ln w="9525">
            <a:noFill/>
          </a:ln>
        </p:spPr>
      </p:pic>
      <p:grpSp>
        <p:nvGrpSpPr>
          <p:cNvPr id="115732" name="组合 52"/>
          <p:cNvGrpSpPr/>
          <p:nvPr/>
        </p:nvGrpSpPr>
        <p:grpSpPr>
          <a:xfrm>
            <a:off x="1397000" y="2543175"/>
            <a:ext cx="2343150" cy="2036763"/>
            <a:chOff x="1033343" y="2889141"/>
            <a:chExt cx="2342352" cy="2036554"/>
          </a:xfrm>
        </p:grpSpPr>
        <p:pic>
          <p:nvPicPr>
            <p:cNvPr id="115804" name="图片 25"/>
            <p:cNvPicPr>
              <a:picLocks noChangeAspect="1"/>
            </p:cNvPicPr>
            <p:nvPr/>
          </p:nvPicPr>
          <p:blipFill>
            <a:blip r:embed="rId2"/>
            <a:srcRect l="34901" t="10838" r="41209" b="57695"/>
            <a:stretch>
              <a:fillRect/>
            </a:stretch>
          </p:blipFill>
          <p:spPr>
            <a:xfrm>
              <a:off x="1033343" y="2889141"/>
              <a:ext cx="2342352" cy="1736911"/>
            </a:xfrm>
            <a:prstGeom prst="rect">
              <a:avLst/>
            </a:prstGeom>
            <a:noFill/>
            <a:ln w="9525">
              <a:noFill/>
            </a:ln>
          </p:spPr>
        </p:pic>
        <p:sp>
          <p:nvSpPr>
            <p:cNvPr id="115805" name="文本框 35"/>
            <p:cNvSpPr txBox="1"/>
            <p:nvPr/>
          </p:nvSpPr>
          <p:spPr>
            <a:xfrm>
              <a:off x="2496966" y="3906710"/>
              <a:ext cx="264816" cy="200055"/>
            </a:xfrm>
            <a:prstGeom prst="rect">
              <a:avLst/>
            </a:prstGeom>
            <a:solidFill>
              <a:srgbClr val="FFCC99"/>
            </a:solidFill>
            <a:ln w="9525">
              <a:noFill/>
            </a:ln>
          </p:spPr>
          <p:txBody>
            <a:bodyPr wrap="none">
              <a:spAutoFit/>
            </a:bodyPr>
            <a:p>
              <a:pPr>
                <a:lnSpc>
                  <a:spcPct val="50000"/>
                </a:lnSpc>
              </a:pPr>
              <a:r>
                <a:rPr lang="en-US" altLang="zh-CN" sz="1400" dirty="0">
                  <a:solidFill>
                    <a:srgbClr val="000000"/>
                  </a:solidFill>
                  <a:latin typeface="Times New Roman" panose="02020603050405020304" pitchFamily="18" charset="0"/>
                </a:rPr>
                <a:t>c</a:t>
              </a:r>
              <a:endParaRPr lang="zh-CN" altLang="en-US" sz="1400" dirty="0">
                <a:solidFill>
                  <a:srgbClr val="000000"/>
                </a:solidFill>
                <a:latin typeface="Times New Roman" panose="02020603050405020304" pitchFamily="18" charset="0"/>
              </a:endParaRPr>
            </a:p>
          </p:txBody>
        </p:sp>
        <p:sp>
          <p:nvSpPr>
            <p:cNvPr id="115806" name="文本框 37"/>
            <p:cNvSpPr txBox="1"/>
            <p:nvPr/>
          </p:nvSpPr>
          <p:spPr>
            <a:xfrm>
              <a:off x="1368497" y="4617918"/>
              <a:ext cx="1845377" cy="307777"/>
            </a:xfrm>
            <a:prstGeom prst="rect">
              <a:avLst/>
            </a:prstGeom>
            <a:solidFill>
              <a:schemeClr val="bg1"/>
            </a:solidFill>
            <a:ln w="9525">
              <a:noFill/>
            </a:ln>
          </p:spPr>
          <p:txBody>
            <a:bodyPr wrap="none">
              <a:spAutoFit/>
            </a:bodyPr>
            <a:p>
              <a:r>
                <a:rPr lang="zh-CN" altLang="en-US" sz="1400" dirty="0">
                  <a:solidFill>
                    <a:srgbClr val="000000"/>
                  </a:solidFill>
                  <a:latin typeface="Times New Roman" panose="02020603050405020304" pitchFamily="18" charset="0"/>
                </a:rPr>
                <a:t>段表长度     段表起点</a:t>
              </a:r>
              <a:endParaRPr lang="zh-CN" altLang="en-US" sz="1400" dirty="0">
                <a:solidFill>
                  <a:srgbClr val="000000"/>
                </a:solidFill>
                <a:latin typeface="Times New Roman" panose="02020603050405020304" pitchFamily="18" charset="0"/>
              </a:endParaRPr>
            </a:p>
          </p:txBody>
        </p:sp>
      </p:grpSp>
      <p:sp>
        <p:nvSpPr>
          <p:cNvPr id="115733" name="文本框 27"/>
          <p:cNvSpPr txBox="1"/>
          <p:nvPr/>
        </p:nvSpPr>
        <p:spPr>
          <a:xfrm>
            <a:off x="1431925" y="3414713"/>
            <a:ext cx="312738" cy="400050"/>
          </a:xfrm>
          <a:prstGeom prst="rect">
            <a:avLst/>
          </a:prstGeom>
          <a:solidFill>
            <a:schemeClr val="bg1"/>
          </a:solidFill>
          <a:ln w="9525">
            <a:noFill/>
          </a:ln>
        </p:spPr>
        <p:txBody>
          <a:bodyPr wrap="none">
            <a:spAutoFit/>
          </a:bodyPr>
          <a:p>
            <a:r>
              <a:rPr lang="en-US" altLang="zh-CN" sz="2000" dirty="0">
                <a:solidFill>
                  <a:srgbClr val="000000"/>
                </a:solidFill>
                <a:latin typeface="Times New Roman" panose="02020603050405020304" pitchFamily="18" charset="0"/>
              </a:rPr>
              <a:t>b</a:t>
            </a:r>
            <a:endParaRPr lang="zh-CN" altLang="en-US" sz="2000" dirty="0">
              <a:solidFill>
                <a:srgbClr val="000000"/>
              </a:solidFill>
              <a:latin typeface="Times New Roman" panose="02020603050405020304" pitchFamily="18" charset="0"/>
            </a:endParaRPr>
          </a:p>
        </p:txBody>
      </p:sp>
      <p:pic>
        <p:nvPicPr>
          <p:cNvPr id="115734" name="图片 53"/>
          <p:cNvPicPr>
            <a:picLocks noChangeAspect="1"/>
          </p:cNvPicPr>
          <p:nvPr/>
        </p:nvPicPr>
        <p:blipFill>
          <a:blip r:embed="rId1"/>
          <a:srcRect l="56584" t="69391" r="10068" b="153"/>
          <a:stretch>
            <a:fillRect/>
          </a:stretch>
        </p:blipFill>
        <p:spPr>
          <a:xfrm>
            <a:off x="5910263" y="5286375"/>
            <a:ext cx="2682875" cy="1495425"/>
          </a:xfrm>
          <a:prstGeom prst="rect">
            <a:avLst/>
          </a:prstGeom>
          <a:noFill/>
          <a:ln w="9525">
            <a:noFill/>
          </a:ln>
        </p:spPr>
      </p:pic>
      <p:pic>
        <p:nvPicPr>
          <p:cNvPr id="115735" name="图片 54"/>
          <p:cNvPicPr>
            <a:picLocks noChangeAspect="1"/>
          </p:cNvPicPr>
          <p:nvPr/>
        </p:nvPicPr>
        <p:blipFill>
          <a:blip r:embed="rId1"/>
          <a:srcRect l="56584" t="31445" r="10068" b="57195"/>
          <a:stretch>
            <a:fillRect/>
          </a:stretch>
        </p:blipFill>
        <p:spPr>
          <a:xfrm>
            <a:off x="5910263" y="4732338"/>
            <a:ext cx="2682875" cy="558800"/>
          </a:xfrm>
          <a:prstGeom prst="rect">
            <a:avLst/>
          </a:prstGeom>
          <a:noFill/>
          <a:ln w="9525">
            <a:noFill/>
          </a:ln>
        </p:spPr>
      </p:pic>
      <p:sp>
        <p:nvSpPr>
          <p:cNvPr id="115736" name="文本框 56"/>
          <p:cNvSpPr txBox="1"/>
          <p:nvPr/>
        </p:nvSpPr>
        <p:spPr>
          <a:xfrm>
            <a:off x="7767638" y="5387975"/>
            <a:ext cx="1085850" cy="1077913"/>
          </a:xfrm>
          <a:prstGeom prst="rect">
            <a:avLst/>
          </a:prstGeom>
          <a:solidFill>
            <a:schemeClr val="bg1"/>
          </a:solidFill>
          <a:ln w="9525">
            <a:noFill/>
          </a:ln>
        </p:spPr>
        <p:txBody>
          <a:bodyPr wrap="none">
            <a:spAutoFit/>
          </a:bodyPr>
          <a:p>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某用户</a:t>
            </a:r>
            <a:r>
              <a:rPr lang="en-US" altLang="zh-CN" sz="1600" dirty="0">
                <a:solidFill>
                  <a:srgbClr val="000000"/>
                </a:solidFill>
                <a:latin typeface="Times New Roman" panose="02020603050405020304" pitchFamily="18" charset="0"/>
              </a:rPr>
              <a:t>s</a:t>
            </a:r>
            <a:r>
              <a:rPr lang="zh-CN" altLang="en-US" sz="1600" dirty="0">
                <a:solidFill>
                  <a:srgbClr val="000000"/>
                </a:solidFill>
                <a:latin typeface="Times New Roman" panose="02020603050405020304" pitchFamily="18" charset="0"/>
              </a:rPr>
              <a:t>段</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的页表</a:t>
            </a:r>
            <a:endParaRPr lang="en-US" altLang="zh-CN" sz="1600" dirty="0">
              <a:solidFill>
                <a:srgbClr val="000000"/>
              </a:solidFill>
              <a:latin typeface="Times New Roman" panose="02020603050405020304" pitchFamily="18" charset="0"/>
            </a:endParaRPr>
          </a:p>
          <a:p>
            <a:endParaRPr lang="zh-CN" altLang="en-US" sz="1600" dirty="0">
              <a:solidFill>
                <a:srgbClr val="000000"/>
              </a:solidFill>
              <a:latin typeface="Times New Roman" panose="02020603050405020304" pitchFamily="18" charset="0"/>
            </a:endParaRPr>
          </a:p>
        </p:txBody>
      </p:sp>
      <p:pic>
        <p:nvPicPr>
          <p:cNvPr id="115737" name="图片 58"/>
          <p:cNvPicPr>
            <a:picLocks noChangeAspect="1"/>
          </p:cNvPicPr>
          <p:nvPr/>
        </p:nvPicPr>
        <p:blipFill>
          <a:blip r:embed="rId1"/>
          <a:srcRect l="56584" t="69391" r="10068" b="153"/>
          <a:stretch>
            <a:fillRect/>
          </a:stretch>
        </p:blipFill>
        <p:spPr>
          <a:xfrm>
            <a:off x="2063750" y="5297488"/>
            <a:ext cx="2684463" cy="1495425"/>
          </a:xfrm>
          <a:prstGeom prst="rect">
            <a:avLst/>
          </a:prstGeom>
          <a:noFill/>
          <a:ln w="9525">
            <a:noFill/>
          </a:ln>
        </p:spPr>
      </p:pic>
      <p:pic>
        <p:nvPicPr>
          <p:cNvPr id="115738" name="图片 59"/>
          <p:cNvPicPr>
            <a:picLocks noChangeAspect="1"/>
          </p:cNvPicPr>
          <p:nvPr/>
        </p:nvPicPr>
        <p:blipFill>
          <a:blip r:embed="rId1"/>
          <a:srcRect l="56584" t="39153" r="10068" b="57195"/>
          <a:stretch>
            <a:fillRect/>
          </a:stretch>
        </p:blipFill>
        <p:spPr>
          <a:xfrm>
            <a:off x="2063750" y="5122863"/>
            <a:ext cx="2684463" cy="177800"/>
          </a:xfrm>
          <a:prstGeom prst="rect">
            <a:avLst/>
          </a:prstGeom>
          <a:noFill/>
          <a:ln w="9525">
            <a:noFill/>
          </a:ln>
        </p:spPr>
      </p:pic>
      <p:sp>
        <p:nvSpPr>
          <p:cNvPr id="115739" name="文本框 60"/>
          <p:cNvSpPr txBox="1"/>
          <p:nvPr/>
        </p:nvSpPr>
        <p:spPr>
          <a:xfrm>
            <a:off x="3929063" y="5297488"/>
            <a:ext cx="800100" cy="1323975"/>
          </a:xfrm>
          <a:prstGeom prst="rect">
            <a:avLst/>
          </a:prstGeom>
          <a:solidFill>
            <a:schemeClr val="bg1"/>
          </a:solidFill>
          <a:ln w="9525">
            <a:noFill/>
          </a:ln>
        </p:spPr>
        <p:txBody>
          <a:bodyPr wrap="none">
            <a:spAutoFit/>
          </a:bodyPr>
          <a:p>
            <a:endParaRPr lang="en-US" altLang="zh-CN" sz="1600" dirty="0">
              <a:solidFill>
                <a:srgbClr val="000000"/>
              </a:solidFill>
              <a:latin typeface="Times New Roman" panose="02020603050405020304" pitchFamily="18" charset="0"/>
            </a:endParaRPr>
          </a:p>
          <a:p>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某用户</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段表</a:t>
            </a:r>
            <a:endParaRPr lang="en-US" altLang="zh-CN" sz="1600" dirty="0">
              <a:solidFill>
                <a:srgbClr val="000000"/>
              </a:solidFill>
              <a:latin typeface="Times New Roman" panose="02020603050405020304" pitchFamily="18" charset="0"/>
            </a:endParaRPr>
          </a:p>
          <a:p>
            <a:endParaRPr lang="zh-CN" altLang="en-US" sz="1600" dirty="0">
              <a:solidFill>
                <a:srgbClr val="000000"/>
              </a:solidFill>
              <a:latin typeface="Times New Roman" panose="02020603050405020304" pitchFamily="18" charset="0"/>
            </a:endParaRPr>
          </a:p>
        </p:txBody>
      </p:sp>
      <p:sp>
        <p:nvSpPr>
          <p:cNvPr id="115740" name="文本框 61"/>
          <p:cNvSpPr txBox="1"/>
          <p:nvPr/>
        </p:nvSpPr>
        <p:spPr>
          <a:xfrm>
            <a:off x="2098675" y="5278438"/>
            <a:ext cx="298450" cy="400050"/>
          </a:xfrm>
          <a:prstGeom prst="rect">
            <a:avLst/>
          </a:prstGeom>
          <a:noFill/>
          <a:ln w="9525">
            <a:noFill/>
          </a:ln>
        </p:spPr>
        <p:txBody>
          <a:bodyPr wrap="none">
            <a:spAutoFit/>
          </a:bodyPr>
          <a:p>
            <a:r>
              <a:rPr lang="en-US" altLang="zh-CN" sz="2000" dirty="0">
                <a:solidFill>
                  <a:srgbClr val="000000"/>
                </a:solidFill>
                <a:latin typeface="Times New Roman" panose="02020603050405020304" pitchFamily="18" charset="0"/>
              </a:rPr>
              <a:t>c</a:t>
            </a:r>
            <a:endParaRPr lang="zh-CN" altLang="en-US" sz="2000" dirty="0">
              <a:solidFill>
                <a:srgbClr val="000000"/>
              </a:solidFill>
              <a:latin typeface="Times New Roman" panose="02020603050405020304" pitchFamily="18" charset="0"/>
            </a:endParaRPr>
          </a:p>
        </p:txBody>
      </p:sp>
      <p:cxnSp>
        <p:nvCxnSpPr>
          <p:cNvPr id="115741" name="直接连接符 62"/>
          <p:cNvCxnSpPr/>
          <p:nvPr/>
        </p:nvCxnSpPr>
        <p:spPr>
          <a:xfrm>
            <a:off x="2741613" y="5483225"/>
            <a:ext cx="7937" cy="788988"/>
          </a:xfrm>
          <a:prstGeom prst="line">
            <a:avLst/>
          </a:prstGeom>
          <a:ln w="19050" cap="flat" cmpd="sng">
            <a:solidFill>
              <a:srgbClr val="000000"/>
            </a:solidFill>
            <a:prstDash val="solid"/>
            <a:headEnd type="none" w="med" len="med"/>
            <a:tailEnd type="none" w="med" len="med"/>
          </a:ln>
        </p:spPr>
      </p:cxnSp>
      <p:sp>
        <p:nvSpPr>
          <p:cNvPr id="115742" name="文本框 63"/>
          <p:cNvSpPr txBox="1"/>
          <p:nvPr/>
        </p:nvSpPr>
        <p:spPr>
          <a:xfrm>
            <a:off x="2397125" y="5710238"/>
            <a:ext cx="728663" cy="369887"/>
          </a:xfrm>
          <a:prstGeom prst="rect">
            <a:avLst/>
          </a:prstGeom>
          <a:noFill/>
          <a:ln w="9525">
            <a:noFill/>
          </a:ln>
        </p:spPr>
        <p:txBody>
          <a:bodyPr>
            <a:spAutoFit/>
          </a:bodyPr>
          <a:p>
            <a:r>
              <a:rPr lang="en-US" altLang="zh-CN" sz="1800" dirty="0">
                <a:solidFill>
                  <a:srgbClr val="000000"/>
                </a:solidFill>
                <a:latin typeface="Times New Roman" panose="02020603050405020304" pitchFamily="18" charset="0"/>
              </a:rPr>
              <a:t>1   d</a:t>
            </a:r>
            <a:r>
              <a:rPr lang="en-US" altLang="zh-CN" sz="1800" baseline="-25000" dirty="0">
                <a:solidFill>
                  <a:srgbClr val="000000"/>
                </a:solidFill>
                <a:latin typeface="Times New Roman" panose="02020603050405020304" pitchFamily="18" charset="0"/>
              </a:rPr>
              <a:t>1</a:t>
            </a:r>
            <a:endParaRPr lang="zh-CN" altLang="en-US" sz="1800" baseline="-25000" dirty="0">
              <a:solidFill>
                <a:srgbClr val="000000"/>
              </a:solidFill>
              <a:latin typeface="Times New Roman" panose="02020603050405020304" pitchFamily="18" charset="0"/>
            </a:endParaRPr>
          </a:p>
        </p:txBody>
      </p:sp>
      <p:sp>
        <p:nvSpPr>
          <p:cNvPr id="115743" name="文本框 64"/>
          <p:cNvSpPr txBox="1"/>
          <p:nvPr/>
        </p:nvSpPr>
        <p:spPr>
          <a:xfrm>
            <a:off x="5813425" y="5232400"/>
            <a:ext cx="398463" cy="400050"/>
          </a:xfrm>
          <a:prstGeom prst="rect">
            <a:avLst/>
          </a:prstGeom>
          <a:solidFill>
            <a:schemeClr val="bg1"/>
          </a:solidFill>
          <a:ln w="9525">
            <a:noFill/>
          </a:ln>
        </p:spPr>
        <p:txBody>
          <a:bodyPr wrap="none">
            <a:spAutoFit/>
          </a:bodyPr>
          <a:p>
            <a:r>
              <a:rPr lang="en-US" altLang="zh-CN" sz="2000" dirty="0">
                <a:solidFill>
                  <a:srgbClr val="000000"/>
                </a:solidFill>
                <a:latin typeface="Times New Roman" panose="02020603050405020304" pitchFamily="18" charset="0"/>
              </a:rPr>
              <a:t>d</a:t>
            </a:r>
            <a:r>
              <a:rPr lang="en-US" altLang="zh-CN" sz="2000" baseline="-25000" dirty="0">
                <a:solidFill>
                  <a:srgbClr val="000000"/>
                </a:solidFill>
                <a:latin typeface="Times New Roman" panose="02020603050405020304" pitchFamily="18" charset="0"/>
              </a:rPr>
              <a:t>1</a:t>
            </a:r>
            <a:endParaRPr lang="zh-CN" altLang="en-US" sz="2000" baseline="-25000" dirty="0">
              <a:solidFill>
                <a:srgbClr val="000000"/>
              </a:solidFill>
              <a:latin typeface="Times New Roman" panose="02020603050405020304" pitchFamily="18" charset="0"/>
            </a:endParaRPr>
          </a:p>
        </p:txBody>
      </p:sp>
      <p:sp>
        <p:nvSpPr>
          <p:cNvPr id="115744" name="文本框 65"/>
          <p:cNvSpPr txBox="1"/>
          <p:nvPr/>
        </p:nvSpPr>
        <p:spPr>
          <a:xfrm>
            <a:off x="6261100" y="5695950"/>
            <a:ext cx="1019175" cy="368300"/>
          </a:xfrm>
          <a:prstGeom prst="rect">
            <a:avLst/>
          </a:prstGeom>
          <a:noFill/>
          <a:ln w="9525">
            <a:noFill/>
          </a:ln>
        </p:spPr>
        <p:txBody>
          <a:bodyPr>
            <a:spAutoFit/>
          </a:bodyPr>
          <a:p>
            <a:r>
              <a:rPr lang="en-US" altLang="zh-CN" sz="1800" dirty="0">
                <a:solidFill>
                  <a:srgbClr val="000000"/>
                </a:solidFill>
                <a:latin typeface="Times New Roman" panose="02020603050405020304" pitchFamily="18" charset="0"/>
              </a:rPr>
              <a:t> n</a:t>
            </a:r>
            <a:r>
              <a:rPr lang="en-US" altLang="zh-CN" sz="1800" baseline="-25000" dirty="0">
                <a:solidFill>
                  <a:srgbClr val="000000"/>
                </a:solidFill>
                <a:latin typeface="Times New Roman" panose="02020603050405020304" pitchFamily="18" charset="0"/>
              </a:rPr>
              <a:t>v</a:t>
            </a:r>
            <a:r>
              <a:rPr lang="en-US" altLang="zh-CN" sz="1800" dirty="0">
                <a:solidFill>
                  <a:srgbClr val="000000"/>
                </a:solidFill>
                <a:latin typeface="Times New Roman" panose="02020603050405020304" pitchFamily="18" charset="0"/>
              </a:rPr>
              <a:t>       1</a:t>
            </a:r>
            <a:endParaRPr lang="zh-CN" altLang="en-US" sz="1800" baseline="-25000" dirty="0">
              <a:solidFill>
                <a:srgbClr val="000000"/>
              </a:solidFill>
              <a:latin typeface="Times New Roman" panose="02020603050405020304" pitchFamily="18" charset="0"/>
            </a:endParaRPr>
          </a:p>
        </p:txBody>
      </p:sp>
      <p:sp>
        <p:nvSpPr>
          <p:cNvPr id="115745" name="文本框 66"/>
          <p:cNvSpPr txBox="1"/>
          <p:nvPr/>
        </p:nvSpPr>
        <p:spPr>
          <a:xfrm>
            <a:off x="6207125" y="6245225"/>
            <a:ext cx="1171575" cy="479425"/>
          </a:xfrm>
          <a:prstGeom prst="rect">
            <a:avLst/>
          </a:prstGeom>
          <a:noFill/>
          <a:ln w="9525">
            <a:noFill/>
          </a:ln>
        </p:spPr>
        <p:txBody>
          <a:bodyPr wrap="none">
            <a:spAutoFit/>
          </a:bodyPr>
          <a:p>
            <a:pPr>
              <a:lnSpc>
                <a:spcPct val="90000"/>
              </a:lnSpc>
            </a:pPr>
            <a:r>
              <a:rPr lang="zh-CN" altLang="en-US" sz="1400" dirty="0">
                <a:solidFill>
                  <a:srgbClr val="000000"/>
                </a:solidFill>
                <a:latin typeface="Times New Roman" panose="02020603050405020304" pitchFamily="18" charset="0"/>
              </a:rPr>
              <a:t>实页号  装入</a:t>
            </a:r>
            <a:endParaRPr lang="en-US" altLang="zh-CN" sz="1400" dirty="0">
              <a:solidFill>
                <a:srgbClr val="000000"/>
              </a:solidFill>
              <a:latin typeface="Times New Roman" panose="02020603050405020304" pitchFamily="18" charset="0"/>
            </a:endParaRPr>
          </a:p>
          <a:p>
            <a:pPr>
              <a:lnSpc>
                <a:spcPct val="90000"/>
              </a:lnSpc>
            </a:pPr>
            <a:r>
              <a:rPr lang="en-US" altLang="zh-CN" sz="1400" dirty="0">
                <a:solidFill>
                  <a:srgbClr val="000000"/>
                </a:solidFill>
                <a:latin typeface="Times New Roman" panose="02020603050405020304" pitchFamily="18" charset="0"/>
              </a:rPr>
              <a:t>                </a:t>
            </a:r>
            <a:r>
              <a:rPr lang="zh-CN" altLang="en-US" sz="1400" dirty="0">
                <a:solidFill>
                  <a:srgbClr val="000000"/>
                </a:solidFill>
                <a:latin typeface="Times New Roman" panose="02020603050405020304" pitchFamily="18" charset="0"/>
              </a:rPr>
              <a:t>位</a:t>
            </a:r>
            <a:endParaRPr lang="zh-CN" altLang="en-US" sz="1400" dirty="0">
              <a:solidFill>
                <a:srgbClr val="000000"/>
              </a:solidFill>
              <a:latin typeface="Times New Roman" panose="02020603050405020304" pitchFamily="18" charset="0"/>
            </a:endParaRPr>
          </a:p>
        </p:txBody>
      </p:sp>
      <p:sp>
        <p:nvSpPr>
          <p:cNvPr id="115746" name="文本框 67"/>
          <p:cNvSpPr txBox="1"/>
          <p:nvPr/>
        </p:nvSpPr>
        <p:spPr>
          <a:xfrm>
            <a:off x="2349500" y="6272213"/>
            <a:ext cx="1454150" cy="423862"/>
          </a:xfrm>
          <a:prstGeom prst="rect">
            <a:avLst/>
          </a:prstGeom>
          <a:noFill/>
          <a:ln w="9525">
            <a:noFill/>
          </a:ln>
        </p:spPr>
        <p:txBody>
          <a:bodyPr wrap="none">
            <a:spAutoFit/>
          </a:bodyPr>
          <a:p>
            <a:pPr>
              <a:lnSpc>
                <a:spcPct val="90000"/>
              </a:lnSpc>
            </a:pPr>
            <a:r>
              <a:rPr lang="zh-CN" altLang="en-US" sz="1200" dirty="0">
                <a:solidFill>
                  <a:srgbClr val="000000"/>
                </a:solidFill>
                <a:latin typeface="Times New Roman" panose="02020603050405020304" pitchFamily="18" charset="0"/>
              </a:rPr>
              <a:t>装入 页表 访问  段 </a:t>
            </a:r>
            <a:endParaRPr lang="en-US" altLang="zh-CN" sz="1200" dirty="0">
              <a:solidFill>
                <a:srgbClr val="000000"/>
              </a:solidFill>
              <a:latin typeface="Times New Roman" panose="02020603050405020304" pitchFamily="18" charset="0"/>
            </a:endParaRPr>
          </a:p>
          <a:p>
            <a:pPr>
              <a:lnSpc>
                <a:spcPct val="90000"/>
              </a:lnSpc>
            </a:pPr>
            <a:r>
              <a:rPr lang="en-US" altLang="zh-CN" sz="1200" dirty="0">
                <a:solidFill>
                  <a:srgbClr val="000000"/>
                </a:solidFill>
                <a:latin typeface="Times New Roman" panose="02020603050405020304" pitchFamily="18" charset="0"/>
              </a:rPr>
              <a:t> </a:t>
            </a:r>
            <a:r>
              <a:rPr lang="zh-CN" altLang="en-US" sz="1200" dirty="0">
                <a:solidFill>
                  <a:srgbClr val="000000"/>
                </a:solidFill>
                <a:latin typeface="Times New Roman" panose="02020603050405020304" pitchFamily="18" charset="0"/>
              </a:rPr>
              <a:t>位    起点 方式  长</a:t>
            </a:r>
            <a:endParaRPr lang="zh-CN" altLang="en-US" sz="1200" dirty="0">
              <a:solidFill>
                <a:srgbClr val="000000"/>
              </a:solidFill>
              <a:latin typeface="Times New Roman" panose="02020603050405020304" pitchFamily="18" charset="0"/>
            </a:endParaRPr>
          </a:p>
        </p:txBody>
      </p:sp>
      <p:grpSp>
        <p:nvGrpSpPr>
          <p:cNvPr id="141" name="组合 140"/>
          <p:cNvGrpSpPr/>
          <p:nvPr/>
        </p:nvGrpSpPr>
        <p:grpSpPr>
          <a:xfrm>
            <a:off x="1577975" y="1474788"/>
            <a:ext cx="2957513" cy="4419600"/>
            <a:chOff x="1578633" y="1474890"/>
            <a:chExt cx="2956195" cy="4420287"/>
          </a:xfrm>
        </p:grpSpPr>
        <p:grpSp>
          <p:nvGrpSpPr>
            <p:cNvPr id="115795" name="组合 70"/>
            <p:cNvGrpSpPr/>
            <p:nvPr/>
          </p:nvGrpSpPr>
          <p:grpSpPr>
            <a:xfrm>
              <a:off x="3899799" y="3508426"/>
              <a:ext cx="276767" cy="267630"/>
              <a:chOff x="555857" y="2832409"/>
              <a:chExt cx="336240" cy="356839"/>
            </a:xfrm>
          </p:grpSpPr>
          <p:sp>
            <p:nvSpPr>
              <p:cNvPr id="115801" name="椭圆 76"/>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802" name="直接连接符 77"/>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115803" name="直接连接符 78"/>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sp>
          <p:nvSpPr>
            <p:cNvPr id="115796" name="右大括号 71"/>
            <p:cNvSpPr/>
            <p:nvPr/>
          </p:nvSpPr>
          <p:spPr>
            <a:xfrm rot="5400000">
              <a:off x="3897807" y="1119594"/>
              <a:ext cx="281725" cy="992306"/>
            </a:xfrm>
            <a:prstGeom prst="rightBrace">
              <a:avLst>
                <a:gd name="adj1" fmla="val 48920"/>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797" name="肘形连接符 72"/>
            <p:cNvCxnSpPr/>
            <p:nvPr/>
          </p:nvCxnSpPr>
          <p:spPr>
            <a:xfrm rot="-5400000" flipH="1">
              <a:off x="3146464" y="2637951"/>
              <a:ext cx="1762670" cy="0"/>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115798" name="肘形连接符 73"/>
            <p:cNvCxnSpPr>
              <a:stCxn id="115805" idx="3"/>
              <a:endCxn id="115801" idx="2"/>
            </p:cNvCxnSpPr>
            <p:nvPr/>
          </p:nvCxnSpPr>
          <p:spPr>
            <a:xfrm flipV="1">
              <a:off x="3126055" y="3642241"/>
              <a:ext cx="773744" cy="0"/>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115799" name="肘形连接符 74"/>
            <p:cNvCxnSpPr>
              <a:stCxn id="115801" idx="4"/>
              <a:endCxn id="115742" idx="1"/>
            </p:cNvCxnSpPr>
            <p:nvPr/>
          </p:nvCxnSpPr>
          <p:spPr>
            <a:xfrm rot="5400000">
              <a:off x="2158455" y="4015448"/>
              <a:ext cx="2119121" cy="1640327"/>
            </a:xfrm>
            <a:prstGeom prst="bentConnector4">
              <a:avLst>
                <a:gd name="adj1" fmla="val 38625"/>
                <a:gd name="adj2" fmla="val 120282"/>
              </a:avLst>
            </a:prstGeom>
            <a:ln w="38100" cap="flat" cmpd="sng">
              <a:solidFill>
                <a:srgbClr val="FF0000"/>
              </a:solidFill>
              <a:prstDash val="solid"/>
              <a:round/>
              <a:headEnd type="none" w="med" len="med"/>
              <a:tailEnd type="triangle" w="med" len="med"/>
            </a:ln>
          </p:spPr>
        </p:cxnSp>
        <p:sp>
          <p:nvSpPr>
            <p:cNvPr id="115800" name="矩形 75"/>
            <p:cNvSpPr/>
            <p:nvPr/>
          </p:nvSpPr>
          <p:spPr>
            <a:xfrm>
              <a:off x="1578633" y="5372364"/>
              <a:ext cx="492443" cy="461665"/>
            </a:xfrm>
            <a:prstGeom prst="rect">
              <a:avLst/>
            </a:prstGeom>
            <a:noFill/>
            <a:ln w="9525">
              <a:noFill/>
            </a:ln>
          </p:spPr>
          <p:txBody>
            <a:bodyPr wrap="none">
              <a:spAutoFit/>
            </a:bodyPr>
            <a:p>
              <a:r>
                <a:rPr lang="zh-CN" altLang="en-US" sz="2400" dirty="0">
                  <a:latin typeface="Calibri" panose="020F0502020204030204" pitchFamily="34" charset="0"/>
                </a:rPr>
                <a:t>③</a:t>
              </a:r>
              <a:endParaRPr lang="zh-CN" altLang="en-US" sz="2400" dirty="0">
                <a:latin typeface="Times New Roman" panose="02020603050405020304" pitchFamily="18" charset="0"/>
              </a:endParaRPr>
            </a:p>
          </p:txBody>
        </p:sp>
      </p:grpSp>
      <p:grpSp>
        <p:nvGrpSpPr>
          <p:cNvPr id="140" name="组合 139"/>
          <p:cNvGrpSpPr/>
          <p:nvPr/>
        </p:nvGrpSpPr>
        <p:grpSpPr>
          <a:xfrm>
            <a:off x="727075" y="1463675"/>
            <a:ext cx="2811463" cy="2151063"/>
            <a:chOff x="726348" y="1464030"/>
            <a:chExt cx="2812304" cy="2150742"/>
          </a:xfrm>
        </p:grpSpPr>
        <p:sp>
          <p:nvSpPr>
            <p:cNvPr id="115791" name="右大括号 31"/>
            <p:cNvSpPr/>
            <p:nvPr/>
          </p:nvSpPr>
          <p:spPr>
            <a:xfrm rot="5400000">
              <a:off x="2768799" y="975902"/>
              <a:ext cx="281725" cy="1257970"/>
            </a:xfrm>
            <a:prstGeom prst="rightBrace">
              <a:avLst>
                <a:gd name="adj1" fmla="val 48910"/>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5792" name="矩形 33"/>
            <p:cNvSpPr/>
            <p:nvPr/>
          </p:nvSpPr>
          <p:spPr>
            <a:xfrm>
              <a:off x="726348" y="2733989"/>
              <a:ext cx="492443" cy="461665"/>
            </a:xfrm>
            <a:prstGeom prst="rect">
              <a:avLst/>
            </a:prstGeom>
            <a:noFill/>
            <a:ln w="9525">
              <a:noFill/>
            </a:ln>
          </p:spPr>
          <p:txBody>
            <a:bodyPr wrap="none">
              <a:spAutoFit/>
            </a:bodyPr>
            <a:p>
              <a:r>
                <a:rPr lang="zh-CN" altLang="en-US" sz="2400" dirty="0">
                  <a:latin typeface="Calibri" panose="020F0502020204030204" pitchFamily="34" charset="0"/>
                </a:rPr>
                <a:t>①</a:t>
              </a:r>
              <a:endParaRPr lang="zh-CN" altLang="en-US" sz="2400" dirty="0">
                <a:latin typeface="Times New Roman" panose="02020603050405020304" pitchFamily="18" charset="0"/>
              </a:endParaRPr>
            </a:p>
          </p:txBody>
        </p:sp>
        <p:cxnSp>
          <p:nvCxnSpPr>
            <p:cNvPr id="115793" name="肘形连接符 32"/>
            <p:cNvCxnSpPr>
              <a:stCxn id="115801" idx="4"/>
              <a:endCxn id="115733" idx="1"/>
            </p:cNvCxnSpPr>
            <p:nvPr/>
          </p:nvCxnSpPr>
          <p:spPr>
            <a:xfrm rot="5400000">
              <a:off x="1422323" y="2122909"/>
              <a:ext cx="1500923" cy="1482793"/>
            </a:xfrm>
            <a:prstGeom prst="bentConnector4">
              <a:avLst>
                <a:gd name="adj1" fmla="val 21046"/>
                <a:gd name="adj2" fmla="val 115417"/>
              </a:avLst>
            </a:prstGeom>
            <a:ln w="38100" cap="flat" cmpd="sng">
              <a:solidFill>
                <a:srgbClr val="FF0000"/>
              </a:solidFill>
              <a:prstDash val="solid"/>
              <a:round/>
              <a:headEnd type="none" w="med" len="med"/>
              <a:tailEnd type="triangle" w="med" len="med"/>
            </a:ln>
          </p:spPr>
        </p:cxnSp>
        <p:sp>
          <p:nvSpPr>
            <p:cNvPr id="115794" name="文本框 30"/>
            <p:cNvSpPr txBox="1"/>
            <p:nvPr/>
          </p:nvSpPr>
          <p:spPr>
            <a:xfrm>
              <a:off x="1202691" y="2571922"/>
              <a:ext cx="389850" cy="584775"/>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endParaRPr lang="zh-CN" altLang="en-US" sz="1600" dirty="0">
                <a:solidFill>
                  <a:srgbClr val="000000"/>
                </a:solidFill>
                <a:latin typeface="Times New Roman" panose="02020603050405020304" pitchFamily="18" charset="0"/>
              </a:endParaRPr>
            </a:p>
          </p:txBody>
        </p:sp>
      </p:grpSp>
      <p:grpSp>
        <p:nvGrpSpPr>
          <p:cNvPr id="115749" name="组合 111"/>
          <p:cNvGrpSpPr/>
          <p:nvPr/>
        </p:nvGrpSpPr>
        <p:grpSpPr>
          <a:xfrm>
            <a:off x="5311775" y="2673350"/>
            <a:ext cx="2665413" cy="1103313"/>
            <a:chOff x="3077737" y="3137210"/>
            <a:chExt cx="2282282" cy="1018478"/>
          </a:xfrm>
        </p:grpSpPr>
        <p:pic>
          <p:nvPicPr>
            <p:cNvPr id="115789" name="图片 112"/>
            <p:cNvPicPr>
              <a:picLocks noChangeAspect="1"/>
            </p:cNvPicPr>
            <p:nvPr/>
          </p:nvPicPr>
          <p:blipFill>
            <a:blip r:embed="rId1"/>
            <a:srcRect l="29704" t="46024" r="43320" b="36555"/>
            <a:stretch>
              <a:fillRect/>
            </a:stretch>
          </p:blipFill>
          <p:spPr>
            <a:xfrm>
              <a:off x="3189249" y="3137210"/>
              <a:ext cx="2170770" cy="854927"/>
            </a:xfrm>
            <a:prstGeom prst="rect">
              <a:avLst/>
            </a:prstGeom>
            <a:noFill/>
            <a:ln w="9525">
              <a:noFill/>
            </a:ln>
          </p:spPr>
        </p:pic>
        <p:sp>
          <p:nvSpPr>
            <p:cNvPr id="115790" name="圆角矩形 113"/>
            <p:cNvSpPr/>
            <p:nvPr/>
          </p:nvSpPr>
          <p:spPr>
            <a:xfrm>
              <a:off x="3077737" y="3642732"/>
              <a:ext cx="691376" cy="512956"/>
            </a:xfrm>
            <a:prstGeom prst="roundRect">
              <a:avLst>
                <a:gd name="adj" fmla="val 16667"/>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grpSp>
      <p:sp>
        <p:nvSpPr>
          <p:cNvPr id="115750" name="矩形 117"/>
          <p:cNvSpPr/>
          <p:nvPr/>
        </p:nvSpPr>
        <p:spPr>
          <a:xfrm>
            <a:off x="6894513" y="2936875"/>
            <a:ext cx="1316037" cy="346075"/>
          </a:xfrm>
          <a:prstGeom prst="rect">
            <a:avLst/>
          </a:prstGeom>
          <a:solidFill>
            <a:srgbClr val="33CC33"/>
          </a:solidFill>
          <a:ln w="19050" cap="flat" cmpd="sng">
            <a:solidFill>
              <a:srgbClr val="000000"/>
            </a:solidFill>
            <a:prstDash val="solid"/>
            <a:round/>
            <a:headEnd type="none" w="med" len="med"/>
            <a:tailEnd type="none" w="med" len="med"/>
          </a:ln>
        </p:spPr>
        <p:txBody>
          <a:bodyPr wrap="none" anchor="ctr" anchorCtr="0"/>
          <a:p>
            <a:pPr algn="ctr"/>
            <a:r>
              <a:rPr lang="zh-CN" altLang="en-US" sz="1600" dirty="0">
                <a:solidFill>
                  <a:srgbClr val="000000"/>
                </a:solidFill>
                <a:latin typeface="Times New Roman" panose="02020603050405020304" pitchFamily="18" charset="0"/>
              </a:rPr>
              <a:t>页内位移</a:t>
            </a:r>
            <a:r>
              <a:rPr lang="en-US" altLang="zh-CN" sz="1600" i="1" dirty="0">
                <a:solidFill>
                  <a:srgbClr val="000000"/>
                </a:solidFill>
                <a:latin typeface="Times New Roman" panose="02020603050405020304" pitchFamily="18" charset="0"/>
              </a:rPr>
              <a:t>n</a:t>
            </a:r>
            <a:r>
              <a:rPr lang="en-US" altLang="zh-CN" sz="1600" i="1" baseline="-25000" dirty="0">
                <a:solidFill>
                  <a:srgbClr val="000000"/>
                </a:solidFill>
                <a:latin typeface="Times New Roman" panose="02020603050405020304" pitchFamily="18" charset="0"/>
              </a:rPr>
              <a:t>r</a:t>
            </a:r>
            <a:endParaRPr lang="en-US" altLang="zh-CN" sz="1600" i="1" baseline="-25000" dirty="0">
              <a:solidFill>
                <a:srgbClr val="000000"/>
              </a:solidFill>
              <a:latin typeface="Times New Roman" panose="02020603050405020304" pitchFamily="18" charset="0"/>
            </a:endParaRPr>
          </a:p>
        </p:txBody>
      </p:sp>
      <p:sp>
        <p:nvSpPr>
          <p:cNvPr id="115751" name="文本框 118"/>
          <p:cNvSpPr txBox="1"/>
          <p:nvPr/>
        </p:nvSpPr>
        <p:spPr>
          <a:xfrm>
            <a:off x="8210550" y="2919413"/>
            <a:ext cx="1006475" cy="338137"/>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主地址</a:t>
            </a:r>
            <a:r>
              <a:rPr lang="en-US" altLang="zh-CN" sz="1600" dirty="0">
                <a:solidFill>
                  <a:srgbClr val="000000"/>
                </a:solidFill>
                <a:latin typeface="Times New Roman" panose="02020603050405020304" pitchFamily="18" charset="0"/>
              </a:rPr>
              <a:t>n</a:t>
            </a:r>
            <a:r>
              <a:rPr lang="en-US" altLang="zh-CN" sz="1600" baseline="-25000" dirty="0">
                <a:solidFill>
                  <a:srgbClr val="000000"/>
                </a:solidFill>
                <a:latin typeface="Times New Roman" panose="02020603050405020304" pitchFamily="18" charset="0"/>
              </a:rPr>
              <a:t>p</a:t>
            </a:r>
            <a:endParaRPr lang="zh-CN" altLang="en-US" sz="1600" baseline="-25000" dirty="0">
              <a:solidFill>
                <a:srgbClr val="000000"/>
              </a:solidFill>
              <a:latin typeface="Times New Roman" panose="02020603050405020304" pitchFamily="18" charset="0"/>
            </a:endParaRPr>
          </a:p>
        </p:txBody>
      </p:sp>
      <p:sp>
        <p:nvSpPr>
          <p:cNvPr id="124" name="右大括号 123"/>
          <p:cNvSpPr/>
          <p:nvPr/>
        </p:nvSpPr>
        <p:spPr>
          <a:xfrm rot="5400000">
            <a:off x="6042025" y="952500"/>
            <a:ext cx="282575" cy="1284288"/>
          </a:xfrm>
          <a:prstGeom prst="rightBrace">
            <a:avLst>
              <a:gd name="adj1" fmla="val 48731"/>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26" name="右大括号 125"/>
          <p:cNvSpPr/>
          <p:nvPr/>
        </p:nvSpPr>
        <p:spPr>
          <a:xfrm rot="-5400000">
            <a:off x="7402513" y="2173288"/>
            <a:ext cx="282575" cy="1284287"/>
          </a:xfrm>
          <a:prstGeom prst="rightBrace">
            <a:avLst>
              <a:gd name="adj1" fmla="val 48731"/>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27" name="肘形连接符 126"/>
          <p:cNvCxnSpPr>
            <a:stCxn id="124" idx="1"/>
            <a:endCxn id="126" idx="1"/>
          </p:cNvCxnSpPr>
          <p:nvPr/>
        </p:nvCxnSpPr>
        <p:spPr>
          <a:xfrm rot="-5400000" flipH="1">
            <a:off x="6403975" y="1511300"/>
            <a:ext cx="936625" cy="1403350"/>
          </a:xfrm>
          <a:prstGeom prst="bentConnector5">
            <a:avLst>
              <a:gd name="adj1" fmla="val 31861"/>
              <a:gd name="adj2" fmla="val 50000"/>
              <a:gd name="adj3" fmla="val 31727"/>
            </a:avLst>
          </a:prstGeom>
          <a:ln w="38100" cap="flat" cmpd="sng">
            <a:solidFill>
              <a:srgbClr val="FF0000"/>
            </a:solidFill>
            <a:prstDash val="solid"/>
            <a:round/>
            <a:headEnd type="none" w="med" len="med"/>
            <a:tailEnd type="triangle" w="med" len="med"/>
          </a:ln>
        </p:spPr>
      </p:cxnSp>
      <p:grpSp>
        <p:nvGrpSpPr>
          <p:cNvPr id="132" name="组合 131"/>
          <p:cNvGrpSpPr/>
          <p:nvPr/>
        </p:nvGrpSpPr>
        <p:grpSpPr>
          <a:xfrm>
            <a:off x="101600" y="2138363"/>
            <a:ext cx="1306513" cy="866775"/>
            <a:chOff x="985156" y="2116032"/>
            <a:chExt cx="1306637" cy="866017"/>
          </a:xfrm>
        </p:grpSpPr>
        <p:cxnSp>
          <p:nvCxnSpPr>
            <p:cNvPr id="115787" name="肘形连接符 132"/>
            <p:cNvCxnSpPr>
              <a:stCxn id="124" idx="1"/>
              <a:endCxn id="126" idx="1"/>
            </p:cNvCxnSpPr>
            <p:nvPr/>
          </p:nvCxnSpPr>
          <p:spPr>
            <a:xfrm rot="-10800000" flipV="1">
              <a:off x="1364635" y="2408326"/>
              <a:ext cx="927158" cy="573723"/>
            </a:xfrm>
            <a:prstGeom prst="bentConnector3">
              <a:avLst>
                <a:gd name="adj1" fmla="val 99713"/>
              </a:avLst>
            </a:prstGeom>
            <a:ln w="38100" cap="flat" cmpd="sng">
              <a:solidFill>
                <a:srgbClr val="FF0000"/>
              </a:solidFill>
              <a:prstDash val="solid"/>
              <a:round/>
              <a:headEnd type="none" w="med" len="med"/>
              <a:tailEnd type="triangle" w="med" len="med"/>
            </a:ln>
          </p:spPr>
        </p:cxnSp>
        <p:sp>
          <p:nvSpPr>
            <p:cNvPr id="115788" name="文本框 133"/>
            <p:cNvSpPr txBox="1"/>
            <p:nvPr/>
          </p:nvSpPr>
          <p:spPr>
            <a:xfrm>
              <a:off x="985156" y="2116032"/>
              <a:ext cx="389850" cy="830997"/>
            </a:xfrm>
            <a:prstGeom prst="rect">
              <a:avLst/>
            </a:prstGeom>
            <a:noFill/>
            <a:ln w="9525">
              <a:noFill/>
            </a:ln>
          </p:spPr>
          <p:txBody>
            <a:bodyPr wrap="none">
              <a:spAutoFit/>
            </a:bodyPr>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不</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endParaRPr lang="zh-CN" altLang="en-US" sz="1600" dirty="0">
                <a:solidFill>
                  <a:srgbClr val="000000"/>
                </a:solidFill>
                <a:latin typeface="Times New Roman" panose="02020603050405020304" pitchFamily="18" charset="0"/>
              </a:endParaRPr>
            </a:p>
          </p:txBody>
        </p:sp>
      </p:grpSp>
      <p:sp>
        <p:nvSpPr>
          <p:cNvPr id="135" name="矩形 134"/>
          <p:cNvSpPr/>
          <p:nvPr/>
        </p:nvSpPr>
        <p:spPr>
          <a:xfrm>
            <a:off x="2463800" y="3411538"/>
            <a:ext cx="492125" cy="461962"/>
          </a:xfrm>
          <a:prstGeom prst="rect">
            <a:avLst/>
          </a:prstGeom>
          <a:noFill/>
          <a:ln w="9525">
            <a:noFill/>
          </a:ln>
        </p:spPr>
        <p:txBody>
          <a:bodyPr wrap="none">
            <a:spAutoFit/>
          </a:bodyPr>
          <a:p>
            <a:r>
              <a:rPr lang="zh-CN" altLang="en-US" sz="2400" dirty="0">
                <a:latin typeface="Calibri" panose="020F0502020204030204" pitchFamily="34" charset="0"/>
              </a:rPr>
              <a:t>②</a:t>
            </a:r>
            <a:endParaRPr lang="zh-CN" altLang="en-US" sz="2400" dirty="0">
              <a:latin typeface="Times New Roman" panose="02020603050405020304" pitchFamily="18" charset="0"/>
            </a:endParaRPr>
          </a:p>
        </p:txBody>
      </p:sp>
      <p:sp>
        <p:nvSpPr>
          <p:cNvPr id="138" name="矩形 137"/>
          <p:cNvSpPr/>
          <p:nvPr/>
        </p:nvSpPr>
        <p:spPr>
          <a:xfrm>
            <a:off x="7585075" y="2047875"/>
            <a:ext cx="493713" cy="460375"/>
          </a:xfrm>
          <a:prstGeom prst="rect">
            <a:avLst/>
          </a:prstGeom>
          <a:noFill/>
          <a:ln w="9525">
            <a:noFill/>
          </a:ln>
        </p:spPr>
        <p:txBody>
          <a:bodyPr wrap="none">
            <a:spAutoFit/>
          </a:bodyPr>
          <a:p>
            <a:r>
              <a:rPr lang="zh-CN" altLang="en-US" sz="2400" dirty="0">
                <a:latin typeface="Calibri" panose="020F0502020204030204" pitchFamily="34" charset="0"/>
              </a:rPr>
              <a:t>⑥</a:t>
            </a:r>
            <a:endParaRPr lang="zh-CN" altLang="en-US" sz="2400" dirty="0">
              <a:latin typeface="Times New Roman" panose="02020603050405020304" pitchFamily="18" charset="0"/>
            </a:endParaRPr>
          </a:p>
        </p:txBody>
      </p:sp>
      <p:sp>
        <p:nvSpPr>
          <p:cNvPr id="139" name="矩形 138"/>
          <p:cNvSpPr/>
          <p:nvPr/>
        </p:nvSpPr>
        <p:spPr>
          <a:xfrm>
            <a:off x="8458200" y="2554288"/>
            <a:ext cx="492125" cy="461962"/>
          </a:xfrm>
          <a:prstGeom prst="rect">
            <a:avLst/>
          </a:prstGeom>
          <a:noFill/>
          <a:ln w="9525">
            <a:noFill/>
          </a:ln>
        </p:spPr>
        <p:txBody>
          <a:bodyPr wrap="none">
            <a:spAutoFit/>
          </a:bodyPr>
          <a:p>
            <a:r>
              <a:rPr lang="zh-CN" altLang="en-US" sz="2400" dirty="0">
                <a:latin typeface="Calibri" panose="020F0502020204030204" pitchFamily="34" charset="0"/>
              </a:rPr>
              <a:t>⑦</a:t>
            </a:r>
            <a:endParaRPr lang="zh-CN" altLang="en-US" sz="2400" dirty="0">
              <a:latin typeface="Times New Roman" panose="02020603050405020304" pitchFamily="18" charset="0"/>
            </a:endParaRPr>
          </a:p>
        </p:txBody>
      </p:sp>
      <p:grpSp>
        <p:nvGrpSpPr>
          <p:cNvPr id="144" name="组合 143"/>
          <p:cNvGrpSpPr/>
          <p:nvPr/>
        </p:nvGrpSpPr>
        <p:grpSpPr>
          <a:xfrm>
            <a:off x="2155825" y="1463675"/>
            <a:ext cx="4105275" cy="4416425"/>
            <a:chOff x="2156115" y="1463542"/>
            <a:chExt cx="4105463" cy="4416766"/>
          </a:xfrm>
        </p:grpSpPr>
        <p:grpSp>
          <p:nvGrpSpPr>
            <p:cNvPr id="115774" name="组合 87"/>
            <p:cNvGrpSpPr/>
            <p:nvPr/>
          </p:nvGrpSpPr>
          <p:grpSpPr>
            <a:xfrm>
              <a:off x="4891117" y="4808598"/>
              <a:ext cx="276767" cy="267630"/>
              <a:chOff x="555857" y="2832409"/>
              <a:chExt cx="336240" cy="356839"/>
            </a:xfrm>
          </p:grpSpPr>
          <p:sp>
            <p:nvSpPr>
              <p:cNvPr id="115784" name="椭圆 88"/>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785" name="直接连接符 89"/>
              <p:cNvCxnSpPr>
                <a:stCxn id="124" idx="1"/>
                <a:endCxn id="126" idx="1"/>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115786" name="直接连接符 90"/>
              <p:cNvCxnSpPr>
                <a:stCxn id="124" idx="1"/>
                <a:endCxn id="126" idx="1"/>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sp>
          <p:nvSpPr>
            <p:cNvPr id="115775" name="右大括号 92"/>
            <p:cNvSpPr/>
            <p:nvPr/>
          </p:nvSpPr>
          <p:spPr>
            <a:xfrm rot="5400000">
              <a:off x="4890113" y="1108246"/>
              <a:ext cx="281725" cy="992306"/>
            </a:xfrm>
            <a:prstGeom prst="rightBrace">
              <a:avLst>
                <a:gd name="adj1" fmla="val 48920"/>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776" name="肘形连接符 93"/>
            <p:cNvCxnSpPr>
              <a:stCxn id="124" idx="1"/>
              <a:endCxn id="126" idx="1"/>
            </p:cNvCxnSpPr>
            <p:nvPr/>
          </p:nvCxnSpPr>
          <p:spPr>
            <a:xfrm rot="-5400000" flipH="1">
              <a:off x="3489037" y="3282600"/>
              <a:ext cx="3051983" cy="0"/>
            </a:xfrm>
            <a:prstGeom prst="bentConnector3">
              <a:avLst>
                <a:gd name="adj1" fmla="val 50486"/>
              </a:avLst>
            </a:prstGeom>
            <a:ln w="38100" cap="flat" cmpd="sng">
              <a:solidFill>
                <a:srgbClr val="FF0000"/>
              </a:solidFill>
              <a:prstDash val="solid"/>
              <a:round/>
              <a:headEnd type="none" w="med" len="med"/>
              <a:tailEnd type="triangle" w="med" len="med"/>
            </a:ln>
          </p:spPr>
        </p:cxnSp>
        <p:sp>
          <p:nvSpPr>
            <p:cNvPr id="115777" name="右大括号 95"/>
            <p:cNvSpPr/>
            <p:nvPr/>
          </p:nvSpPr>
          <p:spPr>
            <a:xfrm rot="-5400000">
              <a:off x="2825301" y="5262338"/>
              <a:ext cx="159345" cy="286047"/>
            </a:xfrm>
            <a:prstGeom prst="rightBrace">
              <a:avLst>
                <a:gd name="adj1" fmla="val 43341"/>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5778" name="右大括号 96"/>
            <p:cNvSpPr/>
            <p:nvPr/>
          </p:nvSpPr>
          <p:spPr>
            <a:xfrm rot="-5400000">
              <a:off x="2494771" y="5270825"/>
              <a:ext cx="159345" cy="286047"/>
            </a:xfrm>
            <a:prstGeom prst="rightBrace">
              <a:avLst>
                <a:gd name="adj1" fmla="val 43341"/>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779" name="肘形连接符 97"/>
            <p:cNvCxnSpPr>
              <a:stCxn id="115777" idx="1"/>
              <a:endCxn id="115784" idx="2"/>
            </p:cNvCxnSpPr>
            <p:nvPr/>
          </p:nvCxnSpPr>
          <p:spPr>
            <a:xfrm rot="5400000" flipH="1" flipV="1">
              <a:off x="3708794" y="4143372"/>
              <a:ext cx="383281" cy="1981353"/>
            </a:xfrm>
            <a:prstGeom prst="bentConnector4">
              <a:avLst>
                <a:gd name="adj1" fmla="val 99403"/>
                <a:gd name="adj2" fmla="val 51889"/>
              </a:avLst>
            </a:prstGeom>
            <a:ln w="38100" cap="flat" cmpd="sng">
              <a:solidFill>
                <a:srgbClr val="FF0000"/>
              </a:solidFill>
              <a:prstDash val="solid"/>
              <a:round/>
              <a:headEnd type="none" w="med" len="med"/>
              <a:tailEnd type="triangle" w="med" len="med"/>
            </a:ln>
          </p:spPr>
        </p:cxnSp>
        <p:cxnSp>
          <p:nvCxnSpPr>
            <p:cNvPr id="115780" name="肘形连接符 102"/>
            <p:cNvCxnSpPr>
              <a:stCxn id="115778" idx="1"/>
              <a:endCxn id="115784" idx="2"/>
            </p:cNvCxnSpPr>
            <p:nvPr/>
          </p:nvCxnSpPr>
          <p:spPr>
            <a:xfrm rot="5400000" flipH="1" flipV="1">
              <a:off x="2610556" y="5035069"/>
              <a:ext cx="267790" cy="330434"/>
            </a:xfrm>
            <a:prstGeom prst="bentConnector4">
              <a:avLst>
                <a:gd name="adj1" fmla="val 103412"/>
                <a:gd name="adj2" fmla="val 61329"/>
              </a:avLst>
            </a:prstGeom>
            <a:ln w="38100" cap="flat" cmpd="sng">
              <a:solidFill>
                <a:srgbClr val="FF0000"/>
              </a:solidFill>
              <a:prstDash val="solid"/>
              <a:round/>
              <a:headEnd type="none" w="med" len="med"/>
              <a:tailEnd type="triangle" w="med" len="med"/>
            </a:ln>
          </p:spPr>
        </p:cxnSp>
        <p:cxnSp>
          <p:nvCxnSpPr>
            <p:cNvPr id="115781" name="肘形连接符 108"/>
            <p:cNvCxnSpPr>
              <a:stCxn id="115784" idx="4"/>
              <a:endCxn id="115744" idx="1"/>
            </p:cNvCxnSpPr>
            <p:nvPr/>
          </p:nvCxnSpPr>
          <p:spPr>
            <a:xfrm rot="-5400000" flipH="1">
              <a:off x="5243494" y="4862224"/>
              <a:ext cx="804081" cy="1232076"/>
            </a:xfrm>
            <a:prstGeom prst="bentConnector2">
              <a:avLst/>
            </a:prstGeom>
            <a:ln w="38100" cap="flat" cmpd="sng">
              <a:solidFill>
                <a:srgbClr val="FF0000"/>
              </a:solidFill>
              <a:prstDash val="solid"/>
              <a:round/>
              <a:headEnd type="none" w="med" len="med"/>
              <a:tailEnd type="triangle" w="med" len="med"/>
            </a:ln>
          </p:spPr>
        </p:cxnSp>
        <p:sp>
          <p:nvSpPr>
            <p:cNvPr id="115782" name="矩形 135"/>
            <p:cNvSpPr/>
            <p:nvPr/>
          </p:nvSpPr>
          <p:spPr>
            <a:xfrm>
              <a:off x="5214406" y="5372798"/>
              <a:ext cx="492443" cy="461665"/>
            </a:xfrm>
            <a:prstGeom prst="rect">
              <a:avLst/>
            </a:prstGeom>
            <a:noFill/>
            <a:ln w="9525">
              <a:noFill/>
            </a:ln>
          </p:spPr>
          <p:txBody>
            <a:bodyPr wrap="none">
              <a:spAutoFit/>
            </a:bodyPr>
            <a:p>
              <a:r>
                <a:rPr lang="zh-CN" altLang="en-US" sz="2400" dirty="0">
                  <a:latin typeface="Calibri" panose="020F0502020204030204" pitchFamily="34" charset="0"/>
                </a:rPr>
                <a:t>④</a:t>
              </a:r>
              <a:endParaRPr lang="zh-CN" altLang="en-US" sz="2400" dirty="0">
                <a:latin typeface="Times New Roman" panose="02020603050405020304" pitchFamily="18" charset="0"/>
              </a:endParaRPr>
            </a:p>
          </p:txBody>
        </p:sp>
        <p:sp>
          <p:nvSpPr>
            <p:cNvPr id="115783" name="文本框 141"/>
            <p:cNvSpPr txBox="1"/>
            <p:nvPr/>
          </p:nvSpPr>
          <p:spPr>
            <a:xfrm>
              <a:off x="2156115" y="4725428"/>
              <a:ext cx="800219" cy="338554"/>
            </a:xfrm>
            <a:prstGeom prst="rect">
              <a:avLst/>
            </a:prstGeom>
            <a:noFill/>
            <a:ln w="9525">
              <a:noFill/>
            </a:ln>
          </p:spPr>
          <p:txBody>
            <a:bodyPr wrap="none">
              <a:spAutoFit/>
            </a:bodyPr>
            <a:p>
              <a:r>
                <a:rPr lang="zh-CN" altLang="en-US" sz="1600" dirty="0">
                  <a:latin typeface="Times New Roman" panose="02020603050405020304" pitchFamily="18" charset="0"/>
                </a:rPr>
                <a:t>已装入</a:t>
              </a:r>
              <a:endParaRPr lang="zh-CN" altLang="en-US" sz="1600" dirty="0">
                <a:latin typeface="Times New Roman" panose="02020603050405020304" pitchFamily="18" charset="0"/>
              </a:endParaRPr>
            </a:p>
          </p:txBody>
        </p:sp>
      </p:grpSp>
      <p:grpSp>
        <p:nvGrpSpPr>
          <p:cNvPr id="145" name="组合 144"/>
          <p:cNvGrpSpPr/>
          <p:nvPr/>
        </p:nvGrpSpPr>
        <p:grpSpPr>
          <a:xfrm>
            <a:off x="6108700" y="3282950"/>
            <a:ext cx="1482725" cy="2195513"/>
            <a:chOff x="6107915" y="3282487"/>
            <a:chExt cx="1483547" cy="2195602"/>
          </a:xfrm>
        </p:grpSpPr>
        <p:sp>
          <p:nvSpPr>
            <p:cNvPr id="115769" name="右大括号 114"/>
            <p:cNvSpPr/>
            <p:nvPr/>
          </p:nvSpPr>
          <p:spPr>
            <a:xfrm rot="-5400000">
              <a:off x="7011792" y="5255388"/>
              <a:ext cx="159345" cy="286047"/>
            </a:xfrm>
            <a:prstGeom prst="rightBrace">
              <a:avLst>
                <a:gd name="adj1" fmla="val 43341"/>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5770" name="右大括号 115"/>
            <p:cNvSpPr/>
            <p:nvPr/>
          </p:nvSpPr>
          <p:spPr>
            <a:xfrm rot="-5400000">
              <a:off x="6507776" y="5061835"/>
              <a:ext cx="162539" cy="654948"/>
            </a:xfrm>
            <a:prstGeom prst="rightBrace">
              <a:avLst>
                <a:gd name="adj1" fmla="val 48913"/>
                <a:gd name="adj2" fmla="val 51671"/>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15771" name="肘形连接符 119"/>
            <p:cNvCxnSpPr>
              <a:stCxn id="115784" idx="4"/>
              <a:endCxn id="115744" idx="1"/>
            </p:cNvCxnSpPr>
            <p:nvPr/>
          </p:nvCxnSpPr>
          <p:spPr>
            <a:xfrm rot="-5400000" flipV="1">
              <a:off x="5576271" y="4295266"/>
              <a:ext cx="2025558" cy="0"/>
            </a:xfrm>
            <a:prstGeom prst="bentConnector3">
              <a:avLst>
                <a:gd name="adj1" fmla="val 50000"/>
              </a:avLst>
            </a:prstGeom>
            <a:ln w="38100" cap="flat" cmpd="sng">
              <a:solidFill>
                <a:srgbClr val="FF0000"/>
              </a:solidFill>
              <a:prstDash val="solid"/>
              <a:round/>
              <a:headEnd type="none" w="med" len="med"/>
              <a:tailEnd type="triangle" w="med" len="med"/>
            </a:ln>
          </p:spPr>
        </p:cxnSp>
        <p:sp>
          <p:nvSpPr>
            <p:cNvPr id="115772" name="矩形 136"/>
            <p:cNvSpPr/>
            <p:nvPr/>
          </p:nvSpPr>
          <p:spPr>
            <a:xfrm>
              <a:off x="6107915" y="3747803"/>
              <a:ext cx="492443" cy="461665"/>
            </a:xfrm>
            <a:prstGeom prst="rect">
              <a:avLst/>
            </a:prstGeom>
            <a:noFill/>
            <a:ln w="9525">
              <a:noFill/>
            </a:ln>
          </p:spPr>
          <p:txBody>
            <a:bodyPr wrap="none">
              <a:spAutoFit/>
            </a:bodyPr>
            <a:p>
              <a:r>
                <a:rPr lang="zh-CN" altLang="en-US" sz="2400" dirty="0">
                  <a:latin typeface="Calibri" panose="020F0502020204030204" pitchFamily="34" charset="0"/>
                </a:rPr>
                <a:t>⑤</a:t>
              </a:r>
              <a:endParaRPr lang="zh-CN" altLang="en-US" sz="2400" dirty="0">
                <a:latin typeface="Times New Roman" panose="02020603050405020304" pitchFamily="18" charset="0"/>
              </a:endParaRPr>
            </a:p>
          </p:txBody>
        </p:sp>
        <p:sp>
          <p:nvSpPr>
            <p:cNvPr id="115773" name="文本框 142"/>
            <p:cNvSpPr txBox="1"/>
            <p:nvPr/>
          </p:nvSpPr>
          <p:spPr>
            <a:xfrm>
              <a:off x="6791243" y="5087995"/>
              <a:ext cx="800219" cy="338554"/>
            </a:xfrm>
            <a:prstGeom prst="rect">
              <a:avLst/>
            </a:prstGeom>
            <a:noFill/>
            <a:ln w="9525">
              <a:noFill/>
            </a:ln>
          </p:spPr>
          <p:txBody>
            <a:bodyPr wrap="none">
              <a:spAutoFit/>
            </a:bodyPr>
            <a:p>
              <a:r>
                <a:rPr lang="zh-CN" altLang="en-US" sz="1600" dirty="0">
                  <a:latin typeface="Times New Roman" panose="02020603050405020304" pitchFamily="18" charset="0"/>
                </a:rPr>
                <a:t>已装入</a:t>
              </a:r>
              <a:endParaRPr lang="zh-CN" altLang="en-US" sz="1600" dirty="0">
                <a:latin typeface="Times New Roman" panose="02020603050405020304" pitchFamily="18" charset="0"/>
              </a:endParaRPr>
            </a:p>
          </p:txBody>
        </p:sp>
      </p:grpSp>
      <p:sp>
        <p:nvSpPr>
          <p:cNvPr id="115761" name="Rectangle 2"/>
          <p:cNvSpPr>
            <a:spLocks noGrp="1"/>
          </p:cNvSpPr>
          <p:nvPr>
            <p:ph type="title"/>
          </p:nvPr>
        </p:nvSpPr>
        <p:spPr>
          <a:xfrm>
            <a:off x="7300913" y="15875"/>
            <a:ext cx="1790700" cy="1463675"/>
          </a:xfrm>
          <a:ln/>
        </p:spPr>
        <p:txBody>
          <a:bodyPr vert="horz" wrap="square" lIns="91440" tIns="45720" rIns="91440" bIns="45720" anchor="ctr" anchorCtr="0"/>
          <a:p>
            <a:pPr eaLnBrk="1" hangingPunct="1"/>
            <a:r>
              <a:rPr lang="zh-CN" altLang="en-US" sz="2000" dirty="0"/>
              <a:t>段页式管理的定位映像机构及其地址的变换过程</a:t>
            </a:r>
            <a:endParaRPr lang="zh-CN" altLang="en-US" sz="2000" dirty="0"/>
          </a:p>
        </p:txBody>
      </p:sp>
      <mc:AlternateContent xmlns:mc="http://schemas.openxmlformats.org/markup-compatibility/2006" xmlns:p14="http://schemas.microsoft.com/office/powerpoint/2010/main">
        <mc:Choice Requires="p14">
          <p:contentPart r:id="rId3" p14:bwMode="auto">
            <p14:nvContentPartPr>
              <p14:cNvPr id="2" name="墨迹 1"/>
              <p14:cNvContentPartPr/>
              <p14:nvPr/>
            </p14:nvContentPartPr>
            <p14:xfrm>
              <a:off x="2298700" y="1524000"/>
              <a:ext cx="1092200" cy="360"/>
            </p14:xfrm>
          </p:contentPart>
        </mc:Choice>
        <mc:Fallback xmlns="">
          <p:pic>
            <p:nvPicPr>
              <p:cNvPr id="2" name="墨迹 1"/>
            </p:nvPicPr>
            <p:blipFill>
              <a:blip r:embed="rId4"/>
            </p:blipFill>
            <p:spPr>
              <a:xfrm>
                <a:off x="2298700" y="1524000"/>
                <a:ext cx="1092200" cy="36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3" name="墨迹 2"/>
              <p14:cNvContentPartPr/>
              <p14:nvPr/>
            </p14:nvContentPartPr>
            <p14:xfrm>
              <a:off x="3784600" y="1473200"/>
              <a:ext cx="584200" cy="12700"/>
            </p14:xfrm>
          </p:contentPart>
        </mc:Choice>
        <mc:Fallback xmlns="">
          <p:pic>
            <p:nvPicPr>
              <p:cNvPr id="3" name="墨迹 2"/>
            </p:nvPicPr>
            <p:blipFill>
              <a:blip r:embed="rId6"/>
            </p:blipFill>
            <p:spPr>
              <a:xfrm>
                <a:off x="3784600" y="1473200"/>
                <a:ext cx="584200" cy="1270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4" name="墨迹 3"/>
              <p14:cNvContentPartPr/>
              <p14:nvPr/>
            </p14:nvContentPartPr>
            <p14:xfrm>
              <a:off x="4679950" y="1587500"/>
              <a:ext cx="615950" cy="31750"/>
            </p14:xfrm>
          </p:contentPart>
        </mc:Choice>
        <mc:Fallback xmlns="">
          <p:pic>
            <p:nvPicPr>
              <p:cNvPr id="4" name="墨迹 3"/>
            </p:nvPicPr>
            <p:blipFill>
              <a:blip r:embed="rId8"/>
            </p:blipFill>
            <p:spPr>
              <a:xfrm>
                <a:off x="4679950" y="1587500"/>
                <a:ext cx="615950" cy="31750"/>
              </a:xfrm>
              <a:prstGeom prst="rect"/>
            </p:spPr>
          </p:pic>
        </mc:Fallback>
      </mc:AlternateContent>
      <mc:AlternateContent xmlns:mc="http://schemas.openxmlformats.org/markup-compatibility/2006" xmlns:p14="http://schemas.microsoft.com/office/powerpoint/2010/main">
        <mc:Choice Requires="p14">
          <p:contentPart r:id="rId9" p14:bwMode="auto">
            <p14:nvContentPartPr>
              <p14:cNvPr id="6" name="墨迹 5"/>
              <p14:cNvContentPartPr/>
              <p14:nvPr/>
            </p14:nvContentPartPr>
            <p14:xfrm>
              <a:off x="5734050" y="1466850"/>
              <a:ext cx="895350" cy="360"/>
            </p14:xfrm>
          </p:contentPart>
        </mc:Choice>
        <mc:Fallback xmlns="">
          <p:pic>
            <p:nvPicPr>
              <p:cNvPr id="6" name="墨迹 5"/>
            </p:nvPicPr>
            <p:blipFill>
              <a:blip r:embed="rId10"/>
            </p:blipFill>
            <p:spPr>
              <a:xfrm>
                <a:off x="5734050" y="1466850"/>
                <a:ext cx="895350" cy="360"/>
              </a:xfrm>
              <a:prstGeom prst="rect"/>
            </p:spPr>
          </p:pic>
        </mc:Fallback>
      </mc:AlternateContent>
      <mc:AlternateContent xmlns:mc="http://schemas.openxmlformats.org/markup-compatibility/2006" xmlns:p14="http://schemas.microsoft.com/office/powerpoint/2010/main">
        <mc:Choice Requires="p14">
          <p:contentPart r:id="rId11" p14:bwMode="auto">
            <p14:nvContentPartPr>
              <p14:cNvPr id="7" name="墨迹 6"/>
              <p14:cNvContentPartPr/>
              <p14:nvPr/>
            </p14:nvContentPartPr>
            <p14:xfrm>
              <a:off x="3746500" y="482600"/>
              <a:ext cx="1536700" cy="514350"/>
            </p14:xfrm>
          </p:contentPart>
        </mc:Choice>
        <mc:Fallback xmlns="">
          <p:pic>
            <p:nvPicPr>
              <p:cNvPr id="7" name="墨迹 6"/>
            </p:nvPicPr>
            <p:blipFill>
              <a:blip r:embed="rId12"/>
            </p:blipFill>
            <p:spPr>
              <a:xfrm>
                <a:off x="3746500" y="482600"/>
                <a:ext cx="1536700" cy="514350"/>
              </a:xfrm>
              <a:prstGeom prst="rect"/>
            </p:spPr>
          </p:pic>
        </mc:Fallback>
      </mc:AlternateContent>
      <mc:AlternateContent xmlns:mc="http://schemas.openxmlformats.org/markup-compatibility/2006" xmlns:p14="http://schemas.microsoft.com/office/powerpoint/2010/main">
        <mc:Choice Requires="p14">
          <p:contentPart r:id="rId13" p14:bwMode="auto">
            <p14:nvContentPartPr>
              <p14:cNvPr id="8" name="墨迹 7"/>
              <p14:cNvContentPartPr/>
              <p14:nvPr/>
            </p14:nvContentPartPr>
            <p14:xfrm>
              <a:off x="8585200" y="3371850"/>
              <a:ext cx="12700" cy="360"/>
            </p14:xfrm>
          </p:contentPart>
        </mc:Choice>
        <mc:Fallback xmlns="">
          <p:pic>
            <p:nvPicPr>
              <p:cNvPr id="8" name="墨迹 7"/>
            </p:nvPicPr>
            <p:blipFill>
              <a:blip r:embed="rId14"/>
            </p:blipFill>
            <p:spPr>
              <a:xfrm>
                <a:off x="8585200" y="3371850"/>
                <a:ext cx="12700" cy="360"/>
              </a:xfrm>
              <a:prstGeom prst="rect"/>
            </p:spPr>
          </p:pic>
        </mc:Fallback>
      </mc:AlternateContent>
      <mc:AlternateContent xmlns:mc="http://schemas.openxmlformats.org/markup-compatibility/2006" xmlns:p14="http://schemas.microsoft.com/office/powerpoint/2010/main">
        <mc:Choice Requires="p14">
          <p:contentPart r:id="rId15" p14:bwMode="auto">
            <p14:nvContentPartPr>
              <p14:cNvPr id="9" name="墨迹 8"/>
              <p14:cNvContentPartPr/>
              <p14:nvPr/>
            </p14:nvContentPartPr>
            <p14:xfrm>
              <a:off x="8401050" y="3333750"/>
              <a:ext cx="711200" cy="360"/>
            </p14:xfrm>
          </p:contentPart>
        </mc:Choice>
        <mc:Fallback xmlns="">
          <p:pic>
            <p:nvPicPr>
              <p:cNvPr id="9" name="墨迹 8"/>
            </p:nvPicPr>
            <p:blipFill>
              <a:blip r:embed="rId16"/>
            </p:blipFill>
            <p:spPr>
              <a:xfrm>
                <a:off x="8401050" y="3333750"/>
                <a:ext cx="711200" cy="36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base">
                                        <p:cTn id="7" dur="500" fill="hold"/>
                                        <p:tgtEl>
                                          <p:spTgt spid="140"/>
                                        </p:tgtEl>
                                        <p:attrNameLst>
                                          <p:attrName>ppt_x</p:attrName>
                                        </p:attrNameLst>
                                      </p:cBhvr>
                                      <p:tavLst>
                                        <p:tav tm="0">
                                          <p:val>
                                            <p:strVal val="#ppt_x"/>
                                          </p:val>
                                        </p:tav>
                                        <p:tav tm="100000">
                                          <p:val>
                                            <p:strVal val="#ppt_x"/>
                                          </p:val>
                                        </p:tav>
                                      </p:tavLst>
                                    </p:anim>
                                    <p:anim calcmode="lin" valueType="num">
                                      <p:cBhvr additive="base">
                                        <p:cTn id="8"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2"/>
                                        </p:tgtEl>
                                        <p:attrNameLst>
                                          <p:attrName>style.visibility</p:attrName>
                                        </p:attrNameLst>
                                      </p:cBhvr>
                                      <p:to>
                                        <p:strVal val="visible"/>
                                      </p:to>
                                    </p:set>
                                    <p:anim calcmode="lin" valueType="num">
                                      <p:cBhvr additive="base">
                                        <p:cTn id="13" dur="500" fill="hold"/>
                                        <p:tgtEl>
                                          <p:spTgt spid="132"/>
                                        </p:tgtEl>
                                        <p:attrNameLst>
                                          <p:attrName>ppt_x</p:attrName>
                                        </p:attrNameLst>
                                      </p:cBhvr>
                                      <p:tavLst>
                                        <p:tav tm="0">
                                          <p:val>
                                            <p:strVal val="#ppt_x"/>
                                          </p:val>
                                        </p:tav>
                                        <p:tav tm="100000">
                                          <p:val>
                                            <p:strVal val="#ppt_x"/>
                                          </p:val>
                                        </p:tav>
                                      </p:tavLst>
                                    </p:anim>
                                    <p:anim calcmode="lin" valueType="num">
                                      <p:cBhvr additive="base">
                                        <p:cTn id="14"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5"/>
                                        </p:tgtEl>
                                        <p:attrNameLst>
                                          <p:attrName>style.visibility</p:attrName>
                                        </p:attrNameLst>
                                      </p:cBhvr>
                                      <p:to>
                                        <p:strVal val="visible"/>
                                      </p:to>
                                    </p:set>
                                    <p:anim calcmode="lin" valueType="num">
                                      <p:cBhvr additive="base">
                                        <p:cTn id="19" dur="500" fill="hold"/>
                                        <p:tgtEl>
                                          <p:spTgt spid="135"/>
                                        </p:tgtEl>
                                        <p:attrNameLst>
                                          <p:attrName>ppt_x</p:attrName>
                                        </p:attrNameLst>
                                      </p:cBhvr>
                                      <p:tavLst>
                                        <p:tav tm="0">
                                          <p:val>
                                            <p:strVal val="#ppt_x"/>
                                          </p:val>
                                        </p:tav>
                                        <p:tav tm="100000">
                                          <p:val>
                                            <p:strVal val="#ppt_x"/>
                                          </p:val>
                                        </p:tav>
                                      </p:tavLst>
                                    </p:anim>
                                    <p:anim calcmode="lin" valueType="num">
                                      <p:cBhvr additive="base">
                                        <p:cTn id="20"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1"/>
                                        </p:tgtEl>
                                        <p:attrNameLst>
                                          <p:attrName>style.visibility</p:attrName>
                                        </p:attrNameLst>
                                      </p:cBhvr>
                                      <p:to>
                                        <p:strVal val="visible"/>
                                      </p:to>
                                    </p:set>
                                    <p:anim calcmode="lin" valueType="num">
                                      <p:cBhvr additive="base">
                                        <p:cTn id="25" dur="500" fill="hold"/>
                                        <p:tgtEl>
                                          <p:spTgt spid="141"/>
                                        </p:tgtEl>
                                        <p:attrNameLst>
                                          <p:attrName>ppt_x</p:attrName>
                                        </p:attrNameLst>
                                      </p:cBhvr>
                                      <p:tavLst>
                                        <p:tav tm="0">
                                          <p:val>
                                            <p:strVal val="#ppt_x"/>
                                          </p:val>
                                        </p:tav>
                                        <p:tav tm="100000">
                                          <p:val>
                                            <p:strVal val="#ppt_x"/>
                                          </p:val>
                                        </p:tav>
                                      </p:tavLst>
                                    </p:anim>
                                    <p:anim calcmode="lin" valueType="num">
                                      <p:cBhvr additive="base">
                                        <p:cTn id="26"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4"/>
                                        </p:tgtEl>
                                        <p:attrNameLst>
                                          <p:attrName>style.visibility</p:attrName>
                                        </p:attrNameLst>
                                      </p:cBhvr>
                                      <p:to>
                                        <p:strVal val="visible"/>
                                      </p:to>
                                    </p:set>
                                    <p:anim calcmode="lin" valueType="num">
                                      <p:cBhvr additive="base">
                                        <p:cTn id="31" dur="500" fill="hold"/>
                                        <p:tgtEl>
                                          <p:spTgt spid="144"/>
                                        </p:tgtEl>
                                        <p:attrNameLst>
                                          <p:attrName>ppt_x</p:attrName>
                                        </p:attrNameLst>
                                      </p:cBhvr>
                                      <p:tavLst>
                                        <p:tav tm="0">
                                          <p:val>
                                            <p:strVal val="#ppt_x"/>
                                          </p:val>
                                        </p:tav>
                                        <p:tav tm="100000">
                                          <p:val>
                                            <p:strVal val="#ppt_x"/>
                                          </p:val>
                                        </p:tav>
                                      </p:tavLst>
                                    </p:anim>
                                    <p:anim calcmode="lin" valueType="num">
                                      <p:cBhvr additive="base">
                                        <p:cTn id="32"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5"/>
                                        </p:tgtEl>
                                        <p:attrNameLst>
                                          <p:attrName>style.visibility</p:attrName>
                                        </p:attrNameLst>
                                      </p:cBhvr>
                                      <p:to>
                                        <p:strVal val="visible"/>
                                      </p:to>
                                    </p:set>
                                    <p:anim calcmode="lin" valueType="num">
                                      <p:cBhvr additive="base">
                                        <p:cTn id="37" dur="500" fill="hold"/>
                                        <p:tgtEl>
                                          <p:spTgt spid="145"/>
                                        </p:tgtEl>
                                        <p:attrNameLst>
                                          <p:attrName>ppt_x</p:attrName>
                                        </p:attrNameLst>
                                      </p:cBhvr>
                                      <p:tavLst>
                                        <p:tav tm="0">
                                          <p:val>
                                            <p:strVal val="#ppt_x"/>
                                          </p:val>
                                        </p:tav>
                                        <p:tav tm="100000">
                                          <p:val>
                                            <p:strVal val="#ppt_x"/>
                                          </p:val>
                                        </p:tav>
                                      </p:tavLst>
                                    </p:anim>
                                    <p:anim calcmode="lin" valueType="num">
                                      <p:cBhvr additive="base">
                                        <p:cTn id="38"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4"/>
                                        </p:tgtEl>
                                        <p:attrNameLst>
                                          <p:attrName>style.visibility</p:attrName>
                                        </p:attrNameLst>
                                      </p:cBhvr>
                                      <p:to>
                                        <p:strVal val="visible"/>
                                      </p:to>
                                    </p:set>
                                    <p:anim calcmode="lin" valueType="num">
                                      <p:cBhvr additive="base">
                                        <p:cTn id="43" dur="500" fill="hold"/>
                                        <p:tgtEl>
                                          <p:spTgt spid="124"/>
                                        </p:tgtEl>
                                        <p:attrNameLst>
                                          <p:attrName>ppt_x</p:attrName>
                                        </p:attrNameLst>
                                      </p:cBhvr>
                                      <p:tavLst>
                                        <p:tav tm="0">
                                          <p:val>
                                            <p:strVal val="#ppt_x"/>
                                          </p:val>
                                        </p:tav>
                                        <p:tav tm="100000">
                                          <p:val>
                                            <p:strVal val="#ppt_x"/>
                                          </p:val>
                                        </p:tav>
                                      </p:tavLst>
                                    </p:anim>
                                    <p:anim calcmode="lin" valueType="num">
                                      <p:cBhvr additive="base">
                                        <p:cTn id="44" dur="500" fill="hold"/>
                                        <p:tgtEl>
                                          <p:spTgt spid="12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7"/>
                                        </p:tgtEl>
                                        <p:attrNameLst>
                                          <p:attrName>style.visibility</p:attrName>
                                        </p:attrNameLst>
                                      </p:cBhvr>
                                      <p:to>
                                        <p:strVal val="visible"/>
                                      </p:to>
                                    </p:set>
                                    <p:anim calcmode="lin" valueType="num">
                                      <p:cBhvr additive="base">
                                        <p:cTn id="47" dur="500" fill="hold"/>
                                        <p:tgtEl>
                                          <p:spTgt spid="127"/>
                                        </p:tgtEl>
                                        <p:attrNameLst>
                                          <p:attrName>ppt_x</p:attrName>
                                        </p:attrNameLst>
                                      </p:cBhvr>
                                      <p:tavLst>
                                        <p:tav tm="0">
                                          <p:val>
                                            <p:strVal val="#ppt_x"/>
                                          </p:val>
                                        </p:tav>
                                        <p:tav tm="100000">
                                          <p:val>
                                            <p:strVal val="#ppt_x"/>
                                          </p:val>
                                        </p:tav>
                                      </p:tavLst>
                                    </p:anim>
                                    <p:anim calcmode="lin" valueType="num">
                                      <p:cBhvr additive="base">
                                        <p:cTn id="48" dur="500" fill="hold"/>
                                        <p:tgtEl>
                                          <p:spTgt spid="12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6"/>
                                        </p:tgtEl>
                                        <p:attrNameLst>
                                          <p:attrName>style.visibility</p:attrName>
                                        </p:attrNameLst>
                                      </p:cBhvr>
                                      <p:to>
                                        <p:strVal val="visible"/>
                                      </p:to>
                                    </p:set>
                                    <p:anim calcmode="lin" valueType="num">
                                      <p:cBhvr additive="base">
                                        <p:cTn id="51" dur="500" fill="hold"/>
                                        <p:tgtEl>
                                          <p:spTgt spid="126"/>
                                        </p:tgtEl>
                                        <p:attrNameLst>
                                          <p:attrName>ppt_x</p:attrName>
                                        </p:attrNameLst>
                                      </p:cBhvr>
                                      <p:tavLst>
                                        <p:tav tm="0">
                                          <p:val>
                                            <p:strVal val="#ppt_x"/>
                                          </p:val>
                                        </p:tav>
                                        <p:tav tm="100000">
                                          <p:val>
                                            <p:strVal val="#ppt_x"/>
                                          </p:val>
                                        </p:tav>
                                      </p:tavLst>
                                    </p:anim>
                                    <p:anim calcmode="lin" valueType="num">
                                      <p:cBhvr additive="base">
                                        <p:cTn id="52" dur="500" fill="hold"/>
                                        <p:tgtEl>
                                          <p:spTgt spid="12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8"/>
                                        </p:tgtEl>
                                        <p:attrNameLst>
                                          <p:attrName>style.visibility</p:attrName>
                                        </p:attrNameLst>
                                      </p:cBhvr>
                                      <p:to>
                                        <p:strVal val="visible"/>
                                      </p:to>
                                    </p:set>
                                    <p:anim calcmode="lin" valueType="num">
                                      <p:cBhvr additive="base">
                                        <p:cTn id="55" dur="500" fill="hold"/>
                                        <p:tgtEl>
                                          <p:spTgt spid="138"/>
                                        </p:tgtEl>
                                        <p:attrNameLst>
                                          <p:attrName>ppt_x</p:attrName>
                                        </p:attrNameLst>
                                      </p:cBhvr>
                                      <p:tavLst>
                                        <p:tav tm="0">
                                          <p:val>
                                            <p:strVal val="#ppt_x"/>
                                          </p:val>
                                        </p:tav>
                                        <p:tav tm="100000">
                                          <p:val>
                                            <p:strVal val="#ppt_x"/>
                                          </p:val>
                                        </p:tav>
                                      </p:tavLst>
                                    </p:anim>
                                    <p:anim calcmode="lin" valueType="num">
                                      <p:cBhvr additive="base">
                                        <p:cTn id="56" dur="500" fill="hold"/>
                                        <p:tgtEl>
                                          <p:spTgt spid="13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9"/>
                                        </p:tgtEl>
                                        <p:attrNameLst>
                                          <p:attrName>style.visibility</p:attrName>
                                        </p:attrNameLst>
                                      </p:cBhvr>
                                      <p:to>
                                        <p:strVal val="visible"/>
                                      </p:to>
                                    </p:set>
                                    <p:anim calcmode="lin" valueType="num">
                                      <p:cBhvr additive="base">
                                        <p:cTn id="61" dur="500" fill="hold"/>
                                        <p:tgtEl>
                                          <p:spTgt spid="139"/>
                                        </p:tgtEl>
                                        <p:attrNameLst>
                                          <p:attrName>ppt_x</p:attrName>
                                        </p:attrNameLst>
                                      </p:cBhvr>
                                      <p:tavLst>
                                        <p:tav tm="0">
                                          <p:val>
                                            <p:strVal val="#ppt_x"/>
                                          </p:val>
                                        </p:tav>
                                        <p:tav tm="100000">
                                          <p:val>
                                            <p:strVal val="#ppt_x"/>
                                          </p:val>
                                        </p:tav>
                                      </p:tavLst>
                                    </p:anim>
                                    <p:anim calcmode="lin" valueType="num">
                                      <p:cBhvr additive="base">
                                        <p:cTn id="62"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6" grpId="0" animBg="1"/>
      <p:bldP spid="135" grpId="0"/>
      <p:bldP spid="138" grpId="0"/>
      <p:bldP spid="13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Rectangle 3"/>
          <p:cNvSpPr>
            <a:spLocks noGrp="1"/>
          </p:cNvSpPr>
          <p:nvPr>
            <p:ph idx="1" hasCustomPrompt="1"/>
          </p:nvPr>
        </p:nvSpPr>
        <p:spPr>
          <a:ln/>
        </p:spPr>
        <p:txBody>
          <a:bodyPr vert="horz" wrap="square" lIns="91440" tIns="45720" rIns="91440" bIns="45720" anchor="t" anchorCtr="0"/>
          <a:p>
            <a:pPr eaLnBrk="1" hangingPunct="1"/>
            <a:r>
              <a:rPr lang="en-US" altLang="zh-CN" sz="2400" b="0" dirty="0">
                <a:latin typeface="Times New Roman" panose="02020603050405020304" pitchFamily="18" charset="0"/>
                <a:ea typeface="黑体" panose="02010609060101010101" pitchFamily="49" charset="-122"/>
              </a:rPr>
              <a:t>4.2.1 </a:t>
            </a:r>
            <a:r>
              <a:rPr lang="zh-CN" altLang="en-US" sz="2400" b="0" dirty="0">
                <a:latin typeface="Times New Roman" panose="02020603050405020304" pitchFamily="18" charset="0"/>
                <a:ea typeface="黑体" panose="02010609060101010101" pitchFamily="49" charset="-122"/>
              </a:rPr>
              <a:t>虚拟存储管理方式</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段页式管理</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solidFill>
                  <a:srgbClr val="FF0000"/>
                </a:solidFill>
                <a:latin typeface="Times New Roman" panose="02020603050405020304" pitchFamily="18" charset="0"/>
                <a:ea typeface="黑体" panose="02010609060101010101" pitchFamily="49" charset="-122"/>
              </a:rPr>
              <a:t>4.2.2 </a:t>
            </a:r>
            <a:r>
              <a:rPr lang="zh-CN" altLang="en-US" sz="2400" b="0" dirty="0">
                <a:solidFill>
                  <a:srgbClr val="FF0000"/>
                </a:solidFill>
                <a:latin typeface="Times New Roman" panose="02020603050405020304" pitchFamily="18" charset="0"/>
                <a:ea typeface="黑体" panose="02010609060101010101" pitchFamily="49" charset="-122"/>
              </a:rPr>
              <a:t>页式虚拟存储器的构成</a:t>
            </a:r>
            <a:endParaRPr lang="zh-CN" altLang="en-US" sz="2400" b="0" dirty="0">
              <a:solidFill>
                <a:srgbClr val="FF0000"/>
              </a:solidFill>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地址的映像和变换</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页面替换算法</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虚拟存储器工作全过程</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latin typeface="Times New Roman" panose="02020603050405020304" pitchFamily="18" charset="0"/>
                <a:ea typeface="黑体" panose="02010609060101010101" pitchFamily="49" charset="-122"/>
              </a:rPr>
              <a:t>4.2.3 </a:t>
            </a:r>
            <a:r>
              <a:rPr lang="zh-CN" altLang="en-US" sz="2400" b="0" dirty="0">
                <a:latin typeface="Times New Roman" panose="02020603050405020304" pitchFamily="18" charset="0"/>
                <a:ea typeface="黑体" panose="02010609060101010101" pitchFamily="49" charset="-122"/>
              </a:rPr>
              <a:t>页式虚拟存储器实现中的问题</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页面失效的处理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提高虚拟存储器等效访问速度的措施</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映像主存命中率和</a:t>
            </a:r>
            <a:r>
              <a:rPr lang="en-US" altLang="zh-CN" sz="2000" dirty="0">
                <a:latin typeface="Times New Roman" panose="02020603050405020304" pitchFamily="18" charset="0"/>
                <a:ea typeface="黑体" panose="02010609060101010101" pitchFamily="49" charset="-122"/>
              </a:rPr>
              <a:t>CPU</a:t>
            </a:r>
            <a:r>
              <a:rPr lang="zh-CN" altLang="en-US" sz="2000" dirty="0">
                <a:latin typeface="Times New Roman" panose="02020603050405020304" pitchFamily="18" charset="0"/>
                <a:ea typeface="黑体" panose="02010609060101010101" pitchFamily="49" charset="-122"/>
              </a:rPr>
              <a:t>效率的某些因素</a:t>
            </a:r>
            <a:endParaRPr lang="zh-CN" altLang="en-US" sz="2000" dirty="0">
              <a:latin typeface="Times New Roman" panose="02020603050405020304" pitchFamily="18" charset="0"/>
              <a:ea typeface="黑体" panose="02010609060101010101" pitchFamily="49" charset="-122"/>
            </a:endParaRPr>
          </a:p>
          <a:p>
            <a:pPr eaLnBrk="1" hangingPunct="1">
              <a:lnSpc>
                <a:spcPct val="80000"/>
              </a:lnSpc>
            </a:pPr>
            <a:endParaRPr lang="zh-CN" altLang="en-US" sz="2400" b="0" dirty="0">
              <a:latin typeface="Times New Roman" panose="02020603050405020304" pitchFamily="18" charset="0"/>
            </a:endParaRPr>
          </a:p>
          <a:p>
            <a:pPr eaLnBrk="1" hangingPunct="1">
              <a:lnSpc>
                <a:spcPct val="80000"/>
              </a:lnSpc>
              <a:buNone/>
            </a:pP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a:p>
            <a:pPr eaLnBrk="1" hangingPunct="1">
              <a:lnSpc>
                <a:spcPct val="80000"/>
              </a:lnSpc>
            </a:pPr>
            <a:endParaRPr lang="zh-CN" altLang="en-US" sz="2400" dirty="0">
              <a:latin typeface="Times New Roman" panose="02020603050405020304" pitchFamily="18" charset="0"/>
              <a:ea typeface="Times New Roman" panose="02020603050405020304" pitchFamily="18" charset="0"/>
            </a:endParaRPr>
          </a:p>
        </p:txBody>
      </p:sp>
      <p:sp>
        <p:nvSpPr>
          <p:cNvPr id="116739"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8786" name="Picture 30"/>
          <p:cNvPicPr>
            <a:picLocks noChangeAspect="1"/>
          </p:cNvPicPr>
          <p:nvPr/>
        </p:nvPicPr>
        <p:blipFill>
          <a:blip r:embed="rId1"/>
          <a:stretch>
            <a:fillRect/>
          </a:stretch>
        </p:blipFill>
        <p:spPr>
          <a:xfrm>
            <a:off x="2343150" y="814388"/>
            <a:ext cx="6556375" cy="4024312"/>
          </a:xfrm>
          <a:prstGeom prst="rect">
            <a:avLst/>
          </a:prstGeom>
          <a:noFill/>
          <a:ln w="9525">
            <a:noFill/>
          </a:ln>
        </p:spPr>
      </p:pic>
      <p:sp>
        <p:nvSpPr>
          <p:cNvPr id="118787" name="Rectangle 2"/>
          <p:cNvSpPr txBox="1"/>
          <p:nvPr/>
        </p:nvSpPr>
        <p:spPr>
          <a:xfrm>
            <a:off x="590550" y="100013"/>
            <a:ext cx="7848600" cy="609600"/>
          </a:xfrm>
          <a:prstGeom prst="rect">
            <a:avLst/>
          </a:prstGeom>
          <a:noFill/>
          <a:ln w="9525">
            <a:noFill/>
          </a:ln>
        </p:spPr>
        <p:txBody>
          <a:bodyPr/>
          <a:p>
            <a:pPr eaLnBrk="1" hangingPunct="1"/>
            <a:r>
              <a:rPr lang="en-US" altLang="zh-CN" sz="3600" b="1" dirty="0">
                <a:solidFill>
                  <a:srgbClr val="000000"/>
                </a:solidFill>
                <a:latin typeface="Times New Roman" panose="02020603050405020304" pitchFamily="18" charset="0"/>
              </a:rPr>
              <a:t>4.2.2 </a:t>
            </a:r>
            <a:r>
              <a:rPr lang="zh-CN" altLang="en-US" sz="3600" b="1" dirty="0">
                <a:solidFill>
                  <a:srgbClr val="000000"/>
                </a:solidFill>
                <a:latin typeface="Times New Roman" panose="02020603050405020304" pitchFamily="18" charset="0"/>
              </a:rPr>
              <a:t>页式虚拟存储器构成</a:t>
            </a:r>
            <a:r>
              <a:rPr lang="zh-CN" altLang="en-US" sz="3600" b="1" dirty="0">
                <a:solidFill>
                  <a:srgbClr val="000000"/>
                </a:solidFill>
                <a:latin typeface="黑体" panose="02010609060101010101" pitchFamily="49" charset="-122"/>
              </a:rPr>
              <a:t> </a:t>
            </a:r>
            <a:endParaRPr lang="zh-CN" altLang="en-US" sz="3600" b="1" dirty="0">
              <a:solidFill>
                <a:srgbClr val="000000"/>
              </a:solidFill>
              <a:latin typeface="黑体" panose="02010609060101010101" pitchFamily="49" charset="-122"/>
            </a:endParaRPr>
          </a:p>
        </p:txBody>
      </p:sp>
      <p:graphicFrame>
        <p:nvGraphicFramePr>
          <p:cNvPr id="118788" name="Object 3"/>
          <p:cNvGraphicFramePr>
            <a:graphicFrameLocks noChangeAspect="1"/>
          </p:cNvGraphicFramePr>
          <p:nvPr/>
        </p:nvGraphicFramePr>
        <p:xfrm>
          <a:off x="214313" y="3387725"/>
          <a:ext cx="3546475" cy="3111500"/>
        </p:xfrm>
        <a:graphic>
          <a:graphicData uri="http://schemas.openxmlformats.org/presentationml/2006/ole">
            <mc:AlternateContent xmlns:mc="http://schemas.openxmlformats.org/markup-compatibility/2006">
              <mc:Choice xmlns:v="urn:schemas-microsoft-com:vml" Requires="v">
                <p:oleObj spid="_x0000_s3087" name="" r:id="rId2" imgW="1129665" imgH="989965" progId="Equation.DSMT4">
                  <p:embed/>
                </p:oleObj>
              </mc:Choice>
              <mc:Fallback>
                <p:oleObj name="" r:id="rId2" imgW="1129665" imgH="989965" progId="Equation.DSMT4">
                  <p:embed/>
                  <p:pic>
                    <p:nvPicPr>
                      <p:cNvPr id="0" name="图片 3086"/>
                      <p:cNvPicPr/>
                      <p:nvPr/>
                    </p:nvPicPr>
                    <p:blipFill>
                      <a:blip r:embed="rId3"/>
                      <a:stretch>
                        <a:fillRect/>
                      </a:stretch>
                    </p:blipFill>
                    <p:spPr>
                      <a:xfrm>
                        <a:off x="214313" y="3387725"/>
                        <a:ext cx="3546475" cy="3111500"/>
                      </a:xfrm>
                      <a:prstGeom prst="rect">
                        <a:avLst/>
                      </a:prstGeom>
                      <a:noFill/>
                      <a:ln w="38100">
                        <a:noFill/>
                        <a:miter/>
                      </a:ln>
                    </p:spPr>
                  </p:pic>
                </p:oleObj>
              </mc:Fallback>
            </mc:AlternateContent>
          </a:graphicData>
        </a:graphic>
      </p:graphicFrame>
      <p:sp>
        <p:nvSpPr>
          <p:cNvPr id="2" name="文本框 1"/>
          <p:cNvSpPr txBox="1"/>
          <p:nvPr/>
        </p:nvSpPr>
        <p:spPr>
          <a:xfrm>
            <a:off x="3829050" y="5121275"/>
            <a:ext cx="5208588" cy="1354138"/>
          </a:xfrm>
          <a:prstGeom prst="rect">
            <a:avLst/>
          </a:prstGeom>
          <a:noFill/>
          <a:ln w="9525">
            <a:noFill/>
          </a:ln>
        </p:spPr>
        <p:txBody>
          <a:bodyPr>
            <a:spAutoFit/>
          </a:bodyPr>
          <a:p>
            <a:pPr>
              <a:spcBef>
                <a:spcPts val="1200"/>
              </a:spcBef>
            </a:pPr>
            <a:r>
              <a:rPr lang="zh-CN" altLang="en-US" sz="2400" dirty="0">
                <a:latin typeface="Times New Roman" panose="02020603050405020304" pitchFamily="18" charset="0"/>
              </a:rPr>
              <a:t>问题</a:t>
            </a:r>
            <a:r>
              <a:rPr lang="en-US" altLang="zh-CN" sz="2400" dirty="0">
                <a:latin typeface="Times New Roman" panose="02020603050405020304" pitchFamily="18" charset="0"/>
              </a:rPr>
              <a:t>1</a:t>
            </a:r>
            <a:r>
              <a:rPr lang="zh-CN" altLang="en-US" sz="2400" dirty="0">
                <a:latin typeface="Times New Roman" panose="02020603050405020304" pitchFamily="18" charset="0"/>
              </a:rPr>
              <a:t>：如何将大的多用户虚拟空间压缩装入到小的主存空间？</a:t>
            </a:r>
            <a:endParaRPr lang="en-US" altLang="zh-CN" sz="2400" dirty="0">
              <a:latin typeface="Times New Roman" panose="02020603050405020304" pitchFamily="18" charset="0"/>
            </a:endParaRPr>
          </a:p>
          <a:p>
            <a:pPr>
              <a:spcBef>
                <a:spcPts val="1200"/>
              </a:spcBef>
            </a:pPr>
            <a:r>
              <a:rPr lang="zh-CN" altLang="en-US" sz="2400" dirty="0">
                <a:latin typeface="Times New Roman" panose="02020603050405020304" pitchFamily="18" charset="0"/>
              </a:rPr>
              <a:t>问题</a:t>
            </a:r>
            <a:r>
              <a:rPr lang="en-US" altLang="zh-CN" sz="2400" dirty="0">
                <a:latin typeface="Times New Roman" panose="02020603050405020304" pitchFamily="18" charset="0"/>
              </a:rPr>
              <a:t>2</a:t>
            </a:r>
            <a:r>
              <a:rPr lang="zh-CN" altLang="en-US" sz="2400" dirty="0">
                <a:latin typeface="Times New Roman" panose="02020603050405020304" pitchFamily="18" charset="0"/>
              </a:rPr>
              <a:t>：虚地址</a:t>
            </a:r>
            <a:r>
              <a:rPr lang="en-US" altLang="zh-CN" sz="2400" dirty="0">
                <a:latin typeface="Times New Roman" panose="02020603050405020304" pitchFamily="18" charset="0"/>
              </a:rPr>
              <a:t>N</a:t>
            </a:r>
            <a:r>
              <a:rPr lang="en-US" altLang="zh-CN" sz="2400" baseline="-25000" dirty="0">
                <a:latin typeface="Times New Roman" panose="02020603050405020304" pitchFamily="18" charset="0"/>
              </a:rPr>
              <a:t>s</a:t>
            </a:r>
            <a:r>
              <a:rPr lang="zh-CN" altLang="en-US" sz="2400" dirty="0">
                <a:latin typeface="Times New Roman" panose="02020603050405020304" pitchFamily="18" charset="0"/>
              </a:rPr>
              <a:t>变换成主存地址</a:t>
            </a:r>
            <a:r>
              <a:rPr lang="en-US" altLang="zh-CN" sz="2400" dirty="0">
                <a:latin typeface="Times New Roman" panose="02020603050405020304" pitchFamily="18" charset="0"/>
              </a:rPr>
              <a:t>n</a:t>
            </a:r>
            <a:r>
              <a:rPr lang="en-US" altLang="zh-CN" sz="2400" baseline="-25000" dirty="0">
                <a:latin typeface="Times New Roman" panose="02020603050405020304" pitchFamily="18" charset="0"/>
              </a:rPr>
              <a:t>p</a:t>
            </a:r>
            <a:r>
              <a:rPr lang="zh-CN" altLang="en-US" sz="2400" dirty="0">
                <a:latin typeface="Times New Roman" panose="02020603050405020304" pitchFamily="18" charset="0"/>
              </a:rPr>
              <a:t>？</a:t>
            </a:r>
            <a:endParaRPr lang="zh-CN" altLang="en-US" sz="2400" baseline="-25000" dirty="0">
              <a:latin typeface="Times New Roman" panose="02020603050405020304" pitchFamily="18" charset="0"/>
            </a:endParaRPr>
          </a:p>
        </p:txBody>
      </p:sp>
      <mc:AlternateContent xmlns:mc="http://schemas.openxmlformats.org/markup-compatibility/2006" xmlns:p14="http://schemas.microsoft.com/office/powerpoint/2010/main">
        <mc:Choice Requires="p14">
          <p:contentPart r:id="rId4" p14:bwMode="auto">
            <p14:nvContentPartPr>
              <p14:cNvPr id="3" name="墨迹 2"/>
              <p14:cNvContentPartPr/>
              <p14:nvPr/>
            </p14:nvContentPartPr>
            <p14:xfrm>
              <a:off x="1593850" y="3886200"/>
              <a:ext cx="2038350" cy="31750"/>
            </p14:xfrm>
          </p:contentPart>
        </mc:Choice>
        <mc:Fallback xmlns="">
          <p:pic>
            <p:nvPicPr>
              <p:cNvPr id="3" name="墨迹 2"/>
            </p:nvPicPr>
            <p:blipFill>
              <a:blip r:embed="rId5"/>
            </p:blipFill>
            <p:spPr>
              <a:xfrm>
                <a:off x="1593850" y="3886200"/>
                <a:ext cx="2038350" cy="3175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4" name="墨迹 3"/>
              <p14:cNvContentPartPr/>
              <p14:nvPr/>
            </p14:nvContentPartPr>
            <p14:xfrm>
              <a:off x="4641850" y="2628900"/>
              <a:ext cx="298450" cy="360"/>
            </p14:xfrm>
          </p:contentPart>
        </mc:Choice>
        <mc:Fallback xmlns="">
          <p:pic>
            <p:nvPicPr>
              <p:cNvPr id="4" name="墨迹 3"/>
            </p:nvPicPr>
            <p:blipFill>
              <a:blip r:embed="rId7"/>
            </p:blipFill>
            <p:spPr>
              <a:xfrm>
                <a:off x="4641850" y="2628900"/>
                <a:ext cx="298450" cy="360"/>
              </a:xfrm>
              <a:prstGeom prst="rect"/>
            </p:spPr>
          </p:pic>
        </mc:Fallback>
      </mc:AlternateContent>
      <mc:AlternateContent xmlns:mc="http://schemas.openxmlformats.org/markup-compatibility/2006" xmlns:p14="http://schemas.microsoft.com/office/powerpoint/2010/main">
        <mc:Choice Requires="p14">
          <p:contentPart r:id="rId8" p14:bwMode="auto">
            <p14:nvContentPartPr>
              <p14:cNvPr id="5" name="墨迹 4"/>
              <p14:cNvContentPartPr/>
              <p14:nvPr/>
            </p14:nvContentPartPr>
            <p14:xfrm>
              <a:off x="5657850" y="2584450"/>
              <a:ext cx="495300" cy="6350"/>
            </p14:xfrm>
          </p:contentPart>
        </mc:Choice>
        <mc:Fallback xmlns="">
          <p:pic>
            <p:nvPicPr>
              <p:cNvPr id="5" name="墨迹 4"/>
            </p:nvPicPr>
            <p:blipFill>
              <a:blip r:embed="rId9"/>
            </p:blipFill>
            <p:spPr>
              <a:xfrm>
                <a:off x="5657850" y="2584450"/>
                <a:ext cx="495300" cy="6350"/>
              </a:xfrm>
              <a:prstGeom prst="rect"/>
            </p:spPr>
          </p:pic>
        </mc:Fallback>
      </mc:AlternateContent>
      <mc:AlternateContent xmlns:mc="http://schemas.openxmlformats.org/markup-compatibility/2006" xmlns:p14="http://schemas.microsoft.com/office/powerpoint/2010/main">
        <mc:Choice Requires="p14">
          <p:contentPart r:id="rId10" p14:bwMode="auto">
            <p14:nvContentPartPr>
              <p14:cNvPr id="6" name="墨迹 5"/>
              <p14:cNvContentPartPr/>
              <p14:nvPr/>
            </p14:nvContentPartPr>
            <p14:xfrm>
              <a:off x="1581150" y="6000750"/>
              <a:ext cx="825500" cy="360"/>
            </p14:xfrm>
          </p:contentPart>
        </mc:Choice>
        <mc:Fallback xmlns="">
          <p:pic>
            <p:nvPicPr>
              <p:cNvPr id="6" name="墨迹 5"/>
            </p:nvPicPr>
            <p:blipFill>
              <a:blip r:embed="rId11"/>
            </p:blipFill>
            <p:spPr>
              <a:xfrm>
                <a:off x="1581150" y="6000750"/>
                <a:ext cx="825500" cy="36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zh-CN" altLang="en-US" dirty="0"/>
              <a:t> </a:t>
            </a:r>
            <a:endParaRPr lang="zh-CN" altLang="en-US" dirty="0"/>
          </a:p>
        </p:txBody>
      </p:sp>
      <p:sp>
        <p:nvSpPr>
          <p:cNvPr id="120835" name="Rectangle 3"/>
          <p:cNvSpPr>
            <a:spLocks noGrp="1"/>
          </p:cNvSpPr>
          <p:nvPr>
            <p:ph idx="1" hasCustomPrompt="1"/>
          </p:nvPr>
        </p:nvSpPr>
        <p:spPr>
          <a:ln/>
        </p:spPr>
        <p:txBody>
          <a:bodyPr vert="horz" wrap="square" lIns="91440" tIns="45720" rIns="91440" bIns="45720" anchor="t" anchorCtr="0"/>
          <a:p>
            <a:pPr eaLnBrk="1" hangingPunct="1">
              <a:spcBef>
                <a:spcPts val="2400"/>
              </a:spcBef>
            </a:pPr>
            <a:r>
              <a:rPr lang="zh-CN" altLang="en-US" dirty="0">
                <a:solidFill>
                  <a:srgbClr val="FF0000"/>
                </a:solidFill>
              </a:rPr>
              <a:t>问题</a:t>
            </a:r>
            <a:r>
              <a:rPr lang="en-US" altLang="zh-CN" dirty="0">
                <a:solidFill>
                  <a:srgbClr val="FF0000"/>
                </a:solidFill>
              </a:rPr>
              <a:t>1</a:t>
            </a:r>
            <a:r>
              <a:rPr lang="zh-CN" altLang="en-US" dirty="0">
                <a:solidFill>
                  <a:srgbClr val="FF0000"/>
                </a:solidFill>
              </a:rPr>
              <a:t>：如何将大的多用户虚拟空间压缩装入到小的主存空间？</a:t>
            </a:r>
            <a:endParaRPr lang="en-US" altLang="zh-CN" dirty="0">
              <a:solidFill>
                <a:srgbClr val="FF0000"/>
              </a:solidFill>
            </a:endParaRPr>
          </a:p>
          <a:p>
            <a:pPr eaLnBrk="1" hangingPunct="1">
              <a:spcBef>
                <a:spcPts val="2400"/>
              </a:spcBef>
            </a:pPr>
            <a:r>
              <a:rPr lang="zh-CN" altLang="en-US" dirty="0">
                <a:solidFill>
                  <a:srgbClr val="0000CC"/>
                </a:solidFill>
                <a:latin typeface="Times New Roman" panose="02020603050405020304" pitchFamily="18" charset="0"/>
              </a:rPr>
              <a:t>地址映像</a:t>
            </a:r>
            <a:r>
              <a:rPr lang="zh-CN" altLang="en-US" dirty="0">
                <a:latin typeface="Times New Roman" panose="02020603050405020304" pitchFamily="18" charset="0"/>
              </a:rPr>
              <a:t>：是将每个虚存单元按某种</a:t>
            </a:r>
            <a:r>
              <a:rPr lang="zh-CN" altLang="en-US" dirty="0">
                <a:solidFill>
                  <a:srgbClr val="FF0000"/>
                </a:solidFill>
                <a:latin typeface="Times New Roman" panose="02020603050405020304" pitchFamily="18" charset="0"/>
              </a:rPr>
              <a:t>规则（算法）</a:t>
            </a:r>
            <a:r>
              <a:rPr lang="zh-CN" altLang="en-US" dirty="0">
                <a:latin typeface="Times New Roman" panose="02020603050405020304" pitchFamily="18" charset="0"/>
              </a:rPr>
              <a:t>装入（定位于）实存，即建立多用户虚地址</a:t>
            </a:r>
            <a:r>
              <a:rPr lang="en-US" altLang="zh-CN" dirty="0"/>
              <a:t>N</a:t>
            </a:r>
            <a:r>
              <a:rPr lang="en-US" altLang="zh-CN" baseline="-25000" dirty="0"/>
              <a:t>s</a:t>
            </a:r>
            <a:r>
              <a:rPr lang="zh-CN" altLang="en-US" dirty="0">
                <a:latin typeface="Times New Roman" panose="02020603050405020304" pitchFamily="18" charset="0"/>
              </a:rPr>
              <a:t>与实存地址</a:t>
            </a:r>
            <a:r>
              <a:rPr lang="en-US" altLang="zh-CN" dirty="0"/>
              <a:t>n</a:t>
            </a:r>
            <a:r>
              <a:rPr lang="en-US" altLang="zh-CN" baseline="-25000" dirty="0"/>
              <a:t>p</a:t>
            </a:r>
            <a:r>
              <a:rPr lang="zh-CN" altLang="en-US" dirty="0">
                <a:latin typeface="Times New Roman" panose="02020603050405020304" pitchFamily="18" charset="0"/>
              </a:rPr>
              <a:t>之间的</a:t>
            </a:r>
            <a:r>
              <a:rPr lang="zh-CN" altLang="en-US" dirty="0">
                <a:solidFill>
                  <a:srgbClr val="0000CC"/>
                </a:solidFill>
                <a:latin typeface="Times New Roman" panose="02020603050405020304" pitchFamily="18" charset="0"/>
              </a:rPr>
              <a:t>对应关系</a:t>
            </a:r>
            <a:r>
              <a:rPr lang="zh-CN" altLang="en-US" dirty="0">
                <a:latin typeface="Times New Roman" panose="02020603050405020304" pitchFamily="18" charset="0"/>
              </a:rPr>
              <a:t>。</a:t>
            </a:r>
            <a:endParaRPr lang="en-US" altLang="zh-CN" dirty="0">
              <a:latin typeface="Times New Roman" panose="02020603050405020304" pitchFamily="18" charset="0"/>
            </a:endParaRPr>
          </a:p>
          <a:p>
            <a:pPr eaLnBrk="1" hangingPunct="1">
              <a:spcBef>
                <a:spcPts val="2400"/>
              </a:spcBef>
            </a:pPr>
            <a:r>
              <a:rPr lang="zh-CN" altLang="en-US" dirty="0">
                <a:solidFill>
                  <a:srgbClr val="FF0000"/>
                </a:solidFill>
              </a:rPr>
              <a:t>问题</a:t>
            </a:r>
            <a:r>
              <a:rPr lang="en-US" altLang="zh-CN" dirty="0">
                <a:solidFill>
                  <a:srgbClr val="FF0000"/>
                </a:solidFill>
              </a:rPr>
              <a:t>2</a:t>
            </a:r>
            <a:r>
              <a:rPr lang="zh-CN" altLang="en-US" dirty="0">
                <a:solidFill>
                  <a:srgbClr val="FF0000"/>
                </a:solidFill>
              </a:rPr>
              <a:t>：虚地址</a:t>
            </a:r>
            <a:r>
              <a:rPr lang="en-US" altLang="zh-CN" dirty="0">
                <a:solidFill>
                  <a:srgbClr val="FF0000"/>
                </a:solidFill>
              </a:rPr>
              <a:t>N</a:t>
            </a:r>
            <a:r>
              <a:rPr lang="en-US" altLang="zh-CN" baseline="-25000" dirty="0">
                <a:solidFill>
                  <a:srgbClr val="FF0000"/>
                </a:solidFill>
              </a:rPr>
              <a:t>s</a:t>
            </a:r>
            <a:r>
              <a:rPr lang="zh-CN" altLang="en-US" dirty="0">
                <a:solidFill>
                  <a:srgbClr val="FF0000"/>
                </a:solidFill>
              </a:rPr>
              <a:t>变换成主存地址</a:t>
            </a:r>
            <a:r>
              <a:rPr lang="en-US" altLang="zh-CN" dirty="0">
                <a:solidFill>
                  <a:srgbClr val="FF0000"/>
                </a:solidFill>
              </a:rPr>
              <a:t>n</a:t>
            </a:r>
            <a:r>
              <a:rPr lang="en-US" altLang="zh-CN" baseline="-25000" dirty="0">
                <a:solidFill>
                  <a:srgbClr val="FF0000"/>
                </a:solidFill>
              </a:rPr>
              <a:t>p</a:t>
            </a:r>
            <a:r>
              <a:rPr lang="zh-CN" altLang="en-US" dirty="0">
                <a:solidFill>
                  <a:srgbClr val="FF0000"/>
                </a:solidFill>
              </a:rPr>
              <a:t>？</a:t>
            </a:r>
            <a:endParaRPr lang="zh-CN" altLang="en-US" baseline="-25000" dirty="0">
              <a:solidFill>
                <a:srgbClr val="FF0000"/>
              </a:solidFill>
            </a:endParaRPr>
          </a:p>
          <a:p>
            <a:pPr eaLnBrk="1" hangingPunct="1">
              <a:spcBef>
                <a:spcPts val="2400"/>
              </a:spcBef>
            </a:pPr>
            <a:r>
              <a:rPr lang="zh-CN" altLang="en-US" dirty="0">
                <a:solidFill>
                  <a:srgbClr val="0000CC"/>
                </a:solidFill>
                <a:latin typeface="Times New Roman" panose="02020603050405020304" pitchFamily="18" charset="0"/>
              </a:rPr>
              <a:t>地址变换</a:t>
            </a:r>
            <a:r>
              <a:rPr lang="zh-CN" altLang="en-US" dirty="0">
                <a:latin typeface="Times New Roman" panose="02020603050405020304" pitchFamily="18" charset="0"/>
              </a:rPr>
              <a:t>：是程序按照这种映像关系装入实存后，在执行时，多用户虚地址</a:t>
            </a:r>
            <a:r>
              <a:rPr lang="en-US" altLang="zh-CN" dirty="0"/>
              <a:t>N</a:t>
            </a:r>
            <a:r>
              <a:rPr lang="en-US" altLang="zh-CN" baseline="-25000" dirty="0"/>
              <a:t>s</a:t>
            </a:r>
            <a:r>
              <a:rPr lang="zh-CN" altLang="en-US" dirty="0">
                <a:latin typeface="Times New Roman" panose="02020603050405020304" pitchFamily="18" charset="0"/>
              </a:rPr>
              <a:t>如何</a:t>
            </a:r>
            <a:r>
              <a:rPr lang="zh-CN" altLang="en-US" dirty="0">
                <a:solidFill>
                  <a:srgbClr val="0000CC"/>
                </a:solidFill>
                <a:latin typeface="Times New Roman" panose="02020603050405020304" pitchFamily="18" charset="0"/>
              </a:rPr>
              <a:t>变换</a:t>
            </a:r>
            <a:r>
              <a:rPr lang="zh-CN" altLang="en-US" dirty="0">
                <a:latin typeface="Times New Roman" panose="02020603050405020304" pitchFamily="18" charset="0"/>
              </a:rPr>
              <a:t>成对应的是地址</a:t>
            </a:r>
            <a:r>
              <a:rPr lang="en-US" altLang="zh-CN" dirty="0"/>
              <a:t>n</a:t>
            </a:r>
            <a:r>
              <a:rPr lang="en-US" altLang="zh-CN" baseline="-25000" dirty="0"/>
              <a:t>p</a:t>
            </a:r>
            <a:r>
              <a:rPr lang="zh-CN" altLang="en-US" dirty="0">
                <a:latin typeface="Times New Roman" panose="02020603050405020304" pitchFamily="18" charset="0"/>
              </a:rPr>
              <a:t>。</a:t>
            </a:r>
            <a:endParaRPr lang="zh-CN" altLang="en-US" dirty="0">
              <a:latin typeface="Times New Roman" panose="02020603050405020304" pitchFamily="18" charset="0"/>
            </a:endParaRPr>
          </a:p>
          <a:p>
            <a:pPr eaLnBrk="1" hangingPunct="1">
              <a:lnSpc>
                <a:spcPct val="90000"/>
              </a:lnSpc>
            </a:pPr>
            <a:endParaRPr lang="zh-CN" altLang="en-US"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Rectangle 2"/>
          <p:cNvSpPr>
            <a:spLocks noGrp="1"/>
          </p:cNvSpPr>
          <p:nvPr>
            <p:ph type="title"/>
          </p:nvPr>
        </p:nvSpPr>
        <p:spPr>
          <a:xfrm>
            <a:off x="590550" y="69850"/>
            <a:ext cx="8353425" cy="609600"/>
          </a:xfrm>
          <a:ln/>
        </p:spPr>
        <p:txBody>
          <a:bodyPr vert="horz" wrap="square" lIns="91440" tIns="45720" rIns="91440" bIns="45720" anchor="ctr" anchorCtr="0"/>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latin typeface="Times New Roman" panose="02020603050405020304" pitchFamily="18" charset="0"/>
              </a:rPr>
              <a:t>——</a:t>
            </a:r>
            <a:r>
              <a:rPr lang="zh-CN" altLang="en-US" dirty="0"/>
              <a:t>地址变换的原则 </a:t>
            </a:r>
            <a:endParaRPr lang="zh-CN" altLang="en-US" dirty="0"/>
          </a:p>
        </p:txBody>
      </p:sp>
      <p:sp>
        <p:nvSpPr>
          <p:cNvPr id="106499" name="Rectangle 3"/>
          <p:cNvSpPr>
            <a:spLocks noGrp="1" noChangeArrowheads="1"/>
          </p:cNvSpPr>
          <p:nvPr>
            <p:ph idx="1" hasCustomPrompt="1"/>
          </p:nvPr>
        </p:nvSpPr>
        <p:spPr>
          <a:xfrm>
            <a:off x="469900" y="895350"/>
            <a:ext cx="8229600" cy="200342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ts val="24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页式管理方法</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实页冲突</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解决方法：先装入一虚拟页，待其退出主存后再装入第二虚拟页，执行效率下降。</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grpSp>
        <p:nvGrpSpPr>
          <p:cNvPr id="122884" name="组合 3"/>
          <p:cNvGrpSpPr/>
          <p:nvPr/>
        </p:nvGrpSpPr>
        <p:grpSpPr>
          <a:xfrm>
            <a:off x="1428750" y="2535238"/>
            <a:ext cx="6297613" cy="2589212"/>
            <a:chOff x="1711403" y="3646314"/>
            <a:chExt cx="6296722" cy="2589229"/>
          </a:xfrm>
        </p:grpSpPr>
        <p:pic>
          <p:nvPicPr>
            <p:cNvPr id="122896" name="图片 4"/>
            <p:cNvPicPr>
              <a:picLocks noChangeAspect="1"/>
            </p:cNvPicPr>
            <p:nvPr/>
          </p:nvPicPr>
          <p:blipFill>
            <a:blip r:embed="rId1"/>
            <a:srcRect l="8755" r="15021" b="52895"/>
            <a:stretch>
              <a:fillRect/>
            </a:stretch>
          </p:blipFill>
          <p:spPr>
            <a:xfrm>
              <a:off x="1711403" y="3646314"/>
              <a:ext cx="6296722" cy="2329036"/>
            </a:xfrm>
            <a:prstGeom prst="rect">
              <a:avLst/>
            </a:prstGeom>
            <a:noFill/>
            <a:ln w="9525">
              <a:noFill/>
            </a:ln>
          </p:spPr>
        </p:pic>
        <p:sp>
          <p:nvSpPr>
            <p:cNvPr id="122897" name="矩形 5"/>
            <p:cNvSpPr/>
            <p:nvPr/>
          </p:nvSpPr>
          <p:spPr>
            <a:xfrm>
              <a:off x="1944029" y="5893572"/>
              <a:ext cx="1312126" cy="341971"/>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grpSp>
      <p:sp>
        <p:nvSpPr>
          <p:cNvPr id="122885" name="矩形 1"/>
          <p:cNvSpPr/>
          <p:nvPr/>
        </p:nvSpPr>
        <p:spPr>
          <a:xfrm>
            <a:off x="5456238" y="4576763"/>
            <a:ext cx="1584325" cy="969962"/>
          </a:xfrm>
          <a:prstGeom prst="rect">
            <a:avLst/>
          </a:prstGeom>
          <a:solidFill>
            <a:srgbClr val="FFCC99"/>
          </a:solidFill>
          <a:ln w="19050" cap="flat" cmpd="sng">
            <a:solidFill>
              <a:srgbClr val="00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22886" name="直接连接符 6"/>
          <p:cNvCxnSpPr/>
          <p:nvPr/>
        </p:nvCxnSpPr>
        <p:spPr>
          <a:xfrm>
            <a:off x="5456238" y="4827588"/>
            <a:ext cx="1584325" cy="0"/>
          </a:xfrm>
          <a:prstGeom prst="line">
            <a:avLst/>
          </a:prstGeom>
          <a:ln w="19050" cap="flat" cmpd="sng">
            <a:solidFill>
              <a:srgbClr val="000000"/>
            </a:solidFill>
            <a:prstDash val="sysDash"/>
            <a:headEnd type="none" w="med" len="med"/>
            <a:tailEnd type="none" w="med" len="med"/>
          </a:ln>
        </p:spPr>
      </p:cxnSp>
      <p:cxnSp>
        <p:nvCxnSpPr>
          <p:cNvPr id="122887" name="直接连接符 9"/>
          <p:cNvCxnSpPr/>
          <p:nvPr/>
        </p:nvCxnSpPr>
        <p:spPr>
          <a:xfrm>
            <a:off x="5456238" y="5089525"/>
            <a:ext cx="1584325" cy="0"/>
          </a:xfrm>
          <a:prstGeom prst="line">
            <a:avLst/>
          </a:prstGeom>
          <a:ln w="19050" cap="flat" cmpd="sng">
            <a:solidFill>
              <a:srgbClr val="000000"/>
            </a:solidFill>
            <a:prstDash val="sysDash"/>
            <a:headEnd type="none" w="med" len="med"/>
            <a:tailEnd type="none" w="med" len="med"/>
          </a:ln>
        </p:spPr>
      </p:cxnSp>
      <p:cxnSp>
        <p:nvCxnSpPr>
          <p:cNvPr id="122888" name="直接连接符 10"/>
          <p:cNvCxnSpPr/>
          <p:nvPr/>
        </p:nvCxnSpPr>
        <p:spPr>
          <a:xfrm>
            <a:off x="5456238" y="5321300"/>
            <a:ext cx="1584325" cy="0"/>
          </a:xfrm>
          <a:prstGeom prst="line">
            <a:avLst/>
          </a:prstGeom>
          <a:ln w="19050" cap="flat" cmpd="sng">
            <a:solidFill>
              <a:srgbClr val="000000"/>
            </a:solidFill>
            <a:prstDash val="sysDash"/>
            <a:headEnd type="none" w="med" len="med"/>
            <a:tailEnd type="none" w="med" len="med"/>
          </a:ln>
        </p:spPr>
      </p:cxnSp>
      <p:sp>
        <p:nvSpPr>
          <p:cNvPr id="122889" name="文本框 7"/>
          <p:cNvSpPr txBox="1"/>
          <p:nvPr/>
        </p:nvSpPr>
        <p:spPr>
          <a:xfrm>
            <a:off x="5694363" y="4003675"/>
            <a:ext cx="1108075" cy="646113"/>
          </a:xfrm>
          <a:prstGeom prst="rect">
            <a:avLst/>
          </a:prstGeom>
          <a:noFill/>
          <a:ln w="9525">
            <a:noFill/>
          </a:ln>
        </p:spPr>
        <p:txBody>
          <a:bodyPr wrap="none">
            <a:spAutoFit/>
          </a:bodyPr>
          <a:p>
            <a:pPr algn="ctr"/>
            <a:r>
              <a:rPr lang="en-US" altLang="zh-CN" sz="1800" dirty="0">
                <a:solidFill>
                  <a:srgbClr val="0000CC"/>
                </a:solidFill>
                <a:latin typeface="Times New Roman" panose="02020603050405020304" pitchFamily="18" charset="0"/>
              </a:rPr>
              <a:t>E</a:t>
            </a:r>
            <a:r>
              <a:rPr lang="zh-CN" altLang="en-US" sz="1800" dirty="0">
                <a:solidFill>
                  <a:srgbClr val="0000CC"/>
                </a:solidFill>
                <a:latin typeface="Times New Roman" panose="02020603050405020304" pitchFamily="18" charset="0"/>
              </a:rPr>
              <a:t>道程序</a:t>
            </a:r>
            <a:endParaRPr lang="en-US" altLang="zh-CN" sz="1800" dirty="0">
              <a:solidFill>
                <a:srgbClr val="0000CC"/>
              </a:solidFill>
              <a:latin typeface="Times New Roman" panose="02020603050405020304" pitchFamily="18" charset="0"/>
            </a:endParaRPr>
          </a:p>
          <a:p>
            <a:pPr algn="ctr"/>
            <a:r>
              <a:rPr lang="zh-CN" altLang="en-US" sz="1800" dirty="0">
                <a:solidFill>
                  <a:srgbClr val="0000CC"/>
                </a:solidFill>
                <a:latin typeface="Times New Roman" panose="02020603050405020304" pitchFamily="18" charset="0"/>
              </a:rPr>
              <a:t>程序空间</a:t>
            </a:r>
            <a:endParaRPr lang="zh-CN" altLang="en-US" sz="1800" dirty="0">
              <a:solidFill>
                <a:srgbClr val="0000CC"/>
              </a:solidFill>
              <a:latin typeface="Times New Roman" panose="02020603050405020304" pitchFamily="18" charset="0"/>
            </a:endParaRPr>
          </a:p>
        </p:txBody>
      </p:sp>
      <p:sp>
        <p:nvSpPr>
          <p:cNvPr id="122890" name="文本框 8"/>
          <p:cNvSpPr txBox="1"/>
          <p:nvPr/>
        </p:nvSpPr>
        <p:spPr>
          <a:xfrm>
            <a:off x="5100638" y="4533900"/>
            <a:ext cx="300037" cy="1090613"/>
          </a:xfrm>
          <a:prstGeom prst="rect">
            <a:avLst/>
          </a:prstGeom>
          <a:noFill/>
          <a:ln w="9525">
            <a:noFill/>
          </a:ln>
        </p:spPr>
        <p:txBody>
          <a:bodyPr wrap="none">
            <a:spAutoFit/>
          </a:bodyPr>
          <a:p>
            <a:pPr>
              <a:lnSpc>
                <a:spcPct val="90000"/>
              </a:lnSpc>
            </a:pPr>
            <a:r>
              <a:rPr lang="en-US" altLang="zh-CN" sz="1800" dirty="0">
                <a:solidFill>
                  <a:srgbClr val="000000"/>
                </a:solidFill>
                <a:latin typeface="Times New Roman" panose="02020603050405020304" pitchFamily="18" charset="0"/>
              </a:rPr>
              <a:t>0</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1</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2</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3</a:t>
            </a:r>
            <a:endParaRPr lang="zh-CN" altLang="en-US" sz="1800" dirty="0">
              <a:solidFill>
                <a:srgbClr val="000000"/>
              </a:solidFill>
              <a:latin typeface="Times New Roman" panose="02020603050405020304" pitchFamily="18" charset="0"/>
            </a:endParaRPr>
          </a:p>
        </p:txBody>
      </p:sp>
      <p:sp>
        <p:nvSpPr>
          <p:cNvPr id="122891" name="文本框 13"/>
          <p:cNvSpPr txBox="1"/>
          <p:nvPr/>
        </p:nvSpPr>
        <p:spPr>
          <a:xfrm>
            <a:off x="7142163" y="4516438"/>
            <a:ext cx="466725" cy="1090612"/>
          </a:xfrm>
          <a:prstGeom prst="rect">
            <a:avLst/>
          </a:prstGeom>
          <a:noFill/>
          <a:ln w="9525">
            <a:noFill/>
          </a:ln>
        </p:spPr>
        <p:txBody>
          <a:bodyPr wrap="none">
            <a:spAutoFit/>
          </a:bodyPr>
          <a:p>
            <a:pPr>
              <a:lnSpc>
                <a:spcPct val="90000"/>
              </a:lnSpc>
            </a:pPr>
            <a:r>
              <a:rPr lang="en-US" altLang="zh-CN" sz="1800" dirty="0">
                <a:solidFill>
                  <a:srgbClr val="000000"/>
                </a:solidFill>
                <a:latin typeface="Times New Roman" panose="02020603050405020304" pitchFamily="18" charset="0"/>
              </a:rPr>
              <a:t>4K</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4K</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4K</a:t>
            </a:r>
            <a:endParaRPr lang="en-US" altLang="zh-CN" sz="1800" dirty="0">
              <a:solidFill>
                <a:srgbClr val="000000"/>
              </a:solidFill>
              <a:latin typeface="Times New Roman" panose="02020603050405020304" pitchFamily="18" charset="0"/>
            </a:endParaRPr>
          </a:p>
          <a:p>
            <a:pPr>
              <a:lnSpc>
                <a:spcPct val="90000"/>
              </a:lnSpc>
            </a:pPr>
            <a:r>
              <a:rPr lang="en-US" altLang="zh-CN" sz="1800" dirty="0">
                <a:solidFill>
                  <a:srgbClr val="000000"/>
                </a:solidFill>
                <a:latin typeface="Times New Roman" panose="02020603050405020304" pitchFamily="18" charset="0"/>
              </a:rPr>
              <a:t>4K</a:t>
            </a:r>
            <a:endParaRPr lang="zh-CN" altLang="en-US" sz="1800" dirty="0">
              <a:solidFill>
                <a:srgbClr val="000000"/>
              </a:solidFill>
              <a:latin typeface="Times New Roman" panose="02020603050405020304" pitchFamily="18" charset="0"/>
            </a:endParaRPr>
          </a:p>
        </p:txBody>
      </p:sp>
      <p:cxnSp>
        <p:nvCxnSpPr>
          <p:cNvPr id="13" name="直接箭头连接符 12"/>
          <p:cNvCxnSpPr/>
          <p:nvPr/>
        </p:nvCxnSpPr>
        <p:spPr>
          <a:xfrm flipH="1" flipV="1">
            <a:off x="3635375" y="3562350"/>
            <a:ext cx="1820863" cy="1084263"/>
          </a:xfrm>
          <a:prstGeom prst="straightConnector1">
            <a:avLst/>
          </a:prstGeom>
          <a:ln w="38100" cap="flat" cmpd="sng">
            <a:solidFill>
              <a:srgbClr val="0000CC"/>
            </a:solidFill>
            <a:prstDash val="solid"/>
            <a:headEnd type="none" w="med" len="med"/>
            <a:tailEnd type="triangle" w="med" len="med"/>
          </a:ln>
        </p:spPr>
      </p:cxnSp>
      <p:cxnSp>
        <p:nvCxnSpPr>
          <p:cNvPr id="17" name="直接箭头连接符 16"/>
          <p:cNvCxnSpPr/>
          <p:nvPr/>
        </p:nvCxnSpPr>
        <p:spPr>
          <a:xfrm flipH="1" flipV="1">
            <a:off x="3675063" y="4435475"/>
            <a:ext cx="1781175" cy="519113"/>
          </a:xfrm>
          <a:prstGeom prst="straightConnector1">
            <a:avLst/>
          </a:prstGeom>
          <a:ln w="38100" cap="flat" cmpd="sng">
            <a:solidFill>
              <a:srgbClr val="0000CC"/>
            </a:solidFill>
            <a:prstDash val="solid"/>
            <a:headEnd type="none" w="med" len="med"/>
            <a:tailEnd type="triangle" w="med" len="med"/>
          </a:ln>
        </p:spPr>
      </p:cxnSp>
      <p:cxnSp>
        <p:nvCxnSpPr>
          <p:cNvPr id="20" name="直接箭头连接符 19"/>
          <p:cNvCxnSpPr/>
          <p:nvPr/>
        </p:nvCxnSpPr>
        <p:spPr>
          <a:xfrm flipH="1" flipV="1">
            <a:off x="3675063" y="4632325"/>
            <a:ext cx="1781175" cy="571500"/>
          </a:xfrm>
          <a:prstGeom prst="straightConnector1">
            <a:avLst/>
          </a:prstGeom>
          <a:ln w="38100" cap="flat" cmpd="sng">
            <a:solidFill>
              <a:srgbClr val="0000CC"/>
            </a:solidFill>
            <a:prstDash val="solid"/>
            <a:headEnd type="none" w="med" len="med"/>
            <a:tailEnd type="triangle" w="med" len="med"/>
          </a:ln>
        </p:spPr>
      </p:cxnSp>
      <p:sp>
        <p:nvSpPr>
          <p:cNvPr id="24" name="矩形 23"/>
          <p:cNvSpPr/>
          <p:nvPr/>
        </p:nvSpPr>
        <p:spPr>
          <a:xfrm>
            <a:off x="522288" y="5657850"/>
            <a:ext cx="8324850" cy="1200150"/>
          </a:xfrm>
          <a:prstGeom prst="rect">
            <a:avLst/>
          </a:prstGeom>
          <a:noFill/>
          <a:ln w="9525">
            <a:noFill/>
          </a:ln>
        </p:spPr>
        <p:txBody>
          <a:bodyPr>
            <a:spAutoFit/>
          </a:bodyPr>
          <a:p>
            <a:pPr eaLnBrk="1" hangingPunct="1">
              <a:spcBef>
                <a:spcPts val="1200"/>
              </a:spcBef>
            </a:pPr>
            <a:r>
              <a:rPr lang="zh-CN" altLang="en-US" sz="2400" dirty="0">
                <a:latin typeface="Times New Roman" panose="02020603050405020304" pitchFamily="18" charset="0"/>
              </a:rPr>
              <a:t>映像方式的选择应考虑能否尽量减少实页冲突概率，同时应考虑辅助硬件是否少，成本是否低，实现是否方便，以及地址变换的速度是否快等。</a:t>
            </a:r>
            <a:endParaRPr lang="zh-CN" altLang="en-US" sz="2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Rectangle 2"/>
          <p:cNvSpPr>
            <a:spLocks noGrp="1"/>
          </p:cNvSpPr>
          <p:nvPr>
            <p:ph type="title"/>
          </p:nvPr>
        </p:nvSpPr>
        <p:spPr>
          <a:xfrm>
            <a:off x="590550" y="69850"/>
            <a:ext cx="81661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latin typeface="Times New Roman" panose="02020603050405020304" pitchFamily="18" charset="0"/>
              </a:rPr>
              <a:t>——</a:t>
            </a:r>
            <a:r>
              <a:rPr lang="zh-CN" altLang="en-US" dirty="0"/>
              <a:t>地址变换的原则 </a:t>
            </a:r>
            <a:endParaRPr lang="zh-CN" altLang="en-US" dirty="0"/>
          </a:p>
        </p:txBody>
      </p:sp>
      <p:sp>
        <p:nvSpPr>
          <p:cNvPr id="124931" name="Rectangle 3"/>
          <p:cNvSpPr>
            <a:spLocks noGrp="1"/>
          </p:cNvSpPr>
          <p:nvPr>
            <p:ph idx="1" hasCustomPrompt="1"/>
          </p:nvPr>
        </p:nvSpPr>
        <p:spPr>
          <a:xfrm>
            <a:off x="469900" y="1022350"/>
            <a:ext cx="8229600" cy="4908550"/>
          </a:xfrm>
          <a:ln/>
        </p:spPr>
        <p:txBody>
          <a:bodyPr vert="horz" wrap="square" lIns="91440" tIns="45720" rIns="91440" bIns="45720" anchor="t" anchorCtr="0"/>
          <a:p>
            <a:pPr eaLnBrk="1" hangingPunct="1">
              <a:spcBef>
                <a:spcPts val="2400"/>
              </a:spcBef>
            </a:pPr>
            <a:r>
              <a:rPr lang="zh-CN" altLang="en-US" dirty="0"/>
              <a:t>页式管理方法</a:t>
            </a:r>
            <a:endParaRPr lang="zh-CN" altLang="en-US" dirty="0"/>
          </a:p>
          <a:p>
            <a:pPr lvl="1" eaLnBrk="1" hangingPunct="1">
              <a:spcBef>
                <a:spcPts val="2400"/>
              </a:spcBef>
            </a:pPr>
            <a:r>
              <a:rPr lang="zh-CN" altLang="en-US" b="1" dirty="0">
                <a:ea typeface="楷体_GB2312" pitchFamily="49" charset="-122"/>
              </a:rPr>
              <a:t>全相联映像</a:t>
            </a:r>
            <a:endParaRPr lang="zh-CN" altLang="en-US" b="1" dirty="0">
              <a:ea typeface="楷体_GB2312" pitchFamily="49" charset="-122"/>
            </a:endParaRPr>
          </a:p>
          <a:p>
            <a:pPr lvl="2" eaLnBrk="1" hangingPunct="1">
              <a:spcBef>
                <a:spcPts val="2400"/>
              </a:spcBef>
            </a:pPr>
            <a:r>
              <a:rPr lang="zh-CN" altLang="en-US" b="1" dirty="0">
                <a:ea typeface="楷体_GB2312" pitchFamily="49" charset="-122"/>
              </a:rPr>
              <a:t>由于虚存空间远远大于实存空间，因此页式虚拟存储器常采用</a:t>
            </a:r>
            <a:r>
              <a:rPr lang="zh-CN" altLang="en-US" b="1" dirty="0">
                <a:solidFill>
                  <a:srgbClr val="FF0000"/>
                </a:solidFill>
                <a:ea typeface="楷体_GB2312" pitchFamily="49" charset="-122"/>
              </a:rPr>
              <a:t>全相联映像</a:t>
            </a:r>
            <a:r>
              <a:rPr lang="zh-CN" altLang="en-US" b="1" dirty="0">
                <a:ea typeface="楷体_GB2312" pitchFamily="49" charset="-122"/>
              </a:rPr>
              <a:t>。</a:t>
            </a:r>
            <a:endParaRPr lang="zh-CN" altLang="en-US" b="1" dirty="0">
              <a:ea typeface="楷体_GB2312" pitchFamily="49" charset="-122"/>
            </a:endParaRPr>
          </a:p>
          <a:p>
            <a:pPr lvl="1" eaLnBrk="1" hangingPunct="1">
              <a:spcBef>
                <a:spcPts val="2400"/>
              </a:spcBef>
            </a:pPr>
            <a:r>
              <a:rPr lang="zh-CN" altLang="en-US" b="1" dirty="0">
                <a:ea typeface="楷体_GB2312" pitchFamily="49" charset="-122"/>
              </a:rPr>
              <a:t>地址变换方法</a:t>
            </a:r>
            <a:endParaRPr lang="zh-CN" altLang="en-US" b="1" dirty="0">
              <a:ea typeface="楷体_GB2312" pitchFamily="49" charset="-122"/>
            </a:endParaRPr>
          </a:p>
          <a:p>
            <a:pPr lvl="2" eaLnBrk="1" hangingPunct="1">
              <a:spcBef>
                <a:spcPts val="2400"/>
              </a:spcBef>
            </a:pPr>
            <a:r>
              <a:rPr lang="zh-CN" altLang="en-US" b="1" dirty="0">
                <a:ea typeface="楷体_GB2312" pitchFamily="49" charset="-122"/>
              </a:rPr>
              <a:t>页表法</a:t>
            </a:r>
            <a:endParaRPr lang="zh-CN" altLang="en-US" b="1" dirty="0">
              <a:ea typeface="楷体_GB2312" pitchFamily="49" charset="-122"/>
            </a:endParaRPr>
          </a:p>
          <a:p>
            <a:pPr eaLnBrk="1" hangingPunct="1"/>
            <a:endParaRPr lang="zh-CN" altLang="en-US" dirty="0"/>
          </a:p>
          <a:p>
            <a:pPr eaLnBrk="1" hangingPunct="1"/>
            <a:endParaRPr lang="zh-CN"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t>——</a:t>
            </a:r>
            <a:r>
              <a:rPr lang="zh-CN" altLang="en-US" dirty="0">
                <a:latin typeface="Times New Roman" panose="02020603050405020304" pitchFamily="18" charset="0"/>
              </a:rPr>
              <a:t>全相联映像</a:t>
            </a:r>
            <a:r>
              <a:rPr lang="zh-CN" altLang="en-US" dirty="0"/>
              <a:t> </a:t>
            </a:r>
            <a:endParaRPr lang="zh-CN" altLang="en-US" dirty="0"/>
          </a:p>
        </p:txBody>
      </p:sp>
      <p:sp>
        <p:nvSpPr>
          <p:cNvPr id="126979" name="Rectangle 3"/>
          <p:cNvSpPr>
            <a:spLocks noGrp="1"/>
          </p:cNvSpPr>
          <p:nvPr>
            <p:ph idx="1" hasCustomPrompt="1"/>
          </p:nvPr>
        </p:nvSpPr>
        <p:spPr>
          <a:xfrm>
            <a:off x="469900" y="1022350"/>
            <a:ext cx="8674100" cy="1847850"/>
          </a:xfrm>
          <a:ln/>
        </p:spPr>
        <p:txBody>
          <a:bodyPr vert="horz" wrap="square" lIns="91440" tIns="45720" rIns="91440" bIns="45720" anchor="t" anchorCtr="0"/>
          <a:p>
            <a:pPr eaLnBrk="1" hangingPunct="1">
              <a:lnSpc>
                <a:spcPct val="90000"/>
              </a:lnSpc>
            </a:pPr>
            <a:r>
              <a:rPr lang="zh-CN" altLang="en-US" b="0" dirty="0">
                <a:solidFill>
                  <a:srgbClr val="FF0000"/>
                </a:solidFill>
              </a:rPr>
              <a:t>原则：每道程序的任何虚页可映像到任何实页位置</a:t>
            </a:r>
            <a:endParaRPr lang="zh-CN" altLang="en-US" b="0" dirty="0">
              <a:solidFill>
                <a:srgbClr val="FF0000"/>
              </a:solidFill>
            </a:endParaRPr>
          </a:p>
          <a:p>
            <a:pPr eaLnBrk="1" hangingPunct="1">
              <a:lnSpc>
                <a:spcPct val="90000"/>
              </a:lnSpc>
            </a:pPr>
            <a:r>
              <a:rPr lang="zh-CN" altLang="en-US" b="0" dirty="0"/>
              <a:t>实页冲突：仅当一个任务要求同时调入主存的页数超过</a:t>
            </a:r>
            <a:r>
              <a:rPr lang="en-US" altLang="zh-CN" b="0" dirty="0"/>
              <a:t>2</a:t>
            </a:r>
            <a:r>
              <a:rPr lang="en-US" altLang="zh-CN" b="0" baseline="30000" dirty="0"/>
              <a:t>nv</a:t>
            </a:r>
            <a:r>
              <a:rPr lang="zh-CN" altLang="en-US" b="0" dirty="0"/>
              <a:t>时，才会发生实页冲突，这种情况很少见。</a:t>
            </a:r>
            <a:endParaRPr lang="en-US" altLang="zh-CN" b="0" baseline="30000" dirty="0"/>
          </a:p>
          <a:p>
            <a:pPr eaLnBrk="1" hangingPunct="1">
              <a:lnSpc>
                <a:spcPct val="90000"/>
              </a:lnSpc>
            </a:pPr>
            <a:r>
              <a:rPr lang="zh-CN" altLang="en-US" b="0" dirty="0"/>
              <a:t>优点：冲突概率小</a:t>
            </a:r>
            <a:endParaRPr lang="zh-CN" altLang="en-US" b="0" dirty="0"/>
          </a:p>
        </p:txBody>
      </p:sp>
      <p:pic>
        <p:nvPicPr>
          <p:cNvPr id="126980" name="Picture 4"/>
          <p:cNvPicPr>
            <a:picLocks noChangeAspect="1"/>
          </p:cNvPicPr>
          <p:nvPr/>
        </p:nvPicPr>
        <p:blipFill>
          <a:blip r:embed="rId1"/>
          <a:stretch>
            <a:fillRect/>
          </a:stretch>
        </p:blipFill>
        <p:spPr>
          <a:xfrm>
            <a:off x="1343025" y="2870200"/>
            <a:ext cx="6359525" cy="3668713"/>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2" name="墨迹 1"/>
              <p14:cNvContentPartPr/>
              <p14:nvPr/>
            </p14:nvContentPartPr>
            <p14:xfrm>
              <a:off x="3835400" y="1339850"/>
              <a:ext cx="4705350" cy="63500"/>
            </p14:xfrm>
          </p:contentPart>
        </mc:Choice>
        <mc:Fallback xmlns="">
          <p:pic>
            <p:nvPicPr>
              <p:cNvPr id="2" name="墨迹 1"/>
            </p:nvPicPr>
            <p:blipFill>
              <a:blip r:embed="rId3"/>
            </p:blipFill>
            <p:spPr>
              <a:xfrm>
                <a:off x="3835400" y="1339850"/>
                <a:ext cx="4705350" cy="6350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3" name="墨迹 2"/>
              <p14:cNvContentPartPr/>
              <p14:nvPr/>
            </p14:nvContentPartPr>
            <p14:xfrm>
              <a:off x="2070100" y="2794000"/>
              <a:ext cx="1574800" cy="63500"/>
            </p14:xfrm>
          </p:contentPart>
        </mc:Choice>
        <mc:Fallback xmlns="">
          <p:pic>
            <p:nvPicPr>
              <p:cNvPr id="3" name="墨迹 2"/>
            </p:nvPicPr>
            <p:blipFill>
              <a:blip r:embed="rId5"/>
            </p:blipFill>
            <p:spPr>
              <a:xfrm>
                <a:off x="2070100" y="2794000"/>
                <a:ext cx="1574800" cy="63500"/>
              </a:xfrm>
              <a:prstGeom prst="rect"/>
            </p:spPr>
          </p:pic>
        </mc:Fallback>
      </mc:AlternateContent>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Rectangle 2"/>
          <p:cNvSpPr>
            <a:spLocks noGrp="1"/>
          </p:cNvSpPr>
          <p:nvPr>
            <p:ph type="title"/>
          </p:nvPr>
        </p:nvSpPr>
        <p:spPr>
          <a:ln/>
        </p:spPr>
        <p:txBody>
          <a:bodyPr vert="horz" wrap="square" lIns="91440" tIns="45720" rIns="91440" bIns="45720" anchor="ctr" anchorCtr="0"/>
          <a:p>
            <a:pPr eaLnBrk="1" hangingPunct="1"/>
            <a:r>
              <a:rPr lang="zh-CN" altLang="en-US" sz="3200" dirty="0">
                <a:latin typeface="Times New Roman" panose="02020603050405020304" pitchFamily="18" charset="0"/>
              </a:rPr>
              <a:t>全相联映像的相联目录表法</a:t>
            </a:r>
            <a:endParaRPr lang="zh-CN" altLang="en-US" sz="3200" dirty="0">
              <a:latin typeface="Times New Roman" panose="02020603050405020304" pitchFamily="18" charset="0"/>
            </a:endParaRPr>
          </a:p>
        </p:txBody>
      </p:sp>
      <p:sp>
        <p:nvSpPr>
          <p:cNvPr id="129027" name="Rectangle 3"/>
          <p:cNvSpPr>
            <a:spLocks noGrp="1"/>
          </p:cNvSpPr>
          <p:nvPr>
            <p:ph idx="1" hasCustomPrompt="1"/>
          </p:nvPr>
        </p:nvSpPr>
        <p:spPr>
          <a:ln/>
        </p:spPr>
        <p:txBody>
          <a:bodyPr vert="horz" wrap="square" lIns="91440" tIns="45720" rIns="91440" bIns="45720" anchor="t" anchorCtr="0"/>
          <a:p>
            <a:pPr eaLnBrk="1" hangingPunct="1"/>
            <a:r>
              <a:rPr lang="zh-CN" altLang="en-US" sz="3200" dirty="0"/>
              <a:t>当页面失效时</a:t>
            </a:r>
            <a:endParaRPr lang="zh-CN" altLang="en-US" sz="3200" dirty="0"/>
          </a:p>
          <a:p>
            <a:pPr lvl="1" eaLnBrk="1" hangingPunct="1"/>
            <a:r>
              <a:rPr lang="zh-CN" altLang="en-US" sz="2800" b="1" dirty="0">
                <a:latin typeface="楷体_GB2312" pitchFamily="49" charset="-122"/>
                <a:ea typeface="楷体_GB2312" pitchFamily="49" charset="-122"/>
              </a:rPr>
              <a:t>可能出现一个从未运行过的新程序，进程切换</a:t>
            </a:r>
            <a:endParaRPr lang="zh-CN" altLang="en-US" sz="2800" b="1" dirty="0">
              <a:latin typeface="楷体_GB2312" pitchFamily="49" charset="-122"/>
              <a:ea typeface="楷体_GB2312" pitchFamily="49" charset="-122"/>
            </a:endParaRPr>
          </a:p>
          <a:p>
            <a:pPr lvl="1" eaLnBrk="1" hangingPunct="1"/>
            <a:r>
              <a:rPr lang="zh-CN" altLang="en-US" sz="2800" b="1" dirty="0">
                <a:latin typeface="楷体_GB2312" pitchFamily="49" charset="-122"/>
                <a:ea typeface="楷体_GB2312" pitchFamily="49" charset="-122"/>
              </a:rPr>
              <a:t>在内存中运行的</a:t>
            </a:r>
            <a:r>
              <a:rPr lang="en-US" altLang="zh-CN" sz="2800" b="1" dirty="0">
                <a:latin typeface="楷体_GB2312" pitchFamily="49" charset="-122"/>
                <a:ea typeface="楷体_GB2312" pitchFamily="49" charset="-122"/>
              </a:rPr>
              <a:t>N</a:t>
            </a:r>
            <a:r>
              <a:rPr lang="zh-CN" altLang="en-US" sz="2800" b="1" dirty="0">
                <a:latin typeface="楷体_GB2312" pitchFamily="49" charset="-122"/>
                <a:ea typeface="楷体_GB2312" pitchFamily="49" charset="-122"/>
              </a:rPr>
              <a:t>道程序中，某一用户程序的一个虚页还没有调入主存，到辅存调页</a:t>
            </a:r>
            <a:endParaRPr lang="zh-CN" altLang="en-US" sz="2800" b="1" dirty="0">
              <a:latin typeface="楷体_GB2312" pitchFamily="49" charset="-122"/>
              <a:ea typeface="楷体_GB2312" pitchFamily="49" charset="-122"/>
            </a:endParaRPr>
          </a:p>
          <a:p>
            <a:pPr eaLnBrk="1" hangingPunct="1"/>
            <a:endParaRPr lang="zh-CN"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30051"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30052" name="Picture 5"/>
          <p:cNvPicPr>
            <a:picLocks noChangeAspect="1"/>
          </p:cNvPicPr>
          <p:nvPr/>
        </p:nvPicPr>
        <p:blipFill>
          <a:blip r:embed="rId1"/>
          <a:stretch>
            <a:fillRect/>
          </a:stretch>
        </p:blipFill>
        <p:spPr>
          <a:xfrm>
            <a:off x="539750" y="814388"/>
            <a:ext cx="8066088" cy="5800725"/>
          </a:xfrm>
          <a:prstGeom prst="rect">
            <a:avLst/>
          </a:prstGeom>
          <a:noFill/>
          <a:ln w="9525">
            <a:noFill/>
          </a:ln>
        </p:spPr>
      </p:pic>
      <p:sp>
        <p:nvSpPr>
          <p:cNvPr id="808966" name="AutoShape 6"/>
          <p:cNvSpPr/>
          <p:nvPr/>
        </p:nvSpPr>
        <p:spPr>
          <a:xfrm>
            <a:off x="833438" y="6145213"/>
            <a:ext cx="1042987" cy="649287"/>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sz="1800" dirty="0">
              <a:solidFill>
                <a:schemeClr val="tx1"/>
              </a:solidFill>
              <a:latin typeface="Times New Roman" panose="02020603050405020304" pitchFamily="18" charset="0"/>
              <a:ea typeface="宋体" panose="02010600030101010101" pitchFamily="2" charset="-122"/>
            </a:endParaRPr>
          </a:p>
          <a:p>
            <a:pPr algn="ctr"/>
            <a:endParaRPr lang="zh-CN" altLang="en-US" sz="1800" dirty="0">
              <a:solidFill>
                <a:schemeClr val="tx1"/>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08966"/>
                                        </p:tgtEl>
                                        <p:attrNameLst>
                                          <p:attrName>style.visibility</p:attrName>
                                        </p:attrNameLst>
                                      </p:cBhvr>
                                      <p:to>
                                        <p:strVal val="visible"/>
                                      </p:to>
                                    </p:set>
                                    <p:anim calcmode="lin" valueType="num">
                                      <p:cBhvr>
                                        <p:cTn id="7" dur="500" fill="hold"/>
                                        <p:tgtEl>
                                          <p:spTgt spid="808966"/>
                                        </p:tgtEl>
                                        <p:attrNameLst>
                                          <p:attrName>ppt_w</p:attrName>
                                        </p:attrNameLst>
                                      </p:cBhvr>
                                      <p:tavLst>
                                        <p:tav tm="0">
                                          <p:val>
                                            <p:fltVal val="0.000000"/>
                                          </p:val>
                                        </p:tav>
                                        <p:tav tm="100000">
                                          <p:val>
                                            <p:strVal val="#ppt_w"/>
                                          </p:val>
                                        </p:tav>
                                      </p:tavLst>
                                    </p:anim>
                                    <p:anim calcmode="lin" valueType="num">
                                      <p:cBhvr>
                                        <p:cTn id="8" dur="500" fill="hold"/>
                                        <p:tgtEl>
                                          <p:spTgt spid="808966"/>
                                        </p:tgtEl>
                                        <p:attrNameLst>
                                          <p:attrName>ppt_h</p:attrName>
                                        </p:attrNameLst>
                                      </p:cBhvr>
                                      <p:tavLst>
                                        <p:tav tm="0">
                                          <p:val>
                                            <p:fltVal val="0.000000"/>
                                          </p:val>
                                        </p:tav>
                                        <p:tav tm="100000">
                                          <p:val>
                                            <p:strVal val="#ppt_h"/>
                                          </p:val>
                                        </p:tav>
                                      </p:tavLst>
                                    </p:anim>
                                    <p:animEffect transition="in" filter="fade">
                                      <p:cBhvr>
                                        <p:cTn id="9" dur="500"/>
                                        <p:tgtEl>
                                          <p:spTgt spid="808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31075"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endParaRPr lang="zh-CN" altLang="en-US" dirty="0"/>
          </a:p>
        </p:txBody>
      </p:sp>
      <p:sp>
        <p:nvSpPr>
          <p:cNvPr id="131076"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31077" name="Picture 4"/>
          <p:cNvPicPr>
            <a:picLocks noChangeAspect="1"/>
          </p:cNvPicPr>
          <p:nvPr/>
        </p:nvPicPr>
        <p:blipFill>
          <a:blip r:embed="rId1"/>
          <a:stretch>
            <a:fillRect/>
          </a:stretch>
        </p:blipFill>
        <p:spPr>
          <a:xfrm>
            <a:off x="612775" y="858838"/>
            <a:ext cx="7694613" cy="5972175"/>
          </a:xfrm>
          <a:prstGeom prst="rect">
            <a:avLst/>
          </a:prstGeom>
          <a:noFill/>
          <a:ln w="9525">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Rectangle 2"/>
          <p:cNvSpPr>
            <a:spLocks noGrp="1"/>
          </p:cNvSpPr>
          <p:nvPr>
            <p:ph type="title"/>
          </p:nvPr>
        </p:nvSpPr>
        <p:spPr>
          <a:ln/>
        </p:spPr>
        <p:txBody>
          <a:bodyPr vert="horz" wrap="square" lIns="91440" tIns="45720" rIns="91440" bIns="45720" anchor="ctr" anchorCtr="0"/>
          <a:p>
            <a:pPr eaLnBrk="1" hangingPunct="1"/>
            <a:r>
              <a:rPr lang="en-US" altLang="zh-CN" dirty="0"/>
              <a:t>2 </a:t>
            </a:r>
            <a:r>
              <a:rPr lang="zh-CN" altLang="en-US" dirty="0"/>
              <a:t>页面替换算法</a:t>
            </a:r>
            <a:endParaRPr lang="zh-CN" altLang="en-US" dirty="0"/>
          </a:p>
        </p:txBody>
      </p:sp>
      <p:sp>
        <p:nvSpPr>
          <p:cNvPr id="132099" name="Rectangle 3"/>
          <p:cNvSpPr>
            <a:spLocks noGrp="1"/>
          </p:cNvSpPr>
          <p:nvPr>
            <p:ph idx="1" hasCustomPrompt="1"/>
          </p:nvPr>
        </p:nvSpPr>
        <p:spPr>
          <a:ln/>
        </p:spPr>
        <p:txBody>
          <a:bodyPr vert="horz" wrap="square" lIns="91440" tIns="45720" rIns="91440" bIns="45720" anchor="t" anchorCtr="0"/>
          <a:p>
            <a:pPr eaLnBrk="1" hangingPunct="1"/>
            <a:r>
              <a:rPr lang="zh-CN" altLang="en-US" sz="2400" dirty="0">
                <a:solidFill>
                  <a:srgbClr val="FF0000"/>
                </a:solidFill>
              </a:rPr>
              <a:t>页面替换发生时间：</a:t>
            </a:r>
            <a:br>
              <a:rPr lang="zh-CN" altLang="en-US" sz="2400" dirty="0"/>
            </a:br>
            <a:r>
              <a:rPr lang="zh-CN" altLang="en-US" sz="2400" dirty="0"/>
              <a:t>当发生页面失效时，要从磁盘中调入一页到主存。如果主存所有页面都已经被占用，必须从主存储器中淘汰掉一个不常使用的页面，以便腾出主存空间来存放新调入的页面。</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替换算法的确定</a:t>
            </a:r>
            <a:endParaRPr lang="zh-CN" altLang="en-US" sz="2400" dirty="0">
              <a:latin typeface="Times New Roman" panose="02020603050405020304" pitchFamily="18" charset="0"/>
            </a:endParaRPr>
          </a:p>
          <a:p>
            <a:pPr lvl="1" eaLnBrk="1" hangingPunct="1"/>
            <a:r>
              <a:rPr lang="zh-CN" altLang="en-US" b="1" dirty="0">
                <a:latin typeface="楷体_GB2312" pitchFamily="49" charset="-122"/>
                <a:ea typeface="楷体_GB2312" pitchFamily="49" charset="-122"/>
              </a:rPr>
              <a:t>主存的命中率 </a:t>
            </a:r>
            <a:endParaRPr lang="zh-CN" altLang="en-US" b="1" dirty="0">
              <a:latin typeface="楷体_GB2312" pitchFamily="49" charset="-122"/>
              <a:ea typeface="楷体_GB2312" pitchFamily="49" charset="-122"/>
            </a:endParaRPr>
          </a:p>
          <a:p>
            <a:pPr lvl="1" eaLnBrk="1" hangingPunct="1"/>
            <a:r>
              <a:rPr lang="zh-CN" altLang="en-US" b="1" dirty="0">
                <a:latin typeface="楷体_GB2312" pitchFamily="49" charset="-122"/>
                <a:ea typeface="楷体_GB2312" pitchFamily="49" charset="-122"/>
              </a:rPr>
              <a:t>是否便于实现，软、硬件成本</a:t>
            </a:r>
            <a:r>
              <a:rPr lang="zh-CN" altLang="en-US" b="1" dirty="0"/>
              <a:t> </a:t>
            </a:r>
            <a:endParaRPr lang="zh-CN" altLang="en-US" b="1" dirty="0"/>
          </a:p>
          <a:p>
            <a:pPr eaLnBrk="1" hangingPunct="1"/>
            <a:endParaRPr lang="zh-CN" altLang="en-US" sz="2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Rectangle 2"/>
          <p:cNvSpPr>
            <a:spLocks noGrp="1"/>
          </p:cNvSpPr>
          <p:nvPr>
            <p:ph type="title"/>
          </p:nvPr>
        </p:nvSpPr>
        <p:spPr>
          <a:ln/>
        </p:spPr>
        <p:txBody>
          <a:bodyPr vert="horz" wrap="square" lIns="91440" tIns="45720" rIns="91440" bIns="45720" anchor="ctr" anchorCtr="0"/>
          <a:p>
            <a:pPr eaLnBrk="1" hangingPunct="1"/>
            <a:r>
              <a:rPr lang="zh-CN" altLang="en-US" dirty="0"/>
              <a:t>替换算法</a:t>
            </a:r>
            <a:endParaRPr lang="zh-CN" altLang="en-US" dirty="0"/>
          </a:p>
        </p:txBody>
      </p:sp>
      <p:sp>
        <p:nvSpPr>
          <p:cNvPr id="134147"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dirty="0">
                <a:solidFill>
                  <a:srgbClr val="FF0000"/>
                </a:solidFill>
              </a:rPr>
              <a:t>常用的替换算法</a:t>
            </a:r>
            <a:endParaRPr lang="zh-CN" altLang="en-US" dirty="0">
              <a:solidFill>
                <a:srgbClr val="FF0000"/>
              </a:solidFill>
            </a:endParaRPr>
          </a:p>
          <a:p>
            <a:pPr lvl="1" eaLnBrk="1" hangingPunct="1">
              <a:lnSpc>
                <a:spcPct val="90000"/>
              </a:lnSpc>
            </a:pPr>
            <a:r>
              <a:rPr lang="zh-CN" altLang="en-US" sz="2800" b="1" dirty="0">
                <a:solidFill>
                  <a:srgbClr val="000000"/>
                </a:solidFill>
                <a:ea typeface="楷体_GB2312" pitchFamily="49" charset="-122"/>
              </a:rPr>
              <a:t>随机算法、先进先出算法、近期最少使用算法、优化替换算法、页面失效频率法</a:t>
            </a:r>
            <a:endParaRPr lang="zh-CN" altLang="en-US" sz="2800" b="1" dirty="0">
              <a:solidFill>
                <a:srgbClr val="000000"/>
              </a:solidFill>
              <a:ea typeface="楷体_GB2312" pitchFamily="49" charset="-122"/>
            </a:endParaRPr>
          </a:p>
          <a:p>
            <a:pPr lvl="1" eaLnBrk="1" hangingPunct="1">
              <a:lnSpc>
                <a:spcPct val="90000"/>
              </a:lnSpc>
            </a:pPr>
            <a:endParaRPr lang="zh-CN" altLang="en-US" sz="2800" b="1" dirty="0">
              <a:ea typeface="楷体_GB2312" pitchFamily="49" charset="-122"/>
            </a:endParaRPr>
          </a:p>
          <a:p>
            <a:pPr eaLnBrk="1" hangingPunct="1">
              <a:lnSpc>
                <a:spcPct val="90000"/>
              </a:lnSpc>
            </a:pPr>
            <a:r>
              <a:rPr lang="zh-CN" altLang="en-US" dirty="0">
                <a:solidFill>
                  <a:schemeClr val="hlink"/>
                </a:solidFill>
              </a:rPr>
              <a:t>（</a:t>
            </a:r>
            <a:r>
              <a:rPr lang="en-US" altLang="zh-CN" dirty="0">
                <a:solidFill>
                  <a:schemeClr val="hlink"/>
                </a:solidFill>
              </a:rPr>
              <a:t>1</a:t>
            </a:r>
            <a:r>
              <a:rPr lang="zh-CN" altLang="en-US" dirty="0">
                <a:solidFill>
                  <a:schemeClr val="hlink"/>
                </a:solidFill>
              </a:rPr>
              <a:t>）随机算法</a:t>
            </a:r>
            <a:r>
              <a:rPr lang="zh-CN" altLang="en-US" dirty="0"/>
              <a:t>（</a:t>
            </a:r>
            <a:r>
              <a:rPr lang="en-US" altLang="zh-CN" dirty="0"/>
              <a:t>Random </a:t>
            </a:r>
            <a:r>
              <a:rPr lang="zh-CN" altLang="en-US" dirty="0"/>
              <a:t>，</a:t>
            </a:r>
            <a:r>
              <a:rPr lang="en-US" altLang="zh-CN" dirty="0"/>
              <a:t>RAND</a:t>
            </a:r>
            <a:r>
              <a:rPr lang="zh-CN" altLang="en-US" dirty="0"/>
              <a:t>）：用软的或硬的随机数产生器来形成主存中要被替换页的页号。</a:t>
            </a:r>
            <a:endParaRPr lang="zh-CN" altLang="en-US" dirty="0"/>
          </a:p>
          <a:p>
            <a:pPr lvl="1" eaLnBrk="1" hangingPunct="1">
              <a:lnSpc>
                <a:spcPct val="90000"/>
              </a:lnSpc>
            </a:pPr>
            <a:r>
              <a:rPr lang="zh-CN" altLang="en-US" sz="2800" b="1" dirty="0">
                <a:latin typeface="楷体_GB2312" pitchFamily="49" charset="-122"/>
                <a:ea typeface="楷体_GB2312" pitchFamily="49" charset="-122"/>
              </a:rPr>
              <a:t>简单，易于实现</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solidFill>
                  <a:srgbClr val="FF0000"/>
                </a:solidFill>
                <a:latin typeface="楷体_GB2312" pitchFamily="49" charset="-122"/>
                <a:ea typeface="楷体_GB2312" pitchFamily="49" charset="-122"/>
              </a:rPr>
              <a:t>没有利用历史信息，反应不了程序的局部性</a:t>
            </a:r>
            <a:endParaRPr lang="zh-CN" altLang="en-US" sz="2800" b="1" dirty="0">
              <a:solidFill>
                <a:srgbClr val="FF0000"/>
              </a:solidFill>
              <a:latin typeface="楷体_GB2312" pitchFamily="49" charset="-122"/>
              <a:ea typeface="楷体_GB2312" pitchFamily="49" charset="-122"/>
            </a:endParaRPr>
          </a:p>
          <a:p>
            <a:pPr lvl="1" eaLnBrk="1" hangingPunct="1">
              <a:lnSpc>
                <a:spcPct val="90000"/>
              </a:lnSpc>
            </a:pPr>
            <a:r>
              <a:rPr lang="zh-CN" altLang="en-US" sz="2800" b="1" dirty="0">
                <a:latin typeface="楷体_GB2312" pitchFamily="49" charset="-122"/>
                <a:ea typeface="楷体_GB2312" pitchFamily="49" charset="-122"/>
              </a:rPr>
              <a:t>命中率低，很少使用</a:t>
            </a:r>
            <a:endParaRPr lang="zh-CN" altLang="en-US" sz="2800" b="1" dirty="0">
              <a:latin typeface="楷体_GB2312" pitchFamily="49" charset="-122"/>
              <a:ea typeface="楷体_GB2312" pitchFamily="49" charset="-122"/>
            </a:endParaRPr>
          </a:p>
          <a:p>
            <a:pPr eaLnBrk="1" hangingPunct="1">
              <a:lnSpc>
                <a:spcPct val="90000"/>
              </a:lnSpc>
            </a:pPr>
            <a:endParaRPr lang="zh-CN" altLang="en-US" b="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Rectangle 2"/>
          <p:cNvSpPr>
            <a:spLocks noGrp="1"/>
          </p:cNvSpPr>
          <p:nvPr>
            <p:ph type="title"/>
          </p:nvPr>
        </p:nvSpPr>
        <p:spPr>
          <a:ln/>
        </p:spPr>
        <p:txBody>
          <a:bodyPr vert="horz" wrap="square" lIns="91440" tIns="45720" rIns="91440" bIns="45720" anchor="ctr" anchorCtr="0"/>
          <a:p>
            <a:pPr eaLnBrk="1" hangingPunct="1"/>
            <a:r>
              <a:rPr lang="en-US" altLang="zh-CN" sz="3200" dirty="0"/>
              <a:t>2 </a:t>
            </a:r>
            <a:r>
              <a:rPr lang="zh-CN" altLang="en-US" sz="3200" dirty="0"/>
              <a:t>页面替换算法</a:t>
            </a:r>
            <a:endParaRPr lang="zh-CN" altLang="en-US" sz="3200" dirty="0"/>
          </a:p>
        </p:txBody>
      </p:sp>
      <p:sp>
        <p:nvSpPr>
          <p:cNvPr id="136195" name="Rectangle 3"/>
          <p:cNvSpPr>
            <a:spLocks noGrp="1"/>
          </p:cNvSpPr>
          <p:nvPr>
            <p:ph idx="1" hasCustomPrompt="1"/>
          </p:nvPr>
        </p:nvSpPr>
        <p:spPr>
          <a:ln/>
        </p:spPr>
        <p:txBody>
          <a:bodyPr vert="horz" wrap="square" lIns="91440" tIns="45720" rIns="91440" bIns="45720" anchor="t" anchorCtr="0"/>
          <a:p>
            <a:pPr eaLnBrk="1" hangingPunct="1">
              <a:lnSpc>
                <a:spcPct val="150000"/>
              </a:lnSpc>
            </a:pPr>
            <a:r>
              <a:rPr lang="zh-CN" altLang="en-US" dirty="0">
                <a:solidFill>
                  <a:schemeClr val="hlink"/>
                </a:solidFill>
              </a:rPr>
              <a:t>先进先出算法</a:t>
            </a:r>
            <a:r>
              <a:rPr lang="zh-CN" altLang="en-US" dirty="0"/>
              <a:t>（</a:t>
            </a:r>
            <a:r>
              <a:rPr lang="en-US" altLang="zh-CN" dirty="0"/>
              <a:t>First-In First-Out </a:t>
            </a:r>
            <a:r>
              <a:rPr lang="zh-CN" altLang="en-US" dirty="0"/>
              <a:t>，</a:t>
            </a:r>
            <a:r>
              <a:rPr lang="en-US" altLang="zh-CN" dirty="0"/>
              <a:t>FIFO</a:t>
            </a:r>
            <a:r>
              <a:rPr lang="zh-CN" altLang="en-US" dirty="0"/>
              <a:t>）：选择最早装入主存的页作为被替换的页。</a:t>
            </a:r>
            <a:endParaRPr lang="zh-CN" altLang="en-US" dirty="0"/>
          </a:p>
          <a:p>
            <a:pPr lvl="1" eaLnBrk="1" hangingPunct="1">
              <a:spcBef>
                <a:spcPts val="1800"/>
              </a:spcBef>
            </a:pPr>
            <a:r>
              <a:rPr lang="zh-CN" altLang="en-US" sz="2800" b="1" dirty="0">
                <a:latin typeface="楷体_GB2312" pitchFamily="49" charset="-122"/>
                <a:ea typeface="楷体_GB2312" pitchFamily="49" charset="-122"/>
              </a:rPr>
              <a:t>为每个实页配置计数器字段</a:t>
            </a:r>
            <a:endParaRPr lang="zh-CN" altLang="en-US" sz="2800" b="1" dirty="0">
              <a:latin typeface="楷体_GB2312" pitchFamily="49" charset="-122"/>
              <a:ea typeface="楷体_GB2312" pitchFamily="49" charset="-122"/>
            </a:endParaRPr>
          </a:p>
          <a:p>
            <a:pPr lvl="1" eaLnBrk="1" hangingPunct="1">
              <a:spcBef>
                <a:spcPts val="1800"/>
              </a:spcBef>
            </a:pPr>
            <a:r>
              <a:rPr lang="zh-CN" altLang="en-US" sz="2800" b="1" dirty="0">
                <a:latin typeface="楷体_GB2312" pitchFamily="49" charset="-122"/>
                <a:ea typeface="楷体_GB2312" pitchFamily="49" charset="-122"/>
              </a:rPr>
              <a:t>虽然</a:t>
            </a:r>
            <a:r>
              <a:rPr lang="zh-CN" altLang="en-US" sz="2800" b="1" dirty="0">
                <a:solidFill>
                  <a:srgbClr val="FF0000"/>
                </a:solidFill>
                <a:latin typeface="楷体_GB2312" pitchFamily="49" charset="-122"/>
                <a:ea typeface="楷体_GB2312" pitchFamily="49" charset="-122"/>
              </a:rPr>
              <a:t>利用历史信息</a:t>
            </a:r>
            <a:r>
              <a:rPr lang="zh-CN" altLang="en-US" sz="2800" b="1" dirty="0">
                <a:latin typeface="楷体_GB2312" pitchFamily="49" charset="-122"/>
                <a:ea typeface="楷体_GB2312" pitchFamily="49" charset="-122"/>
              </a:rPr>
              <a:t>，但不一定反映出程序的局部性，最早进入的页很可能是最常用到的页</a:t>
            </a:r>
            <a:endParaRPr lang="zh-CN" altLang="en-US" sz="2800" b="1" dirty="0">
              <a:latin typeface="楷体_GB2312" pitchFamily="49" charset="-122"/>
              <a:ea typeface="楷体_GB2312" pitchFamily="49"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Rectangle 2"/>
          <p:cNvSpPr>
            <a:spLocks noGrp="1"/>
          </p:cNvSpPr>
          <p:nvPr>
            <p:ph type="title"/>
          </p:nvPr>
        </p:nvSpPr>
        <p:spPr>
          <a:xfrm>
            <a:off x="590550" y="69850"/>
            <a:ext cx="8307388" cy="609600"/>
          </a:xfrm>
          <a:ln/>
        </p:spPr>
        <p:txBody>
          <a:bodyPr vert="horz" wrap="square" lIns="91440" tIns="45720" rIns="91440" bIns="45720" anchor="ctr" anchorCtr="0"/>
          <a:p>
            <a:pPr eaLnBrk="1" hangingPunct="1"/>
            <a:r>
              <a:rPr lang="en-US" altLang="zh-CN" dirty="0"/>
              <a:t>2 </a:t>
            </a:r>
            <a:r>
              <a:rPr lang="zh-CN" altLang="en-US" dirty="0"/>
              <a:t>页面替换算法</a:t>
            </a:r>
            <a:r>
              <a:rPr lang="en-US" altLang="zh-CN" dirty="0"/>
              <a:t>——</a:t>
            </a:r>
            <a:r>
              <a:rPr lang="zh-CN" altLang="en-US" dirty="0"/>
              <a:t>近期最少使用算法</a:t>
            </a:r>
            <a:endParaRPr lang="zh-CN" altLang="en-US" dirty="0"/>
          </a:p>
        </p:txBody>
      </p:sp>
      <p:sp>
        <p:nvSpPr>
          <p:cNvPr id="137219"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dirty="0">
                <a:solidFill>
                  <a:schemeClr val="hlink"/>
                </a:solidFill>
              </a:rPr>
              <a:t>（</a:t>
            </a:r>
            <a:r>
              <a:rPr lang="en-US" altLang="zh-CN" dirty="0">
                <a:solidFill>
                  <a:schemeClr val="hlink"/>
                </a:solidFill>
              </a:rPr>
              <a:t>2</a:t>
            </a:r>
            <a:r>
              <a:rPr lang="zh-CN" altLang="en-US" dirty="0">
                <a:solidFill>
                  <a:schemeClr val="hlink"/>
                </a:solidFill>
              </a:rPr>
              <a:t>）近期最少使用算法</a:t>
            </a:r>
            <a:r>
              <a:rPr lang="zh-CN" altLang="en-US" dirty="0"/>
              <a:t>（</a:t>
            </a:r>
            <a:r>
              <a:rPr lang="en-US" altLang="zh-CN" dirty="0"/>
              <a:t>Least Recently Used </a:t>
            </a:r>
            <a:r>
              <a:rPr lang="zh-CN" altLang="en-US" dirty="0"/>
              <a:t>，</a:t>
            </a:r>
            <a:r>
              <a:rPr lang="en-US" altLang="zh-CN" dirty="0"/>
              <a:t>LRU</a:t>
            </a:r>
            <a:r>
              <a:rPr lang="zh-CN" altLang="en-US" dirty="0"/>
              <a:t>）：选择近期最少访问的页作为被替换的页。</a:t>
            </a:r>
            <a:endParaRPr lang="zh-CN" altLang="en-US" dirty="0"/>
          </a:p>
          <a:p>
            <a:pPr lvl="1" eaLnBrk="1" hangingPunct="1">
              <a:lnSpc>
                <a:spcPct val="90000"/>
              </a:lnSpc>
              <a:spcBef>
                <a:spcPts val="1800"/>
              </a:spcBef>
            </a:pPr>
            <a:r>
              <a:rPr lang="zh-CN" altLang="en-US" sz="2800" b="1" dirty="0">
                <a:solidFill>
                  <a:srgbClr val="FF0000"/>
                </a:solidFill>
                <a:latin typeface="楷体_GB2312" pitchFamily="49" charset="-122"/>
                <a:ea typeface="楷体_GB2312" pitchFamily="49" charset="-122"/>
              </a:rPr>
              <a:t>利用历史信息</a:t>
            </a:r>
            <a:endParaRPr lang="zh-CN" altLang="en-US" sz="2800" b="1" dirty="0">
              <a:solidFill>
                <a:srgbClr val="FF0000"/>
              </a:solidFill>
              <a:latin typeface="楷体_GB2312" pitchFamily="49" charset="-122"/>
              <a:ea typeface="楷体_GB2312" pitchFamily="49" charset="-122"/>
            </a:endParaRPr>
          </a:p>
          <a:p>
            <a:pPr lvl="1" eaLnBrk="1" hangingPunct="1">
              <a:lnSpc>
                <a:spcPct val="90000"/>
              </a:lnSpc>
              <a:spcBef>
                <a:spcPts val="1800"/>
              </a:spcBef>
            </a:pPr>
            <a:r>
              <a:rPr lang="zh-CN" altLang="en-US" sz="2800" b="1" dirty="0">
                <a:latin typeface="楷体_GB2312" pitchFamily="49" charset="-122"/>
                <a:ea typeface="楷体_GB2312" pitchFamily="49" charset="-122"/>
              </a:rPr>
              <a:t>需要为每个</a:t>
            </a:r>
            <a:r>
              <a:rPr lang="zh-CN" altLang="en-US" sz="2800" b="1" dirty="0">
                <a:solidFill>
                  <a:srgbClr val="FF0000"/>
                </a:solidFill>
                <a:latin typeface="楷体_GB2312" pitchFamily="49" charset="-122"/>
                <a:ea typeface="楷体_GB2312" pitchFamily="49" charset="-122"/>
              </a:rPr>
              <a:t>实页</a:t>
            </a:r>
            <a:r>
              <a:rPr lang="zh-CN" altLang="en-US" sz="2800" b="1" dirty="0">
                <a:latin typeface="楷体_GB2312" pitchFamily="49" charset="-122"/>
                <a:ea typeface="楷体_GB2312" pitchFamily="49" charset="-122"/>
              </a:rPr>
              <a:t>配有一个字长很长的计数器</a:t>
            </a:r>
            <a:endParaRPr lang="zh-CN" altLang="en-US" sz="2800" b="1" dirty="0">
              <a:latin typeface="楷体_GB2312" pitchFamily="49" charset="-122"/>
              <a:ea typeface="楷体_GB2312" pitchFamily="49" charset="-122"/>
            </a:endParaRPr>
          </a:p>
          <a:p>
            <a:pPr lvl="1" eaLnBrk="1" hangingPunct="1">
              <a:lnSpc>
                <a:spcPct val="90000"/>
              </a:lnSpc>
              <a:spcBef>
                <a:spcPts val="1800"/>
              </a:spcBef>
            </a:pPr>
            <a:r>
              <a:rPr lang="zh-CN" altLang="en-US" sz="2800" b="1" dirty="0">
                <a:latin typeface="楷体_GB2312" pitchFamily="49" charset="-122"/>
                <a:ea typeface="楷体_GB2312" pitchFamily="49" charset="-122"/>
              </a:rPr>
              <a:t>因为当前使用少，所以近期使用也少，比较正确反映程序的局部性</a:t>
            </a:r>
            <a:endParaRPr lang="zh-CN" altLang="en-US" sz="2800" b="1" dirty="0">
              <a:latin typeface="楷体_GB2312" pitchFamily="49" charset="-122"/>
              <a:ea typeface="楷体_GB2312" pitchFamily="49" charset="-122"/>
            </a:endParaRPr>
          </a:p>
          <a:p>
            <a:pPr eaLnBrk="1" hangingPunct="1">
              <a:lnSpc>
                <a:spcPct val="90000"/>
              </a:lnSpc>
              <a:spcBef>
                <a:spcPts val="1800"/>
              </a:spcBef>
            </a:pPr>
            <a:r>
              <a:rPr lang="zh-CN" altLang="en-US" b="0" dirty="0"/>
              <a:t>因为硬件开销大，可以将此算法进行适当的变形：</a:t>
            </a:r>
            <a:endParaRPr lang="zh-CN" altLang="en-US" b="0" dirty="0"/>
          </a:p>
          <a:p>
            <a:pPr lvl="1" eaLnBrk="1" hangingPunct="1">
              <a:lnSpc>
                <a:spcPct val="90000"/>
              </a:lnSpc>
              <a:spcBef>
                <a:spcPts val="1800"/>
              </a:spcBef>
            </a:pPr>
            <a:r>
              <a:rPr lang="zh-CN" altLang="en-US" sz="2800" b="1" dirty="0">
                <a:ea typeface="楷体_GB2312" pitchFamily="49" charset="-122"/>
              </a:rPr>
              <a:t>把</a:t>
            </a:r>
            <a:r>
              <a:rPr lang="zh-CN" altLang="en-US" sz="2800" b="1" dirty="0">
                <a:solidFill>
                  <a:srgbClr val="FF0000"/>
                </a:solidFill>
                <a:ea typeface="楷体_GB2312" pitchFamily="49" charset="-122"/>
              </a:rPr>
              <a:t>近期最久未访问</a:t>
            </a:r>
            <a:r>
              <a:rPr lang="zh-CN" altLang="en-US" sz="2800" b="1" dirty="0">
                <a:ea typeface="楷体_GB2312" pitchFamily="49" charset="-122"/>
              </a:rPr>
              <a:t>过的页作为被替换页，将</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多</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和</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少</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变成</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有</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和</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无</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实现就方便了</a:t>
            </a:r>
            <a:endParaRPr lang="zh-CN" altLang="en-US" sz="2800" b="1" dirty="0">
              <a:ea typeface="楷体_GB2312" pitchFamily="49"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39267" name="Rectangle 3"/>
          <p:cNvSpPr>
            <a:spLocks noGrp="1"/>
          </p:cNvSpPr>
          <p:nvPr>
            <p:ph idx="1" hasCustomPrompt="1"/>
          </p:nvPr>
        </p:nvSpPr>
        <p:spPr>
          <a:ln/>
        </p:spPr>
        <p:txBody>
          <a:bodyPr vert="horz" wrap="square" lIns="91440" tIns="45720" rIns="91440" bIns="45720" anchor="t" anchorCtr="0"/>
          <a:p>
            <a:pPr eaLnBrk="1" hangingPunct="1"/>
            <a:r>
              <a:rPr lang="zh-CN" altLang="en-US" dirty="0"/>
              <a:t>主存管理使用主存页面表</a:t>
            </a:r>
            <a:endParaRPr lang="zh-CN" altLang="en-US" dirty="0"/>
          </a:p>
        </p:txBody>
      </p:sp>
      <p:pic>
        <p:nvPicPr>
          <p:cNvPr id="139268" name="图片 2"/>
          <p:cNvPicPr>
            <a:picLocks noChangeAspect="1"/>
          </p:cNvPicPr>
          <p:nvPr/>
        </p:nvPicPr>
        <p:blipFill>
          <a:blip r:embed="rId1"/>
          <a:stretch>
            <a:fillRect/>
          </a:stretch>
        </p:blipFill>
        <p:spPr>
          <a:xfrm>
            <a:off x="706438" y="1639888"/>
            <a:ext cx="8143875" cy="3143250"/>
          </a:xfrm>
          <a:prstGeom prst="rect">
            <a:avLst/>
          </a:prstGeom>
          <a:noFill/>
          <a:ln w="9525">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Rectangle 2"/>
          <p:cNvSpPr>
            <a:spLocks noGrp="1"/>
          </p:cNvSpPr>
          <p:nvPr>
            <p:ph type="title"/>
          </p:nvPr>
        </p:nvSpPr>
        <p:spPr>
          <a:xfrm>
            <a:off x="590550" y="69850"/>
            <a:ext cx="8353425" cy="609600"/>
          </a:xfrm>
          <a:ln/>
        </p:spPr>
        <p:txBody>
          <a:bodyPr vert="horz" wrap="square" lIns="91440" tIns="45720" rIns="91440" bIns="45720" anchor="ctr" anchorCtr="0"/>
          <a:p>
            <a:pPr eaLnBrk="1" hangingPunct="1"/>
            <a:r>
              <a:rPr lang="en-US" altLang="zh-CN" dirty="0"/>
              <a:t>2 </a:t>
            </a:r>
            <a:r>
              <a:rPr lang="zh-CN" altLang="en-US" dirty="0"/>
              <a:t>页面替换算法</a:t>
            </a:r>
            <a:r>
              <a:rPr lang="en-US" altLang="zh-CN" dirty="0"/>
              <a:t>——</a:t>
            </a:r>
            <a:r>
              <a:rPr lang="zh-CN" altLang="en-US" dirty="0"/>
              <a:t>近期最少使用算法</a:t>
            </a:r>
            <a:endParaRPr lang="zh-CN" altLang="en-US" dirty="0"/>
          </a:p>
        </p:txBody>
      </p:sp>
      <p:sp>
        <p:nvSpPr>
          <p:cNvPr id="140291" name="Rectangle 3"/>
          <p:cNvSpPr>
            <a:spLocks noGrp="1"/>
          </p:cNvSpPr>
          <p:nvPr>
            <p:ph idx="1" hasCustomPrompt="1"/>
          </p:nvPr>
        </p:nvSpPr>
        <p:spPr>
          <a:ln/>
        </p:spPr>
        <p:txBody>
          <a:bodyPr vert="horz" wrap="square" lIns="91440" tIns="45720" rIns="91440" bIns="45720" anchor="t" anchorCtr="0"/>
          <a:p>
            <a:pPr eaLnBrk="1" hangingPunct="1"/>
            <a:r>
              <a:rPr lang="zh-CN" altLang="en-US" dirty="0"/>
              <a:t>主存管理的主要步骤</a:t>
            </a:r>
            <a:endParaRPr lang="zh-CN" altLang="en-US" dirty="0"/>
          </a:p>
        </p:txBody>
      </p:sp>
      <p:pic>
        <p:nvPicPr>
          <p:cNvPr id="140292" name="Picture 4"/>
          <p:cNvPicPr>
            <a:picLocks noChangeAspect="1"/>
          </p:cNvPicPr>
          <p:nvPr/>
        </p:nvPicPr>
        <p:blipFill>
          <a:blip r:embed="rId1"/>
          <a:stretch>
            <a:fillRect/>
          </a:stretch>
        </p:blipFill>
        <p:spPr>
          <a:xfrm>
            <a:off x="763588" y="1741488"/>
            <a:ext cx="7170737" cy="3514725"/>
          </a:xfrm>
          <a:prstGeom prst="rect">
            <a:avLst/>
          </a:prstGeom>
          <a:noFill/>
          <a:ln w="9525">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41315" name="Rectangle 2"/>
          <p:cNvSpPr>
            <a:spLocks noGrp="1"/>
          </p:cNvSpPr>
          <p:nvPr>
            <p:ph type="title"/>
          </p:nvPr>
        </p:nvSpPr>
        <p:spPr>
          <a:xfrm>
            <a:off x="590550" y="69850"/>
            <a:ext cx="8553450" cy="609600"/>
          </a:xfrm>
          <a:ln/>
        </p:spPr>
        <p:txBody>
          <a:bodyPr vert="horz" wrap="square" lIns="91440" tIns="45720" rIns="91440" bIns="45720" anchor="ctr" anchorCtr="0"/>
          <a:p>
            <a:pPr eaLnBrk="1" hangingPunct="1"/>
            <a:r>
              <a:rPr lang="en-US" altLang="zh-CN" dirty="0"/>
              <a:t>2 </a:t>
            </a:r>
            <a:r>
              <a:rPr lang="zh-CN" altLang="en-US" dirty="0"/>
              <a:t>页面替换算法</a:t>
            </a:r>
            <a:r>
              <a:rPr lang="en-US" altLang="zh-CN" dirty="0"/>
              <a:t>——</a:t>
            </a:r>
            <a:r>
              <a:rPr lang="zh-CN" altLang="en-US" dirty="0"/>
              <a:t>近期最少使用算法</a:t>
            </a:r>
            <a:endParaRPr lang="zh-CN" altLang="en-US" dirty="0"/>
          </a:p>
        </p:txBody>
      </p:sp>
      <p:sp>
        <p:nvSpPr>
          <p:cNvPr id="141316" name="Rectangle 3"/>
          <p:cNvSpPr>
            <a:spLocks noGrp="1"/>
          </p:cNvSpPr>
          <p:nvPr>
            <p:ph idx="1" hasCustomPrompt="1"/>
          </p:nvPr>
        </p:nvSpPr>
        <p:spPr>
          <a:ln/>
        </p:spPr>
        <p:txBody>
          <a:bodyPr vert="horz" wrap="square" lIns="91440" tIns="45720" rIns="91440" bIns="45720" anchor="t" anchorCtr="0"/>
          <a:p>
            <a:pPr eaLnBrk="1" hangingPunct="1"/>
            <a:r>
              <a:rPr lang="zh-CN" altLang="en-US" dirty="0"/>
              <a:t>实际上这个问题是不存在的</a:t>
            </a:r>
            <a:endParaRPr lang="zh-CN" altLang="en-US" dirty="0"/>
          </a:p>
          <a:p>
            <a:pPr eaLnBrk="1" hangingPunct="1"/>
            <a:r>
              <a:rPr lang="zh-CN" altLang="en-US" dirty="0"/>
              <a:t>解决方法</a:t>
            </a:r>
            <a:endParaRPr lang="zh-CN" altLang="en-US" dirty="0"/>
          </a:p>
          <a:p>
            <a:pPr lvl="1" eaLnBrk="1" hangingPunct="1"/>
            <a:endParaRPr lang="zh-CN" altLang="en-US" dirty="0"/>
          </a:p>
        </p:txBody>
      </p:sp>
      <p:pic>
        <p:nvPicPr>
          <p:cNvPr id="141317" name="Picture 4"/>
          <p:cNvPicPr>
            <a:picLocks noChangeAspect="1"/>
          </p:cNvPicPr>
          <p:nvPr/>
        </p:nvPicPr>
        <p:blipFill>
          <a:blip r:embed="rId1"/>
          <a:stretch>
            <a:fillRect/>
          </a:stretch>
        </p:blipFill>
        <p:spPr>
          <a:xfrm>
            <a:off x="685800" y="2001838"/>
            <a:ext cx="7583488" cy="4152900"/>
          </a:xfrm>
          <a:prstGeom prst="rect">
            <a:avLst/>
          </a:prstGeom>
          <a:noFill/>
          <a:ln w="9525">
            <a:noFill/>
          </a:ln>
        </p:spPr>
      </p:pic>
      <p:pic>
        <p:nvPicPr>
          <p:cNvPr id="141318" name="Picture 5"/>
          <p:cNvPicPr>
            <a:picLocks noChangeAspect="1"/>
          </p:cNvPicPr>
          <p:nvPr/>
        </p:nvPicPr>
        <p:blipFill>
          <a:blip r:embed="rId2"/>
          <a:stretch>
            <a:fillRect/>
          </a:stretch>
        </p:blipFill>
        <p:spPr>
          <a:xfrm>
            <a:off x="928688" y="5648325"/>
            <a:ext cx="7770812" cy="1133475"/>
          </a:xfrm>
          <a:prstGeom prst="rect">
            <a:avLst/>
          </a:prstGeom>
          <a:noFill/>
          <a:ln w="9525">
            <a:noFill/>
          </a:ln>
        </p:spPr>
      </p:pic>
      <mc:AlternateContent xmlns:mc="http://schemas.openxmlformats.org/markup-compatibility/2006" xmlns:p14="http://schemas.microsoft.com/office/powerpoint/2010/main">
        <mc:Choice Requires="p14">
          <p:contentPart r:id="rId3" p14:bwMode="auto">
            <p14:nvContentPartPr>
              <p14:cNvPr id="3" name="墨迹 2"/>
              <p14:cNvContentPartPr/>
              <p14:nvPr/>
            </p14:nvContentPartPr>
            <p14:xfrm>
              <a:off x="6851650" y="2571750"/>
              <a:ext cx="825500" cy="360"/>
            </p14:xfrm>
          </p:contentPart>
        </mc:Choice>
        <mc:Fallback xmlns="">
          <p:pic>
            <p:nvPicPr>
              <p:cNvPr id="3" name="墨迹 2"/>
            </p:nvPicPr>
            <p:blipFill>
              <a:blip r:embed="rId4"/>
            </p:blipFill>
            <p:spPr>
              <a:xfrm>
                <a:off x="6851650" y="2571750"/>
                <a:ext cx="825500" cy="36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8" name="墨迹 7"/>
              <p14:cNvContentPartPr/>
              <p14:nvPr/>
            </p14:nvContentPartPr>
            <p14:xfrm>
              <a:off x="2438400" y="5187950"/>
              <a:ext cx="831850" cy="6350"/>
            </p14:xfrm>
          </p:contentPart>
        </mc:Choice>
        <mc:Fallback xmlns="">
          <p:pic>
            <p:nvPicPr>
              <p:cNvPr id="8" name="墨迹 7"/>
            </p:nvPicPr>
            <p:blipFill>
              <a:blip r:embed="rId6"/>
            </p:blipFill>
            <p:spPr>
              <a:xfrm>
                <a:off x="2438400" y="5187950"/>
                <a:ext cx="831850" cy="6350"/>
              </a:xfrm>
              <a:prstGeom prst="rect"/>
            </p:spPr>
          </p:pic>
        </mc:Fallback>
      </mc:AlternateContent>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42339" name="Rectangle 3"/>
          <p:cNvSpPr>
            <a:spLocks noGrp="1"/>
          </p:cNvSpPr>
          <p:nvPr>
            <p:ph idx="1" hasCustomPrompt="1"/>
          </p:nvPr>
        </p:nvSpPr>
        <p:spPr>
          <a:ln/>
        </p:spPr>
        <p:txBody>
          <a:bodyPr vert="horz" wrap="square" lIns="91440" tIns="45720" rIns="91440" bIns="45720" anchor="t" anchorCtr="0"/>
          <a:p>
            <a:pPr eaLnBrk="1" hangingPunct="1">
              <a:spcBef>
                <a:spcPts val="2400"/>
              </a:spcBef>
            </a:pPr>
            <a:r>
              <a:rPr lang="zh-CN" altLang="en-US" dirty="0"/>
              <a:t>采用以上方法，硬件开销少了很多</a:t>
            </a:r>
            <a:endParaRPr lang="zh-CN" altLang="en-US" dirty="0"/>
          </a:p>
          <a:p>
            <a:pPr eaLnBrk="1" hangingPunct="1">
              <a:spcBef>
                <a:spcPts val="2400"/>
              </a:spcBef>
            </a:pPr>
            <a:r>
              <a:rPr lang="zh-CN" altLang="en-US" dirty="0"/>
              <a:t>在主存页表中还可增设修改位以记录该页进入主存后是否被修改过</a:t>
            </a:r>
            <a:endParaRPr lang="zh-CN" altLang="en-US" dirty="0"/>
          </a:p>
          <a:p>
            <a:pPr lvl="1" eaLnBrk="1" hangingPunct="1">
              <a:spcBef>
                <a:spcPts val="2400"/>
              </a:spcBef>
            </a:pPr>
            <a:r>
              <a:rPr lang="zh-CN" altLang="en-US" b="1" dirty="0">
                <a:solidFill>
                  <a:srgbClr val="000000"/>
                </a:solidFill>
                <a:ea typeface="楷体_GB2312" pitchFamily="49" charset="-122"/>
              </a:rPr>
              <a:t>如果未改写过，替换时就可不必写回辅存，</a:t>
            </a:r>
            <a:endParaRPr lang="zh-CN" altLang="en-US" b="1" dirty="0">
              <a:solidFill>
                <a:srgbClr val="000000"/>
              </a:solidFill>
              <a:ea typeface="楷体_GB2312" pitchFamily="49" charset="-122"/>
            </a:endParaRPr>
          </a:p>
          <a:p>
            <a:pPr lvl="1" eaLnBrk="1" hangingPunct="1">
              <a:spcBef>
                <a:spcPts val="2400"/>
              </a:spcBef>
            </a:pPr>
            <a:r>
              <a:rPr lang="zh-CN" altLang="en-US" b="1" dirty="0">
                <a:solidFill>
                  <a:srgbClr val="000000"/>
                </a:solidFill>
                <a:ea typeface="楷体_GB2312" pitchFamily="49" charset="-122"/>
              </a:rPr>
              <a:t>否则，需先将其写回辅存原先的位置，才能替换</a:t>
            </a:r>
            <a:endParaRPr lang="zh-CN" altLang="en-US" b="1" dirty="0">
              <a:solidFill>
                <a:srgbClr val="000000"/>
              </a:solidFill>
              <a:ea typeface="楷体_GB2312" pitchFamily="49" charset="-122"/>
            </a:endParaRPr>
          </a:p>
          <a:p>
            <a:pPr eaLnBrk="1" hangingPunct="1"/>
            <a:endParaRPr lang="zh-CN" altLang="en-US" b="0" dirty="0"/>
          </a:p>
          <a:p>
            <a:pPr eaLnBrk="1" hangingPunct="1"/>
            <a:endParaRPr lang="zh-CN"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Rectangle 2"/>
          <p:cNvSpPr>
            <a:spLocks noGrp="1"/>
          </p:cNvSpPr>
          <p:nvPr>
            <p:ph type="title"/>
          </p:nvPr>
        </p:nvSpPr>
        <p:spPr>
          <a:ln/>
        </p:spPr>
        <p:txBody>
          <a:bodyPr vert="horz" wrap="square" lIns="91440" tIns="45720" rIns="91440" bIns="45720" anchor="ctr" anchorCtr="0"/>
          <a:p>
            <a:pPr eaLnBrk="1" hangingPunct="1"/>
            <a:r>
              <a:rPr lang="en-US" altLang="zh-CN" dirty="0"/>
              <a:t>2 </a:t>
            </a:r>
            <a:r>
              <a:rPr lang="zh-CN" altLang="en-US" dirty="0"/>
              <a:t>页面替换算法</a:t>
            </a:r>
            <a:r>
              <a:rPr lang="en-US" altLang="zh-CN" dirty="0"/>
              <a:t>——</a:t>
            </a:r>
            <a:r>
              <a:rPr lang="zh-CN" altLang="en-US" dirty="0"/>
              <a:t>优化替换算法</a:t>
            </a:r>
            <a:endParaRPr lang="zh-CN" altLang="en-US" dirty="0"/>
          </a:p>
        </p:txBody>
      </p:sp>
      <p:sp>
        <p:nvSpPr>
          <p:cNvPr id="143363" name="Rectangle 3"/>
          <p:cNvSpPr>
            <a:spLocks noGrp="1"/>
          </p:cNvSpPr>
          <p:nvPr>
            <p:ph idx="1" hasCustomPrompt="1"/>
          </p:nvPr>
        </p:nvSpPr>
        <p:spPr>
          <a:xfrm>
            <a:off x="469900" y="1022350"/>
            <a:ext cx="8229600" cy="5322888"/>
          </a:xfrm>
          <a:ln/>
        </p:spPr>
        <p:txBody>
          <a:bodyPr vert="horz" wrap="square" lIns="91440" tIns="45720" rIns="91440" bIns="45720" anchor="t" anchorCtr="0"/>
          <a:p>
            <a:pPr eaLnBrk="1" hangingPunct="1">
              <a:lnSpc>
                <a:spcPct val="90000"/>
              </a:lnSpc>
            </a:pPr>
            <a:r>
              <a:rPr lang="zh-CN" altLang="en-US" dirty="0">
                <a:solidFill>
                  <a:schemeClr val="hlink"/>
                </a:solidFill>
              </a:rPr>
              <a:t>近期最少使用算法、先进先出算法，都是根据页面使用的</a:t>
            </a:r>
            <a:r>
              <a:rPr lang="zh-CN" altLang="en-US" dirty="0">
                <a:solidFill>
                  <a:srgbClr val="FF0000"/>
                </a:solidFill>
                <a:latin typeface="宋体" panose="02010600030101010101" pitchFamily="2" charset="-122"/>
              </a:rPr>
              <a:t>“</a:t>
            </a:r>
            <a:r>
              <a:rPr lang="zh-CN" altLang="en-US" dirty="0">
                <a:solidFill>
                  <a:srgbClr val="FF0000"/>
                </a:solidFill>
              </a:rPr>
              <a:t>历史</a:t>
            </a:r>
            <a:r>
              <a:rPr lang="zh-CN" altLang="en-US" dirty="0">
                <a:solidFill>
                  <a:srgbClr val="FF0000"/>
                </a:solidFill>
                <a:latin typeface="宋体" panose="02010600030101010101" pitchFamily="2" charset="-122"/>
              </a:rPr>
              <a:t>”</a:t>
            </a:r>
            <a:r>
              <a:rPr lang="zh-CN" altLang="en-US" dirty="0">
                <a:solidFill>
                  <a:schemeClr val="hlink"/>
                </a:solidFill>
              </a:rPr>
              <a:t>情况来预估未来的页面使用情况。</a:t>
            </a:r>
            <a:endParaRPr lang="zh-CN" altLang="en-US" dirty="0">
              <a:solidFill>
                <a:schemeClr val="hlink"/>
              </a:solidFill>
            </a:endParaRPr>
          </a:p>
          <a:p>
            <a:pPr eaLnBrk="1" hangingPunct="1">
              <a:lnSpc>
                <a:spcPct val="90000"/>
              </a:lnSpc>
            </a:pPr>
            <a:r>
              <a:rPr lang="zh-CN" altLang="en-US" dirty="0">
                <a:solidFill>
                  <a:schemeClr val="hlink"/>
                </a:solidFill>
              </a:rPr>
              <a:t>为了提高主存的命中率，如果可以根据</a:t>
            </a:r>
            <a:r>
              <a:rPr lang="zh-CN" altLang="en-US" dirty="0">
                <a:solidFill>
                  <a:srgbClr val="FF0000"/>
                </a:solidFill>
              </a:rPr>
              <a:t>未来实际使用情况</a:t>
            </a:r>
            <a:r>
              <a:rPr lang="zh-CN" altLang="en-US" dirty="0">
                <a:solidFill>
                  <a:schemeClr val="hlink"/>
                </a:solidFill>
              </a:rPr>
              <a:t>将未来的近期里不用的页替换出去，会增加主存命中率</a:t>
            </a:r>
            <a:endParaRPr lang="zh-CN" altLang="en-US" dirty="0">
              <a:solidFill>
                <a:schemeClr val="hlink"/>
              </a:solidFill>
              <a:latin typeface="Times New Roman" panose="02020603050405020304" pitchFamily="18" charset="0"/>
            </a:endParaRPr>
          </a:p>
          <a:p>
            <a:pPr eaLnBrk="1" hangingPunct="1">
              <a:lnSpc>
                <a:spcPct val="90000"/>
              </a:lnSpc>
            </a:pPr>
            <a:r>
              <a:rPr lang="zh-CN" altLang="en-US" dirty="0">
                <a:solidFill>
                  <a:srgbClr val="FF0000"/>
                </a:solidFill>
                <a:latin typeface="Times New Roman" panose="02020603050405020304" pitchFamily="18" charset="0"/>
              </a:rPr>
              <a:t>优化替换算法</a:t>
            </a:r>
            <a:r>
              <a:rPr lang="zh-CN" altLang="en-US" dirty="0">
                <a:latin typeface="Times New Roman" panose="02020603050405020304" pitchFamily="18" charset="0"/>
              </a:rPr>
              <a:t>（</a:t>
            </a:r>
            <a:r>
              <a:rPr lang="en-US" altLang="zh-CN" dirty="0"/>
              <a:t>Optimal Replacement Algorithm</a:t>
            </a:r>
            <a:r>
              <a:rPr lang="zh-CN" altLang="en-US" dirty="0">
                <a:latin typeface="Times New Roman" panose="02020603050405020304" pitchFamily="18" charset="0"/>
              </a:rPr>
              <a:t>，</a:t>
            </a:r>
            <a:r>
              <a:rPr lang="zh-CN" altLang="en-US" dirty="0"/>
              <a:t> </a:t>
            </a:r>
            <a:r>
              <a:rPr lang="en-US" altLang="zh-CN" dirty="0"/>
              <a:t>OPT</a:t>
            </a:r>
            <a:r>
              <a:rPr lang="zh-CN" altLang="en-US" dirty="0">
                <a:latin typeface="Times New Roman" panose="02020603050405020304" pitchFamily="18" charset="0"/>
              </a:rPr>
              <a:t>）</a:t>
            </a:r>
            <a:r>
              <a:rPr lang="en-US" altLang="zh-CN" dirty="0"/>
              <a:t>:</a:t>
            </a:r>
            <a:r>
              <a:rPr lang="zh-CN" altLang="en-US" dirty="0">
                <a:latin typeface="Times New Roman" panose="02020603050405020304" pitchFamily="18" charset="0"/>
              </a:rPr>
              <a:t>是在时刻</a:t>
            </a:r>
            <a:r>
              <a:rPr lang="en-US" altLang="zh-CN" dirty="0"/>
              <a:t>t</a:t>
            </a:r>
            <a:r>
              <a:rPr lang="zh-CN" altLang="en-US" dirty="0">
                <a:latin typeface="Times New Roman" panose="02020603050405020304" pitchFamily="18" charset="0"/>
              </a:rPr>
              <a:t>找出主存中每个页将要用到时刻</a:t>
            </a:r>
            <a:r>
              <a:rPr lang="en-US" altLang="zh-CN" dirty="0"/>
              <a:t>t</a:t>
            </a:r>
            <a:r>
              <a:rPr lang="en-US" altLang="zh-CN" baseline="-25000" dirty="0"/>
              <a:t>i</a:t>
            </a:r>
            <a:r>
              <a:rPr lang="zh-CN" altLang="en-US" dirty="0">
                <a:latin typeface="Times New Roman" panose="02020603050405020304" pitchFamily="18" charset="0"/>
              </a:rPr>
              <a:t>，然后选择其中</a:t>
            </a:r>
            <a:r>
              <a:rPr lang="en-US" altLang="zh-CN" dirty="0"/>
              <a:t>t</a:t>
            </a:r>
            <a:r>
              <a:rPr lang="en-US" altLang="zh-CN" baseline="-25000" dirty="0"/>
              <a:t>i</a:t>
            </a:r>
            <a:r>
              <a:rPr lang="en-US" altLang="zh-CN" dirty="0"/>
              <a:t>-t</a:t>
            </a:r>
            <a:r>
              <a:rPr lang="zh-CN" altLang="en-US" dirty="0">
                <a:latin typeface="Times New Roman" panose="02020603050405020304" pitchFamily="18" charset="0"/>
              </a:rPr>
              <a:t>最大的那一页作为替换页。</a:t>
            </a:r>
            <a:r>
              <a:rPr lang="zh-CN" altLang="en-US" dirty="0"/>
              <a:t> </a:t>
            </a:r>
            <a:endParaRPr lang="zh-CN" altLang="en-US" dirty="0"/>
          </a:p>
          <a:p>
            <a:pPr lvl="1" eaLnBrk="1" hangingPunct="1">
              <a:lnSpc>
                <a:spcPct val="90000"/>
              </a:lnSpc>
            </a:pPr>
            <a:r>
              <a:rPr lang="zh-CN" altLang="en-US" sz="2800" b="1" dirty="0">
                <a:ea typeface="楷体_GB2312" pitchFamily="49" charset="-122"/>
              </a:rPr>
              <a:t>理想化算法</a:t>
            </a:r>
            <a:endParaRPr lang="zh-CN" altLang="en-US" sz="2800" b="1" dirty="0">
              <a:ea typeface="楷体_GB2312" pitchFamily="49" charset="-122"/>
            </a:endParaRPr>
          </a:p>
          <a:p>
            <a:pPr lvl="1" eaLnBrk="1" hangingPunct="1">
              <a:lnSpc>
                <a:spcPct val="90000"/>
              </a:lnSpc>
            </a:pPr>
            <a:r>
              <a:rPr lang="zh-CN" altLang="en-US" sz="2800" b="1" dirty="0">
                <a:ea typeface="楷体_GB2312" pitchFamily="49" charset="-122"/>
              </a:rPr>
              <a:t>可以被用来作为评价其他替换算法好坏的标准</a:t>
            </a:r>
            <a:endParaRPr lang="zh-CN" altLang="en-US" sz="2800" b="1" dirty="0">
              <a:ea typeface="楷体_GB2312" pitchFamily="49" charset="-122"/>
            </a:endParaRPr>
          </a:p>
          <a:p>
            <a:pPr eaLnBrk="1" hangingPunct="1">
              <a:lnSpc>
                <a:spcPct val="90000"/>
              </a:lnSpc>
            </a:pPr>
            <a:endParaRPr lang="zh-CN" altLang="en-US" dirty="0"/>
          </a:p>
        </p:txBody>
      </p:sp>
      <mc:AlternateContent xmlns:mc="http://schemas.openxmlformats.org/markup-compatibility/2006" xmlns:p14="http://schemas.microsoft.com/office/powerpoint/2010/main">
        <mc:Choice Requires="p14">
          <p:contentPart r:id="rId1" p14:bwMode="auto">
            <p14:nvContentPartPr>
              <p14:cNvPr id="4" name="墨迹 3"/>
              <p14:cNvContentPartPr/>
              <p14:nvPr/>
            </p14:nvContentPartPr>
            <p14:xfrm>
              <a:off x="2216150" y="1822450"/>
              <a:ext cx="1784350" cy="6350"/>
            </p14:xfrm>
          </p:contentPart>
        </mc:Choice>
        <mc:Fallback xmlns="">
          <p:pic>
            <p:nvPicPr>
              <p:cNvPr id="4" name="墨迹 3"/>
            </p:nvPicPr>
            <p:blipFill>
              <a:blip r:embed="rId2"/>
            </p:blipFill>
            <p:spPr>
              <a:xfrm>
                <a:off x="2216150" y="1822450"/>
                <a:ext cx="1784350" cy="635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6" name="墨迹 5"/>
              <p14:cNvContentPartPr/>
              <p14:nvPr/>
            </p14:nvContentPartPr>
            <p14:xfrm>
              <a:off x="1009650" y="3016250"/>
              <a:ext cx="1035050" cy="12700"/>
            </p14:xfrm>
          </p:contentPart>
        </mc:Choice>
        <mc:Fallback xmlns="">
          <p:pic>
            <p:nvPicPr>
              <p:cNvPr id="6" name="墨迹 5"/>
            </p:nvPicPr>
            <p:blipFill>
              <a:blip r:embed="rId4"/>
            </p:blipFill>
            <p:spPr>
              <a:xfrm>
                <a:off x="1009650" y="3016250"/>
                <a:ext cx="1035050" cy="1270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7" name="墨迹 6"/>
              <p14:cNvContentPartPr/>
              <p14:nvPr/>
            </p14:nvContentPartPr>
            <p14:xfrm>
              <a:off x="4381500" y="139700"/>
              <a:ext cx="12700" cy="360"/>
            </p14:xfrm>
          </p:contentPart>
        </mc:Choice>
        <mc:Fallback xmlns="">
          <p:pic>
            <p:nvPicPr>
              <p:cNvPr id="7" name="墨迹 6"/>
            </p:nvPicPr>
            <p:blipFill>
              <a:blip r:embed="rId6"/>
            </p:blipFill>
            <p:spPr>
              <a:xfrm>
                <a:off x="4381500" y="139700"/>
                <a:ext cx="12700" cy="360"/>
              </a:xfrm>
              <a:prstGeom prst="rect"/>
            </p:spPr>
          </p:pic>
        </mc:Fallback>
      </mc:AlternateContent>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Rectangle 2"/>
          <p:cNvSpPr>
            <a:spLocks noGrp="1"/>
          </p:cNvSpPr>
          <p:nvPr>
            <p:ph type="title"/>
          </p:nvPr>
        </p:nvSpPr>
        <p:spPr>
          <a:ln/>
        </p:spPr>
        <p:txBody>
          <a:bodyPr vert="horz" wrap="square" lIns="91440" tIns="45720" rIns="91440" bIns="45720" anchor="ctr" anchorCtr="0"/>
          <a:p>
            <a:pPr eaLnBrk="1" hangingPunct="1"/>
            <a:r>
              <a:rPr lang="en-US" altLang="zh-CN" dirty="0"/>
              <a:t>2 </a:t>
            </a:r>
            <a:r>
              <a:rPr lang="zh-CN" altLang="en-US" dirty="0"/>
              <a:t>页面替换算法</a:t>
            </a:r>
            <a:r>
              <a:rPr lang="en-US" altLang="zh-CN" dirty="0"/>
              <a:t>——</a:t>
            </a:r>
            <a:r>
              <a:rPr lang="zh-CN" altLang="en-US" dirty="0"/>
              <a:t>优化替换算法</a:t>
            </a:r>
            <a:endParaRPr lang="zh-CN" altLang="en-US" dirty="0"/>
          </a:p>
        </p:txBody>
      </p:sp>
      <p:sp>
        <p:nvSpPr>
          <p:cNvPr id="144387"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44388" name="Picture 4"/>
          <p:cNvPicPr>
            <a:picLocks noChangeAspect="1"/>
          </p:cNvPicPr>
          <p:nvPr/>
        </p:nvPicPr>
        <p:blipFill>
          <a:blip r:embed="rId1"/>
          <a:stretch>
            <a:fillRect/>
          </a:stretch>
        </p:blipFill>
        <p:spPr>
          <a:xfrm>
            <a:off x="496888" y="1065213"/>
            <a:ext cx="7993062" cy="3219450"/>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7" name="墨迹 6"/>
              <p14:cNvContentPartPr/>
              <p14:nvPr/>
            </p14:nvContentPartPr>
            <p14:xfrm>
              <a:off x="1651000" y="3810000"/>
              <a:ext cx="946150" cy="360"/>
            </p14:xfrm>
          </p:contentPart>
        </mc:Choice>
        <mc:Fallback xmlns="">
          <p:pic>
            <p:nvPicPr>
              <p:cNvPr id="7" name="墨迹 6"/>
            </p:nvPicPr>
            <p:blipFill>
              <a:blip r:embed="rId3"/>
            </p:blipFill>
            <p:spPr>
              <a:xfrm>
                <a:off x="1651000" y="3810000"/>
                <a:ext cx="946150" cy="360"/>
              </a:xfrm>
              <a:prstGeom prst="rect"/>
            </p:spPr>
          </p:pic>
        </mc:Fallback>
      </mc:AlternateContent>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45411" name="Rectangle 3"/>
          <p:cNvSpPr>
            <a:spLocks noGrp="1"/>
          </p:cNvSpPr>
          <p:nvPr>
            <p:ph idx="1" hasCustomPrompt="1"/>
          </p:nvPr>
        </p:nvSpPr>
        <p:spPr>
          <a:ln/>
        </p:spPr>
        <p:txBody>
          <a:bodyPr vert="horz" wrap="square" lIns="91440" tIns="45720" rIns="91440" bIns="45720" anchor="t" anchorCtr="0"/>
          <a:p>
            <a:pPr eaLnBrk="1" hangingPunct="1">
              <a:spcBef>
                <a:spcPts val="1800"/>
              </a:spcBef>
            </a:pPr>
            <a:r>
              <a:rPr lang="zh-CN" altLang="en-US" dirty="0"/>
              <a:t>采用不同的替换算法，目的是提高主存的命中率</a:t>
            </a:r>
            <a:endParaRPr lang="zh-CN" altLang="en-US" dirty="0"/>
          </a:p>
          <a:p>
            <a:pPr eaLnBrk="1" hangingPunct="1">
              <a:spcBef>
                <a:spcPts val="1800"/>
              </a:spcBef>
            </a:pPr>
            <a:r>
              <a:rPr lang="zh-CN" altLang="en-US" dirty="0"/>
              <a:t>影响主存命中率的因素</a:t>
            </a:r>
            <a:endParaRPr lang="zh-CN" altLang="en-US" dirty="0"/>
          </a:p>
          <a:p>
            <a:pPr lvl="1" eaLnBrk="1" hangingPunct="1">
              <a:spcBef>
                <a:spcPts val="1800"/>
              </a:spcBef>
            </a:pPr>
            <a:r>
              <a:rPr lang="zh-CN" altLang="en-US" sz="2800" b="1" dirty="0">
                <a:ea typeface="黑体" panose="02010609060101010101" pitchFamily="49" charset="-122"/>
              </a:rPr>
              <a:t>替换算法</a:t>
            </a:r>
            <a:endParaRPr lang="zh-CN" altLang="en-US" sz="2800" b="1" dirty="0">
              <a:ea typeface="黑体" panose="02010609060101010101" pitchFamily="49" charset="-122"/>
            </a:endParaRPr>
          </a:p>
          <a:p>
            <a:pPr lvl="1" eaLnBrk="1" hangingPunct="1">
              <a:spcBef>
                <a:spcPts val="1800"/>
              </a:spcBef>
            </a:pPr>
            <a:r>
              <a:rPr lang="zh-CN" altLang="en-US" sz="2800" b="1" dirty="0">
                <a:ea typeface="黑体" panose="02010609060101010101" pitchFamily="49" charset="-122"/>
              </a:rPr>
              <a:t>地址流</a:t>
            </a:r>
            <a:endParaRPr lang="zh-CN" altLang="en-US" sz="2800" b="1" dirty="0">
              <a:ea typeface="黑体" panose="02010609060101010101" pitchFamily="49" charset="-122"/>
            </a:endParaRPr>
          </a:p>
          <a:p>
            <a:pPr lvl="1" eaLnBrk="1" hangingPunct="1">
              <a:spcBef>
                <a:spcPts val="1800"/>
              </a:spcBef>
            </a:pPr>
            <a:r>
              <a:rPr lang="zh-CN" altLang="en-US" sz="2800" b="1" dirty="0">
                <a:ea typeface="黑体" panose="02010609060101010101" pitchFamily="49" charset="-122"/>
              </a:rPr>
              <a:t>页面大小</a:t>
            </a:r>
            <a:endParaRPr lang="zh-CN" altLang="en-US" sz="2800" b="1" dirty="0">
              <a:ea typeface="黑体" panose="02010609060101010101" pitchFamily="49" charset="-122"/>
            </a:endParaRPr>
          </a:p>
          <a:p>
            <a:pPr lvl="1" eaLnBrk="1" hangingPunct="1">
              <a:spcBef>
                <a:spcPts val="1800"/>
              </a:spcBef>
            </a:pPr>
            <a:r>
              <a:rPr lang="zh-CN" altLang="en-US" sz="2800" b="1" dirty="0">
                <a:ea typeface="黑体" panose="02010609060101010101" pitchFamily="49" charset="-122"/>
              </a:rPr>
              <a:t>主存容量</a:t>
            </a:r>
            <a:endParaRPr lang="zh-CN" altLang="en-US" sz="2800" b="1" dirty="0">
              <a:ea typeface="黑体" panose="02010609060101010101" pitchFamily="49" charset="-122"/>
            </a:endParaRPr>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1244600" y="2813050"/>
              <a:ext cx="1409700" cy="12700"/>
            </p14:xfrm>
          </p:contentPart>
        </mc:Choice>
        <mc:Fallback xmlns="">
          <p:pic>
            <p:nvPicPr>
              <p:cNvPr id="2" name="墨迹 1"/>
            </p:nvPicPr>
            <p:blipFill>
              <a:blip r:embed="rId2"/>
            </p:blipFill>
            <p:spPr>
              <a:xfrm>
                <a:off x="1244600" y="2813050"/>
                <a:ext cx="1409700" cy="1270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3" name="墨迹 2"/>
              <p14:cNvContentPartPr/>
              <p14:nvPr/>
            </p14:nvContentPartPr>
            <p14:xfrm>
              <a:off x="1225550" y="3556000"/>
              <a:ext cx="457200" cy="360"/>
            </p14:xfrm>
          </p:contentPart>
        </mc:Choice>
        <mc:Fallback xmlns="">
          <p:pic>
            <p:nvPicPr>
              <p:cNvPr id="3" name="墨迹 2"/>
            </p:nvPicPr>
            <p:blipFill>
              <a:blip r:embed="rId4"/>
            </p:blipFill>
            <p:spPr>
              <a:xfrm>
                <a:off x="1225550" y="3556000"/>
                <a:ext cx="457200" cy="360"/>
              </a:xfrm>
              <a:prstGeom prst="rect"/>
            </p:spPr>
          </p:pic>
        </mc:Fallback>
      </mc:AlternateContent>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Rectangle 2"/>
          <p:cNvSpPr>
            <a:spLocks noGrp="1"/>
          </p:cNvSpPr>
          <p:nvPr>
            <p:ph type="title"/>
          </p:nvPr>
        </p:nvSpPr>
        <p:spPr>
          <a:ln/>
        </p:spPr>
        <p:txBody>
          <a:bodyPr vert="horz" wrap="square" lIns="91440" tIns="45720" rIns="91440" bIns="45720" anchor="ctr" anchorCtr="0"/>
          <a:p>
            <a:pPr eaLnBrk="1" hangingPunct="1"/>
            <a:r>
              <a:rPr lang="zh-CN" altLang="en-US" dirty="0"/>
              <a:t>举例</a:t>
            </a:r>
            <a:r>
              <a:rPr lang="en-US" altLang="zh-CN" dirty="0"/>
              <a:t>:</a:t>
            </a:r>
            <a:r>
              <a:rPr lang="zh-CN" altLang="en-US" dirty="0"/>
              <a:t>命中率和替换算法有关</a:t>
            </a:r>
            <a:endParaRPr lang="en-US" altLang="zh-CN" dirty="0"/>
          </a:p>
        </p:txBody>
      </p:sp>
      <p:sp>
        <p:nvSpPr>
          <p:cNvPr id="146435" name="Rectangle 3"/>
          <p:cNvSpPr>
            <a:spLocks noGrp="1"/>
          </p:cNvSpPr>
          <p:nvPr>
            <p:ph idx="1" hasCustomPrompt="1"/>
          </p:nvPr>
        </p:nvSpPr>
        <p:spPr>
          <a:ln/>
        </p:spPr>
        <p:txBody>
          <a:bodyPr vert="horz" wrap="square" lIns="91440" tIns="45720" rIns="91440" bIns="45720" anchor="t" anchorCtr="0"/>
          <a:p>
            <a:pPr eaLnBrk="1" hangingPunct="1"/>
            <a:r>
              <a:rPr lang="zh-CN" altLang="en-US" dirty="0"/>
              <a:t>设有一道程序，有</a:t>
            </a:r>
            <a:r>
              <a:rPr lang="en-US" altLang="zh-CN" dirty="0"/>
              <a:t>1</a:t>
            </a:r>
            <a:r>
              <a:rPr lang="zh-CN" altLang="en-US" dirty="0"/>
              <a:t>至</a:t>
            </a:r>
            <a:r>
              <a:rPr lang="en-US" altLang="zh-CN" dirty="0"/>
              <a:t>5</a:t>
            </a:r>
            <a:r>
              <a:rPr lang="zh-CN" altLang="en-US" dirty="0"/>
              <a:t>共</a:t>
            </a:r>
            <a:r>
              <a:rPr lang="en-US" altLang="zh-CN" dirty="0"/>
              <a:t>5</a:t>
            </a:r>
            <a:r>
              <a:rPr lang="zh-CN" altLang="en-US" dirty="0"/>
              <a:t>页，执行时的地址流为：</a:t>
            </a:r>
            <a:endParaRPr lang="zh-CN" altLang="en-US" dirty="0"/>
          </a:p>
          <a:p>
            <a:pPr eaLnBrk="1" hangingPunct="1">
              <a:buNone/>
            </a:pPr>
            <a:r>
              <a:rPr lang="zh-CN" altLang="en-US" dirty="0"/>
              <a:t>  </a:t>
            </a:r>
            <a:r>
              <a:rPr lang="en-US" altLang="zh-CN" dirty="0"/>
              <a:t>2</a:t>
            </a:r>
            <a:r>
              <a:rPr lang="zh-CN" altLang="en-US" dirty="0"/>
              <a:t>，</a:t>
            </a:r>
            <a:r>
              <a:rPr lang="en-US" altLang="zh-CN" dirty="0"/>
              <a:t>3</a:t>
            </a:r>
            <a:r>
              <a:rPr lang="zh-CN" altLang="en-US" dirty="0"/>
              <a:t>，</a:t>
            </a:r>
            <a:r>
              <a:rPr lang="en-US" altLang="zh-CN" dirty="0"/>
              <a:t>2</a:t>
            </a:r>
            <a:r>
              <a:rPr lang="zh-CN" altLang="en-US" dirty="0"/>
              <a:t>，</a:t>
            </a:r>
            <a:r>
              <a:rPr lang="en-US" altLang="zh-CN" dirty="0"/>
              <a:t>1</a:t>
            </a:r>
            <a:r>
              <a:rPr lang="zh-CN" altLang="en-US" dirty="0"/>
              <a:t>，</a:t>
            </a:r>
            <a:r>
              <a:rPr lang="en-US" altLang="zh-CN" dirty="0"/>
              <a:t>5</a:t>
            </a:r>
            <a:r>
              <a:rPr lang="zh-CN" altLang="en-US" dirty="0"/>
              <a:t>，</a:t>
            </a:r>
            <a:r>
              <a:rPr lang="en-US" altLang="zh-CN" dirty="0"/>
              <a:t>2</a:t>
            </a:r>
            <a:r>
              <a:rPr lang="zh-CN" altLang="en-US" dirty="0"/>
              <a:t>，</a:t>
            </a:r>
            <a:r>
              <a:rPr lang="en-US" altLang="zh-CN" dirty="0"/>
              <a:t>4</a:t>
            </a:r>
            <a:r>
              <a:rPr lang="zh-CN" altLang="en-US" dirty="0"/>
              <a:t>，</a:t>
            </a:r>
            <a:r>
              <a:rPr lang="en-US" altLang="zh-CN" dirty="0"/>
              <a:t>5</a:t>
            </a:r>
            <a:r>
              <a:rPr lang="zh-CN" altLang="en-US" dirty="0"/>
              <a:t>，</a:t>
            </a:r>
            <a:r>
              <a:rPr lang="en-US" altLang="zh-CN" dirty="0"/>
              <a:t>3</a:t>
            </a:r>
            <a:r>
              <a:rPr lang="zh-CN" altLang="en-US" dirty="0"/>
              <a:t>，</a:t>
            </a:r>
            <a:r>
              <a:rPr lang="en-US" altLang="zh-CN" dirty="0"/>
              <a:t>2</a:t>
            </a:r>
            <a:r>
              <a:rPr lang="zh-CN" altLang="en-US" dirty="0"/>
              <a:t>，</a:t>
            </a:r>
            <a:r>
              <a:rPr lang="en-US" altLang="zh-CN" dirty="0"/>
              <a:t>5</a:t>
            </a:r>
            <a:r>
              <a:rPr lang="zh-CN" altLang="en-US" dirty="0"/>
              <a:t>，</a:t>
            </a:r>
            <a:r>
              <a:rPr lang="en-US" altLang="zh-CN" dirty="0"/>
              <a:t>2</a:t>
            </a:r>
            <a:endParaRPr lang="en-US" altLang="zh-CN" dirty="0"/>
          </a:p>
          <a:p>
            <a:pPr eaLnBrk="1" hangingPunct="1">
              <a:buNone/>
            </a:pPr>
            <a:endParaRPr lang="en-US" altLang="zh-CN" dirty="0"/>
          </a:p>
          <a:p>
            <a:pPr eaLnBrk="1" hangingPunct="1">
              <a:buNone/>
            </a:pPr>
            <a:r>
              <a:rPr lang="zh-CN" altLang="en-US" dirty="0"/>
              <a:t>若分配给该道程序的主存有</a:t>
            </a:r>
            <a:r>
              <a:rPr lang="en-US" altLang="zh-CN" dirty="0"/>
              <a:t>3</a:t>
            </a:r>
            <a:r>
              <a:rPr lang="zh-CN" altLang="en-US" dirty="0"/>
              <a:t>页，分别采用</a:t>
            </a:r>
            <a:r>
              <a:rPr lang="en-US" altLang="zh-CN" dirty="0"/>
              <a:t>FIFO</a:t>
            </a:r>
            <a:r>
              <a:rPr lang="zh-CN" altLang="en-US" dirty="0"/>
              <a:t>、</a:t>
            </a:r>
            <a:r>
              <a:rPr lang="en-US" altLang="zh-CN" dirty="0"/>
              <a:t>LRU</a:t>
            </a:r>
            <a:r>
              <a:rPr lang="zh-CN" altLang="en-US" dirty="0"/>
              <a:t>、</a:t>
            </a:r>
            <a:r>
              <a:rPr lang="en-US" altLang="zh-CN" dirty="0"/>
              <a:t>OPT</a:t>
            </a:r>
            <a:r>
              <a:rPr lang="zh-CN" altLang="en-US" dirty="0"/>
              <a:t>算法。</a:t>
            </a:r>
            <a:endParaRPr lang="zh-CN" altLang="en-US" dirty="0"/>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1974850" y="742950"/>
              <a:ext cx="4483100" cy="57150"/>
            </p14:xfrm>
          </p:contentPart>
        </mc:Choice>
        <mc:Fallback xmlns="">
          <p:pic>
            <p:nvPicPr>
              <p:cNvPr id="2" name="墨迹 1"/>
            </p:nvPicPr>
            <p:blipFill>
              <a:blip r:embed="rId2"/>
            </p:blipFill>
            <p:spPr>
              <a:xfrm>
                <a:off x="1974850" y="742950"/>
                <a:ext cx="4483100" cy="5715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4" name="墨迹 3"/>
              <p14:cNvContentPartPr/>
              <p14:nvPr/>
            </p14:nvContentPartPr>
            <p14:xfrm>
              <a:off x="3403600" y="1517650"/>
              <a:ext cx="2006600" cy="360"/>
            </p14:xfrm>
          </p:contentPart>
        </mc:Choice>
        <mc:Fallback xmlns="">
          <p:pic>
            <p:nvPicPr>
              <p:cNvPr id="4" name="墨迹 3"/>
            </p:nvPicPr>
            <p:blipFill>
              <a:blip r:embed="rId4"/>
            </p:blipFill>
            <p:spPr>
              <a:xfrm>
                <a:off x="3403600" y="1517650"/>
                <a:ext cx="2006600" cy="360"/>
              </a:xfrm>
              <a:prstGeom prst="rect"/>
            </p:spPr>
          </p:pic>
        </mc:Fallback>
      </mc:AlternateContent>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8482" name="Picture 2"/>
          <p:cNvPicPr>
            <a:picLocks noChangeAspect="1"/>
          </p:cNvPicPr>
          <p:nvPr/>
        </p:nvPicPr>
        <p:blipFill>
          <a:blip r:embed="rId1"/>
          <a:stretch>
            <a:fillRect/>
          </a:stretch>
        </p:blipFill>
        <p:spPr>
          <a:xfrm>
            <a:off x="358775" y="877888"/>
            <a:ext cx="8785225" cy="5868987"/>
          </a:xfrm>
          <a:prstGeom prst="rect">
            <a:avLst/>
          </a:prstGeom>
          <a:noFill/>
          <a:ln w="9525">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Rectangle 2"/>
          <p:cNvSpPr>
            <a:spLocks noGrp="1"/>
          </p:cNvSpPr>
          <p:nvPr>
            <p:ph type="title"/>
          </p:nvPr>
        </p:nvSpPr>
        <p:spPr>
          <a:ln/>
        </p:spPr>
        <p:txBody>
          <a:bodyPr vert="horz" wrap="square" lIns="91440" tIns="45720" rIns="91440" bIns="45720" anchor="ctr" anchorCtr="0"/>
          <a:p>
            <a:pPr eaLnBrk="1" hangingPunct="1"/>
            <a:r>
              <a:rPr lang="zh-CN" altLang="en-US" dirty="0"/>
              <a:t>举例：命中率和页地址有关</a:t>
            </a:r>
            <a:endParaRPr lang="zh-CN" altLang="en-US" dirty="0"/>
          </a:p>
        </p:txBody>
      </p:sp>
      <p:sp>
        <p:nvSpPr>
          <p:cNvPr id="150531" name="Rectangle 3"/>
          <p:cNvSpPr>
            <a:spLocks noGrp="1"/>
          </p:cNvSpPr>
          <p:nvPr>
            <p:ph idx="1" hasCustomPrompt="1"/>
          </p:nvPr>
        </p:nvSpPr>
        <p:spPr>
          <a:ln/>
        </p:spPr>
        <p:txBody>
          <a:bodyPr vert="horz" wrap="square" lIns="91440" tIns="45720" rIns="91440" bIns="45720" anchor="t" anchorCtr="0"/>
          <a:p>
            <a:pPr eaLnBrk="1" hangingPunct="1"/>
            <a:r>
              <a:rPr lang="zh-CN" altLang="en-US" dirty="0"/>
              <a:t>一个循环程序，依次使用</a:t>
            </a:r>
            <a:r>
              <a:rPr lang="en-US" altLang="zh-CN" dirty="0"/>
              <a:t>P1</a:t>
            </a:r>
            <a:r>
              <a:rPr lang="zh-CN" altLang="en-US" dirty="0"/>
              <a:t>，</a:t>
            </a:r>
            <a:r>
              <a:rPr lang="en-US" altLang="zh-CN" dirty="0"/>
              <a:t>P2</a:t>
            </a:r>
            <a:r>
              <a:rPr lang="zh-CN" altLang="en-US" dirty="0"/>
              <a:t>，</a:t>
            </a:r>
            <a:r>
              <a:rPr lang="en-US" altLang="zh-CN" dirty="0"/>
              <a:t>P3</a:t>
            </a:r>
            <a:r>
              <a:rPr lang="zh-CN" altLang="en-US" dirty="0"/>
              <a:t>，</a:t>
            </a:r>
            <a:r>
              <a:rPr lang="en-US" altLang="zh-CN" dirty="0"/>
              <a:t>P4</a:t>
            </a:r>
            <a:r>
              <a:rPr lang="zh-CN" altLang="en-US" dirty="0"/>
              <a:t>四个页面，分配给这个程序的主存页面数为</a:t>
            </a:r>
            <a:r>
              <a:rPr lang="en-US" altLang="zh-CN" dirty="0"/>
              <a:t>3</a:t>
            </a:r>
            <a:r>
              <a:rPr lang="zh-CN" altLang="en-US" dirty="0"/>
              <a:t>个。</a:t>
            </a:r>
            <a:r>
              <a:rPr lang="en-US" altLang="zh-CN" dirty="0"/>
              <a:t>FIFO</a:t>
            </a:r>
            <a:r>
              <a:rPr lang="zh-CN" altLang="en-US" dirty="0"/>
              <a:t>、</a:t>
            </a:r>
            <a:r>
              <a:rPr lang="en-US" altLang="zh-CN" dirty="0"/>
              <a:t>LRU</a:t>
            </a:r>
            <a:r>
              <a:rPr lang="zh-CN" altLang="en-US" dirty="0"/>
              <a:t>和</a:t>
            </a:r>
            <a:r>
              <a:rPr lang="en-US" altLang="zh-CN" dirty="0"/>
              <a:t>OPT</a:t>
            </a:r>
            <a:r>
              <a:rPr lang="zh-CN" altLang="en-US" dirty="0"/>
              <a:t>三种页面替换算法对主存页面的调度情况如下图所示。在</a:t>
            </a:r>
            <a:r>
              <a:rPr lang="en-US" altLang="zh-CN" dirty="0"/>
              <a:t>FIFO</a:t>
            </a:r>
            <a:r>
              <a:rPr lang="zh-CN" altLang="en-US" dirty="0"/>
              <a:t>和</a:t>
            </a:r>
            <a:r>
              <a:rPr lang="en-US" altLang="zh-CN" dirty="0"/>
              <a:t>LRU</a:t>
            </a:r>
            <a:r>
              <a:rPr lang="zh-CN" altLang="en-US" dirty="0"/>
              <a:t>算法中，总是发生下次就要使用的页面本次被替换出去的情况，这就是</a:t>
            </a:r>
            <a:r>
              <a:rPr lang="zh-CN" altLang="en-US" dirty="0">
                <a:latin typeface="宋体" panose="02010600030101010101" pitchFamily="2" charset="-122"/>
              </a:rPr>
              <a:t>“</a:t>
            </a:r>
            <a:r>
              <a:rPr lang="zh-CN" altLang="en-US" dirty="0"/>
              <a:t>颠簸</a:t>
            </a:r>
            <a:r>
              <a:rPr lang="zh-CN" altLang="en-US" dirty="0">
                <a:latin typeface="宋体" panose="02010600030101010101" pitchFamily="2" charset="-122"/>
              </a:rPr>
              <a:t>”</a:t>
            </a:r>
            <a:r>
              <a:rPr lang="zh-CN" altLang="en-US" dirty="0"/>
              <a:t>现象。</a:t>
            </a:r>
            <a:endParaRPr lang="zh-CN" altLang="en-US" dirty="0"/>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3956050" y="698500"/>
              <a:ext cx="1974850" cy="19050"/>
            </p14:xfrm>
          </p:contentPart>
        </mc:Choice>
        <mc:Fallback xmlns="">
          <p:pic>
            <p:nvPicPr>
              <p:cNvPr id="2" name="墨迹 1"/>
            </p:nvPicPr>
            <p:blipFill>
              <a:blip r:embed="rId2"/>
            </p:blipFill>
            <p:spPr>
              <a:xfrm>
                <a:off x="3956050" y="698500"/>
                <a:ext cx="1974850" cy="19050"/>
              </a:xfrm>
              <a:prstGeom prst="rect"/>
            </p:spPr>
          </p:pic>
        </mc:Fallback>
      </mc:AlternateContent>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2578" name="Object 2"/>
          <p:cNvGraphicFramePr/>
          <p:nvPr/>
        </p:nvGraphicFramePr>
        <p:xfrm>
          <a:off x="533400" y="838200"/>
          <a:ext cx="8013700" cy="5194300"/>
        </p:xfrm>
        <a:graphic>
          <a:graphicData uri="http://schemas.openxmlformats.org/presentationml/2006/ole">
            <mc:AlternateContent xmlns:mc="http://schemas.openxmlformats.org/markup-compatibility/2006">
              <mc:Choice xmlns:v="urn:schemas-microsoft-com:vml" Requires="v">
                <p:oleObj spid="_x0000_s3088" name="" r:id="rId1" imgW="8013700" imgH="5194300" progId="Word.Document.8">
                  <p:embed/>
                </p:oleObj>
              </mc:Choice>
              <mc:Fallback>
                <p:oleObj name="" r:id="rId1" imgW="8013700" imgH="5194300" progId="Word.Document.8">
                  <p:embed/>
                  <p:pic>
                    <p:nvPicPr>
                      <p:cNvPr id="0" name="图片 3087"/>
                      <p:cNvPicPr/>
                      <p:nvPr/>
                    </p:nvPicPr>
                    <p:blipFill>
                      <a:blip r:embed="rId2"/>
                      <a:stretch>
                        <a:fillRect/>
                      </a:stretch>
                    </p:blipFill>
                    <p:spPr>
                      <a:xfrm>
                        <a:off x="533400" y="838200"/>
                        <a:ext cx="8013700" cy="5194300"/>
                      </a:xfrm>
                      <a:prstGeom prst="rect">
                        <a:avLst/>
                      </a:prstGeom>
                      <a:noFill/>
                      <a:ln w="38100">
                        <a:noFill/>
                        <a:miter/>
                      </a:ln>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54627"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54628"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54629" name="Picture 4"/>
          <p:cNvPicPr>
            <a:picLocks noChangeAspect="1"/>
          </p:cNvPicPr>
          <p:nvPr/>
        </p:nvPicPr>
        <p:blipFill>
          <a:blip r:embed="rId1"/>
          <a:stretch>
            <a:fillRect/>
          </a:stretch>
        </p:blipFill>
        <p:spPr>
          <a:xfrm>
            <a:off x="473075" y="835025"/>
            <a:ext cx="8008938" cy="1209675"/>
          </a:xfrm>
          <a:prstGeom prst="rect">
            <a:avLst/>
          </a:prstGeom>
          <a:noFill/>
          <a:ln w="9525">
            <a:noFill/>
          </a:ln>
        </p:spPr>
      </p:pic>
      <p:pic>
        <p:nvPicPr>
          <p:cNvPr id="154630" name="Picture 5"/>
          <p:cNvPicPr>
            <a:picLocks noChangeAspect="1"/>
          </p:cNvPicPr>
          <p:nvPr/>
        </p:nvPicPr>
        <p:blipFill>
          <a:blip r:embed="rId2"/>
          <a:stretch>
            <a:fillRect/>
          </a:stretch>
        </p:blipFill>
        <p:spPr>
          <a:xfrm>
            <a:off x="560388" y="2076450"/>
            <a:ext cx="7993062" cy="4343400"/>
          </a:xfrm>
          <a:prstGeom prst="rect">
            <a:avLst/>
          </a:prstGeom>
          <a:solidFill>
            <a:srgbClr val="FF0000"/>
          </a:solidFill>
          <a:ln w="9525">
            <a:noFill/>
          </a:ln>
        </p:spPr>
      </p:pic>
      <p:pic>
        <p:nvPicPr>
          <p:cNvPr id="154631" name="Picture 6"/>
          <p:cNvPicPr>
            <a:picLocks noChangeAspect="1"/>
          </p:cNvPicPr>
          <p:nvPr/>
        </p:nvPicPr>
        <p:blipFill>
          <a:blip r:embed="rId3"/>
          <a:stretch>
            <a:fillRect/>
          </a:stretch>
        </p:blipFill>
        <p:spPr>
          <a:xfrm>
            <a:off x="630238" y="6394450"/>
            <a:ext cx="7880350" cy="463550"/>
          </a:xfrm>
          <a:prstGeom prst="rect">
            <a:avLst/>
          </a:prstGeom>
          <a:noFill/>
          <a:ln w="9525">
            <a:noFill/>
          </a:ln>
        </p:spPr>
      </p:pic>
      <p:sp>
        <p:nvSpPr>
          <p:cNvPr id="824327" name="AutoShape 7"/>
          <p:cNvSpPr/>
          <p:nvPr/>
        </p:nvSpPr>
        <p:spPr>
          <a:xfrm>
            <a:off x="1651000" y="1587500"/>
            <a:ext cx="7218363" cy="3705225"/>
          </a:xfrm>
          <a:prstGeom prst="irregularSeal1">
            <a:avLst/>
          </a:prstGeom>
          <a:solidFill>
            <a:srgbClr val="FF0000"/>
          </a:solidFill>
          <a:ln w="38100" cap="flat" cmpd="sng">
            <a:solidFill>
              <a:srgbClr val="FF0000"/>
            </a:solidFill>
            <a:prstDash val="solid"/>
            <a:miter/>
            <a:headEnd type="none" w="med" len="med"/>
            <a:tailEnd type="none" w="med" len="med"/>
          </a:ln>
        </p:spPr>
        <p:txBody>
          <a:bodyPr wrap="none" anchor="ctr" anchorCtr="0"/>
          <a:p>
            <a:pPr algn="ctr"/>
            <a:r>
              <a:rPr lang="zh-CN" altLang="en-US" sz="2400" b="1" dirty="0">
                <a:solidFill>
                  <a:srgbClr val="FFFFFF"/>
                </a:solidFill>
                <a:latin typeface="Times New Roman" panose="02020603050405020304" pitchFamily="18" charset="0"/>
                <a:ea typeface="宋体" panose="02010600030101010101" pitchFamily="2" charset="-122"/>
              </a:rPr>
              <a:t>存在不稳定性，这种替换算法不够理想</a:t>
            </a:r>
            <a:endParaRPr lang="zh-CN" altLang="en-US" sz="2400" b="1" dirty="0">
              <a:solidFill>
                <a:srgbClr val="FFFFFF"/>
              </a:solidFill>
              <a:latin typeface="Times New Roman" panose="02020603050405020304" pitchFamily="18" charset="0"/>
              <a:ea typeface="宋体" panose="02010600030101010101" pitchFamily="2" charset="-122"/>
            </a:endParaRPr>
          </a:p>
          <a:p>
            <a:pPr algn="ctr"/>
            <a:r>
              <a:rPr lang="en-US" altLang="zh-CN" sz="2400" b="1" dirty="0">
                <a:solidFill>
                  <a:srgbClr val="FFFFFF"/>
                </a:solidFill>
                <a:latin typeface="Times New Roman" panose="02020603050405020304" pitchFamily="18" charset="0"/>
                <a:ea typeface="宋体" panose="02010600030101010101" pitchFamily="2" charset="-122"/>
              </a:rPr>
              <a:t>LRU</a:t>
            </a:r>
            <a:r>
              <a:rPr lang="zh-CN" altLang="en-US" sz="2400" b="1" dirty="0">
                <a:solidFill>
                  <a:srgbClr val="FFFFFF"/>
                </a:solidFill>
                <a:latin typeface="Times New Roman" panose="02020603050405020304" pitchFamily="18" charset="0"/>
                <a:ea typeface="宋体" panose="02010600030101010101" pitchFamily="2" charset="-122"/>
              </a:rPr>
              <a:t>也会吗</a:t>
            </a:r>
            <a:r>
              <a:rPr lang="zh-CN" altLang="en-US" sz="1800" dirty="0">
                <a:solidFill>
                  <a:srgbClr val="FFFFFF"/>
                </a:solidFill>
                <a:latin typeface="Times New Roman" panose="02020603050405020304" pitchFamily="18" charset="0"/>
                <a:ea typeface="宋体" panose="02010600030101010101" pitchFamily="2" charset="-122"/>
              </a:rPr>
              <a:t>？</a:t>
            </a:r>
            <a:endParaRPr lang="zh-CN" altLang="en-US" sz="1800" dirty="0">
              <a:solidFill>
                <a:srgbClr val="FFFFFF"/>
              </a:solidFill>
              <a:latin typeface="Times New Roman" panose="02020603050405020304" pitchFamily="18" charset="0"/>
              <a:ea typeface="宋体" panose="02010600030101010101" pitchFamily="2" charset="-122"/>
            </a:endParaRPr>
          </a:p>
        </p:txBody>
      </p:sp>
      <mc:AlternateContent xmlns:mc="http://schemas.openxmlformats.org/markup-compatibility/2006" xmlns:p14="http://schemas.microsoft.com/office/powerpoint/2010/main">
        <mc:Choice Requires="p14">
          <p:contentPart r:id="rId4" p14:bwMode="auto">
            <p14:nvContentPartPr>
              <p14:cNvPr id="3" name="墨迹 2"/>
              <p14:cNvContentPartPr/>
              <p14:nvPr/>
            </p14:nvContentPartPr>
            <p14:xfrm>
              <a:off x="1041400" y="5302250"/>
              <a:ext cx="273050" cy="6350"/>
            </p14:xfrm>
          </p:contentPart>
        </mc:Choice>
        <mc:Fallback xmlns="">
          <p:pic>
            <p:nvPicPr>
              <p:cNvPr id="3" name="墨迹 2"/>
            </p:nvPicPr>
            <p:blipFill>
              <a:blip r:embed="rId5"/>
            </p:blipFill>
            <p:spPr>
              <a:xfrm>
                <a:off x="1041400" y="5302250"/>
                <a:ext cx="273050" cy="635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6" name="墨迹 5"/>
              <p14:cNvContentPartPr/>
              <p14:nvPr/>
            </p14:nvContentPartPr>
            <p14:xfrm>
              <a:off x="1162050" y="5289550"/>
              <a:ext cx="260350" cy="6350"/>
            </p14:xfrm>
          </p:contentPart>
        </mc:Choice>
        <mc:Fallback xmlns="">
          <p:pic>
            <p:nvPicPr>
              <p:cNvPr id="6" name="墨迹 5"/>
            </p:nvPicPr>
            <p:blipFill>
              <a:blip r:embed="rId7"/>
            </p:blipFill>
            <p:spPr>
              <a:xfrm>
                <a:off x="1162050" y="5289550"/>
                <a:ext cx="260350" cy="635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4327"/>
                                        </p:tgtEl>
                                        <p:attrNameLst>
                                          <p:attrName>style.visibility</p:attrName>
                                        </p:attrNameLst>
                                      </p:cBhvr>
                                      <p:to>
                                        <p:strVal val="visible"/>
                                      </p:to>
                                    </p:set>
                                    <p:animEffect transition="in" filter="blinds(horizontal)">
                                      <p:cBhvr>
                                        <p:cTn id="7" dur="1000"/>
                                        <p:tgtEl>
                                          <p:spTgt spid="824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32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Rectangle 2"/>
          <p:cNvSpPr>
            <a:spLocks noGrp="1"/>
          </p:cNvSpPr>
          <p:nvPr>
            <p:ph type="title"/>
          </p:nvPr>
        </p:nvSpPr>
        <p:spPr>
          <a:xfrm>
            <a:off x="590550" y="69850"/>
            <a:ext cx="8501063" cy="609600"/>
          </a:xfrm>
          <a:ln/>
        </p:spPr>
        <p:txBody>
          <a:bodyPr vert="horz" wrap="square" lIns="91440" tIns="45720" rIns="91440" bIns="45720" anchor="ctr" anchorCtr="0"/>
          <a:p>
            <a:pPr eaLnBrk="1" hangingPunct="1"/>
            <a:r>
              <a:rPr lang="en-US" altLang="zh-CN" sz="4000" dirty="0"/>
              <a:t>2 </a:t>
            </a:r>
            <a:r>
              <a:rPr lang="zh-CN" altLang="en-US" sz="4000" dirty="0"/>
              <a:t>页面替换算法</a:t>
            </a:r>
            <a:r>
              <a:rPr lang="en-US" altLang="zh-CN" sz="4000" dirty="0"/>
              <a:t>——</a:t>
            </a:r>
            <a:r>
              <a:rPr lang="zh-CN" altLang="en-US" sz="2800" dirty="0"/>
              <a:t>堆栈型替换算法的定义</a:t>
            </a:r>
            <a:endParaRPr lang="zh-CN" altLang="en-US" sz="2800" dirty="0"/>
          </a:p>
        </p:txBody>
      </p:sp>
      <p:sp>
        <p:nvSpPr>
          <p:cNvPr id="155651" name="Rectangle 3"/>
          <p:cNvSpPr>
            <a:spLocks noGrp="1"/>
          </p:cNvSpPr>
          <p:nvPr>
            <p:ph idx="1" hasCustomPrompt="1"/>
          </p:nvPr>
        </p:nvSpPr>
        <p:spPr>
          <a:ln/>
        </p:spPr>
        <p:txBody>
          <a:bodyPr vert="horz" wrap="square" lIns="91440" tIns="45720" rIns="91440" bIns="45720" anchor="t" anchorCtr="0"/>
          <a:p>
            <a:pPr eaLnBrk="1" hangingPunct="1">
              <a:lnSpc>
                <a:spcPct val="90000"/>
              </a:lnSpc>
              <a:buNone/>
            </a:pPr>
            <a:r>
              <a:rPr lang="zh-CN" altLang="en-US" dirty="0"/>
              <a:t>    对任意一个程序的页地址流作两次主存页面数分配，分别分配</a:t>
            </a:r>
            <a:r>
              <a:rPr lang="en-US" altLang="zh-CN" dirty="0"/>
              <a:t>m</a:t>
            </a:r>
            <a:r>
              <a:rPr lang="zh-CN" altLang="en-US" dirty="0"/>
              <a:t>个主存页面和</a:t>
            </a:r>
            <a:r>
              <a:rPr lang="en-US" altLang="zh-CN" dirty="0"/>
              <a:t>n</a:t>
            </a:r>
            <a:r>
              <a:rPr lang="zh-CN" altLang="en-US" dirty="0"/>
              <a:t>个主存页面，并且有</a:t>
            </a:r>
            <a:r>
              <a:rPr lang="en-US" altLang="zh-CN" dirty="0"/>
              <a:t>m≤n</a:t>
            </a:r>
            <a:r>
              <a:rPr lang="zh-CN" altLang="en-US" dirty="0"/>
              <a:t>。如果在任何时刻</a:t>
            </a:r>
            <a:r>
              <a:rPr lang="en-US" altLang="zh-CN" dirty="0"/>
              <a:t>t</a:t>
            </a:r>
            <a:r>
              <a:rPr lang="zh-CN" altLang="en-US" dirty="0"/>
              <a:t>，主存页面内容集合</a:t>
            </a:r>
            <a:r>
              <a:rPr lang="en-US" altLang="zh-CN" dirty="0"/>
              <a:t>Bt</a:t>
            </a:r>
            <a:r>
              <a:rPr lang="zh-CN" altLang="en-US" dirty="0"/>
              <a:t>都满足关系：</a:t>
            </a:r>
            <a:r>
              <a:rPr lang="en-US" altLang="zh-CN" dirty="0"/>
              <a:t>Bt(m)</a:t>
            </a:r>
            <a:r>
              <a:rPr lang="en-US" altLang="zh-CN" dirty="0">
                <a:latin typeface="Symbol" panose="05050102010706020507" pitchFamily="18" charset="2"/>
              </a:rPr>
              <a:t>Í</a:t>
            </a:r>
            <a:r>
              <a:rPr lang="en-US" altLang="zh-CN" dirty="0"/>
              <a:t> Bt(n)</a:t>
            </a:r>
            <a:r>
              <a:rPr lang="zh-CN" altLang="en-US" dirty="0"/>
              <a:t>，则这类算法称为</a:t>
            </a:r>
            <a:r>
              <a:rPr lang="zh-CN" altLang="en-US" dirty="0">
                <a:solidFill>
                  <a:srgbClr val="FF0000"/>
                </a:solidFill>
              </a:rPr>
              <a:t>堆栈型替换算法</a:t>
            </a:r>
            <a:r>
              <a:rPr lang="zh-CN" altLang="en-US" dirty="0"/>
              <a:t>。</a:t>
            </a:r>
            <a:endParaRPr lang="zh-CN" altLang="en-US" dirty="0"/>
          </a:p>
          <a:p>
            <a:pPr eaLnBrk="1" hangingPunct="1">
              <a:lnSpc>
                <a:spcPct val="90000"/>
              </a:lnSpc>
              <a:buNone/>
            </a:pPr>
            <a:endParaRPr lang="zh-CN" altLang="en-US" dirty="0"/>
          </a:p>
          <a:p>
            <a:pPr eaLnBrk="1" hangingPunct="1">
              <a:lnSpc>
                <a:spcPct val="90000"/>
              </a:lnSpc>
              <a:buNone/>
            </a:pPr>
            <a:r>
              <a:rPr lang="zh-CN" altLang="en-US" dirty="0"/>
              <a:t>     </a:t>
            </a:r>
            <a:endParaRPr lang="zh-CN" altLang="en-US" dirty="0"/>
          </a:p>
        </p:txBody>
      </p:sp>
      <p:pic>
        <p:nvPicPr>
          <p:cNvPr id="155652" name="Picture 4"/>
          <p:cNvPicPr>
            <a:picLocks noChangeAspect="1"/>
          </p:cNvPicPr>
          <p:nvPr/>
        </p:nvPicPr>
        <p:blipFill>
          <a:blip r:embed="rId1"/>
          <a:stretch>
            <a:fillRect/>
          </a:stretch>
        </p:blipFill>
        <p:spPr>
          <a:xfrm>
            <a:off x="850900" y="3068638"/>
            <a:ext cx="7570788" cy="3543300"/>
          </a:xfrm>
          <a:prstGeom prst="rect">
            <a:avLst/>
          </a:prstGeom>
          <a:noFill/>
          <a:ln w="9525">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8"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57699" name="Rectangle 3"/>
          <p:cNvSpPr>
            <a:spLocks noGrp="1"/>
          </p:cNvSpPr>
          <p:nvPr>
            <p:ph idx="1" hasCustomPrompt="1"/>
          </p:nvPr>
        </p:nvSpPr>
        <p:spPr>
          <a:ln/>
        </p:spPr>
        <p:txBody>
          <a:bodyPr vert="horz" wrap="square" lIns="91440" tIns="45720" rIns="91440" bIns="45720" anchor="t" anchorCtr="0"/>
          <a:p>
            <a:pPr eaLnBrk="1" hangingPunct="1"/>
            <a:r>
              <a:rPr lang="zh-CN" altLang="en-US" dirty="0"/>
              <a:t>随着分配给程序的主存页面数增加，主存的命中率也提高，至少不下降</a:t>
            </a:r>
            <a:endParaRPr lang="zh-CN" altLang="en-US" dirty="0"/>
          </a:p>
          <a:p>
            <a:pPr lvl="1" eaLnBrk="1" hangingPunct="1"/>
            <a:r>
              <a:rPr lang="en-US" altLang="zh-CN" b="1" dirty="0">
                <a:latin typeface="楷体_GB2312" pitchFamily="49" charset="-122"/>
                <a:ea typeface="楷体_GB2312" pitchFamily="49" charset="-122"/>
              </a:rPr>
              <a:t>LRU</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OPT</a:t>
            </a:r>
            <a:r>
              <a:rPr lang="zh-CN" altLang="en-US" b="1" dirty="0">
                <a:latin typeface="楷体_GB2312" pitchFamily="49" charset="-122"/>
                <a:ea typeface="楷体_GB2312" pitchFamily="49" charset="-122"/>
              </a:rPr>
              <a:t>都是堆栈型算法</a:t>
            </a:r>
            <a:endParaRPr lang="zh-CN" altLang="en-US" b="1" dirty="0">
              <a:latin typeface="楷体_GB2312" pitchFamily="49" charset="-122"/>
              <a:ea typeface="楷体_GB2312" pitchFamily="49" charset="-122"/>
            </a:endParaRPr>
          </a:p>
          <a:p>
            <a:pPr lvl="1" eaLnBrk="1" hangingPunct="1"/>
            <a:r>
              <a:rPr lang="en-US" altLang="zh-CN" b="1" dirty="0">
                <a:latin typeface="楷体_GB2312" pitchFamily="49" charset="-122"/>
                <a:ea typeface="楷体_GB2312" pitchFamily="49" charset="-122"/>
              </a:rPr>
              <a:t>FIFO</a:t>
            </a:r>
            <a:r>
              <a:rPr lang="zh-CN" altLang="en-US" b="1" dirty="0">
                <a:latin typeface="楷体_GB2312" pitchFamily="49" charset="-122"/>
                <a:ea typeface="楷体_GB2312" pitchFamily="49" charset="-122"/>
              </a:rPr>
              <a:t>是非堆栈型算法</a:t>
            </a:r>
            <a:endParaRPr lang="zh-CN" altLang="en-US" b="1" dirty="0">
              <a:latin typeface="楷体_GB2312" pitchFamily="49" charset="-122"/>
              <a:ea typeface="楷体_GB2312" pitchFamily="49" charset="-122"/>
            </a:endParaRPr>
          </a:p>
          <a:p>
            <a:pPr eaLnBrk="1" hangingPunct="1"/>
            <a:endParaRPr lang="zh-CN" altLang="en-US" dirty="0"/>
          </a:p>
        </p:txBody>
      </p:sp>
      <p:pic>
        <p:nvPicPr>
          <p:cNvPr id="157700" name="Picture 4"/>
          <p:cNvPicPr>
            <a:picLocks noChangeAspect="1"/>
          </p:cNvPicPr>
          <p:nvPr/>
        </p:nvPicPr>
        <p:blipFill>
          <a:blip r:embed="rId1"/>
          <a:stretch>
            <a:fillRect/>
          </a:stretch>
        </p:blipFill>
        <p:spPr>
          <a:xfrm>
            <a:off x="584200" y="2903538"/>
            <a:ext cx="7773988" cy="3954462"/>
          </a:xfrm>
          <a:prstGeom prst="rect">
            <a:avLst/>
          </a:prstGeom>
          <a:noFill/>
          <a:ln w="9525">
            <a:noFill/>
          </a:ln>
        </p:spPr>
      </p:pic>
      <p:sp>
        <p:nvSpPr>
          <p:cNvPr id="728069" name="Oval 5"/>
          <p:cNvSpPr/>
          <p:nvPr/>
        </p:nvSpPr>
        <p:spPr>
          <a:xfrm>
            <a:off x="1765300" y="2967038"/>
            <a:ext cx="207963" cy="385762"/>
          </a:xfrm>
          <a:prstGeom prst="ellipse">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28070" name="Oval 6"/>
          <p:cNvSpPr/>
          <p:nvPr/>
        </p:nvSpPr>
        <p:spPr>
          <a:xfrm>
            <a:off x="4291013" y="2974975"/>
            <a:ext cx="207962" cy="385763"/>
          </a:xfrm>
          <a:prstGeom prst="ellipse">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57703" name="Rectangle 2"/>
          <p:cNvSpPr>
            <a:spLocks noGrp="1"/>
          </p:cNvSpPr>
          <p:nvPr>
            <p:ph type="title"/>
          </p:nvPr>
        </p:nvSpPr>
        <p:spPr>
          <a:xfrm>
            <a:off x="590550" y="69850"/>
            <a:ext cx="8501063" cy="609600"/>
          </a:xfrm>
          <a:ln/>
        </p:spPr>
        <p:txBody>
          <a:bodyPr vert="horz" wrap="square" lIns="91440" tIns="45720" rIns="91440" bIns="45720" anchor="ctr" anchorCtr="0"/>
          <a:p>
            <a:pPr eaLnBrk="1" hangingPunct="1"/>
            <a:r>
              <a:rPr lang="en-US" altLang="zh-CN" sz="4000" dirty="0"/>
              <a:t>2 </a:t>
            </a:r>
            <a:r>
              <a:rPr lang="zh-CN" altLang="en-US" sz="4000" dirty="0"/>
              <a:t>页面替换算法</a:t>
            </a:r>
            <a:r>
              <a:rPr lang="en-US" altLang="zh-CN" sz="4000" dirty="0"/>
              <a:t>——</a:t>
            </a:r>
            <a:r>
              <a:rPr lang="zh-CN" altLang="en-US" sz="2800" dirty="0"/>
              <a:t>堆栈型替换算法的特点</a:t>
            </a:r>
            <a:endParaRPr lang="zh-CN" altLang="en-US" sz="2800" dirty="0"/>
          </a:p>
        </p:txBody>
      </p:sp>
      <mc:AlternateContent xmlns:mc="http://schemas.openxmlformats.org/markup-compatibility/2006" xmlns:p14="http://schemas.microsoft.com/office/powerpoint/2010/main">
        <mc:Choice Requires="p14">
          <p:contentPart r:id="rId2" p14:bwMode="auto">
            <p14:nvContentPartPr>
              <p14:cNvPr id="2" name="墨迹 1"/>
              <p14:cNvContentPartPr/>
              <p14:nvPr/>
            </p14:nvContentPartPr>
            <p14:xfrm>
              <a:off x="1581150" y="3232150"/>
              <a:ext cx="5130800" cy="101600"/>
            </p14:xfrm>
          </p:contentPart>
        </mc:Choice>
        <mc:Fallback xmlns="">
          <p:pic>
            <p:nvPicPr>
              <p:cNvPr id="2" name="墨迹 1"/>
            </p:nvPicPr>
            <p:blipFill>
              <a:blip r:embed="rId3"/>
            </p:blipFill>
            <p:spPr>
              <a:xfrm>
                <a:off x="1581150" y="3232150"/>
                <a:ext cx="5130800" cy="10160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28069"/>
                                        </p:tgtEl>
                                        <p:attrNameLst>
                                          <p:attrName>style.visibility</p:attrName>
                                        </p:attrNameLst>
                                      </p:cBhvr>
                                      <p:to>
                                        <p:strVal val="visible"/>
                                      </p:to>
                                    </p:set>
                                    <p:animEffect transition="in" filter="blinds(horizontal)">
                                      <p:cBhvr>
                                        <p:cTn id="7" dur="500"/>
                                        <p:tgtEl>
                                          <p:spTgt spid="728069"/>
                                        </p:tgtEl>
                                      </p:cBhvr>
                                    </p:animEffect>
                                  </p:childTnLst>
                                </p:cTn>
                              </p:par>
                              <p:par>
                                <p:cTn id="8" presetID="3" presetClass="entr" presetSubtype="10" fill="hold" nodeType="withEffect">
                                  <p:stCondLst>
                                    <p:cond delay="0"/>
                                  </p:stCondLst>
                                  <p:childTnLst>
                                    <p:set>
                                      <p:cBhvr>
                                        <p:cTn id="9" dur="1" fill="hold">
                                          <p:stCondLst>
                                            <p:cond delay="0"/>
                                          </p:stCondLst>
                                        </p:cTn>
                                        <p:tgtEl>
                                          <p:spTgt spid="728070"/>
                                        </p:tgtEl>
                                        <p:attrNameLst>
                                          <p:attrName>style.visibility</p:attrName>
                                        </p:attrNameLst>
                                      </p:cBhvr>
                                      <p:to>
                                        <p:strVal val="visible"/>
                                      </p:to>
                                    </p:set>
                                    <p:animEffect transition="in" filter="blinds(horizontal)">
                                      <p:cBhvr>
                                        <p:cTn id="10" dur="500"/>
                                        <p:tgtEl>
                                          <p:spTgt spid="728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Rectangle 3"/>
          <p:cNvSpPr>
            <a:spLocks noGrp="1"/>
          </p:cNvSpPr>
          <p:nvPr>
            <p:ph idx="1" hasCustomPrompt="1"/>
          </p:nvPr>
        </p:nvSpPr>
        <p:spPr>
          <a:ln/>
        </p:spPr>
        <p:txBody>
          <a:bodyPr vert="horz" wrap="square" lIns="91440" tIns="45720" rIns="91440" bIns="45720" anchor="t" anchorCtr="0"/>
          <a:p>
            <a:pPr eaLnBrk="1" hangingPunct="1"/>
            <a:r>
              <a:rPr lang="zh-CN" altLang="en-US" dirty="0"/>
              <a:t>提出使系统性能可以更优的动态算法</a:t>
            </a:r>
            <a:endParaRPr lang="zh-CN" altLang="en-US" dirty="0"/>
          </a:p>
          <a:p>
            <a:pPr eaLnBrk="1" hangingPunct="1"/>
            <a:r>
              <a:rPr lang="zh-CN" altLang="en-US" dirty="0"/>
              <a:t>由操作系统来动态调节分配给每道程序的实页数</a:t>
            </a:r>
            <a:endParaRPr lang="zh-CN" altLang="en-US" dirty="0"/>
          </a:p>
        </p:txBody>
      </p:sp>
      <p:pic>
        <p:nvPicPr>
          <p:cNvPr id="159747" name="Picture 4"/>
          <p:cNvPicPr>
            <a:picLocks noChangeAspect="1"/>
          </p:cNvPicPr>
          <p:nvPr/>
        </p:nvPicPr>
        <p:blipFill>
          <a:blip r:embed="rId1"/>
          <a:stretch>
            <a:fillRect/>
          </a:stretch>
        </p:blipFill>
        <p:spPr>
          <a:xfrm>
            <a:off x="528638" y="3362325"/>
            <a:ext cx="7961312" cy="1447800"/>
          </a:xfrm>
          <a:prstGeom prst="rect">
            <a:avLst/>
          </a:prstGeom>
          <a:noFill/>
          <a:ln w="9525">
            <a:noFill/>
          </a:ln>
        </p:spPr>
      </p:pic>
      <p:sp>
        <p:nvSpPr>
          <p:cNvPr id="825349" name="Line 5"/>
          <p:cNvSpPr/>
          <p:nvPr/>
        </p:nvSpPr>
        <p:spPr>
          <a:xfrm>
            <a:off x="528638" y="4251325"/>
            <a:ext cx="658812" cy="0"/>
          </a:xfrm>
          <a:prstGeom prst="line">
            <a:avLst/>
          </a:prstGeom>
          <a:ln w="38100" cap="flat" cmpd="sng">
            <a:solidFill>
              <a:srgbClr val="FF0000"/>
            </a:solidFill>
            <a:prstDash val="solid"/>
            <a:headEnd type="none" w="med" len="med"/>
            <a:tailEnd type="none" w="med" len="med"/>
          </a:ln>
        </p:spPr>
      </p:sp>
      <p:sp>
        <p:nvSpPr>
          <p:cNvPr id="159749" name="Rectangle 2"/>
          <p:cNvSpPr>
            <a:spLocks noGrp="1"/>
          </p:cNvSpPr>
          <p:nvPr>
            <p:ph type="title"/>
          </p:nvPr>
        </p:nvSpPr>
        <p:spPr>
          <a:xfrm>
            <a:off x="590550" y="69850"/>
            <a:ext cx="8397875" cy="609600"/>
          </a:xfrm>
          <a:ln/>
        </p:spPr>
        <p:txBody>
          <a:bodyPr vert="horz" wrap="square" lIns="91440" tIns="45720" rIns="91440" bIns="45720" anchor="ctr" anchorCtr="0"/>
          <a:p>
            <a:pPr eaLnBrk="1" hangingPunct="1"/>
            <a:r>
              <a:rPr lang="en-US" altLang="zh-CN" sz="4000" dirty="0"/>
              <a:t>2 </a:t>
            </a:r>
            <a:r>
              <a:rPr lang="zh-CN" altLang="en-US" sz="4000" dirty="0"/>
              <a:t>页面替换算法</a:t>
            </a:r>
            <a:r>
              <a:rPr lang="en-US" altLang="zh-CN" sz="4000" dirty="0"/>
              <a:t>——</a:t>
            </a:r>
            <a:r>
              <a:rPr lang="zh-CN" altLang="en-US" sz="2800" dirty="0"/>
              <a:t>堆栈型替换算法的定义</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25349"/>
                                        </p:tgtEl>
                                        <p:attrNameLst>
                                          <p:attrName>style.visibility</p:attrName>
                                        </p:attrNameLst>
                                      </p:cBhvr>
                                      <p:to>
                                        <p:strVal val="visible"/>
                                      </p:to>
                                    </p:set>
                                    <p:anim calcmode="lin" valueType="num">
                                      <p:cBhvr>
                                        <p:cTn id="7" dur="500" fill="hold"/>
                                        <p:tgtEl>
                                          <p:spTgt spid="825349"/>
                                        </p:tgtEl>
                                        <p:attrNameLst>
                                          <p:attrName>ppt_w</p:attrName>
                                        </p:attrNameLst>
                                      </p:cBhvr>
                                      <p:tavLst>
                                        <p:tav tm="0">
                                          <p:val>
                                            <p:fltVal val="0.000000"/>
                                          </p:val>
                                        </p:tav>
                                        <p:tav tm="100000">
                                          <p:val>
                                            <p:strVal val="#ppt_w"/>
                                          </p:val>
                                        </p:tav>
                                      </p:tavLst>
                                    </p:anim>
                                    <p:anim calcmode="lin" valueType="num">
                                      <p:cBhvr>
                                        <p:cTn id="8" dur="500" fill="hold"/>
                                        <p:tgtEl>
                                          <p:spTgt spid="825349"/>
                                        </p:tgtEl>
                                        <p:attrNameLst>
                                          <p:attrName>ppt_h</p:attrName>
                                        </p:attrNameLst>
                                      </p:cBhvr>
                                      <p:tavLst>
                                        <p:tav tm="0">
                                          <p:val>
                                            <p:fltVal val="0.000000"/>
                                          </p:val>
                                        </p:tav>
                                        <p:tav tm="100000">
                                          <p:val>
                                            <p:strVal val="#ppt_h"/>
                                          </p:val>
                                        </p:tav>
                                      </p:tavLst>
                                    </p:anim>
                                    <p:animEffect transition="in" filter="fade">
                                      <p:cBhvr>
                                        <p:cTn id="9" dur="500"/>
                                        <p:tgtEl>
                                          <p:spTgt spid="825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0" name="Rectangle 2"/>
          <p:cNvSpPr>
            <a:spLocks noGrp="1"/>
          </p:cNvSpPr>
          <p:nvPr>
            <p:ph type="title"/>
          </p:nvPr>
        </p:nvSpPr>
        <p:spPr>
          <a:ln/>
        </p:spPr>
        <p:txBody>
          <a:bodyPr vert="horz" wrap="square" lIns="91440" tIns="45720" rIns="91440" bIns="45720" anchor="ctr" anchorCtr="0"/>
          <a:p>
            <a:pPr eaLnBrk="1" hangingPunct="1"/>
            <a:r>
              <a:rPr lang="en-US" altLang="zh-CN" sz="3200" dirty="0"/>
              <a:t>2 </a:t>
            </a:r>
            <a:r>
              <a:rPr lang="zh-CN" altLang="en-US" sz="3200" dirty="0"/>
              <a:t>页面替换算法</a:t>
            </a:r>
            <a:r>
              <a:rPr lang="en-US" altLang="zh-CN" sz="3200" dirty="0"/>
              <a:t>——</a:t>
            </a:r>
            <a:r>
              <a:rPr lang="zh-CN" altLang="en-US" sz="3200" dirty="0"/>
              <a:t>堆栈模拟</a:t>
            </a:r>
            <a:endParaRPr lang="zh-CN" altLang="en-US" sz="3200" dirty="0"/>
          </a:p>
        </p:txBody>
      </p:sp>
      <p:sp>
        <p:nvSpPr>
          <p:cNvPr id="160771" name="Rectangle 3"/>
          <p:cNvSpPr>
            <a:spLocks noGrp="1"/>
          </p:cNvSpPr>
          <p:nvPr>
            <p:ph idx="1" hasCustomPrompt="1"/>
          </p:nvPr>
        </p:nvSpPr>
        <p:spPr>
          <a:ln/>
        </p:spPr>
        <p:txBody>
          <a:bodyPr vert="horz" wrap="square" lIns="91440" tIns="45720" rIns="91440" bIns="45720" anchor="t" anchorCtr="0"/>
          <a:p>
            <a:pPr eaLnBrk="1" hangingPunct="1"/>
            <a:r>
              <a:rPr lang="zh-CN" altLang="en-US" dirty="0"/>
              <a:t>通过模拟，可以知道不同</a:t>
            </a:r>
            <a:r>
              <a:rPr lang="en-US" altLang="zh-CN" dirty="0"/>
              <a:t>n</a:t>
            </a:r>
            <a:r>
              <a:rPr lang="zh-CN" altLang="en-US" dirty="0"/>
              <a:t>值时的命中率，为该道程序确定所分配的主存页数提供了依据</a:t>
            </a:r>
            <a:endParaRPr lang="zh-CN" altLang="en-US" dirty="0"/>
          </a:p>
        </p:txBody>
      </p:sp>
      <p:pic>
        <p:nvPicPr>
          <p:cNvPr id="160772" name="图片 2"/>
          <p:cNvPicPr>
            <a:picLocks noChangeAspect="1"/>
          </p:cNvPicPr>
          <p:nvPr/>
        </p:nvPicPr>
        <p:blipFill>
          <a:blip r:embed="rId1"/>
          <a:stretch>
            <a:fillRect/>
          </a:stretch>
        </p:blipFill>
        <p:spPr>
          <a:xfrm>
            <a:off x="444500" y="2384425"/>
            <a:ext cx="8553450" cy="3451225"/>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4" name="墨迹 3"/>
              <p14:cNvContentPartPr/>
              <p14:nvPr/>
            </p14:nvContentPartPr>
            <p14:xfrm>
              <a:off x="952500" y="2686050"/>
              <a:ext cx="1371600" cy="360"/>
            </p14:xfrm>
          </p:contentPart>
        </mc:Choice>
        <mc:Fallback xmlns="">
          <p:pic>
            <p:nvPicPr>
              <p:cNvPr id="4" name="墨迹 3"/>
            </p:nvPicPr>
            <p:blipFill>
              <a:blip r:embed="rId3"/>
            </p:blipFill>
            <p:spPr>
              <a:xfrm>
                <a:off x="952500" y="2686050"/>
                <a:ext cx="1371600" cy="36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5" name="墨迹 4"/>
              <p14:cNvContentPartPr/>
              <p14:nvPr/>
            </p14:nvContentPartPr>
            <p14:xfrm>
              <a:off x="2527300" y="2705100"/>
              <a:ext cx="2914650" cy="360"/>
            </p14:xfrm>
          </p:contentPart>
        </mc:Choice>
        <mc:Fallback xmlns="">
          <p:pic>
            <p:nvPicPr>
              <p:cNvPr id="5" name="墨迹 4"/>
            </p:nvPicPr>
            <p:blipFill>
              <a:blip r:embed="rId5"/>
            </p:blipFill>
            <p:spPr>
              <a:xfrm>
                <a:off x="2527300" y="2705100"/>
                <a:ext cx="2914650" cy="36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7" name="墨迹 6"/>
              <p14:cNvContentPartPr/>
              <p14:nvPr/>
            </p14:nvContentPartPr>
            <p14:xfrm>
              <a:off x="508000" y="3073400"/>
              <a:ext cx="1536700" cy="360"/>
            </p14:xfrm>
          </p:contentPart>
        </mc:Choice>
        <mc:Fallback xmlns="">
          <p:pic>
            <p:nvPicPr>
              <p:cNvPr id="7" name="墨迹 6"/>
            </p:nvPicPr>
            <p:blipFill>
              <a:blip r:embed="rId7"/>
            </p:blipFill>
            <p:spPr>
              <a:xfrm>
                <a:off x="508000" y="3073400"/>
                <a:ext cx="1536700" cy="360"/>
              </a:xfrm>
              <a:prstGeom prst="rect"/>
            </p:spPr>
          </p:pic>
        </mc:Fallback>
      </mc:AlternateContent>
      <mc:AlternateContent xmlns:mc="http://schemas.openxmlformats.org/markup-compatibility/2006" xmlns:p14="http://schemas.microsoft.com/office/powerpoint/2010/main">
        <mc:Choice Requires="p14">
          <p:contentPart r:id="rId8" p14:bwMode="auto">
            <p14:nvContentPartPr>
              <p14:cNvPr id="34" name="墨迹 33"/>
              <p14:cNvContentPartPr/>
              <p14:nvPr/>
            </p14:nvContentPartPr>
            <p14:xfrm>
              <a:off x="6731000" y="4235450"/>
              <a:ext cx="12700" cy="360"/>
            </p14:xfrm>
          </p:contentPart>
        </mc:Choice>
        <mc:Fallback xmlns="">
          <p:pic>
            <p:nvPicPr>
              <p:cNvPr id="34" name="墨迹 33"/>
            </p:nvPicPr>
            <p:blipFill>
              <a:blip r:embed="rId9"/>
            </p:blipFill>
            <p:spPr>
              <a:xfrm>
                <a:off x="6731000" y="4235450"/>
                <a:ext cx="12700" cy="360"/>
              </a:xfrm>
              <a:prstGeom prst="rect"/>
            </p:spPr>
          </p:pic>
        </mc:Fallback>
      </mc:AlternateContent>
      <mc:AlternateContent xmlns:mc="http://schemas.openxmlformats.org/markup-compatibility/2006" xmlns:p14="http://schemas.microsoft.com/office/powerpoint/2010/main">
        <mc:Choice Requires="p14">
          <p:contentPart r:id="rId10" p14:bwMode="auto">
            <p14:nvContentPartPr>
              <p14:cNvPr id="35" name="墨迹 34"/>
              <p14:cNvContentPartPr/>
              <p14:nvPr/>
            </p14:nvContentPartPr>
            <p14:xfrm>
              <a:off x="6692900" y="4165600"/>
              <a:ext cx="12700" cy="360"/>
            </p14:xfrm>
          </p:contentPart>
        </mc:Choice>
        <mc:Fallback xmlns="">
          <p:pic>
            <p:nvPicPr>
              <p:cNvPr id="35" name="墨迹 34"/>
            </p:nvPicPr>
            <p:blipFill>
              <a:blip r:embed="rId9"/>
            </p:blipFill>
            <p:spPr>
              <a:xfrm>
                <a:off x="6692900" y="4165600"/>
                <a:ext cx="12700" cy="360"/>
              </a:xfrm>
              <a:prstGeom prst="rect"/>
            </p:spPr>
          </p:pic>
        </mc:Fallback>
      </mc:AlternateContent>
      <mc:AlternateContent xmlns:mc="http://schemas.openxmlformats.org/markup-compatibility/2006" xmlns:p14="http://schemas.microsoft.com/office/powerpoint/2010/main">
        <mc:Choice Requires="p14">
          <p:contentPart r:id="rId11" p14:bwMode="auto">
            <p14:nvContentPartPr>
              <p14:cNvPr id="36" name="墨迹 35"/>
              <p14:cNvContentPartPr/>
              <p14:nvPr/>
            </p14:nvContentPartPr>
            <p14:xfrm>
              <a:off x="6692900" y="4165600"/>
              <a:ext cx="12700" cy="360"/>
            </p14:xfrm>
          </p:contentPart>
        </mc:Choice>
        <mc:Fallback xmlns="">
          <p:pic>
            <p:nvPicPr>
              <p:cNvPr id="36" name="墨迹 35"/>
            </p:nvPicPr>
            <p:blipFill>
              <a:blip r:embed="rId9"/>
            </p:blipFill>
            <p:spPr>
              <a:xfrm>
                <a:off x="6692900" y="4165600"/>
                <a:ext cx="12700" cy="360"/>
              </a:xfrm>
              <a:prstGeom prst="rect"/>
            </p:spPr>
          </p:pic>
        </mc:Fallback>
      </mc:AlternateContent>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4" name="Rectangle 2"/>
          <p:cNvSpPr>
            <a:spLocks noGrp="1"/>
          </p:cNvSpPr>
          <p:nvPr>
            <p:ph type="title"/>
          </p:nvPr>
        </p:nvSpPr>
        <p:spPr>
          <a:ln/>
        </p:spPr>
        <p:txBody>
          <a:bodyPr vert="horz" wrap="square" lIns="91440" tIns="45720" rIns="91440" bIns="45720" anchor="ctr" anchorCtr="0"/>
          <a:p>
            <a:pPr eaLnBrk="1" hangingPunct="1"/>
            <a:r>
              <a:rPr lang="zh-CN" altLang="en-US" sz="3200" dirty="0"/>
              <a:t>堆栈模拟</a:t>
            </a:r>
            <a:endParaRPr lang="zh-CN" altLang="en-US" sz="3200" dirty="0"/>
          </a:p>
        </p:txBody>
      </p:sp>
      <p:sp>
        <p:nvSpPr>
          <p:cNvPr id="16179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LRU</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算法是把主存中刚被访问过的页号置于栈顶，而把最久未被访问过的页号置于栈底。</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设</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时刻被访问的页为</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a:t>
            </a:r>
            <a:r>
              <a:rPr kumimoji="0" lang="en-US" altLang="zh-CN" sz="2800" b="1" i="0" u="none" strike="noStrike" kern="1200" cap="none" spc="0" normalizeH="0" baseline="-25000" noProof="0" dirty="0">
                <a:ln>
                  <a:noFill/>
                </a:ln>
                <a:solidFill>
                  <a:srgbClr val="000000"/>
                </a:solidFill>
                <a:effectLst/>
                <a:uLnTx/>
                <a:uFillTx/>
                <a:latin typeface="+mn-lt"/>
                <a:ea typeface="+mn-ea"/>
                <a:cs typeface="+mn-cs"/>
              </a:rPr>
              <a:t>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，则：</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pic>
        <p:nvPicPr>
          <p:cNvPr id="161796" name="图片 3"/>
          <p:cNvPicPr>
            <a:picLocks noChangeAspect="1"/>
          </p:cNvPicPr>
          <p:nvPr/>
        </p:nvPicPr>
        <p:blipFill>
          <a:blip r:embed="rId1"/>
          <a:stretch>
            <a:fillRect/>
          </a:stretch>
        </p:blipFill>
        <p:spPr>
          <a:xfrm>
            <a:off x="803275" y="2655888"/>
            <a:ext cx="7870825" cy="1539875"/>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10" name="墨迹 9"/>
              <p14:cNvContentPartPr/>
              <p14:nvPr/>
            </p14:nvContentPartPr>
            <p14:xfrm>
              <a:off x="7543800" y="3124200"/>
              <a:ext cx="317500" cy="31750"/>
            </p14:xfrm>
          </p:contentPart>
        </mc:Choice>
        <mc:Fallback xmlns="">
          <p:pic>
            <p:nvPicPr>
              <p:cNvPr id="10" name="墨迹 9"/>
            </p:nvPicPr>
            <p:blipFill>
              <a:blip r:embed="rId3"/>
            </p:blipFill>
            <p:spPr>
              <a:xfrm>
                <a:off x="7543800" y="3124200"/>
                <a:ext cx="317500" cy="3175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11" name="墨迹 10"/>
              <p14:cNvContentPartPr/>
              <p14:nvPr/>
            </p14:nvContentPartPr>
            <p14:xfrm>
              <a:off x="7810500" y="3136900"/>
              <a:ext cx="508000" cy="360"/>
            </p14:xfrm>
          </p:contentPart>
        </mc:Choice>
        <mc:Fallback xmlns="">
          <p:pic>
            <p:nvPicPr>
              <p:cNvPr id="11" name="墨迹 10"/>
            </p:nvPicPr>
            <p:blipFill>
              <a:blip r:embed="rId5"/>
            </p:blipFill>
            <p:spPr>
              <a:xfrm>
                <a:off x="7810500" y="3136900"/>
                <a:ext cx="508000" cy="360"/>
              </a:xfrm>
              <a:prstGeom prst="rect"/>
            </p:spPr>
          </p:pic>
        </mc:Fallback>
      </mc:AlternateContent>
      <mc:AlternateContent xmlns:mc="http://schemas.openxmlformats.org/markup-compatibility/2006" xmlns:p14="http://schemas.microsoft.com/office/powerpoint/2010/main">
        <mc:Choice Requires="p14">
          <p:contentPart r:id="rId6" p14:bwMode="auto">
            <p14:nvContentPartPr>
              <p14:cNvPr id="12" name="墨迹 11"/>
              <p14:cNvContentPartPr/>
              <p14:nvPr/>
            </p14:nvContentPartPr>
            <p14:xfrm>
              <a:off x="3689350" y="3632200"/>
              <a:ext cx="381000" cy="6350"/>
            </p14:xfrm>
          </p:contentPart>
        </mc:Choice>
        <mc:Fallback xmlns="">
          <p:pic>
            <p:nvPicPr>
              <p:cNvPr id="12" name="墨迹 11"/>
            </p:nvPicPr>
            <p:blipFill>
              <a:blip r:embed="rId7"/>
            </p:blipFill>
            <p:spPr>
              <a:xfrm>
                <a:off x="3689350" y="3632200"/>
                <a:ext cx="381000" cy="6350"/>
              </a:xfrm>
              <a:prstGeom prst="rect"/>
            </p:spPr>
          </p:pic>
        </mc:Fallback>
      </mc:AlternateContent>
      <mc:AlternateContent xmlns:mc="http://schemas.openxmlformats.org/markup-compatibility/2006" xmlns:p14="http://schemas.microsoft.com/office/powerpoint/2010/main">
        <mc:Choice Requires="p14">
          <p:contentPart r:id="rId8" p14:bwMode="auto">
            <p14:nvContentPartPr>
              <p14:cNvPr id="19" name="墨迹 18"/>
              <p14:cNvContentPartPr/>
              <p14:nvPr/>
            </p14:nvContentPartPr>
            <p14:xfrm>
              <a:off x="4495800" y="3943350"/>
              <a:ext cx="19050" cy="360"/>
            </p14:xfrm>
          </p:contentPart>
        </mc:Choice>
        <mc:Fallback xmlns="">
          <p:pic>
            <p:nvPicPr>
              <p:cNvPr id="19" name="墨迹 18"/>
            </p:nvPicPr>
            <p:blipFill>
              <a:blip r:embed="rId9"/>
            </p:blipFill>
            <p:spPr>
              <a:xfrm>
                <a:off x="4495800" y="3943350"/>
                <a:ext cx="19050" cy="360"/>
              </a:xfrm>
              <a:prstGeom prst="rect"/>
            </p:spPr>
          </p:pic>
        </mc:Fallback>
      </mc:AlternateContent>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Rectangle 2"/>
          <p:cNvSpPr>
            <a:spLocks noGrp="1"/>
          </p:cNvSpPr>
          <p:nvPr>
            <p:ph type="title"/>
          </p:nvPr>
        </p:nvSpPr>
        <p:spPr>
          <a:ln/>
        </p:spPr>
        <p:txBody>
          <a:bodyPr vert="horz" wrap="square" lIns="91440" tIns="45720" rIns="91440" bIns="45720" anchor="ctr" anchorCtr="0"/>
          <a:p>
            <a:pPr eaLnBrk="1" hangingPunct="1"/>
            <a:r>
              <a:rPr lang="zh-CN" altLang="en-US" dirty="0"/>
              <a:t>例题</a:t>
            </a:r>
            <a:endParaRPr lang="zh-CN" altLang="en-US" dirty="0"/>
          </a:p>
        </p:txBody>
      </p:sp>
      <p:sp>
        <p:nvSpPr>
          <p:cNvPr id="162819"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62820" name="Picture 4"/>
          <p:cNvPicPr>
            <a:picLocks noChangeAspect="1"/>
          </p:cNvPicPr>
          <p:nvPr/>
        </p:nvPicPr>
        <p:blipFill>
          <a:blip r:embed="rId1"/>
          <a:stretch>
            <a:fillRect/>
          </a:stretch>
        </p:blipFill>
        <p:spPr>
          <a:xfrm>
            <a:off x="469900" y="995363"/>
            <a:ext cx="8142288" cy="1047750"/>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6" name="墨迹 5"/>
              <p14:cNvContentPartPr/>
              <p14:nvPr/>
            </p14:nvContentPartPr>
            <p14:xfrm>
              <a:off x="546100" y="2057400"/>
              <a:ext cx="101600" cy="360"/>
            </p14:xfrm>
          </p:contentPart>
        </mc:Choice>
        <mc:Fallback xmlns="">
          <p:pic>
            <p:nvPicPr>
              <p:cNvPr id="6" name="墨迹 5"/>
            </p:nvPicPr>
            <p:blipFill>
              <a:blip r:embed="rId3"/>
            </p:blipFill>
            <p:spPr>
              <a:xfrm>
                <a:off x="546100" y="2057400"/>
                <a:ext cx="101600" cy="360"/>
              </a:xfrm>
              <a:prstGeom prst="rect"/>
            </p:spPr>
          </p:pic>
        </mc:Fallback>
      </mc:AlternateContent>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63843"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63844"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p:sp>
        <p:nvSpPr>
          <p:cNvPr id="163845" name="矩形 1"/>
          <p:cNvSpPr/>
          <p:nvPr/>
        </p:nvSpPr>
        <p:spPr>
          <a:xfrm>
            <a:off x="1295400" y="2247900"/>
            <a:ext cx="7200900" cy="155416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3846" name="矩形 7"/>
          <p:cNvSpPr/>
          <p:nvPr/>
        </p:nvSpPr>
        <p:spPr>
          <a:xfrm>
            <a:off x="1379538" y="4403725"/>
            <a:ext cx="7200900" cy="14874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cxnSp>
        <p:nvCxnSpPr>
          <p:cNvPr id="163847" name="直接连接符 3"/>
          <p:cNvCxnSpPr/>
          <p:nvPr/>
        </p:nvCxnSpPr>
        <p:spPr>
          <a:xfrm flipH="1">
            <a:off x="2384425" y="1346200"/>
            <a:ext cx="0" cy="4556125"/>
          </a:xfrm>
          <a:prstGeom prst="line">
            <a:avLst/>
          </a:prstGeom>
          <a:ln w="38100" cap="flat" cmpd="sng">
            <a:solidFill>
              <a:srgbClr val="000000"/>
            </a:solidFill>
            <a:prstDash val="solid"/>
            <a:headEnd type="none" w="med" len="med"/>
            <a:tailEnd type="none" w="med" len="med"/>
          </a:ln>
        </p:spPr>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64867"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64868"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p:sp>
        <p:nvSpPr>
          <p:cNvPr id="164869" name="矩形 1"/>
          <p:cNvSpPr/>
          <p:nvPr/>
        </p:nvSpPr>
        <p:spPr>
          <a:xfrm>
            <a:off x="1295400" y="2598738"/>
            <a:ext cx="7200900" cy="120332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4870" name="矩形 7"/>
          <p:cNvSpPr/>
          <p:nvPr/>
        </p:nvSpPr>
        <p:spPr>
          <a:xfrm>
            <a:off x="1379538" y="4772025"/>
            <a:ext cx="7200900" cy="11191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0" name="矩形 9"/>
          <p:cNvSpPr/>
          <p:nvPr/>
        </p:nvSpPr>
        <p:spPr>
          <a:xfrm>
            <a:off x="3162300" y="1820863"/>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3" name="矩形 12"/>
          <p:cNvSpPr/>
          <p:nvPr/>
        </p:nvSpPr>
        <p:spPr>
          <a:xfrm>
            <a:off x="3632200" y="1793875"/>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5" name="矩形 14"/>
          <p:cNvSpPr/>
          <p:nvPr/>
        </p:nvSpPr>
        <p:spPr>
          <a:xfrm>
            <a:off x="4087813" y="1793875"/>
            <a:ext cx="427037"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 name="矩形 15"/>
          <p:cNvSpPr/>
          <p:nvPr/>
        </p:nvSpPr>
        <p:spPr>
          <a:xfrm>
            <a:off x="4667250" y="1820863"/>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7" name="矩形 16"/>
          <p:cNvSpPr/>
          <p:nvPr/>
        </p:nvSpPr>
        <p:spPr>
          <a:xfrm>
            <a:off x="5149850" y="1820863"/>
            <a:ext cx="425450"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8" name="矩形 17"/>
          <p:cNvSpPr/>
          <p:nvPr/>
        </p:nvSpPr>
        <p:spPr>
          <a:xfrm>
            <a:off x="5624513" y="1820863"/>
            <a:ext cx="427037"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9" name="矩形 18"/>
          <p:cNvSpPr/>
          <p:nvPr/>
        </p:nvSpPr>
        <p:spPr>
          <a:xfrm>
            <a:off x="6100763" y="1820863"/>
            <a:ext cx="427037"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0" name="矩形 19"/>
          <p:cNvSpPr/>
          <p:nvPr/>
        </p:nvSpPr>
        <p:spPr>
          <a:xfrm>
            <a:off x="6608763" y="1808163"/>
            <a:ext cx="427037" cy="7762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1" name="矩形 20"/>
          <p:cNvSpPr/>
          <p:nvPr/>
        </p:nvSpPr>
        <p:spPr>
          <a:xfrm>
            <a:off x="7131050" y="1827213"/>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2" name="矩形 21"/>
          <p:cNvSpPr/>
          <p:nvPr/>
        </p:nvSpPr>
        <p:spPr>
          <a:xfrm>
            <a:off x="7616825" y="1827213"/>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3" name="矩形 22"/>
          <p:cNvSpPr/>
          <p:nvPr/>
        </p:nvSpPr>
        <p:spPr>
          <a:xfrm>
            <a:off x="8124825" y="1793875"/>
            <a:ext cx="427038" cy="77787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4" name="矩形 23"/>
          <p:cNvSpPr/>
          <p:nvPr/>
        </p:nvSpPr>
        <p:spPr>
          <a:xfrm>
            <a:off x="6704013" y="4418013"/>
            <a:ext cx="427037" cy="38893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cxnSp>
        <p:nvCxnSpPr>
          <p:cNvPr id="164883" name="直接连接符 24"/>
          <p:cNvCxnSpPr/>
          <p:nvPr/>
        </p:nvCxnSpPr>
        <p:spPr>
          <a:xfrm flipH="1">
            <a:off x="2384425" y="1346200"/>
            <a:ext cx="0" cy="4556125"/>
          </a:xfrm>
          <a:prstGeom prst="line">
            <a:avLst/>
          </a:prstGeom>
          <a:ln w="38100" cap="flat" cmpd="sng">
            <a:solidFill>
              <a:srgbClr val="000000"/>
            </a:solidFill>
            <a:prstDash val="solid"/>
            <a:headEnd type="none" w="med" len="med"/>
            <a:tailEnd type="none" w="med" len="med"/>
          </a:ln>
        </p:spPr>
      </p:cxn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1339850" y="4667250"/>
              <a:ext cx="654050" cy="25400"/>
            </p14:xfrm>
          </p:contentPart>
        </mc:Choice>
        <mc:Fallback xmlns="">
          <p:pic>
            <p:nvPicPr>
              <p:cNvPr id="3" name="墨迹 2"/>
            </p:nvPicPr>
            <p:blipFill>
              <a:blip r:embed="rId3"/>
            </p:blipFill>
            <p:spPr>
              <a:xfrm>
                <a:off x="1339850" y="4667250"/>
                <a:ext cx="654050" cy="2540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4"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66915"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66916"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p:sp>
        <p:nvSpPr>
          <p:cNvPr id="166917" name="矩形 1"/>
          <p:cNvSpPr/>
          <p:nvPr/>
        </p:nvSpPr>
        <p:spPr>
          <a:xfrm>
            <a:off x="1295400" y="3055938"/>
            <a:ext cx="7200900" cy="74612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6918" name="矩形 7"/>
          <p:cNvSpPr/>
          <p:nvPr/>
        </p:nvSpPr>
        <p:spPr>
          <a:xfrm>
            <a:off x="1379538" y="5114925"/>
            <a:ext cx="7200900" cy="7762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0" name="矩形 9"/>
          <p:cNvSpPr/>
          <p:nvPr/>
        </p:nvSpPr>
        <p:spPr>
          <a:xfrm>
            <a:off x="3162300" y="1820863"/>
            <a:ext cx="427038"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3" name="矩形 12"/>
          <p:cNvSpPr/>
          <p:nvPr/>
        </p:nvSpPr>
        <p:spPr>
          <a:xfrm>
            <a:off x="3632200" y="1793875"/>
            <a:ext cx="427038" cy="11826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5" name="矩形 14"/>
          <p:cNvSpPr/>
          <p:nvPr/>
        </p:nvSpPr>
        <p:spPr>
          <a:xfrm>
            <a:off x="4087813" y="1793875"/>
            <a:ext cx="427037" cy="11826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 name="矩形 15"/>
          <p:cNvSpPr/>
          <p:nvPr/>
        </p:nvSpPr>
        <p:spPr>
          <a:xfrm>
            <a:off x="4667250" y="1820863"/>
            <a:ext cx="427038"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7" name="矩形 16"/>
          <p:cNvSpPr/>
          <p:nvPr/>
        </p:nvSpPr>
        <p:spPr>
          <a:xfrm>
            <a:off x="5149850" y="1820863"/>
            <a:ext cx="425450"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8" name="矩形 17"/>
          <p:cNvSpPr/>
          <p:nvPr/>
        </p:nvSpPr>
        <p:spPr>
          <a:xfrm>
            <a:off x="5624513" y="1820863"/>
            <a:ext cx="427037"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9" name="矩形 18"/>
          <p:cNvSpPr/>
          <p:nvPr/>
        </p:nvSpPr>
        <p:spPr>
          <a:xfrm>
            <a:off x="6100763" y="1820863"/>
            <a:ext cx="427037"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0" name="矩形 19"/>
          <p:cNvSpPr/>
          <p:nvPr/>
        </p:nvSpPr>
        <p:spPr>
          <a:xfrm>
            <a:off x="6608763" y="1808163"/>
            <a:ext cx="427037" cy="11811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1" name="矩形 20"/>
          <p:cNvSpPr/>
          <p:nvPr/>
        </p:nvSpPr>
        <p:spPr>
          <a:xfrm>
            <a:off x="7131050" y="1827213"/>
            <a:ext cx="427038"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2" name="矩形 21"/>
          <p:cNvSpPr/>
          <p:nvPr/>
        </p:nvSpPr>
        <p:spPr>
          <a:xfrm>
            <a:off x="7616825" y="1827213"/>
            <a:ext cx="427038" cy="118268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3" name="矩形 22"/>
          <p:cNvSpPr/>
          <p:nvPr/>
        </p:nvSpPr>
        <p:spPr>
          <a:xfrm>
            <a:off x="8124825" y="1793875"/>
            <a:ext cx="427038" cy="118268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4" name="矩形 23"/>
          <p:cNvSpPr/>
          <p:nvPr/>
        </p:nvSpPr>
        <p:spPr>
          <a:xfrm>
            <a:off x="6704013" y="4703763"/>
            <a:ext cx="427037" cy="38893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5" name="矩形 24"/>
          <p:cNvSpPr/>
          <p:nvPr/>
        </p:nvSpPr>
        <p:spPr>
          <a:xfrm>
            <a:off x="4603750" y="4625975"/>
            <a:ext cx="425450" cy="3873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cxnSp>
        <p:nvCxnSpPr>
          <p:cNvPr id="166932" name="直接连接符 25"/>
          <p:cNvCxnSpPr/>
          <p:nvPr/>
        </p:nvCxnSpPr>
        <p:spPr>
          <a:xfrm flipH="1">
            <a:off x="2384425" y="1346200"/>
            <a:ext cx="0" cy="4556125"/>
          </a:xfrm>
          <a:prstGeom prst="line">
            <a:avLst/>
          </a:prstGeom>
          <a:ln w="38100" cap="flat" cmpd="sng">
            <a:solidFill>
              <a:srgbClr val="000000"/>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2"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68963"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68964"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p:sp>
        <p:nvSpPr>
          <p:cNvPr id="168965" name="矩形 1"/>
          <p:cNvSpPr/>
          <p:nvPr/>
        </p:nvSpPr>
        <p:spPr>
          <a:xfrm>
            <a:off x="1295400" y="3471863"/>
            <a:ext cx="7200900" cy="3302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8966" name="矩形 7"/>
          <p:cNvSpPr/>
          <p:nvPr/>
        </p:nvSpPr>
        <p:spPr>
          <a:xfrm>
            <a:off x="1379538" y="5434013"/>
            <a:ext cx="7200900" cy="4572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0" name="矩形 9"/>
          <p:cNvSpPr/>
          <p:nvPr/>
        </p:nvSpPr>
        <p:spPr>
          <a:xfrm>
            <a:off x="3162300" y="1820863"/>
            <a:ext cx="427038"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3" name="矩形 12"/>
          <p:cNvSpPr/>
          <p:nvPr/>
        </p:nvSpPr>
        <p:spPr>
          <a:xfrm>
            <a:off x="3632200" y="1793875"/>
            <a:ext cx="427038" cy="159861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5" name="矩形 14"/>
          <p:cNvSpPr/>
          <p:nvPr/>
        </p:nvSpPr>
        <p:spPr>
          <a:xfrm>
            <a:off x="4087813" y="1793875"/>
            <a:ext cx="427037" cy="159861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 name="矩形 15"/>
          <p:cNvSpPr/>
          <p:nvPr/>
        </p:nvSpPr>
        <p:spPr>
          <a:xfrm>
            <a:off x="4667250" y="1820863"/>
            <a:ext cx="427038"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7" name="矩形 16"/>
          <p:cNvSpPr/>
          <p:nvPr/>
        </p:nvSpPr>
        <p:spPr>
          <a:xfrm>
            <a:off x="5149850" y="1820863"/>
            <a:ext cx="425450"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8" name="矩形 17"/>
          <p:cNvSpPr/>
          <p:nvPr/>
        </p:nvSpPr>
        <p:spPr>
          <a:xfrm>
            <a:off x="5624513" y="1820863"/>
            <a:ext cx="427037"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9" name="矩形 18"/>
          <p:cNvSpPr/>
          <p:nvPr/>
        </p:nvSpPr>
        <p:spPr>
          <a:xfrm>
            <a:off x="6100763" y="1820863"/>
            <a:ext cx="427037"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0" name="矩形 19"/>
          <p:cNvSpPr/>
          <p:nvPr/>
        </p:nvSpPr>
        <p:spPr>
          <a:xfrm>
            <a:off x="6608763" y="1808163"/>
            <a:ext cx="427037"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1" name="矩形 20"/>
          <p:cNvSpPr/>
          <p:nvPr/>
        </p:nvSpPr>
        <p:spPr>
          <a:xfrm>
            <a:off x="7131050" y="1827213"/>
            <a:ext cx="427038"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2" name="矩形 21"/>
          <p:cNvSpPr/>
          <p:nvPr/>
        </p:nvSpPr>
        <p:spPr>
          <a:xfrm>
            <a:off x="7616825" y="1827213"/>
            <a:ext cx="427038" cy="15986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3" name="矩形 22"/>
          <p:cNvSpPr/>
          <p:nvPr/>
        </p:nvSpPr>
        <p:spPr>
          <a:xfrm>
            <a:off x="8124825" y="1793875"/>
            <a:ext cx="427038" cy="1598613"/>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4" name="矩形 23"/>
          <p:cNvSpPr/>
          <p:nvPr/>
        </p:nvSpPr>
        <p:spPr>
          <a:xfrm>
            <a:off x="6704013" y="5038725"/>
            <a:ext cx="427037" cy="38893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5" name="矩形 24"/>
          <p:cNvSpPr/>
          <p:nvPr/>
        </p:nvSpPr>
        <p:spPr>
          <a:xfrm>
            <a:off x="4633913" y="5051425"/>
            <a:ext cx="425450" cy="38893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6" name="矩形 25"/>
          <p:cNvSpPr/>
          <p:nvPr/>
        </p:nvSpPr>
        <p:spPr>
          <a:xfrm>
            <a:off x="5575300" y="5038725"/>
            <a:ext cx="427038" cy="38893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7" name="矩形 26"/>
          <p:cNvSpPr/>
          <p:nvPr/>
        </p:nvSpPr>
        <p:spPr>
          <a:xfrm>
            <a:off x="6226175" y="5072063"/>
            <a:ext cx="427038" cy="38893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8" name="矩形 27"/>
          <p:cNvSpPr/>
          <p:nvPr/>
        </p:nvSpPr>
        <p:spPr>
          <a:xfrm>
            <a:off x="7216775" y="5091113"/>
            <a:ext cx="427038" cy="38893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9" name="矩形 28"/>
          <p:cNvSpPr/>
          <p:nvPr/>
        </p:nvSpPr>
        <p:spPr>
          <a:xfrm>
            <a:off x="7729538" y="5057775"/>
            <a:ext cx="427037" cy="388938"/>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30" name="矩形 29"/>
          <p:cNvSpPr/>
          <p:nvPr/>
        </p:nvSpPr>
        <p:spPr>
          <a:xfrm>
            <a:off x="8164513" y="5091113"/>
            <a:ext cx="427037" cy="388937"/>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cxnSp>
        <p:nvCxnSpPr>
          <p:cNvPr id="168985" name="直接连接符 30"/>
          <p:cNvCxnSpPr/>
          <p:nvPr/>
        </p:nvCxnSpPr>
        <p:spPr>
          <a:xfrm flipH="1">
            <a:off x="2384425" y="1346200"/>
            <a:ext cx="0" cy="4556125"/>
          </a:xfrm>
          <a:prstGeom prst="line">
            <a:avLst/>
          </a:prstGeom>
          <a:ln w="38100" cap="flat" cmpd="sng">
            <a:solidFill>
              <a:srgbClr val="000000"/>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0"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71011"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71012"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p:cxnSp>
        <p:nvCxnSpPr>
          <p:cNvPr id="171013" name="直接连接符 3"/>
          <p:cNvCxnSpPr/>
          <p:nvPr/>
        </p:nvCxnSpPr>
        <p:spPr>
          <a:xfrm flipH="1">
            <a:off x="2378075" y="2247900"/>
            <a:ext cx="0" cy="3535363"/>
          </a:xfrm>
          <a:prstGeom prst="line">
            <a:avLst/>
          </a:prstGeom>
          <a:ln w="38100" cap="flat" cmpd="sng">
            <a:solidFill>
              <a:srgbClr val="000000"/>
            </a:solidFill>
            <a:prstDash val="solid"/>
            <a:headEnd type="none" w="med" len="med"/>
            <a:tailEnd type="none" w="med" len="med"/>
          </a:ln>
        </p:spPr>
      </p:cxnSp>
      <p:sp>
        <p:nvSpPr>
          <p:cNvPr id="10" name="矩形 9"/>
          <p:cNvSpPr/>
          <p:nvPr/>
        </p:nvSpPr>
        <p:spPr>
          <a:xfrm>
            <a:off x="3162300" y="1820863"/>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3" name="矩形 12"/>
          <p:cNvSpPr/>
          <p:nvPr/>
        </p:nvSpPr>
        <p:spPr>
          <a:xfrm>
            <a:off x="3632200" y="1793875"/>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5" name="矩形 14"/>
          <p:cNvSpPr/>
          <p:nvPr/>
        </p:nvSpPr>
        <p:spPr>
          <a:xfrm>
            <a:off x="4087813" y="1793875"/>
            <a:ext cx="427037"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6" name="矩形 15"/>
          <p:cNvSpPr/>
          <p:nvPr/>
        </p:nvSpPr>
        <p:spPr>
          <a:xfrm>
            <a:off x="4667250" y="1820863"/>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7" name="矩形 16"/>
          <p:cNvSpPr/>
          <p:nvPr/>
        </p:nvSpPr>
        <p:spPr>
          <a:xfrm>
            <a:off x="5149850" y="1820863"/>
            <a:ext cx="425450"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8" name="矩形 17"/>
          <p:cNvSpPr/>
          <p:nvPr/>
        </p:nvSpPr>
        <p:spPr>
          <a:xfrm>
            <a:off x="5624513" y="1820863"/>
            <a:ext cx="427037"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19" name="矩形 18"/>
          <p:cNvSpPr/>
          <p:nvPr/>
        </p:nvSpPr>
        <p:spPr>
          <a:xfrm>
            <a:off x="6100763" y="1820863"/>
            <a:ext cx="427037"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0" name="矩形 19"/>
          <p:cNvSpPr/>
          <p:nvPr/>
        </p:nvSpPr>
        <p:spPr>
          <a:xfrm>
            <a:off x="6608763" y="1808163"/>
            <a:ext cx="427037" cy="1954212"/>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1" name="矩形 20"/>
          <p:cNvSpPr/>
          <p:nvPr/>
        </p:nvSpPr>
        <p:spPr>
          <a:xfrm>
            <a:off x="7131050" y="1827213"/>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2" name="矩形 21"/>
          <p:cNvSpPr/>
          <p:nvPr/>
        </p:nvSpPr>
        <p:spPr>
          <a:xfrm>
            <a:off x="7616825" y="1827213"/>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3" name="矩形 22"/>
          <p:cNvSpPr/>
          <p:nvPr/>
        </p:nvSpPr>
        <p:spPr>
          <a:xfrm>
            <a:off x="8124825" y="1793875"/>
            <a:ext cx="427038" cy="195580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4" name="矩形 23"/>
          <p:cNvSpPr/>
          <p:nvPr/>
        </p:nvSpPr>
        <p:spPr>
          <a:xfrm>
            <a:off x="6704013" y="5421313"/>
            <a:ext cx="427037"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5" name="矩形 24"/>
          <p:cNvSpPr/>
          <p:nvPr/>
        </p:nvSpPr>
        <p:spPr>
          <a:xfrm>
            <a:off x="4633913" y="5434013"/>
            <a:ext cx="425450"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6" name="矩形 25"/>
          <p:cNvSpPr/>
          <p:nvPr/>
        </p:nvSpPr>
        <p:spPr>
          <a:xfrm>
            <a:off x="5575300" y="5421313"/>
            <a:ext cx="427038"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7" name="矩形 26"/>
          <p:cNvSpPr/>
          <p:nvPr/>
        </p:nvSpPr>
        <p:spPr>
          <a:xfrm>
            <a:off x="6226175" y="5454650"/>
            <a:ext cx="427038"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8" name="矩形 27"/>
          <p:cNvSpPr/>
          <p:nvPr/>
        </p:nvSpPr>
        <p:spPr>
          <a:xfrm>
            <a:off x="7216775" y="5473700"/>
            <a:ext cx="427038"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29" name="矩形 28"/>
          <p:cNvSpPr/>
          <p:nvPr/>
        </p:nvSpPr>
        <p:spPr>
          <a:xfrm>
            <a:off x="7729538" y="5440363"/>
            <a:ext cx="427037"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
        <p:nvSpPr>
          <p:cNvPr id="30" name="矩形 29"/>
          <p:cNvSpPr/>
          <p:nvPr/>
        </p:nvSpPr>
        <p:spPr>
          <a:xfrm>
            <a:off x="8164513" y="5473700"/>
            <a:ext cx="427037" cy="349250"/>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73059"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173060" name="Picture 4"/>
          <p:cNvPicPr>
            <a:picLocks noChangeAspect="1"/>
          </p:cNvPicPr>
          <p:nvPr/>
        </p:nvPicPr>
        <p:blipFill>
          <a:blip r:embed="rId1"/>
          <a:stretch>
            <a:fillRect/>
          </a:stretch>
        </p:blipFill>
        <p:spPr>
          <a:xfrm>
            <a:off x="458788" y="914400"/>
            <a:ext cx="8228012" cy="5029200"/>
          </a:xfrm>
          <a:prstGeom prst="rect">
            <a:avLst/>
          </a:prstGeom>
          <a:noFill/>
          <a:ln w="9525">
            <a:noFill/>
          </a:ln>
        </p:spPr>
      </p:pic>
      <mc:AlternateContent xmlns:mc="http://schemas.openxmlformats.org/markup-compatibility/2006" xmlns:p14="http://schemas.microsoft.com/office/powerpoint/2010/main">
        <mc:Choice Requires="p14">
          <p:contentPart r:id="rId2" p14:bwMode="auto">
            <p14:nvContentPartPr>
              <p14:cNvPr id="6" name="墨迹 5"/>
              <p14:cNvContentPartPr/>
              <p14:nvPr/>
            </p14:nvContentPartPr>
            <p14:xfrm>
              <a:off x="5664200" y="2057400"/>
              <a:ext cx="12700" cy="360"/>
            </p14:xfrm>
          </p:contentPart>
        </mc:Choice>
        <mc:Fallback xmlns="">
          <p:pic>
            <p:nvPicPr>
              <p:cNvPr id="6" name="墨迹 5"/>
            </p:nvPicPr>
            <p:blipFill>
              <a:blip r:embed="rId3"/>
            </p:blipFill>
            <p:spPr>
              <a:xfrm>
                <a:off x="5664200" y="2057400"/>
                <a:ext cx="12700" cy="360"/>
              </a:xfrm>
              <a:prstGeom prst="rect"/>
            </p:spPr>
          </p:pic>
        </mc:Fallback>
      </mc:AlternateContent>
      <mc:AlternateContent xmlns:mc="http://schemas.openxmlformats.org/markup-compatibility/2006" xmlns:p14="http://schemas.microsoft.com/office/powerpoint/2010/main">
        <mc:Choice Requires="p14">
          <p:contentPart r:id="rId4" p14:bwMode="auto">
            <p14:nvContentPartPr>
              <p14:cNvPr id="15" name="墨迹 14"/>
              <p14:cNvContentPartPr/>
              <p14:nvPr/>
            </p14:nvContentPartPr>
            <p14:xfrm>
              <a:off x="1212850" y="4953000"/>
              <a:ext cx="12700" cy="360"/>
            </p14:xfrm>
          </p:contentPart>
        </mc:Choice>
        <mc:Fallback xmlns="">
          <p:pic>
            <p:nvPicPr>
              <p:cNvPr id="15" name="墨迹 14"/>
            </p:nvPicPr>
            <p:blipFill>
              <a:blip r:embed="rId3"/>
            </p:blipFill>
            <p:spPr>
              <a:xfrm>
                <a:off x="1212850" y="4953000"/>
                <a:ext cx="12700" cy="360"/>
              </a:xfrm>
              <a:prstGeom prst="rect"/>
            </p:spPr>
          </p:pic>
        </mc:Fallback>
      </mc:AlternateContent>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2"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74083"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3 </a:t>
            </a:r>
            <a:r>
              <a:rPr lang="zh-CN" altLang="en-US" dirty="0">
                <a:latin typeface="Times New Roman" panose="02020603050405020304" pitchFamily="18" charset="0"/>
              </a:rPr>
              <a:t>虚拟存储器工作的全过程</a:t>
            </a:r>
            <a:r>
              <a:rPr lang="zh-CN" altLang="en-US" dirty="0"/>
              <a:t> </a:t>
            </a:r>
            <a:endParaRPr lang="zh-CN" altLang="en-US" dirty="0"/>
          </a:p>
        </p:txBody>
      </p:sp>
      <p:sp>
        <p:nvSpPr>
          <p:cNvPr id="174084" name="Rectangle 3"/>
          <p:cNvSpPr>
            <a:spLocks noGrp="1"/>
          </p:cNvSpPr>
          <p:nvPr>
            <p:ph idx="1" hasCustomPrompt="1"/>
          </p:nvPr>
        </p:nvSpPr>
        <p:spPr>
          <a:ln/>
        </p:spPr>
        <p:txBody>
          <a:bodyPr vert="horz" wrap="square" lIns="91440" tIns="45720" rIns="91440" bIns="45720" anchor="t" anchorCtr="0"/>
          <a:p>
            <a:pPr eaLnBrk="1" hangingPunct="1"/>
            <a:endParaRPr lang="en-US" altLang="zh-CN" dirty="0"/>
          </a:p>
        </p:txBody>
      </p:sp>
      <p:pic>
        <p:nvPicPr>
          <p:cNvPr id="174085" name="Picture 5"/>
          <p:cNvPicPr>
            <a:picLocks noChangeAspect="1"/>
          </p:cNvPicPr>
          <p:nvPr/>
        </p:nvPicPr>
        <p:blipFill>
          <a:blip r:embed="rId1"/>
          <a:stretch>
            <a:fillRect/>
          </a:stretch>
        </p:blipFill>
        <p:spPr>
          <a:xfrm>
            <a:off x="879475" y="879475"/>
            <a:ext cx="7613650" cy="5946775"/>
          </a:xfrm>
          <a:prstGeom prst="rect">
            <a:avLst/>
          </a:prstGeom>
          <a:noFill/>
          <a:ln w="9525">
            <a:noFill/>
          </a:ln>
        </p:spPr>
      </p:pic>
      <p:sp>
        <p:nvSpPr>
          <p:cNvPr id="174086" name="文本框 1"/>
          <p:cNvSpPr txBox="1"/>
          <p:nvPr/>
        </p:nvSpPr>
        <p:spPr>
          <a:xfrm>
            <a:off x="2566988" y="2832100"/>
            <a:ext cx="327025" cy="338138"/>
          </a:xfrm>
          <a:prstGeom prst="rect">
            <a:avLst/>
          </a:prstGeom>
          <a:noFill/>
          <a:ln w="9525">
            <a:noFill/>
          </a:ln>
        </p:spPr>
        <p:txBody>
          <a:bodyPr>
            <a:spAutoFit/>
          </a:bodyPr>
          <a:p>
            <a:r>
              <a:rPr lang="zh-CN" altLang="en-US" sz="1600" dirty="0">
                <a:solidFill>
                  <a:srgbClr val="000000"/>
                </a:solidFill>
                <a:latin typeface="Times New Roman" panose="02020603050405020304" pitchFamily="18" charset="0"/>
              </a:rPr>
              <a:t>①</a:t>
            </a:r>
            <a:endParaRPr lang="zh-CN" altLang="en-US" sz="1600" dirty="0">
              <a:solidFill>
                <a:srgbClr val="000000"/>
              </a:solidFill>
              <a:latin typeface="Times New Roman" panose="02020603050405020304"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0" name="Rectangle 3"/>
          <p:cNvSpPr>
            <a:spLocks noGrp="1"/>
          </p:cNvSpPr>
          <p:nvPr>
            <p:ph idx="1" hasCustomPrompt="1"/>
          </p:nvPr>
        </p:nvSpPr>
        <p:spPr>
          <a:ln/>
        </p:spPr>
        <p:txBody>
          <a:bodyPr vert="horz" wrap="square" lIns="91440" tIns="45720" rIns="91440" bIns="45720" anchor="t" anchorCtr="0"/>
          <a:p>
            <a:pPr eaLnBrk="1" hangingPunct="1"/>
            <a:r>
              <a:rPr lang="en-US" altLang="zh-CN" sz="2400" b="0" dirty="0">
                <a:latin typeface="Times New Roman" panose="02020603050405020304" pitchFamily="18" charset="0"/>
                <a:ea typeface="黑体" panose="02010609060101010101" pitchFamily="49" charset="-122"/>
              </a:rPr>
              <a:t>4.2.1 </a:t>
            </a:r>
            <a:r>
              <a:rPr lang="zh-CN" altLang="en-US" sz="2400" b="0" dirty="0">
                <a:latin typeface="Times New Roman" panose="02020603050405020304" pitchFamily="18" charset="0"/>
                <a:ea typeface="黑体" panose="02010609060101010101" pitchFamily="49" charset="-122"/>
              </a:rPr>
              <a:t>虚拟存储管理方式</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页式管理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段页式管理</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latin typeface="Times New Roman" panose="02020603050405020304" pitchFamily="18" charset="0"/>
                <a:ea typeface="黑体" panose="02010609060101010101" pitchFamily="49" charset="-122"/>
              </a:rPr>
              <a:t>4.2.2 </a:t>
            </a:r>
            <a:r>
              <a:rPr lang="zh-CN" altLang="en-US" sz="2400" b="0" dirty="0">
                <a:latin typeface="Times New Roman" panose="02020603050405020304" pitchFamily="18" charset="0"/>
                <a:ea typeface="黑体" panose="02010609060101010101" pitchFamily="49" charset="-122"/>
              </a:rPr>
              <a:t>页式虚拟存储器的构成</a:t>
            </a:r>
            <a:endParaRPr lang="zh-CN" altLang="en-US" sz="2400" b="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地址的映像和变换</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页面替换算法</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虚拟存储器工作全过程</a:t>
            </a:r>
            <a:endParaRPr lang="zh-CN" altLang="en-US" sz="2000" dirty="0">
              <a:latin typeface="Times New Roman" panose="02020603050405020304" pitchFamily="18" charset="0"/>
              <a:ea typeface="黑体" panose="02010609060101010101" pitchFamily="49" charset="-122"/>
            </a:endParaRPr>
          </a:p>
          <a:p>
            <a:pPr eaLnBrk="1" hangingPunct="1"/>
            <a:r>
              <a:rPr lang="en-US" altLang="zh-CN" sz="2400" b="0" dirty="0">
                <a:solidFill>
                  <a:srgbClr val="FF0000"/>
                </a:solidFill>
                <a:latin typeface="Times New Roman" panose="02020603050405020304" pitchFamily="18" charset="0"/>
                <a:ea typeface="黑体" panose="02010609060101010101" pitchFamily="49" charset="-122"/>
              </a:rPr>
              <a:t>4.2.3 </a:t>
            </a:r>
            <a:r>
              <a:rPr lang="zh-CN" altLang="en-US" sz="2400" b="0" dirty="0">
                <a:solidFill>
                  <a:srgbClr val="FF0000"/>
                </a:solidFill>
                <a:latin typeface="Times New Roman" panose="02020603050405020304" pitchFamily="18" charset="0"/>
                <a:ea typeface="黑体" panose="02010609060101010101" pitchFamily="49" charset="-122"/>
              </a:rPr>
              <a:t>页式虚拟存储器实现中的问题</a:t>
            </a:r>
            <a:endParaRPr lang="zh-CN" altLang="en-US" sz="2400" b="0" dirty="0">
              <a:solidFill>
                <a:srgbClr val="FF0000"/>
              </a:solidFill>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页面失效的处理</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提高虚拟存储器等效访问速度的措施</a:t>
            </a:r>
            <a:endParaRPr lang="zh-CN" altLang="en-US" sz="2000" dirty="0">
              <a:latin typeface="Times New Roman" panose="02020603050405020304" pitchFamily="18" charset="0"/>
              <a:ea typeface="黑体" panose="02010609060101010101" pitchFamily="49" charset="-122"/>
            </a:endParaRPr>
          </a:p>
          <a:p>
            <a:pPr lvl="1" eaLnBrk="1" hangingPunct="1"/>
            <a:r>
              <a:rPr lang="zh-CN" altLang="en-US" sz="2000" dirty="0">
                <a:latin typeface="Times New Roman" panose="02020603050405020304" pitchFamily="18" charset="0"/>
                <a:ea typeface="黑体" panose="02010609060101010101" pitchFamily="49" charset="-122"/>
              </a:rPr>
              <a:t>映像主存命中率和</a:t>
            </a:r>
            <a:r>
              <a:rPr lang="en-US" altLang="zh-CN" sz="2000" dirty="0">
                <a:latin typeface="Times New Roman" panose="02020603050405020304" pitchFamily="18" charset="0"/>
                <a:ea typeface="黑体" panose="02010609060101010101" pitchFamily="49" charset="-122"/>
              </a:rPr>
              <a:t>CPU</a:t>
            </a:r>
            <a:r>
              <a:rPr lang="zh-CN" altLang="en-US" sz="2000" dirty="0">
                <a:latin typeface="Times New Roman" panose="02020603050405020304" pitchFamily="18" charset="0"/>
                <a:ea typeface="黑体" panose="02010609060101010101" pitchFamily="49" charset="-122"/>
              </a:rPr>
              <a:t>效率的某些因素</a:t>
            </a:r>
            <a:endParaRPr lang="zh-CN" altLang="en-US" sz="2000" dirty="0">
              <a:latin typeface="Times New Roman" panose="02020603050405020304" pitchFamily="18" charset="0"/>
              <a:ea typeface="黑体" panose="02010609060101010101" pitchFamily="49" charset="-122"/>
            </a:endParaRPr>
          </a:p>
          <a:p>
            <a:pPr eaLnBrk="1" hangingPunct="1">
              <a:lnSpc>
                <a:spcPct val="80000"/>
              </a:lnSpc>
            </a:pPr>
            <a:endParaRPr lang="zh-CN" altLang="en-US" sz="2400" b="0" dirty="0">
              <a:latin typeface="Times New Roman" panose="02020603050405020304" pitchFamily="18" charset="0"/>
            </a:endParaRPr>
          </a:p>
          <a:p>
            <a:pPr eaLnBrk="1" hangingPunct="1">
              <a:lnSpc>
                <a:spcPct val="80000"/>
              </a:lnSpc>
              <a:buNone/>
            </a:pP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a:p>
            <a:pPr eaLnBrk="1" hangingPunct="1">
              <a:lnSpc>
                <a:spcPct val="80000"/>
              </a:lnSpc>
            </a:pPr>
            <a:endParaRPr lang="zh-CN" altLang="en-US" sz="2400" dirty="0">
              <a:latin typeface="Times New Roman" panose="02020603050405020304" pitchFamily="18" charset="0"/>
              <a:ea typeface="Times New Roman" panose="02020603050405020304" pitchFamily="18" charset="0"/>
            </a:endParaRPr>
          </a:p>
        </p:txBody>
      </p:sp>
      <p:sp>
        <p:nvSpPr>
          <p:cNvPr id="176131" name="Rectangle 2"/>
          <p:cNvSpPr>
            <a:spLocks noGrp="1"/>
          </p:cNvSpPr>
          <p:nvPr>
            <p:ph type="title"/>
          </p:nvPr>
        </p:nvSpPr>
        <p:spPr>
          <a:xfrm>
            <a:off x="590550" y="117475"/>
            <a:ext cx="7848600" cy="609600"/>
          </a:xfrm>
          <a:ln/>
        </p:spPr>
        <p:txBody>
          <a:bodyPr vert="horz" wrap="square" lIns="91440" tIns="45720" rIns="91440" bIns="45720" anchor="ctr" anchorCtr="0"/>
          <a:p>
            <a:pPr eaLnBrk="1" hangingPunct="1"/>
            <a:r>
              <a:rPr lang="en-US" altLang="zh-CN" dirty="0">
                <a:latin typeface="Times New Roman" panose="02020603050405020304" pitchFamily="18" charset="0"/>
              </a:rPr>
              <a:t>4.2   </a:t>
            </a:r>
            <a:r>
              <a:rPr lang="zh-CN" altLang="en-US" dirty="0">
                <a:latin typeface="Times New Roman" panose="02020603050405020304" pitchFamily="18" charset="0"/>
              </a:rPr>
              <a:t>虚拟存储器</a:t>
            </a:r>
            <a:endParaRPr lang="zh-CN" altLang="en-US" dirty="0">
              <a:latin typeface="Times New Roman" panose="02020603050405020304"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Rectangle 2"/>
          <p:cNvSpPr>
            <a:spLocks noGrp="1"/>
          </p:cNvSpPr>
          <p:nvPr>
            <p:ph type="title"/>
          </p:nvPr>
        </p:nvSpPr>
        <p:spPr>
          <a:xfrm>
            <a:off x="590550" y="69850"/>
            <a:ext cx="8553450" cy="609600"/>
          </a:xfrm>
          <a:ln/>
        </p:spPr>
        <p:txBody>
          <a:bodyPr vert="horz" wrap="square" lIns="91440" tIns="45720" rIns="91440" bIns="45720" anchor="ctr" anchorCtr="0"/>
          <a:p>
            <a:pPr eaLnBrk="1" hangingPunct="1"/>
            <a:r>
              <a:rPr lang="en-US" altLang="zh-CN" sz="3200" dirty="0">
                <a:latin typeface="Times New Roman" panose="02020603050405020304" pitchFamily="18" charset="0"/>
              </a:rPr>
              <a:t>1 </a:t>
            </a:r>
            <a:r>
              <a:rPr lang="zh-CN" altLang="en-US" sz="3200" dirty="0">
                <a:latin typeface="Times New Roman" panose="02020603050405020304" pitchFamily="18" charset="0"/>
              </a:rPr>
              <a:t>页面失效的处理</a:t>
            </a:r>
            <a:endParaRPr lang="zh-CN" altLang="en-US" sz="3200" dirty="0">
              <a:latin typeface="Times New Roman" panose="02020603050405020304" pitchFamily="18" charset="0"/>
            </a:endParaRPr>
          </a:p>
        </p:txBody>
      </p:sp>
      <p:pic>
        <p:nvPicPr>
          <p:cNvPr id="178179" name="Picture 4"/>
          <p:cNvPicPr>
            <a:picLocks noChangeAspect="1"/>
          </p:cNvPicPr>
          <p:nvPr/>
        </p:nvPicPr>
        <p:blipFill>
          <a:blip r:embed="rId1"/>
          <a:stretch>
            <a:fillRect/>
          </a:stretch>
        </p:blipFill>
        <p:spPr>
          <a:xfrm>
            <a:off x="363538" y="1074738"/>
            <a:ext cx="8480425" cy="5334000"/>
          </a:xfrm>
          <a:prstGeom prst="rect">
            <a:avLst/>
          </a:prstGeom>
          <a:noFill/>
          <a:ln w="9525">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Rectangle 2"/>
          <p:cNvSpPr>
            <a:spLocks noGrp="1"/>
          </p:cNvSpPr>
          <p:nvPr>
            <p:ph type="title"/>
          </p:nvPr>
        </p:nvSpPr>
        <p:spPr>
          <a:ln/>
        </p:spPr>
        <p:txBody>
          <a:bodyPr vert="horz" wrap="square" lIns="91440" tIns="45720" rIns="91440" bIns="45720" anchor="ctr" anchorCtr="0"/>
          <a:p>
            <a:pPr eaLnBrk="1" hangingPunct="1"/>
            <a:endParaRPr lang="zh-CN" altLang="en-US" dirty="0"/>
          </a:p>
        </p:txBody>
      </p:sp>
      <p:sp>
        <p:nvSpPr>
          <p:cNvPr id="16691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如何解决指令跨页的现象</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后援寄存器法</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发生页面失效时指令的全部现场都保存下来</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预判技术</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1143000" marR="0" lvl="2" indent="-22860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在执行字符串指令前，预判字符数首尾字符所在页是否都在主存中，是才执行，否则发生页面失效，等到调页完成后才开始执行此指令</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替换算法选择也很重要。不应发生让指令和操作数跨页存放的那些页轮流从主存中被替换出去的“颠簸”现象。</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页面大小的选择也很重要。页面大，页数少，出现页面失效概率高。</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sp>
        <p:nvSpPr>
          <p:cNvPr id="1064964" name="AutoShape 4"/>
          <p:cNvSpPr/>
          <p:nvPr/>
        </p:nvSpPr>
        <p:spPr>
          <a:xfrm>
            <a:off x="1579563" y="1301750"/>
            <a:ext cx="6545262" cy="3063875"/>
          </a:xfrm>
          <a:prstGeom prst="irregularSeal2">
            <a:avLst/>
          </a:prstGeom>
          <a:solidFill>
            <a:srgbClr val="FFFF00"/>
          </a:solidFill>
          <a:ln w="38100" cap="flat" cmpd="sng">
            <a:solidFill>
              <a:srgbClr val="FF0000"/>
            </a:solidFill>
            <a:prstDash val="solid"/>
            <a:miter/>
            <a:headEnd type="none" w="med" len="med"/>
            <a:tailEnd type="none" w="med" len="med"/>
          </a:ln>
        </p:spPr>
        <p:txBody>
          <a:bodyPr wrap="none" anchor="ctr" anchorCtr="0"/>
          <a:p>
            <a:pPr algn="ctr"/>
            <a:r>
              <a:rPr lang="zh-CN" altLang="en-US" dirty="0">
                <a:latin typeface="Times New Roman" panose="02020603050405020304" pitchFamily="18" charset="0"/>
              </a:rPr>
              <a:t>操作系统、系统结构设计</a:t>
            </a:r>
            <a:endParaRPr lang="zh-CN" altLang="en-US" dirty="0">
              <a:latin typeface="Times New Roman" panose="02020603050405020304" pitchFamily="18" charset="0"/>
            </a:endParaRPr>
          </a:p>
          <a:p>
            <a:pPr algn="ctr"/>
            <a:r>
              <a:rPr lang="zh-CN" altLang="en-US" dirty="0">
                <a:latin typeface="Times New Roman" panose="02020603050405020304" pitchFamily="18" charset="0"/>
              </a:rPr>
              <a:t>共同要解决的问题</a:t>
            </a:r>
            <a:endParaRPr lang="zh-CN" altLang="en-US" dirty="0">
              <a:latin typeface="Times New Roman" panose="02020603050405020304" pitchFamily="18" charset="0"/>
            </a:endParaRPr>
          </a:p>
        </p:txBody>
      </p:sp>
      <mc:AlternateContent xmlns:mc="http://schemas.openxmlformats.org/markup-compatibility/2006" xmlns:p14="http://schemas.microsoft.com/office/powerpoint/2010/main">
        <mc:Choice Requires="p14">
          <p:contentPart r:id="rId1" p14:bwMode="auto">
            <p14:nvContentPartPr>
              <p14:cNvPr id="5" name="墨迹 4"/>
              <p14:cNvContentPartPr/>
              <p14:nvPr/>
            </p14:nvContentPartPr>
            <p14:xfrm>
              <a:off x="5397500" y="5822950"/>
              <a:ext cx="463550" cy="38100"/>
            </p14:xfrm>
          </p:contentPart>
        </mc:Choice>
        <mc:Fallback xmlns="">
          <p:pic>
            <p:nvPicPr>
              <p:cNvPr id="5" name="墨迹 4"/>
            </p:nvPicPr>
            <p:blipFill>
              <a:blip r:embed="rId2"/>
            </p:blipFill>
            <p:spPr>
              <a:xfrm>
                <a:off x="5397500" y="5822950"/>
                <a:ext cx="463550" cy="3810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6" name="墨迹 5"/>
              <p14:cNvContentPartPr/>
              <p14:nvPr/>
            </p14:nvContentPartPr>
            <p14:xfrm>
              <a:off x="6324600" y="5822950"/>
              <a:ext cx="1301750" cy="38100"/>
            </p14:xfrm>
          </p:contentPart>
        </mc:Choice>
        <mc:Fallback xmlns="">
          <p:pic>
            <p:nvPicPr>
              <p:cNvPr id="6" name="墨迹 5"/>
            </p:nvPicPr>
            <p:blipFill>
              <a:blip r:embed="rId4"/>
            </p:blipFill>
            <p:spPr>
              <a:xfrm>
                <a:off x="6324600" y="5822950"/>
                <a:ext cx="1301750" cy="3810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4964"/>
                                        </p:tgtEl>
                                        <p:attrNameLst>
                                          <p:attrName>style.visibility</p:attrName>
                                        </p:attrNameLst>
                                      </p:cBhvr>
                                      <p:to>
                                        <p:strVal val="visible"/>
                                      </p:to>
                                    </p:set>
                                    <p:animEffect transition="in" filter="blinds(horizontal)">
                                      <p:cBhvr>
                                        <p:cTn id="7" dur="1000"/>
                                        <p:tgtEl>
                                          <p:spTgt spid="1064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64"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6" name="Rectangle 2"/>
          <p:cNvSpPr>
            <a:spLocks noGrp="1"/>
          </p:cNvSpPr>
          <p:nvPr>
            <p:ph type="title"/>
          </p:nvPr>
        </p:nvSpPr>
        <p:spPr>
          <a:xfrm>
            <a:off x="590550" y="69850"/>
            <a:ext cx="8412163" cy="609600"/>
          </a:xfrm>
          <a:ln/>
        </p:spPr>
        <p:txBody>
          <a:bodyPr vert="horz" wrap="square" lIns="91440" tIns="45720" rIns="91440" bIns="45720" anchor="ctr" anchorCtr="0"/>
          <a:p>
            <a:pPr eaLnBrk="1" hangingPunct="1"/>
            <a:r>
              <a:rPr lang="en-US" altLang="zh-CN" dirty="0">
                <a:latin typeface="Times New Roman" panose="02020603050405020304" pitchFamily="18" charset="0"/>
              </a:rPr>
              <a:t>2 </a:t>
            </a:r>
            <a:r>
              <a:rPr lang="zh-CN" altLang="en-US" dirty="0">
                <a:latin typeface="Times New Roman" panose="02020603050405020304" pitchFamily="18" charset="0"/>
              </a:rPr>
              <a:t>提高虚拟存储器等效访问速度的措施</a:t>
            </a:r>
            <a:endParaRPr lang="zh-CN" altLang="en-US" dirty="0">
              <a:latin typeface="Times New Roman" panose="02020603050405020304" pitchFamily="18" charset="0"/>
            </a:endParaRPr>
          </a:p>
        </p:txBody>
      </p:sp>
      <p:sp>
        <p:nvSpPr>
          <p:cNvPr id="180227" name="Rectangle 3"/>
          <p:cNvSpPr>
            <a:spLocks noGrp="1"/>
          </p:cNvSpPr>
          <p:nvPr>
            <p:ph idx="1" hasCustomPrompt="1"/>
          </p:nvPr>
        </p:nvSpPr>
        <p:spPr>
          <a:xfrm>
            <a:off x="301625" y="974725"/>
            <a:ext cx="8574088" cy="5262563"/>
          </a:xfrm>
          <a:ln/>
        </p:spPr>
        <p:txBody>
          <a:bodyPr vert="horz" wrap="square" lIns="91440" tIns="45720" rIns="91440" bIns="45720" anchor="t" anchorCtr="0"/>
          <a:p>
            <a:pPr eaLnBrk="1" hangingPunct="1">
              <a:spcBef>
                <a:spcPts val="1800"/>
              </a:spcBef>
            </a:pPr>
            <a:r>
              <a:rPr lang="zh-CN" altLang="en-US" dirty="0"/>
              <a:t>目标：虚拟存储器等效访问速度提高到接近于主存的访问速度。</a:t>
            </a:r>
            <a:endParaRPr lang="en-US" altLang="zh-CN" dirty="0"/>
          </a:p>
          <a:p>
            <a:pPr eaLnBrk="1" hangingPunct="1">
              <a:spcBef>
                <a:spcPts val="1800"/>
              </a:spcBef>
            </a:pPr>
            <a:r>
              <a:rPr lang="zh-CN" altLang="en-US" dirty="0"/>
              <a:t>要求：提高</a:t>
            </a:r>
            <a:r>
              <a:rPr lang="zh-CN" altLang="en-US" dirty="0">
                <a:solidFill>
                  <a:srgbClr val="FF0000"/>
                </a:solidFill>
              </a:rPr>
              <a:t>命中率</a:t>
            </a:r>
            <a:r>
              <a:rPr lang="zh-CN" altLang="en-US" dirty="0"/>
              <a:t>，</a:t>
            </a:r>
            <a:r>
              <a:rPr lang="zh-CN" altLang="en-US" dirty="0">
                <a:solidFill>
                  <a:srgbClr val="FF0000"/>
                </a:solidFill>
              </a:rPr>
              <a:t>加快访存时间</a:t>
            </a:r>
            <a:r>
              <a:rPr lang="zh-CN" altLang="en-US" dirty="0"/>
              <a:t>；</a:t>
            </a:r>
            <a:endParaRPr lang="zh-CN" altLang="en-US" dirty="0"/>
          </a:p>
          <a:p>
            <a:pPr eaLnBrk="1" hangingPunct="1">
              <a:spcBef>
                <a:spcPts val="1800"/>
              </a:spcBef>
            </a:pPr>
            <a:r>
              <a:rPr lang="zh-CN" altLang="en-US" dirty="0">
                <a:solidFill>
                  <a:srgbClr val="FF0000"/>
                </a:solidFill>
              </a:rPr>
              <a:t>命中率</a:t>
            </a:r>
            <a:r>
              <a:rPr lang="zh-CN" altLang="en-US" dirty="0"/>
              <a:t>受很多因素影响，如：地址流、页面调度策略、替换算法、页面大小、主存容量等。</a:t>
            </a:r>
            <a:endParaRPr lang="zh-CN" altLang="en-US" dirty="0">
              <a:solidFill>
                <a:srgbClr val="FF0000"/>
              </a:solidFill>
            </a:endParaRPr>
          </a:p>
          <a:p>
            <a:pPr eaLnBrk="1" hangingPunct="1">
              <a:spcBef>
                <a:spcPts val="1800"/>
              </a:spcBef>
            </a:pPr>
            <a:r>
              <a:rPr lang="zh-CN" altLang="en-US" dirty="0">
                <a:solidFill>
                  <a:srgbClr val="FF0000"/>
                </a:solidFill>
              </a:rPr>
              <a:t>访存时间</a:t>
            </a:r>
            <a:r>
              <a:rPr lang="zh-CN" altLang="en-US" dirty="0"/>
              <a:t>，解决</a:t>
            </a:r>
            <a:r>
              <a:rPr lang="en-US" altLang="zh-CN" dirty="0"/>
              <a:t>N</a:t>
            </a:r>
            <a:r>
              <a:rPr lang="en-US" altLang="zh-CN" baseline="-25000" dirty="0"/>
              <a:t>s</a:t>
            </a:r>
            <a:r>
              <a:rPr lang="en-US" altLang="zh-CN" dirty="0"/>
              <a:t>-</a:t>
            </a:r>
            <a:r>
              <a:rPr lang="en-US" altLang="zh-CN" dirty="0">
                <a:sym typeface="Wingdings" panose="05000000000000000000" pitchFamily="2" charset="2"/>
              </a:rPr>
              <a:t>n</a:t>
            </a:r>
            <a:r>
              <a:rPr lang="en-US" altLang="zh-CN" baseline="-25000" dirty="0">
                <a:sym typeface="Wingdings" panose="05000000000000000000" pitchFamily="2" charset="2"/>
              </a:rPr>
              <a:t>p</a:t>
            </a:r>
            <a:r>
              <a:rPr lang="zh-CN" altLang="en-US" dirty="0">
                <a:sym typeface="Wingdings" panose="05000000000000000000" pitchFamily="2" charset="2"/>
              </a:rPr>
              <a:t>的转换。</a:t>
            </a:r>
            <a:endParaRPr lang="zh-CN" altLang="en-US" baseline="-25000" dirty="0"/>
          </a:p>
          <a:p>
            <a:pPr lvl="1" eaLnBrk="1" hangingPunct="1">
              <a:spcBef>
                <a:spcPts val="1800"/>
              </a:spcBef>
            </a:pPr>
            <a:r>
              <a:rPr lang="zh-CN" altLang="en-US" b="1" dirty="0">
                <a:ea typeface="楷体_GB2312" pitchFamily="49" charset="-122"/>
              </a:rPr>
              <a:t>（</a:t>
            </a:r>
            <a:r>
              <a:rPr lang="en-US" altLang="zh-CN" b="1" dirty="0">
                <a:ea typeface="楷体_GB2312" pitchFamily="49" charset="-122"/>
              </a:rPr>
              <a:t>1</a:t>
            </a:r>
            <a:r>
              <a:rPr lang="zh-CN" altLang="en-US" b="1" dirty="0">
                <a:ea typeface="楷体_GB2312" pitchFamily="49" charset="-122"/>
              </a:rPr>
              <a:t>）用小容量快速存储器或寄存器组存放页表</a:t>
            </a:r>
            <a:endParaRPr lang="en-US" altLang="zh-CN" b="1" dirty="0">
              <a:ea typeface="楷体_GB2312" pitchFamily="49" charset="-122"/>
            </a:endParaRPr>
          </a:p>
          <a:p>
            <a:pPr lvl="1" eaLnBrk="1" hangingPunct="1">
              <a:spcBef>
                <a:spcPts val="1800"/>
              </a:spcBef>
            </a:pPr>
            <a:r>
              <a:rPr lang="zh-CN" altLang="en-US" b="1" dirty="0">
                <a:ea typeface="楷体_GB2312" pitchFamily="49" charset="-122"/>
              </a:rPr>
              <a:t>（</a:t>
            </a:r>
            <a:r>
              <a:rPr lang="en-US" altLang="zh-CN" b="1" dirty="0">
                <a:ea typeface="楷体_GB2312" pitchFamily="49" charset="-122"/>
              </a:rPr>
              <a:t>2</a:t>
            </a:r>
            <a:r>
              <a:rPr lang="zh-CN" altLang="en-US" b="1" dirty="0">
                <a:ea typeface="楷体_GB2312" pitchFamily="49" charset="-122"/>
              </a:rPr>
              <a:t>）快慢表</a:t>
            </a:r>
            <a:endParaRPr lang="en-US" altLang="zh-CN" b="1" dirty="0">
              <a:ea typeface="楷体_GB2312" pitchFamily="49" charset="-122"/>
            </a:endParaRPr>
          </a:p>
          <a:p>
            <a:pPr lvl="1" eaLnBrk="1" hangingPunct="1">
              <a:spcBef>
                <a:spcPts val="1800"/>
              </a:spcBef>
            </a:pPr>
            <a:r>
              <a:rPr lang="zh-CN" altLang="en-US" b="1" dirty="0">
                <a:ea typeface="楷体_GB2312" pitchFamily="49" charset="-122"/>
              </a:rPr>
              <a:t>（</a:t>
            </a:r>
            <a:r>
              <a:rPr lang="en-US" altLang="zh-CN" b="1" dirty="0">
                <a:ea typeface="楷体_GB2312" pitchFamily="49" charset="-122"/>
              </a:rPr>
              <a:t>3</a:t>
            </a:r>
            <a:r>
              <a:rPr lang="zh-CN" altLang="en-US" b="1" dirty="0">
                <a:ea typeface="楷体_GB2312" pitchFamily="49" charset="-122"/>
              </a:rPr>
              <a:t>）大容量快表</a:t>
            </a:r>
            <a:endParaRPr lang="zh-CN" altLang="en-US" dirty="0"/>
          </a:p>
        </p:txBody>
      </p:sp>
      <mc:AlternateContent xmlns:mc="http://schemas.openxmlformats.org/markup-compatibility/2006" xmlns:p14="http://schemas.microsoft.com/office/powerpoint/2010/main">
        <mc:Choice Requires="p14">
          <p:contentPart r:id="rId1" p14:bwMode="auto">
            <p14:nvContentPartPr>
              <p14:cNvPr id="6" name="墨迹 5"/>
              <p14:cNvContentPartPr/>
              <p14:nvPr/>
            </p14:nvContentPartPr>
            <p14:xfrm>
              <a:off x="5441950" y="3168650"/>
              <a:ext cx="793750" cy="6350"/>
            </p14:xfrm>
          </p:contentPart>
        </mc:Choice>
        <mc:Fallback xmlns="">
          <p:pic>
            <p:nvPicPr>
              <p:cNvPr id="6" name="墨迹 5"/>
            </p:nvPicPr>
            <p:blipFill>
              <a:blip r:embed="rId2"/>
            </p:blipFill>
            <p:spPr>
              <a:xfrm>
                <a:off x="5441950" y="3168650"/>
                <a:ext cx="793750" cy="6350"/>
              </a:xfrm>
              <a:prstGeom prst="rect"/>
            </p:spPr>
          </p:pic>
        </mc:Fallback>
      </mc:AlternateContent>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274" name="Rectangle 2"/>
          <p:cNvSpPr>
            <a:spLocks noGrp="1"/>
          </p:cNvSpPr>
          <p:nvPr>
            <p:ph type="title"/>
          </p:nvPr>
        </p:nvSpPr>
        <p:spPr>
          <a:ln/>
        </p:spPr>
        <p:txBody>
          <a:bodyPr vert="horz" wrap="square" lIns="91440" tIns="45720" rIns="91440" bIns="45720" anchor="ctr" anchorCtr="0"/>
          <a:p>
            <a:pPr eaLnBrk="1" hangingPunct="1"/>
            <a:r>
              <a:rPr lang="en-US" altLang="zh-CN" sz="3200" dirty="0">
                <a:latin typeface="Times New Roman" panose="02020603050405020304" pitchFamily="18" charset="0"/>
              </a:rPr>
              <a:t>2 </a:t>
            </a:r>
            <a:r>
              <a:rPr lang="zh-CN" altLang="en-US" sz="3200" dirty="0">
                <a:latin typeface="Times New Roman" panose="02020603050405020304" pitchFamily="18" charset="0"/>
              </a:rPr>
              <a:t>提高虚拟存储器等效访问速度的措施</a:t>
            </a:r>
            <a:endParaRPr lang="zh-CN" altLang="en-US" sz="3200" dirty="0">
              <a:latin typeface="Times New Roman" panose="02020603050405020304" pitchFamily="18" charset="0"/>
            </a:endParaRPr>
          </a:p>
        </p:txBody>
      </p:sp>
      <p:pic>
        <p:nvPicPr>
          <p:cNvPr id="182275" name="Picture 4"/>
          <p:cNvPicPr>
            <a:picLocks noChangeAspect="1"/>
          </p:cNvPicPr>
          <p:nvPr/>
        </p:nvPicPr>
        <p:blipFill>
          <a:blip r:embed="rId1"/>
          <a:stretch>
            <a:fillRect/>
          </a:stretch>
        </p:blipFill>
        <p:spPr>
          <a:xfrm>
            <a:off x="590550" y="955675"/>
            <a:ext cx="7805738" cy="4486275"/>
          </a:xfrm>
          <a:prstGeom prst="rect">
            <a:avLst/>
          </a:prstGeom>
          <a:noFill/>
          <a:ln w="9525">
            <a:noFill/>
          </a:ln>
        </p:spPr>
      </p:pic>
      <p:sp>
        <p:nvSpPr>
          <p:cNvPr id="6" name="文本框 5"/>
          <p:cNvSpPr txBox="1"/>
          <p:nvPr/>
        </p:nvSpPr>
        <p:spPr>
          <a:xfrm>
            <a:off x="1362075" y="5592763"/>
            <a:ext cx="6305550" cy="1200150"/>
          </a:xfrm>
          <a:prstGeom prst="rect">
            <a:avLst/>
          </a:prstGeom>
          <a:noFill/>
          <a:ln w="9525">
            <a:noFill/>
          </a:ln>
        </p:spPr>
        <p:txBody>
          <a:bodyPr>
            <a:spAutoFit/>
          </a:bodyPr>
          <a:p>
            <a:r>
              <a:rPr lang="zh-CN" altLang="en-US" sz="2400" dirty="0">
                <a:latin typeface="Times New Roman" panose="02020603050405020304" pitchFamily="18" charset="0"/>
              </a:rPr>
              <a:t>虚拟存储器存储空间容量是</a:t>
            </a:r>
            <a:r>
              <a:rPr lang="en-US" altLang="zh-CN" sz="2400" dirty="0">
                <a:latin typeface="Times New Roman" panose="02020603050405020304" pitchFamily="18" charset="0"/>
              </a:rPr>
              <a:t>2</a:t>
            </a:r>
            <a:r>
              <a:rPr lang="en-US" altLang="zh-CN" sz="2400" baseline="30000" dirty="0">
                <a:latin typeface="Times New Roman" panose="02020603050405020304" pitchFamily="18" charset="0"/>
              </a:rPr>
              <a:t>17</a:t>
            </a:r>
            <a:r>
              <a:rPr lang="zh-CN" altLang="en-US" sz="2400" dirty="0">
                <a:latin typeface="Times New Roman" panose="02020603050405020304" pitchFamily="18" charset="0"/>
              </a:rPr>
              <a:t>，页面大小</a:t>
            </a:r>
            <a:r>
              <a:rPr lang="en-US" altLang="zh-CN" sz="2400" dirty="0">
                <a:latin typeface="Times New Roman" panose="02020603050405020304" pitchFamily="18" charset="0"/>
              </a:rPr>
              <a:t>2</a:t>
            </a:r>
            <a:r>
              <a:rPr lang="en-US" altLang="zh-CN" sz="2400" baseline="30000" dirty="0">
                <a:latin typeface="Times New Roman" panose="02020603050405020304" pitchFamily="18" charset="0"/>
              </a:rPr>
              <a:t>9</a:t>
            </a:r>
            <a:endParaRPr lang="en-US" altLang="zh-CN" sz="2400" baseline="30000" dirty="0">
              <a:latin typeface="Times New Roman" panose="02020603050405020304" pitchFamily="18" charset="0"/>
            </a:endParaRPr>
          </a:p>
          <a:p>
            <a:r>
              <a:rPr lang="zh-CN" altLang="en-US" sz="2400" dirty="0">
                <a:latin typeface="Times New Roman" panose="02020603050405020304" pitchFamily="18" charset="0"/>
              </a:rPr>
              <a:t>用</a:t>
            </a:r>
            <a:r>
              <a:rPr lang="en-US" altLang="zh-CN" sz="2400" dirty="0">
                <a:latin typeface="Times New Roman" panose="02020603050405020304" pitchFamily="18" charset="0"/>
              </a:rPr>
              <a:t>2</a:t>
            </a:r>
            <a:r>
              <a:rPr lang="en-US" altLang="zh-CN" sz="2400" baseline="30000" dirty="0">
                <a:latin typeface="Times New Roman" panose="02020603050405020304" pitchFamily="18" charset="0"/>
              </a:rPr>
              <a:t>8</a:t>
            </a:r>
            <a:r>
              <a:rPr lang="zh-CN" altLang="en-US" sz="2400" dirty="0">
                <a:latin typeface="Times New Roman" panose="02020603050405020304" pitchFamily="18" charset="0"/>
              </a:rPr>
              <a:t>个字，每个字</a:t>
            </a:r>
            <a:r>
              <a:rPr lang="en-US" altLang="zh-CN" sz="2400" dirty="0">
                <a:latin typeface="Times New Roman" panose="02020603050405020304" pitchFamily="18" charset="0"/>
              </a:rPr>
              <a:t>9</a:t>
            </a:r>
            <a:r>
              <a:rPr lang="zh-CN" altLang="en-US" sz="2400" dirty="0">
                <a:latin typeface="Times New Roman" panose="02020603050405020304" pitchFamily="18" charset="0"/>
              </a:rPr>
              <a:t>位的寄存器组存放页表，</a:t>
            </a:r>
            <a:endParaRPr lang="en-US" altLang="zh-CN" sz="2400" dirty="0">
              <a:latin typeface="Times New Roman" panose="02020603050405020304" pitchFamily="18" charset="0"/>
            </a:endParaRPr>
          </a:p>
          <a:p>
            <a:r>
              <a:rPr lang="zh-CN" altLang="en-US" sz="2400" dirty="0">
                <a:latin typeface="Times New Roman" panose="02020603050405020304" pitchFamily="18" charset="0"/>
              </a:rPr>
              <a:t>一定程度上缩短内部地址变换时间</a:t>
            </a:r>
            <a:endParaRPr lang="en-US" altLang="zh-CN" sz="2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3298" name="Rectangle 2"/>
          <p:cNvSpPr>
            <a:spLocks noGrp="1"/>
          </p:cNvSpPr>
          <p:nvPr>
            <p:ph type="title"/>
          </p:nvPr>
        </p:nvSpPr>
        <p:spPr>
          <a:xfrm>
            <a:off x="590550" y="69850"/>
            <a:ext cx="8478838" cy="609600"/>
          </a:xfrm>
          <a:ln/>
        </p:spPr>
        <p:txBody>
          <a:bodyPr vert="horz" wrap="square" lIns="91440" tIns="45720" rIns="91440" bIns="45720" anchor="ctr" anchorCtr="0"/>
          <a:p>
            <a:pPr eaLnBrk="1" hangingPunct="1"/>
            <a:r>
              <a:rPr lang="en-US" altLang="zh-CN" dirty="0">
                <a:latin typeface="Times New Roman" panose="02020603050405020304" pitchFamily="18" charset="0"/>
              </a:rPr>
              <a:t>2 </a:t>
            </a:r>
            <a:r>
              <a:rPr lang="zh-CN" altLang="en-US" dirty="0">
                <a:latin typeface="Times New Roman" panose="02020603050405020304" pitchFamily="18" charset="0"/>
              </a:rPr>
              <a:t>提高虚拟存储器等效访问速度的措施</a:t>
            </a:r>
            <a:endParaRPr lang="zh-CN" altLang="en-US" dirty="0">
              <a:latin typeface="Times New Roman" panose="02020603050405020304" pitchFamily="18" charset="0"/>
            </a:endParaRPr>
          </a:p>
        </p:txBody>
      </p:sp>
      <p:sp>
        <p:nvSpPr>
          <p:cNvPr id="181251" name="Rectangle 3"/>
          <p:cNvSpPr>
            <a:spLocks noGrp="1" noChangeArrowheads="1"/>
          </p:cNvSpPr>
          <p:nvPr>
            <p:ph idx="1" hasCustomPrompt="1"/>
          </p:nvPr>
        </p:nvSpPr>
        <p:spPr/>
        <p:txBody>
          <a:bodyPr vert="horz" wrap="square" lIns="91440" tIns="45720" rIns="91440" bIns="45720" numCol="1" anchor="t" anchorCtr="0" compatLnSpc="1"/>
          <a:lstStyle/>
          <a:p>
            <a:pPr marL="514350" marR="0" lvl="0" indent="-514350" algn="l" defTabSz="914400" rtl="0" eaLnBrk="1" fontAlgn="base" latinLnBrk="0" hangingPunct="1">
              <a:lnSpc>
                <a:spcPct val="100000"/>
              </a:lnSpc>
              <a:spcBef>
                <a:spcPct val="20000"/>
              </a:spcBef>
              <a:spcAft>
                <a:spcPct val="0"/>
              </a:spcAft>
              <a:buClr>
                <a:schemeClr val="tx1"/>
              </a:buClr>
              <a:buSzTx/>
              <a:buFont typeface="黑体" panose="02010609060101010101" pitchFamily="49" charset="-122"/>
              <a:buAutoNum type="circleNumDbPlain" startAt="2"/>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快慢表层次</a:t>
            </a:r>
            <a:endPar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endParaRPr>
          </a:p>
        </p:txBody>
      </p:sp>
      <p:pic>
        <p:nvPicPr>
          <p:cNvPr id="183300" name="Picture 6"/>
          <p:cNvPicPr>
            <a:picLocks noChangeAspect="1"/>
          </p:cNvPicPr>
          <p:nvPr/>
        </p:nvPicPr>
        <p:blipFill>
          <a:blip r:embed="rId1"/>
          <a:stretch>
            <a:fillRect/>
          </a:stretch>
        </p:blipFill>
        <p:spPr>
          <a:xfrm>
            <a:off x="1382713" y="1522413"/>
            <a:ext cx="5903912" cy="4973637"/>
          </a:xfrm>
          <a:prstGeom prst="rect">
            <a:avLst/>
          </a:prstGeom>
          <a:noFill/>
          <a:ln w="9525">
            <a:noFill/>
          </a:ln>
        </p:spPr>
      </p:pic>
      <p:sp>
        <p:nvSpPr>
          <p:cNvPr id="2" name="文本框 1"/>
          <p:cNvSpPr txBox="1"/>
          <p:nvPr/>
        </p:nvSpPr>
        <p:spPr>
          <a:xfrm>
            <a:off x="3962400" y="5534025"/>
            <a:ext cx="5181600" cy="1323975"/>
          </a:xfrm>
          <a:prstGeom prst="rect">
            <a:avLst/>
          </a:prstGeom>
          <a:solidFill>
            <a:schemeClr val="bg1"/>
          </a:solidFill>
          <a:ln w="9525">
            <a:noFill/>
          </a:ln>
        </p:spPr>
        <p:txBody>
          <a:bodyPr>
            <a:spAutoFit/>
          </a:bodyPr>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1</a:t>
            </a:r>
            <a:r>
              <a:rPr lang="zh-CN" altLang="en-US" sz="2000" dirty="0">
                <a:solidFill>
                  <a:srgbClr val="0000CC"/>
                </a:solidFill>
                <a:latin typeface="Times New Roman" panose="02020603050405020304" pitchFamily="18" charset="0"/>
              </a:rPr>
              <a:t>）同时查快表和慢表</a:t>
            </a:r>
            <a:endParaRPr lang="en-US" altLang="zh-CN" sz="2000" dirty="0">
              <a:solidFill>
                <a:srgbClr val="0000CC"/>
              </a:solidFill>
              <a:latin typeface="Times New Roman" panose="02020603050405020304" pitchFamily="18" charset="0"/>
            </a:endParaRPr>
          </a:p>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2</a:t>
            </a:r>
            <a:r>
              <a:rPr lang="zh-CN" altLang="en-US" sz="2000" dirty="0">
                <a:solidFill>
                  <a:srgbClr val="0000CC"/>
                </a:solidFill>
                <a:latin typeface="Times New Roman" panose="02020603050405020304" pitchFamily="18" charset="0"/>
              </a:rPr>
              <a:t>）若在快表查到，立即终止查慢表，此时主存速度几乎没有下降</a:t>
            </a:r>
            <a:endParaRPr lang="en-US" altLang="zh-CN" sz="2000" dirty="0">
              <a:solidFill>
                <a:srgbClr val="0000CC"/>
              </a:solidFill>
              <a:latin typeface="Times New Roman" panose="02020603050405020304" pitchFamily="18" charset="0"/>
            </a:endParaRPr>
          </a:p>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3</a:t>
            </a:r>
            <a:r>
              <a:rPr lang="zh-CN" altLang="en-US" sz="2000" dirty="0">
                <a:solidFill>
                  <a:srgbClr val="0000CC"/>
                </a:solidFill>
                <a:latin typeface="Times New Roman" panose="02020603050405020304" pitchFamily="18" charset="0"/>
              </a:rPr>
              <a:t>）若快表的命中率不高，系统效率会下降</a:t>
            </a:r>
            <a:endParaRPr lang="zh-CN" altLang="en-US" sz="2000" dirty="0">
              <a:solidFill>
                <a:srgbClr val="0000CC"/>
              </a:solidFill>
              <a:latin typeface="Times New Roman" panose="02020603050405020304" pitchFamily="18" charset="0"/>
            </a:endParaRPr>
          </a:p>
        </p:txBody>
      </p:sp>
      <mc:AlternateContent xmlns:mc="http://schemas.openxmlformats.org/markup-compatibility/2006" xmlns:p14="http://schemas.microsoft.com/office/powerpoint/2010/main">
        <mc:Choice Requires="p14">
          <p:contentPart r:id="rId2" p14:bwMode="auto">
            <p14:nvContentPartPr>
              <p14:cNvPr id="3" name="墨迹 2"/>
              <p14:cNvContentPartPr/>
              <p14:nvPr/>
            </p14:nvContentPartPr>
            <p14:xfrm>
              <a:off x="5568950" y="3206750"/>
              <a:ext cx="1606550" cy="19050"/>
            </p14:xfrm>
          </p:contentPart>
        </mc:Choice>
        <mc:Fallback xmlns="">
          <p:pic>
            <p:nvPicPr>
              <p:cNvPr id="3" name="墨迹 2"/>
            </p:nvPicPr>
            <p:blipFill>
              <a:blip r:embed="rId3"/>
            </p:blipFill>
            <p:spPr>
              <a:xfrm>
                <a:off x="5568950" y="3206750"/>
                <a:ext cx="1606550" cy="1905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2"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页式虚拟存储器实现中的问题</a:t>
            </a:r>
            <a:endParaRPr lang="zh-CN" altLang="en-US" dirty="0">
              <a:latin typeface="Times New Roman" panose="02020603050405020304" pitchFamily="18" charset="0"/>
            </a:endParaRPr>
          </a:p>
        </p:txBody>
      </p:sp>
      <p:sp>
        <p:nvSpPr>
          <p:cNvPr id="174083" name="Rectangle 3"/>
          <p:cNvSpPr>
            <a:spLocks noGrp="1" noChangeArrowheads="1"/>
          </p:cNvSpPr>
          <p:nvPr>
            <p:ph idx="1" hasCustomPrompt="1"/>
          </p:nvPr>
        </p:nvSpPr>
        <p:spPr/>
        <p:txBody>
          <a:bodyPr vert="horz" wrap="square" lIns="91440" tIns="45720" rIns="91440" bIns="45720" numCol="1" anchor="t" anchorCtr="0" compatLnSpc="1"/>
          <a:lstStyle/>
          <a:p>
            <a:pPr marL="514350" marR="0" lvl="0" indent="-514350" algn="l" defTabSz="914400" rtl="0" eaLnBrk="1" fontAlgn="base" latinLnBrk="0" hangingPunct="1">
              <a:lnSpc>
                <a:spcPct val="100000"/>
              </a:lnSpc>
              <a:spcBef>
                <a:spcPct val="20000"/>
              </a:spcBef>
              <a:spcAft>
                <a:spcPct val="0"/>
              </a:spcAft>
              <a:buClr>
                <a:schemeClr val="tx1"/>
              </a:buClr>
              <a:buSzTx/>
              <a:buFont typeface="黑体" panose="02010609060101010101" pitchFamily="49" charset="-122"/>
              <a:buAutoNum type="circleNumDbPlain" startAt="2"/>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快慢表层次</a:t>
            </a:r>
            <a:endPar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endParaRPr>
          </a:p>
        </p:txBody>
      </p:sp>
      <p:sp>
        <p:nvSpPr>
          <p:cNvPr id="184324" name="Rectangle 3"/>
          <p:cNvSpPr txBox="1"/>
          <p:nvPr/>
        </p:nvSpPr>
        <p:spPr>
          <a:xfrm>
            <a:off x="590550" y="1654175"/>
            <a:ext cx="8229600" cy="4953000"/>
          </a:xfrm>
          <a:prstGeom prst="rect">
            <a:avLst/>
          </a:prstGeom>
          <a:noFill/>
          <a:ln w="9525">
            <a:noFill/>
          </a:ln>
        </p:spPr>
        <p:txBody>
          <a:bodyPr/>
          <a:p>
            <a:pPr marL="342900" indent="-342900" eaLnBrk="1" hangingPunct="1">
              <a:lnSpc>
                <a:spcPct val="90000"/>
              </a:lnSpc>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快表不中，也需要用替换算法替换快表中的不用内容。</a:t>
            </a:r>
            <a:endParaRPr lang="en-US" altLang="zh-CN" b="1" dirty="0">
              <a:solidFill>
                <a:srgbClr val="000000"/>
              </a:solidFill>
              <a:latin typeface="楷体_GB2312" pitchFamily="49" charset="-122"/>
              <a:ea typeface="楷体_GB2312" pitchFamily="49" charset="-122"/>
            </a:endParaRPr>
          </a:p>
          <a:p>
            <a:pPr marL="342900" indent="-342900" eaLnBrk="1" hangingPunct="1">
              <a:lnSpc>
                <a:spcPct val="90000"/>
              </a:lnSpc>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如果快表的命中率不高，系统效率就会显著下降。如果使用</a:t>
            </a:r>
            <a:r>
              <a:rPr lang="en-US" altLang="zh-CN" b="1" dirty="0">
                <a:solidFill>
                  <a:srgbClr val="000000"/>
                </a:solidFill>
                <a:latin typeface="楷体_GB2312" pitchFamily="49" charset="-122"/>
                <a:ea typeface="楷体_GB2312" pitchFamily="49" charset="-122"/>
              </a:rPr>
              <a:t>LRU</a:t>
            </a:r>
            <a:r>
              <a:rPr lang="zh-CN" altLang="en-US" b="1" dirty="0">
                <a:solidFill>
                  <a:srgbClr val="000000"/>
                </a:solidFill>
                <a:latin typeface="楷体_GB2312" pitchFamily="49" charset="-122"/>
                <a:ea typeface="楷体_GB2312" pitchFamily="49" charset="-122"/>
              </a:rPr>
              <a:t>等堆栈型替换算法，则快表容量越大，其命中率会越高；但容量越大，相联查找的速度越低，所以快表的命中率和查表速度有矛盾。</a:t>
            </a:r>
            <a:endParaRPr lang="en-US" altLang="zh-CN" b="1" dirty="0">
              <a:solidFill>
                <a:srgbClr val="000000"/>
              </a:solidFill>
              <a:latin typeface="楷体_GB2312" pitchFamily="49" charset="-122"/>
              <a:ea typeface="楷体_GB2312" pitchFamily="49" charset="-122"/>
            </a:endParaRPr>
          </a:p>
        </p:txBody>
      </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3841750" y="3587750"/>
              <a:ext cx="4235450" cy="57150"/>
            </p14:xfrm>
          </p:contentPart>
        </mc:Choice>
        <mc:Fallback xmlns="">
          <p:pic>
            <p:nvPicPr>
              <p:cNvPr id="2" name="墨迹 1"/>
            </p:nvPicPr>
            <p:blipFill>
              <a:blip r:embed="rId2"/>
            </p:blipFill>
            <p:spPr>
              <a:xfrm>
                <a:off x="3841750" y="3587750"/>
                <a:ext cx="4235450" cy="5715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3" name="墨迹 2"/>
              <p14:cNvContentPartPr/>
              <p14:nvPr/>
            </p14:nvContentPartPr>
            <p14:xfrm>
              <a:off x="2489200" y="4222750"/>
              <a:ext cx="4933950" cy="44450"/>
            </p14:xfrm>
          </p:contentPart>
        </mc:Choice>
        <mc:Fallback xmlns="">
          <p:pic>
            <p:nvPicPr>
              <p:cNvPr id="3" name="墨迹 2"/>
            </p:nvPicPr>
            <p:blipFill>
              <a:blip r:embed="rId4"/>
            </p:blipFill>
            <p:spPr>
              <a:xfrm>
                <a:off x="2489200" y="4222750"/>
                <a:ext cx="4933950" cy="44450"/>
              </a:xfrm>
              <a:prstGeom prst="rect"/>
            </p:spPr>
          </p:pic>
        </mc:Fallback>
      </mc:AlternateContent>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5346" name="Rectangle 2"/>
          <p:cNvSpPr>
            <a:spLocks noGrp="1"/>
          </p:cNvSpPr>
          <p:nvPr>
            <p:ph type="title"/>
          </p:nvPr>
        </p:nvSpPr>
        <p:spPr>
          <a:xfrm>
            <a:off x="590550" y="69850"/>
            <a:ext cx="8345488" cy="609600"/>
          </a:xfrm>
          <a:ln/>
        </p:spPr>
        <p:txBody>
          <a:bodyPr vert="horz" wrap="square" lIns="91440" tIns="45720" rIns="91440" bIns="45720" anchor="ctr" anchorCtr="0"/>
          <a:p>
            <a:pPr eaLnBrk="1" hangingPunct="1"/>
            <a:r>
              <a:rPr lang="en-US" altLang="zh-CN" dirty="0">
                <a:latin typeface="Times New Roman" panose="02020603050405020304" pitchFamily="18" charset="0"/>
              </a:rPr>
              <a:t>2 </a:t>
            </a:r>
            <a:r>
              <a:rPr lang="zh-CN" altLang="en-US" dirty="0">
                <a:latin typeface="Times New Roman" panose="02020603050405020304" pitchFamily="18" charset="0"/>
              </a:rPr>
              <a:t>提高虚拟存储器等效访问速度的措施</a:t>
            </a:r>
            <a:endParaRPr lang="zh-CN" altLang="en-US" dirty="0">
              <a:latin typeface="Times New Roman" panose="02020603050405020304" pitchFamily="18" charset="0"/>
            </a:endParaRPr>
          </a:p>
        </p:txBody>
      </p:sp>
      <p:sp>
        <p:nvSpPr>
          <p:cNvPr id="185347" name="Rectangle 3"/>
          <p:cNvSpPr>
            <a:spLocks noGrp="1"/>
          </p:cNvSpPr>
          <p:nvPr>
            <p:ph idx="1" hasCustomPrompt="1"/>
          </p:nvPr>
        </p:nvSpPr>
        <p:spPr>
          <a:xfrm>
            <a:off x="469900" y="1022350"/>
            <a:ext cx="8524875" cy="5546725"/>
          </a:xfrm>
          <a:ln/>
        </p:spPr>
        <p:txBody>
          <a:bodyPr vert="horz" wrap="square" lIns="91440" tIns="45720" rIns="91440" bIns="45720" anchor="t" anchorCtr="0"/>
          <a:p>
            <a:pPr marL="514350" indent="-514350" eaLnBrk="1" hangingPunct="1">
              <a:lnSpc>
                <a:spcPct val="90000"/>
              </a:lnSpc>
              <a:buFont typeface="黑体" panose="02010609060101010101" pitchFamily="49" charset="-122"/>
              <a:buAutoNum type="circleNumDbPlain" startAt="3"/>
            </a:pPr>
            <a:r>
              <a:rPr lang="zh-CN" altLang="en-US" dirty="0">
                <a:solidFill>
                  <a:srgbClr val="0881DA"/>
                </a:solidFill>
              </a:rPr>
              <a:t>大容量快表（</a:t>
            </a:r>
            <a:r>
              <a:rPr lang="en-US" altLang="zh-CN" dirty="0">
                <a:solidFill>
                  <a:srgbClr val="0881DA"/>
                </a:solidFill>
              </a:rPr>
              <a:t>64-128</a:t>
            </a:r>
            <a:r>
              <a:rPr lang="zh-CN" altLang="en-US" dirty="0">
                <a:solidFill>
                  <a:srgbClr val="0881DA"/>
                </a:solidFill>
              </a:rPr>
              <a:t>行）</a:t>
            </a:r>
            <a:endParaRPr lang="en-US" altLang="zh-CN" dirty="0">
              <a:solidFill>
                <a:srgbClr val="0881DA"/>
              </a:solidFill>
              <a:latin typeface="Arial" panose="020B0604020202020204" pitchFamily="34" charset="0"/>
            </a:endParaRPr>
          </a:p>
          <a:p>
            <a:pPr marL="514350" indent="-514350" eaLnBrk="1" hangingPunct="1">
              <a:lnSpc>
                <a:spcPct val="90000"/>
              </a:lnSpc>
            </a:pPr>
            <a:r>
              <a:rPr lang="zh-CN" altLang="en-US" dirty="0"/>
              <a:t>为了提高快表的命中率和查表速度，可以用高速按地址访问的存储器来构成更大容量的快表，并用散列方法实现按内容查找。</a:t>
            </a:r>
            <a:endParaRPr lang="en-US" altLang="zh-CN" dirty="0"/>
          </a:p>
          <a:p>
            <a:pPr marL="514350" indent="-514350" eaLnBrk="1" hangingPunct="1">
              <a:lnSpc>
                <a:spcPct val="90000"/>
              </a:lnSpc>
            </a:pPr>
            <a:r>
              <a:rPr lang="zh-CN" altLang="en-US" dirty="0"/>
              <a:t>散列方法的基本思想是让内容</a:t>
            </a:r>
            <a:r>
              <a:rPr lang="en-US" altLang="zh-CN" dirty="0">
                <a:solidFill>
                  <a:srgbClr val="FF0000"/>
                </a:solidFill>
              </a:rPr>
              <a:t>Nv</a:t>
            </a:r>
            <a:r>
              <a:rPr lang="zh-CN" altLang="en-US" dirty="0"/>
              <a:t>与存放该内容的地址</a:t>
            </a:r>
            <a:r>
              <a:rPr lang="en-US" altLang="zh-CN" dirty="0"/>
              <a:t>A</a:t>
            </a:r>
            <a:r>
              <a:rPr lang="zh-CN" altLang="en-US" dirty="0"/>
              <a:t>之间有某种散列函数关系。</a:t>
            </a:r>
            <a:endParaRPr lang="en-US" altLang="zh-CN" dirty="0">
              <a:latin typeface="Arial" panose="020B0604020202020204" pitchFamily="34" charset="0"/>
            </a:endParaRPr>
          </a:p>
          <a:p>
            <a:pPr marL="514350" indent="-514350" eaLnBrk="1" hangingPunct="1">
              <a:lnSpc>
                <a:spcPct val="90000"/>
              </a:lnSpc>
            </a:pPr>
            <a:r>
              <a:rPr lang="zh-CN" altLang="en-US" dirty="0">
                <a:latin typeface="Arial" panose="020B0604020202020204" pitchFamily="34" charset="0"/>
              </a:rPr>
              <a:t>散列函数</a:t>
            </a:r>
            <a:endParaRPr lang="zh-CN" altLang="en-US" dirty="0">
              <a:latin typeface="Arial" panose="020B0604020202020204" pitchFamily="34" charset="0"/>
            </a:endParaRPr>
          </a:p>
          <a:p>
            <a:pPr lvl="1" eaLnBrk="1" hangingPunct="1">
              <a:lnSpc>
                <a:spcPct val="90000"/>
              </a:lnSpc>
              <a:spcBef>
                <a:spcPts val="1800"/>
              </a:spcBef>
            </a:pPr>
            <a:r>
              <a:rPr lang="zh-CN" altLang="en-US" b="1" dirty="0">
                <a:solidFill>
                  <a:srgbClr val="FF0000"/>
                </a:solidFill>
                <a:latin typeface="楷体_GB2312" pitchFamily="49" charset="-122"/>
                <a:ea typeface="楷体_GB2312" pitchFamily="49" charset="-122"/>
              </a:rPr>
              <a:t>目的：</a:t>
            </a:r>
            <a:r>
              <a:rPr lang="zh-CN" altLang="en-US" b="1" dirty="0">
                <a:latin typeface="楷体_GB2312" pitchFamily="49" charset="-122"/>
                <a:ea typeface="楷体_GB2312" pitchFamily="49" charset="-122"/>
              </a:rPr>
              <a:t>把相联访问变成按地址访问，从而加大快表容量</a:t>
            </a:r>
            <a:endParaRPr lang="zh-CN" altLang="en-US" b="1" dirty="0">
              <a:latin typeface="楷体_GB2312" pitchFamily="49" charset="-122"/>
              <a:ea typeface="楷体_GB2312" pitchFamily="49" charset="-122"/>
            </a:endParaRPr>
          </a:p>
          <a:p>
            <a:pPr lvl="1" eaLnBrk="1" hangingPunct="1">
              <a:lnSpc>
                <a:spcPct val="90000"/>
              </a:lnSpc>
              <a:spcBef>
                <a:spcPts val="1800"/>
              </a:spcBef>
            </a:pPr>
            <a:r>
              <a:rPr lang="zh-CN" altLang="en-US" b="1" dirty="0">
                <a:solidFill>
                  <a:srgbClr val="FF0000"/>
                </a:solidFill>
                <a:latin typeface="楷体_GB2312" pitchFamily="49" charset="-122"/>
                <a:ea typeface="楷体_GB2312" pitchFamily="49" charset="-122"/>
              </a:rPr>
              <a:t>散列（</a:t>
            </a:r>
            <a:r>
              <a:rPr lang="en-US" altLang="zh-CN" b="1" dirty="0">
                <a:solidFill>
                  <a:srgbClr val="FF0000"/>
                </a:solidFill>
                <a:latin typeface="楷体_GB2312" pitchFamily="49" charset="-122"/>
                <a:ea typeface="楷体_GB2312" pitchFamily="49" charset="-122"/>
              </a:rPr>
              <a:t>Hashing</a:t>
            </a:r>
            <a:r>
              <a:rPr lang="zh-CN" altLang="en-US" b="1" dirty="0">
                <a:solidFill>
                  <a:srgbClr val="FF0000"/>
                </a:solidFill>
                <a:latin typeface="楷体_GB2312" pitchFamily="49" charset="-122"/>
                <a:ea typeface="楷体_GB2312" pitchFamily="49" charset="-122"/>
              </a:rPr>
              <a:t>）函数：</a:t>
            </a:r>
            <a:r>
              <a:rPr lang="en-US" altLang="zh-CN" b="1" dirty="0">
                <a:latin typeface="楷体_GB2312" pitchFamily="49" charset="-122"/>
                <a:ea typeface="楷体_GB2312" pitchFamily="49" charset="-122"/>
              </a:rPr>
              <a:t>Ah</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H(Nv), 20</a:t>
            </a:r>
            <a:r>
              <a:rPr lang="zh-CN" altLang="en-US" b="1" dirty="0">
                <a:latin typeface="楷体_GB2312" pitchFamily="49" charset="-122"/>
                <a:ea typeface="楷体_GB2312" pitchFamily="49" charset="-122"/>
              </a:rPr>
              <a:t>位左右 </a:t>
            </a:r>
            <a:r>
              <a:rPr lang="zh-CN" altLang="en-US" b="1" dirty="0">
                <a:latin typeface="楷体_GB2312" pitchFamily="49" charset="-122"/>
                <a:ea typeface="楷体_GB2312" pitchFamily="49" charset="-122"/>
                <a:sym typeface="Symbol" panose="05050102010706020507" pitchFamily="18" charset="2"/>
              </a:rPr>
              <a:t> </a:t>
            </a:r>
            <a:r>
              <a:rPr lang="en-US" altLang="zh-CN" b="1" dirty="0">
                <a:latin typeface="楷体_GB2312" pitchFamily="49" charset="-122"/>
                <a:ea typeface="楷体_GB2312" pitchFamily="49" charset="-122"/>
              </a:rPr>
              <a:t>5-8</a:t>
            </a:r>
            <a:r>
              <a:rPr lang="zh-CN" altLang="en-US" b="1" dirty="0">
                <a:latin typeface="楷体_GB2312" pitchFamily="49" charset="-122"/>
                <a:ea typeface="楷体_GB2312" pitchFamily="49" charset="-122"/>
              </a:rPr>
              <a:t>位</a:t>
            </a:r>
            <a:endParaRPr lang="zh-CN" altLang="en-US" b="1" dirty="0">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采用散列变换实现快表按地址访问</a:t>
            </a:r>
            <a:br>
              <a:rPr lang="zh-CN" altLang="en-US" b="1" dirty="0">
                <a:solidFill>
                  <a:srgbClr val="FF0000"/>
                </a:solidFill>
                <a:latin typeface="楷体_GB2312" pitchFamily="49" charset="-122"/>
                <a:ea typeface="楷体_GB2312" pitchFamily="49" charset="-122"/>
              </a:rPr>
            </a:br>
            <a:r>
              <a:rPr lang="zh-CN" altLang="en-US" b="1" dirty="0">
                <a:latin typeface="楷体_GB2312" pitchFamily="49" charset="-122"/>
                <a:ea typeface="楷体_GB2312" pitchFamily="49" charset="-122"/>
              </a:rPr>
              <a:t>避免散列冲突：采用相等比较器</a:t>
            </a:r>
            <a:br>
              <a:rPr lang="zh-CN" altLang="en-US" b="1" dirty="0">
                <a:latin typeface="楷体_GB2312" pitchFamily="49" charset="-122"/>
                <a:ea typeface="楷体_GB2312" pitchFamily="49" charset="-122"/>
              </a:rPr>
            </a:br>
            <a:r>
              <a:rPr lang="zh-CN" altLang="en-US" b="1" dirty="0">
                <a:latin typeface="楷体_GB2312" pitchFamily="49" charset="-122"/>
                <a:ea typeface="楷体_GB2312" pitchFamily="49" charset="-122"/>
              </a:rPr>
              <a:t>地址变换过程：相等比较与访问存储器同时进行</a:t>
            </a:r>
            <a:endParaRPr lang="zh-CN" altLang="en-US" b="1" dirty="0">
              <a:latin typeface="楷体_GB2312" pitchFamily="49" charset="-122"/>
              <a:ea typeface="楷体_GB2312" pitchFamily="49" charset="-122"/>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7394"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页式虚拟存储器实现中的问题</a:t>
            </a:r>
            <a:endParaRPr lang="zh-CN" altLang="en-US" dirty="0">
              <a:latin typeface="Times New Roman" panose="02020603050405020304" pitchFamily="18" charset="0"/>
            </a:endParaRPr>
          </a:p>
        </p:txBody>
      </p:sp>
      <p:sp>
        <p:nvSpPr>
          <p:cNvPr id="175107" name="Rectangle 3"/>
          <p:cNvSpPr>
            <a:spLocks noGrp="1" noChangeArrowheads="1"/>
          </p:cNvSpPr>
          <p:nvPr>
            <p:ph idx="1" hasCustomPrompt="1"/>
          </p:nvPr>
        </p:nvSpPr>
        <p:spPr/>
        <p:txBody>
          <a:bodyPr vert="horz" wrap="square" lIns="91440" tIns="45720" rIns="91440" bIns="45720" numCol="1" anchor="t" anchorCtr="0" compatLnSpc="1"/>
          <a:lstStyle/>
          <a:p>
            <a:pPr marL="514350" marR="0" lvl="0" indent="-514350" algn="l" defTabSz="914400" rtl="0" eaLnBrk="1" fontAlgn="base" latinLnBrk="0" hangingPunct="1">
              <a:lnSpc>
                <a:spcPct val="90000"/>
              </a:lnSpc>
              <a:spcBef>
                <a:spcPct val="20000"/>
              </a:spcBef>
              <a:spcAft>
                <a:spcPct val="0"/>
              </a:spcAft>
              <a:buClr>
                <a:schemeClr val="tx1"/>
              </a:buClr>
              <a:buSzTx/>
              <a:buFont typeface="+mj-ea"/>
              <a:buAutoNum type="circleNumDbPlain" startAt="3"/>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大容量快表</a:t>
            </a:r>
            <a:endParaRPr kumimoji="0" lang="en-US" altLang="zh-CN" sz="2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映像表中只将</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对应的</a:t>
            </a:r>
            <a:r>
              <a:rPr kumimoji="0" lang="en-US" altLang="zh-CN" sz="2800" b="1" i="0" u="none" strike="noStrike" kern="1200" cap="none" spc="0" normalizeH="0" baseline="0" noProof="0" dirty="0" err="1">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内容存入</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A=H</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）对应的单元中；</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变换过程</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查找时，按</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经过同样的散列函数变换成</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后，再按</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访问快表存储器，就可以找到</a:t>
            </a:r>
            <a:r>
              <a:rPr kumimoji="0" lang="en-US" altLang="zh-CN" sz="2800" b="1" i="0" u="none" strike="noStrike" kern="1200" cap="none" spc="0" normalizeH="0" baseline="0" noProof="0" dirty="0" err="1">
                <a:ln>
                  <a:noFill/>
                </a:ln>
                <a:solidFill>
                  <a:srgbClr val="000000"/>
                </a:solidFill>
                <a:effectLst/>
                <a:uLnTx/>
                <a:uFillTx/>
                <a:latin typeface="+mn-lt"/>
                <a:ea typeface="+mn-ea"/>
                <a:cs typeface="+mn-cs"/>
              </a:rPr>
              <a:t>n</a:t>
            </a:r>
            <a:r>
              <a:rPr kumimoji="0" lang="en-US" altLang="zh-CN" sz="2800" b="1" i="0" u="none" strike="noStrike" kern="1200" cap="none" spc="0" normalizeH="0" baseline="-25000" noProof="0" dirty="0" err="1">
                <a:ln>
                  <a:noFill/>
                </a:ln>
                <a:solidFill>
                  <a:srgbClr val="000000"/>
                </a:solidFill>
                <a:effectLst/>
                <a:uLnTx/>
                <a:uFillTx/>
                <a:latin typeface="+mn-lt"/>
                <a:ea typeface="+mn-ea"/>
                <a:cs typeface="+mn-cs"/>
              </a:rPr>
              <a:t>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为了防止多个</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散列出一个</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，在快表中也需要存储对应的</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，以做相联比较判断。若相等，则让</a:t>
            </a:r>
            <a:r>
              <a:rPr kumimoji="0" lang="en-US" altLang="zh-CN" sz="2800" b="1" i="0" u="none" strike="noStrike" kern="1200" cap="none" spc="0" normalizeH="0" baseline="0" noProof="0" dirty="0" err="1">
                <a:ln>
                  <a:noFill/>
                </a:ln>
                <a:solidFill>
                  <a:srgbClr val="000000"/>
                </a:solidFill>
                <a:effectLst/>
                <a:uLnTx/>
                <a:uFillTx/>
                <a:latin typeface="+mn-lt"/>
                <a:ea typeface="+mn-ea"/>
                <a:cs typeface="+mn-cs"/>
              </a:rPr>
              <a:t>n</a:t>
            </a:r>
            <a:r>
              <a:rPr kumimoji="0" lang="en-US" altLang="zh-CN" sz="2800" b="1" i="0" u="none" strike="noStrike" kern="1200" cap="none" spc="0" normalizeH="0" baseline="-25000" noProof="0" dirty="0" err="1">
                <a:ln>
                  <a:noFill/>
                </a:ln>
                <a:solidFill>
                  <a:srgbClr val="000000"/>
                </a:solidFill>
                <a:effectLst/>
                <a:uLnTx/>
                <a:uFillTx/>
                <a:latin typeface="+mn-lt"/>
                <a:ea typeface="+mn-ea"/>
                <a:cs typeface="+mn-cs"/>
              </a:rPr>
              <a:t>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形成主存地址继续访存；若不等，则出现散列冲突，</a:t>
            </a:r>
            <a:r>
              <a:rPr kumimoji="0" lang="en-US" altLang="zh-CN" sz="2800" b="1" i="0" u="none" strike="noStrike" kern="1200" cap="none" spc="0" normalizeH="0" baseline="0" noProof="0" dirty="0" err="1">
                <a:ln>
                  <a:noFill/>
                </a:ln>
                <a:solidFill>
                  <a:srgbClr val="000000"/>
                </a:solidFill>
                <a:effectLst/>
                <a:uLnTx/>
                <a:uFillTx/>
                <a:latin typeface="+mn-lt"/>
                <a:ea typeface="+mn-ea"/>
                <a:cs typeface="+mn-cs"/>
              </a:rPr>
              <a:t>n</a:t>
            </a:r>
            <a:r>
              <a:rPr kumimoji="0" lang="en-US" altLang="zh-CN" sz="2800" b="1" i="0" u="none" strike="noStrike" kern="1200" cap="none" spc="0" normalizeH="0" baseline="-25000" noProof="0" dirty="0" err="1">
                <a:ln>
                  <a:noFill/>
                </a:ln>
                <a:solidFill>
                  <a:srgbClr val="000000"/>
                </a:solidFill>
                <a:effectLst/>
                <a:uLnTx/>
                <a:uFillTx/>
                <a:latin typeface="+mn-lt"/>
                <a:ea typeface="+mn-ea"/>
                <a:cs typeface="+mn-cs"/>
              </a:rPr>
              <a:t>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访存中止，经过一个访存周期从慢表中读</a:t>
            </a:r>
            <a:r>
              <a:rPr kumimoji="0" lang="en-US" altLang="zh-CN" sz="2800" b="1" i="0" u="none" strike="noStrike" kern="1200" cap="none" spc="0" normalizeH="0" baseline="0" noProof="0" dirty="0" err="1">
                <a:ln>
                  <a:noFill/>
                </a:ln>
                <a:solidFill>
                  <a:srgbClr val="000000"/>
                </a:solidFill>
                <a:effectLst/>
                <a:uLnTx/>
                <a:uFillTx/>
                <a:latin typeface="+mn-lt"/>
                <a:ea typeface="+mn-ea"/>
                <a:cs typeface="+mn-cs"/>
              </a:rPr>
              <a:t>nv</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再去访存。</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提高了快表的命中率，查表速度快，而且判相等与访主存是同时并行的，缩短了地址变换所需的时间。</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mc:AlternateContent xmlns:mc="http://schemas.openxmlformats.org/markup-compatibility/2006" xmlns:p14="http://schemas.microsoft.com/office/powerpoint/2010/main">
        <mc:Choice Requires="p14">
          <p:contentPart r:id="rId1" p14:bwMode="auto">
            <p14:nvContentPartPr>
              <p14:cNvPr id="4" name="墨迹 3"/>
              <p14:cNvContentPartPr/>
              <p14:nvPr/>
            </p14:nvContentPartPr>
            <p14:xfrm>
              <a:off x="889000" y="4387850"/>
              <a:ext cx="241300" cy="360"/>
            </p14:xfrm>
          </p:contentPart>
        </mc:Choice>
        <mc:Fallback xmlns="">
          <p:pic>
            <p:nvPicPr>
              <p:cNvPr id="4" name="墨迹 3"/>
            </p:nvPicPr>
            <p:blipFill>
              <a:blip r:embed="rId2"/>
            </p:blipFill>
            <p:spPr>
              <a:xfrm>
                <a:off x="889000" y="4387850"/>
                <a:ext cx="241300" cy="360"/>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11" name="墨迹 10"/>
              <p14:cNvContentPartPr/>
              <p14:nvPr/>
            </p14:nvContentPartPr>
            <p14:xfrm>
              <a:off x="3321050" y="5924550"/>
              <a:ext cx="711200" cy="57150"/>
            </p14:xfrm>
          </p:contentPart>
        </mc:Choice>
        <mc:Fallback xmlns="">
          <p:pic>
            <p:nvPicPr>
              <p:cNvPr id="11" name="墨迹 10"/>
            </p:nvPicPr>
            <p:blipFill>
              <a:blip r:embed="rId4"/>
            </p:blipFill>
            <p:spPr>
              <a:xfrm>
                <a:off x="3321050" y="5924550"/>
                <a:ext cx="711200" cy="57150"/>
              </a:xfrm>
              <a:prstGeom prst="rect"/>
            </p:spPr>
          </p:pic>
        </mc:Fallback>
      </mc:AlternateContent>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2" name="Rectangle 2"/>
          <p:cNvSpPr>
            <a:spLocks noGrp="1"/>
          </p:cNvSpPr>
          <p:nvPr>
            <p:ph type="title"/>
          </p:nvPr>
        </p:nvSpPr>
        <p:spPr>
          <a:ln/>
        </p:spPr>
        <p:txBody>
          <a:bodyPr vert="horz" wrap="square" lIns="91440" tIns="45720" rIns="91440" bIns="45720" anchor="ctr" anchorCtr="0"/>
          <a:p>
            <a:pPr eaLnBrk="1" hangingPunct="1"/>
            <a:r>
              <a:rPr lang="zh-CN" altLang="en-US" sz="3200" dirty="0">
                <a:latin typeface="Times New Roman" panose="02020603050405020304" pitchFamily="18" charset="0"/>
              </a:rPr>
              <a:t>页式虚拟存储器实现中的问题</a:t>
            </a:r>
            <a:endParaRPr lang="zh-CN" altLang="en-US" sz="3200" dirty="0">
              <a:latin typeface="Times New Roman" panose="02020603050405020304" pitchFamily="18" charset="0"/>
            </a:endParaRPr>
          </a:p>
        </p:txBody>
      </p:sp>
      <p:sp>
        <p:nvSpPr>
          <p:cNvPr id="184323" name="Rectangle 3"/>
          <p:cNvSpPr>
            <a:spLocks noGrp="1" noChangeArrowheads="1"/>
          </p:cNvSpPr>
          <p:nvPr>
            <p:ph idx="1" hasCustomPrompt="1"/>
          </p:nvPr>
        </p:nvSpPr>
        <p:spPr/>
        <p:txBody>
          <a:bodyPr vert="horz" wrap="square" lIns="91440" tIns="45720" rIns="91440" bIns="45720" numCol="1" anchor="t" anchorCtr="0" compatLnSpc="1"/>
          <a:lstStyle/>
          <a:p>
            <a:pPr marL="514350" marR="0" lvl="0" indent="-514350" algn="l" defTabSz="914400" rtl="0" eaLnBrk="1" fontAlgn="base" latinLnBrk="0" hangingPunct="1">
              <a:lnSpc>
                <a:spcPct val="90000"/>
              </a:lnSpc>
              <a:spcBef>
                <a:spcPct val="20000"/>
              </a:spcBef>
              <a:spcAft>
                <a:spcPct val="0"/>
              </a:spcAft>
              <a:buClr>
                <a:schemeClr val="tx1"/>
              </a:buClr>
              <a:buSzTx/>
              <a:buFont typeface="+mj-ea"/>
              <a:buAutoNum type="circleNumDbPlain" startAt="3"/>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大容量快表（</a:t>
            </a:r>
            <a:r>
              <a:rPr kumimoji="0" lang="en-US" altLang="zh-CN" sz="2800" b="1" i="0" u="none" strike="noStrike" kern="1200" cap="none" spc="0" normalizeH="0" baseline="0" noProof="0" dirty="0">
                <a:ln>
                  <a:noFill/>
                </a:ln>
                <a:solidFill>
                  <a:schemeClr val="accent2">
                    <a:lumMod val="50000"/>
                  </a:schemeClr>
                </a:solidFill>
                <a:effectLst/>
                <a:uLnTx/>
                <a:uFillTx/>
                <a:latin typeface="+mn-lt"/>
                <a:ea typeface="+mn-ea"/>
                <a:cs typeface="+mn-cs"/>
              </a:rPr>
              <a:t>64-128</a:t>
            </a: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行）</a:t>
            </a:r>
            <a:endParaRPr kumimoji="0" lang="en-US" altLang="zh-CN" sz="2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mn-cs"/>
            </a:endParaRPr>
          </a:p>
        </p:txBody>
      </p:sp>
      <p:grpSp>
        <p:nvGrpSpPr>
          <p:cNvPr id="189444" name="组合 2"/>
          <p:cNvGrpSpPr/>
          <p:nvPr/>
        </p:nvGrpSpPr>
        <p:grpSpPr>
          <a:xfrm>
            <a:off x="673100" y="1574800"/>
            <a:ext cx="7593013" cy="4000500"/>
            <a:chOff x="673100" y="1574800"/>
            <a:chExt cx="8259763" cy="4449763"/>
          </a:xfrm>
        </p:grpSpPr>
        <p:pic>
          <p:nvPicPr>
            <p:cNvPr id="189446" name="Picture 8"/>
            <p:cNvPicPr>
              <a:picLocks noChangeAspect="1"/>
            </p:cNvPicPr>
            <p:nvPr/>
          </p:nvPicPr>
          <p:blipFill>
            <a:blip r:embed="rId1"/>
            <a:stretch>
              <a:fillRect/>
            </a:stretch>
          </p:blipFill>
          <p:spPr>
            <a:xfrm>
              <a:off x="673100" y="1574800"/>
              <a:ext cx="8259763" cy="4449763"/>
            </a:xfrm>
            <a:prstGeom prst="rect">
              <a:avLst/>
            </a:prstGeom>
            <a:noFill/>
            <a:ln w="38100">
              <a:noFill/>
            </a:ln>
          </p:spPr>
        </p:pic>
        <p:sp>
          <p:nvSpPr>
            <p:cNvPr id="189447" name="文本框 1"/>
            <p:cNvSpPr txBox="1"/>
            <p:nvPr/>
          </p:nvSpPr>
          <p:spPr>
            <a:xfrm>
              <a:off x="1971945" y="4958650"/>
              <a:ext cx="543739" cy="523220"/>
            </a:xfrm>
            <a:prstGeom prst="rect">
              <a:avLst/>
            </a:prstGeom>
            <a:noFill/>
            <a:ln w="9525">
              <a:noFill/>
            </a:ln>
          </p:spPr>
          <p:txBody>
            <a:bodyPr wrap="none">
              <a:spAutoFit/>
            </a:bodyPr>
            <a:p>
              <a:r>
                <a:rPr lang="zh-CN" altLang="en-US" dirty="0">
                  <a:latin typeface="Times New Roman" panose="02020603050405020304" pitchFamily="18" charset="0"/>
                </a:rPr>
                <a:t>①</a:t>
              </a:r>
              <a:endParaRPr lang="zh-CN" altLang="en-US" dirty="0">
                <a:latin typeface="Times New Roman" panose="02020603050405020304" pitchFamily="18" charset="0"/>
              </a:endParaRPr>
            </a:p>
          </p:txBody>
        </p:sp>
        <p:sp>
          <p:nvSpPr>
            <p:cNvPr id="189448" name="文本框 5"/>
            <p:cNvSpPr txBox="1"/>
            <p:nvPr/>
          </p:nvSpPr>
          <p:spPr>
            <a:xfrm>
              <a:off x="5767076" y="3906719"/>
              <a:ext cx="543739" cy="523220"/>
            </a:xfrm>
            <a:prstGeom prst="rect">
              <a:avLst/>
            </a:prstGeom>
            <a:noFill/>
            <a:ln w="9525">
              <a:noFill/>
            </a:ln>
          </p:spPr>
          <p:txBody>
            <a:bodyPr wrap="none">
              <a:spAutoFit/>
            </a:bodyPr>
            <a:p>
              <a:r>
                <a:rPr lang="zh-CN" altLang="en-US" dirty="0">
                  <a:latin typeface="Times New Roman" panose="02020603050405020304" pitchFamily="18" charset="0"/>
                </a:rPr>
                <a:t>④</a:t>
              </a:r>
              <a:endParaRPr lang="zh-CN" altLang="en-US" dirty="0">
                <a:latin typeface="Times New Roman" panose="02020603050405020304" pitchFamily="18" charset="0"/>
              </a:endParaRPr>
            </a:p>
          </p:txBody>
        </p:sp>
        <p:sp>
          <p:nvSpPr>
            <p:cNvPr id="189449" name="文本框 6"/>
            <p:cNvSpPr txBox="1"/>
            <p:nvPr/>
          </p:nvSpPr>
          <p:spPr>
            <a:xfrm>
              <a:off x="3971111" y="5121275"/>
              <a:ext cx="543739" cy="523220"/>
            </a:xfrm>
            <a:prstGeom prst="rect">
              <a:avLst/>
            </a:prstGeom>
            <a:noFill/>
            <a:ln w="9525">
              <a:noFill/>
            </a:ln>
          </p:spPr>
          <p:txBody>
            <a:bodyPr wrap="none">
              <a:spAutoFit/>
            </a:bodyPr>
            <a:p>
              <a:r>
                <a:rPr lang="zh-CN" altLang="en-US" dirty="0">
                  <a:latin typeface="Times New Roman" panose="02020603050405020304" pitchFamily="18" charset="0"/>
                </a:rPr>
                <a:t>②</a:t>
              </a:r>
              <a:endParaRPr lang="zh-CN" altLang="en-US" dirty="0">
                <a:latin typeface="Times New Roman" panose="02020603050405020304" pitchFamily="18" charset="0"/>
              </a:endParaRPr>
            </a:p>
          </p:txBody>
        </p:sp>
        <p:sp>
          <p:nvSpPr>
            <p:cNvPr id="189450" name="文本框 7"/>
            <p:cNvSpPr txBox="1"/>
            <p:nvPr/>
          </p:nvSpPr>
          <p:spPr>
            <a:xfrm>
              <a:off x="4088274" y="3823917"/>
              <a:ext cx="543739" cy="523220"/>
            </a:xfrm>
            <a:prstGeom prst="rect">
              <a:avLst/>
            </a:prstGeom>
            <a:noFill/>
            <a:ln w="9525">
              <a:noFill/>
            </a:ln>
          </p:spPr>
          <p:txBody>
            <a:bodyPr wrap="none">
              <a:spAutoFit/>
            </a:bodyPr>
            <a:p>
              <a:r>
                <a:rPr lang="zh-CN" altLang="en-US" dirty="0">
                  <a:latin typeface="Times New Roman" panose="02020603050405020304" pitchFamily="18" charset="0"/>
                </a:rPr>
                <a:t>③</a:t>
              </a:r>
              <a:endParaRPr lang="zh-CN" altLang="en-US" dirty="0">
                <a:latin typeface="Times New Roman" panose="02020603050405020304" pitchFamily="18" charset="0"/>
              </a:endParaRPr>
            </a:p>
          </p:txBody>
        </p:sp>
      </p:grpSp>
      <p:sp>
        <p:nvSpPr>
          <p:cNvPr id="184325" name="Rectangle 7"/>
          <p:cNvSpPr>
            <a:spLocks noChangeArrowheads="1"/>
          </p:cNvSpPr>
          <p:nvPr/>
        </p:nvSpPr>
        <p:spPr bwMode="auto">
          <a:xfrm>
            <a:off x="285750" y="5480050"/>
            <a:ext cx="8531225" cy="1476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tx1"/>
              </a:buClr>
              <a:buFont typeface="Wingdings" panose="05000000000000000000" pitchFamily="2" charset="2"/>
              <a:buChar char="v"/>
              <a:defRPr sz="2800" b="1">
                <a:solidFill>
                  <a:srgbClr val="000000"/>
                </a:solidFill>
                <a:latin typeface="楷体_GB2312" pitchFamily="49" charset="-122"/>
                <a:ea typeface="楷体_GB2312" pitchFamily="49" charset="-122"/>
              </a:defRPr>
            </a:lvl1pPr>
            <a:lvl2pPr>
              <a:spcBef>
                <a:spcPct val="20000"/>
              </a:spcBef>
              <a:buClr>
                <a:schemeClr val="tx2"/>
              </a:buClr>
              <a:buSzPct val="60000"/>
              <a:buFont typeface="Wingdings" panose="05000000000000000000" pitchFamily="2" charset="2"/>
              <a:buChar char="n"/>
              <a:defRPr sz="2400">
                <a:solidFill>
                  <a:schemeClr val="hlink"/>
                </a:solidFill>
                <a:latin typeface="Verdana" panose="020B0604030504040204" pitchFamily="34" charset="0"/>
                <a:ea typeface="隶书" panose="02010509060101010101" pitchFamily="49" charset="-122"/>
              </a:defRPr>
            </a:lvl2pPr>
            <a:lvl3pPr marL="1143000" indent="-228600">
              <a:spcBef>
                <a:spcPct val="20000"/>
              </a:spcBef>
              <a:buClr>
                <a:schemeClr val="folHlink"/>
              </a:buClr>
              <a:buSzPct val="60000"/>
              <a:buFont typeface="Wingdings" panose="05000000000000000000" pitchFamily="2" charset="2"/>
              <a:buChar char="n"/>
              <a:defRPr sz="2400">
                <a:solidFill>
                  <a:schemeClr val="hlink"/>
                </a:solidFill>
                <a:latin typeface="Verdana" panose="020B0604030504040204" pitchFamily="34" charset="0"/>
                <a:ea typeface="隶书" panose="02010509060101010101" pitchFamily="49" charset="-122"/>
              </a:defRPr>
            </a:lvl3pPr>
            <a:lvl4pPr marL="1600200" indent="-228600">
              <a:spcBef>
                <a:spcPct val="20000"/>
              </a:spcBef>
              <a:buClr>
                <a:schemeClr val="tx1"/>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4pPr>
            <a:lvl5pPr marL="2057400" indent="-228600">
              <a:spcBef>
                <a:spcPct val="20000"/>
              </a:spcBef>
              <a:buClr>
                <a:schemeClr val="hlink"/>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hlink"/>
                </a:solidFill>
                <a:latin typeface="Verdana" panose="020B0604030504040204" pitchFamily="34" charset="0"/>
                <a:ea typeface="隶书" panose="02010509060101010101" pitchFamily="49" charset="-122"/>
              </a:defRPr>
            </a:lvl9pPr>
          </a:lstStyle>
          <a:p>
            <a:pPr marL="457200" marR="0" lvl="1"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①将现行的</a:t>
            </a:r>
            <a:r>
              <a:rPr kumimoji="0" lang="en-US" altLang="zh-CN"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a:ln>
                  <a:noFill/>
                </a:ln>
                <a:solidFill>
                  <a:srgbClr val="FF0000"/>
                </a:solidFill>
                <a:effectLst/>
                <a:uLnTx/>
                <a:uFillTx/>
                <a:latin typeface="+mj-ea"/>
                <a:ea typeface="+mj-ea"/>
                <a:cs typeface="Times New Roman" panose="02020603050405020304" pitchFamily="18" charset="0"/>
              </a:rPr>
              <a:t>v</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经由散列函数变换成</a:t>
            </a:r>
            <a:r>
              <a:rPr kumimoji="0" lang="en-US" altLang="zh-CN"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A</a:t>
            </a:r>
            <a:endPar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②从</a:t>
            </a:r>
            <a:r>
              <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快表</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中读出</a:t>
            </a:r>
            <a:r>
              <a:rPr kumimoji="0" lang="en-US" altLang="zh-CN"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a:ln>
                  <a:noFill/>
                </a:ln>
                <a:solidFill>
                  <a:srgbClr val="FF0000"/>
                </a:solidFill>
                <a:effectLst/>
                <a:uLnTx/>
                <a:uFillTx/>
                <a:latin typeface="+mj-ea"/>
                <a:ea typeface="+mj-ea"/>
                <a:cs typeface="Times New Roman" panose="02020603050405020304" pitchFamily="18" charset="0"/>
              </a:rPr>
              <a:t>v</a:t>
            </a:r>
            <a:r>
              <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和</a:t>
            </a:r>
            <a:r>
              <a:rPr kumimoji="0" lang="en-US" altLang="zh-CN" sz="1800" b="1" i="0" u="none" strike="noStrike" kern="1200" cap="none" spc="0" normalizeH="0" baseline="0" noProof="0" dirty="0" err="1">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err="1">
                <a:ln>
                  <a:noFill/>
                </a:ln>
                <a:solidFill>
                  <a:srgbClr val="FF0000"/>
                </a:solidFill>
                <a:effectLst/>
                <a:uLnTx/>
                <a:uFillTx/>
                <a:latin typeface="+mj-ea"/>
                <a:ea typeface="+mj-ea"/>
                <a:cs typeface="Times New Roman" panose="02020603050405020304" pitchFamily="18" charset="0"/>
              </a:rPr>
              <a:t>v</a:t>
            </a:r>
            <a:r>
              <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，并访问主存</a:t>
            </a:r>
            <a:endPar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③把</a:t>
            </a:r>
            <a:r>
              <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现行</a:t>
            </a:r>
            <a:r>
              <a:rPr kumimoji="0" lang="en-US" altLang="zh-CN"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a:ln>
                  <a:noFill/>
                </a:ln>
                <a:solidFill>
                  <a:srgbClr val="FF0000"/>
                </a:solidFill>
                <a:effectLst/>
                <a:uLnTx/>
                <a:uFillTx/>
                <a:latin typeface="+mj-ea"/>
                <a:ea typeface="+mj-ea"/>
                <a:cs typeface="Times New Roman" panose="02020603050405020304" pitchFamily="18" charset="0"/>
              </a:rPr>
              <a:t>v</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与快表中原有</a:t>
            </a:r>
            <a:r>
              <a:rPr kumimoji="0" lang="en-US" altLang="zh-CN"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a:ln>
                  <a:noFill/>
                </a:ln>
                <a:solidFill>
                  <a:srgbClr val="FF0000"/>
                </a:solidFill>
                <a:effectLst/>
                <a:uLnTx/>
                <a:uFillTx/>
                <a:latin typeface="+mj-ea"/>
                <a:ea typeface="+mj-ea"/>
                <a:cs typeface="Times New Roman" panose="02020603050405020304" pitchFamily="18" charset="0"/>
              </a:rPr>
              <a:t>v</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对比（防止散列冲突）</a:t>
            </a:r>
            <a:endParaRPr kumimoji="0" lang="zh-CN" altLang="en-US" sz="1800" b="1" i="0" u="none" strike="noStrike" kern="1200" cap="none" spc="0" normalizeH="0" baseline="0" noProof="0" dirty="0">
              <a:ln>
                <a:noFill/>
              </a:ln>
              <a:solidFill>
                <a:srgbClr val="FF0000"/>
              </a:solidFill>
              <a:effectLst/>
              <a:uLnTx/>
              <a:uFillTx/>
              <a:latin typeface="+mj-ea"/>
              <a:ea typeface="+mj-ea"/>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④若相等用</a:t>
            </a:r>
            <a:r>
              <a:rPr kumimoji="0" lang="en-US" altLang="zh-CN" sz="1800" b="1" i="0" u="none" strike="noStrike" kern="1200" cap="none" spc="0" normalizeH="0" baseline="0" noProof="0" dirty="0" err="1">
                <a:ln>
                  <a:noFill/>
                </a:ln>
                <a:solidFill>
                  <a:srgbClr val="FF0000"/>
                </a:solidFill>
                <a:effectLst/>
                <a:uLnTx/>
                <a:uFillTx/>
                <a:latin typeface="+mj-ea"/>
                <a:ea typeface="+mj-ea"/>
                <a:cs typeface="Times New Roman" panose="02020603050405020304" pitchFamily="18" charset="0"/>
              </a:rPr>
              <a:t>n</a:t>
            </a:r>
            <a:r>
              <a:rPr kumimoji="0" lang="en-US" altLang="zh-CN" sz="1800" b="1" i="0" u="none" strike="noStrike" kern="1200" cap="none" spc="0" normalizeH="0" baseline="-25000" noProof="0" dirty="0" err="1">
                <a:ln>
                  <a:noFill/>
                </a:ln>
                <a:solidFill>
                  <a:srgbClr val="FF0000"/>
                </a:solidFill>
                <a:effectLst/>
                <a:uLnTx/>
                <a:uFillTx/>
                <a:latin typeface="+mj-ea"/>
                <a:ea typeface="+mj-ea"/>
                <a:cs typeface="Times New Roman" panose="02020603050405020304" pitchFamily="18" charset="0"/>
              </a:rPr>
              <a:t>v</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计算主存实地址</a:t>
            </a:r>
            <a:r>
              <a:rPr kumimoji="0" lang="en-US" altLang="zh-CN"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n</a:t>
            </a:r>
            <a:r>
              <a:rPr kumimoji="0" lang="en-US" altLang="zh-CN" sz="1800" b="0" i="0" u="none" strike="noStrike" kern="1200" cap="none" spc="0" normalizeH="0" baseline="-25000" noProof="0" dirty="0">
                <a:ln>
                  <a:noFill/>
                </a:ln>
                <a:solidFill>
                  <a:schemeClr val="hlink"/>
                </a:solidFill>
                <a:effectLst/>
                <a:uLnTx/>
                <a:uFillTx/>
                <a:latin typeface="+mj-ea"/>
                <a:ea typeface="+mj-ea"/>
                <a:cs typeface="Times New Roman" panose="02020603050405020304" pitchFamily="18" charset="0"/>
              </a:rPr>
              <a:t>p</a:t>
            </a:r>
            <a:r>
              <a:rPr kumimoji="0" lang="zh-CN" altLang="en-US" sz="1800" b="0" i="0" u="none" strike="noStrike" kern="1200" cap="none" spc="0" normalizeH="0" baseline="-25000" noProof="0" dirty="0">
                <a:ln>
                  <a:noFill/>
                </a:ln>
                <a:solidFill>
                  <a:schemeClr val="hlink"/>
                </a:solidFill>
                <a:effectLst/>
                <a:uLnTx/>
                <a:uFillTx/>
                <a:latin typeface="+mj-ea"/>
                <a:ea typeface="+mj-ea"/>
                <a:cs typeface="Times New Roman" panose="02020603050405020304" pitchFamily="18" charset="0"/>
              </a:rPr>
              <a:t>；</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若不等，出现散列冲突，</a:t>
            </a:r>
            <a:r>
              <a:rPr kumimoji="0" lang="en-US" altLang="zh-CN"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A</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地址中的</a:t>
            </a:r>
            <a:r>
              <a:rPr kumimoji="0" lang="en-US" altLang="zh-CN" sz="1800" b="0" i="0" u="none" strike="noStrike" kern="1200" cap="none" spc="0" normalizeH="0" baseline="0" noProof="0" dirty="0" err="1">
                <a:ln>
                  <a:noFill/>
                </a:ln>
                <a:solidFill>
                  <a:schemeClr val="hlink"/>
                </a:solidFill>
                <a:effectLst/>
                <a:uLnTx/>
                <a:uFillTx/>
                <a:latin typeface="+mj-ea"/>
                <a:ea typeface="+mj-ea"/>
                <a:cs typeface="Times New Roman" panose="02020603050405020304" pitchFamily="18" charset="0"/>
              </a:rPr>
              <a:t>nv</a:t>
            </a:r>
            <a:r>
              <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rPr>
              <a:t>不是现行虚地址对应的实页号，访存终止。</a:t>
            </a:r>
            <a:endParaRPr kumimoji="0" lang="zh-CN" altLang="en-US" sz="1800" b="0" i="0" u="none" strike="noStrike" kern="1200" cap="none" spc="0" normalizeH="0" baseline="0" noProof="0" dirty="0">
              <a:ln>
                <a:noFill/>
              </a:ln>
              <a:solidFill>
                <a:schemeClr val="hlink"/>
              </a:solidFill>
              <a:effectLst/>
              <a:uLnTx/>
              <a:uFillTx/>
              <a:latin typeface="+mj-ea"/>
              <a:ea typeface="+mj-ea"/>
              <a:cs typeface="Times New Roman" panose="02020603050405020304" pitchFamily="18"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0466"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190467" name="Rectangle 2"/>
          <p:cNvSpPr>
            <a:spLocks noGrp="1"/>
          </p:cNvSpPr>
          <p:nvPr>
            <p:ph type="title"/>
          </p:nvPr>
        </p:nvSpPr>
        <p:spPr>
          <a:ln/>
        </p:spPr>
        <p:txBody>
          <a:bodyPr vert="horz" wrap="square" lIns="91440" tIns="45720" rIns="91440" bIns="45720" anchor="ctr" anchorCtr="0"/>
          <a:p>
            <a:pPr eaLnBrk="1" hangingPunct="1"/>
            <a:r>
              <a:rPr lang="zh-CN" altLang="en-US" sz="3200" dirty="0">
                <a:latin typeface="Times New Roman" panose="02020603050405020304" pitchFamily="18" charset="0"/>
              </a:rPr>
              <a:t>页式虚拟存储器实现中的问题</a:t>
            </a:r>
            <a:endParaRPr lang="zh-CN" altLang="en-US" sz="3200" dirty="0">
              <a:latin typeface="Times New Roman" panose="02020603050405020304" pitchFamily="18" charset="0"/>
            </a:endParaRPr>
          </a:p>
        </p:txBody>
      </p:sp>
      <p:sp>
        <p:nvSpPr>
          <p:cNvPr id="180228" name="Rectangle 3"/>
          <p:cNvSpPr>
            <a:spLocks noGrp="1" noChangeArrowheads="1"/>
          </p:cNvSpPr>
          <p:nvPr>
            <p:ph idx="1" hasCustomPrompt="1"/>
          </p:nvPr>
        </p:nvSpPr>
        <p:spPr/>
        <p:txBody>
          <a:bodyPr vert="horz" wrap="square" lIns="91440" tIns="45720" rIns="91440" bIns="45720" numCol="1" anchor="t" anchorCtr="0" compatLnSpc="1"/>
          <a:lstStyle/>
          <a:p>
            <a:pPr marL="514350" marR="0" lvl="0" indent="-514350" algn="l" defTabSz="914400" rtl="0" eaLnBrk="1" fontAlgn="base" latinLnBrk="0" hangingPunct="1">
              <a:lnSpc>
                <a:spcPct val="100000"/>
              </a:lnSpc>
              <a:spcBef>
                <a:spcPct val="20000"/>
              </a:spcBef>
              <a:spcAft>
                <a:spcPct val="0"/>
              </a:spcAft>
              <a:buClr>
                <a:schemeClr val="tx1"/>
              </a:buClr>
              <a:buSzTx/>
              <a:buFont typeface="黑体" panose="02010609060101010101" pitchFamily="49" charset="-122"/>
              <a:buAutoNum type="circleNumDbPlain" startAt="4"/>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大容量快表的变异</a:t>
            </a:r>
            <a:endPar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endParaRPr>
          </a:p>
        </p:txBody>
      </p:sp>
      <p:pic>
        <p:nvPicPr>
          <p:cNvPr id="190469" name="Picture 7"/>
          <p:cNvPicPr>
            <a:picLocks noChangeAspect="1"/>
          </p:cNvPicPr>
          <p:nvPr/>
        </p:nvPicPr>
        <p:blipFill>
          <a:blip r:embed="rId1"/>
          <a:stretch>
            <a:fillRect/>
          </a:stretch>
        </p:blipFill>
        <p:spPr>
          <a:xfrm>
            <a:off x="2971800" y="1482725"/>
            <a:ext cx="5611813" cy="5375275"/>
          </a:xfrm>
          <a:prstGeom prst="rect">
            <a:avLst/>
          </a:prstGeom>
          <a:noFill/>
          <a:ln w="38100">
            <a:noFill/>
          </a:ln>
        </p:spPr>
      </p:pic>
      <p:sp>
        <p:nvSpPr>
          <p:cNvPr id="190470" name="文本框 1"/>
          <p:cNvSpPr txBox="1"/>
          <p:nvPr/>
        </p:nvSpPr>
        <p:spPr>
          <a:xfrm>
            <a:off x="639763" y="2103438"/>
            <a:ext cx="2074862" cy="3968750"/>
          </a:xfrm>
          <a:prstGeom prst="rect">
            <a:avLst/>
          </a:prstGeom>
          <a:noFill/>
          <a:ln w="9525">
            <a:noFill/>
          </a:ln>
        </p:spPr>
        <p:txBody>
          <a:bodyPr>
            <a:spAutoFit/>
          </a:bodyPr>
          <a:p>
            <a:r>
              <a:rPr lang="zh-CN" altLang="en-US" dirty="0">
                <a:latin typeface="Times New Roman" panose="02020603050405020304" pitchFamily="18" charset="0"/>
              </a:rPr>
              <a:t>快表的每个</a:t>
            </a:r>
            <a:r>
              <a:rPr lang="en-US" altLang="zh-CN" dirty="0">
                <a:latin typeface="Times New Roman" panose="02020603050405020304" pitchFamily="18" charset="0"/>
              </a:rPr>
              <a:t>A</a:t>
            </a:r>
            <a:r>
              <a:rPr lang="zh-CN" altLang="en-US" dirty="0">
                <a:latin typeface="Times New Roman" panose="02020603050405020304" pitchFamily="18" charset="0"/>
              </a:rPr>
              <a:t>单元中存放多对虚页号与实页号的映射关系，进一步降低散列冲突引起的不命中率。</a:t>
            </a:r>
            <a:endParaRPr lang="zh-CN" altLang="en-US" dirty="0">
              <a:latin typeface="Times New Roman" panose="02020603050405020304" pitchFamily="18"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1490" name="Rectangle 2"/>
          <p:cNvSpPr>
            <a:spLocks noGrp="1"/>
          </p:cNvSpPr>
          <p:nvPr>
            <p:ph type="title"/>
          </p:nvPr>
        </p:nvSpPr>
        <p:spPr>
          <a:ln/>
        </p:spPr>
        <p:txBody>
          <a:bodyPr vert="horz" wrap="square" lIns="91440" tIns="45720" rIns="91440" bIns="45720" anchor="ctr" anchorCtr="0"/>
          <a:p>
            <a:pPr eaLnBrk="1" hangingPunct="1"/>
            <a:r>
              <a:rPr lang="zh-CN" altLang="en-US" dirty="0"/>
              <a:t>虚拟存储器举例</a:t>
            </a:r>
            <a:endParaRPr lang="zh-CN" altLang="en-US" dirty="0"/>
          </a:p>
        </p:txBody>
      </p:sp>
      <p:pic>
        <p:nvPicPr>
          <p:cNvPr id="191491" name="图片 2"/>
          <p:cNvPicPr>
            <a:picLocks noChangeAspect="1"/>
          </p:cNvPicPr>
          <p:nvPr/>
        </p:nvPicPr>
        <p:blipFill>
          <a:blip r:embed="rId1"/>
          <a:stretch>
            <a:fillRect/>
          </a:stretch>
        </p:blipFill>
        <p:spPr>
          <a:xfrm>
            <a:off x="0" y="876300"/>
            <a:ext cx="9144000" cy="4670425"/>
          </a:xfrm>
          <a:prstGeom prst="rect">
            <a:avLst/>
          </a:prstGeom>
          <a:noFill/>
          <a:ln w="9525">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8" name="Rectangle 2"/>
          <p:cNvSpPr>
            <a:spLocks noGrp="1"/>
          </p:cNvSpPr>
          <p:nvPr>
            <p:ph type="title"/>
          </p:nvPr>
        </p:nvSpPr>
        <p:spPr>
          <a:ln/>
        </p:spPr>
        <p:txBody>
          <a:bodyPr vert="horz" wrap="square" lIns="91440" tIns="45720" rIns="91440" bIns="45720" anchor="ctr" anchorCtr="0"/>
          <a:p>
            <a:pPr eaLnBrk="1" hangingPunct="1">
              <a:lnSpc>
                <a:spcPct val="90000"/>
              </a:lnSpc>
            </a:pPr>
            <a:r>
              <a:rPr lang="en-US" altLang="zh-CN" dirty="0">
                <a:latin typeface="Times New Roman" panose="02020603050405020304" pitchFamily="18" charset="0"/>
              </a:rPr>
              <a:t>3 </a:t>
            </a:r>
            <a:r>
              <a:rPr lang="zh-CN" altLang="en-US" dirty="0">
                <a:latin typeface="Times New Roman" panose="02020603050405020304" pitchFamily="18" charset="0"/>
              </a:rPr>
              <a:t>影响主存命中率</a:t>
            </a:r>
            <a:r>
              <a:rPr lang="en-US" altLang="zh-CN" dirty="0"/>
              <a:t>CPU</a:t>
            </a:r>
            <a:r>
              <a:rPr lang="zh-CN" altLang="en-US" dirty="0">
                <a:latin typeface="Times New Roman" panose="02020603050405020304" pitchFamily="18" charset="0"/>
              </a:rPr>
              <a:t>效率的某些因素</a:t>
            </a:r>
            <a:endParaRPr lang="zh-CN" altLang="en-US" dirty="0">
              <a:latin typeface="Times New Roman" panose="02020603050405020304" pitchFamily="18" charset="0"/>
            </a:endParaRPr>
          </a:p>
        </p:txBody>
      </p:sp>
      <p:sp>
        <p:nvSpPr>
          <p:cNvPr id="193539" name="Rectangle 3"/>
          <p:cNvSpPr>
            <a:spLocks noGrp="1"/>
          </p:cNvSpPr>
          <p:nvPr>
            <p:ph idx="1" hasCustomPrompt="1"/>
          </p:nvPr>
        </p:nvSpPr>
        <p:spPr>
          <a:xfrm>
            <a:off x="469900" y="1022350"/>
            <a:ext cx="8229600" cy="1606550"/>
          </a:xfrm>
          <a:ln/>
        </p:spPr>
        <p:txBody>
          <a:bodyPr vert="horz" wrap="square" lIns="91440" tIns="45720" rIns="91440" bIns="45720" anchor="t" anchorCtr="0"/>
          <a:p>
            <a:pPr eaLnBrk="1" hangingPunct="1">
              <a:lnSpc>
                <a:spcPct val="90000"/>
              </a:lnSpc>
              <a:spcBef>
                <a:spcPts val="1800"/>
              </a:spcBef>
            </a:pPr>
            <a:r>
              <a:rPr lang="zh-CN" altLang="en-US" sz="2400" dirty="0"/>
              <a:t>程序地址流、替换算法、实页数、页面调度策略</a:t>
            </a:r>
            <a:endParaRPr lang="zh-CN" altLang="en-US" sz="2400" dirty="0"/>
          </a:p>
          <a:p>
            <a:pPr eaLnBrk="1" hangingPunct="1">
              <a:lnSpc>
                <a:spcPct val="90000"/>
              </a:lnSpc>
              <a:spcBef>
                <a:spcPts val="1800"/>
              </a:spcBef>
            </a:pPr>
            <a:r>
              <a:rPr lang="zh-CN" altLang="en-US" sz="2400" dirty="0"/>
              <a:t>页面大小通常为</a:t>
            </a:r>
            <a:r>
              <a:rPr lang="en-US" altLang="zh-CN" sz="2400" dirty="0"/>
              <a:t>1KB</a:t>
            </a:r>
            <a:r>
              <a:rPr lang="zh-CN" altLang="en-US" sz="2400" dirty="0"/>
              <a:t>到</a:t>
            </a:r>
            <a:r>
              <a:rPr lang="en-US" altLang="zh-CN" sz="2400" dirty="0"/>
              <a:t>4KB</a:t>
            </a:r>
            <a:r>
              <a:rPr lang="zh-CN" altLang="en-US" sz="2400" dirty="0"/>
              <a:t> </a:t>
            </a:r>
            <a:endParaRPr lang="zh-CN" altLang="en-US" sz="2400" dirty="0"/>
          </a:p>
          <a:p>
            <a:pPr eaLnBrk="1" hangingPunct="1">
              <a:lnSpc>
                <a:spcPct val="90000"/>
              </a:lnSpc>
            </a:pPr>
            <a:endParaRPr lang="zh-CN" altLang="en-US" sz="2400" dirty="0"/>
          </a:p>
        </p:txBody>
      </p:sp>
      <p:sp>
        <p:nvSpPr>
          <p:cNvPr id="193540" name="Line 4"/>
          <p:cNvSpPr/>
          <p:nvPr/>
        </p:nvSpPr>
        <p:spPr>
          <a:xfrm>
            <a:off x="5181600" y="5124450"/>
            <a:ext cx="3429000" cy="0"/>
          </a:xfrm>
          <a:prstGeom prst="line">
            <a:avLst/>
          </a:prstGeom>
          <a:ln w="9525" cap="flat" cmpd="sng">
            <a:solidFill>
              <a:schemeClr val="tx1"/>
            </a:solidFill>
            <a:prstDash val="solid"/>
            <a:miter/>
            <a:headEnd type="none" w="med" len="med"/>
            <a:tailEnd type="triangle" w="med" len="med"/>
          </a:ln>
        </p:spPr>
      </p:sp>
      <p:sp>
        <p:nvSpPr>
          <p:cNvPr id="193541" name="Line 5"/>
          <p:cNvSpPr/>
          <p:nvPr/>
        </p:nvSpPr>
        <p:spPr>
          <a:xfrm flipV="1">
            <a:off x="5181600" y="2381250"/>
            <a:ext cx="0" cy="2743200"/>
          </a:xfrm>
          <a:prstGeom prst="line">
            <a:avLst/>
          </a:prstGeom>
          <a:ln w="9525" cap="flat" cmpd="sng">
            <a:solidFill>
              <a:schemeClr val="tx1"/>
            </a:solidFill>
            <a:prstDash val="solid"/>
            <a:miter/>
            <a:headEnd type="none" w="med" len="med"/>
            <a:tailEnd type="triangle" w="med" len="med"/>
          </a:ln>
        </p:spPr>
      </p:sp>
      <p:sp>
        <p:nvSpPr>
          <p:cNvPr id="193542" name="Freeform 6"/>
          <p:cNvSpPr/>
          <p:nvPr/>
        </p:nvSpPr>
        <p:spPr>
          <a:xfrm>
            <a:off x="5753100" y="3143250"/>
            <a:ext cx="2019300" cy="1117600"/>
          </a:xfrm>
          <a:custGeom>
            <a:avLst/>
            <a:gdLst/>
            <a:ahLst/>
            <a:cxnLst>
              <a:cxn ang="0">
                <a:pos x="38100" y="431800"/>
              </a:cxn>
              <a:cxn ang="0">
                <a:pos x="114300" y="355600"/>
              </a:cxn>
              <a:cxn ang="0">
                <a:pos x="723900" y="127000"/>
              </a:cxn>
              <a:cxn ang="0">
                <a:pos x="2019300" y="1117600"/>
              </a:cxn>
            </a:cxnLst>
            <a:pathLst>
              <a:path w="1272" h="704">
                <a:moveTo>
                  <a:pt x="24" y="272"/>
                </a:moveTo>
                <a:cubicBezTo>
                  <a:pt x="12" y="264"/>
                  <a:pt x="0" y="256"/>
                  <a:pt x="72" y="224"/>
                </a:cubicBezTo>
                <a:cubicBezTo>
                  <a:pt x="144" y="192"/>
                  <a:pt x="256" y="0"/>
                  <a:pt x="456" y="80"/>
                </a:cubicBezTo>
                <a:cubicBezTo>
                  <a:pt x="656" y="160"/>
                  <a:pt x="964" y="432"/>
                  <a:pt x="1272" y="704"/>
                </a:cubicBezTo>
              </a:path>
            </a:pathLst>
          </a:custGeom>
          <a:noFill/>
          <a:ln w="31750" cap="flat" cmpd="sng">
            <a:solidFill>
              <a:schemeClr val="tx1">
                <a:alpha val="100000"/>
              </a:schemeClr>
            </a:solidFill>
            <a:prstDash val="solid"/>
            <a:miter lim="800000"/>
            <a:headEnd type="none" w="med" len="med"/>
            <a:tailEnd type="none" w="med" len="med"/>
          </a:ln>
        </p:spPr>
        <p:txBody>
          <a:bodyPr/>
          <a:p>
            <a:endParaRPr lang="zh-CN" altLang="en-US"/>
          </a:p>
        </p:txBody>
      </p:sp>
      <p:sp>
        <p:nvSpPr>
          <p:cNvPr id="193543" name="Freeform 7"/>
          <p:cNvSpPr/>
          <p:nvPr/>
        </p:nvSpPr>
        <p:spPr>
          <a:xfrm>
            <a:off x="5638800" y="2889250"/>
            <a:ext cx="2514600" cy="914400"/>
          </a:xfrm>
          <a:custGeom>
            <a:avLst/>
            <a:gdLst/>
            <a:ahLst/>
            <a:cxnLst>
              <a:cxn ang="0">
                <a:pos x="0" y="304800"/>
              </a:cxn>
              <a:cxn ang="0">
                <a:pos x="533400" y="0"/>
              </a:cxn>
              <a:cxn ang="0">
                <a:pos x="1600200" y="304800"/>
              </a:cxn>
              <a:cxn ang="0">
                <a:pos x="2514600" y="914400"/>
              </a:cxn>
            </a:cxnLst>
            <a:pathLst>
              <a:path w="1584" h="576">
                <a:moveTo>
                  <a:pt x="0" y="192"/>
                </a:moveTo>
                <a:cubicBezTo>
                  <a:pt x="84" y="96"/>
                  <a:pt x="168" y="0"/>
                  <a:pt x="336" y="0"/>
                </a:cubicBezTo>
                <a:cubicBezTo>
                  <a:pt x="504" y="0"/>
                  <a:pt x="800" y="96"/>
                  <a:pt x="1008" y="192"/>
                </a:cubicBezTo>
                <a:cubicBezTo>
                  <a:pt x="1216" y="288"/>
                  <a:pt x="1400" y="432"/>
                  <a:pt x="1584" y="576"/>
                </a:cubicBezTo>
              </a:path>
            </a:pathLst>
          </a:custGeom>
          <a:noFill/>
          <a:ln w="31750" cap="flat" cmpd="sng">
            <a:solidFill>
              <a:schemeClr val="tx1">
                <a:alpha val="100000"/>
              </a:schemeClr>
            </a:solidFill>
            <a:prstDash val="solid"/>
            <a:miter lim="800000"/>
            <a:headEnd type="none" w="med" len="med"/>
            <a:tailEnd type="none" w="med" len="med"/>
          </a:ln>
        </p:spPr>
        <p:txBody>
          <a:bodyPr/>
          <a:p>
            <a:endParaRPr lang="zh-CN" altLang="en-US"/>
          </a:p>
        </p:txBody>
      </p:sp>
      <p:sp>
        <p:nvSpPr>
          <p:cNvPr id="193544" name="Text Box 8"/>
          <p:cNvSpPr txBox="1"/>
          <p:nvPr/>
        </p:nvSpPr>
        <p:spPr>
          <a:xfrm>
            <a:off x="4251325" y="2333625"/>
            <a:ext cx="869950" cy="641350"/>
          </a:xfrm>
          <a:prstGeom prst="rect">
            <a:avLst/>
          </a:prstGeom>
          <a:noFill/>
          <a:ln w="9525">
            <a:noFill/>
          </a:ln>
        </p:spPr>
        <p:txBody>
          <a:bodyPr wrap="none">
            <a:spAutoFit/>
          </a:bodyPr>
          <a:p>
            <a:pPr algn="ctr" eaLnBrk="1" fontAlgn="ctr" hangingPunct="1"/>
            <a:r>
              <a:rPr lang="zh-CN" altLang="en-US" sz="1800" dirty="0">
                <a:solidFill>
                  <a:srgbClr val="000000"/>
                </a:solidFill>
                <a:latin typeface="Tahoma" panose="020B0604030504040204" pitchFamily="34" charset="0"/>
                <a:ea typeface="宋体" panose="02010600030101010101" pitchFamily="2" charset="-122"/>
              </a:rPr>
              <a:t>命中率</a:t>
            </a:r>
            <a:endParaRPr lang="zh-CN" altLang="en-US" sz="1800" dirty="0">
              <a:solidFill>
                <a:srgbClr val="000000"/>
              </a:solidFill>
              <a:latin typeface="Tahoma" panose="020B0604030504040204" pitchFamily="34" charset="0"/>
              <a:ea typeface="宋体" panose="02010600030101010101" pitchFamily="2" charset="-122"/>
            </a:endParaRPr>
          </a:p>
          <a:p>
            <a:pPr algn="ctr" eaLnBrk="1" fontAlgn="ctr" hangingPunct="1"/>
            <a:r>
              <a:rPr lang="en-US" altLang="zh-CN" sz="1800" dirty="0">
                <a:solidFill>
                  <a:srgbClr val="000000"/>
                </a:solidFill>
                <a:latin typeface="Tahoma" panose="020B0604030504040204" pitchFamily="34" charset="0"/>
                <a:ea typeface="宋体" panose="02010600030101010101" pitchFamily="2" charset="-122"/>
              </a:rPr>
              <a:t>H</a:t>
            </a:r>
            <a:endParaRPr lang="en-US" altLang="zh-CN" sz="1800" dirty="0">
              <a:solidFill>
                <a:srgbClr val="000000"/>
              </a:solidFill>
              <a:latin typeface="Tahoma" panose="020B0604030504040204" pitchFamily="34" charset="0"/>
              <a:ea typeface="宋体" panose="02010600030101010101" pitchFamily="2" charset="-122"/>
            </a:endParaRPr>
          </a:p>
        </p:txBody>
      </p:sp>
      <p:sp>
        <p:nvSpPr>
          <p:cNvPr id="193545" name="Text Box 9"/>
          <p:cNvSpPr txBox="1"/>
          <p:nvPr/>
        </p:nvSpPr>
        <p:spPr>
          <a:xfrm>
            <a:off x="7772400" y="5276850"/>
            <a:ext cx="1309688" cy="366713"/>
          </a:xfrm>
          <a:prstGeom prst="rect">
            <a:avLst/>
          </a:prstGeom>
          <a:noFill/>
          <a:ln w="9525">
            <a:noFill/>
          </a:ln>
        </p:spPr>
        <p:txBody>
          <a:bodyPr wrap="none">
            <a:spAutoFit/>
          </a:bodyPr>
          <a:p>
            <a:pPr algn="ctr" eaLnBrk="1" fontAlgn="ctr" hangingPunct="1"/>
            <a:r>
              <a:rPr lang="zh-CN" altLang="en-US" sz="1800" dirty="0">
                <a:solidFill>
                  <a:srgbClr val="000000"/>
                </a:solidFill>
                <a:latin typeface="Tahoma" panose="020B0604030504040204" pitchFamily="34" charset="0"/>
                <a:ea typeface="宋体" panose="02010600030101010101" pitchFamily="2" charset="-122"/>
              </a:rPr>
              <a:t>页面大小</a:t>
            </a:r>
            <a:r>
              <a:rPr lang="en-US" altLang="zh-CN" sz="1800" dirty="0">
                <a:solidFill>
                  <a:srgbClr val="000000"/>
                </a:solidFill>
                <a:latin typeface="Tahoma" panose="020B0604030504040204" pitchFamily="34" charset="0"/>
                <a:ea typeface="宋体" panose="02010600030101010101" pitchFamily="2" charset="-122"/>
              </a:rPr>
              <a:t>S</a:t>
            </a:r>
            <a:r>
              <a:rPr lang="en-US" altLang="zh-CN" sz="1800" baseline="-25000" dirty="0">
                <a:solidFill>
                  <a:srgbClr val="000000"/>
                </a:solidFill>
                <a:latin typeface="Tahoma" panose="020B0604030504040204" pitchFamily="34" charset="0"/>
                <a:ea typeface="宋体" panose="02010600030101010101" pitchFamily="2" charset="-122"/>
              </a:rPr>
              <a:t>p</a:t>
            </a:r>
            <a:endParaRPr lang="en-US" altLang="zh-CN" sz="1800" baseline="-25000" dirty="0">
              <a:solidFill>
                <a:srgbClr val="000000"/>
              </a:solidFill>
              <a:latin typeface="Tahoma" panose="020B0604030504040204" pitchFamily="34" charset="0"/>
              <a:ea typeface="宋体" panose="02010600030101010101" pitchFamily="2" charset="-122"/>
            </a:endParaRPr>
          </a:p>
        </p:txBody>
      </p:sp>
      <p:sp>
        <p:nvSpPr>
          <p:cNvPr id="193546" name="Text Box 10"/>
          <p:cNvSpPr txBox="1"/>
          <p:nvPr/>
        </p:nvSpPr>
        <p:spPr>
          <a:xfrm>
            <a:off x="6629400" y="3676650"/>
            <a:ext cx="465138" cy="457200"/>
          </a:xfrm>
          <a:prstGeom prst="rect">
            <a:avLst/>
          </a:prstGeom>
          <a:noFill/>
          <a:ln w="9525">
            <a:noFill/>
          </a:ln>
        </p:spPr>
        <p:txBody>
          <a:bodyPr wrap="none">
            <a:spAutoFit/>
          </a:bodyPr>
          <a:p>
            <a:pPr eaLnBrk="1" fontAlgn="ctr" hangingPunct="1"/>
            <a:r>
              <a:rPr lang="en-US" altLang="zh-CN" sz="2400" dirty="0">
                <a:solidFill>
                  <a:srgbClr val="000000"/>
                </a:solidFill>
                <a:latin typeface="Tahoma" panose="020B0604030504040204" pitchFamily="34" charset="0"/>
                <a:ea typeface="宋体" panose="02010600030101010101" pitchFamily="2" charset="-122"/>
              </a:rPr>
              <a:t>S</a:t>
            </a:r>
            <a:r>
              <a:rPr lang="en-US" altLang="zh-CN" sz="2400" baseline="-25000" dirty="0">
                <a:solidFill>
                  <a:srgbClr val="000000"/>
                </a:solidFill>
                <a:latin typeface="Tahoma" panose="020B0604030504040204" pitchFamily="34" charset="0"/>
                <a:ea typeface="宋体" panose="02010600030101010101" pitchFamily="2" charset="-122"/>
              </a:rPr>
              <a:t>1</a:t>
            </a:r>
            <a:endParaRPr lang="en-US" altLang="zh-CN" sz="2400" baseline="-25000" dirty="0">
              <a:solidFill>
                <a:srgbClr val="000000"/>
              </a:solidFill>
              <a:latin typeface="Tahoma" panose="020B0604030504040204" pitchFamily="34" charset="0"/>
              <a:ea typeface="宋体" panose="02010600030101010101" pitchFamily="2" charset="-122"/>
            </a:endParaRPr>
          </a:p>
        </p:txBody>
      </p:sp>
      <p:sp>
        <p:nvSpPr>
          <p:cNvPr id="193547" name="Text Box 11"/>
          <p:cNvSpPr txBox="1"/>
          <p:nvPr/>
        </p:nvSpPr>
        <p:spPr>
          <a:xfrm>
            <a:off x="7543800" y="2762250"/>
            <a:ext cx="631825" cy="457200"/>
          </a:xfrm>
          <a:prstGeom prst="rect">
            <a:avLst/>
          </a:prstGeom>
          <a:noFill/>
          <a:ln w="9525">
            <a:noFill/>
          </a:ln>
        </p:spPr>
        <p:txBody>
          <a:bodyPr wrap="none">
            <a:spAutoFit/>
          </a:bodyPr>
          <a:p>
            <a:pPr eaLnBrk="1" fontAlgn="ctr" hangingPunct="1"/>
            <a:r>
              <a:rPr lang="en-US" altLang="zh-CN" sz="2400" dirty="0">
                <a:solidFill>
                  <a:srgbClr val="000000"/>
                </a:solidFill>
                <a:latin typeface="Tahoma" panose="020B0604030504040204" pitchFamily="34" charset="0"/>
                <a:ea typeface="宋体" panose="02010600030101010101" pitchFamily="2" charset="-122"/>
              </a:rPr>
              <a:t>2S</a:t>
            </a:r>
            <a:r>
              <a:rPr lang="en-US" altLang="zh-CN" sz="2400" baseline="-25000" dirty="0">
                <a:solidFill>
                  <a:srgbClr val="000000"/>
                </a:solidFill>
                <a:latin typeface="Tahoma" panose="020B0604030504040204" pitchFamily="34" charset="0"/>
                <a:ea typeface="宋体" panose="02010600030101010101" pitchFamily="2" charset="-122"/>
              </a:rPr>
              <a:t>1</a:t>
            </a:r>
            <a:endParaRPr lang="en-US" altLang="zh-CN" sz="2400" baseline="-25000" dirty="0">
              <a:solidFill>
                <a:srgbClr val="000000"/>
              </a:solidFill>
              <a:latin typeface="Tahoma" panose="020B0604030504040204" pitchFamily="34" charset="0"/>
              <a:ea typeface="宋体" panose="02010600030101010101" pitchFamily="2" charset="-122"/>
            </a:endParaRPr>
          </a:p>
        </p:txBody>
      </p:sp>
      <p:sp>
        <p:nvSpPr>
          <p:cNvPr id="193548" name="Text Box 12"/>
          <p:cNvSpPr txBox="1"/>
          <p:nvPr/>
        </p:nvSpPr>
        <p:spPr>
          <a:xfrm>
            <a:off x="685800" y="2533650"/>
            <a:ext cx="3810000" cy="3632200"/>
          </a:xfrm>
          <a:prstGeom prst="rect">
            <a:avLst/>
          </a:prstGeom>
          <a:noFill/>
          <a:ln w="9525">
            <a:noFill/>
          </a:ln>
        </p:spPr>
        <p:txBody>
          <a:bodyPr>
            <a:spAutoFit/>
          </a:bodyPr>
          <a:p>
            <a:pPr eaLnBrk="1" fontAlgn="ctr" hangingPunct="1">
              <a:spcBef>
                <a:spcPct val="50000"/>
              </a:spcBef>
            </a:pP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1</a:t>
            </a:r>
            <a:r>
              <a:rPr lang="zh-CN" altLang="en-US" sz="2000" dirty="0">
                <a:solidFill>
                  <a:srgbClr val="000000"/>
                </a:solidFill>
                <a:latin typeface="Arial" panose="020B0604020202020204" pitchFamily="34" charset="0"/>
                <a:ea typeface="楷体_GB2312" pitchFamily="49" charset="-122"/>
              </a:rPr>
              <a:t>：某道程序的主存容量</a:t>
            </a:r>
            <a:endParaRPr lang="zh-CN" altLang="en-US" sz="2000" dirty="0">
              <a:solidFill>
                <a:srgbClr val="000000"/>
              </a:solidFill>
              <a:latin typeface="Arial" panose="020B0604020202020204" pitchFamily="34" charset="0"/>
              <a:ea typeface="楷体_GB2312" pitchFamily="49" charset="-122"/>
            </a:endParaRPr>
          </a:p>
          <a:p>
            <a:pPr eaLnBrk="1" fontAlgn="ctr" hangingPunct="1">
              <a:spcBef>
                <a:spcPct val="50000"/>
              </a:spcBef>
            </a:pP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p</a:t>
            </a:r>
            <a:r>
              <a:rPr lang="zh-CN" altLang="en-US" sz="2000" dirty="0">
                <a:solidFill>
                  <a:srgbClr val="000000"/>
                </a:solidFill>
                <a:latin typeface="Arial" panose="020B0604020202020204" pitchFamily="34" charset="0"/>
                <a:ea typeface="楷体_GB2312" pitchFamily="49" charset="-122"/>
              </a:rPr>
              <a:t>：页面大小</a:t>
            </a:r>
            <a:endParaRPr lang="zh-CN" altLang="en-US" sz="2000" dirty="0">
              <a:solidFill>
                <a:srgbClr val="000000"/>
              </a:solidFill>
              <a:latin typeface="Arial" panose="020B0604020202020204" pitchFamily="34" charset="0"/>
              <a:ea typeface="楷体_GB2312" pitchFamily="49" charset="-122"/>
            </a:endParaRPr>
          </a:p>
          <a:p>
            <a:pPr eaLnBrk="1" fontAlgn="ctr" hangingPunct="1">
              <a:spcBef>
                <a:spcPct val="50000"/>
              </a:spcBef>
            </a:pP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1</a:t>
            </a:r>
            <a:r>
              <a:rPr lang="zh-CN" altLang="en-US" sz="2000" dirty="0">
                <a:solidFill>
                  <a:srgbClr val="000000"/>
                </a:solidFill>
                <a:latin typeface="Arial" panose="020B0604020202020204" pitchFamily="34" charset="0"/>
                <a:ea typeface="楷体_GB2312" pitchFamily="49" charset="-122"/>
              </a:rPr>
              <a:t>一定时：</a:t>
            </a:r>
            <a:endParaRPr lang="zh-CN" altLang="en-US" sz="2000" dirty="0">
              <a:solidFill>
                <a:srgbClr val="000000"/>
              </a:solidFill>
              <a:latin typeface="Arial" panose="020B0604020202020204" pitchFamily="34" charset="0"/>
              <a:ea typeface="楷体_GB2312" pitchFamily="49" charset="-122"/>
            </a:endParaRPr>
          </a:p>
          <a:p>
            <a:pPr eaLnBrk="1" fontAlgn="ctr" hangingPunct="1">
              <a:spcBef>
                <a:spcPct val="50000"/>
              </a:spcBef>
            </a:pP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p</a:t>
            </a:r>
            <a:r>
              <a:rPr lang="zh-CN" altLang="en-US" sz="2000" dirty="0">
                <a:solidFill>
                  <a:srgbClr val="000000"/>
                </a:solidFill>
                <a:latin typeface="Arial" panose="020B0604020202020204" pitchFamily="34" charset="0"/>
                <a:ea typeface="楷体_GB2312" pitchFamily="49" charset="-122"/>
              </a:rPr>
              <a:t>由小增大，</a:t>
            </a:r>
            <a:r>
              <a:rPr lang="en-US" altLang="zh-CN" sz="2000" dirty="0">
                <a:solidFill>
                  <a:srgbClr val="000000"/>
                </a:solidFill>
                <a:latin typeface="Arial" panose="020B0604020202020204" pitchFamily="34" charset="0"/>
                <a:ea typeface="楷体_GB2312" pitchFamily="49" charset="-122"/>
              </a:rPr>
              <a:t>H</a:t>
            </a:r>
            <a:r>
              <a:rPr lang="zh-CN" altLang="en-US" sz="2000" dirty="0">
                <a:solidFill>
                  <a:srgbClr val="000000"/>
                </a:solidFill>
                <a:latin typeface="Arial" panose="020B0604020202020204" pitchFamily="34" charset="0"/>
                <a:ea typeface="楷体_GB2312" pitchFamily="49" charset="-122"/>
              </a:rPr>
              <a:t>逐渐增大</a:t>
            </a:r>
            <a:endParaRPr lang="zh-CN" altLang="en-US" sz="2000" dirty="0">
              <a:solidFill>
                <a:srgbClr val="000000"/>
              </a:solidFill>
              <a:latin typeface="Arial" panose="020B0604020202020204" pitchFamily="34" charset="0"/>
              <a:ea typeface="楷体_GB2312" pitchFamily="49" charset="-122"/>
            </a:endParaRPr>
          </a:p>
          <a:p>
            <a:pPr eaLnBrk="1" fontAlgn="ctr" hangingPunct="1">
              <a:spcBef>
                <a:spcPct val="50000"/>
              </a:spcBef>
            </a:pPr>
            <a:r>
              <a:rPr lang="zh-CN" altLang="en-US" sz="2000" dirty="0">
                <a:solidFill>
                  <a:srgbClr val="000000"/>
                </a:solidFill>
                <a:latin typeface="Arial" panose="020B0604020202020204" pitchFamily="34" charset="0"/>
                <a:ea typeface="楷体_GB2312" pitchFamily="49" charset="-122"/>
              </a:rPr>
              <a:t>    增达到最大值，下降。</a:t>
            </a:r>
            <a:endParaRPr lang="zh-CN" altLang="en-US" sz="2000" dirty="0">
              <a:solidFill>
                <a:srgbClr val="000000"/>
              </a:solidFill>
              <a:latin typeface="Arial" panose="020B0604020202020204" pitchFamily="34" charset="0"/>
              <a:ea typeface="楷体_GB2312" pitchFamily="49" charset="-122"/>
            </a:endParaRPr>
          </a:p>
          <a:p>
            <a:pPr eaLnBrk="1" fontAlgn="ctr" hangingPunct="1">
              <a:spcBef>
                <a:spcPct val="50000"/>
              </a:spcBef>
            </a:pPr>
            <a:r>
              <a:rPr lang="zh-CN" altLang="en-US" sz="2000" dirty="0">
                <a:solidFill>
                  <a:srgbClr val="000000"/>
                </a:solidFill>
                <a:latin typeface="Arial" panose="020B0604020202020204" pitchFamily="34" charset="0"/>
                <a:ea typeface="楷体_GB2312" pitchFamily="49" charset="-122"/>
              </a:rPr>
              <a:t>增大</a:t>
            </a: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1</a:t>
            </a:r>
            <a:r>
              <a:rPr lang="zh-CN" altLang="en-US" sz="2000" baseline="-25000" dirty="0">
                <a:solidFill>
                  <a:srgbClr val="000000"/>
                </a:solidFill>
                <a:latin typeface="Arial" panose="020B0604020202020204" pitchFamily="34" charset="0"/>
                <a:ea typeface="楷体_GB2312" pitchFamily="49" charset="-122"/>
              </a:rPr>
              <a:t>，</a:t>
            </a:r>
            <a:r>
              <a:rPr lang="zh-CN" altLang="en-US" sz="2000" dirty="0">
                <a:solidFill>
                  <a:srgbClr val="000000"/>
                </a:solidFill>
                <a:latin typeface="Arial" panose="020B0604020202020204" pitchFamily="34" charset="0"/>
                <a:ea typeface="楷体_GB2312" pitchFamily="49" charset="-122"/>
              </a:rPr>
              <a:t>可普遍提高命中率，达到最高命中率时的页面大小</a:t>
            </a:r>
            <a:r>
              <a:rPr lang="en-US" altLang="zh-CN" sz="2000" dirty="0">
                <a:solidFill>
                  <a:srgbClr val="000000"/>
                </a:solidFill>
                <a:latin typeface="Arial" panose="020B0604020202020204" pitchFamily="34" charset="0"/>
                <a:ea typeface="楷体_GB2312" pitchFamily="49" charset="-122"/>
              </a:rPr>
              <a:t>S</a:t>
            </a:r>
            <a:r>
              <a:rPr lang="en-US" altLang="zh-CN" sz="2000" baseline="-25000" dirty="0">
                <a:solidFill>
                  <a:srgbClr val="000000"/>
                </a:solidFill>
                <a:latin typeface="Arial" panose="020B0604020202020204" pitchFamily="34" charset="0"/>
                <a:ea typeface="楷体_GB2312" pitchFamily="49" charset="-122"/>
              </a:rPr>
              <a:t>p</a:t>
            </a:r>
            <a:r>
              <a:rPr lang="zh-CN" altLang="en-US" sz="2000" dirty="0">
                <a:solidFill>
                  <a:srgbClr val="000000"/>
                </a:solidFill>
                <a:latin typeface="Arial" panose="020B0604020202020204" pitchFamily="34" charset="0"/>
                <a:ea typeface="楷体_GB2312" pitchFamily="49" charset="-122"/>
              </a:rPr>
              <a:t>也可以增大一些</a:t>
            </a:r>
            <a:r>
              <a:rPr lang="zh-CN" altLang="en-US" sz="2000" baseline="-25000" dirty="0">
                <a:solidFill>
                  <a:srgbClr val="000000"/>
                </a:solidFill>
                <a:latin typeface="Arial" panose="020B0604020202020204" pitchFamily="34" charset="0"/>
                <a:ea typeface="楷体_GB2312" pitchFamily="49" charset="-122"/>
              </a:rPr>
              <a:t>。</a:t>
            </a:r>
            <a:endParaRPr lang="zh-CN" altLang="en-US" sz="2000" baseline="-25000" dirty="0">
              <a:solidFill>
                <a:srgbClr val="000000"/>
              </a:solidFill>
              <a:latin typeface="Arial" panose="020B0604020202020204" pitchFamily="34" charset="0"/>
              <a:ea typeface="楷体_GB2312" pitchFamily="49" charset="-122"/>
            </a:endParaRPr>
          </a:p>
          <a:p>
            <a:pPr eaLnBrk="1" fontAlgn="ctr" hangingPunct="1">
              <a:spcBef>
                <a:spcPct val="50000"/>
              </a:spcBef>
            </a:pPr>
            <a:endParaRPr lang="zh-CN" altLang="en-US" sz="2000" baseline="-25000" dirty="0">
              <a:solidFill>
                <a:srgbClr val="000000"/>
              </a:solidFill>
              <a:latin typeface="Arial" panose="020B0604020202020204" pitchFamily="34" charset="0"/>
              <a:ea typeface="楷体_GB2312" pitchFamily="49" charset="-122"/>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5586"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195587"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4.3 </a:t>
            </a:r>
            <a:r>
              <a:rPr lang="zh-CN" altLang="en-US" sz="3600" dirty="0">
                <a:solidFill>
                  <a:srgbClr val="FF0000"/>
                </a:solidFill>
                <a:latin typeface="Times New Roman" panose="02020603050405020304" pitchFamily="18" charset="0"/>
              </a:rPr>
              <a:t>高速缓冲存储器</a:t>
            </a:r>
            <a:endParaRPr lang="en-US" altLang="zh-CN" sz="3600" dirty="0">
              <a:solidFill>
                <a:srgbClr val="FF0000"/>
              </a:solidFill>
              <a:latin typeface="Times New Roman" panose="02020603050405020304" pitchFamily="18" charset="0"/>
            </a:endParaRPr>
          </a:p>
          <a:p>
            <a:pPr lvl="1" eaLnBrk="1" hangingPunct="1"/>
            <a:r>
              <a:rPr lang="en-US" altLang="zh-CN" sz="2800" dirty="0">
                <a:solidFill>
                  <a:srgbClr val="FF0000"/>
                </a:solidFill>
                <a:latin typeface="Times New Roman" panose="02020603050405020304" pitchFamily="18" charset="0"/>
              </a:rPr>
              <a:t>4.3.1 </a:t>
            </a:r>
            <a:r>
              <a:rPr lang="zh-CN" altLang="en-US" sz="2800" dirty="0">
                <a:solidFill>
                  <a:srgbClr val="FF0000"/>
                </a:solidFill>
                <a:latin typeface="Times New Roman" panose="02020603050405020304" pitchFamily="18" charset="0"/>
              </a:rPr>
              <a:t>工作原理和基本结构</a:t>
            </a:r>
            <a:endParaRPr lang="en-US" altLang="zh-CN" sz="28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4.3.2 </a:t>
            </a:r>
            <a:r>
              <a:rPr lang="zh-CN" altLang="en-US" sz="2800" dirty="0">
                <a:solidFill>
                  <a:srgbClr val="0000CC"/>
                </a:solidFill>
                <a:latin typeface="Times New Roman" panose="02020603050405020304" pitchFamily="18" charset="0"/>
              </a:rPr>
              <a:t>地址的映像和变换</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4.3.3 Cache</a:t>
            </a:r>
            <a:r>
              <a:rPr lang="zh-CN" altLang="en-US" sz="2800" dirty="0">
                <a:solidFill>
                  <a:srgbClr val="0000CC"/>
                </a:solidFill>
                <a:latin typeface="Times New Roman" panose="02020603050405020304" pitchFamily="18" charset="0"/>
              </a:rPr>
              <a:t>存储器的</a:t>
            </a:r>
            <a:r>
              <a:rPr lang="en-US" altLang="zh-CN" sz="2800" dirty="0">
                <a:solidFill>
                  <a:srgbClr val="0000CC"/>
                </a:solidFill>
                <a:latin typeface="Times New Roman" panose="02020603050405020304" pitchFamily="18" charset="0"/>
              </a:rPr>
              <a:t>LRU</a:t>
            </a:r>
            <a:r>
              <a:rPr lang="zh-CN" altLang="en-US" sz="2800" dirty="0">
                <a:solidFill>
                  <a:srgbClr val="0000CC"/>
                </a:solidFill>
                <a:latin typeface="Times New Roman" panose="02020603050405020304" pitchFamily="18" charset="0"/>
              </a:rPr>
              <a:t>替换算法的硬件实现</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4.3.4 Cache</a:t>
            </a:r>
            <a:r>
              <a:rPr lang="zh-CN" altLang="en-US" sz="2800" dirty="0">
                <a:solidFill>
                  <a:srgbClr val="0000CC"/>
                </a:solidFill>
                <a:latin typeface="Times New Roman" panose="02020603050405020304" pitchFamily="18" charset="0"/>
              </a:rPr>
              <a:t>存储器的透明性及性能分析</a:t>
            </a:r>
            <a:endParaRPr lang="zh-CN" altLang="en-US" sz="2800" dirty="0">
              <a:solidFill>
                <a:srgbClr val="0000CC"/>
              </a:solidFill>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7634" name="Rectangle 2"/>
          <p:cNvSpPr>
            <a:spLocks noGrp="1"/>
          </p:cNvSpPr>
          <p:nvPr>
            <p:ph type="title"/>
          </p:nvPr>
        </p:nvSpPr>
        <p:spPr>
          <a:xfrm>
            <a:off x="304800" y="174625"/>
            <a:ext cx="7848600" cy="609600"/>
          </a:xfrm>
          <a:ln/>
        </p:spPr>
        <p:txBody>
          <a:bodyPr vert="horz" wrap="square" lIns="91440" tIns="45720" rIns="91440" bIns="45720" anchor="ctr" anchorCtr="0"/>
          <a:p>
            <a:pPr eaLnBrk="1" hangingPunct="1"/>
            <a:r>
              <a:rPr lang="en-US" altLang="zh-CN" sz="3200" dirty="0">
                <a:latin typeface="Times New Roman" panose="02020603050405020304" pitchFamily="18" charset="0"/>
              </a:rPr>
              <a:t>4.3  </a:t>
            </a:r>
            <a:r>
              <a:rPr lang="zh-CN" altLang="en-US" sz="3200" dirty="0">
                <a:latin typeface="Times New Roman" panose="02020603050405020304" pitchFamily="18" charset="0"/>
              </a:rPr>
              <a:t>高速缓冲存储器（</a:t>
            </a:r>
            <a:r>
              <a:rPr lang="en-US" altLang="zh-CN" sz="3200" dirty="0"/>
              <a:t>Cache</a:t>
            </a:r>
            <a:r>
              <a:rPr lang="zh-CN" altLang="en-US" sz="3200" dirty="0">
                <a:latin typeface="Times New Roman" panose="02020603050405020304" pitchFamily="18" charset="0"/>
              </a:rPr>
              <a:t>）</a:t>
            </a:r>
            <a:endParaRPr lang="zh-CN" altLang="en-US" sz="3200" dirty="0">
              <a:latin typeface="Times New Roman" panose="02020603050405020304" pitchFamily="18" charset="0"/>
            </a:endParaRPr>
          </a:p>
        </p:txBody>
      </p:sp>
      <p:sp>
        <p:nvSpPr>
          <p:cNvPr id="961539"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solidFill>
                  <a:srgbClr val="000000"/>
                </a:solidFill>
                <a:effectLst>
                  <a:outerShdw blurRad="38100" dist="38100" dir="2700000" algn="tl">
                    <a:srgbClr val="C0C0C0"/>
                  </a:outerShdw>
                </a:effectLst>
                <a:uLnTx/>
                <a:uFillTx/>
                <a:latin typeface="幼圆" panose="02010509060101010101" pitchFamily="49" charset="-122"/>
                <a:ea typeface="+mn-ea"/>
                <a:cs typeface="+mn-cs"/>
              </a:rPr>
              <a:t>从单级存储器到多级存储器</a:t>
            </a:r>
            <a:endParaRPr kumimoji="0" lang="zh-CN" altLang="en-US" sz="2800" b="1" i="0" u="none" strike="noStrike" kern="1200" cap="none" spc="0" normalizeH="0" baseline="0" noProof="0">
              <a:ln>
                <a:noFill/>
              </a:ln>
              <a:solidFill>
                <a:srgbClr val="000000"/>
              </a:solidFill>
              <a:effectLst>
                <a:outerShdw blurRad="38100" dist="38100" dir="2700000" algn="tl">
                  <a:srgbClr val="C0C0C0"/>
                </a:outerShdw>
              </a:effectLst>
              <a:uLnTx/>
              <a:uFillTx/>
              <a:latin typeface="幼圆" panose="02010509060101010101" pitchFamily="49" charset="-122"/>
              <a:ea typeface="+mn-ea"/>
              <a:cs typeface="+mn-cs"/>
            </a:endParaRPr>
          </a:p>
        </p:txBody>
      </p:sp>
      <p:pic>
        <p:nvPicPr>
          <p:cNvPr id="197636" name="Picture 4"/>
          <p:cNvPicPr>
            <a:picLocks noChangeAspect="1"/>
          </p:cNvPicPr>
          <p:nvPr/>
        </p:nvPicPr>
        <p:blipFill>
          <a:blip r:embed="rId1"/>
          <a:stretch>
            <a:fillRect/>
          </a:stretch>
        </p:blipFill>
        <p:spPr>
          <a:xfrm>
            <a:off x="844550" y="1935163"/>
            <a:ext cx="6953250" cy="3824287"/>
          </a:xfrm>
          <a:prstGeom prst="rect">
            <a:avLst/>
          </a:prstGeom>
          <a:noFill/>
          <a:ln w="9525">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8" name="Rectangle 2"/>
          <p:cNvSpPr>
            <a:spLocks noGrp="1"/>
          </p:cNvSpPr>
          <p:nvPr>
            <p:ph type="title"/>
          </p:nvPr>
        </p:nvSpPr>
        <p:spPr>
          <a:ln/>
        </p:spPr>
        <p:txBody>
          <a:bodyPr vert="horz" wrap="square" lIns="91440" tIns="45720" rIns="91440" bIns="45720" anchor="ctr" anchorCtr="0"/>
          <a:p>
            <a:pPr eaLnBrk="1" hangingPunct="1"/>
            <a:r>
              <a:rPr lang="en-US" altLang="zh-CN" dirty="0"/>
              <a:t>Cache</a:t>
            </a:r>
            <a:r>
              <a:rPr lang="zh-CN" altLang="en-US" dirty="0"/>
              <a:t>发展史</a:t>
            </a:r>
            <a:endParaRPr lang="zh-CN" altLang="en-US" dirty="0"/>
          </a:p>
        </p:txBody>
      </p:sp>
      <p:sp>
        <p:nvSpPr>
          <p:cNvPr id="198659" name="Rectangle 3"/>
          <p:cNvSpPr>
            <a:spLocks noGrp="1"/>
          </p:cNvSpPr>
          <p:nvPr>
            <p:ph idx="1" hasCustomPrompt="1"/>
          </p:nvPr>
        </p:nvSpPr>
        <p:spPr>
          <a:xfrm>
            <a:off x="469900" y="1022350"/>
            <a:ext cx="8229600" cy="5589588"/>
          </a:xfrm>
          <a:ln/>
        </p:spPr>
        <p:txBody>
          <a:bodyPr vert="horz" wrap="square" lIns="91440" tIns="45720" rIns="91440" bIns="45720" anchor="t" anchorCtr="0"/>
          <a:p>
            <a:pPr algn="just" eaLnBrk="1" hangingPunct="1">
              <a:lnSpc>
                <a:spcPct val="90000"/>
              </a:lnSpc>
            </a:pPr>
            <a:r>
              <a:rPr lang="en-US" altLang="zh-CN" dirty="0">
                <a:latin typeface="Times New Roman" panose="02020603050405020304" pitchFamily="18" charset="0"/>
              </a:rPr>
              <a:t>Cache</a:t>
            </a:r>
            <a:r>
              <a:rPr lang="zh-CN" altLang="en-US" dirty="0">
                <a:latin typeface="Times New Roman" panose="02020603050405020304" pitchFamily="18" charset="0"/>
              </a:rPr>
              <a:t>初次出现</a:t>
            </a:r>
            <a:endParaRPr lang="zh-CN" altLang="en-US" dirty="0">
              <a:latin typeface="Times New Roman" panose="02020603050405020304" pitchFamily="18" charset="0"/>
            </a:endParaRPr>
          </a:p>
          <a:p>
            <a:pPr lvl="1" algn="just" eaLnBrk="1" hangingPunct="1">
              <a:lnSpc>
                <a:spcPct val="90000"/>
              </a:lnSpc>
            </a:pP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并不是生来就有的，其实在</a:t>
            </a:r>
            <a:r>
              <a:rPr lang="en-US" altLang="zh-CN" dirty="0">
                <a:solidFill>
                  <a:srgbClr val="000000"/>
                </a:solidFill>
                <a:latin typeface="Times New Roman" panose="02020603050405020304" pitchFamily="18" charset="0"/>
                <a:ea typeface="楷体_GB2312" pitchFamily="49" charset="-122"/>
              </a:rPr>
              <a:t>286</a:t>
            </a:r>
            <a:r>
              <a:rPr lang="zh-CN" altLang="en-US" dirty="0">
                <a:solidFill>
                  <a:srgbClr val="000000"/>
                </a:solidFill>
                <a:latin typeface="Times New Roman" panose="02020603050405020304" pitchFamily="18" charset="0"/>
                <a:ea typeface="楷体_GB2312" pitchFamily="49" charset="-122"/>
              </a:rPr>
              <a:t>时代，计算机还没有</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，这是因为当时的</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速度不快，内存的速度完全可以满足系统的需求</a:t>
            </a:r>
            <a:endParaRPr lang="zh-CN" altLang="en-US" dirty="0">
              <a:solidFill>
                <a:srgbClr val="000000"/>
              </a:solidFill>
              <a:latin typeface="Times New Roman" panose="02020603050405020304" pitchFamily="18" charset="0"/>
              <a:ea typeface="楷体_GB2312" pitchFamily="49" charset="-122"/>
            </a:endParaRPr>
          </a:p>
          <a:p>
            <a:pPr lvl="1" algn="just" eaLnBrk="1" hangingPunct="1">
              <a:lnSpc>
                <a:spcPct val="90000"/>
              </a:lnSpc>
              <a:spcBef>
                <a:spcPts val="1200"/>
              </a:spcBef>
            </a:pPr>
            <a:r>
              <a:rPr lang="zh-CN" altLang="en-US" dirty="0">
                <a:solidFill>
                  <a:srgbClr val="000000"/>
                </a:solidFill>
                <a:latin typeface="Times New Roman" panose="02020603050405020304" pitchFamily="18" charset="0"/>
                <a:ea typeface="楷体_GB2312" pitchFamily="49" charset="-122"/>
              </a:rPr>
              <a:t>直至</a:t>
            </a:r>
            <a:r>
              <a:rPr lang="en-US" altLang="zh-CN" dirty="0">
                <a:solidFill>
                  <a:srgbClr val="000000"/>
                </a:solidFill>
                <a:latin typeface="Times New Roman" panose="02020603050405020304" pitchFamily="18" charset="0"/>
                <a:ea typeface="楷体_GB2312" pitchFamily="49" charset="-122"/>
              </a:rPr>
              <a:t>386</a:t>
            </a:r>
            <a:r>
              <a:rPr lang="zh-CN" altLang="en-US" dirty="0">
                <a:solidFill>
                  <a:srgbClr val="000000"/>
                </a:solidFill>
                <a:latin typeface="Times New Roman" panose="02020603050405020304" pitchFamily="18" charset="0"/>
                <a:ea typeface="楷体_GB2312" pitchFamily="49" charset="-122"/>
              </a:rPr>
              <a:t>时代，当</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的速度不断进步，内存的速度却没有得到有效的提升，因此，</a:t>
            </a:r>
            <a:r>
              <a:rPr lang="zh-CN" altLang="en-US" dirty="0">
                <a:solidFill>
                  <a:srgbClr val="FF0000"/>
                </a:solidFill>
                <a:latin typeface="Times New Roman" panose="02020603050405020304" pitchFamily="18" charset="0"/>
                <a:ea typeface="楷体_GB2312" pitchFamily="49" charset="-122"/>
              </a:rPr>
              <a:t>内存便成为了系统传输的瓶颈</a:t>
            </a:r>
            <a:r>
              <a:rPr lang="zh-CN" altLang="en-US" dirty="0">
                <a:solidFill>
                  <a:srgbClr val="000000"/>
                </a:solidFill>
                <a:latin typeface="Times New Roman" panose="02020603050405020304" pitchFamily="18" charset="0"/>
                <a:ea typeface="楷体_GB2312" pitchFamily="49" charset="-122"/>
              </a:rPr>
              <a:t>，这样就算</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频率再上升，效能也不会增加。那么问题怎么解决呢？</a:t>
            </a:r>
            <a:endParaRPr lang="zh-CN" altLang="en-US" dirty="0">
              <a:solidFill>
                <a:srgbClr val="000000"/>
              </a:solidFill>
              <a:latin typeface="Times New Roman" panose="02020603050405020304" pitchFamily="18" charset="0"/>
              <a:ea typeface="楷体_GB2312" pitchFamily="49" charset="-122"/>
            </a:endParaRPr>
          </a:p>
          <a:p>
            <a:pPr lvl="1" algn="just" eaLnBrk="1" hangingPunct="1">
              <a:lnSpc>
                <a:spcPct val="90000"/>
              </a:lnSpc>
              <a:spcBef>
                <a:spcPts val="1200"/>
              </a:spcBef>
            </a:pP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便由此诞生，早期的解决方案是</a:t>
            </a:r>
            <a:r>
              <a:rPr lang="zh-CN" altLang="en-US" dirty="0">
                <a:solidFill>
                  <a:srgbClr val="0000CC"/>
                </a:solidFill>
                <a:latin typeface="Times New Roman" panose="02020603050405020304" pitchFamily="18" charset="0"/>
                <a:ea typeface="楷体_GB2312" pitchFamily="49" charset="-122"/>
              </a:rPr>
              <a:t>在主板上加入</a:t>
            </a:r>
            <a:r>
              <a:rPr lang="en-US" altLang="zh-CN" dirty="0">
                <a:solidFill>
                  <a:srgbClr val="0000CC"/>
                </a:solidFill>
                <a:latin typeface="Times New Roman" panose="02020603050405020304" pitchFamily="18" charset="0"/>
                <a:ea typeface="楷体_GB2312" pitchFamily="49" charset="-122"/>
              </a:rPr>
              <a:t>32</a:t>
            </a:r>
            <a:r>
              <a:rPr lang="zh-CN" altLang="en-US" dirty="0">
                <a:solidFill>
                  <a:srgbClr val="0000CC"/>
                </a:solidFill>
                <a:latin typeface="Times New Roman" panose="02020603050405020304" pitchFamily="18" charset="0"/>
                <a:ea typeface="楷体_GB2312" pitchFamily="49" charset="-122"/>
              </a:rPr>
              <a:t>至</a:t>
            </a:r>
            <a:r>
              <a:rPr lang="en-US" altLang="zh-CN" dirty="0">
                <a:solidFill>
                  <a:srgbClr val="0000CC"/>
                </a:solidFill>
                <a:latin typeface="Times New Roman" panose="02020603050405020304" pitchFamily="18" charset="0"/>
                <a:ea typeface="楷体_GB2312" pitchFamily="49" charset="-122"/>
              </a:rPr>
              <a:t>64KB</a:t>
            </a:r>
            <a:r>
              <a:rPr lang="zh-CN" altLang="en-US" dirty="0">
                <a:solidFill>
                  <a:srgbClr val="0000CC"/>
                </a:solidFill>
                <a:latin typeface="Times New Roman" panose="02020603050405020304" pitchFamily="18" charset="0"/>
                <a:ea typeface="楷体_GB2312" pitchFamily="49" charset="-122"/>
              </a:rPr>
              <a:t>的</a:t>
            </a:r>
            <a:r>
              <a:rPr lang="en-US" altLang="zh-CN" dirty="0">
                <a:solidFill>
                  <a:srgbClr val="0000CC"/>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的速度比主存储器快，作为</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和内存的缓冲区域。这样使得系统性能迅速提高，人们也初次品尝到</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的好处</a:t>
            </a:r>
            <a:endParaRPr lang="zh-CN" altLang="en-US" dirty="0">
              <a:solidFill>
                <a:srgbClr val="000000"/>
              </a:solidFill>
              <a:latin typeface="Times New Roman" panose="02020603050405020304" pitchFamily="18" charset="0"/>
              <a:ea typeface="楷体_GB2312" pitchFamily="49" charset="-122"/>
            </a:endParaRPr>
          </a:p>
          <a:p>
            <a:pPr lvl="1" algn="just" eaLnBrk="1" hangingPunct="1">
              <a:lnSpc>
                <a:spcPct val="90000"/>
              </a:lnSpc>
              <a:spcBef>
                <a:spcPts val="1200"/>
              </a:spcBef>
            </a:pPr>
            <a:r>
              <a:rPr lang="zh-CN" altLang="en-US" dirty="0">
                <a:solidFill>
                  <a:srgbClr val="000000"/>
                </a:solidFill>
                <a:latin typeface="Times New Roman" panose="02020603050405020304" pitchFamily="18" charset="0"/>
                <a:ea typeface="楷体_GB2312" pitchFamily="49" charset="-122"/>
              </a:rPr>
              <a:t>其实</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在</a:t>
            </a:r>
            <a:r>
              <a:rPr lang="en-US" altLang="zh-CN" dirty="0">
                <a:solidFill>
                  <a:srgbClr val="000000"/>
                </a:solidFill>
                <a:latin typeface="Times New Roman" panose="02020603050405020304" pitchFamily="18" charset="0"/>
                <a:ea typeface="楷体_GB2312" pitchFamily="49" charset="-122"/>
              </a:rPr>
              <a:t>386</a:t>
            </a:r>
            <a:r>
              <a:rPr lang="zh-CN" altLang="en-US" dirty="0">
                <a:solidFill>
                  <a:srgbClr val="000000"/>
                </a:solidFill>
                <a:latin typeface="Times New Roman" panose="02020603050405020304" pitchFamily="18" charset="0"/>
                <a:ea typeface="楷体_GB2312" pitchFamily="49" charset="-122"/>
              </a:rPr>
              <a:t>时也曾考虑过将</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改进</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内，但由于技术原因，</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的成品率十分低，故此</a:t>
            </a:r>
            <a:r>
              <a:rPr lang="en-US" altLang="zh-CN" dirty="0">
                <a:solidFill>
                  <a:srgbClr val="000000"/>
                </a:solidFill>
                <a:latin typeface="Times New Roman" panose="02020603050405020304" pitchFamily="18" charset="0"/>
                <a:ea typeface="楷体_GB2312" pitchFamily="49" charset="-122"/>
              </a:rPr>
              <a:t>80386</a:t>
            </a:r>
            <a:r>
              <a:rPr lang="zh-CN" altLang="en-US" dirty="0">
                <a:solidFill>
                  <a:srgbClr val="000000"/>
                </a:solidFill>
                <a:latin typeface="Times New Roman" panose="02020603050405020304" pitchFamily="18" charset="0"/>
                <a:ea typeface="楷体_GB2312" pitchFamily="49" charset="-122"/>
              </a:rPr>
              <a:t>最后也没加上</a:t>
            </a:r>
            <a:r>
              <a:rPr lang="en-US" altLang="zh-CN" dirty="0">
                <a:solidFill>
                  <a:srgbClr val="000000"/>
                </a:solidFill>
                <a:latin typeface="Times New Roman" panose="02020603050405020304" pitchFamily="18" charset="0"/>
                <a:ea typeface="楷体_GB2312" pitchFamily="49" charset="-122"/>
              </a:rPr>
              <a:t>Cache</a:t>
            </a:r>
            <a:r>
              <a:rPr lang="zh-CN" altLang="en-US" dirty="0">
                <a:latin typeface="Times New Roman" panose="02020603050405020304" pitchFamily="18" charset="0"/>
              </a:rPr>
              <a:t> </a:t>
            </a:r>
            <a:endParaRPr lang="zh-CN" altLang="en-US"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682" name="Rectangle 2"/>
          <p:cNvSpPr>
            <a:spLocks noGrp="1"/>
          </p:cNvSpPr>
          <p:nvPr>
            <p:ph type="title"/>
          </p:nvPr>
        </p:nvSpPr>
        <p:spPr>
          <a:ln/>
        </p:spPr>
        <p:txBody>
          <a:bodyPr vert="horz" wrap="square" lIns="91440" tIns="45720" rIns="91440" bIns="45720" anchor="ctr" anchorCtr="0"/>
          <a:p>
            <a:pPr eaLnBrk="1" hangingPunct="1"/>
            <a:r>
              <a:rPr lang="en-US" altLang="zh-CN" sz="3200" dirty="0"/>
              <a:t>Cache</a:t>
            </a:r>
            <a:r>
              <a:rPr lang="zh-CN" altLang="en-US" sz="3200" dirty="0"/>
              <a:t>发展史</a:t>
            </a:r>
            <a:endParaRPr lang="zh-CN" altLang="en-US" sz="3200" dirty="0"/>
          </a:p>
        </p:txBody>
      </p:sp>
      <p:sp>
        <p:nvSpPr>
          <p:cNvPr id="199683" name="Rectangle 3"/>
          <p:cNvSpPr>
            <a:spLocks noGrp="1"/>
          </p:cNvSpPr>
          <p:nvPr>
            <p:ph idx="1" hasCustomPrompt="1"/>
          </p:nvPr>
        </p:nvSpPr>
        <p:spPr>
          <a:ln/>
        </p:spPr>
        <p:txBody>
          <a:bodyPr vert="horz" wrap="square" lIns="91440" tIns="45720" rIns="91440" bIns="45720" anchor="t" anchorCtr="0"/>
          <a:p>
            <a:pPr algn="just" eaLnBrk="1" hangingPunct="1"/>
            <a:r>
              <a:rPr lang="zh-CN" altLang="en-US" dirty="0">
                <a:latin typeface="Times New Roman" panose="02020603050405020304" pitchFamily="18" charset="0"/>
              </a:rPr>
              <a:t>新的发展</a:t>
            </a:r>
            <a:r>
              <a:rPr lang="en-US" altLang="zh-CN" dirty="0">
                <a:latin typeface="Times New Roman" panose="02020603050405020304" pitchFamily="18" charset="0"/>
                <a:ea typeface="Times New Roman" panose="02020603050405020304" pitchFamily="18" charset="0"/>
              </a:rPr>
              <a:t>——</a:t>
            </a:r>
            <a:r>
              <a:rPr lang="zh-CN" altLang="en-US" dirty="0">
                <a:latin typeface="Times New Roman" panose="02020603050405020304" pitchFamily="18" charset="0"/>
              </a:rPr>
              <a:t>处理器内置 </a:t>
            </a:r>
            <a:endParaRPr lang="zh-CN" altLang="en-US" dirty="0">
              <a:latin typeface="Times New Roman" panose="02020603050405020304" pitchFamily="18" charset="0"/>
            </a:endParaRPr>
          </a:p>
          <a:p>
            <a:pPr lvl="1" algn="just" eaLnBrk="1" hangingPunct="1">
              <a:spcBef>
                <a:spcPts val="1800"/>
              </a:spcBef>
            </a:pPr>
            <a:r>
              <a:rPr lang="zh-CN" altLang="en-US" dirty="0">
                <a:solidFill>
                  <a:srgbClr val="000000"/>
                </a:solidFill>
                <a:latin typeface="Times New Roman" panose="02020603050405020304" pitchFamily="18" charset="0"/>
                <a:ea typeface="楷体_GB2312" pitchFamily="49" charset="-122"/>
              </a:rPr>
              <a:t>由于</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的速度不断进步，而外置</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受系统总线的影响已经不能完全满足</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发展的要求，到</a:t>
            </a:r>
            <a:r>
              <a:rPr lang="en-US" altLang="zh-CN" dirty="0">
                <a:solidFill>
                  <a:srgbClr val="000000"/>
                </a:solidFill>
                <a:latin typeface="Times New Roman" panose="02020603050405020304" pitchFamily="18" charset="0"/>
                <a:ea typeface="楷体_GB2312" pitchFamily="49" charset="-122"/>
              </a:rPr>
              <a:t>486</a:t>
            </a:r>
            <a:r>
              <a:rPr lang="zh-CN" altLang="en-US" dirty="0">
                <a:solidFill>
                  <a:srgbClr val="000000"/>
                </a:solidFill>
                <a:latin typeface="Times New Roman" panose="02020603050405020304" pitchFamily="18" charset="0"/>
                <a:ea typeface="楷体_GB2312" pitchFamily="49" charset="-122"/>
              </a:rPr>
              <a:t>时代，</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终于把</a:t>
            </a:r>
            <a:r>
              <a:rPr lang="en-US" altLang="zh-CN" dirty="0">
                <a:solidFill>
                  <a:srgbClr val="0000CC"/>
                </a:solidFill>
                <a:latin typeface="Times New Roman" panose="02020603050405020304" pitchFamily="18" charset="0"/>
                <a:ea typeface="楷体_GB2312" pitchFamily="49" charset="-122"/>
              </a:rPr>
              <a:t>Cache</a:t>
            </a:r>
            <a:r>
              <a:rPr lang="zh-CN" altLang="en-US" dirty="0">
                <a:solidFill>
                  <a:srgbClr val="0000CC"/>
                </a:solidFill>
                <a:latin typeface="Times New Roman" panose="02020603050405020304" pitchFamily="18" charset="0"/>
                <a:ea typeface="楷体_GB2312" pitchFamily="49" charset="-122"/>
              </a:rPr>
              <a:t>放进</a:t>
            </a:r>
            <a:r>
              <a:rPr lang="en-US" altLang="zh-CN" dirty="0">
                <a:solidFill>
                  <a:srgbClr val="0000CC"/>
                </a:solidFill>
                <a:latin typeface="Times New Roman" panose="02020603050405020304" pitchFamily="18" charset="0"/>
                <a:ea typeface="楷体_GB2312" pitchFamily="49" charset="-122"/>
              </a:rPr>
              <a:t>CPU</a:t>
            </a:r>
            <a:r>
              <a:rPr lang="zh-CN" altLang="en-US" dirty="0">
                <a:solidFill>
                  <a:srgbClr val="0000CC"/>
                </a:solidFill>
                <a:latin typeface="Times New Roman" panose="02020603050405020304" pitchFamily="18" charset="0"/>
                <a:ea typeface="楷体_GB2312" pitchFamily="49" charset="-122"/>
              </a:rPr>
              <a:t>核心</a:t>
            </a:r>
            <a:r>
              <a:rPr lang="zh-CN" altLang="en-US" dirty="0">
                <a:solidFill>
                  <a:srgbClr val="000000"/>
                </a:solidFill>
                <a:latin typeface="Times New Roman" panose="02020603050405020304" pitchFamily="18" charset="0"/>
                <a:ea typeface="楷体_GB2312" pitchFamily="49" charset="-122"/>
              </a:rPr>
              <a:t>内</a:t>
            </a:r>
            <a:endParaRPr lang="zh-CN" altLang="en-US" dirty="0">
              <a:solidFill>
                <a:srgbClr val="000000"/>
              </a:solidFill>
              <a:latin typeface="Times New Roman" panose="02020603050405020304" pitchFamily="18" charset="0"/>
              <a:ea typeface="楷体_GB2312" pitchFamily="49" charset="-122"/>
            </a:endParaRPr>
          </a:p>
          <a:p>
            <a:pPr lvl="1" algn="just" eaLnBrk="1" hangingPunct="1">
              <a:spcBef>
                <a:spcPts val="2400"/>
              </a:spcBef>
            </a:pPr>
            <a:r>
              <a:rPr lang="en-US" altLang="zh-CN" dirty="0">
                <a:solidFill>
                  <a:srgbClr val="FF0000"/>
                </a:solidFill>
                <a:latin typeface="Times New Roman" panose="02020603050405020304" pitchFamily="18" charset="0"/>
                <a:ea typeface="楷体_GB2312" pitchFamily="49" charset="-122"/>
              </a:rPr>
              <a:t>80486</a:t>
            </a:r>
            <a:r>
              <a:rPr lang="zh-CN" altLang="en-US" dirty="0">
                <a:solidFill>
                  <a:srgbClr val="FF0000"/>
                </a:solidFill>
                <a:latin typeface="Times New Roman" panose="02020603050405020304" pitchFamily="18" charset="0"/>
                <a:ea typeface="楷体_GB2312" pitchFamily="49" charset="-122"/>
              </a:rPr>
              <a:t>内置了</a:t>
            </a:r>
            <a:r>
              <a:rPr lang="en-US" altLang="zh-CN" dirty="0">
                <a:solidFill>
                  <a:srgbClr val="FF0000"/>
                </a:solidFill>
                <a:latin typeface="Times New Roman" panose="02020603050405020304" pitchFamily="18" charset="0"/>
                <a:ea typeface="楷体_GB2312" pitchFamily="49" charset="-122"/>
              </a:rPr>
              <a:t>8KB Cache</a:t>
            </a:r>
            <a:r>
              <a:rPr lang="zh-CN" altLang="en-US" dirty="0">
                <a:solidFill>
                  <a:srgbClr val="000000"/>
                </a:solidFill>
                <a:latin typeface="Times New Roman" panose="02020603050405020304" pitchFamily="18" charset="0"/>
                <a:ea typeface="楷体_GB2312" pitchFamily="49" charset="-122"/>
              </a:rPr>
              <a:t>，由于处于</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内，指令传输速度更有效率，但由于片内的容量太少，故此当时还是有</a:t>
            </a:r>
            <a:r>
              <a:rPr lang="zh-CN" altLang="en-US" dirty="0"/>
              <a:t>板上集成缓存</a:t>
            </a:r>
            <a:r>
              <a:rPr lang="en-US" altLang="zh-CN" dirty="0"/>
              <a:t>(</a:t>
            </a:r>
            <a:r>
              <a:rPr lang="en-US" altLang="zh-CN" dirty="0">
                <a:solidFill>
                  <a:srgbClr val="000000"/>
                </a:solidFill>
                <a:latin typeface="Times New Roman" panose="02020603050405020304" pitchFamily="18" charset="0"/>
                <a:ea typeface="楷体_GB2312" pitchFamily="49" charset="-122"/>
              </a:rPr>
              <a:t>On Board Cache)</a:t>
            </a:r>
            <a:r>
              <a:rPr lang="zh-CN" altLang="en-US" dirty="0">
                <a:solidFill>
                  <a:srgbClr val="000000"/>
                </a:solidFill>
                <a:latin typeface="Times New Roman" panose="02020603050405020304" pitchFamily="18" charset="0"/>
                <a:ea typeface="楷体_GB2312" pitchFamily="49" charset="-122"/>
              </a:rPr>
              <a:t>，称为</a:t>
            </a:r>
            <a:r>
              <a:rPr lang="en-US" altLang="zh-CN" dirty="0">
                <a:solidFill>
                  <a:srgbClr val="0000CC"/>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。而</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内的</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称为</a:t>
            </a:r>
            <a:r>
              <a:rPr lang="en-US" altLang="zh-CN" dirty="0">
                <a:solidFill>
                  <a:srgbClr val="000000"/>
                </a:solidFill>
                <a:latin typeface="Times New Roman" panose="02020603050405020304" pitchFamily="18" charset="0"/>
                <a:ea typeface="楷体_GB2312" pitchFamily="49" charset="-122"/>
              </a:rPr>
              <a:t>L1 Cache</a:t>
            </a:r>
            <a:r>
              <a:rPr lang="zh-CN" altLang="en-US" dirty="0">
                <a:solidFill>
                  <a:srgbClr val="000000"/>
                </a:solidFill>
                <a:latin typeface="Times New Roman" panose="02020603050405020304" pitchFamily="18" charset="0"/>
                <a:ea typeface="楷体_GB2312" pitchFamily="49" charset="-122"/>
              </a:rPr>
              <a:t>。当时的</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就像今天内存一样，是可以插在主板上使用的，不过价格昂贵</a:t>
            </a:r>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06" name="Rectangle 2"/>
          <p:cNvSpPr>
            <a:spLocks noGrp="1"/>
          </p:cNvSpPr>
          <p:nvPr>
            <p:ph type="title"/>
          </p:nvPr>
        </p:nvSpPr>
        <p:spPr>
          <a:ln/>
        </p:spPr>
        <p:txBody>
          <a:bodyPr vert="horz" wrap="square" lIns="91440" tIns="45720" rIns="91440" bIns="45720" anchor="ctr" anchorCtr="0"/>
          <a:p>
            <a:pPr eaLnBrk="1" hangingPunct="1"/>
            <a:r>
              <a:rPr lang="en-US" altLang="zh-CN" sz="3200" dirty="0"/>
              <a:t>Cache</a:t>
            </a:r>
            <a:r>
              <a:rPr lang="zh-CN" altLang="en-US" sz="3200" dirty="0"/>
              <a:t>发展史</a:t>
            </a:r>
            <a:endParaRPr lang="zh-CN" altLang="en-US" sz="3200" dirty="0"/>
          </a:p>
        </p:txBody>
      </p:sp>
      <p:sp>
        <p:nvSpPr>
          <p:cNvPr id="200707" name="Rectangle 3"/>
          <p:cNvSpPr>
            <a:spLocks noGrp="1"/>
          </p:cNvSpPr>
          <p:nvPr>
            <p:ph idx="1" hasCustomPrompt="1"/>
          </p:nvPr>
        </p:nvSpPr>
        <p:spPr>
          <a:ln/>
        </p:spPr>
        <p:txBody>
          <a:bodyPr vert="horz" wrap="square" lIns="91440" tIns="45720" rIns="91440" bIns="45720" anchor="t" anchorCtr="0"/>
          <a:p>
            <a:pPr eaLnBrk="1" hangingPunct="1"/>
            <a:r>
              <a:rPr lang="en-US" altLang="zh-CN" dirty="0"/>
              <a:t>Cache</a:t>
            </a:r>
            <a:r>
              <a:rPr lang="zh-CN" altLang="en-US" dirty="0"/>
              <a:t>的演进</a:t>
            </a:r>
            <a:endParaRPr lang="zh-CN" altLang="en-US" dirty="0"/>
          </a:p>
          <a:p>
            <a:pPr lvl="1" algn="just" eaLnBrk="1" hangingPunct="1"/>
            <a:r>
              <a:rPr lang="zh-CN" altLang="en-US" dirty="0">
                <a:solidFill>
                  <a:srgbClr val="000000"/>
                </a:solidFill>
                <a:latin typeface="Times New Roman" panose="02020603050405020304" pitchFamily="18" charset="0"/>
                <a:ea typeface="楷体_GB2312" pitchFamily="49" charset="-122"/>
              </a:rPr>
              <a:t>进入了</a:t>
            </a:r>
            <a:r>
              <a:rPr lang="en-US" altLang="zh-CN" dirty="0">
                <a:solidFill>
                  <a:srgbClr val="000000"/>
                </a:solidFill>
                <a:latin typeface="Times New Roman" panose="02020603050405020304" pitchFamily="18" charset="0"/>
                <a:ea typeface="楷体_GB2312" pitchFamily="49" charset="-122"/>
              </a:rPr>
              <a:t>Pentium</a:t>
            </a:r>
            <a:r>
              <a:rPr lang="zh-CN" altLang="en-US" dirty="0">
                <a:solidFill>
                  <a:srgbClr val="000000"/>
                </a:solidFill>
                <a:latin typeface="Times New Roman" panose="02020603050405020304" pitchFamily="18" charset="0"/>
                <a:ea typeface="楷体_GB2312" pitchFamily="49" charset="-122"/>
              </a:rPr>
              <a:t>时代，</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芯片商不断去增加</a:t>
            </a:r>
            <a:r>
              <a:rPr lang="en-US" altLang="zh-CN" dirty="0">
                <a:solidFill>
                  <a:srgbClr val="000000"/>
                </a:solidFill>
                <a:latin typeface="Times New Roman" panose="02020603050405020304" pitchFamily="18" charset="0"/>
                <a:ea typeface="楷体_GB2312" pitchFamily="49" charset="-122"/>
              </a:rPr>
              <a:t>Cache</a:t>
            </a:r>
            <a:r>
              <a:rPr lang="zh-CN" altLang="en-US" dirty="0">
                <a:solidFill>
                  <a:srgbClr val="000000"/>
                </a:solidFill>
                <a:latin typeface="Times New Roman" panose="02020603050405020304" pitchFamily="18" charset="0"/>
                <a:ea typeface="楷体_GB2312" pitchFamily="49" charset="-122"/>
              </a:rPr>
              <a:t>的容量去加强效能，当</a:t>
            </a:r>
            <a:r>
              <a:rPr lang="en-US" altLang="zh-CN" dirty="0">
                <a:solidFill>
                  <a:srgbClr val="000000"/>
                </a:solidFill>
                <a:latin typeface="Times New Roman" panose="02020603050405020304" pitchFamily="18" charset="0"/>
                <a:ea typeface="楷体_GB2312" pitchFamily="49" charset="-122"/>
              </a:rPr>
              <a:t>Pentium</a:t>
            </a:r>
            <a:r>
              <a:rPr lang="zh-CN" altLang="en-US" dirty="0">
                <a:solidFill>
                  <a:srgbClr val="000000"/>
                </a:solidFill>
                <a:latin typeface="Times New Roman" panose="02020603050405020304" pitchFamily="18" charset="0"/>
                <a:ea typeface="楷体_GB2312" pitchFamily="49" charset="-122"/>
              </a:rPr>
              <a:t>有</a:t>
            </a:r>
            <a:r>
              <a:rPr lang="en-US" altLang="zh-CN" dirty="0">
                <a:solidFill>
                  <a:srgbClr val="000000"/>
                </a:solidFill>
                <a:latin typeface="Times New Roman" panose="02020603050405020304" pitchFamily="18" charset="0"/>
                <a:ea typeface="楷体_GB2312" pitchFamily="49" charset="-122"/>
              </a:rPr>
              <a:t>16KB</a:t>
            </a:r>
            <a:r>
              <a:rPr lang="zh-CN" altLang="en-US" dirty="0">
                <a:solidFill>
                  <a:srgbClr val="000000"/>
                </a:solidFill>
                <a:latin typeface="Times New Roman" panose="02020603050405020304" pitchFamily="18" charset="0"/>
                <a:ea typeface="楷体_GB2312" pitchFamily="49" charset="-122"/>
              </a:rPr>
              <a:t>时，对手就加入更多，到达</a:t>
            </a:r>
            <a:r>
              <a:rPr lang="en-US" altLang="zh-CN" dirty="0">
                <a:solidFill>
                  <a:srgbClr val="000000"/>
                </a:solidFill>
                <a:latin typeface="Times New Roman" panose="02020603050405020304" pitchFamily="18" charset="0"/>
                <a:ea typeface="楷体_GB2312" pitchFamily="49" charset="-122"/>
              </a:rPr>
              <a:t>32KB</a:t>
            </a:r>
            <a:r>
              <a:rPr lang="zh-CN" altLang="en-US" dirty="0">
                <a:solidFill>
                  <a:srgbClr val="000000"/>
                </a:solidFill>
                <a:latin typeface="Times New Roman" panose="02020603050405020304" pitchFamily="18" charset="0"/>
                <a:ea typeface="楷体_GB2312" pitchFamily="49" charset="-122"/>
              </a:rPr>
              <a:t>甚至</a:t>
            </a:r>
            <a:r>
              <a:rPr lang="en-US" altLang="zh-CN" dirty="0">
                <a:solidFill>
                  <a:srgbClr val="000000"/>
                </a:solidFill>
                <a:latin typeface="Times New Roman" panose="02020603050405020304" pitchFamily="18" charset="0"/>
                <a:ea typeface="楷体_GB2312" pitchFamily="49" charset="-122"/>
              </a:rPr>
              <a:t>64KB</a:t>
            </a:r>
            <a:r>
              <a:rPr lang="zh-CN" altLang="en-US" dirty="0">
                <a:solidFill>
                  <a:srgbClr val="000000"/>
                </a:solidFill>
                <a:latin typeface="Times New Roman" panose="02020603050405020304" pitchFamily="18" charset="0"/>
                <a:ea typeface="楷体_GB2312" pitchFamily="49" charset="-122"/>
              </a:rPr>
              <a:t>，当时</a:t>
            </a:r>
            <a:r>
              <a:rPr lang="en-US" altLang="zh-CN" dirty="0">
                <a:solidFill>
                  <a:srgbClr val="000000"/>
                </a:solidFill>
                <a:latin typeface="Times New Roman" panose="02020603050405020304" pitchFamily="18" charset="0"/>
                <a:ea typeface="楷体_GB2312" pitchFamily="49" charset="-122"/>
              </a:rPr>
              <a:t>AMD</a:t>
            </a:r>
            <a:r>
              <a:rPr lang="zh-CN" altLang="en-US" dirty="0">
                <a:solidFill>
                  <a:srgbClr val="000000"/>
                </a:solidFill>
                <a:latin typeface="Times New Roman" panose="02020603050405020304" pitchFamily="18" charset="0"/>
                <a:ea typeface="楷体_GB2312" pitchFamily="49" charset="-122"/>
              </a:rPr>
              <a:t>的</a:t>
            </a:r>
            <a:r>
              <a:rPr lang="en-US" altLang="zh-CN" dirty="0">
                <a:solidFill>
                  <a:srgbClr val="000000"/>
                </a:solidFill>
                <a:latin typeface="Times New Roman" panose="02020603050405020304" pitchFamily="18" charset="0"/>
                <a:ea typeface="楷体_GB2312" pitchFamily="49" charset="-122"/>
              </a:rPr>
              <a:t>K6-2</a:t>
            </a:r>
            <a:r>
              <a:rPr lang="zh-CN" altLang="en-US" dirty="0">
                <a:solidFill>
                  <a:srgbClr val="000000"/>
                </a:solidFill>
                <a:latin typeface="Times New Roman" panose="02020603050405020304" pitchFamily="18" charset="0"/>
                <a:ea typeface="楷体_GB2312" pitchFamily="49" charset="-122"/>
              </a:rPr>
              <a:t>更有高达</a:t>
            </a:r>
            <a:r>
              <a:rPr lang="en-US" altLang="zh-CN" dirty="0">
                <a:solidFill>
                  <a:srgbClr val="000000"/>
                </a:solidFill>
                <a:latin typeface="Times New Roman" panose="02020603050405020304" pitchFamily="18" charset="0"/>
                <a:ea typeface="楷体_GB2312" pitchFamily="49" charset="-122"/>
              </a:rPr>
              <a:t>84KB</a:t>
            </a:r>
            <a:r>
              <a:rPr lang="zh-CN" altLang="en-US" dirty="0">
                <a:solidFill>
                  <a:srgbClr val="000000"/>
                </a:solidFill>
                <a:latin typeface="Times New Roman" panose="02020603050405020304" pitchFamily="18" charset="0"/>
                <a:ea typeface="楷体_GB2312" pitchFamily="49" charset="-122"/>
              </a:rPr>
              <a:t>的</a:t>
            </a:r>
            <a:r>
              <a:rPr lang="en-US" altLang="zh-CN" dirty="0">
                <a:solidFill>
                  <a:srgbClr val="000000"/>
                </a:solidFill>
                <a:latin typeface="Times New Roman" panose="02020603050405020304" pitchFamily="18" charset="0"/>
                <a:ea typeface="楷体_GB2312" pitchFamily="49" charset="-122"/>
              </a:rPr>
              <a:t>L1 Cache</a:t>
            </a:r>
            <a:r>
              <a:rPr lang="zh-CN" altLang="en-US" dirty="0">
                <a:solidFill>
                  <a:srgbClr val="000000"/>
                </a:solidFill>
                <a:latin typeface="Times New Roman" panose="02020603050405020304" pitchFamily="18" charset="0"/>
                <a:ea typeface="楷体_GB2312" pitchFamily="49" charset="-122"/>
              </a:rPr>
              <a:t>，由于</a:t>
            </a:r>
            <a:r>
              <a:rPr lang="en-US" altLang="zh-CN" dirty="0">
                <a:solidFill>
                  <a:srgbClr val="000000"/>
                </a:solidFill>
                <a:latin typeface="Times New Roman" panose="02020603050405020304" pitchFamily="18" charset="0"/>
                <a:ea typeface="楷体_GB2312" pitchFamily="49" charset="-122"/>
              </a:rPr>
              <a:t>L1 Cache</a:t>
            </a:r>
            <a:r>
              <a:rPr lang="zh-CN" altLang="en-US" dirty="0">
                <a:solidFill>
                  <a:srgbClr val="000000"/>
                </a:solidFill>
                <a:latin typeface="Times New Roman" panose="02020603050405020304" pitchFamily="18" charset="0"/>
                <a:ea typeface="楷体_GB2312" pitchFamily="49" charset="-122"/>
              </a:rPr>
              <a:t>的容量再高，效能也不会太显注，战场开始漫延至</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a:t>
            </a:r>
            <a:endParaRPr lang="en-US" altLang="zh-CN" dirty="0">
              <a:solidFill>
                <a:srgbClr val="000000"/>
              </a:solidFill>
              <a:latin typeface="Times New Roman" panose="02020603050405020304" pitchFamily="18" charset="0"/>
              <a:ea typeface="楷体_GB2312" pitchFamily="49" charset="-122"/>
            </a:endParaRPr>
          </a:p>
          <a:p>
            <a:pPr lvl="1" algn="just" eaLnBrk="1" hangingPunct="1"/>
            <a:endParaRPr lang="en-US" altLang="zh-CN" dirty="0">
              <a:solidFill>
                <a:srgbClr val="000000"/>
              </a:solidFill>
              <a:latin typeface="Times New Roman" panose="02020603050405020304" pitchFamily="18" charset="0"/>
              <a:ea typeface="楷体_GB2312" pitchFamily="49" charset="-122"/>
            </a:endParaRPr>
          </a:p>
          <a:p>
            <a:pPr lvl="1" algn="just" eaLnBrk="1" hangingPunct="1"/>
            <a:r>
              <a:rPr lang="zh-CN" altLang="en-US" dirty="0">
                <a:solidFill>
                  <a:srgbClr val="000000"/>
                </a:solidFill>
                <a:latin typeface="Times New Roman" panose="02020603050405020304" pitchFamily="18" charset="0"/>
                <a:ea typeface="楷体_GB2312" pitchFamily="49" charset="-122"/>
              </a:rPr>
              <a:t>还记得赛扬刚诞生的时候由于没有集成</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导致性能极低，因此</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不得不在随后的赛扬处理器中重新加入</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。可见</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的对于</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集成到</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后）整体性能至关重要。</a:t>
            </a:r>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Rectangle 2"/>
          <p:cNvSpPr>
            <a:spLocks noGrp="1"/>
          </p:cNvSpPr>
          <p:nvPr>
            <p:ph type="title"/>
          </p:nvPr>
        </p:nvSpPr>
        <p:spPr>
          <a:ln/>
        </p:spPr>
        <p:txBody>
          <a:bodyPr vert="horz" wrap="square" lIns="91440" tIns="45720" rIns="91440" bIns="45720" anchor="ctr" anchorCtr="0"/>
          <a:p>
            <a:pPr eaLnBrk="1" hangingPunct="1"/>
            <a:r>
              <a:rPr lang="en-US" altLang="zh-CN" sz="3200" dirty="0"/>
              <a:t>Cache</a:t>
            </a:r>
            <a:r>
              <a:rPr lang="zh-CN" altLang="en-US" sz="3200" dirty="0"/>
              <a:t>发展史</a:t>
            </a:r>
            <a:endParaRPr lang="zh-CN" altLang="en-US" sz="3200" dirty="0"/>
          </a:p>
        </p:txBody>
      </p:sp>
      <p:sp>
        <p:nvSpPr>
          <p:cNvPr id="201731"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整合</a:t>
            </a:r>
            <a:r>
              <a:rPr lang="en-US" altLang="zh-CN" dirty="0">
                <a:latin typeface="Times New Roman" panose="02020603050405020304" pitchFamily="18" charset="0"/>
              </a:rPr>
              <a:t>L2 Cache</a:t>
            </a:r>
            <a:endParaRPr lang="en-US" altLang="zh-CN" dirty="0">
              <a:latin typeface="Times New Roman" panose="02020603050405020304" pitchFamily="18" charset="0"/>
            </a:endParaRPr>
          </a:p>
          <a:p>
            <a:pPr lvl="1" algn="just" eaLnBrk="1" hangingPunct="1"/>
            <a:r>
              <a:rPr lang="zh-CN" altLang="en-US" dirty="0">
                <a:solidFill>
                  <a:srgbClr val="000000"/>
                </a:solidFill>
                <a:latin typeface="Times New Roman" panose="02020603050405020304" pitchFamily="18" charset="0"/>
                <a:ea typeface="楷体_GB2312" pitchFamily="49" charset="-122"/>
              </a:rPr>
              <a:t>到了</a:t>
            </a:r>
            <a:r>
              <a:rPr lang="en-US" altLang="zh-CN" dirty="0">
                <a:solidFill>
                  <a:srgbClr val="000000"/>
                </a:solidFill>
                <a:latin typeface="Times New Roman" panose="02020603050405020304" pitchFamily="18" charset="0"/>
                <a:ea typeface="楷体_GB2312" pitchFamily="49" charset="-122"/>
              </a:rPr>
              <a:t>Intel Pentium Pro</a:t>
            </a: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终于把</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放在</a:t>
            </a:r>
            <a:r>
              <a:rPr lang="en-US" altLang="zh-CN" dirty="0">
                <a:solidFill>
                  <a:srgbClr val="000000"/>
                </a:solidFill>
                <a:latin typeface="Times New Roman" panose="02020603050405020304" pitchFamily="18" charset="0"/>
                <a:ea typeface="楷体_GB2312" pitchFamily="49" charset="-122"/>
              </a:rPr>
              <a:t>CPU</a:t>
            </a:r>
            <a:r>
              <a:rPr lang="zh-CN" altLang="en-US" dirty="0">
                <a:solidFill>
                  <a:srgbClr val="000000"/>
                </a:solidFill>
                <a:latin typeface="Times New Roman" panose="02020603050405020304" pitchFamily="18" charset="0"/>
                <a:ea typeface="楷体_GB2312" pitchFamily="49" charset="-122"/>
              </a:rPr>
              <a:t>内，令</a:t>
            </a:r>
            <a:r>
              <a:rPr lang="en-US" altLang="zh-CN" dirty="0">
                <a:solidFill>
                  <a:srgbClr val="000000"/>
                </a:solidFill>
                <a:latin typeface="Times New Roman" panose="02020603050405020304" pitchFamily="18" charset="0"/>
                <a:ea typeface="楷体_GB2312" pitchFamily="49" charset="-122"/>
              </a:rPr>
              <a:t>L2</a:t>
            </a:r>
            <a:r>
              <a:rPr lang="zh-CN" altLang="en-US" dirty="0">
                <a:solidFill>
                  <a:srgbClr val="000000"/>
                </a:solidFill>
                <a:latin typeface="Times New Roman" panose="02020603050405020304" pitchFamily="18" charset="0"/>
                <a:ea typeface="楷体_GB2312" pitchFamily="49" charset="-122"/>
              </a:rPr>
              <a:t>速度也加快了，不过却不是在核心内，那时</a:t>
            </a:r>
            <a:r>
              <a:rPr lang="en-US" altLang="zh-CN" dirty="0">
                <a:solidFill>
                  <a:srgbClr val="000000"/>
                </a:solidFill>
                <a:latin typeface="Times New Roman" panose="02020603050405020304" pitchFamily="18" charset="0"/>
                <a:ea typeface="楷体_GB2312" pitchFamily="49" charset="-122"/>
              </a:rPr>
              <a:t>Pentium Pro</a:t>
            </a:r>
            <a:r>
              <a:rPr lang="zh-CN" altLang="en-US" dirty="0">
                <a:solidFill>
                  <a:srgbClr val="000000"/>
                </a:solidFill>
                <a:latin typeface="Times New Roman" panose="02020603050405020304" pitchFamily="18" charset="0"/>
                <a:ea typeface="楷体_GB2312" pitchFamily="49" charset="-122"/>
              </a:rPr>
              <a:t>内采用双芯片，</a:t>
            </a:r>
            <a:r>
              <a:rPr lang="en-US" altLang="zh-CN" dirty="0">
                <a:solidFill>
                  <a:srgbClr val="000000"/>
                </a:solidFill>
                <a:latin typeface="Times New Roman" panose="02020603050405020304" pitchFamily="18" charset="0"/>
                <a:ea typeface="楷体_GB2312" pitchFamily="49" charset="-122"/>
              </a:rPr>
              <a:t>L1 + Die</a:t>
            </a:r>
            <a:r>
              <a:rPr lang="zh-CN" altLang="en-US" dirty="0">
                <a:solidFill>
                  <a:srgbClr val="000000"/>
                </a:solidFill>
                <a:latin typeface="Times New Roman" panose="02020603050405020304" pitchFamily="18" charset="0"/>
                <a:ea typeface="楷体_GB2312" pitchFamily="49" charset="-122"/>
              </a:rPr>
              <a:t>及</a:t>
            </a:r>
            <a:r>
              <a:rPr lang="en-US" altLang="zh-CN" dirty="0">
                <a:solidFill>
                  <a:srgbClr val="000000"/>
                </a:solidFill>
                <a:latin typeface="Times New Roman" panose="02020603050405020304" pitchFamily="18" charset="0"/>
                <a:ea typeface="楷体_GB2312" pitchFamily="49" charset="-122"/>
              </a:rPr>
              <a:t>L2</a:t>
            </a:r>
            <a:r>
              <a:rPr lang="zh-CN" altLang="en-US" dirty="0">
                <a:solidFill>
                  <a:srgbClr val="000000"/>
                </a:solidFill>
                <a:latin typeface="Times New Roman" panose="02020603050405020304" pitchFamily="18" charset="0"/>
                <a:ea typeface="楷体_GB2312" pitchFamily="49" charset="-122"/>
              </a:rPr>
              <a:t>，但由于要把两颗芯片封装，时常会压坏芯片，因此成品率不高。那么如何解决这个问题？</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是很有办法的。</a:t>
            </a:r>
            <a:endParaRPr lang="en-US" altLang="zh-CN" dirty="0">
              <a:solidFill>
                <a:srgbClr val="000000"/>
              </a:solidFill>
              <a:latin typeface="Times New Roman" panose="02020603050405020304" pitchFamily="18" charset="0"/>
              <a:ea typeface="楷体_GB2312" pitchFamily="49" charset="-122"/>
            </a:endParaRPr>
          </a:p>
          <a:p>
            <a:pPr lvl="1" algn="just" eaLnBrk="1" hangingPunct="1"/>
            <a:endParaRPr lang="zh-CN" altLang="en-US" dirty="0">
              <a:solidFill>
                <a:srgbClr val="000000"/>
              </a:solidFill>
              <a:latin typeface="Times New Roman" panose="02020603050405020304" pitchFamily="18" charset="0"/>
              <a:ea typeface="楷体_GB2312" pitchFamily="49" charset="-122"/>
            </a:endParaRPr>
          </a:p>
          <a:p>
            <a:pPr lvl="1" algn="just" eaLnBrk="1" hangingPunct="1"/>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后来采用了</a:t>
            </a:r>
            <a:r>
              <a:rPr lang="en-US" altLang="zh-CN" dirty="0">
                <a:solidFill>
                  <a:srgbClr val="000000"/>
                </a:solidFill>
                <a:latin typeface="Times New Roman" panose="02020603050405020304" pitchFamily="18" charset="0"/>
                <a:ea typeface="楷体_GB2312" pitchFamily="49" charset="-122"/>
              </a:rPr>
              <a:t>On-Card Cache</a:t>
            </a:r>
            <a:r>
              <a:rPr lang="zh-CN" altLang="en-US" dirty="0">
                <a:solidFill>
                  <a:srgbClr val="000000"/>
                </a:solidFill>
                <a:latin typeface="Times New Roman" panose="02020603050405020304" pitchFamily="18" charset="0"/>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Pentium II</a:t>
            </a:r>
            <a:r>
              <a:rPr lang="zh-CN" altLang="en-US" dirty="0">
                <a:solidFill>
                  <a:srgbClr val="000000"/>
                </a:solidFill>
                <a:latin typeface="Times New Roman" panose="02020603050405020304" pitchFamily="18" charset="0"/>
                <a:ea typeface="楷体_GB2312" pitchFamily="49" charset="-122"/>
              </a:rPr>
              <a:t>改用了</a:t>
            </a:r>
            <a:r>
              <a:rPr lang="en-US" altLang="zh-CN" dirty="0">
                <a:solidFill>
                  <a:srgbClr val="000000"/>
                </a:solidFill>
                <a:latin typeface="Times New Roman" panose="02020603050405020304" pitchFamily="18" charset="0"/>
                <a:ea typeface="楷体_GB2312" pitchFamily="49" charset="-122"/>
              </a:rPr>
              <a:t>Slot 1</a:t>
            </a:r>
            <a:r>
              <a:rPr lang="zh-CN" altLang="en-US" dirty="0">
                <a:solidFill>
                  <a:srgbClr val="000000"/>
                </a:solidFill>
                <a:latin typeface="Times New Roman" panose="02020603050405020304" pitchFamily="18" charset="0"/>
                <a:ea typeface="楷体_GB2312" pitchFamily="49" charset="-122"/>
              </a:rPr>
              <a:t>，把</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放在卡内而不用封装。虽然效能不俗却十分仰贵，所以</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推出了没有</a:t>
            </a:r>
            <a:r>
              <a:rPr lang="en-US" altLang="zh-CN" dirty="0">
                <a:solidFill>
                  <a:srgbClr val="000000"/>
                </a:solidFill>
                <a:latin typeface="Times New Roman" panose="02020603050405020304" pitchFamily="18" charset="0"/>
                <a:ea typeface="楷体_GB2312" pitchFamily="49" charset="-122"/>
              </a:rPr>
              <a:t>L2 Cache</a:t>
            </a:r>
            <a:r>
              <a:rPr lang="zh-CN" altLang="en-US" dirty="0">
                <a:solidFill>
                  <a:srgbClr val="000000"/>
                </a:solidFill>
                <a:latin typeface="Times New Roman" panose="02020603050405020304" pitchFamily="18" charset="0"/>
                <a:ea typeface="楷体_GB2312" pitchFamily="49" charset="-122"/>
              </a:rPr>
              <a:t>的</a:t>
            </a:r>
            <a:r>
              <a:rPr lang="en-US" altLang="zh-CN" dirty="0">
                <a:solidFill>
                  <a:srgbClr val="000000"/>
                </a:solidFill>
                <a:latin typeface="Times New Roman" panose="02020603050405020304" pitchFamily="18" charset="0"/>
                <a:ea typeface="楷体_GB2312" pitchFamily="49" charset="-122"/>
              </a:rPr>
              <a:t>Celeron</a:t>
            </a:r>
            <a:r>
              <a:rPr lang="zh-CN" altLang="en-US" dirty="0">
                <a:solidFill>
                  <a:srgbClr val="000000"/>
                </a:solidFill>
                <a:latin typeface="Times New Roman" panose="02020603050405020304" pitchFamily="18" charset="0"/>
                <a:ea typeface="楷体_GB2312" pitchFamily="49" charset="-122"/>
              </a:rPr>
              <a:t>版本。同时期的</a:t>
            </a:r>
            <a:r>
              <a:rPr lang="en-US" altLang="zh-CN" dirty="0">
                <a:solidFill>
                  <a:srgbClr val="000000"/>
                </a:solidFill>
                <a:latin typeface="Times New Roman" panose="02020603050405020304" pitchFamily="18" charset="0"/>
                <a:ea typeface="楷体_GB2312" pitchFamily="49" charset="-122"/>
              </a:rPr>
              <a:t>AMD</a:t>
            </a:r>
            <a:r>
              <a:rPr lang="zh-CN" altLang="en-US" dirty="0">
                <a:solidFill>
                  <a:srgbClr val="000000"/>
                </a:solidFill>
                <a:latin typeface="Times New Roman" panose="02020603050405020304" pitchFamily="18" charset="0"/>
                <a:ea typeface="楷体_GB2312" pitchFamily="49" charset="-122"/>
              </a:rPr>
              <a:t>也采用了和</a:t>
            </a:r>
            <a:r>
              <a:rPr lang="en-US" altLang="zh-CN" dirty="0">
                <a:solidFill>
                  <a:srgbClr val="000000"/>
                </a:solidFill>
                <a:latin typeface="Times New Roman" panose="02020603050405020304" pitchFamily="18" charset="0"/>
                <a:ea typeface="楷体_GB2312" pitchFamily="49" charset="-122"/>
              </a:rPr>
              <a:t>Intel</a:t>
            </a:r>
            <a:r>
              <a:rPr lang="zh-CN" altLang="en-US" dirty="0">
                <a:solidFill>
                  <a:srgbClr val="000000"/>
                </a:solidFill>
                <a:latin typeface="Times New Roman" panose="02020603050405020304" pitchFamily="18" charset="0"/>
                <a:ea typeface="楷体_GB2312" pitchFamily="49" charset="-122"/>
              </a:rPr>
              <a:t>同样的办法使用</a:t>
            </a:r>
            <a:r>
              <a:rPr lang="en-US" altLang="zh-CN" dirty="0">
                <a:solidFill>
                  <a:srgbClr val="000000"/>
                </a:solidFill>
                <a:latin typeface="Times New Roman" panose="02020603050405020304" pitchFamily="18" charset="0"/>
                <a:ea typeface="楷体_GB2312" pitchFamily="49" charset="-122"/>
              </a:rPr>
              <a:t>Slot A </a:t>
            </a:r>
            <a:r>
              <a:rPr lang="zh-CN" altLang="en-US" dirty="0">
                <a:solidFill>
                  <a:srgbClr val="000000"/>
                </a:solidFill>
                <a:latin typeface="Times New Roman" panose="02020603050405020304" pitchFamily="18" charset="0"/>
                <a:ea typeface="楷体_GB2312" pitchFamily="49" charset="-122"/>
              </a:rPr>
              <a:t>。</a:t>
            </a:r>
            <a:endParaRPr lang="zh-CN" altLang="en-US" dirty="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3778" name="Rectangle 2"/>
          <p:cNvSpPr>
            <a:spLocks noGrp="1"/>
          </p:cNvSpPr>
          <p:nvPr>
            <p:ph type="title"/>
          </p:nvPr>
        </p:nvSpPr>
        <p:spPr>
          <a:ln/>
        </p:spPr>
        <p:txBody>
          <a:bodyPr vert="horz" wrap="square" lIns="91440" tIns="45720" rIns="91440" bIns="45720" anchor="ctr" anchorCtr="0"/>
          <a:p>
            <a:pPr eaLnBrk="1" hangingPunct="1"/>
            <a:r>
              <a:rPr lang="en-US" altLang="zh-CN" sz="3200" dirty="0"/>
              <a:t>Cache</a:t>
            </a:r>
            <a:r>
              <a:rPr lang="zh-CN" altLang="en-US" sz="3200" dirty="0"/>
              <a:t>发展史</a:t>
            </a:r>
            <a:endParaRPr lang="zh-CN" altLang="en-US" sz="3200" dirty="0"/>
          </a:p>
        </p:txBody>
      </p:sp>
      <p:sp>
        <p:nvSpPr>
          <p:cNvPr id="189443"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ea"/>
                <a:ea typeface="+mn-ea"/>
                <a:cs typeface="+mn-cs"/>
              </a:rPr>
              <a:t>真正</a:t>
            </a:r>
            <a:r>
              <a:rPr kumimoji="0" lang="en-US" altLang="zh-CN" sz="2800" b="1" i="0" u="none" strike="noStrike" kern="1200" cap="none" spc="0" normalizeH="0" baseline="0" noProof="0" dirty="0">
                <a:ln>
                  <a:noFill/>
                </a:ln>
                <a:solidFill>
                  <a:srgbClr val="000000"/>
                </a:solidFill>
                <a:effectLst/>
                <a:uLnTx/>
                <a:uFillTx/>
                <a:latin typeface="+mn-ea"/>
                <a:ea typeface="+mn-ea"/>
                <a:cs typeface="+mn-cs"/>
              </a:rPr>
              <a:t>L2 On-Die Cache</a:t>
            </a:r>
            <a:endParaRPr kumimoji="0" lang="en-US" altLang="zh-CN" sz="2800" b="1" i="0" u="none" strike="noStrike" kern="1200" cap="none" spc="0" normalizeH="0" baseline="0" noProof="0" dirty="0">
              <a:ln>
                <a:noFill/>
              </a:ln>
              <a:solidFill>
                <a:srgbClr val="000000"/>
              </a:solidFill>
              <a:effectLst/>
              <a:uLnTx/>
              <a:uFillTx/>
              <a:latin typeface="+mn-ea"/>
              <a:ea typeface="+mn-ea"/>
              <a:cs typeface="+mn-cs"/>
            </a:endParaRPr>
          </a:p>
          <a:p>
            <a:pPr marL="742950" marR="0" lvl="1" indent="-285750" algn="just"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由于卡匣式太贵，</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Intel</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又再次用回</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Socket</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与塑料封装，同时由于制程的进步，</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L2 Cache</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也放在核心内，初时的</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Pentium III</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拥有</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512KB L2 Cache</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，早期的也产生过</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slot I</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结构的</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Pentium III,</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在卡内出现</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512k Cache,</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但和早期的</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socket 370</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结构的</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Pentium III</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一样</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Cache</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只有核心速度的一半，到后来进步至</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256KB </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但行全速。此时期的代表做就是</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Pentium III</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a:t>
            </a:r>
            <a:endParaRPr kumimoji="0" lang="zh-CN" altLang="en-US" sz="2400" b="0" i="0" u="none" strike="noStrike" kern="1200" cap="none" spc="0" normalizeH="0" baseline="0" noProof="0" dirty="0">
              <a:ln>
                <a:noFill/>
              </a:ln>
              <a:solidFill>
                <a:srgbClr val="000000"/>
              </a:solidFill>
              <a:effectLst/>
              <a:uLnTx/>
              <a:uFillTx/>
              <a:latin typeface="+mn-ea"/>
              <a:ea typeface="+mn-ea"/>
              <a:cs typeface="+mn-cs"/>
            </a:endParaRPr>
          </a:p>
          <a:p>
            <a:pPr marL="342900" marR="0" lvl="0" indent="-34290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mn-ea"/>
                <a:ea typeface="+mn-ea"/>
                <a:cs typeface="+mn-cs"/>
              </a:rPr>
              <a:t>L3 Cache</a:t>
            </a:r>
            <a:r>
              <a:rPr kumimoji="0" lang="zh-CN" altLang="en-US" sz="2800" b="1" i="0" u="none" strike="noStrike" kern="1200" cap="none" spc="0" normalizeH="0" baseline="0" noProof="0" dirty="0">
                <a:ln>
                  <a:noFill/>
                </a:ln>
                <a:solidFill>
                  <a:srgbClr val="000000"/>
                </a:solidFill>
                <a:effectLst/>
                <a:uLnTx/>
                <a:uFillTx/>
                <a:latin typeface="+mn-ea"/>
                <a:ea typeface="+mn-ea"/>
                <a:cs typeface="+mn-cs"/>
              </a:rPr>
              <a:t>诞生</a:t>
            </a:r>
            <a:endParaRPr kumimoji="0" lang="zh-CN" altLang="en-US" sz="2800" b="1" i="0" u="none" strike="noStrike" kern="1200" cap="none" spc="0" normalizeH="0" baseline="0" noProof="0" dirty="0">
              <a:ln>
                <a:noFill/>
              </a:ln>
              <a:solidFill>
                <a:srgbClr val="000000"/>
              </a:solidFill>
              <a:effectLst/>
              <a:uLnTx/>
              <a:uFillTx/>
              <a:latin typeface="+mn-ea"/>
              <a:ea typeface="+mn-ea"/>
              <a:cs typeface="+mn-cs"/>
            </a:endParaRPr>
          </a:p>
          <a:p>
            <a:pPr marL="742950" marR="0" lvl="1" indent="-285750" algn="just"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随着</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64</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位处理器的诞生，</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Intel</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已经把高速的</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L3</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加入到其</a:t>
            </a:r>
            <a:r>
              <a:rPr kumimoji="0" lang="en-US" altLang="zh-CN" sz="2400" b="0" i="0" u="none" strike="noStrike" kern="1200" cap="none" spc="0" normalizeH="0" baseline="0" noProof="0" dirty="0">
                <a:ln>
                  <a:noFill/>
                </a:ln>
                <a:solidFill>
                  <a:srgbClr val="000000"/>
                </a:solidFill>
                <a:effectLst/>
                <a:uLnTx/>
                <a:uFillTx/>
                <a:latin typeface="+mn-ea"/>
                <a:ea typeface="+mn-ea"/>
                <a:cs typeface="+mn-cs"/>
              </a:rPr>
              <a:t>Itanium 2</a:t>
            </a:r>
            <a:r>
              <a:rPr kumimoji="0" lang="zh-CN" altLang="en-US" sz="2400" b="0" i="0" u="none" strike="noStrike" kern="1200" cap="none" spc="0" normalizeH="0" baseline="0" noProof="0" dirty="0">
                <a:ln>
                  <a:noFill/>
                </a:ln>
                <a:solidFill>
                  <a:srgbClr val="000000"/>
                </a:solidFill>
                <a:effectLst/>
                <a:uLnTx/>
                <a:uFillTx/>
                <a:latin typeface="+mn-ea"/>
                <a:ea typeface="+mn-ea"/>
                <a:cs typeface="+mn-cs"/>
              </a:rPr>
              <a:t>当中</a:t>
            </a:r>
            <a:endParaRPr kumimoji="0" lang="zh-CN" altLang="en-US" sz="2400" b="0" i="0" u="none" strike="noStrike" kern="1200" cap="none" spc="0" normalizeH="0" baseline="0" noProof="0" dirty="0">
              <a:ln>
                <a:noFill/>
              </a:ln>
              <a:solidFill>
                <a:srgbClr val="000000"/>
              </a:solidFill>
              <a:effectLst/>
              <a:uLnTx/>
              <a:uFillTx/>
              <a:latin typeface="+mn-ea"/>
              <a:ea typeface="+mn-ea"/>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02" name="Rectangle 2"/>
          <p:cNvSpPr>
            <a:spLocks noGrp="1"/>
          </p:cNvSpPr>
          <p:nvPr>
            <p:ph type="title"/>
          </p:nvPr>
        </p:nvSpPr>
        <p:spPr>
          <a:xfrm>
            <a:off x="304800" y="174625"/>
            <a:ext cx="7848600" cy="609600"/>
          </a:xfrm>
          <a:ln/>
        </p:spPr>
        <p:txBody>
          <a:bodyPr vert="horz" wrap="square" lIns="91440" tIns="45720" rIns="91440" bIns="45720" anchor="ctr" anchorCtr="0"/>
          <a:p>
            <a:pPr eaLnBrk="1" hangingPunct="1"/>
            <a:r>
              <a:rPr lang="en-US" altLang="zh-CN" sz="3200" dirty="0">
                <a:latin typeface="Times New Roman" panose="02020603050405020304" pitchFamily="18" charset="0"/>
              </a:rPr>
              <a:t>4.3.1  </a:t>
            </a:r>
            <a:r>
              <a:rPr lang="zh-CN" altLang="en-US" sz="3200" dirty="0">
                <a:latin typeface="Times New Roman" panose="02020603050405020304" pitchFamily="18" charset="0"/>
              </a:rPr>
              <a:t>工作原理和基本结构</a:t>
            </a:r>
            <a:endParaRPr lang="zh-CN" altLang="en-US" sz="3200" dirty="0">
              <a:latin typeface="Times New Roman" panose="02020603050405020304" pitchFamily="18" charset="0"/>
            </a:endParaRPr>
          </a:p>
        </p:txBody>
      </p:sp>
      <p:sp>
        <p:nvSpPr>
          <p:cNvPr id="961539" name="Rectangle 3"/>
          <p:cNvSpPr>
            <a:spLocks noGrp="1" noChangeArrowheads="1"/>
          </p:cNvSpPr>
          <p:nvPr>
            <p:ph idx="1" hasCustomPrompt="1"/>
          </p:nvPr>
        </p:nvSpPr>
        <p:spPr>
          <a:xfrm>
            <a:off x="469900" y="1022350"/>
            <a:ext cx="8413750" cy="49530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幼圆" panose="02010509060101010101" pitchFamily="49" charset="-122"/>
                <a:ea typeface="+mn-ea"/>
                <a:cs typeface="+mn-cs"/>
              </a:rPr>
              <a:t>高度缓冲（</a:t>
            </a:r>
            <a:r>
              <a:rPr kumimoji="0" lang="en-US" altLang="zh-CN" sz="28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幼圆" panose="02010509060101010101" pitchFamily="49" charset="-122"/>
                <a:ea typeface="+mn-ea"/>
                <a:cs typeface="+mn-cs"/>
              </a:rPr>
              <a:t>Cache</a:t>
            </a:r>
            <a:r>
              <a:rPr kumimoji="0" lang="zh-CN" altLang="en-US" sz="28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幼圆" panose="02010509060101010101" pitchFamily="49" charset="-122"/>
                <a:ea typeface="+mn-ea"/>
                <a:cs typeface="+mn-cs"/>
              </a:rPr>
              <a:t>）存储器</a:t>
            </a:r>
            <a:endParaRPr kumimoji="0" lang="en-US" altLang="zh-CN" sz="28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幼圆" panose="02010509060101010101" pitchFamily="49" charset="-122"/>
              <a:ea typeface="+mn-ea"/>
              <a:cs typeface="+mn-cs"/>
            </a:endParaRPr>
          </a:p>
          <a:p>
            <a:pPr marL="342900" marR="0" lvl="0" indent="-342900" algn="just" defTabSz="914400" rtl="0" eaLnBrk="1" fontAlgn="base" latinLnBrk="0" hangingPunct="1">
              <a:lnSpc>
                <a:spcPct val="100000"/>
              </a:lnSpc>
              <a:spcBef>
                <a:spcPts val="2400"/>
              </a:spcBef>
              <a:spcAft>
                <a:spcPct val="0"/>
              </a:spcAft>
              <a:buClr>
                <a:schemeClr val="tx1"/>
              </a:buClr>
              <a:buSzTx/>
              <a:buFont typeface="Wingdings" panose="05000000000000000000" pitchFamily="2" charset="2"/>
              <a:buChar char="v"/>
              <a:defRPr/>
            </a:pP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为弥补主存速度的不足，在处理机和主存之间设置一个高速、小容量的</a:t>
            </a:r>
            <a:r>
              <a:rPr kumimoji="0" lang="en-US" altLang="zh-CN"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Cache</a:t>
            </a: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，构成</a:t>
            </a:r>
            <a:r>
              <a:rPr kumimoji="0" lang="en-US" altLang="zh-CN"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Cache-</a:t>
            </a: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主存存储层次。</a:t>
            </a:r>
            <a:endParaRPr kumimoji="0" lang="en-US" altLang="zh-CN"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endParaRPr>
          </a:p>
          <a:p>
            <a:pPr marL="342900" marR="0" lvl="0" indent="-342900" algn="just" defTabSz="914400" rtl="0" eaLnBrk="1" fontAlgn="base" latinLnBrk="0" hangingPunct="1">
              <a:lnSpc>
                <a:spcPct val="100000"/>
              </a:lnSpc>
              <a:spcBef>
                <a:spcPts val="2400"/>
              </a:spcBef>
              <a:spcAft>
                <a:spcPct val="0"/>
              </a:spcAft>
              <a:buClr>
                <a:schemeClr val="tx1"/>
              </a:buClr>
              <a:buSzTx/>
              <a:buFont typeface="Wingdings" panose="05000000000000000000" pitchFamily="2" charset="2"/>
              <a:buChar char="v"/>
              <a:defRPr/>
            </a:pP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从</a:t>
            </a:r>
            <a:r>
              <a:rPr kumimoji="0" lang="en-US" altLang="zh-CN"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CPU</a:t>
            </a: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看，速度接近于</a:t>
            </a:r>
            <a:r>
              <a:rPr kumimoji="0" lang="en-US" altLang="zh-CN"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Cache</a:t>
            </a:r>
            <a:r>
              <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rPr>
              <a:t>，容量接近于主存。</a:t>
            </a:r>
            <a:endParaRPr kumimoji="0" lang="zh-CN" altLang="en-US" sz="2800" b="0" i="0" u="none" strike="noStrike" kern="1200" cap="none" spc="0" normalizeH="0" baseline="0" noProof="0" dirty="0">
              <a:ln>
                <a:noFill/>
              </a:ln>
              <a:solidFill>
                <a:srgbClr val="000000"/>
              </a:solidFill>
              <a:effectLst/>
              <a:uLnTx/>
              <a:uFillTx/>
              <a:latin typeface="幼圆" panose="02010509060101010101" pitchFamily="49" charset="-122"/>
              <a:ea typeface="+mn-ea"/>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826"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05827" name="Rectangle 2"/>
          <p:cNvSpPr>
            <a:spLocks noGrp="1"/>
          </p:cNvSpPr>
          <p:nvPr>
            <p:ph type="title"/>
          </p:nvPr>
        </p:nvSpPr>
        <p:spPr>
          <a:ln/>
        </p:spPr>
        <p:txBody>
          <a:bodyPr vert="horz" wrap="square" lIns="91440" tIns="45720" rIns="91440" bIns="45720" anchor="ctr" anchorCtr="0"/>
          <a:p>
            <a:pPr eaLnBrk="1" hangingPunct="1"/>
            <a:r>
              <a:rPr lang="en-US" altLang="zh-CN" sz="3200" dirty="0"/>
              <a:t>Cache</a:t>
            </a:r>
            <a:r>
              <a:rPr lang="zh-CN" altLang="en-US" sz="3200" dirty="0"/>
              <a:t>存储器的基本结构</a:t>
            </a:r>
            <a:endParaRPr lang="zh-CN" altLang="en-US" sz="3200" dirty="0"/>
          </a:p>
        </p:txBody>
      </p:sp>
      <p:sp>
        <p:nvSpPr>
          <p:cNvPr id="205828"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05829" name="Picture 5"/>
          <p:cNvPicPr>
            <a:picLocks noChangeAspect="1"/>
          </p:cNvPicPr>
          <p:nvPr/>
        </p:nvPicPr>
        <p:blipFill>
          <a:blip r:embed="rId1"/>
          <a:stretch>
            <a:fillRect/>
          </a:stretch>
        </p:blipFill>
        <p:spPr>
          <a:xfrm>
            <a:off x="238125" y="846138"/>
            <a:ext cx="8826500" cy="6011862"/>
          </a:xfrm>
          <a:prstGeom prst="rect">
            <a:avLst/>
          </a:prstGeom>
          <a:noFill/>
          <a:ln w="9525">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50"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4.3.1  </a:t>
            </a:r>
            <a:r>
              <a:rPr lang="zh-CN" altLang="en-US" dirty="0">
                <a:latin typeface="Times New Roman" panose="02020603050405020304" pitchFamily="18" charset="0"/>
              </a:rPr>
              <a:t>工作原理和基本结构</a:t>
            </a:r>
            <a:endParaRPr lang="zh-CN" altLang="en-US" dirty="0"/>
          </a:p>
        </p:txBody>
      </p:sp>
      <p:sp>
        <p:nvSpPr>
          <p:cNvPr id="191491" name="Rectangle 3"/>
          <p:cNvSpPr>
            <a:spLocks noGrp="1" noChangeArrowheads="1"/>
          </p:cNvSpPr>
          <p:nvPr>
            <p:ph idx="1" hasCustomPrompt="1"/>
          </p:nvPr>
        </p:nvSpPr>
        <p:spPr>
          <a:xfrm>
            <a:off x="469900" y="1022350"/>
            <a:ext cx="8547100" cy="5719763"/>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基本特征：</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把主存和</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机械等分成相同大小的块（行），块比页小得多，通常块的大小是页的几十分之一到几百分之一；</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访问</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的时间是访问主存时间的</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1/4</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到</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1/10</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endPar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just" defTabSz="914400" rtl="0" eaLnBrk="1" fontAlgn="base" latinLnBrk="0" hangingPunct="1">
              <a:lnSpc>
                <a:spcPct val="100000"/>
              </a:lnSpc>
              <a:spcBef>
                <a:spcPts val="1200"/>
              </a:spcBef>
              <a:spcAft>
                <a:spcPct val="0"/>
              </a:spcAft>
              <a:buClr>
                <a:schemeClr val="tx2"/>
              </a:buClr>
              <a:buSzPct val="60000"/>
              <a:buFont typeface="Wingdings" panose="05000000000000000000" pitchFamily="2" charset="2"/>
              <a:buChar char="n"/>
              <a:defRPr/>
            </a:pPr>
            <a:r>
              <a:rPr kumimoji="0" lang="en-US" altLang="zh-CN" sz="2400" b="1" i="0" u="none" strike="noStrike" kern="1200" cap="none" spc="0" normalizeH="0" baseline="0" noProof="0" dirty="0" err="1">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ScienceMark</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测试系统</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由于</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的速度快，希望</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能与之匹配。所以，</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采用与</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同类型的半导体工艺构成；</a:t>
            </a:r>
            <a:endPar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(4)Cache-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主存间的地址映像和变换，以及替换、调度算法用硬件实现，对应用程序员透明，也对系统程序员透明；</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898"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4.3.1  </a:t>
            </a:r>
            <a:r>
              <a:rPr lang="zh-CN" altLang="en-US" dirty="0">
                <a:latin typeface="Times New Roman" panose="02020603050405020304" pitchFamily="18" charset="0"/>
              </a:rPr>
              <a:t>工作原理和基本结构</a:t>
            </a:r>
            <a:endParaRPr lang="zh-CN" altLang="en-US" dirty="0"/>
          </a:p>
        </p:txBody>
      </p:sp>
      <p:sp>
        <p:nvSpPr>
          <p:cNvPr id="191491" name="Rectangle 3"/>
          <p:cNvSpPr>
            <a:spLocks noGrp="1" noChangeArrowheads="1"/>
          </p:cNvSpPr>
          <p:nvPr>
            <p:ph idx="1" hasCustomPrompt="1"/>
          </p:nvPr>
        </p:nvSpPr>
        <p:spPr>
          <a:xfrm>
            <a:off x="469900" y="1022350"/>
            <a:ext cx="8547100" cy="2687638"/>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基本特征：</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采用重叠、流水方式工作：由于从送入主存地址到</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的读出或写入完成，都包含查表进行地址变换和真正访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两部分工作，且这两部分工作所花时间差不多，假设设为</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，则有</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208900" name="组合 12"/>
          <p:cNvGrpSpPr/>
          <p:nvPr/>
        </p:nvGrpSpPr>
        <p:grpSpPr>
          <a:xfrm>
            <a:off x="1169988" y="3627438"/>
            <a:ext cx="2681287" cy="461962"/>
            <a:chOff x="1236232" y="3790930"/>
            <a:chExt cx="2681562" cy="461665"/>
          </a:xfrm>
        </p:grpSpPr>
        <p:sp>
          <p:nvSpPr>
            <p:cNvPr id="208912" name="矩形 1"/>
            <p:cNvSpPr/>
            <p:nvPr/>
          </p:nvSpPr>
          <p:spPr>
            <a:xfrm>
              <a:off x="1999786" y="3819646"/>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13" name="矩形 4"/>
            <p:cNvSpPr/>
            <p:nvPr/>
          </p:nvSpPr>
          <p:spPr>
            <a:xfrm>
              <a:off x="2958790" y="3819646"/>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14" name="文本框 2"/>
            <p:cNvSpPr txBox="1"/>
            <p:nvPr/>
          </p:nvSpPr>
          <p:spPr>
            <a:xfrm>
              <a:off x="1236232" y="3790930"/>
              <a:ext cx="269626" cy="461665"/>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i</a:t>
              </a:r>
              <a:endParaRPr lang="zh-CN" altLang="en-US" sz="2400" dirty="0">
                <a:solidFill>
                  <a:srgbClr val="000000"/>
                </a:solidFill>
                <a:latin typeface="Times New Roman" panose="02020603050405020304" pitchFamily="18" charset="0"/>
              </a:endParaRPr>
            </a:p>
          </p:txBody>
        </p:sp>
      </p:grpSp>
      <p:grpSp>
        <p:nvGrpSpPr>
          <p:cNvPr id="208901" name="组合 9"/>
          <p:cNvGrpSpPr/>
          <p:nvPr/>
        </p:nvGrpSpPr>
        <p:grpSpPr>
          <a:xfrm>
            <a:off x="1169988" y="4246563"/>
            <a:ext cx="3640137" cy="460375"/>
            <a:chOff x="1236232" y="4550385"/>
            <a:chExt cx="3640566" cy="461665"/>
          </a:xfrm>
        </p:grpSpPr>
        <p:sp>
          <p:nvSpPr>
            <p:cNvPr id="208909" name="矩形 5"/>
            <p:cNvSpPr/>
            <p:nvPr/>
          </p:nvSpPr>
          <p:spPr>
            <a:xfrm>
              <a:off x="2958790" y="4579101"/>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10" name="矩形 6"/>
            <p:cNvSpPr/>
            <p:nvPr/>
          </p:nvSpPr>
          <p:spPr>
            <a:xfrm>
              <a:off x="3917794" y="4579101"/>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11" name="文本框 10"/>
            <p:cNvSpPr txBox="1"/>
            <p:nvPr/>
          </p:nvSpPr>
          <p:spPr>
            <a:xfrm>
              <a:off x="1236232" y="4550385"/>
              <a:ext cx="596638" cy="461665"/>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i+1</a:t>
              </a:r>
              <a:endParaRPr lang="zh-CN" altLang="en-US" sz="2400" dirty="0">
                <a:solidFill>
                  <a:srgbClr val="000000"/>
                </a:solidFill>
                <a:latin typeface="Times New Roman" panose="02020603050405020304" pitchFamily="18" charset="0"/>
              </a:endParaRPr>
            </a:p>
          </p:txBody>
        </p:sp>
      </p:grpSp>
      <p:grpSp>
        <p:nvGrpSpPr>
          <p:cNvPr id="208902" name="组合 3"/>
          <p:cNvGrpSpPr/>
          <p:nvPr/>
        </p:nvGrpSpPr>
        <p:grpSpPr>
          <a:xfrm>
            <a:off x="1169988" y="4811713"/>
            <a:ext cx="4598987" cy="460375"/>
            <a:chOff x="1236232" y="5309840"/>
            <a:chExt cx="4599570" cy="461665"/>
          </a:xfrm>
        </p:grpSpPr>
        <p:sp>
          <p:nvSpPr>
            <p:cNvPr id="208906" name="矩形 7"/>
            <p:cNvSpPr/>
            <p:nvPr/>
          </p:nvSpPr>
          <p:spPr>
            <a:xfrm>
              <a:off x="3917794" y="5338556"/>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07" name="矩形 8"/>
            <p:cNvSpPr/>
            <p:nvPr/>
          </p:nvSpPr>
          <p:spPr>
            <a:xfrm>
              <a:off x="4876798" y="5338556"/>
              <a:ext cx="959004" cy="404232"/>
            </a:xfrm>
            <a:prstGeom prst="rect">
              <a:avLst/>
            </a:prstGeom>
            <a:noFill/>
            <a:ln w="9525"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t</a:t>
              </a:r>
              <a:endParaRPr lang="zh-CN" altLang="en-US" sz="2000" dirty="0">
                <a:solidFill>
                  <a:srgbClr val="000000"/>
                </a:solidFill>
                <a:latin typeface="Times New Roman" panose="02020603050405020304" pitchFamily="18" charset="0"/>
              </a:endParaRPr>
            </a:p>
          </p:txBody>
        </p:sp>
        <p:sp>
          <p:nvSpPr>
            <p:cNvPr id="208908" name="文本框 11"/>
            <p:cNvSpPr txBox="1"/>
            <p:nvPr/>
          </p:nvSpPr>
          <p:spPr>
            <a:xfrm>
              <a:off x="1236232" y="5309840"/>
              <a:ext cx="596638" cy="461665"/>
            </a:xfrm>
            <a:prstGeom prst="rect">
              <a:avLst/>
            </a:prstGeom>
            <a:noFill/>
            <a:ln w="9525">
              <a:noFill/>
            </a:ln>
          </p:spPr>
          <p:txBody>
            <a:bodyPr wrap="none">
              <a:spAutoFit/>
            </a:bodyPr>
            <a:p>
              <a:r>
                <a:rPr lang="en-US" altLang="zh-CN" sz="2400" dirty="0">
                  <a:solidFill>
                    <a:srgbClr val="000000"/>
                  </a:solidFill>
                  <a:latin typeface="Times New Roman" panose="02020603050405020304" pitchFamily="18" charset="0"/>
                </a:rPr>
                <a:t>i+2</a:t>
              </a:r>
              <a:endParaRPr lang="zh-CN" altLang="en-US" sz="2400" dirty="0">
                <a:solidFill>
                  <a:srgbClr val="000000"/>
                </a:solidFill>
                <a:latin typeface="Times New Roman" panose="02020603050405020304" pitchFamily="18" charset="0"/>
              </a:endParaRPr>
            </a:p>
          </p:txBody>
        </p:sp>
      </p:grpSp>
      <p:sp>
        <p:nvSpPr>
          <p:cNvPr id="208903" name="右大括号 13"/>
          <p:cNvSpPr/>
          <p:nvPr/>
        </p:nvSpPr>
        <p:spPr>
          <a:xfrm>
            <a:off x="5872163" y="3548063"/>
            <a:ext cx="439737" cy="1714500"/>
          </a:xfrm>
          <a:prstGeom prst="rightBrace">
            <a:avLst>
              <a:gd name="adj1" fmla="val 40361"/>
              <a:gd name="adj2" fmla="val 50000"/>
            </a:avLst>
          </a:prstGeom>
          <a:noFill/>
          <a:ln w="9525"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08904" name="文本框 14"/>
          <p:cNvSpPr txBox="1"/>
          <p:nvPr/>
        </p:nvSpPr>
        <p:spPr>
          <a:xfrm>
            <a:off x="6567488" y="3784600"/>
            <a:ext cx="2446337" cy="1384300"/>
          </a:xfrm>
          <a:prstGeom prst="rect">
            <a:avLst/>
          </a:prstGeom>
          <a:noFill/>
          <a:ln w="9525">
            <a:noFill/>
          </a:ln>
        </p:spPr>
        <p:txBody>
          <a:bodyPr>
            <a:spAutoFit/>
          </a:bodyPr>
          <a:p>
            <a:pPr algn="just"/>
            <a:r>
              <a:rPr lang="en-US" altLang="zh-CN" dirty="0">
                <a:latin typeface="Times New Roman" panose="02020603050405020304" pitchFamily="18" charset="0"/>
              </a:rPr>
              <a:t>CPU</a:t>
            </a:r>
            <a:r>
              <a:rPr lang="zh-CN" altLang="en-US" dirty="0">
                <a:latin typeface="Times New Roman" panose="02020603050405020304" pitchFamily="18" charset="0"/>
              </a:rPr>
              <a:t>每隔</a:t>
            </a:r>
            <a:r>
              <a:rPr lang="en-US" altLang="zh-CN" dirty="0">
                <a:latin typeface="Times New Roman" panose="02020603050405020304" pitchFamily="18" charset="0"/>
              </a:rPr>
              <a:t>t</a:t>
            </a:r>
            <a:r>
              <a:rPr lang="zh-CN" altLang="en-US" dirty="0">
                <a:latin typeface="Times New Roman" panose="02020603050405020304" pitchFamily="18" charset="0"/>
              </a:rPr>
              <a:t>完成一次对</a:t>
            </a:r>
            <a:r>
              <a:rPr lang="en-US" altLang="zh-CN" dirty="0">
                <a:latin typeface="Times New Roman" panose="02020603050405020304" pitchFamily="18" charset="0"/>
              </a:rPr>
              <a:t>Cache</a:t>
            </a:r>
            <a:r>
              <a:rPr lang="zh-CN" altLang="en-US" dirty="0">
                <a:latin typeface="Times New Roman" panose="02020603050405020304" pitchFamily="18" charset="0"/>
              </a:rPr>
              <a:t>的访问</a:t>
            </a:r>
            <a:endParaRPr lang="zh-CN" altLang="en-US" dirty="0">
              <a:latin typeface="Times New Roman" panose="02020603050405020304" pitchFamily="18" charset="0"/>
            </a:endParaRPr>
          </a:p>
        </p:txBody>
      </p:sp>
      <p:sp>
        <p:nvSpPr>
          <p:cNvPr id="208905" name="文本框 15"/>
          <p:cNvSpPr txBox="1"/>
          <p:nvPr/>
        </p:nvSpPr>
        <p:spPr>
          <a:xfrm>
            <a:off x="269875" y="5799138"/>
            <a:ext cx="8874125" cy="708025"/>
          </a:xfrm>
          <a:prstGeom prst="rect">
            <a:avLst/>
          </a:prstGeom>
          <a:noFill/>
          <a:ln w="9525">
            <a:noFill/>
          </a:ln>
        </p:spPr>
        <p:txBody>
          <a:bodyPr>
            <a:spAutoFit/>
          </a:bodyPr>
          <a:p>
            <a:pPr algn="just"/>
            <a:r>
              <a:rPr lang="zh-CN" altLang="en-US" sz="2000" dirty="0">
                <a:solidFill>
                  <a:srgbClr val="000000"/>
                </a:solidFill>
                <a:latin typeface="Times New Roman" panose="02020603050405020304" pitchFamily="18" charset="0"/>
              </a:rPr>
              <a:t>实际上，每次访问</a:t>
            </a:r>
            <a:r>
              <a:rPr lang="en-US" altLang="zh-CN" sz="2000" dirty="0">
                <a:solidFill>
                  <a:srgbClr val="000000"/>
                </a:solidFill>
                <a:latin typeface="Times New Roman" panose="02020603050405020304" pitchFamily="18" charset="0"/>
              </a:rPr>
              <a:t>Cache</a:t>
            </a:r>
            <a:r>
              <a:rPr lang="zh-CN" altLang="en-US" sz="2000" dirty="0">
                <a:solidFill>
                  <a:srgbClr val="000000"/>
                </a:solidFill>
                <a:latin typeface="Times New Roman" panose="02020603050405020304" pitchFamily="18" charset="0"/>
              </a:rPr>
              <a:t>，往往要经过很多子过程，这些子过程的流水处理能使</a:t>
            </a:r>
            <a:r>
              <a:rPr lang="en-US" altLang="zh-CN" sz="2000" dirty="0">
                <a:solidFill>
                  <a:srgbClr val="000000"/>
                </a:solidFill>
                <a:latin typeface="Times New Roman" panose="02020603050405020304" pitchFamily="18" charset="0"/>
              </a:rPr>
              <a:t>Cache</a:t>
            </a:r>
            <a:r>
              <a:rPr lang="zh-CN" altLang="en-US" sz="2000" dirty="0">
                <a:solidFill>
                  <a:srgbClr val="000000"/>
                </a:solidFill>
                <a:latin typeface="Times New Roman" panose="02020603050405020304" pitchFamily="18" charset="0"/>
              </a:rPr>
              <a:t>在一个周期内为多条指令和数据服务，进一步提高</a:t>
            </a:r>
            <a:r>
              <a:rPr lang="en-US" altLang="zh-CN" sz="2000" dirty="0">
                <a:solidFill>
                  <a:srgbClr val="000000"/>
                </a:solidFill>
                <a:latin typeface="Times New Roman" panose="02020603050405020304" pitchFamily="18" charset="0"/>
              </a:rPr>
              <a:t>Cache</a:t>
            </a:r>
            <a:r>
              <a:rPr lang="zh-CN" altLang="en-US" sz="2000" dirty="0">
                <a:solidFill>
                  <a:srgbClr val="000000"/>
                </a:solidFill>
                <a:latin typeface="Times New Roman" panose="02020603050405020304" pitchFamily="18" charset="0"/>
              </a:rPr>
              <a:t>的吞吐率。</a:t>
            </a:r>
            <a:endParaRPr lang="zh-CN" altLang="en-US" sz="2000" dirty="0">
              <a:solidFill>
                <a:srgbClr val="000000"/>
              </a:solidFill>
              <a:latin typeface="Times New Roman" panose="02020603050405020304" pitchFamily="18"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46"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4.3.1  </a:t>
            </a:r>
            <a:r>
              <a:rPr lang="zh-CN" altLang="en-US" dirty="0">
                <a:latin typeface="Times New Roman" panose="02020603050405020304" pitchFamily="18" charset="0"/>
              </a:rPr>
              <a:t>工作原理和基本结构</a:t>
            </a:r>
            <a:endParaRPr lang="zh-CN" altLang="en-US" dirty="0"/>
          </a:p>
        </p:txBody>
      </p:sp>
      <p:sp>
        <p:nvSpPr>
          <p:cNvPr id="191491" name="Rectangle 3"/>
          <p:cNvSpPr>
            <a:spLocks noGrp="1" noChangeArrowheads="1"/>
          </p:cNvSpPr>
          <p:nvPr>
            <p:ph idx="1" hasCustomPrompt="1"/>
          </p:nvPr>
        </p:nvSpPr>
        <p:spPr>
          <a:xfrm>
            <a:off x="469900" y="1022350"/>
            <a:ext cx="8547100" cy="2687638"/>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基本特征：</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为了减少</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之间的传输延迟，需要</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在物理上靠近处理机，或者就与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做在同一个芯片上；而对于多处理机系统，虽然主存可以共享，但每台处理机都设有自己的</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2994"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4.3.1  </a:t>
            </a:r>
            <a:r>
              <a:rPr lang="zh-CN" altLang="en-US" dirty="0">
                <a:latin typeface="Times New Roman" panose="02020603050405020304" pitchFamily="18" charset="0"/>
              </a:rPr>
              <a:t>工作原理和基本结构</a:t>
            </a:r>
            <a:endParaRPr lang="zh-CN" altLang="en-US" dirty="0"/>
          </a:p>
        </p:txBody>
      </p:sp>
      <p:sp>
        <p:nvSpPr>
          <p:cNvPr id="191491" name="Rectangle 3"/>
          <p:cNvSpPr>
            <a:spLocks noGrp="1" noChangeArrowheads="1"/>
          </p:cNvSpPr>
          <p:nvPr>
            <p:ph idx="1" hasCustomPrompt="1"/>
          </p:nvPr>
        </p:nvSpPr>
        <p:spPr>
          <a:xfrm>
            <a:off x="477838" y="881063"/>
            <a:ext cx="8547100" cy="2687638"/>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基本特征：</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(8)</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(9)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提高</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访主存的优先级：</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zh-CN" sz="2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Caceh</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通道</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写数</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读数</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sym typeface="Wingdings" panose="05000000000000000000" pitchFamily="2" charset="2"/>
              </a:rPr>
              <a:t>取指</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212996" name="Picture 7"/>
          <p:cNvPicPr>
            <a:picLocks noChangeAspect="1"/>
          </p:cNvPicPr>
          <p:nvPr/>
        </p:nvPicPr>
        <p:blipFill>
          <a:blip r:embed="rId1"/>
          <a:stretch>
            <a:fillRect/>
          </a:stretch>
        </p:blipFill>
        <p:spPr>
          <a:xfrm>
            <a:off x="1344613" y="1406525"/>
            <a:ext cx="7618412" cy="2565400"/>
          </a:xfrm>
          <a:prstGeom prst="rect">
            <a:avLst/>
          </a:prstGeom>
          <a:noFill/>
          <a:ln w="9525">
            <a:noFill/>
          </a:ln>
        </p:spPr>
      </p:pic>
      <p:pic>
        <p:nvPicPr>
          <p:cNvPr id="212997" name="Picture 8"/>
          <p:cNvPicPr>
            <a:picLocks noChangeAspect="1"/>
          </p:cNvPicPr>
          <p:nvPr/>
        </p:nvPicPr>
        <p:blipFill>
          <a:blip r:embed="rId2"/>
          <a:stretch>
            <a:fillRect/>
          </a:stretch>
        </p:blipFill>
        <p:spPr>
          <a:xfrm>
            <a:off x="1522413" y="4092575"/>
            <a:ext cx="7440612" cy="1273175"/>
          </a:xfrm>
          <a:prstGeom prst="rect">
            <a:avLst/>
          </a:prstGeom>
          <a:noFill/>
          <a:ln w="9525">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42"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215043"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4.3 </a:t>
            </a:r>
            <a:r>
              <a:rPr lang="zh-CN" altLang="en-US" sz="3600" dirty="0">
                <a:solidFill>
                  <a:srgbClr val="FF0000"/>
                </a:solidFill>
                <a:latin typeface="Times New Roman" panose="02020603050405020304" pitchFamily="18" charset="0"/>
              </a:rPr>
              <a:t>高速缓冲存储器</a:t>
            </a:r>
            <a:endParaRPr lang="en-US" altLang="zh-CN" sz="36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4.3.1 </a:t>
            </a:r>
            <a:r>
              <a:rPr lang="zh-CN" altLang="en-US" sz="2800" dirty="0">
                <a:solidFill>
                  <a:srgbClr val="0000CC"/>
                </a:solidFill>
                <a:latin typeface="Times New Roman" panose="02020603050405020304" pitchFamily="18" charset="0"/>
              </a:rPr>
              <a:t>工作原理和基本结构</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FF0000"/>
                </a:solidFill>
                <a:latin typeface="Times New Roman" panose="02020603050405020304" pitchFamily="18" charset="0"/>
              </a:rPr>
              <a:t>4.3.2 </a:t>
            </a:r>
            <a:r>
              <a:rPr lang="zh-CN" altLang="en-US" sz="2800" dirty="0">
                <a:solidFill>
                  <a:srgbClr val="FF0000"/>
                </a:solidFill>
                <a:latin typeface="Times New Roman" panose="02020603050405020304" pitchFamily="18" charset="0"/>
              </a:rPr>
              <a:t>地址的映像和变换</a:t>
            </a:r>
            <a:endParaRPr lang="en-US" altLang="zh-CN" sz="28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4.3.3 Cache</a:t>
            </a:r>
            <a:r>
              <a:rPr lang="zh-CN" altLang="en-US" sz="2800" dirty="0">
                <a:solidFill>
                  <a:srgbClr val="0000CC"/>
                </a:solidFill>
                <a:latin typeface="Times New Roman" panose="02020603050405020304" pitchFamily="18" charset="0"/>
              </a:rPr>
              <a:t>存储器的</a:t>
            </a:r>
            <a:r>
              <a:rPr lang="en-US" altLang="zh-CN" sz="2800" dirty="0">
                <a:solidFill>
                  <a:srgbClr val="0000CC"/>
                </a:solidFill>
                <a:latin typeface="Times New Roman" panose="02020603050405020304" pitchFamily="18" charset="0"/>
              </a:rPr>
              <a:t>LRU</a:t>
            </a:r>
            <a:r>
              <a:rPr lang="zh-CN" altLang="en-US" sz="2800" dirty="0">
                <a:solidFill>
                  <a:srgbClr val="0000CC"/>
                </a:solidFill>
                <a:latin typeface="Times New Roman" panose="02020603050405020304" pitchFamily="18" charset="0"/>
              </a:rPr>
              <a:t>替换算法的硬件实现</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4.3.4 Cache</a:t>
            </a:r>
            <a:r>
              <a:rPr lang="zh-CN" altLang="en-US" sz="2800" dirty="0">
                <a:solidFill>
                  <a:srgbClr val="0000CC"/>
                </a:solidFill>
                <a:latin typeface="Times New Roman" panose="02020603050405020304" pitchFamily="18" charset="0"/>
              </a:rPr>
              <a:t>存储器的透明性及性能分析</a:t>
            </a:r>
            <a:endParaRPr lang="zh-CN" altLang="en-US" sz="2800" dirty="0">
              <a:solidFill>
                <a:srgbClr val="0000CC"/>
              </a:solidFill>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3634" name="Rectangle 2"/>
          <p:cNvSpPr>
            <a:spLocks noGrp="1" noChangeArrowheads="1"/>
          </p:cNvSpPr>
          <p:nvPr>
            <p:ph type="title"/>
          </p:nvPr>
        </p:nvSpPr>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j-ea"/>
                <a:cs typeface="+mj-cs"/>
              </a:rPr>
              <a:t>存储层次的四个问题</a:t>
            </a:r>
            <a:endParaRPr kumimoji="0" lang="zh-CN" altLang="en-US" sz="32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j-ea"/>
              <a:cs typeface="+mj-cs"/>
            </a:endParaRPr>
          </a:p>
        </p:txBody>
      </p:sp>
      <p:sp>
        <p:nvSpPr>
          <p:cNvPr id="217091" name="Rectangle 3"/>
          <p:cNvSpPr>
            <a:spLocks noGrp="1"/>
          </p:cNvSpPr>
          <p:nvPr>
            <p:ph idx="1" hasCustomPrompt="1"/>
          </p:nvPr>
        </p:nvSpPr>
        <p:spPr>
          <a:ln/>
        </p:spPr>
        <p:txBody>
          <a:bodyPr vert="horz" wrap="square" lIns="91440" tIns="45720" rIns="91440" bIns="45720" anchor="t" anchorCtr="0"/>
          <a:p>
            <a:pPr marL="0" indent="0" eaLnBrk="1" hangingPunct="1">
              <a:buNone/>
            </a:pPr>
            <a:r>
              <a:rPr lang="en-US" altLang="zh-CN" dirty="0"/>
              <a:t> </a:t>
            </a:r>
            <a:endParaRPr lang="zh-CN" altLang="en-US" dirty="0"/>
          </a:p>
        </p:txBody>
      </p:sp>
      <p:sp>
        <p:nvSpPr>
          <p:cNvPr id="217092" name="Rectangle 5"/>
          <p:cNvSpPr/>
          <p:nvPr/>
        </p:nvSpPr>
        <p:spPr>
          <a:xfrm>
            <a:off x="538163" y="2481263"/>
            <a:ext cx="7440612" cy="1516062"/>
          </a:xfrm>
          <a:prstGeom prst="rect">
            <a:avLst/>
          </a:prstGeom>
          <a:noFill/>
          <a:ln w="9525">
            <a:noFill/>
          </a:ln>
        </p:spPr>
        <p:txBody>
          <a:bodyPr>
            <a:spAutoFit/>
          </a:bodyPr>
          <a:p>
            <a:pPr eaLnBrk="1" hangingPunct="1">
              <a:lnSpc>
                <a:spcPct val="130000"/>
              </a:lnSpc>
            </a:pPr>
            <a:r>
              <a:rPr lang="en-US" altLang="zh-CN" sz="2400" b="1" dirty="0">
                <a:solidFill>
                  <a:srgbClr val="003366"/>
                </a:solidFill>
                <a:latin typeface="Times New Roman" panose="02020603050405020304" pitchFamily="18" charset="0"/>
                <a:ea typeface="华文中宋" panose="02010600040101010101" pitchFamily="2" charset="-122"/>
              </a:rPr>
              <a:t>2.    </a:t>
            </a:r>
            <a:r>
              <a:rPr lang="zh-CN" altLang="en-US" sz="2400" b="1" dirty="0">
                <a:solidFill>
                  <a:srgbClr val="003366"/>
                </a:solidFill>
                <a:latin typeface="Times New Roman" panose="02020603050405020304" pitchFamily="18" charset="0"/>
                <a:ea typeface="华文中宋" panose="02010600040101010101" pitchFamily="2" charset="-122"/>
              </a:rPr>
              <a:t>当所要访问的块在高一层存储器中时，如何找到该块</a:t>
            </a:r>
            <a:r>
              <a:rPr lang="en-US" altLang="zh-CN" sz="2400" b="1" dirty="0">
                <a:solidFill>
                  <a:srgbClr val="003366"/>
                </a:solidFill>
                <a:latin typeface="Times New Roman" panose="02020603050405020304" pitchFamily="18" charset="0"/>
                <a:ea typeface="华文中宋" panose="02010600040101010101" pitchFamily="2" charset="-122"/>
              </a:rPr>
              <a:t>?</a:t>
            </a:r>
            <a:br>
              <a:rPr lang="en-US" altLang="zh-CN" sz="2400" dirty="0">
                <a:solidFill>
                  <a:srgbClr val="003366"/>
                </a:solidFill>
                <a:latin typeface="Times New Roman" panose="02020603050405020304" pitchFamily="18" charset="0"/>
                <a:ea typeface="华文中宋" panose="02010600040101010101" pitchFamily="2" charset="-122"/>
              </a:rPr>
            </a:br>
            <a:r>
              <a:rPr lang="en-US" altLang="zh-CN" sz="2400" dirty="0">
                <a:solidFill>
                  <a:srgbClr val="003366"/>
                </a:solidFill>
                <a:latin typeface="Times New Roman" panose="02020603050405020304" pitchFamily="18" charset="0"/>
                <a:ea typeface="华文中宋" panose="02010600040101010101" pitchFamily="2" charset="-122"/>
              </a:rPr>
              <a:t>      </a:t>
            </a:r>
            <a:r>
              <a:rPr lang="en-US" altLang="zh-CN" sz="2400" b="1" dirty="0">
                <a:latin typeface="Times New Roman" panose="02020603050405020304" pitchFamily="18" charset="0"/>
                <a:ea typeface="华文中宋" panose="02010600040101010101" pitchFamily="2" charset="-122"/>
              </a:rPr>
              <a:t>(</a:t>
            </a:r>
            <a:r>
              <a:rPr lang="zh-CN" altLang="en-US" sz="2400" b="1" dirty="0">
                <a:latin typeface="Times New Roman" panose="02020603050405020304" pitchFamily="18" charset="0"/>
                <a:ea typeface="华文中宋" panose="02010600040101010101" pitchFamily="2" charset="-122"/>
              </a:rPr>
              <a:t>地址变换</a:t>
            </a:r>
            <a:r>
              <a:rPr lang="en-US" altLang="zh-CN" sz="2400" b="1" dirty="0">
                <a:latin typeface="Times New Roman" panose="02020603050405020304" pitchFamily="18" charset="0"/>
                <a:ea typeface="华文中宋" panose="02010600040101010101" pitchFamily="2" charset="-122"/>
              </a:rPr>
              <a:t>)</a:t>
            </a:r>
            <a:endParaRPr lang="en-US" altLang="zh-CN" sz="2400" b="1" dirty="0">
              <a:latin typeface="Times New Roman" panose="02020603050405020304" pitchFamily="18" charset="0"/>
              <a:ea typeface="华文中宋" panose="02010600040101010101" pitchFamily="2" charset="-122"/>
            </a:endParaRPr>
          </a:p>
        </p:txBody>
      </p:sp>
      <p:sp>
        <p:nvSpPr>
          <p:cNvPr id="217093" name="Rectangle 6"/>
          <p:cNvSpPr/>
          <p:nvPr/>
        </p:nvSpPr>
        <p:spPr>
          <a:xfrm>
            <a:off x="541338" y="3840163"/>
            <a:ext cx="6192837" cy="1041400"/>
          </a:xfrm>
          <a:prstGeom prst="rect">
            <a:avLst/>
          </a:prstGeom>
          <a:noFill/>
          <a:ln w="9525">
            <a:noFill/>
          </a:ln>
        </p:spPr>
        <p:txBody>
          <a:bodyPr>
            <a:spAutoFit/>
          </a:bodyPr>
          <a:p>
            <a:pPr eaLnBrk="1" hangingPunct="1">
              <a:lnSpc>
                <a:spcPct val="130000"/>
              </a:lnSpc>
            </a:pPr>
            <a:r>
              <a:rPr lang="en-US" altLang="zh-CN" sz="2400" b="1" dirty="0">
                <a:solidFill>
                  <a:srgbClr val="003366"/>
                </a:solidFill>
                <a:latin typeface="Times New Roman" panose="02020603050405020304" pitchFamily="18" charset="0"/>
                <a:ea typeface="华文中宋" panose="02010600040101010101" pitchFamily="2" charset="-122"/>
              </a:rPr>
              <a:t>3.   </a:t>
            </a:r>
            <a:r>
              <a:rPr lang="zh-CN" altLang="en-US" sz="2400" b="1" dirty="0">
                <a:solidFill>
                  <a:srgbClr val="003366"/>
                </a:solidFill>
                <a:latin typeface="Times New Roman" panose="02020603050405020304" pitchFamily="18" charset="0"/>
                <a:ea typeface="华文中宋" panose="02010600040101010101" pitchFamily="2" charset="-122"/>
              </a:rPr>
              <a:t>当发生失效时，应替换哪一块？</a:t>
            </a:r>
            <a:br>
              <a:rPr lang="zh-CN" altLang="en-US" sz="2400" b="1" dirty="0">
                <a:latin typeface="Times New Roman" panose="02020603050405020304" pitchFamily="18" charset="0"/>
                <a:ea typeface="华文中宋" panose="02010600040101010101" pitchFamily="2" charset="-122"/>
              </a:rPr>
            </a:br>
            <a:r>
              <a:rPr lang="zh-CN" altLang="en-US" sz="2400" b="1" dirty="0">
                <a:latin typeface="Times New Roman" panose="02020603050405020304" pitchFamily="18" charset="0"/>
                <a:ea typeface="华文中宋" panose="02010600040101010101" pitchFamily="2" charset="-122"/>
              </a:rPr>
              <a:t>       </a:t>
            </a:r>
            <a:r>
              <a:rPr lang="en-US" altLang="zh-CN" sz="2400" b="1" dirty="0">
                <a:latin typeface="Times New Roman" panose="02020603050405020304" pitchFamily="18" charset="0"/>
                <a:ea typeface="华文中宋" panose="02010600040101010101" pitchFamily="2" charset="-122"/>
              </a:rPr>
              <a:t>(</a:t>
            </a:r>
            <a:r>
              <a:rPr lang="zh-CN" altLang="en-US" sz="2400" b="1" dirty="0">
                <a:latin typeface="Times New Roman" panose="02020603050405020304" pitchFamily="18" charset="0"/>
                <a:ea typeface="华文中宋" panose="02010600040101010101" pitchFamily="2" charset="-122"/>
              </a:rPr>
              <a:t>替换算法</a:t>
            </a:r>
            <a:r>
              <a:rPr lang="en-US" altLang="zh-CN" sz="2400" b="1" dirty="0">
                <a:latin typeface="Times New Roman" panose="02020603050405020304" pitchFamily="18" charset="0"/>
                <a:ea typeface="华文中宋" panose="02010600040101010101" pitchFamily="2" charset="-122"/>
              </a:rPr>
              <a:t>)</a:t>
            </a:r>
            <a:endParaRPr lang="en-US" altLang="zh-CN" sz="2400" b="1" dirty="0">
              <a:latin typeface="Times New Roman" panose="02020603050405020304" pitchFamily="18" charset="0"/>
              <a:ea typeface="华文中宋" panose="02010600040101010101" pitchFamily="2" charset="-122"/>
            </a:endParaRPr>
          </a:p>
        </p:txBody>
      </p:sp>
      <p:sp>
        <p:nvSpPr>
          <p:cNvPr id="217094" name="Rectangle 7"/>
          <p:cNvSpPr/>
          <p:nvPr/>
        </p:nvSpPr>
        <p:spPr>
          <a:xfrm>
            <a:off x="541338" y="5021263"/>
            <a:ext cx="6264275" cy="1041400"/>
          </a:xfrm>
          <a:prstGeom prst="rect">
            <a:avLst/>
          </a:prstGeom>
          <a:noFill/>
          <a:ln w="9525">
            <a:noFill/>
          </a:ln>
        </p:spPr>
        <p:txBody>
          <a:bodyPr>
            <a:spAutoFit/>
          </a:bodyPr>
          <a:p>
            <a:pPr eaLnBrk="1" hangingPunct="1">
              <a:lnSpc>
                <a:spcPct val="130000"/>
              </a:lnSpc>
            </a:pPr>
            <a:r>
              <a:rPr lang="en-US" altLang="zh-CN" sz="2400" b="1" dirty="0">
                <a:solidFill>
                  <a:srgbClr val="003366"/>
                </a:solidFill>
                <a:latin typeface="华文中宋" panose="02010600040101010101" pitchFamily="2" charset="-122"/>
                <a:ea typeface="华文中宋" panose="02010600040101010101" pitchFamily="2" charset="-122"/>
              </a:rPr>
              <a:t>4. </a:t>
            </a:r>
            <a:r>
              <a:rPr lang="zh-CN" altLang="en-US" sz="2400" b="1" dirty="0">
                <a:solidFill>
                  <a:srgbClr val="003366"/>
                </a:solidFill>
                <a:latin typeface="华文中宋" panose="02010600040101010101" pitchFamily="2" charset="-122"/>
                <a:ea typeface="华文中宋" panose="02010600040101010101" pitchFamily="2" charset="-122"/>
              </a:rPr>
              <a:t>当进行写访问时，应进行哪些操作</a:t>
            </a:r>
            <a:r>
              <a:rPr lang="en-US" altLang="zh-CN" sz="2400" b="1" dirty="0">
                <a:solidFill>
                  <a:srgbClr val="003366"/>
                </a:solidFill>
                <a:latin typeface="华文中宋" panose="02010600040101010101" pitchFamily="2" charset="-122"/>
                <a:ea typeface="华文中宋" panose="02010600040101010101" pitchFamily="2" charset="-122"/>
              </a:rPr>
              <a:t>?</a:t>
            </a:r>
            <a:br>
              <a:rPr lang="en-US" altLang="zh-CN" sz="2400" b="1" dirty="0">
                <a:latin typeface="Times New Roman" panose="02020603050405020304" pitchFamily="18" charset="0"/>
                <a:ea typeface="华文中宋" panose="02010600040101010101" pitchFamily="2" charset="-122"/>
              </a:rPr>
            </a:br>
            <a:r>
              <a:rPr lang="en-US" altLang="zh-CN" sz="2400" b="1" dirty="0">
                <a:latin typeface="Times New Roman" panose="02020603050405020304" pitchFamily="18" charset="0"/>
                <a:ea typeface="华文中宋" panose="02010600040101010101" pitchFamily="2" charset="-122"/>
              </a:rPr>
              <a:t>       (</a:t>
            </a:r>
            <a:r>
              <a:rPr lang="zh-CN" altLang="en-US" sz="2400" b="1" dirty="0">
                <a:latin typeface="Times New Roman" panose="02020603050405020304" pitchFamily="18" charset="0"/>
                <a:ea typeface="华文中宋" panose="02010600040101010101" pitchFamily="2" charset="-122"/>
              </a:rPr>
              <a:t>写策略</a:t>
            </a:r>
            <a:r>
              <a:rPr lang="en-US" altLang="zh-CN" sz="2400" b="1" dirty="0">
                <a:latin typeface="Times New Roman" panose="02020603050405020304" pitchFamily="18" charset="0"/>
                <a:ea typeface="华文中宋" panose="02010600040101010101" pitchFamily="2" charset="-122"/>
              </a:rPr>
              <a:t>)</a:t>
            </a:r>
            <a:endParaRPr lang="en-US" altLang="zh-CN" sz="2400" b="1" dirty="0">
              <a:latin typeface="Times New Roman" panose="02020603050405020304" pitchFamily="18" charset="0"/>
              <a:ea typeface="华文中宋" panose="02010600040101010101" pitchFamily="2" charset="-122"/>
            </a:endParaRPr>
          </a:p>
        </p:txBody>
      </p:sp>
      <p:sp>
        <p:nvSpPr>
          <p:cNvPr id="217095" name="Text Box 4"/>
          <p:cNvSpPr txBox="1"/>
          <p:nvPr/>
        </p:nvSpPr>
        <p:spPr>
          <a:xfrm>
            <a:off x="547688" y="958850"/>
            <a:ext cx="7593012" cy="1516063"/>
          </a:xfrm>
          <a:prstGeom prst="rect">
            <a:avLst/>
          </a:prstGeom>
          <a:noFill/>
          <a:ln w="9525">
            <a:noFill/>
          </a:ln>
        </p:spPr>
        <p:txBody>
          <a:bodyPr>
            <a:spAutoFit/>
          </a:bodyPr>
          <a:p>
            <a:pPr eaLnBrk="1" hangingPunct="1">
              <a:lnSpc>
                <a:spcPct val="130000"/>
              </a:lnSpc>
            </a:pPr>
            <a:r>
              <a:rPr lang="en-US" altLang="zh-CN" sz="2400" b="1" dirty="0">
                <a:solidFill>
                  <a:srgbClr val="003366"/>
                </a:solidFill>
                <a:latin typeface="Times New Roman" panose="02020603050405020304" pitchFamily="18" charset="0"/>
                <a:ea typeface="华文中宋" panose="02010600040101010101" pitchFamily="2" charset="-122"/>
              </a:rPr>
              <a:t>1.   </a:t>
            </a:r>
            <a:r>
              <a:rPr lang="zh-CN" altLang="en-US" sz="2400" b="1" dirty="0">
                <a:solidFill>
                  <a:srgbClr val="003366"/>
                </a:solidFill>
                <a:latin typeface="Times New Roman" panose="02020603050405020304" pitchFamily="18" charset="0"/>
                <a:ea typeface="华文中宋" panose="02010600040101010101" pitchFamily="2" charset="-122"/>
              </a:rPr>
              <a:t>当把一个块调入高一层</a:t>
            </a:r>
            <a:r>
              <a:rPr lang="en-US" altLang="zh-CN" sz="2400" b="1" dirty="0">
                <a:solidFill>
                  <a:srgbClr val="003366"/>
                </a:solidFill>
                <a:latin typeface="Times New Roman" panose="02020603050405020304" pitchFamily="18" charset="0"/>
                <a:ea typeface="华文中宋" panose="02010600040101010101" pitchFamily="2" charset="-122"/>
              </a:rPr>
              <a:t>(</a:t>
            </a:r>
            <a:r>
              <a:rPr lang="zh-CN" altLang="en-US" sz="2400" b="1" dirty="0">
                <a:solidFill>
                  <a:srgbClr val="003366"/>
                </a:solidFill>
                <a:latin typeface="Times New Roman" panose="02020603050405020304" pitchFamily="18" charset="0"/>
                <a:ea typeface="华文中宋" panose="02010600040101010101" pitchFamily="2" charset="-122"/>
              </a:rPr>
              <a:t>靠近</a:t>
            </a:r>
            <a:r>
              <a:rPr lang="en-US" altLang="zh-CN" sz="2400" b="1" dirty="0">
                <a:solidFill>
                  <a:srgbClr val="003366"/>
                </a:solidFill>
                <a:latin typeface="Times New Roman" panose="02020603050405020304" pitchFamily="18" charset="0"/>
                <a:ea typeface="华文中宋" panose="02010600040101010101" pitchFamily="2" charset="-122"/>
              </a:rPr>
              <a:t>CPU)</a:t>
            </a:r>
            <a:r>
              <a:rPr lang="zh-CN" altLang="en-US" sz="2400" b="1" dirty="0">
                <a:solidFill>
                  <a:srgbClr val="003366"/>
                </a:solidFill>
                <a:latin typeface="Times New Roman" panose="02020603050405020304" pitchFamily="18" charset="0"/>
                <a:ea typeface="华文中宋" panose="02010600040101010101" pitchFamily="2" charset="-122"/>
              </a:rPr>
              <a:t>存储器时，可以放在哪些位置上？</a:t>
            </a:r>
            <a:endParaRPr lang="en-US" altLang="zh-CN" sz="2400" b="1" dirty="0">
              <a:solidFill>
                <a:srgbClr val="003366"/>
              </a:solidFill>
              <a:latin typeface="Times New Roman" panose="02020603050405020304" pitchFamily="18" charset="0"/>
              <a:ea typeface="华文中宋" panose="02010600040101010101" pitchFamily="2" charset="-122"/>
              <a:hlinkClick r:id="rId1" action="ppaction://program"/>
            </a:endParaRPr>
          </a:p>
          <a:p>
            <a:pPr eaLnBrk="1" hangingPunct="1">
              <a:lnSpc>
                <a:spcPct val="130000"/>
              </a:lnSpc>
            </a:pPr>
            <a:r>
              <a:rPr lang="en-US" altLang="zh-CN" sz="2400" b="1" dirty="0">
                <a:latin typeface="Times New Roman" panose="02020603050405020304" pitchFamily="18" charset="0"/>
                <a:ea typeface="华文中宋" panose="02010600040101010101" pitchFamily="2" charset="-122"/>
              </a:rPr>
              <a:t>      (</a:t>
            </a:r>
            <a:r>
              <a:rPr lang="zh-CN" altLang="en-US" sz="2400" b="1" dirty="0">
                <a:latin typeface="Times New Roman" panose="02020603050405020304" pitchFamily="18" charset="0"/>
                <a:ea typeface="华文中宋" panose="02010600040101010101" pitchFamily="2" charset="-122"/>
              </a:rPr>
              <a:t>映像规则</a:t>
            </a:r>
            <a:r>
              <a:rPr lang="en-US" altLang="zh-CN" sz="2400" b="1" dirty="0">
                <a:latin typeface="Times New Roman" panose="02020603050405020304" pitchFamily="18" charset="0"/>
                <a:ea typeface="华文中宋" panose="02010600040101010101" pitchFamily="2" charset="-122"/>
              </a:rPr>
              <a:t>)</a:t>
            </a:r>
            <a:endParaRPr lang="en-US" altLang="zh-CN" sz="2400" dirty="0">
              <a:latin typeface="Times New Roman" panose="02020603050405020304" pitchFamily="18" charset="0"/>
              <a:ea typeface="华文中宋" panose="02010600040101010101" pitchFamily="2" charset="-122"/>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8114" name="Rectangle 2"/>
          <p:cNvSpPr>
            <a:spLocks noGrp="1"/>
          </p:cNvSpPr>
          <p:nvPr>
            <p:ph type="title"/>
          </p:nvPr>
        </p:nvSpPr>
        <p:spPr>
          <a:ln/>
        </p:spPr>
        <p:txBody>
          <a:bodyPr vert="horz" wrap="square" lIns="91440" tIns="45720" rIns="91440" bIns="45720" anchor="ctr" anchorCtr="0"/>
          <a:p>
            <a:pPr eaLnBrk="1" hangingPunct="1"/>
            <a:r>
              <a:rPr lang="en-US" altLang="zh-CN" dirty="0">
                <a:latin typeface="Times New Roman" panose="02020603050405020304" pitchFamily="18" charset="0"/>
              </a:rPr>
              <a:t>4.3.2 </a:t>
            </a:r>
            <a:r>
              <a:rPr lang="zh-CN" altLang="en-US" dirty="0">
                <a:latin typeface="Times New Roman" panose="02020603050405020304" pitchFamily="18" charset="0"/>
              </a:rPr>
              <a:t>地址映象与变换</a:t>
            </a:r>
            <a:r>
              <a:rPr lang="zh-CN" altLang="en-US" dirty="0"/>
              <a:t> </a:t>
            </a:r>
            <a:endParaRPr lang="zh-CN" altLang="en-US" dirty="0"/>
          </a:p>
        </p:txBody>
      </p:sp>
      <p:sp>
        <p:nvSpPr>
          <p:cNvPr id="218115" name="Rectangle 3"/>
          <p:cNvSpPr>
            <a:spLocks noGrp="1"/>
          </p:cNvSpPr>
          <p:nvPr>
            <p:ph idx="1" hasCustomPrompt="1"/>
          </p:nvPr>
        </p:nvSpPr>
        <p:spPr>
          <a:ln/>
        </p:spPr>
        <p:txBody>
          <a:bodyPr vert="horz" wrap="square" lIns="91440" tIns="45720" rIns="91440" bIns="45720" anchor="t" anchorCtr="0"/>
          <a:p>
            <a:pPr eaLnBrk="1" hangingPunct="1">
              <a:lnSpc>
                <a:spcPct val="150000"/>
              </a:lnSpc>
            </a:pPr>
            <a:r>
              <a:rPr lang="zh-CN" altLang="en-US" sz="2400" b="0" dirty="0">
                <a:solidFill>
                  <a:srgbClr val="FF0000"/>
                </a:solidFill>
                <a:latin typeface="黑体" panose="02010609060101010101" pitchFamily="49" charset="-122"/>
                <a:ea typeface="黑体" panose="02010609060101010101" pitchFamily="49" charset="-122"/>
              </a:rPr>
              <a:t>在选取地址映象方法要考虑的主要因素：</a:t>
            </a:r>
            <a:endParaRPr lang="zh-CN" altLang="en-US" sz="2400" b="0" dirty="0">
              <a:solidFill>
                <a:srgbClr val="FF0000"/>
              </a:solidFill>
              <a:latin typeface="黑体" panose="02010609060101010101" pitchFamily="49" charset="-122"/>
              <a:ea typeface="黑体" panose="02010609060101010101" pitchFamily="49" charset="-122"/>
            </a:endParaRPr>
          </a:p>
          <a:p>
            <a:pPr lvl="1" eaLnBrk="1" hangingPunct="1">
              <a:lnSpc>
                <a:spcPct val="150000"/>
              </a:lnSpc>
            </a:pPr>
            <a:r>
              <a:rPr lang="zh-CN" altLang="en-US" dirty="0">
                <a:solidFill>
                  <a:srgbClr val="000000"/>
                </a:solidFill>
                <a:latin typeface="黑体" panose="02010609060101010101" pitchFamily="49" charset="-122"/>
                <a:ea typeface="黑体" panose="02010609060101010101" pitchFamily="49" charset="-122"/>
              </a:rPr>
              <a:t>地址变换的硬件容易实现；</a:t>
            </a:r>
            <a:endParaRPr lang="zh-CN" altLang="en-US" dirty="0">
              <a:solidFill>
                <a:srgbClr val="000000"/>
              </a:solidFill>
              <a:latin typeface="黑体" panose="02010609060101010101" pitchFamily="49" charset="-122"/>
              <a:ea typeface="黑体" panose="02010609060101010101" pitchFamily="49" charset="-122"/>
            </a:endParaRPr>
          </a:p>
          <a:p>
            <a:pPr lvl="1" eaLnBrk="1" hangingPunct="1">
              <a:lnSpc>
                <a:spcPct val="150000"/>
              </a:lnSpc>
            </a:pPr>
            <a:r>
              <a:rPr lang="zh-CN" altLang="en-US" dirty="0">
                <a:solidFill>
                  <a:srgbClr val="000000"/>
                </a:solidFill>
                <a:latin typeface="黑体" panose="02010609060101010101" pitchFamily="49" charset="-122"/>
                <a:ea typeface="黑体" panose="02010609060101010101" pitchFamily="49" charset="-122"/>
              </a:rPr>
              <a:t>地址变换的速度要快；</a:t>
            </a:r>
            <a:endParaRPr lang="zh-CN" altLang="en-US" dirty="0">
              <a:solidFill>
                <a:srgbClr val="000000"/>
              </a:solidFill>
              <a:latin typeface="黑体" panose="02010609060101010101" pitchFamily="49" charset="-122"/>
              <a:ea typeface="黑体" panose="02010609060101010101" pitchFamily="49" charset="-122"/>
            </a:endParaRPr>
          </a:p>
          <a:p>
            <a:pPr lvl="1" eaLnBrk="1" hangingPunct="1">
              <a:lnSpc>
                <a:spcPct val="150000"/>
              </a:lnSpc>
            </a:pPr>
            <a:r>
              <a:rPr lang="zh-CN" altLang="en-US" dirty="0">
                <a:solidFill>
                  <a:srgbClr val="000000"/>
                </a:solidFill>
                <a:latin typeface="黑体" panose="02010609060101010101" pitchFamily="49" charset="-122"/>
                <a:ea typeface="黑体" panose="02010609060101010101" pitchFamily="49" charset="-122"/>
              </a:rPr>
              <a:t>主存空间利用率要高；</a:t>
            </a:r>
            <a:endParaRPr lang="zh-CN" altLang="en-US" dirty="0">
              <a:solidFill>
                <a:srgbClr val="000000"/>
              </a:solidFill>
              <a:latin typeface="黑体" panose="02010609060101010101" pitchFamily="49" charset="-122"/>
              <a:ea typeface="黑体" panose="02010609060101010101" pitchFamily="49" charset="-122"/>
            </a:endParaRPr>
          </a:p>
          <a:p>
            <a:pPr lvl="1" eaLnBrk="1" hangingPunct="1">
              <a:lnSpc>
                <a:spcPct val="150000"/>
              </a:lnSpc>
            </a:pPr>
            <a:r>
              <a:rPr lang="zh-CN" altLang="en-US" dirty="0">
                <a:solidFill>
                  <a:srgbClr val="000000"/>
                </a:solidFill>
                <a:latin typeface="黑体" panose="02010609060101010101" pitchFamily="49" charset="-122"/>
                <a:ea typeface="黑体" panose="02010609060101010101" pitchFamily="49" charset="-122"/>
              </a:rPr>
              <a:t>发生块冲突的概率要小</a:t>
            </a:r>
            <a:endParaRPr lang="zh-CN" altLang="en-US"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162" name="Rectangle 2"/>
          <p:cNvSpPr>
            <a:spLocks noGrp="1"/>
          </p:cNvSpPr>
          <p:nvPr>
            <p:ph type="title"/>
          </p:nvPr>
        </p:nvSpPr>
        <p:spPr>
          <a:ln/>
        </p:spPr>
        <p:txBody>
          <a:bodyPr vert="horz" wrap="square" lIns="91440" tIns="45720" rIns="91440" bIns="45720" anchor="ctr" anchorCtr="0"/>
          <a:p>
            <a:pPr eaLnBrk="1" hangingPunct="1"/>
            <a:r>
              <a:rPr lang="zh-CN" altLang="en-US" dirty="0"/>
              <a:t>四种方式</a:t>
            </a:r>
            <a:endParaRPr lang="zh-CN" altLang="en-US" dirty="0"/>
          </a:p>
        </p:txBody>
      </p:sp>
      <p:sp>
        <p:nvSpPr>
          <p:cNvPr id="220163"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全相联映像与变换</a:t>
            </a:r>
            <a:r>
              <a:rPr lang="zh-CN" altLang="en-US" dirty="0"/>
              <a:t> </a:t>
            </a:r>
            <a:endParaRPr lang="zh-CN" altLang="en-US" dirty="0"/>
          </a:p>
          <a:p>
            <a:pPr eaLnBrk="1" hangingPunct="1"/>
            <a:endParaRPr lang="zh-CN" altLang="en-US" dirty="0"/>
          </a:p>
          <a:p>
            <a:pPr eaLnBrk="1" hangingPunct="1"/>
            <a:r>
              <a:rPr lang="zh-CN" altLang="en-US" dirty="0">
                <a:latin typeface="Times New Roman" panose="02020603050405020304" pitchFamily="18" charset="0"/>
              </a:rPr>
              <a:t>直接映像与变换</a:t>
            </a:r>
            <a:r>
              <a:rPr lang="zh-CN" altLang="en-US" dirty="0"/>
              <a:t> </a:t>
            </a:r>
            <a:endParaRPr lang="zh-CN" altLang="en-US" dirty="0"/>
          </a:p>
          <a:p>
            <a:pPr eaLnBrk="1" hangingPunct="1"/>
            <a:endParaRPr lang="zh-CN" altLang="en-US" dirty="0"/>
          </a:p>
          <a:p>
            <a:pPr eaLnBrk="1" hangingPunct="1"/>
            <a:r>
              <a:rPr lang="zh-CN" altLang="en-US" dirty="0">
                <a:latin typeface="Times New Roman" panose="02020603050405020304" pitchFamily="18" charset="0"/>
              </a:rPr>
              <a:t>组相联映像与变换</a:t>
            </a:r>
            <a:r>
              <a:rPr lang="zh-CN" altLang="en-US" dirty="0"/>
              <a:t> </a:t>
            </a:r>
            <a:endParaRPr lang="zh-CN" altLang="en-US" dirty="0"/>
          </a:p>
          <a:p>
            <a:pPr eaLnBrk="1" hangingPunct="1"/>
            <a:endParaRPr lang="zh-CN" altLang="en-US" dirty="0"/>
          </a:p>
          <a:p>
            <a:pPr eaLnBrk="1" hangingPunct="1"/>
            <a:r>
              <a:rPr lang="zh-CN" altLang="en-US" dirty="0">
                <a:latin typeface="Times New Roman" panose="02020603050405020304" pitchFamily="18" charset="0"/>
              </a:rPr>
              <a:t>段相联映像</a:t>
            </a:r>
            <a:endParaRPr lang="zh-CN" altLang="en-US" dirty="0">
              <a:latin typeface="Times New Roman" panose="02020603050405020304" pitchFamily="18"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210"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1</a:t>
            </a:r>
            <a:r>
              <a:rPr lang="zh-CN" altLang="en-US" dirty="0">
                <a:latin typeface="Times New Roman" panose="02020603050405020304" pitchFamily="18" charset="0"/>
              </a:rPr>
              <a:t>）全相联映像与变换</a:t>
            </a:r>
            <a:endParaRPr lang="zh-CN" altLang="en-US" dirty="0">
              <a:latin typeface="Times New Roman" panose="02020603050405020304" pitchFamily="18" charset="0"/>
            </a:endParaRPr>
          </a:p>
        </p:txBody>
      </p:sp>
      <p:sp>
        <p:nvSpPr>
          <p:cNvPr id="222211" name="Rectangle 3"/>
          <p:cNvSpPr>
            <a:spLocks noGrp="1"/>
          </p:cNvSpPr>
          <p:nvPr>
            <p:ph idx="1" hasCustomPrompt="1"/>
          </p:nvPr>
        </p:nvSpPr>
        <p:spPr>
          <a:ln/>
        </p:spPr>
        <p:txBody>
          <a:bodyPr vert="horz" wrap="square" lIns="91440" tIns="45720" rIns="91440" bIns="45720" anchor="t" anchorCtr="0"/>
          <a:p>
            <a:pPr eaLnBrk="1" hangingPunct="1"/>
            <a:r>
              <a:rPr lang="zh-CN" altLang="en-US" dirty="0">
                <a:latin typeface="Times New Roman" panose="02020603050405020304" pitchFamily="18" charset="0"/>
              </a:rPr>
              <a:t>定义及规则</a:t>
            </a:r>
            <a:endParaRPr lang="zh-CN" altLang="en-US" dirty="0">
              <a:latin typeface="Times New Roman" panose="02020603050405020304" pitchFamily="18" charset="0"/>
            </a:endParaRPr>
          </a:p>
          <a:p>
            <a:pPr lvl="1" eaLnBrk="1" hangingPunct="1">
              <a:lnSpc>
                <a:spcPct val="150000"/>
              </a:lnSpc>
            </a:pPr>
            <a:r>
              <a:rPr lang="zh-CN" altLang="en-US" b="1" dirty="0">
                <a:solidFill>
                  <a:srgbClr val="FF0000"/>
                </a:solidFill>
                <a:latin typeface="楷体_GB2312" pitchFamily="49" charset="-122"/>
                <a:ea typeface="楷体_GB2312" pitchFamily="49" charset="-122"/>
              </a:rPr>
              <a:t>映像规则：</a:t>
            </a:r>
            <a:r>
              <a:rPr lang="zh-CN" altLang="en-US" b="1" dirty="0">
                <a:latin typeface="楷体_GB2312" pitchFamily="49" charset="-122"/>
                <a:ea typeface="楷体_GB2312" pitchFamily="49" charset="-122"/>
              </a:rPr>
              <a:t>主存中的任意一块都可以映像到</a:t>
            </a:r>
            <a:r>
              <a:rPr lang="en-US" altLang="zh-CN" b="1" dirty="0">
                <a:latin typeface="楷体_GB2312" pitchFamily="49" charset="-122"/>
                <a:ea typeface="楷体_GB2312" pitchFamily="49" charset="-122"/>
              </a:rPr>
              <a:t>Cache</a:t>
            </a:r>
            <a:r>
              <a:rPr lang="zh-CN" altLang="en-US" b="1" dirty="0">
                <a:latin typeface="楷体_GB2312" pitchFamily="49" charset="-122"/>
                <a:ea typeface="楷体_GB2312" pitchFamily="49" charset="-122"/>
              </a:rPr>
              <a:t>中的任意一块。</a:t>
            </a:r>
            <a:endParaRPr lang="zh-CN" altLang="en-US" b="1" dirty="0">
              <a:latin typeface="楷体_GB2312" pitchFamily="49" charset="-122"/>
              <a:ea typeface="楷体_GB2312" pitchFamily="49" charset="-122"/>
            </a:endParaRPr>
          </a:p>
          <a:p>
            <a:pPr lvl="1" eaLnBrk="1" hangingPunct="1">
              <a:lnSpc>
                <a:spcPct val="150000"/>
              </a:lnSpc>
            </a:pPr>
            <a:r>
              <a:rPr lang="zh-CN" altLang="en-US" b="1" dirty="0">
                <a:latin typeface="楷体_GB2312" pitchFamily="49" charset="-122"/>
                <a:ea typeface="楷体_GB2312" pitchFamily="49" charset="-122"/>
              </a:rPr>
              <a:t>如果</a:t>
            </a:r>
            <a:r>
              <a:rPr lang="en-US" altLang="zh-CN" b="1" dirty="0">
                <a:latin typeface="楷体_GB2312" pitchFamily="49" charset="-122"/>
                <a:ea typeface="楷体_GB2312" pitchFamily="49" charset="-122"/>
              </a:rPr>
              <a:t>Cache</a:t>
            </a:r>
            <a:r>
              <a:rPr lang="zh-CN" altLang="en-US" b="1" dirty="0">
                <a:latin typeface="楷体_GB2312" pitchFamily="49" charset="-122"/>
                <a:ea typeface="楷体_GB2312" pitchFamily="49" charset="-122"/>
              </a:rPr>
              <a:t>的块数为</a:t>
            </a:r>
            <a:r>
              <a:rPr lang="en-US" altLang="zh-CN" b="1" dirty="0">
                <a:latin typeface="楷体_GB2312" pitchFamily="49" charset="-122"/>
                <a:ea typeface="楷体_GB2312" pitchFamily="49" charset="-122"/>
              </a:rPr>
              <a:t>C</a:t>
            </a:r>
            <a:r>
              <a:rPr lang="en-US" altLang="zh-CN" b="1" baseline="-25000" dirty="0">
                <a:latin typeface="楷体_GB2312" pitchFamily="49" charset="-122"/>
                <a:ea typeface="楷体_GB2312" pitchFamily="49" charset="-122"/>
              </a:rPr>
              <a:t>b</a:t>
            </a:r>
            <a:r>
              <a:rPr lang="zh-CN" altLang="en-US" b="1" dirty="0">
                <a:latin typeface="楷体_GB2312" pitchFamily="49" charset="-122"/>
                <a:ea typeface="楷体_GB2312" pitchFamily="49" charset="-122"/>
              </a:rPr>
              <a:t>，主存的块数为</a:t>
            </a:r>
            <a:r>
              <a:rPr lang="en-US" altLang="zh-CN" b="1" dirty="0">
                <a:latin typeface="楷体_GB2312" pitchFamily="49" charset="-122"/>
                <a:ea typeface="楷体_GB2312" pitchFamily="49" charset="-122"/>
              </a:rPr>
              <a:t>M</a:t>
            </a:r>
            <a:r>
              <a:rPr lang="en-US" altLang="zh-CN" b="1" baseline="-25000" dirty="0">
                <a:latin typeface="楷体_GB2312" pitchFamily="49" charset="-122"/>
                <a:ea typeface="楷体_GB2312" pitchFamily="49" charset="-122"/>
              </a:rPr>
              <a:t>b</a:t>
            </a:r>
            <a:r>
              <a:rPr lang="zh-CN" altLang="en-US" b="1" dirty="0">
                <a:latin typeface="楷体_GB2312" pitchFamily="49" charset="-122"/>
                <a:ea typeface="楷体_GB2312" pitchFamily="49" charset="-122"/>
              </a:rPr>
              <a:t>，映像关系共有：</a:t>
            </a:r>
            <a:r>
              <a:rPr lang="en-US" altLang="zh-CN" b="1" dirty="0">
                <a:solidFill>
                  <a:srgbClr val="FF0000"/>
                </a:solidFill>
                <a:latin typeface="楷体_GB2312" pitchFamily="49" charset="-122"/>
                <a:ea typeface="楷体_GB2312" pitchFamily="49" charset="-122"/>
              </a:rPr>
              <a:t>C</a:t>
            </a:r>
            <a:r>
              <a:rPr lang="en-US" altLang="zh-CN" b="1" baseline="-25000" dirty="0">
                <a:solidFill>
                  <a:srgbClr val="FF0000"/>
                </a:solidFill>
                <a:latin typeface="楷体_GB2312" pitchFamily="49" charset="-122"/>
                <a:ea typeface="楷体_GB2312" pitchFamily="49" charset="-122"/>
              </a:rPr>
              <a:t>b</a:t>
            </a:r>
            <a:r>
              <a:rPr lang="en-US" altLang="zh-CN" b="1" dirty="0">
                <a:solidFill>
                  <a:srgbClr val="FF0000"/>
                </a:solidFill>
                <a:latin typeface="楷体_GB2312" pitchFamily="49" charset="-122"/>
                <a:ea typeface="楷体_GB2312" pitchFamily="49" charset="-122"/>
              </a:rPr>
              <a:t>×M</a:t>
            </a:r>
            <a:r>
              <a:rPr lang="en-US" altLang="zh-CN" b="1" baseline="-25000" dirty="0">
                <a:solidFill>
                  <a:srgbClr val="FF0000"/>
                </a:solidFill>
                <a:latin typeface="楷体_GB2312" pitchFamily="49" charset="-122"/>
                <a:ea typeface="楷体_GB2312" pitchFamily="49" charset="-122"/>
              </a:rPr>
              <a:t>b</a:t>
            </a:r>
            <a:r>
              <a:rPr lang="zh-CN" altLang="en-US" b="1" dirty="0">
                <a:latin typeface="楷体_GB2312" pitchFamily="49" charset="-122"/>
                <a:ea typeface="楷体_GB2312" pitchFamily="49" charset="-122"/>
              </a:rPr>
              <a:t>种。</a:t>
            </a:r>
            <a:endParaRPr lang="zh-CN" altLang="en-US" b="1" dirty="0">
              <a:latin typeface="楷体_GB2312" pitchFamily="49" charset="-122"/>
              <a:ea typeface="楷体_GB2312" pitchFamily="49" charset="-122"/>
            </a:endParaRPr>
          </a:p>
          <a:p>
            <a:pPr lvl="1" eaLnBrk="1" hangingPunct="1">
              <a:lnSpc>
                <a:spcPct val="150000"/>
              </a:lnSpc>
            </a:pPr>
            <a:r>
              <a:rPr lang="zh-CN" altLang="en-US" b="1" dirty="0">
                <a:solidFill>
                  <a:srgbClr val="FF0000"/>
                </a:solidFill>
                <a:latin typeface="楷体_GB2312" pitchFamily="49" charset="-122"/>
                <a:ea typeface="楷体_GB2312" pitchFamily="49" charset="-122"/>
              </a:rPr>
              <a:t>用硬件实现非常复杂</a:t>
            </a:r>
            <a:endParaRPr lang="zh-CN" altLang="en-US" b="1" dirty="0">
              <a:solidFill>
                <a:srgbClr val="FF0000"/>
              </a:solidFill>
              <a:latin typeface="楷体_GB2312" pitchFamily="49" charset="-122"/>
              <a:ea typeface="楷体_GB2312" pitchFamily="49" charset="-122"/>
            </a:endParaRPr>
          </a:p>
          <a:p>
            <a:pPr lvl="1" eaLnBrk="1" hangingPunct="1">
              <a:lnSpc>
                <a:spcPct val="150000"/>
              </a:lnSpc>
            </a:pPr>
            <a:r>
              <a:rPr lang="zh-CN" altLang="en-US" b="1" dirty="0">
                <a:solidFill>
                  <a:srgbClr val="FF0000"/>
                </a:solidFill>
                <a:latin typeface="楷体_GB2312" pitchFamily="49" charset="-122"/>
                <a:ea typeface="楷体_GB2312" pitchFamily="49" charset="-122"/>
              </a:rPr>
              <a:t>在虚拟存储器中，全部用软件实现</a:t>
            </a:r>
            <a:endParaRPr lang="zh-CN" altLang="en-US" b="1" dirty="0">
              <a:solidFill>
                <a:srgbClr val="FF0000"/>
              </a:solidFill>
              <a:latin typeface="楷体_GB2312" pitchFamily="49" charset="-122"/>
              <a:ea typeface="楷体_GB2312" pitchFamily="49" charset="-122"/>
            </a:endParaRPr>
          </a:p>
          <a:p>
            <a:pPr eaLnBrk="1" hangingPunct="1"/>
            <a:endParaRPr lang="zh-CN" alt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258" name="Rectangle 2"/>
          <p:cNvSpPr>
            <a:spLocks noGrp="1"/>
          </p:cNvSpPr>
          <p:nvPr>
            <p:ph type="title"/>
          </p:nvPr>
        </p:nvSpPr>
        <p:spPr>
          <a:xfrm>
            <a:off x="368300" y="198438"/>
            <a:ext cx="7848600" cy="609600"/>
          </a:xfrm>
          <a:ln/>
        </p:spPr>
        <p:txBody>
          <a:bodyPr vert="horz" wrap="square" lIns="91440" tIns="45720" rIns="91440" bIns="45720" anchor="ctr" anchorCtr="0"/>
          <a:p>
            <a:pPr eaLnBrk="1" hangingPunct="1"/>
            <a:r>
              <a:rPr lang="zh-CN" altLang="en-US" sz="3200" dirty="0">
                <a:latin typeface="Times New Roman" panose="02020603050405020304" pitchFamily="18" charset="0"/>
              </a:rPr>
              <a:t>（</a:t>
            </a:r>
            <a:r>
              <a:rPr lang="en-US" altLang="zh-CN" sz="3200" dirty="0">
                <a:latin typeface="Times New Roman" panose="02020603050405020304" pitchFamily="18" charset="0"/>
              </a:rPr>
              <a:t>2</a:t>
            </a:r>
            <a:r>
              <a:rPr lang="zh-CN" altLang="en-US" sz="3200" dirty="0">
                <a:latin typeface="Times New Roman" panose="02020603050405020304" pitchFamily="18" charset="0"/>
              </a:rPr>
              <a:t>）全相联映像与变换</a:t>
            </a:r>
            <a:endParaRPr lang="zh-CN" altLang="en-US" sz="3200" dirty="0">
              <a:latin typeface="Times New Roman" panose="02020603050405020304" pitchFamily="18" charset="0"/>
            </a:endParaRPr>
          </a:p>
        </p:txBody>
      </p:sp>
      <p:sp>
        <p:nvSpPr>
          <p:cNvPr id="224259" name="Rectangle 3"/>
          <p:cNvSpPr>
            <a:spLocks noGrp="1"/>
          </p:cNvSpPr>
          <p:nvPr>
            <p:ph idx="1" hasCustomPrompt="1"/>
          </p:nvPr>
        </p:nvSpPr>
        <p:spPr>
          <a:ln/>
        </p:spPr>
        <p:txBody>
          <a:bodyPr vert="horz" wrap="square" lIns="91440" tIns="45720" rIns="91440" bIns="45720" anchor="t" anchorCtr="0"/>
          <a:p>
            <a:pPr eaLnBrk="1" hangingPunct="1"/>
            <a:r>
              <a:rPr lang="zh-CN" altLang="en-US" dirty="0"/>
              <a:t>全相联映像和变换</a:t>
            </a:r>
            <a:endParaRPr lang="zh-CN" altLang="en-US" dirty="0"/>
          </a:p>
          <a:p>
            <a:pPr lvl="1" eaLnBrk="1" hangingPunct="1"/>
            <a:r>
              <a:rPr lang="zh-CN" altLang="en-US" b="1" dirty="0">
                <a:latin typeface="楷体_GB2312" pitchFamily="49" charset="-122"/>
                <a:ea typeface="楷体_GB2312" pitchFamily="49" charset="-122"/>
              </a:rPr>
              <a:t>规则：主存中的任意一块都可以映像到</a:t>
            </a:r>
            <a:r>
              <a:rPr lang="en-US" altLang="zh-CN" b="1" dirty="0">
                <a:latin typeface="楷体_GB2312" pitchFamily="49" charset="-122"/>
                <a:ea typeface="楷体_GB2312" pitchFamily="49" charset="-122"/>
              </a:rPr>
              <a:t>Cache</a:t>
            </a:r>
            <a:r>
              <a:rPr lang="zh-CN" altLang="en-US" b="1" dirty="0">
                <a:latin typeface="楷体_GB2312" pitchFamily="49" charset="-122"/>
                <a:ea typeface="楷体_GB2312" pitchFamily="49" charset="-122"/>
              </a:rPr>
              <a:t>中的任意一块</a:t>
            </a:r>
            <a:endParaRPr lang="zh-CN" altLang="en-US" b="1" dirty="0">
              <a:latin typeface="楷体_GB2312" pitchFamily="49" charset="-122"/>
              <a:ea typeface="楷体_GB2312" pitchFamily="49" charset="-122"/>
            </a:endParaRPr>
          </a:p>
        </p:txBody>
      </p:sp>
      <p:pic>
        <p:nvPicPr>
          <p:cNvPr id="224260" name="Picture 4"/>
          <p:cNvPicPr>
            <a:picLocks noChangeAspect="1"/>
          </p:cNvPicPr>
          <p:nvPr/>
        </p:nvPicPr>
        <p:blipFill>
          <a:blip r:embed="rId1"/>
          <a:stretch>
            <a:fillRect/>
          </a:stretch>
        </p:blipFill>
        <p:spPr>
          <a:xfrm>
            <a:off x="1576388" y="2312988"/>
            <a:ext cx="6232525" cy="4084637"/>
          </a:xfrm>
          <a:prstGeom prst="rect">
            <a:avLst/>
          </a:prstGeom>
          <a:noFill/>
          <a:ln w="9525">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82" name="Rectangle 2"/>
          <p:cNvSpPr>
            <a:spLocks noGrp="1"/>
          </p:cNvSpPr>
          <p:nvPr>
            <p:ph type="title"/>
          </p:nvPr>
        </p:nvSpPr>
        <p:spPr>
          <a:xfrm>
            <a:off x="446088" y="214313"/>
            <a:ext cx="7848600" cy="609600"/>
          </a:xfrm>
          <a:ln/>
        </p:spPr>
        <p:txBody>
          <a:bodyPr vert="horz" wrap="square" lIns="91440" tIns="45720" rIns="91440" bIns="45720" anchor="ctr" anchorCtr="0"/>
          <a:p>
            <a:pPr eaLnBrk="1" hangingPunct="1"/>
            <a:r>
              <a:rPr lang="zh-CN" altLang="en-US" dirty="0"/>
              <a:t>例题</a:t>
            </a:r>
            <a:endParaRPr lang="zh-CN" altLang="en-US" dirty="0"/>
          </a:p>
        </p:txBody>
      </p:sp>
      <p:sp>
        <p:nvSpPr>
          <p:cNvPr id="225283" name="Rectangle 4"/>
          <p:cNvSpPr/>
          <p:nvPr/>
        </p:nvSpPr>
        <p:spPr>
          <a:xfrm>
            <a:off x="407988" y="919163"/>
            <a:ext cx="8229600" cy="1111250"/>
          </a:xfrm>
          <a:prstGeom prst="rect">
            <a:avLst/>
          </a:prstGeom>
          <a:noFill/>
          <a:ln w="9525">
            <a:noFill/>
          </a:ln>
        </p:spPr>
        <p:txBody>
          <a:bodyPr anchor="ctr" anchorCtr="0"/>
          <a:p>
            <a:pPr eaLnBrk="1" hangingPunct="1"/>
            <a:r>
              <a:rPr lang="zh-CN" altLang="en-US" sz="2000" b="1" dirty="0">
                <a:solidFill>
                  <a:srgbClr val="000000"/>
                </a:solidFill>
                <a:latin typeface="黑体" panose="02010609060101010101" pitchFamily="49" charset="-122"/>
              </a:rPr>
              <a:t>设一个全相联映像的</a:t>
            </a:r>
            <a:r>
              <a:rPr lang="en-US" altLang="zh-CN" sz="2000" b="1" dirty="0">
                <a:solidFill>
                  <a:srgbClr val="000000"/>
                </a:solidFill>
                <a:latin typeface="黑体" panose="02010609060101010101" pitchFamily="49" charset="-122"/>
              </a:rPr>
              <a:t>Cache</a:t>
            </a:r>
            <a:r>
              <a:rPr lang="zh-CN" altLang="en-US" sz="2000" b="1" dirty="0">
                <a:solidFill>
                  <a:srgbClr val="000000"/>
                </a:solidFill>
                <a:latin typeface="黑体" panose="02010609060101010101" pitchFamily="49" charset="-122"/>
              </a:rPr>
              <a:t>中有</a:t>
            </a:r>
            <a:r>
              <a:rPr lang="en-US" altLang="zh-CN" sz="2000" b="1" dirty="0">
                <a:solidFill>
                  <a:srgbClr val="000000"/>
                </a:solidFill>
                <a:latin typeface="黑体" panose="02010609060101010101" pitchFamily="49" charset="-122"/>
              </a:rPr>
              <a:t>8</a:t>
            </a:r>
            <a:r>
              <a:rPr lang="zh-CN" altLang="en-US" sz="2000" b="1" dirty="0">
                <a:solidFill>
                  <a:srgbClr val="000000"/>
                </a:solidFill>
                <a:latin typeface="黑体" panose="02010609060101010101" pitchFamily="49" charset="-122"/>
              </a:rPr>
              <a:t>个块，访问主存进行读的块地址顺序为十进制数</a:t>
            </a:r>
            <a:r>
              <a:rPr lang="en-US" altLang="zh-CN" sz="2000" b="1" dirty="0">
                <a:solidFill>
                  <a:srgbClr val="000000"/>
                </a:solidFill>
                <a:latin typeface="黑体" panose="02010609060101010101" pitchFamily="49" charset="-122"/>
              </a:rPr>
              <a:t>22</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26</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22</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26</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16</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4</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6</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18</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14</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17</a:t>
            </a:r>
            <a:r>
              <a:rPr lang="zh-CN" altLang="en-US" sz="2000" b="1" dirty="0">
                <a:solidFill>
                  <a:srgbClr val="000000"/>
                </a:solidFill>
                <a:latin typeface="黑体" panose="02010609060101010101" pitchFamily="49" charset="-122"/>
              </a:rPr>
              <a:t>、</a:t>
            </a:r>
            <a:r>
              <a:rPr lang="en-US" altLang="zh-CN" sz="2000" b="1" dirty="0">
                <a:solidFill>
                  <a:srgbClr val="000000"/>
                </a:solidFill>
                <a:latin typeface="黑体" panose="02010609060101010101" pitchFamily="49" charset="-122"/>
              </a:rPr>
              <a:t>25</a:t>
            </a:r>
            <a:r>
              <a:rPr lang="zh-CN" altLang="en-US" sz="2000" b="1" dirty="0">
                <a:solidFill>
                  <a:srgbClr val="000000"/>
                </a:solidFill>
                <a:latin typeface="黑体" panose="02010609060101010101" pitchFamily="49" charset="-122"/>
              </a:rPr>
              <a:t>，求每次访问后</a:t>
            </a:r>
            <a:r>
              <a:rPr lang="en-US" altLang="zh-CN" sz="2000" b="1" dirty="0">
                <a:solidFill>
                  <a:srgbClr val="000000"/>
                </a:solidFill>
                <a:latin typeface="黑体" panose="02010609060101010101" pitchFamily="49" charset="-122"/>
              </a:rPr>
              <a:t>Cache</a:t>
            </a:r>
            <a:r>
              <a:rPr lang="zh-CN" altLang="en-US" sz="2000" b="1" dirty="0">
                <a:solidFill>
                  <a:srgbClr val="000000"/>
                </a:solidFill>
                <a:latin typeface="黑体" panose="02010609060101010101" pitchFamily="49" charset="-122"/>
              </a:rPr>
              <a:t>中的内容</a:t>
            </a:r>
            <a:endParaRPr lang="zh-CN" altLang="en-US" sz="2100" b="1" dirty="0">
              <a:solidFill>
                <a:srgbClr val="000000"/>
              </a:solidFill>
              <a:latin typeface="黑体" panose="02010609060101010101" pitchFamily="49" charset="-122"/>
            </a:endParaRPr>
          </a:p>
        </p:txBody>
      </p:sp>
      <p:sp>
        <p:nvSpPr>
          <p:cNvPr id="225284" name="Rectangle 5"/>
          <p:cNvSpPr/>
          <p:nvPr/>
        </p:nvSpPr>
        <p:spPr>
          <a:xfrm>
            <a:off x="2916238" y="1981200"/>
            <a:ext cx="3632200" cy="366713"/>
          </a:xfrm>
          <a:prstGeom prst="rect">
            <a:avLst/>
          </a:prstGeom>
          <a:noFill/>
          <a:ln w="9525">
            <a:noFill/>
          </a:ln>
        </p:spPr>
        <p:txBody>
          <a:bodyPr anchor="ctr" anchorCtr="0">
            <a:spAutoFit/>
          </a:bodyPr>
          <a:p>
            <a:r>
              <a:rPr lang="zh-CN" altLang="en-US" sz="1800" dirty="0">
                <a:solidFill>
                  <a:srgbClr val="000000"/>
                </a:solidFill>
                <a:latin typeface="Times New Roman" panose="02020603050405020304" pitchFamily="18" charset="0"/>
                <a:ea typeface="宋体" panose="02010600030101010101" pitchFamily="2" charset="-122"/>
              </a:rPr>
              <a:t>全相联映</a:t>
            </a:r>
            <a:r>
              <a:rPr lang="en-US" altLang="zh-CN" sz="1800" dirty="0">
                <a:solidFill>
                  <a:srgbClr val="000000"/>
                </a:solidFill>
                <a:latin typeface="Times New Roman" panose="02020603050405020304" pitchFamily="18" charset="0"/>
                <a:ea typeface="宋体" panose="02010600030101010101" pitchFamily="2" charset="-122"/>
              </a:rPr>
              <a:t>6</a:t>
            </a:r>
            <a:r>
              <a:rPr lang="zh-CN" altLang="en-US" sz="1800" dirty="0">
                <a:solidFill>
                  <a:srgbClr val="000000"/>
                </a:solidFill>
                <a:latin typeface="Times New Roman" panose="02020603050405020304" pitchFamily="18" charset="0"/>
                <a:ea typeface="宋体" panose="02010600030101010101" pitchFamily="2" charset="-122"/>
              </a:rPr>
              <a:t>的块分配情况</a:t>
            </a:r>
            <a:endParaRPr lang="zh-CN" altLang="en-US" sz="1800" dirty="0">
              <a:solidFill>
                <a:srgbClr val="000000"/>
              </a:solidFill>
              <a:latin typeface="Times New Roman" panose="02020603050405020304" pitchFamily="18" charset="0"/>
              <a:ea typeface="宋体" panose="02010600030101010101" pitchFamily="2" charset="-122"/>
            </a:endParaRPr>
          </a:p>
        </p:txBody>
      </p:sp>
      <p:graphicFrame>
        <p:nvGraphicFramePr>
          <p:cNvPr id="977060" name="Group 164"/>
          <p:cNvGraphicFramePr>
            <a:graphicFrameLocks noGrp="1"/>
          </p:cNvGraphicFramePr>
          <p:nvPr/>
        </p:nvGraphicFramePr>
        <p:xfrm>
          <a:off x="538163" y="2439988"/>
          <a:ext cx="8305800" cy="3735388"/>
        </p:xfrm>
        <a:graphic>
          <a:graphicData uri="http://schemas.openxmlformats.org/drawingml/2006/table">
            <a:tbl>
              <a:tblPr/>
              <a:tblGrid>
                <a:gridCol w="1206500"/>
                <a:gridCol w="644525"/>
                <a:gridCol w="646112"/>
                <a:gridCol w="609600"/>
                <a:gridCol w="677863"/>
                <a:gridCol w="649287"/>
                <a:gridCol w="644525"/>
                <a:gridCol w="646113"/>
                <a:gridCol w="644525"/>
                <a:gridCol w="646112"/>
                <a:gridCol w="646113"/>
                <a:gridCol w="644525"/>
              </a:tblGrid>
              <a:tr h="36830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9</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10</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3206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3476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000</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CC"/>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001</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010</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401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011</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100</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101</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110</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111</a:t>
                      </a: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操作状态</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FF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FF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77061" name="AutoShape 165"/>
          <p:cNvSpPr/>
          <p:nvPr/>
        </p:nvSpPr>
        <p:spPr>
          <a:xfrm>
            <a:off x="8175625" y="3124200"/>
            <a:ext cx="738188" cy="3065463"/>
          </a:xfrm>
          <a:prstGeom prst="flowChartAlternateProcess">
            <a:avLst/>
          </a:prstGeom>
          <a:noFill/>
          <a:ln w="38100" cap="flat" cmpd="sng">
            <a:solidFill>
              <a:srgbClr val="FF0000"/>
            </a:solidFill>
            <a:prstDash val="solid"/>
            <a:miter/>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 name="矩形 1"/>
          <p:cNvSpPr/>
          <p:nvPr/>
        </p:nvSpPr>
        <p:spPr>
          <a:xfrm>
            <a:off x="1876425" y="3146425"/>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8" name="矩形 7"/>
          <p:cNvSpPr/>
          <p:nvPr/>
        </p:nvSpPr>
        <p:spPr>
          <a:xfrm>
            <a:off x="2520950" y="3146425"/>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9" name="矩形 8"/>
          <p:cNvSpPr/>
          <p:nvPr/>
        </p:nvSpPr>
        <p:spPr>
          <a:xfrm>
            <a:off x="3152775" y="3146425"/>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0" name="矩形 9"/>
          <p:cNvSpPr/>
          <p:nvPr/>
        </p:nvSpPr>
        <p:spPr>
          <a:xfrm>
            <a:off x="3811588" y="3146425"/>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1" name="矩形 10"/>
          <p:cNvSpPr/>
          <p:nvPr/>
        </p:nvSpPr>
        <p:spPr>
          <a:xfrm>
            <a:off x="4479925" y="3146425"/>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2" name="矩形 11"/>
          <p:cNvSpPr/>
          <p:nvPr/>
        </p:nvSpPr>
        <p:spPr>
          <a:xfrm>
            <a:off x="5113338" y="3146425"/>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3" name="矩形 12"/>
          <p:cNvSpPr/>
          <p:nvPr/>
        </p:nvSpPr>
        <p:spPr>
          <a:xfrm>
            <a:off x="5767388" y="3146425"/>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4" name="矩形 13"/>
          <p:cNvSpPr/>
          <p:nvPr/>
        </p:nvSpPr>
        <p:spPr>
          <a:xfrm>
            <a:off x="6400800" y="3146425"/>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5" name="矩形 14"/>
          <p:cNvSpPr/>
          <p:nvPr/>
        </p:nvSpPr>
        <p:spPr>
          <a:xfrm>
            <a:off x="7062788" y="3146425"/>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6" name="矩形 15"/>
          <p:cNvSpPr/>
          <p:nvPr/>
        </p:nvSpPr>
        <p:spPr>
          <a:xfrm>
            <a:off x="7707313" y="3146425"/>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7" name="矩形 16"/>
          <p:cNvSpPr/>
          <p:nvPr/>
        </p:nvSpPr>
        <p:spPr>
          <a:xfrm>
            <a:off x="8353425" y="3146425"/>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22</a:t>
            </a:r>
            <a:endParaRPr lang="en-US" altLang="zh-CN" sz="1400" b="1" dirty="0">
              <a:solidFill>
                <a:srgbClr val="000000"/>
              </a:solidFill>
              <a:latin typeface="Times New Roman" panose="02020603050405020304" pitchFamily="18" charset="0"/>
              <a:ea typeface="楷体_GB2312" pitchFamily="49" charset="-122"/>
            </a:endParaRPr>
          </a:p>
        </p:txBody>
      </p:sp>
      <p:sp>
        <p:nvSpPr>
          <p:cNvPr id="18" name="矩形 17"/>
          <p:cNvSpPr/>
          <p:nvPr/>
        </p:nvSpPr>
        <p:spPr>
          <a:xfrm>
            <a:off x="2520950" y="3479800"/>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19" name="矩形 18"/>
          <p:cNvSpPr/>
          <p:nvPr/>
        </p:nvSpPr>
        <p:spPr>
          <a:xfrm>
            <a:off x="3152775" y="3479800"/>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0" name="矩形 19"/>
          <p:cNvSpPr/>
          <p:nvPr/>
        </p:nvSpPr>
        <p:spPr>
          <a:xfrm>
            <a:off x="3811588" y="3479800"/>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1" name="矩形 20"/>
          <p:cNvSpPr/>
          <p:nvPr/>
        </p:nvSpPr>
        <p:spPr>
          <a:xfrm>
            <a:off x="4479925" y="3479800"/>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2" name="矩形 21"/>
          <p:cNvSpPr/>
          <p:nvPr/>
        </p:nvSpPr>
        <p:spPr>
          <a:xfrm>
            <a:off x="5113338" y="34798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3" name="矩形 22"/>
          <p:cNvSpPr/>
          <p:nvPr/>
        </p:nvSpPr>
        <p:spPr>
          <a:xfrm>
            <a:off x="5767388" y="34798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4" name="矩形 23"/>
          <p:cNvSpPr/>
          <p:nvPr/>
        </p:nvSpPr>
        <p:spPr>
          <a:xfrm>
            <a:off x="6400800" y="3479800"/>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5" name="矩形 24"/>
          <p:cNvSpPr/>
          <p:nvPr/>
        </p:nvSpPr>
        <p:spPr>
          <a:xfrm>
            <a:off x="7062788" y="34798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6" name="矩形 25"/>
          <p:cNvSpPr/>
          <p:nvPr/>
        </p:nvSpPr>
        <p:spPr>
          <a:xfrm>
            <a:off x="7707313" y="3479800"/>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7" name="矩形 26"/>
          <p:cNvSpPr/>
          <p:nvPr/>
        </p:nvSpPr>
        <p:spPr>
          <a:xfrm>
            <a:off x="8353425" y="34798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26</a:t>
            </a:r>
            <a:endParaRPr lang="en-US" altLang="zh-CN" sz="1400" b="1" dirty="0">
              <a:solidFill>
                <a:srgbClr val="000000"/>
              </a:solidFill>
              <a:latin typeface="Times New Roman" panose="02020603050405020304" pitchFamily="18" charset="0"/>
              <a:ea typeface="楷体_GB2312" pitchFamily="49" charset="-122"/>
            </a:endParaRPr>
          </a:p>
        </p:txBody>
      </p:sp>
      <p:sp>
        <p:nvSpPr>
          <p:cNvPr id="28" name="矩形 27"/>
          <p:cNvSpPr/>
          <p:nvPr/>
        </p:nvSpPr>
        <p:spPr>
          <a:xfrm>
            <a:off x="4479925" y="3833813"/>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29" name="矩形 28"/>
          <p:cNvSpPr/>
          <p:nvPr/>
        </p:nvSpPr>
        <p:spPr>
          <a:xfrm>
            <a:off x="5113338" y="3833813"/>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0" name="矩形 29"/>
          <p:cNvSpPr/>
          <p:nvPr/>
        </p:nvSpPr>
        <p:spPr>
          <a:xfrm>
            <a:off x="5767388" y="3833813"/>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1" name="矩形 30"/>
          <p:cNvSpPr/>
          <p:nvPr/>
        </p:nvSpPr>
        <p:spPr>
          <a:xfrm>
            <a:off x="6400800" y="3833813"/>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2" name="矩形 31"/>
          <p:cNvSpPr/>
          <p:nvPr/>
        </p:nvSpPr>
        <p:spPr>
          <a:xfrm>
            <a:off x="7062788" y="3833813"/>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3" name="矩形 32"/>
          <p:cNvSpPr/>
          <p:nvPr/>
        </p:nvSpPr>
        <p:spPr>
          <a:xfrm>
            <a:off x="7707313" y="3833813"/>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4" name="矩形 33"/>
          <p:cNvSpPr/>
          <p:nvPr/>
        </p:nvSpPr>
        <p:spPr>
          <a:xfrm>
            <a:off x="8353425" y="3833813"/>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16</a:t>
            </a:r>
            <a:endParaRPr lang="en-US" altLang="zh-CN" sz="1400" b="1" dirty="0">
              <a:solidFill>
                <a:srgbClr val="000000"/>
              </a:solidFill>
              <a:latin typeface="Times New Roman" panose="02020603050405020304" pitchFamily="18" charset="0"/>
              <a:ea typeface="楷体_GB2312" pitchFamily="49" charset="-122"/>
            </a:endParaRPr>
          </a:p>
        </p:txBody>
      </p:sp>
      <p:sp>
        <p:nvSpPr>
          <p:cNvPr id="35" name="矩形 34"/>
          <p:cNvSpPr/>
          <p:nvPr/>
        </p:nvSpPr>
        <p:spPr>
          <a:xfrm>
            <a:off x="5137150" y="4178300"/>
            <a:ext cx="31908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36" name="矩形 35"/>
          <p:cNvSpPr/>
          <p:nvPr/>
        </p:nvSpPr>
        <p:spPr>
          <a:xfrm>
            <a:off x="5789613" y="4178300"/>
            <a:ext cx="32067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37" name="矩形 36"/>
          <p:cNvSpPr/>
          <p:nvPr/>
        </p:nvSpPr>
        <p:spPr>
          <a:xfrm>
            <a:off x="6423025" y="4178300"/>
            <a:ext cx="31908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38" name="矩形 37"/>
          <p:cNvSpPr/>
          <p:nvPr/>
        </p:nvSpPr>
        <p:spPr>
          <a:xfrm>
            <a:off x="7085013" y="4178300"/>
            <a:ext cx="32067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39" name="矩形 38"/>
          <p:cNvSpPr/>
          <p:nvPr/>
        </p:nvSpPr>
        <p:spPr>
          <a:xfrm>
            <a:off x="7729538" y="4178300"/>
            <a:ext cx="31908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40" name="矩形 39"/>
          <p:cNvSpPr/>
          <p:nvPr/>
        </p:nvSpPr>
        <p:spPr>
          <a:xfrm>
            <a:off x="8377238" y="4178300"/>
            <a:ext cx="31908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4</a:t>
            </a:r>
            <a:endParaRPr lang="en-US" altLang="zh-CN" sz="1400" b="1" dirty="0">
              <a:solidFill>
                <a:srgbClr val="000000"/>
              </a:solidFill>
              <a:latin typeface="Times New Roman" panose="02020603050405020304" pitchFamily="18" charset="0"/>
              <a:ea typeface="楷体_GB2312" pitchFamily="49" charset="-122"/>
            </a:endParaRPr>
          </a:p>
        </p:txBody>
      </p:sp>
      <p:sp>
        <p:nvSpPr>
          <p:cNvPr id="41" name="矩形 40"/>
          <p:cNvSpPr/>
          <p:nvPr/>
        </p:nvSpPr>
        <p:spPr>
          <a:xfrm>
            <a:off x="5789613" y="4508500"/>
            <a:ext cx="32067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6</a:t>
            </a:r>
            <a:endParaRPr lang="en-US" altLang="zh-CN" sz="1400" b="1" dirty="0">
              <a:solidFill>
                <a:srgbClr val="000000"/>
              </a:solidFill>
              <a:latin typeface="Times New Roman" panose="02020603050405020304" pitchFamily="18" charset="0"/>
              <a:ea typeface="楷体_GB2312" pitchFamily="49" charset="-122"/>
            </a:endParaRPr>
          </a:p>
        </p:txBody>
      </p:sp>
      <p:sp>
        <p:nvSpPr>
          <p:cNvPr id="42" name="矩形 41"/>
          <p:cNvSpPr/>
          <p:nvPr/>
        </p:nvSpPr>
        <p:spPr>
          <a:xfrm>
            <a:off x="6423025" y="4508500"/>
            <a:ext cx="31908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6</a:t>
            </a:r>
            <a:endParaRPr lang="en-US" altLang="zh-CN" sz="1400" b="1" dirty="0">
              <a:solidFill>
                <a:srgbClr val="000000"/>
              </a:solidFill>
              <a:latin typeface="Times New Roman" panose="02020603050405020304" pitchFamily="18" charset="0"/>
              <a:ea typeface="楷体_GB2312" pitchFamily="49" charset="-122"/>
            </a:endParaRPr>
          </a:p>
        </p:txBody>
      </p:sp>
      <p:sp>
        <p:nvSpPr>
          <p:cNvPr id="43" name="矩形 42"/>
          <p:cNvSpPr/>
          <p:nvPr/>
        </p:nvSpPr>
        <p:spPr>
          <a:xfrm>
            <a:off x="7085013" y="4508500"/>
            <a:ext cx="32067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6</a:t>
            </a:r>
            <a:endParaRPr lang="en-US" altLang="zh-CN" sz="1400" b="1" dirty="0">
              <a:solidFill>
                <a:srgbClr val="000000"/>
              </a:solidFill>
              <a:latin typeface="Times New Roman" panose="02020603050405020304" pitchFamily="18" charset="0"/>
              <a:ea typeface="楷体_GB2312" pitchFamily="49" charset="-122"/>
            </a:endParaRPr>
          </a:p>
        </p:txBody>
      </p:sp>
      <p:sp>
        <p:nvSpPr>
          <p:cNvPr id="44" name="矩形 43"/>
          <p:cNvSpPr/>
          <p:nvPr/>
        </p:nvSpPr>
        <p:spPr>
          <a:xfrm>
            <a:off x="7729538" y="4508500"/>
            <a:ext cx="31908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6</a:t>
            </a:r>
            <a:endParaRPr lang="en-US" altLang="zh-CN" sz="1400" b="1" dirty="0">
              <a:solidFill>
                <a:srgbClr val="000000"/>
              </a:solidFill>
              <a:latin typeface="Times New Roman" panose="02020603050405020304" pitchFamily="18" charset="0"/>
              <a:ea typeface="楷体_GB2312" pitchFamily="49" charset="-122"/>
            </a:endParaRPr>
          </a:p>
        </p:txBody>
      </p:sp>
      <p:sp>
        <p:nvSpPr>
          <p:cNvPr id="45" name="矩形 44"/>
          <p:cNvSpPr/>
          <p:nvPr/>
        </p:nvSpPr>
        <p:spPr>
          <a:xfrm>
            <a:off x="8377238" y="4508500"/>
            <a:ext cx="31908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 6</a:t>
            </a:r>
            <a:endParaRPr lang="en-US" altLang="zh-CN" sz="1400" b="1" dirty="0">
              <a:solidFill>
                <a:srgbClr val="000000"/>
              </a:solidFill>
              <a:latin typeface="Times New Roman" panose="02020603050405020304" pitchFamily="18" charset="0"/>
              <a:ea typeface="楷体_GB2312" pitchFamily="49" charset="-122"/>
            </a:endParaRPr>
          </a:p>
        </p:txBody>
      </p:sp>
      <p:sp>
        <p:nvSpPr>
          <p:cNvPr id="46" name="矩形 45"/>
          <p:cNvSpPr/>
          <p:nvPr/>
        </p:nvSpPr>
        <p:spPr>
          <a:xfrm>
            <a:off x="6400800" y="4851400"/>
            <a:ext cx="363538"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18</a:t>
            </a:r>
            <a:endParaRPr lang="en-US" altLang="zh-CN" sz="1400" b="1" dirty="0">
              <a:solidFill>
                <a:srgbClr val="000000"/>
              </a:solidFill>
              <a:latin typeface="Times New Roman" panose="02020603050405020304" pitchFamily="18" charset="0"/>
              <a:ea typeface="楷体_GB2312" pitchFamily="49" charset="-122"/>
            </a:endParaRPr>
          </a:p>
        </p:txBody>
      </p:sp>
      <p:sp>
        <p:nvSpPr>
          <p:cNvPr id="47" name="矩形 46"/>
          <p:cNvSpPr/>
          <p:nvPr/>
        </p:nvSpPr>
        <p:spPr>
          <a:xfrm>
            <a:off x="7062788" y="48514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18</a:t>
            </a:r>
            <a:endParaRPr lang="en-US" altLang="zh-CN" sz="1400" b="1" dirty="0">
              <a:solidFill>
                <a:srgbClr val="000000"/>
              </a:solidFill>
              <a:latin typeface="Times New Roman" panose="02020603050405020304" pitchFamily="18" charset="0"/>
              <a:ea typeface="楷体_GB2312" pitchFamily="49" charset="-122"/>
            </a:endParaRPr>
          </a:p>
        </p:txBody>
      </p:sp>
      <p:sp>
        <p:nvSpPr>
          <p:cNvPr id="48" name="矩形 47"/>
          <p:cNvSpPr/>
          <p:nvPr/>
        </p:nvSpPr>
        <p:spPr>
          <a:xfrm>
            <a:off x="7707313" y="4851400"/>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18</a:t>
            </a:r>
            <a:endParaRPr lang="en-US" altLang="zh-CN" sz="1400" b="1" dirty="0">
              <a:solidFill>
                <a:srgbClr val="000000"/>
              </a:solidFill>
              <a:latin typeface="Times New Roman" panose="02020603050405020304" pitchFamily="18" charset="0"/>
              <a:ea typeface="楷体_GB2312" pitchFamily="49" charset="-122"/>
            </a:endParaRPr>
          </a:p>
        </p:txBody>
      </p:sp>
      <p:sp>
        <p:nvSpPr>
          <p:cNvPr id="49" name="矩形 48"/>
          <p:cNvSpPr/>
          <p:nvPr/>
        </p:nvSpPr>
        <p:spPr>
          <a:xfrm>
            <a:off x="8353425" y="485140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18</a:t>
            </a:r>
            <a:endParaRPr lang="en-US" altLang="zh-CN" sz="1400" b="1" dirty="0">
              <a:solidFill>
                <a:srgbClr val="000000"/>
              </a:solidFill>
              <a:latin typeface="Times New Roman" panose="02020603050405020304" pitchFamily="18" charset="0"/>
              <a:ea typeface="楷体_GB2312" pitchFamily="49" charset="-122"/>
            </a:endParaRPr>
          </a:p>
        </p:txBody>
      </p:sp>
      <p:sp>
        <p:nvSpPr>
          <p:cNvPr id="50" name="矩形 49"/>
          <p:cNvSpPr/>
          <p:nvPr/>
        </p:nvSpPr>
        <p:spPr>
          <a:xfrm>
            <a:off x="7062788" y="5195888"/>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14</a:t>
            </a:r>
            <a:endParaRPr lang="en-US" altLang="zh-CN" sz="1400" b="1" dirty="0">
              <a:solidFill>
                <a:srgbClr val="000000"/>
              </a:solidFill>
              <a:latin typeface="Times New Roman" panose="02020603050405020304" pitchFamily="18" charset="0"/>
              <a:ea typeface="楷体_GB2312" pitchFamily="49" charset="-122"/>
            </a:endParaRPr>
          </a:p>
        </p:txBody>
      </p:sp>
      <p:sp>
        <p:nvSpPr>
          <p:cNvPr id="51" name="矩形 50"/>
          <p:cNvSpPr/>
          <p:nvPr/>
        </p:nvSpPr>
        <p:spPr>
          <a:xfrm>
            <a:off x="7707313" y="5195888"/>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14</a:t>
            </a:r>
            <a:endParaRPr lang="en-US" altLang="zh-CN" sz="1400" b="1" dirty="0">
              <a:solidFill>
                <a:srgbClr val="000000"/>
              </a:solidFill>
              <a:latin typeface="Times New Roman" panose="02020603050405020304" pitchFamily="18" charset="0"/>
              <a:ea typeface="楷体_GB2312" pitchFamily="49" charset="-122"/>
            </a:endParaRPr>
          </a:p>
        </p:txBody>
      </p:sp>
      <p:sp>
        <p:nvSpPr>
          <p:cNvPr id="52" name="矩形 51"/>
          <p:cNvSpPr/>
          <p:nvPr/>
        </p:nvSpPr>
        <p:spPr>
          <a:xfrm>
            <a:off x="8353425" y="5195888"/>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14</a:t>
            </a:r>
            <a:endParaRPr lang="en-US" altLang="zh-CN" sz="1400" b="1" dirty="0">
              <a:solidFill>
                <a:srgbClr val="000000"/>
              </a:solidFill>
              <a:latin typeface="Times New Roman" panose="02020603050405020304" pitchFamily="18" charset="0"/>
              <a:ea typeface="楷体_GB2312" pitchFamily="49" charset="-122"/>
            </a:endParaRPr>
          </a:p>
        </p:txBody>
      </p:sp>
      <p:sp>
        <p:nvSpPr>
          <p:cNvPr id="53" name="矩形 52"/>
          <p:cNvSpPr/>
          <p:nvPr/>
        </p:nvSpPr>
        <p:spPr>
          <a:xfrm>
            <a:off x="7707313" y="5543550"/>
            <a:ext cx="363537"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17</a:t>
            </a:r>
            <a:endParaRPr lang="en-US" altLang="zh-CN" sz="1400" b="1" dirty="0">
              <a:solidFill>
                <a:srgbClr val="000000"/>
              </a:solidFill>
              <a:latin typeface="Times New Roman" panose="02020603050405020304" pitchFamily="18" charset="0"/>
              <a:ea typeface="楷体_GB2312" pitchFamily="49" charset="-122"/>
            </a:endParaRPr>
          </a:p>
        </p:txBody>
      </p:sp>
      <p:sp>
        <p:nvSpPr>
          <p:cNvPr id="54" name="矩形 53"/>
          <p:cNvSpPr/>
          <p:nvPr/>
        </p:nvSpPr>
        <p:spPr>
          <a:xfrm>
            <a:off x="8353425" y="5543550"/>
            <a:ext cx="365125" cy="307975"/>
          </a:xfrm>
          <a:prstGeom prst="rect">
            <a:avLst/>
          </a:prstGeom>
          <a:no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17</a:t>
            </a:r>
            <a:endParaRPr lang="en-US" altLang="zh-CN" sz="1400" b="1" dirty="0">
              <a:solidFill>
                <a:srgbClr val="000000"/>
              </a:solidFill>
              <a:latin typeface="Times New Roman" panose="02020603050405020304" pitchFamily="18" charset="0"/>
              <a:ea typeface="楷体_GB2312" pitchFamily="49" charset="-122"/>
            </a:endParaRPr>
          </a:p>
        </p:txBody>
      </p:sp>
      <p:sp>
        <p:nvSpPr>
          <p:cNvPr id="3" name="矩形 2"/>
          <p:cNvSpPr/>
          <p:nvPr/>
        </p:nvSpPr>
        <p:spPr>
          <a:xfrm>
            <a:off x="1787525" y="5862638"/>
            <a:ext cx="542925"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56" name="矩形 55"/>
          <p:cNvSpPr/>
          <p:nvPr/>
        </p:nvSpPr>
        <p:spPr>
          <a:xfrm>
            <a:off x="2430463" y="5862638"/>
            <a:ext cx="544512"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57" name="矩形 56"/>
          <p:cNvSpPr/>
          <p:nvPr/>
        </p:nvSpPr>
        <p:spPr>
          <a:xfrm>
            <a:off x="4389438" y="5862638"/>
            <a:ext cx="544512"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58" name="矩形 57"/>
          <p:cNvSpPr/>
          <p:nvPr/>
        </p:nvSpPr>
        <p:spPr>
          <a:xfrm>
            <a:off x="5024438" y="5862638"/>
            <a:ext cx="542925"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59" name="矩形 58"/>
          <p:cNvSpPr/>
          <p:nvPr/>
        </p:nvSpPr>
        <p:spPr>
          <a:xfrm>
            <a:off x="5678488" y="5862638"/>
            <a:ext cx="542925"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60" name="矩形 59"/>
          <p:cNvSpPr/>
          <p:nvPr/>
        </p:nvSpPr>
        <p:spPr>
          <a:xfrm>
            <a:off x="6310313" y="5862638"/>
            <a:ext cx="544512"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61" name="矩形 60"/>
          <p:cNvSpPr/>
          <p:nvPr/>
        </p:nvSpPr>
        <p:spPr>
          <a:xfrm>
            <a:off x="6973888" y="5862638"/>
            <a:ext cx="542925"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62" name="矩形 61"/>
          <p:cNvSpPr/>
          <p:nvPr/>
        </p:nvSpPr>
        <p:spPr>
          <a:xfrm>
            <a:off x="7616825" y="5862638"/>
            <a:ext cx="544513"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调入</a:t>
            </a:r>
            <a:endParaRPr lang="zh-CN" altLang="en-US" sz="1400" b="1" dirty="0">
              <a:solidFill>
                <a:srgbClr val="000000"/>
              </a:solidFill>
              <a:latin typeface="Times New Roman" panose="02020603050405020304" pitchFamily="18" charset="0"/>
              <a:ea typeface="楷体_GB2312" pitchFamily="49" charset="-122"/>
            </a:endParaRPr>
          </a:p>
        </p:txBody>
      </p:sp>
      <p:sp>
        <p:nvSpPr>
          <p:cNvPr id="63" name="矩形 62"/>
          <p:cNvSpPr/>
          <p:nvPr/>
        </p:nvSpPr>
        <p:spPr>
          <a:xfrm>
            <a:off x="8264525" y="5862638"/>
            <a:ext cx="542925" cy="307975"/>
          </a:xfrm>
          <a:prstGeom prst="rect">
            <a:avLst/>
          </a:prstGeom>
          <a:noFill/>
          <a:ln w="9525">
            <a:noFill/>
          </a:ln>
        </p:spPr>
        <p:txBody>
          <a:bodyPr wrap="none">
            <a:spAutoFit/>
          </a:bodyPr>
          <a:p>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64" name="矩形 63"/>
          <p:cNvSpPr/>
          <p:nvPr/>
        </p:nvSpPr>
        <p:spPr>
          <a:xfrm>
            <a:off x="3062288" y="5862638"/>
            <a:ext cx="544512" cy="307975"/>
          </a:xfrm>
          <a:prstGeom prst="rect">
            <a:avLst/>
          </a:prstGeom>
          <a:noFill/>
          <a:ln w="9525">
            <a:noFill/>
          </a:ln>
        </p:spPr>
        <p:txBody>
          <a:bodyPr wrap="none">
            <a:spAutoFit/>
          </a:bodyPr>
          <a:p>
            <a:r>
              <a:rPr lang="zh-CN" altLang="en-US" sz="1400" b="1" dirty="0">
                <a:latin typeface="Times New Roman" panose="02020603050405020304" pitchFamily="18" charset="0"/>
                <a:ea typeface="楷体_GB2312" pitchFamily="49" charset="-122"/>
              </a:rPr>
              <a:t>命中</a:t>
            </a:r>
            <a:endParaRPr lang="zh-CN" altLang="en-US" sz="1400" b="1" dirty="0">
              <a:latin typeface="Times New Roman" panose="02020603050405020304" pitchFamily="18" charset="0"/>
              <a:ea typeface="楷体_GB2312" pitchFamily="49" charset="-122"/>
            </a:endParaRPr>
          </a:p>
        </p:txBody>
      </p:sp>
      <p:sp>
        <p:nvSpPr>
          <p:cNvPr id="66" name="矩形 65"/>
          <p:cNvSpPr/>
          <p:nvPr/>
        </p:nvSpPr>
        <p:spPr>
          <a:xfrm>
            <a:off x="3721100" y="5862638"/>
            <a:ext cx="544513" cy="307975"/>
          </a:xfrm>
          <a:prstGeom prst="rect">
            <a:avLst/>
          </a:prstGeom>
          <a:noFill/>
          <a:ln w="9525">
            <a:noFill/>
          </a:ln>
        </p:spPr>
        <p:txBody>
          <a:bodyPr wrap="none">
            <a:spAutoFit/>
          </a:bodyPr>
          <a:p>
            <a:r>
              <a:rPr lang="zh-CN" altLang="en-US" sz="1400" b="1" dirty="0">
                <a:latin typeface="Times New Roman" panose="02020603050405020304" pitchFamily="18" charset="0"/>
                <a:ea typeface="楷体_GB2312" pitchFamily="49" charset="-122"/>
              </a:rPr>
              <a:t>命中</a:t>
            </a:r>
            <a:endParaRPr lang="zh-CN" altLang="en-US" sz="1400" b="1" dirty="0">
              <a:latin typeface="Times New Roman" panose="02020603050405020304" pitchFamily="18" charset="0"/>
              <a:ea typeface="楷体_GB2312" pitchFamily="49" charset="-122"/>
            </a:endParaRPr>
          </a:p>
        </p:txBody>
      </p:sp>
      <p:sp>
        <p:nvSpPr>
          <p:cNvPr id="67" name="矩形 66"/>
          <p:cNvSpPr/>
          <p:nvPr/>
        </p:nvSpPr>
        <p:spPr>
          <a:xfrm>
            <a:off x="8351838" y="3163888"/>
            <a:ext cx="363537" cy="307975"/>
          </a:xfrm>
          <a:prstGeom prst="rect">
            <a:avLst/>
          </a:prstGeom>
          <a:solidFill>
            <a:schemeClr val="bg1"/>
          </a:solidFill>
          <a:ln w="9525">
            <a:noFill/>
          </a:ln>
        </p:spPr>
        <p:txBody>
          <a:bodyPr wrap="none">
            <a:spAutoFit/>
          </a:bodyPr>
          <a:p>
            <a:r>
              <a:rPr lang="en-US" altLang="zh-CN" sz="1400" b="1" dirty="0">
                <a:solidFill>
                  <a:srgbClr val="000000"/>
                </a:solidFill>
                <a:latin typeface="Times New Roman" panose="02020603050405020304" pitchFamily="18" charset="0"/>
                <a:ea typeface="楷体_GB2312" pitchFamily="49" charset="-122"/>
              </a:rPr>
              <a:t>25</a:t>
            </a:r>
            <a:endParaRPr lang="en-US" altLang="zh-CN" sz="1400" b="1" dirty="0">
              <a:solidFill>
                <a:srgbClr val="000000"/>
              </a:solidFill>
              <a:latin typeface="Times New Roman" panose="02020603050405020304" pitchFamily="18" charset="0"/>
              <a:ea typeface="楷体_GB2312" pitchFamily="49" charset="-122"/>
            </a:endParaRPr>
          </a:p>
        </p:txBody>
      </p:sp>
      <p:sp>
        <p:nvSpPr>
          <p:cNvPr id="4" name="矩形 3"/>
          <p:cNvSpPr/>
          <p:nvPr/>
        </p:nvSpPr>
        <p:spPr>
          <a:xfrm>
            <a:off x="1787525" y="2811463"/>
            <a:ext cx="542925"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22</a:t>
            </a:r>
            <a:endParaRPr lang="zh-CN" altLang="en-US" sz="1600" dirty="0">
              <a:solidFill>
                <a:srgbClr val="000000"/>
              </a:solidFill>
              <a:latin typeface="Times New Roman" panose="02020603050405020304" pitchFamily="18" charset="0"/>
            </a:endParaRPr>
          </a:p>
        </p:txBody>
      </p:sp>
      <p:sp>
        <p:nvSpPr>
          <p:cNvPr id="70" name="矩形 69"/>
          <p:cNvSpPr/>
          <p:nvPr/>
        </p:nvSpPr>
        <p:spPr>
          <a:xfrm>
            <a:off x="2430463" y="2811463"/>
            <a:ext cx="544512"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26</a:t>
            </a:r>
            <a:endParaRPr lang="zh-CN" altLang="en-US" sz="1600" dirty="0">
              <a:solidFill>
                <a:srgbClr val="000000"/>
              </a:solidFill>
              <a:latin typeface="Times New Roman" panose="02020603050405020304" pitchFamily="18" charset="0"/>
            </a:endParaRPr>
          </a:p>
        </p:txBody>
      </p:sp>
      <p:sp>
        <p:nvSpPr>
          <p:cNvPr id="71" name="矩形 70"/>
          <p:cNvSpPr/>
          <p:nvPr/>
        </p:nvSpPr>
        <p:spPr>
          <a:xfrm>
            <a:off x="3074988" y="2811463"/>
            <a:ext cx="544512"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22</a:t>
            </a:r>
            <a:endParaRPr lang="zh-CN" altLang="en-US" sz="1600" dirty="0">
              <a:solidFill>
                <a:srgbClr val="000000"/>
              </a:solidFill>
              <a:latin typeface="Times New Roman" panose="02020603050405020304" pitchFamily="18" charset="0"/>
            </a:endParaRPr>
          </a:p>
        </p:txBody>
      </p:sp>
      <p:sp>
        <p:nvSpPr>
          <p:cNvPr id="72" name="矩形 71"/>
          <p:cNvSpPr/>
          <p:nvPr/>
        </p:nvSpPr>
        <p:spPr>
          <a:xfrm>
            <a:off x="3711575" y="2811463"/>
            <a:ext cx="544513"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26</a:t>
            </a:r>
            <a:endParaRPr lang="zh-CN" altLang="en-US" sz="1600" dirty="0">
              <a:solidFill>
                <a:srgbClr val="000000"/>
              </a:solidFill>
              <a:latin typeface="Times New Roman" panose="02020603050405020304" pitchFamily="18" charset="0"/>
            </a:endParaRPr>
          </a:p>
        </p:txBody>
      </p:sp>
      <p:sp>
        <p:nvSpPr>
          <p:cNvPr id="73" name="矩形 72"/>
          <p:cNvSpPr/>
          <p:nvPr/>
        </p:nvSpPr>
        <p:spPr>
          <a:xfrm>
            <a:off x="4370388" y="2811463"/>
            <a:ext cx="544512"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16</a:t>
            </a:r>
            <a:endParaRPr lang="zh-CN" altLang="en-US" sz="1600" dirty="0">
              <a:solidFill>
                <a:srgbClr val="000000"/>
              </a:solidFill>
              <a:latin typeface="Times New Roman" panose="02020603050405020304" pitchFamily="18" charset="0"/>
            </a:endParaRPr>
          </a:p>
        </p:txBody>
      </p:sp>
      <p:sp>
        <p:nvSpPr>
          <p:cNvPr id="74" name="矩形 73"/>
          <p:cNvSpPr/>
          <p:nvPr/>
        </p:nvSpPr>
        <p:spPr>
          <a:xfrm>
            <a:off x="5040313" y="2811463"/>
            <a:ext cx="542925"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4</a:t>
            </a:r>
            <a:endParaRPr lang="zh-CN" altLang="en-US" sz="1600" dirty="0">
              <a:solidFill>
                <a:srgbClr val="000000"/>
              </a:solidFill>
              <a:latin typeface="Times New Roman" panose="02020603050405020304" pitchFamily="18" charset="0"/>
            </a:endParaRPr>
          </a:p>
        </p:txBody>
      </p:sp>
      <p:sp>
        <p:nvSpPr>
          <p:cNvPr id="75" name="矩形 74"/>
          <p:cNvSpPr/>
          <p:nvPr/>
        </p:nvSpPr>
        <p:spPr>
          <a:xfrm>
            <a:off x="5675313" y="2811463"/>
            <a:ext cx="542925"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6</a:t>
            </a:r>
            <a:endParaRPr lang="zh-CN" altLang="en-US" sz="1600" dirty="0">
              <a:solidFill>
                <a:srgbClr val="000000"/>
              </a:solidFill>
              <a:latin typeface="Times New Roman" panose="02020603050405020304" pitchFamily="18" charset="0"/>
            </a:endParaRPr>
          </a:p>
        </p:txBody>
      </p:sp>
      <p:sp>
        <p:nvSpPr>
          <p:cNvPr id="76" name="矩形 75"/>
          <p:cNvSpPr/>
          <p:nvPr/>
        </p:nvSpPr>
        <p:spPr>
          <a:xfrm>
            <a:off x="6310313" y="2811463"/>
            <a:ext cx="544512"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18</a:t>
            </a:r>
            <a:endParaRPr lang="zh-CN" altLang="en-US" sz="1600" dirty="0">
              <a:solidFill>
                <a:srgbClr val="000000"/>
              </a:solidFill>
              <a:latin typeface="Times New Roman" panose="02020603050405020304" pitchFamily="18" charset="0"/>
            </a:endParaRPr>
          </a:p>
        </p:txBody>
      </p:sp>
      <p:sp>
        <p:nvSpPr>
          <p:cNvPr id="77" name="矩形 76"/>
          <p:cNvSpPr/>
          <p:nvPr/>
        </p:nvSpPr>
        <p:spPr>
          <a:xfrm>
            <a:off x="6956425" y="2811463"/>
            <a:ext cx="542925"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14</a:t>
            </a:r>
            <a:endParaRPr lang="zh-CN" altLang="en-US" sz="1600" dirty="0">
              <a:solidFill>
                <a:srgbClr val="000000"/>
              </a:solidFill>
              <a:latin typeface="Times New Roman" panose="02020603050405020304" pitchFamily="18" charset="0"/>
            </a:endParaRPr>
          </a:p>
        </p:txBody>
      </p:sp>
      <p:sp>
        <p:nvSpPr>
          <p:cNvPr id="78" name="矩形 77"/>
          <p:cNvSpPr/>
          <p:nvPr/>
        </p:nvSpPr>
        <p:spPr>
          <a:xfrm>
            <a:off x="7612063" y="2811463"/>
            <a:ext cx="544512"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17</a:t>
            </a:r>
            <a:endParaRPr lang="zh-CN" altLang="en-US" sz="1600" dirty="0">
              <a:solidFill>
                <a:srgbClr val="000000"/>
              </a:solidFill>
              <a:latin typeface="Times New Roman" panose="02020603050405020304" pitchFamily="18" charset="0"/>
            </a:endParaRPr>
          </a:p>
        </p:txBody>
      </p:sp>
      <p:sp>
        <p:nvSpPr>
          <p:cNvPr id="79" name="矩形 78"/>
          <p:cNvSpPr/>
          <p:nvPr/>
        </p:nvSpPr>
        <p:spPr>
          <a:xfrm>
            <a:off x="8247063" y="2811463"/>
            <a:ext cx="542925" cy="304800"/>
          </a:xfrm>
          <a:prstGeom prst="rect">
            <a:avLst/>
          </a:prstGeom>
          <a:noFill/>
          <a:ln w="38100" cap="flat" cmpd="sng">
            <a:solidFill>
              <a:srgbClr val="FF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25</a:t>
            </a:r>
            <a:endParaRPr lang="zh-CN" altLang="en-US" sz="1600" dirty="0">
              <a:solidFill>
                <a:srgbClr val="0000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000000"/>
                                          </p:val>
                                        </p:tav>
                                        <p:tav tm="100000">
                                          <p:val>
                                            <p:fltVal val="1.000000"/>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2000"/>
                                        <p:tgtEl>
                                          <p:spTgt spid="70"/>
                                        </p:tgtEl>
                                      </p:cBhvr>
                                    </p:animEffect>
                                    <p:anim calcmode="lin" valueType="num">
                                      <p:cBhvr>
                                        <p:cTn id="27" dur="2000" fill="hold"/>
                                        <p:tgtEl>
                                          <p:spTgt spid="70"/>
                                        </p:tgtEl>
                                        <p:attrNameLst>
                                          <p:attrName>ppt_w</p:attrName>
                                        </p:attrNameLst>
                                      </p:cBhvr>
                                      <p:tavLst>
                                        <p:tav tm="0" fmla="#ppt_w*sin(2.5*pi*$)">
                                          <p:val>
                                            <p:fltVal val="0.000000"/>
                                          </p:val>
                                        </p:tav>
                                        <p:tav tm="100000">
                                          <p:val>
                                            <p:fltVal val="1.000000"/>
                                          </p:val>
                                        </p:tav>
                                      </p:tavLst>
                                    </p:anim>
                                    <p:anim calcmode="lin" valueType="num">
                                      <p:cBhvr>
                                        <p:cTn id="28" dur="2000" fill="hold"/>
                                        <p:tgtEl>
                                          <p:spTgt spid="70"/>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2000"/>
                                        <p:tgtEl>
                                          <p:spTgt spid="71"/>
                                        </p:tgtEl>
                                      </p:cBhvr>
                                    </p:animEffect>
                                    <p:anim calcmode="lin" valueType="num">
                                      <p:cBhvr>
                                        <p:cTn id="50" dur="2000" fill="hold"/>
                                        <p:tgtEl>
                                          <p:spTgt spid="71"/>
                                        </p:tgtEl>
                                        <p:attrNameLst>
                                          <p:attrName>ppt_w</p:attrName>
                                        </p:attrNameLst>
                                      </p:cBhvr>
                                      <p:tavLst>
                                        <p:tav tm="0" fmla="#ppt_w*sin(2.5*pi*$)">
                                          <p:val>
                                            <p:fltVal val="0.000000"/>
                                          </p:val>
                                        </p:tav>
                                        <p:tav tm="100000">
                                          <p:val>
                                            <p:fltVal val="1.000000"/>
                                          </p:val>
                                        </p:tav>
                                      </p:tavLst>
                                    </p:anim>
                                    <p:anim calcmode="lin" valueType="num">
                                      <p:cBhvr>
                                        <p:cTn id="51" dur="2000" fill="hold"/>
                                        <p:tgtEl>
                                          <p:spTgt spid="71"/>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ppt_x"/>
                                          </p:val>
                                        </p:tav>
                                        <p:tav tm="100000">
                                          <p:val>
                                            <p:strVal val="#ppt_x"/>
                                          </p:val>
                                        </p:tav>
                                      </p:tavLst>
                                    </p:anim>
                                    <p:anim calcmode="lin" valueType="num">
                                      <p:cBhvr additive="base">
                                        <p:cTn id="63"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5" presetClass="entr" presetSubtype="0" fill="hold" grpId="0" nodeType="click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2000"/>
                                        <p:tgtEl>
                                          <p:spTgt spid="72"/>
                                        </p:tgtEl>
                                      </p:cBhvr>
                                    </p:animEffect>
                                    <p:anim calcmode="lin" valueType="num">
                                      <p:cBhvr>
                                        <p:cTn id="69" dur="2000" fill="hold"/>
                                        <p:tgtEl>
                                          <p:spTgt spid="72"/>
                                        </p:tgtEl>
                                        <p:attrNameLst>
                                          <p:attrName>ppt_w</p:attrName>
                                        </p:attrNameLst>
                                      </p:cBhvr>
                                      <p:tavLst>
                                        <p:tav tm="0" fmla="#ppt_w*sin(2.5*pi*$)">
                                          <p:val>
                                            <p:fltVal val="0.000000"/>
                                          </p:val>
                                        </p:tav>
                                        <p:tav tm="100000">
                                          <p:val>
                                            <p:fltVal val="1.000000"/>
                                          </p:val>
                                        </p:tav>
                                      </p:tavLst>
                                    </p:anim>
                                    <p:anim calcmode="lin" valueType="num">
                                      <p:cBhvr>
                                        <p:cTn id="70" dur="2000" fill="hold"/>
                                        <p:tgtEl>
                                          <p:spTgt spid="72"/>
                                        </p:tgtEl>
                                        <p:attrNameLst>
                                          <p:attrName>ppt_h</p:attrName>
                                        </p:attrNameLst>
                                      </p:cBhvr>
                                      <p:tavLst>
                                        <p:tav tm="0">
                                          <p:val>
                                            <p:strVal val="#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66"/>
                                        </p:tgtEl>
                                        <p:attrNameLst>
                                          <p:attrName>style.visibility</p:attrName>
                                        </p:attrNameLst>
                                      </p:cBhvr>
                                      <p:to>
                                        <p:strVal val="visible"/>
                                      </p:to>
                                    </p:set>
                                    <p:anim calcmode="lin" valueType="num">
                                      <p:cBhvr additive="base">
                                        <p:cTn id="81" dur="500" fill="hold"/>
                                        <p:tgtEl>
                                          <p:spTgt spid="66"/>
                                        </p:tgtEl>
                                        <p:attrNameLst>
                                          <p:attrName>ppt_x</p:attrName>
                                        </p:attrNameLst>
                                      </p:cBhvr>
                                      <p:tavLst>
                                        <p:tav tm="0">
                                          <p:val>
                                            <p:strVal val="#ppt_x"/>
                                          </p:val>
                                        </p:tav>
                                        <p:tav tm="100000">
                                          <p:val>
                                            <p:strVal val="#ppt_x"/>
                                          </p:val>
                                        </p:tav>
                                      </p:tavLst>
                                    </p:anim>
                                    <p:anim calcmode="lin" valueType="num">
                                      <p:cBhvr additive="base">
                                        <p:cTn id="82"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5" presetClass="entr" presetSubtype="0" fill="hold" grpId="0" nodeType="click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2000"/>
                                        <p:tgtEl>
                                          <p:spTgt spid="73"/>
                                        </p:tgtEl>
                                      </p:cBhvr>
                                    </p:animEffect>
                                    <p:anim calcmode="lin" valueType="num">
                                      <p:cBhvr>
                                        <p:cTn id="88" dur="2000" fill="hold"/>
                                        <p:tgtEl>
                                          <p:spTgt spid="73"/>
                                        </p:tgtEl>
                                        <p:attrNameLst>
                                          <p:attrName>ppt_w</p:attrName>
                                        </p:attrNameLst>
                                      </p:cBhvr>
                                      <p:tavLst>
                                        <p:tav tm="0" fmla="#ppt_w*sin(2.5*pi*$)">
                                          <p:val>
                                            <p:fltVal val="0.000000"/>
                                          </p:val>
                                        </p:tav>
                                        <p:tav tm="100000">
                                          <p:val>
                                            <p:fltVal val="1.000000"/>
                                          </p:val>
                                        </p:tav>
                                      </p:tavLst>
                                    </p:anim>
                                    <p:anim calcmode="lin" valueType="num">
                                      <p:cBhvr>
                                        <p:cTn id="89" dur="2000" fill="hold"/>
                                        <p:tgtEl>
                                          <p:spTgt spid="73"/>
                                        </p:tgtEl>
                                        <p:attrNameLst>
                                          <p:attrName>ppt_h</p:attrName>
                                        </p:attrNameLst>
                                      </p:cBhvr>
                                      <p:tavLst>
                                        <p:tav tm="0">
                                          <p:val>
                                            <p:strVal val="#ppt_h"/>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1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additive="base">
                                        <p:cTn id="100" dur="500" fill="hold"/>
                                        <p:tgtEl>
                                          <p:spTgt spid="28"/>
                                        </p:tgtEl>
                                        <p:attrNameLst>
                                          <p:attrName>ppt_x</p:attrName>
                                        </p:attrNameLst>
                                      </p:cBhvr>
                                      <p:tavLst>
                                        <p:tav tm="0">
                                          <p:val>
                                            <p:strVal val="#ppt_x"/>
                                          </p:val>
                                        </p:tav>
                                        <p:tav tm="100000">
                                          <p:val>
                                            <p:strVal val="#ppt_x"/>
                                          </p:val>
                                        </p:tav>
                                      </p:tavLst>
                                    </p:anim>
                                    <p:anim calcmode="lin" valueType="num">
                                      <p:cBhvr additive="base">
                                        <p:cTn id="10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fill="hold"/>
                                        <p:tgtEl>
                                          <p:spTgt spid="57"/>
                                        </p:tgtEl>
                                        <p:attrNameLst>
                                          <p:attrName>ppt_x</p:attrName>
                                        </p:attrNameLst>
                                      </p:cBhvr>
                                      <p:tavLst>
                                        <p:tav tm="0">
                                          <p:val>
                                            <p:strVal val="#ppt_x"/>
                                          </p:val>
                                        </p:tav>
                                        <p:tav tm="100000">
                                          <p:val>
                                            <p:strVal val="#ppt_x"/>
                                          </p:val>
                                        </p:tav>
                                      </p:tavLst>
                                    </p:anim>
                                    <p:anim calcmode="lin" valueType="num">
                                      <p:cBhvr additive="base">
                                        <p:cTn id="107"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5" presetClass="entr" presetSubtype="0" fill="hold" grpId="0" nodeType="clickEffect">
                                  <p:stCondLst>
                                    <p:cond delay="0"/>
                                  </p:stCondLst>
                                  <p:childTnLst>
                                    <p:set>
                                      <p:cBhvr>
                                        <p:cTn id="111" dur="1" fill="hold">
                                          <p:stCondLst>
                                            <p:cond delay="0"/>
                                          </p:stCondLst>
                                        </p:cTn>
                                        <p:tgtEl>
                                          <p:spTgt spid="74"/>
                                        </p:tgtEl>
                                        <p:attrNameLst>
                                          <p:attrName>style.visibility</p:attrName>
                                        </p:attrNameLst>
                                      </p:cBhvr>
                                      <p:to>
                                        <p:strVal val="visible"/>
                                      </p:to>
                                    </p:set>
                                    <p:animEffect transition="in" filter="fade">
                                      <p:cBhvr>
                                        <p:cTn id="112" dur="2000"/>
                                        <p:tgtEl>
                                          <p:spTgt spid="74"/>
                                        </p:tgtEl>
                                      </p:cBhvr>
                                    </p:animEffect>
                                    <p:anim calcmode="lin" valueType="num">
                                      <p:cBhvr>
                                        <p:cTn id="113" dur="2000" fill="hold"/>
                                        <p:tgtEl>
                                          <p:spTgt spid="74"/>
                                        </p:tgtEl>
                                        <p:attrNameLst>
                                          <p:attrName>ppt_w</p:attrName>
                                        </p:attrNameLst>
                                      </p:cBhvr>
                                      <p:tavLst>
                                        <p:tav tm="0" fmla="#ppt_w*sin(2.5*pi*$)">
                                          <p:val>
                                            <p:fltVal val="0.000000"/>
                                          </p:val>
                                        </p:tav>
                                        <p:tav tm="100000">
                                          <p:val>
                                            <p:fltVal val="1.000000"/>
                                          </p:val>
                                        </p:tav>
                                      </p:tavLst>
                                    </p:anim>
                                    <p:anim calcmode="lin" valueType="num">
                                      <p:cBhvr>
                                        <p:cTn id="114" dur="2000" fill="hold"/>
                                        <p:tgtEl>
                                          <p:spTgt spid="74"/>
                                        </p:tgtEl>
                                        <p:attrNameLst>
                                          <p:attrName>ppt_h</p:attrName>
                                        </p:attrNameLst>
                                      </p:cBhvr>
                                      <p:tavLst>
                                        <p:tav tm="0">
                                          <p:val>
                                            <p:strVal val="#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35"/>
                                        </p:tgtEl>
                                        <p:attrNameLst>
                                          <p:attrName>style.visibility</p:attrName>
                                        </p:attrNameLst>
                                      </p:cBhvr>
                                      <p:to>
                                        <p:strVal val="visible"/>
                                      </p:to>
                                    </p:set>
                                    <p:anim calcmode="lin" valueType="num">
                                      <p:cBhvr additive="base">
                                        <p:cTn id="127" dur="500" fill="hold"/>
                                        <p:tgtEl>
                                          <p:spTgt spid="35"/>
                                        </p:tgtEl>
                                        <p:attrNameLst>
                                          <p:attrName>ppt_x</p:attrName>
                                        </p:attrNameLst>
                                      </p:cBhvr>
                                      <p:tavLst>
                                        <p:tav tm="0">
                                          <p:val>
                                            <p:strVal val="#ppt_x"/>
                                          </p:val>
                                        </p:tav>
                                        <p:tav tm="100000">
                                          <p:val>
                                            <p:strVal val="#ppt_x"/>
                                          </p:val>
                                        </p:tav>
                                      </p:tavLst>
                                    </p:anim>
                                    <p:anim calcmode="lin" valueType="num">
                                      <p:cBhvr additive="base">
                                        <p:cTn id="12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58"/>
                                        </p:tgtEl>
                                        <p:attrNameLst>
                                          <p:attrName>style.visibility</p:attrName>
                                        </p:attrNameLst>
                                      </p:cBhvr>
                                      <p:to>
                                        <p:strVal val="visible"/>
                                      </p:to>
                                    </p:set>
                                    <p:anim calcmode="lin" valueType="num">
                                      <p:cBhvr additive="base">
                                        <p:cTn id="133" dur="500" fill="hold"/>
                                        <p:tgtEl>
                                          <p:spTgt spid="58"/>
                                        </p:tgtEl>
                                        <p:attrNameLst>
                                          <p:attrName>ppt_x</p:attrName>
                                        </p:attrNameLst>
                                      </p:cBhvr>
                                      <p:tavLst>
                                        <p:tav tm="0">
                                          <p:val>
                                            <p:strVal val="#ppt_x"/>
                                          </p:val>
                                        </p:tav>
                                        <p:tav tm="100000">
                                          <p:val>
                                            <p:strVal val="#ppt_x"/>
                                          </p:val>
                                        </p:tav>
                                      </p:tavLst>
                                    </p:anim>
                                    <p:anim calcmode="lin" valueType="num">
                                      <p:cBhvr additive="base">
                                        <p:cTn id="13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5" presetClass="entr" presetSubtype="0" fill="hold" grpId="0" nodeType="clickEffect">
                                  <p:stCondLst>
                                    <p:cond delay="0"/>
                                  </p:stCondLst>
                                  <p:childTnLst>
                                    <p:set>
                                      <p:cBhvr>
                                        <p:cTn id="138" dur="1" fill="hold">
                                          <p:stCondLst>
                                            <p:cond delay="0"/>
                                          </p:stCondLst>
                                        </p:cTn>
                                        <p:tgtEl>
                                          <p:spTgt spid="75"/>
                                        </p:tgtEl>
                                        <p:attrNameLst>
                                          <p:attrName>style.visibility</p:attrName>
                                        </p:attrNameLst>
                                      </p:cBhvr>
                                      <p:to>
                                        <p:strVal val="visible"/>
                                      </p:to>
                                    </p:set>
                                    <p:animEffect transition="in" filter="fade">
                                      <p:cBhvr>
                                        <p:cTn id="139" dur="2000"/>
                                        <p:tgtEl>
                                          <p:spTgt spid="75"/>
                                        </p:tgtEl>
                                      </p:cBhvr>
                                    </p:animEffect>
                                    <p:anim calcmode="lin" valueType="num">
                                      <p:cBhvr>
                                        <p:cTn id="140" dur="2000" fill="hold"/>
                                        <p:tgtEl>
                                          <p:spTgt spid="75"/>
                                        </p:tgtEl>
                                        <p:attrNameLst>
                                          <p:attrName>ppt_w</p:attrName>
                                        </p:attrNameLst>
                                      </p:cBhvr>
                                      <p:tavLst>
                                        <p:tav tm="0" fmla="#ppt_w*sin(2.5*pi*$)">
                                          <p:val>
                                            <p:fltVal val="0.000000"/>
                                          </p:val>
                                        </p:tav>
                                        <p:tav tm="100000">
                                          <p:val>
                                            <p:fltVal val="1.000000"/>
                                          </p:val>
                                        </p:tav>
                                      </p:tavLst>
                                    </p:anim>
                                    <p:anim calcmode="lin" valueType="num">
                                      <p:cBhvr>
                                        <p:cTn id="141" dur="2000" fill="hold"/>
                                        <p:tgtEl>
                                          <p:spTgt spid="75"/>
                                        </p:tgtEl>
                                        <p:attrNameLst>
                                          <p:attrName>ppt_h</p:attrName>
                                        </p:attrNameLst>
                                      </p:cBhvr>
                                      <p:tavLst>
                                        <p:tav tm="0">
                                          <p:val>
                                            <p:strVal val="#ppt_h"/>
                                          </p:val>
                                        </p:tav>
                                        <p:tav tm="100000">
                                          <p:val>
                                            <p:strVal val="#ppt_h"/>
                                          </p:val>
                                        </p:tav>
                                      </p:tavLst>
                                    </p:anim>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grpId="0" nodeType="clickEffect">
                                  <p:stCondLst>
                                    <p:cond delay="0"/>
                                  </p:stCondLst>
                                  <p:childTnLst>
                                    <p:set>
                                      <p:cBhvr>
                                        <p:cTn id="145" dur="1" fill="hold">
                                          <p:stCondLst>
                                            <p:cond delay="0"/>
                                          </p:stCondLst>
                                        </p:cTn>
                                        <p:tgtEl>
                                          <p:spTgt spid="13"/>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2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30"/>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36"/>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2" presetClass="entr" presetSubtype="4" fill="hold" grpId="0" nodeType="clickEffect">
                                  <p:stCondLst>
                                    <p:cond delay="0"/>
                                  </p:stCondLst>
                                  <p:childTnLst>
                                    <p:set>
                                      <p:cBhvr>
                                        <p:cTn id="155" dur="1" fill="hold">
                                          <p:stCondLst>
                                            <p:cond delay="0"/>
                                          </p:stCondLst>
                                        </p:cTn>
                                        <p:tgtEl>
                                          <p:spTgt spid="41"/>
                                        </p:tgtEl>
                                        <p:attrNameLst>
                                          <p:attrName>style.visibility</p:attrName>
                                        </p:attrNameLst>
                                      </p:cBhvr>
                                      <p:to>
                                        <p:strVal val="visible"/>
                                      </p:to>
                                    </p:set>
                                    <p:anim calcmode="lin" valueType="num">
                                      <p:cBhvr additive="base">
                                        <p:cTn id="156" dur="500" fill="hold"/>
                                        <p:tgtEl>
                                          <p:spTgt spid="41"/>
                                        </p:tgtEl>
                                        <p:attrNameLst>
                                          <p:attrName>ppt_x</p:attrName>
                                        </p:attrNameLst>
                                      </p:cBhvr>
                                      <p:tavLst>
                                        <p:tav tm="0">
                                          <p:val>
                                            <p:strVal val="#ppt_x"/>
                                          </p:val>
                                        </p:tav>
                                        <p:tav tm="100000">
                                          <p:val>
                                            <p:strVal val="#ppt_x"/>
                                          </p:val>
                                        </p:tav>
                                      </p:tavLst>
                                    </p:anim>
                                    <p:anim calcmode="lin" valueType="num">
                                      <p:cBhvr additive="base">
                                        <p:cTn id="157"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58" fill="hold">
                      <p:stCondLst>
                        <p:cond delay="indefinite"/>
                      </p:stCondLst>
                      <p:childTnLst>
                        <p:par>
                          <p:cTn id="159" fill="hold">
                            <p:stCondLst>
                              <p:cond delay="0"/>
                            </p:stCondLst>
                            <p:childTnLst>
                              <p:par>
                                <p:cTn id="160" presetID="2" presetClass="entr" presetSubtype="4" fill="hold" grpId="0" nodeType="clickEffect">
                                  <p:stCondLst>
                                    <p:cond delay="0"/>
                                  </p:stCondLst>
                                  <p:childTnLst>
                                    <p:set>
                                      <p:cBhvr>
                                        <p:cTn id="161" dur="1" fill="hold">
                                          <p:stCondLst>
                                            <p:cond delay="0"/>
                                          </p:stCondLst>
                                        </p:cTn>
                                        <p:tgtEl>
                                          <p:spTgt spid="59"/>
                                        </p:tgtEl>
                                        <p:attrNameLst>
                                          <p:attrName>style.visibility</p:attrName>
                                        </p:attrNameLst>
                                      </p:cBhvr>
                                      <p:to>
                                        <p:strVal val="visible"/>
                                      </p:to>
                                    </p:set>
                                    <p:anim calcmode="lin" valueType="num">
                                      <p:cBhvr additive="base">
                                        <p:cTn id="162" dur="500" fill="hold"/>
                                        <p:tgtEl>
                                          <p:spTgt spid="59"/>
                                        </p:tgtEl>
                                        <p:attrNameLst>
                                          <p:attrName>ppt_x</p:attrName>
                                        </p:attrNameLst>
                                      </p:cBhvr>
                                      <p:tavLst>
                                        <p:tav tm="0">
                                          <p:val>
                                            <p:strVal val="#ppt_x"/>
                                          </p:val>
                                        </p:tav>
                                        <p:tav tm="100000">
                                          <p:val>
                                            <p:strVal val="#ppt_x"/>
                                          </p:val>
                                        </p:tav>
                                      </p:tavLst>
                                    </p:anim>
                                    <p:anim calcmode="lin" valueType="num">
                                      <p:cBhvr additive="base">
                                        <p:cTn id="163"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5" presetClass="entr" presetSubtype="0" fill="hold" grpId="0" nodeType="clickEffect">
                                  <p:stCondLst>
                                    <p:cond delay="0"/>
                                  </p:stCondLst>
                                  <p:childTnLst>
                                    <p:set>
                                      <p:cBhvr>
                                        <p:cTn id="167" dur="1" fill="hold">
                                          <p:stCondLst>
                                            <p:cond delay="0"/>
                                          </p:stCondLst>
                                        </p:cTn>
                                        <p:tgtEl>
                                          <p:spTgt spid="76"/>
                                        </p:tgtEl>
                                        <p:attrNameLst>
                                          <p:attrName>style.visibility</p:attrName>
                                        </p:attrNameLst>
                                      </p:cBhvr>
                                      <p:to>
                                        <p:strVal val="visible"/>
                                      </p:to>
                                    </p:set>
                                    <p:animEffect transition="in" filter="fade">
                                      <p:cBhvr>
                                        <p:cTn id="168" dur="2000"/>
                                        <p:tgtEl>
                                          <p:spTgt spid="76"/>
                                        </p:tgtEl>
                                      </p:cBhvr>
                                    </p:animEffect>
                                    <p:anim calcmode="lin" valueType="num">
                                      <p:cBhvr>
                                        <p:cTn id="169" dur="2000" fill="hold"/>
                                        <p:tgtEl>
                                          <p:spTgt spid="76"/>
                                        </p:tgtEl>
                                        <p:attrNameLst>
                                          <p:attrName>ppt_w</p:attrName>
                                        </p:attrNameLst>
                                      </p:cBhvr>
                                      <p:tavLst>
                                        <p:tav tm="0" fmla="#ppt_w*sin(2.5*pi*$)">
                                          <p:val>
                                            <p:fltVal val="0.000000"/>
                                          </p:val>
                                        </p:tav>
                                        <p:tav tm="100000">
                                          <p:val>
                                            <p:fltVal val="1.000000"/>
                                          </p:val>
                                        </p:tav>
                                      </p:tavLst>
                                    </p:anim>
                                    <p:anim calcmode="lin" valueType="num">
                                      <p:cBhvr>
                                        <p:cTn id="170" dur="2000" fill="hold"/>
                                        <p:tgtEl>
                                          <p:spTgt spid="76"/>
                                        </p:tgtEl>
                                        <p:attrNameLst>
                                          <p:attrName>ppt_h</p:attrName>
                                        </p:attrNameLst>
                                      </p:cBhvr>
                                      <p:tavLst>
                                        <p:tav tm="0">
                                          <p:val>
                                            <p:strVal val="#ppt_h"/>
                                          </p:val>
                                        </p:tav>
                                        <p:tav tm="100000">
                                          <p:val>
                                            <p:strVal val="#ppt_h"/>
                                          </p:val>
                                        </p:tav>
                                      </p:tavLst>
                                    </p:anim>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4"/>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4"/>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37"/>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42"/>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grpId="0" nodeType="clickEffect">
                                  <p:stCondLst>
                                    <p:cond delay="0"/>
                                  </p:stCondLst>
                                  <p:childTnLst>
                                    <p:set>
                                      <p:cBhvr>
                                        <p:cTn id="186" dur="1" fill="hold">
                                          <p:stCondLst>
                                            <p:cond delay="0"/>
                                          </p:stCondLst>
                                        </p:cTn>
                                        <p:tgtEl>
                                          <p:spTgt spid="46"/>
                                        </p:tgtEl>
                                        <p:attrNameLst>
                                          <p:attrName>style.visibility</p:attrName>
                                        </p:attrNameLst>
                                      </p:cBhvr>
                                      <p:to>
                                        <p:strVal val="visible"/>
                                      </p:to>
                                    </p:set>
                                    <p:anim calcmode="lin" valueType="num">
                                      <p:cBhvr additive="base">
                                        <p:cTn id="187" dur="500" fill="hold"/>
                                        <p:tgtEl>
                                          <p:spTgt spid="46"/>
                                        </p:tgtEl>
                                        <p:attrNameLst>
                                          <p:attrName>ppt_x</p:attrName>
                                        </p:attrNameLst>
                                      </p:cBhvr>
                                      <p:tavLst>
                                        <p:tav tm="0">
                                          <p:val>
                                            <p:strVal val="#ppt_x"/>
                                          </p:val>
                                        </p:tav>
                                        <p:tav tm="100000">
                                          <p:val>
                                            <p:strVal val="#ppt_x"/>
                                          </p:val>
                                        </p:tav>
                                      </p:tavLst>
                                    </p:anim>
                                    <p:anim calcmode="lin" valueType="num">
                                      <p:cBhvr additive="base">
                                        <p:cTn id="18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60"/>
                                        </p:tgtEl>
                                        <p:attrNameLst>
                                          <p:attrName>style.visibility</p:attrName>
                                        </p:attrNameLst>
                                      </p:cBhvr>
                                      <p:to>
                                        <p:strVal val="visible"/>
                                      </p:to>
                                    </p:set>
                                    <p:anim calcmode="lin" valueType="num">
                                      <p:cBhvr additive="base">
                                        <p:cTn id="193" dur="500" fill="hold"/>
                                        <p:tgtEl>
                                          <p:spTgt spid="60"/>
                                        </p:tgtEl>
                                        <p:attrNameLst>
                                          <p:attrName>ppt_x</p:attrName>
                                        </p:attrNameLst>
                                      </p:cBhvr>
                                      <p:tavLst>
                                        <p:tav tm="0">
                                          <p:val>
                                            <p:strVal val="#ppt_x"/>
                                          </p:val>
                                        </p:tav>
                                        <p:tav tm="100000">
                                          <p:val>
                                            <p:strVal val="#ppt_x"/>
                                          </p:val>
                                        </p:tav>
                                      </p:tavLst>
                                    </p:anim>
                                    <p:anim calcmode="lin" valueType="num">
                                      <p:cBhvr additive="base">
                                        <p:cTn id="19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45" presetClass="entr" presetSubtype="0" fill="hold" grpId="0" nodeType="clickEffect">
                                  <p:stCondLst>
                                    <p:cond delay="0"/>
                                  </p:stCondLst>
                                  <p:childTnLst>
                                    <p:set>
                                      <p:cBhvr>
                                        <p:cTn id="198" dur="1" fill="hold">
                                          <p:stCondLst>
                                            <p:cond delay="0"/>
                                          </p:stCondLst>
                                        </p:cTn>
                                        <p:tgtEl>
                                          <p:spTgt spid="77"/>
                                        </p:tgtEl>
                                        <p:attrNameLst>
                                          <p:attrName>style.visibility</p:attrName>
                                        </p:attrNameLst>
                                      </p:cBhvr>
                                      <p:to>
                                        <p:strVal val="visible"/>
                                      </p:to>
                                    </p:set>
                                    <p:animEffect transition="in" filter="fade">
                                      <p:cBhvr>
                                        <p:cTn id="199" dur="2000"/>
                                        <p:tgtEl>
                                          <p:spTgt spid="77"/>
                                        </p:tgtEl>
                                      </p:cBhvr>
                                    </p:animEffect>
                                    <p:anim calcmode="lin" valueType="num">
                                      <p:cBhvr>
                                        <p:cTn id="200" dur="2000" fill="hold"/>
                                        <p:tgtEl>
                                          <p:spTgt spid="77"/>
                                        </p:tgtEl>
                                        <p:attrNameLst>
                                          <p:attrName>ppt_w</p:attrName>
                                        </p:attrNameLst>
                                      </p:cBhvr>
                                      <p:tavLst>
                                        <p:tav tm="0" fmla="#ppt_w*sin(2.5*pi*$)">
                                          <p:val>
                                            <p:fltVal val="0.000000"/>
                                          </p:val>
                                        </p:tav>
                                        <p:tav tm="100000">
                                          <p:val>
                                            <p:fltVal val="1.000000"/>
                                          </p:val>
                                        </p:tav>
                                      </p:tavLst>
                                    </p:anim>
                                    <p:anim calcmode="lin" valueType="num">
                                      <p:cBhvr>
                                        <p:cTn id="201" dur="2000" fill="hold"/>
                                        <p:tgtEl>
                                          <p:spTgt spid="77"/>
                                        </p:tgtEl>
                                        <p:attrNameLst>
                                          <p:attrName>ppt_h</p:attrName>
                                        </p:attrNameLst>
                                      </p:cBhvr>
                                      <p:tavLst>
                                        <p:tav tm="0">
                                          <p:val>
                                            <p:strVal val="#ppt_h"/>
                                          </p:val>
                                        </p:tav>
                                        <p:tav tm="100000">
                                          <p:val>
                                            <p:strVal val="#ppt_h"/>
                                          </p:val>
                                        </p:tav>
                                      </p:tavLst>
                                    </p:anim>
                                  </p:childTnLst>
                                </p:cTn>
                              </p:par>
                            </p:childTnLst>
                          </p:cTn>
                        </p:par>
                      </p:childTnLst>
                    </p:cTn>
                  </p:par>
                  <p:par>
                    <p:cTn id="202" fill="hold">
                      <p:stCondLst>
                        <p:cond delay="indefinite"/>
                      </p:stCondLst>
                      <p:childTnLst>
                        <p:par>
                          <p:cTn id="203" fill="hold">
                            <p:stCondLst>
                              <p:cond delay="0"/>
                            </p:stCondLst>
                            <p:childTnLst>
                              <p:par>
                                <p:cTn id="204" presetID="1" presetClass="entr" presetSubtype="0" fill="hold" grpId="0" nodeType="clickEffect">
                                  <p:stCondLst>
                                    <p:cond delay="0"/>
                                  </p:stCondLst>
                                  <p:childTnLst>
                                    <p:set>
                                      <p:cBhvr>
                                        <p:cTn id="205" dur="1" fill="hold">
                                          <p:stCondLst>
                                            <p:cond delay="0"/>
                                          </p:stCondLst>
                                        </p:cTn>
                                        <p:tgtEl>
                                          <p:spTgt spid="15"/>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25"/>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32"/>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38"/>
                                        </p:tgtEl>
                                        <p:attrNameLst>
                                          <p:attrName>style.visibility</p:attrName>
                                        </p:attrNameLst>
                                      </p:cBhvr>
                                      <p:to>
                                        <p:strVal val="visible"/>
                                      </p:to>
                                    </p:set>
                                  </p:childTnLst>
                                </p:cTn>
                              </p:par>
                              <p:par>
                                <p:cTn id="212" presetID="1" presetClass="entr" presetSubtype="0" fill="hold" grpId="0" nodeType="withEffect">
                                  <p:stCondLst>
                                    <p:cond delay="0"/>
                                  </p:stCondLst>
                                  <p:childTnLst>
                                    <p:set>
                                      <p:cBhvr>
                                        <p:cTn id="213" dur="1" fill="hold">
                                          <p:stCondLst>
                                            <p:cond delay="0"/>
                                          </p:stCondLst>
                                        </p:cTn>
                                        <p:tgtEl>
                                          <p:spTgt spid="43"/>
                                        </p:tgtEl>
                                        <p:attrNameLst>
                                          <p:attrName>style.visibility</p:attrName>
                                        </p:attrNameLst>
                                      </p:cBhvr>
                                      <p:to>
                                        <p:strVal val="visible"/>
                                      </p:to>
                                    </p:set>
                                  </p:childTnLst>
                                </p:cTn>
                              </p:par>
                              <p:par>
                                <p:cTn id="214" presetID="1" presetClass="entr" presetSubtype="0" fill="hold" grpId="0" nodeType="withEffect">
                                  <p:stCondLst>
                                    <p:cond delay="0"/>
                                  </p:stCondLst>
                                  <p:childTnLst>
                                    <p:set>
                                      <p:cBhvr>
                                        <p:cTn id="215" dur="1" fill="hold">
                                          <p:stCondLst>
                                            <p:cond delay="0"/>
                                          </p:stCondLst>
                                        </p:cTn>
                                        <p:tgtEl>
                                          <p:spTgt spid="47"/>
                                        </p:tgtEl>
                                        <p:attrNameLst>
                                          <p:attrName>style.visibility</p:attrName>
                                        </p:attrNameLst>
                                      </p:cBhvr>
                                      <p:to>
                                        <p:strVal val="visible"/>
                                      </p:to>
                                    </p:set>
                                  </p:childTnLst>
                                </p:cTn>
                              </p:par>
                            </p:childTnLst>
                          </p:cTn>
                        </p:par>
                      </p:childTnLst>
                    </p:cTn>
                  </p:par>
                  <p:par>
                    <p:cTn id="216" fill="hold">
                      <p:stCondLst>
                        <p:cond delay="indefinite"/>
                      </p:stCondLst>
                      <p:childTnLst>
                        <p:par>
                          <p:cTn id="217" fill="hold">
                            <p:stCondLst>
                              <p:cond delay="0"/>
                            </p:stCondLst>
                            <p:childTnLst>
                              <p:par>
                                <p:cTn id="218" presetID="2" presetClass="entr" presetSubtype="4" fill="hold" grpId="0" nodeType="clickEffect">
                                  <p:stCondLst>
                                    <p:cond delay="0"/>
                                  </p:stCondLst>
                                  <p:childTnLst>
                                    <p:set>
                                      <p:cBhvr>
                                        <p:cTn id="219" dur="1" fill="hold">
                                          <p:stCondLst>
                                            <p:cond delay="0"/>
                                          </p:stCondLst>
                                        </p:cTn>
                                        <p:tgtEl>
                                          <p:spTgt spid="50"/>
                                        </p:tgtEl>
                                        <p:attrNameLst>
                                          <p:attrName>style.visibility</p:attrName>
                                        </p:attrNameLst>
                                      </p:cBhvr>
                                      <p:to>
                                        <p:strVal val="visible"/>
                                      </p:to>
                                    </p:set>
                                    <p:anim calcmode="lin" valueType="num">
                                      <p:cBhvr additive="base">
                                        <p:cTn id="220" dur="500" fill="hold"/>
                                        <p:tgtEl>
                                          <p:spTgt spid="50"/>
                                        </p:tgtEl>
                                        <p:attrNameLst>
                                          <p:attrName>ppt_x</p:attrName>
                                        </p:attrNameLst>
                                      </p:cBhvr>
                                      <p:tavLst>
                                        <p:tav tm="0">
                                          <p:val>
                                            <p:strVal val="#ppt_x"/>
                                          </p:val>
                                        </p:tav>
                                        <p:tav tm="100000">
                                          <p:val>
                                            <p:strVal val="#ppt_x"/>
                                          </p:val>
                                        </p:tav>
                                      </p:tavLst>
                                    </p:anim>
                                    <p:anim calcmode="lin" valueType="num">
                                      <p:cBhvr additive="base">
                                        <p:cTn id="22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22" fill="hold">
                      <p:stCondLst>
                        <p:cond delay="indefinite"/>
                      </p:stCondLst>
                      <p:childTnLst>
                        <p:par>
                          <p:cTn id="223" fill="hold">
                            <p:stCondLst>
                              <p:cond delay="0"/>
                            </p:stCondLst>
                            <p:childTnLst>
                              <p:par>
                                <p:cTn id="224" presetID="2" presetClass="entr" presetSubtype="4" fill="hold" grpId="0" nodeType="clickEffect">
                                  <p:stCondLst>
                                    <p:cond delay="0"/>
                                  </p:stCondLst>
                                  <p:childTnLst>
                                    <p:set>
                                      <p:cBhvr>
                                        <p:cTn id="225" dur="1" fill="hold">
                                          <p:stCondLst>
                                            <p:cond delay="0"/>
                                          </p:stCondLst>
                                        </p:cTn>
                                        <p:tgtEl>
                                          <p:spTgt spid="61"/>
                                        </p:tgtEl>
                                        <p:attrNameLst>
                                          <p:attrName>style.visibility</p:attrName>
                                        </p:attrNameLst>
                                      </p:cBhvr>
                                      <p:to>
                                        <p:strVal val="visible"/>
                                      </p:to>
                                    </p:set>
                                    <p:anim calcmode="lin" valueType="num">
                                      <p:cBhvr additive="base">
                                        <p:cTn id="226" dur="500" fill="hold"/>
                                        <p:tgtEl>
                                          <p:spTgt spid="61"/>
                                        </p:tgtEl>
                                        <p:attrNameLst>
                                          <p:attrName>ppt_x</p:attrName>
                                        </p:attrNameLst>
                                      </p:cBhvr>
                                      <p:tavLst>
                                        <p:tav tm="0">
                                          <p:val>
                                            <p:strVal val="#ppt_x"/>
                                          </p:val>
                                        </p:tav>
                                        <p:tav tm="100000">
                                          <p:val>
                                            <p:strVal val="#ppt_x"/>
                                          </p:val>
                                        </p:tav>
                                      </p:tavLst>
                                    </p:anim>
                                    <p:anim calcmode="lin" valueType="num">
                                      <p:cBhvr additive="base">
                                        <p:cTn id="22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228" fill="hold">
                      <p:stCondLst>
                        <p:cond delay="indefinite"/>
                      </p:stCondLst>
                      <p:childTnLst>
                        <p:par>
                          <p:cTn id="229" fill="hold">
                            <p:stCondLst>
                              <p:cond delay="0"/>
                            </p:stCondLst>
                            <p:childTnLst>
                              <p:par>
                                <p:cTn id="230" presetID="45" presetClass="entr" presetSubtype="0" fill="hold" grpId="0" nodeType="clickEffect">
                                  <p:stCondLst>
                                    <p:cond delay="0"/>
                                  </p:stCondLst>
                                  <p:childTnLst>
                                    <p:set>
                                      <p:cBhvr>
                                        <p:cTn id="231" dur="1" fill="hold">
                                          <p:stCondLst>
                                            <p:cond delay="0"/>
                                          </p:stCondLst>
                                        </p:cTn>
                                        <p:tgtEl>
                                          <p:spTgt spid="78"/>
                                        </p:tgtEl>
                                        <p:attrNameLst>
                                          <p:attrName>style.visibility</p:attrName>
                                        </p:attrNameLst>
                                      </p:cBhvr>
                                      <p:to>
                                        <p:strVal val="visible"/>
                                      </p:to>
                                    </p:set>
                                    <p:animEffect transition="in" filter="fade">
                                      <p:cBhvr>
                                        <p:cTn id="232" dur="2000"/>
                                        <p:tgtEl>
                                          <p:spTgt spid="78"/>
                                        </p:tgtEl>
                                      </p:cBhvr>
                                    </p:animEffect>
                                    <p:anim calcmode="lin" valueType="num">
                                      <p:cBhvr>
                                        <p:cTn id="233" dur="2000" fill="hold"/>
                                        <p:tgtEl>
                                          <p:spTgt spid="78"/>
                                        </p:tgtEl>
                                        <p:attrNameLst>
                                          <p:attrName>ppt_w</p:attrName>
                                        </p:attrNameLst>
                                      </p:cBhvr>
                                      <p:tavLst>
                                        <p:tav tm="0" fmla="#ppt_w*sin(2.5*pi*$)">
                                          <p:val>
                                            <p:fltVal val="0.000000"/>
                                          </p:val>
                                        </p:tav>
                                        <p:tav tm="100000">
                                          <p:val>
                                            <p:fltVal val="1.000000"/>
                                          </p:val>
                                        </p:tav>
                                      </p:tavLst>
                                    </p:anim>
                                    <p:anim calcmode="lin" valueType="num">
                                      <p:cBhvr>
                                        <p:cTn id="234" dur="2000" fill="hold"/>
                                        <p:tgtEl>
                                          <p:spTgt spid="78"/>
                                        </p:tgtEl>
                                        <p:attrNameLst>
                                          <p:attrName>ppt_h</p:attrName>
                                        </p:attrNameLst>
                                      </p:cBhvr>
                                      <p:tavLst>
                                        <p:tav tm="0">
                                          <p:val>
                                            <p:strVal val="#ppt_h"/>
                                          </p:val>
                                        </p:tav>
                                        <p:tav tm="100000">
                                          <p:val>
                                            <p:strVal val="#ppt_h"/>
                                          </p:val>
                                        </p:tav>
                                      </p:tavLst>
                                    </p:anim>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16"/>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6"/>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33"/>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39"/>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44"/>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48"/>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51"/>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2" presetClass="entr" presetSubtype="4" fill="hold" grpId="0" nodeType="clickEffect">
                                  <p:stCondLst>
                                    <p:cond delay="0"/>
                                  </p:stCondLst>
                                  <p:childTnLst>
                                    <p:set>
                                      <p:cBhvr>
                                        <p:cTn id="254" dur="1" fill="hold">
                                          <p:stCondLst>
                                            <p:cond delay="0"/>
                                          </p:stCondLst>
                                        </p:cTn>
                                        <p:tgtEl>
                                          <p:spTgt spid="53"/>
                                        </p:tgtEl>
                                        <p:attrNameLst>
                                          <p:attrName>style.visibility</p:attrName>
                                        </p:attrNameLst>
                                      </p:cBhvr>
                                      <p:to>
                                        <p:strVal val="visible"/>
                                      </p:to>
                                    </p:set>
                                    <p:anim calcmode="lin" valueType="num">
                                      <p:cBhvr additive="base">
                                        <p:cTn id="255" dur="500" fill="hold"/>
                                        <p:tgtEl>
                                          <p:spTgt spid="53"/>
                                        </p:tgtEl>
                                        <p:attrNameLst>
                                          <p:attrName>ppt_x</p:attrName>
                                        </p:attrNameLst>
                                      </p:cBhvr>
                                      <p:tavLst>
                                        <p:tav tm="0">
                                          <p:val>
                                            <p:strVal val="#ppt_x"/>
                                          </p:val>
                                        </p:tav>
                                        <p:tav tm="100000">
                                          <p:val>
                                            <p:strVal val="#ppt_x"/>
                                          </p:val>
                                        </p:tav>
                                      </p:tavLst>
                                    </p:anim>
                                    <p:anim calcmode="lin" valueType="num">
                                      <p:cBhvr additive="base">
                                        <p:cTn id="25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57" fill="hold">
                      <p:stCondLst>
                        <p:cond delay="indefinite"/>
                      </p:stCondLst>
                      <p:childTnLst>
                        <p:par>
                          <p:cTn id="258" fill="hold">
                            <p:stCondLst>
                              <p:cond delay="0"/>
                            </p:stCondLst>
                            <p:childTnLst>
                              <p:par>
                                <p:cTn id="259" presetID="2" presetClass="entr" presetSubtype="4" fill="hold" grpId="0" nodeType="clickEffect">
                                  <p:stCondLst>
                                    <p:cond delay="0"/>
                                  </p:stCondLst>
                                  <p:childTnLst>
                                    <p:set>
                                      <p:cBhvr>
                                        <p:cTn id="260" dur="1" fill="hold">
                                          <p:stCondLst>
                                            <p:cond delay="0"/>
                                          </p:stCondLst>
                                        </p:cTn>
                                        <p:tgtEl>
                                          <p:spTgt spid="62"/>
                                        </p:tgtEl>
                                        <p:attrNameLst>
                                          <p:attrName>style.visibility</p:attrName>
                                        </p:attrNameLst>
                                      </p:cBhvr>
                                      <p:to>
                                        <p:strVal val="visible"/>
                                      </p:to>
                                    </p:set>
                                    <p:anim calcmode="lin" valueType="num">
                                      <p:cBhvr additive="base">
                                        <p:cTn id="261" dur="500" fill="hold"/>
                                        <p:tgtEl>
                                          <p:spTgt spid="62"/>
                                        </p:tgtEl>
                                        <p:attrNameLst>
                                          <p:attrName>ppt_x</p:attrName>
                                        </p:attrNameLst>
                                      </p:cBhvr>
                                      <p:tavLst>
                                        <p:tav tm="0">
                                          <p:val>
                                            <p:strVal val="#ppt_x"/>
                                          </p:val>
                                        </p:tav>
                                        <p:tav tm="100000">
                                          <p:val>
                                            <p:strVal val="#ppt_x"/>
                                          </p:val>
                                        </p:tav>
                                      </p:tavLst>
                                    </p:anim>
                                    <p:anim calcmode="lin" valueType="num">
                                      <p:cBhvr additive="base">
                                        <p:cTn id="26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63" fill="hold">
                      <p:stCondLst>
                        <p:cond delay="indefinite"/>
                      </p:stCondLst>
                      <p:childTnLst>
                        <p:par>
                          <p:cTn id="264" fill="hold">
                            <p:stCondLst>
                              <p:cond delay="0"/>
                            </p:stCondLst>
                            <p:childTnLst>
                              <p:par>
                                <p:cTn id="265" presetID="45" presetClass="entr" presetSubtype="0" fill="hold" grpId="0" nodeType="clickEffect">
                                  <p:stCondLst>
                                    <p:cond delay="0"/>
                                  </p:stCondLst>
                                  <p:childTnLst>
                                    <p:set>
                                      <p:cBhvr>
                                        <p:cTn id="266" dur="1" fill="hold">
                                          <p:stCondLst>
                                            <p:cond delay="0"/>
                                          </p:stCondLst>
                                        </p:cTn>
                                        <p:tgtEl>
                                          <p:spTgt spid="79"/>
                                        </p:tgtEl>
                                        <p:attrNameLst>
                                          <p:attrName>style.visibility</p:attrName>
                                        </p:attrNameLst>
                                      </p:cBhvr>
                                      <p:to>
                                        <p:strVal val="visible"/>
                                      </p:to>
                                    </p:set>
                                    <p:animEffect transition="in" filter="fade">
                                      <p:cBhvr>
                                        <p:cTn id="267" dur="2000"/>
                                        <p:tgtEl>
                                          <p:spTgt spid="79"/>
                                        </p:tgtEl>
                                      </p:cBhvr>
                                    </p:animEffect>
                                    <p:anim calcmode="lin" valueType="num">
                                      <p:cBhvr>
                                        <p:cTn id="268" dur="2000" fill="hold"/>
                                        <p:tgtEl>
                                          <p:spTgt spid="79"/>
                                        </p:tgtEl>
                                        <p:attrNameLst>
                                          <p:attrName>ppt_w</p:attrName>
                                        </p:attrNameLst>
                                      </p:cBhvr>
                                      <p:tavLst>
                                        <p:tav tm="0" fmla="#ppt_w*sin(2.5*pi*$)">
                                          <p:val>
                                            <p:fltVal val="0.000000"/>
                                          </p:val>
                                        </p:tav>
                                        <p:tav tm="100000">
                                          <p:val>
                                            <p:fltVal val="1.000000"/>
                                          </p:val>
                                        </p:tav>
                                      </p:tavLst>
                                    </p:anim>
                                    <p:anim calcmode="lin" valueType="num">
                                      <p:cBhvr>
                                        <p:cTn id="269" dur="2000" fill="hold"/>
                                        <p:tgtEl>
                                          <p:spTgt spid="79"/>
                                        </p:tgtEl>
                                        <p:attrNameLst>
                                          <p:attrName>ppt_h</p:attrName>
                                        </p:attrNameLst>
                                      </p:cBhvr>
                                      <p:tavLst>
                                        <p:tav tm="0">
                                          <p:val>
                                            <p:strVal val="#ppt_h"/>
                                          </p:val>
                                        </p:tav>
                                        <p:tav tm="100000">
                                          <p:val>
                                            <p:strVal val="#ppt_h"/>
                                          </p:val>
                                        </p:tav>
                                      </p:tavLst>
                                    </p:anim>
                                  </p:childTnLst>
                                </p:cTn>
                              </p:par>
                            </p:childTnLst>
                          </p:cTn>
                        </p:par>
                      </p:childTnLst>
                    </p:cTn>
                  </p:par>
                  <p:par>
                    <p:cTn id="270" fill="hold">
                      <p:stCondLst>
                        <p:cond delay="indefinite"/>
                      </p:stCondLst>
                      <p:childTnLst>
                        <p:par>
                          <p:cTn id="271" fill="hold">
                            <p:stCondLst>
                              <p:cond delay="0"/>
                            </p:stCondLst>
                            <p:childTnLst>
                              <p:par>
                                <p:cTn id="272" presetID="1" presetClass="entr" presetSubtype="0" fill="hold" grpId="0" nodeType="clickEffect">
                                  <p:stCondLst>
                                    <p:cond delay="0"/>
                                  </p:stCondLst>
                                  <p:childTnLst>
                                    <p:set>
                                      <p:cBhvr>
                                        <p:cTn id="273" dur="1" fill="hold">
                                          <p:stCondLst>
                                            <p:cond delay="0"/>
                                          </p:stCondLst>
                                        </p:cTn>
                                        <p:tgtEl>
                                          <p:spTgt spid="17"/>
                                        </p:tgtEl>
                                        <p:attrNameLst>
                                          <p:attrName>style.visibility</p:attrName>
                                        </p:attrNameLst>
                                      </p:cBhvr>
                                      <p:to>
                                        <p:strVal val="visible"/>
                                      </p:to>
                                    </p:set>
                                  </p:childTnLst>
                                </p:cTn>
                              </p:par>
                              <p:par>
                                <p:cTn id="274" presetID="1" presetClass="entr" presetSubtype="0" fill="hold" grpId="0" nodeType="withEffect">
                                  <p:stCondLst>
                                    <p:cond delay="0"/>
                                  </p:stCondLst>
                                  <p:childTnLst>
                                    <p:set>
                                      <p:cBhvr>
                                        <p:cTn id="275" dur="1" fill="hold">
                                          <p:stCondLst>
                                            <p:cond delay="0"/>
                                          </p:stCondLst>
                                        </p:cTn>
                                        <p:tgtEl>
                                          <p:spTgt spid="27"/>
                                        </p:tgtEl>
                                        <p:attrNameLst>
                                          <p:attrName>style.visibility</p:attrName>
                                        </p:attrNameLst>
                                      </p:cBhvr>
                                      <p:to>
                                        <p:strVal val="visible"/>
                                      </p:to>
                                    </p:set>
                                  </p:childTnLst>
                                </p:cTn>
                              </p:par>
                              <p:par>
                                <p:cTn id="276" presetID="1" presetClass="entr" presetSubtype="0" fill="hold" grpId="0" nodeType="withEffect">
                                  <p:stCondLst>
                                    <p:cond delay="0"/>
                                  </p:stCondLst>
                                  <p:childTnLst>
                                    <p:set>
                                      <p:cBhvr>
                                        <p:cTn id="277" dur="1" fill="hold">
                                          <p:stCondLst>
                                            <p:cond delay="0"/>
                                          </p:stCondLst>
                                        </p:cTn>
                                        <p:tgtEl>
                                          <p:spTgt spid="34"/>
                                        </p:tgtEl>
                                        <p:attrNameLst>
                                          <p:attrName>style.visibility</p:attrName>
                                        </p:attrNameLst>
                                      </p:cBhvr>
                                      <p:to>
                                        <p:strVal val="visible"/>
                                      </p:to>
                                    </p:set>
                                  </p:childTnLst>
                                </p:cTn>
                              </p:par>
                              <p:par>
                                <p:cTn id="278" presetID="1" presetClass="entr" presetSubtype="0" fill="hold" grpId="0" nodeType="withEffect">
                                  <p:stCondLst>
                                    <p:cond delay="0"/>
                                  </p:stCondLst>
                                  <p:childTnLst>
                                    <p:set>
                                      <p:cBhvr>
                                        <p:cTn id="279" dur="1" fill="hold">
                                          <p:stCondLst>
                                            <p:cond delay="0"/>
                                          </p:stCondLst>
                                        </p:cTn>
                                        <p:tgtEl>
                                          <p:spTgt spid="40"/>
                                        </p:tgtEl>
                                        <p:attrNameLst>
                                          <p:attrName>style.visibility</p:attrName>
                                        </p:attrNameLst>
                                      </p:cBhvr>
                                      <p:to>
                                        <p:strVal val="visible"/>
                                      </p:to>
                                    </p:set>
                                  </p:childTnLst>
                                </p:cTn>
                              </p:par>
                              <p:par>
                                <p:cTn id="280" presetID="1" presetClass="entr" presetSubtype="0" fill="hold" grpId="0" nodeType="withEffect">
                                  <p:stCondLst>
                                    <p:cond delay="0"/>
                                  </p:stCondLst>
                                  <p:childTnLst>
                                    <p:set>
                                      <p:cBhvr>
                                        <p:cTn id="281" dur="1" fill="hold">
                                          <p:stCondLst>
                                            <p:cond delay="0"/>
                                          </p:stCondLst>
                                        </p:cTn>
                                        <p:tgtEl>
                                          <p:spTgt spid="45"/>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49"/>
                                        </p:tgtEl>
                                        <p:attrNameLst>
                                          <p:attrName>style.visibility</p:attrName>
                                        </p:attrNameLst>
                                      </p:cBhvr>
                                      <p:to>
                                        <p:strVal val="visible"/>
                                      </p:to>
                                    </p:set>
                                  </p:childTnLst>
                                </p:cTn>
                              </p:par>
                              <p:par>
                                <p:cTn id="284" presetID="1" presetClass="entr" presetSubtype="0" fill="hold" grpId="0" nodeType="withEffect">
                                  <p:stCondLst>
                                    <p:cond delay="0"/>
                                  </p:stCondLst>
                                  <p:childTnLst>
                                    <p:set>
                                      <p:cBhvr>
                                        <p:cTn id="285" dur="1" fill="hold">
                                          <p:stCondLst>
                                            <p:cond delay="0"/>
                                          </p:stCondLst>
                                        </p:cTn>
                                        <p:tgtEl>
                                          <p:spTgt spid="52"/>
                                        </p:tgtEl>
                                        <p:attrNameLst>
                                          <p:attrName>style.visibility</p:attrName>
                                        </p:attrNameLst>
                                      </p:cBhvr>
                                      <p:to>
                                        <p:strVal val="visible"/>
                                      </p:to>
                                    </p:set>
                                  </p:childTnLst>
                                </p:cTn>
                              </p:par>
                              <p:par>
                                <p:cTn id="286" presetID="1" presetClass="entr" presetSubtype="0" fill="hold" grpId="0" nodeType="withEffect">
                                  <p:stCondLst>
                                    <p:cond delay="0"/>
                                  </p:stCondLst>
                                  <p:childTnLst>
                                    <p:set>
                                      <p:cBhvr>
                                        <p:cTn id="287" dur="1" fill="hold">
                                          <p:stCondLst>
                                            <p:cond delay="0"/>
                                          </p:stCondLst>
                                        </p:cTn>
                                        <p:tgtEl>
                                          <p:spTgt spid="54"/>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2" presetClass="entr" presetSubtype="4" fill="hold" grpId="0" nodeType="clickEffect">
                                  <p:stCondLst>
                                    <p:cond delay="0"/>
                                  </p:stCondLst>
                                  <p:childTnLst>
                                    <p:set>
                                      <p:cBhvr>
                                        <p:cTn id="291" dur="1" fill="hold">
                                          <p:stCondLst>
                                            <p:cond delay="0"/>
                                          </p:stCondLst>
                                        </p:cTn>
                                        <p:tgtEl>
                                          <p:spTgt spid="67"/>
                                        </p:tgtEl>
                                        <p:attrNameLst>
                                          <p:attrName>style.visibility</p:attrName>
                                        </p:attrNameLst>
                                      </p:cBhvr>
                                      <p:to>
                                        <p:strVal val="visible"/>
                                      </p:to>
                                    </p:set>
                                    <p:anim calcmode="lin" valueType="num">
                                      <p:cBhvr additive="base">
                                        <p:cTn id="292" dur="500" fill="hold"/>
                                        <p:tgtEl>
                                          <p:spTgt spid="67"/>
                                        </p:tgtEl>
                                        <p:attrNameLst>
                                          <p:attrName>ppt_x</p:attrName>
                                        </p:attrNameLst>
                                      </p:cBhvr>
                                      <p:tavLst>
                                        <p:tav tm="0">
                                          <p:val>
                                            <p:strVal val="#ppt_x"/>
                                          </p:val>
                                        </p:tav>
                                        <p:tav tm="100000">
                                          <p:val>
                                            <p:strVal val="#ppt_x"/>
                                          </p:val>
                                        </p:tav>
                                      </p:tavLst>
                                    </p:anim>
                                    <p:anim calcmode="lin" valueType="num">
                                      <p:cBhvr additive="base">
                                        <p:cTn id="293"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294" fill="hold">
                      <p:stCondLst>
                        <p:cond delay="indefinite"/>
                      </p:stCondLst>
                      <p:childTnLst>
                        <p:par>
                          <p:cTn id="295" fill="hold">
                            <p:stCondLst>
                              <p:cond delay="0"/>
                            </p:stCondLst>
                            <p:childTnLst>
                              <p:par>
                                <p:cTn id="296" presetID="2" presetClass="entr" presetSubtype="4" fill="hold" grpId="0" nodeType="clickEffect">
                                  <p:stCondLst>
                                    <p:cond delay="0"/>
                                  </p:stCondLst>
                                  <p:childTnLst>
                                    <p:set>
                                      <p:cBhvr>
                                        <p:cTn id="297" dur="1" fill="hold">
                                          <p:stCondLst>
                                            <p:cond delay="0"/>
                                          </p:stCondLst>
                                        </p:cTn>
                                        <p:tgtEl>
                                          <p:spTgt spid="63"/>
                                        </p:tgtEl>
                                        <p:attrNameLst>
                                          <p:attrName>style.visibility</p:attrName>
                                        </p:attrNameLst>
                                      </p:cBhvr>
                                      <p:to>
                                        <p:strVal val="visible"/>
                                      </p:to>
                                    </p:set>
                                    <p:anim calcmode="lin" valueType="num">
                                      <p:cBhvr additive="base">
                                        <p:cTn id="298" dur="500" fill="hold"/>
                                        <p:tgtEl>
                                          <p:spTgt spid="63"/>
                                        </p:tgtEl>
                                        <p:attrNameLst>
                                          <p:attrName>ppt_x</p:attrName>
                                        </p:attrNameLst>
                                      </p:cBhvr>
                                      <p:tavLst>
                                        <p:tav tm="0">
                                          <p:val>
                                            <p:strVal val="#ppt_x"/>
                                          </p:val>
                                        </p:tav>
                                        <p:tav tm="100000">
                                          <p:val>
                                            <p:strVal val="#ppt_x"/>
                                          </p:val>
                                        </p:tav>
                                      </p:tavLst>
                                    </p:anim>
                                    <p:anim calcmode="lin" valueType="num">
                                      <p:cBhvr additive="base">
                                        <p:cTn id="29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300" fill="hold">
                      <p:stCondLst>
                        <p:cond delay="indefinite"/>
                      </p:stCondLst>
                      <p:childTnLst>
                        <p:par>
                          <p:cTn id="301" fill="hold">
                            <p:stCondLst>
                              <p:cond delay="0"/>
                            </p:stCondLst>
                            <p:childTnLst>
                              <p:par>
                                <p:cTn id="302" presetID="2" presetClass="entr" presetSubtype="4" fill="hold" grpId="0" nodeType="clickEffect">
                                  <p:stCondLst>
                                    <p:cond delay="0"/>
                                  </p:stCondLst>
                                  <p:childTnLst>
                                    <p:set>
                                      <p:cBhvr>
                                        <p:cTn id="303" dur="1" fill="hold">
                                          <p:stCondLst>
                                            <p:cond delay="0"/>
                                          </p:stCondLst>
                                        </p:cTn>
                                        <p:tgtEl>
                                          <p:spTgt spid="977061"/>
                                        </p:tgtEl>
                                        <p:attrNameLst>
                                          <p:attrName>style.visibility</p:attrName>
                                        </p:attrNameLst>
                                      </p:cBhvr>
                                      <p:to>
                                        <p:strVal val="visible"/>
                                      </p:to>
                                    </p:set>
                                    <p:anim calcmode="lin" valueType="num">
                                      <p:cBhvr additive="base">
                                        <p:cTn id="304" dur="500" fill="hold"/>
                                        <p:tgtEl>
                                          <p:spTgt spid="977061"/>
                                        </p:tgtEl>
                                        <p:attrNameLst>
                                          <p:attrName>ppt_x</p:attrName>
                                        </p:attrNameLst>
                                      </p:cBhvr>
                                      <p:tavLst>
                                        <p:tav tm="0">
                                          <p:val>
                                            <p:strVal val="#ppt_x"/>
                                          </p:val>
                                        </p:tav>
                                        <p:tav tm="100000">
                                          <p:val>
                                            <p:strVal val="#ppt_x"/>
                                          </p:val>
                                        </p:tav>
                                      </p:tavLst>
                                    </p:anim>
                                    <p:anim calcmode="lin" valueType="num">
                                      <p:cBhvr additive="base">
                                        <p:cTn id="305" dur="500" fill="hold"/>
                                        <p:tgtEl>
                                          <p:spTgt spid="9770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061" grpId="0" animBg="1"/>
      <p:bldP spid="2"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3" grpId="0"/>
      <p:bldP spid="56" grpId="0"/>
      <p:bldP spid="57" grpId="0"/>
      <p:bldP spid="58" grpId="0"/>
      <p:bldP spid="59" grpId="0"/>
      <p:bldP spid="60" grpId="0"/>
      <p:bldP spid="61" grpId="0"/>
      <p:bldP spid="62" grpId="0"/>
      <p:bldP spid="63" grpId="0"/>
      <p:bldP spid="64" grpId="0"/>
      <p:bldP spid="66" grpId="0"/>
      <p:bldP spid="67" grpId="0" animBg="1"/>
      <p:bldP spid="4"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6"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26307"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1</a:t>
            </a:r>
            <a:r>
              <a:rPr lang="zh-CN" altLang="en-US" dirty="0">
                <a:latin typeface="Times New Roman" panose="02020603050405020304" pitchFamily="18" charset="0"/>
              </a:rPr>
              <a:t>）全相联映像与变换</a:t>
            </a:r>
            <a:endParaRPr lang="zh-CN" altLang="en-US" dirty="0">
              <a:latin typeface="Times New Roman" panose="02020603050405020304" pitchFamily="18" charset="0"/>
            </a:endParaRPr>
          </a:p>
        </p:txBody>
      </p:sp>
      <p:pic>
        <p:nvPicPr>
          <p:cNvPr id="226308" name="Picture 4"/>
          <p:cNvPicPr>
            <a:picLocks noChangeAspect="1"/>
          </p:cNvPicPr>
          <p:nvPr/>
        </p:nvPicPr>
        <p:blipFill>
          <a:blip r:embed="rId1"/>
          <a:stretch>
            <a:fillRect/>
          </a:stretch>
        </p:blipFill>
        <p:spPr>
          <a:xfrm>
            <a:off x="615950" y="2074863"/>
            <a:ext cx="8104188" cy="4783137"/>
          </a:xfrm>
          <a:prstGeom prst="rect">
            <a:avLst/>
          </a:prstGeom>
          <a:noFill/>
          <a:ln w="9525">
            <a:noFill/>
          </a:ln>
        </p:spPr>
      </p:pic>
      <p:sp>
        <p:nvSpPr>
          <p:cNvPr id="850949" name="Text Box 5"/>
          <p:cNvSpPr txBox="1"/>
          <p:nvPr/>
        </p:nvSpPr>
        <p:spPr>
          <a:xfrm>
            <a:off x="4737100" y="4749800"/>
            <a:ext cx="1098550" cy="336550"/>
          </a:xfrm>
          <a:prstGeom prst="rect">
            <a:avLst/>
          </a:prstGeom>
          <a:noFill/>
          <a:ln w="38100">
            <a:noFill/>
          </a:ln>
        </p:spPr>
        <p:txBody>
          <a:bodyPr wrap="none">
            <a:spAutoFit/>
          </a:bodyPr>
          <a:p>
            <a:pPr algn="ctr"/>
            <a:r>
              <a:rPr lang="zh-CN" altLang="en-US" sz="1600" dirty="0">
                <a:solidFill>
                  <a:srgbClr val="000000"/>
                </a:solidFill>
                <a:latin typeface="Times New Roman" panose="02020603050405020304" pitchFamily="18" charset="0"/>
              </a:rPr>
              <a:t>有效位为</a:t>
            </a:r>
            <a:r>
              <a:rPr lang="en-US" altLang="zh-CN" sz="1600" dirty="0">
                <a:solidFill>
                  <a:srgbClr val="000000"/>
                </a:solidFill>
                <a:latin typeface="Times New Roman" panose="02020603050405020304" pitchFamily="18" charset="0"/>
              </a:rPr>
              <a:t>1</a:t>
            </a:r>
            <a:endParaRPr lang="en-US" altLang="zh-CN" sz="1600" dirty="0">
              <a:solidFill>
                <a:srgbClr val="000000"/>
              </a:solidFill>
              <a:latin typeface="Times New Roman" panose="02020603050405020304" pitchFamily="18" charset="0"/>
            </a:endParaRPr>
          </a:p>
        </p:txBody>
      </p:sp>
      <p:sp>
        <p:nvSpPr>
          <p:cNvPr id="2" name="文本框 1"/>
          <p:cNvSpPr txBox="1"/>
          <p:nvPr/>
        </p:nvSpPr>
        <p:spPr>
          <a:xfrm>
            <a:off x="3060700" y="3860800"/>
            <a:ext cx="542925" cy="523875"/>
          </a:xfrm>
          <a:prstGeom prst="rect">
            <a:avLst/>
          </a:prstGeom>
          <a:noFill/>
          <a:ln w="9525">
            <a:noFill/>
          </a:ln>
        </p:spPr>
        <p:txBody>
          <a:bodyPr wrap="none">
            <a:spAutoFit/>
          </a:bodyPr>
          <a:p>
            <a:r>
              <a:rPr lang="zh-CN" altLang="en-US" dirty="0">
                <a:latin typeface="Calibri" panose="020F0502020204030204" pitchFamily="34" charset="0"/>
              </a:rPr>
              <a:t>①</a:t>
            </a:r>
            <a:endParaRPr lang="zh-CN" altLang="en-US" dirty="0">
              <a:latin typeface="Times New Roman" panose="02020603050405020304" pitchFamily="18" charset="0"/>
            </a:endParaRPr>
          </a:p>
        </p:txBody>
      </p:sp>
      <p:sp>
        <p:nvSpPr>
          <p:cNvPr id="8" name="文本框 7"/>
          <p:cNvSpPr txBox="1"/>
          <p:nvPr/>
        </p:nvSpPr>
        <p:spPr>
          <a:xfrm>
            <a:off x="4395788" y="5446713"/>
            <a:ext cx="544512" cy="523875"/>
          </a:xfrm>
          <a:prstGeom prst="rect">
            <a:avLst/>
          </a:prstGeom>
          <a:noFill/>
          <a:ln w="9525">
            <a:noFill/>
          </a:ln>
        </p:spPr>
        <p:txBody>
          <a:bodyPr wrap="none">
            <a:spAutoFit/>
          </a:bodyPr>
          <a:p>
            <a:r>
              <a:rPr lang="zh-CN" altLang="en-US" dirty="0">
                <a:latin typeface="Calibri" panose="020F0502020204030204" pitchFamily="34" charset="0"/>
              </a:rPr>
              <a:t>②</a:t>
            </a:r>
            <a:endParaRPr lang="zh-CN" altLang="en-US" dirty="0">
              <a:latin typeface="Times New Roman" panose="02020603050405020304" pitchFamily="18" charset="0"/>
            </a:endParaRPr>
          </a:p>
        </p:txBody>
      </p:sp>
      <p:sp>
        <p:nvSpPr>
          <p:cNvPr id="9" name="文本框 8"/>
          <p:cNvSpPr txBox="1"/>
          <p:nvPr/>
        </p:nvSpPr>
        <p:spPr>
          <a:xfrm>
            <a:off x="4737100" y="4205288"/>
            <a:ext cx="544513" cy="522287"/>
          </a:xfrm>
          <a:prstGeom prst="rect">
            <a:avLst/>
          </a:prstGeom>
          <a:noFill/>
          <a:ln w="9525">
            <a:noFill/>
          </a:ln>
        </p:spPr>
        <p:txBody>
          <a:bodyPr wrap="none">
            <a:spAutoFit/>
          </a:bodyPr>
          <a:p>
            <a:r>
              <a:rPr lang="zh-CN" altLang="en-US" dirty="0">
                <a:latin typeface="Calibri" panose="020F0502020204030204" pitchFamily="34" charset="0"/>
              </a:rPr>
              <a:t>③</a:t>
            </a:r>
            <a:endParaRPr lang="zh-CN" altLang="en-US" dirty="0">
              <a:latin typeface="Times New Roman" panose="02020603050405020304" pitchFamily="18" charset="0"/>
            </a:endParaRPr>
          </a:p>
        </p:txBody>
      </p:sp>
      <p:sp>
        <p:nvSpPr>
          <p:cNvPr id="10" name="文本框 9"/>
          <p:cNvSpPr txBox="1"/>
          <p:nvPr/>
        </p:nvSpPr>
        <p:spPr>
          <a:xfrm>
            <a:off x="5938838" y="3121025"/>
            <a:ext cx="542925" cy="522288"/>
          </a:xfrm>
          <a:prstGeom prst="rect">
            <a:avLst/>
          </a:prstGeom>
          <a:noFill/>
          <a:ln w="9525">
            <a:noFill/>
          </a:ln>
        </p:spPr>
        <p:txBody>
          <a:bodyPr wrap="none">
            <a:spAutoFit/>
          </a:bodyPr>
          <a:p>
            <a:r>
              <a:rPr lang="zh-CN" altLang="en-US" dirty="0">
                <a:latin typeface="Calibri" panose="020F0502020204030204" pitchFamily="34" charset="0"/>
              </a:rPr>
              <a:t>④</a:t>
            </a:r>
            <a:endParaRPr lang="zh-CN" altLang="en-US" dirty="0">
              <a:latin typeface="Times New Roman" panose="02020603050405020304" pitchFamily="18" charset="0"/>
            </a:endParaRPr>
          </a:p>
        </p:txBody>
      </p:sp>
      <p:sp>
        <p:nvSpPr>
          <p:cNvPr id="11" name="文本框 10"/>
          <p:cNvSpPr txBox="1"/>
          <p:nvPr/>
        </p:nvSpPr>
        <p:spPr>
          <a:xfrm>
            <a:off x="8018463" y="3995738"/>
            <a:ext cx="544512" cy="522287"/>
          </a:xfrm>
          <a:prstGeom prst="rect">
            <a:avLst/>
          </a:prstGeom>
          <a:noFill/>
          <a:ln w="9525">
            <a:noFill/>
          </a:ln>
        </p:spPr>
        <p:txBody>
          <a:bodyPr wrap="none">
            <a:spAutoFit/>
          </a:bodyPr>
          <a:p>
            <a:r>
              <a:rPr lang="zh-CN" altLang="en-US" dirty="0">
                <a:latin typeface="Calibri" panose="020F0502020204030204" pitchFamily="34" charset="0"/>
              </a:rPr>
              <a:t>⑤</a:t>
            </a:r>
            <a:endParaRPr lang="zh-CN" altLang="en-US" dirty="0">
              <a:latin typeface="Times New Roman" panose="02020603050405020304" pitchFamily="18" charset="0"/>
            </a:endParaRPr>
          </a:p>
        </p:txBody>
      </p:sp>
      <p:sp>
        <p:nvSpPr>
          <p:cNvPr id="226315" name="Rectangle 3"/>
          <p:cNvSpPr>
            <a:spLocks noGrp="1"/>
          </p:cNvSpPr>
          <p:nvPr>
            <p:ph idx="1" hasCustomPrompt="1"/>
          </p:nvPr>
        </p:nvSpPr>
        <p:spPr>
          <a:xfrm>
            <a:off x="490538" y="906463"/>
            <a:ext cx="8229600" cy="1346200"/>
          </a:xfrm>
          <a:ln/>
        </p:spPr>
        <p:txBody>
          <a:bodyPr vert="horz" wrap="square" lIns="91440" tIns="45720" rIns="91440" bIns="45720" anchor="t" anchorCtr="0"/>
          <a:p>
            <a:pPr eaLnBrk="1" hangingPunct="1"/>
            <a:r>
              <a:rPr lang="zh-CN" altLang="en-US" dirty="0">
                <a:latin typeface="Times New Roman" panose="02020603050405020304" pitchFamily="18" charset="0"/>
              </a:rPr>
              <a:t>地址变换</a:t>
            </a:r>
            <a:endParaRPr lang="zh-CN" altLang="en-US" dirty="0">
              <a:latin typeface="Times New Roman" panose="02020603050405020304" pitchFamily="18" charset="0"/>
            </a:endParaRPr>
          </a:p>
          <a:p>
            <a:pPr lvl="1" eaLnBrk="1" hangingPunct="1"/>
            <a:r>
              <a:rPr lang="zh-CN" altLang="en-US" b="1" dirty="0">
                <a:solidFill>
                  <a:srgbClr val="000000"/>
                </a:solidFill>
                <a:latin typeface="Times New Roman" panose="02020603050405020304" pitchFamily="18" charset="0"/>
                <a:ea typeface="楷体_GB2312" pitchFamily="49" charset="-122"/>
              </a:rPr>
              <a:t>因为页表法代价大，速度慢，应采用专门硬件的小容量</a:t>
            </a:r>
            <a:r>
              <a:rPr lang="zh-CN" altLang="en-US" b="1" dirty="0">
                <a:solidFill>
                  <a:srgbClr val="FF0000"/>
                </a:solidFill>
                <a:latin typeface="Times New Roman" panose="02020603050405020304" pitchFamily="18" charset="0"/>
                <a:ea typeface="楷体_GB2312" pitchFamily="49" charset="-122"/>
              </a:rPr>
              <a:t>相联目录表法</a:t>
            </a:r>
            <a:r>
              <a:rPr lang="zh-CN" altLang="en-US" b="1" dirty="0">
                <a:solidFill>
                  <a:srgbClr val="000000"/>
                </a:solidFill>
                <a:latin typeface="Times New Roman" panose="02020603050405020304" pitchFamily="18" charset="0"/>
                <a:ea typeface="楷体_GB2312" pitchFamily="49" charset="-122"/>
              </a:rPr>
              <a:t>。</a:t>
            </a:r>
            <a:endParaRPr lang="zh-CN" altLang="en-US" b="1" dirty="0">
              <a:latin typeface="Times New Roman" panose="02020603050405020304" pitchFamily="18" charset="0"/>
              <a:ea typeface="楷体_GB2312" pitchFamily="49" charset="-122"/>
            </a:endParaRPr>
          </a:p>
        </p:txBody>
      </p:sp>
      <p:sp>
        <p:nvSpPr>
          <p:cNvPr id="226316" name="文本框 2"/>
          <p:cNvSpPr txBox="1"/>
          <p:nvPr/>
        </p:nvSpPr>
        <p:spPr>
          <a:xfrm>
            <a:off x="698500" y="5708650"/>
            <a:ext cx="1262063" cy="522288"/>
          </a:xfrm>
          <a:prstGeom prst="rect">
            <a:avLst/>
          </a:prstGeom>
          <a:noFill/>
          <a:ln w="9525">
            <a:noFill/>
          </a:ln>
        </p:spPr>
        <p:txBody>
          <a:bodyPr wrap="none">
            <a:spAutoFit/>
          </a:bodyPr>
          <a:p>
            <a:r>
              <a:rPr lang="zh-CN" altLang="en-US" dirty="0">
                <a:latin typeface="Times New Roman" panose="02020603050405020304" pitchFamily="18" charset="0"/>
              </a:rPr>
              <a:t>按内容</a:t>
            </a: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grpId="0" nodeType="withEffect">
                                  <p:stCondLst>
                                    <p:cond delay="0"/>
                                  </p:stCondLst>
                                  <p:childTnLst>
                                    <p:animEffect transition="out" filter="blinds(horizontal)">
                                      <p:cBhvr>
                                        <p:cTn id="6" dur="500"/>
                                        <p:tgtEl>
                                          <p:spTgt spid="850949"/>
                                        </p:tgtEl>
                                      </p:cBhvr>
                                    </p:animEffect>
                                    <p:set>
                                      <p:cBhvr>
                                        <p:cTn id="7" dur="1" fill="hold">
                                          <p:stCondLst>
                                            <p:cond delay="499"/>
                                          </p:stCondLst>
                                        </p:cTn>
                                        <p:tgtEl>
                                          <p:spTgt spid="85094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49" grpId="0"/>
      <p:bldP spid="2" grpId="0"/>
      <p:bldP spid="8" grpId="0"/>
      <p:bldP spid="9" grpId="0"/>
      <p:bldP spid="10" grpId="0"/>
      <p:bldP spid="11"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354"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1</a:t>
            </a:r>
            <a:r>
              <a:rPr lang="zh-CN" altLang="en-US" dirty="0">
                <a:latin typeface="Times New Roman" panose="02020603050405020304" pitchFamily="18" charset="0"/>
              </a:rPr>
              <a:t>）全相联映像与变换</a:t>
            </a:r>
            <a:endParaRPr lang="zh-CN" altLang="en-US" dirty="0">
              <a:latin typeface="Times New Roman" panose="02020603050405020304" pitchFamily="18" charset="0"/>
            </a:endParaRPr>
          </a:p>
        </p:txBody>
      </p:sp>
      <p:sp>
        <p:nvSpPr>
          <p:cNvPr id="203780" name="Rectangle 3"/>
          <p:cNvSpPr>
            <a:spLocks noGrp="1" noChangeArrowheads="1"/>
          </p:cNvSpPr>
          <p:nvPr>
            <p:ph idx="1" hasCustomPrompt="1"/>
          </p:nvPr>
        </p:nvSpPr>
        <p:spPr>
          <a:xfrm>
            <a:off x="469900" y="1022350"/>
            <a:ext cx="8229600" cy="2554288"/>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优点：</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块冲突率最低</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只有当</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Cache</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全部装满才可能出现块冲突</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空间利用率最高</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Cache</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容量</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rPr>
              <a:t>2</a:t>
            </a:r>
            <a:r>
              <a:rPr kumimoji="0" lang="en-US" altLang="zh-CN" sz="2400" b="0" i="0" u="none" strike="noStrike" kern="1200" cap="none" spc="0" normalizeH="0" baseline="30000" noProof="0" dirty="0">
                <a:ln>
                  <a:noFill/>
                </a:ln>
                <a:solidFill>
                  <a:schemeClr val="hlink"/>
                </a:solidFill>
                <a:effectLst/>
                <a:uLnTx/>
                <a:uFillTx/>
                <a:latin typeface="Times New Roman" panose="02020603050405020304" pitchFamily="18" charset="0"/>
                <a:ea typeface="楷体_GB2312" pitchFamily="49" charset="-122"/>
                <a:cs typeface="+mn-cs"/>
              </a:rPr>
              <a:t>ncb</a:t>
            </a:r>
            <a:endParaRPr kumimoji="0" lang="en-US" altLang="zh-CN" sz="2400" b="0" i="0" u="none" strike="noStrike" kern="1200" cap="none" spc="0" normalizeH="0" baseline="30000" noProof="0" dirty="0">
              <a:ln>
                <a:noFill/>
              </a:ln>
              <a:solidFill>
                <a:schemeClr val="hlink"/>
              </a:solidFill>
              <a:effectLst/>
              <a:uLnTx/>
              <a:uFillTx/>
              <a:latin typeface="Times New Roman" panose="02020603050405020304" pitchFamily="18" charset="0"/>
              <a:ea typeface="楷体_GB2312"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缺点：</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要构成容量为</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2</a:t>
            </a:r>
            <a:r>
              <a:rPr kumimoji="0" lang="en-US" altLang="zh-CN" sz="2800" b="1" i="0" u="none" strike="noStrike" kern="1200" cap="none" spc="0" normalizeH="0" baseline="30000" noProof="0" dirty="0">
                <a:ln>
                  <a:noFill/>
                </a:ln>
                <a:solidFill>
                  <a:srgbClr val="000000"/>
                </a:solidFill>
                <a:effectLst/>
                <a:uLnTx/>
                <a:uFillTx/>
                <a:latin typeface="+mn-lt"/>
                <a:ea typeface="+mn-ea"/>
                <a:cs typeface="+mn-cs"/>
              </a:rPr>
              <a:t>ncb</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项的相联存储器，其代价太大，而且</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Cache</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容量很大时，其查表速度很难提高。</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楷体_GB2312" pitchFamily="49" charset="-122"/>
              <a:cs typeface="+mn-cs"/>
            </a:endParaRPr>
          </a:p>
        </p:txBody>
      </p:sp>
      <p:sp>
        <p:nvSpPr>
          <p:cNvPr id="3" name="矩形 2"/>
          <p:cNvSpPr/>
          <p:nvPr/>
        </p:nvSpPr>
        <p:spPr>
          <a:xfrm>
            <a:off x="469900" y="3740150"/>
            <a:ext cx="8623300" cy="523875"/>
          </a:xfrm>
          <a:prstGeom prst="rect">
            <a:avLst/>
          </a:prstGeom>
          <a:noFill/>
          <a:ln w="9525">
            <a:noFill/>
          </a:ln>
        </p:spPr>
        <p:txBody>
          <a:bodyPr>
            <a:spAutoFit/>
          </a:bodyPr>
          <a:p>
            <a:pPr eaLnBrk="1" hangingPunct="1"/>
            <a:endParaRPr lang="en-US" altLang="zh-CN" dirty="0">
              <a:latin typeface="Times New Roman" panose="02020603050405020304" pitchFamily="18" charset="0"/>
              <a:ea typeface="楷体_GB2312" pitchFamily="49" charset="-122"/>
            </a:endParaRPr>
          </a:p>
        </p:txBody>
      </p:sp>
      <p:sp>
        <p:nvSpPr>
          <p:cNvPr id="13" name="矩形 12"/>
          <p:cNvSpPr/>
          <p:nvPr/>
        </p:nvSpPr>
        <p:spPr>
          <a:xfrm>
            <a:off x="469900" y="5313363"/>
            <a:ext cx="8623300" cy="954087"/>
          </a:xfrm>
          <a:prstGeom prst="rect">
            <a:avLst/>
          </a:prstGeom>
          <a:noFill/>
          <a:ln w="9525">
            <a:noFill/>
          </a:ln>
        </p:spPr>
        <p:txBody>
          <a:bodyPr>
            <a:spAutoFit/>
          </a:bodyPr>
          <a:p>
            <a:pPr eaLnBrk="1" hangingPunct="1"/>
            <a:r>
              <a:rPr lang="zh-CN" altLang="en-US" dirty="0">
                <a:solidFill>
                  <a:srgbClr val="0000CC"/>
                </a:solidFill>
                <a:latin typeface="Times New Roman" panose="02020603050405020304" pitchFamily="18" charset="0"/>
                <a:ea typeface="楷体_GB2312" pitchFamily="49" charset="-122"/>
              </a:rPr>
              <a:t>解决方案：能否缩小和简化映像表机构，以加快相联查找</a:t>
            </a:r>
            <a:endParaRPr lang="en-US" altLang="zh-CN" dirty="0">
              <a:solidFill>
                <a:srgbClr val="0000CC"/>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0402"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2</a:t>
            </a:r>
            <a:r>
              <a:rPr lang="zh-CN" altLang="en-US" dirty="0">
                <a:latin typeface="Times New Roman" panose="02020603050405020304" pitchFamily="18" charset="0"/>
              </a:rPr>
              <a:t>）直接映像与变换</a:t>
            </a:r>
            <a:endParaRPr lang="zh-CN" altLang="en-US" dirty="0">
              <a:latin typeface="Times New Roman" panose="02020603050405020304" pitchFamily="18" charset="0"/>
            </a:endParaRPr>
          </a:p>
        </p:txBody>
      </p:sp>
      <p:sp>
        <p:nvSpPr>
          <p:cNvPr id="230403" name="Rectangle 3"/>
          <p:cNvSpPr txBox="1"/>
          <p:nvPr/>
        </p:nvSpPr>
        <p:spPr>
          <a:xfrm>
            <a:off x="469900" y="1022350"/>
            <a:ext cx="8399463" cy="1468438"/>
          </a:xfrm>
          <a:prstGeom prst="rect">
            <a:avLst/>
          </a:prstGeom>
          <a:noFill/>
          <a:ln w="9525">
            <a:noFill/>
          </a:ln>
        </p:spPr>
        <p:txBody>
          <a:bodyPr/>
          <a:p>
            <a:pPr marL="342900" indent="-342900" eaLnBrk="1" hangingPunct="1">
              <a:spcBef>
                <a:spcPct val="20000"/>
              </a:spcBef>
              <a:buClr>
                <a:schemeClr val="tx1"/>
              </a:buClr>
              <a:buFont typeface="Wingdings" panose="05000000000000000000" pitchFamily="2" charset="2"/>
              <a:buChar char="v"/>
            </a:pPr>
            <a:r>
              <a:rPr lang="zh-CN" altLang="en-US" sz="2600" b="1" dirty="0">
                <a:solidFill>
                  <a:srgbClr val="000000"/>
                </a:solidFill>
                <a:latin typeface="Times New Roman" panose="02020603050405020304" pitchFamily="18" charset="0"/>
                <a:ea typeface="楷体_GB2312" pitchFamily="49" charset="-122"/>
              </a:rPr>
              <a:t>把主存空间按</a:t>
            </a:r>
            <a:r>
              <a:rPr lang="en-US" altLang="zh-CN" sz="2600" b="1" dirty="0">
                <a:latin typeface="Times New Roman" panose="02020603050405020304" pitchFamily="18" charset="0"/>
                <a:ea typeface="楷体_GB2312" pitchFamily="49" charset="-122"/>
              </a:rPr>
              <a:t>Cache</a:t>
            </a:r>
            <a:r>
              <a:rPr lang="zh-CN" altLang="en-US" sz="2600" b="1" dirty="0">
                <a:latin typeface="Times New Roman" panose="02020603050405020304" pitchFamily="18" charset="0"/>
                <a:ea typeface="楷体_GB2312" pitchFamily="49" charset="-122"/>
              </a:rPr>
              <a:t>大小</a:t>
            </a:r>
            <a:r>
              <a:rPr lang="zh-CN" altLang="en-US" sz="2600" b="1" dirty="0">
                <a:solidFill>
                  <a:srgbClr val="000000"/>
                </a:solidFill>
                <a:latin typeface="Times New Roman" panose="02020603050405020304" pitchFamily="18" charset="0"/>
                <a:ea typeface="楷体_GB2312" pitchFamily="49" charset="-122"/>
              </a:rPr>
              <a:t>等分成区，每区内的各块只能按照位置一一对应到</a:t>
            </a:r>
            <a:r>
              <a:rPr lang="en-US" altLang="zh-CN" sz="2600" b="1" dirty="0">
                <a:solidFill>
                  <a:srgbClr val="000000"/>
                </a:solidFill>
                <a:latin typeface="Times New Roman" panose="02020603050405020304" pitchFamily="18" charset="0"/>
                <a:ea typeface="楷体_GB2312" pitchFamily="49" charset="-122"/>
              </a:rPr>
              <a:t>Cache</a:t>
            </a:r>
            <a:r>
              <a:rPr lang="zh-CN" altLang="en-US" sz="2600" b="1" dirty="0">
                <a:solidFill>
                  <a:srgbClr val="000000"/>
                </a:solidFill>
                <a:latin typeface="Times New Roman" panose="02020603050405020304" pitchFamily="18" charset="0"/>
                <a:ea typeface="楷体_GB2312" pitchFamily="49" charset="-122"/>
              </a:rPr>
              <a:t>的</a:t>
            </a:r>
            <a:r>
              <a:rPr lang="zh-CN" altLang="en-US" sz="2600" b="1" dirty="0">
                <a:latin typeface="Times New Roman" panose="02020603050405020304" pitchFamily="18" charset="0"/>
                <a:ea typeface="楷体_GB2312" pitchFamily="49" charset="-122"/>
              </a:rPr>
              <a:t>相应块</a:t>
            </a:r>
            <a:r>
              <a:rPr lang="zh-CN" altLang="en-US" sz="2600" b="1" dirty="0">
                <a:solidFill>
                  <a:srgbClr val="000000"/>
                </a:solidFill>
                <a:latin typeface="Times New Roman" panose="02020603050405020304" pitchFamily="18" charset="0"/>
                <a:ea typeface="楷体_GB2312" pitchFamily="49" charset="-122"/>
              </a:rPr>
              <a:t>位置上，即主存第</a:t>
            </a:r>
            <a:r>
              <a:rPr lang="en-US" altLang="zh-CN" sz="2600" b="1" dirty="0">
                <a:solidFill>
                  <a:srgbClr val="000000"/>
                </a:solidFill>
                <a:latin typeface="Times New Roman" panose="02020603050405020304" pitchFamily="18" charset="0"/>
                <a:ea typeface="楷体_GB2312" pitchFamily="49" charset="-122"/>
              </a:rPr>
              <a:t>i</a:t>
            </a:r>
            <a:r>
              <a:rPr lang="zh-CN" altLang="en-US" sz="2600" b="1" dirty="0">
                <a:solidFill>
                  <a:srgbClr val="000000"/>
                </a:solidFill>
                <a:latin typeface="Times New Roman" panose="02020603050405020304" pitchFamily="18" charset="0"/>
                <a:ea typeface="楷体_GB2312" pitchFamily="49" charset="-122"/>
              </a:rPr>
              <a:t>块只能唯一映像到</a:t>
            </a:r>
            <a:r>
              <a:rPr lang="en-US" altLang="zh-CN" sz="2600" b="1" dirty="0">
                <a:latin typeface="Times New Roman" panose="02020603050405020304" pitchFamily="18" charset="0"/>
                <a:ea typeface="楷体_GB2312" pitchFamily="49" charset="-122"/>
              </a:rPr>
              <a:t>i mod 2</a:t>
            </a:r>
            <a:r>
              <a:rPr lang="en-US" altLang="zh-CN" sz="2600" b="1" baseline="30000" dirty="0">
                <a:latin typeface="Times New Roman" panose="02020603050405020304" pitchFamily="18" charset="0"/>
                <a:ea typeface="楷体_GB2312" pitchFamily="49" charset="-122"/>
              </a:rPr>
              <a:t>ncb</a:t>
            </a:r>
            <a:r>
              <a:rPr lang="zh-CN" altLang="en-US" sz="2600" b="1" dirty="0">
                <a:solidFill>
                  <a:srgbClr val="000000"/>
                </a:solidFill>
                <a:latin typeface="Times New Roman" panose="02020603050405020304" pitchFamily="18" charset="0"/>
                <a:ea typeface="楷体_GB2312" pitchFamily="49" charset="-122"/>
              </a:rPr>
              <a:t>块位置上。</a:t>
            </a:r>
            <a:endParaRPr lang="en-US" altLang="zh-CN" sz="2600" b="1" dirty="0">
              <a:solidFill>
                <a:srgbClr val="000000"/>
              </a:solidFill>
              <a:latin typeface="Times New Roman" panose="02020603050405020304" pitchFamily="18" charset="0"/>
              <a:ea typeface="楷体_GB2312" pitchFamily="49" charset="-122"/>
            </a:endParaRPr>
          </a:p>
        </p:txBody>
      </p:sp>
      <p:pic>
        <p:nvPicPr>
          <p:cNvPr id="230404" name="Picture 4"/>
          <p:cNvPicPr>
            <a:picLocks noChangeAspect="1"/>
          </p:cNvPicPr>
          <p:nvPr/>
        </p:nvPicPr>
        <p:blipFill>
          <a:blip r:embed="rId1"/>
          <a:stretch>
            <a:fillRect/>
          </a:stretch>
        </p:blipFill>
        <p:spPr>
          <a:xfrm>
            <a:off x="1735138" y="2293938"/>
            <a:ext cx="5867400" cy="4470400"/>
          </a:xfrm>
          <a:prstGeom prst="rect">
            <a:avLst/>
          </a:prstGeom>
          <a:noFill/>
          <a:ln w="9525">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450"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2</a:t>
            </a:r>
            <a:r>
              <a:rPr lang="zh-CN" altLang="en-US" dirty="0">
                <a:latin typeface="Times New Roman" panose="02020603050405020304" pitchFamily="18" charset="0"/>
              </a:rPr>
              <a:t>）直接映像与变换</a:t>
            </a:r>
            <a:endParaRPr lang="zh-CN" altLang="en-US" dirty="0">
              <a:latin typeface="Times New Roman" panose="02020603050405020304" pitchFamily="18" charset="0"/>
            </a:endParaRPr>
          </a:p>
        </p:txBody>
      </p:sp>
      <p:pic>
        <p:nvPicPr>
          <p:cNvPr id="232451" name="Picture 4"/>
          <p:cNvPicPr>
            <a:picLocks noChangeAspect="1"/>
          </p:cNvPicPr>
          <p:nvPr/>
        </p:nvPicPr>
        <p:blipFill>
          <a:blip r:embed="rId1"/>
          <a:stretch>
            <a:fillRect/>
          </a:stretch>
        </p:blipFill>
        <p:spPr>
          <a:xfrm>
            <a:off x="717550" y="1247775"/>
            <a:ext cx="7140575" cy="4697413"/>
          </a:xfrm>
          <a:prstGeom prst="rect">
            <a:avLst/>
          </a:prstGeom>
          <a:noFill/>
          <a:ln w="9525">
            <a:noFill/>
          </a:ln>
        </p:spPr>
      </p:pic>
      <p:sp>
        <p:nvSpPr>
          <p:cNvPr id="232452" name="Oval 5"/>
          <p:cNvSpPr/>
          <p:nvPr/>
        </p:nvSpPr>
        <p:spPr>
          <a:xfrm>
            <a:off x="2155825" y="5195888"/>
            <a:ext cx="1739900" cy="803275"/>
          </a:xfrm>
          <a:prstGeom prst="ellipse">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77926" name="Line 6"/>
          <p:cNvSpPr/>
          <p:nvPr/>
        </p:nvSpPr>
        <p:spPr>
          <a:xfrm>
            <a:off x="3300413" y="3995738"/>
            <a:ext cx="3176587" cy="241300"/>
          </a:xfrm>
          <a:prstGeom prst="line">
            <a:avLst/>
          </a:prstGeom>
          <a:ln w="38100" cap="flat" cmpd="sng">
            <a:solidFill>
              <a:srgbClr val="FF0000"/>
            </a:solidFill>
            <a:prstDash val="solid"/>
            <a:headEnd type="none" w="med" len="med"/>
            <a:tailEnd type="triangle" w="med" len="med"/>
          </a:ln>
        </p:spPr>
      </p:sp>
      <p:sp>
        <p:nvSpPr>
          <p:cNvPr id="977927" name="Text Box 7"/>
          <p:cNvSpPr txBox="1"/>
          <p:nvPr/>
        </p:nvSpPr>
        <p:spPr>
          <a:xfrm>
            <a:off x="6181725" y="4251325"/>
            <a:ext cx="2773363" cy="457200"/>
          </a:xfrm>
          <a:prstGeom prst="rect">
            <a:avLst/>
          </a:prstGeom>
          <a:noFill/>
          <a:ln w="38100">
            <a:noFill/>
          </a:ln>
        </p:spPr>
        <p:txBody>
          <a:bodyPr wrap="none">
            <a:spAutoFit/>
          </a:bodyPr>
          <a:p>
            <a:pPr algn="ctr"/>
            <a:r>
              <a:rPr lang="zh-CN" altLang="en-US" sz="2400" dirty="0">
                <a:latin typeface="Times New Roman" panose="02020603050405020304" pitchFamily="18" charset="0"/>
              </a:rPr>
              <a:t>以</a:t>
            </a:r>
            <a:r>
              <a:rPr lang="en-US" altLang="zh-CN" sz="2400" dirty="0">
                <a:latin typeface="Times New Roman" panose="02020603050405020304" pitchFamily="18" charset="0"/>
              </a:rPr>
              <a:t>Cache</a:t>
            </a:r>
            <a:r>
              <a:rPr lang="zh-CN" altLang="en-US" sz="2400" dirty="0">
                <a:latin typeface="Times New Roman" panose="02020603050405020304" pitchFamily="18" charset="0"/>
              </a:rPr>
              <a:t>的大小分区</a:t>
            </a:r>
            <a:endParaRPr lang="zh-CN" altLang="en-US" sz="2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77926"/>
                                        </p:tgtEl>
                                        <p:attrNameLst>
                                          <p:attrName>style.visibility</p:attrName>
                                        </p:attrNameLst>
                                      </p:cBhvr>
                                      <p:to>
                                        <p:strVal val="visible"/>
                                      </p:to>
                                    </p:set>
                                    <p:animEffect transition="in" filter="wipe(left)">
                                      <p:cBhvr>
                                        <p:cTn id="7" dur="500"/>
                                        <p:tgtEl>
                                          <p:spTgt spid="9779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77927"/>
                                        </p:tgtEl>
                                        <p:attrNameLst>
                                          <p:attrName>style.visibility</p:attrName>
                                        </p:attrNameLst>
                                      </p:cBhvr>
                                      <p:to>
                                        <p:strVal val="visible"/>
                                      </p:to>
                                    </p:set>
                                    <p:animEffect transition="in" filter="blinds(horizontal)">
                                      <p:cBhvr>
                                        <p:cTn id="12" dur="500"/>
                                        <p:tgtEl>
                                          <p:spTgt spid="977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7"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498" name="Rectangle 2"/>
          <p:cNvSpPr>
            <a:spLocks noGrp="1"/>
          </p:cNvSpPr>
          <p:nvPr>
            <p:ph type="title"/>
          </p:nvPr>
        </p:nvSpPr>
        <p:spPr>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2</a:t>
            </a:r>
            <a:r>
              <a:rPr lang="zh-CN" altLang="en-US" dirty="0">
                <a:latin typeface="Times New Roman" panose="02020603050405020304" pitchFamily="18" charset="0"/>
              </a:rPr>
              <a:t>）直接映像与变换</a:t>
            </a:r>
            <a:endParaRPr lang="zh-CN" altLang="en-US" dirty="0">
              <a:latin typeface="Times New Roman" panose="02020603050405020304" pitchFamily="18" charset="0"/>
            </a:endParaRPr>
          </a:p>
        </p:txBody>
      </p:sp>
      <p:pic>
        <p:nvPicPr>
          <p:cNvPr id="234499" name="Picture 4"/>
          <p:cNvPicPr>
            <a:picLocks noChangeAspect="1"/>
          </p:cNvPicPr>
          <p:nvPr/>
        </p:nvPicPr>
        <p:blipFill>
          <a:blip r:embed="rId1"/>
          <a:stretch>
            <a:fillRect/>
          </a:stretch>
        </p:blipFill>
        <p:spPr>
          <a:xfrm>
            <a:off x="1208088" y="1163638"/>
            <a:ext cx="7177087" cy="5470525"/>
          </a:xfrm>
          <a:prstGeom prst="rect">
            <a:avLst/>
          </a:prstGeom>
          <a:noFill/>
          <a:ln w="9525">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6546" name="Rectangle 2"/>
          <p:cNvSpPr>
            <a:spLocks noGrp="1"/>
          </p:cNvSpPr>
          <p:nvPr>
            <p:ph type="title"/>
          </p:nvPr>
        </p:nvSpPr>
        <p:spPr>
          <a:ln/>
        </p:spPr>
        <p:txBody>
          <a:bodyPr vert="horz" wrap="square" lIns="91440" tIns="45720" rIns="91440" bIns="45720" anchor="ctr" anchorCtr="0"/>
          <a:p>
            <a:pPr eaLnBrk="1" hangingPunct="1"/>
            <a:r>
              <a:rPr lang="zh-CN" altLang="en-US" sz="3200" b="0" dirty="0">
                <a:latin typeface="Times New Roman" panose="02020603050405020304" pitchFamily="18" charset="0"/>
              </a:rPr>
              <a:t>（</a:t>
            </a:r>
            <a:r>
              <a:rPr lang="en-US" altLang="zh-CN" sz="3200" b="0" dirty="0">
                <a:latin typeface="Times New Roman" panose="02020603050405020304" pitchFamily="18" charset="0"/>
              </a:rPr>
              <a:t>2</a:t>
            </a:r>
            <a:r>
              <a:rPr lang="zh-CN" altLang="en-US" sz="3200" b="0" dirty="0">
                <a:latin typeface="Times New Roman" panose="02020603050405020304" pitchFamily="18" charset="0"/>
              </a:rPr>
              <a:t>）直接映像与变换</a:t>
            </a:r>
            <a:endParaRPr lang="zh-CN" altLang="en-US" sz="3200" b="0" dirty="0">
              <a:latin typeface="Times New Roman" panose="02020603050405020304" pitchFamily="18" charset="0"/>
            </a:endParaRPr>
          </a:p>
        </p:txBody>
      </p:sp>
      <p:sp>
        <p:nvSpPr>
          <p:cNvPr id="236547" name="Rectangle 3"/>
          <p:cNvSpPr>
            <a:spLocks noGrp="1"/>
          </p:cNvSpPr>
          <p:nvPr>
            <p:ph idx="1" hasCustomPrompt="1"/>
          </p:nvPr>
        </p:nvSpPr>
        <p:spPr>
          <a:xfrm>
            <a:off x="647700" y="608013"/>
            <a:ext cx="8064500" cy="4381500"/>
          </a:xfrm>
          <a:ln/>
        </p:spPr>
        <p:txBody>
          <a:bodyPr vert="horz" wrap="square" lIns="91440" tIns="45720" rIns="91440" bIns="45720" anchor="t" anchorCtr="0"/>
          <a:p>
            <a:pPr eaLnBrk="1" hangingPunct="1"/>
            <a:endParaRPr lang="zh-CN" altLang="en-US" dirty="0"/>
          </a:p>
        </p:txBody>
      </p:sp>
      <p:pic>
        <p:nvPicPr>
          <p:cNvPr id="236548" name="Picture 4"/>
          <p:cNvPicPr>
            <a:picLocks noChangeAspect="1"/>
          </p:cNvPicPr>
          <p:nvPr/>
        </p:nvPicPr>
        <p:blipFill>
          <a:blip r:embed="rId1"/>
          <a:stretch>
            <a:fillRect/>
          </a:stretch>
        </p:blipFill>
        <p:spPr>
          <a:xfrm>
            <a:off x="892175" y="608013"/>
            <a:ext cx="7699375" cy="4252912"/>
          </a:xfrm>
          <a:prstGeom prst="rect">
            <a:avLst/>
          </a:prstGeom>
          <a:noFill/>
          <a:ln w="9525">
            <a:noFill/>
          </a:ln>
        </p:spPr>
      </p:pic>
      <p:sp>
        <p:nvSpPr>
          <p:cNvPr id="6" name="文本框 5"/>
          <p:cNvSpPr txBox="1"/>
          <p:nvPr/>
        </p:nvSpPr>
        <p:spPr>
          <a:xfrm>
            <a:off x="4475163" y="1544638"/>
            <a:ext cx="533400" cy="523875"/>
          </a:xfrm>
          <a:prstGeom prst="rect">
            <a:avLst/>
          </a:prstGeom>
          <a:noFill/>
          <a:ln w="9525">
            <a:noFill/>
          </a:ln>
        </p:spPr>
        <p:txBody>
          <a:bodyPr>
            <a:spAutoFit/>
          </a:bodyPr>
          <a:p>
            <a:r>
              <a:rPr lang="zh-CN" altLang="en-US" dirty="0">
                <a:latin typeface="Calibri" panose="020F0502020204030204" pitchFamily="34" charset="0"/>
              </a:rPr>
              <a:t>①</a:t>
            </a:r>
            <a:endParaRPr lang="zh-CN" altLang="en-US" dirty="0">
              <a:latin typeface="Times New Roman" panose="02020603050405020304" pitchFamily="18" charset="0"/>
            </a:endParaRPr>
          </a:p>
        </p:txBody>
      </p:sp>
      <p:sp>
        <p:nvSpPr>
          <p:cNvPr id="7" name="文本框 6"/>
          <p:cNvSpPr txBox="1"/>
          <p:nvPr/>
        </p:nvSpPr>
        <p:spPr>
          <a:xfrm>
            <a:off x="3352800" y="3862388"/>
            <a:ext cx="533400" cy="523875"/>
          </a:xfrm>
          <a:prstGeom prst="rect">
            <a:avLst/>
          </a:prstGeom>
          <a:noFill/>
          <a:ln w="9525">
            <a:noFill/>
          </a:ln>
        </p:spPr>
        <p:txBody>
          <a:bodyPr>
            <a:spAutoFit/>
          </a:bodyPr>
          <a:p>
            <a:r>
              <a:rPr lang="zh-CN" altLang="en-US" dirty="0">
                <a:latin typeface="Calibri" panose="020F0502020204030204" pitchFamily="34" charset="0"/>
              </a:rPr>
              <a:t>②</a:t>
            </a:r>
            <a:endParaRPr lang="zh-CN" altLang="en-US" dirty="0">
              <a:latin typeface="Times New Roman" panose="02020603050405020304" pitchFamily="18" charset="0"/>
            </a:endParaRPr>
          </a:p>
        </p:txBody>
      </p:sp>
      <p:sp>
        <p:nvSpPr>
          <p:cNvPr id="8" name="文本框 7"/>
          <p:cNvSpPr txBox="1"/>
          <p:nvPr/>
        </p:nvSpPr>
        <p:spPr>
          <a:xfrm>
            <a:off x="3265488" y="2139950"/>
            <a:ext cx="533400" cy="523875"/>
          </a:xfrm>
          <a:prstGeom prst="rect">
            <a:avLst/>
          </a:prstGeom>
          <a:noFill/>
          <a:ln w="9525">
            <a:noFill/>
          </a:ln>
        </p:spPr>
        <p:txBody>
          <a:bodyPr>
            <a:spAutoFit/>
          </a:bodyPr>
          <a:p>
            <a:r>
              <a:rPr lang="zh-CN" altLang="en-US" dirty="0">
                <a:latin typeface="Calibri" panose="020F0502020204030204" pitchFamily="34" charset="0"/>
              </a:rPr>
              <a:t>③</a:t>
            </a:r>
            <a:endParaRPr lang="zh-CN" altLang="en-US" dirty="0">
              <a:latin typeface="Times New Roman" panose="02020603050405020304" pitchFamily="18" charset="0"/>
            </a:endParaRPr>
          </a:p>
        </p:txBody>
      </p:sp>
      <p:sp>
        <p:nvSpPr>
          <p:cNvPr id="9" name="文本框 8"/>
          <p:cNvSpPr txBox="1"/>
          <p:nvPr/>
        </p:nvSpPr>
        <p:spPr>
          <a:xfrm>
            <a:off x="5378450" y="2744788"/>
            <a:ext cx="533400" cy="522287"/>
          </a:xfrm>
          <a:prstGeom prst="rect">
            <a:avLst/>
          </a:prstGeom>
          <a:noFill/>
          <a:ln w="9525">
            <a:noFill/>
          </a:ln>
        </p:spPr>
        <p:txBody>
          <a:bodyPr>
            <a:spAutoFit/>
          </a:bodyPr>
          <a:p>
            <a:r>
              <a:rPr lang="zh-CN" altLang="en-US" dirty="0">
                <a:latin typeface="Calibri" panose="020F0502020204030204" pitchFamily="34" charset="0"/>
              </a:rPr>
              <a:t>④</a:t>
            </a:r>
            <a:endParaRPr lang="zh-CN" altLang="en-US" dirty="0">
              <a:latin typeface="Times New Roman" panose="02020603050405020304" pitchFamily="18" charset="0"/>
            </a:endParaRPr>
          </a:p>
        </p:txBody>
      </p:sp>
      <p:sp>
        <p:nvSpPr>
          <p:cNvPr id="10" name="文本框 9"/>
          <p:cNvSpPr txBox="1"/>
          <p:nvPr/>
        </p:nvSpPr>
        <p:spPr>
          <a:xfrm>
            <a:off x="1806575" y="2311400"/>
            <a:ext cx="533400" cy="523875"/>
          </a:xfrm>
          <a:prstGeom prst="rect">
            <a:avLst/>
          </a:prstGeom>
          <a:noFill/>
          <a:ln w="9525">
            <a:noFill/>
          </a:ln>
        </p:spPr>
        <p:txBody>
          <a:bodyPr>
            <a:spAutoFit/>
          </a:bodyPr>
          <a:p>
            <a:r>
              <a:rPr lang="zh-CN" altLang="en-US" dirty="0">
                <a:latin typeface="Calibri" panose="020F0502020204030204" pitchFamily="34" charset="0"/>
              </a:rPr>
              <a:t>⑤</a:t>
            </a:r>
            <a:endParaRPr lang="zh-CN" altLang="en-US" dirty="0">
              <a:latin typeface="Times New Roman" panose="02020603050405020304" pitchFamily="18" charset="0"/>
            </a:endParaRPr>
          </a:p>
        </p:txBody>
      </p:sp>
      <p:sp>
        <p:nvSpPr>
          <p:cNvPr id="236554" name="Rectangle 7"/>
          <p:cNvSpPr/>
          <p:nvPr/>
        </p:nvSpPr>
        <p:spPr>
          <a:xfrm>
            <a:off x="0" y="4989513"/>
            <a:ext cx="9112250" cy="2030412"/>
          </a:xfrm>
          <a:prstGeom prst="rect">
            <a:avLst/>
          </a:prstGeom>
          <a:solidFill>
            <a:schemeClr val="bg1"/>
          </a:solidFill>
          <a:ln w="9525">
            <a:noFill/>
          </a:ln>
        </p:spPr>
        <p:txBody>
          <a:bodyPr>
            <a:spAutoFit/>
          </a:bodyPr>
          <a:p>
            <a:pPr lvl="1"/>
            <a:r>
              <a:rPr lang="zh-CN" altLang="en-US" sz="1800" dirty="0">
                <a:solidFill>
                  <a:schemeClr val="hlink"/>
                </a:solidFill>
                <a:latin typeface="Times New Roman" panose="02020603050405020304" pitchFamily="18" charset="0"/>
              </a:rPr>
              <a:t>①截取与</a:t>
            </a:r>
            <a:r>
              <a:rPr lang="en-US" altLang="zh-CN" sz="1800" dirty="0">
                <a:solidFill>
                  <a:schemeClr val="hlink"/>
                </a:solidFill>
                <a:latin typeface="Times New Roman" panose="02020603050405020304" pitchFamily="18" charset="0"/>
              </a:rPr>
              <a:t>n</a:t>
            </a:r>
            <a:r>
              <a:rPr lang="en-US" altLang="zh-CN" sz="1800" baseline="-25000" dirty="0">
                <a:solidFill>
                  <a:schemeClr val="hlink"/>
                </a:solidFill>
                <a:latin typeface="Times New Roman" panose="02020603050405020304" pitchFamily="18" charset="0"/>
              </a:rPr>
              <a:t>c</a:t>
            </a:r>
            <a:r>
              <a:rPr lang="zh-CN" altLang="en-US" sz="1800" dirty="0">
                <a:solidFill>
                  <a:schemeClr val="hlink"/>
                </a:solidFill>
                <a:latin typeface="Times New Roman" panose="02020603050405020304" pitchFamily="18" charset="0"/>
              </a:rPr>
              <a:t>对应的部分做为</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地址访</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，同时，取</a:t>
            </a:r>
            <a:r>
              <a:rPr lang="en-US" altLang="zh-CN" sz="1800" b="1" dirty="0">
                <a:latin typeface="Times New Roman" panose="02020603050405020304" pitchFamily="18" charset="0"/>
              </a:rPr>
              <a:t>n</a:t>
            </a:r>
            <a:r>
              <a:rPr lang="en-US" altLang="zh-CN" sz="1800" b="1" baseline="-25000" dirty="0">
                <a:latin typeface="Times New Roman" panose="02020603050405020304" pitchFamily="18" charset="0"/>
              </a:rPr>
              <a:t>cb</a:t>
            </a:r>
            <a:r>
              <a:rPr lang="zh-CN" altLang="en-US" sz="1800" dirty="0">
                <a:solidFill>
                  <a:schemeClr val="hlink"/>
                </a:solidFill>
                <a:latin typeface="Times New Roman" panose="02020603050405020304" pitchFamily="18" charset="0"/>
              </a:rPr>
              <a:t>部分按照地址访问</a:t>
            </a:r>
            <a:r>
              <a:rPr lang="zh-CN" altLang="en-US" sz="1800" dirty="0">
                <a:latin typeface="Times New Roman" panose="02020603050405020304" pitchFamily="18" charset="0"/>
              </a:rPr>
              <a:t>区号标志存储器</a:t>
            </a:r>
            <a:endParaRPr lang="zh-CN" altLang="en-US" sz="1800" b="1" dirty="0">
              <a:latin typeface="Times New Roman" panose="02020603050405020304" pitchFamily="18" charset="0"/>
            </a:endParaRPr>
          </a:p>
          <a:p>
            <a:pPr lvl="1"/>
            <a:r>
              <a:rPr lang="zh-CN" altLang="en-US" sz="1800" dirty="0">
                <a:solidFill>
                  <a:schemeClr val="hlink"/>
                </a:solidFill>
                <a:latin typeface="Times New Roman" panose="02020603050405020304" pitchFamily="18" charset="0"/>
              </a:rPr>
              <a:t>②从</a:t>
            </a:r>
            <a:r>
              <a:rPr lang="zh-CN" altLang="en-US" sz="1800" dirty="0">
                <a:latin typeface="Times New Roman" panose="02020603050405020304" pitchFamily="18" charset="0"/>
              </a:rPr>
              <a:t>区号标志存储器</a:t>
            </a:r>
            <a:r>
              <a:rPr lang="zh-CN" altLang="en-US" sz="1800" dirty="0">
                <a:solidFill>
                  <a:schemeClr val="hlink"/>
                </a:solidFill>
                <a:latin typeface="Times New Roman" panose="02020603050405020304" pitchFamily="18" charset="0"/>
              </a:rPr>
              <a:t>中读出原先所存的</a:t>
            </a:r>
            <a:r>
              <a:rPr lang="zh-CN" altLang="en-US" sz="1800" dirty="0">
                <a:latin typeface="Times New Roman" panose="02020603050405020304" pitchFamily="18" charset="0"/>
              </a:rPr>
              <a:t>区号标志</a:t>
            </a:r>
            <a:endParaRPr lang="zh-CN" altLang="en-US" sz="1800" b="1" dirty="0">
              <a:latin typeface="Times New Roman" panose="02020603050405020304" pitchFamily="18" charset="0"/>
            </a:endParaRPr>
          </a:p>
          <a:p>
            <a:pPr lvl="1"/>
            <a:r>
              <a:rPr lang="zh-CN" altLang="en-US" sz="1800" dirty="0">
                <a:solidFill>
                  <a:schemeClr val="hlink"/>
                </a:solidFill>
                <a:latin typeface="Times New Roman" panose="02020603050405020304" pitchFamily="18" charset="0"/>
              </a:rPr>
              <a:t>③把</a:t>
            </a:r>
            <a:r>
              <a:rPr lang="zh-CN" altLang="en-US" sz="1800" dirty="0">
                <a:latin typeface="Times New Roman" panose="02020603050405020304" pitchFamily="18" charset="0"/>
              </a:rPr>
              <a:t>主存地址对应的区号</a:t>
            </a:r>
            <a:r>
              <a:rPr lang="zh-CN" altLang="en-US" sz="1800" dirty="0">
                <a:solidFill>
                  <a:schemeClr val="hlink"/>
                </a:solidFill>
                <a:latin typeface="Times New Roman" panose="02020603050405020304" pitchFamily="18" charset="0"/>
              </a:rPr>
              <a:t>与原先所存的</a:t>
            </a:r>
            <a:r>
              <a:rPr lang="zh-CN" altLang="en-US" sz="1800" dirty="0">
                <a:latin typeface="Times New Roman" panose="02020603050405020304" pitchFamily="18" charset="0"/>
              </a:rPr>
              <a:t>区号标志</a:t>
            </a:r>
            <a:r>
              <a:rPr lang="zh-CN" altLang="en-US" sz="1800" dirty="0">
                <a:solidFill>
                  <a:schemeClr val="hlink"/>
                </a:solidFill>
                <a:latin typeface="Times New Roman" panose="02020603050405020304" pitchFamily="18" charset="0"/>
              </a:rPr>
              <a:t>对比</a:t>
            </a:r>
            <a:endParaRPr lang="zh-CN" altLang="en-US" sz="1800" b="1" dirty="0">
              <a:latin typeface="Times New Roman" panose="02020603050405020304" pitchFamily="18" charset="0"/>
            </a:endParaRPr>
          </a:p>
          <a:p>
            <a:pPr lvl="1">
              <a:buFont typeface="Wingdings" panose="05000000000000000000" pitchFamily="2" charset="2"/>
            </a:pPr>
            <a:r>
              <a:rPr lang="zh-CN" altLang="en-US" sz="1800" dirty="0">
                <a:solidFill>
                  <a:schemeClr val="hlink"/>
                </a:solidFill>
                <a:latin typeface="Times New Roman" panose="02020603050405020304" pitchFamily="18" charset="0"/>
              </a:rPr>
              <a:t>④若相等，</a:t>
            </a:r>
            <a:r>
              <a:rPr lang="zh-CN" altLang="en-US" sz="1800" dirty="0">
                <a:latin typeface="Times New Roman" panose="02020603050405020304" pitchFamily="18" charset="0"/>
              </a:rPr>
              <a:t>表示</a:t>
            </a:r>
            <a:r>
              <a:rPr lang="en-US" altLang="zh-CN" sz="1800" dirty="0">
                <a:latin typeface="Times New Roman" panose="02020603050405020304" pitchFamily="18" charset="0"/>
              </a:rPr>
              <a:t>Cache</a:t>
            </a:r>
            <a:r>
              <a:rPr lang="zh-CN" altLang="en-US" sz="1800" dirty="0">
                <a:latin typeface="Times New Roman" panose="02020603050405020304" pitchFamily="18" charset="0"/>
              </a:rPr>
              <a:t>命中</a:t>
            </a:r>
            <a:r>
              <a:rPr lang="zh-CN" altLang="en-US" sz="1800" dirty="0">
                <a:solidFill>
                  <a:schemeClr val="hlink"/>
                </a:solidFill>
                <a:latin typeface="Times New Roman" panose="02020603050405020304" pitchFamily="18" charset="0"/>
              </a:rPr>
              <a:t>，让</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访问继续</a:t>
            </a:r>
            <a:endParaRPr lang="en-US" altLang="zh-CN" sz="1800" dirty="0">
              <a:solidFill>
                <a:schemeClr val="hlink"/>
              </a:solidFill>
              <a:latin typeface="Times New Roman" panose="02020603050405020304" pitchFamily="18" charset="0"/>
            </a:endParaRPr>
          </a:p>
          <a:p>
            <a:pPr lvl="1">
              <a:buFont typeface="Wingdings" panose="05000000000000000000" pitchFamily="2" charset="2"/>
            </a:pPr>
            <a:r>
              <a:rPr lang="zh-CN" altLang="zh-CN" sz="1800" dirty="0">
                <a:solidFill>
                  <a:schemeClr val="hlink"/>
                </a:solidFill>
                <a:latin typeface="Times New Roman" panose="02020603050405020304" pitchFamily="18" charset="0"/>
              </a:rPr>
              <a:t>⑤</a:t>
            </a:r>
            <a:r>
              <a:rPr lang="zh-CN" altLang="en-US" sz="1800" dirty="0">
                <a:solidFill>
                  <a:schemeClr val="hlink"/>
                </a:solidFill>
                <a:latin typeface="Times New Roman" panose="02020603050405020304" pitchFamily="18" charset="0"/>
              </a:rPr>
              <a:t>若不等，表示</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块失效，中止</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访问，让主存访问继续，并由硬件自动将主存中该块调入</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a:t>
            </a:r>
            <a:endParaRPr lang="zh-CN" altLang="en-US" sz="1800" dirty="0">
              <a:solidFill>
                <a:schemeClr val="hlink"/>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570"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sz="3200" dirty="0"/>
              <a:t>地址变换过程</a:t>
            </a:r>
            <a:endParaRPr lang="zh-CN" altLang="en-US" sz="3200" dirty="0"/>
          </a:p>
          <a:p>
            <a:pPr lvl="1" eaLnBrk="1" hangingPunct="1">
              <a:lnSpc>
                <a:spcPct val="90000"/>
              </a:lnSpc>
            </a:pPr>
            <a:r>
              <a:rPr lang="zh-CN" altLang="en-US" sz="2800" b="1" dirty="0">
                <a:latin typeface="楷体_GB2312" pitchFamily="49" charset="-122"/>
                <a:ea typeface="楷体_GB2312" pitchFamily="49" charset="-122"/>
              </a:rPr>
              <a:t>用主存地址中的块号</a:t>
            </a:r>
            <a:r>
              <a:rPr lang="en-US" altLang="zh-CN" sz="2800" b="1" dirty="0">
                <a:latin typeface="楷体_GB2312" pitchFamily="49" charset="-122"/>
                <a:ea typeface="楷体_GB2312" pitchFamily="49" charset="-122"/>
              </a:rPr>
              <a:t>B</a:t>
            </a:r>
            <a:r>
              <a:rPr lang="zh-CN" altLang="en-US" sz="2800" b="1" dirty="0">
                <a:latin typeface="楷体_GB2312" pitchFamily="49" charset="-122"/>
                <a:ea typeface="楷体_GB2312" pitchFamily="49" charset="-122"/>
              </a:rPr>
              <a:t>去访问区号存储器</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latin typeface="楷体_GB2312" pitchFamily="49" charset="-122"/>
                <a:ea typeface="楷体_GB2312" pitchFamily="49" charset="-122"/>
              </a:rPr>
              <a:t>把读出来的区号与主存地址中的区号</a:t>
            </a:r>
            <a:r>
              <a:rPr lang="en-US" altLang="zh-CN" sz="2800" b="1" dirty="0">
                <a:latin typeface="楷体_GB2312" pitchFamily="49" charset="-122"/>
                <a:ea typeface="楷体_GB2312" pitchFamily="49" charset="-122"/>
              </a:rPr>
              <a:t>E</a:t>
            </a:r>
            <a:r>
              <a:rPr lang="zh-CN" altLang="en-US" sz="2800" b="1" dirty="0">
                <a:latin typeface="楷体_GB2312" pitchFamily="49" charset="-122"/>
                <a:ea typeface="楷体_GB2312" pitchFamily="49" charset="-122"/>
              </a:rPr>
              <a:t>进行比较</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solidFill>
                  <a:srgbClr val="FF0000"/>
                </a:solidFill>
                <a:latin typeface="楷体_GB2312" pitchFamily="49" charset="-122"/>
                <a:ea typeface="楷体_GB2312" pitchFamily="49" charset="-122"/>
              </a:rPr>
              <a:t>比较结果相等</a:t>
            </a:r>
            <a:r>
              <a:rPr lang="en-US" altLang="zh-CN" sz="2800" b="1" dirty="0">
                <a:solidFill>
                  <a:srgbClr val="FF0000"/>
                </a:solidFill>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且有效位为</a:t>
            </a:r>
            <a:r>
              <a:rPr lang="en-US" altLang="zh-CN" sz="2800" b="1" dirty="0">
                <a:solidFill>
                  <a:srgbClr val="FF0000"/>
                </a:solidFill>
                <a:latin typeface="楷体_GB2312" pitchFamily="49" charset="-122"/>
                <a:ea typeface="楷体_GB2312" pitchFamily="49" charset="-122"/>
              </a:rPr>
              <a:t>1</a:t>
            </a:r>
            <a:r>
              <a:rPr lang="en-US" altLang="zh-CN" sz="2800" b="1" dirty="0">
                <a:latin typeface="楷体_GB2312" pitchFamily="49" charset="-122"/>
                <a:ea typeface="楷体_GB2312" pitchFamily="49" charset="-122"/>
              </a:rPr>
              <a:t>, </a:t>
            </a:r>
            <a:r>
              <a:rPr lang="zh-CN" altLang="en-US" sz="2800" b="1" dirty="0">
                <a:latin typeface="楷体_GB2312" pitchFamily="49" charset="-122"/>
                <a:ea typeface="楷体_GB2312" pitchFamily="49" charset="-122"/>
              </a:rPr>
              <a:t>则</a:t>
            </a:r>
            <a:r>
              <a:rPr lang="en-US" altLang="zh-CN" sz="2800" b="1" dirty="0">
                <a:latin typeface="楷体_GB2312" pitchFamily="49" charset="-122"/>
                <a:ea typeface="楷体_GB2312" pitchFamily="49" charset="-122"/>
              </a:rPr>
              <a:t>Cache</a:t>
            </a:r>
            <a:r>
              <a:rPr lang="zh-CN" altLang="en-US" sz="2800" b="1" dirty="0">
                <a:latin typeface="楷体_GB2312" pitchFamily="49" charset="-122"/>
                <a:ea typeface="楷体_GB2312" pitchFamily="49" charset="-122"/>
              </a:rPr>
              <a:t>命中</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solidFill>
                  <a:srgbClr val="FF0000"/>
                </a:solidFill>
                <a:latin typeface="楷体_GB2312" pitchFamily="49" charset="-122"/>
                <a:ea typeface="楷体_GB2312" pitchFamily="49" charset="-122"/>
              </a:rPr>
              <a:t>比较结果相等</a:t>
            </a:r>
            <a:r>
              <a:rPr lang="en-US" altLang="zh-CN" sz="2800" b="1" dirty="0">
                <a:solidFill>
                  <a:srgbClr val="FF0000"/>
                </a:solidFill>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有效位为</a:t>
            </a:r>
            <a:r>
              <a:rPr lang="en-US" altLang="zh-CN" sz="2800" b="1" dirty="0">
                <a:solidFill>
                  <a:srgbClr val="FF0000"/>
                </a:solidFill>
                <a:latin typeface="楷体_GB2312" pitchFamily="49" charset="-122"/>
                <a:ea typeface="楷体_GB2312" pitchFamily="49" charset="-122"/>
              </a:rPr>
              <a:t>0</a:t>
            </a:r>
            <a:r>
              <a:rPr lang="en-US" altLang="zh-CN" sz="2800" b="1" dirty="0">
                <a:latin typeface="楷体_GB2312" pitchFamily="49" charset="-122"/>
                <a:ea typeface="楷体_GB2312" pitchFamily="49" charset="-122"/>
              </a:rPr>
              <a:t>, </a:t>
            </a:r>
            <a:r>
              <a:rPr lang="zh-CN" altLang="en-US" sz="2800" b="1" dirty="0">
                <a:latin typeface="楷体_GB2312" pitchFamily="49" charset="-122"/>
                <a:ea typeface="楷体_GB2312" pitchFamily="49" charset="-122"/>
              </a:rPr>
              <a:t>表示</a:t>
            </a:r>
            <a:r>
              <a:rPr lang="en-US" altLang="zh-CN" sz="2800" b="1" dirty="0">
                <a:latin typeface="楷体_GB2312" pitchFamily="49" charset="-122"/>
                <a:ea typeface="楷体_GB2312" pitchFamily="49" charset="-122"/>
              </a:rPr>
              <a:t>Cache</a:t>
            </a:r>
            <a:r>
              <a:rPr lang="zh-CN" altLang="en-US" sz="2800" b="1" dirty="0">
                <a:latin typeface="楷体_GB2312" pitchFamily="49" charset="-122"/>
                <a:ea typeface="楷体_GB2312" pitchFamily="49" charset="-122"/>
              </a:rPr>
              <a:t>中的这一块已经作废</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solidFill>
                  <a:srgbClr val="FF0000"/>
                </a:solidFill>
                <a:latin typeface="楷体_GB2312" pitchFamily="49" charset="-122"/>
                <a:ea typeface="楷体_GB2312" pitchFamily="49" charset="-122"/>
              </a:rPr>
              <a:t>比较结果不相等</a:t>
            </a:r>
            <a:r>
              <a:rPr lang="en-US" altLang="zh-CN" sz="2800" b="1" dirty="0">
                <a:solidFill>
                  <a:srgbClr val="FF0000"/>
                </a:solidFill>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有效位为</a:t>
            </a:r>
            <a:r>
              <a:rPr lang="en-US" altLang="zh-CN" sz="2800" b="1" dirty="0">
                <a:solidFill>
                  <a:srgbClr val="FF0000"/>
                </a:solidFill>
                <a:latin typeface="楷体_GB2312" pitchFamily="49" charset="-122"/>
                <a:ea typeface="楷体_GB2312" pitchFamily="49" charset="-122"/>
              </a:rPr>
              <a:t>0</a:t>
            </a:r>
            <a:r>
              <a:rPr lang="en-US" altLang="zh-CN" sz="2800" b="1" dirty="0">
                <a:latin typeface="楷体_GB2312" pitchFamily="49" charset="-122"/>
                <a:ea typeface="楷体_GB2312" pitchFamily="49" charset="-122"/>
              </a:rPr>
              <a:t>, </a:t>
            </a:r>
            <a:r>
              <a:rPr lang="zh-CN" altLang="en-US" sz="2800" b="1" dirty="0">
                <a:latin typeface="楷体_GB2312" pitchFamily="49" charset="-122"/>
                <a:ea typeface="楷体_GB2312" pitchFamily="49" charset="-122"/>
              </a:rPr>
              <a:t>表示</a:t>
            </a:r>
            <a:r>
              <a:rPr lang="en-US" altLang="zh-CN" sz="2800" b="1" dirty="0">
                <a:latin typeface="楷体_GB2312" pitchFamily="49" charset="-122"/>
                <a:ea typeface="楷体_GB2312" pitchFamily="49" charset="-122"/>
              </a:rPr>
              <a:t>Cache</a:t>
            </a:r>
            <a:r>
              <a:rPr lang="zh-CN" altLang="en-US" sz="2800" b="1" dirty="0">
                <a:latin typeface="楷体_GB2312" pitchFamily="49" charset="-122"/>
                <a:ea typeface="楷体_GB2312" pitchFamily="49" charset="-122"/>
              </a:rPr>
              <a:t>中的这一块是空的</a:t>
            </a:r>
            <a:endParaRPr lang="zh-CN" altLang="en-US" sz="2800" b="1" dirty="0">
              <a:latin typeface="楷体_GB2312" pitchFamily="49" charset="-122"/>
              <a:ea typeface="楷体_GB2312" pitchFamily="49" charset="-122"/>
            </a:endParaRPr>
          </a:p>
          <a:p>
            <a:pPr lvl="1" eaLnBrk="1" hangingPunct="1">
              <a:lnSpc>
                <a:spcPct val="90000"/>
              </a:lnSpc>
            </a:pPr>
            <a:r>
              <a:rPr lang="zh-CN" altLang="en-US" sz="2800" b="1" dirty="0">
                <a:solidFill>
                  <a:srgbClr val="FF0000"/>
                </a:solidFill>
                <a:latin typeface="楷体_GB2312" pitchFamily="49" charset="-122"/>
                <a:ea typeface="楷体_GB2312" pitchFamily="49" charset="-122"/>
              </a:rPr>
              <a:t>比较结果不相等</a:t>
            </a:r>
            <a:r>
              <a:rPr lang="en-US" altLang="zh-CN" sz="2800" b="1" dirty="0">
                <a:solidFill>
                  <a:srgbClr val="FF0000"/>
                </a:solidFill>
                <a:latin typeface="楷体_GB2312" pitchFamily="49" charset="-122"/>
                <a:ea typeface="楷体_GB2312" pitchFamily="49" charset="-122"/>
              </a:rPr>
              <a:t>, </a:t>
            </a:r>
            <a:r>
              <a:rPr lang="zh-CN" altLang="en-US" sz="2800" b="1" dirty="0">
                <a:solidFill>
                  <a:srgbClr val="FF0000"/>
                </a:solidFill>
                <a:latin typeface="楷体_GB2312" pitchFamily="49" charset="-122"/>
                <a:ea typeface="楷体_GB2312" pitchFamily="49" charset="-122"/>
              </a:rPr>
              <a:t>有效位为</a:t>
            </a:r>
            <a:r>
              <a:rPr lang="en-US" altLang="zh-CN" sz="2800" b="1" dirty="0">
                <a:solidFill>
                  <a:srgbClr val="FF0000"/>
                </a:solidFill>
                <a:latin typeface="楷体_GB2312" pitchFamily="49" charset="-122"/>
                <a:ea typeface="楷体_GB2312" pitchFamily="49" charset="-122"/>
              </a:rPr>
              <a:t>1</a:t>
            </a:r>
            <a:r>
              <a:rPr lang="en-US" altLang="zh-CN" sz="2800" b="1" dirty="0">
                <a:latin typeface="楷体_GB2312" pitchFamily="49" charset="-122"/>
                <a:ea typeface="楷体_GB2312" pitchFamily="49" charset="-122"/>
              </a:rPr>
              <a:t>, </a:t>
            </a:r>
            <a:r>
              <a:rPr lang="zh-CN" altLang="en-US" sz="2800" b="1" dirty="0">
                <a:latin typeface="楷体_GB2312" pitchFamily="49" charset="-122"/>
                <a:ea typeface="楷体_GB2312" pitchFamily="49" charset="-122"/>
              </a:rPr>
              <a:t>表示原来在</a:t>
            </a:r>
            <a:r>
              <a:rPr lang="en-US" altLang="zh-CN" sz="2800" b="1" dirty="0">
                <a:latin typeface="楷体_GB2312" pitchFamily="49" charset="-122"/>
                <a:ea typeface="楷体_GB2312" pitchFamily="49" charset="-122"/>
              </a:rPr>
              <a:t>Cache</a:t>
            </a:r>
            <a:r>
              <a:rPr lang="zh-CN" altLang="en-US" sz="2800" b="1" dirty="0">
                <a:latin typeface="楷体_GB2312" pitchFamily="49" charset="-122"/>
                <a:ea typeface="楷体_GB2312" pitchFamily="49" charset="-122"/>
              </a:rPr>
              <a:t>中的这一块是有用的</a:t>
            </a:r>
            <a:endParaRPr lang="zh-CN" altLang="en-US" sz="2800" b="1" dirty="0">
              <a:solidFill>
                <a:schemeClr val="tx2"/>
              </a:solidFill>
              <a:latin typeface="楷体_GB2312" pitchFamily="49" charset="-122"/>
              <a:ea typeface="楷体_GB2312" pitchFamily="49" charset="-122"/>
            </a:endParaRPr>
          </a:p>
        </p:txBody>
      </p:sp>
      <p:sp>
        <p:nvSpPr>
          <p:cNvPr id="237571" name="Rectangle 2"/>
          <p:cNvSpPr>
            <a:spLocks noGrp="1"/>
          </p:cNvSpPr>
          <p:nvPr>
            <p:ph type="title"/>
          </p:nvPr>
        </p:nvSpPr>
        <p:spPr>
          <a:xfrm>
            <a:off x="590550" y="144463"/>
            <a:ext cx="7848600" cy="609600"/>
          </a:xfrm>
          <a:ln/>
        </p:spPr>
        <p:txBody>
          <a:bodyPr vert="horz" wrap="square" lIns="91440" tIns="45720" rIns="91440" bIns="45720" anchor="ctr" anchorCtr="0"/>
          <a:p>
            <a:pPr eaLnBrk="1" hangingPunct="1"/>
            <a:r>
              <a:rPr lang="zh-CN" altLang="en-US" b="0" dirty="0">
                <a:latin typeface="Times New Roman" panose="02020603050405020304" pitchFamily="18" charset="0"/>
              </a:rPr>
              <a:t>（</a:t>
            </a:r>
            <a:r>
              <a:rPr lang="en-US" altLang="zh-CN" b="0" dirty="0">
                <a:latin typeface="Times New Roman" panose="02020603050405020304" pitchFamily="18" charset="0"/>
              </a:rPr>
              <a:t>2</a:t>
            </a:r>
            <a:r>
              <a:rPr lang="zh-CN" altLang="en-US" b="0" dirty="0">
                <a:latin typeface="Times New Roman" panose="02020603050405020304" pitchFamily="18" charset="0"/>
              </a:rPr>
              <a:t>）直接映像与变换</a:t>
            </a:r>
            <a:endParaRPr lang="zh-CN" altLang="en-US" b="0" dirty="0">
              <a:latin typeface="Times New Roman" panose="02020603050405020304" pitchFamily="18"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9618" name="Rectangle 2"/>
          <p:cNvSpPr>
            <a:spLocks noGrp="1"/>
          </p:cNvSpPr>
          <p:nvPr>
            <p:ph type="title"/>
          </p:nvPr>
        </p:nvSpPr>
        <p:spPr>
          <a:xfrm>
            <a:off x="590550" y="144463"/>
            <a:ext cx="7848600" cy="609600"/>
          </a:xfrm>
          <a:ln/>
        </p:spPr>
        <p:txBody>
          <a:bodyPr vert="horz" wrap="square" lIns="91440" tIns="45720" rIns="91440" bIns="45720" anchor="ctr" anchorCtr="0"/>
          <a:p>
            <a:pPr eaLnBrk="1" hangingPunct="1"/>
            <a:r>
              <a:rPr lang="zh-CN" altLang="en-US" b="0" dirty="0">
                <a:latin typeface="Times New Roman" panose="02020603050405020304" pitchFamily="18" charset="0"/>
              </a:rPr>
              <a:t>（</a:t>
            </a:r>
            <a:r>
              <a:rPr lang="en-US" altLang="zh-CN" b="0" dirty="0">
                <a:latin typeface="Times New Roman" panose="02020603050405020304" pitchFamily="18" charset="0"/>
              </a:rPr>
              <a:t>2</a:t>
            </a:r>
            <a:r>
              <a:rPr lang="zh-CN" altLang="en-US" b="0" dirty="0">
                <a:latin typeface="Times New Roman" panose="02020603050405020304" pitchFamily="18" charset="0"/>
              </a:rPr>
              <a:t>）直接映像与变换</a:t>
            </a:r>
            <a:endParaRPr lang="zh-CN" altLang="en-US" b="0" dirty="0">
              <a:latin typeface="Times New Roman" panose="02020603050405020304" pitchFamily="18" charset="0"/>
            </a:endParaRPr>
          </a:p>
        </p:txBody>
      </p:sp>
      <p:sp>
        <p:nvSpPr>
          <p:cNvPr id="211971"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优点：</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(1)</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硬件实现很简单</a:t>
            </a: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只需要容量较小的按地址访问的区号标志表存储器和少量比较电路，成本低；</a:t>
            </a:r>
            <a:endParaRPr kumimoji="0" lang="en-US" altLang="zh-CN" sz="2800" b="0"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(2)</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访问</a:t>
            </a: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Cache</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与访问区号表、比较区号是否相等时同时进行的，省去地址变换所花费的时间</a:t>
            </a:r>
            <a:r>
              <a:rPr kumimoji="0" lang="zh-CN" altLang="en-US" sz="3200" b="1" i="0" u="none" strike="noStrike" kern="1200" cap="none" spc="0" normalizeH="0" baseline="0" noProof="0" dirty="0">
                <a:ln>
                  <a:noFill/>
                </a:ln>
                <a:solidFill>
                  <a:srgbClr val="000000"/>
                </a:solidFill>
                <a:effectLst/>
                <a:uLnTx/>
                <a:uFillTx/>
                <a:latin typeface="+mn-lt"/>
                <a:ea typeface="+mn-ea"/>
                <a:cs typeface="+mn-cs"/>
              </a:rPr>
              <a:t>；</a:t>
            </a:r>
            <a:endParaRPr kumimoji="0" lang="zh-CN" altLang="en-US" sz="3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ts val="24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缺点</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 </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(1)</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块的冲突率较高</a:t>
            </a:r>
            <a:endParaRPr kumimoji="0" lang="en-US" altLang="zh-CN" sz="2800" b="0"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en-US" altLang="zh-CN" sz="2800" b="0" i="0" u="none" strike="noStrike" kern="1200" cap="none" spc="0" normalizeH="0" baseline="0" noProof="0" dirty="0">
                <a:ln>
                  <a:noFill/>
                </a:ln>
                <a:solidFill>
                  <a:srgbClr val="000000"/>
                </a:solidFill>
                <a:effectLst/>
                <a:uLnTx/>
                <a:uFillTx/>
                <a:latin typeface="+mn-lt"/>
                <a:ea typeface="+mn-ea"/>
                <a:cs typeface="+mn-cs"/>
              </a:rPr>
              <a:t>(2)Cache</a:t>
            </a:r>
            <a:r>
              <a:rPr kumimoji="0" lang="zh-CN" altLang="en-US" sz="2800" b="0" i="0" u="none" strike="noStrike" kern="1200" cap="none" spc="0" normalizeH="0" baseline="0" noProof="0" dirty="0">
                <a:ln>
                  <a:noFill/>
                </a:ln>
                <a:solidFill>
                  <a:srgbClr val="000000"/>
                </a:solidFill>
                <a:effectLst/>
                <a:uLnTx/>
                <a:uFillTx/>
                <a:latin typeface="+mn-lt"/>
                <a:ea typeface="+mn-ea"/>
                <a:cs typeface="+mn-cs"/>
              </a:rPr>
              <a:t>的空间利用率很低</a:t>
            </a:r>
            <a:endParaRPr kumimoji="0" lang="zh-CN" altLang="en-US" sz="2800" b="0" i="0" u="none" strike="noStrike" kern="1200" cap="none" spc="0" normalizeH="0" baseline="0" noProof="0" dirty="0">
              <a:ln>
                <a:noFill/>
              </a:ln>
              <a:solidFill>
                <a:srgbClr val="000000"/>
              </a:solidFill>
              <a:effectLst/>
              <a:uLnTx/>
              <a:uFillTx/>
              <a:latin typeface="+mn-lt"/>
              <a:ea typeface="+mn-ea"/>
              <a:cs typeface="+mn-cs"/>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666" name="Rectangle 2"/>
          <p:cNvSpPr>
            <a:spLocks noGrp="1"/>
          </p:cNvSpPr>
          <p:nvPr>
            <p:ph type="title"/>
          </p:nvPr>
        </p:nvSpPr>
        <p:spPr>
          <a:ln/>
        </p:spPr>
        <p:txBody>
          <a:bodyPr vert="horz" wrap="square" lIns="91440" tIns="45720" rIns="91440" bIns="45720" anchor="ctr" anchorCtr="0"/>
          <a:p>
            <a:pPr eaLnBrk="1" hangingPunct="1"/>
            <a:r>
              <a:rPr lang="zh-CN" altLang="en-US" sz="3200" dirty="0"/>
              <a:t>例题</a:t>
            </a:r>
            <a:endParaRPr lang="zh-CN" altLang="en-US" sz="3200" dirty="0"/>
          </a:p>
        </p:txBody>
      </p:sp>
      <p:sp>
        <p:nvSpPr>
          <p:cNvPr id="241667" name="Rectangle 4"/>
          <p:cNvSpPr/>
          <p:nvPr/>
        </p:nvSpPr>
        <p:spPr>
          <a:xfrm>
            <a:off x="508000" y="679450"/>
            <a:ext cx="8229600" cy="1873250"/>
          </a:xfrm>
          <a:prstGeom prst="rect">
            <a:avLst/>
          </a:prstGeom>
          <a:noFill/>
          <a:ln w="9525">
            <a:noFill/>
          </a:ln>
        </p:spPr>
        <p:txBody>
          <a:bodyPr anchor="ctr" anchorCtr="0"/>
          <a:p>
            <a:pPr eaLnBrk="1" hangingPunct="1"/>
            <a:r>
              <a:rPr lang="zh-CN" altLang="en-US" sz="2100" b="1" dirty="0">
                <a:solidFill>
                  <a:srgbClr val="000000"/>
                </a:solidFill>
                <a:latin typeface="黑体" panose="02010609060101010101" pitchFamily="49" charset="-122"/>
              </a:rPr>
              <a:t>    </a:t>
            </a:r>
            <a:r>
              <a:rPr lang="zh-CN" altLang="en-US" sz="2400" b="1" dirty="0">
                <a:solidFill>
                  <a:srgbClr val="000000"/>
                </a:solidFill>
                <a:latin typeface="黑体" panose="02010609060101010101" pitchFamily="49" charset="-122"/>
              </a:rPr>
              <a:t>设一个直接相联映像的</a:t>
            </a:r>
            <a:r>
              <a:rPr lang="en-US" altLang="zh-CN" sz="2400" b="1" dirty="0">
                <a:solidFill>
                  <a:srgbClr val="000000"/>
                </a:solidFill>
                <a:latin typeface="黑体" panose="02010609060101010101" pitchFamily="49" charset="-122"/>
              </a:rPr>
              <a:t>Cache</a:t>
            </a:r>
            <a:r>
              <a:rPr lang="zh-CN" altLang="en-US" sz="2400" b="1" dirty="0">
                <a:solidFill>
                  <a:srgbClr val="000000"/>
                </a:solidFill>
                <a:latin typeface="黑体" panose="02010609060101010101" pitchFamily="49" charset="-122"/>
              </a:rPr>
              <a:t>中有</a:t>
            </a:r>
            <a:r>
              <a:rPr lang="en-US" altLang="zh-CN" sz="2400" b="1" dirty="0">
                <a:solidFill>
                  <a:srgbClr val="000000"/>
                </a:solidFill>
                <a:latin typeface="黑体" panose="02010609060101010101" pitchFamily="49" charset="-122"/>
              </a:rPr>
              <a:t>8</a:t>
            </a:r>
            <a:r>
              <a:rPr lang="zh-CN" altLang="en-US" sz="2400" b="1" dirty="0">
                <a:solidFill>
                  <a:srgbClr val="000000"/>
                </a:solidFill>
                <a:latin typeface="黑体" panose="02010609060101010101" pitchFamily="49" charset="-122"/>
              </a:rPr>
              <a:t>个块，访问主存进行</a:t>
            </a:r>
            <a:r>
              <a:rPr lang="zh-CN" altLang="en-US" sz="2400" dirty="0">
                <a:solidFill>
                  <a:srgbClr val="000000"/>
                </a:solidFill>
                <a:latin typeface="黑体" panose="02010609060101010101" pitchFamily="49" charset="-122"/>
              </a:rPr>
              <a:t>读</a:t>
            </a:r>
            <a:r>
              <a:rPr lang="zh-CN" altLang="en-US" sz="2400" b="1" dirty="0">
                <a:solidFill>
                  <a:srgbClr val="000000"/>
                </a:solidFill>
                <a:latin typeface="黑体" panose="02010609060101010101" pitchFamily="49" charset="-122"/>
              </a:rPr>
              <a:t>的块地址顺序为十进制数</a:t>
            </a:r>
            <a:r>
              <a:rPr lang="en-US" altLang="zh-CN" sz="2400" b="1" dirty="0">
                <a:solidFill>
                  <a:srgbClr val="000000"/>
                </a:solidFill>
                <a:latin typeface="黑体" panose="02010609060101010101" pitchFamily="49" charset="-122"/>
              </a:rPr>
              <a:t>22</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26</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22</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26</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16</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4</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16</a:t>
            </a:r>
            <a:r>
              <a:rPr lang="zh-CN" altLang="en-US" sz="2400" b="1" dirty="0">
                <a:solidFill>
                  <a:srgbClr val="000000"/>
                </a:solidFill>
                <a:latin typeface="黑体" panose="02010609060101010101" pitchFamily="49" charset="-122"/>
              </a:rPr>
              <a:t>、</a:t>
            </a:r>
            <a:r>
              <a:rPr lang="en-US" altLang="zh-CN" sz="2400" b="1" dirty="0">
                <a:solidFill>
                  <a:srgbClr val="000000"/>
                </a:solidFill>
                <a:latin typeface="黑体" panose="02010609060101010101" pitchFamily="49" charset="-122"/>
              </a:rPr>
              <a:t>18</a:t>
            </a:r>
            <a:r>
              <a:rPr lang="zh-CN" altLang="en-US" sz="2400" b="1" dirty="0">
                <a:solidFill>
                  <a:srgbClr val="000000"/>
                </a:solidFill>
                <a:latin typeface="黑体" panose="02010609060101010101" pitchFamily="49" charset="-122"/>
              </a:rPr>
              <a:t>，求每次访问后</a:t>
            </a:r>
            <a:r>
              <a:rPr lang="en-US" altLang="zh-CN" sz="2400" b="1" dirty="0">
                <a:solidFill>
                  <a:srgbClr val="000000"/>
                </a:solidFill>
                <a:latin typeface="黑体" panose="02010609060101010101" pitchFamily="49" charset="-122"/>
              </a:rPr>
              <a:t>Cache</a:t>
            </a:r>
            <a:r>
              <a:rPr lang="zh-CN" altLang="en-US" sz="2400" b="1" dirty="0">
                <a:solidFill>
                  <a:srgbClr val="000000"/>
                </a:solidFill>
                <a:latin typeface="黑体" panose="02010609060101010101" pitchFamily="49" charset="-122"/>
              </a:rPr>
              <a:t>中的内容。</a:t>
            </a:r>
            <a:endParaRPr lang="zh-CN" altLang="en-US" sz="2400" b="1" dirty="0">
              <a:solidFill>
                <a:srgbClr val="000000"/>
              </a:solidFill>
              <a:latin typeface="黑体" panose="02010609060101010101" pitchFamily="49" charset="-122"/>
            </a:endParaRPr>
          </a:p>
        </p:txBody>
      </p:sp>
      <p:sp>
        <p:nvSpPr>
          <p:cNvPr id="241668" name="Rectangle 5"/>
          <p:cNvSpPr/>
          <p:nvPr/>
        </p:nvSpPr>
        <p:spPr>
          <a:xfrm>
            <a:off x="676275" y="2535238"/>
            <a:ext cx="8061325" cy="3113087"/>
          </a:xfrm>
          <a:prstGeom prst="rect">
            <a:avLst/>
          </a:prstGeom>
          <a:noFill/>
          <a:ln w="9525">
            <a:noFill/>
          </a:ln>
        </p:spPr>
        <p:txBody>
          <a:bodyPr anchor="ctr" anchorCtr="0">
            <a:spAutoFit/>
          </a:bodyPr>
          <a:p>
            <a:pPr algn="just">
              <a:lnSpc>
                <a:spcPts val="3400"/>
              </a:lnSpc>
            </a:pPr>
            <a:r>
              <a:rPr lang="zh-CN" altLang="en-US" sz="2400" dirty="0">
                <a:solidFill>
                  <a:srgbClr val="000000"/>
                </a:solidFill>
                <a:latin typeface="楷体_GB2312" pitchFamily="49" charset="-122"/>
                <a:ea typeface="楷体_GB2312" pitchFamily="49" charset="-122"/>
              </a:rPr>
              <a:t>解：因为主存的访问的是块地址，最大的块地址号为</a:t>
            </a:r>
            <a:r>
              <a:rPr lang="en-US" altLang="zh-CN" sz="2400" dirty="0">
                <a:solidFill>
                  <a:srgbClr val="000000"/>
                </a:solidFill>
                <a:latin typeface="楷体_GB2312" pitchFamily="49" charset="-122"/>
                <a:ea typeface="楷体_GB2312" pitchFamily="49" charset="-122"/>
              </a:rPr>
              <a:t>26</a:t>
            </a:r>
            <a:r>
              <a:rPr lang="zh-CN" altLang="en-US" sz="2400" dirty="0">
                <a:solidFill>
                  <a:srgbClr val="000000"/>
                </a:solidFill>
                <a:latin typeface="楷体_GB2312" pitchFamily="49" charset="-122"/>
                <a:ea typeface="楷体_GB2312" pitchFamily="49" charset="-122"/>
              </a:rPr>
              <a:t>，所以可以用</a:t>
            </a:r>
            <a:r>
              <a:rPr lang="en-US" altLang="zh-CN" sz="2400" dirty="0">
                <a:solidFill>
                  <a:srgbClr val="000000"/>
                </a:solidFill>
                <a:latin typeface="楷体_GB2312" pitchFamily="49" charset="-122"/>
                <a:ea typeface="楷体_GB2312" pitchFamily="49" charset="-122"/>
              </a:rPr>
              <a:t>5</a:t>
            </a:r>
            <a:r>
              <a:rPr lang="zh-CN" altLang="en-US" sz="2400" dirty="0">
                <a:solidFill>
                  <a:srgbClr val="000000"/>
                </a:solidFill>
                <a:latin typeface="楷体_GB2312" pitchFamily="49" charset="-122"/>
                <a:ea typeface="楷体_GB2312" pitchFamily="49" charset="-122"/>
              </a:rPr>
              <a:t>位二进制数表示主存的块地址。</a:t>
            </a:r>
            <a:r>
              <a:rPr lang="en-US" altLang="zh-CN" sz="2400" dirty="0">
                <a:solidFill>
                  <a:srgbClr val="000000"/>
                </a:solidFill>
                <a:latin typeface="楷体_GB2312" pitchFamily="49" charset="-122"/>
                <a:ea typeface="楷体_GB2312" pitchFamily="49" charset="-122"/>
              </a:rPr>
              <a:t>Cache</a:t>
            </a:r>
            <a:r>
              <a:rPr lang="zh-CN" altLang="en-US" sz="2400" dirty="0">
                <a:solidFill>
                  <a:srgbClr val="000000"/>
                </a:solidFill>
                <a:latin typeface="楷体_GB2312" pitchFamily="49" charset="-122"/>
                <a:ea typeface="楷体_GB2312" pitchFamily="49" charset="-122"/>
              </a:rPr>
              <a:t>中有</a:t>
            </a:r>
            <a:r>
              <a:rPr lang="en-US" altLang="zh-CN" sz="2400" dirty="0">
                <a:solidFill>
                  <a:srgbClr val="000000"/>
                </a:solidFill>
                <a:latin typeface="楷体_GB2312" pitchFamily="49" charset="-122"/>
                <a:ea typeface="楷体_GB2312" pitchFamily="49" charset="-122"/>
              </a:rPr>
              <a:t>8</a:t>
            </a:r>
            <a:r>
              <a:rPr lang="zh-CN" altLang="en-US" sz="2400" dirty="0">
                <a:solidFill>
                  <a:srgbClr val="000000"/>
                </a:solidFill>
                <a:latin typeface="楷体_GB2312" pitchFamily="49" charset="-122"/>
                <a:ea typeface="楷体_GB2312" pitchFamily="49" charset="-122"/>
              </a:rPr>
              <a:t>个块</a:t>
            </a:r>
            <a:r>
              <a:rPr lang="en-US" altLang="zh-CN" sz="2400" dirty="0">
                <a:latin typeface="楷体_GB2312" pitchFamily="49" charset="-122"/>
                <a:ea typeface="楷体_GB2312" pitchFamily="49" charset="-122"/>
              </a:rPr>
              <a:t>,</a:t>
            </a:r>
            <a:r>
              <a:rPr lang="zh-CN" altLang="en-US" sz="2400" dirty="0">
                <a:latin typeface="楷体_GB2312" pitchFamily="49" charset="-122"/>
                <a:ea typeface="楷体_GB2312" pitchFamily="49" charset="-122"/>
              </a:rPr>
              <a:t>需要</a:t>
            </a:r>
            <a:r>
              <a:rPr lang="en-US" altLang="zh-CN" sz="2400" dirty="0">
                <a:latin typeface="楷体_GB2312" pitchFamily="49" charset="-122"/>
                <a:ea typeface="楷体_GB2312" pitchFamily="49" charset="-122"/>
              </a:rPr>
              <a:t>3</a:t>
            </a:r>
            <a:r>
              <a:rPr lang="zh-CN" altLang="en-US" sz="2400" dirty="0">
                <a:latin typeface="楷体_GB2312" pitchFamily="49" charset="-122"/>
                <a:ea typeface="楷体_GB2312" pitchFamily="49" charset="-122"/>
              </a:rPr>
              <a:t>位块地址</a:t>
            </a:r>
            <a:r>
              <a:rPr lang="zh-CN" altLang="en-US" sz="2400" dirty="0">
                <a:solidFill>
                  <a:srgbClr val="000000"/>
                </a:solidFill>
                <a:latin typeface="楷体_GB2312" pitchFamily="49" charset="-122"/>
                <a:ea typeface="楷体_GB2312" pitchFamily="49" charset="-122"/>
              </a:rPr>
              <a:t>，因此以主存的低</a:t>
            </a:r>
            <a:r>
              <a:rPr lang="en-US" altLang="zh-CN" sz="2400" dirty="0">
                <a:solidFill>
                  <a:srgbClr val="000000"/>
                </a:solidFill>
                <a:latin typeface="楷体_GB2312" pitchFamily="49" charset="-122"/>
                <a:ea typeface="楷体_GB2312" pitchFamily="49" charset="-122"/>
              </a:rPr>
              <a:t>3</a:t>
            </a:r>
            <a:r>
              <a:rPr lang="zh-CN" altLang="en-US" sz="2400" dirty="0">
                <a:solidFill>
                  <a:srgbClr val="000000"/>
                </a:solidFill>
                <a:latin typeface="楷体_GB2312" pitchFamily="49" charset="-122"/>
                <a:ea typeface="楷体_GB2312" pitchFamily="49" charset="-122"/>
              </a:rPr>
              <a:t>位地址作为</a:t>
            </a:r>
            <a:r>
              <a:rPr lang="en-US" altLang="zh-CN" sz="2400" dirty="0">
                <a:solidFill>
                  <a:srgbClr val="000000"/>
                </a:solidFill>
                <a:latin typeface="楷体_GB2312" pitchFamily="49" charset="-122"/>
                <a:ea typeface="楷体_GB2312" pitchFamily="49" charset="-122"/>
              </a:rPr>
              <a:t>Cache</a:t>
            </a:r>
            <a:r>
              <a:rPr lang="zh-CN" altLang="en-US" sz="2400" dirty="0">
                <a:solidFill>
                  <a:srgbClr val="000000"/>
                </a:solidFill>
                <a:latin typeface="楷体_GB2312" pitchFamily="49" charset="-122"/>
                <a:ea typeface="楷体_GB2312" pitchFamily="49" charset="-122"/>
              </a:rPr>
              <a:t>的块号，高</a:t>
            </a:r>
            <a:r>
              <a:rPr lang="en-US" altLang="zh-CN" sz="2400" dirty="0">
                <a:solidFill>
                  <a:srgbClr val="000000"/>
                </a:solidFill>
                <a:latin typeface="楷体_GB2312" pitchFamily="49" charset="-122"/>
                <a:ea typeface="楷体_GB2312" pitchFamily="49" charset="-122"/>
              </a:rPr>
              <a:t>2</a:t>
            </a:r>
            <a:r>
              <a:rPr lang="zh-CN" altLang="en-US" sz="2400" dirty="0">
                <a:solidFill>
                  <a:srgbClr val="000000"/>
                </a:solidFill>
                <a:latin typeface="楷体_GB2312" pitchFamily="49" charset="-122"/>
                <a:ea typeface="楷体_GB2312" pitchFamily="49" charset="-122"/>
              </a:rPr>
              <a:t>位地址作为主存字块标记位识别</a:t>
            </a:r>
            <a:r>
              <a:rPr lang="en-US" altLang="zh-CN" sz="2400" dirty="0">
                <a:solidFill>
                  <a:srgbClr val="000000"/>
                </a:solidFill>
                <a:latin typeface="楷体_GB2312" pitchFamily="49" charset="-122"/>
                <a:ea typeface="楷体_GB2312" pitchFamily="49" charset="-122"/>
              </a:rPr>
              <a:t>Cache</a:t>
            </a:r>
            <a:r>
              <a:rPr lang="zh-CN" altLang="en-US" sz="2400" dirty="0">
                <a:solidFill>
                  <a:srgbClr val="000000"/>
                </a:solidFill>
                <a:latin typeface="楷体_GB2312" pitchFamily="49" charset="-122"/>
                <a:ea typeface="楷体_GB2312" pitchFamily="49" charset="-122"/>
              </a:rPr>
              <a:t>命中情况。访问主存进行读的块地址顺序为十进制数</a:t>
            </a:r>
            <a:r>
              <a:rPr lang="en-US" altLang="zh-CN" sz="2400" dirty="0">
                <a:solidFill>
                  <a:srgbClr val="000000"/>
                </a:solidFill>
                <a:latin typeface="楷体_GB2312" pitchFamily="49" charset="-122"/>
                <a:ea typeface="楷体_GB2312" pitchFamily="49" charset="-122"/>
              </a:rPr>
              <a:t>22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26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22</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26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4</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16</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18</a:t>
            </a:r>
            <a:r>
              <a:rPr lang="zh-CN" altLang="en-US" sz="2400" dirty="0">
                <a:solidFill>
                  <a:srgbClr val="000000"/>
                </a:solidFill>
                <a:latin typeface="楷体_GB2312" pitchFamily="49" charset="-122"/>
                <a:ea typeface="楷体_GB2312" pitchFamily="49" charset="-122"/>
              </a:rPr>
              <a:t>时，所对应的二进制块地址为：</a:t>
            </a:r>
            <a:r>
              <a:rPr lang="en-US" altLang="zh-CN" sz="2400" dirty="0">
                <a:solidFill>
                  <a:srgbClr val="000000"/>
                </a:solidFill>
                <a:latin typeface="楷体_GB2312" pitchFamily="49" charset="-122"/>
                <a:ea typeface="楷体_GB2312" pitchFamily="49" charset="-122"/>
              </a:rPr>
              <a:t>10</a:t>
            </a:r>
            <a:r>
              <a:rPr lang="en-US" altLang="zh-CN" sz="2400" dirty="0">
                <a:latin typeface="楷体_GB2312" pitchFamily="49" charset="-122"/>
                <a:ea typeface="楷体_GB2312" pitchFamily="49" charset="-122"/>
              </a:rPr>
              <a:t>110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11</a:t>
            </a:r>
            <a:r>
              <a:rPr lang="en-US" altLang="zh-CN" sz="2400" dirty="0">
                <a:latin typeface="楷体_GB2312" pitchFamily="49" charset="-122"/>
                <a:ea typeface="楷体_GB2312" pitchFamily="49" charset="-122"/>
              </a:rPr>
              <a:t>010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10</a:t>
            </a:r>
            <a:r>
              <a:rPr lang="en-US" altLang="zh-CN" sz="2400" dirty="0">
                <a:latin typeface="楷体_GB2312" pitchFamily="49" charset="-122"/>
                <a:ea typeface="楷体_GB2312" pitchFamily="49" charset="-122"/>
              </a:rPr>
              <a:t>110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11</a:t>
            </a:r>
            <a:r>
              <a:rPr lang="en-US" altLang="zh-CN" sz="2400" dirty="0">
                <a:latin typeface="楷体_GB2312" pitchFamily="49" charset="-122"/>
                <a:ea typeface="楷体_GB2312" pitchFamily="49" charset="-122"/>
              </a:rPr>
              <a:t>010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10</a:t>
            </a:r>
            <a:r>
              <a:rPr lang="en-US" altLang="zh-CN" sz="2400" dirty="0">
                <a:latin typeface="楷体_GB2312" pitchFamily="49" charset="-122"/>
                <a:ea typeface="楷体_GB2312" pitchFamily="49" charset="-122"/>
              </a:rPr>
              <a:t>000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00</a:t>
            </a:r>
            <a:r>
              <a:rPr lang="en-US" altLang="zh-CN" sz="2400" dirty="0">
                <a:latin typeface="楷体_GB2312" pitchFamily="49" charset="-122"/>
                <a:ea typeface="楷体_GB2312" pitchFamily="49" charset="-122"/>
              </a:rPr>
              <a:t>100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10</a:t>
            </a:r>
            <a:r>
              <a:rPr lang="en-US" altLang="zh-CN" sz="2400" dirty="0">
                <a:latin typeface="楷体_GB2312" pitchFamily="49" charset="-122"/>
                <a:ea typeface="楷体_GB2312" pitchFamily="49" charset="-122"/>
              </a:rPr>
              <a:t>000</a:t>
            </a:r>
            <a:r>
              <a:rPr lang="zh-CN" altLang="en-US" sz="2400" dirty="0">
                <a:solidFill>
                  <a:srgbClr val="000000"/>
                </a:solidFill>
                <a:latin typeface="楷体_GB2312" pitchFamily="49" charset="-122"/>
                <a:ea typeface="楷体_GB2312" pitchFamily="49" charset="-122"/>
              </a:rPr>
              <a:t>、</a:t>
            </a:r>
            <a:r>
              <a:rPr lang="en-US" altLang="zh-CN" sz="2400" dirty="0">
                <a:solidFill>
                  <a:srgbClr val="000000"/>
                </a:solidFill>
                <a:latin typeface="楷体_GB2312" pitchFamily="49" charset="-122"/>
                <a:ea typeface="楷体_GB2312" pitchFamily="49" charset="-122"/>
              </a:rPr>
              <a:t>10</a:t>
            </a:r>
            <a:r>
              <a:rPr lang="en-US" altLang="zh-CN" sz="2400" dirty="0">
                <a:latin typeface="楷体_GB2312" pitchFamily="49" charset="-122"/>
                <a:ea typeface="楷体_GB2312" pitchFamily="49" charset="-122"/>
              </a:rPr>
              <a:t>010</a:t>
            </a:r>
            <a:r>
              <a:rPr lang="en-US" altLang="zh-CN" sz="2600" b="1" dirty="0">
                <a:solidFill>
                  <a:schemeClr val="tx1"/>
                </a:solidFill>
                <a:latin typeface="Times New Roman" panose="02020603050405020304" pitchFamily="18" charset="0"/>
                <a:ea typeface="宋体" panose="02010600030101010101" pitchFamily="2" charset="-122"/>
              </a:rPr>
              <a:t> </a:t>
            </a:r>
            <a:endParaRPr lang="en-US" altLang="zh-CN" sz="2600" b="1" dirty="0">
              <a:solidFill>
                <a:schemeClr val="tx1"/>
              </a:solidFill>
              <a:latin typeface="Times New Roman" panose="02020603050405020304" pitchFamily="18" charset="0"/>
              <a:ea typeface="宋体" panose="02010600030101010101" pitchFamily="2" charset="-122"/>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690" name="Rectangle 2"/>
          <p:cNvSpPr>
            <a:spLocks noGrp="1"/>
          </p:cNvSpPr>
          <p:nvPr>
            <p:ph type="title"/>
          </p:nvPr>
        </p:nvSpPr>
        <p:spPr>
          <a:xfrm>
            <a:off x="393700" y="136525"/>
            <a:ext cx="7848600" cy="609600"/>
          </a:xfrm>
          <a:ln/>
        </p:spPr>
        <p:txBody>
          <a:bodyPr vert="horz" wrap="square" lIns="91440" tIns="45720" rIns="91440" bIns="45720" anchor="ctr" anchorCtr="0"/>
          <a:p>
            <a:pPr eaLnBrk="1" hangingPunct="1"/>
            <a:r>
              <a:rPr lang="zh-CN" altLang="en-US" sz="3200" dirty="0"/>
              <a:t>例题</a:t>
            </a:r>
            <a:endParaRPr lang="zh-CN" altLang="en-US" sz="3200" dirty="0"/>
          </a:p>
        </p:txBody>
      </p:sp>
      <p:sp>
        <p:nvSpPr>
          <p:cNvPr id="242691" name="Rectangle 3"/>
          <p:cNvSpPr>
            <a:spLocks noGrp="1"/>
          </p:cNvSpPr>
          <p:nvPr>
            <p:ph type="body" sz="half" idx="1" hasCustomPrompt="1"/>
          </p:nvPr>
        </p:nvSpPr>
        <p:spPr>
          <a:xfrm>
            <a:off x="223838" y="974725"/>
            <a:ext cx="8274050" cy="1455738"/>
          </a:xfrm>
          <a:ln/>
        </p:spPr>
        <p:txBody>
          <a:bodyPr vert="horz" wrap="square" lIns="91440" tIns="45720" rIns="91440" bIns="45720" anchor="t" anchorCtr="0"/>
          <a:p>
            <a:pPr lvl="1" eaLnBrk="1" hangingPunct="1">
              <a:buClr>
                <a:schemeClr val="tx2"/>
              </a:buClr>
              <a:buSzPct val="60000"/>
              <a:buFont typeface="Wingdings" panose="05000000000000000000" pitchFamily="2" charset="2"/>
              <a:buNone/>
            </a:pPr>
            <a:r>
              <a:rPr lang="zh-CN" altLang="en-US" sz="2000" b="1" dirty="0"/>
              <a:t>	</a:t>
            </a:r>
            <a:r>
              <a:rPr lang="zh-CN" altLang="en-US" sz="2000" b="1" dirty="0">
                <a:latin typeface="楷体_GB2312" pitchFamily="49" charset="-122"/>
                <a:ea typeface="楷体_GB2312" pitchFamily="49" charset="-122"/>
              </a:rPr>
              <a:t>设一个</a:t>
            </a:r>
            <a:r>
              <a:rPr lang="zh-CN" altLang="en-US" sz="2000" dirty="0">
                <a:latin typeface="黑体" panose="02010609060101010101" pitchFamily="49" charset="-122"/>
                <a:ea typeface="黑体" panose="02010609060101010101" pitchFamily="49" charset="-122"/>
              </a:rPr>
              <a:t>直接相联映像</a:t>
            </a:r>
            <a:r>
              <a:rPr lang="zh-CN" altLang="en-US" sz="2000" b="1" dirty="0">
                <a:latin typeface="楷体_GB2312" pitchFamily="49" charset="-122"/>
                <a:ea typeface="楷体_GB2312" pitchFamily="49" charset="-122"/>
              </a:rPr>
              <a:t>的</a:t>
            </a:r>
            <a:r>
              <a:rPr lang="en-US" altLang="zh-CN" sz="2000" b="1" dirty="0">
                <a:latin typeface="楷体_GB2312" pitchFamily="49" charset="-122"/>
                <a:ea typeface="楷体_GB2312" pitchFamily="49" charset="-122"/>
              </a:rPr>
              <a:t>Cache</a:t>
            </a:r>
            <a:r>
              <a:rPr lang="zh-CN" altLang="en-US" sz="2000" b="1" dirty="0">
                <a:latin typeface="楷体_GB2312" pitchFamily="49" charset="-122"/>
                <a:ea typeface="楷体_GB2312" pitchFamily="49" charset="-122"/>
              </a:rPr>
              <a:t>中有</a:t>
            </a:r>
            <a:r>
              <a:rPr lang="en-US" altLang="zh-CN" sz="2000" b="1" dirty="0">
                <a:latin typeface="楷体_GB2312" pitchFamily="49" charset="-122"/>
                <a:ea typeface="楷体_GB2312" pitchFamily="49" charset="-122"/>
              </a:rPr>
              <a:t>8</a:t>
            </a:r>
            <a:r>
              <a:rPr lang="zh-CN" altLang="en-US" sz="2000" b="1" dirty="0">
                <a:latin typeface="楷体_GB2312" pitchFamily="49" charset="-122"/>
                <a:ea typeface="楷体_GB2312" pitchFamily="49" charset="-122"/>
              </a:rPr>
              <a:t>个块，访问主存进行读的</a:t>
            </a:r>
            <a:r>
              <a:rPr lang="zh-CN" altLang="en-US" sz="2000" b="1" dirty="0">
                <a:solidFill>
                  <a:srgbClr val="FF0000"/>
                </a:solidFill>
                <a:latin typeface="楷体_GB2312" pitchFamily="49" charset="-122"/>
                <a:ea typeface="楷体_GB2312" pitchFamily="49" charset="-122"/>
              </a:rPr>
              <a:t>块地址</a:t>
            </a:r>
            <a:r>
              <a:rPr lang="zh-CN" altLang="en-US" sz="2000" b="1" dirty="0">
                <a:latin typeface="楷体_GB2312" pitchFamily="49" charset="-122"/>
                <a:ea typeface="楷体_GB2312" pitchFamily="49" charset="-122"/>
              </a:rPr>
              <a:t>顺序为十进制数</a:t>
            </a:r>
            <a:r>
              <a:rPr lang="en-US" altLang="zh-CN" sz="2000" b="1" dirty="0">
                <a:latin typeface="楷体_GB2312" pitchFamily="49" charset="-122"/>
                <a:ea typeface="楷体_GB2312" pitchFamily="49" charset="-122"/>
              </a:rPr>
              <a:t>22</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22</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4</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18</a:t>
            </a:r>
            <a:r>
              <a:rPr lang="zh-CN" altLang="en-US" sz="2000" b="1" dirty="0">
                <a:latin typeface="楷体_GB2312" pitchFamily="49" charset="-122"/>
                <a:ea typeface="楷体_GB2312" pitchFamily="49" charset="-122"/>
              </a:rPr>
              <a:t>，求每次访问后</a:t>
            </a:r>
            <a:r>
              <a:rPr lang="en-US" altLang="zh-CN" sz="2000" b="1" dirty="0">
                <a:latin typeface="楷体_GB2312" pitchFamily="49" charset="-122"/>
                <a:ea typeface="楷体_GB2312" pitchFamily="49" charset="-122"/>
              </a:rPr>
              <a:t>Cache</a:t>
            </a:r>
            <a:r>
              <a:rPr lang="zh-CN" altLang="en-US" sz="2000" b="1" dirty="0">
                <a:latin typeface="楷体_GB2312" pitchFamily="49" charset="-122"/>
                <a:ea typeface="楷体_GB2312" pitchFamily="49" charset="-122"/>
              </a:rPr>
              <a:t>中的内容</a:t>
            </a:r>
            <a:endParaRPr lang="zh-CN" altLang="en-US" sz="2000" b="1" dirty="0">
              <a:latin typeface="楷体_GB2312" pitchFamily="49" charset="-122"/>
              <a:ea typeface="楷体_GB2312" pitchFamily="49" charset="-122"/>
            </a:endParaRPr>
          </a:p>
        </p:txBody>
      </p:sp>
      <p:graphicFrame>
        <p:nvGraphicFramePr>
          <p:cNvPr id="990340" name="Group 132"/>
          <p:cNvGraphicFramePr>
            <a:graphicFrameLocks noGrp="1"/>
          </p:cNvGraphicFramePr>
          <p:nvPr>
            <p:ph sz="half" idx="4294967295"/>
          </p:nvPr>
        </p:nvGraphicFramePr>
        <p:xfrm>
          <a:off x="552450" y="2160588"/>
          <a:ext cx="8129588" cy="3438525"/>
        </p:xfrm>
        <a:graphic>
          <a:graphicData uri="http://schemas.openxmlformats.org/drawingml/2006/table">
            <a:tbl>
              <a:tblPr/>
              <a:tblGrid>
                <a:gridCol w="1470025"/>
                <a:gridCol w="728663"/>
                <a:gridCol w="658812"/>
                <a:gridCol w="795338"/>
                <a:gridCol w="728662"/>
                <a:gridCol w="728663"/>
                <a:gridCol w="728662"/>
                <a:gridCol w="728663"/>
                <a:gridCol w="728662"/>
                <a:gridCol w="833438"/>
              </a:tblGrid>
              <a:tr h="23495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22</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18</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000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001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010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011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100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Cache101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110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111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操作状态</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2819" name="Rectangle 131"/>
          <p:cNvSpPr/>
          <p:nvPr/>
        </p:nvSpPr>
        <p:spPr>
          <a:xfrm>
            <a:off x="1400175" y="5772150"/>
            <a:ext cx="6434138" cy="923925"/>
          </a:xfrm>
          <a:prstGeom prst="rect">
            <a:avLst/>
          </a:prstGeom>
          <a:noFill/>
          <a:ln w="9525">
            <a:noFill/>
          </a:ln>
        </p:spPr>
        <p:txBody>
          <a:bodyPr wrap="none">
            <a:spAutoFit/>
          </a:bodyPr>
          <a:p>
            <a:r>
              <a:rPr lang="zh-CN" altLang="en-US" sz="1800" b="1" dirty="0">
                <a:latin typeface="Times New Roman" panose="02020603050405020304" pitchFamily="18" charset="0"/>
                <a:ea typeface="宋体" panose="02010600030101010101" pitchFamily="2" charset="-122"/>
              </a:rPr>
              <a:t>所对应的二进制块地址为</a:t>
            </a:r>
            <a:endParaRPr lang="en-US" altLang="zh-CN" sz="1800" b="1" dirty="0">
              <a:latin typeface="Times New Roman" panose="02020603050405020304" pitchFamily="18" charset="0"/>
              <a:ea typeface="宋体" panose="02010600030101010101" pitchFamily="2" charset="-122"/>
            </a:endParaRPr>
          </a:p>
          <a:p>
            <a:r>
              <a:rPr lang="en-US" altLang="zh-CN" sz="1800" b="1" dirty="0">
                <a:latin typeface="Times New Roman" panose="02020603050405020304" pitchFamily="18" charset="0"/>
                <a:ea typeface="宋体" panose="02010600030101010101" pitchFamily="2" charset="-122"/>
              </a:rPr>
              <a:t>    22  </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22</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4</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18</a:t>
            </a:r>
            <a:endParaRPr lang="zh-CN" altLang="en-US" sz="1800" b="1" dirty="0">
              <a:latin typeface="Times New Roman" panose="02020603050405020304" pitchFamily="18" charset="0"/>
              <a:ea typeface="宋体" panose="02010600030101010101" pitchFamily="2" charset="-122"/>
            </a:endParaRPr>
          </a:p>
          <a:p>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110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11</a:t>
            </a:r>
            <a:r>
              <a:rPr lang="en-US" altLang="zh-CN" sz="1800" b="1" dirty="0">
                <a:solidFill>
                  <a:srgbClr val="000000"/>
                </a:solidFill>
                <a:latin typeface="Times New Roman" panose="02020603050405020304" pitchFamily="18" charset="0"/>
                <a:ea typeface="宋体" panose="02010600030101010101" pitchFamily="2" charset="-122"/>
              </a:rPr>
              <a:t>010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110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11</a:t>
            </a:r>
            <a:r>
              <a:rPr lang="en-US" altLang="zh-CN" sz="1800" b="1" dirty="0">
                <a:solidFill>
                  <a:srgbClr val="000000"/>
                </a:solidFill>
                <a:latin typeface="Times New Roman" panose="02020603050405020304" pitchFamily="18" charset="0"/>
                <a:ea typeface="宋体" panose="02010600030101010101" pitchFamily="2" charset="-122"/>
              </a:rPr>
              <a:t>010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00</a:t>
            </a:r>
            <a:r>
              <a:rPr lang="en-US" altLang="zh-CN" sz="1800" b="1" dirty="0">
                <a:solidFill>
                  <a:srgbClr val="000000"/>
                </a:solidFill>
                <a:latin typeface="Times New Roman" panose="02020603050405020304" pitchFamily="18" charset="0"/>
                <a:ea typeface="宋体" panose="02010600030101010101" pitchFamily="2" charset="-122"/>
              </a:rPr>
              <a:t>100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010</a:t>
            </a:r>
            <a:r>
              <a:rPr lang="en-US" altLang="zh-CN" sz="1800" dirty="0">
                <a:latin typeface="Times New Roman" panose="02020603050405020304" pitchFamily="18" charset="0"/>
                <a:ea typeface="宋体" panose="02010600030101010101" pitchFamily="2" charset="-122"/>
              </a:rPr>
              <a:t> </a:t>
            </a:r>
            <a:endParaRPr lang="en-US" altLang="zh-CN" sz="1800" dirty="0">
              <a:latin typeface="Times New Roman" panose="02020603050405020304" pitchFamily="18" charset="0"/>
              <a:ea typeface="宋体" panose="02010600030101010101" pitchFamily="2" charset="-122"/>
            </a:endParaRPr>
          </a:p>
        </p:txBody>
      </p:sp>
      <p:sp>
        <p:nvSpPr>
          <p:cNvPr id="4" name="矩形 3"/>
          <p:cNvSpPr/>
          <p:nvPr/>
        </p:nvSpPr>
        <p:spPr>
          <a:xfrm>
            <a:off x="3500438" y="5284788"/>
            <a:ext cx="596900"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9" name="矩形 8"/>
          <p:cNvSpPr/>
          <p:nvPr/>
        </p:nvSpPr>
        <p:spPr>
          <a:xfrm>
            <a:off x="4273550" y="5284788"/>
            <a:ext cx="598488"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13" name="矩形 12"/>
          <p:cNvSpPr/>
          <p:nvPr/>
        </p:nvSpPr>
        <p:spPr>
          <a:xfrm>
            <a:off x="6462713" y="5284788"/>
            <a:ext cx="598487"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5" name="矩形 4"/>
          <p:cNvSpPr/>
          <p:nvPr/>
        </p:nvSpPr>
        <p:spPr>
          <a:xfrm>
            <a:off x="2109788"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4" name="矩形 33"/>
          <p:cNvSpPr/>
          <p:nvPr/>
        </p:nvSpPr>
        <p:spPr>
          <a:xfrm>
            <a:off x="2805113"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5" name="矩形 34"/>
          <p:cNvSpPr/>
          <p:nvPr/>
        </p:nvSpPr>
        <p:spPr>
          <a:xfrm>
            <a:off x="4987925" y="5284788"/>
            <a:ext cx="598488"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6" name="矩形 35"/>
          <p:cNvSpPr/>
          <p:nvPr/>
        </p:nvSpPr>
        <p:spPr>
          <a:xfrm>
            <a:off x="5722938"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7" name="矩形 36"/>
          <p:cNvSpPr/>
          <p:nvPr/>
        </p:nvSpPr>
        <p:spPr>
          <a:xfrm>
            <a:off x="7200900" y="5284788"/>
            <a:ext cx="598488"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替换</a:t>
            </a:r>
            <a:endParaRPr lang="zh-CN" altLang="en-US" sz="1600" b="1" dirty="0">
              <a:solidFill>
                <a:srgbClr val="000000"/>
              </a:solidFill>
              <a:latin typeface="Times New Roman" panose="02020603050405020304" pitchFamily="18" charset="0"/>
              <a:ea typeface="楷体_GB2312" pitchFamily="49" charset="-122"/>
            </a:endParaRPr>
          </a:p>
        </p:txBody>
      </p:sp>
      <p:sp>
        <p:nvSpPr>
          <p:cNvPr id="7" name="矩形 6"/>
          <p:cNvSpPr/>
          <p:nvPr/>
        </p:nvSpPr>
        <p:spPr>
          <a:xfrm>
            <a:off x="2214563" y="4654550"/>
            <a:ext cx="388937"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39" name="矩形 38"/>
          <p:cNvSpPr/>
          <p:nvPr/>
        </p:nvSpPr>
        <p:spPr>
          <a:xfrm>
            <a:off x="2908300"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40" name="矩形 39"/>
          <p:cNvSpPr/>
          <p:nvPr/>
        </p:nvSpPr>
        <p:spPr>
          <a:xfrm>
            <a:off x="2908300" y="465455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41" name="矩形 40"/>
          <p:cNvSpPr/>
          <p:nvPr/>
        </p:nvSpPr>
        <p:spPr>
          <a:xfrm>
            <a:off x="3603625"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42" name="矩形 41"/>
          <p:cNvSpPr/>
          <p:nvPr/>
        </p:nvSpPr>
        <p:spPr>
          <a:xfrm>
            <a:off x="3603625" y="465455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43" name="矩形 42"/>
          <p:cNvSpPr/>
          <p:nvPr/>
        </p:nvSpPr>
        <p:spPr>
          <a:xfrm>
            <a:off x="4362450"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44" name="矩形 43"/>
          <p:cNvSpPr/>
          <p:nvPr/>
        </p:nvSpPr>
        <p:spPr>
          <a:xfrm>
            <a:off x="4362450" y="465455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45" name="矩形 44"/>
          <p:cNvSpPr/>
          <p:nvPr/>
        </p:nvSpPr>
        <p:spPr>
          <a:xfrm>
            <a:off x="5092700" y="2768600"/>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46" name="矩形 45"/>
          <p:cNvSpPr/>
          <p:nvPr/>
        </p:nvSpPr>
        <p:spPr>
          <a:xfrm>
            <a:off x="5081588"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47" name="矩形 46"/>
          <p:cNvSpPr/>
          <p:nvPr/>
        </p:nvSpPr>
        <p:spPr>
          <a:xfrm>
            <a:off x="5081588" y="465455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50" name="矩形 49"/>
          <p:cNvSpPr/>
          <p:nvPr/>
        </p:nvSpPr>
        <p:spPr>
          <a:xfrm>
            <a:off x="5851525" y="2744788"/>
            <a:ext cx="390525" cy="339725"/>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51" name="矩形 50"/>
          <p:cNvSpPr/>
          <p:nvPr/>
        </p:nvSpPr>
        <p:spPr>
          <a:xfrm>
            <a:off x="5840413"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52" name="矩形 51"/>
          <p:cNvSpPr/>
          <p:nvPr/>
        </p:nvSpPr>
        <p:spPr>
          <a:xfrm>
            <a:off x="5840413" y="4630738"/>
            <a:ext cx="390525"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53" name="矩形 52"/>
          <p:cNvSpPr/>
          <p:nvPr/>
        </p:nvSpPr>
        <p:spPr>
          <a:xfrm>
            <a:off x="5902325" y="4016375"/>
            <a:ext cx="287338" cy="339725"/>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54" name="矩形 53"/>
          <p:cNvSpPr/>
          <p:nvPr/>
        </p:nvSpPr>
        <p:spPr>
          <a:xfrm>
            <a:off x="6562725" y="2744788"/>
            <a:ext cx="390525" cy="339725"/>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55" name="矩形 54"/>
          <p:cNvSpPr/>
          <p:nvPr/>
        </p:nvSpPr>
        <p:spPr>
          <a:xfrm>
            <a:off x="6551613"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56" name="矩形 55"/>
          <p:cNvSpPr/>
          <p:nvPr/>
        </p:nvSpPr>
        <p:spPr>
          <a:xfrm>
            <a:off x="6551613" y="4646613"/>
            <a:ext cx="390525"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57" name="矩形 56"/>
          <p:cNvSpPr/>
          <p:nvPr/>
        </p:nvSpPr>
        <p:spPr>
          <a:xfrm>
            <a:off x="6613525" y="4032250"/>
            <a:ext cx="2873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58" name="矩形 57"/>
          <p:cNvSpPr/>
          <p:nvPr/>
        </p:nvSpPr>
        <p:spPr>
          <a:xfrm>
            <a:off x="7285038" y="276860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59" name="矩形 58"/>
          <p:cNvSpPr/>
          <p:nvPr/>
        </p:nvSpPr>
        <p:spPr>
          <a:xfrm>
            <a:off x="7273925" y="337502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60" name="矩形 59"/>
          <p:cNvSpPr/>
          <p:nvPr/>
        </p:nvSpPr>
        <p:spPr>
          <a:xfrm>
            <a:off x="7273925" y="465455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61" name="矩形 60"/>
          <p:cNvSpPr/>
          <p:nvPr/>
        </p:nvSpPr>
        <p:spPr>
          <a:xfrm>
            <a:off x="7335838" y="4040188"/>
            <a:ext cx="287337"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63" name="矩形 62"/>
          <p:cNvSpPr/>
          <p:nvPr/>
        </p:nvSpPr>
        <p:spPr>
          <a:xfrm>
            <a:off x="7262813" y="3375025"/>
            <a:ext cx="390525" cy="338138"/>
          </a:xfrm>
          <a:prstGeom prst="rect">
            <a:avLst/>
          </a:prstGeom>
          <a:solidFill>
            <a:schemeClr val="bg1"/>
          </a:solid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18</a:t>
            </a:r>
            <a:endParaRPr lang="en-US" altLang="zh-CN" sz="1600" b="1" dirty="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0340"/>
                                        </p:tgtEl>
                                        <p:attrNameLst>
                                          <p:attrName>style.visibility</p:attrName>
                                        </p:attrNameLst>
                                      </p:cBhvr>
                                      <p:to>
                                        <p:strVal val="visible"/>
                                      </p:to>
                                    </p:set>
                                    <p:anim calcmode="lin" valueType="num">
                                      <p:cBhvr additive="base">
                                        <p:cTn id="7" dur="500" fill="hold"/>
                                        <p:tgtEl>
                                          <p:spTgt spid="990340"/>
                                        </p:tgtEl>
                                        <p:attrNameLst>
                                          <p:attrName>ppt_x</p:attrName>
                                        </p:attrNameLst>
                                      </p:cBhvr>
                                      <p:tavLst>
                                        <p:tav tm="0">
                                          <p:val>
                                            <p:strVal val="#ppt_x"/>
                                          </p:val>
                                        </p:tav>
                                        <p:tav tm="100000">
                                          <p:val>
                                            <p:strVal val="#ppt_x"/>
                                          </p:val>
                                        </p:tav>
                                      </p:tavLst>
                                    </p:anim>
                                    <p:anim calcmode="lin" valueType="num">
                                      <p:cBhvr additive="base">
                                        <p:cTn id="8" dur="500" fill="hold"/>
                                        <p:tgtEl>
                                          <p:spTgt spid="9903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ppt_x"/>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ppt_x"/>
                                          </p:val>
                                        </p:tav>
                                        <p:tav tm="100000">
                                          <p:val>
                                            <p:strVal val="#ppt_x"/>
                                          </p:val>
                                        </p:tav>
                                      </p:tavLst>
                                    </p:anim>
                                    <p:anim calcmode="lin" valueType="num">
                                      <p:cBhvr additive="base">
                                        <p:cTn id="6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ppt_x"/>
                                          </p:val>
                                        </p:tav>
                                        <p:tav tm="100000">
                                          <p:val>
                                            <p:strVal val="#ppt_x"/>
                                          </p:val>
                                        </p:tav>
                                      </p:tavLst>
                                    </p:anim>
                                    <p:anim calcmode="lin" valueType="num">
                                      <p:cBhvr additive="base">
                                        <p:cTn id="7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additive="base">
                                        <p:cTn id="91" dur="500" fill="hold"/>
                                        <p:tgtEl>
                                          <p:spTgt spid="53"/>
                                        </p:tgtEl>
                                        <p:attrNameLst>
                                          <p:attrName>ppt_x</p:attrName>
                                        </p:attrNameLst>
                                      </p:cBhvr>
                                      <p:tavLst>
                                        <p:tav tm="0">
                                          <p:val>
                                            <p:strVal val="#ppt_x"/>
                                          </p:val>
                                        </p:tav>
                                        <p:tav tm="100000">
                                          <p:val>
                                            <p:strVal val="#ppt_x"/>
                                          </p:val>
                                        </p:tav>
                                      </p:tavLst>
                                    </p:anim>
                                    <p:anim calcmode="lin" valueType="num">
                                      <p:cBhvr additive="base">
                                        <p:cTn id="9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additive="base">
                                        <p:cTn id="97" dur="500" fill="hold"/>
                                        <p:tgtEl>
                                          <p:spTgt spid="36"/>
                                        </p:tgtEl>
                                        <p:attrNameLst>
                                          <p:attrName>ppt_x</p:attrName>
                                        </p:attrNameLst>
                                      </p:cBhvr>
                                      <p:tavLst>
                                        <p:tav tm="0">
                                          <p:val>
                                            <p:strVal val="#ppt_x"/>
                                          </p:val>
                                        </p:tav>
                                        <p:tav tm="100000">
                                          <p:val>
                                            <p:strVal val="#ppt_x"/>
                                          </p:val>
                                        </p:tav>
                                      </p:tavLst>
                                    </p:anim>
                                    <p:anim calcmode="lin" valueType="num">
                                      <p:cBhvr additive="base">
                                        <p:cTn id="9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3"/>
                                        </p:tgtEl>
                                        <p:attrNameLst>
                                          <p:attrName>style.visibility</p:attrName>
                                        </p:attrNameLst>
                                      </p:cBhvr>
                                      <p:to>
                                        <p:strVal val="visible"/>
                                      </p:to>
                                    </p:set>
                                    <p:anim calcmode="lin" valueType="num">
                                      <p:cBhvr additive="base">
                                        <p:cTn id="113" dur="500" fill="hold"/>
                                        <p:tgtEl>
                                          <p:spTgt spid="13"/>
                                        </p:tgtEl>
                                        <p:attrNameLst>
                                          <p:attrName>ppt_x</p:attrName>
                                        </p:attrNameLst>
                                      </p:cBhvr>
                                      <p:tavLst>
                                        <p:tav tm="0">
                                          <p:val>
                                            <p:strVal val="#ppt_x"/>
                                          </p:val>
                                        </p:tav>
                                        <p:tav tm="100000">
                                          <p:val>
                                            <p:strVal val="#ppt_x"/>
                                          </p:val>
                                        </p:tav>
                                      </p:tavLst>
                                    </p:anim>
                                    <p:anim calcmode="lin" valueType="num">
                                      <p:cBhvr additive="base">
                                        <p:cTn id="1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5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63"/>
                                        </p:tgtEl>
                                        <p:attrNameLst>
                                          <p:attrName>style.visibility</p:attrName>
                                        </p:attrNameLst>
                                      </p:cBhvr>
                                      <p:to>
                                        <p:strVal val="visible"/>
                                      </p:to>
                                    </p:set>
                                    <p:anim calcmode="lin" valueType="num">
                                      <p:cBhvr additive="base">
                                        <p:cTn id="129" dur="500" fill="hold"/>
                                        <p:tgtEl>
                                          <p:spTgt spid="63"/>
                                        </p:tgtEl>
                                        <p:attrNameLst>
                                          <p:attrName>ppt_x</p:attrName>
                                        </p:attrNameLst>
                                      </p:cBhvr>
                                      <p:tavLst>
                                        <p:tav tm="0">
                                          <p:val>
                                            <p:strVal val="#ppt_x"/>
                                          </p:val>
                                        </p:tav>
                                        <p:tav tm="100000">
                                          <p:val>
                                            <p:strVal val="#ppt_x"/>
                                          </p:val>
                                        </p:tav>
                                      </p:tavLst>
                                    </p:anim>
                                    <p:anim calcmode="lin" valueType="num">
                                      <p:cBhvr additive="base">
                                        <p:cTn id="13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grpId="0" nodeType="clickEffect">
                                  <p:stCondLst>
                                    <p:cond delay="0"/>
                                  </p:stCondLst>
                                  <p:childTnLst>
                                    <p:set>
                                      <p:cBhvr>
                                        <p:cTn id="134" dur="1" fill="hold">
                                          <p:stCondLst>
                                            <p:cond delay="0"/>
                                          </p:stCondLst>
                                        </p:cTn>
                                        <p:tgtEl>
                                          <p:spTgt spid="37"/>
                                        </p:tgtEl>
                                        <p:attrNameLst>
                                          <p:attrName>style.visibility</p:attrName>
                                        </p:attrNameLst>
                                      </p:cBhvr>
                                      <p:to>
                                        <p:strVal val="visible"/>
                                      </p:to>
                                    </p:set>
                                    <p:anim calcmode="lin" valueType="num">
                                      <p:cBhvr additive="base">
                                        <p:cTn id="135" dur="500" fill="hold"/>
                                        <p:tgtEl>
                                          <p:spTgt spid="37"/>
                                        </p:tgtEl>
                                        <p:attrNameLst>
                                          <p:attrName>ppt_x</p:attrName>
                                        </p:attrNameLst>
                                      </p:cBhvr>
                                      <p:tavLst>
                                        <p:tav tm="0">
                                          <p:val>
                                            <p:strVal val="#ppt_x"/>
                                          </p:val>
                                        </p:tav>
                                        <p:tav tm="100000">
                                          <p:val>
                                            <p:strVal val="#ppt_x"/>
                                          </p:val>
                                        </p:tav>
                                      </p:tavLst>
                                    </p:anim>
                                    <p:anim calcmode="lin" valueType="num">
                                      <p:cBhvr additive="base">
                                        <p:cTn id="13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5" grpId="0"/>
      <p:bldP spid="34" grpId="0"/>
      <p:bldP spid="35" grpId="0"/>
      <p:bldP spid="36" grpId="0"/>
      <p:bldP spid="37" grpId="0"/>
      <p:bldP spid="7" grpId="0"/>
      <p:bldP spid="39" grpId="0"/>
      <p:bldP spid="40" grpId="0"/>
      <p:bldP spid="41" grpId="0"/>
      <p:bldP spid="42" grpId="0"/>
      <p:bldP spid="43" grpId="0"/>
      <p:bldP spid="44" grpId="0"/>
      <p:bldP spid="45" grpId="0"/>
      <p:bldP spid="46" grpId="0"/>
      <p:bldP spid="47" grpId="0"/>
      <p:bldP spid="50" grpId="0"/>
      <p:bldP spid="51" grpId="0"/>
      <p:bldP spid="52" grpId="0"/>
      <p:bldP spid="53" grpId="0"/>
      <p:bldP spid="54" grpId="0"/>
      <p:bldP spid="55" grpId="0"/>
      <p:bldP spid="56" grpId="0"/>
      <p:bldP spid="57" grpId="0"/>
      <p:bldP spid="58" grpId="0"/>
      <p:bldP spid="59" grpId="0"/>
      <p:bldP spid="60" grpId="0"/>
      <p:bldP spid="61" grpId="0"/>
      <p:bldP spid="63"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738" name="Rectangle 2"/>
          <p:cNvSpPr>
            <a:spLocks noGrp="1"/>
          </p:cNvSpPr>
          <p:nvPr>
            <p:ph type="title"/>
          </p:nvPr>
        </p:nvSpPr>
        <p:spPr>
          <a:ln/>
        </p:spPr>
        <p:txBody>
          <a:bodyPr vert="horz" wrap="square" lIns="91440" tIns="45720" rIns="91440" bIns="45720" anchor="ctr" anchorCtr="0"/>
          <a:p>
            <a:pPr eaLnBrk="1" hangingPunct="1"/>
            <a:r>
              <a:rPr lang="zh-CN" altLang="en-US" sz="3200" dirty="0"/>
              <a:t>两种地址转换的比较</a:t>
            </a:r>
            <a:endParaRPr lang="zh-CN" altLang="en-US" sz="3200" dirty="0"/>
          </a:p>
        </p:txBody>
      </p:sp>
      <p:sp>
        <p:nvSpPr>
          <p:cNvPr id="244739"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44740" name="Picture 4"/>
          <p:cNvPicPr>
            <a:picLocks noChangeAspect="1"/>
          </p:cNvPicPr>
          <p:nvPr/>
        </p:nvPicPr>
        <p:blipFill>
          <a:blip r:embed="rId1"/>
          <a:stretch>
            <a:fillRect/>
          </a:stretch>
        </p:blipFill>
        <p:spPr>
          <a:xfrm>
            <a:off x="1500188" y="1041400"/>
            <a:ext cx="2946400" cy="781050"/>
          </a:xfrm>
          <a:prstGeom prst="rect">
            <a:avLst/>
          </a:prstGeom>
          <a:noFill/>
          <a:ln w="9525">
            <a:noFill/>
          </a:ln>
        </p:spPr>
      </p:pic>
      <p:pic>
        <p:nvPicPr>
          <p:cNvPr id="244741" name="Picture 5"/>
          <p:cNvPicPr>
            <a:picLocks noChangeAspect="1"/>
          </p:cNvPicPr>
          <p:nvPr/>
        </p:nvPicPr>
        <p:blipFill>
          <a:blip r:embed="rId2"/>
          <a:stretch>
            <a:fillRect/>
          </a:stretch>
        </p:blipFill>
        <p:spPr>
          <a:xfrm>
            <a:off x="2051050" y="1849438"/>
            <a:ext cx="2584450" cy="669925"/>
          </a:xfrm>
          <a:prstGeom prst="rect">
            <a:avLst/>
          </a:prstGeom>
          <a:noFill/>
          <a:ln w="9525">
            <a:noFill/>
          </a:ln>
        </p:spPr>
      </p:pic>
      <p:pic>
        <p:nvPicPr>
          <p:cNvPr id="244742" name="Picture 6"/>
          <p:cNvPicPr>
            <a:picLocks noChangeAspect="1"/>
          </p:cNvPicPr>
          <p:nvPr/>
        </p:nvPicPr>
        <p:blipFill>
          <a:blip r:embed="rId3"/>
          <a:stretch>
            <a:fillRect/>
          </a:stretch>
        </p:blipFill>
        <p:spPr>
          <a:xfrm>
            <a:off x="455613" y="3127375"/>
            <a:ext cx="2873375" cy="1135063"/>
          </a:xfrm>
          <a:prstGeom prst="rect">
            <a:avLst/>
          </a:prstGeom>
          <a:noFill/>
          <a:ln w="9525">
            <a:noFill/>
          </a:ln>
        </p:spPr>
      </p:pic>
      <p:pic>
        <p:nvPicPr>
          <p:cNvPr id="244743" name="Picture 7"/>
          <p:cNvPicPr>
            <a:picLocks noChangeAspect="1"/>
          </p:cNvPicPr>
          <p:nvPr/>
        </p:nvPicPr>
        <p:blipFill>
          <a:blip r:embed="rId4"/>
          <a:stretch>
            <a:fillRect/>
          </a:stretch>
        </p:blipFill>
        <p:spPr>
          <a:xfrm>
            <a:off x="890588" y="2386013"/>
            <a:ext cx="1054100" cy="355600"/>
          </a:xfrm>
          <a:prstGeom prst="rect">
            <a:avLst/>
          </a:prstGeom>
          <a:noFill/>
          <a:ln w="9525">
            <a:noFill/>
          </a:ln>
        </p:spPr>
      </p:pic>
      <p:pic>
        <p:nvPicPr>
          <p:cNvPr id="1131528" name="Picture 8"/>
          <p:cNvPicPr>
            <a:picLocks noChangeAspect="1"/>
          </p:cNvPicPr>
          <p:nvPr/>
        </p:nvPicPr>
        <p:blipFill>
          <a:blip r:embed="rId5"/>
          <a:stretch>
            <a:fillRect/>
          </a:stretch>
        </p:blipFill>
        <p:spPr>
          <a:xfrm>
            <a:off x="15875" y="2182813"/>
            <a:ext cx="852488" cy="617537"/>
          </a:xfrm>
          <a:prstGeom prst="rect">
            <a:avLst/>
          </a:prstGeom>
          <a:noFill/>
          <a:ln w="9525">
            <a:noFill/>
          </a:ln>
        </p:spPr>
      </p:pic>
      <p:pic>
        <p:nvPicPr>
          <p:cNvPr id="1131529" name="Picture 9"/>
          <p:cNvPicPr>
            <a:picLocks noChangeAspect="1"/>
          </p:cNvPicPr>
          <p:nvPr/>
        </p:nvPicPr>
        <p:blipFill>
          <a:blip r:embed="rId6"/>
          <a:stretch>
            <a:fillRect/>
          </a:stretch>
        </p:blipFill>
        <p:spPr>
          <a:xfrm>
            <a:off x="1927225" y="2349500"/>
            <a:ext cx="412750" cy="395288"/>
          </a:xfrm>
          <a:prstGeom prst="rect">
            <a:avLst/>
          </a:prstGeom>
          <a:noFill/>
          <a:ln w="9525">
            <a:noFill/>
          </a:ln>
        </p:spPr>
      </p:pic>
      <p:sp>
        <p:nvSpPr>
          <p:cNvPr id="1131530" name="Line 10"/>
          <p:cNvSpPr/>
          <p:nvPr/>
        </p:nvSpPr>
        <p:spPr>
          <a:xfrm flipH="1" flipV="1">
            <a:off x="1262063" y="2730500"/>
            <a:ext cx="17462" cy="554038"/>
          </a:xfrm>
          <a:prstGeom prst="line">
            <a:avLst/>
          </a:prstGeom>
          <a:ln w="28575" cap="flat" cmpd="sng">
            <a:solidFill>
              <a:srgbClr val="FF0000"/>
            </a:solidFill>
            <a:prstDash val="solid"/>
            <a:headEnd type="none" w="med" len="med"/>
            <a:tailEnd type="triangle" w="med" len="med"/>
          </a:ln>
        </p:spPr>
      </p:sp>
      <p:sp>
        <p:nvSpPr>
          <p:cNvPr id="1131531" name="Line 11"/>
          <p:cNvSpPr/>
          <p:nvPr/>
        </p:nvSpPr>
        <p:spPr>
          <a:xfrm flipH="1" flipV="1">
            <a:off x="1430338" y="2738438"/>
            <a:ext cx="33337" cy="842962"/>
          </a:xfrm>
          <a:prstGeom prst="line">
            <a:avLst/>
          </a:prstGeom>
          <a:ln w="28575" cap="flat" cmpd="sng">
            <a:solidFill>
              <a:srgbClr val="FF0000"/>
            </a:solidFill>
            <a:prstDash val="solid"/>
            <a:headEnd type="none" w="med" len="med"/>
            <a:tailEnd type="triangle" w="med" len="med"/>
          </a:ln>
        </p:spPr>
      </p:sp>
      <p:sp>
        <p:nvSpPr>
          <p:cNvPr id="1131532" name="Line 12"/>
          <p:cNvSpPr/>
          <p:nvPr/>
        </p:nvSpPr>
        <p:spPr>
          <a:xfrm flipH="1" flipV="1">
            <a:off x="1630363" y="2730500"/>
            <a:ext cx="33337" cy="1003300"/>
          </a:xfrm>
          <a:prstGeom prst="line">
            <a:avLst/>
          </a:prstGeom>
          <a:ln w="28575" cap="flat" cmpd="sng">
            <a:solidFill>
              <a:srgbClr val="FF0000"/>
            </a:solidFill>
            <a:prstDash val="solid"/>
            <a:headEnd type="none" w="med" len="med"/>
            <a:tailEnd type="triangle" w="med" len="med"/>
          </a:ln>
        </p:spPr>
      </p:sp>
      <p:sp>
        <p:nvSpPr>
          <p:cNvPr id="1131533" name="Line 13"/>
          <p:cNvSpPr/>
          <p:nvPr/>
        </p:nvSpPr>
        <p:spPr>
          <a:xfrm>
            <a:off x="3065463" y="1604963"/>
            <a:ext cx="0" cy="354012"/>
          </a:xfrm>
          <a:prstGeom prst="line">
            <a:avLst/>
          </a:prstGeom>
          <a:ln w="28575" cap="flat" cmpd="sng">
            <a:solidFill>
              <a:srgbClr val="FF0000"/>
            </a:solidFill>
            <a:prstDash val="solid"/>
            <a:headEnd type="none" w="med" len="med"/>
            <a:tailEnd type="triangle" w="med" len="med"/>
          </a:ln>
        </p:spPr>
      </p:sp>
      <p:grpSp>
        <p:nvGrpSpPr>
          <p:cNvPr id="1131534" name="Group 14"/>
          <p:cNvGrpSpPr/>
          <p:nvPr/>
        </p:nvGrpSpPr>
        <p:grpSpPr>
          <a:xfrm>
            <a:off x="1443038" y="1636713"/>
            <a:ext cx="641350" cy="738187"/>
            <a:chOff x="909" y="1031"/>
            <a:chExt cx="404" cy="465"/>
          </a:xfrm>
        </p:grpSpPr>
        <p:sp>
          <p:nvSpPr>
            <p:cNvPr id="244777" name="Line 15"/>
            <p:cNvSpPr/>
            <p:nvPr/>
          </p:nvSpPr>
          <p:spPr>
            <a:xfrm>
              <a:off x="1293" y="1031"/>
              <a:ext cx="0" cy="81"/>
            </a:xfrm>
            <a:prstGeom prst="line">
              <a:avLst/>
            </a:prstGeom>
            <a:ln w="28575" cap="flat" cmpd="sng">
              <a:solidFill>
                <a:srgbClr val="FF0000"/>
              </a:solidFill>
              <a:prstDash val="solid"/>
              <a:headEnd type="none" w="med" len="med"/>
              <a:tailEnd type="none" w="med" len="med"/>
            </a:ln>
          </p:spPr>
        </p:sp>
        <p:sp>
          <p:nvSpPr>
            <p:cNvPr id="244778" name="Line 16"/>
            <p:cNvSpPr/>
            <p:nvPr/>
          </p:nvSpPr>
          <p:spPr>
            <a:xfrm>
              <a:off x="909" y="1112"/>
              <a:ext cx="404" cy="0"/>
            </a:xfrm>
            <a:prstGeom prst="line">
              <a:avLst/>
            </a:prstGeom>
            <a:ln w="28575" cap="flat" cmpd="sng">
              <a:solidFill>
                <a:srgbClr val="FF0000"/>
              </a:solidFill>
              <a:prstDash val="solid"/>
              <a:headEnd type="none" w="med" len="med"/>
              <a:tailEnd type="none" w="med" len="med"/>
            </a:ln>
          </p:spPr>
        </p:sp>
        <p:sp>
          <p:nvSpPr>
            <p:cNvPr id="244779" name="Line 17"/>
            <p:cNvSpPr/>
            <p:nvPr/>
          </p:nvSpPr>
          <p:spPr>
            <a:xfrm>
              <a:off x="909" y="1122"/>
              <a:ext cx="0" cy="374"/>
            </a:xfrm>
            <a:prstGeom prst="line">
              <a:avLst/>
            </a:prstGeom>
            <a:ln w="28575" cap="flat" cmpd="sng">
              <a:solidFill>
                <a:srgbClr val="FF0000"/>
              </a:solidFill>
              <a:prstDash val="solid"/>
              <a:headEnd type="none" w="med" len="med"/>
              <a:tailEnd type="triangle" w="med" len="med"/>
            </a:ln>
          </p:spPr>
        </p:sp>
      </p:grpSp>
      <p:sp>
        <p:nvSpPr>
          <p:cNvPr id="1131538" name="Line 18"/>
          <p:cNvSpPr/>
          <p:nvPr/>
        </p:nvSpPr>
        <p:spPr>
          <a:xfrm flipH="1" flipV="1">
            <a:off x="2327275" y="2257425"/>
            <a:ext cx="1588" cy="1549400"/>
          </a:xfrm>
          <a:prstGeom prst="line">
            <a:avLst/>
          </a:prstGeom>
          <a:ln w="28575" cap="flat" cmpd="sng">
            <a:solidFill>
              <a:srgbClr val="FF0000"/>
            </a:solidFill>
            <a:prstDash val="solid"/>
            <a:headEnd type="none" w="med" len="med"/>
            <a:tailEnd type="triangle" w="med" len="med"/>
          </a:ln>
        </p:spPr>
      </p:sp>
      <p:pic>
        <p:nvPicPr>
          <p:cNvPr id="244752" name="Picture 19"/>
          <p:cNvPicPr>
            <a:picLocks noChangeAspect="1"/>
          </p:cNvPicPr>
          <p:nvPr/>
        </p:nvPicPr>
        <p:blipFill>
          <a:blip r:embed="rId7"/>
          <a:stretch>
            <a:fillRect/>
          </a:stretch>
        </p:blipFill>
        <p:spPr>
          <a:xfrm>
            <a:off x="5411788" y="1079500"/>
            <a:ext cx="3073400" cy="592138"/>
          </a:xfrm>
          <a:prstGeom prst="rect">
            <a:avLst/>
          </a:prstGeom>
          <a:noFill/>
          <a:ln w="9525">
            <a:noFill/>
          </a:ln>
        </p:spPr>
      </p:pic>
      <p:pic>
        <p:nvPicPr>
          <p:cNvPr id="244753" name="Picture 20"/>
          <p:cNvPicPr>
            <a:picLocks noChangeAspect="1"/>
          </p:cNvPicPr>
          <p:nvPr/>
        </p:nvPicPr>
        <p:blipFill>
          <a:blip r:embed="rId8"/>
          <a:stretch>
            <a:fillRect/>
          </a:stretch>
        </p:blipFill>
        <p:spPr>
          <a:xfrm>
            <a:off x="5921375" y="1893888"/>
            <a:ext cx="2887663" cy="457200"/>
          </a:xfrm>
          <a:prstGeom prst="rect">
            <a:avLst/>
          </a:prstGeom>
          <a:noFill/>
          <a:ln w="9525">
            <a:noFill/>
          </a:ln>
        </p:spPr>
      </p:pic>
      <p:pic>
        <p:nvPicPr>
          <p:cNvPr id="244754" name="Picture 21"/>
          <p:cNvPicPr>
            <a:picLocks noChangeAspect="1"/>
          </p:cNvPicPr>
          <p:nvPr/>
        </p:nvPicPr>
        <p:blipFill>
          <a:blip r:embed="rId9"/>
          <a:stretch>
            <a:fillRect/>
          </a:stretch>
        </p:blipFill>
        <p:spPr>
          <a:xfrm>
            <a:off x="5273675" y="3328988"/>
            <a:ext cx="1692275" cy="1085850"/>
          </a:xfrm>
          <a:prstGeom prst="rect">
            <a:avLst/>
          </a:prstGeom>
          <a:noFill/>
          <a:ln w="9525">
            <a:noFill/>
          </a:ln>
        </p:spPr>
      </p:pic>
      <p:grpSp>
        <p:nvGrpSpPr>
          <p:cNvPr id="1131542" name="Group 22"/>
          <p:cNvGrpSpPr/>
          <p:nvPr/>
        </p:nvGrpSpPr>
        <p:grpSpPr>
          <a:xfrm>
            <a:off x="4046538" y="1660525"/>
            <a:ext cx="3198812" cy="2776538"/>
            <a:chOff x="2549" y="1046"/>
            <a:chExt cx="2015" cy="1749"/>
          </a:xfrm>
        </p:grpSpPr>
        <p:grpSp>
          <p:nvGrpSpPr>
            <p:cNvPr id="244769" name="Group 23"/>
            <p:cNvGrpSpPr/>
            <p:nvPr/>
          </p:nvGrpSpPr>
          <p:grpSpPr>
            <a:xfrm>
              <a:off x="4018" y="1046"/>
              <a:ext cx="546" cy="223"/>
              <a:chOff x="4018" y="1046"/>
              <a:chExt cx="546" cy="223"/>
            </a:xfrm>
          </p:grpSpPr>
          <p:sp>
            <p:nvSpPr>
              <p:cNvPr id="244775" name="Line 24"/>
              <p:cNvSpPr/>
              <p:nvPr/>
            </p:nvSpPr>
            <p:spPr>
              <a:xfrm>
                <a:off x="4564" y="1046"/>
                <a:ext cx="0" cy="223"/>
              </a:xfrm>
              <a:prstGeom prst="line">
                <a:avLst/>
              </a:prstGeom>
              <a:ln w="28575" cap="flat" cmpd="sng">
                <a:solidFill>
                  <a:srgbClr val="FF0000"/>
                </a:solidFill>
                <a:prstDash val="solid"/>
                <a:headEnd type="none" w="med" len="med"/>
                <a:tailEnd type="triangle" w="med" len="med"/>
              </a:ln>
            </p:spPr>
          </p:sp>
          <p:sp>
            <p:nvSpPr>
              <p:cNvPr id="244776" name="Line 25"/>
              <p:cNvSpPr/>
              <p:nvPr/>
            </p:nvSpPr>
            <p:spPr>
              <a:xfrm>
                <a:off x="4018" y="1046"/>
                <a:ext cx="0" cy="223"/>
              </a:xfrm>
              <a:prstGeom prst="line">
                <a:avLst/>
              </a:prstGeom>
              <a:ln w="28575" cap="flat" cmpd="sng">
                <a:solidFill>
                  <a:srgbClr val="FF0000"/>
                </a:solidFill>
                <a:prstDash val="solid"/>
                <a:headEnd type="none" w="med" len="med"/>
                <a:tailEnd type="triangle" w="med" len="med"/>
              </a:ln>
            </p:spPr>
          </p:sp>
        </p:grpSp>
        <p:pic>
          <p:nvPicPr>
            <p:cNvPr id="244770" name="Picture 26"/>
            <p:cNvPicPr>
              <a:picLocks noChangeAspect="1"/>
            </p:cNvPicPr>
            <p:nvPr/>
          </p:nvPicPr>
          <p:blipFill>
            <a:blip r:embed="rId10"/>
            <a:stretch>
              <a:fillRect/>
            </a:stretch>
          </p:blipFill>
          <p:spPr>
            <a:xfrm>
              <a:off x="2549" y="1402"/>
              <a:ext cx="759" cy="1393"/>
            </a:xfrm>
            <a:prstGeom prst="rect">
              <a:avLst/>
            </a:prstGeom>
            <a:noFill/>
            <a:ln w="9525">
              <a:noFill/>
            </a:ln>
          </p:spPr>
        </p:pic>
        <p:grpSp>
          <p:nvGrpSpPr>
            <p:cNvPr id="244771" name="Group 27"/>
            <p:cNvGrpSpPr/>
            <p:nvPr/>
          </p:nvGrpSpPr>
          <p:grpSpPr>
            <a:xfrm>
              <a:off x="3309" y="1056"/>
              <a:ext cx="728" cy="525"/>
              <a:chOff x="909" y="1031"/>
              <a:chExt cx="404" cy="465"/>
            </a:xfrm>
          </p:grpSpPr>
          <p:sp>
            <p:nvSpPr>
              <p:cNvPr id="244772" name="Line 28"/>
              <p:cNvSpPr/>
              <p:nvPr/>
            </p:nvSpPr>
            <p:spPr>
              <a:xfrm>
                <a:off x="1293" y="1031"/>
                <a:ext cx="0" cy="81"/>
              </a:xfrm>
              <a:prstGeom prst="line">
                <a:avLst/>
              </a:prstGeom>
              <a:ln w="28575" cap="flat" cmpd="sng">
                <a:solidFill>
                  <a:srgbClr val="FF0000"/>
                </a:solidFill>
                <a:prstDash val="solid"/>
                <a:headEnd type="none" w="med" len="med"/>
                <a:tailEnd type="none" w="med" len="med"/>
              </a:ln>
            </p:spPr>
          </p:sp>
          <p:sp>
            <p:nvSpPr>
              <p:cNvPr id="244773" name="Line 29"/>
              <p:cNvSpPr/>
              <p:nvPr/>
            </p:nvSpPr>
            <p:spPr>
              <a:xfrm>
                <a:off x="909" y="1112"/>
                <a:ext cx="404" cy="0"/>
              </a:xfrm>
              <a:prstGeom prst="line">
                <a:avLst/>
              </a:prstGeom>
              <a:ln w="28575" cap="flat" cmpd="sng">
                <a:solidFill>
                  <a:srgbClr val="FF0000"/>
                </a:solidFill>
                <a:prstDash val="solid"/>
                <a:headEnd type="none" w="med" len="med"/>
                <a:tailEnd type="none" w="med" len="med"/>
              </a:ln>
            </p:spPr>
          </p:sp>
          <p:sp>
            <p:nvSpPr>
              <p:cNvPr id="244774" name="Line 30"/>
              <p:cNvSpPr/>
              <p:nvPr/>
            </p:nvSpPr>
            <p:spPr>
              <a:xfrm>
                <a:off x="909" y="1122"/>
                <a:ext cx="0" cy="374"/>
              </a:xfrm>
              <a:prstGeom prst="line">
                <a:avLst/>
              </a:prstGeom>
              <a:ln w="28575" cap="flat" cmpd="sng">
                <a:solidFill>
                  <a:srgbClr val="FF0000"/>
                </a:solidFill>
                <a:prstDash val="solid"/>
                <a:headEnd type="none" w="med" len="med"/>
                <a:tailEnd type="triangle" w="med" len="med"/>
              </a:ln>
            </p:spPr>
          </p:sp>
        </p:grpSp>
      </p:grpSp>
      <p:grpSp>
        <p:nvGrpSpPr>
          <p:cNvPr id="1131551" name="Group 31"/>
          <p:cNvGrpSpPr/>
          <p:nvPr/>
        </p:nvGrpSpPr>
        <p:grpSpPr>
          <a:xfrm>
            <a:off x="5668963" y="1644650"/>
            <a:ext cx="66675" cy="2386013"/>
            <a:chOff x="3571" y="1036"/>
            <a:chExt cx="42" cy="1503"/>
          </a:xfrm>
        </p:grpSpPr>
        <p:sp>
          <p:nvSpPr>
            <p:cNvPr id="244767" name="Line 32"/>
            <p:cNvSpPr/>
            <p:nvPr/>
          </p:nvSpPr>
          <p:spPr>
            <a:xfrm flipH="1" flipV="1">
              <a:off x="3571" y="1957"/>
              <a:ext cx="11" cy="582"/>
            </a:xfrm>
            <a:prstGeom prst="line">
              <a:avLst/>
            </a:prstGeom>
            <a:ln w="28575" cap="flat" cmpd="sng">
              <a:solidFill>
                <a:srgbClr val="FF0000"/>
              </a:solidFill>
              <a:prstDash val="solid"/>
              <a:headEnd type="none" w="med" len="med"/>
              <a:tailEnd type="triangle" w="med" len="med"/>
            </a:ln>
          </p:spPr>
        </p:sp>
        <p:sp>
          <p:nvSpPr>
            <p:cNvPr id="244768" name="Line 33"/>
            <p:cNvSpPr/>
            <p:nvPr/>
          </p:nvSpPr>
          <p:spPr>
            <a:xfrm>
              <a:off x="3593" y="1036"/>
              <a:ext cx="20" cy="688"/>
            </a:xfrm>
            <a:prstGeom prst="line">
              <a:avLst/>
            </a:prstGeom>
            <a:ln w="28575" cap="flat" cmpd="sng">
              <a:solidFill>
                <a:srgbClr val="FF0000"/>
              </a:solidFill>
              <a:prstDash val="solid"/>
              <a:headEnd type="none" w="med" len="med"/>
              <a:tailEnd type="triangle" w="med" len="med"/>
            </a:ln>
          </p:spPr>
        </p:sp>
      </p:grpSp>
      <p:pic>
        <p:nvPicPr>
          <p:cNvPr id="244757" name="Picture 34"/>
          <p:cNvPicPr>
            <a:picLocks noChangeAspect="1"/>
          </p:cNvPicPr>
          <p:nvPr/>
        </p:nvPicPr>
        <p:blipFill>
          <a:blip r:embed="rId4"/>
          <a:stretch>
            <a:fillRect/>
          </a:stretch>
        </p:blipFill>
        <p:spPr>
          <a:xfrm>
            <a:off x="4972050" y="2747963"/>
            <a:ext cx="1054100" cy="355600"/>
          </a:xfrm>
          <a:prstGeom prst="rect">
            <a:avLst/>
          </a:prstGeom>
          <a:noFill/>
          <a:ln w="9525">
            <a:noFill/>
          </a:ln>
        </p:spPr>
      </p:pic>
      <p:pic>
        <p:nvPicPr>
          <p:cNvPr id="1131555" name="Picture 35"/>
          <p:cNvPicPr>
            <a:picLocks noChangeAspect="1"/>
          </p:cNvPicPr>
          <p:nvPr/>
        </p:nvPicPr>
        <p:blipFill>
          <a:blip r:embed="rId11"/>
          <a:stretch>
            <a:fillRect/>
          </a:stretch>
        </p:blipFill>
        <p:spPr>
          <a:xfrm>
            <a:off x="4108450" y="2741613"/>
            <a:ext cx="809625" cy="377825"/>
          </a:xfrm>
          <a:prstGeom prst="rect">
            <a:avLst/>
          </a:prstGeom>
          <a:noFill/>
          <a:ln w="9525">
            <a:noFill/>
          </a:ln>
        </p:spPr>
      </p:pic>
      <p:grpSp>
        <p:nvGrpSpPr>
          <p:cNvPr id="1131556" name="Group 36"/>
          <p:cNvGrpSpPr/>
          <p:nvPr/>
        </p:nvGrpSpPr>
        <p:grpSpPr>
          <a:xfrm>
            <a:off x="5948363" y="2260600"/>
            <a:ext cx="1878012" cy="1392238"/>
            <a:chOff x="3747" y="1424"/>
            <a:chExt cx="1183" cy="877"/>
          </a:xfrm>
        </p:grpSpPr>
        <p:grpSp>
          <p:nvGrpSpPr>
            <p:cNvPr id="244761" name="Group 37"/>
            <p:cNvGrpSpPr/>
            <p:nvPr/>
          </p:nvGrpSpPr>
          <p:grpSpPr>
            <a:xfrm>
              <a:off x="3799" y="1521"/>
              <a:ext cx="885" cy="780"/>
              <a:chOff x="3799" y="1521"/>
              <a:chExt cx="885" cy="780"/>
            </a:xfrm>
          </p:grpSpPr>
          <p:grpSp>
            <p:nvGrpSpPr>
              <p:cNvPr id="244763" name="Group 38"/>
              <p:cNvGrpSpPr/>
              <p:nvPr/>
            </p:nvGrpSpPr>
            <p:grpSpPr>
              <a:xfrm>
                <a:off x="3799" y="1521"/>
                <a:ext cx="532" cy="535"/>
                <a:chOff x="3799" y="1521"/>
                <a:chExt cx="532" cy="535"/>
              </a:xfrm>
            </p:grpSpPr>
            <p:pic>
              <p:nvPicPr>
                <p:cNvPr id="244765" name="Picture 39"/>
                <p:cNvPicPr>
                  <a:picLocks noChangeAspect="1"/>
                </p:cNvPicPr>
                <p:nvPr/>
              </p:nvPicPr>
              <p:blipFill>
                <a:blip r:embed="rId12"/>
                <a:stretch>
                  <a:fillRect/>
                </a:stretch>
              </p:blipFill>
              <p:spPr>
                <a:xfrm>
                  <a:off x="3799" y="1781"/>
                  <a:ext cx="474" cy="191"/>
                </a:xfrm>
                <a:prstGeom prst="rect">
                  <a:avLst/>
                </a:prstGeom>
                <a:noFill/>
                <a:ln w="9525">
                  <a:noFill/>
                </a:ln>
              </p:spPr>
            </p:pic>
            <p:sp>
              <p:nvSpPr>
                <p:cNvPr id="244766" name="Line 40"/>
                <p:cNvSpPr/>
                <p:nvPr/>
              </p:nvSpPr>
              <p:spPr>
                <a:xfrm flipH="1">
                  <a:off x="4331" y="1521"/>
                  <a:ext cx="0" cy="535"/>
                </a:xfrm>
                <a:prstGeom prst="line">
                  <a:avLst/>
                </a:prstGeom>
                <a:ln w="28575" cap="flat" cmpd="sng">
                  <a:solidFill>
                    <a:srgbClr val="FF0000"/>
                  </a:solidFill>
                  <a:prstDash val="solid"/>
                  <a:headEnd type="none" w="med" len="med"/>
                  <a:tailEnd type="triangle" w="med" len="med"/>
                </a:ln>
              </p:spPr>
            </p:sp>
          </p:grpSp>
          <p:pic>
            <p:nvPicPr>
              <p:cNvPr id="244764" name="Picture 41"/>
              <p:cNvPicPr>
                <a:picLocks noChangeAspect="1"/>
              </p:cNvPicPr>
              <p:nvPr/>
            </p:nvPicPr>
            <p:blipFill>
              <a:blip r:embed="rId13"/>
              <a:stretch>
                <a:fillRect/>
              </a:stretch>
            </p:blipFill>
            <p:spPr>
              <a:xfrm>
                <a:off x="4142" y="2171"/>
                <a:ext cx="542" cy="130"/>
              </a:xfrm>
              <a:prstGeom prst="rect">
                <a:avLst/>
              </a:prstGeom>
              <a:noFill/>
              <a:ln w="9525">
                <a:noFill/>
              </a:ln>
            </p:spPr>
          </p:pic>
        </p:grpSp>
        <p:pic>
          <p:nvPicPr>
            <p:cNvPr id="244762" name="Picture 42"/>
            <p:cNvPicPr>
              <a:picLocks noChangeAspect="1"/>
            </p:cNvPicPr>
            <p:nvPr/>
          </p:nvPicPr>
          <p:blipFill>
            <a:blip r:embed="rId14"/>
            <a:stretch>
              <a:fillRect/>
            </a:stretch>
          </p:blipFill>
          <p:spPr>
            <a:xfrm>
              <a:off x="3747" y="1424"/>
              <a:ext cx="1183" cy="89"/>
            </a:xfrm>
            <a:prstGeom prst="rect">
              <a:avLst/>
            </a:prstGeom>
            <a:noFill/>
            <a:ln w="9525">
              <a:noFill/>
            </a:ln>
          </p:spPr>
        </p:pic>
      </p:grpSp>
      <p:sp>
        <p:nvSpPr>
          <p:cNvPr id="244760" name="文本框 1"/>
          <p:cNvSpPr txBox="1"/>
          <p:nvPr/>
        </p:nvSpPr>
        <p:spPr>
          <a:xfrm>
            <a:off x="1044575" y="4665663"/>
            <a:ext cx="7054850" cy="1384300"/>
          </a:xfrm>
          <a:prstGeom prst="rect">
            <a:avLst/>
          </a:prstGeom>
          <a:noFill/>
          <a:ln w="9525">
            <a:noFill/>
          </a:ln>
        </p:spPr>
        <p:txBody>
          <a:bodyPr>
            <a:spAutoFit/>
          </a:bodyPr>
          <a:p>
            <a:r>
              <a:rPr lang="zh-CN" altLang="en-US" dirty="0">
                <a:latin typeface="Times New Roman" panose="02020603050405020304" pitchFamily="18" charset="0"/>
              </a:rPr>
              <a:t>考虑将两者结合，一种新的映像规则，既能减少冲突概率，提高</a:t>
            </a:r>
            <a:r>
              <a:rPr lang="en-US" altLang="zh-CN" dirty="0">
                <a:latin typeface="Times New Roman" panose="02020603050405020304" pitchFamily="18" charset="0"/>
              </a:rPr>
              <a:t>Cache</a:t>
            </a:r>
            <a:r>
              <a:rPr lang="zh-CN" altLang="en-US" dirty="0">
                <a:latin typeface="Times New Roman" panose="02020603050405020304" pitchFamily="18" charset="0"/>
              </a:rPr>
              <a:t>空间利用率，又能使地址映像机构及地址变换速度提高。</a:t>
            </a: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1533"/>
                                        </p:tgtEl>
                                        <p:attrNameLst>
                                          <p:attrName>style.visibility</p:attrName>
                                        </p:attrNameLst>
                                      </p:cBhvr>
                                      <p:to>
                                        <p:strVal val="visible"/>
                                      </p:to>
                                    </p:set>
                                    <p:animEffect transition="in" filter="fade">
                                      <p:cBhvr>
                                        <p:cTn id="7" dur="1000"/>
                                        <p:tgtEl>
                                          <p:spTgt spid="11315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31534"/>
                                        </p:tgtEl>
                                        <p:attrNameLst>
                                          <p:attrName>style.visibility</p:attrName>
                                        </p:attrNameLst>
                                      </p:cBhvr>
                                      <p:to>
                                        <p:strVal val="visible"/>
                                      </p:to>
                                    </p:set>
                                    <p:animEffect transition="in" filter="fade">
                                      <p:cBhvr>
                                        <p:cTn id="12" dur="1000"/>
                                        <p:tgtEl>
                                          <p:spTgt spid="11315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31530"/>
                                        </p:tgtEl>
                                        <p:attrNameLst>
                                          <p:attrName>style.visibility</p:attrName>
                                        </p:attrNameLst>
                                      </p:cBhvr>
                                      <p:to>
                                        <p:strVal val="visible"/>
                                      </p:to>
                                    </p:set>
                                    <p:animEffect transition="in" filter="fade">
                                      <p:cBhvr>
                                        <p:cTn id="17" dur="1000"/>
                                        <p:tgtEl>
                                          <p:spTgt spid="11315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31531"/>
                                        </p:tgtEl>
                                        <p:attrNameLst>
                                          <p:attrName>style.visibility</p:attrName>
                                        </p:attrNameLst>
                                      </p:cBhvr>
                                      <p:to>
                                        <p:strVal val="visible"/>
                                      </p:to>
                                    </p:set>
                                    <p:animEffect transition="in" filter="fade">
                                      <p:cBhvr>
                                        <p:cTn id="22" dur="1000"/>
                                        <p:tgtEl>
                                          <p:spTgt spid="11315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31532"/>
                                        </p:tgtEl>
                                        <p:attrNameLst>
                                          <p:attrName>style.visibility</p:attrName>
                                        </p:attrNameLst>
                                      </p:cBhvr>
                                      <p:to>
                                        <p:strVal val="visible"/>
                                      </p:to>
                                    </p:set>
                                    <p:animEffect transition="in" filter="fade">
                                      <p:cBhvr>
                                        <p:cTn id="27" dur="1000"/>
                                        <p:tgtEl>
                                          <p:spTgt spid="11315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31529"/>
                                        </p:tgtEl>
                                        <p:attrNameLst>
                                          <p:attrName>style.visibility</p:attrName>
                                        </p:attrNameLst>
                                      </p:cBhvr>
                                      <p:to>
                                        <p:strVal val="visible"/>
                                      </p:to>
                                    </p:set>
                                    <p:animEffect transition="in" filter="fade">
                                      <p:cBhvr>
                                        <p:cTn id="32" dur="1000"/>
                                        <p:tgtEl>
                                          <p:spTgt spid="11315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31538"/>
                                        </p:tgtEl>
                                        <p:attrNameLst>
                                          <p:attrName>style.visibility</p:attrName>
                                        </p:attrNameLst>
                                      </p:cBhvr>
                                      <p:to>
                                        <p:strVal val="visible"/>
                                      </p:to>
                                    </p:set>
                                    <p:animEffect transition="in" filter="fade">
                                      <p:cBhvr>
                                        <p:cTn id="37" dur="2000"/>
                                        <p:tgtEl>
                                          <p:spTgt spid="113153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31528"/>
                                        </p:tgtEl>
                                        <p:attrNameLst>
                                          <p:attrName>style.visibility</p:attrName>
                                        </p:attrNameLst>
                                      </p:cBhvr>
                                      <p:to>
                                        <p:strVal val="visible"/>
                                      </p:to>
                                    </p:set>
                                    <p:animEffect transition="in" filter="fade">
                                      <p:cBhvr>
                                        <p:cTn id="42" dur="2000"/>
                                        <p:tgtEl>
                                          <p:spTgt spid="11315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31542"/>
                                        </p:tgtEl>
                                        <p:attrNameLst>
                                          <p:attrName>style.visibility</p:attrName>
                                        </p:attrNameLst>
                                      </p:cBhvr>
                                      <p:to>
                                        <p:strVal val="visible"/>
                                      </p:to>
                                    </p:set>
                                    <p:animEffect transition="in" filter="fade">
                                      <p:cBhvr>
                                        <p:cTn id="47" dur="2000"/>
                                        <p:tgtEl>
                                          <p:spTgt spid="113154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31551"/>
                                        </p:tgtEl>
                                        <p:attrNameLst>
                                          <p:attrName>style.visibility</p:attrName>
                                        </p:attrNameLst>
                                      </p:cBhvr>
                                      <p:to>
                                        <p:strVal val="visible"/>
                                      </p:to>
                                    </p:set>
                                    <p:animEffect transition="in" filter="fade">
                                      <p:cBhvr>
                                        <p:cTn id="52" dur="2000"/>
                                        <p:tgtEl>
                                          <p:spTgt spid="113155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31556"/>
                                        </p:tgtEl>
                                        <p:attrNameLst>
                                          <p:attrName>style.visibility</p:attrName>
                                        </p:attrNameLst>
                                      </p:cBhvr>
                                      <p:to>
                                        <p:strVal val="visible"/>
                                      </p:to>
                                    </p:set>
                                    <p:animEffect transition="in" filter="fade">
                                      <p:cBhvr>
                                        <p:cTn id="57" dur="1000"/>
                                        <p:tgtEl>
                                          <p:spTgt spid="11315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31555"/>
                                        </p:tgtEl>
                                        <p:attrNameLst>
                                          <p:attrName>style.visibility</p:attrName>
                                        </p:attrNameLst>
                                      </p:cBhvr>
                                      <p:to>
                                        <p:strVal val="visible"/>
                                      </p:to>
                                    </p:set>
                                    <p:animEffect transition="in" filter="fade">
                                      <p:cBhvr>
                                        <p:cTn id="62" dur="2000"/>
                                        <p:tgtEl>
                                          <p:spTgt spid="1131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62"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）组相联映像与变换</a:t>
            </a:r>
            <a:endParaRPr lang="zh-CN" altLang="en-US" dirty="0">
              <a:latin typeface="Times New Roman" panose="02020603050405020304" pitchFamily="18" charset="0"/>
            </a:endParaRPr>
          </a:p>
        </p:txBody>
      </p:sp>
      <p:sp>
        <p:nvSpPr>
          <p:cNvPr id="245763" name="Rectangle 3"/>
          <p:cNvSpPr>
            <a:spLocks noGrp="1"/>
          </p:cNvSpPr>
          <p:nvPr>
            <p:ph idx="1" hasCustomPrompt="1"/>
          </p:nvPr>
        </p:nvSpPr>
        <p:spPr>
          <a:ln/>
        </p:spPr>
        <p:txBody>
          <a:bodyPr vert="horz" wrap="square" lIns="91440" tIns="45720" rIns="91440" bIns="45720" anchor="t" anchorCtr="0"/>
          <a:p>
            <a:pPr eaLnBrk="1" hangingPunct="1">
              <a:lnSpc>
                <a:spcPct val="90000"/>
              </a:lnSpc>
            </a:pPr>
            <a:r>
              <a:rPr lang="zh-CN" altLang="en-US" sz="2400" dirty="0"/>
              <a:t>定义及规则：各组之间是直接映像，组内各块间是全相联映象。</a:t>
            </a:r>
            <a:endParaRPr lang="zh-CN" altLang="en-US" sz="2400" dirty="0"/>
          </a:p>
          <a:p>
            <a:pPr eaLnBrk="1" hangingPunct="1">
              <a:lnSpc>
                <a:spcPct val="90000"/>
              </a:lnSpc>
            </a:pPr>
            <a:endParaRPr lang="zh-CN" altLang="en-US" sz="2400" dirty="0"/>
          </a:p>
          <a:p>
            <a:pPr eaLnBrk="1" hangingPunct="1">
              <a:lnSpc>
                <a:spcPct val="90000"/>
              </a:lnSpc>
            </a:pPr>
            <a:endParaRPr lang="zh-CN" altLang="en-US" sz="2400" dirty="0"/>
          </a:p>
          <a:p>
            <a:pPr eaLnBrk="1" hangingPunct="1">
              <a:lnSpc>
                <a:spcPct val="90000"/>
              </a:lnSpc>
            </a:pPr>
            <a:r>
              <a:rPr lang="zh-CN" altLang="en-US" sz="2400" dirty="0"/>
              <a:t>讨论：</a:t>
            </a:r>
            <a:endParaRPr lang="zh-CN" altLang="en-US" sz="2400" dirty="0"/>
          </a:p>
          <a:p>
            <a:pPr lvl="1" eaLnBrk="1" hangingPunct="1">
              <a:lnSpc>
                <a:spcPct val="90000"/>
              </a:lnSpc>
            </a:pPr>
            <a:r>
              <a:rPr lang="en-US" altLang="zh-CN" sz="2000" dirty="0">
                <a:latin typeface="楷体_GB2312" pitchFamily="49" charset="-122"/>
                <a:ea typeface="楷体_GB2312" pitchFamily="49" charset="-122"/>
              </a:rPr>
              <a:t>S=nv</a:t>
            </a:r>
            <a:r>
              <a:rPr lang="zh-CN" altLang="en-US" sz="2000" dirty="0">
                <a:latin typeface="楷体_GB2312" pitchFamily="49" charset="-122"/>
                <a:ea typeface="楷体_GB2312" pitchFamily="49" charset="-122"/>
              </a:rPr>
              <a:t>时，全相联映像；</a:t>
            </a:r>
            <a:endParaRPr lang="zh-CN" altLang="en-US" sz="2000" dirty="0">
              <a:latin typeface="楷体_GB2312" pitchFamily="49" charset="-122"/>
              <a:ea typeface="楷体_GB2312" pitchFamily="49" charset="-122"/>
            </a:endParaRPr>
          </a:p>
          <a:p>
            <a:pPr lvl="1" eaLnBrk="1" hangingPunct="1">
              <a:lnSpc>
                <a:spcPct val="90000"/>
              </a:lnSpc>
            </a:pPr>
            <a:r>
              <a:rPr lang="en-US" altLang="zh-CN" sz="2000" dirty="0">
                <a:latin typeface="楷体_GB2312" pitchFamily="49" charset="-122"/>
                <a:ea typeface="楷体_GB2312" pitchFamily="49" charset="-122"/>
              </a:rPr>
              <a:t>S=0</a:t>
            </a:r>
            <a:r>
              <a:rPr lang="zh-CN" altLang="en-US" sz="2000" dirty="0">
                <a:latin typeface="楷体_GB2312" pitchFamily="49" charset="-122"/>
                <a:ea typeface="楷体_GB2312" pitchFamily="49" charset="-122"/>
              </a:rPr>
              <a:t>时，直接映像；</a:t>
            </a:r>
            <a:endParaRPr lang="zh-CN" altLang="en-US" sz="2000" dirty="0">
              <a:latin typeface="楷体_GB2312" pitchFamily="49" charset="-122"/>
              <a:ea typeface="楷体_GB2312" pitchFamily="49" charset="-122"/>
            </a:endParaRPr>
          </a:p>
          <a:p>
            <a:pPr lvl="1" eaLnBrk="1" hangingPunct="1">
              <a:lnSpc>
                <a:spcPct val="90000"/>
              </a:lnSpc>
            </a:pPr>
            <a:r>
              <a:rPr lang="zh-CN" altLang="en-US" sz="2000" dirty="0">
                <a:latin typeface="楷体_GB2312" pitchFamily="49" charset="-122"/>
                <a:ea typeface="楷体_GB2312" pitchFamily="49" charset="-122"/>
              </a:rPr>
              <a:t>当主存空间和</a:t>
            </a:r>
            <a:r>
              <a:rPr lang="en-US" altLang="zh-CN" sz="2000" dirty="0">
                <a:latin typeface="楷体_GB2312" pitchFamily="49" charset="-122"/>
                <a:ea typeface="楷体_GB2312" pitchFamily="49" charset="-122"/>
              </a:rPr>
              <a:t>Cache</a:t>
            </a:r>
            <a:r>
              <a:rPr lang="zh-CN" altLang="en-US" sz="2000" dirty="0">
                <a:latin typeface="楷体_GB2312" pitchFamily="49" charset="-122"/>
                <a:ea typeface="楷体_GB2312" pitchFamily="49" charset="-122"/>
              </a:rPr>
              <a:t>空间确定时，</a:t>
            </a:r>
            <a:r>
              <a:rPr lang="en-US" altLang="zh-CN" sz="2000" dirty="0">
                <a:latin typeface="楷体_GB2312" pitchFamily="49" charset="-122"/>
                <a:ea typeface="楷体_GB2312" pitchFamily="49" charset="-122"/>
              </a:rPr>
              <a:t>q+s</a:t>
            </a:r>
            <a:r>
              <a:rPr lang="zh-CN" altLang="en-US" sz="2000" dirty="0">
                <a:latin typeface="楷体_GB2312" pitchFamily="49" charset="-122"/>
                <a:ea typeface="楷体_GB2312" pitchFamily="49" charset="-122"/>
              </a:rPr>
              <a:t>已确定；</a:t>
            </a:r>
            <a:endParaRPr lang="zh-CN" altLang="en-US" sz="2000" dirty="0">
              <a:latin typeface="楷体_GB2312" pitchFamily="49" charset="-122"/>
              <a:ea typeface="楷体_GB2312" pitchFamily="49" charset="-122"/>
            </a:endParaRPr>
          </a:p>
          <a:p>
            <a:pPr lvl="1" eaLnBrk="1" hangingPunct="1">
              <a:lnSpc>
                <a:spcPct val="90000"/>
              </a:lnSpc>
            </a:pPr>
            <a:r>
              <a:rPr lang="en-US" altLang="zh-CN" sz="2000" dirty="0">
                <a:latin typeface="楷体_GB2312" pitchFamily="49" charset="-122"/>
                <a:ea typeface="楷体_GB2312" pitchFamily="49" charset="-122"/>
              </a:rPr>
              <a:t>s</a:t>
            </a:r>
            <a:r>
              <a:rPr lang="zh-CN" altLang="en-US" sz="2000" dirty="0">
                <a:latin typeface="楷体_GB2312" pitchFamily="49" charset="-122"/>
                <a:ea typeface="楷体_GB2312" pitchFamily="49" charset="-122"/>
              </a:rPr>
              <a:t>值大，组内页数多，冲突概率小，变换复杂；</a:t>
            </a:r>
            <a:endParaRPr lang="zh-CN" altLang="en-US" sz="2000" dirty="0">
              <a:latin typeface="楷体_GB2312" pitchFamily="49" charset="-122"/>
              <a:ea typeface="楷体_GB2312" pitchFamily="49" charset="-122"/>
            </a:endParaRPr>
          </a:p>
          <a:p>
            <a:pPr lvl="1" eaLnBrk="1" hangingPunct="1">
              <a:lnSpc>
                <a:spcPct val="90000"/>
              </a:lnSpc>
            </a:pPr>
            <a:r>
              <a:rPr lang="en-US" altLang="zh-CN" sz="2000" dirty="0">
                <a:latin typeface="楷体_GB2312" pitchFamily="49" charset="-122"/>
                <a:ea typeface="楷体_GB2312" pitchFamily="49" charset="-122"/>
              </a:rPr>
              <a:t>s</a:t>
            </a:r>
            <a:r>
              <a:rPr lang="zh-CN" altLang="en-US" sz="2000" dirty="0">
                <a:latin typeface="楷体_GB2312" pitchFamily="49" charset="-122"/>
                <a:ea typeface="楷体_GB2312" pitchFamily="49" charset="-122"/>
              </a:rPr>
              <a:t>值小，组内页数少，冲突概率大，变换简单；</a:t>
            </a:r>
            <a:r>
              <a:rPr lang="zh-CN" altLang="en-US" sz="2000" dirty="0">
                <a:latin typeface="Times New Roman" panose="02020603050405020304" pitchFamily="18" charset="0"/>
              </a:rPr>
              <a:t> </a:t>
            </a:r>
            <a:r>
              <a:rPr lang="zh-CN" altLang="en-US" sz="2000" dirty="0"/>
              <a:t> </a:t>
            </a:r>
            <a:endParaRPr lang="zh-CN" altLang="en-US" sz="2000" dirty="0"/>
          </a:p>
        </p:txBody>
      </p:sp>
      <p:pic>
        <p:nvPicPr>
          <p:cNvPr id="245764" name="Picture 5"/>
          <p:cNvPicPr>
            <a:picLocks noChangeAspect="1"/>
          </p:cNvPicPr>
          <p:nvPr/>
        </p:nvPicPr>
        <p:blipFill>
          <a:blip r:embed="rId1"/>
          <a:stretch>
            <a:fillRect/>
          </a:stretch>
        </p:blipFill>
        <p:spPr>
          <a:xfrm>
            <a:off x="842963" y="1717675"/>
            <a:ext cx="7483475" cy="5140325"/>
          </a:xfrm>
          <a:prstGeom prst="rect">
            <a:avLst/>
          </a:prstGeom>
          <a:noFill/>
          <a:ln w="9525">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10"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pic>
        <p:nvPicPr>
          <p:cNvPr id="247811" name="Picture 4"/>
          <p:cNvPicPr>
            <a:picLocks noChangeAspect="1"/>
          </p:cNvPicPr>
          <p:nvPr/>
        </p:nvPicPr>
        <p:blipFill>
          <a:blip r:embed="rId1"/>
          <a:srcRect l="1170"/>
          <a:stretch>
            <a:fillRect/>
          </a:stretch>
        </p:blipFill>
        <p:spPr>
          <a:xfrm>
            <a:off x="433388" y="869950"/>
            <a:ext cx="7591425" cy="5988050"/>
          </a:xfrm>
          <a:prstGeom prst="rect">
            <a:avLst/>
          </a:prstGeom>
          <a:noFill/>
          <a:ln w="9525">
            <a:noFill/>
          </a:ln>
        </p:spPr>
      </p:pic>
      <p:sp>
        <p:nvSpPr>
          <p:cNvPr id="247812"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）组相联映像与变换</a:t>
            </a:r>
            <a:endParaRPr lang="zh-CN" altLang="en-US" dirty="0">
              <a:latin typeface="Times New Roman" panose="02020603050405020304" pitchFamily="18"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8834" name="Picture 4"/>
          <p:cNvPicPr>
            <a:picLocks noChangeAspect="1"/>
          </p:cNvPicPr>
          <p:nvPr/>
        </p:nvPicPr>
        <p:blipFill>
          <a:blip r:embed="rId1"/>
          <a:srcRect r="1122"/>
          <a:stretch>
            <a:fillRect/>
          </a:stretch>
        </p:blipFill>
        <p:spPr>
          <a:xfrm>
            <a:off x="1008063" y="917575"/>
            <a:ext cx="6850062" cy="5546725"/>
          </a:xfrm>
          <a:prstGeom prst="rect">
            <a:avLst/>
          </a:prstGeom>
          <a:noFill/>
          <a:ln w="9525">
            <a:noFill/>
          </a:ln>
        </p:spPr>
      </p:pic>
      <p:sp>
        <p:nvSpPr>
          <p:cNvPr id="248835"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）组相联映像与变换</a:t>
            </a:r>
            <a:endParaRPr lang="zh-CN" altLang="en-US" dirty="0">
              <a:latin typeface="Times New Roman" panose="02020603050405020304" pitchFamily="18"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9858" name="Picture 4"/>
          <p:cNvPicPr>
            <a:picLocks noChangeAspect="1"/>
          </p:cNvPicPr>
          <p:nvPr/>
        </p:nvPicPr>
        <p:blipFill>
          <a:blip r:embed="rId1"/>
          <a:stretch>
            <a:fillRect/>
          </a:stretch>
        </p:blipFill>
        <p:spPr>
          <a:xfrm>
            <a:off x="1230313" y="723900"/>
            <a:ext cx="6821487" cy="4770438"/>
          </a:xfrm>
          <a:prstGeom prst="rect">
            <a:avLst/>
          </a:prstGeom>
          <a:noFill/>
          <a:ln w="9525">
            <a:noFill/>
          </a:ln>
        </p:spPr>
      </p:pic>
      <p:sp>
        <p:nvSpPr>
          <p:cNvPr id="249859"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）组相联映像地址变换过程</a:t>
            </a:r>
            <a:endParaRPr lang="zh-CN" altLang="en-US" dirty="0">
              <a:latin typeface="Times New Roman" panose="02020603050405020304" pitchFamily="18" charset="0"/>
            </a:endParaRPr>
          </a:p>
        </p:txBody>
      </p:sp>
      <p:sp>
        <p:nvSpPr>
          <p:cNvPr id="7" name="文本框 6"/>
          <p:cNvSpPr txBox="1"/>
          <p:nvPr/>
        </p:nvSpPr>
        <p:spPr>
          <a:xfrm>
            <a:off x="1881188" y="3557588"/>
            <a:ext cx="533400" cy="523875"/>
          </a:xfrm>
          <a:prstGeom prst="rect">
            <a:avLst/>
          </a:prstGeom>
          <a:noFill/>
          <a:ln w="9525">
            <a:noFill/>
          </a:ln>
        </p:spPr>
        <p:txBody>
          <a:bodyPr>
            <a:spAutoFit/>
          </a:bodyPr>
          <a:p>
            <a:r>
              <a:rPr lang="zh-CN" altLang="en-US" dirty="0">
                <a:latin typeface="Calibri" panose="020F0502020204030204" pitchFamily="34" charset="0"/>
              </a:rPr>
              <a:t>①</a:t>
            </a:r>
            <a:endParaRPr lang="zh-CN" altLang="en-US" dirty="0">
              <a:latin typeface="Times New Roman" panose="02020603050405020304" pitchFamily="18" charset="0"/>
            </a:endParaRPr>
          </a:p>
        </p:txBody>
      </p:sp>
      <p:sp>
        <p:nvSpPr>
          <p:cNvPr id="8" name="文本框 7"/>
          <p:cNvSpPr txBox="1"/>
          <p:nvPr/>
        </p:nvSpPr>
        <p:spPr>
          <a:xfrm>
            <a:off x="3529013" y="2559050"/>
            <a:ext cx="533400" cy="523875"/>
          </a:xfrm>
          <a:prstGeom prst="rect">
            <a:avLst/>
          </a:prstGeom>
          <a:noFill/>
          <a:ln w="9525">
            <a:noFill/>
          </a:ln>
        </p:spPr>
        <p:txBody>
          <a:bodyPr>
            <a:spAutoFit/>
          </a:bodyPr>
          <a:p>
            <a:r>
              <a:rPr lang="zh-CN" altLang="en-US" dirty="0">
                <a:latin typeface="Calibri" panose="020F0502020204030204" pitchFamily="34" charset="0"/>
              </a:rPr>
              <a:t>②</a:t>
            </a:r>
            <a:endParaRPr lang="zh-CN" altLang="en-US" dirty="0">
              <a:latin typeface="Times New Roman" panose="02020603050405020304" pitchFamily="18" charset="0"/>
            </a:endParaRPr>
          </a:p>
        </p:txBody>
      </p:sp>
      <p:sp>
        <p:nvSpPr>
          <p:cNvPr id="10" name="文本框 9"/>
          <p:cNvSpPr txBox="1"/>
          <p:nvPr/>
        </p:nvSpPr>
        <p:spPr>
          <a:xfrm>
            <a:off x="7931150" y="2117725"/>
            <a:ext cx="533400" cy="523875"/>
          </a:xfrm>
          <a:prstGeom prst="rect">
            <a:avLst/>
          </a:prstGeom>
          <a:noFill/>
          <a:ln w="9525">
            <a:noFill/>
          </a:ln>
        </p:spPr>
        <p:txBody>
          <a:bodyPr>
            <a:spAutoFit/>
          </a:bodyPr>
          <a:p>
            <a:r>
              <a:rPr lang="zh-CN" altLang="en-US" dirty="0">
                <a:latin typeface="Calibri" panose="020F0502020204030204" pitchFamily="34" charset="0"/>
              </a:rPr>
              <a:t>④</a:t>
            </a:r>
            <a:endParaRPr lang="zh-CN" altLang="en-US" dirty="0">
              <a:latin typeface="Times New Roman" panose="02020603050405020304" pitchFamily="18" charset="0"/>
            </a:endParaRPr>
          </a:p>
        </p:txBody>
      </p:sp>
      <p:sp>
        <p:nvSpPr>
          <p:cNvPr id="11" name="文本框 10"/>
          <p:cNvSpPr txBox="1"/>
          <p:nvPr/>
        </p:nvSpPr>
        <p:spPr>
          <a:xfrm>
            <a:off x="1644650" y="2641600"/>
            <a:ext cx="533400" cy="522288"/>
          </a:xfrm>
          <a:prstGeom prst="rect">
            <a:avLst/>
          </a:prstGeom>
          <a:noFill/>
          <a:ln w="9525">
            <a:noFill/>
          </a:ln>
        </p:spPr>
        <p:txBody>
          <a:bodyPr>
            <a:spAutoFit/>
          </a:bodyPr>
          <a:p>
            <a:r>
              <a:rPr lang="zh-CN" altLang="en-US" dirty="0">
                <a:latin typeface="Calibri" panose="020F0502020204030204" pitchFamily="34" charset="0"/>
              </a:rPr>
              <a:t>⑤</a:t>
            </a:r>
            <a:endParaRPr lang="zh-CN" altLang="en-US" dirty="0">
              <a:latin typeface="Times New Roman" panose="02020603050405020304" pitchFamily="18" charset="0"/>
            </a:endParaRPr>
          </a:p>
        </p:txBody>
      </p:sp>
      <p:sp>
        <p:nvSpPr>
          <p:cNvPr id="249864" name="Rectangle 7"/>
          <p:cNvSpPr/>
          <p:nvPr/>
        </p:nvSpPr>
        <p:spPr>
          <a:xfrm>
            <a:off x="830263" y="5448300"/>
            <a:ext cx="8272462" cy="1477963"/>
          </a:xfrm>
          <a:prstGeom prst="rect">
            <a:avLst/>
          </a:prstGeom>
          <a:solidFill>
            <a:schemeClr val="bg1"/>
          </a:solidFill>
          <a:ln w="9525">
            <a:noFill/>
          </a:ln>
        </p:spPr>
        <p:txBody>
          <a:bodyPr>
            <a:spAutoFit/>
          </a:bodyPr>
          <a:p>
            <a:pPr lvl="1"/>
            <a:r>
              <a:rPr lang="zh-CN" altLang="en-US" sz="1800" dirty="0">
                <a:solidFill>
                  <a:schemeClr val="hlink"/>
                </a:solidFill>
                <a:latin typeface="Times New Roman" panose="02020603050405020304" pitchFamily="18" charset="0"/>
              </a:rPr>
              <a:t>①取组号</a:t>
            </a:r>
            <a:r>
              <a:rPr lang="en-US" altLang="zh-CN" sz="1800" b="1" dirty="0">
                <a:latin typeface="Times New Roman" panose="02020603050405020304" pitchFamily="18" charset="0"/>
              </a:rPr>
              <a:t>q</a:t>
            </a:r>
            <a:r>
              <a:rPr lang="zh-CN" altLang="en-US" sz="1800" dirty="0">
                <a:solidFill>
                  <a:schemeClr val="hlink"/>
                </a:solidFill>
                <a:latin typeface="Times New Roman" panose="02020603050405020304" pitchFamily="18" charset="0"/>
              </a:rPr>
              <a:t>在</a:t>
            </a:r>
            <a:r>
              <a:rPr lang="en-US" altLang="zh-CN" sz="1800" dirty="0">
                <a:solidFill>
                  <a:schemeClr val="hlink"/>
                </a:solidFill>
                <a:latin typeface="Times New Roman" panose="02020603050405020304" pitchFamily="18" charset="0"/>
              </a:rPr>
              <a:t>2</a:t>
            </a:r>
            <a:r>
              <a:rPr lang="en-US" altLang="zh-CN" sz="1800" baseline="30000" dirty="0">
                <a:solidFill>
                  <a:schemeClr val="hlink"/>
                </a:solidFill>
                <a:latin typeface="Times New Roman" panose="02020603050405020304" pitchFamily="18" charset="0"/>
              </a:rPr>
              <a:t>q</a:t>
            </a:r>
            <a:r>
              <a:rPr lang="zh-CN" altLang="en-US" sz="1800" dirty="0">
                <a:solidFill>
                  <a:schemeClr val="hlink"/>
                </a:solidFill>
                <a:latin typeface="Times New Roman" panose="02020603050405020304" pitchFamily="18" charset="0"/>
              </a:rPr>
              <a:t>中选出</a:t>
            </a:r>
            <a:r>
              <a:rPr lang="zh-CN" altLang="en-US" sz="1800" b="1" dirty="0">
                <a:latin typeface="Times New Roman" panose="02020603050405020304" pitchFamily="18" charset="0"/>
              </a:rPr>
              <a:t>一组</a:t>
            </a:r>
            <a:endParaRPr lang="zh-CN" altLang="en-US" sz="1800" b="1" dirty="0">
              <a:latin typeface="Times New Roman" panose="02020603050405020304" pitchFamily="18" charset="0"/>
            </a:endParaRPr>
          </a:p>
          <a:p>
            <a:pPr lvl="1"/>
            <a:r>
              <a:rPr lang="zh-CN" altLang="en-US" sz="1800" dirty="0">
                <a:solidFill>
                  <a:schemeClr val="hlink"/>
                </a:solidFill>
                <a:latin typeface="Times New Roman" panose="02020603050405020304" pitchFamily="18" charset="0"/>
              </a:rPr>
              <a:t>②取区号和组内块号</a:t>
            </a:r>
            <a:r>
              <a:rPr lang="en-US" altLang="zh-CN" sz="1800" b="1" dirty="0">
                <a:latin typeface="Times New Roman" panose="02020603050405020304" pitchFamily="18" charset="0"/>
              </a:rPr>
              <a:t>n</a:t>
            </a:r>
            <a:r>
              <a:rPr lang="en-US" altLang="zh-CN" sz="1800" b="1" baseline="-25000" dirty="0">
                <a:latin typeface="Times New Roman" panose="02020603050405020304" pitchFamily="18" charset="0"/>
              </a:rPr>
              <a:t>d</a:t>
            </a:r>
            <a:r>
              <a:rPr lang="en-US" altLang="zh-CN" sz="1800" b="1" dirty="0">
                <a:latin typeface="Times New Roman" panose="02020603050405020304" pitchFamily="18" charset="0"/>
              </a:rPr>
              <a:t>+s’</a:t>
            </a:r>
            <a:r>
              <a:rPr lang="zh-CN" altLang="en-US" sz="1800" dirty="0">
                <a:solidFill>
                  <a:schemeClr val="hlink"/>
                </a:solidFill>
                <a:latin typeface="Times New Roman" panose="02020603050405020304" pitchFamily="18" charset="0"/>
              </a:rPr>
              <a:t>，在表</a:t>
            </a:r>
            <a:r>
              <a:rPr lang="en-US" altLang="zh-CN" sz="1800" dirty="0">
                <a:solidFill>
                  <a:schemeClr val="hlink"/>
                </a:solidFill>
                <a:latin typeface="Times New Roman" panose="02020603050405020304" pitchFamily="18" charset="0"/>
              </a:rPr>
              <a:t>2</a:t>
            </a:r>
            <a:r>
              <a:rPr lang="en-US" altLang="zh-CN" sz="1800" baseline="30000" dirty="0">
                <a:solidFill>
                  <a:schemeClr val="hlink"/>
                </a:solidFill>
                <a:latin typeface="Times New Roman" panose="02020603050405020304" pitchFamily="18" charset="0"/>
              </a:rPr>
              <a:t>s</a:t>
            </a:r>
            <a:r>
              <a:rPr lang="zh-CN" altLang="en-US" sz="1800" dirty="0">
                <a:solidFill>
                  <a:schemeClr val="hlink"/>
                </a:solidFill>
                <a:latin typeface="Times New Roman" panose="02020603050405020304" pitchFamily="18" charset="0"/>
              </a:rPr>
              <a:t>行中进行</a:t>
            </a:r>
            <a:r>
              <a:rPr lang="zh-CN" altLang="en-US" sz="1800" dirty="0">
                <a:latin typeface="Times New Roman" panose="02020603050405020304" pitchFamily="18" charset="0"/>
              </a:rPr>
              <a:t>相联比较</a:t>
            </a:r>
            <a:endParaRPr lang="zh-CN" altLang="en-US" sz="1800" b="1" dirty="0">
              <a:latin typeface="Times New Roman" panose="02020603050405020304" pitchFamily="18" charset="0"/>
            </a:endParaRPr>
          </a:p>
          <a:p>
            <a:pPr lvl="1"/>
            <a:r>
              <a:rPr lang="zh-CN" altLang="en-US" sz="1800" dirty="0">
                <a:solidFill>
                  <a:schemeClr val="hlink"/>
                </a:solidFill>
                <a:latin typeface="Times New Roman" panose="02020603050405020304" pitchFamily="18" charset="0"/>
              </a:rPr>
              <a:t>③若相等，</a:t>
            </a:r>
            <a:r>
              <a:rPr lang="zh-CN" altLang="en-US" sz="1800" dirty="0">
                <a:latin typeface="Times New Roman" panose="02020603050405020304" pitchFamily="18" charset="0"/>
              </a:rPr>
              <a:t>表示</a:t>
            </a:r>
            <a:r>
              <a:rPr lang="en-US" altLang="zh-CN" sz="1800" dirty="0">
                <a:latin typeface="Times New Roman" panose="02020603050405020304" pitchFamily="18" charset="0"/>
              </a:rPr>
              <a:t>Cache</a:t>
            </a:r>
            <a:r>
              <a:rPr lang="zh-CN" altLang="en-US" sz="1800" dirty="0">
                <a:latin typeface="Times New Roman" panose="02020603050405020304" pitchFamily="18" charset="0"/>
              </a:rPr>
              <a:t>命中</a:t>
            </a:r>
            <a:r>
              <a:rPr lang="zh-CN" altLang="en-US" sz="1800" dirty="0">
                <a:solidFill>
                  <a:schemeClr val="hlink"/>
                </a:solidFill>
                <a:latin typeface="Times New Roman" panose="02020603050405020304" pitchFamily="18" charset="0"/>
              </a:rPr>
              <a:t>，取组号</a:t>
            </a:r>
            <a:r>
              <a:rPr lang="en-US" altLang="zh-CN" sz="1800" dirty="0">
                <a:solidFill>
                  <a:schemeClr val="hlink"/>
                </a:solidFill>
                <a:latin typeface="Times New Roman" panose="02020603050405020304" pitchFamily="18" charset="0"/>
              </a:rPr>
              <a:t>q</a:t>
            </a:r>
            <a:r>
              <a:rPr lang="zh-CN" altLang="en-US" sz="1800" dirty="0">
                <a:solidFill>
                  <a:schemeClr val="hlink"/>
                </a:solidFill>
                <a:latin typeface="Times New Roman" panose="02020603050405020304" pitchFamily="18" charset="0"/>
              </a:rPr>
              <a:t>和组内块号</a:t>
            </a:r>
            <a:r>
              <a:rPr lang="en-US" altLang="zh-CN" sz="1800" dirty="0">
                <a:solidFill>
                  <a:schemeClr val="hlink"/>
                </a:solidFill>
                <a:latin typeface="Times New Roman" panose="02020603050405020304" pitchFamily="18" charset="0"/>
              </a:rPr>
              <a:t>s</a:t>
            </a:r>
            <a:endParaRPr lang="en-US" altLang="zh-CN" sz="1800" dirty="0">
              <a:solidFill>
                <a:schemeClr val="hlink"/>
              </a:solidFill>
              <a:latin typeface="Times New Roman" panose="02020603050405020304" pitchFamily="18" charset="0"/>
            </a:endParaRPr>
          </a:p>
          <a:p>
            <a:pPr lvl="1">
              <a:buFont typeface="Wingdings" panose="05000000000000000000" pitchFamily="2" charset="2"/>
            </a:pPr>
            <a:r>
              <a:rPr lang="zh-CN" altLang="en-US" sz="1800" dirty="0">
                <a:solidFill>
                  <a:schemeClr val="hlink"/>
                </a:solidFill>
                <a:latin typeface="Times New Roman" panose="02020603050405020304" pitchFamily="18" charset="0"/>
              </a:rPr>
              <a:t>④计算</a:t>
            </a:r>
            <a:r>
              <a:rPr lang="en-US" altLang="zh-CN" sz="1800" dirty="0">
                <a:solidFill>
                  <a:schemeClr val="hlink"/>
                </a:solidFill>
                <a:latin typeface="Times New Roman" panose="02020603050405020304" pitchFamily="18" charset="0"/>
              </a:rPr>
              <a:t>Cache</a:t>
            </a:r>
            <a:r>
              <a:rPr lang="zh-CN" altLang="en-US" sz="1800" dirty="0">
                <a:solidFill>
                  <a:schemeClr val="hlink"/>
                </a:solidFill>
                <a:latin typeface="Times New Roman" panose="02020603050405020304" pitchFamily="18" charset="0"/>
              </a:rPr>
              <a:t>地址</a:t>
            </a:r>
            <a:r>
              <a:rPr lang="en-US" altLang="zh-CN" sz="1800" dirty="0">
                <a:solidFill>
                  <a:schemeClr val="hlink"/>
                </a:solidFill>
                <a:latin typeface="Times New Roman" panose="02020603050405020304" pitchFamily="18" charset="0"/>
              </a:rPr>
              <a:t>n</a:t>
            </a:r>
            <a:r>
              <a:rPr lang="en-US" altLang="zh-CN" sz="1800" baseline="-25000" dirty="0">
                <a:solidFill>
                  <a:schemeClr val="hlink"/>
                </a:solidFill>
                <a:latin typeface="Times New Roman" panose="02020603050405020304" pitchFamily="18" charset="0"/>
              </a:rPr>
              <a:t>c</a:t>
            </a:r>
            <a:endParaRPr lang="en-US" altLang="zh-CN" sz="1800" baseline="-25000" dirty="0">
              <a:solidFill>
                <a:schemeClr val="hlink"/>
              </a:solidFill>
              <a:latin typeface="Times New Roman" panose="02020603050405020304" pitchFamily="18" charset="0"/>
            </a:endParaRPr>
          </a:p>
          <a:p>
            <a:pPr lvl="1">
              <a:buFont typeface="Wingdings" panose="05000000000000000000" pitchFamily="2" charset="2"/>
            </a:pPr>
            <a:r>
              <a:rPr lang="zh-CN" altLang="zh-CN" sz="1800" dirty="0">
                <a:solidFill>
                  <a:schemeClr val="hlink"/>
                </a:solidFill>
                <a:latin typeface="Times New Roman" panose="02020603050405020304" pitchFamily="18" charset="0"/>
              </a:rPr>
              <a:t>⑤</a:t>
            </a:r>
            <a:r>
              <a:rPr lang="zh-CN" altLang="en-US" sz="1800" dirty="0">
                <a:solidFill>
                  <a:schemeClr val="hlink"/>
                </a:solidFill>
                <a:latin typeface="Times New Roman" panose="02020603050405020304" pitchFamily="18" charset="0"/>
              </a:rPr>
              <a:t>若不等，</a:t>
            </a:r>
            <a:r>
              <a:rPr lang="zh-CN" altLang="en-US" sz="1800" dirty="0">
                <a:latin typeface="Times New Roman" panose="02020603050405020304" pitchFamily="18" charset="0"/>
              </a:rPr>
              <a:t>表示</a:t>
            </a:r>
            <a:r>
              <a:rPr lang="en-US" altLang="zh-CN" sz="1800" dirty="0">
                <a:latin typeface="Times New Roman" panose="02020603050405020304" pitchFamily="18" charset="0"/>
              </a:rPr>
              <a:t>Cache</a:t>
            </a:r>
            <a:r>
              <a:rPr lang="zh-CN" altLang="en-US" sz="1800" dirty="0">
                <a:latin typeface="Times New Roman" panose="02020603050405020304" pitchFamily="18" charset="0"/>
              </a:rPr>
              <a:t>块失效</a:t>
            </a:r>
            <a:endParaRPr lang="zh-CN" altLang="en-US" sz="1800" dirty="0">
              <a:solidFill>
                <a:schemeClr val="hlink"/>
              </a:solidFill>
              <a:latin typeface="Times New Roman" panose="02020603050405020304" pitchFamily="18" charset="0"/>
            </a:endParaRPr>
          </a:p>
        </p:txBody>
      </p:sp>
      <p:sp>
        <p:nvSpPr>
          <p:cNvPr id="14" name="文本框 13"/>
          <p:cNvSpPr txBox="1"/>
          <p:nvPr/>
        </p:nvSpPr>
        <p:spPr>
          <a:xfrm>
            <a:off x="4699000" y="3892550"/>
            <a:ext cx="533400" cy="523875"/>
          </a:xfrm>
          <a:prstGeom prst="rect">
            <a:avLst/>
          </a:prstGeom>
          <a:noFill/>
          <a:ln w="9525">
            <a:noFill/>
          </a:ln>
        </p:spPr>
        <p:txBody>
          <a:bodyPr>
            <a:spAutoFit/>
          </a:bodyPr>
          <a:p>
            <a:r>
              <a:rPr lang="zh-CN" altLang="en-US" dirty="0">
                <a:latin typeface="Calibri" panose="020F0502020204030204" pitchFamily="34" charset="0"/>
              </a:rPr>
              <a:t>③</a:t>
            </a:r>
            <a:endParaRPr lang="zh-CN" altLang="en-US" dirty="0">
              <a:latin typeface="Times New Roman" panose="02020603050405020304" pitchFamily="18" charset="0"/>
            </a:endParaRPr>
          </a:p>
        </p:txBody>
      </p:sp>
      <p:sp>
        <p:nvSpPr>
          <p:cNvPr id="15" name="文本框 14"/>
          <p:cNvSpPr txBox="1"/>
          <p:nvPr/>
        </p:nvSpPr>
        <p:spPr>
          <a:xfrm>
            <a:off x="4595813" y="1833563"/>
            <a:ext cx="533400" cy="523875"/>
          </a:xfrm>
          <a:prstGeom prst="rect">
            <a:avLst/>
          </a:prstGeom>
          <a:noFill/>
          <a:ln w="9525">
            <a:noFill/>
          </a:ln>
        </p:spPr>
        <p:txBody>
          <a:bodyPr>
            <a:spAutoFit/>
          </a:bodyPr>
          <a:p>
            <a:r>
              <a:rPr lang="zh-CN" altLang="en-US" dirty="0">
                <a:latin typeface="Calibri" panose="020F0502020204030204" pitchFamily="34" charset="0"/>
              </a:rPr>
              <a:t>③</a:t>
            </a: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4" grpId="0"/>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6"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51907" name="Picture 4"/>
          <p:cNvPicPr>
            <a:picLocks noChangeAspect="1"/>
          </p:cNvPicPr>
          <p:nvPr/>
        </p:nvPicPr>
        <p:blipFill>
          <a:blip r:embed="rId1"/>
          <a:stretch>
            <a:fillRect/>
          </a:stretch>
        </p:blipFill>
        <p:spPr>
          <a:xfrm>
            <a:off x="469900" y="909638"/>
            <a:ext cx="7977188" cy="5456237"/>
          </a:xfrm>
          <a:prstGeom prst="rect">
            <a:avLst/>
          </a:prstGeom>
          <a:noFill/>
          <a:ln w="9525">
            <a:noFill/>
          </a:ln>
        </p:spPr>
      </p:pic>
      <p:sp>
        <p:nvSpPr>
          <p:cNvPr id="251908"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）组相联映像与变换</a:t>
            </a:r>
            <a:endParaRPr lang="zh-CN" altLang="en-US" dirty="0">
              <a:latin typeface="Times New Roman" panose="02020603050405020304" pitchFamily="18"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0" name="Rectangle 3"/>
          <p:cNvSpPr>
            <a:spLocks noGrp="1"/>
          </p:cNvSpPr>
          <p:nvPr>
            <p:ph idx="1" hasCustomPrompt="1"/>
          </p:nvPr>
        </p:nvSpPr>
        <p:spPr>
          <a:ln/>
        </p:spPr>
        <p:txBody>
          <a:bodyPr vert="horz" wrap="square" lIns="91440" tIns="45720" rIns="91440" bIns="45720" anchor="t" anchorCtr="0"/>
          <a:p>
            <a:pPr eaLnBrk="1" hangingPunct="1">
              <a:spcBef>
                <a:spcPts val="1800"/>
              </a:spcBef>
            </a:pPr>
            <a:r>
              <a:rPr lang="zh-CN" altLang="en-US" dirty="0">
                <a:solidFill>
                  <a:srgbClr val="FF0000"/>
                </a:solidFill>
              </a:rPr>
              <a:t>优点：</a:t>
            </a:r>
            <a:endParaRPr lang="zh-CN" altLang="en-US" dirty="0">
              <a:solidFill>
                <a:srgbClr val="FF0000"/>
              </a:solidFill>
            </a:endParaRPr>
          </a:p>
          <a:p>
            <a:pPr lvl="1" eaLnBrk="1" hangingPunct="1">
              <a:spcBef>
                <a:spcPts val="1800"/>
              </a:spcBef>
            </a:pPr>
            <a:r>
              <a:rPr lang="zh-CN" altLang="en-US" dirty="0">
                <a:latin typeface="楷体_GB2312" pitchFamily="49" charset="-122"/>
                <a:ea typeface="楷体_GB2312" pitchFamily="49" charset="-122"/>
              </a:rPr>
              <a:t>块的冲突概率比较低</a:t>
            </a:r>
            <a:endParaRPr lang="zh-CN" altLang="en-US" dirty="0">
              <a:latin typeface="楷体_GB2312" pitchFamily="49" charset="-122"/>
              <a:ea typeface="楷体_GB2312" pitchFamily="49" charset="-122"/>
            </a:endParaRPr>
          </a:p>
          <a:p>
            <a:pPr lvl="1" eaLnBrk="1" hangingPunct="1">
              <a:spcBef>
                <a:spcPts val="1800"/>
              </a:spcBef>
            </a:pPr>
            <a:r>
              <a:rPr lang="zh-CN" altLang="en-US" dirty="0">
                <a:latin typeface="楷体_GB2312" pitchFamily="49" charset="-122"/>
                <a:ea typeface="楷体_GB2312" pitchFamily="49" charset="-122"/>
              </a:rPr>
              <a:t>块的利用率大幅度提高</a:t>
            </a:r>
            <a:endParaRPr lang="zh-CN" altLang="en-US" dirty="0">
              <a:latin typeface="楷体_GB2312" pitchFamily="49" charset="-122"/>
              <a:ea typeface="楷体_GB2312" pitchFamily="49" charset="-122"/>
            </a:endParaRPr>
          </a:p>
          <a:p>
            <a:pPr lvl="1" eaLnBrk="1" hangingPunct="1">
              <a:spcBef>
                <a:spcPts val="1800"/>
              </a:spcBef>
            </a:pPr>
            <a:r>
              <a:rPr lang="zh-CN" altLang="en-US" dirty="0">
                <a:latin typeface="楷体_GB2312" pitchFamily="49" charset="-122"/>
                <a:ea typeface="楷体_GB2312" pitchFamily="49" charset="-122"/>
              </a:rPr>
              <a:t>块失效率明显降低</a:t>
            </a:r>
            <a:endParaRPr lang="zh-CN" altLang="en-US" dirty="0">
              <a:latin typeface="楷体_GB2312" pitchFamily="49" charset="-122"/>
              <a:ea typeface="楷体_GB2312" pitchFamily="49" charset="-122"/>
            </a:endParaRPr>
          </a:p>
          <a:p>
            <a:pPr eaLnBrk="1" hangingPunct="1">
              <a:spcBef>
                <a:spcPts val="1800"/>
              </a:spcBef>
            </a:pPr>
            <a:r>
              <a:rPr lang="zh-CN" altLang="en-US" dirty="0">
                <a:solidFill>
                  <a:srgbClr val="FF0000"/>
                </a:solidFill>
              </a:rPr>
              <a:t>缺点：</a:t>
            </a:r>
            <a:endParaRPr lang="en-US" altLang="zh-CN" dirty="0">
              <a:solidFill>
                <a:srgbClr val="FF0000"/>
              </a:solidFill>
            </a:endParaRPr>
          </a:p>
          <a:p>
            <a:pPr lvl="1" eaLnBrk="1" hangingPunct="1">
              <a:spcBef>
                <a:spcPts val="1800"/>
              </a:spcBef>
            </a:pPr>
            <a:r>
              <a:rPr lang="zh-CN" altLang="en-US" dirty="0">
                <a:latin typeface="楷体_GB2312" pitchFamily="49" charset="-122"/>
                <a:ea typeface="楷体_GB2312" pitchFamily="49" charset="-122"/>
              </a:rPr>
              <a:t>实现难度和造价要比直接映象方式高</a:t>
            </a:r>
            <a:endParaRPr lang="zh-CN" altLang="en-US" dirty="0">
              <a:latin typeface="楷体_GB2312" pitchFamily="49" charset="-122"/>
              <a:ea typeface="楷体_GB2312" pitchFamily="49" charset="-122"/>
            </a:endParaRPr>
          </a:p>
          <a:p>
            <a:pPr eaLnBrk="1" hangingPunct="1"/>
            <a:endParaRPr lang="zh-CN" altLang="en-US" dirty="0"/>
          </a:p>
        </p:txBody>
      </p:sp>
      <p:sp>
        <p:nvSpPr>
          <p:cNvPr id="252931" name="Rectangle 2"/>
          <p:cNvSpPr>
            <a:spLocks noGrp="1"/>
          </p:cNvSpPr>
          <p:nvPr>
            <p:ph type="title"/>
          </p:nvPr>
        </p:nvSpPr>
        <p:spPr>
          <a:xfrm>
            <a:off x="598488" y="114300"/>
            <a:ext cx="7848600" cy="609600"/>
          </a:xfrm>
          <a:ln/>
        </p:spPr>
        <p:txBody>
          <a:bodyPr vert="horz" wrap="square" lIns="91440" tIns="45720" rIns="91440" bIns="45720" anchor="ctr" anchorCtr="0"/>
          <a:p>
            <a:pPr eaLnBrk="1" hangingPunct="1"/>
            <a:r>
              <a:rPr lang="zh-CN" altLang="en-US" dirty="0">
                <a:latin typeface="Times New Roman" panose="02020603050405020304" pitchFamily="18" charset="0"/>
              </a:rPr>
              <a:t>（</a:t>
            </a:r>
            <a:r>
              <a:rPr lang="en-US" altLang="zh-CN" dirty="0">
                <a:latin typeface="Times New Roman" panose="02020603050405020304" pitchFamily="18" charset="0"/>
              </a:rPr>
              <a:t>3</a:t>
            </a:r>
            <a:r>
              <a:rPr lang="zh-CN" altLang="en-US" dirty="0">
                <a:latin typeface="Times New Roman" panose="02020603050405020304" pitchFamily="18" charset="0"/>
              </a:rPr>
              <a:t>）组相联映像与变换</a:t>
            </a:r>
            <a:endParaRPr lang="zh-CN" altLang="en-US" dirty="0">
              <a:latin typeface="Times New Roman" panose="02020603050405020304" pitchFamily="18"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3954" name="Rectangle 2"/>
          <p:cNvSpPr>
            <a:spLocks noGrp="1"/>
          </p:cNvSpPr>
          <p:nvPr>
            <p:ph type="title"/>
          </p:nvPr>
        </p:nvSpPr>
        <p:spPr>
          <a:xfrm>
            <a:off x="393700" y="136525"/>
            <a:ext cx="7848600" cy="609600"/>
          </a:xfrm>
          <a:ln/>
        </p:spPr>
        <p:txBody>
          <a:bodyPr vert="horz" wrap="square" lIns="91440" tIns="45720" rIns="91440" bIns="45720" anchor="ctr" anchorCtr="0"/>
          <a:p>
            <a:pPr eaLnBrk="1" hangingPunct="1"/>
            <a:r>
              <a:rPr lang="zh-CN" altLang="en-US" sz="3200" dirty="0"/>
              <a:t>例题</a:t>
            </a:r>
            <a:endParaRPr lang="zh-CN" altLang="en-US" sz="3200" dirty="0"/>
          </a:p>
        </p:txBody>
      </p:sp>
      <p:sp>
        <p:nvSpPr>
          <p:cNvPr id="253955" name="Rectangle 3"/>
          <p:cNvSpPr>
            <a:spLocks noGrp="1"/>
          </p:cNvSpPr>
          <p:nvPr>
            <p:ph type="body" sz="half" idx="1" hasCustomPrompt="1"/>
          </p:nvPr>
        </p:nvSpPr>
        <p:spPr>
          <a:xfrm>
            <a:off x="223838" y="974725"/>
            <a:ext cx="8274050" cy="1455738"/>
          </a:xfrm>
          <a:ln/>
        </p:spPr>
        <p:txBody>
          <a:bodyPr vert="horz" wrap="square" lIns="91440" tIns="45720" rIns="91440" bIns="45720" anchor="t" anchorCtr="0"/>
          <a:p>
            <a:pPr lvl="1" eaLnBrk="1" hangingPunct="1">
              <a:buClr>
                <a:schemeClr val="tx2"/>
              </a:buClr>
              <a:buSzPct val="60000"/>
              <a:buFont typeface="Wingdings" panose="05000000000000000000" pitchFamily="2" charset="2"/>
              <a:buNone/>
            </a:pPr>
            <a:r>
              <a:rPr lang="zh-CN" altLang="en-US" sz="2000" b="1" dirty="0"/>
              <a:t>	</a:t>
            </a:r>
            <a:r>
              <a:rPr lang="zh-CN" altLang="en-US" sz="2000" b="1" dirty="0">
                <a:latin typeface="楷体_GB2312" pitchFamily="49" charset="-122"/>
                <a:ea typeface="楷体_GB2312" pitchFamily="49" charset="-122"/>
              </a:rPr>
              <a:t>设一个组相联映像的</a:t>
            </a:r>
            <a:r>
              <a:rPr lang="en-US" altLang="zh-CN" sz="2000" b="1" dirty="0">
                <a:latin typeface="楷体_GB2312" pitchFamily="49" charset="-122"/>
                <a:ea typeface="楷体_GB2312" pitchFamily="49" charset="-122"/>
              </a:rPr>
              <a:t>Cache</a:t>
            </a:r>
            <a:r>
              <a:rPr lang="zh-CN" altLang="en-US" sz="2000" b="1" dirty="0">
                <a:latin typeface="楷体_GB2312" pitchFamily="49" charset="-122"/>
                <a:ea typeface="楷体_GB2312" pitchFamily="49" charset="-122"/>
              </a:rPr>
              <a:t>中有</a:t>
            </a:r>
            <a:r>
              <a:rPr lang="en-US" altLang="zh-CN" sz="2000" b="1" dirty="0">
                <a:latin typeface="楷体_GB2312" pitchFamily="49" charset="-122"/>
                <a:ea typeface="楷体_GB2312" pitchFamily="49" charset="-122"/>
              </a:rPr>
              <a:t>8</a:t>
            </a:r>
            <a:r>
              <a:rPr lang="zh-CN" altLang="en-US" sz="2000" b="1" dirty="0">
                <a:latin typeface="楷体_GB2312" pitchFamily="49" charset="-122"/>
                <a:ea typeface="楷体_GB2312" pitchFamily="49" charset="-122"/>
              </a:rPr>
              <a:t>个块，访问主存进行读的</a:t>
            </a:r>
            <a:r>
              <a:rPr lang="zh-CN" altLang="en-US" sz="2000" b="1" dirty="0">
                <a:solidFill>
                  <a:srgbClr val="FF0000"/>
                </a:solidFill>
                <a:latin typeface="楷体_GB2312" pitchFamily="49" charset="-122"/>
                <a:ea typeface="楷体_GB2312" pitchFamily="49" charset="-122"/>
              </a:rPr>
              <a:t>块地址</a:t>
            </a:r>
            <a:r>
              <a:rPr lang="zh-CN" altLang="en-US" sz="2000" b="1" dirty="0">
                <a:latin typeface="楷体_GB2312" pitchFamily="49" charset="-122"/>
                <a:ea typeface="楷体_GB2312" pitchFamily="49" charset="-122"/>
              </a:rPr>
              <a:t>顺序为十进制数</a:t>
            </a:r>
            <a:r>
              <a:rPr lang="en-US" altLang="zh-CN" sz="2000" b="1" dirty="0">
                <a:latin typeface="楷体_GB2312" pitchFamily="49" charset="-122"/>
                <a:ea typeface="楷体_GB2312" pitchFamily="49" charset="-122"/>
              </a:rPr>
              <a:t>22</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22</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26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4</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16</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18</a:t>
            </a:r>
            <a:r>
              <a:rPr lang="zh-CN" altLang="en-US" sz="2000" b="1" dirty="0">
                <a:latin typeface="楷体_GB2312" pitchFamily="49" charset="-122"/>
                <a:ea typeface="楷体_GB2312" pitchFamily="49" charset="-122"/>
              </a:rPr>
              <a:t>，求每次访问后</a:t>
            </a:r>
            <a:r>
              <a:rPr lang="en-US" altLang="zh-CN" sz="2000" b="1" dirty="0">
                <a:latin typeface="楷体_GB2312" pitchFamily="49" charset="-122"/>
                <a:ea typeface="楷体_GB2312" pitchFamily="49" charset="-122"/>
              </a:rPr>
              <a:t>Cache</a:t>
            </a:r>
            <a:r>
              <a:rPr lang="zh-CN" altLang="en-US" sz="2000" b="1" dirty="0">
                <a:latin typeface="楷体_GB2312" pitchFamily="49" charset="-122"/>
                <a:ea typeface="楷体_GB2312" pitchFamily="49" charset="-122"/>
              </a:rPr>
              <a:t>中的内容</a:t>
            </a:r>
            <a:endParaRPr lang="zh-CN" altLang="en-US" sz="2000" b="1" dirty="0">
              <a:latin typeface="楷体_GB2312" pitchFamily="49" charset="-122"/>
              <a:ea typeface="楷体_GB2312" pitchFamily="49" charset="-122"/>
            </a:endParaRPr>
          </a:p>
        </p:txBody>
      </p:sp>
      <p:graphicFrame>
        <p:nvGraphicFramePr>
          <p:cNvPr id="990340" name="Group 132"/>
          <p:cNvGraphicFramePr>
            <a:graphicFrameLocks noGrp="1"/>
          </p:cNvGraphicFramePr>
          <p:nvPr>
            <p:ph sz="half" idx="4294967295"/>
          </p:nvPr>
        </p:nvGraphicFramePr>
        <p:xfrm>
          <a:off x="646113" y="2138363"/>
          <a:ext cx="8129588" cy="3438525"/>
        </p:xfrm>
        <a:graphic>
          <a:graphicData uri="http://schemas.openxmlformats.org/drawingml/2006/table">
            <a:tbl>
              <a:tblPr/>
              <a:tblGrid>
                <a:gridCol w="1470025"/>
                <a:gridCol w="728663"/>
                <a:gridCol w="658812"/>
                <a:gridCol w="795338"/>
                <a:gridCol w="728662"/>
                <a:gridCol w="728663"/>
                <a:gridCol w="728662"/>
                <a:gridCol w="728663"/>
                <a:gridCol w="728662"/>
                <a:gridCol w="833438"/>
              </a:tblGrid>
              <a:tr h="23495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组号</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22</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22</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26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16</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18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000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001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010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011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100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Cache101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110</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Cache111</a:t>
                      </a: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操作状态</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54083" name="Rectangle 131"/>
          <p:cNvSpPr/>
          <p:nvPr/>
        </p:nvSpPr>
        <p:spPr>
          <a:xfrm>
            <a:off x="1400175" y="5772150"/>
            <a:ext cx="6434138" cy="923925"/>
          </a:xfrm>
          <a:prstGeom prst="rect">
            <a:avLst/>
          </a:prstGeom>
          <a:noFill/>
          <a:ln w="9525">
            <a:noFill/>
          </a:ln>
        </p:spPr>
        <p:txBody>
          <a:bodyPr wrap="none">
            <a:spAutoFit/>
          </a:bodyPr>
          <a:p>
            <a:r>
              <a:rPr lang="zh-CN" altLang="en-US" sz="1800" b="1" dirty="0">
                <a:latin typeface="Times New Roman" panose="02020603050405020304" pitchFamily="18" charset="0"/>
                <a:ea typeface="宋体" panose="02010600030101010101" pitchFamily="2" charset="-122"/>
              </a:rPr>
              <a:t>所对应的二进制块地址为</a:t>
            </a:r>
            <a:endParaRPr lang="en-US" altLang="zh-CN" sz="1800" b="1" dirty="0">
              <a:latin typeface="Times New Roman" panose="02020603050405020304" pitchFamily="18" charset="0"/>
              <a:ea typeface="宋体" panose="02010600030101010101" pitchFamily="2" charset="-122"/>
            </a:endParaRPr>
          </a:p>
          <a:p>
            <a:r>
              <a:rPr lang="en-US" altLang="zh-CN" sz="1800" b="1" dirty="0">
                <a:latin typeface="Times New Roman" panose="02020603050405020304" pitchFamily="18" charset="0"/>
                <a:ea typeface="宋体" panose="02010600030101010101" pitchFamily="2" charset="-122"/>
              </a:rPr>
              <a:t>    22  </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22</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26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4</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16</a:t>
            </a:r>
            <a:r>
              <a:rPr lang="zh-CN" altLang="en-US" sz="1800" b="1" dirty="0">
                <a:latin typeface="Times New Roman" panose="02020603050405020304" pitchFamily="18" charset="0"/>
                <a:ea typeface="宋体" panose="02010600030101010101" pitchFamily="2" charset="-122"/>
              </a:rPr>
              <a:t>、     </a:t>
            </a:r>
            <a:r>
              <a:rPr lang="en-US" altLang="zh-CN" sz="1800" b="1" dirty="0">
                <a:latin typeface="Times New Roman" panose="02020603050405020304" pitchFamily="18" charset="0"/>
                <a:ea typeface="宋体" panose="02010600030101010101" pitchFamily="2" charset="-122"/>
              </a:rPr>
              <a:t>18</a:t>
            </a:r>
            <a:endParaRPr lang="zh-CN" altLang="en-US" sz="1800" b="1" dirty="0">
              <a:latin typeface="Times New Roman" panose="02020603050405020304" pitchFamily="18" charset="0"/>
              <a:ea typeface="宋体" panose="02010600030101010101" pitchFamily="2" charset="-122"/>
            </a:endParaRPr>
          </a:p>
          <a:p>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1</a:t>
            </a:r>
            <a:r>
              <a:rPr lang="en-US" altLang="zh-CN" sz="1800" b="1" dirty="0">
                <a:latin typeface="Times New Roman" panose="02020603050405020304" pitchFamily="18" charset="0"/>
                <a:ea typeface="宋体" panose="02010600030101010101" pitchFamily="2" charset="-122"/>
              </a:rPr>
              <a:t>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11</a:t>
            </a:r>
            <a:r>
              <a:rPr lang="en-US" altLang="zh-CN" sz="1800" b="1" dirty="0">
                <a:solidFill>
                  <a:srgbClr val="000000"/>
                </a:solidFill>
                <a:latin typeface="Times New Roman" panose="02020603050405020304" pitchFamily="18" charset="0"/>
                <a:ea typeface="宋体" panose="02010600030101010101" pitchFamily="2" charset="-122"/>
              </a:rPr>
              <a:t>0</a:t>
            </a:r>
            <a:r>
              <a:rPr lang="en-US" altLang="zh-CN" sz="1800" b="1" dirty="0">
                <a:latin typeface="Times New Roman" panose="02020603050405020304" pitchFamily="18" charset="0"/>
                <a:ea typeface="宋体" panose="02010600030101010101" pitchFamily="2" charset="-122"/>
              </a:rPr>
              <a:t>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1</a:t>
            </a:r>
            <a:r>
              <a:rPr lang="en-US" altLang="zh-CN" sz="1800" b="1" dirty="0">
                <a:latin typeface="Times New Roman" panose="02020603050405020304" pitchFamily="18" charset="0"/>
                <a:ea typeface="宋体" panose="02010600030101010101" pitchFamily="2" charset="-122"/>
              </a:rPr>
              <a:t>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11</a:t>
            </a:r>
            <a:r>
              <a:rPr lang="en-US" altLang="zh-CN" sz="1800" b="1" dirty="0">
                <a:solidFill>
                  <a:srgbClr val="000000"/>
                </a:solidFill>
                <a:latin typeface="Times New Roman" panose="02020603050405020304" pitchFamily="18" charset="0"/>
                <a:ea typeface="宋体" panose="02010600030101010101" pitchFamily="2" charset="-122"/>
              </a:rPr>
              <a:t>0</a:t>
            </a:r>
            <a:r>
              <a:rPr lang="en-US" altLang="zh-CN" sz="1800" b="1" dirty="0">
                <a:latin typeface="Times New Roman" panose="02020603050405020304" pitchFamily="18" charset="0"/>
                <a:ea typeface="宋体" panose="02010600030101010101" pitchFamily="2" charset="-122"/>
              </a:rPr>
              <a:t>10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a:t>
            </a:r>
            <a:r>
              <a:rPr lang="en-US" altLang="zh-CN" sz="1800" b="1" dirty="0">
                <a:latin typeface="Times New Roman" panose="02020603050405020304" pitchFamily="18" charset="0"/>
                <a:ea typeface="宋体" panose="02010600030101010101" pitchFamily="2" charset="-122"/>
              </a:rPr>
              <a:t>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00</a:t>
            </a:r>
            <a:r>
              <a:rPr lang="en-US" altLang="zh-CN" sz="1800" b="1" dirty="0">
                <a:solidFill>
                  <a:srgbClr val="000000"/>
                </a:solidFill>
                <a:latin typeface="Times New Roman" panose="02020603050405020304" pitchFamily="18" charset="0"/>
                <a:ea typeface="宋体" panose="02010600030101010101" pitchFamily="2" charset="-122"/>
              </a:rPr>
              <a:t>1</a:t>
            </a:r>
            <a:r>
              <a:rPr lang="en-US" altLang="zh-CN" sz="1800" b="1" dirty="0">
                <a:latin typeface="Times New Roman" panose="02020603050405020304" pitchFamily="18" charset="0"/>
                <a:ea typeface="宋体" panose="02010600030101010101" pitchFamily="2" charset="-122"/>
              </a:rPr>
              <a:t>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a:t>
            </a:r>
            <a:r>
              <a:rPr lang="en-US" altLang="zh-CN" sz="1800" b="1" dirty="0">
                <a:latin typeface="Times New Roman" panose="02020603050405020304" pitchFamily="18" charset="0"/>
                <a:ea typeface="宋体" panose="02010600030101010101" pitchFamily="2" charset="-122"/>
              </a:rPr>
              <a:t>00</a:t>
            </a:r>
            <a:r>
              <a:rPr lang="zh-CN" altLang="en-US" sz="1800" b="1" dirty="0">
                <a:latin typeface="Times New Roman" panose="02020603050405020304" pitchFamily="18" charset="0"/>
                <a:ea typeface="宋体" panose="02010600030101010101" pitchFamily="2" charset="-122"/>
              </a:rPr>
              <a:t>、</a:t>
            </a:r>
            <a:r>
              <a:rPr lang="en-US" altLang="zh-CN" sz="1800" b="1" dirty="0">
                <a:latin typeface="Times New Roman" panose="02020603050405020304" pitchFamily="18" charset="0"/>
                <a:ea typeface="宋体" panose="02010600030101010101" pitchFamily="2" charset="-122"/>
              </a:rPr>
              <a:t>10</a:t>
            </a:r>
            <a:r>
              <a:rPr lang="en-US" altLang="zh-CN" sz="1800" b="1" dirty="0">
                <a:solidFill>
                  <a:srgbClr val="000000"/>
                </a:solidFill>
                <a:latin typeface="Times New Roman" panose="02020603050405020304" pitchFamily="18" charset="0"/>
                <a:ea typeface="宋体" panose="02010600030101010101" pitchFamily="2" charset="-122"/>
              </a:rPr>
              <a:t>0</a:t>
            </a:r>
            <a:r>
              <a:rPr lang="en-US" altLang="zh-CN" sz="1800" b="1" dirty="0">
                <a:latin typeface="Times New Roman" panose="02020603050405020304" pitchFamily="18" charset="0"/>
                <a:ea typeface="宋体" panose="02010600030101010101" pitchFamily="2" charset="-122"/>
              </a:rPr>
              <a:t>10</a:t>
            </a:r>
            <a:r>
              <a:rPr lang="en-US" altLang="zh-CN" sz="1800" dirty="0">
                <a:latin typeface="Times New Roman" panose="02020603050405020304" pitchFamily="18" charset="0"/>
                <a:ea typeface="宋体" panose="02010600030101010101" pitchFamily="2" charset="-122"/>
              </a:rPr>
              <a:t> </a:t>
            </a:r>
            <a:endParaRPr lang="en-US" altLang="zh-CN" sz="1800" dirty="0">
              <a:latin typeface="Times New Roman" panose="02020603050405020304" pitchFamily="18" charset="0"/>
              <a:ea typeface="宋体" panose="02010600030101010101" pitchFamily="2" charset="-122"/>
            </a:endParaRPr>
          </a:p>
        </p:txBody>
      </p:sp>
      <p:sp>
        <p:nvSpPr>
          <p:cNvPr id="2" name="矩形 1"/>
          <p:cNvSpPr/>
          <p:nvPr/>
        </p:nvSpPr>
        <p:spPr>
          <a:xfrm>
            <a:off x="2220913" y="400050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3" name="矩形 2"/>
          <p:cNvSpPr/>
          <p:nvPr/>
        </p:nvSpPr>
        <p:spPr>
          <a:xfrm>
            <a:off x="2908300" y="2757488"/>
            <a:ext cx="390525"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4" name="矩形 3"/>
          <p:cNvSpPr/>
          <p:nvPr/>
        </p:nvSpPr>
        <p:spPr>
          <a:xfrm>
            <a:off x="3500438" y="5284788"/>
            <a:ext cx="596900"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9" name="矩形 8"/>
          <p:cNvSpPr/>
          <p:nvPr/>
        </p:nvSpPr>
        <p:spPr>
          <a:xfrm>
            <a:off x="4273550" y="5284788"/>
            <a:ext cx="598488"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10" name="矩形 9"/>
          <p:cNvSpPr/>
          <p:nvPr/>
        </p:nvSpPr>
        <p:spPr>
          <a:xfrm>
            <a:off x="5092700" y="3076575"/>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11" name="矩形 10"/>
          <p:cNvSpPr/>
          <p:nvPr/>
        </p:nvSpPr>
        <p:spPr>
          <a:xfrm>
            <a:off x="5878513" y="4316413"/>
            <a:ext cx="287337"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12" name="矩形 11"/>
          <p:cNvSpPr/>
          <p:nvPr/>
        </p:nvSpPr>
        <p:spPr>
          <a:xfrm>
            <a:off x="6567488" y="3076575"/>
            <a:ext cx="388937"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13" name="矩形 12"/>
          <p:cNvSpPr/>
          <p:nvPr/>
        </p:nvSpPr>
        <p:spPr>
          <a:xfrm>
            <a:off x="6462713" y="5284788"/>
            <a:ext cx="598487" cy="338137"/>
          </a:xfrm>
          <a:prstGeom prst="rect">
            <a:avLst/>
          </a:prstGeom>
          <a:noFill/>
          <a:ln w="9525">
            <a:noFill/>
          </a:ln>
        </p:spPr>
        <p:txBody>
          <a:bodyPr wrap="none">
            <a:spAutoFit/>
          </a:bodyPr>
          <a:p>
            <a:pPr algn="ctr"/>
            <a:r>
              <a:rPr lang="zh-CN" altLang="en-US" sz="1600" b="1" dirty="0">
                <a:latin typeface="Times New Roman" panose="02020603050405020304" pitchFamily="18" charset="0"/>
                <a:ea typeface="楷体_GB2312" pitchFamily="49" charset="-122"/>
              </a:rPr>
              <a:t>命中</a:t>
            </a:r>
            <a:endParaRPr lang="zh-CN" altLang="en-US" sz="1600" b="1" dirty="0">
              <a:latin typeface="Times New Roman" panose="02020603050405020304" pitchFamily="18" charset="0"/>
              <a:ea typeface="楷体_GB2312" pitchFamily="49" charset="-122"/>
            </a:endParaRPr>
          </a:p>
        </p:txBody>
      </p:sp>
      <p:sp>
        <p:nvSpPr>
          <p:cNvPr id="15" name="矩形 14"/>
          <p:cNvSpPr/>
          <p:nvPr/>
        </p:nvSpPr>
        <p:spPr>
          <a:xfrm>
            <a:off x="7305675" y="3417888"/>
            <a:ext cx="388938"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18</a:t>
            </a:r>
            <a:endParaRPr lang="en-US" altLang="zh-CN" sz="1600" b="1" dirty="0">
              <a:solidFill>
                <a:srgbClr val="000000"/>
              </a:solidFill>
              <a:latin typeface="Times New Roman" panose="02020603050405020304" pitchFamily="18" charset="0"/>
              <a:ea typeface="楷体_GB2312" pitchFamily="49" charset="-122"/>
            </a:endParaRPr>
          </a:p>
        </p:txBody>
      </p:sp>
      <p:sp>
        <p:nvSpPr>
          <p:cNvPr id="16" name="矩形 15"/>
          <p:cNvSpPr/>
          <p:nvPr/>
        </p:nvSpPr>
        <p:spPr>
          <a:xfrm>
            <a:off x="5092700" y="4000500"/>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17" name="矩形 16"/>
          <p:cNvSpPr/>
          <p:nvPr/>
        </p:nvSpPr>
        <p:spPr>
          <a:xfrm>
            <a:off x="3603625" y="400050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18" name="矩形 17"/>
          <p:cNvSpPr/>
          <p:nvPr/>
        </p:nvSpPr>
        <p:spPr>
          <a:xfrm>
            <a:off x="4378325" y="4000500"/>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19" name="矩形 18"/>
          <p:cNvSpPr/>
          <p:nvPr/>
        </p:nvSpPr>
        <p:spPr>
          <a:xfrm>
            <a:off x="2908300" y="400050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20" name="矩形 19"/>
          <p:cNvSpPr/>
          <p:nvPr/>
        </p:nvSpPr>
        <p:spPr>
          <a:xfrm>
            <a:off x="3603625" y="2757488"/>
            <a:ext cx="390525"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1" name="矩形 20"/>
          <p:cNvSpPr/>
          <p:nvPr/>
        </p:nvSpPr>
        <p:spPr>
          <a:xfrm>
            <a:off x="4378325" y="2757488"/>
            <a:ext cx="388938"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2" name="矩形 21"/>
          <p:cNvSpPr/>
          <p:nvPr/>
        </p:nvSpPr>
        <p:spPr>
          <a:xfrm>
            <a:off x="5092700" y="2757488"/>
            <a:ext cx="388938"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3" name="矩形 22"/>
          <p:cNvSpPr/>
          <p:nvPr/>
        </p:nvSpPr>
        <p:spPr>
          <a:xfrm>
            <a:off x="5826125" y="2757488"/>
            <a:ext cx="390525"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4" name="矩形 23"/>
          <p:cNvSpPr/>
          <p:nvPr/>
        </p:nvSpPr>
        <p:spPr>
          <a:xfrm>
            <a:off x="6567488" y="2757488"/>
            <a:ext cx="388937"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5" name="矩形 24"/>
          <p:cNvSpPr/>
          <p:nvPr/>
        </p:nvSpPr>
        <p:spPr>
          <a:xfrm>
            <a:off x="7305675" y="2757488"/>
            <a:ext cx="388938"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26</a:t>
            </a:r>
            <a:endParaRPr lang="en-US" altLang="zh-CN" sz="1600" b="1" dirty="0">
              <a:solidFill>
                <a:srgbClr val="000000"/>
              </a:solidFill>
              <a:latin typeface="Times New Roman" panose="02020603050405020304" pitchFamily="18" charset="0"/>
              <a:ea typeface="楷体_GB2312" pitchFamily="49" charset="-122"/>
            </a:endParaRPr>
          </a:p>
        </p:txBody>
      </p:sp>
      <p:sp>
        <p:nvSpPr>
          <p:cNvPr id="26" name="矩形 25"/>
          <p:cNvSpPr/>
          <p:nvPr/>
        </p:nvSpPr>
        <p:spPr>
          <a:xfrm>
            <a:off x="7305675" y="3076575"/>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27" name="矩形 26"/>
          <p:cNvSpPr/>
          <p:nvPr/>
        </p:nvSpPr>
        <p:spPr>
          <a:xfrm>
            <a:off x="5826125" y="4000500"/>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28" name="矩形 27"/>
          <p:cNvSpPr/>
          <p:nvPr/>
        </p:nvSpPr>
        <p:spPr>
          <a:xfrm>
            <a:off x="6567488" y="4000500"/>
            <a:ext cx="388937"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29" name="矩形 28"/>
          <p:cNvSpPr/>
          <p:nvPr/>
        </p:nvSpPr>
        <p:spPr>
          <a:xfrm>
            <a:off x="7305675" y="4000500"/>
            <a:ext cx="388938"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22</a:t>
            </a:r>
            <a:endParaRPr lang="en-US" altLang="zh-CN" sz="1600" b="1" dirty="0">
              <a:solidFill>
                <a:srgbClr val="000000"/>
              </a:solidFill>
              <a:latin typeface="Times New Roman" panose="02020603050405020304" pitchFamily="18" charset="0"/>
              <a:ea typeface="楷体_GB2312" pitchFamily="49" charset="-122"/>
            </a:endParaRPr>
          </a:p>
        </p:txBody>
      </p:sp>
      <p:sp>
        <p:nvSpPr>
          <p:cNvPr id="30" name="矩形 29"/>
          <p:cNvSpPr/>
          <p:nvPr/>
        </p:nvSpPr>
        <p:spPr>
          <a:xfrm>
            <a:off x="6618288" y="4316413"/>
            <a:ext cx="287337"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31" name="矩形 30"/>
          <p:cNvSpPr/>
          <p:nvPr/>
        </p:nvSpPr>
        <p:spPr>
          <a:xfrm>
            <a:off x="7356475" y="4316413"/>
            <a:ext cx="287338" cy="338137"/>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4</a:t>
            </a:r>
            <a:endParaRPr lang="en-US" altLang="zh-CN" sz="1600" b="1" dirty="0">
              <a:solidFill>
                <a:srgbClr val="000000"/>
              </a:solidFill>
              <a:latin typeface="Times New Roman" panose="02020603050405020304" pitchFamily="18" charset="0"/>
              <a:ea typeface="楷体_GB2312" pitchFamily="49" charset="-122"/>
            </a:endParaRPr>
          </a:p>
        </p:txBody>
      </p:sp>
      <p:sp>
        <p:nvSpPr>
          <p:cNvPr id="32" name="矩形 31"/>
          <p:cNvSpPr/>
          <p:nvPr/>
        </p:nvSpPr>
        <p:spPr>
          <a:xfrm>
            <a:off x="5826125" y="3076575"/>
            <a:ext cx="390525" cy="338138"/>
          </a:xfrm>
          <a:prstGeom prst="rect">
            <a:avLst/>
          </a:prstGeom>
          <a:noFill/>
          <a:ln w="9525">
            <a:noFill/>
          </a:ln>
        </p:spPr>
        <p:txBody>
          <a:bodyPr wrap="none">
            <a:spAutoFit/>
          </a:bodyPr>
          <a:p>
            <a:pPr algn="ctr"/>
            <a:r>
              <a:rPr lang="en-US" altLang="zh-CN" sz="1600" b="1" dirty="0">
                <a:solidFill>
                  <a:srgbClr val="000000"/>
                </a:solidFill>
                <a:latin typeface="Times New Roman" panose="02020603050405020304" pitchFamily="18" charset="0"/>
                <a:ea typeface="楷体_GB2312" pitchFamily="49" charset="-122"/>
              </a:rPr>
              <a:t>16</a:t>
            </a:r>
            <a:endParaRPr lang="en-US" altLang="zh-CN" sz="1600" b="1" dirty="0">
              <a:solidFill>
                <a:srgbClr val="000000"/>
              </a:solidFill>
              <a:latin typeface="Times New Roman" panose="02020603050405020304" pitchFamily="18" charset="0"/>
              <a:ea typeface="楷体_GB2312" pitchFamily="49" charset="-122"/>
            </a:endParaRPr>
          </a:p>
        </p:txBody>
      </p:sp>
      <p:sp>
        <p:nvSpPr>
          <p:cNvPr id="5" name="矩形 4"/>
          <p:cNvSpPr/>
          <p:nvPr/>
        </p:nvSpPr>
        <p:spPr>
          <a:xfrm>
            <a:off x="2109788"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4" name="矩形 33"/>
          <p:cNvSpPr/>
          <p:nvPr/>
        </p:nvSpPr>
        <p:spPr>
          <a:xfrm>
            <a:off x="2805113"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5" name="矩形 34"/>
          <p:cNvSpPr/>
          <p:nvPr/>
        </p:nvSpPr>
        <p:spPr>
          <a:xfrm>
            <a:off x="4987925" y="5284788"/>
            <a:ext cx="598488"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6" name="矩形 35"/>
          <p:cNvSpPr/>
          <p:nvPr/>
        </p:nvSpPr>
        <p:spPr>
          <a:xfrm>
            <a:off x="5722938" y="5284788"/>
            <a:ext cx="598487"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
        <p:nvSpPr>
          <p:cNvPr id="37" name="矩形 36"/>
          <p:cNvSpPr/>
          <p:nvPr/>
        </p:nvSpPr>
        <p:spPr>
          <a:xfrm>
            <a:off x="7200900" y="5284788"/>
            <a:ext cx="598488" cy="338137"/>
          </a:xfrm>
          <a:prstGeom prst="rect">
            <a:avLst/>
          </a:prstGeom>
          <a:noFill/>
          <a:ln w="9525">
            <a:noFill/>
          </a:ln>
        </p:spPr>
        <p:txBody>
          <a:bodyPr wrap="none">
            <a:spAutoFit/>
          </a:bodyPr>
          <a:p>
            <a:pPr algn="ctr"/>
            <a:r>
              <a:rPr lang="zh-CN" altLang="en-US" sz="1600" b="1" dirty="0">
                <a:solidFill>
                  <a:srgbClr val="000000"/>
                </a:solidFill>
                <a:latin typeface="Times New Roman" panose="02020603050405020304" pitchFamily="18" charset="0"/>
                <a:ea typeface="楷体_GB2312" pitchFamily="49" charset="-122"/>
              </a:rPr>
              <a:t>调入</a:t>
            </a:r>
            <a:endParaRPr lang="zh-CN" altLang="en-US" sz="1600" b="1" dirty="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ppt_x"/>
                                          </p:val>
                                        </p:tav>
                                        <p:tav tm="100000">
                                          <p:val>
                                            <p:strVal val="#ppt_x"/>
                                          </p:val>
                                        </p:tav>
                                      </p:tavLst>
                                    </p:anim>
                                    <p:anim calcmode="lin" valueType="num">
                                      <p:cBhvr additive="base">
                                        <p:cTn id="7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500" fill="hold"/>
                                        <p:tgtEl>
                                          <p:spTgt spid="36"/>
                                        </p:tgtEl>
                                        <p:attrNameLst>
                                          <p:attrName>ppt_x</p:attrName>
                                        </p:attrNameLst>
                                      </p:cBhvr>
                                      <p:tavLst>
                                        <p:tav tm="0">
                                          <p:val>
                                            <p:strVal val="#ppt_x"/>
                                          </p:val>
                                        </p:tav>
                                        <p:tav tm="100000">
                                          <p:val>
                                            <p:strVal val="#ppt_x"/>
                                          </p:val>
                                        </p:tav>
                                      </p:tavLst>
                                    </p:anim>
                                    <p:anim calcmode="lin" valueType="num">
                                      <p:cBhvr additive="base">
                                        <p:cTn id="9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additive="base">
                                        <p:cTn id="107" dur="500" fill="hold"/>
                                        <p:tgtEl>
                                          <p:spTgt spid="13"/>
                                        </p:tgtEl>
                                        <p:attrNameLst>
                                          <p:attrName>ppt_x</p:attrName>
                                        </p:attrNameLst>
                                      </p:cBhvr>
                                      <p:tavLst>
                                        <p:tav tm="0">
                                          <p:val>
                                            <p:strVal val="#ppt_x"/>
                                          </p:val>
                                        </p:tav>
                                        <p:tav tm="100000">
                                          <p:val>
                                            <p:strVal val="#ppt_x"/>
                                          </p:val>
                                        </p:tav>
                                      </p:tavLst>
                                    </p:anim>
                                    <p:anim calcmode="lin" valueType="num">
                                      <p:cBhvr additive="base">
                                        <p:cTn id="10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2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15"/>
                                        </p:tgtEl>
                                        <p:attrNameLst>
                                          <p:attrName>style.visibility</p:attrName>
                                        </p:attrNameLst>
                                      </p:cBhvr>
                                      <p:to>
                                        <p:strVal val="visible"/>
                                      </p:to>
                                    </p:set>
                                    <p:anim calcmode="lin" valueType="num">
                                      <p:cBhvr additive="base">
                                        <p:cTn id="123" dur="500" fill="hold"/>
                                        <p:tgtEl>
                                          <p:spTgt spid="15"/>
                                        </p:tgtEl>
                                        <p:attrNameLst>
                                          <p:attrName>ppt_x</p:attrName>
                                        </p:attrNameLst>
                                      </p:cBhvr>
                                      <p:tavLst>
                                        <p:tav tm="0">
                                          <p:val>
                                            <p:strVal val="#ppt_x"/>
                                          </p:val>
                                        </p:tav>
                                        <p:tav tm="100000">
                                          <p:val>
                                            <p:strVal val="#ppt_x"/>
                                          </p:val>
                                        </p:tav>
                                      </p:tavLst>
                                    </p:anim>
                                    <p:anim calcmode="lin" valueType="num">
                                      <p:cBhvr additive="base">
                                        <p:cTn id="1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500" fill="hold"/>
                                        <p:tgtEl>
                                          <p:spTgt spid="37"/>
                                        </p:tgtEl>
                                        <p:attrNameLst>
                                          <p:attrName>ppt_x</p:attrName>
                                        </p:attrNameLst>
                                      </p:cBhvr>
                                      <p:tavLst>
                                        <p:tav tm="0">
                                          <p:val>
                                            <p:strVal val="#ppt_x"/>
                                          </p:val>
                                        </p:tav>
                                        <p:tav tm="100000">
                                          <p:val>
                                            <p:strVal val="#ppt_x"/>
                                          </p:val>
                                        </p:tav>
                                      </p:tavLst>
                                    </p:anim>
                                    <p:anim calcmode="lin" valueType="num">
                                      <p:cBhvr additive="base">
                                        <p:cTn id="13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P spid="10" grpId="0"/>
      <p:bldP spid="11" grpId="0"/>
      <p:bldP spid="12" grpId="0"/>
      <p:bldP spid="13"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5" grpId="0"/>
      <p:bldP spid="34" grpId="0"/>
      <p:bldP spid="35" grpId="0"/>
      <p:bldP spid="36" grpId="0"/>
      <p:bldP spid="37"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5330" name="Rectangle 2"/>
          <p:cNvSpPr>
            <a:spLocks noGrp="1" noChangeArrowheads="1"/>
          </p:cNvSpPr>
          <p:nvPr>
            <p:ph type="title"/>
          </p:nvPr>
        </p:nvSpPr>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66"/>
                </a:solidFill>
                <a:effectLst>
                  <a:outerShdw blurRad="38100" dist="38100" dir="2700000" algn="tl">
                    <a:srgbClr val="C0C0C0"/>
                  </a:outerShdw>
                </a:effectLst>
                <a:uLnTx/>
                <a:uFillTx/>
                <a:latin typeface="Times New Roman" panose="02020603050405020304" pitchFamily="18" charset="0"/>
                <a:ea typeface="+mj-ea"/>
                <a:cs typeface="+mj-cs"/>
              </a:rPr>
              <a:t>（</a:t>
            </a:r>
            <a:r>
              <a:rPr kumimoji="0" lang="en-US" altLang="zh-CN" sz="3200" b="1" i="0" u="none" strike="noStrike" kern="1200" cap="none" spc="0" normalizeH="0" baseline="0" noProof="0" dirty="0">
                <a:ln>
                  <a:noFill/>
                </a:ln>
                <a:solidFill>
                  <a:srgbClr val="000066"/>
                </a:solidFill>
                <a:effectLst>
                  <a:outerShdw blurRad="38100" dist="38100" dir="2700000" algn="tl">
                    <a:srgbClr val="C0C0C0"/>
                  </a:outerShdw>
                </a:effectLst>
                <a:uLnTx/>
                <a:uFillTx/>
                <a:latin typeface="Times New Roman" panose="02020603050405020304" pitchFamily="18" charset="0"/>
                <a:ea typeface="+mj-ea"/>
                <a:cs typeface="+mj-cs"/>
              </a:rPr>
              <a:t>4</a:t>
            </a:r>
            <a:r>
              <a:rPr kumimoji="0" lang="zh-CN" altLang="en-US" sz="3200" b="1" i="0" u="none" strike="noStrike" kern="1200" cap="none" spc="0" normalizeH="0" baseline="0" noProof="0" dirty="0">
                <a:ln>
                  <a:noFill/>
                </a:ln>
                <a:solidFill>
                  <a:srgbClr val="000066"/>
                </a:solidFill>
                <a:effectLst>
                  <a:outerShdw blurRad="38100" dist="38100" dir="2700000" algn="tl">
                    <a:srgbClr val="C0C0C0"/>
                  </a:outerShdw>
                </a:effectLst>
                <a:uLnTx/>
                <a:uFillTx/>
                <a:latin typeface="Times New Roman" panose="02020603050405020304" pitchFamily="18" charset="0"/>
                <a:ea typeface="+mj-ea"/>
                <a:cs typeface="+mj-cs"/>
              </a:rPr>
              <a:t>）段相联映像与变换</a:t>
            </a:r>
            <a:endParaRPr kumimoji="0" lang="zh-CN" altLang="en-US" sz="3200" b="1" i="0" u="none" strike="noStrike" kern="1200" cap="none" spc="0" normalizeH="0" baseline="0" noProof="0" dirty="0">
              <a:ln>
                <a:noFill/>
              </a:ln>
              <a:solidFill>
                <a:srgbClr val="000066"/>
              </a:solidFill>
              <a:effectLst>
                <a:outerShdw blurRad="38100" dist="38100" dir="2700000" algn="tl">
                  <a:srgbClr val="C0C0C0"/>
                </a:outerShdw>
              </a:effectLst>
              <a:uLnTx/>
              <a:uFillTx/>
              <a:latin typeface="Times New Roman" panose="02020603050405020304" pitchFamily="18" charset="0"/>
              <a:ea typeface="+mj-ea"/>
              <a:cs typeface="+mj-cs"/>
            </a:endParaRPr>
          </a:p>
        </p:txBody>
      </p:sp>
      <p:sp>
        <p:nvSpPr>
          <p:cNvPr id="256003"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56004" name="Picture 4"/>
          <p:cNvPicPr>
            <a:picLocks noChangeAspect="1"/>
          </p:cNvPicPr>
          <p:nvPr/>
        </p:nvPicPr>
        <p:blipFill>
          <a:blip r:embed="rId1"/>
          <a:stretch>
            <a:fillRect/>
          </a:stretch>
        </p:blipFill>
        <p:spPr>
          <a:xfrm>
            <a:off x="346075" y="858838"/>
            <a:ext cx="7434263" cy="5646737"/>
          </a:xfrm>
          <a:prstGeom prst="rect">
            <a:avLst/>
          </a:prstGeom>
          <a:noFill/>
          <a:ln w="9525">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026"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57027"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57028" name="Picture 4"/>
          <p:cNvPicPr>
            <a:picLocks noChangeAspect="1"/>
          </p:cNvPicPr>
          <p:nvPr/>
        </p:nvPicPr>
        <p:blipFill>
          <a:blip r:embed="rId1"/>
          <a:stretch>
            <a:fillRect/>
          </a:stretch>
        </p:blipFill>
        <p:spPr>
          <a:xfrm>
            <a:off x="736600" y="950913"/>
            <a:ext cx="7080250" cy="5502275"/>
          </a:xfrm>
          <a:prstGeom prst="rect">
            <a:avLst/>
          </a:prstGeom>
          <a:noFill/>
          <a:ln w="9525">
            <a:noFill/>
          </a:ln>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050"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58051"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58052" name="Picture 4"/>
          <p:cNvPicPr>
            <a:picLocks noChangeAspect="1"/>
          </p:cNvPicPr>
          <p:nvPr/>
        </p:nvPicPr>
        <p:blipFill>
          <a:blip r:embed="rId1"/>
          <a:stretch>
            <a:fillRect/>
          </a:stretch>
        </p:blipFill>
        <p:spPr>
          <a:xfrm>
            <a:off x="644525" y="933450"/>
            <a:ext cx="6911975" cy="5440363"/>
          </a:xfrm>
          <a:prstGeom prst="rect">
            <a:avLst/>
          </a:prstGeom>
          <a:noFill/>
          <a:ln w="9525">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4"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59075"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59076"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59077" name="Picture 4"/>
          <p:cNvPicPr>
            <a:picLocks noChangeAspect="1"/>
          </p:cNvPicPr>
          <p:nvPr/>
        </p:nvPicPr>
        <p:blipFill>
          <a:blip r:embed="rId1"/>
          <a:stretch>
            <a:fillRect/>
          </a:stretch>
        </p:blipFill>
        <p:spPr>
          <a:xfrm>
            <a:off x="295275" y="877888"/>
            <a:ext cx="7789863" cy="5902325"/>
          </a:xfrm>
          <a:prstGeom prst="rect">
            <a:avLst/>
          </a:prstGeom>
          <a:noFill/>
          <a:ln w="9525">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8"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60099"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0100"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0101" name="Picture 4"/>
          <p:cNvPicPr>
            <a:picLocks noChangeAspect="1"/>
          </p:cNvPicPr>
          <p:nvPr/>
        </p:nvPicPr>
        <p:blipFill>
          <a:blip r:embed="rId1"/>
          <a:stretch>
            <a:fillRect/>
          </a:stretch>
        </p:blipFill>
        <p:spPr>
          <a:xfrm>
            <a:off x="449263" y="830263"/>
            <a:ext cx="7732712" cy="6059487"/>
          </a:xfrm>
          <a:prstGeom prst="rect">
            <a:avLst/>
          </a:prstGeom>
          <a:noFill/>
          <a:ln w="9525">
            <a:noFill/>
          </a:ln>
        </p:spPr>
      </p:pic>
      <p:sp>
        <p:nvSpPr>
          <p:cNvPr id="6" name="矩形 5"/>
          <p:cNvSpPr/>
          <p:nvPr/>
        </p:nvSpPr>
        <p:spPr>
          <a:xfrm>
            <a:off x="2079625" y="5538788"/>
            <a:ext cx="623888" cy="50482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 name="矩形 6"/>
          <p:cNvSpPr/>
          <p:nvPr/>
        </p:nvSpPr>
        <p:spPr>
          <a:xfrm>
            <a:off x="449263" y="2022475"/>
            <a:ext cx="7794625" cy="349250"/>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8" name="矩形 7"/>
          <p:cNvSpPr/>
          <p:nvPr/>
        </p:nvSpPr>
        <p:spPr>
          <a:xfrm>
            <a:off x="1255713" y="5538788"/>
            <a:ext cx="758825" cy="504825"/>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 name="矩形 8"/>
          <p:cNvSpPr/>
          <p:nvPr/>
        </p:nvSpPr>
        <p:spPr>
          <a:xfrm>
            <a:off x="2725738" y="5538788"/>
            <a:ext cx="701675" cy="504825"/>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00000"/>
                                          </p:val>
                                        </p:tav>
                                        <p:tav tm="100000">
                                          <p:val>
                                            <p:fltVal val="1.000000"/>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000000"/>
                                          </p:val>
                                        </p:tav>
                                        <p:tav tm="100000">
                                          <p:val>
                                            <p:fltVal val="1.000000"/>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000000"/>
                                          </p:val>
                                        </p:tav>
                                        <p:tav tm="100000">
                                          <p:val>
                                            <p:fltVal val="1.000000"/>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000000"/>
                                          </p:val>
                                        </p:tav>
                                        <p:tav tm="100000">
                                          <p:val>
                                            <p:fltVal val="1.000000"/>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00000"/>
                                          </p:val>
                                        </p:tav>
                                        <p:tav tm="100000">
                                          <p:val>
                                            <p:fltVal val="1.000000"/>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000000"/>
                                          </p:val>
                                        </p:tav>
                                        <p:tav tm="100000">
                                          <p:val>
                                            <p:fltVal val="1.000000"/>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000000"/>
                                          </p:val>
                                        </p:tav>
                                        <p:tav tm="100000">
                                          <p:val>
                                            <p:fltVal val="1.000000"/>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000000"/>
                                          </p:val>
                                        </p:tav>
                                        <p:tav tm="100000">
                                          <p:val>
                                            <p:fltVal val="1.000000"/>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1122"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1123"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1124" name="Picture 4"/>
          <p:cNvPicPr>
            <a:picLocks noChangeAspect="1"/>
          </p:cNvPicPr>
          <p:nvPr/>
        </p:nvPicPr>
        <p:blipFill>
          <a:blip r:embed="rId1"/>
          <a:srcRect b="38045"/>
          <a:stretch>
            <a:fillRect/>
          </a:stretch>
        </p:blipFill>
        <p:spPr>
          <a:xfrm>
            <a:off x="903288" y="2862263"/>
            <a:ext cx="7094537" cy="3292475"/>
          </a:xfrm>
          <a:prstGeom prst="rect">
            <a:avLst/>
          </a:prstGeom>
          <a:noFill/>
          <a:ln w="9525">
            <a:noFill/>
          </a:ln>
        </p:spPr>
      </p:pic>
      <p:pic>
        <p:nvPicPr>
          <p:cNvPr id="261125" name="Picture 4"/>
          <p:cNvPicPr>
            <a:picLocks noChangeAspect="1"/>
          </p:cNvPicPr>
          <p:nvPr/>
        </p:nvPicPr>
        <p:blipFill>
          <a:blip r:embed="rId2"/>
          <a:srcRect t="59377" r="-89"/>
          <a:stretch>
            <a:fillRect/>
          </a:stretch>
        </p:blipFill>
        <p:spPr>
          <a:xfrm>
            <a:off x="919163" y="419100"/>
            <a:ext cx="7797800" cy="2398713"/>
          </a:xfrm>
          <a:prstGeom prst="rect">
            <a:avLst/>
          </a:prstGeom>
          <a:noFill/>
          <a:ln w="9525">
            <a:noFill/>
          </a:ln>
        </p:spPr>
      </p:pic>
      <p:sp>
        <p:nvSpPr>
          <p:cNvPr id="2" name="矩形 1"/>
          <p:cNvSpPr/>
          <p:nvPr/>
        </p:nvSpPr>
        <p:spPr>
          <a:xfrm>
            <a:off x="3240088" y="3322638"/>
            <a:ext cx="623887" cy="506412"/>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 name="矩形 6"/>
          <p:cNvSpPr/>
          <p:nvPr/>
        </p:nvSpPr>
        <p:spPr>
          <a:xfrm>
            <a:off x="747713" y="1881188"/>
            <a:ext cx="7794625" cy="49847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8" name="矩形 7"/>
          <p:cNvSpPr/>
          <p:nvPr/>
        </p:nvSpPr>
        <p:spPr>
          <a:xfrm>
            <a:off x="2414588" y="3322638"/>
            <a:ext cx="760412" cy="506412"/>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 name="矩形 8"/>
          <p:cNvSpPr/>
          <p:nvPr/>
        </p:nvSpPr>
        <p:spPr>
          <a:xfrm>
            <a:off x="3884613" y="3322638"/>
            <a:ext cx="701675" cy="506412"/>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0" name="矩形 9"/>
          <p:cNvSpPr/>
          <p:nvPr/>
        </p:nvSpPr>
        <p:spPr>
          <a:xfrm>
            <a:off x="7589838" y="1897063"/>
            <a:ext cx="455612" cy="504825"/>
          </a:xfrm>
          <a:prstGeom prst="rect">
            <a:avLst/>
          </a:prstGeom>
          <a:noFill/>
          <a:ln w="38100" cap="flat" cmpd="sng">
            <a:solidFill>
              <a:srgbClr val="0066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 name="矩形 10"/>
          <p:cNvSpPr/>
          <p:nvPr/>
        </p:nvSpPr>
        <p:spPr>
          <a:xfrm>
            <a:off x="3938588" y="5641975"/>
            <a:ext cx="647700" cy="423863"/>
          </a:xfrm>
          <a:prstGeom prst="rect">
            <a:avLst/>
          </a:prstGeom>
          <a:noFill/>
          <a:ln w="38100" cap="flat" cmpd="sng">
            <a:solidFill>
              <a:srgbClr val="0066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4" name="矩形 13"/>
          <p:cNvSpPr/>
          <p:nvPr/>
        </p:nvSpPr>
        <p:spPr>
          <a:xfrm>
            <a:off x="3262313" y="5619750"/>
            <a:ext cx="658812" cy="446088"/>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6" name="右大括号 5"/>
          <p:cNvSpPr/>
          <p:nvPr/>
        </p:nvSpPr>
        <p:spPr>
          <a:xfrm rot="5400000">
            <a:off x="6053138" y="2395538"/>
            <a:ext cx="244475" cy="3184525"/>
          </a:xfrm>
          <a:prstGeom prst="rightBrace">
            <a:avLst>
              <a:gd name="adj1" fmla="val 69049"/>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6" name="右大括号 15"/>
          <p:cNvSpPr/>
          <p:nvPr/>
        </p:nvSpPr>
        <p:spPr>
          <a:xfrm rot="-5400000" flipV="1">
            <a:off x="6088063" y="3938588"/>
            <a:ext cx="160337" cy="3184525"/>
          </a:xfrm>
          <a:prstGeom prst="rightBrace">
            <a:avLst>
              <a:gd name="adj1" fmla="val 68871"/>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3" name="直接箭头连接符 12"/>
          <p:cNvCxnSpPr>
            <a:stCxn id="6" idx="1"/>
          </p:cNvCxnSpPr>
          <p:nvPr/>
        </p:nvCxnSpPr>
        <p:spPr>
          <a:xfrm>
            <a:off x="6176963" y="4111625"/>
            <a:ext cx="0" cy="1347788"/>
          </a:xfrm>
          <a:prstGeom prst="straightConnector1">
            <a:avLst/>
          </a:prstGeom>
          <a:ln w="38100" cap="flat" cmpd="sng">
            <a:solidFill>
              <a:srgbClr val="FF0000"/>
            </a:solidFill>
            <a:prstDash val="solid"/>
            <a:headEnd type="none" w="med" len="med"/>
            <a:tailEnd type="triangle" w="med" len="med"/>
          </a:ln>
        </p:spPr>
      </p:cxnSp>
      <p:cxnSp>
        <p:nvCxnSpPr>
          <p:cNvPr id="17" name="直接箭头连接符 16"/>
          <p:cNvCxnSpPr>
            <a:stCxn id="10" idx="2"/>
            <a:endCxn id="11" idx="0"/>
          </p:cNvCxnSpPr>
          <p:nvPr/>
        </p:nvCxnSpPr>
        <p:spPr>
          <a:xfrm flipH="1">
            <a:off x="4262438" y="2401888"/>
            <a:ext cx="3556000" cy="3240087"/>
          </a:xfrm>
          <a:prstGeom prst="straightConnector1">
            <a:avLst/>
          </a:prstGeom>
          <a:ln w="38100" cap="flat" cmpd="sng">
            <a:solidFill>
              <a:srgbClr val="006600"/>
            </a:solidFill>
            <a:prstDash val="solid"/>
            <a:headEnd type="none" w="med" len="med"/>
            <a:tailEnd type="triangle" w="med" len="med"/>
          </a:ln>
        </p:spPr>
      </p:cxnSp>
      <p:cxnSp>
        <p:nvCxnSpPr>
          <p:cNvPr id="21" name="直接箭头连接符 20"/>
          <p:cNvCxnSpPr>
            <a:stCxn id="2" idx="2"/>
            <a:endCxn id="11" idx="0"/>
          </p:cNvCxnSpPr>
          <p:nvPr/>
        </p:nvCxnSpPr>
        <p:spPr>
          <a:xfrm>
            <a:off x="3551238" y="3829050"/>
            <a:ext cx="0" cy="1836738"/>
          </a:xfrm>
          <a:prstGeom prst="straightConnector1">
            <a:avLst/>
          </a:prstGeom>
          <a:ln w="38100" cap="flat" cmpd="sng">
            <a:solidFill>
              <a:srgbClr val="FF0000"/>
            </a:solidFill>
            <a:prstDash val="soli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00000"/>
                                          </p:val>
                                        </p:tav>
                                        <p:tav tm="100000">
                                          <p:val>
                                            <p:fltVal val="1.000000"/>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000000"/>
                                          </p:val>
                                        </p:tav>
                                        <p:tav tm="100000">
                                          <p:val>
                                            <p:fltVal val="1.000000"/>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000000"/>
                                          </p:val>
                                        </p:tav>
                                        <p:tav tm="100000">
                                          <p:val>
                                            <p:fltVal val="1.000000"/>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000000"/>
                                          </p:val>
                                        </p:tav>
                                        <p:tav tm="100000">
                                          <p:val>
                                            <p:fltVal val="1.000000"/>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00000"/>
                                          </p:val>
                                        </p:tav>
                                        <p:tav tm="100000">
                                          <p:val>
                                            <p:fltVal val="1.000000"/>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000000"/>
                                          </p:val>
                                        </p:tav>
                                        <p:tav tm="100000">
                                          <p:val>
                                            <p:fltVal val="1.000000"/>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000000"/>
                                          </p:val>
                                        </p:tav>
                                        <p:tav tm="100000">
                                          <p:val>
                                            <p:fltVal val="1.000000"/>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000000"/>
                                          </p:val>
                                        </p:tav>
                                        <p:tav tm="100000">
                                          <p:val>
                                            <p:fltVal val="1.000000"/>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00000"/>
                                          </p:val>
                                        </p:tav>
                                        <p:tav tm="100000">
                                          <p:val>
                                            <p:fltVal val="1.000000"/>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000000"/>
                                          </p:val>
                                        </p:tav>
                                        <p:tav tm="100000">
                                          <p:val>
                                            <p:fltVal val="1.000000"/>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000000"/>
                                          </p:val>
                                        </p:tav>
                                        <p:tav tm="100000">
                                          <p:val>
                                            <p:fltVal val="1.000000"/>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000000"/>
                                          </p:val>
                                        </p:tav>
                                        <p:tav tm="100000">
                                          <p:val>
                                            <p:fltVal val="1.000000"/>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ppt_x"/>
                                          </p:val>
                                        </p:tav>
                                        <p:tav tm="100000">
                                          <p:val>
                                            <p:strVal val="#ppt_x"/>
                                          </p:val>
                                        </p:tav>
                                      </p:tavLst>
                                    </p:anim>
                                    <p:anim calcmode="lin" valueType="num">
                                      <p:cBhvr additive="base">
                                        <p:cTn id="8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500" fill="hold"/>
                                        <p:tgtEl>
                                          <p:spTgt spid="6"/>
                                        </p:tgtEl>
                                        <p:attrNameLst>
                                          <p:attrName>ppt_x</p:attrName>
                                        </p:attrNameLst>
                                      </p:cBhvr>
                                      <p:tavLst>
                                        <p:tav tm="0">
                                          <p:val>
                                            <p:strVal val="#ppt_x"/>
                                          </p:val>
                                        </p:tav>
                                        <p:tav tm="100000">
                                          <p:val>
                                            <p:strVal val="#ppt_x"/>
                                          </p:val>
                                        </p:tav>
                                      </p:tavLst>
                                    </p:anim>
                                    <p:anim calcmode="lin" valueType="num">
                                      <p:cBhvr additive="base">
                                        <p:cTn id="92" dur="500" fill="hold"/>
                                        <p:tgtEl>
                                          <p:spTgt spid="6"/>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500" fill="hold"/>
                                        <p:tgtEl>
                                          <p:spTgt spid="13"/>
                                        </p:tgtEl>
                                        <p:attrNameLst>
                                          <p:attrName>ppt_x</p:attrName>
                                        </p:attrNameLst>
                                      </p:cBhvr>
                                      <p:tavLst>
                                        <p:tav tm="0">
                                          <p:val>
                                            <p:strVal val="#ppt_x"/>
                                          </p:val>
                                        </p:tav>
                                        <p:tav tm="100000">
                                          <p:val>
                                            <p:strVal val="#ppt_x"/>
                                          </p:val>
                                        </p:tav>
                                      </p:tavLst>
                                    </p:anim>
                                    <p:anim calcmode="lin" valueType="num">
                                      <p:cBhvr additive="base">
                                        <p:cTn id="96" dur="500" fill="hold"/>
                                        <p:tgtEl>
                                          <p:spTgt spid="13"/>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additive="base">
                                        <p:cTn id="99" dur="500" fill="hold"/>
                                        <p:tgtEl>
                                          <p:spTgt spid="16"/>
                                        </p:tgtEl>
                                        <p:attrNameLst>
                                          <p:attrName>ppt_x</p:attrName>
                                        </p:attrNameLst>
                                      </p:cBhvr>
                                      <p:tavLst>
                                        <p:tav tm="0">
                                          <p:val>
                                            <p:strVal val="#ppt_x"/>
                                          </p:val>
                                        </p:tav>
                                        <p:tav tm="100000">
                                          <p:val>
                                            <p:strVal val="#ppt_x"/>
                                          </p:val>
                                        </p:tav>
                                      </p:tavLst>
                                    </p:anim>
                                    <p:anim calcmode="lin" valueType="num">
                                      <p:cBhvr additive="base">
                                        <p:cTn id="10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4" grpId="0" animBg="1"/>
      <p:bldP spid="6" grpId="0" animBg="1"/>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2146"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2147"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2148" name="Picture 4"/>
          <p:cNvPicPr>
            <a:picLocks noChangeAspect="1"/>
          </p:cNvPicPr>
          <p:nvPr/>
        </p:nvPicPr>
        <p:blipFill>
          <a:blip r:embed="rId1"/>
          <a:srcRect t="68965"/>
          <a:stretch>
            <a:fillRect/>
          </a:stretch>
        </p:blipFill>
        <p:spPr>
          <a:xfrm>
            <a:off x="1223963" y="4192588"/>
            <a:ext cx="7094537" cy="1649412"/>
          </a:xfrm>
          <a:prstGeom prst="rect">
            <a:avLst/>
          </a:prstGeom>
          <a:noFill/>
          <a:ln w="9525">
            <a:noFill/>
          </a:ln>
        </p:spPr>
      </p:pic>
      <p:pic>
        <p:nvPicPr>
          <p:cNvPr id="262149" name="Picture 4"/>
          <p:cNvPicPr>
            <a:picLocks noChangeAspect="1"/>
          </p:cNvPicPr>
          <p:nvPr/>
        </p:nvPicPr>
        <p:blipFill>
          <a:blip r:embed="rId2"/>
          <a:srcRect t="59377" r="-89"/>
          <a:stretch>
            <a:fillRect/>
          </a:stretch>
        </p:blipFill>
        <p:spPr>
          <a:xfrm>
            <a:off x="1036638" y="900113"/>
            <a:ext cx="7797800" cy="2398712"/>
          </a:xfrm>
          <a:prstGeom prst="rect">
            <a:avLst/>
          </a:prstGeom>
          <a:noFill/>
          <a:ln w="9525">
            <a:noFill/>
          </a:ln>
        </p:spPr>
      </p:pic>
      <p:sp>
        <p:nvSpPr>
          <p:cNvPr id="6" name="矩形 5"/>
          <p:cNvSpPr/>
          <p:nvPr/>
        </p:nvSpPr>
        <p:spPr>
          <a:xfrm>
            <a:off x="3595688" y="4214813"/>
            <a:ext cx="625475" cy="50482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7" name="矩形 6"/>
          <p:cNvSpPr/>
          <p:nvPr/>
        </p:nvSpPr>
        <p:spPr>
          <a:xfrm>
            <a:off x="1103313" y="2771775"/>
            <a:ext cx="7794625" cy="498475"/>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8" name="矩形 7"/>
          <p:cNvSpPr/>
          <p:nvPr/>
        </p:nvSpPr>
        <p:spPr>
          <a:xfrm>
            <a:off x="2771775" y="4214813"/>
            <a:ext cx="758825" cy="504825"/>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 name="矩形 8"/>
          <p:cNvSpPr/>
          <p:nvPr/>
        </p:nvSpPr>
        <p:spPr>
          <a:xfrm>
            <a:off x="4241800" y="4214813"/>
            <a:ext cx="701675" cy="504825"/>
          </a:xfrm>
          <a:prstGeom prst="rect">
            <a:avLst/>
          </a:prstGeom>
          <a:noFill/>
          <a:ln w="38100" cap="flat" cmpd="sng">
            <a:solidFill>
              <a:srgbClr val="FF66FF"/>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0" name="矩形 9"/>
          <p:cNvSpPr/>
          <p:nvPr/>
        </p:nvSpPr>
        <p:spPr>
          <a:xfrm>
            <a:off x="5962650" y="2771775"/>
            <a:ext cx="454025" cy="504825"/>
          </a:xfrm>
          <a:prstGeom prst="rect">
            <a:avLst/>
          </a:prstGeom>
          <a:noFill/>
          <a:ln w="38100" cap="flat" cmpd="sng">
            <a:solidFill>
              <a:srgbClr val="0066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 name="矩形 10"/>
          <p:cNvSpPr/>
          <p:nvPr/>
        </p:nvSpPr>
        <p:spPr>
          <a:xfrm>
            <a:off x="4241800" y="5345113"/>
            <a:ext cx="649288" cy="422275"/>
          </a:xfrm>
          <a:prstGeom prst="rect">
            <a:avLst/>
          </a:prstGeom>
          <a:noFill/>
          <a:ln w="38100" cap="flat" cmpd="sng">
            <a:solidFill>
              <a:srgbClr val="0066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2" name="矩形 11"/>
          <p:cNvSpPr/>
          <p:nvPr/>
        </p:nvSpPr>
        <p:spPr>
          <a:xfrm>
            <a:off x="3551238" y="5310188"/>
            <a:ext cx="660400" cy="446087"/>
          </a:xfrm>
          <a:prstGeom prst="rect">
            <a:avLst/>
          </a:prstGeom>
          <a:no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cxnSp>
        <p:nvCxnSpPr>
          <p:cNvPr id="13" name="直接箭头连接符 12"/>
          <p:cNvCxnSpPr>
            <a:stCxn id="10" idx="2"/>
            <a:endCxn id="11" idx="0"/>
          </p:cNvCxnSpPr>
          <p:nvPr/>
        </p:nvCxnSpPr>
        <p:spPr>
          <a:xfrm flipH="1">
            <a:off x="4567238" y="3276600"/>
            <a:ext cx="1622425" cy="2068513"/>
          </a:xfrm>
          <a:prstGeom prst="straightConnector1">
            <a:avLst/>
          </a:prstGeom>
          <a:ln w="38100" cap="flat" cmpd="sng">
            <a:solidFill>
              <a:srgbClr val="006600"/>
            </a:solidFill>
            <a:prstDash val="solid"/>
            <a:headEnd type="none" w="med" len="med"/>
            <a:tailEnd type="triangle" w="med" len="med"/>
          </a:ln>
        </p:spPr>
      </p:cxnSp>
      <p:cxnSp>
        <p:nvCxnSpPr>
          <p:cNvPr id="14" name="直接箭头连接符 13"/>
          <p:cNvCxnSpPr>
            <a:stCxn id="10" idx="2"/>
            <a:endCxn id="11" idx="0"/>
          </p:cNvCxnSpPr>
          <p:nvPr/>
        </p:nvCxnSpPr>
        <p:spPr>
          <a:xfrm flipH="1">
            <a:off x="3908425" y="4719638"/>
            <a:ext cx="4763" cy="625475"/>
          </a:xfrm>
          <a:prstGeom prst="straightConnector1">
            <a:avLst/>
          </a:prstGeom>
          <a:ln w="38100" cap="flat" cmpd="sng">
            <a:solidFill>
              <a:srgbClr val="FF0000"/>
            </a:solidFill>
            <a:prstDash val="solid"/>
            <a:headEnd type="none" w="med" len="med"/>
            <a:tailEnd type="triangle" w="med" len="med"/>
          </a:ln>
        </p:spPr>
      </p:cxnSp>
      <p:sp>
        <p:nvSpPr>
          <p:cNvPr id="262159" name="矩形 15"/>
          <p:cNvSpPr/>
          <p:nvPr/>
        </p:nvSpPr>
        <p:spPr>
          <a:xfrm>
            <a:off x="5538788" y="4759325"/>
            <a:ext cx="349250" cy="517525"/>
          </a:xfrm>
          <a:prstGeom prst="rect">
            <a:avLst/>
          </a:prstGeom>
          <a:solidFill>
            <a:schemeClr val="bg1"/>
          </a:solidFill>
          <a:ln w="38100">
            <a:noFill/>
          </a:ln>
        </p:spPr>
        <p:txBody>
          <a:bodyPr wrap="none" anchor="ctr" anchorCtr="0"/>
          <a:p>
            <a:pPr algn="ctr"/>
            <a:endParaRPr lang="zh-CN" altLang="en-US" dirty="0">
              <a:latin typeface="Times New Roman" panose="02020603050405020304" pitchFamily="18" charset="0"/>
            </a:endParaRPr>
          </a:p>
        </p:txBody>
      </p:sp>
      <p:cxnSp>
        <p:nvCxnSpPr>
          <p:cNvPr id="20" name="直接箭头连接符 19"/>
          <p:cNvCxnSpPr>
            <a:stCxn id="18" idx="1"/>
            <a:endCxn id="11" idx="0"/>
          </p:cNvCxnSpPr>
          <p:nvPr/>
        </p:nvCxnSpPr>
        <p:spPr>
          <a:xfrm>
            <a:off x="6553200" y="4933950"/>
            <a:ext cx="6350" cy="293688"/>
          </a:xfrm>
          <a:prstGeom prst="straightConnector1">
            <a:avLst/>
          </a:prstGeom>
          <a:ln w="38100" cap="flat" cmpd="sng">
            <a:solidFill>
              <a:srgbClr val="FF0000"/>
            </a:solidFill>
            <a:prstDash val="solid"/>
            <a:headEnd type="none" w="med" len="med"/>
            <a:tailEnd type="triangle" w="med" len="med"/>
          </a:ln>
        </p:spPr>
      </p:cxnSp>
      <p:sp>
        <p:nvSpPr>
          <p:cNvPr id="19" name="右大括号 18"/>
          <p:cNvSpPr/>
          <p:nvPr/>
        </p:nvSpPr>
        <p:spPr>
          <a:xfrm rot="-5400000" flipV="1">
            <a:off x="6469063" y="3608388"/>
            <a:ext cx="161925" cy="3184525"/>
          </a:xfrm>
          <a:prstGeom prst="rightBrace">
            <a:avLst>
              <a:gd name="adj1" fmla="val 68195"/>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8" name="右大括号 17"/>
          <p:cNvSpPr/>
          <p:nvPr/>
        </p:nvSpPr>
        <p:spPr>
          <a:xfrm rot="5400000">
            <a:off x="6430963" y="3219450"/>
            <a:ext cx="244475" cy="3184525"/>
          </a:xfrm>
          <a:prstGeom prst="rightBrace">
            <a:avLst>
              <a:gd name="adj1" fmla="val 69049"/>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00000"/>
                                          </p:val>
                                        </p:tav>
                                        <p:tav tm="100000">
                                          <p:val>
                                            <p:fltVal val="1.000000"/>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000000"/>
                                          </p:val>
                                        </p:tav>
                                        <p:tav tm="100000">
                                          <p:val>
                                            <p:fltVal val="1.000000"/>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000000"/>
                                          </p:val>
                                        </p:tav>
                                        <p:tav tm="100000">
                                          <p:val>
                                            <p:fltVal val="1.000000"/>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000000"/>
                                          </p:val>
                                        </p:tav>
                                        <p:tav tm="100000">
                                          <p:val>
                                            <p:fltVal val="1.000000"/>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00000"/>
                                          </p:val>
                                        </p:tav>
                                        <p:tav tm="100000">
                                          <p:val>
                                            <p:fltVal val="1.000000"/>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000000"/>
                                          </p:val>
                                        </p:tav>
                                        <p:tav tm="100000">
                                          <p:val>
                                            <p:fltVal val="1.000000"/>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000000"/>
                                          </p:val>
                                        </p:tav>
                                        <p:tav tm="100000">
                                          <p:val>
                                            <p:fltVal val="1.000000"/>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000000"/>
                                          </p:val>
                                        </p:tav>
                                        <p:tav tm="100000">
                                          <p:val>
                                            <p:fltVal val="1.000000"/>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00000"/>
                                          </p:val>
                                        </p:tav>
                                        <p:tav tm="100000">
                                          <p:val>
                                            <p:fltVal val="1.000000"/>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000000"/>
                                          </p:val>
                                        </p:tav>
                                        <p:tav tm="100000">
                                          <p:val>
                                            <p:fltVal val="1.000000"/>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000000"/>
                                          </p:val>
                                        </p:tav>
                                        <p:tav tm="100000">
                                          <p:val>
                                            <p:fltVal val="1.000000"/>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000000"/>
                                          </p:val>
                                        </p:tav>
                                        <p:tav tm="100000">
                                          <p:val>
                                            <p:fltVal val="1.000000"/>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500" fill="hold"/>
                                        <p:tgtEl>
                                          <p:spTgt spid="20"/>
                                        </p:tgtEl>
                                        <p:attrNameLst>
                                          <p:attrName>ppt_x</p:attrName>
                                        </p:attrNameLst>
                                      </p:cBhvr>
                                      <p:tavLst>
                                        <p:tav tm="0">
                                          <p:val>
                                            <p:strVal val="#ppt_x"/>
                                          </p:val>
                                        </p:tav>
                                        <p:tav tm="100000">
                                          <p:val>
                                            <p:strVal val="#ppt_x"/>
                                          </p:val>
                                        </p:tav>
                                      </p:tavLst>
                                    </p:anim>
                                    <p:anim calcmode="lin" valueType="num">
                                      <p:cBhvr additive="base">
                                        <p:cTn id="96" dur="500" fill="hold"/>
                                        <p:tgtEl>
                                          <p:spTgt spid="2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additive="base">
                                        <p:cTn id="99" dur="500" fill="hold"/>
                                        <p:tgtEl>
                                          <p:spTgt spid="19"/>
                                        </p:tgtEl>
                                        <p:attrNameLst>
                                          <p:attrName>ppt_x</p:attrName>
                                        </p:attrNameLst>
                                      </p:cBhvr>
                                      <p:tavLst>
                                        <p:tav tm="0">
                                          <p:val>
                                            <p:strVal val="#ppt_x"/>
                                          </p:val>
                                        </p:tav>
                                        <p:tav tm="100000">
                                          <p:val>
                                            <p:strVal val="#ppt_x"/>
                                          </p:val>
                                        </p:tav>
                                      </p:tavLst>
                                    </p:anim>
                                    <p:anim calcmode="lin" valueType="num">
                                      <p:cBhvr additive="base">
                                        <p:cTn id="10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9" grpId="0" animBg="1"/>
      <p:bldP spid="18"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0"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63171"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3172"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3173" name="Picture 4"/>
          <p:cNvPicPr>
            <a:picLocks noChangeAspect="1"/>
          </p:cNvPicPr>
          <p:nvPr/>
        </p:nvPicPr>
        <p:blipFill>
          <a:blip r:embed="rId1"/>
          <a:stretch>
            <a:fillRect/>
          </a:stretch>
        </p:blipFill>
        <p:spPr>
          <a:xfrm>
            <a:off x="319088" y="758825"/>
            <a:ext cx="8208962" cy="6029325"/>
          </a:xfrm>
          <a:prstGeom prst="rect">
            <a:avLst/>
          </a:prstGeom>
          <a:noFill/>
          <a:ln w="9525">
            <a:noFill/>
          </a:ln>
        </p:spPr>
      </p:pic>
      <p:pic>
        <p:nvPicPr>
          <p:cNvPr id="1001477" name="Picture 5"/>
          <p:cNvPicPr>
            <a:picLocks noChangeAspect="1"/>
          </p:cNvPicPr>
          <p:nvPr/>
        </p:nvPicPr>
        <p:blipFill>
          <a:blip r:embed="rId2"/>
          <a:stretch>
            <a:fillRect/>
          </a:stretch>
        </p:blipFill>
        <p:spPr>
          <a:xfrm>
            <a:off x="319088" y="3332163"/>
            <a:ext cx="8443912" cy="3525837"/>
          </a:xfrm>
          <a:prstGeom prst="rect">
            <a:avLst/>
          </a:prstGeom>
          <a:noFill/>
          <a:ln w="9525">
            <a:noFill/>
          </a:ln>
        </p:spPr>
      </p:pic>
      <p:sp>
        <p:nvSpPr>
          <p:cNvPr id="1001478" name="Text Box 6"/>
          <p:cNvSpPr txBox="1"/>
          <p:nvPr/>
        </p:nvSpPr>
        <p:spPr>
          <a:xfrm>
            <a:off x="3948113" y="2833688"/>
            <a:ext cx="3086100" cy="519112"/>
          </a:xfrm>
          <a:prstGeom prst="rect">
            <a:avLst/>
          </a:prstGeom>
          <a:noFill/>
          <a:ln w="38100">
            <a:noFill/>
          </a:ln>
        </p:spPr>
        <p:txBody>
          <a:bodyPr wrap="none">
            <a:spAutoFit/>
          </a:bodyPr>
          <a:p>
            <a:pPr algn="ctr"/>
            <a:r>
              <a:rPr lang="en-US" altLang="zh-CN" dirty="0">
                <a:latin typeface="Times New Roman" panose="02020603050405020304" pitchFamily="18" charset="0"/>
              </a:rPr>
              <a:t>(Cache</a:t>
            </a:r>
            <a:r>
              <a:rPr lang="zh-CN" altLang="en-US" dirty="0">
                <a:latin typeface="Times New Roman" panose="02020603050405020304" pitchFamily="18" charset="0"/>
              </a:rPr>
              <a:t>按字节编址</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1478"/>
                                        </p:tgtEl>
                                        <p:attrNameLst>
                                          <p:attrName>style.visibility</p:attrName>
                                        </p:attrNameLst>
                                      </p:cBhvr>
                                      <p:to>
                                        <p:strVal val="visible"/>
                                      </p:to>
                                    </p:set>
                                    <p:animEffect transition="in" filter="blinds(horizontal)">
                                      <p:cBhvr>
                                        <p:cTn id="7" dur="500"/>
                                        <p:tgtEl>
                                          <p:spTgt spid="100147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nodeType="clickEffect">
                                  <p:stCondLst>
                                    <p:cond delay="0"/>
                                  </p:stCondLst>
                                  <p:childTnLst>
                                    <p:animEffect transition="out" filter="diamond(in)">
                                      <p:cBhvr>
                                        <p:cTn id="11" dur="1000"/>
                                        <p:tgtEl>
                                          <p:spTgt spid="1001477"/>
                                        </p:tgtEl>
                                      </p:cBhvr>
                                    </p:animEffect>
                                    <p:set>
                                      <p:cBhvr>
                                        <p:cTn id="12" dur="1" fill="hold">
                                          <p:stCondLst>
                                            <p:cond delay="999"/>
                                          </p:stCondLst>
                                        </p:cTn>
                                        <p:tgtEl>
                                          <p:spTgt spid="10014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478"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4"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4195"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4196" name="Picture 4"/>
          <p:cNvPicPr>
            <a:picLocks noChangeAspect="1"/>
          </p:cNvPicPr>
          <p:nvPr/>
        </p:nvPicPr>
        <p:blipFill>
          <a:blip r:embed="rId1"/>
          <a:stretch>
            <a:fillRect/>
          </a:stretch>
        </p:blipFill>
        <p:spPr>
          <a:xfrm>
            <a:off x="665163" y="839788"/>
            <a:ext cx="7751762" cy="5210175"/>
          </a:xfrm>
          <a:prstGeom prst="rect">
            <a:avLst/>
          </a:prstGeom>
          <a:noFill/>
          <a:ln w="9525">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5218" name="Rectangle 2"/>
          <p:cNvSpPr>
            <a:spLocks noGrp="1"/>
          </p:cNvSpPr>
          <p:nvPr>
            <p:ph type="title"/>
          </p:nvPr>
        </p:nvSpPr>
        <p:spPr>
          <a:ln/>
        </p:spPr>
        <p:txBody>
          <a:bodyPr vert="horz" wrap="square" lIns="91440" tIns="45720" rIns="91440" bIns="45720" anchor="ctr" anchorCtr="0"/>
          <a:p>
            <a:pPr eaLnBrk="1" hangingPunct="1"/>
            <a:r>
              <a:rPr lang="zh-CN" altLang="en-US" sz="3200" dirty="0"/>
              <a:t>习题</a:t>
            </a:r>
            <a:endParaRPr lang="zh-CN" altLang="en-US" sz="3200" dirty="0"/>
          </a:p>
        </p:txBody>
      </p:sp>
      <p:sp>
        <p:nvSpPr>
          <p:cNvPr id="265219"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65220" name="Picture 4"/>
          <p:cNvPicPr>
            <a:picLocks noChangeAspect="1"/>
          </p:cNvPicPr>
          <p:nvPr/>
        </p:nvPicPr>
        <p:blipFill>
          <a:blip r:embed="rId1"/>
          <a:stretch>
            <a:fillRect/>
          </a:stretch>
        </p:blipFill>
        <p:spPr>
          <a:xfrm>
            <a:off x="241300" y="823913"/>
            <a:ext cx="8085138" cy="5562600"/>
          </a:xfrm>
          <a:prstGeom prst="rect">
            <a:avLst/>
          </a:prstGeom>
          <a:noFill/>
          <a:ln w="9525">
            <a:noFill/>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266243"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4.3 </a:t>
            </a:r>
            <a:r>
              <a:rPr lang="zh-CN" altLang="en-US" sz="3600" dirty="0">
                <a:solidFill>
                  <a:srgbClr val="FF0000"/>
                </a:solidFill>
                <a:latin typeface="Times New Roman" panose="02020603050405020304" pitchFamily="18" charset="0"/>
              </a:rPr>
              <a:t>高速缓冲存储器</a:t>
            </a:r>
            <a:endParaRPr lang="en-US" altLang="zh-CN" sz="36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4.3.1 </a:t>
            </a:r>
            <a:r>
              <a:rPr lang="zh-CN" altLang="en-US" sz="2800" dirty="0">
                <a:solidFill>
                  <a:srgbClr val="0000CC"/>
                </a:solidFill>
                <a:latin typeface="Times New Roman" panose="02020603050405020304" pitchFamily="18" charset="0"/>
              </a:rPr>
              <a:t>工作原理和基本结构</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4.3.2 </a:t>
            </a:r>
            <a:r>
              <a:rPr lang="zh-CN" altLang="en-US" sz="2800" dirty="0">
                <a:solidFill>
                  <a:srgbClr val="0000CC"/>
                </a:solidFill>
                <a:latin typeface="Times New Roman" panose="02020603050405020304" pitchFamily="18" charset="0"/>
              </a:rPr>
              <a:t>地址的映像和变换</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FF0000"/>
                </a:solidFill>
                <a:latin typeface="Times New Roman" panose="02020603050405020304" pitchFamily="18" charset="0"/>
              </a:rPr>
              <a:t>4.3.3 Cache</a:t>
            </a:r>
            <a:r>
              <a:rPr lang="zh-CN" altLang="en-US" sz="2800" dirty="0">
                <a:solidFill>
                  <a:srgbClr val="FF0000"/>
                </a:solidFill>
                <a:latin typeface="Times New Roman" panose="02020603050405020304" pitchFamily="18" charset="0"/>
              </a:rPr>
              <a:t>存储器的</a:t>
            </a:r>
            <a:r>
              <a:rPr lang="en-US" altLang="zh-CN" sz="2800" dirty="0">
                <a:solidFill>
                  <a:srgbClr val="FF0000"/>
                </a:solidFill>
                <a:latin typeface="Times New Roman" panose="02020603050405020304" pitchFamily="18" charset="0"/>
              </a:rPr>
              <a:t>LRU</a:t>
            </a:r>
            <a:r>
              <a:rPr lang="zh-CN" altLang="en-US" sz="2800" dirty="0">
                <a:solidFill>
                  <a:srgbClr val="FF0000"/>
                </a:solidFill>
                <a:latin typeface="Times New Roman" panose="02020603050405020304" pitchFamily="18" charset="0"/>
              </a:rPr>
              <a:t>替换算法的硬件实现</a:t>
            </a:r>
            <a:endParaRPr lang="en-US" altLang="zh-CN" sz="28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4.3.4 Cache</a:t>
            </a:r>
            <a:r>
              <a:rPr lang="zh-CN" altLang="en-US" sz="2800" dirty="0">
                <a:solidFill>
                  <a:srgbClr val="0000CC"/>
                </a:solidFill>
                <a:latin typeface="Times New Roman" panose="02020603050405020304" pitchFamily="18" charset="0"/>
              </a:rPr>
              <a:t>存储器的透明性及性能分析</a:t>
            </a:r>
            <a:endParaRPr lang="zh-CN" altLang="en-US" sz="2800" dirty="0">
              <a:solidFill>
                <a:srgbClr val="0000CC"/>
              </a:solidFill>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8290" name="Rectangle 3"/>
          <p:cNvSpPr>
            <a:spLocks noGrp="1"/>
          </p:cNvSpPr>
          <p:nvPr>
            <p:ph idx="1" hasCustomPrompt="1"/>
          </p:nvPr>
        </p:nvSpPr>
        <p:spPr>
          <a:xfrm>
            <a:off x="469900" y="1022350"/>
            <a:ext cx="8496300" cy="5727700"/>
          </a:xfrm>
          <a:ln/>
        </p:spPr>
        <p:txBody>
          <a:bodyPr vert="horz" wrap="square" lIns="91440" tIns="45720" rIns="91440" bIns="45720" anchor="t" anchorCtr="0"/>
          <a:p>
            <a:pPr eaLnBrk="1" hangingPunct="1">
              <a:spcBef>
                <a:spcPts val="1800"/>
              </a:spcBef>
            </a:pPr>
            <a:r>
              <a:rPr lang="en-US" altLang="zh-CN" dirty="0"/>
              <a:t>Cache</a:t>
            </a:r>
            <a:r>
              <a:rPr lang="zh-CN" altLang="en-US" dirty="0"/>
              <a:t>的替换算法</a:t>
            </a:r>
            <a:endParaRPr lang="zh-CN" altLang="en-US" dirty="0"/>
          </a:p>
          <a:p>
            <a:pPr lvl="1" eaLnBrk="1" hangingPunct="1">
              <a:spcBef>
                <a:spcPts val="1800"/>
              </a:spcBef>
            </a:pPr>
            <a:r>
              <a:rPr lang="zh-CN" altLang="en-US" sz="2800" dirty="0"/>
              <a:t>先进先出算法</a:t>
            </a:r>
            <a:r>
              <a:rPr lang="en-US" altLang="zh-CN" sz="2800" dirty="0"/>
              <a:t>FIFO</a:t>
            </a:r>
            <a:endParaRPr lang="en-US" altLang="zh-CN" sz="2800" dirty="0"/>
          </a:p>
          <a:p>
            <a:pPr lvl="1" eaLnBrk="1" hangingPunct="1">
              <a:spcBef>
                <a:spcPts val="1800"/>
              </a:spcBef>
            </a:pPr>
            <a:r>
              <a:rPr lang="zh-CN" altLang="en-US" sz="2800" dirty="0"/>
              <a:t>近期最少使用算法</a:t>
            </a:r>
            <a:r>
              <a:rPr lang="en-US" altLang="zh-CN" sz="2800" dirty="0"/>
              <a:t>LRU</a:t>
            </a:r>
            <a:endParaRPr lang="en-US" altLang="zh-CN" sz="2800" dirty="0"/>
          </a:p>
          <a:p>
            <a:pPr eaLnBrk="1" hangingPunct="1">
              <a:spcBef>
                <a:spcPts val="1800"/>
              </a:spcBef>
            </a:pPr>
            <a:r>
              <a:rPr lang="zh-CN" altLang="en-US" dirty="0"/>
              <a:t>实现方式</a:t>
            </a:r>
            <a:endParaRPr lang="zh-CN" altLang="en-US" dirty="0"/>
          </a:p>
          <a:p>
            <a:pPr lvl="1" eaLnBrk="1" hangingPunct="1">
              <a:lnSpc>
                <a:spcPts val="3300"/>
              </a:lnSpc>
              <a:spcBef>
                <a:spcPts val="1800"/>
              </a:spcBef>
            </a:pPr>
            <a:r>
              <a:rPr lang="en-US" altLang="zh-CN" b="1" dirty="0">
                <a:ea typeface="楷体_GB2312" pitchFamily="49" charset="-122"/>
              </a:rPr>
              <a:t>Cache</a:t>
            </a:r>
            <a:r>
              <a:rPr lang="zh-CN" altLang="en-US" b="1" dirty="0">
                <a:ea typeface="楷体_GB2312" pitchFamily="49" charset="-122"/>
              </a:rPr>
              <a:t>调块时间是</a:t>
            </a:r>
            <a:r>
              <a:rPr lang="zh-CN" altLang="en-US" b="1" dirty="0">
                <a:solidFill>
                  <a:srgbClr val="FF0000"/>
                </a:solidFill>
                <a:ea typeface="楷体_GB2312" pitchFamily="49" charset="-122"/>
              </a:rPr>
              <a:t>微秒级</a:t>
            </a:r>
            <a:r>
              <a:rPr lang="zh-CN" altLang="en-US" b="1" dirty="0">
                <a:ea typeface="楷体_GB2312" pitchFamily="49" charset="-122"/>
              </a:rPr>
              <a:t>的，不能采用程序换道的方式调块，同时为了减少处理机空等时间，</a:t>
            </a:r>
            <a:r>
              <a:rPr lang="en-US" altLang="zh-CN" b="1" dirty="0">
                <a:ea typeface="楷体_GB2312" pitchFamily="49" charset="-122"/>
              </a:rPr>
              <a:t>Cache</a:t>
            </a:r>
            <a:r>
              <a:rPr lang="zh-CN" altLang="en-US" b="1" dirty="0">
                <a:ea typeface="楷体_GB2312" pitchFamily="49" charset="-122"/>
              </a:rPr>
              <a:t>存储器中有关替换算法的实现不能像虚拟存储器那样采用全软或软硬结合的方式实现，而只能</a:t>
            </a:r>
            <a:r>
              <a:rPr lang="zh-CN" altLang="en-US" b="1" dirty="0">
                <a:solidFill>
                  <a:srgbClr val="FF0000"/>
                </a:solidFill>
                <a:ea typeface="楷体_GB2312" pitchFamily="49" charset="-122"/>
              </a:rPr>
              <a:t>全部采用硬件</a:t>
            </a:r>
            <a:r>
              <a:rPr lang="zh-CN" altLang="en-US" b="1" dirty="0">
                <a:ea typeface="楷体_GB2312" pitchFamily="49" charset="-122"/>
              </a:rPr>
              <a:t>途径实现。</a:t>
            </a:r>
            <a:endParaRPr lang="en-US" altLang="zh-CN" b="1" dirty="0">
              <a:ea typeface="楷体_GB2312" pitchFamily="49" charset="-122"/>
            </a:endParaRPr>
          </a:p>
          <a:p>
            <a:pPr lvl="1" eaLnBrk="1" hangingPunct="1">
              <a:lnSpc>
                <a:spcPts val="3300"/>
              </a:lnSpc>
              <a:spcBef>
                <a:spcPts val="1800"/>
              </a:spcBef>
            </a:pPr>
            <a:r>
              <a:rPr lang="zh-CN" altLang="en-US" b="1" dirty="0">
                <a:solidFill>
                  <a:srgbClr val="FF0000"/>
                </a:solidFill>
                <a:ea typeface="楷体_GB2312" pitchFamily="49" charset="-122"/>
              </a:rPr>
              <a:t>堆栈法</a:t>
            </a:r>
            <a:r>
              <a:rPr lang="en-US" altLang="zh-CN" b="1" dirty="0">
                <a:solidFill>
                  <a:srgbClr val="FF0000"/>
                </a:solidFill>
                <a:ea typeface="楷体_GB2312" pitchFamily="49" charset="-122"/>
              </a:rPr>
              <a:t>——(1)</a:t>
            </a:r>
            <a:r>
              <a:rPr lang="zh-CN" altLang="en-US" b="1" dirty="0">
                <a:solidFill>
                  <a:srgbClr val="FF0000"/>
                </a:solidFill>
                <a:ea typeface="楷体_GB2312" pitchFamily="49" charset="-122"/>
              </a:rPr>
              <a:t>硬件堆栈法（</a:t>
            </a:r>
            <a:r>
              <a:rPr lang="en-US" altLang="zh-CN" b="1" dirty="0">
                <a:solidFill>
                  <a:srgbClr val="FF0000"/>
                </a:solidFill>
                <a:ea typeface="楷体_GB2312" pitchFamily="49" charset="-122"/>
              </a:rPr>
              <a:t>2</a:t>
            </a:r>
            <a:r>
              <a:rPr lang="zh-CN" altLang="en-US" b="1" dirty="0">
                <a:solidFill>
                  <a:srgbClr val="FF0000"/>
                </a:solidFill>
                <a:ea typeface="楷体_GB2312" pitchFamily="49" charset="-122"/>
              </a:rPr>
              <a:t>）寄存器法</a:t>
            </a:r>
            <a:endParaRPr lang="en-US" altLang="zh-CN" b="1" dirty="0">
              <a:solidFill>
                <a:srgbClr val="FF0000"/>
              </a:solidFill>
              <a:ea typeface="楷体_GB2312" pitchFamily="49" charset="-122"/>
            </a:endParaRPr>
          </a:p>
          <a:p>
            <a:pPr lvl="1" eaLnBrk="1" hangingPunct="1">
              <a:lnSpc>
                <a:spcPts val="3300"/>
              </a:lnSpc>
              <a:spcBef>
                <a:spcPts val="1800"/>
              </a:spcBef>
            </a:pPr>
            <a:r>
              <a:rPr lang="zh-CN" altLang="en-US" b="1" dirty="0">
                <a:solidFill>
                  <a:srgbClr val="FF0000"/>
                </a:solidFill>
                <a:ea typeface="楷体_GB2312" pitchFamily="49" charset="-122"/>
              </a:rPr>
              <a:t>比较对法</a:t>
            </a:r>
            <a:r>
              <a:rPr lang="en-US" altLang="zh-CN" b="1" dirty="0">
                <a:solidFill>
                  <a:srgbClr val="FF0000"/>
                </a:solidFill>
                <a:ea typeface="楷体_GB2312" pitchFamily="49" charset="-122"/>
              </a:rPr>
              <a:t>——</a:t>
            </a:r>
            <a:r>
              <a:rPr lang="zh-CN" altLang="en-US" b="1" dirty="0">
                <a:solidFill>
                  <a:srgbClr val="FF0000"/>
                </a:solidFill>
                <a:ea typeface="楷体_GB2312" pitchFamily="49" charset="-122"/>
              </a:rPr>
              <a:t>触发器</a:t>
            </a:r>
            <a:endParaRPr lang="en-US" altLang="zh-CN" b="1" dirty="0">
              <a:solidFill>
                <a:srgbClr val="FF0000"/>
              </a:solidFill>
              <a:ea typeface="楷体_GB2312" pitchFamily="49" charset="-122"/>
            </a:endParaRPr>
          </a:p>
          <a:p>
            <a:pPr lvl="1" eaLnBrk="1" hangingPunct="1">
              <a:lnSpc>
                <a:spcPts val="3300"/>
              </a:lnSpc>
              <a:spcBef>
                <a:spcPts val="1800"/>
              </a:spcBef>
            </a:pPr>
            <a:endParaRPr lang="zh-CN" altLang="en-US" b="1" dirty="0">
              <a:ea typeface="楷体_GB2312" pitchFamily="49" charset="-122"/>
            </a:endParaRPr>
          </a:p>
        </p:txBody>
      </p:sp>
      <p:sp>
        <p:nvSpPr>
          <p:cNvPr id="268291"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9314"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pic>
        <p:nvPicPr>
          <p:cNvPr id="269315" name="Picture 4"/>
          <p:cNvPicPr>
            <a:picLocks noChangeAspect="1"/>
          </p:cNvPicPr>
          <p:nvPr/>
        </p:nvPicPr>
        <p:blipFill>
          <a:blip r:embed="rId1"/>
          <a:stretch>
            <a:fillRect/>
          </a:stretch>
        </p:blipFill>
        <p:spPr>
          <a:xfrm>
            <a:off x="563563" y="1177925"/>
            <a:ext cx="2590800" cy="2905125"/>
          </a:xfrm>
          <a:prstGeom prst="rect">
            <a:avLst/>
          </a:prstGeom>
          <a:noFill/>
          <a:ln w="9525">
            <a:noFill/>
          </a:ln>
        </p:spPr>
      </p:pic>
      <p:pic>
        <p:nvPicPr>
          <p:cNvPr id="269316" name="Picture 5"/>
          <p:cNvPicPr>
            <a:picLocks noChangeAspect="1"/>
          </p:cNvPicPr>
          <p:nvPr/>
        </p:nvPicPr>
        <p:blipFill>
          <a:blip r:embed="rId2"/>
          <a:stretch>
            <a:fillRect/>
          </a:stretch>
        </p:blipFill>
        <p:spPr>
          <a:xfrm>
            <a:off x="3186113" y="1119188"/>
            <a:ext cx="5524500" cy="3609975"/>
          </a:xfrm>
          <a:prstGeom prst="rect">
            <a:avLst/>
          </a:prstGeom>
          <a:noFill/>
          <a:ln w="9525">
            <a:noFill/>
          </a:ln>
        </p:spPr>
      </p:pic>
      <p:sp>
        <p:nvSpPr>
          <p:cNvPr id="2" name="文本框 1"/>
          <p:cNvSpPr txBox="1"/>
          <p:nvPr/>
        </p:nvSpPr>
        <p:spPr>
          <a:xfrm>
            <a:off x="482600" y="4895850"/>
            <a:ext cx="4032250" cy="1568450"/>
          </a:xfrm>
          <a:prstGeom prst="rect">
            <a:avLst/>
          </a:prstGeom>
          <a:noFill/>
          <a:ln w="9525">
            <a:noFill/>
          </a:ln>
        </p:spPr>
        <p:txBody>
          <a:bodyPr wrap="none">
            <a:spAutoFit/>
          </a:bodyPr>
          <a:p>
            <a:r>
              <a:rPr lang="zh-CN" altLang="en-US" sz="2400" dirty="0">
                <a:solidFill>
                  <a:srgbClr val="000000"/>
                </a:solidFill>
                <a:latin typeface="Times New Roman" panose="02020603050405020304" pitchFamily="18" charset="0"/>
              </a:rPr>
              <a:t>总结：</a:t>
            </a:r>
            <a:endParaRPr lang="en-US" altLang="zh-CN" sz="2400" dirty="0">
              <a:solidFill>
                <a:srgbClr val="000000"/>
              </a:solidFill>
              <a:latin typeface="Times New Roman" panose="02020603050405020304" pitchFamily="18" charset="0"/>
            </a:endParaRPr>
          </a:p>
          <a:p>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具有相联的功能</a:t>
            </a:r>
            <a:endParaRPr lang="en-US" altLang="zh-CN" sz="2400" dirty="0">
              <a:solidFill>
                <a:srgbClr val="000000"/>
              </a:solidFill>
              <a:latin typeface="Times New Roman" panose="02020603050405020304" pitchFamily="18" charset="0"/>
            </a:endParaRPr>
          </a:p>
          <a:p>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全部下移、部分下移功能</a:t>
            </a:r>
            <a:endParaRPr lang="en-US" altLang="zh-CN" sz="2400" dirty="0">
              <a:solidFill>
                <a:srgbClr val="000000"/>
              </a:solidFill>
              <a:latin typeface="Times New Roman" panose="02020603050405020304" pitchFamily="18" charset="0"/>
            </a:endParaRPr>
          </a:p>
          <a:p>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中间取出一项的功能</a:t>
            </a:r>
            <a:endParaRPr lang="en-US" altLang="zh-CN" sz="2400" dirty="0">
              <a:solidFill>
                <a:srgbClr val="000000"/>
              </a:solidFill>
              <a:latin typeface="Times New Roman" panose="02020603050405020304" pitchFamily="18" charset="0"/>
            </a:endParaRPr>
          </a:p>
        </p:txBody>
      </p:sp>
      <p:sp>
        <p:nvSpPr>
          <p:cNvPr id="6" name="文本框 5"/>
          <p:cNvSpPr txBox="1"/>
          <p:nvPr/>
        </p:nvSpPr>
        <p:spPr>
          <a:xfrm>
            <a:off x="5521325" y="4895850"/>
            <a:ext cx="3189288" cy="1568450"/>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成本较高，且影响速度，适用于组相联但组内块数不多的</a:t>
            </a:r>
            <a:r>
              <a:rPr lang="en-US" altLang="zh-CN" sz="2400" dirty="0">
                <a:solidFill>
                  <a:srgbClr val="000000"/>
                </a:solidFill>
                <a:latin typeface="Times New Roman" panose="02020603050405020304" pitchFamily="18" charset="0"/>
              </a:rPr>
              <a:t>LRU</a:t>
            </a:r>
            <a:r>
              <a:rPr lang="zh-CN" altLang="en-US" sz="2400" dirty="0">
                <a:solidFill>
                  <a:srgbClr val="000000"/>
                </a:solidFill>
                <a:latin typeface="Times New Roman" panose="02020603050405020304" pitchFamily="18" charset="0"/>
              </a:rPr>
              <a:t>算法的场合</a:t>
            </a:r>
            <a:endParaRPr lang="en-US" altLang="zh-CN" sz="2400" dirty="0">
              <a:solidFill>
                <a:srgbClr val="000000"/>
              </a:solidFill>
              <a:latin typeface="Times New Roman" panose="02020603050405020304" pitchFamily="18" charset="0"/>
            </a:endParaRPr>
          </a:p>
        </p:txBody>
      </p:sp>
      <p:sp>
        <p:nvSpPr>
          <p:cNvPr id="3" name="右大括号 2"/>
          <p:cNvSpPr/>
          <p:nvPr/>
        </p:nvSpPr>
        <p:spPr>
          <a:xfrm>
            <a:off x="4776788" y="5040313"/>
            <a:ext cx="347662" cy="1349375"/>
          </a:xfrm>
          <a:prstGeom prst="rightBrace">
            <a:avLst>
              <a:gd name="adj1" fmla="val 32164"/>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8"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pic>
        <p:nvPicPr>
          <p:cNvPr id="270339" name="Picture 4"/>
          <p:cNvPicPr>
            <a:picLocks noChangeAspect="1"/>
          </p:cNvPicPr>
          <p:nvPr/>
        </p:nvPicPr>
        <p:blipFill>
          <a:blip r:embed="rId1"/>
          <a:stretch>
            <a:fillRect/>
          </a:stretch>
        </p:blipFill>
        <p:spPr>
          <a:xfrm>
            <a:off x="296863" y="1171575"/>
            <a:ext cx="3286125" cy="4667250"/>
          </a:xfrm>
          <a:prstGeom prst="rect">
            <a:avLst/>
          </a:prstGeom>
          <a:noFill/>
          <a:ln w="9525">
            <a:noFill/>
          </a:ln>
        </p:spPr>
      </p:pic>
      <p:pic>
        <p:nvPicPr>
          <p:cNvPr id="270340" name="Picture 5"/>
          <p:cNvPicPr>
            <a:picLocks noChangeAspect="1"/>
          </p:cNvPicPr>
          <p:nvPr/>
        </p:nvPicPr>
        <p:blipFill>
          <a:blip r:embed="rId2"/>
          <a:stretch>
            <a:fillRect/>
          </a:stretch>
        </p:blipFill>
        <p:spPr>
          <a:xfrm>
            <a:off x="3719513" y="2133600"/>
            <a:ext cx="5267325" cy="3159125"/>
          </a:xfrm>
          <a:prstGeom prst="rect">
            <a:avLst/>
          </a:prstGeom>
          <a:noFill/>
          <a:ln w="9525">
            <a:noFill/>
          </a:ln>
        </p:spPr>
      </p:pic>
      <p:sp>
        <p:nvSpPr>
          <p:cNvPr id="2" name="文本框 1"/>
          <p:cNvSpPr txBox="1"/>
          <p:nvPr/>
        </p:nvSpPr>
        <p:spPr>
          <a:xfrm>
            <a:off x="769938" y="5962650"/>
            <a:ext cx="2338387" cy="522288"/>
          </a:xfrm>
          <a:prstGeom prst="rect">
            <a:avLst/>
          </a:prstGeom>
          <a:noFill/>
          <a:ln w="9525">
            <a:noFill/>
          </a:ln>
        </p:spPr>
        <p:txBody>
          <a:bodyPr wrap="none">
            <a:spAutoFit/>
          </a:bodyPr>
          <a:p>
            <a:r>
              <a:rPr lang="zh-CN" altLang="en-US" dirty="0">
                <a:latin typeface="Times New Roman" panose="02020603050405020304" pitchFamily="18" charset="0"/>
              </a:rPr>
              <a:t>节省大量时间</a:t>
            </a: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2"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pic>
        <p:nvPicPr>
          <p:cNvPr id="271363" name="Picture 4"/>
          <p:cNvPicPr>
            <a:picLocks noChangeAspect="1"/>
          </p:cNvPicPr>
          <p:nvPr/>
        </p:nvPicPr>
        <p:blipFill>
          <a:blip r:embed="rId1"/>
          <a:srcRect l="2" r="1071" b="22897"/>
          <a:stretch>
            <a:fillRect/>
          </a:stretch>
        </p:blipFill>
        <p:spPr>
          <a:xfrm>
            <a:off x="790575" y="1193800"/>
            <a:ext cx="7907338" cy="4672013"/>
          </a:xfrm>
          <a:prstGeom prst="rect">
            <a:avLst/>
          </a:prstGeom>
          <a:noFill/>
          <a:ln w="9525">
            <a:noFill/>
          </a:ln>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3410"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sp>
        <p:nvSpPr>
          <p:cNvPr id="273411"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73412" name="Picture 4"/>
          <p:cNvPicPr>
            <a:picLocks noChangeAspect="1"/>
          </p:cNvPicPr>
          <p:nvPr/>
        </p:nvPicPr>
        <p:blipFill>
          <a:blip r:embed="rId1"/>
          <a:stretch>
            <a:fillRect/>
          </a:stretch>
        </p:blipFill>
        <p:spPr>
          <a:xfrm>
            <a:off x="901700" y="2662238"/>
            <a:ext cx="3876675" cy="2962275"/>
          </a:xfrm>
          <a:prstGeom prst="rect">
            <a:avLst/>
          </a:prstGeom>
          <a:noFill/>
          <a:ln w="9525">
            <a:noFill/>
          </a:ln>
        </p:spPr>
      </p:pic>
      <p:pic>
        <p:nvPicPr>
          <p:cNvPr id="273413" name="Picture 5"/>
          <p:cNvPicPr>
            <a:picLocks noChangeAspect="1"/>
          </p:cNvPicPr>
          <p:nvPr/>
        </p:nvPicPr>
        <p:blipFill>
          <a:blip r:embed="rId2"/>
          <a:stretch>
            <a:fillRect/>
          </a:stretch>
        </p:blipFill>
        <p:spPr>
          <a:xfrm>
            <a:off x="5316538" y="2520950"/>
            <a:ext cx="2457450" cy="3228975"/>
          </a:xfrm>
          <a:prstGeom prst="rect">
            <a:avLst/>
          </a:prstGeom>
          <a:noFill/>
          <a:ln w="9525">
            <a:noFill/>
          </a:ln>
        </p:spPr>
      </p:pic>
      <p:pic>
        <p:nvPicPr>
          <p:cNvPr id="273414" name="Picture 4"/>
          <p:cNvPicPr>
            <a:picLocks noChangeAspect="1"/>
          </p:cNvPicPr>
          <p:nvPr/>
        </p:nvPicPr>
        <p:blipFill>
          <a:blip r:embed="rId3"/>
          <a:srcRect t="78207"/>
          <a:stretch>
            <a:fillRect/>
          </a:stretch>
        </p:blipFill>
        <p:spPr>
          <a:xfrm>
            <a:off x="587375" y="939800"/>
            <a:ext cx="7993063" cy="1320800"/>
          </a:xfrm>
          <a:prstGeom prst="rect">
            <a:avLst/>
          </a:prstGeom>
          <a:noFill/>
          <a:ln w="9525">
            <a:noFill/>
          </a:ln>
        </p:spPr>
      </p:pic>
      <p:sp>
        <p:nvSpPr>
          <p:cNvPr id="2" name="圆角矩形 1"/>
          <p:cNvSpPr/>
          <p:nvPr/>
        </p:nvSpPr>
        <p:spPr>
          <a:xfrm>
            <a:off x="3944938" y="3078163"/>
            <a:ext cx="474662" cy="579437"/>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8" name="圆角矩形 7"/>
          <p:cNvSpPr/>
          <p:nvPr/>
        </p:nvSpPr>
        <p:spPr>
          <a:xfrm>
            <a:off x="966788" y="3078163"/>
            <a:ext cx="1033462" cy="579437"/>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9" name="圆角矩形 8"/>
          <p:cNvSpPr/>
          <p:nvPr/>
        </p:nvSpPr>
        <p:spPr>
          <a:xfrm>
            <a:off x="5262563" y="2903538"/>
            <a:ext cx="2676525" cy="427037"/>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4"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sp>
        <p:nvSpPr>
          <p:cNvPr id="274435"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74436" name="Picture 4"/>
          <p:cNvPicPr>
            <a:picLocks noChangeAspect="1"/>
          </p:cNvPicPr>
          <p:nvPr/>
        </p:nvPicPr>
        <p:blipFill>
          <a:blip r:embed="rId1"/>
          <a:stretch>
            <a:fillRect/>
          </a:stretch>
        </p:blipFill>
        <p:spPr>
          <a:xfrm>
            <a:off x="901700" y="2662238"/>
            <a:ext cx="3876675" cy="2962275"/>
          </a:xfrm>
          <a:prstGeom prst="rect">
            <a:avLst/>
          </a:prstGeom>
          <a:noFill/>
          <a:ln w="9525">
            <a:noFill/>
          </a:ln>
        </p:spPr>
      </p:pic>
      <p:pic>
        <p:nvPicPr>
          <p:cNvPr id="274437" name="Picture 5"/>
          <p:cNvPicPr>
            <a:picLocks noChangeAspect="1"/>
          </p:cNvPicPr>
          <p:nvPr/>
        </p:nvPicPr>
        <p:blipFill>
          <a:blip r:embed="rId2"/>
          <a:stretch>
            <a:fillRect/>
          </a:stretch>
        </p:blipFill>
        <p:spPr>
          <a:xfrm>
            <a:off x="5316538" y="2520950"/>
            <a:ext cx="2457450" cy="3228975"/>
          </a:xfrm>
          <a:prstGeom prst="rect">
            <a:avLst/>
          </a:prstGeom>
          <a:noFill/>
          <a:ln w="9525">
            <a:noFill/>
          </a:ln>
        </p:spPr>
      </p:pic>
      <p:pic>
        <p:nvPicPr>
          <p:cNvPr id="274438" name="Picture 4"/>
          <p:cNvPicPr>
            <a:picLocks noChangeAspect="1"/>
          </p:cNvPicPr>
          <p:nvPr/>
        </p:nvPicPr>
        <p:blipFill>
          <a:blip r:embed="rId3"/>
          <a:srcRect t="78207"/>
          <a:stretch>
            <a:fillRect/>
          </a:stretch>
        </p:blipFill>
        <p:spPr>
          <a:xfrm>
            <a:off x="587375" y="939800"/>
            <a:ext cx="7993063" cy="1320800"/>
          </a:xfrm>
          <a:prstGeom prst="rect">
            <a:avLst/>
          </a:prstGeom>
          <a:noFill/>
          <a:ln w="9525">
            <a:noFill/>
          </a:ln>
        </p:spPr>
      </p:pic>
      <p:sp>
        <p:nvSpPr>
          <p:cNvPr id="10" name="圆角矩形 9"/>
          <p:cNvSpPr/>
          <p:nvPr/>
        </p:nvSpPr>
        <p:spPr>
          <a:xfrm>
            <a:off x="5205413" y="4541838"/>
            <a:ext cx="2678112" cy="428625"/>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1" name="圆角矩形 10"/>
          <p:cNvSpPr/>
          <p:nvPr/>
        </p:nvSpPr>
        <p:spPr>
          <a:xfrm>
            <a:off x="2852738" y="4930775"/>
            <a:ext cx="476250" cy="579438"/>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12" name="圆角矩形 11"/>
          <p:cNvSpPr/>
          <p:nvPr/>
        </p:nvSpPr>
        <p:spPr>
          <a:xfrm>
            <a:off x="981075" y="4930775"/>
            <a:ext cx="1031875" cy="579438"/>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5458"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sp>
        <p:nvSpPr>
          <p:cNvPr id="275459" name="Rectangle 3"/>
          <p:cNvSpPr>
            <a:spLocks noGrp="1"/>
          </p:cNvSpPr>
          <p:nvPr>
            <p:ph idx="1" hasCustomPrompt="1"/>
          </p:nvPr>
        </p:nvSpPr>
        <p:spPr>
          <a:ln/>
        </p:spPr>
        <p:txBody>
          <a:bodyPr vert="horz" wrap="square" lIns="91440" tIns="45720" rIns="91440" bIns="45720" anchor="t" anchorCtr="0"/>
          <a:p>
            <a:pPr eaLnBrk="1" hangingPunct="1"/>
            <a:r>
              <a:rPr lang="zh-CN" altLang="en-US" dirty="0"/>
              <a:t>比较法的输入控制逻辑</a:t>
            </a:r>
            <a:endParaRPr lang="zh-CN" altLang="en-US" dirty="0"/>
          </a:p>
        </p:txBody>
      </p:sp>
      <p:pic>
        <p:nvPicPr>
          <p:cNvPr id="275460" name="Picture 4"/>
          <p:cNvPicPr>
            <a:picLocks noChangeAspect="1"/>
          </p:cNvPicPr>
          <p:nvPr/>
        </p:nvPicPr>
        <p:blipFill>
          <a:blip r:embed="rId1"/>
          <a:stretch>
            <a:fillRect/>
          </a:stretch>
        </p:blipFill>
        <p:spPr>
          <a:xfrm>
            <a:off x="2060575" y="1443038"/>
            <a:ext cx="5246688" cy="4514850"/>
          </a:xfrm>
          <a:prstGeom prst="rect">
            <a:avLst/>
          </a:prstGeom>
          <a:noFill/>
          <a:ln w="9525">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2" name="Rectangle 2"/>
          <p:cNvSpPr>
            <a:spLocks noGrp="1"/>
          </p:cNvSpPr>
          <p:nvPr>
            <p:ph type="title"/>
          </p:nvPr>
        </p:nvSpPr>
        <p:spPr>
          <a:ln/>
        </p:spPr>
        <p:txBody>
          <a:bodyPr vert="horz" wrap="square" lIns="91440" tIns="45720" rIns="91440" bIns="45720" anchor="ctr" anchorCtr="0"/>
          <a:p>
            <a:pPr eaLnBrk="1" hangingPunct="1"/>
            <a:r>
              <a:rPr lang="en-US" altLang="zh-CN" dirty="0"/>
              <a:t>4.3.3 </a:t>
            </a:r>
            <a:r>
              <a:rPr lang="zh-CN" altLang="en-US" dirty="0"/>
              <a:t>替换算法的实现</a:t>
            </a:r>
            <a:endParaRPr lang="zh-CN" altLang="en-US" dirty="0"/>
          </a:p>
        </p:txBody>
      </p:sp>
      <p:pic>
        <p:nvPicPr>
          <p:cNvPr id="276483" name="Picture 4"/>
          <p:cNvPicPr>
            <a:picLocks noChangeAspect="1"/>
          </p:cNvPicPr>
          <p:nvPr/>
        </p:nvPicPr>
        <p:blipFill>
          <a:blip r:embed="rId1"/>
          <a:srcRect b="34412"/>
          <a:stretch>
            <a:fillRect/>
          </a:stretch>
        </p:blipFill>
        <p:spPr>
          <a:xfrm>
            <a:off x="590550" y="892175"/>
            <a:ext cx="8189913" cy="2716213"/>
          </a:xfrm>
          <a:prstGeom prst="rect">
            <a:avLst/>
          </a:prstGeom>
          <a:noFill/>
          <a:ln w="9525">
            <a:noFill/>
          </a:ln>
        </p:spPr>
      </p:pic>
      <p:pic>
        <p:nvPicPr>
          <p:cNvPr id="276484" name="Picture 4"/>
          <p:cNvPicPr>
            <a:picLocks noChangeAspect="1"/>
          </p:cNvPicPr>
          <p:nvPr/>
        </p:nvPicPr>
        <p:blipFill>
          <a:blip r:embed="rId1"/>
          <a:srcRect t="64423"/>
          <a:stretch>
            <a:fillRect/>
          </a:stretch>
        </p:blipFill>
        <p:spPr>
          <a:xfrm>
            <a:off x="590550" y="3714750"/>
            <a:ext cx="8189913" cy="1474788"/>
          </a:xfrm>
          <a:prstGeom prst="rect">
            <a:avLst/>
          </a:prstGeom>
          <a:noFill/>
          <a:ln w="9525">
            <a:noFill/>
          </a:ln>
        </p:spPr>
      </p:pic>
      <p:sp>
        <p:nvSpPr>
          <p:cNvPr id="3" name="文本框 2"/>
          <p:cNvSpPr txBox="1"/>
          <p:nvPr/>
        </p:nvSpPr>
        <p:spPr>
          <a:xfrm>
            <a:off x="590550" y="5199063"/>
            <a:ext cx="8404225" cy="1630362"/>
          </a:xfrm>
          <a:prstGeom prst="rect">
            <a:avLst/>
          </a:prstGeom>
          <a:noFill/>
          <a:ln w="9525">
            <a:noFill/>
          </a:ln>
        </p:spPr>
        <p:txBody>
          <a:bodyPr>
            <a:spAutoFit/>
          </a:bodyPr>
          <a:p>
            <a:r>
              <a:rPr lang="zh-CN" altLang="en-US" sz="2000" dirty="0">
                <a:solidFill>
                  <a:srgbClr val="000000"/>
                </a:solidFill>
                <a:latin typeface="楷体_GB2312" pitchFamily="49" charset="-122"/>
                <a:ea typeface="楷体_GB2312" pitchFamily="49" charset="-122"/>
              </a:rPr>
              <a:t>替换算法总是围绕两个问题：</a:t>
            </a:r>
            <a:r>
              <a:rPr lang="zh-CN" altLang="en-US" sz="2000" dirty="0">
                <a:solidFill>
                  <a:srgbClr val="000000"/>
                </a:solidFill>
                <a:latin typeface="楷体_GB2312" pitchFamily="49" charset="-122"/>
                <a:ea typeface="楷体_GB2312" pitchFamily="49" charset="-122"/>
                <a:sym typeface="Wingdings" panose="05000000000000000000" pitchFamily="2" charset="2"/>
              </a:rPr>
              <a:t>（</a:t>
            </a:r>
            <a:r>
              <a:rPr lang="en-US" altLang="zh-CN" sz="2000" dirty="0">
                <a:solidFill>
                  <a:srgbClr val="000000"/>
                </a:solidFill>
                <a:latin typeface="楷体_GB2312" pitchFamily="49" charset="-122"/>
                <a:ea typeface="楷体_GB2312" pitchFamily="49" charset="-122"/>
                <a:sym typeface="Wingdings" panose="05000000000000000000" pitchFamily="2" charset="2"/>
              </a:rPr>
              <a:t>1</a:t>
            </a:r>
            <a:r>
              <a:rPr lang="zh-CN" altLang="en-US" sz="2000" dirty="0">
                <a:solidFill>
                  <a:srgbClr val="000000"/>
                </a:solidFill>
                <a:latin typeface="楷体_GB2312" pitchFamily="49" charset="-122"/>
                <a:ea typeface="楷体_GB2312" pitchFamily="49" charset="-122"/>
                <a:sym typeface="Wingdings" panose="05000000000000000000" pitchFamily="2" charset="2"/>
              </a:rPr>
              <a:t>）</a:t>
            </a:r>
            <a:r>
              <a:rPr lang="zh-CN" altLang="en-US" sz="2000" dirty="0">
                <a:solidFill>
                  <a:srgbClr val="000000"/>
                </a:solidFill>
                <a:latin typeface="楷体_GB2312" pitchFamily="49" charset="-122"/>
                <a:ea typeface="楷体_GB2312" pitchFamily="49" charset="-122"/>
              </a:rPr>
              <a:t>如何记录每次被访问的信息（</a:t>
            </a:r>
            <a:r>
              <a:rPr lang="en-US" altLang="zh-CN" sz="2000" dirty="0">
                <a:solidFill>
                  <a:srgbClr val="000000"/>
                </a:solidFill>
                <a:latin typeface="楷体_GB2312" pitchFamily="49" charset="-122"/>
                <a:ea typeface="楷体_GB2312" pitchFamily="49" charset="-122"/>
              </a:rPr>
              <a:t>2</a:t>
            </a:r>
            <a:r>
              <a:rPr lang="zh-CN" altLang="en-US" sz="2000" dirty="0">
                <a:solidFill>
                  <a:srgbClr val="000000"/>
                </a:solidFill>
                <a:latin typeface="楷体_GB2312" pitchFamily="49" charset="-122"/>
                <a:ea typeface="楷体_GB2312" pitchFamily="49" charset="-122"/>
              </a:rPr>
              <a:t>）如何根据所记录的信息做相应的替换判定 。</a:t>
            </a:r>
            <a:endParaRPr lang="en-US" altLang="zh-CN" sz="2000" dirty="0">
              <a:solidFill>
                <a:srgbClr val="000000"/>
              </a:solidFill>
              <a:latin typeface="楷体_GB2312" pitchFamily="49" charset="-122"/>
              <a:ea typeface="楷体_GB2312" pitchFamily="49" charset="-122"/>
            </a:endParaRPr>
          </a:p>
          <a:p>
            <a:r>
              <a:rPr lang="zh-CN" altLang="en-US" sz="2000" dirty="0">
                <a:solidFill>
                  <a:srgbClr val="000000"/>
                </a:solidFill>
                <a:latin typeface="楷体_GB2312" pitchFamily="49" charset="-122"/>
                <a:ea typeface="楷体_GB2312" pitchFamily="49" charset="-122"/>
              </a:rPr>
              <a:t>通过对上述三级存储层次的分析，发现对于全相联映像：</a:t>
            </a:r>
            <a:endParaRPr lang="en-US" altLang="zh-CN" sz="2000" dirty="0">
              <a:solidFill>
                <a:srgbClr val="000000"/>
              </a:solidFill>
              <a:latin typeface="楷体_GB2312" pitchFamily="49" charset="-122"/>
              <a:ea typeface="楷体_GB2312" pitchFamily="49" charset="-122"/>
            </a:endParaRPr>
          </a:p>
          <a:p>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1</a:t>
            </a:r>
            <a:r>
              <a:rPr lang="zh-CN" altLang="en-US" sz="2000" b="1" dirty="0">
                <a:latin typeface="楷体_GB2312" pitchFamily="49" charset="-122"/>
                <a:ea typeface="楷体_GB2312" pitchFamily="49" charset="-122"/>
              </a:rPr>
              <a:t>）虚拟存储器易采用</a:t>
            </a:r>
            <a:r>
              <a:rPr lang="zh-CN" altLang="en-US" sz="2000" b="1" dirty="0">
                <a:solidFill>
                  <a:srgbClr val="7030A0"/>
                </a:solidFill>
                <a:latin typeface="楷体_GB2312" pitchFamily="49" charset="-122"/>
                <a:ea typeface="楷体_GB2312" pitchFamily="49" charset="-122"/>
              </a:rPr>
              <a:t>使用位</a:t>
            </a:r>
            <a:r>
              <a:rPr lang="zh-CN" altLang="en-US" sz="2000" b="1" dirty="0">
                <a:latin typeface="楷体_GB2312" pitchFamily="49" charset="-122"/>
                <a:ea typeface="楷体_GB2312" pitchFamily="49" charset="-122"/>
              </a:rPr>
              <a:t>方式进行替换；</a:t>
            </a:r>
            <a:endParaRPr lang="en-US" altLang="zh-CN" sz="2000" b="1" dirty="0">
              <a:latin typeface="楷体_GB2312" pitchFamily="49" charset="-122"/>
              <a:ea typeface="楷体_GB2312" pitchFamily="49" charset="-122"/>
            </a:endParaRPr>
          </a:p>
          <a:p>
            <a:r>
              <a:rPr lang="zh-CN" altLang="en-US" sz="2000" b="1" dirty="0">
                <a:latin typeface="楷体_GB2312" pitchFamily="49" charset="-122"/>
                <a:ea typeface="楷体_GB2312" pitchFamily="49" charset="-122"/>
              </a:rPr>
              <a:t>   （</a:t>
            </a:r>
            <a:r>
              <a:rPr lang="en-US" altLang="zh-CN" sz="2000" b="1" dirty="0">
                <a:latin typeface="楷体_GB2312" pitchFamily="49" charset="-122"/>
                <a:ea typeface="楷体_GB2312" pitchFamily="49" charset="-122"/>
              </a:rPr>
              <a:t>2</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Cache</a:t>
            </a:r>
            <a:r>
              <a:rPr lang="zh-CN" altLang="en-US" sz="2000" b="1" dirty="0">
                <a:latin typeface="楷体_GB2312" pitchFamily="49" charset="-122"/>
                <a:ea typeface="楷体_GB2312" pitchFamily="49" charset="-122"/>
              </a:rPr>
              <a:t>存储器层次易采用</a:t>
            </a:r>
            <a:r>
              <a:rPr lang="zh-CN" altLang="en-US" sz="2000" b="1" dirty="0">
                <a:solidFill>
                  <a:srgbClr val="7030A0"/>
                </a:solidFill>
                <a:latin typeface="楷体_GB2312" pitchFamily="49" charset="-122"/>
                <a:ea typeface="楷体_GB2312" pitchFamily="49" charset="-122"/>
              </a:rPr>
              <a:t>堆栈法或比较对法</a:t>
            </a:r>
            <a:r>
              <a:rPr lang="zh-CN" altLang="en-US" sz="2000" b="1" dirty="0">
                <a:latin typeface="楷体_GB2312" pitchFamily="49" charset="-122"/>
                <a:ea typeface="楷体_GB2312" pitchFamily="49" charset="-122"/>
              </a:rPr>
              <a:t>实现。 </a:t>
            </a:r>
            <a:endParaRPr lang="zh-CN" altLang="en-US" sz="2000"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7506"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277507"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4.3 </a:t>
            </a:r>
            <a:r>
              <a:rPr lang="zh-CN" altLang="en-US" sz="3600" dirty="0">
                <a:solidFill>
                  <a:srgbClr val="FF0000"/>
                </a:solidFill>
                <a:latin typeface="Times New Roman" panose="02020603050405020304" pitchFamily="18" charset="0"/>
              </a:rPr>
              <a:t>高速缓冲存储器</a:t>
            </a:r>
            <a:endParaRPr lang="en-US" altLang="zh-CN" sz="3600" dirty="0">
              <a:solidFill>
                <a:srgbClr val="FF0000"/>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4.3.1 </a:t>
            </a:r>
            <a:r>
              <a:rPr lang="zh-CN" altLang="en-US" sz="2800" dirty="0">
                <a:solidFill>
                  <a:srgbClr val="0000CC"/>
                </a:solidFill>
                <a:latin typeface="Times New Roman" panose="02020603050405020304" pitchFamily="18" charset="0"/>
              </a:rPr>
              <a:t>工作原理和基本结构</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4.3.2 </a:t>
            </a:r>
            <a:r>
              <a:rPr lang="zh-CN" altLang="en-US" sz="2800" dirty="0">
                <a:solidFill>
                  <a:srgbClr val="0000CC"/>
                </a:solidFill>
                <a:latin typeface="Times New Roman" panose="02020603050405020304" pitchFamily="18" charset="0"/>
              </a:rPr>
              <a:t>地址的映像和变换</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0000CC"/>
                </a:solidFill>
                <a:latin typeface="Times New Roman" panose="02020603050405020304" pitchFamily="18" charset="0"/>
              </a:rPr>
              <a:t>4.3.3 Cache</a:t>
            </a:r>
            <a:r>
              <a:rPr lang="zh-CN" altLang="en-US" sz="2800" dirty="0">
                <a:solidFill>
                  <a:srgbClr val="0000CC"/>
                </a:solidFill>
                <a:latin typeface="Times New Roman" panose="02020603050405020304" pitchFamily="18" charset="0"/>
              </a:rPr>
              <a:t>存储器的</a:t>
            </a:r>
            <a:r>
              <a:rPr lang="en-US" altLang="zh-CN" sz="2800" dirty="0">
                <a:solidFill>
                  <a:srgbClr val="0000CC"/>
                </a:solidFill>
                <a:latin typeface="Times New Roman" panose="02020603050405020304" pitchFamily="18" charset="0"/>
              </a:rPr>
              <a:t>LRU</a:t>
            </a:r>
            <a:r>
              <a:rPr lang="zh-CN" altLang="en-US" sz="2800" dirty="0">
                <a:solidFill>
                  <a:srgbClr val="0000CC"/>
                </a:solidFill>
                <a:latin typeface="Times New Roman" panose="02020603050405020304" pitchFamily="18" charset="0"/>
              </a:rPr>
              <a:t>替换算法的硬件实现</a:t>
            </a:r>
            <a:endParaRPr lang="en-US" altLang="zh-CN" sz="2800" dirty="0">
              <a:solidFill>
                <a:srgbClr val="0000CC"/>
              </a:solidFill>
              <a:latin typeface="Times New Roman" panose="02020603050405020304" pitchFamily="18" charset="0"/>
            </a:endParaRPr>
          </a:p>
          <a:p>
            <a:pPr lvl="1" eaLnBrk="1" hangingPunct="1"/>
            <a:r>
              <a:rPr lang="en-US" altLang="zh-CN" sz="2800" dirty="0">
                <a:solidFill>
                  <a:srgbClr val="FF0000"/>
                </a:solidFill>
                <a:latin typeface="Times New Roman" panose="02020603050405020304" pitchFamily="18" charset="0"/>
              </a:rPr>
              <a:t>4.3.4 Cache</a:t>
            </a:r>
            <a:r>
              <a:rPr lang="zh-CN" altLang="en-US" sz="2800" dirty="0">
                <a:solidFill>
                  <a:srgbClr val="FF0000"/>
                </a:solidFill>
                <a:latin typeface="Times New Roman" panose="02020603050405020304" pitchFamily="18" charset="0"/>
              </a:rPr>
              <a:t>存储器的透明性及性能分析</a:t>
            </a:r>
            <a:endParaRPr lang="zh-CN" altLang="en-US" sz="2800" dirty="0">
              <a:solidFill>
                <a:srgbClr val="FF0000"/>
              </a:solidFill>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4" name="Rectangle 2"/>
          <p:cNvSpPr>
            <a:spLocks noGrp="1"/>
          </p:cNvSpPr>
          <p:nvPr>
            <p:ph type="title"/>
          </p:nvPr>
        </p:nvSpPr>
        <p:spPr>
          <a:ln/>
        </p:spPr>
        <p:txBody>
          <a:bodyPr vert="horz" wrap="square" lIns="91440" tIns="45720" rIns="91440" bIns="45720" anchor="ctr" anchorCtr="0"/>
          <a:p>
            <a:pPr eaLnBrk="1" hangingPunct="1"/>
            <a:r>
              <a:rPr lang="en-US" altLang="zh-CN" sz="3200" dirty="0"/>
              <a:t>4.3.4 Cache</a:t>
            </a:r>
            <a:r>
              <a:rPr lang="zh-CN" altLang="en-US" sz="3200" dirty="0"/>
              <a:t>透明性分析</a:t>
            </a:r>
            <a:endParaRPr lang="zh-CN" altLang="en-US" sz="3200" dirty="0"/>
          </a:p>
        </p:txBody>
      </p:sp>
      <p:sp>
        <p:nvSpPr>
          <p:cNvPr id="279555" name="Rectangle 3"/>
          <p:cNvSpPr>
            <a:spLocks noGrp="1"/>
          </p:cNvSpPr>
          <p:nvPr>
            <p:ph idx="1" hasCustomPrompt="1"/>
          </p:nvPr>
        </p:nvSpPr>
        <p:spPr>
          <a:xfrm>
            <a:off x="142875" y="889000"/>
            <a:ext cx="8859838" cy="5311775"/>
          </a:xfrm>
          <a:ln/>
        </p:spPr>
        <p:txBody>
          <a:bodyPr vert="horz" wrap="square" lIns="91440" tIns="45720" rIns="91440" bIns="45720" anchor="t" anchorCtr="0"/>
          <a:p>
            <a:pPr eaLnBrk="1" hangingPunct="1"/>
            <a:r>
              <a:rPr lang="zh-CN" altLang="en-US" dirty="0">
                <a:latin typeface="Times New Roman" panose="02020603050405020304" pitchFamily="18" charset="0"/>
              </a:rPr>
              <a:t>造成</a:t>
            </a:r>
            <a:r>
              <a:rPr lang="en-US" altLang="zh-CN" dirty="0">
                <a:latin typeface="Times New Roman" panose="02020603050405020304" pitchFamily="18" charset="0"/>
              </a:rPr>
              <a:t>Cache</a:t>
            </a:r>
            <a:r>
              <a:rPr lang="zh-CN" altLang="en-US" dirty="0">
                <a:latin typeface="Times New Roman" panose="02020603050405020304" pitchFamily="18" charset="0"/>
              </a:rPr>
              <a:t>与主存的不一致的原因</a:t>
            </a:r>
            <a:endParaRPr lang="zh-CN" altLang="en-US" dirty="0">
              <a:latin typeface="Times New Roman" panose="02020603050405020304" pitchFamily="18" charset="0"/>
            </a:endParaRPr>
          </a:p>
          <a:p>
            <a:pPr lvl="1" eaLnBrk="1" hangingPunct="1">
              <a:spcBef>
                <a:spcPts val="600"/>
              </a:spcBef>
            </a:pPr>
            <a:r>
              <a:rPr lang="zh-CN" altLang="en-US" b="1" dirty="0">
                <a:latin typeface="Times New Roman" panose="02020603050405020304" pitchFamily="18" charset="0"/>
                <a:ea typeface="楷体_GB2312" pitchFamily="49" charset="-122"/>
              </a:rPr>
              <a:t>原因</a:t>
            </a:r>
            <a:r>
              <a:rPr lang="en-US" altLang="zh-CN" b="1" dirty="0">
                <a:latin typeface="Times New Roman" panose="02020603050405020304" pitchFamily="18" charset="0"/>
                <a:ea typeface="楷体_GB2312" pitchFamily="49" charset="-122"/>
              </a:rPr>
              <a:t>1</a:t>
            </a:r>
            <a:r>
              <a:rPr lang="zh-CN" altLang="en-US" b="1" dirty="0">
                <a:latin typeface="Times New Roman" panose="02020603050405020304" pitchFamily="18" charset="0"/>
                <a:ea typeface="楷体_GB2312" pitchFamily="49" charset="-122"/>
              </a:rPr>
              <a:t>：由于</a:t>
            </a:r>
            <a:r>
              <a:rPr lang="en-US" altLang="zh-CN" b="1" dirty="0">
                <a:latin typeface="Times New Roman" panose="02020603050405020304" pitchFamily="18" charset="0"/>
                <a:ea typeface="楷体_GB2312" pitchFamily="49" charset="-122"/>
              </a:rPr>
              <a:t>CPU</a:t>
            </a:r>
            <a:r>
              <a:rPr lang="zh-CN" altLang="en-US" b="1" dirty="0">
                <a:latin typeface="Times New Roman" panose="02020603050405020304" pitchFamily="18" charset="0"/>
                <a:ea typeface="楷体_GB2312" pitchFamily="49" charset="-122"/>
              </a:rPr>
              <a:t>写</a:t>
            </a:r>
            <a:r>
              <a:rPr lang="en-US" altLang="zh-CN" b="1" dirty="0">
                <a:latin typeface="Times New Roman" panose="02020603050405020304" pitchFamily="18" charset="0"/>
                <a:ea typeface="楷体_GB2312" pitchFamily="49" charset="-122"/>
              </a:rPr>
              <a:t>Cache</a:t>
            </a:r>
            <a:r>
              <a:rPr lang="zh-CN" altLang="en-US" b="1" dirty="0">
                <a:latin typeface="Times New Roman" panose="02020603050405020304" pitchFamily="18" charset="0"/>
                <a:ea typeface="楷体_GB2312" pitchFamily="49" charset="-122"/>
              </a:rPr>
              <a:t>，没有立即写主存</a:t>
            </a:r>
            <a:endParaRPr lang="zh-CN" altLang="en-US" b="1" dirty="0">
              <a:latin typeface="Times New Roman" panose="02020603050405020304" pitchFamily="18" charset="0"/>
              <a:ea typeface="楷体_GB2312" pitchFamily="49" charset="-122"/>
            </a:endParaRPr>
          </a:p>
          <a:p>
            <a:pPr lvl="1" eaLnBrk="1" hangingPunct="1">
              <a:spcBef>
                <a:spcPts val="600"/>
              </a:spcBef>
            </a:pPr>
            <a:r>
              <a:rPr lang="zh-CN" altLang="en-US" b="1" dirty="0">
                <a:latin typeface="Times New Roman" panose="02020603050405020304" pitchFamily="18" charset="0"/>
                <a:ea typeface="楷体_GB2312" pitchFamily="49" charset="-122"/>
              </a:rPr>
              <a:t>原因</a:t>
            </a:r>
            <a:r>
              <a:rPr lang="en-US" altLang="zh-CN" b="1" dirty="0">
                <a:latin typeface="Times New Roman" panose="02020603050405020304" pitchFamily="18" charset="0"/>
                <a:ea typeface="楷体_GB2312" pitchFamily="49" charset="-122"/>
              </a:rPr>
              <a:t>2</a:t>
            </a:r>
            <a:r>
              <a:rPr lang="zh-CN" altLang="en-US" b="1" dirty="0">
                <a:latin typeface="Times New Roman" panose="02020603050405020304" pitchFamily="18" charset="0"/>
                <a:ea typeface="楷体_GB2312" pitchFamily="49" charset="-122"/>
              </a:rPr>
              <a:t>：由于</a:t>
            </a:r>
            <a:r>
              <a:rPr lang="en-US" altLang="zh-CN" b="1" dirty="0">
                <a:latin typeface="Times New Roman" panose="02020603050405020304" pitchFamily="18" charset="0"/>
                <a:ea typeface="楷体_GB2312" pitchFamily="49" charset="-122"/>
              </a:rPr>
              <a:t>IO</a:t>
            </a:r>
            <a:r>
              <a:rPr lang="zh-CN" altLang="en-US" b="1" dirty="0">
                <a:latin typeface="Times New Roman" panose="02020603050405020304" pitchFamily="18" charset="0"/>
                <a:ea typeface="楷体_GB2312" pitchFamily="49" charset="-122"/>
              </a:rPr>
              <a:t>处理机或</a:t>
            </a:r>
            <a:r>
              <a:rPr lang="en-US" altLang="zh-CN" b="1" dirty="0">
                <a:latin typeface="Times New Roman" panose="02020603050405020304" pitchFamily="18" charset="0"/>
                <a:ea typeface="楷体_GB2312" pitchFamily="49" charset="-122"/>
              </a:rPr>
              <a:t>IO</a:t>
            </a:r>
            <a:r>
              <a:rPr lang="zh-CN" altLang="en-US" b="1" dirty="0">
                <a:latin typeface="Times New Roman" panose="02020603050405020304" pitchFamily="18" charset="0"/>
                <a:ea typeface="楷体_GB2312" pitchFamily="49" charset="-122"/>
              </a:rPr>
              <a:t>设备写主存，</a:t>
            </a:r>
            <a:r>
              <a:rPr lang="en-US" altLang="zh-CN" b="1" dirty="0">
                <a:latin typeface="Times New Roman" panose="02020603050405020304" pitchFamily="18" charset="0"/>
                <a:ea typeface="楷体_GB2312" pitchFamily="49" charset="-122"/>
              </a:rPr>
              <a:t>Cache</a:t>
            </a:r>
            <a:r>
              <a:rPr lang="zh-CN" altLang="en-US" b="1" dirty="0">
                <a:latin typeface="Times New Roman" panose="02020603050405020304" pitchFamily="18" charset="0"/>
                <a:ea typeface="楷体_GB2312" pitchFamily="49" charset="-122"/>
              </a:rPr>
              <a:t>内容变化赶不上主存内的变化</a:t>
            </a:r>
            <a:endParaRPr lang="zh-CN" altLang="en-US" b="1" dirty="0">
              <a:latin typeface="Times New Roman" panose="02020603050405020304" pitchFamily="18" charset="0"/>
              <a:ea typeface="楷体_GB2312" pitchFamily="49" charset="-122"/>
            </a:endParaRPr>
          </a:p>
          <a:p>
            <a:pPr eaLnBrk="1" hangingPunct="1"/>
            <a:r>
              <a:rPr lang="zh-CN" altLang="en-US" dirty="0">
                <a:latin typeface="Times New Roman" panose="02020603050405020304" pitchFamily="18" charset="0"/>
              </a:rPr>
              <a:t>原因</a:t>
            </a:r>
            <a:r>
              <a:rPr lang="en-US" altLang="zh-CN" dirty="0">
                <a:latin typeface="Times New Roman" panose="02020603050405020304" pitchFamily="18" charset="0"/>
              </a:rPr>
              <a:t>1</a:t>
            </a:r>
            <a:r>
              <a:rPr lang="zh-CN" altLang="en-US" dirty="0">
                <a:latin typeface="Times New Roman" panose="02020603050405020304" pitchFamily="18" charset="0"/>
              </a:rPr>
              <a:t>解决方法：写操作</a:t>
            </a:r>
            <a:endParaRPr lang="zh-CN" altLang="en-US" dirty="0">
              <a:latin typeface="Times New Roman" panose="02020603050405020304" pitchFamily="18" charset="0"/>
            </a:endParaRPr>
          </a:p>
          <a:p>
            <a:pPr lvl="1" eaLnBrk="1" hangingPunct="1">
              <a:spcBef>
                <a:spcPts val="1200"/>
              </a:spcBef>
            </a:pPr>
            <a:r>
              <a:rPr lang="zh-CN" altLang="en-US" b="1" dirty="0">
                <a:solidFill>
                  <a:srgbClr val="FF0000"/>
                </a:solidFill>
                <a:latin typeface="Times New Roman" panose="02020603050405020304" pitchFamily="18" charset="0"/>
                <a:ea typeface="楷体_GB2312" pitchFamily="49" charset="-122"/>
              </a:rPr>
              <a:t>（</a:t>
            </a:r>
            <a:r>
              <a:rPr lang="en-US" altLang="zh-CN" b="1" dirty="0">
                <a:solidFill>
                  <a:srgbClr val="FF0000"/>
                </a:solidFill>
                <a:latin typeface="Times New Roman" panose="02020603050405020304" pitchFamily="18" charset="0"/>
                <a:ea typeface="楷体_GB2312" pitchFamily="49" charset="-122"/>
              </a:rPr>
              <a:t>1</a:t>
            </a:r>
            <a:r>
              <a:rPr lang="zh-CN" altLang="en-US" b="1" dirty="0">
                <a:solidFill>
                  <a:srgbClr val="FF0000"/>
                </a:solidFill>
                <a:latin typeface="Times New Roman" panose="02020603050405020304" pitchFamily="18" charset="0"/>
                <a:ea typeface="楷体_GB2312" pitchFamily="49" charset="-122"/>
              </a:rPr>
              <a:t>）写直达法（</a:t>
            </a:r>
            <a:r>
              <a:rPr lang="en-US" altLang="zh-CN" b="1" dirty="0">
                <a:solidFill>
                  <a:srgbClr val="FF0000"/>
                </a:solidFill>
                <a:latin typeface="Times New Roman" panose="02020603050405020304" pitchFamily="18" charset="0"/>
                <a:ea typeface="楷体_GB2312" pitchFamily="49" charset="-122"/>
              </a:rPr>
              <a:t>Write-through</a:t>
            </a:r>
            <a:r>
              <a:rPr lang="zh-CN" altLang="en-US" b="1" dirty="0">
                <a:solidFill>
                  <a:srgbClr val="FF0000"/>
                </a:solidFill>
                <a:latin typeface="Times New Roman" panose="02020603050405020304" pitchFamily="18" charset="0"/>
                <a:ea typeface="楷体_GB2312" pitchFamily="49" charset="-122"/>
              </a:rPr>
              <a:t>）</a:t>
            </a:r>
            <a:endParaRPr lang="zh-CN" altLang="en-US"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sz="2200" b="1" dirty="0">
                <a:latin typeface="Times New Roman" panose="02020603050405020304" pitchFamily="18" charset="0"/>
                <a:ea typeface="楷体_GB2312" pitchFamily="49" charset="-122"/>
              </a:rPr>
              <a:t>即每次写入</a:t>
            </a:r>
            <a:r>
              <a:rPr lang="en-US" altLang="zh-CN" sz="2200" b="1" dirty="0">
                <a:latin typeface="Times New Roman" panose="02020603050405020304" pitchFamily="18" charset="0"/>
                <a:ea typeface="楷体_GB2312" pitchFamily="49" charset="-122"/>
              </a:rPr>
              <a:t>Cache</a:t>
            </a:r>
            <a:r>
              <a:rPr lang="zh-CN" altLang="en-US" sz="2200" b="1" dirty="0">
                <a:latin typeface="Times New Roman" panose="02020603050405020304" pitchFamily="18" charset="0"/>
                <a:ea typeface="楷体_GB2312" pitchFamily="49" charset="-122"/>
              </a:rPr>
              <a:t>时也同时写入主存，主存与</a:t>
            </a:r>
            <a:r>
              <a:rPr lang="en-US" altLang="zh-CN" sz="2200" b="1" dirty="0">
                <a:latin typeface="Times New Roman" panose="02020603050405020304" pitchFamily="18" charset="0"/>
                <a:ea typeface="楷体_GB2312" pitchFamily="49" charset="-122"/>
              </a:rPr>
              <a:t>Cache</a:t>
            </a:r>
            <a:r>
              <a:rPr lang="zh-CN" altLang="en-US" sz="2200" b="1" dirty="0">
                <a:latin typeface="Times New Roman" panose="02020603050405020304" pitchFamily="18" charset="0"/>
                <a:ea typeface="楷体_GB2312" pitchFamily="49" charset="-122"/>
              </a:rPr>
              <a:t>始终保持一致性；</a:t>
            </a:r>
            <a:endParaRPr lang="en-US" altLang="zh-CN" sz="2200" b="1" dirty="0">
              <a:latin typeface="Times New Roman" panose="02020603050405020304" pitchFamily="18" charset="0"/>
              <a:ea typeface="楷体_GB2312" pitchFamily="49" charset="-122"/>
            </a:endParaRPr>
          </a:p>
          <a:p>
            <a:pPr lvl="2" eaLnBrk="1" hangingPunct="1">
              <a:spcBef>
                <a:spcPts val="1200"/>
              </a:spcBef>
            </a:pPr>
            <a:r>
              <a:rPr lang="zh-CN" altLang="en-US" sz="2200" b="1" dirty="0">
                <a:latin typeface="Times New Roman" panose="02020603050405020304" pitchFamily="18" charset="0"/>
                <a:ea typeface="楷体_GB2312" pitchFamily="49" charset="-122"/>
              </a:rPr>
              <a:t>时间花销在写主存时间；</a:t>
            </a:r>
            <a:endParaRPr lang="zh-CN" altLang="en-US" sz="2200" b="1" dirty="0">
              <a:latin typeface="Times New Roman" panose="02020603050405020304" pitchFamily="18" charset="0"/>
              <a:ea typeface="楷体_GB2312" pitchFamily="49" charset="-122"/>
            </a:endParaRPr>
          </a:p>
          <a:p>
            <a:pPr lvl="1" eaLnBrk="1" hangingPunct="1">
              <a:spcBef>
                <a:spcPts val="1200"/>
              </a:spcBef>
            </a:pPr>
            <a:r>
              <a:rPr lang="zh-CN" altLang="en-US" b="1" dirty="0">
                <a:solidFill>
                  <a:srgbClr val="FF0000"/>
                </a:solidFill>
                <a:latin typeface="Times New Roman" panose="02020603050405020304" pitchFamily="18" charset="0"/>
                <a:ea typeface="楷体_GB2312" pitchFamily="49" charset="-122"/>
              </a:rPr>
              <a:t>（</a:t>
            </a:r>
            <a:r>
              <a:rPr lang="en-US" altLang="zh-CN" b="1" dirty="0">
                <a:solidFill>
                  <a:srgbClr val="FF0000"/>
                </a:solidFill>
                <a:latin typeface="Times New Roman" panose="02020603050405020304" pitchFamily="18" charset="0"/>
                <a:ea typeface="楷体_GB2312" pitchFamily="49" charset="-122"/>
              </a:rPr>
              <a:t>2</a:t>
            </a:r>
            <a:r>
              <a:rPr lang="zh-CN" altLang="en-US" b="1" dirty="0">
                <a:solidFill>
                  <a:srgbClr val="FF0000"/>
                </a:solidFill>
                <a:latin typeface="Times New Roman" panose="02020603050405020304" pitchFamily="18" charset="0"/>
                <a:ea typeface="楷体_GB2312" pitchFamily="49" charset="-122"/>
              </a:rPr>
              <a:t>）标志交换法，或称写回法（</a:t>
            </a:r>
            <a:r>
              <a:rPr lang="en-US" altLang="zh-CN" b="1" dirty="0">
                <a:solidFill>
                  <a:srgbClr val="FF0000"/>
                </a:solidFill>
                <a:latin typeface="Times New Roman" panose="02020603050405020304" pitchFamily="18" charset="0"/>
                <a:ea typeface="楷体_GB2312" pitchFamily="49" charset="-122"/>
              </a:rPr>
              <a:t>Write-Back</a:t>
            </a:r>
            <a:r>
              <a:rPr lang="zh-CN" altLang="en-US" b="1" dirty="0">
                <a:solidFill>
                  <a:srgbClr val="FF0000"/>
                </a:solidFill>
                <a:latin typeface="Times New Roman" panose="02020603050405020304" pitchFamily="18" charset="0"/>
                <a:ea typeface="楷体_GB2312" pitchFamily="49" charset="-122"/>
              </a:rPr>
              <a:t>）</a:t>
            </a:r>
            <a:endParaRPr lang="zh-CN" altLang="en-US"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sz="2200" b="1" dirty="0">
                <a:latin typeface="Times New Roman" panose="02020603050405020304" pitchFamily="18" charset="0"/>
                <a:ea typeface="楷体_GB2312" pitchFamily="49" charset="-122"/>
              </a:rPr>
              <a:t>先暂时只写入</a:t>
            </a:r>
            <a:r>
              <a:rPr lang="en-US" altLang="zh-CN" sz="2200" b="1" dirty="0">
                <a:latin typeface="Times New Roman" panose="02020603050405020304" pitchFamily="18" charset="0"/>
                <a:ea typeface="楷体_GB2312" pitchFamily="49" charset="-122"/>
              </a:rPr>
              <a:t>Cache</a:t>
            </a:r>
            <a:r>
              <a:rPr lang="zh-CN" altLang="en-US" sz="2200" b="1" dirty="0">
                <a:latin typeface="Times New Roman" panose="02020603050405020304" pitchFamily="18" charset="0"/>
                <a:ea typeface="楷体_GB2312" pitchFamily="49" charset="-122"/>
              </a:rPr>
              <a:t>有关单元，并用标志予以注明，直到该块内容需从</a:t>
            </a:r>
            <a:r>
              <a:rPr lang="en-US" altLang="zh-CN" sz="2200" b="1" dirty="0">
                <a:latin typeface="Times New Roman" panose="02020603050405020304" pitchFamily="18" charset="0"/>
                <a:ea typeface="楷体_GB2312" pitchFamily="49" charset="-122"/>
              </a:rPr>
              <a:t>Cache</a:t>
            </a:r>
            <a:r>
              <a:rPr lang="zh-CN" altLang="en-US" sz="2200" b="1" dirty="0">
                <a:latin typeface="Times New Roman" panose="02020603050405020304" pitchFamily="18" charset="0"/>
                <a:ea typeface="楷体_GB2312" pitchFamily="49" charset="-122"/>
              </a:rPr>
              <a:t>中替换出来时，才一次写入主存；</a:t>
            </a:r>
            <a:endParaRPr lang="en-US" altLang="zh-CN" sz="2200" b="1" dirty="0">
              <a:latin typeface="Times New Roman" panose="02020603050405020304" pitchFamily="18" charset="0"/>
              <a:ea typeface="楷体_GB2312" pitchFamily="49" charset="-122"/>
            </a:endParaRPr>
          </a:p>
          <a:p>
            <a:pPr lvl="2" eaLnBrk="1" hangingPunct="1">
              <a:spcBef>
                <a:spcPts val="1200"/>
              </a:spcBef>
            </a:pPr>
            <a:r>
              <a:rPr lang="zh-CN" altLang="en-US" sz="2200" b="1" dirty="0">
                <a:latin typeface="Times New Roman" panose="02020603050405020304" pitchFamily="18" charset="0"/>
                <a:ea typeface="楷体_GB2312" pitchFamily="49" charset="-122"/>
              </a:rPr>
              <a:t>时间花销在替换的时候。</a:t>
            </a:r>
            <a:endParaRPr lang="zh-CN" altLang="en-US" sz="2200" b="1" dirty="0">
              <a:latin typeface="Times New Roman" panose="02020603050405020304" pitchFamily="18" charset="0"/>
              <a:ea typeface="楷体_GB2312" pitchFamily="49" charset="-122"/>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Rectangle 2"/>
          <p:cNvSpPr>
            <a:spLocks noGrp="1"/>
          </p:cNvSpPr>
          <p:nvPr>
            <p:ph type="title"/>
          </p:nvPr>
        </p:nvSpPr>
        <p:spPr>
          <a:ln/>
        </p:spPr>
        <p:txBody>
          <a:bodyPr vert="horz" wrap="square" lIns="91440" tIns="45720" rIns="91440" bIns="45720" anchor="ctr" anchorCtr="0"/>
          <a:p>
            <a:pPr eaLnBrk="1" hangingPunct="1"/>
            <a:r>
              <a:rPr lang="en-US" altLang="zh-CN" dirty="0"/>
              <a:t>4.3.4 Cache</a:t>
            </a:r>
            <a:r>
              <a:rPr lang="zh-CN" altLang="en-US" dirty="0"/>
              <a:t>透明性分析</a:t>
            </a:r>
            <a:endParaRPr lang="zh-CN" altLang="en-US" dirty="0"/>
          </a:p>
        </p:txBody>
      </p:sp>
      <p:pic>
        <p:nvPicPr>
          <p:cNvPr id="280579" name="Picture 4"/>
          <p:cNvPicPr>
            <a:picLocks noChangeAspect="1"/>
          </p:cNvPicPr>
          <p:nvPr/>
        </p:nvPicPr>
        <p:blipFill>
          <a:blip r:embed="rId1"/>
          <a:stretch>
            <a:fillRect/>
          </a:stretch>
        </p:blipFill>
        <p:spPr>
          <a:xfrm>
            <a:off x="520700" y="1044575"/>
            <a:ext cx="7974013" cy="3648075"/>
          </a:xfrm>
          <a:prstGeom prst="rect">
            <a:avLst/>
          </a:prstGeom>
          <a:noFill/>
          <a:ln w="9525">
            <a:noFill/>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2"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endParaRPr lang="en-US" altLang="zh-CN" sz="1000" dirty="0">
              <a:solidFill>
                <a:schemeClr val="hlink"/>
              </a:solidFill>
              <a:latin typeface="Verdana" panose="020B0604030504040204" pitchFamily="34" charset="0"/>
              <a:ea typeface="Gulim" pitchFamily="34" charset="-127"/>
            </a:endParaRPr>
          </a:p>
        </p:txBody>
      </p:sp>
      <p:sp>
        <p:nvSpPr>
          <p:cNvPr id="281603" name="Rectangle 2"/>
          <p:cNvSpPr>
            <a:spLocks noGrp="1"/>
          </p:cNvSpPr>
          <p:nvPr>
            <p:ph type="title"/>
          </p:nvPr>
        </p:nvSpPr>
        <p:spPr>
          <a:ln/>
        </p:spPr>
        <p:txBody>
          <a:bodyPr vert="horz" wrap="square" lIns="91440" tIns="45720" rIns="91440" bIns="45720" anchor="ctr" anchorCtr="0"/>
          <a:p>
            <a:pPr eaLnBrk="1" hangingPunct="1"/>
            <a:r>
              <a:rPr lang="en-US" altLang="zh-CN" dirty="0"/>
              <a:t>4.3.4 Cache</a:t>
            </a:r>
            <a:r>
              <a:rPr lang="zh-CN" altLang="en-US" dirty="0"/>
              <a:t>透明性分析</a:t>
            </a:r>
            <a:endParaRPr lang="zh-CN" altLang="en-US" dirty="0"/>
          </a:p>
        </p:txBody>
      </p:sp>
      <p:sp>
        <p:nvSpPr>
          <p:cNvPr id="281604"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81605" name="Picture 4"/>
          <p:cNvPicPr>
            <a:picLocks noChangeAspect="1"/>
          </p:cNvPicPr>
          <p:nvPr/>
        </p:nvPicPr>
        <p:blipFill>
          <a:blip r:embed="rId1"/>
          <a:stretch>
            <a:fillRect/>
          </a:stretch>
        </p:blipFill>
        <p:spPr>
          <a:xfrm>
            <a:off x="495300" y="855663"/>
            <a:ext cx="8027988" cy="2228850"/>
          </a:xfrm>
          <a:prstGeom prst="rect">
            <a:avLst/>
          </a:prstGeom>
          <a:noFill/>
          <a:ln w="9525">
            <a:noFill/>
          </a:ln>
        </p:spPr>
      </p:pic>
      <p:pic>
        <p:nvPicPr>
          <p:cNvPr id="281606" name="Picture 5"/>
          <p:cNvPicPr>
            <a:picLocks noChangeAspect="1"/>
          </p:cNvPicPr>
          <p:nvPr/>
        </p:nvPicPr>
        <p:blipFill>
          <a:blip r:embed="rId2"/>
          <a:stretch>
            <a:fillRect/>
          </a:stretch>
        </p:blipFill>
        <p:spPr>
          <a:xfrm>
            <a:off x="1141413" y="3152775"/>
            <a:ext cx="6748462" cy="3705225"/>
          </a:xfrm>
          <a:prstGeom prst="rect">
            <a:avLst/>
          </a:prstGeom>
          <a:noFill/>
          <a:ln w="9525">
            <a:noFill/>
          </a:ln>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0" name="Rectangle 2"/>
          <p:cNvSpPr>
            <a:spLocks noGrp="1"/>
          </p:cNvSpPr>
          <p:nvPr>
            <p:ph type="title"/>
          </p:nvPr>
        </p:nvSpPr>
        <p:spPr>
          <a:ln/>
        </p:spPr>
        <p:txBody>
          <a:bodyPr vert="horz" wrap="square" lIns="91440" tIns="45720" rIns="91440" bIns="45720" anchor="ctr" anchorCtr="0"/>
          <a:p>
            <a:pPr eaLnBrk="1" hangingPunct="1"/>
            <a:r>
              <a:rPr lang="en-US" altLang="zh-CN" dirty="0"/>
              <a:t>4.3.4 Cache</a:t>
            </a:r>
            <a:r>
              <a:rPr lang="zh-CN" altLang="en-US" dirty="0"/>
              <a:t>透明性分析</a:t>
            </a:r>
            <a:endParaRPr lang="zh-CN" altLang="en-US" dirty="0"/>
          </a:p>
        </p:txBody>
      </p:sp>
      <p:sp>
        <p:nvSpPr>
          <p:cNvPr id="283651"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83652" name="Picture 4"/>
          <p:cNvPicPr>
            <a:picLocks noChangeAspect="1"/>
          </p:cNvPicPr>
          <p:nvPr/>
        </p:nvPicPr>
        <p:blipFill>
          <a:blip r:embed="rId1"/>
          <a:stretch>
            <a:fillRect/>
          </a:stretch>
        </p:blipFill>
        <p:spPr>
          <a:xfrm>
            <a:off x="485775" y="841375"/>
            <a:ext cx="8078788" cy="2324100"/>
          </a:xfrm>
          <a:prstGeom prst="rect">
            <a:avLst/>
          </a:prstGeom>
          <a:noFill/>
          <a:ln w="9525">
            <a:noFill/>
          </a:ln>
        </p:spPr>
      </p:pic>
      <p:pic>
        <p:nvPicPr>
          <p:cNvPr id="283653" name="Picture 5"/>
          <p:cNvPicPr>
            <a:picLocks noChangeAspect="1"/>
          </p:cNvPicPr>
          <p:nvPr/>
        </p:nvPicPr>
        <p:blipFill>
          <a:blip r:embed="rId2"/>
          <a:stretch>
            <a:fillRect/>
          </a:stretch>
        </p:blipFill>
        <p:spPr>
          <a:xfrm>
            <a:off x="485775" y="3498850"/>
            <a:ext cx="7724775" cy="2981325"/>
          </a:xfrm>
          <a:prstGeom prst="rect">
            <a:avLst/>
          </a:prstGeom>
          <a:noFill/>
          <a:ln w="9525">
            <a:noFill/>
          </a:ln>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4674" name="Rectangle 2"/>
          <p:cNvSpPr>
            <a:spLocks noGrp="1"/>
          </p:cNvSpPr>
          <p:nvPr>
            <p:ph type="title"/>
          </p:nvPr>
        </p:nvSpPr>
        <p:spPr>
          <a:ln/>
        </p:spPr>
        <p:txBody>
          <a:bodyPr vert="horz" wrap="square" lIns="91440" tIns="45720" rIns="91440" bIns="45720" anchor="ctr" anchorCtr="0"/>
          <a:p>
            <a:pPr eaLnBrk="1" hangingPunct="1"/>
            <a:r>
              <a:rPr lang="en-US" altLang="zh-CN" dirty="0"/>
              <a:t>4.3.4 Cache</a:t>
            </a:r>
            <a:r>
              <a:rPr lang="zh-CN" altLang="en-US" dirty="0"/>
              <a:t>透明性分析</a:t>
            </a:r>
            <a:endParaRPr lang="zh-CN" altLang="en-US" dirty="0"/>
          </a:p>
        </p:txBody>
      </p:sp>
      <p:pic>
        <p:nvPicPr>
          <p:cNvPr id="284675" name="Picture 4"/>
          <p:cNvPicPr>
            <a:picLocks noChangeAspect="1"/>
          </p:cNvPicPr>
          <p:nvPr/>
        </p:nvPicPr>
        <p:blipFill>
          <a:blip r:embed="rId1"/>
          <a:stretch>
            <a:fillRect/>
          </a:stretch>
        </p:blipFill>
        <p:spPr>
          <a:xfrm>
            <a:off x="298450" y="1128713"/>
            <a:ext cx="8572500" cy="3243262"/>
          </a:xfrm>
          <a:prstGeom prst="rect">
            <a:avLst/>
          </a:prstGeom>
          <a:noFill/>
          <a:ln w="9525">
            <a:noFill/>
          </a:ln>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5698" name="Rectangle 2"/>
          <p:cNvSpPr>
            <a:spLocks noGrp="1"/>
          </p:cNvSpPr>
          <p:nvPr>
            <p:ph type="title"/>
          </p:nvPr>
        </p:nvSpPr>
        <p:spPr>
          <a:ln/>
        </p:spPr>
        <p:txBody>
          <a:bodyPr vert="horz" wrap="square" lIns="91440" tIns="45720" rIns="91440" bIns="45720" anchor="ctr" anchorCtr="0"/>
          <a:p>
            <a:pPr eaLnBrk="1" hangingPunct="1"/>
            <a:r>
              <a:rPr lang="en-US" altLang="zh-CN" sz="3200" dirty="0"/>
              <a:t>4.3.4 Cache</a:t>
            </a:r>
            <a:r>
              <a:rPr lang="zh-CN" altLang="en-US" sz="3200" dirty="0"/>
              <a:t>透明性分析</a:t>
            </a:r>
            <a:endParaRPr lang="zh-CN" altLang="en-US" sz="3200" dirty="0"/>
          </a:p>
        </p:txBody>
      </p:sp>
      <p:sp>
        <p:nvSpPr>
          <p:cNvPr id="285699" name="Rectangle 3"/>
          <p:cNvSpPr>
            <a:spLocks noGrp="1"/>
          </p:cNvSpPr>
          <p:nvPr>
            <p:ph idx="1" hasCustomPrompt="1"/>
          </p:nvPr>
        </p:nvSpPr>
        <p:spPr>
          <a:xfrm>
            <a:off x="142875" y="889000"/>
            <a:ext cx="8859838" cy="5311775"/>
          </a:xfrm>
          <a:ln/>
        </p:spPr>
        <p:txBody>
          <a:bodyPr vert="horz" wrap="square" lIns="91440" tIns="45720" rIns="91440" bIns="45720" anchor="t" anchorCtr="0"/>
          <a:p>
            <a:pPr eaLnBrk="1" hangingPunct="1"/>
            <a:r>
              <a:rPr lang="zh-CN" altLang="en-US" dirty="0">
                <a:latin typeface="Times New Roman" panose="02020603050405020304" pitchFamily="18" charset="0"/>
              </a:rPr>
              <a:t>造成</a:t>
            </a:r>
            <a:r>
              <a:rPr lang="en-US" altLang="zh-CN" dirty="0">
                <a:latin typeface="Times New Roman" panose="02020603050405020304" pitchFamily="18" charset="0"/>
              </a:rPr>
              <a:t>Cache</a:t>
            </a:r>
            <a:r>
              <a:rPr lang="zh-CN" altLang="en-US" dirty="0">
                <a:latin typeface="Times New Roman" panose="02020603050405020304" pitchFamily="18" charset="0"/>
              </a:rPr>
              <a:t>与主存的不一致的原因</a:t>
            </a:r>
            <a:endParaRPr lang="zh-CN" altLang="en-US" dirty="0">
              <a:latin typeface="Times New Roman" panose="02020603050405020304" pitchFamily="18" charset="0"/>
            </a:endParaRPr>
          </a:p>
          <a:p>
            <a:pPr lvl="1" eaLnBrk="1" hangingPunct="1">
              <a:spcBef>
                <a:spcPts val="600"/>
              </a:spcBef>
            </a:pPr>
            <a:r>
              <a:rPr lang="zh-CN" altLang="en-US" b="1" dirty="0">
                <a:latin typeface="Times New Roman" panose="02020603050405020304" pitchFamily="18" charset="0"/>
                <a:ea typeface="楷体_GB2312" pitchFamily="49" charset="-122"/>
              </a:rPr>
              <a:t>原因</a:t>
            </a:r>
            <a:r>
              <a:rPr lang="en-US" altLang="zh-CN" b="1" dirty="0">
                <a:latin typeface="Times New Roman" panose="02020603050405020304" pitchFamily="18" charset="0"/>
                <a:ea typeface="楷体_GB2312" pitchFamily="49" charset="-122"/>
              </a:rPr>
              <a:t>1</a:t>
            </a:r>
            <a:r>
              <a:rPr lang="zh-CN" altLang="en-US" b="1" dirty="0">
                <a:latin typeface="Times New Roman" panose="02020603050405020304" pitchFamily="18" charset="0"/>
                <a:ea typeface="楷体_GB2312" pitchFamily="49" charset="-122"/>
              </a:rPr>
              <a:t>：由于</a:t>
            </a:r>
            <a:r>
              <a:rPr lang="en-US" altLang="zh-CN" b="1" dirty="0">
                <a:latin typeface="Times New Roman" panose="02020603050405020304" pitchFamily="18" charset="0"/>
                <a:ea typeface="楷体_GB2312" pitchFamily="49" charset="-122"/>
              </a:rPr>
              <a:t>CPU</a:t>
            </a:r>
            <a:r>
              <a:rPr lang="zh-CN" altLang="en-US" b="1" dirty="0">
                <a:latin typeface="Times New Roman" panose="02020603050405020304" pitchFamily="18" charset="0"/>
                <a:ea typeface="楷体_GB2312" pitchFamily="49" charset="-122"/>
              </a:rPr>
              <a:t>写</a:t>
            </a:r>
            <a:r>
              <a:rPr lang="en-US" altLang="zh-CN" b="1" dirty="0">
                <a:latin typeface="Times New Roman" panose="02020603050405020304" pitchFamily="18" charset="0"/>
                <a:ea typeface="楷体_GB2312" pitchFamily="49" charset="-122"/>
              </a:rPr>
              <a:t>Cache</a:t>
            </a:r>
            <a:r>
              <a:rPr lang="zh-CN" altLang="en-US" b="1" dirty="0">
                <a:latin typeface="Times New Roman" panose="02020603050405020304" pitchFamily="18" charset="0"/>
                <a:ea typeface="楷体_GB2312" pitchFamily="49" charset="-122"/>
              </a:rPr>
              <a:t>，没有立即写主存</a:t>
            </a:r>
            <a:endParaRPr lang="zh-CN" altLang="en-US" b="1" dirty="0">
              <a:latin typeface="Times New Roman" panose="02020603050405020304" pitchFamily="18" charset="0"/>
              <a:ea typeface="楷体_GB2312" pitchFamily="49" charset="-122"/>
            </a:endParaRPr>
          </a:p>
          <a:p>
            <a:pPr lvl="1" eaLnBrk="1" hangingPunct="1">
              <a:spcBef>
                <a:spcPts val="600"/>
              </a:spcBef>
            </a:pPr>
            <a:r>
              <a:rPr lang="zh-CN" altLang="en-US" b="1" dirty="0">
                <a:latin typeface="Times New Roman" panose="02020603050405020304" pitchFamily="18" charset="0"/>
                <a:ea typeface="楷体_GB2312" pitchFamily="49" charset="-122"/>
              </a:rPr>
              <a:t>原因</a:t>
            </a:r>
            <a:r>
              <a:rPr lang="en-US" altLang="zh-CN" b="1" dirty="0">
                <a:latin typeface="Times New Roman" panose="02020603050405020304" pitchFamily="18" charset="0"/>
                <a:ea typeface="楷体_GB2312" pitchFamily="49" charset="-122"/>
              </a:rPr>
              <a:t>2</a:t>
            </a:r>
            <a:r>
              <a:rPr lang="zh-CN" altLang="en-US" b="1" dirty="0">
                <a:latin typeface="Times New Roman" panose="02020603050405020304" pitchFamily="18" charset="0"/>
                <a:ea typeface="楷体_GB2312" pitchFamily="49" charset="-122"/>
              </a:rPr>
              <a:t>：由于</a:t>
            </a:r>
            <a:r>
              <a:rPr lang="en-US" altLang="zh-CN" b="1" dirty="0">
                <a:latin typeface="Times New Roman" panose="02020603050405020304" pitchFamily="18" charset="0"/>
                <a:ea typeface="楷体_GB2312" pitchFamily="49" charset="-122"/>
              </a:rPr>
              <a:t>IO</a:t>
            </a:r>
            <a:r>
              <a:rPr lang="zh-CN" altLang="en-US" b="1" dirty="0">
                <a:latin typeface="Times New Roman" panose="02020603050405020304" pitchFamily="18" charset="0"/>
                <a:ea typeface="楷体_GB2312" pitchFamily="49" charset="-122"/>
              </a:rPr>
              <a:t>处理机或</a:t>
            </a:r>
            <a:r>
              <a:rPr lang="en-US" altLang="zh-CN" b="1" dirty="0">
                <a:latin typeface="Times New Roman" panose="02020603050405020304" pitchFamily="18" charset="0"/>
                <a:ea typeface="楷体_GB2312" pitchFamily="49" charset="-122"/>
              </a:rPr>
              <a:t>IO</a:t>
            </a:r>
            <a:r>
              <a:rPr lang="zh-CN" altLang="en-US" b="1" dirty="0">
                <a:latin typeface="Times New Roman" panose="02020603050405020304" pitchFamily="18" charset="0"/>
                <a:ea typeface="楷体_GB2312" pitchFamily="49" charset="-122"/>
              </a:rPr>
              <a:t>设备写主存，</a:t>
            </a:r>
            <a:r>
              <a:rPr lang="en-US" altLang="zh-CN" b="1" dirty="0">
                <a:latin typeface="Times New Roman" panose="02020603050405020304" pitchFamily="18" charset="0"/>
                <a:ea typeface="楷体_GB2312" pitchFamily="49" charset="-122"/>
              </a:rPr>
              <a:t>Cache</a:t>
            </a:r>
            <a:r>
              <a:rPr lang="zh-CN" altLang="en-US" b="1" dirty="0">
                <a:latin typeface="Times New Roman" panose="02020603050405020304" pitchFamily="18" charset="0"/>
                <a:ea typeface="楷体_GB2312" pitchFamily="49" charset="-122"/>
              </a:rPr>
              <a:t>内容变化赶不上主存内的变化</a:t>
            </a:r>
            <a:endParaRPr lang="zh-CN" altLang="en-US" b="1" dirty="0">
              <a:latin typeface="Times New Roman" panose="02020603050405020304" pitchFamily="18" charset="0"/>
              <a:ea typeface="楷体_GB2312" pitchFamily="49" charset="-122"/>
            </a:endParaRPr>
          </a:p>
          <a:p>
            <a:pPr eaLnBrk="1" hangingPunct="1"/>
            <a:r>
              <a:rPr lang="zh-CN" altLang="en-US" dirty="0">
                <a:latin typeface="Times New Roman" panose="02020603050405020304" pitchFamily="18" charset="0"/>
              </a:rPr>
              <a:t>原因</a:t>
            </a:r>
            <a:r>
              <a:rPr lang="en-US" altLang="zh-CN" dirty="0">
                <a:latin typeface="Times New Roman" panose="02020603050405020304" pitchFamily="18" charset="0"/>
              </a:rPr>
              <a:t>2</a:t>
            </a:r>
            <a:r>
              <a:rPr lang="zh-CN" altLang="en-US" dirty="0">
                <a:latin typeface="Times New Roman" panose="02020603050405020304" pitchFamily="18" charset="0"/>
              </a:rPr>
              <a:t>解决方法：写操作</a:t>
            </a:r>
            <a:endParaRPr lang="zh-CN" altLang="en-US" dirty="0">
              <a:latin typeface="Times New Roman" panose="02020603050405020304" pitchFamily="18" charset="0"/>
            </a:endParaRPr>
          </a:p>
          <a:p>
            <a:pPr lvl="1" eaLnBrk="1" hangingPunct="1">
              <a:lnSpc>
                <a:spcPts val="3400"/>
              </a:lnSpc>
              <a:spcBef>
                <a:spcPts val="1200"/>
              </a:spcBef>
            </a:pPr>
            <a:r>
              <a:rPr lang="zh-CN" altLang="en-US" b="1" dirty="0">
                <a:solidFill>
                  <a:srgbClr val="FF0000"/>
                </a:solidFill>
                <a:latin typeface="Times New Roman" panose="02020603050405020304" pitchFamily="18" charset="0"/>
                <a:ea typeface="楷体_GB2312" pitchFamily="49" charset="-122"/>
              </a:rPr>
              <a:t>（</a:t>
            </a:r>
            <a:r>
              <a:rPr lang="en-US" altLang="zh-CN" b="1" dirty="0">
                <a:solidFill>
                  <a:srgbClr val="FF0000"/>
                </a:solidFill>
                <a:latin typeface="Times New Roman" panose="02020603050405020304" pitchFamily="18" charset="0"/>
                <a:ea typeface="楷体_GB2312" pitchFamily="49" charset="-122"/>
              </a:rPr>
              <a:t>1</a:t>
            </a:r>
            <a:r>
              <a:rPr lang="zh-CN" altLang="en-US" b="1" dirty="0">
                <a:solidFill>
                  <a:srgbClr val="FF0000"/>
                </a:solidFill>
                <a:latin typeface="Times New Roman" panose="02020603050405020304" pitchFamily="18" charset="0"/>
                <a:ea typeface="楷体_GB2312" pitchFamily="49" charset="-122"/>
              </a:rPr>
              <a:t>）</a:t>
            </a:r>
            <a:r>
              <a:rPr lang="zh-CN" altLang="en-US" sz="2200" b="1" dirty="0">
                <a:solidFill>
                  <a:srgbClr val="FF0000"/>
                </a:solidFill>
                <a:latin typeface="Times New Roman" panose="02020603050405020304" pitchFamily="18" charset="0"/>
                <a:ea typeface="楷体_GB2312" pitchFamily="49" charset="-122"/>
              </a:rPr>
              <a:t>当</a:t>
            </a:r>
            <a:r>
              <a:rPr lang="en-US" altLang="zh-CN" sz="2200" b="1" dirty="0">
                <a:solidFill>
                  <a:srgbClr val="FF0000"/>
                </a:solidFill>
                <a:latin typeface="Times New Roman" panose="02020603050405020304" pitchFamily="18" charset="0"/>
                <a:ea typeface="楷体_GB2312" pitchFamily="49" charset="-122"/>
              </a:rPr>
              <a:t>I/O</a:t>
            </a:r>
            <a:r>
              <a:rPr lang="zh-CN" altLang="en-US" sz="2200" b="1" dirty="0">
                <a:solidFill>
                  <a:srgbClr val="FF0000"/>
                </a:solidFill>
                <a:latin typeface="Times New Roman" panose="02020603050405020304" pitchFamily="18" charset="0"/>
                <a:ea typeface="楷体_GB2312" pitchFamily="49" charset="-122"/>
              </a:rPr>
              <a:t>处理机未经</a:t>
            </a:r>
            <a:r>
              <a:rPr lang="en-US" altLang="zh-CN" sz="2200" b="1" dirty="0">
                <a:solidFill>
                  <a:srgbClr val="FF0000"/>
                </a:solidFill>
                <a:latin typeface="Times New Roman" panose="02020603050405020304" pitchFamily="18" charset="0"/>
                <a:ea typeface="楷体_GB2312" pitchFamily="49" charset="-122"/>
              </a:rPr>
              <a:t>Cache</a:t>
            </a:r>
            <a:r>
              <a:rPr lang="zh-CN" altLang="en-US" sz="2200" b="1" dirty="0">
                <a:solidFill>
                  <a:srgbClr val="FF0000"/>
                </a:solidFill>
                <a:latin typeface="Times New Roman" panose="02020603050405020304" pitchFamily="18" charset="0"/>
                <a:ea typeface="楷体_GB2312" pitchFamily="49" charset="-122"/>
              </a:rPr>
              <a:t>往内存写入新内容时，由操作系统经某个专用指令清除整个</a:t>
            </a:r>
            <a:r>
              <a:rPr lang="en-US" altLang="zh-CN" sz="2200" b="1" dirty="0">
                <a:solidFill>
                  <a:srgbClr val="FF0000"/>
                </a:solidFill>
                <a:latin typeface="Times New Roman" panose="02020603050405020304" pitchFamily="18" charset="0"/>
                <a:ea typeface="楷体_GB2312" pitchFamily="49" charset="-122"/>
              </a:rPr>
              <a:t>Cache</a:t>
            </a:r>
            <a:r>
              <a:rPr lang="zh-CN" altLang="en-US" sz="2200" b="1" dirty="0">
                <a:solidFill>
                  <a:srgbClr val="FF0000"/>
                </a:solidFill>
                <a:latin typeface="Times New Roman" panose="02020603050405020304" pitchFamily="18" charset="0"/>
                <a:ea typeface="楷体_GB2312" pitchFamily="49" charset="-122"/>
              </a:rPr>
              <a:t>；</a:t>
            </a:r>
            <a:endParaRPr lang="en-US" altLang="zh-CN" sz="2200" b="1" dirty="0">
              <a:solidFill>
                <a:srgbClr val="FF0000"/>
              </a:solidFill>
              <a:latin typeface="Times New Roman" panose="02020603050405020304" pitchFamily="18" charset="0"/>
              <a:ea typeface="楷体_GB2312" pitchFamily="49" charset="-122"/>
            </a:endParaRPr>
          </a:p>
          <a:p>
            <a:pPr lvl="1" eaLnBrk="1" hangingPunct="1">
              <a:lnSpc>
                <a:spcPts val="3400"/>
              </a:lnSpc>
              <a:spcBef>
                <a:spcPts val="1200"/>
              </a:spcBef>
            </a:pPr>
            <a:r>
              <a:rPr lang="zh-CN" altLang="en-US" b="1" dirty="0">
                <a:solidFill>
                  <a:srgbClr val="FF0000"/>
                </a:solidFill>
                <a:latin typeface="Times New Roman" panose="02020603050405020304" pitchFamily="18" charset="0"/>
                <a:ea typeface="楷体_GB2312" pitchFamily="49" charset="-122"/>
              </a:rPr>
              <a:t>（</a:t>
            </a:r>
            <a:r>
              <a:rPr lang="en-US" altLang="zh-CN" b="1" dirty="0">
                <a:solidFill>
                  <a:srgbClr val="FF0000"/>
                </a:solidFill>
                <a:latin typeface="Times New Roman" panose="02020603050405020304" pitchFamily="18" charset="0"/>
                <a:ea typeface="楷体_GB2312" pitchFamily="49" charset="-122"/>
              </a:rPr>
              <a:t>2</a:t>
            </a:r>
            <a:r>
              <a:rPr lang="zh-CN" altLang="en-US" b="1" dirty="0">
                <a:solidFill>
                  <a:srgbClr val="FF0000"/>
                </a:solidFill>
                <a:latin typeface="Times New Roman" panose="02020603050405020304" pitchFamily="18" charset="0"/>
                <a:ea typeface="楷体_GB2312" pitchFamily="49" charset="-122"/>
              </a:rPr>
              <a:t>）当</a:t>
            </a:r>
            <a:r>
              <a:rPr lang="en-US" altLang="zh-CN" b="1" dirty="0">
                <a:solidFill>
                  <a:srgbClr val="FF0000"/>
                </a:solidFill>
                <a:latin typeface="Times New Roman" panose="02020603050405020304" pitchFamily="18" charset="0"/>
                <a:ea typeface="楷体_GB2312" pitchFamily="49" charset="-122"/>
              </a:rPr>
              <a:t>I/O</a:t>
            </a:r>
            <a:r>
              <a:rPr lang="zh-CN" altLang="en-US" b="1" dirty="0">
                <a:solidFill>
                  <a:srgbClr val="FF0000"/>
                </a:solidFill>
                <a:latin typeface="Times New Roman" panose="02020603050405020304" pitchFamily="18" charset="0"/>
                <a:ea typeface="楷体_GB2312" pitchFamily="49" charset="-122"/>
              </a:rPr>
              <a:t>处理机未经</a:t>
            </a:r>
            <a:r>
              <a:rPr lang="en-US" altLang="zh-CN" b="1" dirty="0">
                <a:solidFill>
                  <a:srgbClr val="FF0000"/>
                </a:solidFill>
                <a:latin typeface="Times New Roman" panose="02020603050405020304" pitchFamily="18" charset="0"/>
                <a:ea typeface="楷体_GB2312" pitchFamily="49" charset="-122"/>
              </a:rPr>
              <a:t>Cache</a:t>
            </a:r>
            <a:r>
              <a:rPr lang="zh-CN" altLang="en-US" b="1" dirty="0">
                <a:solidFill>
                  <a:srgbClr val="FF0000"/>
                </a:solidFill>
                <a:latin typeface="Times New Roman" panose="02020603050405020304" pitchFamily="18" charset="0"/>
                <a:ea typeface="楷体_GB2312" pitchFamily="49" charset="-122"/>
              </a:rPr>
              <a:t>往内存写入新内容时，由专用硬件自动将</a:t>
            </a:r>
            <a:r>
              <a:rPr lang="en-US" altLang="zh-CN" b="1" dirty="0">
                <a:solidFill>
                  <a:srgbClr val="FF0000"/>
                </a:solidFill>
                <a:latin typeface="Times New Roman" panose="02020603050405020304" pitchFamily="18" charset="0"/>
                <a:ea typeface="楷体_GB2312" pitchFamily="49" charset="-122"/>
              </a:rPr>
              <a:t>Cache</a:t>
            </a:r>
            <a:r>
              <a:rPr lang="zh-CN" altLang="en-US" b="1" dirty="0">
                <a:solidFill>
                  <a:srgbClr val="FF0000"/>
                </a:solidFill>
                <a:latin typeface="Times New Roman" panose="02020603050405020304" pitchFamily="18" charset="0"/>
                <a:ea typeface="楷体_GB2312" pitchFamily="49" charset="-122"/>
              </a:rPr>
              <a:t>内对应块作废，从而保证了</a:t>
            </a:r>
            <a:r>
              <a:rPr lang="en-US" altLang="zh-CN" b="1" dirty="0">
                <a:solidFill>
                  <a:srgbClr val="FF0000"/>
                </a:solidFill>
                <a:latin typeface="Times New Roman" panose="02020603050405020304" pitchFamily="18" charset="0"/>
                <a:ea typeface="楷体_GB2312" pitchFamily="49" charset="-122"/>
              </a:rPr>
              <a:t>Cache</a:t>
            </a:r>
            <a:r>
              <a:rPr lang="zh-CN" altLang="en-US" b="1" dirty="0">
                <a:solidFill>
                  <a:srgbClr val="FF0000"/>
                </a:solidFill>
                <a:latin typeface="Times New Roman" panose="02020603050405020304" pitchFamily="18" charset="0"/>
                <a:ea typeface="楷体_GB2312" pitchFamily="49" charset="-122"/>
              </a:rPr>
              <a:t>的透明性。</a:t>
            </a:r>
            <a:endParaRPr lang="zh-CN" altLang="en-US" sz="2200" b="1"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2" name="Rectangle 2"/>
          <p:cNvSpPr>
            <a:spLocks noGrp="1"/>
          </p:cNvSpPr>
          <p:nvPr>
            <p:ph type="title"/>
          </p:nvPr>
        </p:nvSpPr>
        <p:spPr>
          <a:ln/>
        </p:spPr>
        <p:txBody>
          <a:bodyPr vert="horz" wrap="square" lIns="91440" tIns="45720" rIns="91440" bIns="45720" anchor="ctr" anchorCtr="0"/>
          <a:p>
            <a:pPr eaLnBrk="1" hangingPunct="1"/>
            <a:r>
              <a:rPr lang="zh-CN" altLang="en-US" sz="3200" dirty="0"/>
              <a:t>思考题</a:t>
            </a:r>
            <a:endParaRPr lang="zh-CN" altLang="en-US" sz="3200" dirty="0"/>
          </a:p>
        </p:txBody>
      </p:sp>
      <p:sp>
        <p:nvSpPr>
          <p:cNvPr id="286723" name="Rectangle 3"/>
          <p:cNvSpPr>
            <a:spLocks noGrp="1"/>
          </p:cNvSpPr>
          <p:nvPr>
            <p:ph idx="1" hasCustomPrompt="1"/>
          </p:nvPr>
        </p:nvSpPr>
        <p:spPr>
          <a:ln/>
        </p:spPr>
        <p:txBody>
          <a:bodyPr vert="horz" wrap="square" lIns="91440" tIns="45720" rIns="91440" bIns="45720" anchor="t" anchorCtr="0"/>
          <a:p>
            <a:pPr eaLnBrk="1" hangingPunct="1"/>
            <a:endParaRPr lang="zh-CN" altLang="en-US" dirty="0"/>
          </a:p>
        </p:txBody>
      </p:sp>
      <p:pic>
        <p:nvPicPr>
          <p:cNvPr id="286724" name="Picture 4"/>
          <p:cNvPicPr>
            <a:picLocks noChangeAspect="1"/>
          </p:cNvPicPr>
          <p:nvPr/>
        </p:nvPicPr>
        <p:blipFill>
          <a:blip r:embed="rId1"/>
          <a:stretch>
            <a:fillRect/>
          </a:stretch>
        </p:blipFill>
        <p:spPr>
          <a:xfrm>
            <a:off x="633413" y="847725"/>
            <a:ext cx="7540625" cy="5505450"/>
          </a:xfrm>
          <a:prstGeom prst="rect">
            <a:avLst/>
          </a:prstGeom>
          <a:noFill/>
          <a:ln w="9525">
            <a:noFill/>
          </a:ln>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7746" name="Picture 4"/>
          <p:cNvPicPr>
            <a:picLocks noChangeAspect="1"/>
          </p:cNvPicPr>
          <p:nvPr/>
        </p:nvPicPr>
        <p:blipFill>
          <a:blip r:embed="rId1"/>
          <a:srcRect b="59085"/>
          <a:stretch>
            <a:fillRect/>
          </a:stretch>
        </p:blipFill>
        <p:spPr>
          <a:xfrm>
            <a:off x="677863" y="0"/>
            <a:ext cx="7540625" cy="2252663"/>
          </a:xfrm>
          <a:prstGeom prst="rect">
            <a:avLst/>
          </a:prstGeom>
          <a:noFill/>
          <a:ln w="9525">
            <a:noFill/>
          </a:ln>
        </p:spPr>
      </p:pic>
      <p:pic>
        <p:nvPicPr>
          <p:cNvPr id="287747" name="图片 4"/>
          <p:cNvPicPr>
            <a:picLocks noChangeAspect="1"/>
          </p:cNvPicPr>
          <p:nvPr/>
        </p:nvPicPr>
        <p:blipFill>
          <a:blip r:embed="rId2"/>
          <a:srcRect t="14665" b="11539"/>
          <a:stretch>
            <a:fillRect/>
          </a:stretch>
        </p:blipFill>
        <p:spPr>
          <a:xfrm>
            <a:off x="1822450" y="2557463"/>
            <a:ext cx="4924425" cy="2192337"/>
          </a:xfrm>
          <a:prstGeom prst="rect">
            <a:avLst/>
          </a:prstGeom>
          <a:noFill/>
          <a:ln w="9525">
            <a:noFill/>
          </a:ln>
        </p:spPr>
      </p:pic>
      <p:sp>
        <p:nvSpPr>
          <p:cNvPr id="287748" name="文本框 5"/>
          <p:cNvSpPr txBox="1"/>
          <p:nvPr/>
        </p:nvSpPr>
        <p:spPr>
          <a:xfrm>
            <a:off x="304800" y="5211763"/>
            <a:ext cx="8675688" cy="1200150"/>
          </a:xfrm>
          <a:prstGeom prst="rect">
            <a:avLst/>
          </a:prstGeom>
          <a:noFill/>
          <a:ln w="9525">
            <a:noFill/>
          </a:ln>
        </p:spPr>
        <p:txBody>
          <a:bodyPr>
            <a:spAutoFit/>
          </a:bodyPr>
          <a:p>
            <a:r>
              <a:rPr lang="zh-CN" altLang="en-US" sz="2400" dirty="0">
                <a:latin typeface="Times New Roman" panose="02020603050405020304" pitchFamily="18" charset="0"/>
              </a:rPr>
              <a:t>主存分有</a:t>
            </a:r>
            <a:r>
              <a:rPr lang="en-US" altLang="zh-CN" sz="2400" dirty="0">
                <a:latin typeface="Times New Roman" panose="02020603050405020304" pitchFamily="18" charset="0"/>
              </a:rPr>
              <a:t>8</a:t>
            </a:r>
            <a:r>
              <a:rPr lang="zh-CN" altLang="en-US" sz="2400" dirty="0">
                <a:latin typeface="Times New Roman" panose="02020603050405020304" pitchFamily="18" charset="0"/>
              </a:rPr>
              <a:t>个块，</a:t>
            </a:r>
            <a:r>
              <a:rPr lang="en-US" altLang="zh-CN" sz="2400" dirty="0">
                <a:latin typeface="Times New Roman" panose="02020603050405020304" pitchFamily="18" charset="0"/>
              </a:rPr>
              <a:t>Cache</a:t>
            </a:r>
            <a:r>
              <a:rPr lang="zh-CN" altLang="en-US" sz="2400" dirty="0">
                <a:latin typeface="Times New Roman" panose="02020603050405020304" pitchFamily="18" charset="0"/>
              </a:rPr>
              <a:t>共有</a:t>
            </a:r>
            <a:r>
              <a:rPr lang="en-US" altLang="zh-CN" sz="2400" dirty="0">
                <a:latin typeface="Times New Roman" panose="02020603050405020304" pitchFamily="18" charset="0"/>
              </a:rPr>
              <a:t>4</a:t>
            </a:r>
            <a:r>
              <a:rPr lang="zh-CN" altLang="en-US" sz="2400" dirty="0">
                <a:latin typeface="Times New Roman" panose="02020603050405020304" pitchFamily="18" charset="0"/>
              </a:rPr>
              <a:t>个块，即有</a:t>
            </a:r>
            <a:r>
              <a:rPr lang="en-US" altLang="zh-CN" sz="2400" dirty="0">
                <a:latin typeface="Times New Roman" panose="02020603050405020304" pitchFamily="18" charset="0"/>
              </a:rPr>
              <a:t>2</a:t>
            </a:r>
            <a:r>
              <a:rPr lang="zh-CN" altLang="en-US" sz="2400" dirty="0">
                <a:latin typeface="Times New Roman" panose="02020603050405020304" pitchFamily="18" charset="0"/>
              </a:rPr>
              <a:t>个区，即</a:t>
            </a:r>
            <a:r>
              <a:rPr lang="en-US" altLang="zh-CN" sz="2400" dirty="0">
                <a:latin typeface="Times New Roman" panose="02020603050405020304" pitchFamily="18" charset="0"/>
              </a:rPr>
              <a:t>n</a:t>
            </a:r>
            <a:r>
              <a:rPr lang="en-US" altLang="zh-CN" sz="2400" baseline="-25000" dirty="0">
                <a:latin typeface="Times New Roman" panose="02020603050405020304" pitchFamily="18" charset="0"/>
              </a:rPr>
              <a:t>d</a:t>
            </a:r>
            <a:r>
              <a:rPr lang="zh-CN" altLang="en-US" sz="2400" dirty="0">
                <a:latin typeface="Times New Roman" panose="02020603050405020304" pitchFamily="18" charset="0"/>
              </a:rPr>
              <a:t>需要</a:t>
            </a:r>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en-US" altLang="zh-CN" sz="2400" dirty="0">
              <a:latin typeface="Times New Roman" panose="02020603050405020304" pitchFamily="18" charset="0"/>
            </a:endParaRPr>
          </a:p>
          <a:p>
            <a:r>
              <a:rPr lang="zh-CN" altLang="en-US" sz="2400" dirty="0">
                <a:latin typeface="Times New Roman" panose="02020603050405020304" pitchFamily="18" charset="0"/>
              </a:rPr>
              <a:t>每个组内有</a:t>
            </a:r>
            <a:r>
              <a:rPr lang="en-US" altLang="zh-CN" sz="2400" dirty="0">
                <a:latin typeface="Times New Roman" panose="02020603050405020304" pitchFamily="18" charset="0"/>
              </a:rPr>
              <a:t>2</a:t>
            </a:r>
            <a:r>
              <a:rPr lang="zh-CN" altLang="en-US" sz="2400" dirty="0">
                <a:latin typeface="Times New Roman" panose="02020603050405020304" pitchFamily="18" charset="0"/>
              </a:rPr>
              <a:t>个块，</a:t>
            </a:r>
            <a:r>
              <a:rPr lang="en-US" altLang="zh-CN" sz="2400" dirty="0">
                <a:latin typeface="Times New Roman" panose="02020603050405020304" pitchFamily="18" charset="0"/>
              </a:rPr>
              <a:t>Cache</a:t>
            </a:r>
            <a:r>
              <a:rPr lang="zh-CN" altLang="en-US" sz="2400" dirty="0">
                <a:latin typeface="Times New Roman" panose="02020603050405020304" pitchFamily="18" charset="0"/>
              </a:rPr>
              <a:t>有</a:t>
            </a:r>
            <a:r>
              <a:rPr lang="en-US" altLang="zh-CN" sz="2400" dirty="0">
                <a:latin typeface="Times New Roman" panose="02020603050405020304" pitchFamily="18" charset="0"/>
              </a:rPr>
              <a:t>2</a:t>
            </a:r>
            <a:r>
              <a:rPr lang="zh-CN" altLang="en-US" sz="2400" dirty="0">
                <a:latin typeface="Times New Roman" panose="02020603050405020304" pitchFamily="18" charset="0"/>
              </a:rPr>
              <a:t>个组，即</a:t>
            </a:r>
            <a:r>
              <a:rPr lang="en-US" altLang="zh-CN" sz="2400" dirty="0">
                <a:latin typeface="Times New Roman" panose="02020603050405020304" pitchFamily="18" charset="0"/>
              </a:rPr>
              <a:t>q</a:t>
            </a:r>
            <a:r>
              <a:rPr lang="zh-CN" altLang="en-US" sz="2400" dirty="0">
                <a:latin typeface="Times New Roman" panose="02020603050405020304" pitchFamily="18" charset="0"/>
              </a:rPr>
              <a:t>需要</a:t>
            </a:r>
            <a:r>
              <a:rPr lang="en-US" altLang="zh-CN" sz="2400" dirty="0">
                <a:latin typeface="Times New Roman" panose="02020603050405020304" pitchFamily="18" charset="0"/>
              </a:rPr>
              <a:t>1</a:t>
            </a:r>
            <a:r>
              <a:rPr lang="zh-CN" altLang="en-US" sz="2400" dirty="0">
                <a:latin typeface="Times New Roman" panose="02020603050405020304" pitchFamily="18" charset="0"/>
              </a:rPr>
              <a:t>位，组内块号</a:t>
            </a:r>
            <a:r>
              <a:rPr lang="en-US" altLang="zh-CN" sz="2400" dirty="0">
                <a:latin typeface="Times New Roman" panose="02020603050405020304" pitchFamily="18" charset="0"/>
              </a:rPr>
              <a:t>s</a:t>
            </a:r>
            <a:r>
              <a:rPr lang="zh-CN" altLang="en-US" sz="2400" dirty="0">
                <a:latin typeface="Times New Roman" panose="02020603050405020304" pitchFamily="18" charset="0"/>
              </a:rPr>
              <a:t>需要</a:t>
            </a:r>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en-US" altLang="zh-CN" sz="2400" dirty="0">
              <a:latin typeface="Times New Roman" panose="02020603050405020304" pitchFamily="18" charset="0"/>
            </a:endParaRPr>
          </a:p>
        </p:txBody>
      </p:sp>
      <p:sp>
        <p:nvSpPr>
          <p:cNvPr id="7" name="文本框 6"/>
          <p:cNvSpPr txBox="1"/>
          <p:nvPr/>
        </p:nvSpPr>
        <p:spPr>
          <a:xfrm>
            <a:off x="3278188" y="2143125"/>
            <a:ext cx="646112" cy="461963"/>
          </a:xfrm>
          <a:prstGeom prst="rect">
            <a:avLst/>
          </a:prstGeom>
          <a:noFill/>
          <a:ln w="9525">
            <a:noFill/>
          </a:ln>
        </p:spPr>
        <p:txBody>
          <a:bodyPr wrap="none">
            <a:spAutoFit/>
          </a:bodyPr>
          <a:p>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zh-CN" altLang="en-US" sz="2400" dirty="0">
              <a:latin typeface="Times New Roman" panose="02020603050405020304" pitchFamily="18" charset="0"/>
            </a:endParaRPr>
          </a:p>
        </p:txBody>
      </p:sp>
      <p:sp>
        <p:nvSpPr>
          <p:cNvPr id="9" name="文本框 8"/>
          <p:cNvSpPr txBox="1"/>
          <p:nvPr/>
        </p:nvSpPr>
        <p:spPr>
          <a:xfrm>
            <a:off x="3825875" y="2143125"/>
            <a:ext cx="646113" cy="461963"/>
          </a:xfrm>
          <a:prstGeom prst="rect">
            <a:avLst/>
          </a:prstGeom>
          <a:noFill/>
          <a:ln w="9525">
            <a:noFill/>
          </a:ln>
        </p:spPr>
        <p:txBody>
          <a:bodyPr wrap="none">
            <a:spAutoFit/>
          </a:bodyPr>
          <a:p>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zh-CN" altLang="en-US" sz="2400" dirty="0">
              <a:latin typeface="Times New Roman" panose="02020603050405020304" pitchFamily="18" charset="0"/>
            </a:endParaRPr>
          </a:p>
        </p:txBody>
      </p:sp>
      <p:sp>
        <p:nvSpPr>
          <p:cNvPr id="10" name="文本框 9"/>
          <p:cNvSpPr txBox="1"/>
          <p:nvPr/>
        </p:nvSpPr>
        <p:spPr>
          <a:xfrm>
            <a:off x="4373563" y="2143125"/>
            <a:ext cx="647700" cy="461963"/>
          </a:xfrm>
          <a:prstGeom prst="rect">
            <a:avLst/>
          </a:prstGeom>
          <a:noFill/>
          <a:ln w="9525">
            <a:noFill/>
          </a:ln>
        </p:spPr>
        <p:txBody>
          <a:bodyPr wrap="none">
            <a:spAutoFit/>
          </a:bodyPr>
          <a:p>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zh-CN" altLang="en-US" sz="2400" dirty="0">
              <a:latin typeface="Times New Roman" panose="02020603050405020304" pitchFamily="18" charset="0"/>
            </a:endParaRPr>
          </a:p>
        </p:txBody>
      </p:sp>
      <p:sp>
        <p:nvSpPr>
          <p:cNvPr id="11" name="文本框 10"/>
          <p:cNvSpPr txBox="1"/>
          <p:nvPr/>
        </p:nvSpPr>
        <p:spPr>
          <a:xfrm>
            <a:off x="3905250" y="4681538"/>
            <a:ext cx="646113" cy="461962"/>
          </a:xfrm>
          <a:prstGeom prst="rect">
            <a:avLst/>
          </a:prstGeom>
          <a:noFill/>
          <a:ln w="9525">
            <a:noFill/>
          </a:ln>
        </p:spPr>
        <p:txBody>
          <a:bodyPr wrap="none">
            <a:spAutoFit/>
          </a:bodyPr>
          <a:p>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zh-CN" altLang="en-US" sz="2400" dirty="0">
              <a:latin typeface="Times New Roman" panose="02020603050405020304" pitchFamily="18" charset="0"/>
            </a:endParaRPr>
          </a:p>
        </p:txBody>
      </p:sp>
      <p:sp>
        <p:nvSpPr>
          <p:cNvPr id="12" name="文本框 11"/>
          <p:cNvSpPr txBox="1"/>
          <p:nvPr/>
        </p:nvSpPr>
        <p:spPr>
          <a:xfrm>
            <a:off x="4452938" y="4681538"/>
            <a:ext cx="646112" cy="461962"/>
          </a:xfrm>
          <a:prstGeom prst="rect">
            <a:avLst/>
          </a:prstGeom>
          <a:noFill/>
          <a:ln w="9525">
            <a:noFill/>
          </a:ln>
        </p:spPr>
        <p:txBody>
          <a:bodyPr wrap="none">
            <a:spAutoFit/>
          </a:bodyPr>
          <a:p>
            <a:r>
              <a:rPr lang="en-US" altLang="zh-CN" sz="2400" dirty="0">
                <a:latin typeface="Times New Roman" panose="02020603050405020304" pitchFamily="18" charset="0"/>
              </a:rPr>
              <a:t>1</a:t>
            </a:r>
            <a:r>
              <a:rPr lang="zh-CN" altLang="en-US" sz="2400" dirty="0">
                <a:latin typeface="Times New Roman" panose="02020603050405020304" pitchFamily="18" charset="0"/>
              </a:rPr>
              <a:t>位</a:t>
            </a:r>
            <a:endParaRPr lang="zh-CN" altLang="en-US" sz="24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8770" name="Picture 4"/>
          <p:cNvPicPr>
            <a:picLocks noChangeAspect="1"/>
          </p:cNvPicPr>
          <p:nvPr/>
        </p:nvPicPr>
        <p:blipFill>
          <a:blip r:embed="rId1"/>
          <a:srcRect b="76234"/>
          <a:stretch>
            <a:fillRect/>
          </a:stretch>
        </p:blipFill>
        <p:spPr>
          <a:xfrm>
            <a:off x="677863" y="0"/>
            <a:ext cx="7540625" cy="1308100"/>
          </a:xfrm>
          <a:prstGeom prst="rect">
            <a:avLst/>
          </a:prstGeom>
          <a:noFill/>
          <a:ln w="9525">
            <a:noFill/>
          </a:ln>
        </p:spPr>
      </p:pic>
      <p:pic>
        <p:nvPicPr>
          <p:cNvPr id="288771" name="图片 1"/>
          <p:cNvPicPr>
            <a:picLocks noChangeAspect="1"/>
          </p:cNvPicPr>
          <p:nvPr/>
        </p:nvPicPr>
        <p:blipFill>
          <a:blip r:embed="rId2"/>
          <a:stretch>
            <a:fillRect/>
          </a:stretch>
        </p:blipFill>
        <p:spPr>
          <a:xfrm>
            <a:off x="1689100" y="1873250"/>
            <a:ext cx="5343525" cy="3509963"/>
          </a:xfrm>
          <a:prstGeom prst="rect">
            <a:avLst/>
          </a:prstGeom>
          <a:noFill/>
          <a:ln w="9525">
            <a:noFill/>
          </a:ln>
        </p:spPr>
      </p:pic>
      <p:pic>
        <p:nvPicPr>
          <p:cNvPr id="288772" name="Picture 4"/>
          <p:cNvPicPr>
            <a:picLocks noChangeAspect="1"/>
          </p:cNvPicPr>
          <p:nvPr/>
        </p:nvPicPr>
        <p:blipFill>
          <a:blip r:embed="rId1"/>
          <a:srcRect t="41589" b="50444"/>
          <a:stretch>
            <a:fillRect/>
          </a:stretch>
        </p:blipFill>
        <p:spPr>
          <a:xfrm>
            <a:off x="919163" y="1371600"/>
            <a:ext cx="7540625" cy="438150"/>
          </a:xfrm>
          <a:prstGeom prst="rect">
            <a:avLst/>
          </a:prstGeom>
          <a:noFill/>
          <a:ln w="9525">
            <a:noFill/>
          </a:ln>
        </p:spPr>
      </p:pic>
      <p:sp>
        <p:nvSpPr>
          <p:cNvPr id="288773" name="矩形 2"/>
          <p:cNvSpPr/>
          <p:nvPr/>
        </p:nvSpPr>
        <p:spPr>
          <a:xfrm>
            <a:off x="371475" y="5524500"/>
            <a:ext cx="8637588" cy="1200150"/>
          </a:xfrm>
          <a:prstGeom prst="rect">
            <a:avLst/>
          </a:prstGeom>
          <a:noFill/>
          <a:ln w="9525">
            <a:noFill/>
          </a:ln>
        </p:spPr>
        <p:txBody>
          <a:bodyPr>
            <a:spAutoFit/>
          </a:bodyPr>
          <a:p>
            <a:pPr algn="just"/>
            <a:r>
              <a:rPr lang="zh-CN" altLang="en-US" sz="2400" dirty="0">
                <a:latin typeface="Times New Roman" panose="02020603050405020304" pitchFamily="18" charset="0"/>
              </a:rPr>
              <a:t>主存的第0，1，4，5块只可映像装入或替换掉物理Cache中的第0、1块的内容。主存的第2，3，6，7块只可映像装入或替换掉物理Cache中的第2，3块的内容。</a:t>
            </a:r>
            <a:endParaRPr lang="zh-CN" altLang="en-US" sz="2400" dirty="0">
              <a:latin typeface="Times New Roman" panose="02020603050405020304" pitchFamily="18" charset="0"/>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0818" name="Picture 4"/>
          <p:cNvPicPr>
            <a:picLocks noChangeAspect="1"/>
          </p:cNvPicPr>
          <p:nvPr/>
        </p:nvPicPr>
        <p:blipFill>
          <a:blip r:embed="rId1"/>
          <a:srcRect b="76234"/>
          <a:stretch>
            <a:fillRect/>
          </a:stretch>
        </p:blipFill>
        <p:spPr>
          <a:xfrm>
            <a:off x="677863" y="0"/>
            <a:ext cx="7540625" cy="1308100"/>
          </a:xfrm>
          <a:prstGeom prst="rect">
            <a:avLst/>
          </a:prstGeom>
          <a:noFill/>
          <a:ln w="9525">
            <a:noFill/>
          </a:ln>
        </p:spPr>
      </p:pic>
      <p:pic>
        <p:nvPicPr>
          <p:cNvPr id="290819" name="Picture 4"/>
          <p:cNvPicPr>
            <a:picLocks noChangeAspect="1"/>
          </p:cNvPicPr>
          <p:nvPr/>
        </p:nvPicPr>
        <p:blipFill>
          <a:blip r:embed="rId1"/>
          <a:srcRect t="51648" b="15944"/>
          <a:stretch>
            <a:fillRect/>
          </a:stretch>
        </p:blipFill>
        <p:spPr>
          <a:xfrm>
            <a:off x="930275" y="1390650"/>
            <a:ext cx="7540625" cy="1784350"/>
          </a:xfrm>
          <a:prstGeom prst="rect">
            <a:avLst/>
          </a:prstGeom>
          <a:noFill/>
          <a:ln w="9525">
            <a:noFill/>
          </a:ln>
        </p:spPr>
      </p:pic>
      <p:graphicFrame>
        <p:nvGraphicFramePr>
          <p:cNvPr id="6" name="Group 132"/>
          <p:cNvGraphicFramePr>
            <a:graphicFrameLocks noGrp="1"/>
          </p:cNvGraphicFramePr>
          <p:nvPr>
            <p:ph sz="half" idx="4294967295"/>
          </p:nvPr>
        </p:nvGraphicFramePr>
        <p:xfrm>
          <a:off x="142875" y="3255963"/>
          <a:ext cx="8950325" cy="2162175"/>
        </p:xfrm>
        <a:graphic>
          <a:graphicData uri="http://schemas.openxmlformats.org/drawingml/2006/table">
            <a:tbl>
              <a:tblPr/>
              <a:tblGrid>
                <a:gridCol w="1143160"/>
                <a:gridCol w="482889"/>
                <a:gridCol w="482889"/>
                <a:gridCol w="482889"/>
                <a:gridCol w="482889"/>
                <a:gridCol w="482889"/>
                <a:gridCol w="482889"/>
                <a:gridCol w="482889"/>
                <a:gridCol w="482889"/>
                <a:gridCol w="482889"/>
                <a:gridCol w="482889"/>
                <a:gridCol w="482889"/>
                <a:gridCol w="482889"/>
                <a:gridCol w="482889"/>
                <a:gridCol w="482889"/>
                <a:gridCol w="482889"/>
                <a:gridCol w="563827"/>
              </a:tblGrid>
              <a:tr h="23495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9</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组号</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2</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3</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命中情况</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 name="矩形 9"/>
          <p:cNvSpPr/>
          <p:nvPr/>
        </p:nvSpPr>
        <p:spPr>
          <a:xfrm>
            <a:off x="4740275"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15" name="矩形 14"/>
          <p:cNvSpPr/>
          <p:nvPr/>
        </p:nvSpPr>
        <p:spPr>
          <a:xfrm>
            <a:off x="7164388"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34" name="矩形 33"/>
          <p:cNvSpPr/>
          <p:nvPr/>
        </p:nvSpPr>
        <p:spPr>
          <a:xfrm>
            <a:off x="1720850"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35" name="矩形 34"/>
          <p:cNvSpPr/>
          <p:nvPr/>
        </p:nvSpPr>
        <p:spPr>
          <a:xfrm>
            <a:off x="2205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39" name="矩形 38"/>
          <p:cNvSpPr/>
          <p:nvPr/>
        </p:nvSpPr>
        <p:spPr>
          <a:xfrm>
            <a:off x="13700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40" name="矩形 39"/>
          <p:cNvSpPr/>
          <p:nvPr/>
        </p:nvSpPr>
        <p:spPr>
          <a:xfrm>
            <a:off x="1235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41" name="矩形 40"/>
          <p:cNvSpPr/>
          <p:nvPr/>
        </p:nvSpPr>
        <p:spPr>
          <a:xfrm>
            <a:off x="1849438"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42" name="矩形 41"/>
          <p:cNvSpPr/>
          <p:nvPr/>
        </p:nvSpPr>
        <p:spPr>
          <a:xfrm>
            <a:off x="18494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43" name="矩形 42"/>
          <p:cNvSpPr/>
          <p:nvPr/>
        </p:nvSpPr>
        <p:spPr>
          <a:xfrm>
            <a:off x="2328863"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44" name="矩形 43"/>
          <p:cNvSpPr/>
          <p:nvPr/>
        </p:nvSpPr>
        <p:spPr>
          <a:xfrm>
            <a:off x="23288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45" name="矩形 44"/>
          <p:cNvSpPr/>
          <p:nvPr/>
        </p:nvSpPr>
        <p:spPr>
          <a:xfrm>
            <a:off x="23288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5" name="文本框 4"/>
          <p:cNvSpPr txBox="1"/>
          <p:nvPr/>
        </p:nvSpPr>
        <p:spPr>
          <a:xfrm>
            <a:off x="2438400" y="37925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46" name="矩形 45"/>
          <p:cNvSpPr/>
          <p:nvPr/>
        </p:nvSpPr>
        <p:spPr>
          <a:xfrm>
            <a:off x="2846388"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47" name="矩形 46"/>
          <p:cNvSpPr/>
          <p:nvPr/>
        </p:nvSpPr>
        <p:spPr>
          <a:xfrm>
            <a:off x="28463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48" name="矩形 47"/>
          <p:cNvSpPr/>
          <p:nvPr/>
        </p:nvSpPr>
        <p:spPr>
          <a:xfrm>
            <a:off x="2828925" y="41846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49" name="文本框 48"/>
          <p:cNvSpPr txBox="1"/>
          <p:nvPr/>
        </p:nvSpPr>
        <p:spPr>
          <a:xfrm>
            <a:off x="2919413" y="409892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50" name="矩形 49"/>
          <p:cNvSpPr/>
          <p:nvPr/>
        </p:nvSpPr>
        <p:spPr>
          <a:xfrm>
            <a:off x="2800350"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51" name="矩形 50"/>
          <p:cNvSpPr/>
          <p:nvPr/>
        </p:nvSpPr>
        <p:spPr>
          <a:xfrm>
            <a:off x="3306763"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52" name="矩形 51"/>
          <p:cNvSpPr/>
          <p:nvPr/>
        </p:nvSpPr>
        <p:spPr>
          <a:xfrm>
            <a:off x="33067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53" name="矩形 52"/>
          <p:cNvSpPr/>
          <p:nvPr/>
        </p:nvSpPr>
        <p:spPr>
          <a:xfrm>
            <a:off x="329882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54" name="文本框 53"/>
          <p:cNvSpPr txBox="1"/>
          <p:nvPr/>
        </p:nvSpPr>
        <p:spPr>
          <a:xfrm>
            <a:off x="3424238" y="408622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55" name="矩形 54"/>
          <p:cNvSpPr/>
          <p:nvPr/>
        </p:nvSpPr>
        <p:spPr>
          <a:xfrm>
            <a:off x="3306763" y="48006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56" name="矩形 55"/>
          <p:cNvSpPr/>
          <p:nvPr/>
        </p:nvSpPr>
        <p:spPr>
          <a:xfrm>
            <a:off x="3175000"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57" name="文本框 56"/>
          <p:cNvSpPr txBox="1"/>
          <p:nvPr/>
        </p:nvSpPr>
        <p:spPr>
          <a:xfrm>
            <a:off x="3922713" y="44084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59" name="矩形 58"/>
          <p:cNvSpPr/>
          <p:nvPr/>
        </p:nvSpPr>
        <p:spPr>
          <a:xfrm>
            <a:off x="37893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60" name="矩形 59"/>
          <p:cNvSpPr/>
          <p:nvPr/>
        </p:nvSpPr>
        <p:spPr>
          <a:xfrm>
            <a:off x="37830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62" name="矩形 61"/>
          <p:cNvSpPr/>
          <p:nvPr/>
        </p:nvSpPr>
        <p:spPr>
          <a:xfrm>
            <a:off x="382746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63" name="矩形 62"/>
          <p:cNvSpPr/>
          <p:nvPr/>
        </p:nvSpPr>
        <p:spPr>
          <a:xfrm>
            <a:off x="366077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64" name="文本框 63"/>
          <p:cNvSpPr txBox="1"/>
          <p:nvPr/>
        </p:nvSpPr>
        <p:spPr>
          <a:xfrm>
            <a:off x="3933825" y="47371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65" name="矩形 64"/>
          <p:cNvSpPr/>
          <p:nvPr/>
        </p:nvSpPr>
        <p:spPr>
          <a:xfrm>
            <a:off x="4291013"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66" name="矩形 65"/>
          <p:cNvSpPr/>
          <p:nvPr/>
        </p:nvSpPr>
        <p:spPr>
          <a:xfrm>
            <a:off x="42719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67" name="矩形 66"/>
          <p:cNvSpPr/>
          <p:nvPr/>
        </p:nvSpPr>
        <p:spPr>
          <a:xfrm>
            <a:off x="42672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68" name="文本框 67"/>
          <p:cNvSpPr txBox="1"/>
          <p:nvPr/>
        </p:nvSpPr>
        <p:spPr>
          <a:xfrm>
            <a:off x="4368800" y="411956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69" name="矩形 68"/>
          <p:cNvSpPr/>
          <p:nvPr/>
        </p:nvSpPr>
        <p:spPr>
          <a:xfrm>
            <a:off x="429101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70" name="矩形 69"/>
          <p:cNvSpPr/>
          <p:nvPr/>
        </p:nvSpPr>
        <p:spPr>
          <a:xfrm>
            <a:off x="414496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71" name="文本框 70"/>
          <p:cNvSpPr txBox="1"/>
          <p:nvPr/>
        </p:nvSpPr>
        <p:spPr>
          <a:xfrm>
            <a:off x="4422775"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72" name="文本框 71"/>
          <p:cNvSpPr txBox="1"/>
          <p:nvPr/>
        </p:nvSpPr>
        <p:spPr>
          <a:xfrm>
            <a:off x="3892550" y="40878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73" name="矩形 72"/>
          <p:cNvSpPr/>
          <p:nvPr/>
        </p:nvSpPr>
        <p:spPr>
          <a:xfrm>
            <a:off x="4764088"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74" name="矩形 73"/>
          <p:cNvSpPr/>
          <p:nvPr/>
        </p:nvSpPr>
        <p:spPr>
          <a:xfrm>
            <a:off x="475615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75" name="矩形 74"/>
          <p:cNvSpPr/>
          <p:nvPr/>
        </p:nvSpPr>
        <p:spPr>
          <a:xfrm>
            <a:off x="47513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76" name="文本框 75"/>
          <p:cNvSpPr txBox="1"/>
          <p:nvPr/>
        </p:nvSpPr>
        <p:spPr>
          <a:xfrm>
            <a:off x="4878388" y="41148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77" name="矩形 76"/>
          <p:cNvSpPr/>
          <p:nvPr/>
        </p:nvSpPr>
        <p:spPr>
          <a:xfrm>
            <a:off x="4764088"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78" name="矩形 77"/>
          <p:cNvSpPr/>
          <p:nvPr/>
        </p:nvSpPr>
        <p:spPr>
          <a:xfrm>
            <a:off x="511492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79" name="文本框 78"/>
          <p:cNvSpPr txBox="1"/>
          <p:nvPr/>
        </p:nvSpPr>
        <p:spPr>
          <a:xfrm>
            <a:off x="4895850"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81" name="矩形 80"/>
          <p:cNvSpPr/>
          <p:nvPr/>
        </p:nvSpPr>
        <p:spPr>
          <a:xfrm>
            <a:off x="52498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82" name="矩形 81"/>
          <p:cNvSpPr/>
          <p:nvPr/>
        </p:nvSpPr>
        <p:spPr>
          <a:xfrm>
            <a:off x="52403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83" name="矩形 82"/>
          <p:cNvSpPr/>
          <p:nvPr/>
        </p:nvSpPr>
        <p:spPr>
          <a:xfrm>
            <a:off x="523557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84" name="文本框 83"/>
          <p:cNvSpPr txBox="1"/>
          <p:nvPr/>
        </p:nvSpPr>
        <p:spPr>
          <a:xfrm>
            <a:off x="5373688" y="41084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85" name="矩形 84"/>
          <p:cNvSpPr/>
          <p:nvPr/>
        </p:nvSpPr>
        <p:spPr>
          <a:xfrm>
            <a:off x="52498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86" name="文本框 85"/>
          <p:cNvSpPr txBox="1"/>
          <p:nvPr/>
        </p:nvSpPr>
        <p:spPr>
          <a:xfrm>
            <a:off x="5372100" y="472757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87" name="矩形 86"/>
          <p:cNvSpPr/>
          <p:nvPr/>
        </p:nvSpPr>
        <p:spPr>
          <a:xfrm>
            <a:off x="559911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88" name="矩形 87"/>
          <p:cNvSpPr/>
          <p:nvPr/>
        </p:nvSpPr>
        <p:spPr>
          <a:xfrm>
            <a:off x="5737225" y="44862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89" name="矩形 88"/>
          <p:cNvSpPr/>
          <p:nvPr/>
        </p:nvSpPr>
        <p:spPr>
          <a:xfrm>
            <a:off x="5724525"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90" name="矩形 89"/>
          <p:cNvSpPr/>
          <p:nvPr/>
        </p:nvSpPr>
        <p:spPr>
          <a:xfrm>
            <a:off x="57197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91" name="文本框 90"/>
          <p:cNvSpPr txBox="1"/>
          <p:nvPr/>
        </p:nvSpPr>
        <p:spPr>
          <a:xfrm>
            <a:off x="5832475"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92" name="矩形 91"/>
          <p:cNvSpPr/>
          <p:nvPr/>
        </p:nvSpPr>
        <p:spPr>
          <a:xfrm>
            <a:off x="5737225" y="47926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93" name="文本框 92"/>
          <p:cNvSpPr txBox="1"/>
          <p:nvPr/>
        </p:nvSpPr>
        <p:spPr>
          <a:xfrm>
            <a:off x="5878513" y="44497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01" name="矩形 100"/>
          <p:cNvSpPr/>
          <p:nvPr/>
        </p:nvSpPr>
        <p:spPr>
          <a:xfrm>
            <a:off x="6084888"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102" name="矩形 101"/>
          <p:cNvSpPr/>
          <p:nvPr/>
        </p:nvSpPr>
        <p:spPr>
          <a:xfrm>
            <a:off x="62023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103" name="矩形 102"/>
          <p:cNvSpPr/>
          <p:nvPr/>
        </p:nvSpPr>
        <p:spPr>
          <a:xfrm>
            <a:off x="6207125"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104" name="矩形 103"/>
          <p:cNvSpPr/>
          <p:nvPr/>
        </p:nvSpPr>
        <p:spPr>
          <a:xfrm>
            <a:off x="620395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05" name="文本框 104"/>
          <p:cNvSpPr txBox="1"/>
          <p:nvPr/>
        </p:nvSpPr>
        <p:spPr>
          <a:xfrm>
            <a:off x="6313488" y="37893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06" name="矩形 105"/>
          <p:cNvSpPr/>
          <p:nvPr/>
        </p:nvSpPr>
        <p:spPr>
          <a:xfrm>
            <a:off x="62023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07" name="文本框 106"/>
          <p:cNvSpPr txBox="1"/>
          <p:nvPr/>
        </p:nvSpPr>
        <p:spPr>
          <a:xfrm>
            <a:off x="6343650" y="444817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08" name="矩形 107"/>
          <p:cNvSpPr/>
          <p:nvPr/>
        </p:nvSpPr>
        <p:spPr>
          <a:xfrm>
            <a:off x="6569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109" name="矩形 108"/>
          <p:cNvSpPr/>
          <p:nvPr/>
        </p:nvSpPr>
        <p:spPr>
          <a:xfrm>
            <a:off x="6689725" y="44751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110" name="矩形 109"/>
          <p:cNvSpPr/>
          <p:nvPr/>
        </p:nvSpPr>
        <p:spPr>
          <a:xfrm>
            <a:off x="66913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111" name="矩形 110"/>
          <p:cNvSpPr/>
          <p:nvPr/>
        </p:nvSpPr>
        <p:spPr>
          <a:xfrm>
            <a:off x="6689725" y="41719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12" name="文本框 111"/>
          <p:cNvSpPr txBox="1"/>
          <p:nvPr/>
        </p:nvSpPr>
        <p:spPr>
          <a:xfrm>
            <a:off x="6807200"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13" name="矩形 112"/>
          <p:cNvSpPr/>
          <p:nvPr/>
        </p:nvSpPr>
        <p:spPr>
          <a:xfrm>
            <a:off x="6689725" y="47815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14" name="文本框 113"/>
          <p:cNvSpPr txBox="1"/>
          <p:nvPr/>
        </p:nvSpPr>
        <p:spPr>
          <a:xfrm>
            <a:off x="6823075" y="444182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15" name="矩形 114"/>
          <p:cNvSpPr/>
          <p:nvPr/>
        </p:nvSpPr>
        <p:spPr>
          <a:xfrm>
            <a:off x="7539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116" name="矩形 115"/>
          <p:cNvSpPr/>
          <p:nvPr/>
        </p:nvSpPr>
        <p:spPr>
          <a:xfrm>
            <a:off x="7194550" y="448310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117" name="矩形 116"/>
          <p:cNvSpPr/>
          <p:nvPr/>
        </p:nvSpPr>
        <p:spPr>
          <a:xfrm>
            <a:off x="7175500"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118" name="矩形 117"/>
          <p:cNvSpPr/>
          <p:nvPr/>
        </p:nvSpPr>
        <p:spPr>
          <a:xfrm>
            <a:off x="71739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19" name="文本框 118"/>
          <p:cNvSpPr txBox="1"/>
          <p:nvPr/>
        </p:nvSpPr>
        <p:spPr>
          <a:xfrm>
            <a:off x="7270750"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20" name="矩形 119"/>
          <p:cNvSpPr/>
          <p:nvPr/>
        </p:nvSpPr>
        <p:spPr>
          <a:xfrm>
            <a:off x="7194550" y="4789488"/>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21" name="文本框 120"/>
          <p:cNvSpPr txBox="1"/>
          <p:nvPr/>
        </p:nvSpPr>
        <p:spPr>
          <a:xfrm>
            <a:off x="7312025" y="47450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23" name="矩形 122"/>
          <p:cNvSpPr/>
          <p:nvPr/>
        </p:nvSpPr>
        <p:spPr>
          <a:xfrm>
            <a:off x="7675563" y="44878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124" name="矩形 123"/>
          <p:cNvSpPr/>
          <p:nvPr/>
        </p:nvSpPr>
        <p:spPr>
          <a:xfrm>
            <a:off x="765810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125" name="矩形 124"/>
          <p:cNvSpPr/>
          <p:nvPr/>
        </p:nvSpPr>
        <p:spPr>
          <a:xfrm>
            <a:off x="76581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26" name="文本框 125"/>
          <p:cNvSpPr txBox="1"/>
          <p:nvPr/>
        </p:nvSpPr>
        <p:spPr>
          <a:xfrm>
            <a:off x="7788275" y="41148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27" name="矩形 126"/>
          <p:cNvSpPr/>
          <p:nvPr/>
        </p:nvSpPr>
        <p:spPr>
          <a:xfrm>
            <a:off x="7675563" y="47942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28" name="文本框 127"/>
          <p:cNvSpPr txBox="1"/>
          <p:nvPr/>
        </p:nvSpPr>
        <p:spPr>
          <a:xfrm>
            <a:off x="7793038" y="47371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29" name="矩形 128"/>
          <p:cNvSpPr/>
          <p:nvPr/>
        </p:nvSpPr>
        <p:spPr>
          <a:xfrm>
            <a:off x="8024813"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130" name="矩形 129"/>
          <p:cNvSpPr/>
          <p:nvPr/>
        </p:nvSpPr>
        <p:spPr>
          <a:xfrm>
            <a:off x="8142288" y="4498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131" name="矩形 130"/>
          <p:cNvSpPr/>
          <p:nvPr/>
        </p:nvSpPr>
        <p:spPr>
          <a:xfrm>
            <a:off x="81422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132" name="矩形 131"/>
          <p:cNvSpPr/>
          <p:nvPr/>
        </p:nvSpPr>
        <p:spPr>
          <a:xfrm>
            <a:off x="81422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33" name="文本框 132"/>
          <p:cNvSpPr txBox="1"/>
          <p:nvPr/>
        </p:nvSpPr>
        <p:spPr>
          <a:xfrm>
            <a:off x="8250238" y="410527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34" name="矩形 133"/>
          <p:cNvSpPr/>
          <p:nvPr/>
        </p:nvSpPr>
        <p:spPr>
          <a:xfrm>
            <a:off x="8142288" y="48053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135" name="文本框 134"/>
          <p:cNvSpPr txBox="1"/>
          <p:nvPr/>
        </p:nvSpPr>
        <p:spPr>
          <a:xfrm>
            <a:off x="8269288" y="4438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37" name="矩形 136"/>
          <p:cNvSpPr/>
          <p:nvPr/>
        </p:nvSpPr>
        <p:spPr>
          <a:xfrm>
            <a:off x="3800475" y="449262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38" name="文本框 137"/>
          <p:cNvSpPr txBox="1"/>
          <p:nvPr/>
        </p:nvSpPr>
        <p:spPr>
          <a:xfrm>
            <a:off x="3427413" y="44370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58" name="矩形 57"/>
          <p:cNvSpPr/>
          <p:nvPr/>
        </p:nvSpPr>
        <p:spPr>
          <a:xfrm>
            <a:off x="3792538" y="4495800"/>
            <a:ext cx="325437" cy="307975"/>
          </a:xfrm>
          <a:prstGeom prst="rect">
            <a:avLst/>
          </a:prstGeom>
          <a:solidFill>
            <a:schemeClr val="bg1"/>
          </a:solidFill>
          <a:ln w="9525">
            <a:noFill/>
          </a:ln>
        </p:spPr>
        <p:txBody>
          <a:bodyPr>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139" name="矩形 138"/>
          <p:cNvSpPr/>
          <p:nvPr/>
        </p:nvSpPr>
        <p:spPr>
          <a:xfrm>
            <a:off x="4265613" y="4184650"/>
            <a:ext cx="336550" cy="287338"/>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140" name="文本框 139"/>
          <p:cNvSpPr txBox="1"/>
          <p:nvPr/>
        </p:nvSpPr>
        <p:spPr>
          <a:xfrm>
            <a:off x="4367213"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41" name="矩形 140"/>
          <p:cNvSpPr/>
          <p:nvPr/>
        </p:nvSpPr>
        <p:spPr>
          <a:xfrm>
            <a:off x="8112125" y="4494213"/>
            <a:ext cx="35877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42" name="矩形 141"/>
          <p:cNvSpPr/>
          <p:nvPr/>
        </p:nvSpPr>
        <p:spPr>
          <a:xfrm>
            <a:off x="5254625" y="4818063"/>
            <a:ext cx="317500"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143" name="文本框 142"/>
          <p:cNvSpPr txBox="1"/>
          <p:nvPr/>
        </p:nvSpPr>
        <p:spPr>
          <a:xfrm>
            <a:off x="5376863" y="44465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44" name="矩形 143"/>
          <p:cNvSpPr/>
          <p:nvPr/>
        </p:nvSpPr>
        <p:spPr>
          <a:xfrm>
            <a:off x="5721350" y="4179888"/>
            <a:ext cx="31432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146" name="矩形 145"/>
          <p:cNvSpPr/>
          <p:nvPr/>
        </p:nvSpPr>
        <p:spPr>
          <a:xfrm>
            <a:off x="6196013" y="3876675"/>
            <a:ext cx="33337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147" name="文本框 146"/>
          <p:cNvSpPr txBox="1"/>
          <p:nvPr/>
        </p:nvSpPr>
        <p:spPr>
          <a:xfrm>
            <a:off x="6334125"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48" name="矩形 147"/>
          <p:cNvSpPr/>
          <p:nvPr/>
        </p:nvSpPr>
        <p:spPr>
          <a:xfrm>
            <a:off x="6659563" y="4491038"/>
            <a:ext cx="37782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149" name="文本框 148"/>
          <p:cNvSpPr txBox="1"/>
          <p:nvPr/>
        </p:nvSpPr>
        <p:spPr>
          <a:xfrm>
            <a:off x="6805613" y="47545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50" name="矩形 149"/>
          <p:cNvSpPr/>
          <p:nvPr/>
        </p:nvSpPr>
        <p:spPr>
          <a:xfrm>
            <a:off x="7643813" y="4813300"/>
            <a:ext cx="363537"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155" name="文本框 154"/>
          <p:cNvSpPr txBox="1"/>
          <p:nvPr/>
        </p:nvSpPr>
        <p:spPr>
          <a:xfrm>
            <a:off x="5824538"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56" name="文本框 155"/>
          <p:cNvSpPr txBox="1"/>
          <p:nvPr/>
        </p:nvSpPr>
        <p:spPr>
          <a:xfrm>
            <a:off x="7800975" y="442118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157" name="文本框 156"/>
          <p:cNvSpPr txBox="1"/>
          <p:nvPr/>
        </p:nvSpPr>
        <p:spPr>
          <a:xfrm>
            <a:off x="8278813" y="47418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ppt_x"/>
                                          </p:val>
                                        </p:tav>
                                        <p:tav tm="100000">
                                          <p:val>
                                            <p:strVal val="#ppt_x"/>
                                          </p:val>
                                        </p:tav>
                                      </p:tavLst>
                                    </p:anim>
                                    <p:anim calcmode="lin" valueType="num">
                                      <p:cBhvr additive="base">
                                        <p:cTn id="2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additive="base">
                                        <p:cTn id="73" dur="500" fill="hold"/>
                                        <p:tgtEl>
                                          <p:spTgt spid="49"/>
                                        </p:tgtEl>
                                        <p:attrNameLst>
                                          <p:attrName>ppt_x</p:attrName>
                                        </p:attrNameLst>
                                      </p:cBhvr>
                                      <p:tavLst>
                                        <p:tav tm="0">
                                          <p:val>
                                            <p:strVal val="#ppt_x"/>
                                          </p:val>
                                        </p:tav>
                                        <p:tav tm="100000">
                                          <p:val>
                                            <p:strVal val="#ppt_x"/>
                                          </p:val>
                                        </p:tav>
                                      </p:tavLst>
                                    </p:anim>
                                    <p:anim calcmode="lin" valueType="num">
                                      <p:cBhvr additive="base">
                                        <p:cTn id="7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500" fill="hold"/>
                                        <p:tgtEl>
                                          <p:spTgt spid="55"/>
                                        </p:tgtEl>
                                        <p:attrNameLst>
                                          <p:attrName>ppt_x</p:attrName>
                                        </p:attrNameLst>
                                      </p:cBhvr>
                                      <p:tavLst>
                                        <p:tav tm="0">
                                          <p:val>
                                            <p:strVal val="#ppt_x"/>
                                          </p:val>
                                        </p:tav>
                                        <p:tav tm="100000">
                                          <p:val>
                                            <p:strVal val="#ppt_x"/>
                                          </p:val>
                                        </p:tav>
                                      </p:tavLst>
                                    </p:anim>
                                    <p:anim calcmode="lin" valueType="num">
                                      <p:cBhvr additive="base">
                                        <p:cTn id="9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56"/>
                                        </p:tgtEl>
                                        <p:attrNameLst>
                                          <p:attrName>style.visibility</p:attrName>
                                        </p:attrNameLst>
                                      </p:cBhvr>
                                      <p:to>
                                        <p:strVal val="visible"/>
                                      </p:to>
                                    </p:set>
                                    <p:anim calcmode="lin" valueType="num">
                                      <p:cBhvr additive="base">
                                        <p:cTn id="95" dur="500" fill="hold"/>
                                        <p:tgtEl>
                                          <p:spTgt spid="56"/>
                                        </p:tgtEl>
                                        <p:attrNameLst>
                                          <p:attrName>ppt_x</p:attrName>
                                        </p:attrNameLst>
                                      </p:cBhvr>
                                      <p:tavLst>
                                        <p:tav tm="0">
                                          <p:val>
                                            <p:strVal val="#ppt_x"/>
                                          </p:val>
                                        </p:tav>
                                        <p:tav tm="100000">
                                          <p:val>
                                            <p:strVal val="#ppt_x"/>
                                          </p:val>
                                        </p:tav>
                                      </p:tavLst>
                                    </p:anim>
                                    <p:anim calcmode="lin" valueType="num">
                                      <p:cBhvr additive="base">
                                        <p:cTn id="9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38"/>
                                        </p:tgtEl>
                                        <p:attrNameLst>
                                          <p:attrName>style.visibility</p:attrName>
                                        </p:attrNameLst>
                                      </p:cBhvr>
                                      <p:to>
                                        <p:strVal val="visible"/>
                                      </p:to>
                                    </p:set>
                                    <p:anim calcmode="lin" valueType="num">
                                      <p:cBhvr additive="base">
                                        <p:cTn id="101" dur="500" fill="hold"/>
                                        <p:tgtEl>
                                          <p:spTgt spid="138"/>
                                        </p:tgtEl>
                                        <p:attrNameLst>
                                          <p:attrName>ppt_x</p:attrName>
                                        </p:attrNameLst>
                                      </p:cBhvr>
                                      <p:tavLst>
                                        <p:tav tm="0">
                                          <p:val>
                                            <p:strVal val="#ppt_x"/>
                                          </p:val>
                                        </p:tav>
                                        <p:tav tm="100000">
                                          <p:val>
                                            <p:strVal val="#ppt_x"/>
                                          </p:val>
                                        </p:tav>
                                      </p:tavLst>
                                    </p:anim>
                                    <p:anim calcmode="lin" valueType="num">
                                      <p:cBhvr additive="base">
                                        <p:cTn id="102" dur="500" fill="hold"/>
                                        <p:tgtEl>
                                          <p:spTgt spid="13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7"/>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additive="base">
                                        <p:cTn id="121" dur="500" fill="hold"/>
                                        <p:tgtEl>
                                          <p:spTgt spid="58"/>
                                        </p:tgtEl>
                                        <p:attrNameLst>
                                          <p:attrName>ppt_x</p:attrName>
                                        </p:attrNameLst>
                                      </p:cBhvr>
                                      <p:tavLst>
                                        <p:tav tm="0">
                                          <p:val>
                                            <p:strVal val="#ppt_x"/>
                                          </p:val>
                                        </p:tav>
                                        <p:tav tm="100000">
                                          <p:val>
                                            <p:strVal val="#ppt_x"/>
                                          </p:val>
                                        </p:tav>
                                      </p:tavLst>
                                    </p:anim>
                                    <p:anim calcmode="lin" valueType="num">
                                      <p:cBhvr additive="base">
                                        <p:cTn id="122"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63"/>
                                        </p:tgtEl>
                                        <p:attrNameLst>
                                          <p:attrName>style.visibility</p:attrName>
                                        </p:attrNameLst>
                                      </p:cBhvr>
                                      <p:to>
                                        <p:strVal val="visible"/>
                                      </p:to>
                                    </p:set>
                                    <p:anim calcmode="lin" valueType="num">
                                      <p:cBhvr additive="base">
                                        <p:cTn id="127" dur="500" fill="hold"/>
                                        <p:tgtEl>
                                          <p:spTgt spid="63"/>
                                        </p:tgtEl>
                                        <p:attrNameLst>
                                          <p:attrName>ppt_x</p:attrName>
                                        </p:attrNameLst>
                                      </p:cBhvr>
                                      <p:tavLst>
                                        <p:tav tm="0">
                                          <p:val>
                                            <p:strVal val="#ppt_x"/>
                                          </p:val>
                                        </p:tav>
                                        <p:tav tm="100000">
                                          <p:val>
                                            <p:strVal val="#ppt_x"/>
                                          </p:val>
                                        </p:tav>
                                      </p:tavLst>
                                    </p:anim>
                                    <p:anim calcmode="lin" valueType="num">
                                      <p:cBhvr additive="base">
                                        <p:cTn id="12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64"/>
                                        </p:tgtEl>
                                        <p:attrNameLst>
                                          <p:attrName>style.visibility</p:attrName>
                                        </p:attrNameLst>
                                      </p:cBhvr>
                                      <p:to>
                                        <p:strVal val="visible"/>
                                      </p:to>
                                    </p:set>
                                    <p:anim calcmode="lin" valueType="num">
                                      <p:cBhvr additive="base">
                                        <p:cTn id="133" dur="500" fill="hold"/>
                                        <p:tgtEl>
                                          <p:spTgt spid="64"/>
                                        </p:tgtEl>
                                        <p:attrNameLst>
                                          <p:attrName>ppt_x</p:attrName>
                                        </p:attrNameLst>
                                      </p:cBhvr>
                                      <p:tavLst>
                                        <p:tav tm="0">
                                          <p:val>
                                            <p:strVal val="#ppt_x"/>
                                          </p:val>
                                        </p:tav>
                                        <p:tav tm="100000">
                                          <p:val>
                                            <p:strVal val="#ppt_x"/>
                                          </p:val>
                                        </p:tav>
                                      </p:tavLst>
                                    </p:anim>
                                    <p:anim calcmode="lin" valueType="num">
                                      <p:cBhvr additive="base">
                                        <p:cTn id="13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1"/>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139"/>
                                        </p:tgtEl>
                                        <p:attrNameLst>
                                          <p:attrName>style.visibility</p:attrName>
                                        </p:attrNameLst>
                                      </p:cBhvr>
                                      <p:to>
                                        <p:strVal val="visible"/>
                                      </p:to>
                                    </p:set>
                                    <p:anim calcmode="lin" valueType="num">
                                      <p:cBhvr additive="base">
                                        <p:cTn id="153" dur="500" fill="hold"/>
                                        <p:tgtEl>
                                          <p:spTgt spid="139"/>
                                        </p:tgtEl>
                                        <p:attrNameLst>
                                          <p:attrName>ppt_x</p:attrName>
                                        </p:attrNameLst>
                                      </p:cBhvr>
                                      <p:tavLst>
                                        <p:tav tm="0">
                                          <p:val>
                                            <p:strVal val="#ppt_x"/>
                                          </p:val>
                                        </p:tav>
                                        <p:tav tm="100000">
                                          <p:val>
                                            <p:strVal val="#ppt_x"/>
                                          </p:val>
                                        </p:tav>
                                      </p:tavLst>
                                    </p:anim>
                                    <p:anim calcmode="lin" valueType="num">
                                      <p:cBhvr additive="base">
                                        <p:cTn id="154"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4" fill="hold" grpId="0" nodeType="clickEffect">
                                  <p:stCondLst>
                                    <p:cond delay="0"/>
                                  </p:stCondLst>
                                  <p:childTnLst>
                                    <p:set>
                                      <p:cBhvr>
                                        <p:cTn id="158" dur="1" fill="hold">
                                          <p:stCondLst>
                                            <p:cond delay="0"/>
                                          </p:stCondLst>
                                        </p:cTn>
                                        <p:tgtEl>
                                          <p:spTgt spid="70"/>
                                        </p:tgtEl>
                                        <p:attrNameLst>
                                          <p:attrName>style.visibility</p:attrName>
                                        </p:attrNameLst>
                                      </p:cBhvr>
                                      <p:to>
                                        <p:strVal val="visible"/>
                                      </p:to>
                                    </p:set>
                                    <p:anim calcmode="lin" valueType="num">
                                      <p:cBhvr additive="base">
                                        <p:cTn id="159" dur="500" fill="hold"/>
                                        <p:tgtEl>
                                          <p:spTgt spid="70"/>
                                        </p:tgtEl>
                                        <p:attrNameLst>
                                          <p:attrName>ppt_x</p:attrName>
                                        </p:attrNameLst>
                                      </p:cBhvr>
                                      <p:tavLst>
                                        <p:tav tm="0">
                                          <p:val>
                                            <p:strVal val="#ppt_x"/>
                                          </p:val>
                                        </p:tav>
                                        <p:tav tm="100000">
                                          <p:val>
                                            <p:strVal val="#ppt_x"/>
                                          </p:val>
                                        </p:tav>
                                      </p:tavLst>
                                    </p:anim>
                                    <p:anim calcmode="lin" valueType="num">
                                      <p:cBhvr additive="base">
                                        <p:cTn id="16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grpId="0" nodeType="clickEffect">
                                  <p:stCondLst>
                                    <p:cond delay="0"/>
                                  </p:stCondLst>
                                  <p:childTnLst>
                                    <p:set>
                                      <p:cBhvr>
                                        <p:cTn id="164" dur="1" fill="hold">
                                          <p:stCondLst>
                                            <p:cond delay="0"/>
                                          </p:stCondLst>
                                        </p:cTn>
                                        <p:tgtEl>
                                          <p:spTgt spid="140"/>
                                        </p:tgtEl>
                                        <p:attrNameLst>
                                          <p:attrName>style.visibility</p:attrName>
                                        </p:attrNameLst>
                                      </p:cBhvr>
                                      <p:to>
                                        <p:strVal val="visible"/>
                                      </p:to>
                                    </p:set>
                                    <p:anim calcmode="lin" valueType="num">
                                      <p:cBhvr additive="base">
                                        <p:cTn id="165" dur="500" fill="hold"/>
                                        <p:tgtEl>
                                          <p:spTgt spid="140"/>
                                        </p:tgtEl>
                                        <p:attrNameLst>
                                          <p:attrName>ppt_x</p:attrName>
                                        </p:attrNameLst>
                                      </p:cBhvr>
                                      <p:tavLst>
                                        <p:tav tm="0">
                                          <p:val>
                                            <p:strVal val="#ppt_x"/>
                                          </p:val>
                                        </p:tav>
                                        <p:tav tm="100000">
                                          <p:val>
                                            <p:strVal val="#ppt_x"/>
                                          </p:val>
                                        </p:tav>
                                      </p:tavLst>
                                    </p:anim>
                                    <p:anim calcmode="lin" valueType="num">
                                      <p:cBhvr additive="base">
                                        <p:cTn id="166"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74"/>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5"/>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3"/>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7"/>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79"/>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grpId="0" nodeType="clickEffect">
                                  <p:stCondLst>
                                    <p:cond delay="0"/>
                                  </p:stCondLst>
                                  <p:childTnLst>
                                    <p:set>
                                      <p:cBhvr>
                                        <p:cTn id="182" dur="1" fill="hold">
                                          <p:stCondLst>
                                            <p:cond delay="0"/>
                                          </p:stCondLst>
                                        </p:cTn>
                                        <p:tgtEl>
                                          <p:spTgt spid="10"/>
                                        </p:tgtEl>
                                        <p:attrNameLst>
                                          <p:attrName>style.visibility</p:attrName>
                                        </p:attrNameLst>
                                      </p:cBhvr>
                                      <p:to>
                                        <p:strVal val="visible"/>
                                      </p:to>
                                    </p:set>
                                    <p:anim calcmode="lin" valueType="num">
                                      <p:cBhvr additive="base">
                                        <p:cTn id="183" dur="500" fill="hold"/>
                                        <p:tgtEl>
                                          <p:spTgt spid="10"/>
                                        </p:tgtEl>
                                        <p:attrNameLst>
                                          <p:attrName>ppt_x</p:attrName>
                                        </p:attrNameLst>
                                      </p:cBhvr>
                                      <p:tavLst>
                                        <p:tav tm="0">
                                          <p:val>
                                            <p:strVal val="#ppt_x"/>
                                          </p:val>
                                        </p:tav>
                                        <p:tav tm="100000">
                                          <p:val>
                                            <p:strVal val="#ppt_x"/>
                                          </p:val>
                                        </p:tav>
                                      </p:tavLst>
                                    </p:anim>
                                    <p:anim calcmode="lin" valueType="num">
                                      <p:cBhvr additive="base">
                                        <p:cTn id="18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76"/>
                                        </p:tgtEl>
                                        <p:attrNameLst>
                                          <p:attrName>style.visibility</p:attrName>
                                        </p:attrNameLst>
                                      </p:cBhvr>
                                      <p:to>
                                        <p:strVal val="visible"/>
                                      </p:to>
                                    </p:set>
                                    <p:anim calcmode="lin" valueType="num">
                                      <p:cBhvr additive="base">
                                        <p:cTn id="189" dur="500" fill="hold"/>
                                        <p:tgtEl>
                                          <p:spTgt spid="76"/>
                                        </p:tgtEl>
                                        <p:attrNameLst>
                                          <p:attrName>ppt_x</p:attrName>
                                        </p:attrNameLst>
                                      </p:cBhvr>
                                      <p:tavLst>
                                        <p:tav tm="0">
                                          <p:val>
                                            <p:strVal val="#ppt_x"/>
                                          </p:val>
                                        </p:tav>
                                        <p:tav tm="100000">
                                          <p:val>
                                            <p:strVal val="#ppt_x"/>
                                          </p:val>
                                        </p:tav>
                                      </p:tavLst>
                                    </p:anim>
                                    <p:anim calcmode="lin" valueType="num">
                                      <p:cBhvr additive="base">
                                        <p:cTn id="190"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81"/>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2"/>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83"/>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85"/>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84"/>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86"/>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0" nodeType="clickEffect">
                                  <p:stCondLst>
                                    <p:cond delay="0"/>
                                  </p:stCondLst>
                                  <p:childTnLst>
                                    <p:set>
                                      <p:cBhvr>
                                        <p:cTn id="208" dur="1" fill="hold">
                                          <p:stCondLst>
                                            <p:cond delay="0"/>
                                          </p:stCondLst>
                                        </p:cTn>
                                        <p:tgtEl>
                                          <p:spTgt spid="142"/>
                                        </p:tgtEl>
                                        <p:attrNameLst>
                                          <p:attrName>style.visibility</p:attrName>
                                        </p:attrNameLst>
                                      </p:cBhvr>
                                      <p:to>
                                        <p:strVal val="visible"/>
                                      </p:to>
                                    </p:set>
                                    <p:anim calcmode="lin" valueType="num">
                                      <p:cBhvr additive="base">
                                        <p:cTn id="209" dur="500" fill="hold"/>
                                        <p:tgtEl>
                                          <p:spTgt spid="142"/>
                                        </p:tgtEl>
                                        <p:attrNameLst>
                                          <p:attrName>ppt_x</p:attrName>
                                        </p:attrNameLst>
                                      </p:cBhvr>
                                      <p:tavLst>
                                        <p:tav tm="0">
                                          <p:val>
                                            <p:strVal val="#ppt_x"/>
                                          </p:val>
                                        </p:tav>
                                        <p:tav tm="100000">
                                          <p:val>
                                            <p:strVal val="#ppt_x"/>
                                          </p:val>
                                        </p:tav>
                                      </p:tavLst>
                                    </p:anim>
                                    <p:anim calcmode="lin" valueType="num">
                                      <p:cBhvr additive="base">
                                        <p:cTn id="210" dur="500" fill="hold"/>
                                        <p:tgtEl>
                                          <p:spTgt spid="142"/>
                                        </p:tgtEl>
                                        <p:attrNameLst>
                                          <p:attrName>ppt_y</p:attrName>
                                        </p:attrNameLst>
                                      </p:cBhvr>
                                      <p:tavLst>
                                        <p:tav tm="0">
                                          <p:val>
                                            <p:strVal val="1+#ppt_h/2"/>
                                          </p:val>
                                        </p:tav>
                                        <p:tav tm="100000">
                                          <p:val>
                                            <p:strVal val="#ppt_y"/>
                                          </p:val>
                                        </p:tav>
                                      </p:tavLst>
                                    </p:anim>
                                  </p:childTnLst>
                                </p:cTn>
                              </p:par>
                            </p:childTnLst>
                          </p:cTn>
                        </p:par>
                      </p:childTnLst>
                    </p:cTn>
                  </p:par>
                  <p:par>
                    <p:cTn id="211" fill="hold">
                      <p:stCondLst>
                        <p:cond delay="indefinite"/>
                      </p:stCondLst>
                      <p:childTnLst>
                        <p:par>
                          <p:cTn id="212" fill="hold">
                            <p:stCondLst>
                              <p:cond delay="0"/>
                            </p:stCondLst>
                            <p:childTnLst>
                              <p:par>
                                <p:cTn id="213" presetID="2" presetClass="entr" presetSubtype="4" fill="hold" grpId="0" nodeType="clickEffect">
                                  <p:stCondLst>
                                    <p:cond delay="0"/>
                                  </p:stCondLst>
                                  <p:childTnLst>
                                    <p:set>
                                      <p:cBhvr>
                                        <p:cTn id="214" dur="1" fill="hold">
                                          <p:stCondLst>
                                            <p:cond delay="0"/>
                                          </p:stCondLst>
                                        </p:cTn>
                                        <p:tgtEl>
                                          <p:spTgt spid="78"/>
                                        </p:tgtEl>
                                        <p:attrNameLst>
                                          <p:attrName>style.visibility</p:attrName>
                                        </p:attrNameLst>
                                      </p:cBhvr>
                                      <p:to>
                                        <p:strVal val="visible"/>
                                      </p:to>
                                    </p:set>
                                    <p:anim calcmode="lin" valueType="num">
                                      <p:cBhvr additive="base">
                                        <p:cTn id="215" dur="500" fill="hold"/>
                                        <p:tgtEl>
                                          <p:spTgt spid="78"/>
                                        </p:tgtEl>
                                        <p:attrNameLst>
                                          <p:attrName>ppt_x</p:attrName>
                                        </p:attrNameLst>
                                      </p:cBhvr>
                                      <p:tavLst>
                                        <p:tav tm="0">
                                          <p:val>
                                            <p:strVal val="#ppt_x"/>
                                          </p:val>
                                        </p:tav>
                                        <p:tav tm="100000">
                                          <p:val>
                                            <p:strVal val="#ppt_x"/>
                                          </p:val>
                                        </p:tav>
                                      </p:tavLst>
                                    </p:anim>
                                    <p:anim calcmode="lin" valueType="num">
                                      <p:cBhvr additive="base">
                                        <p:cTn id="216"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4" fill="hold" grpId="0" nodeType="clickEffect">
                                  <p:stCondLst>
                                    <p:cond delay="0"/>
                                  </p:stCondLst>
                                  <p:childTnLst>
                                    <p:set>
                                      <p:cBhvr>
                                        <p:cTn id="220" dur="1" fill="hold">
                                          <p:stCondLst>
                                            <p:cond delay="0"/>
                                          </p:stCondLst>
                                        </p:cTn>
                                        <p:tgtEl>
                                          <p:spTgt spid="143"/>
                                        </p:tgtEl>
                                        <p:attrNameLst>
                                          <p:attrName>style.visibility</p:attrName>
                                        </p:attrNameLst>
                                      </p:cBhvr>
                                      <p:to>
                                        <p:strVal val="visible"/>
                                      </p:to>
                                    </p:set>
                                    <p:anim calcmode="lin" valueType="num">
                                      <p:cBhvr additive="base">
                                        <p:cTn id="221" dur="500" fill="hold"/>
                                        <p:tgtEl>
                                          <p:spTgt spid="143"/>
                                        </p:tgtEl>
                                        <p:attrNameLst>
                                          <p:attrName>ppt_x</p:attrName>
                                        </p:attrNameLst>
                                      </p:cBhvr>
                                      <p:tavLst>
                                        <p:tav tm="0">
                                          <p:val>
                                            <p:strVal val="#ppt_x"/>
                                          </p:val>
                                        </p:tav>
                                        <p:tav tm="100000">
                                          <p:val>
                                            <p:strVal val="#ppt_x"/>
                                          </p:val>
                                        </p:tav>
                                      </p:tavLst>
                                    </p:anim>
                                    <p:anim calcmode="lin" valueType="num">
                                      <p:cBhvr additive="base">
                                        <p:cTn id="222" dur="500" fill="hold"/>
                                        <p:tgtEl>
                                          <p:spTgt spid="143"/>
                                        </p:tgtEl>
                                        <p:attrNameLst>
                                          <p:attrName>ppt_y</p:attrName>
                                        </p:attrNameLst>
                                      </p:cBhvr>
                                      <p:tavLst>
                                        <p:tav tm="0">
                                          <p:val>
                                            <p:strVal val="1+#ppt_h/2"/>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88"/>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89"/>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90"/>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91"/>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9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93"/>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2" presetClass="entr" presetSubtype="4" fill="hold" grpId="0" nodeType="clickEffect">
                                  <p:stCondLst>
                                    <p:cond delay="0"/>
                                  </p:stCondLst>
                                  <p:childTnLst>
                                    <p:set>
                                      <p:cBhvr>
                                        <p:cTn id="240" dur="1" fill="hold">
                                          <p:stCondLst>
                                            <p:cond delay="0"/>
                                          </p:stCondLst>
                                        </p:cTn>
                                        <p:tgtEl>
                                          <p:spTgt spid="144"/>
                                        </p:tgtEl>
                                        <p:attrNameLst>
                                          <p:attrName>style.visibility</p:attrName>
                                        </p:attrNameLst>
                                      </p:cBhvr>
                                      <p:to>
                                        <p:strVal val="visible"/>
                                      </p:to>
                                    </p:set>
                                    <p:anim calcmode="lin" valueType="num">
                                      <p:cBhvr additive="base">
                                        <p:cTn id="241" dur="500" fill="hold"/>
                                        <p:tgtEl>
                                          <p:spTgt spid="144"/>
                                        </p:tgtEl>
                                        <p:attrNameLst>
                                          <p:attrName>ppt_x</p:attrName>
                                        </p:attrNameLst>
                                      </p:cBhvr>
                                      <p:tavLst>
                                        <p:tav tm="0">
                                          <p:val>
                                            <p:strVal val="#ppt_x"/>
                                          </p:val>
                                        </p:tav>
                                        <p:tav tm="100000">
                                          <p:val>
                                            <p:strVal val="#ppt_x"/>
                                          </p:val>
                                        </p:tav>
                                      </p:tavLst>
                                    </p:anim>
                                    <p:anim calcmode="lin" valueType="num">
                                      <p:cBhvr additive="base">
                                        <p:cTn id="242"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grpId="0" nodeType="clickEffect">
                                  <p:stCondLst>
                                    <p:cond delay="0"/>
                                  </p:stCondLst>
                                  <p:childTnLst>
                                    <p:set>
                                      <p:cBhvr>
                                        <p:cTn id="246" dur="1" fill="hold">
                                          <p:stCondLst>
                                            <p:cond delay="0"/>
                                          </p:stCondLst>
                                        </p:cTn>
                                        <p:tgtEl>
                                          <p:spTgt spid="87"/>
                                        </p:tgtEl>
                                        <p:attrNameLst>
                                          <p:attrName>style.visibility</p:attrName>
                                        </p:attrNameLst>
                                      </p:cBhvr>
                                      <p:to>
                                        <p:strVal val="visible"/>
                                      </p:to>
                                    </p:set>
                                    <p:anim calcmode="lin" valueType="num">
                                      <p:cBhvr additive="base">
                                        <p:cTn id="247" dur="500" fill="hold"/>
                                        <p:tgtEl>
                                          <p:spTgt spid="87"/>
                                        </p:tgtEl>
                                        <p:attrNameLst>
                                          <p:attrName>ppt_x</p:attrName>
                                        </p:attrNameLst>
                                      </p:cBhvr>
                                      <p:tavLst>
                                        <p:tav tm="0">
                                          <p:val>
                                            <p:strVal val="#ppt_x"/>
                                          </p:val>
                                        </p:tav>
                                        <p:tav tm="100000">
                                          <p:val>
                                            <p:strVal val="#ppt_x"/>
                                          </p:val>
                                        </p:tav>
                                      </p:tavLst>
                                    </p:anim>
                                    <p:anim calcmode="lin" valueType="num">
                                      <p:cBhvr additive="base">
                                        <p:cTn id="248"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249" fill="hold">
                      <p:stCondLst>
                        <p:cond delay="indefinite"/>
                      </p:stCondLst>
                      <p:childTnLst>
                        <p:par>
                          <p:cTn id="250" fill="hold">
                            <p:stCondLst>
                              <p:cond delay="0"/>
                            </p:stCondLst>
                            <p:childTnLst>
                              <p:par>
                                <p:cTn id="251" presetID="2" presetClass="entr" presetSubtype="4" fill="hold" grpId="0" nodeType="clickEffect">
                                  <p:stCondLst>
                                    <p:cond delay="0"/>
                                  </p:stCondLst>
                                  <p:childTnLst>
                                    <p:set>
                                      <p:cBhvr>
                                        <p:cTn id="252" dur="1" fill="hold">
                                          <p:stCondLst>
                                            <p:cond delay="0"/>
                                          </p:stCondLst>
                                        </p:cTn>
                                        <p:tgtEl>
                                          <p:spTgt spid="155"/>
                                        </p:tgtEl>
                                        <p:attrNameLst>
                                          <p:attrName>style.visibility</p:attrName>
                                        </p:attrNameLst>
                                      </p:cBhvr>
                                      <p:to>
                                        <p:strVal val="visible"/>
                                      </p:to>
                                    </p:set>
                                    <p:anim calcmode="lin" valueType="num">
                                      <p:cBhvr additive="base">
                                        <p:cTn id="253" dur="500" fill="hold"/>
                                        <p:tgtEl>
                                          <p:spTgt spid="155"/>
                                        </p:tgtEl>
                                        <p:attrNameLst>
                                          <p:attrName>ppt_x</p:attrName>
                                        </p:attrNameLst>
                                      </p:cBhvr>
                                      <p:tavLst>
                                        <p:tav tm="0">
                                          <p:val>
                                            <p:strVal val="#ppt_x"/>
                                          </p:val>
                                        </p:tav>
                                        <p:tav tm="100000">
                                          <p:val>
                                            <p:strVal val="#ppt_x"/>
                                          </p:val>
                                        </p:tav>
                                      </p:tavLst>
                                    </p:anim>
                                    <p:anim calcmode="lin" valueType="num">
                                      <p:cBhvr additive="base">
                                        <p:cTn id="254"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102"/>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03"/>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04"/>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06"/>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107"/>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05"/>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146"/>
                                        </p:tgtEl>
                                        <p:attrNameLst>
                                          <p:attrName>style.visibility</p:attrName>
                                        </p:attrNameLst>
                                      </p:cBhvr>
                                      <p:to>
                                        <p:strVal val="visible"/>
                                      </p:to>
                                    </p:set>
                                    <p:anim calcmode="lin" valueType="num">
                                      <p:cBhvr additive="base">
                                        <p:cTn id="273" dur="500" fill="hold"/>
                                        <p:tgtEl>
                                          <p:spTgt spid="146"/>
                                        </p:tgtEl>
                                        <p:attrNameLst>
                                          <p:attrName>ppt_x</p:attrName>
                                        </p:attrNameLst>
                                      </p:cBhvr>
                                      <p:tavLst>
                                        <p:tav tm="0">
                                          <p:val>
                                            <p:strVal val="#ppt_x"/>
                                          </p:val>
                                        </p:tav>
                                        <p:tav tm="100000">
                                          <p:val>
                                            <p:strVal val="#ppt_x"/>
                                          </p:val>
                                        </p:tav>
                                      </p:tavLst>
                                    </p:anim>
                                    <p:anim calcmode="lin" valueType="num">
                                      <p:cBhvr additive="base">
                                        <p:cTn id="274"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4" fill="hold" grpId="0" nodeType="clickEffect">
                                  <p:stCondLst>
                                    <p:cond delay="0"/>
                                  </p:stCondLst>
                                  <p:childTnLst>
                                    <p:set>
                                      <p:cBhvr>
                                        <p:cTn id="278" dur="1" fill="hold">
                                          <p:stCondLst>
                                            <p:cond delay="0"/>
                                          </p:stCondLst>
                                        </p:cTn>
                                        <p:tgtEl>
                                          <p:spTgt spid="101"/>
                                        </p:tgtEl>
                                        <p:attrNameLst>
                                          <p:attrName>style.visibility</p:attrName>
                                        </p:attrNameLst>
                                      </p:cBhvr>
                                      <p:to>
                                        <p:strVal val="visible"/>
                                      </p:to>
                                    </p:set>
                                    <p:anim calcmode="lin" valueType="num">
                                      <p:cBhvr additive="base">
                                        <p:cTn id="279" dur="500" fill="hold"/>
                                        <p:tgtEl>
                                          <p:spTgt spid="101"/>
                                        </p:tgtEl>
                                        <p:attrNameLst>
                                          <p:attrName>ppt_x</p:attrName>
                                        </p:attrNameLst>
                                      </p:cBhvr>
                                      <p:tavLst>
                                        <p:tav tm="0">
                                          <p:val>
                                            <p:strVal val="#ppt_x"/>
                                          </p:val>
                                        </p:tav>
                                        <p:tav tm="100000">
                                          <p:val>
                                            <p:strVal val="#ppt_x"/>
                                          </p:val>
                                        </p:tav>
                                      </p:tavLst>
                                    </p:anim>
                                    <p:anim calcmode="lin" valueType="num">
                                      <p:cBhvr additive="base">
                                        <p:cTn id="280"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281" fill="hold">
                      <p:stCondLst>
                        <p:cond delay="indefinite"/>
                      </p:stCondLst>
                      <p:childTnLst>
                        <p:par>
                          <p:cTn id="282" fill="hold">
                            <p:stCondLst>
                              <p:cond delay="0"/>
                            </p:stCondLst>
                            <p:childTnLst>
                              <p:par>
                                <p:cTn id="283" presetID="2" presetClass="entr" presetSubtype="4" fill="hold" grpId="0" nodeType="clickEffect">
                                  <p:stCondLst>
                                    <p:cond delay="0"/>
                                  </p:stCondLst>
                                  <p:childTnLst>
                                    <p:set>
                                      <p:cBhvr>
                                        <p:cTn id="284" dur="1" fill="hold">
                                          <p:stCondLst>
                                            <p:cond delay="0"/>
                                          </p:stCondLst>
                                        </p:cTn>
                                        <p:tgtEl>
                                          <p:spTgt spid="147"/>
                                        </p:tgtEl>
                                        <p:attrNameLst>
                                          <p:attrName>style.visibility</p:attrName>
                                        </p:attrNameLst>
                                      </p:cBhvr>
                                      <p:to>
                                        <p:strVal val="visible"/>
                                      </p:to>
                                    </p:set>
                                    <p:anim calcmode="lin" valueType="num">
                                      <p:cBhvr additive="base">
                                        <p:cTn id="285" dur="500" fill="hold"/>
                                        <p:tgtEl>
                                          <p:spTgt spid="147"/>
                                        </p:tgtEl>
                                        <p:attrNameLst>
                                          <p:attrName>ppt_x</p:attrName>
                                        </p:attrNameLst>
                                      </p:cBhvr>
                                      <p:tavLst>
                                        <p:tav tm="0">
                                          <p:val>
                                            <p:strVal val="#ppt_x"/>
                                          </p:val>
                                        </p:tav>
                                        <p:tav tm="100000">
                                          <p:val>
                                            <p:strVal val="#ppt_x"/>
                                          </p:val>
                                        </p:tav>
                                      </p:tavLst>
                                    </p:anim>
                                    <p:anim calcmode="lin" valueType="num">
                                      <p:cBhvr additive="base">
                                        <p:cTn id="286"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1" presetClass="entr" presetSubtype="0" fill="hold" grpId="0" nodeType="clickEffect">
                                  <p:stCondLst>
                                    <p:cond delay="0"/>
                                  </p:stCondLst>
                                  <p:childTnLst>
                                    <p:set>
                                      <p:cBhvr>
                                        <p:cTn id="290" dur="1" fill="hold">
                                          <p:stCondLst>
                                            <p:cond delay="0"/>
                                          </p:stCondLst>
                                        </p:cTn>
                                        <p:tgtEl>
                                          <p:spTgt spid="109"/>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10"/>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111"/>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112"/>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113"/>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114"/>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2" presetClass="entr" presetSubtype="4" fill="hold" grpId="0" nodeType="clickEffect">
                                  <p:stCondLst>
                                    <p:cond delay="0"/>
                                  </p:stCondLst>
                                  <p:childTnLst>
                                    <p:set>
                                      <p:cBhvr>
                                        <p:cTn id="304" dur="1" fill="hold">
                                          <p:stCondLst>
                                            <p:cond delay="0"/>
                                          </p:stCondLst>
                                        </p:cTn>
                                        <p:tgtEl>
                                          <p:spTgt spid="148"/>
                                        </p:tgtEl>
                                        <p:attrNameLst>
                                          <p:attrName>style.visibility</p:attrName>
                                        </p:attrNameLst>
                                      </p:cBhvr>
                                      <p:to>
                                        <p:strVal val="visible"/>
                                      </p:to>
                                    </p:set>
                                    <p:anim calcmode="lin" valueType="num">
                                      <p:cBhvr additive="base">
                                        <p:cTn id="305" dur="500" fill="hold"/>
                                        <p:tgtEl>
                                          <p:spTgt spid="148"/>
                                        </p:tgtEl>
                                        <p:attrNameLst>
                                          <p:attrName>ppt_x</p:attrName>
                                        </p:attrNameLst>
                                      </p:cBhvr>
                                      <p:tavLst>
                                        <p:tav tm="0">
                                          <p:val>
                                            <p:strVal val="#ppt_x"/>
                                          </p:val>
                                        </p:tav>
                                        <p:tav tm="100000">
                                          <p:val>
                                            <p:strVal val="#ppt_x"/>
                                          </p:val>
                                        </p:tav>
                                      </p:tavLst>
                                    </p:anim>
                                    <p:anim calcmode="lin" valueType="num">
                                      <p:cBhvr additive="base">
                                        <p:cTn id="306" dur="500" fill="hold"/>
                                        <p:tgtEl>
                                          <p:spTgt spid="148"/>
                                        </p:tgtEl>
                                        <p:attrNameLst>
                                          <p:attrName>ppt_y</p:attrName>
                                        </p:attrNameLst>
                                      </p:cBhvr>
                                      <p:tavLst>
                                        <p:tav tm="0">
                                          <p:val>
                                            <p:strVal val="1+#ppt_h/2"/>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4" fill="hold" grpId="0" nodeType="clickEffect">
                                  <p:stCondLst>
                                    <p:cond delay="0"/>
                                  </p:stCondLst>
                                  <p:childTnLst>
                                    <p:set>
                                      <p:cBhvr>
                                        <p:cTn id="310" dur="1" fill="hold">
                                          <p:stCondLst>
                                            <p:cond delay="0"/>
                                          </p:stCondLst>
                                        </p:cTn>
                                        <p:tgtEl>
                                          <p:spTgt spid="108"/>
                                        </p:tgtEl>
                                        <p:attrNameLst>
                                          <p:attrName>style.visibility</p:attrName>
                                        </p:attrNameLst>
                                      </p:cBhvr>
                                      <p:to>
                                        <p:strVal val="visible"/>
                                      </p:to>
                                    </p:set>
                                    <p:anim calcmode="lin" valueType="num">
                                      <p:cBhvr additive="base">
                                        <p:cTn id="311" dur="500" fill="hold"/>
                                        <p:tgtEl>
                                          <p:spTgt spid="108"/>
                                        </p:tgtEl>
                                        <p:attrNameLst>
                                          <p:attrName>ppt_x</p:attrName>
                                        </p:attrNameLst>
                                      </p:cBhvr>
                                      <p:tavLst>
                                        <p:tav tm="0">
                                          <p:val>
                                            <p:strVal val="#ppt_x"/>
                                          </p:val>
                                        </p:tav>
                                        <p:tav tm="100000">
                                          <p:val>
                                            <p:strVal val="#ppt_x"/>
                                          </p:val>
                                        </p:tav>
                                      </p:tavLst>
                                    </p:anim>
                                    <p:anim calcmode="lin" valueType="num">
                                      <p:cBhvr additive="base">
                                        <p:cTn id="312"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4" fill="hold" grpId="0" nodeType="clickEffect">
                                  <p:stCondLst>
                                    <p:cond delay="0"/>
                                  </p:stCondLst>
                                  <p:childTnLst>
                                    <p:set>
                                      <p:cBhvr>
                                        <p:cTn id="316" dur="1" fill="hold">
                                          <p:stCondLst>
                                            <p:cond delay="0"/>
                                          </p:stCondLst>
                                        </p:cTn>
                                        <p:tgtEl>
                                          <p:spTgt spid="149"/>
                                        </p:tgtEl>
                                        <p:attrNameLst>
                                          <p:attrName>style.visibility</p:attrName>
                                        </p:attrNameLst>
                                      </p:cBhvr>
                                      <p:to>
                                        <p:strVal val="visible"/>
                                      </p:to>
                                    </p:set>
                                    <p:anim calcmode="lin" valueType="num">
                                      <p:cBhvr additive="base">
                                        <p:cTn id="317" dur="500" fill="hold"/>
                                        <p:tgtEl>
                                          <p:spTgt spid="149"/>
                                        </p:tgtEl>
                                        <p:attrNameLst>
                                          <p:attrName>ppt_x</p:attrName>
                                        </p:attrNameLst>
                                      </p:cBhvr>
                                      <p:tavLst>
                                        <p:tav tm="0">
                                          <p:val>
                                            <p:strVal val="#ppt_x"/>
                                          </p:val>
                                        </p:tav>
                                        <p:tav tm="100000">
                                          <p:val>
                                            <p:strVal val="#ppt_x"/>
                                          </p:val>
                                        </p:tav>
                                      </p:tavLst>
                                    </p:anim>
                                    <p:anim calcmode="lin" valueType="num">
                                      <p:cBhvr additive="base">
                                        <p:cTn id="318" dur="500" fill="hold"/>
                                        <p:tgtEl>
                                          <p:spTgt spid="149"/>
                                        </p:tgtEl>
                                        <p:attrNameLst>
                                          <p:attrName>ppt_y</p:attrName>
                                        </p:attrNameLst>
                                      </p:cBhvr>
                                      <p:tavLst>
                                        <p:tav tm="0">
                                          <p:val>
                                            <p:strVal val="1+#ppt_h/2"/>
                                          </p:val>
                                        </p:tav>
                                        <p:tav tm="100000">
                                          <p:val>
                                            <p:strVal val="#ppt_y"/>
                                          </p:val>
                                        </p:tav>
                                      </p:tavLst>
                                    </p:anim>
                                  </p:childTnLst>
                                </p:cTn>
                              </p:par>
                            </p:childTnLst>
                          </p:cTn>
                        </p:par>
                      </p:childTnLst>
                    </p:cTn>
                  </p:par>
                  <p:par>
                    <p:cTn id="319" fill="hold">
                      <p:stCondLst>
                        <p:cond delay="indefinite"/>
                      </p:stCondLst>
                      <p:childTnLst>
                        <p:par>
                          <p:cTn id="320" fill="hold">
                            <p:stCondLst>
                              <p:cond delay="0"/>
                            </p:stCondLst>
                            <p:childTnLst>
                              <p:par>
                                <p:cTn id="321" presetID="1" presetClass="entr" presetSubtype="0" fill="hold" grpId="0" nodeType="clickEffect">
                                  <p:stCondLst>
                                    <p:cond delay="0"/>
                                  </p:stCondLst>
                                  <p:childTnLst>
                                    <p:set>
                                      <p:cBhvr>
                                        <p:cTn id="322" dur="1" fill="hold">
                                          <p:stCondLst>
                                            <p:cond delay="0"/>
                                          </p:stCondLst>
                                        </p:cTn>
                                        <p:tgtEl>
                                          <p:spTgt spid="116"/>
                                        </p:tgtEl>
                                        <p:attrNameLst>
                                          <p:attrName>style.visibility</p:attrName>
                                        </p:attrNameLst>
                                      </p:cBhvr>
                                      <p:to>
                                        <p:strVal val="visible"/>
                                      </p:to>
                                    </p:set>
                                  </p:childTnLst>
                                </p:cTn>
                              </p:par>
                              <p:par>
                                <p:cTn id="323" presetID="1" presetClass="entr" presetSubtype="0" fill="hold" grpId="0" nodeType="withEffect">
                                  <p:stCondLst>
                                    <p:cond delay="0"/>
                                  </p:stCondLst>
                                  <p:childTnLst>
                                    <p:set>
                                      <p:cBhvr>
                                        <p:cTn id="324" dur="1" fill="hold">
                                          <p:stCondLst>
                                            <p:cond delay="0"/>
                                          </p:stCondLst>
                                        </p:cTn>
                                        <p:tgtEl>
                                          <p:spTgt spid="117"/>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118"/>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119"/>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20"/>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121"/>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2" presetClass="entr" presetSubtype="4" fill="hold" grpId="0" nodeType="clickEffect">
                                  <p:stCondLst>
                                    <p:cond delay="0"/>
                                  </p:stCondLst>
                                  <p:childTnLst>
                                    <p:set>
                                      <p:cBhvr>
                                        <p:cTn id="336" dur="1" fill="hold">
                                          <p:stCondLst>
                                            <p:cond delay="0"/>
                                          </p:stCondLst>
                                        </p:cTn>
                                        <p:tgtEl>
                                          <p:spTgt spid="15"/>
                                        </p:tgtEl>
                                        <p:attrNameLst>
                                          <p:attrName>style.visibility</p:attrName>
                                        </p:attrNameLst>
                                      </p:cBhvr>
                                      <p:to>
                                        <p:strVal val="visible"/>
                                      </p:to>
                                    </p:set>
                                    <p:anim calcmode="lin" valueType="num">
                                      <p:cBhvr additive="base">
                                        <p:cTn id="337" dur="500" fill="hold"/>
                                        <p:tgtEl>
                                          <p:spTgt spid="15"/>
                                        </p:tgtEl>
                                        <p:attrNameLst>
                                          <p:attrName>ppt_x</p:attrName>
                                        </p:attrNameLst>
                                      </p:cBhvr>
                                      <p:tavLst>
                                        <p:tav tm="0">
                                          <p:val>
                                            <p:strVal val="#ppt_x"/>
                                          </p:val>
                                        </p:tav>
                                        <p:tav tm="100000">
                                          <p:val>
                                            <p:strVal val="#ppt_x"/>
                                          </p:val>
                                        </p:tav>
                                      </p:tavLst>
                                    </p:anim>
                                    <p:anim calcmode="lin" valueType="num">
                                      <p:cBhvr additive="base">
                                        <p:cTn id="3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9" fill="hold">
                      <p:stCondLst>
                        <p:cond delay="indefinite"/>
                      </p:stCondLst>
                      <p:childTnLst>
                        <p:par>
                          <p:cTn id="340" fill="hold">
                            <p:stCondLst>
                              <p:cond delay="0"/>
                            </p:stCondLst>
                            <p:childTnLst>
                              <p:par>
                                <p:cTn id="341" presetID="1" presetClass="entr" presetSubtype="0" fill="hold" grpId="0" nodeType="clickEffect">
                                  <p:stCondLst>
                                    <p:cond delay="0"/>
                                  </p:stCondLst>
                                  <p:childTnLst>
                                    <p:set>
                                      <p:cBhvr>
                                        <p:cTn id="342" dur="1" fill="hold">
                                          <p:stCondLst>
                                            <p:cond delay="0"/>
                                          </p:stCondLst>
                                        </p:cTn>
                                        <p:tgtEl>
                                          <p:spTgt spid="123"/>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124"/>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125"/>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126"/>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127"/>
                                        </p:tgtEl>
                                        <p:attrNameLst>
                                          <p:attrName>style.visibility</p:attrName>
                                        </p:attrNameLst>
                                      </p:cBhvr>
                                      <p:to>
                                        <p:strVal val="visible"/>
                                      </p:to>
                                    </p:set>
                                  </p:childTnLst>
                                </p:cTn>
                              </p:par>
                              <p:par>
                                <p:cTn id="351" presetID="1" presetClass="entr" presetSubtype="0" fill="hold" grpId="0" nodeType="withEffect">
                                  <p:stCondLst>
                                    <p:cond delay="0"/>
                                  </p:stCondLst>
                                  <p:childTnLst>
                                    <p:set>
                                      <p:cBhvr>
                                        <p:cTn id="352" dur="1" fill="hold">
                                          <p:stCondLst>
                                            <p:cond delay="0"/>
                                          </p:stCondLst>
                                        </p:cTn>
                                        <p:tgtEl>
                                          <p:spTgt spid="128"/>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2" presetClass="entr" presetSubtype="4" fill="hold" grpId="0" nodeType="clickEffect">
                                  <p:stCondLst>
                                    <p:cond delay="0"/>
                                  </p:stCondLst>
                                  <p:childTnLst>
                                    <p:set>
                                      <p:cBhvr>
                                        <p:cTn id="356" dur="1" fill="hold">
                                          <p:stCondLst>
                                            <p:cond delay="0"/>
                                          </p:stCondLst>
                                        </p:cTn>
                                        <p:tgtEl>
                                          <p:spTgt spid="150"/>
                                        </p:tgtEl>
                                        <p:attrNameLst>
                                          <p:attrName>style.visibility</p:attrName>
                                        </p:attrNameLst>
                                      </p:cBhvr>
                                      <p:to>
                                        <p:strVal val="visible"/>
                                      </p:to>
                                    </p:set>
                                    <p:anim calcmode="lin" valueType="num">
                                      <p:cBhvr additive="base">
                                        <p:cTn id="357" dur="500" fill="hold"/>
                                        <p:tgtEl>
                                          <p:spTgt spid="150"/>
                                        </p:tgtEl>
                                        <p:attrNameLst>
                                          <p:attrName>ppt_x</p:attrName>
                                        </p:attrNameLst>
                                      </p:cBhvr>
                                      <p:tavLst>
                                        <p:tav tm="0">
                                          <p:val>
                                            <p:strVal val="#ppt_x"/>
                                          </p:val>
                                        </p:tav>
                                        <p:tav tm="100000">
                                          <p:val>
                                            <p:strVal val="#ppt_x"/>
                                          </p:val>
                                        </p:tav>
                                      </p:tavLst>
                                    </p:anim>
                                    <p:anim calcmode="lin" valueType="num">
                                      <p:cBhvr additive="base">
                                        <p:cTn id="358" dur="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359" fill="hold">
                      <p:stCondLst>
                        <p:cond delay="indefinite"/>
                      </p:stCondLst>
                      <p:childTnLst>
                        <p:par>
                          <p:cTn id="360" fill="hold">
                            <p:stCondLst>
                              <p:cond delay="0"/>
                            </p:stCondLst>
                            <p:childTnLst>
                              <p:par>
                                <p:cTn id="361" presetID="2" presetClass="entr" presetSubtype="4" fill="hold" grpId="0" nodeType="clickEffect">
                                  <p:stCondLst>
                                    <p:cond delay="0"/>
                                  </p:stCondLst>
                                  <p:childTnLst>
                                    <p:set>
                                      <p:cBhvr>
                                        <p:cTn id="362" dur="1" fill="hold">
                                          <p:stCondLst>
                                            <p:cond delay="0"/>
                                          </p:stCondLst>
                                        </p:cTn>
                                        <p:tgtEl>
                                          <p:spTgt spid="115"/>
                                        </p:tgtEl>
                                        <p:attrNameLst>
                                          <p:attrName>style.visibility</p:attrName>
                                        </p:attrNameLst>
                                      </p:cBhvr>
                                      <p:to>
                                        <p:strVal val="visible"/>
                                      </p:to>
                                    </p:set>
                                    <p:anim calcmode="lin" valueType="num">
                                      <p:cBhvr additive="base">
                                        <p:cTn id="363" dur="500" fill="hold"/>
                                        <p:tgtEl>
                                          <p:spTgt spid="115"/>
                                        </p:tgtEl>
                                        <p:attrNameLst>
                                          <p:attrName>ppt_x</p:attrName>
                                        </p:attrNameLst>
                                      </p:cBhvr>
                                      <p:tavLst>
                                        <p:tav tm="0">
                                          <p:val>
                                            <p:strVal val="#ppt_x"/>
                                          </p:val>
                                        </p:tav>
                                        <p:tav tm="100000">
                                          <p:val>
                                            <p:strVal val="#ppt_x"/>
                                          </p:val>
                                        </p:tav>
                                      </p:tavLst>
                                    </p:anim>
                                    <p:anim calcmode="lin" valueType="num">
                                      <p:cBhvr additive="base">
                                        <p:cTn id="364"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365" fill="hold">
                      <p:stCondLst>
                        <p:cond delay="indefinite"/>
                      </p:stCondLst>
                      <p:childTnLst>
                        <p:par>
                          <p:cTn id="366" fill="hold">
                            <p:stCondLst>
                              <p:cond delay="0"/>
                            </p:stCondLst>
                            <p:childTnLst>
                              <p:par>
                                <p:cTn id="367" presetID="2" presetClass="entr" presetSubtype="4" fill="hold" grpId="0" nodeType="clickEffect">
                                  <p:stCondLst>
                                    <p:cond delay="0"/>
                                  </p:stCondLst>
                                  <p:childTnLst>
                                    <p:set>
                                      <p:cBhvr>
                                        <p:cTn id="368" dur="1" fill="hold">
                                          <p:stCondLst>
                                            <p:cond delay="0"/>
                                          </p:stCondLst>
                                        </p:cTn>
                                        <p:tgtEl>
                                          <p:spTgt spid="156"/>
                                        </p:tgtEl>
                                        <p:attrNameLst>
                                          <p:attrName>style.visibility</p:attrName>
                                        </p:attrNameLst>
                                      </p:cBhvr>
                                      <p:to>
                                        <p:strVal val="visible"/>
                                      </p:to>
                                    </p:set>
                                    <p:anim calcmode="lin" valueType="num">
                                      <p:cBhvr additive="base">
                                        <p:cTn id="369" dur="500" fill="hold"/>
                                        <p:tgtEl>
                                          <p:spTgt spid="156"/>
                                        </p:tgtEl>
                                        <p:attrNameLst>
                                          <p:attrName>ppt_x</p:attrName>
                                        </p:attrNameLst>
                                      </p:cBhvr>
                                      <p:tavLst>
                                        <p:tav tm="0">
                                          <p:val>
                                            <p:strVal val="#ppt_x"/>
                                          </p:val>
                                        </p:tav>
                                        <p:tav tm="100000">
                                          <p:val>
                                            <p:strVal val="#ppt_x"/>
                                          </p:val>
                                        </p:tav>
                                      </p:tavLst>
                                    </p:anim>
                                    <p:anim calcmode="lin" valueType="num">
                                      <p:cBhvr additive="base">
                                        <p:cTn id="370" dur="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371" fill="hold">
                      <p:stCondLst>
                        <p:cond delay="indefinite"/>
                      </p:stCondLst>
                      <p:childTnLst>
                        <p:par>
                          <p:cTn id="372" fill="hold">
                            <p:stCondLst>
                              <p:cond delay="0"/>
                            </p:stCondLst>
                            <p:childTnLst>
                              <p:par>
                                <p:cTn id="373" presetID="1" presetClass="entr" presetSubtype="0" fill="hold" grpId="0" nodeType="clickEffect">
                                  <p:stCondLst>
                                    <p:cond delay="0"/>
                                  </p:stCondLst>
                                  <p:childTnLst>
                                    <p:set>
                                      <p:cBhvr>
                                        <p:cTn id="374" dur="1" fill="hold">
                                          <p:stCondLst>
                                            <p:cond delay="0"/>
                                          </p:stCondLst>
                                        </p:cTn>
                                        <p:tgtEl>
                                          <p:spTgt spid="130"/>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131"/>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132"/>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133"/>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134"/>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135"/>
                                        </p:tgtEl>
                                        <p:attrNameLst>
                                          <p:attrName>style.visibility</p:attrName>
                                        </p:attrNameLst>
                                      </p:cBhvr>
                                      <p:to>
                                        <p:strVal val="visible"/>
                                      </p:to>
                                    </p:set>
                                  </p:childTnLst>
                                </p:cTn>
                              </p:par>
                            </p:childTnLst>
                          </p:cTn>
                        </p:par>
                      </p:childTnLst>
                    </p:cTn>
                  </p:par>
                  <p:par>
                    <p:cTn id="385" fill="hold">
                      <p:stCondLst>
                        <p:cond delay="indefinite"/>
                      </p:stCondLst>
                      <p:childTnLst>
                        <p:par>
                          <p:cTn id="386" fill="hold">
                            <p:stCondLst>
                              <p:cond delay="0"/>
                            </p:stCondLst>
                            <p:childTnLst>
                              <p:par>
                                <p:cTn id="387" presetID="2" presetClass="entr" presetSubtype="4" fill="hold" grpId="0" nodeType="clickEffect">
                                  <p:stCondLst>
                                    <p:cond delay="0"/>
                                  </p:stCondLst>
                                  <p:childTnLst>
                                    <p:set>
                                      <p:cBhvr>
                                        <p:cTn id="388" dur="1" fill="hold">
                                          <p:stCondLst>
                                            <p:cond delay="0"/>
                                          </p:stCondLst>
                                        </p:cTn>
                                        <p:tgtEl>
                                          <p:spTgt spid="141"/>
                                        </p:tgtEl>
                                        <p:attrNameLst>
                                          <p:attrName>style.visibility</p:attrName>
                                        </p:attrNameLst>
                                      </p:cBhvr>
                                      <p:to>
                                        <p:strVal val="visible"/>
                                      </p:to>
                                    </p:set>
                                    <p:anim calcmode="lin" valueType="num">
                                      <p:cBhvr additive="base">
                                        <p:cTn id="389" dur="500" fill="hold"/>
                                        <p:tgtEl>
                                          <p:spTgt spid="141"/>
                                        </p:tgtEl>
                                        <p:attrNameLst>
                                          <p:attrName>ppt_x</p:attrName>
                                        </p:attrNameLst>
                                      </p:cBhvr>
                                      <p:tavLst>
                                        <p:tav tm="0">
                                          <p:val>
                                            <p:strVal val="#ppt_x"/>
                                          </p:val>
                                        </p:tav>
                                        <p:tav tm="100000">
                                          <p:val>
                                            <p:strVal val="#ppt_x"/>
                                          </p:val>
                                        </p:tav>
                                      </p:tavLst>
                                    </p:anim>
                                    <p:anim calcmode="lin" valueType="num">
                                      <p:cBhvr additive="base">
                                        <p:cTn id="390"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par>
                    <p:cTn id="391" fill="hold">
                      <p:stCondLst>
                        <p:cond delay="indefinite"/>
                      </p:stCondLst>
                      <p:childTnLst>
                        <p:par>
                          <p:cTn id="392" fill="hold">
                            <p:stCondLst>
                              <p:cond delay="0"/>
                            </p:stCondLst>
                            <p:childTnLst>
                              <p:par>
                                <p:cTn id="393" presetID="2" presetClass="entr" presetSubtype="4" fill="hold" grpId="0" nodeType="clickEffect">
                                  <p:stCondLst>
                                    <p:cond delay="0"/>
                                  </p:stCondLst>
                                  <p:childTnLst>
                                    <p:set>
                                      <p:cBhvr>
                                        <p:cTn id="394" dur="1" fill="hold">
                                          <p:stCondLst>
                                            <p:cond delay="0"/>
                                          </p:stCondLst>
                                        </p:cTn>
                                        <p:tgtEl>
                                          <p:spTgt spid="129"/>
                                        </p:tgtEl>
                                        <p:attrNameLst>
                                          <p:attrName>style.visibility</p:attrName>
                                        </p:attrNameLst>
                                      </p:cBhvr>
                                      <p:to>
                                        <p:strVal val="visible"/>
                                      </p:to>
                                    </p:set>
                                    <p:anim calcmode="lin" valueType="num">
                                      <p:cBhvr additive="base">
                                        <p:cTn id="395" dur="500" fill="hold"/>
                                        <p:tgtEl>
                                          <p:spTgt spid="129"/>
                                        </p:tgtEl>
                                        <p:attrNameLst>
                                          <p:attrName>ppt_x</p:attrName>
                                        </p:attrNameLst>
                                      </p:cBhvr>
                                      <p:tavLst>
                                        <p:tav tm="0">
                                          <p:val>
                                            <p:strVal val="#ppt_x"/>
                                          </p:val>
                                        </p:tav>
                                        <p:tav tm="100000">
                                          <p:val>
                                            <p:strVal val="#ppt_x"/>
                                          </p:val>
                                        </p:tav>
                                      </p:tavLst>
                                    </p:anim>
                                    <p:anim calcmode="lin" valueType="num">
                                      <p:cBhvr additive="base">
                                        <p:cTn id="396"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par>
                    <p:cTn id="397" fill="hold">
                      <p:stCondLst>
                        <p:cond delay="indefinite"/>
                      </p:stCondLst>
                      <p:childTnLst>
                        <p:par>
                          <p:cTn id="398" fill="hold">
                            <p:stCondLst>
                              <p:cond delay="0"/>
                            </p:stCondLst>
                            <p:childTnLst>
                              <p:par>
                                <p:cTn id="399" presetID="2" presetClass="entr" presetSubtype="4" fill="hold" grpId="0" nodeType="clickEffect">
                                  <p:stCondLst>
                                    <p:cond delay="0"/>
                                  </p:stCondLst>
                                  <p:childTnLst>
                                    <p:set>
                                      <p:cBhvr>
                                        <p:cTn id="400" dur="1" fill="hold">
                                          <p:stCondLst>
                                            <p:cond delay="0"/>
                                          </p:stCondLst>
                                        </p:cTn>
                                        <p:tgtEl>
                                          <p:spTgt spid="157"/>
                                        </p:tgtEl>
                                        <p:attrNameLst>
                                          <p:attrName>style.visibility</p:attrName>
                                        </p:attrNameLst>
                                      </p:cBhvr>
                                      <p:to>
                                        <p:strVal val="visible"/>
                                      </p:to>
                                    </p:set>
                                    <p:anim calcmode="lin" valueType="num">
                                      <p:cBhvr additive="base">
                                        <p:cTn id="401" dur="500" fill="hold"/>
                                        <p:tgtEl>
                                          <p:spTgt spid="157"/>
                                        </p:tgtEl>
                                        <p:attrNameLst>
                                          <p:attrName>ppt_x</p:attrName>
                                        </p:attrNameLst>
                                      </p:cBhvr>
                                      <p:tavLst>
                                        <p:tav tm="0">
                                          <p:val>
                                            <p:strVal val="#ppt_x"/>
                                          </p:val>
                                        </p:tav>
                                        <p:tav tm="100000">
                                          <p:val>
                                            <p:strVal val="#ppt_x"/>
                                          </p:val>
                                        </p:tav>
                                      </p:tavLst>
                                    </p:anim>
                                    <p:anim calcmode="lin" valueType="num">
                                      <p:cBhvr additive="base">
                                        <p:cTn id="402" dur="500" fill="hold"/>
                                        <p:tgtEl>
                                          <p:spTgt spid="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34" grpId="0"/>
      <p:bldP spid="35" grpId="0"/>
      <p:bldP spid="39" grpId="0"/>
      <p:bldP spid="40" grpId="0"/>
      <p:bldP spid="41" grpId="0"/>
      <p:bldP spid="42" grpId="0"/>
      <p:bldP spid="43" grpId="0"/>
      <p:bldP spid="44" grpId="0"/>
      <p:bldP spid="45" grpId="0"/>
      <p:bldP spid="5" grpId="0"/>
      <p:bldP spid="46" grpId="0"/>
      <p:bldP spid="47" grpId="0"/>
      <p:bldP spid="48" grpId="0"/>
      <p:bldP spid="49" grpId="0"/>
      <p:bldP spid="50" grpId="0"/>
      <p:bldP spid="51" grpId="0"/>
      <p:bldP spid="52" grpId="0"/>
      <p:bldP spid="53" grpId="0"/>
      <p:bldP spid="54" grpId="0"/>
      <p:bldP spid="55" grpId="0"/>
      <p:bldP spid="56" grpId="0"/>
      <p:bldP spid="57" grpId="0"/>
      <p:bldP spid="59" grpId="0"/>
      <p:bldP spid="60"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1" grpId="0"/>
      <p:bldP spid="82" grpId="0"/>
      <p:bldP spid="83" grpId="0"/>
      <p:bldP spid="84" grpId="0"/>
      <p:bldP spid="85" grpId="0"/>
      <p:bldP spid="86" grpId="0"/>
      <p:bldP spid="87" grpId="0"/>
      <p:bldP spid="88" grpId="0"/>
      <p:bldP spid="89" grpId="0"/>
      <p:bldP spid="90" grpId="0"/>
      <p:bldP spid="91" grpId="0"/>
      <p:bldP spid="92" grpId="0"/>
      <p:bldP spid="93"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7" grpId="0"/>
      <p:bldP spid="138" grpId="0"/>
      <p:bldP spid="58" grpId="0" animBg="1"/>
      <p:bldP spid="139" grpId="0" animBg="1"/>
      <p:bldP spid="140" grpId="0"/>
      <p:bldP spid="141" grpId="0" animBg="1"/>
      <p:bldP spid="142" grpId="0" animBg="1"/>
      <p:bldP spid="143" grpId="0"/>
      <p:bldP spid="144" grpId="0" animBg="1"/>
      <p:bldP spid="146" grpId="0" animBg="1"/>
      <p:bldP spid="147" grpId="0"/>
      <p:bldP spid="148" grpId="0" animBg="1"/>
      <p:bldP spid="149" grpId="0"/>
      <p:bldP spid="150" grpId="0" animBg="1"/>
      <p:bldP spid="155" grpId="0"/>
      <p:bldP spid="156" grpId="0"/>
      <p:bldP spid="157"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2866" name="Picture 4"/>
          <p:cNvPicPr>
            <a:picLocks noChangeAspect="1"/>
          </p:cNvPicPr>
          <p:nvPr/>
        </p:nvPicPr>
        <p:blipFill>
          <a:blip r:embed="rId1"/>
          <a:srcRect b="76234"/>
          <a:stretch>
            <a:fillRect/>
          </a:stretch>
        </p:blipFill>
        <p:spPr>
          <a:xfrm>
            <a:off x="677863" y="0"/>
            <a:ext cx="7540625" cy="1308100"/>
          </a:xfrm>
          <a:prstGeom prst="rect">
            <a:avLst/>
          </a:prstGeom>
          <a:noFill/>
          <a:ln w="9525">
            <a:noFill/>
          </a:ln>
        </p:spPr>
      </p:pic>
      <p:pic>
        <p:nvPicPr>
          <p:cNvPr id="292867" name="Picture 4"/>
          <p:cNvPicPr>
            <a:picLocks noChangeAspect="1"/>
          </p:cNvPicPr>
          <p:nvPr/>
        </p:nvPicPr>
        <p:blipFill>
          <a:blip r:embed="rId1"/>
          <a:srcRect t="82590" b="7709"/>
          <a:stretch>
            <a:fillRect/>
          </a:stretch>
        </p:blipFill>
        <p:spPr>
          <a:xfrm>
            <a:off x="895350" y="1331913"/>
            <a:ext cx="7540625" cy="534987"/>
          </a:xfrm>
          <a:prstGeom prst="rect">
            <a:avLst/>
          </a:prstGeom>
          <a:noFill/>
          <a:ln w="9525">
            <a:noFill/>
          </a:ln>
        </p:spPr>
      </p:pic>
      <p:graphicFrame>
        <p:nvGraphicFramePr>
          <p:cNvPr id="6" name="Group 132"/>
          <p:cNvGraphicFramePr>
            <a:graphicFrameLocks noGrp="1"/>
          </p:cNvGraphicFramePr>
          <p:nvPr>
            <p:ph sz="half" idx="4294967295"/>
          </p:nvPr>
        </p:nvGraphicFramePr>
        <p:xfrm>
          <a:off x="142875" y="3255963"/>
          <a:ext cx="8950325" cy="2162175"/>
        </p:xfrm>
        <a:graphic>
          <a:graphicData uri="http://schemas.openxmlformats.org/drawingml/2006/table">
            <a:tbl>
              <a:tblPr/>
              <a:tblGrid>
                <a:gridCol w="1143160"/>
                <a:gridCol w="482889"/>
                <a:gridCol w="482889"/>
                <a:gridCol w="482889"/>
                <a:gridCol w="482889"/>
                <a:gridCol w="482889"/>
                <a:gridCol w="482889"/>
                <a:gridCol w="482889"/>
                <a:gridCol w="482889"/>
                <a:gridCol w="482889"/>
                <a:gridCol w="482889"/>
                <a:gridCol w="482889"/>
                <a:gridCol w="482889"/>
                <a:gridCol w="482889"/>
                <a:gridCol w="482889"/>
                <a:gridCol w="482889"/>
                <a:gridCol w="563827"/>
              </a:tblGrid>
              <a:tr h="23495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9</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组号</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2</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3</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命中情况</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93011" name="矩形 9"/>
          <p:cNvSpPr/>
          <p:nvPr/>
        </p:nvSpPr>
        <p:spPr>
          <a:xfrm>
            <a:off x="4740275"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3012" name="矩形 14"/>
          <p:cNvSpPr/>
          <p:nvPr/>
        </p:nvSpPr>
        <p:spPr>
          <a:xfrm>
            <a:off x="7164388"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3013" name="矩形 33"/>
          <p:cNvSpPr/>
          <p:nvPr/>
        </p:nvSpPr>
        <p:spPr>
          <a:xfrm>
            <a:off x="1720850"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4" name="矩形 34"/>
          <p:cNvSpPr/>
          <p:nvPr/>
        </p:nvSpPr>
        <p:spPr>
          <a:xfrm>
            <a:off x="2205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5" name="矩形 38"/>
          <p:cNvSpPr/>
          <p:nvPr/>
        </p:nvSpPr>
        <p:spPr>
          <a:xfrm>
            <a:off x="13700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6" name="矩形 39"/>
          <p:cNvSpPr/>
          <p:nvPr/>
        </p:nvSpPr>
        <p:spPr>
          <a:xfrm>
            <a:off x="1235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7" name="矩形 40"/>
          <p:cNvSpPr/>
          <p:nvPr/>
        </p:nvSpPr>
        <p:spPr>
          <a:xfrm>
            <a:off x="1849438"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8" name="矩形 41"/>
          <p:cNvSpPr/>
          <p:nvPr/>
        </p:nvSpPr>
        <p:spPr>
          <a:xfrm>
            <a:off x="18494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19" name="矩形 42"/>
          <p:cNvSpPr/>
          <p:nvPr/>
        </p:nvSpPr>
        <p:spPr>
          <a:xfrm>
            <a:off x="2328863"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0" name="矩形 43"/>
          <p:cNvSpPr/>
          <p:nvPr/>
        </p:nvSpPr>
        <p:spPr>
          <a:xfrm>
            <a:off x="23288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1" name="矩形 44"/>
          <p:cNvSpPr/>
          <p:nvPr/>
        </p:nvSpPr>
        <p:spPr>
          <a:xfrm>
            <a:off x="23288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2" name="文本框 4"/>
          <p:cNvSpPr txBox="1"/>
          <p:nvPr/>
        </p:nvSpPr>
        <p:spPr>
          <a:xfrm>
            <a:off x="2438400" y="37925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23" name="矩形 45"/>
          <p:cNvSpPr/>
          <p:nvPr/>
        </p:nvSpPr>
        <p:spPr>
          <a:xfrm>
            <a:off x="2846388"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4" name="矩形 46"/>
          <p:cNvSpPr/>
          <p:nvPr/>
        </p:nvSpPr>
        <p:spPr>
          <a:xfrm>
            <a:off x="28463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5" name="矩形 47"/>
          <p:cNvSpPr/>
          <p:nvPr/>
        </p:nvSpPr>
        <p:spPr>
          <a:xfrm>
            <a:off x="2828925" y="41846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6" name="文本框 48"/>
          <p:cNvSpPr txBox="1"/>
          <p:nvPr/>
        </p:nvSpPr>
        <p:spPr>
          <a:xfrm>
            <a:off x="2919413" y="409892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27" name="矩形 49"/>
          <p:cNvSpPr/>
          <p:nvPr/>
        </p:nvSpPr>
        <p:spPr>
          <a:xfrm>
            <a:off x="2800350"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3028" name="矩形 50"/>
          <p:cNvSpPr/>
          <p:nvPr/>
        </p:nvSpPr>
        <p:spPr>
          <a:xfrm>
            <a:off x="3306763"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29" name="矩形 51"/>
          <p:cNvSpPr/>
          <p:nvPr/>
        </p:nvSpPr>
        <p:spPr>
          <a:xfrm>
            <a:off x="33067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0" name="矩形 52"/>
          <p:cNvSpPr/>
          <p:nvPr/>
        </p:nvSpPr>
        <p:spPr>
          <a:xfrm>
            <a:off x="329882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1" name="文本框 53"/>
          <p:cNvSpPr txBox="1"/>
          <p:nvPr/>
        </p:nvSpPr>
        <p:spPr>
          <a:xfrm>
            <a:off x="3424238" y="408622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32" name="矩形 54"/>
          <p:cNvSpPr/>
          <p:nvPr/>
        </p:nvSpPr>
        <p:spPr>
          <a:xfrm>
            <a:off x="3306763" y="48006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3" name="矩形 55"/>
          <p:cNvSpPr/>
          <p:nvPr/>
        </p:nvSpPr>
        <p:spPr>
          <a:xfrm>
            <a:off x="3175000"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4" name="文本框 56"/>
          <p:cNvSpPr txBox="1"/>
          <p:nvPr/>
        </p:nvSpPr>
        <p:spPr>
          <a:xfrm>
            <a:off x="3922713" y="44084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35" name="矩形 58"/>
          <p:cNvSpPr/>
          <p:nvPr/>
        </p:nvSpPr>
        <p:spPr>
          <a:xfrm>
            <a:off x="37893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6" name="矩形 59"/>
          <p:cNvSpPr/>
          <p:nvPr/>
        </p:nvSpPr>
        <p:spPr>
          <a:xfrm>
            <a:off x="37830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7" name="矩形 61"/>
          <p:cNvSpPr/>
          <p:nvPr/>
        </p:nvSpPr>
        <p:spPr>
          <a:xfrm>
            <a:off x="382746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8" name="矩形 62"/>
          <p:cNvSpPr/>
          <p:nvPr/>
        </p:nvSpPr>
        <p:spPr>
          <a:xfrm>
            <a:off x="366077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39" name="文本框 63"/>
          <p:cNvSpPr txBox="1"/>
          <p:nvPr/>
        </p:nvSpPr>
        <p:spPr>
          <a:xfrm>
            <a:off x="3933825" y="47371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40" name="矩形 64"/>
          <p:cNvSpPr/>
          <p:nvPr/>
        </p:nvSpPr>
        <p:spPr>
          <a:xfrm>
            <a:off x="4291013"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1" name="矩形 65"/>
          <p:cNvSpPr/>
          <p:nvPr/>
        </p:nvSpPr>
        <p:spPr>
          <a:xfrm>
            <a:off x="42719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2" name="矩形 66"/>
          <p:cNvSpPr/>
          <p:nvPr/>
        </p:nvSpPr>
        <p:spPr>
          <a:xfrm>
            <a:off x="42672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3" name="文本框 67"/>
          <p:cNvSpPr txBox="1"/>
          <p:nvPr/>
        </p:nvSpPr>
        <p:spPr>
          <a:xfrm>
            <a:off x="4368800" y="411956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44" name="矩形 68"/>
          <p:cNvSpPr/>
          <p:nvPr/>
        </p:nvSpPr>
        <p:spPr>
          <a:xfrm>
            <a:off x="429101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5" name="矩形 69"/>
          <p:cNvSpPr/>
          <p:nvPr/>
        </p:nvSpPr>
        <p:spPr>
          <a:xfrm>
            <a:off x="414496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6" name="文本框 70"/>
          <p:cNvSpPr txBox="1"/>
          <p:nvPr/>
        </p:nvSpPr>
        <p:spPr>
          <a:xfrm>
            <a:off x="4422775"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47" name="文本框 71"/>
          <p:cNvSpPr txBox="1"/>
          <p:nvPr/>
        </p:nvSpPr>
        <p:spPr>
          <a:xfrm>
            <a:off x="3892550" y="40878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48" name="矩形 72"/>
          <p:cNvSpPr/>
          <p:nvPr/>
        </p:nvSpPr>
        <p:spPr>
          <a:xfrm>
            <a:off x="4764088"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49" name="矩形 73"/>
          <p:cNvSpPr/>
          <p:nvPr/>
        </p:nvSpPr>
        <p:spPr>
          <a:xfrm>
            <a:off x="475615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0" name="矩形 74"/>
          <p:cNvSpPr/>
          <p:nvPr/>
        </p:nvSpPr>
        <p:spPr>
          <a:xfrm>
            <a:off x="47513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1" name="文本框 75"/>
          <p:cNvSpPr txBox="1"/>
          <p:nvPr/>
        </p:nvSpPr>
        <p:spPr>
          <a:xfrm>
            <a:off x="4878388" y="41148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52" name="矩形 76"/>
          <p:cNvSpPr/>
          <p:nvPr/>
        </p:nvSpPr>
        <p:spPr>
          <a:xfrm>
            <a:off x="4764088"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3" name="矩形 77"/>
          <p:cNvSpPr/>
          <p:nvPr/>
        </p:nvSpPr>
        <p:spPr>
          <a:xfrm>
            <a:off x="511492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4" name="文本框 78"/>
          <p:cNvSpPr txBox="1"/>
          <p:nvPr/>
        </p:nvSpPr>
        <p:spPr>
          <a:xfrm>
            <a:off x="4895850"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55" name="矩形 80"/>
          <p:cNvSpPr/>
          <p:nvPr/>
        </p:nvSpPr>
        <p:spPr>
          <a:xfrm>
            <a:off x="52498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6" name="矩形 81"/>
          <p:cNvSpPr/>
          <p:nvPr/>
        </p:nvSpPr>
        <p:spPr>
          <a:xfrm>
            <a:off x="52403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7" name="矩形 82"/>
          <p:cNvSpPr/>
          <p:nvPr/>
        </p:nvSpPr>
        <p:spPr>
          <a:xfrm>
            <a:off x="523557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58" name="文本框 83"/>
          <p:cNvSpPr txBox="1"/>
          <p:nvPr/>
        </p:nvSpPr>
        <p:spPr>
          <a:xfrm>
            <a:off x="5373688" y="41084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59" name="矩形 84"/>
          <p:cNvSpPr/>
          <p:nvPr/>
        </p:nvSpPr>
        <p:spPr>
          <a:xfrm>
            <a:off x="52498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0" name="文本框 85"/>
          <p:cNvSpPr txBox="1"/>
          <p:nvPr/>
        </p:nvSpPr>
        <p:spPr>
          <a:xfrm>
            <a:off x="5372100" y="472757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61" name="矩形 86"/>
          <p:cNvSpPr/>
          <p:nvPr/>
        </p:nvSpPr>
        <p:spPr>
          <a:xfrm>
            <a:off x="559911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2" name="矩形 87"/>
          <p:cNvSpPr/>
          <p:nvPr/>
        </p:nvSpPr>
        <p:spPr>
          <a:xfrm>
            <a:off x="5737225" y="44862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3" name="矩形 88"/>
          <p:cNvSpPr/>
          <p:nvPr/>
        </p:nvSpPr>
        <p:spPr>
          <a:xfrm>
            <a:off x="5724525"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4" name="矩形 89"/>
          <p:cNvSpPr/>
          <p:nvPr/>
        </p:nvSpPr>
        <p:spPr>
          <a:xfrm>
            <a:off x="57197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5" name="文本框 90"/>
          <p:cNvSpPr txBox="1"/>
          <p:nvPr/>
        </p:nvSpPr>
        <p:spPr>
          <a:xfrm>
            <a:off x="5832475"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66" name="矩形 91"/>
          <p:cNvSpPr/>
          <p:nvPr/>
        </p:nvSpPr>
        <p:spPr>
          <a:xfrm>
            <a:off x="5737225" y="47926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7" name="文本框 92"/>
          <p:cNvSpPr txBox="1"/>
          <p:nvPr/>
        </p:nvSpPr>
        <p:spPr>
          <a:xfrm>
            <a:off x="5878513" y="44497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68" name="矩形 100"/>
          <p:cNvSpPr/>
          <p:nvPr/>
        </p:nvSpPr>
        <p:spPr>
          <a:xfrm>
            <a:off x="6084888"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69" name="矩形 101"/>
          <p:cNvSpPr/>
          <p:nvPr/>
        </p:nvSpPr>
        <p:spPr>
          <a:xfrm>
            <a:off x="62023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0" name="矩形 102"/>
          <p:cNvSpPr/>
          <p:nvPr/>
        </p:nvSpPr>
        <p:spPr>
          <a:xfrm>
            <a:off x="6207125"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1" name="矩形 103"/>
          <p:cNvSpPr/>
          <p:nvPr/>
        </p:nvSpPr>
        <p:spPr>
          <a:xfrm>
            <a:off x="620395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2" name="文本框 104"/>
          <p:cNvSpPr txBox="1"/>
          <p:nvPr/>
        </p:nvSpPr>
        <p:spPr>
          <a:xfrm>
            <a:off x="6313488" y="37893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73" name="矩形 105"/>
          <p:cNvSpPr/>
          <p:nvPr/>
        </p:nvSpPr>
        <p:spPr>
          <a:xfrm>
            <a:off x="62023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4" name="文本框 106"/>
          <p:cNvSpPr txBox="1"/>
          <p:nvPr/>
        </p:nvSpPr>
        <p:spPr>
          <a:xfrm>
            <a:off x="6343650" y="444817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75" name="矩形 107"/>
          <p:cNvSpPr/>
          <p:nvPr/>
        </p:nvSpPr>
        <p:spPr>
          <a:xfrm>
            <a:off x="6569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6" name="矩形 108"/>
          <p:cNvSpPr/>
          <p:nvPr/>
        </p:nvSpPr>
        <p:spPr>
          <a:xfrm>
            <a:off x="6689725" y="44751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7" name="矩形 109"/>
          <p:cNvSpPr/>
          <p:nvPr/>
        </p:nvSpPr>
        <p:spPr>
          <a:xfrm>
            <a:off x="66913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8" name="矩形 110"/>
          <p:cNvSpPr/>
          <p:nvPr/>
        </p:nvSpPr>
        <p:spPr>
          <a:xfrm>
            <a:off x="6689725" y="41719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79" name="文本框 111"/>
          <p:cNvSpPr txBox="1"/>
          <p:nvPr/>
        </p:nvSpPr>
        <p:spPr>
          <a:xfrm>
            <a:off x="6807200"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80" name="矩形 112"/>
          <p:cNvSpPr/>
          <p:nvPr/>
        </p:nvSpPr>
        <p:spPr>
          <a:xfrm>
            <a:off x="6689725" y="47815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1" name="文本框 113"/>
          <p:cNvSpPr txBox="1"/>
          <p:nvPr/>
        </p:nvSpPr>
        <p:spPr>
          <a:xfrm>
            <a:off x="6823075" y="444182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82" name="矩形 114"/>
          <p:cNvSpPr/>
          <p:nvPr/>
        </p:nvSpPr>
        <p:spPr>
          <a:xfrm>
            <a:off x="7539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3" name="矩形 115"/>
          <p:cNvSpPr/>
          <p:nvPr/>
        </p:nvSpPr>
        <p:spPr>
          <a:xfrm>
            <a:off x="7194550" y="448310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4" name="矩形 116"/>
          <p:cNvSpPr/>
          <p:nvPr/>
        </p:nvSpPr>
        <p:spPr>
          <a:xfrm>
            <a:off x="7175500"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5" name="矩形 117"/>
          <p:cNvSpPr/>
          <p:nvPr/>
        </p:nvSpPr>
        <p:spPr>
          <a:xfrm>
            <a:off x="71739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6" name="文本框 118"/>
          <p:cNvSpPr txBox="1"/>
          <p:nvPr/>
        </p:nvSpPr>
        <p:spPr>
          <a:xfrm>
            <a:off x="7270750"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87" name="矩形 119"/>
          <p:cNvSpPr/>
          <p:nvPr/>
        </p:nvSpPr>
        <p:spPr>
          <a:xfrm>
            <a:off x="7194550" y="4789488"/>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88" name="文本框 120"/>
          <p:cNvSpPr txBox="1"/>
          <p:nvPr/>
        </p:nvSpPr>
        <p:spPr>
          <a:xfrm>
            <a:off x="7312025" y="47450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89" name="矩形 122"/>
          <p:cNvSpPr/>
          <p:nvPr/>
        </p:nvSpPr>
        <p:spPr>
          <a:xfrm>
            <a:off x="7675563" y="44878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0" name="矩形 123"/>
          <p:cNvSpPr/>
          <p:nvPr/>
        </p:nvSpPr>
        <p:spPr>
          <a:xfrm>
            <a:off x="765810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1" name="矩形 124"/>
          <p:cNvSpPr/>
          <p:nvPr/>
        </p:nvSpPr>
        <p:spPr>
          <a:xfrm>
            <a:off x="76581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2" name="文本框 125"/>
          <p:cNvSpPr txBox="1"/>
          <p:nvPr/>
        </p:nvSpPr>
        <p:spPr>
          <a:xfrm>
            <a:off x="7788275" y="41148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93" name="矩形 126"/>
          <p:cNvSpPr/>
          <p:nvPr/>
        </p:nvSpPr>
        <p:spPr>
          <a:xfrm>
            <a:off x="7675563" y="47942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4" name="文本框 127"/>
          <p:cNvSpPr txBox="1"/>
          <p:nvPr/>
        </p:nvSpPr>
        <p:spPr>
          <a:xfrm>
            <a:off x="7793038" y="47371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095" name="矩形 128"/>
          <p:cNvSpPr/>
          <p:nvPr/>
        </p:nvSpPr>
        <p:spPr>
          <a:xfrm>
            <a:off x="8024813"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6" name="矩形 129"/>
          <p:cNvSpPr/>
          <p:nvPr/>
        </p:nvSpPr>
        <p:spPr>
          <a:xfrm>
            <a:off x="8142288" y="4498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7" name="矩形 130"/>
          <p:cNvSpPr/>
          <p:nvPr/>
        </p:nvSpPr>
        <p:spPr>
          <a:xfrm>
            <a:off x="81422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8" name="矩形 131"/>
          <p:cNvSpPr/>
          <p:nvPr/>
        </p:nvSpPr>
        <p:spPr>
          <a:xfrm>
            <a:off x="81422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099" name="文本框 132"/>
          <p:cNvSpPr txBox="1"/>
          <p:nvPr/>
        </p:nvSpPr>
        <p:spPr>
          <a:xfrm>
            <a:off x="8250238" y="410527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00" name="矩形 133"/>
          <p:cNvSpPr/>
          <p:nvPr/>
        </p:nvSpPr>
        <p:spPr>
          <a:xfrm>
            <a:off x="8142288" y="48053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1" name="文本框 134"/>
          <p:cNvSpPr txBox="1"/>
          <p:nvPr/>
        </p:nvSpPr>
        <p:spPr>
          <a:xfrm>
            <a:off x="8269288" y="4438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02" name="矩形 136"/>
          <p:cNvSpPr/>
          <p:nvPr/>
        </p:nvSpPr>
        <p:spPr>
          <a:xfrm>
            <a:off x="3800475" y="449262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3" name="文本框 137"/>
          <p:cNvSpPr txBox="1"/>
          <p:nvPr/>
        </p:nvSpPr>
        <p:spPr>
          <a:xfrm>
            <a:off x="3427413" y="44370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04" name="矩形 57"/>
          <p:cNvSpPr/>
          <p:nvPr/>
        </p:nvSpPr>
        <p:spPr>
          <a:xfrm>
            <a:off x="3792538" y="4495800"/>
            <a:ext cx="325437" cy="307975"/>
          </a:xfrm>
          <a:prstGeom prst="rect">
            <a:avLst/>
          </a:prstGeom>
          <a:solidFill>
            <a:schemeClr val="bg1"/>
          </a:solidFill>
          <a:ln w="9525">
            <a:noFill/>
          </a:ln>
        </p:spPr>
        <p:txBody>
          <a:bodyPr>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5" name="矩形 138"/>
          <p:cNvSpPr/>
          <p:nvPr/>
        </p:nvSpPr>
        <p:spPr>
          <a:xfrm>
            <a:off x="4265613" y="4184650"/>
            <a:ext cx="336550" cy="287338"/>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6" name="文本框 139"/>
          <p:cNvSpPr txBox="1"/>
          <p:nvPr/>
        </p:nvSpPr>
        <p:spPr>
          <a:xfrm>
            <a:off x="4367213"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07" name="矩形 140"/>
          <p:cNvSpPr/>
          <p:nvPr/>
        </p:nvSpPr>
        <p:spPr>
          <a:xfrm>
            <a:off x="8112125" y="4494213"/>
            <a:ext cx="35877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8" name="矩形 141"/>
          <p:cNvSpPr/>
          <p:nvPr/>
        </p:nvSpPr>
        <p:spPr>
          <a:xfrm>
            <a:off x="5254625" y="4818063"/>
            <a:ext cx="317500"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09" name="文本框 142"/>
          <p:cNvSpPr txBox="1"/>
          <p:nvPr/>
        </p:nvSpPr>
        <p:spPr>
          <a:xfrm>
            <a:off x="5376863" y="44465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0" name="矩形 143"/>
          <p:cNvSpPr/>
          <p:nvPr/>
        </p:nvSpPr>
        <p:spPr>
          <a:xfrm>
            <a:off x="5721350" y="4179888"/>
            <a:ext cx="31432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11" name="矩形 145"/>
          <p:cNvSpPr/>
          <p:nvPr/>
        </p:nvSpPr>
        <p:spPr>
          <a:xfrm>
            <a:off x="6196013" y="3876675"/>
            <a:ext cx="33337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12" name="文本框 146"/>
          <p:cNvSpPr txBox="1"/>
          <p:nvPr/>
        </p:nvSpPr>
        <p:spPr>
          <a:xfrm>
            <a:off x="6334125"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3" name="矩形 147"/>
          <p:cNvSpPr/>
          <p:nvPr/>
        </p:nvSpPr>
        <p:spPr>
          <a:xfrm>
            <a:off x="6659563" y="4491038"/>
            <a:ext cx="37782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14" name="文本框 148"/>
          <p:cNvSpPr txBox="1"/>
          <p:nvPr/>
        </p:nvSpPr>
        <p:spPr>
          <a:xfrm>
            <a:off x="6805613" y="47545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5" name="矩形 149"/>
          <p:cNvSpPr/>
          <p:nvPr/>
        </p:nvSpPr>
        <p:spPr>
          <a:xfrm>
            <a:off x="7643813" y="4813300"/>
            <a:ext cx="363537"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3116" name="文本框 154"/>
          <p:cNvSpPr txBox="1"/>
          <p:nvPr/>
        </p:nvSpPr>
        <p:spPr>
          <a:xfrm>
            <a:off x="5824538"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7" name="文本框 155"/>
          <p:cNvSpPr txBox="1"/>
          <p:nvPr/>
        </p:nvSpPr>
        <p:spPr>
          <a:xfrm>
            <a:off x="7800975" y="442118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8" name="文本框 156"/>
          <p:cNvSpPr txBox="1"/>
          <p:nvPr/>
        </p:nvSpPr>
        <p:spPr>
          <a:xfrm>
            <a:off x="8278813" y="47418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3119" name="等腰三角形 2"/>
          <p:cNvSpPr/>
          <p:nvPr/>
        </p:nvSpPr>
        <p:spPr>
          <a:xfrm rot="10800000">
            <a:off x="3776663" y="2955925"/>
            <a:ext cx="341312"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0" name="等腰三角形 121"/>
          <p:cNvSpPr/>
          <p:nvPr/>
        </p:nvSpPr>
        <p:spPr>
          <a:xfrm rot="10800000">
            <a:off x="4271963" y="2955925"/>
            <a:ext cx="341312"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1" name="等腰三角形 135"/>
          <p:cNvSpPr/>
          <p:nvPr/>
        </p:nvSpPr>
        <p:spPr>
          <a:xfrm rot="10800000">
            <a:off x="5216525" y="2955925"/>
            <a:ext cx="339725"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2" name="等腰三角形 144"/>
          <p:cNvSpPr/>
          <p:nvPr/>
        </p:nvSpPr>
        <p:spPr>
          <a:xfrm rot="10800000">
            <a:off x="5726113" y="2955925"/>
            <a:ext cx="341312"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3" name="等腰三角形 150"/>
          <p:cNvSpPr/>
          <p:nvPr/>
        </p:nvSpPr>
        <p:spPr>
          <a:xfrm rot="10800000">
            <a:off x="6202363" y="2955925"/>
            <a:ext cx="341312"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4" name="等腰三角形 151"/>
          <p:cNvSpPr/>
          <p:nvPr/>
        </p:nvSpPr>
        <p:spPr>
          <a:xfrm rot="10800000">
            <a:off x="6697663" y="2955925"/>
            <a:ext cx="339725"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5" name="等腰三角形 152"/>
          <p:cNvSpPr/>
          <p:nvPr/>
        </p:nvSpPr>
        <p:spPr>
          <a:xfrm rot="10800000">
            <a:off x="7624763" y="2955925"/>
            <a:ext cx="339725"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6" name="等腰三角形 153"/>
          <p:cNvSpPr/>
          <p:nvPr/>
        </p:nvSpPr>
        <p:spPr>
          <a:xfrm rot="10800000">
            <a:off x="8118475" y="2955925"/>
            <a:ext cx="341313"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3127" name="文本框 6"/>
          <p:cNvSpPr txBox="1"/>
          <p:nvPr/>
        </p:nvSpPr>
        <p:spPr>
          <a:xfrm>
            <a:off x="1716088" y="5745163"/>
            <a:ext cx="6096000" cy="523875"/>
          </a:xfrm>
          <a:prstGeom prst="rect">
            <a:avLst/>
          </a:prstGeom>
          <a:noFill/>
          <a:ln w="9525">
            <a:noFill/>
          </a:ln>
        </p:spPr>
        <p:txBody>
          <a:bodyPr wrap="none">
            <a:spAutoFit/>
          </a:bodyPr>
          <a:p>
            <a:r>
              <a:rPr lang="zh-CN" altLang="en-US" dirty="0">
                <a:latin typeface="Times New Roman" panose="02020603050405020304" pitchFamily="18" charset="0"/>
              </a:rPr>
              <a:t>第</a:t>
            </a:r>
            <a:r>
              <a:rPr lang="en-US" altLang="zh-CN" dirty="0">
                <a:latin typeface="Times New Roman" panose="02020603050405020304" pitchFamily="18" charset="0"/>
              </a:rPr>
              <a:t>6</a:t>
            </a:r>
            <a:r>
              <a:rPr lang="zh-CN" altLang="en-US" dirty="0">
                <a:latin typeface="Times New Roman" panose="02020603050405020304" pitchFamily="18" charset="0"/>
              </a:rPr>
              <a:t>，</a:t>
            </a:r>
            <a:r>
              <a:rPr lang="en-US" altLang="zh-CN" dirty="0">
                <a:latin typeface="Times New Roman" panose="02020603050405020304" pitchFamily="18" charset="0"/>
              </a:rPr>
              <a:t>7</a:t>
            </a:r>
            <a:r>
              <a:rPr lang="zh-CN" altLang="en-US" dirty="0">
                <a:latin typeface="Times New Roman" panose="02020603050405020304" pitchFamily="18" charset="0"/>
              </a:rPr>
              <a:t>，</a:t>
            </a:r>
            <a:r>
              <a:rPr lang="en-US" altLang="zh-CN" dirty="0">
                <a:latin typeface="Times New Roman" panose="02020603050405020304" pitchFamily="18" charset="0"/>
              </a:rPr>
              <a:t>9</a:t>
            </a:r>
            <a:r>
              <a:rPr lang="zh-CN" altLang="en-US" dirty="0">
                <a:latin typeface="Times New Roman" panose="02020603050405020304" pitchFamily="18" charset="0"/>
              </a:rPr>
              <a:t>，</a:t>
            </a:r>
            <a:r>
              <a:rPr lang="en-US" altLang="zh-CN" dirty="0">
                <a:latin typeface="Times New Roman" panose="02020603050405020304" pitchFamily="18" charset="0"/>
              </a:rPr>
              <a:t>10</a:t>
            </a:r>
            <a:r>
              <a:rPr lang="zh-CN" altLang="en-US" dirty="0">
                <a:latin typeface="Times New Roman" panose="02020603050405020304" pitchFamily="18" charset="0"/>
              </a:rPr>
              <a:t>，</a:t>
            </a:r>
            <a:r>
              <a:rPr lang="en-US" altLang="zh-CN" dirty="0">
                <a:latin typeface="Times New Roman" panose="02020603050405020304" pitchFamily="18" charset="0"/>
              </a:rPr>
              <a:t>11</a:t>
            </a:r>
            <a:r>
              <a:rPr lang="zh-CN" altLang="en-US" dirty="0">
                <a:latin typeface="Times New Roman" panose="02020603050405020304" pitchFamily="18" charset="0"/>
              </a:rPr>
              <a:t>，</a:t>
            </a:r>
            <a:r>
              <a:rPr lang="en-US" altLang="zh-CN" dirty="0">
                <a:latin typeface="Times New Roman" panose="02020603050405020304" pitchFamily="18" charset="0"/>
              </a:rPr>
              <a:t>12</a:t>
            </a:r>
            <a:r>
              <a:rPr lang="zh-CN" altLang="en-US" dirty="0">
                <a:latin typeface="Times New Roman" panose="02020603050405020304" pitchFamily="18" charset="0"/>
              </a:rPr>
              <a:t>，</a:t>
            </a:r>
            <a:r>
              <a:rPr lang="en-US" altLang="zh-CN" dirty="0">
                <a:latin typeface="Times New Roman" panose="02020603050405020304" pitchFamily="18" charset="0"/>
              </a:rPr>
              <a:t>14</a:t>
            </a:r>
            <a:r>
              <a:rPr lang="zh-CN" altLang="en-US" dirty="0">
                <a:latin typeface="Times New Roman" panose="02020603050405020304" pitchFamily="18" charset="0"/>
              </a:rPr>
              <a:t>，</a:t>
            </a:r>
            <a:r>
              <a:rPr lang="en-US" altLang="zh-CN" dirty="0">
                <a:latin typeface="Times New Roman" panose="02020603050405020304" pitchFamily="18" charset="0"/>
              </a:rPr>
              <a:t>15</a:t>
            </a:r>
            <a:r>
              <a:rPr lang="zh-CN" altLang="en-US" dirty="0">
                <a:latin typeface="Times New Roman" panose="02020603050405020304" pitchFamily="18" charset="0"/>
              </a:rPr>
              <a:t>时刻</a:t>
            </a:r>
            <a:endParaRPr lang="zh-CN" altLang="en-US" dirty="0">
              <a:latin typeface="Times New Roman" panose="02020603050405020304" pitchFamily="18" charset="0"/>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4914" name="Picture 4"/>
          <p:cNvPicPr>
            <a:picLocks noChangeAspect="1"/>
          </p:cNvPicPr>
          <p:nvPr/>
        </p:nvPicPr>
        <p:blipFill>
          <a:blip r:embed="rId1"/>
          <a:srcRect b="76234"/>
          <a:stretch>
            <a:fillRect/>
          </a:stretch>
        </p:blipFill>
        <p:spPr>
          <a:xfrm>
            <a:off x="677863" y="0"/>
            <a:ext cx="7540625" cy="1308100"/>
          </a:xfrm>
          <a:prstGeom prst="rect">
            <a:avLst/>
          </a:prstGeom>
          <a:noFill/>
          <a:ln w="9525">
            <a:noFill/>
          </a:ln>
        </p:spPr>
      </p:pic>
      <p:pic>
        <p:nvPicPr>
          <p:cNvPr id="294915" name="Picture 4"/>
          <p:cNvPicPr>
            <a:picLocks noChangeAspect="1"/>
          </p:cNvPicPr>
          <p:nvPr/>
        </p:nvPicPr>
        <p:blipFill>
          <a:blip r:embed="rId1"/>
          <a:srcRect t="92570" b="-1843"/>
          <a:stretch>
            <a:fillRect/>
          </a:stretch>
        </p:blipFill>
        <p:spPr>
          <a:xfrm>
            <a:off x="965200" y="1471613"/>
            <a:ext cx="7540625" cy="511175"/>
          </a:xfrm>
          <a:prstGeom prst="rect">
            <a:avLst/>
          </a:prstGeom>
          <a:noFill/>
          <a:ln w="9525">
            <a:noFill/>
          </a:ln>
        </p:spPr>
      </p:pic>
      <p:graphicFrame>
        <p:nvGraphicFramePr>
          <p:cNvPr id="6" name="Group 132"/>
          <p:cNvGraphicFramePr>
            <a:graphicFrameLocks noGrp="1"/>
          </p:cNvGraphicFramePr>
          <p:nvPr>
            <p:ph sz="half" idx="4294967295"/>
          </p:nvPr>
        </p:nvGraphicFramePr>
        <p:xfrm>
          <a:off x="142875" y="3255963"/>
          <a:ext cx="8950325" cy="2162175"/>
        </p:xfrm>
        <a:graphic>
          <a:graphicData uri="http://schemas.openxmlformats.org/drawingml/2006/table">
            <a:tbl>
              <a:tblPr/>
              <a:tblGrid>
                <a:gridCol w="1143160"/>
                <a:gridCol w="482889"/>
                <a:gridCol w="482889"/>
                <a:gridCol w="482889"/>
                <a:gridCol w="482889"/>
                <a:gridCol w="482889"/>
                <a:gridCol w="482889"/>
                <a:gridCol w="482889"/>
                <a:gridCol w="482889"/>
                <a:gridCol w="482889"/>
                <a:gridCol w="482889"/>
                <a:gridCol w="482889"/>
                <a:gridCol w="482889"/>
                <a:gridCol w="482889"/>
                <a:gridCol w="482889"/>
                <a:gridCol w="482889"/>
                <a:gridCol w="563827"/>
              </a:tblGrid>
              <a:tr h="23495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rPr>
                        <a:t>访问顺序</a:t>
                      </a:r>
                      <a:endParaRPr kumimoji="0" lang="zh-CN" altLang="en-US"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rPr>
                        <a:t>8</a:t>
                      </a:r>
                      <a:endParaRPr kumimoji="0" lang="en-US" altLang="zh-CN" sz="1400" b="1" i="0" u="none" strike="noStrike" cap="none" normalizeH="0" baseline="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9</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组号</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主存块地址</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3</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5</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6</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4</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7</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rPr>
                        <a:t>2</a:t>
                      </a: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0</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0</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1</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333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2</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第</a:t>
                      </a:r>
                      <a:r>
                        <a:rPr kumimoji="0" lang="en-US" altLang="zh-CN" sz="1100" b="1" i="0" u="none" strike="noStrike" cap="none" normalizeH="0" baseline="0" dirty="0">
                          <a:ln>
                            <a:noFill/>
                          </a:ln>
                          <a:solidFill>
                            <a:srgbClr val="000000"/>
                          </a:solidFill>
                          <a:effectLst/>
                          <a:latin typeface="Times New Roman" panose="02020603050405020304" pitchFamily="18" charset="0"/>
                          <a:ea typeface="楷体_GB2312" pitchFamily="49" charset="-122"/>
                        </a:rPr>
                        <a:t>1</a:t>
                      </a:r>
                      <a:r>
                        <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rPr>
                        <a:t>组</a:t>
                      </a:r>
                      <a:endParaRPr kumimoji="0" lang="zh-CN" altLang="en-US" sz="11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rgbClr val="000000"/>
                          </a:solidFill>
                          <a:effectLst/>
                          <a:latin typeface="Times New Roman" panose="02020603050405020304" pitchFamily="18" charset="0"/>
                          <a:ea typeface="楷体_GB2312" pitchFamily="49" charset="-122"/>
                        </a:rPr>
                        <a:t>Cache 3</a:t>
                      </a:r>
                      <a:r>
                        <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rPr>
                        <a:t>块</a:t>
                      </a:r>
                      <a:endParaRPr kumimoji="0" lang="zh-CN" altLang="en-US" sz="12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2444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rPr>
                        <a:t>命中情况</a:t>
                      </a: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400" b="1" i="0" u="none" strike="noStrike" cap="none" normalizeH="0" baseline="0" dirty="0">
                        <a:ln>
                          <a:noFill/>
                        </a:ln>
                        <a:solidFill>
                          <a:srgbClr val="000000"/>
                        </a:solidFill>
                        <a:effectLst/>
                        <a:latin typeface="Times New Roman" panose="02020603050405020304" pitchFamily="18" charset="0"/>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400" b="1" i="0" u="none" strike="noStrike" cap="none" normalizeH="0" baseline="0" dirty="0">
                        <a:ln>
                          <a:noFill/>
                        </a:ln>
                        <a:solidFill>
                          <a:srgbClr val="000000"/>
                        </a:solidFill>
                        <a:effectLst/>
                        <a:latin typeface="楷体_GB2312" pitchFamily="49" charset="-122"/>
                        <a:ea typeface="楷体_GB2312" pitchFamily="49" charset="-122"/>
                      </a:endParaRPr>
                    </a:p>
                  </a:txBody>
                  <a:tcPr marL="91435" marR="9143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95059" name="矩形 9"/>
          <p:cNvSpPr/>
          <p:nvPr/>
        </p:nvSpPr>
        <p:spPr>
          <a:xfrm>
            <a:off x="4740275"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5060" name="矩形 14"/>
          <p:cNvSpPr/>
          <p:nvPr/>
        </p:nvSpPr>
        <p:spPr>
          <a:xfrm>
            <a:off x="7164388"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5061" name="矩形 33"/>
          <p:cNvSpPr/>
          <p:nvPr/>
        </p:nvSpPr>
        <p:spPr>
          <a:xfrm>
            <a:off x="1720850"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2" name="矩形 34"/>
          <p:cNvSpPr/>
          <p:nvPr/>
        </p:nvSpPr>
        <p:spPr>
          <a:xfrm>
            <a:off x="2205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3" name="矩形 38"/>
          <p:cNvSpPr/>
          <p:nvPr/>
        </p:nvSpPr>
        <p:spPr>
          <a:xfrm>
            <a:off x="13700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4" name="矩形 39"/>
          <p:cNvSpPr/>
          <p:nvPr/>
        </p:nvSpPr>
        <p:spPr>
          <a:xfrm>
            <a:off x="1235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5" name="矩形 40"/>
          <p:cNvSpPr/>
          <p:nvPr/>
        </p:nvSpPr>
        <p:spPr>
          <a:xfrm>
            <a:off x="1849438"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6" name="矩形 41"/>
          <p:cNvSpPr/>
          <p:nvPr/>
        </p:nvSpPr>
        <p:spPr>
          <a:xfrm>
            <a:off x="18494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7" name="矩形 42"/>
          <p:cNvSpPr/>
          <p:nvPr/>
        </p:nvSpPr>
        <p:spPr>
          <a:xfrm>
            <a:off x="2328863" y="450532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8" name="矩形 43"/>
          <p:cNvSpPr/>
          <p:nvPr/>
        </p:nvSpPr>
        <p:spPr>
          <a:xfrm>
            <a:off x="23288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69" name="矩形 44"/>
          <p:cNvSpPr/>
          <p:nvPr/>
        </p:nvSpPr>
        <p:spPr>
          <a:xfrm>
            <a:off x="23288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0" name="文本框 4"/>
          <p:cNvSpPr txBox="1"/>
          <p:nvPr/>
        </p:nvSpPr>
        <p:spPr>
          <a:xfrm>
            <a:off x="2438400" y="37925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71" name="矩形 45"/>
          <p:cNvSpPr/>
          <p:nvPr/>
        </p:nvSpPr>
        <p:spPr>
          <a:xfrm>
            <a:off x="2846388"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2" name="矩形 46"/>
          <p:cNvSpPr/>
          <p:nvPr/>
        </p:nvSpPr>
        <p:spPr>
          <a:xfrm>
            <a:off x="28463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3" name="矩形 47"/>
          <p:cNvSpPr/>
          <p:nvPr/>
        </p:nvSpPr>
        <p:spPr>
          <a:xfrm>
            <a:off x="2828925" y="41846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4" name="文本框 48"/>
          <p:cNvSpPr txBox="1"/>
          <p:nvPr/>
        </p:nvSpPr>
        <p:spPr>
          <a:xfrm>
            <a:off x="2919413" y="409892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75" name="矩形 49"/>
          <p:cNvSpPr/>
          <p:nvPr/>
        </p:nvSpPr>
        <p:spPr>
          <a:xfrm>
            <a:off x="2800350" y="5119688"/>
            <a:ext cx="323850" cy="307975"/>
          </a:xfrm>
          <a:prstGeom prst="rect">
            <a:avLst/>
          </a:prstGeom>
          <a:noFill/>
          <a:ln w="9525">
            <a:noFill/>
          </a:ln>
        </p:spPr>
        <p:txBody>
          <a:bodyPr wrap="none">
            <a:spAutoFit/>
          </a:bodyPr>
          <a:p>
            <a:pPr algn="ctr"/>
            <a:r>
              <a:rPr lang="en-US" altLang="zh-CN" sz="1400" b="1" dirty="0">
                <a:latin typeface="Times New Roman" panose="02020603050405020304" pitchFamily="18" charset="0"/>
                <a:ea typeface="楷体_GB2312" pitchFamily="49" charset="-122"/>
              </a:rPr>
              <a:t>H</a:t>
            </a:r>
            <a:endParaRPr lang="zh-CN" altLang="en-US" sz="1400" b="1" dirty="0">
              <a:latin typeface="Times New Roman" panose="02020603050405020304" pitchFamily="18" charset="0"/>
              <a:ea typeface="楷体_GB2312" pitchFamily="49" charset="-122"/>
            </a:endParaRPr>
          </a:p>
        </p:txBody>
      </p:sp>
      <p:sp>
        <p:nvSpPr>
          <p:cNvPr id="295076" name="矩形 50"/>
          <p:cNvSpPr/>
          <p:nvPr/>
        </p:nvSpPr>
        <p:spPr>
          <a:xfrm>
            <a:off x="3306763" y="449421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7" name="矩形 51"/>
          <p:cNvSpPr/>
          <p:nvPr/>
        </p:nvSpPr>
        <p:spPr>
          <a:xfrm>
            <a:off x="33067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8" name="矩形 52"/>
          <p:cNvSpPr/>
          <p:nvPr/>
        </p:nvSpPr>
        <p:spPr>
          <a:xfrm>
            <a:off x="329882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79" name="文本框 53"/>
          <p:cNvSpPr txBox="1"/>
          <p:nvPr/>
        </p:nvSpPr>
        <p:spPr>
          <a:xfrm>
            <a:off x="3424238" y="408622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80" name="矩形 54"/>
          <p:cNvSpPr/>
          <p:nvPr/>
        </p:nvSpPr>
        <p:spPr>
          <a:xfrm>
            <a:off x="3306763" y="48006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1" name="矩形 55"/>
          <p:cNvSpPr/>
          <p:nvPr/>
        </p:nvSpPr>
        <p:spPr>
          <a:xfrm>
            <a:off x="3175000"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失效</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2" name="文本框 56"/>
          <p:cNvSpPr txBox="1"/>
          <p:nvPr/>
        </p:nvSpPr>
        <p:spPr>
          <a:xfrm>
            <a:off x="3922713" y="44084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83" name="矩形 58"/>
          <p:cNvSpPr/>
          <p:nvPr/>
        </p:nvSpPr>
        <p:spPr>
          <a:xfrm>
            <a:off x="37893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4" name="矩形 59"/>
          <p:cNvSpPr/>
          <p:nvPr/>
        </p:nvSpPr>
        <p:spPr>
          <a:xfrm>
            <a:off x="37830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5" name="矩形 61"/>
          <p:cNvSpPr/>
          <p:nvPr/>
        </p:nvSpPr>
        <p:spPr>
          <a:xfrm>
            <a:off x="382746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6" name="矩形 62"/>
          <p:cNvSpPr/>
          <p:nvPr/>
        </p:nvSpPr>
        <p:spPr>
          <a:xfrm>
            <a:off x="366077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7" name="文本框 63"/>
          <p:cNvSpPr txBox="1"/>
          <p:nvPr/>
        </p:nvSpPr>
        <p:spPr>
          <a:xfrm>
            <a:off x="3933825" y="47371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88" name="矩形 64"/>
          <p:cNvSpPr/>
          <p:nvPr/>
        </p:nvSpPr>
        <p:spPr>
          <a:xfrm>
            <a:off x="4291013"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89" name="矩形 65"/>
          <p:cNvSpPr/>
          <p:nvPr/>
        </p:nvSpPr>
        <p:spPr>
          <a:xfrm>
            <a:off x="427196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0" name="矩形 66"/>
          <p:cNvSpPr/>
          <p:nvPr/>
        </p:nvSpPr>
        <p:spPr>
          <a:xfrm>
            <a:off x="42672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1" name="文本框 67"/>
          <p:cNvSpPr txBox="1"/>
          <p:nvPr/>
        </p:nvSpPr>
        <p:spPr>
          <a:xfrm>
            <a:off x="4368800" y="411956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92" name="矩形 68"/>
          <p:cNvSpPr/>
          <p:nvPr/>
        </p:nvSpPr>
        <p:spPr>
          <a:xfrm>
            <a:off x="4291013"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3" name="矩形 69"/>
          <p:cNvSpPr/>
          <p:nvPr/>
        </p:nvSpPr>
        <p:spPr>
          <a:xfrm>
            <a:off x="414496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4" name="文本框 70"/>
          <p:cNvSpPr txBox="1"/>
          <p:nvPr/>
        </p:nvSpPr>
        <p:spPr>
          <a:xfrm>
            <a:off x="4422775"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95" name="文本框 71"/>
          <p:cNvSpPr txBox="1"/>
          <p:nvPr/>
        </p:nvSpPr>
        <p:spPr>
          <a:xfrm>
            <a:off x="3892550" y="40878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096" name="矩形 72"/>
          <p:cNvSpPr/>
          <p:nvPr/>
        </p:nvSpPr>
        <p:spPr>
          <a:xfrm>
            <a:off x="4764088" y="448310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7" name="矩形 73"/>
          <p:cNvSpPr/>
          <p:nvPr/>
        </p:nvSpPr>
        <p:spPr>
          <a:xfrm>
            <a:off x="475615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8" name="矩形 74"/>
          <p:cNvSpPr/>
          <p:nvPr/>
        </p:nvSpPr>
        <p:spPr>
          <a:xfrm>
            <a:off x="47513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099" name="文本框 75"/>
          <p:cNvSpPr txBox="1"/>
          <p:nvPr/>
        </p:nvSpPr>
        <p:spPr>
          <a:xfrm>
            <a:off x="4878388" y="41148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00" name="矩形 76"/>
          <p:cNvSpPr/>
          <p:nvPr/>
        </p:nvSpPr>
        <p:spPr>
          <a:xfrm>
            <a:off x="4764088" y="47894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1" name="矩形 77"/>
          <p:cNvSpPr/>
          <p:nvPr/>
        </p:nvSpPr>
        <p:spPr>
          <a:xfrm>
            <a:off x="5114925"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2" name="文本框 78"/>
          <p:cNvSpPr txBox="1"/>
          <p:nvPr/>
        </p:nvSpPr>
        <p:spPr>
          <a:xfrm>
            <a:off x="4895850" y="4743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03" name="矩形 80"/>
          <p:cNvSpPr/>
          <p:nvPr/>
        </p:nvSpPr>
        <p:spPr>
          <a:xfrm>
            <a:off x="52498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4" name="矩形 81"/>
          <p:cNvSpPr/>
          <p:nvPr/>
        </p:nvSpPr>
        <p:spPr>
          <a:xfrm>
            <a:off x="524033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5" name="矩形 82"/>
          <p:cNvSpPr/>
          <p:nvPr/>
        </p:nvSpPr>
        <p:spPr>
          <a:xfrm>
            <a:off x="5235575"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6" name="文本框 83"/>
          <p:cNvSpPr txBox="1"/>
          <p:nvPr/>
        </p:nvSpPr>
        <p:spPr>
          <a:xfrm>
            <a:off x="5373688" y="41084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07" name="矩形 84"/>
          <p:cNvSpPr/>
          <p:nvPr/>
        </p:nvSpPr>
        <p:spPr>
          <a:xfrm>
            <a:off x="52498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3</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08" name="文本框 85"/>
          <p:cNvSpPr txBox="1"/>
          <p:nvPr/>
        </p:nvSpPr>
        <p:spPr>
          <a:xfrm>
            <a:off x="5372100" y="4727575"/>
            <a:ext cx="314325"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09" name="矩形 86"/>
          <p:cNvSpPr/>
          <p:nvPr/>
        </p:nvSpPr>
        <p:spPr>
          <a:xfrm>
            <a:off x="5599113"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0" name="矩形 87"/>
          <p:cNvSpPr/>
          <p:nvPr/>
        </p:nvSpPr>
        <p:spPr>
          <a:xfrm>
            <a:off x="5737225" y="44862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1" name="矩形 88"/>
          <p:cNvSpPr/>
          <p:nvPr/>
        </p:nvSpPr>
        <p:spPr>
          <a:xfrm>
            <a:off x="5724525"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2" name="矩形 89"/>
          <p:cNvSpPr/>
          <p:nvPr/>
        </p:nvSpPr>
        <p:spPr>
          <a:xfrm>
            <a:off x="571976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3" name="文本框 90"/>
          <p:cNvSpPr txBox="1"/>
          <p:nvPr/>
        </p:nvSpPr>
        <p:spPr>
          <a:xfrm>
            <a:off x="5832475"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14" name="矩形 91"/>
          <p:cNvSpPr/>
          <p:nvPr/>
        </p:nvSpPr>
        <p:spPr>
          <a:xfrm>
            <a:off x="5737225" y="47926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5" name="文本框 92"/>
          <p:cNvSpPr txBox="1"/>
          <p:nvPr/>
        </p:nvSpPr>
        <p:spPr>
          <a:xfrm>
            <a:off x="5878513" y="44497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16" name="矩形 100"/>
          <p:cNvSpPr/>
          <p:nvPr/>
        </p:nvSpPr>
        <p:spPr>
          <a:xfrm>
            <a:off x="6084888"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7" name="矩形 101"/>
          <p:cNvSpPr/>
          <p:nvPr/>
        </p:nvSpPr>
        <p:spPr>
          <a:xfrm>
            <a:off x="6202363" y="4484688"/>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8" name="矩形 102"/>
          <p:cNvSpPr/>
          <p:nvPr/>
        </p:nvSpPr>
        <p:spPr>
          <a:xfrm>
            <a:off x="6207125"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1</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19" name="矩形 103"/>
          <p:cNvSpPr/>
          <p:nvPr/>
        </p:nvSpPr>
        <p:spPr>
          <a:xfrm>
            <a:off x="620395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0" name="文本框 104"/>
          <p:cNvSpPr txBox="1"/>
          <p:nvPr/>
        </p:nvSpPr>
        <p:spPr>
          <a:xfrm>
            <a:off x="6313488" y="37893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21" name="矩形 105"/>
          <p:cNvSpPr/>
          <p:nvPr/>
        </p:nvSpPr>
        <p:spPr>
          <a:xfrm>
            <a:off x="6202363" y="47910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2" name="文本框 106"/>
          <p:cNvSpPr txBox="1"/>
          <p:nvPr/>
        </p:nvSpPr>
        <p:spPr>
          <a:xfrm>
            <a:off x="6343650" y="444817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23" name="矩形 107"/>
          <p:cNvSpPr/>
          <p:nvPr/>
        </p:nvSpPr>
        <p:spPr>
          <a:xfrm>
            <a:off x="6569075" y="5119688"/>
            <a:ext cx="544513"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4" name="矩形 108"/>
          <p:cNvSpPr/>
          <p:nvPr/>
        </p:nvSpPr>
        <p:spPr>
          <a:xfrm>
            <a:off x="6689725" y="4475163"/>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5" name="矩形 109"/>
          <p:cNvSpPr/>
          <p:nvPr/>
        </p:nvSpPr>
        <p:spPr>
          <a:xfrm>
            <a:off x="6691313"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6" name="矩形 110"/>
          <p:cNvSpPr/>
          <p:nvPr/>
        </p:nvSpPr>
        <p:spPr>
          <a:xfrm>
            <a:off x="6689725" y="4171950"/>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7" name="文本框 111"/>
          <p:cNvSpPr txBox="1"/>
          <p:nvPr/>
        </p:nvSpPr>
        <p:spPr>
          <a:xfrm>
            <a:off x="6807200" y="410845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28" name="矩形 112"/>
          <p:cNvSpPr/>
          <p:nvPr/>
        </p:nvSpPr>
        <p:spPr>
          <a:xfrm>
            <a:off x="6689725" y="47815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29" name="文本框 113"/>
          <p:cNvSpPr txBox="1"/>
          <p:nvPr/>
        </p:nvSpPr>
        <p:spPr>
          <a:xfrm>
            <a:off x="6823075" y="4441825"/>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30" name="矩形 114"/>
          <p:cNvSpPr/>
          <p:nvPr/>
        </p:nvSpPr>
        <p:spPr>
          <a:xfrm>
            <a:off x="7539038" y="5119688"/>
            <a:ext cx="544512"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1" name="矩形 115"/>
          <p:cNvSpPr/>
          <p:nvPr/>
        </p:nvSpPr>
        <p:spPr>
          <a:xfrm>
            <a:off x="7194550" y="448310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2" name="矩形 116"/>
          <p:cNvSpPr/>
          <p:nvPr/>
        </p:nvSpPr>
        <p:spPr>
          <a:xfrm>
            <a:off x="7175500" y="3863975"/>
            <a:ext cx="273050"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3" name="矩形 117"/>
          <p:cNvSpPr/>
          <p:nvPr/>
        </p:nvSpPr>
        <p:spPr>
          <a:xfrm>
            <a:off x="7173913"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4" name="文本框 118"/>
          <p:cNvSpPr txBox="1"/>
          <p:nvPr/>
        </p:nvSpPr>
        <p:spPr>
          <a:xfrm>
            <a:off x="7270750"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35" name="矩形 119"/>
          <p:cNvSpPr/>
          <p:nvPr/>
        </p:nvSpPr>
        <p:spPr>
          <a:xfrm>
            <a:off x="7194550" y="4789488"/>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6" name="文本框 120"/>
          <p:cNvSpPr txBox="1"/>
          <p:nvPr/>
        </p:nvSpPr>
        <p:spPr>
          <a:xfrm>
            <a:off x="7312025" y="474503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37" name="矩形 122"/>
          <p:cNvSpPr/>
          <p:nvPr/>
        </p:nvSpPr>
        <p:spPr>
          <a:xfrm>
            <a:off x="7675563" y="44878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8" name="矩形 123"/>
          <p:cNvSpPr/>
          <p:nvPr/>
        </p:nvSpPr>
        <p:spPr>
          <a:xfrm>
            <a:off x="7658100" y="386397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39" name="矩形 124"/>
          <p:cNvSpPr/>
          <p:nvPr/>
        </p:nvSpPr>
        <p:spPr>
          <a:xfrm>
            <a:off x="7658100" y="4171950"/>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0" name="文本框 125"/>
          <p:cNvSpPr txBox="1"/>
          <p:nvPr/>
        </p:nvSpPr>
        <p:spPr>
          <a:xfrm>
            <a:off x="7788275" y="4114800"/>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41" name="矩形 126"/>
          <p:cNvSpPr/>
          <p:nvPr/>
        </p:nvSpPr>
        <p:spPr>
          <a:xfrm>
            <a:off x="7675563" y="47942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2" name="文本框 127"/>
          <p:cNvSpPr txBox="1"/>
          <p:nvPr/>
        </p:nvSpPr>
        <p:spPr>
          <a:xfrm>
            <a:off x="7793038" y="473710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43" name="矩形 128"/>
          <p:cNvSpPr/>
          <p:nvPr/>
        </p:nvSpPr>
        <p:spPr>
          <a:xfrm>
            <a:off x="8024813" y="5119688"/>
            <a:ext cx="542925" cy="307975"/>
          </a:xfrm>
          <a:prstGeom prst="rect">
            <a:avLst/>
          </a:prstGeom>
          <a:noFill/>
          <a:ln w="9525">
            <a:noFill/>
          </a:ln>
        </p:spPr>
        <p:txBody>
          <a:bodyPr wrap="none">
            <a:spAutoFit/>
          </a:bodyPr>
          <a:p>
            <a:pPr algn="ctr"/>
            <a:r>
              <a:rPr lang="zh-CN" altLang="en-US" sz="1400" b="1" dirty="0">
                <a:solidFill>
                  <a:srgbClr val="000000"/>
                </a:solidFill>
                <a:latin typeface="Times New Roman" panose="02020603050405020304" pitchFamily="18" charset="0"/>
                <a:ea typeface="楷体_GB2312" pitchFamily="49" charset="-122"/>
              </a:rPr>
              <a:t>替换</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4" name="矩形 129"/>
          <p:cNvSpPr/>
          <p:nvPr/>
        </p:nvSpPr>
        <p:spPr>
          <a:xfrm>
            <a:off x="8142288" y="4498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5" name="矩形 130"/>
          <p:cNvSpPr/>
          <p:nvPr/>
        </p:nvSpPr>
        <p:spPr>
          <a:xfrm>
            <a:off x="8142288" y="3863975"/>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6" name="矩形 131"/>
          <p:cNvSpPr/>
          <p:nvPr/>
        </p:nvSpPr>
        <p:spPr>
          <a:xfrm>
            <a:off x="8142288" y="4171950"/>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7" name="文本框 132"/>
          <p:cNvSpPr txBox="1"/>
          <p:nvPr/>
        </p:nvSpPr>
        <p:spPr>
          <a:xfrm>
            <a:off x="8250238" y="4105275"/>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48" name="矩形 133"/>
          <p:cNvSpPr/>
          <p:nvPr/>
        </p:nvSpPr>
        <p:spPr>
          <a:xfrm>
            <a:off x="8142288" y="4805363"/>
            <a:ext cx="274637"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49" name="文本框 134"/>
          <p:cNvSpPr txBox="1"/>
          <p:nvPr/>
        </p:nvSpPr>
        <p:spPr>
          <a:xfrm>
            <a:off x="8269288" y="4438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50" name="矩形 136"/>
          <p:cNvSpPr/>
          <p:nvPr/>
        </p:nvSpPr>
        <p:spPr>
          <a:xfrm>
            <a:off x="3800475" y="4492625"/>
            <a:ext cx="274638" cy="307975"/>
          </a:xfrm>
          <a:prstGeom prst="rect">
            <a:avLst/>
          </a:prstGeom>
          <a:noFill/>
          <a:ln w="9525">
            <a:noFill/>
          </a:ln>
        </p:spPr>
        <p:txBody>
          <a:bodyPr wrap="none">
            <a:spAutoFit/>
          </a:bodyPr>
          <a:p>
            <a:pPr algn="ct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1" name="文本框 137"/>
          <p:cNvSpPr txBox="1"/>
          <p:nvPr/>
        </p:nvSpPr>
        <p:spPr>
          <a:xfrm>
            <a:off x="3427413" y="44370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52" name="矩形 57"/>
          <p:cNvSpPr/>
          <p:nvPr/>
        </p:nvSpPr>
        <p:spPr>
          <a:xfrm>
            <a:off x="3792538" y="4495800"/>
            <a:ext cx="325437" cy="307975"/>
          </a:xfrm>
          <a:prstGeom prst="rect">
            <a:avLst/>
          </a:prstGeom>
          <a:solidFill>
            <a:schemeClr val="bg1"/>
          </a:solidFill>
          <a:ln w="9525">
            <a:noFill/>
          </a:ln>
        </p:spPr>
        <p:txBody>
          <a:bodyPr>
            <a:spAutoFit/>
          </a:bodyPr>
          <a:p>
            <a:pPr algn="ct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3" name="矩形 138"/>
          <p:cNvSpPr/>
          <p:nvPr/>
        </p:nvSpPr>
        <p:spPr>
          <a:xfrm>
            <a:off x="4265613" y="4184650"/>
            <a:ext cx="336550" cy="287338"/>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0</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4" name="文本框 139"/>
          <p:cNvSpPr txBox="1"/>
          <p:nvPr/>
        </p:nvSpPr>
        <p:spPr>
          <a:xfrm>
            <a:off x="4367213"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55" name="矩形 140"/>
          <p:cNvSpPr/>
          <p:nvPr/>
        </p:nvSpPr>
        <p:spPr>
          <a:xfrm>
            <a:off x="8112125" y="4494213"/>
            <a:ext cx="35877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6" name="矩形 141"/>
          <p:cNvSpPr/>
          <p:nvPr/>
        </p:nvSpPr>
        <p:spPr>
          <a:xfrm>
            <a:off x="5254625" y="4818063"/>
            <a:ext cx="317500"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2</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7" name="文本框 142"/>
          <p:cNvSpPr txBox="1"/>
          <p:nvPr/>
        </p:nvSpPr>
        <p:spPr>
          <a:xfrm>
            <a:off x="5376863" y="4446588"/>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58" name="矩形 143"/>
          <p:cNvSpPr/>
          <p:nvPr/>
        </p:nvSpPr>
        <p:spPr>
          <a:xfrm>
            <a:off x="5721350" y="4179888"/>
            <a:ext cx="31432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5</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59" name="矩形 145"/>
          <p:cNvSpPr/>
          <p:nvPr/>
        </p:nvSpPr>
        <p:spPr>
          <a:xfrm>
            <a:off x="6196013" y="3876675"/>
            <a:ext cx="333375"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4</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60" name="文本框 146"/>
          <p:cNvSpPr txBox="1"/>
          <p:nvPr/>
        </p:nvSpPr>
        <p:spPr>
          <a:xfrm>
            <a:off x="6334125" y="4113213"/>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61" name="矩形 147"/>
          <p:cNvSpPr/>
          <p:nvPr/>
        </p:nvSpPr>
        <p:spPr>
          <a:xfrm>
            <a:off x="6659563" y="4491038"/>
            <a:ext cx="377825" cy="287337"/>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6</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62" name="文本框 148"/>
          <p:cNvSpPr txBox="1"/>
          <p:nvPr/>
        </p:nvSpPr>
        <p:spPr>
          <a:xfrm>
            <a:off x="6805613" y="47545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63" name="矩形 149"/>
          <p:cNvSpPr/>
          <p:nvPr/>
        </p:nvSpPr>
        <p:spPr>
          <a:xfrm>
            <a:off x="7643813" y="4813300"/>
            <a:ext cx="363537" cy="285750"/>
          </a:xfrm>
          <a:prstGeom prst="rect">
            <a:avLst/>
          </a:prstGeom>
          <a:solidFill>
            <a:schemeClr val="bg1"/>
          </a:solidFill>
          <a:ln w="9525">
            <a:noFill/>
          </a:ln>
        </p:spPr>
        <p:txBody>
          <a:bodyPr>
            <a:spAutoFit/>
          </a:bodyPr>
          <a:p>
            <a:pPr algn="ctr">
              <a:lnSpc>
                <a:spcPct val="90000"/>
              </a:lnSpc>
            </a:pPr>
            <a:r>
              <a:rPr lang="en-US" altLang="zh-CN" sz="1400" b="1" dirty="0">
                <a:solidFill>
                  <a:srgbClr val="000000"/>
                </a:solidFill>
                <a:latin typeface="Times New Roman" panose="02020603050405020304" pitchFamily="18" charset="0"/>
                <a:ea typeface="楷体_GB2312" pitchFamily="49" charset="-122"/>
              </a:rPr>
              <a:t>7</a:t>
            </a:r>
            <a:endParaRPr lang="zh-CN" altLang="en-US" sz="1400" b="1" dirty="0">
              <a:solidFill>
                <a:srgbClr val="000000"/>
              </a:solidFill>
              <a:latin typeface="Times New Roman" panose="02020603050405020304" pitchFamily="18" charset="0"/>
              <a:ea typeface="楷体_GB2312" pitchFamily="49" charset="-122"/>
            </a:endParaRPr>
          </a:p>
        </p:txBody>
      </p:sp>
      <p:sp>
        <p:nvSpPr>
          <p:cNvPr id="295164" name="文本框 154"/>
          <p:cNvSpPr txBox="1"/>
          <p:nvPr/>
        </p:nvSpPr>
        <p:spPr>
          <a:xfrm>
            <a:off x="5824538" y="3803650"/>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65" name="文本框 155"/>
          <p:cNvSpPr txBox="1"/>
          <p:nvPr/>
        </p:nvSpPr>
        <p:spPr>
          <a:xfrm>
            <a:off x="7800975" y="4421188"/>
            <a:ext cx="312738"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66" name="文本框 156"/>
          <p:cNvSpPr txBox="1"/>
          <p:nvPr/>
        </p:nvSpPr>
        <p:spPr>
          <a:xfrm>
            <a:off x="8278813" y="4741863"/>
            <a:ext cx="312737" cy="400050"/>
          </a:xfrm>
          <a:prstGeom prst="rect">
            <a:avLst/>
          </a:prstGeom>
          <a:noFill/>
          <a:ln w="9525">
            <a:noFill/>
          </a:ln>
        </p:spPr>
        <p:txBody>
          <a:bodyPr wrap="none">
            <a:spAutoFit/>
          </a:bodyPr>
          <a:p>
            <a:r>
              <a:rPr lang="en-US" altLang="zh-CN" sz="2000" dirty="0">
                <a:latin typeface="Times New Roman" panose="02020603050405020304" pitchFamily="18" charset="0"/>
              </a:rPr>
              <a:t>*</a:t>
            </a:r>
            <a:endParaRPr lang="zh-CN" altLang="en-US" sz="2000" dirty="0">
              <a:latin typeface="Times New Roman" panose="02020603050405020304" pitchFamily="18" charset="0"/>
            </a:endParaRPr>
          </a:p>
        </p:txBody>
      </p:sp>
      <p:sp>
        <p:nvSpPr>
          <p:cNvPr id="295167" name="等腰三角形 2"/>
          <p:cNvSpPr/>
          <p:nvPr/>
        </p:nvSpPr>
        <p:spPr>
          <a:xfrm>
            <a:off x="2828925" y="5467350"/>
            <a:ext cx="339725"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5168" name="文本框 6"/>
          <p:cNvSpPr txBox="1"/>
          <p:nvPr/>
        </p:nvSpPr>
        <p:spPr>
          <a:xfrm>
            <a:off x="3419475" y="5986463"/>
            <a:ext cx="1935163" cy="523875"/>
          </a:xfrm>
          <a:prstGeom prst="rect">
            <a:avLst/>
          </a:prstGeom>
          <a:noFill/>
          <a:ln w="9525">
            <a:noFill/>
          </a:ln>
        </p:spPr>
        <p:txBody>
          <a:bodyPr wrap="none">
            <a:spAutoFit/>
          </a:bodyPr>
          <a:p>
            <a:r>
              <a:rPr lang="en-US" altLang="zh-CN" dirty="0">
                <a:latin typeface="Times New Roman" panose="02020603050405020304" pitchFamily="18" charset="0"/>
              </a:rPr>
              <a:t>H=3/15=0.2</a:t>
            </a:r>
            <a:endParaRPr lang="zh-CN" altLang="en-US" dirty="0">
              <a:latin typeface="Times New Roman" panose="02020603050405020304" pitchFamily="18" charset="0"/>
            </a:endParaRPr>
          </a:p>
        </p:txBody>
      </p:sp>
      <p:sp>
        <p:nvSpPr>
          <p:cNvPr id="295169" name="等腰三角形 157"/>
          <p:cNvSpPr/>
          <p:nvPr/>
        </p:nvSpPr>
        <p:spPr>
          <a:xfrm>
            <a:off x="4773613" y="5467350"/>
            <a:ext cx="341312"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
        <p:nvSpPr>
          <p:cNvPr id="295170" name="等腰三角形 158"/>
          <p:cNvSpPr/>
          <p:nvPr/>
        </p:nvSpPr>
        <p:spPr>
          <a:xfrm>
            <a:off x="7178675" y="5443538"/>
            <a:ext cx="339725" cy="250825"/>
          </a:xfrm>
          <a:prstGeom prst="triangle">
            <a:avLst>
              <a:gd name="adj" fmla="val 50000"/>
            </a:avLst>
          </a:prstGeom>
          <a:solidFill>
            <a:srgbClr val="FF0000"/>
          </a:solidFill>
          <a:ln w="38100" cap="flat" cmpd="sng">
            <a:solidFill>
              <a:srgbClr val="FF0000"/>
            </a:solidFill>
            <a:prstDash val="solid"/>
            <a:roun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62"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296963"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4.4 Cache-</a:t>
            </a:r>
            <a:r>
              <a:rPr lang="zh-CN" altLang="en-US" sz="3600" dirty="0">
                <a:solidFill>
                  <a:srgbClr val="FF0000"/>
                </a:solidFill>
                <a:latin typeface="Times New Roman" panose="02020603050405020304" pitchFamily="18" charset="0"/>
              </a:rPr>
              <a:t>主存</a:t>
            </a:r>
            <a:r>
              <a:rPr lang="en-US" altLang="zh-CN" sz="3600" dirty="0">
                <a:solidFill>
                  <a:srgbClr val="FF0000"/>
                </a:solidFill>
                <a:latin typeface="Times New Roman" panose="02020603050405020304" pitchFamily="18" charset="0"/>
              </a:rPr>
              <a:t>-</a:t>
            </a:r>
            <a:r>
              <a:rPr lang="zh-CN" altLang="en-US" sz="3600" dirty="0">
                <a:solidFill>
                  <a:srgbClr val="FF0000"/>
                </a:solidFill>
                <a:latin typeface="Times New Roman" panose="02020603050405020304" pitchFamily="18" charset="0"/>
              </a:rPr>
              <a:t>辅存三级层次</a:t>
            </a:r>
            <a:endParaRPr lang="zh-CN" altLang="en-US" sz="3600" dirty="0">
              <a:solidFill>
                <a:srgbClr val="FF0000"/>
              </a:solidFill>
              <a:latin typeface="Times New Roman" panose="02020603050405020304" pitchFamily="18" charset="0"/>
            </a:endParaRPr>
          </a:p>
          <a:p>
            <a:pPr eaLnBrk="1" hangingPunct="1"/>
            <a:r>
              <a:rPr lang="en-US" altLang="zh-CN" sz="3600" dirty="0">
                <a:latin typeface="Times New Roman" panose="02020603050405020304" pitchFamily="18" charset="0"/>
              </a:rPr>
              <a:t>4.5 </a:t>
            </a:r>
            <a:r>
              <a:rPr lang="zh-CN" altLang="en-US" sz="3600" dirty="0">
                <a:latin typeface="Times New Roman" panose="02020603050405020304" pitchFamily="18" charset="0"/>
              </a:rPr>
              <a:t>主存保护</a:t>
            </a:r>
            <a:endParaRPr lang="zh-CN" altLang="en-US" sz="3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9010" name="Rectangle 2"/>
          <p:cNvSpPr>
            <a:spLocks noGrp="1"/>
          </p:cNvSpPr>
          <p:nvPr>
            <p:ph type="title"/>
          </p:nvPr>
        </p:nvSpPr>
        <p:spPr>
          <a:ln/>
        </p:spPr>
        <p:txBody>
          <a:bodyPr vert="horz" wrap="square" lIns="91440" tIns="45720" rIns="91440" bIns="45720" anchor="ctr" anchorCtr="0"/>
          <a:p>
            <a:pPr eaLnBrk="1" hangingPunct="1"/>
            <a:r>
              <a:rPr lang="en-US" altLang="zh-CN" dirty="0"/>
              <a:t>4.4 </a:t>
            </a:r>
            <a:r>
              <a:rPr lang="zh-CN" altLang="en-US" dirty="0"/>
              <a:t>三级存储体系</a:t>
            </a:r>
            <a:endParaRPr lang="zh-CN" altLang="en-US" dirty="0"/>
          </a:p>
        </p:txBody>
      </p:sp>
      <p:sp>
        <p:nvSpPr>
          <p:cNvPr id="1107971" name="Rectangle 3"/>
          <p:cNvSpPr>
            <a:spLocks noGrp="1" noChangeArrowheads="1"/>
          </p:cNvSpPr>
          <p:nvPr>
            <p:ph idx="1" hasCustomPrompt="1"/>
          </p:nvPr>
        </p:nvSpPr>
        <p:spPr>
          <a:xfrm>
            <a:off x="377825" y="938213"/>
            <a:ext cx="8229600" cy="57594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物理地址</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用程序虚地址访存，经</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存储管理部件</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中的地址变换成主存物理地址访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。如果命中</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，就访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，如不命中</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，就将该主存物理地址的字和该字的主存一个块与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某相应块交换，而所访问的字直接与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交换。</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299012" name="组合 5"/>
          <p:cNvGrpSpPr/>
          <p:nvPr/>
        </p:nvGrpSpPr>
        <p:grpSpPr>
          <a:xfrm>
            <a:off x="1016000" y="1674813"/>
            <a:ext cx="7380288" cy="2481262"/>
            <a:chOff x="1016001" y="1379379"/>
            <a:chExt cx="7380429" cy="2481421"/>
          </a:xfrm>
        </p:grpSpPr>
        <p:sp>
          <p:nvSpPr>
            <p:cNvPr id="299013" name="矩形 6"/>
            <p:cNvSpPr/>
            <p:nvPr/>
          </p:nvSpPr>
          <p:spPr>
            <a:xfrm>
              <a:off x="1016001" y="1514764"/>
              <a:ext cx="914400" cy="2346036"/>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dirty="0">
                  <a:solidFill>
                    <a:srgbClr val="000000"/>
                  </a:solidFill>
                  <a:latin typeface="Times New Roman" panose="02020603050405020304" pitchFamily="18" charset="0"/>
                </a:rPr>
                <a:t>CPU</a:t>
              </a:r>
              <a:endParaRPr lang="zh-CN" altLang="en-US" dirty="0">
                <a:solidFill>
                  <a:srgbClr val="000000"/>
                </a:solidFill>
                <a:latin typeface="Times New Roman" panose="02020603050405020304" pitchFamily="18" charset="0"/>
              </a:endParaRPr>
            </a:p>
          </p:txBody>
        </p:sp>
        <p:sp>
          <p:nvSpPr>
            <p:cNvPr id="299014" name="矩形 7"/>
            <p:cNvSpPr/>
            <p:nvPr/>
          </p:nvSpPr>
          <p:spPr>
            <a:xfrm>
              <a:off x="2798427" y="1597891"/>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2000" dirty="0">
                  <a:solidFill>
                    <a:srgbClr val="000000"/>
                  </a:solidFill>
                  <a:latin typeface="Times New Roman" panose="02020603050405020304" pitchFamily="18" charset="0"/>
                </a:rPr>
                <a:t>存储管理</a:t>
              </a:r>
              <a:endParaRPr lang="en-US" altLang="zh-CN" sz="2000" dirty="0">
                <a:solidFill>
                  <a:srgbClr val="000000"/>
                </a:solidFill>
                <a:latin typeface="Times New Roman" panose="02020603050405020304" pitchFamily="18" charset="0"/>
              </a:endParaRPr>
            </a:p>
            <a:p>
              <a:pPr algn="ctr"/>
              <a:r>
                <a:rPr lang="zh-CN" altLang="en-US" sz="2000" dirty="0">
                  <a:solidFill>
                    <a:srgbClr val="000000"/>
                  </a:solidFill>
                  <a:latin typeface="Times New Roman" panose="02020603050405020304" pitchFamily="18" charset="0"/>
                </a:rPr>
                <a:t>部件</a:t>
              </a:r>
              <a:endParaRPr lang="en-US" altLang="zh-CN" sz="2000" dirty="0">
                <a:solidFill>
                  <a:srgbClr val="000000"/>
                </a:solidFill>
                <a:latin typeface="Times New Roman" panose="02020603050405020304" pitchFamily="18" charset="0"/>
              </a:endParaRPr>
            </a:p>
            <a:p>
              <a:pPr algn="ctr"/>
              <a:r>
                <a:rPr lang="en-US" altLang="zh-CN" sz="2000" dirty="0">
                  <a:solidFill>
                    <a:srgbClr val="000000"/>
                  </a:solidFill>
                  <a:latin typeface="Times New Roman" panose="02020603050405020304" pitchFamily="18" charset="0"/>
                </a:rPr>
                <a:t>(MMU)</a:t>
              </a:r>
              <a:endParaRPr lang="zh-CN" altLang="en-US" sz="2000" dirty="0">
                <a:solidFill>
                  <a:srgbClr val="000000"/>
                </a:solidFill>
                <a:latin typeface="Times New Roman" panose="02020603050405020304" pitchFamily="18" charset="0"/>
              </a:endParaRPr>
            </a:p>
          </p:txBody>
        </p:sp>
        <p:sp>
          <p:nvSpPr>
            <p:cNvPr id="299015" name="矩形 8"/>
            <p:cNvSpPr/>
            <p:nvPr/>
          </p:nvSpPr>
          <p:spPr>
            <a:xfrm>
              <a:off x="4953770" y="1652444"/>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Cache</a:t>
              </a:r>
              <a:endParaRPr lang="zh-CN" altLang="en-US" sz="2000" dirty="0">
                <a:solidFill>
                  <a:srgbClr val="000000"/>
                </a:solidFill>
                <a:latin typeface="Times New Roman" panose="02020603050405020304" pitchFamily="18" charset="0"/>
              </a:endParaRPr>
            </a:p>
          </p:txBody>
        </p:sp>
        <p:sp>
          <p:nvSpPr>
            <p:cNvPr id="299016" name="矩形 9"/>
            <p:cNvSpPr/>
            <p:nvPr/>
          </p:nvSpPr>
          <p:spPr>
            <a:xfrm>
              <a:off x="7109113" y="1652444"/>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2000" dirty="0">
                  <a:solidFill>
                    <a:srgbClr val="000000"/>
                  </a:solidFill>
                  <a:latin typeface="Times New Roman" panose="02020603050405020304" pitchFamily="18" charset="0"/>
                </a:rPr>
                <a:t>主存</a:t>
              </a:r>
              <a:endParaRPr lang="zh-CN" altLang="en-US" sz="2000" dirty="0">
                <a:solidFill>
                  <a:srgbClr val="000000"/>
                </a:solidFill>
                <a:latin typeface="Times New Roman" panose="02020603050405020304" pitchFamily="18" charset="0"/>
              </a:endParaRPr>
            </a:p>
          </p:txBody>
        </p:sp>
        <p:cxnSp>
          <p:nvCxnSpPr>
            <p:cNvPr id="299017" name="直接箭头连接符 10"/>
            <p:cNvCxnSpPr/>
            <p:nvPr/>
          </p:nvCxnSpPr>
          <p:spPr>
            <a:xfrm>
              <a:off x="1930401" y="1995055"/>
              <a:ext cx="868026" cy="0"/>
            </a:xfrm>
            <a:prstGeom prst="straightConnector1">
              <a:avLst/>
            </a:prstGeom>
            <a:ln w="6350" cap="flat" cmpd="sng">
              <a:solidFill>
                <a:srgbClr val="000000"/>
              </a:solidFill>
              <a:prstDash val="solid"/>
              <a:headEnd type="none" w="med" len="med"/>
              <a:tailEnd type="triangle" w="med" len="med"/>
            </a:ln>
          </p:spPr>
        </p:cxnSp>
        <p:sp>
          <p:nvSpPr>
            <p:cNvPr id="299018" name="文本框 11"/>
            <p:cNvSpPr txBox="1"/>
            <p:nvPr/>
          </p:nvSpPr>
          <p:spPr>
            <a:xfrm>
              <a:off x="1964304" y="1597891"/>
              <a:ext cx="800219" cy="338554"/>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虚地址</a:t>
              </a:r>
              <a:endParaRPr lang="zh-CN" altLang="en-US" sz="1600" dirty="0">
                <a:solidFill>
                  <a:srgbClr val="000000"/>
                </a:solidFill>
                <a:latin typeface="Times New Roman" panose="02020603050405020304" pitchFamily="18" charset="0"/>
              </a:endParaRPr>
            </a:p>
          </p:txBody>
        </p:sp>
        <p:cxnSp>
          <p:nvCxnSpPr>
            <p:cNvPr id="299019" name="直接箭头连接符 12"/>
            <p:cNvCxnSpPr/>
            <p:nvPr/>
          </p:nvCxnSpPr>
          <p:spPr>
            <a:xfrm>
              <a:off x="4085744" y="1995055"/>
              <a:ext cx="868026" cy="0"/>
            </a:xfrm>
            <a:prstGeom prst="straightConnector1">
              <a:avLst/>
            </a:prstGeom>
            <a:ln w="6350" cap="flat" cmpd="sng">
              <a:solidFill>
                <a:srgbClr val="000000"/>
              </a:solidFill>
              <a:prstDash val="solid"/>
              <a:headEnd type="none" w="med" len="med"/>
              <a:tailEnd type="triangle" w="med" len="med"/>
            </a:ln>
          </p:spPr>
        </p:cxnSp>
        <p:cxnSp>
          <p:nvCxnSpPr>
            <p:cNvPr id="299020" name="直接箭头连接符 13"/>
            <p:cNvCxnSpPr/>
            <p:nvPr/>
          </p:nvCxnSpPr>
          <p:spPr>
            <a:xfrm>
              <a:off x="6241087" y="1995055"/>
              <a:ext cx="868026" cy="0"/>
            </a:xfrm>
            <a:prstGeom prst="straightConnector1">
              <a:avLst/>
            </a:prstGeom>
            <a:ln w="6350" cap="flat" cmpd="sng">
              <a:solidFill>
                <a:srgbClr val="000000"/>
              </a:solidFill>
              <a:prstDash val="solid"/>
              <a:headEnd type="none" w="med" len="med"/>
              <a:tailEnd type="triangle" w="med" len="med"/>
            </a:ln>
          </p:spPr>
        </p:cxnSp>
        <p:cxnSp>
          <p:nvCxnSpPr>
            <p:cNvPr id="299021" name="直接箭头连接符 14"/>
            <p:cNvCxnSpPr/>
            <p:nvPr/>
          </p:nvCxnSpPr>
          <p:spPr>
            <a:xfrm>
              <a:off x="6241087" y="2479964"/>
              <a:ext cx="868026" cy="0"/>
            </a:xfrm>
            <a:prstGeom prst="straightConnector1">
              <a:avLst/>
            </a:prstGeom>
            <a:ln w="6350" cap="flat" cmpd="sng">
              <a:solidFill>
                <a:srgbClr val="000000"/>
              </a:solidFill>
              <a:prstDash val="solid"/>
              <a:headEnd type="none" w="med" len="med"/>
              <a:tailEnd type="triangle" w="med" len="med"/>
            </a:ln>
          </p:spPr>
        </p:cxnSp>
        <p:sp>
          <p:nvSpPr>
            <p:cNvPr id="299022" name="文本框 15"/>
            <p:cNvSpPr txBox="1"/>
            <p:nvPr/>
          </p:nvSpPr>
          <p:spPr>
            <a:xfrm>
              <a:off x="4017055" y="1379379"/>
              <a:ext cx="1005403" cy="584775"/>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主存</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物理地址</a:t>
              </a:r>
              <a:endParaRPr lang="zh-CN" altLang="en-US" sz="1600" dirty="0">
                <a:solidFill>
                  <a:srgbClr val="000000"/>
                </a:solidFill>
                <a:latin typeface="Times New Roman" panose="02020603050405020304" pitchFamily="18" charset="0"/>
              </a:endParaRPr>
            </a:p>
          </p:txBody>
        </p:sp>
        <p:sp>
          <p:nvSpPr>
            <p:cNvPr id="299023" name="文本框 16"/>
            <p:cNvSpPr txBox="1"/>
            <p:nvPr/>
          </p:nvSpPr>
          <p:spPr>
            <a:xfrm>
              <a:off x="6172398" y="1410280"/>
              <a:ext cx="1005403" cy="584775"/>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主存</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物理地址</a:t>
              </a:r>
              <a:endParaRPr lang="zh-CN" altLang="en-US" sz="1600" dirty="0">
                <a:solidFill>
                  <a:srgbClr val="000000"/>
                </a:solidFill>
                <a:latin typeface="Times New Roman" panose="02020603050405020304" pitchFamily="18" charset="0"/>
              </a:endParaRPr>
            </a:p>
          </p:txBody>
        </p:sp>
        <p:sp>
          <p:nvSpPr>
            <p:cNvPr id="299024" name="文本框 17"/>
            <p:cNvSpPr txBox="1"/>
            <p:nvPr/>
          </p:nvSpPr>
          <p:spPr>
            <a:xfrm>
              <a:off x="6232996" y="2433497"/>
              <a:ext cx="938077" cy="830997"/>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数据或</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指令块</a:t>
              </a:r>
              <a:endParaRPr lang="en-US" altLang="zh-CN" sz="1600" dirty="0">
                <a:solidFill>
                  <a:srgbClr val="000000"/>
                </a:solidFill>
                <a:latin typeface="Times New Roman" panose="02020603050405020304" pitchFamily="18" charset="0"/>
              </a:endParaRPr>
            </a:p>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多字宽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299025" name="肘形连接符 18"/>
            <p:cNvCxnSpPr>
              <a:endCxn id="299016" idx="2"/>
            </p:cNvCxnSpPr>
            <p:nvPr/>
          </p:nvCxnSpPr>
          <p:spPr>
            <a:xfrm flipV="1">
              <a:off x="1964304" y="2936298"/>
              <a:ext cx="5788468" cy="758247"/>
            </a:xfrm>
            <a:prstGeom prst="bentConnector2">
              <a:avLst/>
            </a:prstGeom>
            <a:ln w="6350" cap="flat" cmpd="sng">
              <a:solidFill>
                <a:srgbClr val="000000"/>
              </a:solidFill>
              <a:prstDash val="solid"/>
              <a:round/>
              <a:headEnd type="triangle" w="med" len="med"/>
              <a:tailEnd type="triangle" w="med" len="med"/>
            </a:ln>
          </p:spPr>
        </p:cxnSp>
        <p:sp>
          <p:nvSpPr>
            <p:cNvPr id="299026" name="文本框 19"/>
            <p:cNvSpPr txBox="1"/>
            <p:nvPr/>
          </p:nvSpPr>
          <p:spPr>
            <a:xfrm>
              <a:off x="3122299" y="3304157"/>
              <a:ext cx="1210588" cy="338554"/>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数据或指令</a:t>
              </a:r>
              <a:endParaRPr lang="zh-CN" altLang="en-US" sz="1600" dirty="0">
                <a:solidFill>
                  <a:srgbClr val="000000"/>
                </a:solidFill>
                <a:latin typeface="Times New Roman" panose="02020603050405020304" pitchFamily="18" charset="0"/>
              </a:endParaRPr>
            </a:p>
          </p:txBody>
        </p:sp>
        <p:sp>
          <p:nvSpPr>
            <p:cNvPr id="299027" name="文本框 20"/>
            <p:cNvSpPr txBox="1"/>
            <p:nvPr/>
          </p:nvSpPr>
          <p:spPr>
            <a:xfrm>
              <a:off x="6177782" y="3363361"/>
              <a:ext cx="938078" cy="338554"/>
            </a:xfrm>
            <a:prstGeom prst="rect">
              <a:avLst/>
            </a:prstGeom>
            <a:noFill/>
            <a:ln w="9525">
              <a:noFill/>
            </a:ln>
          </p:spPr>
          <p:txBody>
            <a:bodyPr wrap="none">
              <a:spAutoFit/>
            </a:bodyPr>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单字宽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299028" name="直接箭头连接符 21"/>
            <p:cNvCxnSpPr>
              <a:stCxn id="299015" idx="2"/>
              <a:endCxn id="299016" idx="2"/>
            </p:cNvCxnSpPr>
            <p:nvPr/>
          </p:nvCxnSpPr>
          <p:spPr>
            <a:xfrm flipH="1">
              <a:off x="5597428" y="2936298"/>
              <a:ext cx="1" cy="765617"/>
            </a:xfrm>
            <a:prstGeom prst="straightConnector1">
              <a:avLst/>
            </a:prstGeom>
            <a:ln w="6350" cap="flat" cmpd="sng">
              <a:solidFill>
                <a:srgbClr val="000000"/>
              </a:solidFill>
              <a:prstDash val="solid"/>
              <a:headEnd type="triangle" w="med" len="med"/>
              <a:tailEnd type="triangle" w="med" len="med"/>
            </a:ln>
          </p:spPr>
        </p:cxnSp>
      </p:gr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4" name="Rectangle 2"/>
          <p:cNvSpPr>
            <a:spLocks noGrp="1"/>
          </p:cNvSpPr>
          <p:nvPr>
            <p:ph type="title"/>
          </p:nvPr>
        </p:nvSpPr>
        <p:spPr>
          <a:ln/>
        </p:spPr>
        <p:txBody>
          <a:bodyPr vert="horz" wrap="square" lIns="91440" tIns="45720" rIns="91440" bIns="45720" anchor="ctr" anchorCtr="0"/>
          <a:p>
            <a:pPr eaLnBrk="1" hangingPunct="1"/>
            <a:r>
              <a:rPr lang="en-US" altLang="zh-CN" dirty="0"/>
              <a:t>4.4 </a:t>
            </a:r>
            <a:r>
              <a:rPr lang="zh-CN" altLang="en-US" dirty="0"/>
              <a:t>三级存储体系</a:t>
            </a:r>
            <a:endParaRPr lang="zh-CN" altLang="en-US" dirty="0"/>
          </a:p>
        </p:txBody>
      </p:sp>
      <p:sp>
        <p:nvSpPr>
          <p:cNvPr id="1107971" name="Rectangle 3"/>
          <p:cNvSpPr>
            <a:spLocks noGrp="1" noChangeArrowheads="1"/>
          </p:cNvSpPr>
          <p:nvPr>
            <p:ph idx="1" hasCustomPrompt="1"/>
          </p:nvPr>
        </p:nvSpPr>
        <p:spPr>
          <a:xfrm>
            <a:off x="377825" y="938213"/>
            <a:ext cx="8229600" cy="57594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物理地址</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这种方式需要将主存物理地址变换成</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地址才能访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，这将增大访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的时间，至少要 增加一个查主存块表的时间。为弥补这个不足，许多系统就改为直接用虚地址访</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00036" name="组合 5"/>
          <p:cNvGrpSpPr/>
          <p:nvPr/>
        </p:nvGrpSpPr>
        <p:grpSpPr>
          <a:xfrm>
            <a:off x="1016000" y="1674813"/>
            <a:ext cx="7380288" cy="2481262"/>
            <a:chOff x="1016001" y="1379379"/>
            <a:chExt cx="7380429" cy="2481421"/>
          </a:xfrm>
        </p:grpSpPr>
        <p:sp>
          <p:nvSpPr>
            <p:cNvPr id="300037" name="矩形 6"/>
            <p:cNvSpPr/>
            <p:nvPr/>
          </p:nvSpPr>
          <p:spPr>
            <a:xfrm>
              <a:off x="1016001" y="1514764"/>
              <a:ext cx="914400" cy="2346036"/>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dirty="0">
                  <a:solidFill>
                    <a:srgbClr val="000000"/>
                  </a:solidFill>
                  <a:latin typeface="Times New Roman" panose="02020603050405020304" pitchFamily="18" charset="0"/>
                </a:rPr>
                <a:t>CPU</a:t>
              </a:r>
              <a:endParaRPr lang="zh-CN" altLang="en-US" dirty="0">
                <a:solidFill>
                  <a:srgbClr val="000000"/>
                </a:solidFill>
                <a:latin typeface="Times New Roman" panose="02020603050405020304" pitchFamily="18" charset="0"/>
              </a:endParaRPr>
            </a:p>
          </p:txBody>
        </p:sp>
        <p:sp>
          <p:nvSpPr>
            <p:cNvPr id="300038" name="矩形 7"/>
            <p:cNvSpPr/>
            <p:nvPr/>
          </p:nvSpPr>
          <p:spPr>
            <a:xfrm>
              <a:off x="2798427" y="1597891"/>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2000" dirty="0">
                  <a:solidFill>
                    <a:srgbClr val="000000"/>
                  </a:solidFill>
                  <a:latin typeface="Times New Roman" panose="02020603050405020304" pitchFamily="18" charset="0"/>
                </a:rPr>
                <a:t>存储管理</a:t>
              </a:r>
              <a:endParaRPr lang="en-US" altLang="zh-CN" sz="2000" dirty="0">
                <a:solidFill>
                  <a:srgbClr val="000000"/>
                </a:solidFill>
                <a:latin typeface="Times New Roman" panose="02020603050405020304" pitchFamily="18" charset="0"/>
              </a:endParaRPr>
            </a:p>
            <a:p>
              <a:pPr algn="ctr"/>
              <a:r>
                <a:rPr lang="zh-CN" altLang="en-US" sz="2000" dirty="0">
                  <a:solidFill>
                    <a:srgbClr val="000000"/>
                  </a:solidFill>
                  <a:latin typeface="Times New Roman" panose="02020603050405020304" pitchFamily="18" charset="0"/>
                </a:rPr>
                <a:t>部件</a:t>
              </a:r>
              <a:endParaRPr lang="en-US" altLang="zh-CN" sz="2000" dirty="0">
                <a:solidFill>
                  <a:srgbClr val="000000"/>
                </a:solidFill>
                <a:latin typeface="Times New Roman" panose="02020603050405020304" pitchFamily="18" charset="0"/>
              </a:endParaRPr>
            </a:p>
            <a:p>
              <a:pPr algn="ctr"/>
              <a:r>
                <a:rPr lang="en-US" altLang="zh-CN" sz="2000" dirty="0">
                  <a:solidFill>
                    <a:srgbClr val="000000"/>
                  </a:solidFill>
                  <a:latin typeface="Times New Roman" panose="02020603050405020304" pitchFamily="18" charset="0"/>
                </a:rPr>
                <a:t>(MMU)</a:t>
              </a:r>
              <a:endParaRPr lang="zh-CN" altLang="en-US" sz="2000" dirty="0">
                <a:solidFill>
                  <a:srgbClr val="000000"/>
                </a:solidFill>
                <a:latin typeface="Times New Roman" panose="02020603050405020304" pitchFamily="18" charset="0"/>
              </a:endParaRPr>
            </a:p>
          </p:txBody>
        </p:sp>
        <p:sp>
          <p:nvSpPr>
            <p:cNvPr id="300039" name="矩形 8"/>
            <p:cNvSpPr/>
            <p:nvPr/>
          </p:nvSpPr>
          <p:spPr>
            <a:xfrm>
              <a:off x="4953770" y="1652444"/>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2000" dirty="0">
                  <a:solidFill>
                    <a:srgbClr val="000000"/>
                  </a:solidFill>
                  <a:latin typeface="Times New Roman" panose="02020603050405020304" pitchFamily="18" charset="0"/>
                </a:rPr>
                <a:t>Cache</a:t>
              </a:r>
              <a:endParaRPr lang="zh-CN" altLang="en-US" sz="2000" dirty="0">
                <a:solidFill>
                  <a:srgbClr val="000000"/>
                </a:solidFill>
                <a:latin typeface="Times New Roman" panose="02020603050405020304" pitchFamily="18" charset="0"/>
              </a:endParaRPr>
            </a:p>
          </p:txBody>
        </p:sp>
        <p:sp>
          <p:nvSpPr>
            <p:cNvPr id="300040" name="矩形 9"/>
            <p:cNvSpPr/>
            <p:nvPr/>
          </p:nvSpPr>
          <p:spPr>
            <a:xfrm>
              <a:off x="7109113" y="1652444"/>
              <a:ext cx="1287317" cy="1283854"/>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2000" dirty="0">
                  <a:solidFill>
                    <a:srgbClr val="000000"/>
                  </a:solidFill>
                  <a:latin typeface="Times New Roman" panose="02020603050405020304" pitchFamily="18" charset="0"/>
                </a:rPr>
                <a:t>主存</a:t>
              </a:r>
              <a:endParaRPr lang="zh-CN" altLang="en-US" sz="2000" dirty="0">
                <a:solidFill>
                  <a:srgbClr val="000000"/>
                </a:solidFill>
                <a:latin typeface="Times New Roman" panose="02020603050405020304" pitchFamily="18" charset="0"/>
              </a:endParaRPr>
            </a:p>
          </p:txBody>
        </p:sp>
        <p:cxnSp>
          <p:nvCxnSpPr>
            <p:cNvPr id="300041" name="直接箭头连接符 10"/>
            <p:cNvCxnSpPr/>
            <p:nvPr/>
          </p:nvCxnSpPr>
          <p:spPr>
            <a:xfrm>
              <a:off x="1930401" y="1995055"/>
              <a:ext cx="868026" cy="0"/>
            </a:xfrm>
            <a:prstGeom prst="straightConnector1">
              <a:avLst/>
            </a:prstGeom>
            <a:ln w="6350" cap="flat" cmpd="sng">
              <a:solidFill>
                <a:srgbClr val="000000"/>
              </a:solidFill>
              <a:prstDash val="solid"/>
              <a:headEnd type="none" w="med" len="med"/>
              <a:tailEnd type="triangle" w="med" len="med"/>
            </a:ln>
          </p:spPr>
        </p:cxnSp>
        <p:sp>
          <p:nvSpPr>
            <p:cNvPr id="300042" name="文本框 11"/>
            <p:cNvSpPr txBox="1"/>
            <p:nvPr/>
          </p:nvSpPr>
          <p:spPr>
            <a:xfrm>
              <a:off x="1964304" y="1597891"/>
              <a:ext cx="800219" cy="338554"/>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虚地址</a:t>
              </a:r>
              <a:endParaRPr lang="zh-CN" altLang="en-US" sz="1600" dirty="0">
                <a:solidFill>
                  <a:srgbClr val="000000"/>
                </a:solidFill>
                <a:latin typeface="Times New Roman" panose="02020603050405020304" pitchFamily="18" charset="0"/>
              </a:endParaRPr>
            </a:p>
          </p:txBody>
        </p:sp>
        <p:cxnSp>
          <p:nvCxnSpPr>
            <p:cNvPr id="300043" name="直接箭头连接符 12"/>
            <p:cNvCxnSpPr/>
            <p:nvPr/>
          </p:nvCxnSpPr>
          <p:spPr>
            <a:xfrm>
              <a:off x="4085744" y="1995055"/>
              <a:ext cx="868026" cy="0"/>
            </a:xfrm>
            <a:prstGeom prst="straightConnector1">
              <a:avLst/>
            </a:prstGeom>
            <a:ln w="6350" cap="flat" cmpd="sng">
              <a:solidFill>
                <a:srgbClr val="000000"/>
              </a:solidFill>
              <a:prstDash val="solid"/>
              <a:headEnd type="none" w="med" len="med"/>
              <a:tailEnd type="triangle" w="med" len="med"/>
            </a:ln>
          </p:spPr>
        </p:cxnSp>
        <p:cxnSp>
          <p:nvCxnSpPr>
            <p:cNvPr id="300044" name="直接箭头连接符 13"/>
            <p:cNvCxnSpPr/>
            <p:nvPr/>
          </p:nvCxnSpPr>
          <p:spPr>
            <a:xfrm>
              <a:off x="6241087" y="1995055"/>
              <a:ext cx="868026" cy="0"/>
            </a:xfrm>
            <a:prstGeom prst="straightConnector1">
              <a:avLst/>
            </a:prstGeom>
            <a:ln w="6350" cap="flat" cmpd="sng">
              <a:solidFill>
                <a:srgbClr val="000000"/>
              </a:solidFill>
              <a:prstDash val="solid"/>
              <a:headEnd type="none" w="med" len="med"/>
              <a:tailEnd type="triangle" w="med" len="med"/>
            </a:ln>
          </p:spPr>
        </p:cxnSp>
        <p:cxnSp>
          <p:nvCxnSpPr>
            <p:cNvPr id="300045" name="直接箭头连接符 14"/>
            <p:cNvCxnSpPr/>
            <p:nvPr/>
          </p:nvCxnSpPr>
          <p:spPr>
            <a:xfrm>
              <a:off x="6241087" y="2479964"/>
              <a:ext cx="868026" cy="0"/>
            </a:xfrm>
            <a:prstGeom prst="straightConnector1">
              <a:avLst/>
            </a:prstGeom>
            <a:ln w="6350" cap="flat" cmpd="sng">
              <a:solidFill>
                <a:srgbClr val="000000"/>
              </a:solidFill>
              <a:prstDash val="solid"/>
              <a:headEnd type="none" w="med" len="med"/>
              <a:tailEnd type="triangle" w="med" len="med"/>
            </a:ln>
          </p:spPr>
        </p:cxnSp>
        <p:sp>
          <p:nvSpPr>
            <p:cNvPr id="300046" name="文本框 15"/>
            <p:cNvSpPr txBox="1"/>
            <p:nvPr/>
          </p:nvSpPr>
          <p:spPr>
            <a:xfrm>
              <a:off x="4017055" y="1379379"/>
              <a:ext cx="1005403" cy="584775"/>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主存</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物理地址</a:t>
              </a:r>
              <a:endParaRPr lang="zh-CN" altLang="en-US" sz="1600" dirty="0">
                <a:solidFill>
                  <a:srgbClr val="000000"/>
                </a:solidFill>
                <a:latin typeface="Times New Roman" panose="02020603050405020304" pitchFamily="18" charset="0"/>
              </a:endParaRPr>
            </a:p>
          </p:txBody>
        </p:sp>
        <p:sp>
          <p:nvSpPr>
            <p:cNvPr id="300047" name="文本框 16"/>
            <p:cNvSpPr txBox="1"/>
            <p:nvPr/>
          </p:nvSpPr>
          <p:spPr>
            <a:xfrm>
              <a:off x="6172398" y="1410280"/>
              <a:ext cx="1005403" cy="584775"/>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主存</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物理地址</a:t>
              </a:r>
              <a:endParaRPr lang="zh-CN" altLang="en-US" sz="1600" dirty="0">
                <a:solidFill>
                  <a:srgbClr val="000000"/>
                </a:solidFill>
                <a:latin typeface="Times New Roman" panose="02020603050405020304" pitchFamily="18" charset="0"/>
              </a:endParaRPr>
            </a:p>
          </p:txBody>
        </p:sp>
        <p:sp>
          <p:nvSpPr>
            <p:cNvPr id="300048" name="文本框 17"/>
            <p:cNvSpPr txBox="1"/>
            <p:nvPr/>
          </p:nvSpPr>
          <p:spPr>
            <a:xfrm>
              <a:off x="6232996" y="2433497"/>
              <a:ext cx="938077" cy="830997"/>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数据或</a:t>
              </a:r>
              <a:endParaRPr lang="en-US" altLang="zh-CN" sz="1600" dirty="0">
                <a:solidFill>
                  <a:srgbClr val="000000"/>
                </a:solidFill>
                <a:latin typeface="Times New Roman" panose="02020603050405020304" pitchFamily="18" charset="0"/>
              </a:endParaRPr>
            </a:p>
            <a:p>
              <a:pPr algn="ctr"/>
              <a:r>
                <a:rPr lang="zh-CN" altLang="en-US" sz="1600" dirty="0">
                  <a:solidFill>
                    <a:srgbClr val="000000"/>
                  </a:solidFill>
                  <a:latin typeface="Times New Roman" panose="02020603050405020304" pitchFamily="18" charset="0"/>
                </a:rPr>
                <a:t>指令块</a:t>
              </a:r>
              <a:endParaRPr lang="en-US" altLang="zh-CN" sz="1600" dirty="0">
                <a:solidFill>
                  <a:srgbClr val="000000"/>
                </a:solidFill>
                <a:latin typeface="Times New Roman" panose="02020603050405020304" pitchFamily="18" charset="0"/>
              </a:endParaRPr>
            </a:p>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多字宽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300049" name="肘形连接符 18"/>
            <p:cNvCxnSpPr>
              <a:endCxn id="300040" idx="2"/>
            </p:cNvCxnSpPr>
            <p:nvPr/>
          </p:nvCxnSpPr>
          <p:spPr>
            <a:xfrm flipV="1">
              <a:off x="1964304" y="2936298"/>
              <a:ext cx="5788468" cy="758247"/>
            </a:xfrm>
            <a:prstGeom prst="bentConnector2">
              <a:avLst/>
            </a:prstGeom>
            <a:ln w="6350" cap="flat" cmpd="sng">
              <a:solidFill>
                <a:srgbClr val="000000"/>
              </a:solidFill>
              <a:prstDash val="solid"/>
              <a:round/>
              <a:headEnd type="triangle" w="med" len="med"/>
              <a:tailEnd type="triangle" w="med" len="med"/>
            </a:ln>
          </p:spPr>
        </p:cxnSp>
        <p:sp>
          <p:nvSpPr>
            <p:cNvPr id="300050" name="文本框 19"/>
            <p:cNvSpPr txBox="1"/>
            <p:nvPr/>
          </p:nvSpPr>
          <p:spPr>
            <a:xfrm>
              <a:off x="3122299" y="3304157"/>
              <a:ext cx="1210588" cy="338554"/>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数据或指令</a:t>
              </a:r>
              <a:endParaRPr lang="zh-CN" altLang="en-US" sz="1600" dirty="0">
                <a:solidFill>
                  <a:srgbClr val="000000"/>
                </a:solidFill>
                <a:latin typeface="Times New Roman" panose="02020603050405020304" pitchFamily="18" charset="0"/>
              </a:endParaRPr>
            </a:p>
          </p:txBody>
        </p:sp>
        <p:sp>
          <p:nvSpPr>
            <p:cNvPr id="300051" name="文本框 20"/>
            <p:cNvSpPr txBox="1"/>
            <p:nvPr/>
          </p:nvSpPr>
          <p:spPr>
            <a:xfrm>
              <a:off x="6177782" y="3363361"/>
              <a:ext cx="938078" cy="338554"/>
            </a:xfrm>
            <a:prstGeom prst="rect">
              <a:avLst/>
            </a:prstGeom>
            <a:noFill/>
            <a:ln w="9525">
              <a:noFill/>
            </a:ln>
          </p:spPr>
          <p:txBody>
            <a:bodyPr wrap="none">
              <a:spAutoFit/>
            </a:bodyPr>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单字宽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300052" name="直接箭头连接符 21"/>
            <p:cNvCxnSpPr>
              <a:stCxn id="300039" idx="2"/>
              <a:endCxn id="300040" idx="2"/>
            </p:cNvCxnSpPr>
            <p:nvPr/>
          </p:nvCxnSpPr>
          <p:spPr>
            <a:xfrm flipH="1">
              <a:off x="5597428" y="2936298"/>
              <a:ext cx="1" cy="765617"/>
            </a:xfrm>
            <a:prstGeom prst="straightConnector1">
              <a:avLst/>
            </a:prstGeom>
            <a:ln w="6350" cap="flat" cmpd="sng">
              <a:solidFill>
                <a:srgbClr val="000000"/>
              </a:solidFill>
              <a:prstDash val="solid"/>
              <a:headEnd type="triangle" w="med" len="med"/>
              <a:tailEnd type="triangle" w="med" len="med"/>
            </a:ln>
          </p:spPr>
        </p:cxnSp>
      </p:gr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1058" name="Rectangle 2"/>
          <p:cNvSpPr>
            <a:spLocks noGrp="1"/>
          </p:cNvSpPr>
          <p:nvPr>
            <p:ph type="title"/>
          </p:nvPr>
        </p:nvSpPr>
        <p:spPr>
          <a:ln/>
        </p:spPr>
        <p:txBody>
          <a:bodyPr vert="horz" wrap="square" lIns="91440" tIns="45720" rIns="91440" bIns="45720" anchor="ctr" anchorCtr="0"/>
          <a:p>
            <a:pPr eaLnBrk="1" hangingPunct="1"/>
            <a:r>
              <a:rPr lang="en-US" altLang="zh-CN" dirty="0"/>
              <a:t>4.4 </a:t>
            </a:r>
            <a:r>
              <a:rPr lang="zh-CN" altLang="en-US" dirty="0"/>
              <a:t>三级存储体系</a:t>
            </a:r>
            <a:endParaRPr lang="zh-CN" altLang="en-US" dirty="0"/>
          </a:p>
        </p:txBody>
      </p:sp>
      <p:sp>
        <p:nvSpPr>
          <p:cNvPr id="1107971" name="Rectangle 3"/>
          <p:cNvSpPr>
            <a:spLocks noGrp="1" noChangeArrowheads="1"/>
          </p:cNvSpPr>
          <p:nvPr>
            <p:ph idx="1" hasCustomPrompt="1"/>
          </p:nvPr>
        </p:nvSpPr>
        <p:spPr>
          <a:xfrm>
            <a:off x="400050" y="1022350"/>
            <a:ext cx="8229600" cy="57594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虚地址</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访存时，直接将虚地址送存储管理部件</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MMU</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和</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。如果</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命中，数据、指令就直接与</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交换。如果</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不命中，就由存储管理部件将虚地址交换成主存物理地址访主存，将含该地址的数据块或指令块与</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交换的同时，将单个指令和数据与</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交换。</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01060" name="组合 6"/>
          <p:cNvGrpSpPr/>
          <p:nvPr/>
        </p:nvGrpSpPr>
        <p:grpSpPr>
          <a:xfrm>
            <a:off x="1058863" y="1744663"/>
            <a:ext cx="7380287" cy="2451100"/>
            <a:chOff x="1058863" y="1744663"/>
            <a:chExt cx="7380287" cy="2451100"/>
          </a:xfrm>
        </p:grpSpPr>
        <p:sp>
          <p:nvSpPr>
            <p:cNvPr id="301061" name="矩形 23"/>
            <p:cNvSpPr/>
            <p:nvPr/>
          </p:nvSpPr>
          <p:spPr>
            <a:xfrm>
              <a:off x="1058863" y="1792733"/>
              <a:ext cx="914382" cy="132393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2400" dirty="0">
                  <a:solidFill>
                    <a:srgbClr val="000000"/>
                  </a:solidFill>
                  <a:latin typeface="Times New Roman" panose="02020603050405020304" pitchFamily="18" charset="0"/>
                </a:rPr>
                <a:t>CPU</a:t>
              </a:r>
              <a:endParaRPr lang="zh-CN" altLang="en-US" sz="2400" dirty="0">
                <a:solidFill>
                  <a:srgbClr val="000000"/>
                </a:solidFill>
                <a:latin typeface="Times New Roman" panose="02020603050405020304" pitchFamily="18" charset="0"/>
              </a:endParaRPr>
            </a:p>
          </p:txBody>
        </p:sp>
        <p:sp>
          <p:nvSpPr>
            <p:cNvPr id="301062" name="矩形 24"/>
            <p:cNvSpPr/>
            <p:nvPr/>
          </p:nvSpPr>
          <p:spPr>
            <a:xfrm>
              <a:off x="3608534" y="1792733"/>
              <a:ext cx="1912081" cy="683203"/>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1600" dirty="0">
                  <a:solidFill>
                    <a:srgbClr val="000000"/>
                  </a:solidFill>
                  <a:latin typeface="Times New Roman" panose="02020603050405020304" pitchFamily="18" charset="0"/>
                </a:rPr>
                <a:t>存储管理部件</a:t>
              </a:r>
              <a:endParaRPr lang="en-US" altLang="zh-CN" sz="1600" dirty="0">
                <a:solidFill>
                  <a:srgbClr val="000000"/>
                </a:solidFill>
                <a:latin typeface="Times New Roman" panose="02020603050405020304" pitchFamily="18" charset="0"/>
              </a:endParaRPr>
            </a:p>
            <a:p>
              <a:pPr algn="ctr"/>
              <a:r>
                <a:rPr lang="en-US" altLang="zh-CN" sz="1600" dirty="0">
                  <a:solidFill>
                    <a:srgbClr val="000000"/>
                  </a:solidFill>
                  <a:latin typeface="Times New Roman" panose="02020603050405020304" pitchFamily="18" charset="0"/>
                </a:rPr>
                <a:t>(MMU)</a:t>
              </a:r>
              <a:endParaRPr lang="zh-CN" altLang="en-US" sz="1600" dirty="0">
                <a:solidFill>
                  <a:srgbClr val="000000"/>
                </a:solidFill>
                <a:latin typeface="Times New Roman" panose="02020603050405020304" pitchFamily="18" charset="0"/>
              </a:endParaRPr>
            </a:p>
          </p:txBody>
        </p:sp>
        <p:sp>
          <p:nvSpPr>
            <p:cNvPr id="301063" name="矩形 25"/>
            <p:cNvSpPr/>
            <p:nvPr/>
          </p:nvSpPr>
          <p:spPr>
            <a:xfrm>
              <a:off x="3604488" y="2581326"/>
              <a:ext cx="1916127" cy="520193"/>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600" dirty="0">
                  <a:solidFill>
                    <a:srgbClr val="000000"/>
                  </a:solidFill>
                  <a:latin typeface="Times New Roman" panose="02020603050405020304" pitchFamily="18" charset="0"/>
                </a:rPr>
                <a:t>Cache</a:t>
              </a:r>
              <a:endParaRPr lang="zh-CN" altLang="en-US" sz="1600" dirty="0">
                <a:solidFill>
                  <a:srgbClr val="000000"/>
                </a:solidFill>
                <a:latin typeface="Times New Roman" panose="02020603050405020304" pitchFamily="18" charset="0"/>
              </a:endParaRPr>
            </a:p>
          </p:txBody>
        </p:sp>
        <p:sp>
          <p:nvSpPr>
            <p:cNvPr id="301064" name="矩形 26"/>
            <p:cNvSpPr/>
            <p:nvPr/>
          </p:nvSpPr>
          <p:spPr>
            <a:xfrm>
              <a:off x="7151858" y="1792733"/>
              <a:ext cx="1287292" cy="1308786"/>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zh-CN" altLang="en-US" sz="2000" dirty="0">
                  <a:solidFill>
                    <a:srgbClr val="000000"/>
                  </a:solidFill>
                  <a:latin typeface="Times New Roman" panose="02020603050405020304" pitchFamily="18" charset="0"/>
                </a:rPr>
                <a:t>主存</a:t>
              </a:r>
              <a:endParaRPr lang="zh-CN" altLang="en-US" sz="2000" dirty="0">
                <a:solidFill>
                  <a:srgbClr val="000000"/>
                </a:solidFill>
                <a:latin typeface="Times New Roman" panose="02020603050405020304" pitchFamily="18" charset="0"/>
              </a:endParaRPr>
            </a:p>
          </p:txBody>
        </p:sp>
        <p:cxnSp>
          <p:nvCxnSpPr>
            <p:cNvPr id="301065" name="直接箭头连接符 27"/>
            <p:cNvCxnSpPr/>
            <p:nvPr/>
          </p:nvCxnSpPr>
          <p:spPr>
            <a:xfrm>
              <a:off x="1973245" y="2144893"/>
              <a:ext cx="1631243" cy="0"/>
            </a:xfrm>
            <a:prstGeom prst="straightConnector1">
              <a:avLst/>
            </a:prstGeom>
            <a:ln w="6350" cap="flat" cmpd="sng">
              <a:solidFill>
                <a:srgbClr val="000000"/>
              </a:solidFill>
              <a:prstDash val="solid"/>
              <a:headEnd type="none" w="med" len="med"/>
              <a:tailEnd type="triangle" w="med" len="med"/>
            </a:ln>
          </p:spPr>
        </p:cxnSp>
        <p:sp>
          <p:nvSpPr>
            <p:cNvPr id="301066" name="文本框 28"/>
            <p:cNvSpPr txBox="1"/>
            <p:nvPr/>
          </p:nvSpPr>
          <p:spPr>
            <a:xfrm>
              <a:off x="2425550" y="1792733"/>
              <a:ext cx="800204" cy="338412"/>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虚地址</a:t>
              </a:r>
              <a:endParaRPr lang="zh-CN" altLang="en-US" sz="1600" dirty="0">
                <a:solidFill>
                  <a:srgbClr val="000000"/>
                </a:solidFill>
                <a:latin typeface="Times New Roman" panose="02020603050405020304" pitchFamily="18" charset="0"/>
              </a:endParaRPr>
            </a:p>
          </p:txBody>
        </p:sp>
        <p:cxnSp>
          <p:nvCxnSpPr>
            <p:cNvPr id="301067" name="直接箭头连接符 29"/>
            <p:cNvCxnSpPr/>
            <p:nvPr/>
          </p:nvCxnSpPr>
          <p:spPr>
            <a:xfrm>
              <a:off x="5520615" y="2144893"/>
              <a:ext cx="1655968" cy="0"/>
            </a:xfrm>
            <a:prstGeom prst="straightConnector1">
              <a:avLst/>
            </a:prstGeom>
            <a:ln w="6350" cap="flat" cmpd="sng">
              <a:solidFill>
                <a:srgbClr val="000000"/>
              </a:solidFill>
              <a:prstDash val="solid"/>
              <a:headEnd type="none" w="med" len="med"/>
              <a:tailEnd type="triangle" w="med" len="med"/>
            </a:ln>
          </p:spPr>
        </p:cxnSp>
        <p:cxnSp>
          <p:nvCxnSpPr>
            <p:cNvPr id="301068" name="直接箭头连接符 30"/>
            <p:cNvCxnSpPr/>
            <p:nvPr/>
          </p:nvCxnSpPr>
          <p:spPr>
            <a:xfrm>
              <a:off x="5520615" y="2841422"/>
              <a:ext cx="1619969" cy="0"/>
            </a:xfrm>
            <a:prstGeom prst="straightConnector1">
              <a:avLst/>
            </a:prstGeom>
            <a:ln w="6350" cap="flat" cmpd="sng">
              <a:solidFill>
                <a:srgbClr val="000000"/>
              </a:solidFill>
              <a:prstDash val="solid"/>
              <a:headEnd type="none" w="med" len="med"/>
              <a:tailEnd type="triangle" w="med" len="med"/>
            </a:ln>
          </p:spPr>
        </p:cxnSp>
        <p:sp>
          <p:nvSpPr>
            <p:cNvPr id="301069" name="文本框 31"/>
            <p:cNvSpPr txBox="1"/>
            <p:nvPr/>
          </p:nvSpPr>
          <p:spPr>
            <a:xfrm>
              <a:off x="5627701" y="1744663"/>
              <a:ext cx="1415746" cy="338412"/>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主存物理地址</a:t>
              </a:r>
              <a:endParaRPr lang="zh-CN" altLang="en-US" sz="1600" dirty="0">
                <a:solidFill>
                  <a:srgbClr val="000000"/>
                </a:solidFill>
                <a:latin typeface="Times New Roman" panose="02020603050405020304" pitchFamily="18" charset="0"/>
              </a:endParaRPr>
            </a:p>
          </p:txBody>
        </p:sp>
        <p:sp>
          <p:nvSpPr>
            <p:cNvPr id="301070" name="文本框 32"/>
            <p:cNvSpPr txBox="1"/>
            <p:nvPr/>
          </p:nvSpPr>
          <p:spPr>
            <a:xfrm>
              <a:off x="5335002" y="2566180"/>
              <a:ext cx="1991195" cy="584529"/>
            </a:xfrm>
            <a:prstGeom prst="rect">
              <a:avLst/>
            </a:prstGeom>
            <a:noFill/>
            <a:ln w="9525">
              <a:noFill/>
            </a:ln>
          </p:spPr>
          <p:txBody>
            <a:bodyPr>
              <a:spAutoFit/>
            </a:bodyPr>
            <a:p>
              <a:pPr algn="ctr"/>
              <a:r>
                <a:rPr lang="zh-CN" altLang="en-US" sz="1600" dirty="0">
                  <a:solidFill>
                    <a:srgbClr val="000000"/>
                  </a:solidFill>
                  <a:latin typeface="Times New Roman" panose="02020603050405020304" pitchFamily="18" charset="0"/>
                </a:rPr>
                <a:t>指令或数据</a:t>
              </a:r>
              <a:endParaRPr lang="en-US" altLang="zh-CN" sz="1600" dirty="0">
                <a:solidFill>
                  <a:srgbClr val="000000"/>
                </a:solidFill>
                <a:latin typeface="Times New Roman" panose="02020603050405020304" pitchFamily="18" charset="0"/>
              </a:endParaRPr>
            </a:p>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多字宽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301071" name="肘形连接符 33"/>
            <p:cNvCxnSpPr>
              <a:endCxn id="301064" idx="2"/>
            </p:cNvCxnSpPr>
            <p:nvPr/>
          </p:nvCxnSpPr>
          <p:spPr>
            <a:xfrm flipV="1">
              <a:off x="4564575" y="3101519"/>
              <a:ext cx="3230930" cy="821960"/>
            </a:xfrm>
            <a:prstGeom prst="bentConnector2">
              <a:avLst/>
            </a:prstGeom>
            <a:ln w="6350" cap="flat" cmpd="sng">
              <a:solidFill>
                <a:srgbClr val="000000"/>
              </a:solidFill>
              <a:prstDash val="solid"/>
              <a:round/>
              <a:headEnd type="triangle" w="med" len="med"/>
              <a:tailEnd type="triangle" w="med" len="med"/>
            </a:ln>
          </p:spPr>
        </p:cxnSp>
        <p:sp>
          <p:nvSpPr>
            <p:cNvPr id="301072" name="文本框 34"/>
            <p:cNvSpPr txBox="1"/>
            <p:nvPr/>
          </p:nvSpPr>
          <p:spPr>
            <a:xfrm>
              <a:off x="5899562" y="3611234"/>
              <a:ext cx="1241021" cy="584529"/>
            </a:xfrm>
            <a:prstGeom prst="rect">
              <a:avLst/>
            </a:prstGeom>
            <a:noFill/>
            <a:ln w="9525">
              <a:noFill/>
            </a:ln>
          </p:spPr>
          <p:txBody>
            <a:bodyPr wrap="none">
              <a:spAutoFit/>
            </a:bodyPr>
            <a:p>
              <a:pPr algn="ctr"/>
              <a:r>
                <a:rPr lang="zh-CN" altLang="en-US" sz="1600" dirty="0">
                  <a:solidFill>
                    <a:srgbClr val="000000"/>
                  </a:solidFill>
                  <a:latin typeface="Times New Roman" panose="02020603050405020304" pitchFamily="18" charset="0"/>
                </a:rPr>
                <a:t>指令或数据</a:t>
              </a:r>
              <a:endParaRPr lang="en-US" altLang="zh-CN" sz="1600" dirty="0">
                <a:solidFill>
                  <a:srgbClr val="000000"/>
                </a:solidFill>
                <a:latin typeface="Times New Roman" panose="02020603050405020304" pitchFamily="18" charset="0"/>
              </a:endParaRPr>
            </a:p>
            <a:p>
              <a:pPr algn="ctr"/>
              <a:r>
                <a:rPr lang="en-US" altLang="zh-CN" sz="1600" dirty="0">
                  <a:solidFill>
                    <a:srgbClr val="000000"/>
                  </a:solidFill>
                  <a:latin typeface="Times New Roman" panose="02020603050405020304" pitchFamily="18" charset="0"/>
                </a:rPr>
                <a:t>(</a:t>
              </a:r>
              <a:r>
                <a:rPr lang="zh-CN" altLang="en-US" sz="1600" dirty="0">
                  <a:solidFill>
                    <a:srgbClr val="000000"/>
                  </a:solidFill>
                  <a:latin typeface="Times New Roman" panose="02020603050405020304" pitchFamily="18" charset="0"/>
                </a:rPr>
                <a:t>单字宽</a:t>
              </a:r>
              <a:r>
                <a:rPr lang="en-US" altLang="zh-CN" sz="1600" dirty="0">
                  <a:solidFill>
                    <a:srgbClr val="000000"/>
                  </a:solidFill>
                  <a:latin typeface="Times New Roman" panose="02020603050405020304" pitchFamily="18" charset="0"/>
                </a:rPr>
                <a:t>)</a:t>
              </a:r>
              <a:endParaRPr lang="zh-CN" altLang="en-US" sz="1600" dirty="0">
                <a:solidFill>
                  <a:srgbClr val="000000"/>
                </a:solidFill>
                <a:latin typeface="Times New Roman" panose="02020603050405020304" pitchFamily="18" charset="0"/>
              </a:endParaRPr>
            </a:p>
          </p:txBody>
        </p:sp>
        <p:cxnSp>
          <p:nvCxnSpPr>
            <p:cNvPr id="301073" name="直接箭头连接符 35"/>
            <p:cNvCxnSpPr>
              <a:endCxn id="301064" idx="2"/>
            </p:cNvCxnSpPr>
            <p:nvPr/>
          </p:nvCxnSpPr>
          <p:spPr>
            <a:xfrm flipH="1">
              <a:off x="4579502" y="3116664"/>
              <a:ext cx="1" cy="791667"/>
            </a:xfrm>
            <a:prstGeom prst="straightConnector1">
              <a:avLst/>
            </a:prstGeom>
            <a:ln w="6350" cap="flat" cmpd="sng">
              <a:solidFill>
                <a:srgbClr val="000000"/>
              </a:solidFill>
              <a:prstDash val="solid"/>
              <a:headEnd type="triangle" w="med" len="med"/>
              <a:tailEnd type="none" w="med" len="med"/>
            </a:ln>
          </p:spPr>
        </p:cxnSp>
        <p:cxnSp>
          <p:nvCxnSpPr>
            <p:cNvPr id="301074" name="肘形连接符 36"/>
            <p:cNvCxnSpPr>
              <a:stCxn id="301061" idx="2"/>
              <a:endCxn id="301064" idx="2"/>
            </p:cNvCxnSpPr>
            <p:nvPr/>
          </p:nvCxnSpPr>
          <p:spPr>
            <a:xfrm rot="-5400000" flipH="1">
              <a:off x="2662156" y="1970553"/>
              <a:ext cx="800137" cy="3092351"/>
            </a:xfrm>
            <a:prstGeom prst="bentConnector2">
              <a:avLst/>
            </a:prstGeom>
            <a:ln w="6350" cap="flat" cmpd="sng">
              <a:solidFill>
                <a:srgbClr val="000000"/>
              </a:solidFill>
              <a:prstDash val="solid"/>
              <a:round/>
              <a:headEnd type="triangle" w="med" len="med"/>
              <a:tailEnd type="triangle" w="med" len="med"/>
            </a:ln>
          </p:spPr>
        </p:cxnSp>
        <p:cxnSp>
          <p:nvCxnSpPr>
            <p:cNvPr id="301075" name="肘形连接符 4"/>
            <p:cNvCxnSpPr>
              <a:stCxn id="301061" idx="2"/>
              <a:endCxn id="301063" idx="1"/>
            </p:cNvCxnSpPr>
            <p:nvPr/>
          </p:nvCxnSpPr>
          <p:spPr>
            <a:xfrm>
              <a:off x="2698595" y="2144893"/>
              <a:ext cx="905893" cy="696530"/>
            </a:xfrm>
            <a:prstGeom prst="bentConnector3">
              <a:avLst>
                <a:gd name="adj1" fmla="val 3222"/>
              </a:avLst>
            </a:prstGeom>
            <a:ln w="9525" cap="flat" cmpd="sng">
              <a:solidFill>
                <a:srgbClr val="000000"/>
              </a:solidFill>
              <a:prstDash val="solid"/>
              <a:round/>
              <a:headEnd type="none" w="med" len="med"/>
              <a:tailEnd type="triangle" w="med" len="med"/>
            </a:ln>
          </p:spPr>
        </p:cxnSp>
      </p:gr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3106" name="Rectangle 2"/>
          <p:cNvSpPr>
            <a:spLocks noGrp="1"/>
          </p:cNvSpPr>
          <p:nvPr>
            <p:ph type="title"/>
          </p:nvPr>
        </p:nvSpPr>
        <p:spPr>
          <a:ln/>
        </p:spPr>
        <p:txBody>
          <a:bodyPr vert="horz" wrap="square" lIns="91440" tIns="45720" rIns="91440" bIns="45720" anchor="ctr" anchorCtr="0"/>
          <a:p>
            <a:pPr eaLnBrk="1" hangingPunct="1"/>
            <a:r>
              <a:rPr lang="en-US" altLang="zh-CN" dirty="0"/>
              <a:t>4.4 </a:t>
            </a:r>
            <a:r>
              <a:rPr lang="zh-CN" altLang="en-US" dirty="0"/>
              <a:t>三级存储体系</a:t>
            </a:r>
            <a:endParaRPr lang="zh-CN" altLang="en-US" dirty="0"/>
          </a:p>
        </p:txBody>
      </p:sp>
      <p:sp>
        <p:nvSpPr>
          <p:cNvPr id="1107971" name="Rectangle 3"/>
          <p:cNvSpPr>
            <a:spLocks noGrp="1" noChangeArrowheads="1"/>
          </p:cNvSpPr>
          <p:nvPr>
            <p:ph idx="1" hasCustomPrompt="1"/>
          </p:nvPr>
        </p:nvSpPr>
        <p:spPr>
          <a:xfrm>
            <a:off x="400050" y="869950"/>
            <a:ext cx="8229600" cy="57594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全</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技术</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6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全</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存储系统的等效访问时间要接近于</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的，容量是虚地址空间的容量。</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由于磁盘辅存基本访问单位是物理块，每块</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512B</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，因此，与磁盘存储器连接的局部</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的块容量一般也是</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512B</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，其他</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块的容量可以是小于或大于</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512B</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，但应该是</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512B</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的整数倍。</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03108" name="组合 19"/>
          <p:cNvGrpSpPr/>
          <p:nvPr/>
        </p:nvGrpSpPr>
        <p:grpSpPr>
          <a:xfrm>
            <a:off x="1058863" y="1549400"/>
            <a:ext cx="7486650" cy="2938463"/>
            <a:chOff x="282772" y="1382475"/>
            <a:chExt cx="7487086" cy="2939337"/>
          </a:xfrm>
        </p:grpSpPr>
        <p:sp>
          <p:nvSpPr>
            <p:cNvPr id="303109" name="文本框 20"/>
            <p:cNvSpPr txBox="1"/>
            <p:nvPr/>
          </p:nvSpPr>
          <p:spPr>
            <a:xfrm>
              <a:off x="590550" y="1517957"/>
              <a:ext cx="800219" cy="338554"/>
            </a:xfrm>
            <a:prstGeom prst="rect">
              <a:avLst/>
            </a:prstGeom>
            <a:noFill/>
            <a:ln w="9525">
              <a:noFill/>
            </a:ln>
          </p:spPr>
          <p:txBody>
            <a:bodyPr wrap="none">
              <a:spAutoFit/>
            </a:bodyPr>
            <a:p>
              <a:pPr algn="r"/>
              <a:r>
                <a:rPr lang="zh-CN" altLang="en-US" sz="1600" dirty="0">
                  <a:solidFill>
                    <a:srgbClr val="000000"/>
                  </a:solidFill>
                  <a:latin typeface="Times New Roman" panose="02020603050405020304" pitchFamily="18" charset="0"/>
                </a:rPr>
                <a:t>处理机</a:t>
              </a:r>
              <a:endParaRPr lang="zh-CN" altLang="en-US" sz="1600" dirty="0">
                <a:solidFill>
                  <a:srgbClr val="000000"/>
                </a:solidFill>
                <a:latin typeface="Times New Roman" panose="02020603050405020304" pitchFamily="18" charset="0"/>
              </a:endParaRPr>
            </a:p>
          </p:txBody>
        </p:sp>
        <p:sp>
          <p:nvSpPr>
            <p:cNvPr id="303110" name="矩形 21"/>
            <p:cNvSpPr/>
            <p:nvPr/>
          </p:nvSpPr>
          <p:spPr>
            <a:xfrm>
              <a:off x="1545426" y="1382475"/>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P</a:t>
              </a:r>
              <a:r>
                <a:rPr lang="en-US" altLang="zh-CN" sz="1800" baseline="-25000" dirty="0">
                  <a:solidFill>
                    <a:srgbClr val="000000"/>
                  </a:solidFill>
                  <a:latin typeface="Times New Roman" panose="02020603050405020304" pitchFamily="18" charset="0"/>
                </a:rPr>
                <a:t>1</a:t>
              </a:r>
              <a:endParaRPr lang="zh-CN" altLang="en-US" sz="1800" baseline="-25000" dirty="0">
                <a:solidFill>
                  <a:srgbClr val="000000"/>
                </a:solidFill>
                <a:latin typeface="Times New Roman" panose="02020603050405020304" pitchFamily="18" charset="0"/>
              </a:endParaRPr>
            </a:p>
          </p:txBody>
        </p:sp>
        <p:cxnSp>
          <p:nvCxnSpPr>
            <p:cNvPr id="303111" name="直接箭头连接符 37"/>
            <p:cNvCxnSpPr/>
            <p:nvPr/>
          </p:nvCxnSpPr>
          <p:spPr>
            <a:xfrm>
              <a:off x="1217858" y="3386258"/>
              <a:ext cx="6552000" cy="0"/>
            </a:xfrm>
            <a:prstGeom prst="straightConnector1">
              <a:avLst/>
            </a:prstGeom>
            <a:ln w="6350" cap="flat" cmpd="sng">
              <a:solidFill>
                <a:srgbClr val="000000"/>
              </a:solidFill>
              <a:prstDash val="solid"/>
              <a:headEnd type="none" w="med" len="med"/>
              <a:tailEnd type="none" w="med" len="med"/>
            </a:ln>
          </p:spPr>
        </p:cxnSp>
        <p:sp>
          <p:nvSpPr>
            <p:cNvPr id="303112" name="矩形 38"/>
            <p:cNvSpPr/>
            <p:nvPr/>
          </p:nvSpPr>
          <p:spPr>
            <a:xfrm>
              <a:off x="1545426" y="2333386"/>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1</a:t>
              </a:r>
              <a:endParaRPr lang="zh-CN" altLang="en-US" sz="1800" baseline="-25000" dirty="0">
                <a:solidFill>
                  <a:srgbClr val="000000"/>
                </a:solidFill>
                <a:latin typeface="Times New Roman" panose="02020603050405020304" pitchFamily="18" charset="0"/>
              </a:endParaRPr>
            </a:p>
          </p:txBody>
        </p:sp>
        <p:sp>
          <p:nvSpPr>
            <p:cNvPr id="303113" name="文本框 39"/>
            <p:cNvSpPr txBox="1"/>
            <p:nvPr/>
          </p:nvSpPr>
          <p:spPr>
            <a:xfrm>
              <a:off x="282772" y="2391956"/>
              <a:ext cx="1107997" cy="338554"/>
            </a:xfrm>
            <a:prstGeom prst="rect">
              <a:avLst/>
            </a:prstGeom>
            <a:noFill/>
            <a:ln w="9525">
              <a:noFill/>
            </a:ln>
          </p:spPr>
          <p:txBody>
            <a:bodyPr wrap="none">
              <a:spAutoFit/>
            </a:bodyPr>
            <a:p>
              <a:pPr algn="r"/>
              <a:r>
                <a:rPr lang="zh-CN" altLang="en-US" sz="1600" dirty="0">
                  <a:solidFill>
                    <a:srgbClr val="000000"/>
                  </a:solidFill>
                  <a:latin typeface="Times New Roman" panose="02020603050405020304" pitchFamily="18" charset="0"/>
                </a:rPr>
                <a:t>局部</a:t>
              </a:r>
              <a:r>
                <a:rPr lang="en-US" altLang="zh-CN" sz="1600" dirty="0">
                  <a:solidFill>
                    <a:srgbClr val="000000"/>
                  </a:solidFill>
                  <a:latin typeface="Times New Roman" panose="02020603050405020304" pitchFamily="18" charset="0"/>
                </a:rPr>
                <a:t>Cache</a:t>
              </a:r>
              <a:endParaRPr lang="zh-CN" altLang="en-US" sz="1600" dirty="0">
                <a:solidFill>
                  <a:srgbClr val="000000"/>
                </a:solidFill>
                <a:latin typeface="Times New Roman" panose="02020603050405020304" pitchFamily="18" charset="0"/>
              </a:endParaRPr>
            </a:p>
          </p:txBody>
        </p:sp>
        <p:cxnSp>
          <p:nvCxnSpPr>
            <p:cNvPr id="303114" name="直接箭头连接符 40"/>
            <p:cNvCxnSpPr>
              <a:stCxn id="303110" idx="2"/>
              <a:endCxn id="303112" idx="0"/>
            </p:cNvCxnSpPr>
            <p:nvPr/>
          </p:nvCxnSpPr>
          <p:spPr>
            <a:xfrm>
              <a:off x="1865506" y="1967347"/>
              <a:ext cx="0" cy="366039"/>
            </a:xfrm>
            <a:prstGeom prst="straightConnector1">
              <a:avLst/>
            </a:prstGeom>
            <a:ln w="6350" cap="flat" cmpd="sng">
              <a:solidFill>
                <a:srgbClr val="000000"/>
              </a:solidFill>
              <a:prstDash val="solid"/>
              <a:headEnd type="none" w="med" len="med"/>
              <a:tailEnd type="none" w="med" len="med"/>
            </a:ln>
          </p:spPr>
        </p:cxnSp>
        <p:cxnSp>
          <p:nvCxnSpPr>
            <p:cNvPr id="303115" name="直接箭头连接符 41"/>
            <p:cNvCxnSpPr>
              <a:stCxn id="303112" idx="2"/>
              <a:endCxn id="303112" idx="0"/>
            </p:cNvCxnSpPr>
            <p:nvPr/>
          </p:nvCxnSpPr>
          <p:spPr>
            <a:xfrm flipH="1">
              <a:off x="1865505" y="2918258"/>
              <a:ext cx="1" cy="468000"/>
            </a:xfrm>
            <a:prstGeom prst="straightConnector1">
              <a:avLst/>
            </a:prstGeom>
            <a:ln w="6350" cap="flat" cmpd="sng">
              <a:solidFill>
                <a:srgbClr val="000000"/>
              </a:solidFill>
              <a:prstDash val="solid"/>
              <a:headEnd type="none" w="med" len="med"/>
              <a:tailEnd type="none" w="med" len="med"/>
            </a:ln>
          </p:spPr>
        </p:cxnSp>
        <p:sp>
          <p:nvSpPr>
            <p:cNvPr id="303116" name="矩形 42"/>
            <p:cNvSpPr/>
            <p:nvPr/>
          </p:nvSpPr>
          <p:spPr>
            <a:xfrm>
              <a:off x="2505664" y="1382475"/>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P</a:t>
              </a:r>
              <a:r>
                <a:rPr lang="en-US" altLang="zh-CN" sz="1800" baseline="-25000" dirty="0">
                  <a:solidFill>
                    <a:srgbClr val="000000"/>
                  </a:solidFill>
                  <a:latin typeface="Times New Roman" panose="02020603050405020304" pitchFamily="18" charset="0"/>
                </a:rPr>
                <a:t>2</a:t>
              </a:r>
              <a:endParaRPr lang="zh-CN" altLang="en-US" sz="1800" baseline="-25000" dirty="0">
                <a:solidFill>
                  <a:srgbClr val="000000"/>
                </a:solidFill>
                <a:latin typeface="Times New Roman" panose="02020603050405020304" pitchFamily="18" charset="0"/>
              </a:endParaRPr>
            </a:p>
          </p:txBody>
        </p:sp>
        <p:sp>
          <p:nvSpPr>
            <p:cNvPr id="303117" name="矩形 43"/>
            <p:cNvSpPr/>
            <p:nvPr/>
          </p:nvSpPr>
          <p:spPr>
            <a:xfrm>
              <a:off x="2505664" y="2333386"/>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2</a:t>
              </a:r>
              <a:endParaRPr lang="zh-CN" altLang="en-US" sz="1800" baseline="-25000" dirty="0">
                <a:solidFill>
                  <a:srgbClr val="000000"/>
                </a:solidFill>
                <a:latin typeface="Times New Roman" panose="02020603050405020304" pitchFamily="18" charset="0"/>
              </a:endParaRPr>
            </a:p>
          </p:txBody>
        </p:sp>
        <p:cxnSp>
          <p:nvCxnSpPr>
            <p:cNvPr id="303118" name="直接箭头连接符 44"/>
            <p:cNvCxnSpPr>
              <a:stCxn id="303116" idx="2"/>
              <a:endCxn id="303117" idx="0"/>
            </p:cNvCxnSpPr>
            <p:nvPr/>
          </p:nvCxnSpPr>
          <p:spPr>
            <a:xfrm>
              <a:off x="2825744" y="1967347"/>
              <a:ext cx="0" cy="366039"/>
            </a:xfrm>
            <a:prstGeom prst="straightConnector1">
              <a:avLst/>
            </a:prstGeom>
            <a:ln w="6350" cap="flat" cmpd="sng">
              <a:solidFill>
                <a:srgbClr val="000000"/>
              </a:solidFill>
              <a:prstDash val="solid"/>
              <a:headEnd type="none" w="med" len="med"/>
              <a:tailEnd type="none" w="med" len="med"/>
            </a:ln>
          </p:spPr>
        </p:cxnSp>
        <p:cxnSp>
          <p:nvCxnSpPr>
            <p:cNvPr id="303119" name="直接箭头连接符 45"/>
            <p:cNvCxnSpPr>
              <a:stCxn id="303117" idx="2"/>
              <a:endCxn id="303117" idx="0"/>
            </p:cNvCxnSpPr>
            <p:nvPr/>
          </p:nvCxnSpPr>
          <p:spPr>
            <a:xfrm flipH="1">
              <a:off x="2825743" y="2918258"/>
              <a:ext cx="1" cy="468000"/>
            </a:xfrm>
            <a:prstGeom prst="straightConnector1">
              <a:avLst/>
            </a:prstGeom>
            <a:ln w="6350" cap="flat" cmpd="sng">
              <a:solidFill>
                <a:srgbClr val="000000"/>
              </a:solidFill>
              <a:prstDash val="solid"/>
              <a:headEnd type="none" w="med" len="med"/>
              <a:tailEnd type="none" w="med" len="med"/>
            </a:ln>
          </p:spPr>
        </p:cxnSp>
        <p:sp>
          <p:nvSpPr>
            <p:cNvPr id="303120" name="矩形 46"/>
            <p:cNvSpPr/>
            <p:nvPr/>
          </p:nvSpPr>
          <p:spPr>
            <a:xfrm>
              <a:off x="4331858" y="1382475"/>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P</a:t>
              </a:r>
              <a:r>
                <a:rPr lang="en-US" altLang="zh-CN" sz="1800" baseline="-25000" dirty="0">
                  <a:solidFill>
                    <a:srgbClr val="000000"/>
                  </a:solidFill>
                  <a:latin typeface="Times New Roman" panose="02020603050405020304" pitchFamily="18" charset="0"/>
                </a:rPr>
                <a:t>n</a:t>
              </a:r>
              <a:endParaRPr lang="zh-CN" altLang="en-US" sz="1800" baseline="-25000" dirty="0">
                <a:solidFill>
                  <a:srgbClr val="000000"/>
                </a:solidFill>
                <a:latin typeface="Times New Roman" panose="02020603050405020304" pitchFamily="18" charset="0"/>
              </a:endParaRPr>
            </a:p>
          </p:txBody>
        </p:sp>
        <p:sp>
          <p:nvSpPr>
            <p:cNvPr id="303121" name="矩形 47"/>
            <p:cNvSpPr/>
            <p:nvPr/>
          </p:nvSpPr>
          <p:spPr>
            <a:xfrm>
              <a:off x="4331858" y="2333386"/>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n</a:t>
              </a:r>
              <a:endParaRPr lang="zh-CN" altLang="en-US" sz="1800" baseline="-25000" dirty="0">
                <a:solidFill>
                  <a:srgbClr val="000000"/>
                </a:solidFill>
                <a:latin typeface="Times New Roman" panose="02020603050405020304" pitchFamily="18" charset="0"/>
              </a:endParaRPr>
            </a:p>
          </p:txBody>
        </p:sp>
        <p:cxnSp>
          <p:nvCxnSpPr>
            <p:cNvPr id="303122" name="直接箭头连接符 48"/>
            <p:cNvCxnSpPr>
              <a:stCxn id="303120" idx="2"/>
              <a:endCxn id="303121" idx="0"/>
            </p:cNvCxnSpPr>
            <p:nvPr/>
          </p:nvCxnSpPr>
          <p:spPr>
            <a:xfrm>
              <a:off x="4651938" y="1967347"/>
              <a:ext cx="0" cy="366039"/>
            </a:xfrm>
            <a:prstGeom prst="straightConnector1">
              <a:avLst/>
            </a:prstGeom>
            <a:ln w="6350" cap="flat" cmpd="sng">
              <a:solidFill>
                <a:srgbClr val="000000"/>
              </a:solidFill>
              <a:prstDash val="solid"/>
              <a:headEnd type="none" w="med" len="med"/>
              <a:tailEnd type="none" w="med" len="med"/>
            </a:ln>
          </p:spPr>
        </p:cxnSp>
        <p:cxnSp>
          <p:nvCxnSpPr>
            <p:cNvPr id="303123" name="直接箭头连接符 49"/>
            <p:cNvCxnSpPr>
              <a:stCxn id="303121" idx="2"/>
              <a:endCxn id="303121" idx="0"/>
            </p:cNvCxnSpPr>
            <p:nvPr/>
          </p:nvCxnSpPr>
          <p:spPr>
            <a:xfrm flipH="1">
              <a:off x="4651937" y="2918258"/>
              <a:ext cx="1" cy="468000"/>
            </a:xfrm>
            <a:prstGeom prst="straightConnector1">
              <a:avLst/>
            </a:prstGeom>
            <a:ln w="6350" cap="flat" cmpd="sng">
              <a:solidFill>
                <a:srgbClr val="000000"/>
              </a:solidFill>
              <a:prstDash val="solid"/>
              <a:headEnd type="none" w="med" len="med"/>
              <a:tailEnd type="none" w="med" len="med"/>
            </a:ln>
          </p:spPr>
        </p:cxnSp>
        <p:sp>
          <p:nvSpPr>
            <p:cNvPr id="303124" name="矩形 50"/>
            <p:cNvSpPr/>
            <p:nvPr/>
          </p:nvSpPr>
          <p:spPr>
            <a:xfrm>
              <a:off x="5189175" y="1382475"/>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IOP</a:t>
              </a:r>
              <a:r>
                <a:rPr lang="en-US" altLang="zh-CN" sz="1800" baseline="-25000" dirty="0">
                  <a:solidFill>
                    <a:srgbClr val="000000"/>
                  </a:solidFill>
                  <a:latin typeface="Times New Roman" panose="02020603050405020304" pitchFamily="18" charset="0"/>
                </a:rPr>
                <a:t>1</a:t>
              </a:r>
              <a:endParaRPr lang="zh-CN" altLang="en-US" sz="1800" baseline="-25000" dirty="0">
                <a:solidFill>
                  <a:srgbClr val="000000"/>
                </a:solidFill>
                <a:latin typeface="Times New Roman" panose="02020603050405020304" pitchFamily="18" charset="0"/>
              </a:endParaRPr>
            </a:p>
          </p:txBody>
        </p:sp>
        <p:sp>
          <p:nvSpPr>
            <p:cNvPr id="303125" name="矩形 51"/>
            <p:cNvSpPr/>
            <p:nvPr/>
          </p:nvSpPr>
          <p:spPr>
            <a:xfrm>
              <a:off x="5189175" y="2333386"/>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io1</a:t>
              </a:r>
              <a:endParaRPr lang="zh-CN" altLang="en-US" sz="1800" baseline="-25000" dirty="0">
                <a:solidFill>
                  <a:srgbClr val="000000"/>
                </a:solidFill>
                <a:latin typeface="Times New Roman" panose="02020603050405020304" pitchFamily="18" charset="0"/>
              </a:endParaRPr>
            </a:p>
          </p:txBody>
        </p:sp>
        <p:cxnSp>
          <p:nvCxnSpPr>
            <p:cNvPr id="303126" name="直接箭头连接符 52"/>
            <p:cNvCxnSpPr>
              <a:stCxn id="303124" idx="2"/>
              <a:endCxn id="303125" idx="0"/>
            </p:cNvCxnSpPr>
            <p:nvPr/>
          </p:nvCxnSpPr>
          <p:spPr>
            <a:xfrm>
              <a:off x="5509255" y="1967347"/>
              <a:ext cx="0" cy="366039"/>
            </a:xfrm>
            <a:prstGeom prst="straightConnector1">
              <a:avLst/>
            </a:prstGeom>
            <a:ln w="6350" cap="flat" cmpd="sng">
              <a:solidFill>
                <a:srgbClr val="000000"/>
              </a:solidFill>
              <a:prstDash val="solid"/>
              <a:headEnd type="none" w="med" len="med"/>
              <a:tailEnd type="none" w="med" len="med"/>
            </a:ln>
          </p:spPr>
        </p:cxnSp>
        <p:cxnSp>
          <p:nvCxnSpPr>
            <p:cNvPr id="303127" name="直接箭头连接符 53"/>
            <p:cNvCxnSpPr>
              <a:stCxn id="303125" idx="2"/>
              <a:endCxn id="303125" idx="0"/>
            </p:cNvCxnSpPr>
            <p:nvPr/>
          </p:nvCxnSpPr>
          <p:spPr>
            <a:xfrm flipH="1">
              <a:off x="5509254" y="2918258"/>
              <a:ext cx="1" cy="468000"/>
            </a:xfrm>
            <a:prstGeom prst="straightConnector1">
              <a:avLst/>
            </a:prstGeom>
            <a:ln w="6350" cap="flat" cmpd="sng">
              <a:solidFill>
                <a:srgbClr val="000000"/>
              </a:solidFill>
              <a:prstDash val="solid"/>
              <a:headEnd type="none" w="med" len="med"/>
              <a:tailEnd type="none" w="med" len="med"/>
            </a:ln>
          </p:spPr>
        </p:cxnSp>
        <p:sp>
          <p:nvSpPr>
            <p:cNvPr id="303128" name="矩形 54"/>
            <p:cNvSpPr/>
            <p:nvPr/>
          </p:nvSpPr>
          <p:spPr>
            <a:xfrm>
              <a:off x="6802578" y="1382475"/>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IOP</a:t>
              </a:r>
              <a:r>
                <a:rPr lang="en-US" altLang="zh-CN" sz="1800" baseline="-25000" dirty="0">
                  <a:solidFill>
                    <a:srgbClr val="000000"/>
                  </a:solidFill>
                  <a:latin typeface="Times New Roman" panose="02020603050405020304" pitchFamily="18" charset="0"/>
                </a:rPr>
                <a:t>m</a:t>
              </a:r>
              <a:endParaRPr lang="zh-CN" altLang="en-US" sz="1800" baseline="-25000" dirty="0">
                <a:solidFill>
                  <a:srgbClr val="000000"/>
                </a:solidFill>
                <a:latin typeface="Times New Roman" panose="02020603050405020304" pitchFamily="18" charset="0"/>
              </a:endParaRPr>
            </a:p>
          </p:txBody>
        </p:sp>
        <p:sp>
          <p:nvSpPr>
            <p:cNvPr id="303129" name="矩形 55"/>
            <p:cNvSpPr/>
            <p:nvPr/>
          </p:nvSpPr>
          <p:spPr>
            <a:xfrm>
              <a:off x="6802578" y="2333386"/>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iom</a:t>
              </a:r>
              <a:endParaRPr lang="zh-CN" altLang="en-US" sz="1800" baseline="-25000" dirty="0">
                <a:solidFill>
                  <a:srgbClr val="000000"/>
                </a:solidFill>
                <a:latin typeface="Times New Roman" panose="02020603050405020304" pitchFamily="18" charset="0"/>
              </a:endParaRPr>
            </a:p>
          </p:txBody>
        </p:sp>
        <p:cxnSp>
          <p:nvCxnSpPr>
            <p:cNvPr id="303130" name="直接箭头连接符 56"/>
            <p:cNvCxnSpPr>
              <a:stCxn id="303128" idx="2"/>
              <a:endCxn id="303129" idx="0"/>
            </p:cNvCxnSpPr>
            <p:nvPr/>
          </p:nvCxnSpPr>
          <p:spPr>
            <a:xfrm>
              <a:off x="7122658" y="1967347"/>
              <a:ext cx="0" cy="366039"/>
            </a:xfrm>
            <a:prstGeom prst="straightConnector1">
              <a:avLst/>
            </a:prstGeom>
            <a:ln w="6350" cap="flat" cmpd="sng">
              <a:solidFill>
                <a:srgbClr val="000000"/>
              </a:solidFill>
              <a:prstDash val="solid"/>
              <a:headEnd type="none" w="med" len="med"/>
              <a:tailEnd type="none" w="med" len="med"/>
            </a:ln>
          </p:spPr>
        </p:cxnSp>
        <p:cxnSp>
          <p:nvCxnSpPr>
            <p:cNvPr id="303131" name="直接箭头连接符 57"/>
            <p:cNvCxnSpPr>
              <a:stCxn id="303129" idx="2"/>
              <a:endCxn id="303129" idx="0"/>
            </p:cNvCxnSpPr>
            <p:nvPr/>
          </p:nvCxnSpPr>
          <p:spPr>
            <a:xfrm flipH="1">
              <a:off x="7122657" y="2918258"/>
              <a:ext cx="1" cy="468000"/>
            </a:xfrm>
            <a:prstGeom prst="straightConnector1">
              <a:avLst/>
            </a:prstGeom>
            <a:ln w="6350" cap="flat" cmpd="sng">
              <a:solidFill>
                <a:srgbClr val="000000"/>
              </a:solidFill>
              <a:prstDash val="solid"/>
              <a:headEnd type="none" w="med" len="med"/>
              <a:tailEnd type="none" w="med" len="med"/>
            </a:ln>
          </p:spPr>
        </p:cxnSp>
        <p:sp>
          <p:nvSpPr>
            <p:cNvPr id="303132" name="文本框 58"/>
            <p:cNvSpPr txBox="1"/>
            <p:nvPr/>
          </p:nvSpPr>
          <p:spPr>
            <a:xfrm>
              <a:off x="282772" y="3703453"/>
              <a:ext cx="1107996" cy="338554"/>
            </a:xfrm>
            <a:prstGeom prst="rect">
              <a:avLst/>
            </a:prstGeom>
            <a:noFill/>
            <a:ln w="9525">
              <a:noFill/>
            </a:ln>
          </p:spPr>
          <p:txBody>
            <a:bodyPr wrap="none">
              <a:spAutoFit/>
            </a:bodyPr>
            <a:p>
              <a:pPr algn="r"/>
              <a:r>
                <a:rPr lang="zh-CN" altLang="en-US" sz="1600" dirty="0">
                  <a:solidFill>
                    <a:srgbClr val="000000"/>
                  </a:solidFill>
                  <a:latin typeface="Times New Roman" panose="02020603050405020304" pitchFamily="18" charset="0"/>
                </a:rPr>
                <a:t>共享</a:t>
              </a:r>
              <a:r>
                <a:rPr lang="en-US" altLang="zh-CN" sz="1600" dirty="0">
                  <a:solidFill>
                    <a:srgbClr val="000000"/>
                  </a:solidFill>
                  <a:latin typeface="Times New Roman" panose="02020603050405020304" pitchFamily="18" charset="0"/>
                </a:rPr>
                <a:t>Cache</a:t>
              </a:r>
              <a:endParaRPr lang="zh-CN" altLang="en-US" sz="1600" dirty="0">
                <a:solidFill>
                  <a:srgbClr val="000000"/>
                </a:solidFill>
                <a:latin typeface="Times New Roman" panose="02020603050405020304" pitchFamily="18" charset="0"/>
              </a:endParaRPr>
            </a:p>
          </p:txBody>
        </p:sp>
        <p:sp>
          <p:nvSpPr>
            <p:cNvPr id="303133" name="矩形 59"/>
            <p:cNvSpPr/>
            <p:nvPr/>
          </p:nvSpPr>
          <p:spPr>
            <a:xfrm>
              <a:off x="3853697" y="3736940"/>
              <a:ext cx="640159" cy="584872"/>
            </a:xfrm>
            <a:prstGeom prst="rect">
              <a:avLst/>
            </a:prstGeom>
            <a:noFill/>
            <a:ln w="6350" cap="flat" cmpd="sng">
              <a:solidFill>
                <a:srgbClr val="000000"/>
              </a:solidFill>
              <a:prstDash val="solid"/>
              <a:round/>
              <a:headEnd type="none" w="med" len="med"/>
              <a:tailEnd type="none" w="med" len="med"/>
            </a:ln>
          </p:spPr>
          <p:txBody>
            <a:bodyPr wrap="none" anchor="ctr" anchorCtr="0"/>
            <a:p>
              <a:pPr algn="ctr"/>
              <a:r>
                <a:rPr lang="en-US" altLang="zh-CN" sz="1800" dirty="0">
                  <a:solidFill>
                    <a:srgbClr val="000000"/>
                  </a:solidFill>
                  <a:latin typeface="Times New Roman" panose="02020603050405020304" pitchFamily="18" charset="0"/>
                </a:rPr>
                <a:t>C</a:t>
              </a:r>
              <a:r>
                <a:rPr lang="en-US" altLang="zh-CN" sz="1800" baseline="-25000" dirty="0">
                  <a:solidFill>
                    <a:srgbClr val="000000"/>
                  </a:solidFill>
                  <a:latin typeface="Times New Roman" panose="02020603050405020304" pitchFamily="18" charset="0"/>
                </a:rPr>
                <a:t>g</a:t>
              </a:r>
              <a:endParaRPr lang="zh-CN" altLang="en-US" sz="1800" baseline="-25000" dirty="0">
                <a:solidFill>
                  <a:srgbClr val="000000"/>
                </a:solidFill>
                <a:latin typeface="Times New Roman" panose="02020603050405020304" pitchFamily="18" charset="0"/>
              </a:endParaRPr>
            </a:p>
          </p:txBody>
        </p:sp>
        <p:cxnSp>
          <p:nvCxnSpPr>
            <p:cNvPr id="303134" name="直接箭头连接符 60"/>
            <p:cNvCxnSpPr>
              <a:stCxn id="303129" idx="2"/>
              <a:endCxn id="303129" idx="0"/>
            </p:cNvCxnSpPr>
            <p:nvPr/>
          </p:nvCxnSpPr>
          <p:spPr>
            <a:xfrm flipH="1">
              <a:off x="4173777" y="3395494"/>
              <a:ext cx="1" cy="324000"/>
            </a:xfrm>
            <a:prstGeom prst="straightConnector1">
              <a:avLst/>
            </a:prstGeom>
            <a:ln w="6350" cap="flat" cmpd="sng">
              <a:solidFill>
                <a:srgbClr val="000000"/>
              </a:solidFill>
              <a:prstDash val="solid"/>
              <a:headEnd type="none" w="med" len="med"/>
              <a:tailEnd type="none" w="med" len="med"/>
            </a:ln>
          </p:spPr>
        </p:cxnSp>
        <p:sp>
          <p:nvSpPr>
            <p:cNvPr id="303135" name="文本框 61"/>
            <p:cNvSpPr txBox="1"/>
            <p:nvPr/>
          </p:nvSpPr>
          <p:spPr>
            <a:xfrm>
              <a:off x="3465902" y="1384618"/>
              <a:ext cx="492443" cy="461665"/>
            </a:xfrm>
            <a:prstGeom prst="rect">
              <a:avLst/>
            </a:prstGeom>
            <a:noFill/>
            <a:ln w="9525">
              <a:noFill/>
            </a:ln>
          </p:spPr>
          <p:txBody>
            <a:bodyPr wrap="none">
              <a:spAutoFit/>
            </a:bodyPr>
            <a:p>
              <a:pPr algn="r"/>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03136" name="文本框 62"/>
            <p:cNvSpPr txBox="1"/>
            <p:nvPr/>
          </p:nvSpPr>
          <p:spPr>
            <a:xfrm>
              <a:off x="3465902" y="2330400"/>
              <a:ext cx="492443" cy="461665"/>
            </a:xfrm>
            <a:prstGeom prst="rect">
              <a:avLst/>
            </a:prstGeom>
            <a:noFill/>
            <a:ln w="9525">
              <a:noFill/>
            </a:ln>
          </p:spPr>
          <p:txBody>
            <a:bodyPr wrap="none">
              <a:spAutoFit/>
            </a:bodyPr>
            <a:p>
              <a:pPr algn="r"/>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03137" name="文本框 63"/>
            <p:cNvSpPr txBox="1"/>
            <p:nvPr/>
          </p:nvSpPr>
          <p:spPr>
            <a:xfrm>
              <a:off x="6120350" y="1391699"/>
              <a:ext cx="492443" cy="461665"/>
            </a:xfrm>
            <a:prstGeom prst="rect">
              <a:avLst/>
            </a:prstGeom>
            <a:noFill/>
            <a:ln w="9525">
              <a:noFill/>
            </a:ln>
          </p:spPr>
          <p:txBody>
            <a:bodyPr wrap="none">
              <a:spAutoFit/>
            </a:bodyPr>
            <a:p>
              <a:pPr algn="r"/>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03138" name="文本框 64"/>
            <p:cNvSpPr txBox="1"/>
            <p:nvPr/>
          </p:nvSpPr>
          <p:spPr>
            <a:xfrm>
              <a:off x="6120350" y="2337481"/>
              <a:ext cx="492443" cy="461665"/>
            </a:xfrm>
            <a:prstGeom prst="rect">
              <a:avLst/>
            </a:prstGeom>
            <a:noFill/>
            <a:ln w="9525">
              <a:noFill/>
            </a:ln>
          </p:spPr>
          <p:txBody>
            <a:bodyPr wrap="none">
              <a:spAutoFit/>
            </a:bodyPr>
            <a:p>
              <a:pPr algn="r"/>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gr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130" name="Rectangle 2"/>
          <p:cNvSpPr>
            <a:spLocks noGrp="1"/>
          </p:cNvSpPr>
          <p:nvPr>
            <p:ph type="title"/>
          </p:nvPr>
        </p:nvSpPr>
        <p:spPr>
          <a:ln/>
        </p:spPr>
        <p:txBody>
          <a:bodyPr vert="horz" wrap="square" lIns="91440" tIns="45720" rIns="91440" bIns="45720" anchor="ctr" anchorCtr="0"/>
          <a:p>
            <a:pPr eaLnBrk="1" hangingPunct="1"/>
            <a:r>
              <a:rPr lang="zh-CN" altLang="en-US" dirty="0"/>
              <a:t>主要内容</a:t>
            </a:r>
            <a:endParaRPr lang="zh-CN" altLang="en-US" dirty="0"/>
          </a:p>
        </p:txBody>
      </p:sp>
      <p:sp>
        <p:nvSpPr>
          <p:cNvPr id="304131" name="Rectangle 3"/>
          <p:cNvSpPr>
            <a:spLocks noGrp="1"/>
          </p:cNvSpPr>
          <p:nvPr>
            <p:ph idx="1" hasCustomPrompt="1"/>
          </p:nvPr>
        </p:nvSpPr>
        <p:spPr>
          <a:ln/>
        </p:spPr>
        <p:txBody>
          <a:bodyPr vert="horz" wrap="square" lIns="91440" tIns="45720" rIns="91440" bIns="45720" anchor="t" anchorCtr="0"/>
          <a:p>
            <a:pPr eaLnBrk="1" hangingPunct="1"/>
            <a:r>
              <a:rPr lang="en-US" altLang="zh-CN" sz="3600" dirty="0">
                <a:latin typeface="Times New Roman" panose="02020603050405020304" pitchFamily="18" charset="0"/>
              </a:rPr>
              <a:t>4.1 </a:t>
            </a:r>
            <a:r>
              <a:rPr lang="zh-CN" altLang="en-US" sz="3600" dirty="0">
                <a:latin typeface="Times New Roman" panose="02020603050405020304" pitchFamily="18" charset="0"/>
              </a:rPr>
              <a:t>存储体系的概念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4.2 </a:t>
            </a:r>
            <a:r>
              <a:rPr lang="zh-CN" altLang="en-US" sz="3600" dirty="0">
                <a:latin typeface="Times New Roman" panose="02020603050405020304" pitchFamily="18" charset="0"/>
              </a:rPr>
              <a:t>虚拟存储器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4.3 </a:t>
            </a:r>
            <a:r>
              <a:rPr lang="zh-CN" altLang="en-US" sz="3600" dirty="0">
                <a:latin typeface="Times New Roman" panose="02020603050405020304" pitchFamily="18" charset="0"/>
              </a:rPr>
              <a:t>高速缓冲存储器 </a:t>
            </a:r>
            <a:endParaRPr lang="zh-CN" altLang="en-US" sz="3600" dirty="0">
              <a:latin typeface="Times New Roman" panose="02020603050405020304" pitchFamily="18" charset="0"/>
            </a:endParaRPr>
          </a:p>
          <a:p>
            <a:pPr eaLnBrk="1" hangingPunct="1"/>
            <a:r>
              <a:rPr lang="en-US" altLang="zh-CN" sz="3600" dirty="0">
                <a:latin typeface="Times New Roman" panose="02020603050405020304" pitchFamily="18" charset="0"/>
              </a:rPr>
              <a:t>4.4 Cache-</a:t>
            </a:r>
            <a:r>
              <a:rPr lang="zh-CN" altLang="en-US" sz="3600" dirty="0">
                <a:latin typeface="Times New Roman" panose="02020603050405020304" pitchFamily="18" charset="0"/>
              </a:rPr>
              <a:t>主存</a:t>
            </a:r>
            <a:r>
              <a:rPr lang="en-US" altLang="zh-CN" sz="3600" dirty="0">
                <a:latin typeface="Times New Roman" panose="02020603050405020304" pitchFamily="18" charset="0"/>
              </a:rPr>
              <a:t>-</a:t>
            </a:r>
            <a:r>
              <a:rPr lang="zh-CN" altLang="en-US" sz="3600" dirty="0">
                <a:latin typeface="Times New Roman" panose="02020603050405020304" pitchFamily="18" charset="0"/>
              </a:rPr>
              <a:t>辅存三级层次</a:t>
            </a:r>
            <a:endParaRPr lang="zh-CN" altLang="en-US" sz="3600" dirty="0">
              <a:latin typeface="Times New Roman" panose="02020603050405020304" pitchFamily="18" charset="0"/>
            </a:endParaRPr>
          </a:p>
          <a:p>
            <a:pPr eaLnBrk="1" hangingPunct="1"/>
            <a:r>
              <a:rPr lang="en-US" altLang="zh-CN" sz="3600" dirty="0">
                <a:solidFill>
                  <a:srgbClr val="FF0000"/>
                </a:solidFill>
                <a:latin typeface="Times New Roman" panose="02020603050405020304" pitchFamily="18" charset="0"/>
              </a:rPr>
              <a:t>4.5 </a:t>
            </a:r>
            <a:r>
              <a:rPr lang="zh-CN" altLang="en-US" sz="3600" dirty="0">
                <a:solidFill>
                  <a:srgbClr val="FF0000"/>
                </a:solidFill>
                <a:latin typeface="Times New Roman" panose="02020603050405020304" pitchFamily="18" charset="0"/>
              </a:rPr>
              <a:t>主存保护 </a:t>
            </a:r>
            <a:endParaRPr lang="zh-CN" altLang="en-US" sz="3600" dirty="0">
              <a:solidFill>
                <a:srgbClr val="FF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8" name="标题 1"/>
          <p:cNvSpPr>
            <a:spLocks noGrp="1"/>
          </p:cNvSpPr>
          <p:nvPr>
            <p:ph type="title"/>
          </p:nvPr>
        </p:nvSpPr>
        <p:spPr>
          <a:xfrm>
            <a:off x="469900" y="134938"/>
            <a:ext cx="7848600" cy="609600"/>
          </a:xfrm>
          <a:ln/>
        </p:spPr>
        <p:txBody>
          <a:bodyPr vert="horz" wrap="square" lIns="91440" tIns="45720" rIns="91440" bIns="45720" anchor="ctr" anchorCtr="0"/>
          <a:p>
            <a:pPr eaLnBrk="1" hangingPunct="1"/>
            <a:r>
              <a:rPr lang="en-US" altLang="zh-CN" dirty="0"/>
              <a:t>4.5 </a:t>
            </a:r>
            <a:r>
              <a:rPr lang="zh-CN" altLang="en-US" dirty="0"/>
              <a:t>主存保护</a:t>
            </a:r>
            <a:endParaRPr lang="zh-CN" altLang="en-US" dirty="0"/>
          </a:p>
        </p:txBody>
      </p:sp>
      <p:sp>
        <p:nvSpPr>
          <p:cNvPr id="306179" name="内容占位符 2"/>
          <p:cNvSpPr>
            <a:spLocks noGrp="1"/>
          </p:cNvSpPr>
          <p:nvPr>
            <p:ph idx="1" hasCustomPrompt="1"/>
          </p:nvPr>
        </p:nvSpPr>
        <p:spPr>
          <a:ln/>
        </p:spPr>
        <p:txBody>
          <a:bodyPr vert="horz" wrap="square" lIns="91440" tIns="45720" rIns="91440" bIns="45720" anchor="t" anchorCtr="0"/>
          <a:p>
            <a:pPr eaLnBrk="1" hangingPunct="1"/>
            <a:r>
              <a:rPr lang="zh-CN" altLang="en-US" dirty="0"/>
              <a:t>为了使系统能正常工作，应防止由于一个用户程序出错而破坏主存中其他用户的程序或系统软件，还要防止一个用户程序不合法地访问未分配给它的主存区域，因此，系统结构需要为主存的使用提供存储保护，它是多道程序和多处理机系统必不可少的。</a:t>
            </a:r>
            <a:endParaRPr lang="zh-CN" alt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2" name="标题 1"/>
          <p:cNvSpPr>
            <a:spLocks noGrp="1"/>
          </p:cNvSpPr>
          <p:nvPr>
            <p:ph type="title"/>
          </p:nvPr>
        </p:nvSpPr>
        <p:spPr>
          <a:xfrm>
            <a:off x="469900" y="134938"/>
            <a:ext cx="7848600" cy="609600"/>
          </a:xfrm>
          <a:ln/>
        </p:spPr>
        <p:txBody>
          <a:bodyPr vert="horz" wrap="square" lIns="91440" tIns="45720" rIns="91440" bIns="45720" anchor="ctr" anchorCtr="0"/>
          <a:p>
            <a:pPr eaLnBrk="1" hangingPunct="1"/>
            <a:r>
              <a:rPr lang="en-US" altLang="zh-CN" dirty="0"/>
              <a:t>4.5 </a:t>
            </a:r>
            <a:r>
              <a:rPr lang="zh-CN" altLang="en-US" dirty="0"/>
              <a:t>主存保护</a:t>
            </a:r>
            <a:endParaRPr lang="zh-CN" altLang="en-US" dirty="0"/>
          </a:p>
        </p:txBody>
      </p:sp>
      <p:sp>
        <p:nvSpPr>
          <p:cNvPr id="3" name="内容占位符 2"/>
          <p:cNvSpPr>
            <a:spLocks noGrp="1"/>
          </p:cNvSpPr>
          <p:nvPr>
            <p:ph idx="1" hasCustomPrompt="1"/>
          </p:nvPr>
        </p:nvSpPr>
        <p:spPr>
          <a:xfrm>
            <a:off x="469900" y="1022350"/>
            <a:ext cx="8229600" cy="54546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(1) </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界限存储器方式</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由系统软件经授权指令指定上、下界寄存器，从而划定每个用户程序的区域，禁止它越界访问。</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只适用于每个用户程序占用主存一个或多个连续的区域。</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(2) </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虚拟存储器的主存区域保护</a:t>
            </a: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页表保护方式</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每个程序有自己的页表，其行数等于该程序的虚页表。无论虚地址如何出错，只能影响主存中分配给该程序的实页。</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为了便于实现这种保护，还可在段表中的每行内不仅设置页表起点，还设置段长</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页数</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项。</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8226" name="标题 1"/>
          <p:cNvSpPr>
            <a:spLocks noGrp="1"/>
          </p:cNvSpPr>
          <p:nvPr>
            <p:ph type="title"/>
          </p:nvPr>
        </p:nvSpPr>
        <p:spPr>
          <a:xfrm>
            <a:off x="469900" y="134938"/>
            <a:ext cx="7848600" cy="609600"/>
          </a:xfrm>
          <a:ln/>
        </p:spPr>
        <p:txBody>
          <a:bodyPr vert="horz" wrap="square" lIns="91440" tIns="45720" rIns="91440" bIns="45720" anchor="ctr" anchorCtr="0"/>
          <a:p>
            <a:pPr eaLnBrk="1" hangingPunct="1"/>
            <a:r>
              <a:rPr lang="en-US" altLang="zh-CN" dirty="0"/>
              <a:t>4.5 </a:t>
            </a:r>
            <a:r>
              <a:rPr lang="zh-CN" altLang="en-US" dirty="0"/>
              <a:t>主存保护</a:t>
            </a:r>
            <a:endParaRPr lang="zh-CN" altLang="en-US" dirty="0"/>
          </a:p>
        </p:txBody>
      </p:sp>
      <p:sp>
        <p:nvSpPr>
          <p:cNvPr id="3" name="内容占位符 2"/>
          <p:cNvSpPr>
            <a:spLocks noGrp="1"/>
          </p:cNvSpPr>
          <p:nvPr>
            <p:ph idx="1" hasCustomPrompt="1"/>
          </p:nvPr>
        </p:nvSpPr>
        <p:spPr>
          <a:xfrm>
            <a:off x="469900" y="1022350"/>
            <a:ext cx="8229600" cy="54546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(3) </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虚拟存储器的主存区域保护</a:t>
            </a: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键式保护方式</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键式保护由操作系统按当时主存的使用分配状况给主存的每页配一个键，成为存储键，相当于一把“锁”。</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9250" name="标题 1"/>
          <p:cNvSpPr>
            <a:spLocks noGrp="1"/>
          </p:cNvSpPr>
          <p:nvPr>
            <p:ph type="title"/>
          </p:nvPr>
        </p:nvSpPr>
        <p:spPr>
          <a:xfrm>
            <a:off x="469900" y="134938"/>
            <a:ext cx="7848600" cy="609600"/>
          </a:xfrm>
          <a:ln/>
        </p:spPr>
        <p:txBody>
          <a:bodyPr vert="horz" wrap="square" lIns="91440" tIns="45720" rIns="91440" bIns="45720" anchor="ctr" anchorCtr="0"/>
          <a:p>
            <a:pPr eaLnBrk="1" hangingPunct="1"/>
            <a:r>
              <a:rPr lang="en-US" altLang="zh-CN" dirty="0"/>
              <a:t>4.5 </a:t>
            </a:r>
            <a:r>
              <a:rPr lang="zh-CN" altLang="en-US" dirty="0"/>
              <a:t>主存保护</a:t>
            </a:r>
            <a:endParaRPr lang="zh-CN" altLang="en-US" dirty="0"/>
          </a:p>
        </p:txBody>
      </p:sp>
      <p:sp>
        <p:nvSpPr>
          <p:cNvPr id="3" name="内容占位符 2"/>
          <p:cNvSpPr>
            <a:spLocks noGrp="1"/>
          </p:cNvSpPr>
          <p:nvPr>
            <p:ph idx="1" hasCustomPrompt="1"/>
          </p:nvPr>
        </p:nvSpPr>
        <p:spPr>
          <a:xfrm>
            <a:off x="469900" y="1022350"/>
            <a:ext cx="8229600" cy="545465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(4) </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保护正在执行的程序</a:t>
            </a:r>
            <a:r>
              <a:rPr kumimoji="0" lang="en-US" altLang="zh-CN" sz="2800" b="1" i="0" u="none" strike="noStrike" kern="1200" cap="none" spc="0" normalizeH="0" baseline="0" noProof="0" dirty="0">
                <a:ln>
                  <a:noFill/>
                </a:ln>
                <a:solidFill>
                  <a:srgbClr val="FF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环式保护方式</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这种保护将系统程序和用户程序按其重要性对整个系统能否正常工作的影响分层，环号大小表示保护的级别，环号越大，等级越低。</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这种保护既能保护用户程序的出错不至侵犯系统程序，也能保证由于同一用户程序内的低级</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环号大</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部分的出错而不至破坏其高级</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环号小</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部分。</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spTree>
  </p:cSld>
  <p:clrMapOvr>
    <a:masterClrMapping/>
  </p:clrMapOvr>
</p:sld>
</file>

<file path=ppt/tags/tag1.xml><?xml version="1.0" encoding="utf-8"?>
<p:tagLst xmlns:p="http://schemas.openxmlformats.org/presentationml/2006/main">
  <p:tag name="KSO_WPP_MARK_KEY" val="1b50bc56-9dc2-4a9e-8447-7e71eff7c49d"/>
  <p:tag name="COMMONDATA" val="eyJoZGlkIjoiZjMxNGQ4MTRhZjU2MDVkZDA5OTMwZTA2ZjlkOGIyMmEifQ=="/>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黑体"/>
        <a:ea typeface="黑体"/>
        <a:cs typeface=""/>
      </a:majorFont>
      <a:minorFont>
        <a:latin typeface="楷体_GB2312"/>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00"/>
        </a:solidFill>
        <a:ln w="38100" cap="flat" cmpd="sng" algn="ctr">
          <a:solidFill>
            <a:srgbClr val="FF0000"/>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2800" b="0" i="0" u="none" strike="noStrike" cap="none" normalizeH="0" baseline="0" smtClean="0">
            <a:ln>
              <a:noFill/>
            </a:ln>
            <a:solidFill>
              <a:srgbClr val="FF0000"/>
            </a:solidFill>
            <a:effectLst/>
            <a:latin typeface="Times New Roman" panose="02020603050405020304" pitchFamily="18" charset="0"/>
            <a:ea typeface="黑体" panose="02010609060101010101" pitchFamily="49" charset="-122"/>
          </a:defRPr>
        </a:defPPr>
      </a:lstStyle>
    </a:spDef>
    <a:lnDef>
      <a:spPr bwMode="auto">
        <a:xfrm>
          <a:off x="0" y="0"/>
          <a:ext cx="1" cy="1"/>
        </a:xfrm>
        <a:custGeom>
          <a:avLst/>
          <a:gdLst/>
          <a:ahLst/>
          <a:cxnLst/>
          <a:rect l="0" t="0" r="0" b="0"/>
          <a:pathLst/>
        </a:custGeom>
        <a:solidFill>
          <a:srgbClr val="FFFF00"/>
        </a:solidFill>
        <a:ln w="38100" cap="flat" cmpd="sng" algn="ctr">
          <a:solidFill>
            <a:srgbClr val="FF0000"/>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2800" b="0" i="0" u="none" strike="noStrike" cap="none" normalizeH="0" baseline="0" smtClean="0">
            <a:ln>
              <a:noFill/>
            </a:ln>
            <a:solidFill>
              <a:srgbClr val="FF0000"/>
            </a:solidFill>
            <a:effectLst/>
            <a:latin typeface="Times New Roman" panose="02020603050405020304" pitchFamily="18" charset="0"/>
            <a:ea typeface="黑体" panose="02010609060101010101" pitchFamily="49" charset="-122"/>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20473</Words>
  <Application>WPS 演示</Application>
  <PresentationFormat>全屏显示(4:3)</PresentationFormat>
  <Paragraphs>3166</Paragraphs>
  <Slides>189</Slides>
  <Notes>100</Notes>
  <HiddenSlides>0</HiddenSlides>
  <MMClips>0</MMClips>
  <ScaleCrop>false</ScaleCrop>
  <HeadingPairs>
    <vt:vector size="8" baseType="variant">
      <vt:variant>
        <vt:lpstr>已用的字体</vt:lpstr>
      </vt:variant>
      <vt:variant>
        <vt:i4>22</vt:i4>
      </vt:variant>
      <vt:variant>
        <vt:lpstr>主题</vt:lpstr>
      </vt:variant>
      <vt:variant>
        <vt:i4>1</vt:i4>
      </vt:variant>
      <vt:variant>
        <vt:lpstr>嵌入 OLE 服务器</vt:lpstr>
      </vt:variant>
      <vt:variant>
        <vt:i4>13</vt:i4>
      </vt:variant>
      <vt:variant>
        <vt:lpstr>幻灯片标题</vt:lpstr>
      </vt:variant>
      <vt:variant>
        <vt:i4>189</vt:i4>
      </vt:variant>
    </vt:vector>
  </HeadingPairs>
  <TitlesOfParts>
    <vt:vector size="225" baseType="lpstr">
      <vt:lpstr>Arial</vt:lpstr>
      <vt:lpstr>宋体</vt:lpstr>
      <vt:lpstr>Wingdings</vt:lpstr>
      <vt:lpstr>Times New Roman</vt:lpstr>
      <vt:lpstr>黑体</vt:lpstr>
      <vt:lpstr>楷体_GB2312</vt:lpstr>
      <vt:lpstr>新宋体</vt:lpstr>
      <vt:lpstr>Verdana</vt:lpstr>
      <vt:lpstr>隶书</vt:lpstr>
      <vt:lpstr>Gulim</vt:lpstr>
      <vt:lpstr>Malgun Gothic</vt:lpstr>
      <vt:lpstr>Lucida Sans Unicode</vt:lpstr>
      <vt:lpstr>华文新魏</vt:lpstr>
      <vt:lpstr>Tahoma</vt:lpstr>
      <vt:lpstr>Calibri</vt:lpstr>
      <vt:lpstr>Symbol</vt:lpstr>
      <vt:lpstr>幼圆</vt:lpstr>
      <vt:lpstr>华文中宋</vt:lpstr>
      <vt:lpstr>等线</vt:lpstr>
      <vt:lpstr>微软雅黑</vt:lpstr>
      <vt:lpstr>Arial Unicode MS</vt:lpstr>
      <vt:lpstr>楷体_GB2312</vt:lpstr>
      <vt:lpstr>Corporation</vt:lpstr>
      <vt:lpstr>Equation.3</vt:lpstr>
      <vt:lpstr>Equation.3</vt:lpstr>
      <vt:lpstr>Equation.3</vt:lpstr>
      <vt:lpstr>Equation.DSMT4</vt:lpstr>
      <vt:lpstr>Word.Document.8</vt:lpstr>
      <vt:lpstr>Equation.3</vt:lpstr>
      <vt:lpstr>Equation.3</vt:lpstr>
      <vt:lpstr>Equation.3</vt:lpstr>
      <vt:lpstr>Equation.DSMT4</vt:lpstr>
      <vt:lpstr>Visio.Drawing.11</vt:lpstr>
      <vt:lpstr>Equation.3</vt:lpstr>
      <vt:lpstr>Equation.3</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申林山</cp:lastModifiedBy>
  <cp:revision>1986</cp:revision>
  <dcterms:created xsi:type="dcterms:W3CDTF">2003-08-21T08:11:19Z</dcterms:created>
  <dcterms:modified xsi:type="dcterms:W3CDTF">2023-03-28T09:12:27Z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BB6116AE2F4D46518B47CAE8D6C7E74C</vt:lpwstr>
  </property>
  <property fmtid="{D5CDD505-2E9C-101B-9397-08002B2CF9AE}" pid="3" name="KSOProductBuildVer">
    <vt:lpwstr>2052-11.1.0.13703</vt:lpwstr>
  </property>
</Properties>
</file>