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75"/>
  </p:notesMasterIdLst>
  <p:handoutMasterIdLst>
    <p:handoutMasterId r:id="rId76"/>
  </p:handoutMasterIdLst>
  <p:sldIdLst>
    <p:sldId id="262" r:id="rId3"/>
    <p:sldId id="327" r:id="rId4"/>
    <p:sldId id="444" r:id="rId5"/>
    <p:sldId id="450" r:id="rId6"/>
    <p:sldId id="451" r:id="rId7"/>
    <p:sldId id="453" r:id="rId8"/>
    <p:sldId id="452" r:id="rId9"/>
    <p:sldId id="454" r:id="rId10"/>
    <p:sldId id="445" r:id="rId11"/>
    <p:sldId id="446" r:id="rId12"/>
    <p:sldId id="447" r:id="rId13"/>
    <p:sldId id="448" r:id="rId14"/>
    <p:sldId id="449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6" r:id="rId24"/>
    <p:sldId id="357" r:id="rId25"/>
    <p:sldId id="358" r:id="rId26"/>
    <p:sldId id="359" r:id="rId27"/>
    <p:sldId id="370" r:id="rId28"/>
    <p:sldId id="382" r:id="rId29"/>
    <p:sldId id="383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398" r:id="rId45"/>
    <p:sldId id="399" r:id="rId46"/>
    <p:sldId id="409" r:id="rId47"/>
    <p:sldId id="410" r:id="rId48"/>
    <p:sldId id="411" r:id="rId49"/>
    <p:sldId id="412" r:id="rId50"/>
    <p:sldId id="413" r:id="rId51"/>
    <p:sldId id="414" r:id="rId52"/>
    <p:sldId id="415" r:id="rId53"/>
    <p:sldId id="416" r:id="rId54"/>
    <p:sldId id="417" r:id="rId55"/>
    <p:sldId id="418" r:id="rId56"/>
    <p:sldId id="419" r:id="rId57"/>
    <p:sldId id="371" r:id="rId58"/>
    <p:sldId id="402" r:id="rId59"/>
    <p:sldId id="403" r:id="rId60"/>
    <p:sldId id="404" r:id="rId61"/>
    <p:sldId id="405" r:id="rId62"/>
    <p:sldId id="406" r:id="rId63"/>
    <p:sldId id="407" r:id="rId64"/>
    <p:sldId id="408" r:id="rId65"/>
    <p:sldId id="441" r:id="rId66"/>
    <p:sldId id="442" r:id="rId67"/>
    <p:sldId id="443" r:id="rId68"/>
    <p:sldId id="435" r:id="rId69"/>
    <p:sldId id="436" r:id="rId70"/>
    <p:sldId id="437" r:id="rId71"/>
    <p:sldId id="438" r:id="rId72"/>
    <p:sldId id="439" r:id="rId73"/>
    <p:sldId id="440" r:id="rId74"/>
  </p:sldIdLst>
  <p:sldSz cx="9144000" cy="6858000" type="screen4x3"/>
  <p:notesSz cx="6858000" cy="9144000"/>
  <p:custDataLst>
    <p:tags r:id="rId7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隶书" panose="020105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CC0000"/>
    <a:srgbClr val="0092CC"/>
    <a:srgbClr val="0000CC"/>
    <a:srgbClr val="FF00FF"/>
    <a:srgbClr val="3366FF"/>
    <a:srgbClr val="99FFCC"/>
    <a:srgbClr val="EEF4F9"/>
    <a:srgbClr val="A58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2" autoAdjust="0"/>
    <p:restoredTop sz="88447" autoAdjust="0"/>
  </p:normalViewPr>
  <p:slideViewPr>
    <p:cSldViewPr snapToGrid="0" showGuides="1">
      <p:cViewPr>
        <p:scale>
          <a:sx n="66" d="100"/>
          <a:sy n="66" d="100"/>
        </p:scale>
        <p:origin x="27" y="405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55" d="100"/>
          <a:sy n="55" d="100"/>
        </p:scale>
        <p:origin x="-2190" y="-78"/>
      </p:cViewPr>
      <p:guideLst>
        <p:guide orient="horz" pos="2880"/>
        <p:guide pos="216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6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16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0FAE793-B651-487B-B40C-CD815F4932C8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6D6DD73F-CA8F-4FB0-9ED8-884FD03F8712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58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59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60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61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62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DD73F-CA8F-4FB0-9ED8-884FD03F8712}" type="slidenum">
              <a:rPr lang="zh-CN" altLang="en-US" smtClean="0"/>
              <a:t>63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" t="2879" r="75218" b="62186"/>
          <a:stretch>
            <a:fillRect/>
          </a:stretch>
        </p:blipFill>
        <p:spPr bwMode="auto">
          <a:xfrm>
            <a:off x="61913" y="44450"/>
            <a:ext cx="822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1"/>
          <p:cNvSpPr>
            <a:spLocks noChangeArrowheads="1"/>
          </p:cNvSpPr>
          <p:nvPr/>
        </p:nvSpPr>
        <p:spPr bwMode="gray">
          <a:xfrm>
            <a:off x="0" y="908050"/>
            <a:ext cx="9144000" cy="49926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pic>
        <p:nvPicPr>
          <p:cNvPr id="6" name="Picture 32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14287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3" descr="light_white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1231900"/>
            <a:ext cx="220662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4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8605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5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738313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6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665288"/>
            <a:ext cx="32226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7" descr="light_white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1265238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8" descr="light_white"/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202882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9" descr="light_white"/>
          <p:cNvPicPr>
            <a:picLocks noChangeAspect="1" noChangeArrowheads="1"/>
          </p:cNvPicPr>
          <p:nvPr/>
        </p:nvPicPr>
        <p:blipFill>
          <a:blip r:embed="rId3"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3025775"/>
            <a:ext cx="207962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0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1514475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1" descr="light_white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475" y="193992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2" descr="light_white"/>
          <p:cNvPicPr>
            <a:picLocks noChangeAspect="1" noChangeArrowheads="1"/>
          </p:cNvPicPr>
          <p:nvPr/>
        </p:nvPicPr>
        <p:blipFill>
          <a:blip r:embed="rId3">
            <a:lum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16700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3" descr="light_white"/>
          <p:cNvPicPr>
            <a:picLocks noChangeAspect="1" noChangeArrowheads="1"/>
          </p:cNvPicPr>
          <p:nvPr/>
        </p:nvPicPr>
        <p:blipFill>
          <a:blip r:embed="rId3">
            <a:lum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190817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4" descr="light_white"/>
          <p:cNvPicPr>
            <a:picLocks noChangeAspect="1" noChangeArrowheads="1"/>
          </p:cNvPicPr>
          <p:nvPr/>
        </p:nvPicPr>
        <p:blipFill>
          <a:blip r:embed="rId3">
            <a:lum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1557338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reeform 45"/>
          <p:cNvSpPr/>
          <p:nvPr/>
        </p:nvSpPr>
        <p:spPr bwMode="auto">
          <a:xfrm>
            <a:off x="-3175" y="8826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zh-CN" altLang="en-US">
              <a:ea typeface="+mn-ea"/>
            </a:endParaRPr>
          </a:p>
        </p:txBody>
      </p:sp>
      <p:pic>
        <p:nvPicPr>
          <p:cNvPr id="20" name="Picture 46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49363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7" descr="light_white"/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75" y="1839913"/>
            <a:ext cx="10636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8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713" y="147161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9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1008063"/>
            <a:ext cx="18256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Freeform 50"/>
          <p:cNvSpPr/>
          <p:nvPr/>
        </p:nvSpPr>
        <p:spPr bwMode="auto">
          <a:xfrm rot="10800000">
            <a:off x="-3175" y="55435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zh-CN" altLang="en-US">
              <a:ea typeface="+mn-ea"/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 rot="20480180">
            <a:off x="3178175" y="4318000"/>
            <a:ext cx="1135063" cy="1135063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algn="ctr">
              <a:defRPr/>
            </a:pPr>
            <a:endParaRPr lang="ko-KR" altLang="en-US">
              <a:solidFill>
                <a:schemeClr val="bg1"/>
              </a:solidFill>
              <a:ea typeface="Gulim" pitchFamily="34" charset="-127"/>
            </a:endParaRPr>
          </a:p>
        </p:txBody>
      </p:sp>
      <p:sp>
        <p:nvSpPr>
          <p:cNvPr id="26" name="Line 52"/>
          <p:cNvSpPr>
            <a:spLocks noChangeShapeType="1"/>
          </p:cNvSpPr>
          <p:nvPr/>
        </p:nvSpPr>
        <p:spPr bwMode="auto">
          <a:xfrm rot="20480180" flipV="1">
            <a:off x="2560638" y="2527300"/>
            <a:ext cx="327025" cy="327025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Line 53"/>
          <p:cNvSpPr>
            <a:spLocks noChangeShapeType="1"/>
          </p:cNvSpPr>
          <p:nvPr/>
        </p:nvSpPr>
        <p:spPr bwMode="auto">
          <a:xfrm rot="20480180" flipH="1" flipV="1">
            <a:off x="2798763" y="3963988"/>
            <a:ext cx="442912" cy="608012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Line 54"/>
          <p:cNvSpPr>
            <a:spLocks noChangeShapeType="1"/>
          </p:cNvSpPr>
          <p:nvPr/>
        </p:nvSpPr>
        <p:spPr bwMode="auto">
          <a:xfrm rot="20480180" flipH="1" flipV="1">
            <a:off x="1219200" y="2982913"/>
            <a:ext cx="227013" cy="227012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Oval 55"/>
          <p:cNvSpPr>
            <a:spLocks noChangeArrowheads="1"/>
          </p:cNvSpPr>
          <p:nvPr/>
        </p:nvSpPr>
        <p:spPr bwMode="auto">
          <a:xfrm rot="20480180">
            <a:off x="85725" y="2257425"/>
            <a:ext cx="1182688" cy="1184275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30" name="Oval 56" descr="cloud2"/>
          <p:cNvSpPr>
            <a:spLocks noChangeArrowheads="1"/>
          </p:cNvSpPr>
          <p:nvPr/>
        </p:nvSpPr>
        <p:spPr bwMode="auto">
          <a:xfrm rot="20480180">
            <a:off x="1479550" y="2844800"/>
            <a:ext cx="1411288" cy="1411288"/>
          </a:xfrm>
          <a:prstGeom prst="ellipse">
            <a:avLst/>
          </a:prstGeom>
          <a:blipFill dpi="0" rotWithShape="1">
            <a:blip r:embed="rId4">
              <a:lum contrast="6000"/>
            </a:blip>
            <a:srcRect/>
            <a:stretch>
              <a:fillRect/>
            </a:stretch>
          </a:blipFill>
          <a:ln w="38100">
            <a:solidFill>
              <a:schemeClr val="bg1">
                <a:alpha val="50195"/>
              </a:schemeClr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pic>
        <p:nvPicPr>
          <p:cNvPr id="31" name="Picture 57" descr="globe_whi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93838" y="2855913"/>
            <a:ext cx="13811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Line 58"/>
          <p:cNvSpPr>
            <a:spLocks noChangeShapeType="1"/>
          </p:cNvSpPr>
          <p:nvPr/>
        </p:nvSpPr>
        <p:spPr bwMode="auto">
          <a:xfrm rot="20480180" flipV="1">
            <a:off x="1647825" y="4192588"/>
            <a:ext cx="146050" cy="146050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Oval 59"/>
          <p:cNvSpPr>
            <a:spLocks noChangeArrowheads="1"/>
          </p:cNvSpPr>
          <p:nvPr/>
        </p:nvSpPr>
        <p:spPr bwMode="auto">
          <a:xfrm rot="20480180">
            <a:off x="1012825" y="4364038"/>
            <a:ext cx="831850" cy="831850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34" name="Oval 60"/>
          <p:cNvSpPr>
            <a:spLocks noChangeArrowheads="1"/>
          </p:cNvSpPr>
          <p:nvPr/>
        </p:nvSpPr>
        <p:spPr bwMode="auto">
          <a:xfrm rot="20480180">
            <a:off x="2506663" y="1171575"/>
            <a:ext cx="1360487" cy="1360488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pic>
        <p:nvPicPr>
          <p:cNvPr id="35" name="Picture 61" descr="icon_conferen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50" y="1206500"/>
            <a:ext cx="1298575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62" descr="icon_fema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279650"/>
            <a:ext cx="113665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3" descr="icon_me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38" y="4346575"/>
            <a:ext cx="1085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4" descr="icon_buldi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91025"/>
            <a:ext cx="782637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4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1" t="2879" r="2328" b="74304"/>
          <a:stretch>
            <a:fillRect/>
          </a:stretch>
        </p:blipFill>
        <p:spPr bwMode="auto">
          <a:xfrm>
            <a:off x="912813" y="82550"/>
            <a:ext cx="320833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533400" y="3066048"/>
            <a:ext cx="8153400" cy="66992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altLang="ko-KR" noProof="0"/>
              <a:t>Click to edit Master title style</a:t>
            </a:r>
          </a:p>
        </p:txBody>
      </p:sp>
      <p:sp>
        <p:nvSpPr>
          <p:cNvPr id="4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47800" y="3828048"/>
            <a:ext cx="6400800" cy="533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noProof="0" dirty="0"/>
              <a:t>Click to edit Master subtitle style</a:t>
            </a:r>
          </a:p>
        </p:txBody>
      </p:sp>
      <p:sp>
        <p:nvSpPr>
          <p:cNvPr id="40" name="Rectangle 2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553200"/>
            <a:ext cx="2133600" cy="1524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2" name="Rectangle 2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133600" cy="152400"/>
          </a:xfrm>
        </p:spPr>
        <p:txBody>
          <a:bodyPr/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47E128E-77FE-4C24-B864-93F7FEE47E69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1CD44-8AC4-4C1F-9879-F0CB365F50E9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63AA-81EC-408D-823B-5BF94DC32FFC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FA63-0666-4AF2-85AE-3B288B36B9CD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56033-9F0D-4741-82F9-A52B405E6FEA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52572-F444-459B-81FA-6D6B749109CB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D56C1-01A1-4EEA-A18C-54EC2C3937E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16876-584B-4387-9872-50FCF217960C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2D53D-FA8E-4DF9-9B91-1EC800D33093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1FB3C-277E-4931-AFA1-CC09A2688267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69850"/>
            <a:ext cx="2057400" cy="59055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469900" y="69850"/>
            <a:ext cx="6019800" cy="59055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7B12E-5D9F-46BB-B25D-9A2E3C6261F7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644C9-F000-492C-9A6A-D4D6E6C7795B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69900" y="1022350"/>
            <a:ext cx="8229600" cy="49530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28155-FB78-4FA4-91A6-5D82A7947FF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4660900" y="10223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4660900" y="35750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810E0-5257-4B0A-A760-F926AF47231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" t="2879" r="75218" b="62186"/>
          <a:stretch>
            <a:fillRect/>
          </a:stretch>
        </p:blipFill>
        <p:spPr bwMode="auto">
          <a:xfrm>
            <a:off x="61913" y="44450"/>
            <a:ext cx="8223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1"/>
          <p:cNvSpPr>
            <a:spLocks noChangeArrowheads="1"/>
          </p:cNvSpPr>
          <p:nvPr/>
        </p:nvSpPr>
        <p:spPr bwMode="gray">
          <a:xfrm>
            <a:off x="0" y="908050"/>
            <a:ext cx="9144000" cy="49926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pic>
        <p:nvPicPr>
          <p:cNvPr id="6" name="Picture 32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14287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3" descr="light_white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1231900"/>
            <a:ext cx="220662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4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8605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5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738313"/>
            <a:ext cx="115888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6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665288"/>
            <a:ext cx="32226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7" descr="light_white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1265238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8" descr="light_white"/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202882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9" descr="light_white"/>
          <p:cNvPicPr>
            <a:picLocks noChangeAspect="1" noChangeArrowheads="1"/>
          </p:cNvPicPr>
          <p:nvPr/>
        </p:nvPicPr>
        <p:blipFill>
          <a:blip r:embed="rId3"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3025775"/>
            <a:ext cx="207962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0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1514475"/>
            <a:ext cx="1825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1" descr="light_white"/>
          <p:cNvPicPr>
            <a:picLocks noChangeAspect="1" noChangeArrowheads="1"/>
          </p:cNvPicPr>
          <p:nvPr/>
        </p:nvPicPr>
        <p:blipFill>
          <a:blip r:embed="rId3">
            <a:lum contrast="-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475" y="193992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2" descr="light_white"/>
          <p:cNvPicPr>
            <a:picLocks noChangeAspect="1" noChangeArrowheads="1"/>
          </p:cNvPicPr>
          <p:nvPr/>
        </p:nvPicPr>
        <p:blipFill>
          <a:blip r:embed="rId3">
            <a:lum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1670050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3" descr="light_white"/>
          <p:cNvPicPr>
            <a:picLocks noChangeAspect="1" noChangeArrowheads="1"/>
          </p:cNvPicPr>
          <p:nvPr/>
        </p:nvPicPr>
        <p:blipFill>
          <a:blip r:embed="rId3">
            <a:lum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1908175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4" descr="light_white"/>
          <p:cNvPicPr>
            <a:picLocks noChangeAspect="1" noChangeArrowheads="1"/>
          </p:cNvPicPr>
          <p:nvPr/>
        </p:nvPicPr>
        <p:blipFill>
          <a:blip r:embed="rId3">
            <a:lum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563" y="1557338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reeform 45"/>
          <p:cNvSpPr/>
          <p:nvPr/>
        </p:nvSpPr>
        <p:spPr bwMode="auto">
          <a:xfrm>
            <a:off x="-3175" y="8826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zh-CN" altLang="en-US" sz="1800">
              <a:ea typeface="+mn-ea"/>
            </a:endParaRPr>
          </a:p>
        </p:txBody>
      </p:sp>
      <p:pic>
        <p:nvPicPr>
          <p:cNvPr id="20" name="Picture 46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1249363"/>
            <a:ext cx="13335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7" descr="light_white"/>
          <p:cNvPicPr>
            <a:picLocks noChangeAspect="1" noChangeArrowheads="1"/>
          </p:cNvPicPr>
          <p:nvPr/>
        </p:nvPicPr>
        <p:blipFill>
          <a:blip r:embed="rId3">
            <a:lum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75" y="1839913"/>
            <a:ext cx="10636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8" descr="light_wh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713" y="1471613"/>
            <a:ext cx="115887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9" descr="light_white"/>
          <p:cNvPicPr>
            <a:picLocks noChangeAspect="1" noChangeArrowheads="1"/>
          </p:cNvPicPr>
          <p:nvPr/>
        </p:nvPicPr>
        <p:blipFill>
          <a:blip r:embed="rId3">
            <a:grayscl/>
            <a:lum contrast="-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1008063"/>
            <a:ext cx="18256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Freeform 50"/>
          <p:cNvSpPr/>
          <p:nvPr/>
        </p:nvSpPr>
        <p:spPr bwMode="auto">
          <a:xfrm rot="10800000">
            <a:off x="-3175" y="5543550"/>
            <a:ext cx="9145588" cy="361950"/>
          </a:xfrm>
          <a:custGeom>
            <a:avLst/>
            <a:gdLst>
              <a:gd name="T0" fmla="*/ 0 w 5761"/>
              <a:gd name="T1" fmla="*/ 1 h 228"/>
              <a:gd name="T2" fmla="*/ 5761 w 5761"/>
              <a:gd name="T3" fmla="*/ 0 h 228"/>
              <a:gd name="T4" fmla="*/ 5761 w 5761"/>
              <a:gd name="T5" fmla="*/ 228 h 228"/>
              <a:gd name="T6" fmla="*/ 3629 w 5761"/>
              <a:gd name="T7" fmla="*/ 228 h 228"/>
              <a:gd name="T8" fmla="*/ 3493 w 5761"/>
              <a:gd name="T9" fmla="*/ 92 h 228"/>
              <a:gd name="T10" fmla="*/ 0 w 5761"/>
              <a:gd name="T11" fmla="*/ 92 h 228"/>
              <a:gd name="T12" fmla="*/ 0 w 5761"/>
              <a:gd name="T13" fmla="*/ 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1" h="228">
                <a:moveTo>
                  <a:pt x="0" y="1"/>
                </a:moveTo>
                <a:lnTo>
                  <a:pt x="5761" y="0"/>
                </a:lnTo>
                <a:lnTo>
                  <a:pt x="5761" y="228"/>
                </a:lnTo>
                <a:lnTo>
                  <a:pt x="3629" y="228"/>
                </a:lnTo>
                <a:lnTo>
                  <a:pt x="3493" y="92"/>
                </a:lnTo>
                <a:lnTo>
                  <a:pt x="0" y="92"/>
                </a:lnTo>
                <a:lnTo>
                  <a:pt x="0" y="1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50000">
                <a:schemeClr val="tx2"/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r">
              <a:defRPr/>
            </a:pPr>
            <a:endParaRPr lang="zh-CN" altLang="en-US" sz="1800">
              <a:ea typeface="+mn-ea"/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 rot="20480180">
            <a:off x="3178175" y="4318000"/>
            <a:ext cx="1135063" cy="1135063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 algn="ctr">
              <a:defRPr/>
            </a:pPr>
            <a:endParaRPr lang="ko-KR" altLang="en-US" sz="1800">
              <a:solidFill>
                <a:schemeClr val="bg1"/>
              </a:solidFill>
              <a:ea typeface="Gulim" pitchFamily="34" charset="-127"/>
            </a:endParaRPr>
          </a:p>
        </p:txBody>
      </p:sp>
      <p:sp>
        <p:nvSpPr>
          <p:cNvPr id="26" name="Line 52"/>
          <p:cNvSpPr>
            <a:spLocks noChangeShapeType="1"/>
          </p:cNvSpPr>
          <p:nvPr/>
        </p:nvSpPr>
        <p:spPr bwMode="auto">
          <a:xfrm rot="20480180" flipV="1">
            <a:off x="2560638" y="2527300"/>
            <a:ext cx="327025" cy="327025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7" name="Line 53"/>
          <p:cNvSpPr>
            <a:spLocks noChangeShapeType="1"/>
          </p:cNvSpPr>
          <p:nvPr/>
        </p:nvSpPr>
        <p:spPr bwMode="auto">
          <a:xfrm rot="20480180" flipH="1" flipV="1">
            <a:off x="2798763" y="3963988"/>
            <a:ext cx="442912" cy="608012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8" name="Line 54"/>
          <p:cNvSpPr>
            <a:spLocks noChangeShapeType="1"/>
          </p:cNvSpPr>
          <p:nvPr/>
        </p:nvSpPr>
        <p:spPr bwMode="auto">
          <a:xfrm rot="20480180" flipH="1" flipV="1">
            <a:off x="1219200" y="2982913"/>
            <a:ext cx="227013" cy="227012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9" name="Oval 55"/>
          <p:cNvSpPr>
            <a:spLocks noChangeArrowheads="1"/>
          </p:cNvSpPr>
          <p:nvPr/>
        </p:nvSpPr>
        <p:spPr bwMode="auto">
          <a:xfrm rot="20480180">
            <a:off x="85725" y="2257425"/>
            <a:ext cx="1182688" cy="1184275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sp>
        <p:nvSpPr>
          <p:cNvPr id="30" name="Oval 56" descr="cloud2"/>
          <p:cNvSpPr>
            <a:spLocks noChangeArrowheads="1"/>
          </p:cNvSpPr>
          <p:nvPr/>
        </p:nvSpPr>
        <p:spPr bwMode="auto">
          <a:xfrm rot="20480180">
            <a:off x="1479550" y="2844800"/>
            <a:ext cx="1411288" cy="1411288"/>
          </a:xfrm>
          <a:prstGeom prst="ellipse">
            <a:avLst/>
          </a:prstGeom>
          <a:blipFill dpi="0" rotWithShape="1">
            <a:blip r:embed="rId4">
              <a:lum contrast="6000"/>
            </a:blip>
            <a:srcRect/>
            <a:stretch>
              <a:fillRect/>
            </a:stretch>
          </a:blipFill>
          <a:ln w="38100">
            <a:solidFill>
              <a:schemeClr val="bg1">
                <a:alpha val="50195"/>
              </a:schemeClr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pic>
        <p:nvPicPr>
          <p:cNvPr id="31" name="Picture 57" descr="globe_whit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93838" y="2855913"/>
            <a:ext cx="13811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Line 58"/>
          <p:cNvSpPr>
            <a:spLocks noChangeShapeType="1"/>
          </p:cNvSpPr>
          <p:nvPr/>
        </p:nvSpPr>
        <p:spPr bwMode="auto">
          <a:xfrm rot="20480180" flipV="1">
            <a:off x="1647825" y="4192588"/>
            <a:ext cx="146050" cy="146050"/>
          </a:xfrm>
          <a:prstGeom prst="line">
            <a:avLst/>
          </a:prstGeom>
          <a:noFill/>
          <a:ln w="57150" cap="rnd">
            <a:solidFill>
              <a:schemeClr val="bg1">
                <a:alpha val="50195"/>
              </a:schemeClr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33" name="Oval 59"/>
          <p:cNvSpPr>
            <a:spLocks noChangeArrowheads="1"/>
          </p:cNvSpPr>
          <p:nvPr/>
        </p:nvSpPr>
        <p:spPr bwMode="auto">
          <a:xfrm rot="20480180">
            <a:off x="1012825" y="4364038"/>
            <a:ext cx="831850" cy="831850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sp>
        <p:nvSpPr>
          <p:cNvPr id="34" name="Oval 60"/>
          <p:cNvSpPr>
            <a:spLocks noChangeArrowheads="1"/>
          </p:cNvSpPr>
          <p:nvPr/>
        </p:nvSpPr>
        <p:spPr bwMode="auto">
          <a:xfrm rot="20480180">
            <a:off x="2506663" y="1171575"/>
            <a:ext cx="1360487" cy="1360488"/>
          </a:xfrm>
          <a:prstGeom prst="ellipse">
            <a:avLst/>
          </a:prstGeom>
          <a:noFill/>
          <a:ln w="19050">
            <a:solidFill>
              <a:schemeClr val="bg1">
                <a:alpha val="50195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pic>
        <p:nvPicPr>
          <p:cNvPr id="35" name="Picture 61" descr="icon_conferen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350" y="1206500"/>
            <a:ext cx="1298575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62" descr="icon_fema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279650"/>
            <a:ext cx="113665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63" descr="icon_me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38" y="4346575"/>
            <a:ext cx="10858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4" descr="icon_buldi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391025"/>
            <a:ext cx="782637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4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1" t="2879" r="2328" b="74304"/>
          <a:stretch>
            <a:fillRect/>
          </a:stretch>
        </p:blipFill>
        <p:spPr bwMode="auto">
          <a:xfrm>
            <a:off x="912813" y="82550"/>
            <a:ext cx="3208337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3" name="Rectangle 21"/>
          <p:cNvSpPr>
            <a:spLocks noGrp="1" noChangeArrowheads="1"/>
          </p:cNvSpPr>
          <p:nvPr>
            <p:ph type="ctrTitle" sz="quarter"/>
          </p:nvPr>
        </p:nvSpPr>
        <p:spPr bwMode="black">
          <a:xfrm>
            <a:off x="533400" y="3066048"/>
            <a:ext cx="8153400" cy="669925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altLang="ko-KR" noProof="0"/>
              <a:t>Click to edit Master title style</a:t>
            </a:r>
          </a:p>
        </p:txBody>
      </p:sp>
      <p:sp>
        <p:nvSpPr>
          <p:cNvPr id="4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47800" y="3828048"/>
            <a:ext cx="6400800" cy="5334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ko-KR" noProof="0" dirty="0"/>
              <a:t>Click to edit Master subtitle style</a:t>
            </a:r>
          </a:p>
        </p:txBody>
      </p:sp>
      <p:sp>
        <p:nvSpPr>
          <p:cNvPr id="40" name="Rectangle 2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553200"/>
            <a:ext cx="2133600" cy="1524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2" name="Rectangle 2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133600" cy="152400"/>
          </a:xfrm>
        </p:spPr>
        <p:txBody>
          <a:bodyPr/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47E128E-77FE-4C24-B864-93F7FEE47E69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1CD44-8AC4-4C1F-9879-F0CB365F50E9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663AA-81EC-408D-823B-5BF94DC32FFC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FA63-0666-4AF2-85AE-3B288B36B9CD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56033-9F0D-4741-82F9-A52B405E6FEA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52572-F444-459B-81FA-6D6B749109CB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D56C1-01A1-4EEA-A18C-54EC2C3937E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16876-584B-4387-9872-50FCF217960C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2D53D-FA8E-4DF9-9B91-1EC800D33093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1FB3C-277E-4931-AFA1-CC09A2688267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2100" y="69850"/>
            <a:ext cx="2057400" cy="59055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469900" y="69850"/>
            <a:ext cx="6019800" cy="59055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7B12E-5D9F-46BB-B25D-9A2E3C6261F7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60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644C9-F000-492C-9A6A-D4D6E6C7795B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69900" y="1022350"/>
            <a:ext cx="8229600" cy="49530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28155-FB78-4FA4-91A6-5D82A7947FF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0550" y="69850"/>
            <a:ext cx="7848600" cy="609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 hasCustomPrompt="1"/>
          </p:nvPr>
        </p:nvSpPr>
        <p:spPr>
          <a:xfrm>
            <a:off x="469900" y="1022350"/>
            <a:ext cx="4038600" cy="49530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 hasCustomPrompt="1"/>
          </p:nvPr>
        </p:nvSpPr>
        <p:spPr>
          <a:xfrm>
            <a:off x="4660900" y="10223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 hasCustomPrompt="1"/>
          </p:nvPr>
        </p:nvSpPr>
        <p:spPr>
          <a:xfrm>
            <a:off x="4660900" y="3575050"/>
            <a:ext cx="4038600" cy="240030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ftr" sz="quarter" idx="11"/>
          </p:nvPr>
        </p:nvSpPr>
        <p:spPr>
          <a:xfrm>
            <a:off x="4229100" y="6477000"/>
            <a:ext cx="39624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Harbin Engineering University</a:t>
            </a: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810E0-5257-4B0A-A760-F926AF472316}" type="slidenum">
              <a:rPr lang="ko-KR" altLang="en-US"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1"/>
          <p:cNvSpPr>
            <a:spLocks noChangeArrowheads="1"/>
          </p:cNvSpPr>
          <p:nvPr userDrawn="1"/>
        </p:nvSpPr>
        <p:spPr bwMode="auto">
          <a:xfrm>
            <a:off x="12700" y="1588"/>
            <a:ext cx="9131300" cy="8366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/>
          </a:p>
        </p:txBody>
      </p:sp>
      <p:sp>
        <p:nvSpPr>
          <p:cNvPr id="1027" name="Rectangle 21"/>
          <p:cNvSpPr>
            <a:spLocks noGrp="1" noChangeArrowheads="1"/>
          </p:cNvSpPr>
          <p:nvPr>
            <p:ph type="title"/>
          </p:nvPr>
        </p:nvSpPr>
        <p:spPr bwMode="white">
          <a:xfrm>
            <a:off x="590550" y="142875"/>
            <a:ext cx="83772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2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9900" y="102235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231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solidFill>
                  <a:schemeClr val="hlink"/>
                </a:solidFill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2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>
              <a:defRPr/>
            </a:pPr>
            <a:fld id="{D2E354BC-EBC1-4454-8CAE-5C8BC7FA7E9A}" type="slidenum">
              <a:rPr lang="ko-KR" altLang="en-US"/>
              <a:t>‹#›</a:t>
            </a:fld>
            <a:endParaRPr lang="en-US" altLang="ko-KR"/>
          </a:p>
        </p:txBody>
      </p:sp>
      <p:sp>
        <p:nvSpPr>
          <p:cNvPr id="10" name="Rectangle 25"/>
          <p:cNvSpPr txBox="1">
            <a:spLocks noChangeArrowheads="1"/>
          </p:cNvSpPr>
          <p:nvPr userDrawn="1"/>
        </p:nvSpPr>
        <p:spPr>
          <a:xfrm>
            <a:off x="8475663" y="6478588"/>
            <a:ext cx="644525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9pPr>
          </a:lstStyle>
          <a:p>
            <a:pPr algn="ctr">
              <a:defRPr/>
            </a:pPr>
            <a:fld id="{45F2B0EC-44EE-4A5E-8AC8-E72D8BC81F3E}" type="slidenum">
              <a:rPr lang="ko-KR" altLang="en-US" smtClean="0">
                <a:solidFill>
                  <a:srgbClr val="000000"/>
                </a:solidFill>
              </a:rPr>
              <a:t>‹#›</a:t>
            </a:fld>
            <a:endParaRPr lang="en-US" altLang="ko-KR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v"/>
        <a:defRPr sz="2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1"/>
          <p:cNvSpPr>
            <a:spLocks noChangeArrowheads="1"/>
          </p:cNvSpPr>
          <p:nvPr userDrawn="1"/>
        </p:nvSpPr>
        <p:spPr bwMode="auto">
          <a:xfrm>
            <a:off x="12700" y="1588"/>
            <a:ext cx="9131300" cy="8366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1pPr>
            <a:lvl2pPr marL="742950" indent="-28575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2pPr>
            <a:lvl3pPr marL="11430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3pPr>
            <a:lvl4pPr marL="16002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4pPr>
            <a:lvl5pPr marL="2057400" indent="-228600" algn="r"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defRPr>
            </a:lvl9pPr>
          </a:lstStyle>
          <a:p>
            <a:pPr>
              <a:defRPr/>
            </a:pPr>
            <a:endParaRPr lang="zh-CN" altLang="en-US" sz="1800"/>
          </a:p>
        </p:txBody>
      </p:sp>
      <p:sp>
        <p:nvSpPr>
          <p:cNvPr id="1027" name="Rectangle 21"/>
          <p:cNvSpPr>
            <a:spLocks noGrp="1" noChangeArrowheads="1"/>
          </p:cNvSpPr>
          <p:nvPr>
            <p:ph type="title"/>
          </p:nvPr>
        </p:nvSpPr>
        <p:spPr bwMode="white">
          <a:xfrm>
            <a:off x="590550" y="142875"/>
            <a:ext cx="83772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2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9900" y="102235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231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7025" y="6477000"/>
            <a:ext cx="2514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>
                <a:solidFill>
                  <a:schemeClr val="hlink"/>
                </a:solidFill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231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70300" y="6451600"/>
            <a:ext cx="213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2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Gulim" pitchFamily="34" charset="-127"/>
              </a:defRPr>
            </a:lvl1pPr>
          </a:lstStyle>
          <a:p>
            <a:pPr>
              <a:defRPr/>
            </a:pPr>
            <a:fld id="{D2E354BC-EBC1-4454-8CAE-5C8BC7FA7E9A}" type="slidenum">
              <a:rPr lang="ko-KR" altLang="en-US"/>
              <a:t>‹#›</a:t>
            </a:fld>
            <a:endParaRPr lang="en-US" altLang="ko-KR"/>
          </a:p>
        </p:txBody>
      </p:sp>
      <p:sp>
        <p:nvSpPr>
          <p:cNvPr id="10" name="Rectangle 25"/>
          <p:cNvSpPr txBox="1">
            <a:spLocks noChangeArrowheads="1"/>
          </p:cNvSpPr>
          <p:nvPr userDrawn="1"/>
        </p:nvSpPr>
        <p:spPr>
          <a:xfrm>
            <a:off x="8475663" y="6478588"/>
            <a:ext cx="644525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+mn-cs"/>
              </a:defRPr>
            </a:lvl9pPr>
          </a:lstStyle>
          <a:p>
            <a:pPr algn="ctr">
              <a:defRPr/>
            </a:pPr>
            <a:fld id="{45F2B0EC-44EE-4A5E-8AC8-E72D8BC81F3E}" type="slidenum">
              <a:rPr lang="ko-KR" altLang="en-US" sz="1800" smtClean="0">
                <a:solidFill>
                  <a:srgbClr val="000000"/>
                </a:solidFill>
              </a:rPr>
              <a:t>‹#›</a:t>
            </a:fld>
            <a:endParaRPr lang="ko-KR" altLang="en-US" sz="1800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hlink"/>
          </a:solidFill>
          <a:latin typeface="隶书" panose="02010509060101010101" pitchFamily="49" charset="-122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v"/>
        <a:defRPr sz="2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 kern="1200">
          <a:solidFill>
            <a:schemeClr val="hlink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39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9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598420" y="2431415"/>
            <a:ext cx="6537960" cy="1362075"/>
          </a:xfrm>
        </p:spPr>
        <p:txBody>
          <a:bodyPr/>
          <a:lstStyle/>
          <a:p>
            <a:pPr eaLnBrk="1" hangingPunct="1"/>
            <a:r>
              <a:rPr lang="zh-CN" altLang="en-US" sz="4800" dirty="0">
                <a:solidFill>
                  <a:schemeClr val="bg1"/>
                </a:solidFill>
              </a:rPr>
              <a:t>计算机组成与系统结构</a:t>
            </a:r>
            <a:br>
              <a:rPr lang="en-US" altLang="zh-CN" sz="4800" dirty="0">
                <a:solidFill>
                  <a:schemeClr val="bg1"/>
                </a:solidFill>
              </a:rPr>
            </a:br>
            <a:r>
              <a:rPr lang="zh-CN" altLang="en-US" sz="4800" dirty="0">
                <a:solidFill>
                  <a:schemeClr val="bg1"/>
                </a:solidFill>
              </a:rPr>
              <a:t>习题</a:t>
            </a:r>
            <a:endParaRPr lang="en-US" altLang="zh-CN" sz="4800" dirty="0">
              <a:solidFill>
                <a:schemeClr val="bg1"/>
              </a:solidFill>
            </a:endParaRPr>
          </a:p>
        </p:txBody>
      </p:sp>
      <p:sp>
        <p:nvSpPr>
          <p:cNvPr id="15363" name="Rectangle 8"/>
          <p:cNvSpPr>
            <a:spLocks noGrp="1" noChangeArrowheads="1"/>
          </p:cNvSpPr>
          <p:nvPr>
            <p:ph type="subTitle" idx="4294967295"/>
          </p:nvPr>
        </p:nvSpPr>
        <p:spPr>
          <a:xfrm>
            <a:off x="4475163" y="4227226"/>
            <a:ext cx="4654550" cy="1490949"/>
          </a:xfrm>
        </p:spPr>
        <p:txBody>
          <a:bodyPr anchor="ctr"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申林山</a:t>
            </a:r>
            <a:endParaRPr lang="en-US" altLang="zh-CN" dirty="0">
              <a:solidFill>
                <a:schemeClr val="bg1"/>
              </a:solidFill>
              <a:latin typeface="Times New Roman" panose="02020603050405020304" pitchFamily="18" charset="0"/>
              <a:ea typeface="华文新魏" panose="02010800040101010101" pitchFamily="2" charset="-122"/>
              <a:cs typeface="Times New Roman" panose="02020603050405020304" pitchFamily="18" charset="0"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Times New Roman" panose="02020603050405020304" pitchFamily="18" charset="0"/>
              </a:rPr>
              <a:t>计算机科学与技术学院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复习提纲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>
          <a:xfrm>
            <a:off x="0" y="889000"/>
            <a:ext cx="9144000" cy="5368925"/>
          </a:xfrm>
        </p:spPr>
        <p:txBody>
          <a:bodyPr/>
          <a:lstStyle/>
          <a:p>
            <a:r>
              <a:rPr lang="zh-CN" altLang="zh-CN" sz="1600" dirty="0"/>
              <a:t>一、大题</a:t>
            </a:r>
          </a:p>
          <a:p>
            <a:pPr lvl="1"/>
            <a:r>
              <a:rPr lang="en-US" altLang="zh-CN" sz="1600" b="1" dirty="0"/>
              <a:t>CPI</a:t>
            </a:r>
            <a:r>
              <a:rPr lang="zh-CN" altLang="en-US" sz="1600" b="1" dirty="0"/>
              <a:t>计算、加速比计算</a:t>
            </a:r>
            <a:endParaRPr lang="zh-CN" altLang="zh-CN" sz="1600" b="1" dirty="0"/>
          </a:p>
          <a:p>
            <a:pPr lvl="1"/>
            <a:r>
              <a:rPr lang="zh-CN" altLang="zh-CN" sz="1600" b="1" dirty="0"/>
              <a:t>补码转换、原码</a:t>
            </a:r>
            <a:r>
              <a:rPr lang="en-US" altLang="zh-CN" sz="1600" b="1" dirty="0"/>
              <a:t>/</a:t>
            </a:r>
            <a:r>
              <a:rPr lang="zh-CN" altLang="zh-CN" sz="1600" b="1" dirty="0"/>
              <a:t>补码</a:t>
            </a:r>
            <a:r>
              <a:rPr lang="en-US" altLang="zh-CN" sz="1600" b="1" dirty="0"/>
              <a:t>/</a:t>
            </a:r>
            <a:r>
              <a:rPr lang="zh-CN" altLang="en-US" sz="1600" b="1" dirty="0"/>
              <a:t>移码</a:t>
            </a:r>
            <a:r>
              <a:rPr lang="zh-CN" altLang="zh-CN" sz="1600" b="1" dirty="0"/>
              <a:t>加减法、原码</a:t>
            </a:r>
            <a:r>
              <a:rPr lang="en-US" altLang="zh-CN" sz="1600" b="1" dirty="0"/>
              <a:t>/</a:t>
            </a:r>
            <a:r>
              <a:rPr lang="zh-CN" altLang="en-US" sz="1600" b="1" dirty="0"/>
              <a:t>补码乘法、阶码的和差</a:t>
            </a:r>
          </a:p>
          <a:p>
            <a:pPr lvl="1"/>
            <a:r>
              <a:rPr lang="en-US" altLang="zh-CN" sz="1600" b="1" dirty="0"/>
              <a:t>IEEE</a:t>
            </a:r>
            <a:r>
              <a:rPr lang="zh-CN" altLang="en-US" sz="1600" b="1" dirty="0"/>
              <a:t>浮点数与实数的转换</a:t>
            </a:r>
          </a:p>
          <a:p>
            <a:pPr lvl="1"/>
            <a:r>
              <a:rPr lang="en-US" altLang="zh-CN" sz="1600" b="1" dirty="0"/>
              <a:t>MIPS</a:t>
            </a:r>
            <a:r>
              <a:rPr lang="zh-CN" altLang="en-US" sz="1600" b="1" dirty="0"/>
              <a:t>指令系统汇编与反汇编</a:t>
            </a:r>
            <a:endParaRPr lang="zh-CN" altLang="zh-CN" sz="1600" b="1" dirty="0"/>
          </a:p>
          <a:p>
            <a:pPr lvl="1"/>
            <a:r>
              <a:rPr lang="zh-CN" altLang="zh-CN" sz="1600" b="1" dirty="0"/>
              <a:t>流水线、非线性流水任务调度</a:t>
            </a:r>
            <a:r>
              <a:rPr lang="zh-CN" altLang="en-US" sz="1600" b="1" dirty="0"/>
              <a:t>、三个性能指标计算</a:t>
            </a:r>
            <a:endParaRPr lang="zh-CN" altLang="zh-CN" sz="1600" b="1" dirty="0"/>
          </a:p>
          <a:p>
            <a:pPr lvl="1"/>
            <a:r>
              <a:rPr lang="zh-CN" altLang="zh-CN" sz="1600" b="1" dirty="0"/>
              <a:t>堆栈型</a:t>
            </a:r>
            <a:r>
              <a:rPr lang="en-US" altLang="zh-CN" sz="1600" b="1" dirty="0"/>
              <a:t>LRU</a:t>
            </a:r>
            <a:r>
              <a:rPr lang="zh-CN" altLang="zh-CN" sz="1600" b="1" dirty="0"/>
              <a:t>，</a:t>
            </a:r>
            <a:r>
              <a:rPr lang="en-US" altLang="zh-CN" sz="1600" b="1" dirty="0"/>
              <a:t>FIFO</a:t>
            </a:r>
            <a:r>
              <a:rPr lang="zh-CN" altLang="zh-CN" sz="1600" b="1" dirty="0"/>
              <a:t>替换算法</a:t>
            </a:r>
          </a:p>
          <a:p>
            <a:pPr lvl="1"/>
            <a:r>
              <a:rPr lang="en-US" altLang="zh-CN" sz="1600" b="1" dirty="0"/>
              <a:t>cache</a:t>
            </a:r>
            <a:r>
              <a:rPr lang="zh-CN" altLang="en-US" sz="1600" b="1" dirty="0"/>
              <a:t>映像方法</a:t>
            </a:r>
            <a:endParaRPr lang="zh-CN" altLang="zh-CN" sz="1600" b="1" dirty="0"/>
          </a:p>
          <a:p>
            <a:pPr lvl="1"/>
            <a:r>
              <a:rPr lang="zh-CN" altLang="zh-CN" sz="1600" b="1" dirty="0"/>
              <a:t>通道的流量分析、通道响应各外设的状态转移</a:t>
            </a:r>
            <a:r>
              <a:rPr lang="zh-CN" altLang="en-US" sz="1600" b="1" dirty="0"/>
              <a:t>（？）</a:t>
            </a:r>
            <a:endParaRPr lang="zh-CN" altLang="zh-CN" sz="1600" b="1" dirty="0"/>
          </a:p>
          <a:p>
            <a:pPr lvl="1"/>
            <a:r>
              <a:rPr lang="zh-CN" altLang="zh-CN" sz="1600" b="1" dirty="0"/>
              <a:t>扩展操作码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复习提纲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>
          <a:xfrm>
            <a:off x="0" y="889000"/>
            <a:ext cx="9144000" cy="5368925"/>
          </a:xfrm>
        </p:spPr>
        <p:txBody>
          <a:bodyPr/>
          <a:lstStyle/>
          <a:p>
            <a:r>
              <a:rPr lang="zh-CN" altLang="zh-CN" sz="1600" dirty="0"/>
              <a:t>二、单选、填空、判断或简答</a:t>
            </a:r>
          </a:p>
          <a:p>
            <a:pPr marL="0" lvl="1"/>
            <a:r>
              <a:rPr lang="zh-CN" altLang="zh-CN" sz="1600" b="1" dirty="0"/>
              <a:t>多级层次结构</a:t>
            </a:r>
            <a:endParaRPr lang="en-US" altLang="zh-CN" sz="1600" b="1" dirty="0"/>
          </a:p>
          <a:p>
            <a:pPr marL="0" lvl="1"/>
            <a:r>
              <a:rPr lang="zh-CN" altLang="en-US" sz="1600" b="1" dirty="0"/>
              <a:t>冯诺依曼体系结构的主要思想</a:t>
            </a:r>
            <a:endParaRPr lang="zh-CN" altLang="zh-CN" sz="1600" b="1" dirty="0"/>
          </a:p>
          <a:p>
            <a:pPr marL="0" lvl="1"/>
            <a:endParaRPr lang="en-US" altLang="zh-CN" sz="1600" b="1" dirty="0"/>
          </a:p>
          <a:p>
            <a:pPr marL="0" lvl="1"/>
            <a:endParaRPr lang="en-US" altLang="zh-CN" sz="1600" b="1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CAAF813-2527-D98C-A108-2238E2F21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90" y="2019016"/>
            <a:ext cx="5621432" cy="42826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A1C0A3-FAEE-7B77-560C-FE7CEA9B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3608DD-E73A-EA27-C161-93A27F882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/>
            <a:r>
              <a:rPr lang="zh-CN" altLang="zh-CN" sz="1600" b="1" dirty="0"/>
              <a:t>透明性</a:t>
            </a:r>
            <a:endParaRPr lang="en-US" altLang="zh-CN" sz="1600" b="1" dirty="0"/>
          </a:p>
          <a:p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FC2960E-A535-03EC-F114-D225D77E9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79" y="1086229"/>
            <a:ext cx="5624841" cy="515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64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AFEBF6-4DEA-B204-A0CF-BE9296726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AF4E95-3AC6-BB13-846D-AB8107668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/>
            <a:r>
              <a:rPr lang="zh-CN" altLang="zh-CN" sz="1600" b="1" dirty="0"/>
              <a:t>翻译与解释</a:t>
            </a:r>
            <a:endParaRPr lang="en-US" altLang="zh-CN" sz="1600" b="1" dirty="0"/>
          </a:p>
          <a:p>
            <a:pPr marL="0" lvl="1"/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91DF536-02EB-C2A4-E557-56E8E7F0E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1431828"/>
            <a:ext cx="7639161" cy="45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36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E00B4B-757F-0E63-BCB8-FDC813FD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E8730F-88BE-6FAD-FD77-F0AEBB20D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zh-CN" altLang="zh-CN" sz="1600" b="1" dirty="0"/>
              <a:t>软硬件逻辑功能等效</a:t>
            </a:r>
            <a:endParaRPr lang="en-US" altLang="zh-CN" sz="1600" b="1" dirty="0"/>
          </a:p>
          <a:p>
            <a:pPr marL="0" lvl="1"/>
            <a:r>
              <a:rPr lang="zh-CN" altLang="en-US" sz="1600" b="1" dirty="0"/>
              <a:t>一、硬件和软件在什么意义上是等效的？在什么意义上又是不等效的？</a:t>
            </a:r>
            <a:endParaRPr lang="en-US" altLang="zh-CN" sz="1600" b="1" dirty="0"/>
          </a:p>
          <a:p>
            <a:pPr marL="0" lvl="1" indent="0">
              <a:buNone/>
            </a:pPr>
            <a:r>
              <a:rPr lang="zh-CN" altLang="en-US" sz="1600" b="1" dirty="0"/>
              <a:t>答：</a:t>
            </a:r>
            <a:r>
              <a:rPr lang="en-US" altLang="zh-CN" sz="1600" b="1" dirty="0"/>
              <a:t>1.</a:t>
            </a:r>
            <a:r>
              <a:rPr lang="zh-CN" altLang="en-US" sz="1600" b="1" dirty="0"/>
              <a:t>软件硬件在逻辑上是等效的。在原理上，用软件实现的功能完全可以用硬件和固件实现。用硬件实现的功能也可以通过软件进行模拟来完成</a:t>
            </a:r>
            <a:endParaRPr lang="en-US" altLang="zh-CN" sz="1600" b="1" dirty="0"/>
          </a:p>
          <a:p>
            <a:pPr marL="0" lvl="1" indent="0">
              <a:buNone/>
            </a:pPr>
            <a:r>
              <a:rPr lang="en-US" altLang="zh-CN" sz="1600" b="1" dirty="0"/>
              <a:t>      2.</a:t>
            </a:r>
            <a:r>
              <a:rPr lang="zh-CN" altLang="en-US" sz="1600" b="1" dirty="0"/>
              <a:t>在速度，价格</a:t>
            </a:r>
            <a:r>
              <a:rPr lang="en-US" altLang="zh-CN" sz="1600" b="1" dirty="0"/>
              <a:t>,</a:t>
            </a:r>
            <a:r>
              <a:rPr lang="zh-CN" altLang="en-US" sz="1600" b="1" dirty="0"/>
              <a:t>实现的难易程度上，这两者是不同的</a:t>
            </a:r>
            <a:endParaRPr lang="en-US" altLang="zh-CN" sz="1600" b="1" dirty="0"/>
          </a:p>
          <a:p>
            <a:pPr marL="0" lvl="1" indent="0">
              <a:buNone/>
            </a:pPr>
            <a:r>
              <a:rPr lang="zh-CN" altLang="en-US" sz="1600" b="1" dirty="0"/>
              <a:t>二、数据宽度和数据通路宽度分别表示什么？</a:t>
            </a:r>
            <a:endParaRPr lang="en-US" altLang="zh-CN" sz="1600" b="1" dirty="0"/>
          </a:p>
          <a:p>
            <a:pPr marL="0" lvl="1" indent="0">
              <a:buNone/>
            </a:pPr>
            <a:r>
              <a:rPr lang="en-US" altLang="zh-CN" sz="1600" b="1" dirty="0"/>
              <a:t>1.</a:t>
            </a:r>
            <a:r>
              <a:rPr lang="zh-CN" altLang="en-US" sz="1600" b="1" dirty="0"/>
              <a:t>数据宽度是</a:t>
            </a:r>
            <a:r>
              <a:rPr lang="en-US" altLang="zh-CN" sz="1600" b="1" dirty="0"/>
              <a:t>I/O</a:t>
            </a:r>
            <a:r>
              <a:rPr lang="zh-CN" altLang="en-US" sz="1600" b="1" dirty="0"/>
              <a:t>设备取得</a:t>
            </a:r>
            <a:r>
              <a:rPr lang="en-US" altLang="zh-CN" sz="1600" b="1" dirty="0"/>
              <a:t>I/O</a:t>
            </a:r>
            <a:r>
              <a:rPr lang="zh-CN" altLang="en-US" sz="1600" b="1" dirty="0"/>
              <a:t>总线后所传送数据的总量</a:t>
            </a:r>
            <a:endParaRPr lang="en-US" altLang="zh-CN" sz="1600" b="1" dirty="0"/>
          </a:p>
          <a:p>
            <a:pPr marL="0" lvl="1" indent="0">
              <a:buNone/>
            </a:pPr>
            <a:r>
              <a:rPr lang="en-US" altLang="zh-CN" sz="1600" b="1" dirty="0"/>
              <a:t>2.</a:t>
            </a:r>
            <a:r>
              <a:rPr lang="zh-CN" altLang="en-US" sz="1600" b="1" dirty="0"/>
              <a:t>数据通路宽度是数据总线的物理宽度，即一个时钟周期所传送的信息量</a:t>
            </a:r>
            <a:endParaRPr lang="en-US" altLang="zh-CN" sz="1600" b="1" dirty="0"/>
          </a:p>
          <a:p>
            <a:pPr marL="0" lvl="1" indent="0">
              <a:buNone/>
            </a:pPr>
            <a:endParaRPr lang="en-US" altLang="zh-CN" sz="1600" b="1" dirty="0"/>
          </a:p>
          <a:p>
            <a:pPr marL="0"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8323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164B78-3135-93C6-BB91-77CE53B8A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6AD944-BF89-0A25-F674-D698DA140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/>
            <a:r>
              <a:rPr lang="zh-CN" altLang="zh-CN" sz="1600" b="1" dirty="0"/>
              <a:t>计算机系统结构、组成与实现的定义及三者之间的关系，以乘法指令为例说明上述三者各自的研究内容；</a:t>
            </a:r>
          </a:p>
          <a:p>
            <a:pPr marL="0" lvl="1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3280443-9E16-2D26-AAD6-95222E5C6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46" y="1595593"/>
            <a:ext cx="6566911" cy="449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6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7CFBF0-4799-9BA1-FA42-579096FF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C48924-08B6-F244-07DD-761E6BD13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/>
            <a:r>
              <a:rPr lang="zh-CN" altLang="zh-CN" sz="1600" b="1" dirty="0"/>
              <a:t>数值型数据表示，包括定点数、浮点数的表示、</a:t>
            </a:r>
            <a:r>
              <a:rPr lang="en-US" altLang="zh-CN" sz="1600" b="1" dirty="0"/>
              <a:t>IEEE754</a:t>
            </a:r>
            <a:r>
              <a:rPr lang="zh-CN" altLang="en-US" sz="1600" b="1" dirty="0"/>
              <a:t>浮点数表示、舍入方式，二进制、八进制、十六进制、十进制之间的转换，数据存储和排列顺序；</a:t>
            </a:r>
          </a:p>
          <a:p>
            <a:pPr marL="0" lvl="1"/>
            <a:r>
              <a:rPr lang="en-US" altLang="zh-CN" sz="1600" b="1" dirty="0"/>
              <a:t>C</a:t>
            </a:r>
            <a:r>
              <a:rPr lang="zh-CN" altLang="en-US" sz="1600" b="1" dirty="0"/>
              <a:t>语言中涉及的运算；并行进位加法器；</a:t>
            </a:r>
          </a:p>
          <a:p>
            <a:pPr marL="0" lvl="1"/>
            <a:r>
              <a:rPr lang="zh-CN" altLang="zh-CN" sz="1600" b="1" dirty="0"/>
              <a:t>哈夫曼压缩思想与指令格式的优化，</a:t>
            </a:r>
            <a:r>
              <a:rPr lang="en-US" altLang="zh-CN" sz="1600" b="1" dirty="0"/>
              <a:t>CISC</a:t>
            </a:r>
            <a:r>
              <a:rPr lang="zh-CN" altLang="zh-CN" sz="1600" b="1" dirty="0"/>
              <a:t>与</a:t>
            </a:r>
            <a:r>
              <a:rPr lang="en-US" altLang="zh-CN" sz="1600" b="1" dirty="0"/>
              <a:t>RISC</a:t>
            </a:r>
            <a:r>
              <a:rPr lang="zh-CN" altLang="zh-CN" sz="1600" b="1" dirty="0"/>
              <a:t>的常用技术</a:t>
            </a:r>
            <a:r>
              <a:rPr lang="zh-CN" altLang="en-US" sz="1600" b="1" dirty="0"/>
              <a:t>；</a:t>
            </a:r>
          </a:p>
          <a:p>
            <a:pPr marL="0" lvl="1"/>
            <a:r>
              <a:rPr lang="en-US" altLang="zh-CN" sz="1600" b="1" dirty="0"/>
              <a:t>CPU</a:t>
            </a:r>
            <a:r>
              <a:rPr lang="zh-CN" altLang="en-US" sz="1600" b="1" dirty="0"/>
              <a:t>功能，数据通路设计；</a:t>
            </a:r>
          </a:p>
          <a:p>
            <a:pPr marL="0" lvl="1"/>
            <a:r>
              <a:rPr lang="zh-CN" altLang="zh-CN" sz="1600" b="1" dirty="0">
                <a:sym typeface="+mn-ea"/>
              </a:rPr>
              <a:t>重叠与流水的区别，流水线中的各种相关及解决方案，流水线的分类及三个性能指标的计算方法，单功能非线性流水线的调度技术。</a:t>
            </a:r>
          </a:p>
          <a:p>
            <a:pPr marL="0" lvl="1"/>
            <a:r>
              <a:rPr lang="zh-CN" altLang="zh-CN" sz="1600" b="1" dirty="0">
                <a:sym typeface="+mn-ea"/>
              </a:rPr>
              <a:t>存储层次，虚拟存储器与高速缓冲存储器，段式存储管理与页式存储管理技术，地址的映像与变换，全相联映像、直接相联映像与组相联映像，常用替换算法，堆栈型替换算法</a:t>
            </a:r>
            <a:r>
              <a:rPr lang="zh-CN" altLang="en-US" sz="1600" b="1" dirty="0">
                <a:sym typeface="+mn-ea"/>
              </a:rPr>
              <a:t>；</a:t>
            </a:r>
          </a:p>
          <a:p>
            <a:pPr marL="0" lvl="1"/>
            <a:r>
              <a:rPr lang="zh-CN" altLang="zh-CN" sz="1600" b="1" dirty="0">
                <a:sym typeface="+mn-ea"/>
              </a:rPr>
              <a:t>总线的分类，总线的控制技术及通讯技术，通道的工作原理及三类通道的流量计算等。</a:t>
            </a:r>
          </a:p>
          <a:p>
            <a:pPr marL="0" lvl="1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上所讲内容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6884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(1)</a:t>
            </a:r>
            <a:r>
              <a:rPr lang="zh-CN" altLang="en-US"/>
              <a:t>为什么计算机内部采用二进制表示信息</a:t>
            </a:r>
            <a:r>
              <a:rPr lang="en-US" altLang="zh-CN"/>
              <a:t>?</a:t>
            </a:r>
            <a:r>
              <a:rPr lang="zh-CN" altLang="en-US"/>
              <a:t>既然计算机内部所有信息都用二进制表示，为什么还要用到十六进制或八进制数</a:t>
            </a:r>
            <a:r>
              <a:rPr lang="en-US" altLang="zh-CN"/>
              <a:t>?</a:t>
            </a:r>
          </a:p>
          <a:p>
            <a:r>
              <a:rPr lang="en-US" altLang="zh-CN"/>
              <a:t>(2)</a:t>
            </a:r>
            <a:r>
              <a:rPr lang="zh-CN" altLang="en-US"/>
              <a:t>常用的定点数编码方式有哪几种</a:t>
            </a:r>
            <a:r>
              <a:rPr lang="en-US" altLang="zh-CN"/>
              <a:t>?</a:t>
            </a:r>
            <a:r>
              <a:rPr lang="zh-CN" altLang="en-US"/>
              <a:t>通常它们各自用来表示什么</a:t>
            </a:r>
            <a:r>
              <a:rPr lang="en-US" altLang="zh-CN"/>
              <a:t>?</a:t>
            </a:r>
          </a:p>
          <a:p>
            <a:r>
              <a:rPr lang="en-US" altLang="zh-CN"/>
              <a:t>(3)</a:t>
            </a:r>
            <a:r>
              <a:rPr lang="zh-CN" altLang="en-US"/>
              <a:t>为什么现代计算机中大多用补码表示带符号整数</a:t>
            </a:r>
            <a:r>
              <a:rPr lang="en-US" altLang="zh-CN"/>
              <a:t>?</a:t>
            </a:r>
          </a:p>
          <a:p>
            <a:r>
              <a:rPr lang="en-US" altLang="zh-CN"/>
              <a:t>(4)</a:t>
            </a:r>
            <a:r>
              <a:rPr lang="zh-CN" altLang="en-US"/>
              <a:t>在浮点数的基数和总位数一定的情况下，浮点数的表示范围和精度分别由什么决定</a:t>
            </a:r>
            <a:r>
              <a:rPr lang="en-US" altLang="zh-CN"/>
              <a:t>?</a:t>
            </a:r>
            <a:r>
              <a:rPr lang="zh-CN" altLang="en-US"/>
              <a:t>两者如何相互制约</a:t>
            </a:r>
            <a:r>
              <a:rPr lang="en-US" altLang="zh-CN"/>
              <a:t>?</a:t>
            </a:r>
          </a:p>
          <a:p>
            <a:r>
              <a:rPr lang="en-US" altLang="zh-CN"/>
              <a:t>(5)</a:t>
            </a:r>
            <a:r>
              <a:rPr lang="zh-CN" altLang="en-US"/>
              <a:t>为什么要对浮点数进行规格化</a:t>
            </a:r>
            <a:r>
              <a:rPr lang="en-US" altLang="zh-CN"/>
              <a:t>?</a:t>
            </a:r>
            <a:r>
              <a:rPr lang="zh-CN" altLang="en-US"/>
              <a:t>有哪两种规格化操作</a:t>
            </a:r>
            <a:r>
              <a:rPr lang="en-US" altLang="zh-CN"/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800" dirty="0"/>
              <a:t>1.</a:t>
            </a:r>
            <a:r>
              <a:rPr lang="zh-CN" altLang="en-US" sz="1800" dirty="0"/>
              <a:t>为什么计算机内部采用二进制表示信息</a:t>
            </a:r>
            <a:r>
              <a:rPr lang="en-US" altLang="zh-CN" sz="1800" dirty="0"/>
              <a:t>?</a:t>
            </a:r>
          </a:p>
          <a:p>
            <a:pPr marL="0" indent="0">
              <a:buNone/>
            </a:pPr>
            <a:r>
              <a:rPr lang="zh-CN" altLang="en-US" sz="1800" dirty="0"/>
              <a:t>答：主要有三方面的原因</a:t>
            </a:r>
            <a:r>
              <a:rPr lang="en-US" altLang="zh-CN" sz="1800" dirty="0"/>
              <a:t>:</a:t>
            </a:r>
          </a:p>
          <a:p>
            <a:pPr marL="0" indent="0">
              <a:buNone/>
            </a:pPr>
            <a:r>
              <a:rPr lang="en-US" altLang="zh-CN" sz="1800" dirty="0"/>
              <a:t>1)</a:t>
            </a:r>
            <a:r>
              <a:rPr lang="zh-CN" altLang="en-US" sz="1800" dirty="0"/>
              <a:t>二进制系统只有两个基本符号</a:t>
            </a:r>
            <a:r>
              <a:rPr lang="en-US" altLang="zh-CN" sz="1800" dirty="0"/>
              <a:t>0</a:t>
            </a:r>
            <a:r>
              <a:rPr lang="zh-CN" altLang="en-US" sz="1800" dirty="0"/>
              <a:t>和</a:t>
            </a:r>
            <a:r>
              <a:rPr lang="en-US" altLang="zh-CN" sz="1800" dirty="0"/>
              <a:t>1</a:t>
            </a:r>
            <a:r>
              <a:rPr lang="zh-CN" altLang="en-US" sz="1800" dirty="0"/>
              <a:t>。所以，它的基本符号少，易于用稳态电路实现；</a:t>
            </a:r>
          </a:p>
          <a:p>
            <a:pPr marL="0" indent="0">
              <a:buNone/>
            </a:pPr>
            <a:r>
              <a:rPr lang="en-US" altLang="zh-CN" sz="1800" dirty="0"/>
              <a:t>2)</a:t>
            </a:r>
            <a:r>
              <a:rPr lang="zh-CN" altLang="en-US" sz="1800" dirty="0"/>
              <a:t>二进制的编码、记数、运算等规则简单；</a:t>
            </a:r>
          </a:p>
          <a:p>
            <a:pPr marL="0" indent="0">
              <a:buNone/>
            </a:pPr>
            <a:r>
              <a:rPr lang="en-US" altLang="zh-CN" sz="1800" dirty="0"/>
              <a:t>3)</a:t>
            </a:r>
            <a:r>
              <a:rPr lang="zh-CN" altLang="en-US" sz="1800" dirty="0"/>
              <a:t>二进制中的</a:t>
            </a:r>
            <a:r>
              <a:rPr lang="en-US" altLang="zh-CN" sz="1800" dirty="0"/>
              <a:t>0</a:t>
            </a:r>
            <a:r>
              <a:rPr lang="zh-CN" altLang="en-US" sz="1800" dirty="0"/>
              <a:t>和</a:t>
            </a:r>
            <a:r>
              <a:rPr lang="en-US" altLang="zh-CN" sz="1800" dirty="0"/>
              <a:t>1</a:t>
            </a:r>
            <a:r>
              <a:rPr lang="zh-CN" altLang="en-US" sz="1800" dirty="0"/>
              <a:t>与逻辑命题的</a:t>
            </a:r>
            <a:r>
              <a:rPr lang="en-US" altLang="zh-CN" sz="1800" dirty="0"/>
              <a:t>“</a:t>
            </a:r>
            <a:r>
              <a:rPr lang="zh-CN" altLang="en-US" sz="1800" dirty="0"/>
              <a:t>真</a:t>
            </a:r>
            <a:r>
              <a:rPr lang="en-US" altLang="zh-CN" sz="1800" dirty="0"/>
              <a:t>”</a:t>
            </a:r>
            <a:r>
              <a:rPr lang="zh-CN" altLang="en-US" sz="1800" dirty="0"/>
              <a:t>和</a:t>
            </a:r>
            <a:r>
              <a:rPr lang="en-US" altLang="zh-CN" sz="1800" dirty="0"/>
              <a:t>“</a:t>
            </a:r>
            <a:r>
              <a:rPr lang="zh-CN" altLang="en-US" sz="1800" dirty="0"/>
              <a:t>假</a:t>
            </a:r>
            <a:r>
              <a:rPr lang="en-US" altLang="zh-CN" sz="1800" dirty="0"/>
              <a:t>”</a:t>
            </a:r>
            <a:r>
              <a:rPr lang="zh-CN" altLang="en-US" sz="1800" dirty="0"/>
              <a:t>的对应关系简单，为计算机中实现逻</a:t>
            </a:r>
            <a:r>
              <a:rPr lang="en-US" altLang="zh-CN" sz="1800" dirty="0"/>
              <a:t>“</a:t>
            </a:r>
            <a:r>
              <a:rPr lang="zh-CN" altLang="en-US" sz="1800" dirty="0"/>
              <a:t>对一个辑运算和程序中的逻辑判断提供了便利的条件，特别是能通过逻辑门电路方便地实现算术运算。</a:t>
            </a:r>
          </a:p>
          <a:p>
            <a:pPr algn="l">
              <a:buSzTx/>
            </a:pPr>
            <a:r>
              <a:rPr lang="en-US" altLang="zh-CN" sz="1800" dirty="0">
                <a:sym typeface="+mn-ea"/>
              </a:rPr>
              <a:t>2.既然计算机内部所有信息都用二进制表示，为什么还要用到十六进制或八进制数?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答：计算机内部在进行信息的存储、传送和运算时，都是以二进制形式来表示信息的。但在屏幕上或书本上书写信息时，由于二进制信息位数多，阅读、记忆不方便，而十六进制、八进制和二进制的对应关系简单，又便于阅读、记忆和书写，所以引入十六进制或八进制，使得人们在开发、调试程序和阅读机器内部代码时，能方便地用八进制或十六进制来等价表示起参加运算的二进制信息</a:t>
            </a:r>
            <a:r>
              <a:rPr lang="zh-CN" sz="1800" dirty="0"/>
              <a:t>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第二次作业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800" dirty="0">
                <a:sym typeface="+mn-ea"/>
              </a:rPr>
              <a:t>3.</a:t>
            </a:r>
            <a:r>
              <a:rPr lang="zh-CN" altLang="en-US" sz="1800" dirty="0">
                <a:sym typeface="+mn-ea"/>
              </a:rPr>
              <a:t>常用的定点数编码方式有哪几种</a:t>
            </a:r>
            <a:r>
              <a:rPr lang="en-US" altLang="zh-CN" sz="1800" dirty="0">
                <a:sym typeface="+mn-ea"/>
              </a:rPr>
              <a:t>?</a:t>
            </a:r>
            <a:r>
              <a:rPr lang="zh-CN" altLang="en-US" sz="1800" dirty="0">
                <a:sym typeface="+mn-ea"/>
              </a:rPr>
              <a:t>通常它们各自用来表示什么</a:t>
            </a:r>
            <a:r>
              <a:rPr lang="en-US" altLang="zh-CN" sz="1800" dirty="0">
                <a:sym typeface="+mn-ea"/>
              </a:rPr>
              <a:t>?</a:t>
            </a:r>
            <a:endParaRPr lang="en-US" altLang="zh-CN" sz="1800" dirty="0"/>
          </a:p>
          <a:p>
            <a:pPr marL="0" indent="0">
              <a:buNone/>
            </a:pPr>
            <a:r>
              <a:rPr lang="zh-CN" altLang="en-US" sz="1800" dirty="0"/>
              <a:t>答：</a:t>
            </a: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4.</a:t>
            </a:r>
            <a:r>
              <a:rPr lang="zh-CN" altLang="en-US" sz="1800" dirty="0"/>
              <a:t> 在浮点数的基数和总位数一定的情况下，浮点数的表示范围和精度分别由什么决定</a:t>
            </a:r>
            <a:r>
              <a:rPr lang="en-US" altLang="zh-CN" sz="1800" dirty="0"/>
              <a:t>?</a:t>
            </a:r>
            <a:r>
              <a:rPr lang="zh-CN" altLang="en-US" sz="1800" dirty="0"/>
              <a:t>两者如何相互制约</a:t>
            </a:r>
            <a:r>
              <a:rPr lang="en-US" altLang="zh-CN" sz="1800" dirty="0"/>
              <a:t>?</a:t>
            </a:r>
          </a:p>
          <a:p>
            <a:pPr marL="0" indent="0">
              <a:buNone/>
            </a:pPr>
            <a:r>
              <a:rPr lang="en-US" altLang="zh-CN" sz="1800" dirty="0"/>
              <a:t>5.</a:t>
            </a:r>
            <a:r>
              <a:rPr lang="zh-CN" altLang="en-US" sz="1800" dirty="0"/>
              <a:t>为什么要对浮点数进行规格化</a:t>
            </a:r>
            <a:r>
              <a:rPr lang="en-US" altLang="zh-CN" sz="1800" dirty="0"/>
              <a:t>?</a:t>
            </a:r>
            <a:r>
              <a:rPr lang="zh-CN" altLang="en-US" sz="1800" dirty="0"/>
              <a:t>有哪两种规格化操作</a:t>
            </a:r>
            <a:r>
              <a:rPr lang="en-US" altLang="zh-CN" sz="1800" dirty="0"/>
              <a:t>?</a:t>
            </a:r>
            <a:endParaRPr lang="zh-CN" sz="1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265" y="1499235"/>
            <a:ext cx="5105400" cy="20859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第三次作业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0550" y="918210"/>
            <a:ext cx="8229600" cy="5687695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800"/>
              <a:t>请填写下表，注意对无符号整数和带符号整数（补码表示）的乘法结果，包括截断操作前后的结果。</a:t>
            </a:r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答：</a:t>
            </a:r>
            <a:endParaRPr lang="zh-CN" sz="1800"/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092133" y="-175577"/>
            <a:ext cx="2318385" cy="6039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181985" y="2207895"/>
            <a:ext cx="2318385" cy="62185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2903855" y="473392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6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63390" y="471614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944745" y="4778375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rgbClr val="FF0000"/>
                </a:solidFill>
              </a:rPr>
              <a:t>001100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605780" y="473392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266815" y="473392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867525" y="469836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903855" y="500062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-2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903855" y="528320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903855" y="583247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884170" y="608330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255135" y="502348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+2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919730" y="555180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+1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69740" y="552704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251960" y="527875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263390" y="583184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272280" y="610171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944745" y="5071110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tx1"/>
                </a:solidFill>
              </a:rPr>
              <a:t>111100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944745" y="5324475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tx1"/>
                </a:solidFill>
              </a:rPr>
              <a:t>000111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944745" y="5615940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tx1"/>
                </a:solidFill>
              </a:rPr>
              <a:t>111111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944745" y="5873750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rgbClr val="FF0000"/>
                </a:solidFill>
              </a:rPr>
              <a:t>110001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962525" y="6173470"/>
            <a:ext cx="5657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>
                <a:solidFill>
                  <a:schemeClr val="tx1"/>
                </a:solidFill>
              </a:rPr>
              <a:t>000011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634355" y="502348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-4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619750" y="583247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rgbClr val="C00000"/>
                </a:solidFill>
              </a:rPr>
              <a:t>49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619750" y="551624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637530" y="527748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615940" y="609473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+1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280785" y="5283200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111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276975" y="580580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rgbClr val="FF0000"/>
                </a:solidFill>
              </a:rPr>
              <a:t>001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276975" y="556958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111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285865" y="500062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278245" y="6108065"/>
            <a:ext cx="565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001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891020" y="579437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841490" y="550354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-1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847205" y="526986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7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840855" y="4970145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-4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850380" y="6084570"/>
            <a:ext cx="5657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/>
              <a:t>+1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第三次作业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0550" y="918210"/>
            <a:ext cx="8229600" cy="5687695"/>
          </a:xfrm>
        </p:spPr>
        <p:txBody>
          <a:bodyPr/>
          <a:lstStyle/>
          <a:p>
            <a:pPr>
              <a:buFont typeface="Wingdings" panose="05000000000000000000" charset="0"/>
              <a:buChar char="Ø"/>
            </a:pPr>
            <a:r>
              <a:rPr lang="zh-CN" altLang="en-US" sz="1800"/>
              <a:t>已知</a:t>
            </a:r>
            <a:r>
              <a:rPr lang="en-US" altLang="zh-CN" sz="1800"/>
              <a:t>x=10</a:t>
            </a:r>
            <a:r>
              <a:rPr lang="zh-CN" altLang="en-US" sz="1800"/>
              <a:t>，</a:t>
            </a:r>
            <a:r>
              <a:rPr lang="en-US" altLang="zh-CN" sz="1800"/>
              <a:t>y=-6,</a:t>
            </a:r>
            <a:r>
              <a:rPr lang="zh-CN" altLang="en-US" sz="1800"/>
              <a:t>采用</a:t>
            </a:r>
            <a:r>
              <a:rPr lang="en-US" altLang="zh-CN" sz="1800"/>
              <a:t>6</a:t>
            </a:r>
            <a:r>
              <a:rPr lang="zh-CN" altLang="en-US" sz="1800"/>
              <a:t>位机器数表示。请按如下要求计算，并把结果还原成真值。</a:t>
            </a:r>
          </a:p>
          <a:p>
            <a:pPr marL="0" indent="0">
              <a:buNone/>
            </a:pPr>
            <a:r>
              <a:rPr lang="zh-CN" altLang="en-US" sz="1800"/>
              <a:t>（</a:t>
            </a:r>
            <a:r>
              <a:rPr lang="en-US" altLang="zh-CN" sz="1800"/>
              <a:t>1</a:t>
            </a:r>
            <a:r>
              <a:rPr lang="zh-CN" altLang="en-US" sz="1800"/>
              <a:t>）求</a:t>
            </a:r>
            <a:r>
              <a:rPr lang="en-US" altLang="zh-CN" sz="1800"/>
              <a:t>[x+y]</a:t>
            </a:r>
            <a:r>
              <a:rPr lang="zh-CN" altLang="en-US" sz="1800" baseline="-25000">
                <a:sym typeface="+mn-ea"/>
              </a:rPr>
              <a:t>补</a:t>
            </a:r>
            <a:r>
              <a:rPr lang="en-US" altLang="zh-CN" sz="1800"/>
              <a:t>,[x-y]</a:t>
            </a:r>
            <a:r>
              <a:rPr lang="zh-CN" altLang="en-US" sz="1800" baseline="-25000"/>
              <a:t>补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（</a:t>
            </a:r>
            <a:r>
              <a:rPr lang="en-US" altLang="zh-CN" sz="1800"/>
              <a:t>2</a:t>
            </a:r>
            <a:r>
              <a:rPr lang="zh-CN" altLang="en-US" sz="1800"/>
              <a:t>）用原码一位乘法计算</a:t>
            </a:r>
            <a:r>
              <a:rPr lang="en-US" altLang="zh-CN" sz="1800"/>
              <a:t>[x*y]</a:t>
            </a:r>
            <a:r>
              <a:rPr lang="zh-CN" altLang="en-US" sz="1800" baseline="-25000"/>
              <a:t>原</a:t>
            </a:r>
            <a:endParaRPr lang="zh-CN" altLang="en-US" sz="1800"/>
          </a:p>
          <a:p>
            <a:pPr marL="0" indent="0">
              <a:buNone/>
            </a:pPr>
            <a:r>
              <a:rPr lang="zh-CN" altLang="en-US" sz="1800"/>
              <a:t>（</a:t>
            </a:r>
            <a:r>
              <a:rPr lang="en-US" altLang="zh-CN" sz="1800"/>
              <a:t>3</a:t>
            </a:r>
            <a:r>
              <a:rPr lang="zh-CN" altLang="en-US" sz="1800"/>
              <a:t>）用补码一位乘计算</a:t>
            </a:r>
            <a:r>
              <a:rPr lang="en-US" altLang="zh-CN" sz="1800"/>
              <a:t>[x*y]</a:t>
            </a:r>
            <a:r>
              <a:rPr lang="zh-CN" altLang="en-US" sz="1800" baseline="-25000"/>
              <a:t>补</a:t>
            </a:r>
            <a:endParaRPr lang="zh-CN" altLang="en-US" sz="1800"/>
          </a:p>
          <a:p>
            <a:pPr marL="0" indent="0">
              <a:buNone/>
            </a:pPr>
            <a:endParaRPr lang="zh-CN" sz="1800"/>
          </a:p>
          <a:p>
            <a:pPr algn="l">
              <a:buSzTx/>
              <a:buFont typeface="Wingdings" panose="05000000000000000000" charset="0"/>
              <a:buChar char="Ø"/>
            </a:pPr>
            <a:r>
              <a:rPr lang="zh-CN" altLang="en-US" sz="1800"/>
              <a:t>采用IEEE754单精度浮点数格式计算下列表达式的值。</a:t>
            </a:r>
          </a:p>
          <a:p>
            <a:pPr marL="0" indent="0" algn="l">
              <a:buSzTx/>
              <a:buFont typeface="Wingdings" panose="05000000000000000000" charset="0"/>
              <a:buNone/>
            </a:pPr>
            <a:r>
              <a:rPr lang="en-US" altLang="zh-CN" sz="1800"/>
              <a:t>  </a:t>
            </a:r>
            <a:r>
              <a:rPr lang="zh-CN" altLang="en-US" sz="1800"/>
              <a:t>（</a:t>
            </a:r>
            <a:r>
              <a:rPr lang="en-US" altLang="zh-CN" sz="1800"/>
              <a:t>1</a:t>
            </a:r>
            <a:r>
              <a:rPr lang="zh-CN" altLang="en-US" sz="1800"/>
              <a:t>）</a:t>
            </a:r>
            <a:r>
              <a:rPr lang="en-US" altLang="zh-CN" sz="1800"/>
              <a:t>0.75+</a:t>
            </a:r>
            <a:r>
              <a:rPr lang="zh-CN" altLang="en-US" sz="1800"/>
              <a:t>（</a:t>
            </a:r>
            <a:r>
              <a:rPr lang="en-US" altLang="zh-CN" sz="1800"/>
              <a:t>-65.25</a:t>
            </a:r>
            <a:r>
              <a:rPr lang="zh-CN" altLang="en-US" sz="1800"/>
              <a:t>）</a:t>
            </a:r>
            <a:r>
              <a:rPr lang="en-US" altLang="zh-CN" sz="1800"/>
              <a:t>   </a:t>
            </a:r>
            <a:r>
              <a:rPr lang="zh-CN" altLang="en-US" sz="1800"/>
              <a:t>（</a:t>
            </a:r>
            <a:r>
              <a:rPr lang="en-US" altLang="zh-CN" sz="1800"/>
              <a:t>2</a:t>
            </a:r>
            <a:r>
              <a:rPr lang="zh-CN" altLang="en-US" sz="1800"/>
              <a:t>）</a:t>
            </a:r>
            <a:r>
              <a:rPr lang="en-US" altLang="zh-CN" sz="1800">
                <a:sym typeface="+mn-ea"/>
              </a:rPr>
              <a:t>0.75-</a:t>
            </a:r>
            <a:r>
              <a:rPr lang="zh-CN" altLang="en-US" sz="1800">
                <a:sym typeface="+mn-ea"/>
              </a:rPr>
              <a:t>（</a:t>
            </a:r>
            <a:r>
              <a:rPr lang="en-US" altLang="zh-CN" sz="1800">
                <a:sym typeface="+mn-ea"/>
              </a:rPr>
              <a:t>-65.25</a:t>
            </a:r>
            <a:r>
              <a:rPr lang="zh-CN" altLang="en-US" sz="1800">
                <a:sym typeface="+mn-ea"/>
              </a:rPr>
              <a:t>）</a:t>
            </a:r>
            <a:endParaRPr lang="zh-CN" altLang="en-US" sz="1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-1</a:t>
            </a:r>
            <a:endParaRPr lang="en-US" altLang="zh-CN" dirty="0">
              <a:sym typeface="+mn-ea"/>
            </a:endParaRP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674100" cy="1666875"/>
          </a:xfrm>
        </p:spPr>
        <p:txBody>
          <a:bodyPr/>
          <a:lstStyle/>
          <a:p>
            <a:r>
              <a:rPr lang="zh-CN" altLang="zh-CN"/>
              <a:t>经统计，某机器</a:t>
            </a:r>
            <a:r>
              <a:rPr lang="en-US" altLang="zh-CN"/>
              <a:t>14</a:t>
            </a:r>
            <a:r>
              <a:rPr lang="zh-CN" altLang="zh-CN"/>
              <a:t>条指令的使用频度分别为</a:t>
            </a:r>
            <a:r>
              <a:rPr lang="zh-CN" altLang="en-US"/>
              <a:t>下表所示，</a:t>
            </a:r>
            <a:r>
              <a:rPr lang="zh-CN" altLang="zh-CN"/>
              <a:t>分别求出用等长码、哈夫曼码、只有两种码长的扩展操作码等</a:t>
            </a:r>
            <a:r>
              <a:rPr lang="en-US" altLang="zh-CN"/>
              <a:t>3</a:t>
            </a:r>
            <a:r>
              <a:rPr lang="zh-CN" altLang="zh-CN"/>
              <a:t>种编码方式的操作码平均码长。</a:t>
            </a: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44475" y="2582863"/>
          <a:ext cx="880427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79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I9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-1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9900" y="1022350"/>
            <a:ext cx="8674100" cy="5503956"/>
          </a:xfrm>
          <a:blipFill>
            <a:blip r:embed="rId2"/>
            <a:stretch>
              <a:fillRect l="-1405" t="-1218" r="-1124" b="-886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44475" y="2582863"/>
          <a:ext cx="880427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79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I9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-1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9900" y="1005205"/>
            <a:ext cx="8674100" cy="5503956"/>
          </a:xfrm>
          <a:blipFill>
            <a:blip r:embed="rId2"/>
            <a:stretch>
              <a:fillRect l="-4287" t="-664" b="-6091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pic>
        <p:nvPicPr>
          <p:cNvPr id="27652" name="图片 4" descr="C:\Users\Administrator\AppData\Roaming\Tencent\Users\44092883\QQ\WinTemp\RichOle\$27}2YN{PG(SYH_TH~%0`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75" y="1808163"/>
            <a:ext cx="54705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90550" y="2178050"/>
            <a:ext cx="3681413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解答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】</a:t>
            </a:r>
          </a:p>
          <a:p>
            <a:pPr>
              <a:defRPr/>
            </a:pP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2</a:t>
            </a: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）哈夫曼编码可先用哈夫曼算法构造哈夫曼树，如图所示</a:t>
            </a:r>
            <a:endParaRPr lang="en-US" altLang="zh-CN" sz="24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-1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9900" y="1022350"/>
            <a:ext cx="8674100" cy="5735289"/>
          </a:xfrm>
          <a:blipFill>
            <a:blip r:embed="rId2"/>
            <a:srcRect/>
            <a:stretch>
              <a:fillRect l="-1405" t="-850" r="-773" b="-7444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44475" y="2582863"/>
          <a:ext cx="880427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688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879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I9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-2</a:t>
            </a:r>
            <a:endParaRPr lang="en-US" altLang="zh-CN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674100" cy="5683250"/>
          </a:xfrm>
        </p:spPr>
        <p:txBody>
          <a:bodyPr/>
          <a:lstStyle/>
          <a:p>
            <a:pPr>
              <a:defRPr/>
            </a:pPr>
            <a:r>
              <a:rPr lang="zh-CN" altLang="zh-CN" dirty="0"/>
              <a:t>电文由</a:t>
            </a:r>
            <a:r>
              <a:rPr lang="en-US" altLang="zh-CN" dirty="0"/>
              <a:t>A~J</a:t>
            </a:r>
            <a:r>
              <a:rPr lang="zh-CN" altLang="zh-CN" dirty="0"/>
              <a:t>及空格字符组成，其字符出现频度分别为</a:t>
            </a:r>
            <a:endParaRPr lang="en-US" altLang="zh-CN" dirty="0"/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zh-CN" dirty="0"/>
              <a:t>各字符用等长二进制码编码，传送</a:t>
            </a:r>
            <a:r>
              <a:rPr lang="en-US" altLang="zh-CN" dirty="0"/>
              <a:t>10</a:t>
            </a:r>
            <a:r>
              <a:rPr lang="en-US" altLang="zh-CN" baseline="30000" dirty="0"/>
              <a:t>3</a:t>
            </a:r>
            <a:r>
              <a:rPr lang="zh-CN" altLang="zh-CN" dirty="0"/>
              <a:t>个字符时，共需传送多少个二进制码码长？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</a:t>
            </a:r>
            <a:r>
              <a:rPr lang="zh-CN" altLang="zh-CN" dirty="0"/>
              <a:t>构造哈夫曼树，写出各字符的二进制码码位数，计算字符的二进制位平均码长？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用哈夫曼码传送</a:t>
            </a:r>
            <a:r>
              <a:rPr lang="en-US" altLang="zh-CN" dirty="0"/>
              <a:t>10</a:t>
            </a:r>
            <a:r>
              <a:rPr lang="en-US" altLang="zh-CN" baseline="30000" dirty="0"/>
              <a:t>3</a:t>
            </a:r>
            <a:r>
              <a:rPr lang="zh-CN" altLang="zh-CN" dirty="0"/>
              <a:t>个字符，比定长码传送可以减少传送的二进制码码位数是多少？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57300" y="1704975"/>
          <a:ext cx="704373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9900" y="1022349"/>
            <a:ext cx="8674100" cy="5683251"/>
          </a:xfrm>
          <a:blipFill>
            <a:blip r:embed="rId2"/>
            <a:stretch>
              <a:fillRect l="-1405" t="-1180" r="-211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57300" y="1704975"/>
          <a:ext cx="704373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-2</a:t>
            </a:r>
            <a:endParaRPr lang="zh-CN" altLang="en-US" dirty="0"/>
          </a:p>
        </p:txBody>
      </p:sp>
      <p:sp>
        <p:nvSpPr>
          <p:cNvPr id="5" name="矩形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17499" y="4730303"/>
            <a:ext cx="8650289" cy="2124941"/>
          </a:xfrm>
          <a:prstGeom prst="rect">
            <a:avLst/>
          </a:prstGeom>
          <a:blipFill>
            <a:blip r:embed="rId2"/>
            <a:stretch>
              <a:fillRect l="-4299" t="-2292" r="-423" b="-9456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pic>
        <p:nvPicPr>
          <p:cNvPr id="31748" name="图片 7" descr="C:\Users\Administrator\AppData\Roaming\Tencent\Users\44092883\QQ\WinTemp\RichOle\`TO6D61`~}[~J[AHG@E@B[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1084263"/>
            <a:ext cx="6767512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内容占位符 2"/>
          <p:cNvSpPr>
            <a:spLocks noGrp="1"/>
          </p:cNvSpPr>
          <p:nvPr>
            <p:ph idx="1"/>
          </p:nvPr>
        </p:nvSpPr>
        <p:spPr>
          <a:xfrm>
            <a:off x="228600" y="1084263"/>
            <a:ext cx="4271963" cy="1836737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</a:t>
            </a:r>
            <a:r>
              <a:rPr lang="zh-CN" altLang="zh-CN" sz="2000" dirty="0"/>
              <a:t>构造哈夫曼树，写出各字符的二进制码码位数，计算字符的二进制位平均码长？</a:t>
            </a:r>
            <a:endParaRPr lang="en-US" altLang="zh-CN" sz="2000" dirty="0"/>
          </a:p>
          <a:p>
            <a:pPr marL="0" indent="0">
              <a:buFont typeface="Wingdings" panose="05000000000000000000" pitchFamily="2" charset="2"/>
              <a:buNone/>
            </a:pPr>
            <a:endParaRPr lang="zh-CN" altLang="zh-CN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第四次作业</a:t>
            </a:r>
            <a:r>
              <a:rPr lang="en-US" altLang="zh-CN">
                <a:sym typeface="+mn-ea"/>
              </a:rPr>
              <a:t>-2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674100" cy="5683250"/>
          </a:xfrm>
        </p:spPr>
        <p:txBody>
          <a:bodyPr/>
          <a:lstStyle/>
          <a:p>
            <a:pPr>
              <a:defRPr/>
            </a:pPr>
            <a:r>
              <a:rPr lang="zh-CN" altLang="zh-CN" dirty="0"/>
              <a:t>电文由</a:t>
            </a:r>
            <a:r>
              <a:rPr lang="en-US" altLang="zh-CN" dirty="0"/>
              <a:t>A~J</a:t>
            </a:r>
            <a:r>
              <a:rPr lang="zh-CN" altLang="zh-CN" dirty="0"/>
              <a:t>及空格字符组成，其字符出现频度分别为</a:t>
            </a:r>
            <a:endParaRPr lang="en-US" altLang="zh-CN" dirty="0"/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zh-CN" altLang="zh-CN" dirty="0"/>
              <a:t>用哈夫曼码传送</a:t>
            </a:r>
            <a:r>
              <a:rPr lang="en-US" altLang="zh-CN" dirty="0"/>
              <a:t>10</a:t>
            </a:r>
            <a:r>
              <a:rPr lang="en-US" altLang="zh-CN" baseline="30000" dirty="0"/>
              <a:t>3</a:t>
            </a:r>
            <a:r>
              <a:rPr lang="zh-CN" altLang="zh-CN" dirty="0"/>
              <a:t>个字符，比定长码传送可以减少传送的二进制码码位数是多少？</a:t>
            </a:r>
            <a:endParaRPr lang="en-US" altLang="zh-CN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）可减少传送的二进制码码位数是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CN" dirty="0"/>
              <a:t>     </a:t>
            </a:r>
            <a:r>
              <a:rPr lang="zh-CN" altLang="zh-CN" dirty="0"/>
              <a:t>（</a:t>
            </a:r>
            <a:r>
              <a:rPr lang="en-US" altLang="zh-CN" dirty="0"/>
              <a:t>4-3.23</a:t>
            </a:r>
            <a:r>
              <a:rPr lang="zh-CN" altLang="zh-CN" dirty="0"/>
              <a:t>）</a:t>
            </a:r>
            <a:r>
              <a:rPr lang="en-US" altLang="zh-CN" dirty="0"/>
              <a:t>*10</a:t>
            </a:r>
            <a:r>
              <a:rPr lang="en-US" altLang="zh-CN" baseline="30000" dirty="0"/>
              <a:t>3</a:t>
            </a:r>
            <a:r>
              <a:rPr lang="en-US" altLang="zh-CN" dirty="0"/>
              <a:t>=770</a:t>
            </a:r>
            <a:r>
              <a:rPr lang="zh-CN" altLang="zh-CN" dirty="0"/>
              <a:t>位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CN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zh-CN" altLang="zh-CN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57300" y="1704975"/>
          <a:ext cx="7043736" cy="13463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6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97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09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指令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7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0.17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0.05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0.20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0.06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0.01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0.13</a:t>
                      </a:r>
                      <a:endParaRPr lang="zh-CN" sz="20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0.08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0.11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91" marR="6859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/>
              <a:t>0429-03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674100" cy="5747905"/>
          </a:xfrm>
        </p:spPr>
        <p:txBody>
          <a:bodyPr/>
          <a:lstStyle/>
          <a:p>
            <a:pPr algn="just"/>
            <a:r>
              <a:rPr lang="zh-CN" altLang="zh-CN" dirty="0"/>
              <a:t>用于文字处理的某专用机，每个文字符用</a:t>
            </a:r>
            <a:r>
              <a:rPr lang="en-US" altLang="zh-CN" dirty="0"/>
              <a:t>4</a:t>
            </a:r>
            <a:r>
              <a:rPr lang="zh-CN" altLang="zh-CN" dirty="0"/>
              <a:t>位十进制数字（</a:t>
            </a:r>
            <a:r>
              <a:rPr lang="en-US" altLang="zh-CN" dirty="0"/>
              <a:t>0~9</a:t>
            </a:r>
            <a:r>
              <a:rPr lang="zh-CN" altLang="zh-CN" dirty="0"/>
              <a:t>）编码表示，空格则用</a:t>
            </a:r>
            <a:r>
              <a:rPr lang="en-US" altLang="zh-CN" dirty="0"/>
              <a:t>V</a:t>
            </a:r>
            <a:r>
              <a:rPr lang="zh-CN" altLang="zh-CN" dirty="0"/>
              <a:t>表示，在对传送的文字符号和空格进行统计后，得出数字和空格的出现频度分别为</a:t>
            </a:r>
            <a:endParaRPr lang="en-US" altLang="zh-CN" dirty="0"/>
          </a:p>
          <a:p>
            <a:pPr algn="just"/>
            <a:endParaRPr lang="en-US" altLang="zh-CN" dirty="0"/>
          </a:p>
          <a:p>
            <a:pPr algn="just"/>
            <a:endParaRPr lang="en-US" altLang="zh-CN" dirty="0"/>
          </a:p>
          <a:p>
            <a:pPr marL="0" indent="0" algn="just">
              <a:buNone/>
            </a:pPr>
            <a:endParaRPr lang="en-US" altLang="zh-CN" dirty="0"/>
          </a:p>
          <a:p>
            <a:pPr marL="0" lvl="0" indent="0" algn="just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</a:t>
            </a:r>
            <a:r>
              <a:rPr lang="zh-CN" altLang="zh-CN" sz="2400" dirty="0"/>
              <a:t>若上述数字和空格均用二进制编码，试设计二进制信息位平均长度最短的编码</a:t>
            </a:r>
          </a:p>
          <a:p>
            <a:pPr marL="0" lvl="0" indent="0" algn="just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</a:t>
            </a:r>
            <a:r>
              <a:rPr lang="zh-CN" altLang="zh-CN" sz="2400" dirty="0"/>
              <a:t>若传送</a:t>
            </a:r>
            <a:r>
              <a:rPr lang="en-US" altLang="zh-CN" sz="2400" dirty="0"/>
              <a:t>10</a:t>
            </a:r>
            <a:r>
              <a:rPr lang="en-US" altLang="zh-CN" sz="2400" baseline="30000" dirty="0"/>
              <a:t>6</a:t>
            </a:r>
            <a:r>
              <a:rPr lang="zh-CN" altLang="zh-CN" sz="2400" dirty="0"/>
              <a:t>个文字符号（每个文字符号后均跟一个空格），按最短的编码，共需传送多少个二进制位？</a:t>
            </a:r>
          </a:p>
          <a:p>
            <a:pPr marL="0" lvl="0" indent="0" algn="just">
              <a:buNone/>
            </a:pPr>
            <a:r>
              <a:rPr lang="en-US" altLang="zh-CN" sz="2400" dirty="0"/>
              <a:t>(3)</a:t>
            </a:r>
            <a:r>
              <a:rPr lang="zh-CN" altLang="zh-CN" sz="2400" dirty="0"/>
              <a:t>若十进制数字和空格均用</a:t>
            </a:r>
            <a:r>
              <a:rPr lang="en-US" altLang="zh-CN" sz="2400" dirty="0"/>
              <a:t>4</a:t>
            </a:r>
            <a:r>
              <a:rPr lang="zh-CN" altLang="zh-CN" sz="2400" dirty="0"/>
              <a:t>位二进制码表示，共需传送多少个二进制位？</a:t>
            </a:r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37176" y="2955636"/>
          <a:ext cx="8895048" cy="1145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72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字符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/>
              <a:t>0429-03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674100" cy="1471469"/>
          </a:xfrm>
        </p:spPr>
        <p:txBody>
          <a:bodyPr/>
          <a:lstStyle/>
          <a:p>
            <a:pPr algn="just"/>
            <a:r>
              <a:rPr lang="zh-CN" altLang="zh-CN" sz="1800" dirty="0"/>
              <a:t>用于文字处理的某专用机，每个文字符用</a:t>
            </a:r>
            <a:r>
              <a:rPr lang="en-US" altLang="zh-CN" sz="1800" dirty="0"/>
              <a:t>4</a:t>
            </a:r>
            <a:r>
              <a:rPr lang="zh-CN" altLang="zh-CN" sz="1800" dirty="0"/>
              <a:t>位十进制数字（</a:t>
            </a:r>
            <a:r>
              <a:rPr lang="en-US" altLang="zh-CN" sz="1800" dirty="0"/>
              <a:t>0~9</a:t>
            </a:r>
            <a:r>
              <a:rPr lang="zh-CN" altLang="zh-CN" sz="1800" dirty="0"/>
              <a:t>）编码表示，空格则用</a:t>
            </a:r>
            <a:r>
              <a:rPr lang="en-US" altLang="zh-CN" sz="1800" dirty="0"/>
              <a:t>V</a:t>
            </a:r>
            <a:r>
              <a:rPr lang="zh-CN" altLang="zh-CN" sz="1800" dirty="0"/>
              <a:t>表示，在对传送的文字符号和空格进行统计后，得出数字和空格的出现频度分别为</a:t>
            </a:r>
            <a:endParaRPr lang="en-US" altLang="zh-CN" sz="1800" dirty="0"/>
          </a:p>
          <a:p>
            <a:pPr marL="0" lvl="0" indent="0" algn="just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1</a:t>
            </a:r>
            <a:r>
              <a:rPr lang="zh-CN" altLang="en-US" sz="1800" dirty="0"/>
              <a:t>）</a:t>
            </a:r>
            <a:r>
              <a:rPr lang="zh-CN" altLang="zh-CN" sz="1800" dirty="0"/>
              <a:t>若上述数字和空格均用二进制编码，试设计二进制信息位平均长度最短的编码</a:t>
            </a:r>
            <a:endParaRPr lang="en-US" altLang="zh-CN" sz="1800" dirty="0"/>
          </a:p>
          <a:p>
            <a:pPr marL="0" lvl="0" indent="0" algn="just">
              <a:buNone/>
            </a:pPr>
            <a:endParaRPr lang="en-US" altLang="zh-CN" sz="1800" dirty="0"/>
          </a:p>
          <a:p>
            <a:pPr marL="0" lvl="0" indent="0" algn="just">
              <a:buNone/>
            </a:pPr>
            <a:endParaRPr lang="zh-CN" altLang="zh-CN" sz="1800" dirty="0"/>
          </a:p>
        </p:txBody>
      </p:sp>
      <p:sp>
        <p:nvSpPr>
          <p:cNvPr id="5" name="矩形 4"/>
          <p:cNvSpPr/>
          <p:nvPr/>
        </p:nvSpPr>
        <p:spPr>
          <a:xfrm>
            <a:off x="106218" y="2763692"/>
            <a:ext cx="26369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</a:rPr>
              <a:t>解答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</a:rPr>
              <a:t>】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）按所给的十进制数字和空格符出现的频度，构造哈夫曼树，得到数字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0~9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和空格字符的二进制码的编码：</a:t>
            </a:r>
          </a:p>
        </p:txBody>
      </p:sp>
      <p:sp>
        <p:nvSpPr>
          <p:cNvPr id="6" name="矩形 5"/>
          <p:cNvSpPr/>
          <p:nvPr/>
        </p:nvSpPr>
        <p:spPr>
          <a:xfrm>
            <a:off x="145472" y="4826675"/>
            <a:ext cx="89985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空格：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2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0:111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3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 1:1000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2:1001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3:1000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  4:1100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5:0001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6:1101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4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7:101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3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    8:00001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5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 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9:00000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5</a:t>
            </a: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位）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 </a:t>
            </a:r>
            <a:endParaRPr lang="zh-CN" altLang="zh-CN" b="1" dirty="0">
              <a:solidFill>
                <a:schemeClr val="accent1"/>
              </a:solidFill>
              <a:latin typeface="+mn-lt"/>
              <a:ea typeface="+mn-ea"/>
            </a:endParaRP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zh-CN" altLang="zh-CN" b="1" dirty="0">
                <a:solidFill>
                  <a:schemeClr val="accent1"/>
                </a:solidFill>
                <a:latin typeface="+mn-lt"/>
                <a:ea typeface="+mn-ea"/>
              </a:rPr>
              <a:t>根据所产生的哈夫曼编码，求得平均的二进制码长为</a:t>
            </a:r>
          </a:p>
          <a:p>
            <a:pPr algn="just">
              <a:spcAft>
                <a:spcPts val="0"/>
              </a:spcAft>
              <a:tabLst>
                <a:tab pos="914400" algn="l"/>
              </a:tabLst>
            </a:pPr>
            <a:r>
              <a:rPr lang="en-US" altLang="zh-CN" b="1" dirty="0">
                <a:solidFill>
                  <a:schemeClr val="accent1"/>
                </a:solidFill>
                <a:latin typeface="+mn-lt"/>
                <a:ea typeface="+mn-ea"/>
              </a:rPr>
              <a:t>2*0.20+3*0.17+4*0.06+4*0.08+4*0.11+4*0.08+4*0.05+4*0.08+3*0.13+5*0.03+5*0.01=3.23</a:t>
            </a:r>
            <a:endParaRPr lang="zh-CN" altLang="zh-CN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pic>
        <p:nvPicPr>
          <p:cNvPr id="7" name="图片 6" descr="C:\Users\Administrator\AppData\Roaming\Tencent\Users\44092883\QQ\WinTemp\RichOle\]T)T3BTAA74KZS]$J}DKX}H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662" y="2327288"/>
            <a:ext cx="5204460" cy="235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/>
              <a:t>0429-03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674100" cy="5747905"/>
          </a:xfrm>
        </p:spPr>
        <p:txBody>
          <a:bodyPr/>
          <a:lstStyle/>
          <a:p>
            <a:pPr algn="just"/>
            <a:r>
              <a:rPr lang="zh-CN" altLang="zh-CN" sz="2000" dirty="0"/>
              <a:t>用于文字处理的某专用机，每个文字符用</a:t>
            </a:r>
            <a:r>
              <a:rPr lang="en-US" altLang="zh-CN" sz="2000" dirty="0"/>
              <a:t>4</a:t>
            </a:r>
            <a:r>
              <a:rPr lang="zh-CN" altLang="zh-CN" sz="2000" dirty="0"/>
              <a:t>位十进制数字（</a:t>
            </a:r>
            <a:r>
              <a:rPr lang="en-US" altLang="zh-CN" sz="2000" dirty="0"/>
              <a:t>0~9</a:t>
            </a:r>
            <a:r>
              <a:rPr lang="zh-CN" altLang="zh-CN" sz="2000" dirty="0"/>
              <a:t>）编码表示，空格则用</a:t>
            </a:r>
            <a:r>
              <a:rPr lang="en-US" altLang="zh-CN" sz="2000" dirty="0"/>
              <a:t>V</a:t>
            </a:r>
            <a:r>
              <a:rPr lang="zh-CN" altLang="zh-CN" sz="2000" dirty="0"/>
              <a:t>表示，在对传送的文字符号和空格进行统计后，得出数字和空格的出现频度分别为</a:t>
            </a:r>
            <a:endParaRPr lang="en-US" altLang="zh-CN" sz="2000" dirty="0"/>
          </a:p>
          <a:p>
            <a:pPr algn="just"/>
            <a:endParaRPr lang="en-US" altLang="zh-CN" dirty="0"/>
          </a:p>
          <a:p>
            <a:pPr algn="just"/>
            <a:endParaRPr lang="en-US" altLang="zh-CN" dirty="0"/>
          </a:p>
          <a:p>
            <a:pPr marL="0" indent="0" algn="just">
              <a:buNone/>
            </a:pPr>
            <a:endParaRPr lang="en-US" altLang="zh-CN" dirty="0"/>
          </a:p>
          <a:p>
            <a:pPr marL="0" lvl="0" indent="0" algn="just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</a:t>
            </a:r>
            <a:r>
              <a:rPr lang="zh-CN" altLang="zh-CN" sz="2400" dirty="0"/>
              <a:t>若传送</a:t>
            </a:r>
            <a:r>
              <a:rPr lang="en-US" altLang="zh-CN" sz="2400" dirty="0"/>
              <a:t>10</a:t>
            </a:r>
            <a:r>
              <a:rPr lang="en-US" altLang="zh-CN" sz="2400" baseline="30000" dirty="0"/>
              <a:t>6</a:t>
            </a:r>
            <a:r>
              <a:rPr lang="zh-CN" altLang="zh-CN" sz="2400" dirty="0"/>
              <a:t>个文字符号（每个文字符号后均跟一个空格</a:t>
            </a:r>
            <a:r>
              <a:rPr lang="zh-CN" altLang="zh-CN" sz="2000" dirty="0"/>
              <a:t>），按最短的编码，共需传送多少个二进制位？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algn="just"/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）按最短的编码来传送</a:t>
            </a:r>
            <a:r>
              <a:rPr lang="en-US" altLang="zh-CN" sz="2400" dirty="0"/>
              <a:t>10</a:t>
            </a:r>
            <a:r>
              <a:rPr lang="en-US" altLang="zh-CN" sz="2400" baseline="30000" dirty="0"/>
              <a:t>6</a:t>
            </a:r>
            <a:r>
              <a:rPr lang="zh-CN" altLang="zh-CN" sz="2400" dirty="0"/>
              <a:t>个文字符，因为每个文字符又用了</a:t>
            </a:r>
            <a:r>
              <a:rPr lang="en-US" altLang="zh-CN" sz="2400" dirty="0"/>
              <a:t>4</a:t>
            </a:r>
            <a:r>
              <a:rPr lang="zh-CN" altLang="zh-CN" sz="2400" dirty="0"/>
              <a:t>位十进制数字，再后跟一个空格符表示，所以总共需传送的二进制位数是</a:t>
            </a:r>
          </a:p>
          <a:p>
            <a:pPr algn="just"/>
            <a:r>
              <a:rPr lang="en-US" altLang="zh-CN" sz="2400" dirty="0"/>
              <a:t>10</a:t>
            </a:r>
            <a:r>
              <a:rPr lang="en-US" altLang="zh-CN" sz="2400" baseline="30000" dirty="0"/>
              <a:t>6</a:t>
            </a:r>
            <a:r>
              <a:rPr lang="en-US" altLang="zh-CN" sz="2400" dirty="0"/>
              <a:t>*</a:t>
            </a:r>
            <a:r>
              <a:rPr lang="zh-CN" altLang="zh-CN" sz="2400" dirty="0"/>
              <a:t>（</a:t>
            </a:r>
            <a:r>
              <a:rPr lang="en-US" altLang="zh-CN" sz="2400" dirty="0"/>
              <a:t>4+1</a:t>
            </a:r>
            <a:r>
              <a:rPr lang="zh-CN" altLang="zh-CN" sz="2400" dirty="0"/>
              <a:t>）</a:t>
            </a:r>
            <a:r>
              <a:rPr lang="en-US" altLang="zh-CN" sz="2400" dirty="0"/>
              <a:t>*3.23=1.615*10</a:t>
            </a:r>
            <a:r>
              <a:rPr lang="en-US" altLang="zh-CN" sz="2400" baseline="30000" dirty="0"/>
              <a:t>7</a:t>
            </a:r>
            <a:endParaRPr lang="zh-CN" altLang="zh-CN" sz="2400" dirty="0"/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23492" y="2161309"/>
          <a:ext cx="8644296" cy="905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3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03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525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字符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5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/>
              <a:t>0429-03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674100" cy="5747905"/>
          </a:xfrm>
        </p:spPr>
        <p:txBody>
          <a:bodyPr/>
          <a:lstStyle/>
          <a:p>
            <a:pPr algn="just"/>
            <a:r>
              <a:rPr lang="zh-CN" altLang="zh-CN" dirty="0"/>
              <a:t>用于文字处理的某专用机，每个文字符用</a:t>
            </a:r>
            <a:r>
              <a:rPr lang="en-US" altLang="zh-CN" dirty="0"/>
              <a:t>4</a:t>
            </a:r>
            <a:r>
              <a:rPr lang="zh-CN" altLang="zh-CN" dirty="0"/>
              <a:t>位十进制数字（</a:t>
            </a:r>
            <a:r>
              <a:rPr lang="en-US" altLang="zh-CN" dirty="0"/>
              <a:t>0~9</a:t>
            </a:r>
            <a:r>
              <a:rPr lang="zh-CN" altLang="zh-CN" dirty="0"/>
              <a:t>）编码表示，空格则用</a:t>
            </a:r>
            <a:r>
              <a:rPr lang="en-US" altLang="zh-CN" dirty="0"/>
              <a:t>V</a:t>
            </a:r>
            <a:r>
              <a:rPr lang="zh-CN" altLang="zh-CN" dirty="0"/>
              <a:t>表示，在对传送的文字符号和空格进行统计后，得出数字和空格的出现频度分别为</a:t>
            </a:r>
            <a:endParaRPr lang="en-US" altLang="zh-CN" dirty="0"/>
          </a:p>
          <a:p>
            <a:pPr algn="just"/>
            <a:endParaRPr lang="en-US" altLang="zh-CN" dirty="0"/>
          </a:p>
          <a:p>
            <a:pPr algn="just"/>
            <a:endParaRPr lang="en-US" altLang="zh-CN" dirty="0"/>
          </a:p>
          <a:p>
            <a:pPr marL="0" indent="0" algn="just">
              <a:buNone/>
            </a:pPr>
            <a:endParaRPr lang="en-US" altLang="zh-CN" dirty="0"/>
          </a:p>
          <a:p>
            <a:pPr marL="0" lvl="0" indent="0" algn="just">
              <a:buNone/>
            </a:pPr>
            <a:r>
              <a:rPr lang="en-US" altLang="zh-CN" sz="2400" dirty="0"/>
              <a:t>(3)</a:t>
            </a:r>
            <a:r>
              <a:rPr lang="zh-CN" altLang="zh-CN" sz="2400" dirty="0"/>
              <a:t>若十进制数字和空格均用</a:t>
            </a:r>
            <a:r>
              <a:rPr lang="en-US" altLang="zh-CN" sz="2400" dirty="0"/>
              <a:t>4</a:t>
            </a:r>
            <a:r>
              <a:rPr lang="zh-CN" altLang="zh-CN" sz="2400" dirty="0"/>
              <a:t>位二进制码表示，共需传送多少个二进制位？</a:t>
            </a:r>
            <a:endParaRPr lang="en-US" altLang="zh-CN" sz="2400" dirty="0"/>
          </a:p>
          <a:p>
            <a:pPr marL="0" lvl="0" indent="0" algn="just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r>
              <a:rPr lang="zh-CN" altLang="zh-CN" dirty="0"/>
              <a:t>（</a:t>
            </a:r>
            <a:r>
              <a:rPr lang="en-US" altLang="zh-CN" dirty="0"/>
              <a:t>3</a:t>
            </a:r>
            <a:r>
              <a:rPr lang="zh-CN" altLang="zh-CN" dirty="0"/>
              <a:t>）若十进制数字和空格均用</a:t>
            </a:r>
            <a:r>
              <a:rPr lang="en-US" altLang="zh-CN" dirty="0"/>
              <a:t>4</a:t>
            </a:r>
            <a:r>
              <a:rPr lang="zh-CN" altLang="zh-CN" dirty="0"/>
              <a:t>位二进制码表示，则共需传送</a:t>
            </a:r>
            <a:r>
              <a:rPr lang="en-US" altLang="zh-CN" dirty="0"/>
              <a:t>10</a:t>
            </a:r>
            <a:r>
              <a:rPr lang="en-US" altLang="zh-CN" baseline="30000" dirty="0"/>
              <a:t>6</a:t>
            </a:r>
            <a:r>
              <a:rPr lang="en-US" altLang="zh-CN" dirty="0"/>
              <a:t>*</a:t>
            </a:r>
            <a:r>
              <a:rPr lang="zh-CN" altLang="zh-CN" dirty="0"/>
              <a:t>（</a:t>
            </a:r>
            <a:r>
              <a:rPr lang="en-US" altLang="zh-CN" dirty="0"/>
              <a:t>4+1</a:t>
            </a:r>
            <a:r>
              <a:rPr lang="zh-CN" altLang="zh-CN" dirty="0"/>
              <a:t>）</a:t>
            </a:r>
            <a:r>
              <a:rPr lang="en-US" altLang="zh-CN" dirty="0"/>
              <a:t>*4=2*10</a:t>
            </a:r>
            <a:r>
              <a:rPr lang="en-US" altLang="zh-CN" baseline="30000" dirty="0"/>
              <a:t>7</a:t>
            </a:r>
            <a:r>
              <a:rPr lang="zh-CN" altLang="zh-CN" dirty="0"/>
              <a:t>位</a:t>
            </a:r>
          </a:p>
          <a:p>
            <a:pPr marL="0" lvl="0" indent="0" algn="just">
              <a:buNone/>
            </a:pPr>
            <a:endParaRPr lang="zh-CN" altLang="zh-CN" sz="2400" dirty="0"/>
          </a:p>
          <a:p>
            <a:endParaRPr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37176" y="2955636"/>
          <a:ext cx="8895048" cy="1145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412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572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字符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空格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频度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1%</a:t>
                      </a:r>
                      <a:endParaRPr lang="zh-CN" sz="1800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zh-CN" sz="18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0429-05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r>
              <a:rPr lang="zh-CN" altLang="en-US" dirty="0"/>
              <a:t>（删去）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49"/>
            <a:ext cx="8229600" cy="5600123"/>
          </a:xfrm>
        </p:spPr>
        <p:txBody>
          <a:bodyPr/>
          <a:lstStyle/>
          <a:p>
            <a:r>
              <a:rPr lang="zh-CN" altLang="zh-CN" sz="2400" dirty="0"/>
              <a:t>通道型</a:t>
            </a:r>
            <a:r>
              <a:rPr lang="en-US" altLang="zh-CN" sz="2400" dirty="0"/>
              <a:t>I/O</a:t>
            </a:r>
            <a:r>
              <a:rPr lang="zh-CN" altLang="zh-CN" sz="2400" dirty="0"/>
              <a:t>系统由一个字节多路通道</a:t>
            </a:r>
            <a:r>
              <a:rPr lang="en-US" altLang="zh-CN" sz="2400" dirty="0"/>
              <a:t>A</a:t>
            </a:r>
            <a:r>
              <a:rPr lang="zh-CN" altLang="zh-CN" sz="2400" dirty="0"/>
              <a:t>（其中包括两个子通道</a:t>
            </a:r>
            <a:r>
              <a:rPr lang="en-US" altLang="zh-CN" sz="2400" dirty="0"/>
              <a:t>A1</a:t>
            </a:r>
            <a:r>
              <a:rPr lang="zh-CN" altLang="zh-CN" sz="2400" dirty="0"/>
              <a:t>和</a:t>
            </a:r>
            <a:r>
              <a:rPr lang="en-US" altLang="zh-CN" sz="2400" dirty="0"/>
              <a:t>A2</a:t>
            </a:r>
            <a:r>
              <a:rPr lang="zh-CN" altLang="zh-CN" sz="2400" dirty="0"/>
              <a:t>）、两个数组多路通道</a:t>
            </a:r>
            <a:r>
              <a:rPr lang="en-US" altLang="zh-CN" sz="2400" dirty="0"/>
              <a:t>B1</a:t>
            </a:r>
            <a:r>
              <a:rPr lang="zh-CN" altLang="zh-CN" sz="2400" dirty="0"/>
              <a:t>和</a:t>
            </a:r>
            <a:r>
              <a:rPr lang="en-US" altLang="zh-CN" sz="2400" dirty="0"/>
              <a:t>B2</a:t>
            </a:r>
            <a:r>
              <a:rPr lang="zh-CN" altLang="zh-CN" sz="2400" dirty="0"/>
              <a:t>及一个选择通道</a:t>
            </a:r>
            <a:r>
              <a:rPr lang="en-US" altLang="zh-CN" sz="2400" dirty="0"/>
              <a:t>C</a:t>
            </a:r>
            <a:r>
              <a:rPr lang="zh-CN" altLang="zh-CN" sz="2400" dirty="0"/>
              <a:t>构成，各通道所接设备和设备的数据传送速率如表所示。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pPr marL="0" lvl="0" indent="0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1</a:t>
            </a:r>
            <a:r>
              <a:rPr lang="zh-CN" altLang="en-US" sz="2400" dirty="0"/>
              <a:t>）</a:t>
            </a:r>
            <a:r>
              <a:rPr lang="zh-CN" altLang="zh-CN" sz="2400" dirty="0"/>
              <a:t>分别求出各通道应具有多大设计流量才不丢失信息；</a:t>
            </a:r>
          </a:p>
          <a:p>
            <a:pPr marL="0" lvl="0" indent="0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</a:t>
            </a:r>
            <a:r>
              <a:rPr lang="zh-CN" altLang="zh-CN" sz="2400" dirty="0"/>
              <a:t>设</a:t>
            </a:r>
            <a:r>
              <a:rPr lang="en-US" altLang="zh-CN" sz="2400" dirty="0"/>
              <a:t>I/O</a:t>
            </a:r>
            <a:r>
              <a:rPr lang="zh-CN" altLang="zh-CN" sz="2400" dirty="0"/>
              <a:t>系统流量占主存流量的</a:t>
            </a:r>
            <a:r>
              <a:rPr lang="en-US" altLang="zh-CN" sz="2400" dirty="0"/>
              <a:t>1/2</a:t>
            </a:r>
            <a:r>
              <a:rPr lang="zh-CN" altLang="zh-CN" sz="2400" dirty="0"/>
              <a:t>时才算流量平衡，则主存流量应达到多少？</a:t>
            </a:r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227" y="2310101"/>
            <a:ext cx="6318035" cy="218800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0429-05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69900" y="837629"/>
                <a:ext cx="8581736" cy="5858735"/>
              </a:xfrm>
            </p:spPr>
            <p:txBody>
              <a:bodyPr/>
              <a:lstStyle/>
              <a:p>
                <a:r>
                  <a:rPr lang="zh-CN" altLang="zh-CN" sz="2000" dirty="0"/>
                  <a:t>通道型</a:t>
                </a:r>
                <a:r>
                  <a:rPr lang="en-US" altLang="zh-CN" sz="2000" dirty="0"/>
                  <a:t>I/O</a:t>
                </a:r>
                <a:r>
                  <a:rPr lang="zh-CN" altLang="zh-CN" sz="2000" dirty="0"/>
                  <a:t>系统由一个字节多路通道</a:t>
                </a:r>
                <a:r>
                  <a:rPr lang="en-US" altLang="zh-CN" sz="2000" dirty="0"/>
                  <a:t>A</a:t>
                </a:r>
                <a:r>
                  <a:rPr lang="zh-CN" altLang="zh-CN" sz="2000" dirty="0"/>
                  <a:t>（其中包括两个子通道</a:t>
                </a:r>
                <a:r>
                  <a:rPr lang="en-US" altLang="zh-CN" sz="2000" dirty="0"/>
                  <a:t>A1</a:t>
                </a:r>
                <a:r>
                  <a:rPr lang="zh-CN" altLang="zh-CN" sz="2000" dirty="0"/>
                  <a:t>和</a:t>
                </a:r>
                <a:r>
                  <a:rPr lang="en-US" altLang="zh-CN" sz="2000" dirty="0"/>
                  <a:t>A2</a:t>
                </a:r>
                <a:r>
                  <a:rPr lang="zh-CN" altLang="zh-CN" sz="2000" dirty="0"/>
                  <a:t>）、两个数组多路通道</a:t>
                </a:r>
                <a:r>
                  <a:rPr lang="en-US" altLang="zh-CN" sz="2000" dirty="0"/>
                  <a:t>B1</a:t>
                </a:r>
                <a:r>
                  <a:rPr lang="zh-CN" altLang="zh-CN" sz="2000" dirty="0"/>
                  <a:t>和</a:t>
                </a:r>
                <a:r>
                  <a:rPr lang="en-US" altLang="zh-CN" sz="2000" dirty="0"/>
                  <a:t>B2</a:t>
                </a:r>
                <a:r>
                  <a:rPr lang="zh-CN" altLang="zh-CN" sz="2000" dirty="0"/>
                  <a:t>及一个选择通道</a:t>
                </a:r>
                <a:r>
                  <a:rPr lang="en-US" altLang="zh-CN" sz="2000" dirty="0"/>
                  <a:t>C</a:t>
                </a:r>
                <a:r>
                  <a:rPr lang="zh-CN" altLang="zh-CN" sz="2000" dirty="0"/>
                  <a:t>构成，各通道所接设备和设备的数据传送速率如表所示。</a:t>
                </a:r>
                <a:endParaRPr lang="en-US" altLang="zh-CN" sz="20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pPr marL="0" lvl="0" indent="0">
                  <a:buNone/>
                </a:pPr>
                <a:r>
                  <a:rPr lang="en-US" altLang="zh-CN" sz="2400" dirty="0">
                    <a:solidFill>
                      <a:srgbClr val="FF0000"/>
                    </a:solidFill>
                  </a:rPr>
                  <a:t>【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解答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】</a:t>
                </a:r>
              </a:p>
              <a:p>
                <a:pPr marL="0" indent="0">
                  <a:buNone/>
                </a:pP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）为了使设备信息不丢失，各通道设计的极限流量至少是：</a:t>
                </a:r>
              </a:p>
              <a:p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字节多路子通道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A1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  <m:e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50+35+20+20+50+35+20+20 = 250KB/s</a:t>
                </a:r>
                <a:endParaRPr lang="zh-CN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字节多路子通道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A2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  <m:e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50+35+20+20+50+35+20+20 = 250KB/s</a:t>
                </a:r>
                <a:endParaRPr lang="zh-CN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字节多路通道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子通道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A1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流量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子通道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A2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流量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250KB/s+250KB/s = 500KB/s</a:t>
                </a:r>
                <a:endParaRPr lang="zh-CN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数据多路通道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B1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fName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</m:fun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max{500, 450, 350, 250} = 500KB/s</a:t>
                </a:r>
                <a:endParaRPr lang="zh-CN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数据多路通道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B2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fName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</m:fun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max{500, 450, 350, 250} = 500KB/s</a:t>
                </a:r>
                <a:endParaRPr lang="zh-CN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选择通道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lim>
                        </m:limLow>
                      </m:fName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{</m:t>
                        </m:r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}</m:t>
                        </m:r>
                      </m:e>
                    </m:fun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max{500, 450, 350, 250} = 500KB/s</a:t>
                </a:r>
                <a:endParaRPr lang="zh-CN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9900" y="837629"/>
                <a:ext cx="8581736" cy="5858735"/>
              </a:xfrm>
              <a:blipFill rotWithShape="1">
                <a:blip r:embed="rId2"/>
                <a:stretch>
                  <a:fillRect t="-1" r="4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064" y="1514044"/>
            <a:ext cx="4456081" cy="15431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2005" y="1864153"/>
            <a:ext cx="41050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zh-CN" altLang="en-US" sz="2000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sz="2000" b="1" dirty="0">
                <a:solidFill>
                  <a:schemeClr val="accent1"/>
                </a:solidFill>
                <a:latin typeface="+mn-lt"/>
                <a:ea typeface="+mn-ea"/>
              </a:rPr>
              <a:t>1</a:t>
            </a:r>
            <a:r>
              <a:rPr lang="zh-CN" altLang="en-US" sz="2000" b="1" dirty="0">
                <a:solidFill>
                  <a:schemeClr val="accent1"/>
                </a:solidFill>
                <a:latin typeface="+mn-lt"/>
                <a:ea typeface="+mn-ea"/>
              </a:rPr>
              <a:t>）</a:t>
            </a:r>
            <a:r>
              <a:rPr lang="zh-CN" altLang="zh-CN" sz="2000" b="1" dirty="0">
                <a:solidFill>
                  <a:schemeClr val="accent1"/>
                </a:solidFill>
                <a:latin typeface="+mn-lt"/>
                <a:ea typeface="+mn-ea"/>
              </a:rPr>
              <a:t>分别求出各通道应具有多大设计流量才不丢失信息；</a:t>
            </a:r>
            <a:endParaRPr lang="en-US" altLang="zh-CN" sz="20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0429-05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69900" y="837629"/>
                <a:ext cx="8581736" cy="5858735"/>
              </a:xfrm>
            </p:spPr>
            <p:txBody>
              <a:bodyPr/>
              <a:lstStyle/>
              <a:p>
                <a:r>
                  <a:rPr lang="zh-CN" altLang="zh-CN" sz="2000" dirty="0"/>
                  <a:t>通道型</a:t>
                </a:r>
                <a:r>
                  <a:rPr lang="en-US" altLang="zh-CN" sz="2000" dirty="0"/>
                  <a:t>I/O</a:t>
                </a:r>
                <a:r>
                  <a:rPr lang="zh-CN" altLang="zh-CN" sz="2000" dirty="0"/>
                  <a:t>系统由一个字节多路通道</a:t>
                </a:r>
                <a:r>
                  <a:rPr lang="en-US" altLang="zh-CN" sz="2000" dirty="0"/>
                  <a:t>A</a:t>
                </a:r>
                <a:r>
                  <a:rPr lang="zh-CN" altLang="zh-CN" sz="2000" dirty="0"/>
                  <a:t>（其中包括两个子通道</a:t>
                </a:r>
                <a:r>
                  <a:rPr lang="en-US" altLang="zh-CN" sz="2000" dirty="0"/>
                  <a:t>A1</a:t>
                </a:r>
                <a:r>
                  <a:rPr lang="zh-CN" altLang="zh-CN" sz="2000" dirty="0"/>
                  <a:t>和</a:t>
                </a:r>
                <a:r>
                  <a:rPr lang="en-US" altLang="zh-CN" sz="2000" dirty="0"/>
                  <a:t>A2</a:t>
                </a:r>
                <a:r>
                  <a:rPr lang="zh-CN" altLang="zh-CN" sz="2000" dirty="0"/>
                  <a:t>）、两个数组多路通道</a:t>
                </a:r>
                <a:r>
                  <a:rPr lang="en-US" altLang="zh-CN" sz="2000" dirty="0"/>
                  <a:t>B1</a:t>
                </a:r>
                <a:r>
                  <a:rPr lang="zh-CN" altLang="zh-CN" sz="2000" dirty="0"/>
                  <a:t>和</a:t>
                </a:r>
                <a:r>
                  <a:rPr lang="en-US" altLang="zh-CN" sz="2000" dirty="0"/>
                  <a:t>B2</a:t>
                </a:r>
                <a:r>
                  <a:rPr lang="zh-CN" altLang="zh-CN" sz="2000" dirty="0"/>
                  <a:t>及一个选择通道</a:t>
                </a:r>
                <a:r>
                  <a:rPr lang="en-US" altLang="zh-CN" sz="2000" dirty="0"/>
                  <a:t>C</a:t>
                </a:r>
                <a:r>
                  <a:rPr lang="zh-CN" altLang="zh-CN" sz="2000" dirty="0"/>
                  <a:t>构成，各通道所接设备和设备的数据传送速率如表所示。</a:t>
                </a:r>
                <a:endParaRPr lang="en-US" altLang="zh-CN" sz="20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pPr marL="0" lvl="0" indent="0">
                  <a:buNone/>
                </a:pPr>
                <a:endParaRPr lang="en-US" altLang="zh-CN" sz="2400" dirty="0">
                  <a:solidFill>
                    <a:srgbClr val="FF0000"/>
                  </a:solidFill>
                </a:endParaRPr>
              </a:p>
              <a:p>
                <a:pPr marL="0" lvl="0" indent="0">
                  <a:buNone/>
                </a:pPr>
                <a:r>
                  <a:rPr lang="en-US" altLang="zh-CN" sz="2400" dirty="0">
                    <a:solidFill>
                      <a:srgbClr val="FF0000"/>
                    </a:solidFill>
                  </a:rPr>
                  <a:t>【</a:t>
                </a:r>
                <a:r>
                  <a:rPr lang="zh-CN" altLang="en-US" sz="2400" dirty="0">
                    <a:solidFill>
                      <a:srgbClr val="FF0000"/>
                    </a:solidFill>
                  </a:rPr>
                  <a:t>解答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】</a:t>
                </a:r>
              </a:p>
              <a:p>
                <a:pPr marL="0" indent="0">
                  <a:buNone/>
                </a:pPr>
                <a:r>
                  <a:rPr lang="zh-CN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I/O</a:t>
                </a:r>
                <a:r>
                  <a:rPr lang="zh-CN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系统的流量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a:rPr lang="zh-CN" altLang="zh-CN">
                            <a:latin typeface="Cambria Math" panose="02040503050406030204" pitchFamily="18" charset="0"/>
                          </a:rPr>
                          <m:t>通道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zh-CN" altLang="zh-CN">
                            <a:latin typeface="Cambria Math" panose="02040503050406030204" pitchFamily="18" charset="0"/>
                          </a:rPr>
                          <m:t>的流量</m:t>
                        </m:r>
                      </m:e>
                    </m:nary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= 500+500+500+500=2000KB/s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</a:t>
                </a:r>
                <a:r>
                  <a:rPr lang="zh-CN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≈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2MB/s</a:t>
                </a:r>
              </a:p>
              <a:p>
                <a:pPr marL="0" indent="0">
                  <a:buNone/>
                </a:pPr>
                <a:endParaRPr lang="zh-CN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zh-CN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当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I/O</a:t>
                </a:r>
                <a:r>
                  <a:rPr lang="zh-CN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系统流量占主存流量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1/2</a:t>
                </a:r>
                <a:r>
                  <a:rPr lang="zh-CN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时，可得到主存系统流量为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2*2MB/s = 4MB/s</a:t>
                </a:r>
                <a:endParaRPr lang="zh-CN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9900" y="837629"/>
                <a:ext cx="8581736" cy="5858735"/>
              </a:xfrm>
              <a:blipFill rotWithShape="1">
                <a:blip r:embed="rId2"/>
                <a:stretch>
                  <a:fillRect t="-1" r="4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064" y="1514044"/>
            <a:ext cx="4456081" cy="15431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2005" y="1864153"/>
            <a:ext cx="41050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chemeClr val="tx1"/>
              </a:buClr>
            </a:pPr>
            <a:r>
              <a:rPr lang="zh-CN" altLang="en-US" sz="2000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sz="2000" b="1" dirty="0">
                <a:solidFill>
                  <a:schemeClr val="accent1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chemeClr val="accent1"/>
                </a:solidFill>
                <a:latin typeface="+mn-lt"/>
                <a:ea typeface="+mn-ea"/>
              </a:rPr>
              <a:t>）</a:t>
            </a:r>
            <a:r>
              <a:rPr lang="zh-CN" altLang="zh-CN" sz="2000" b="1" dirty="0">
                <a:solidFill>
                  <a:schemeClr val="accent1"/>
                </a:solidFill>
                <a:latin typeface="+mn-lt"/>
                <a:ea typeface="+mn-ea"/>
              </a:rPr>
              <a:t>设</a:t>
            </a:r>
            <a:r>
              <a:rPr lang="en-US" altLang="zh-CN" sz="2000" b="1" dirty="0">
                <a:solidFill>
                  <a:schemeClr val="accent1"/>
                </a:solidFill>
                <a:latin typeface="+mn-lt"/>
                <a:ea typeface="+mn-ea"/>
              </a:rPr>
              <a:t>I/O</a:t>
            </a:r>
            <a:r>
              <a:rPr lang="zh-CN" altLang="zh-CN" sz="2000" b="1" dirty="0">
                <a:solidFill>
                  <a:schemeClr val="accent1"/>
                </a:solidFill>
                <a:latin typeface="+mn-lt"/>
                <a:ea typeface="+mn-ea"/>
              </a:rPr>
              <a:t>系统流量占主存流量的</a:t>
            </a:r>
            <a:r>
              <a:rPr lang="en-US" altLang="zh-CN" sz="2000" b="1" dirty="0">
                <a:solidFill>
                  <a:schemeClr val="accent1"/>
                </a:solidFill>
                <a:latin typeface="+mn-lt"/>
                <a:ea typeface="+mn-ea"/>
              </a:rPr>
              <a:t>1/2</a:t>
            </a:r>
            <a:r>
              <a:rPr lang="zh-CN" altLang="zh-CN" sz="2000" b="1" dirty="0">
                <a:solidFill>
                  <a:schemeClr val="accent1"/>
                </a:solidFill>
                <a:latin typeface="+mn-lt"/>
                <a:ea typeface="+mn-ea"/>
              </a:rPr>
              <a:t>时才算流量平衡，则主存流量应达到多少？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0429-06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152" y="860302"/>
            <a:ext cx="8613635" cy="5997697"/>
          </a:xfrm>
          <a:solidFill>
            <a:schemeClr val="bg1"/>
          </a:solidFill>
        </p:spPr>
        <p:txBody>
          <a:bodyPr/>
          <a:lstStyle/>
          <a:p>
            <a:r>
              <a:rPr lang="zh-CN" altLang="zh-CN" dirty="0"/>
              <a:t>某虚拟存储器共</a:t>
            </a:r>
            <a:r>
              <a:rPr lang="en-US" altLang="zh-CN" dirty="0"/>
              <a:t>8</a:t>
            </a:r>
            <a:r>
              <a:rPr lang="zh-CN" altLang="zh-CN" dirty="0"/>
              <a:t>个页面，每页为</a:t>
            </a:r>
            <a:r>
              <a:rPr lang="en-US" altLang="zh-CN" dirty="0"/>
              <a:t>1024</a:t>
            </a:r>
            <a:r>
              <a:rPr lang="zh-CN" altLang="zh-CN" dirty="0"/>
              <a:t>个字，实际主存为</a:t>
            </a:r>
            <a:r>
              <a:rPr lang="en-US" altLang="zh-CN" dirty="0"/>
              <a:t>4096</a:t>
            </a:r>
            <a:r>
              <a:rPr lang="zh-CN" altLang="zh-CN" dirty="0"/>
              <a:t>个字，采用页表法进行</a:t>
            </a:r>
            <a:r>
              <a:rPr lang="zh-CN" altLang="en-US" dirty="0"/>
              <a:t>地址</a:t>
            </a:r>
            <a:r>
              <a:rPr lang="zh-CN" altLang="zh-CN" dirty="0"/>
              <a:t>映像。映像表如下表所示。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lvl="0" indent="0">
              <a:spcBef>
                <a:spcPts val="1200"/>
              </a:spcBef>
              <a:buNone/>
            </a:pPr>
            <a:r>
              <a:rPr lang="en-US" altLang="zh-CN" dirty="0"/>
              <a:t>(1)</a:t>
            </a:r>
            <a:r>
              <a:rPr lang="zh-CN" altLang="zh-CN" dirty="0"/>
              <a:t>列出会发生页面失效的全部虚页号；</a:t>
            </a:r>
          </a:p>
          <a:p>
            <a:pPr marL="0" lvl="0" indent="0">
              <a:buNone/>
            </a:pPr>
            <a:r>
              <a:rPr lang="en-US" altLang="zh-CN" dirty="0"/>
              <a:t>(2)</a:t>
            </a:r>
            <a:r>
              <a:rPr lang="zh-CN" altLang="zh-CN" dirty="0"/>
              <a:t>按以下虚地址计算主存实地址：</a:t>
            </a:r>
            <a:r>
              <a:rPr lang="en-US" altLang="zh-CN" dirty="0"/>
              <a:t>0,3728,1023,1024,2055,7800,4096,6800</a:t>
            </a:r>
            <a:r>
              <a:rPr lang="zh-CN" altLang="zh-CN" dirty="0"/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82" y="2069717"/>
            <a:ext cx="2930205" cy="341857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0429-06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153" y="860303"/>
            <a:ext cx="8229600" cy="2137540"/>
          </a:xfrm>
        </p:spPr>
        <p:txBody>
          <a:bodyPr/>
          <a:lstStyle/>
          <a:p>
            <a:r>
              <a:rPr lang="zh-CN" altLang="zh-CN" dirty="0"/>
              <a:t>某虚拟存储器共</a:t>
            </a:r>
            <a:r>
              <a:rPr lang="en-US" altLang="zh-CN" dirty="0"/>
              <a:t>8</a:t>
            </a:r>
            <a:r>
              <a:rPr lang="zh-CN" altLang="zh-CN" dirty="0"/>
              <a:t>个页面，每页为</a:t>
            </a:r>
            <a:r>
              <a:rPr lang="en-US" altLang="zh-CN" dirty="0"/>
              <a:t>1024</a:t>
            </a:r>
            <a:r>
              <a:rPr lang="zh-CN" altLang="zh-CN" dirty="0"/>
              <a:t>个字，实际主存为</a:t>
            </a:r>
            <a:r>
              <a:rPr lang="en-US" altLang="zh-CN" dirty="0"/>
              <a:t>4096</a:t>
            </a:r>
            <a:r>
              <a:rPr lang="zh-CN" altLang="zh-CN" dirty="0"/>
              <a:t>个字，采用页表法进行</a:t>
            </a:r>
            <a:r>
              <a:rPr lang="zh-CN" altLang="en-US" dirty="0"/>
              <a:t>地址</a:t>
            </a:r>
            <a:r>
              <a:rPr lang="zh-CN" altLang="zh-CN" dirty="0"/>
              <a:t>映像。映像表如下表所示。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en-US" altLang="zh-CN" dirty="0"/>
              <a:t>(1)</a:t>
            </a:r>
            <a:r>
              <a:rPr lang="zh-CN" altLang="zh-CN" dirty="0"/>
              <a:t>列出会发生页面失效的全部虚页号；</a:t>
            </a:r>
            <a:endParaRPr lang="en-US" altLang="zh-CN" dirty="0"/>
          </a:p>
          <a:p>
            <a:pPr marL="0" lvl="0" indent="0">
              <a:spcBef>
                <a:spcPts val="1200"/>
              </a:spcBef>
              <a:buNone/>
            </a:pPr>
            <a:endParaRPr lang="zh-CN" altLang="zh-CN" dirty="0"/>
          </a:p>
        </p:txBody>
      </p:sp>
      <p:sp>
        <p:nvSpPr>
          <p:cNvPr id="5" name="矩形 4"/>
          <p:cNvSpPr/>
          <p:nvPr/>
        </p:nvSpPr>
        <p:spPr>
          <a:xfrm>
            <a:off x="354153" y="3105671"/>
            <a:ext cx="254064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just">
              <a:spcBef>
                <a:spcPts val="1200"/>
              </a:spcBef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【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解答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】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zh-CN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1</a:t>
            </a:r>
            <a:r>
              <a:rPr lang="zh-CN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）会发生页面失效的全部虚页号：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2,3,5,7</a:t>
            </a:r>
            <a:endParaRPr lang="zh-CN" altLang="zh-CN" sz="28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428" y="2897326"/>
            <a:ext cx="4777637" cy="38044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0429-06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152" y="860303"/>
            <a:ext cx="8613635" cy="2635794"/>
          </a:xfrm>
        </p:spPr>
        <p:txBody>
          <a:bodyPr/>
          <a:lstStyle/>
          <a:p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某虚拟存储器共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个页面，每页为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个字，实际主存为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4096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个字，采用页表法进行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地址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映像。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按以下虚地址计算主存实地址：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0,3728,1023,1024,2055,7800,4096,6800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zh-C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4" y="3391926"/>
            <a:ext cx="8614169" cy="336190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0429-06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152" y="860303"/>
            <a:ext cx="8613635" cy="2635794"/>
          </a:xfrm>
        </p:spPr>
        <p:txBody>
          <a:bodyPr/>
          <a:lstStyle/>
          <a:p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某虚拟存储器共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个页面，每页为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个字，实际主存为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4096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个字，采用页表法进行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地址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映像。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按以下虚地址计算主存实地址：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0,3728,1023,1024,2055,7800,4096,6800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zh-C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916" y="4491167"/>
            <a:ext cx="8870871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b="1" dirty="0">
                <a:solidFill>
                  <a:srgbClr val="FF0000"/>
                </a:solidFill>
                <a:ea typeface="+mn-ea"/>
                <a:cs typeface="Times New Roman" panose="02020603050405020304" pitchFamily="18" charset="0"/>
              </a:rPr>
              <a:t>解析：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Both"/>
            </a:pP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计算虚地址所在虚页号和页内位移，虚地址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=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虚页号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*1024+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页内位移，例如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6800=6*1024+656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，所以虚地址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虚页号是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，页内位移是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656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；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Both"/>
            </a:pP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对照地址映像表，查找虚页号对应的实页号，以及装入位，例如虚地址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所在第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虚页，地址映像表中第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虚页对应第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实页号，装入位是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；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Both"/>
            </a:pP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实页和虚页一样大小，虚页内的页内位移等于实页的页内位移，例如虚地址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，对应的第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实页号，页内位移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656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；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Both"/>
            </a:pP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=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实页号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*1024+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页内位移，例如虚地址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6800</a:t>
            </a:r>
            <a:r>
              <a:rPr lang="zh-CN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的实地址</a:t>
            </a:r>
            <a:r>
              <a:rPr lang="en-US" altLang="zh-CN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=0*1024+656=656.</a:t>
            </a:r>
            <a:endParaRPr lang="zh-CN" altLang="zh-CN" b="1" dirty="0">
              <a:solidFill>
                <a:schemeClr val="accent1"/>
              </a:solidFill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862" y="2629966"/>
            <a:ext cx="5535176" cy="21602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</a:t>
            </a:r>
            <a:r>
              <a:rPr lang="en-US" altLang="zh-CN" dirty="0"/>
              <a:t>07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7714" y="1022350"/>
            <a:ext cx="8830492" cy="4953000"/>
          </a:xfrm>
        </p:spPr>
        <p:txBody>
          <a:bodyPr/>
          <a:lstStyle/>
          <a:p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有一个虚拟存储器，主存有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0~3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四页位置，程序有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0~7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八个虚页，采用全相联映像和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替换算法。给出如下程序页地址流：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2,3,5,2,4,0,1,2,4,6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）假设程序的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页已先后装入主存的第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3,2,0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页位置，请画出上述页地址流工作过程中，主存各页位置上所装程序各页页号的变化过程图，标出命中时刻。</a:t>
            </a:r>
          </a:p>
          <a:p>
            <a:pPr marL="0" indent="0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）求出此期间虚存总的命中率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0429-07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7714" y="1022349"/>
            <a:ext cx="8830492" cy="5700667"/>
          </a:xfrm>
        </p:spPr>
        <p:txBody>
          <a:bodyPr/>
          <a:lstStyle/>
          <a:p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有一个虚拟存储器，主存有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四页位置，程序有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0~7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八个虚页，采用全相联映像和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替换算法。给出如下程序页地址流：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2,3,5,2,4,0,1,2,4,6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）假设程序的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页已先后装入主存的第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3,2,0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页位置，请画出上述页地址流工作过程中，主存各页位置上所装程序各页页号的变化过程图，标出命中时刻。（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）求出此期间虚存总的命中率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）主存中所装程序各页的变化过程如下表所示。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）虚存总的命中率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H=5/10=50%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03" y="3546429"/>
            <a:ext cx="8451513" cy="234993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0429-07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1589" y="1022350"/>
            <a:ext cx="8865325" cy="4953000"/>
          </a:xfrm>
        </p:spPr>
        <p:txBody>
          <a:bodyPr/>
          <a:lstStyle/>
          <a:p>
            <a:pPr algn="just"/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LRU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替换算法的页式虚拟存储器共有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页空间准备分配给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两道程序。已知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道程序若给其分配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8/15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；而若分配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页，则命中率可达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。现给出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道程序的页地址流为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2,3,2,1,5,2,4,5,3,2,5,2,1,4,5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）画出用堆栈对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道程序页地址流的模拟处理过程图，统计给其分配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页时的命中率。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）根据已知条件和上述统计结果，给出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两道程序各分配多少实页，可使系统效率最高？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0429-07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1589" y="1022350"/>
            <a:ext cx="8865325" cy="5648416"/>
          </a:xfrm>
        </p:spPr>
        <p:txBody>
          <a:bodyPr/>
          <a:lstStyle/>
          <a:p>
            <a:pPr algn="just"/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LRU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替换算法的页式虚拟存储器共有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页空间准备分配给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两道程序。已知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道程序若给其分配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8/15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；而若分配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页，则命中率可达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。现给出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道程序的页地址流为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2,3,2,1,5,2,4,5,3,2,5,2,1,4,5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）画出用堆栈对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道程序页地址流的模拟处理过程图，统计给其分配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页时的命中率。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）用堆栈对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道程序页地址流的模拟处理过程如下表所示。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对于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道程序，分配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页时，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H=7/15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，分配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页时，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12" y="3487509"/>
            <a:ext cx="8359005" cy="26955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0429-07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1589" y="1022349"/>
            <a:ext cx="8865325" cy="5326199"/>
          </a:xfrm>
        </p:spPr>
        <p:txBody>
          <a:bodyPr/>
          <a:lstStyle/>
          <a:p>
            <a:pPr algn="just"/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LRU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替换算法的页式虚拟存储器共有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页空间准备分配给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两道程序。已知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道程序若给其分配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8/15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；而若分配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页，则命中率可达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。现给出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道程序的页地址流为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2,3,2,1,5,2,4,5,3,2,5,2,1,4,5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）根据已知条件和上述统计结果，给出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两道程序各分配多少实页，可使系统效率最高？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页，总命中率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10/15+8/15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/2=9/15</a:t>
            </a:r>
            <a:endParaRPr lang="zh-C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页，给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分配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页，总命中率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7/15+10/15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/2=8.5/15</a:t>
            </a:r>
            <a:endParaRPr lang="zh-C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显然，第一种分配方案的命中率高。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4953000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字，采用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替换算法，请按访存的各个时刻，写出其虚页地址流流，计算主存的命中率。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）若页面大小改为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字，再做一遍；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）若页面大小改为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字，再做一遍；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）由（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）的结果可得出什么结论？</a:t>
            </a:r>
          </a:p>
          <a:p>
            <a:pPr marL="0" indent="0" algn="just">
              <a:buNone/>
            </a:pP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）若把主存容量增加到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字，按第（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）小题再做一遍，又可以得到什么结论？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49"/>
            <a:ext cx="8802325" cy="5691959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替换算法，请按访存的各个时刻，写出其虚页地址流流，计算主存的命中率。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）页面大小为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字，可知实存页数为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页。其虚页地址流为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下表所出采用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替换算法替换时的实际装入和替换过程。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主存的命中率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H=6/12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3929288"/>
            <a:ext cx="8169937" cy="161807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5596164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）若页面大小改为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）页面大小为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字，可知实存页数为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页。其虚页地址流为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替换算法进行页面转入和替换的过程如下表所示。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主存的命中率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H=3/12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9" y="3551191"/>
            <a:ext cx="8481613" cy="234451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5474244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）若页面大小改为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）页面大小为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字，主存容量为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字，可知实存页数为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页。其虚页地址流为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替换算法进行页面转入和替换的过程如下表所示。</a:t>
            </a: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主存的命中率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H=6/12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3759472"/>
            <a:ext cx="8284232" cy="1398637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5657124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）由（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）的结果可得出什么结论？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 algn="just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）由（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）的结果可以看出，在分配给程序的实存容量一定（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字）的条件下，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页面大小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过小时，命中率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较低；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页面大小增大后，两个地址在同页内的机会增大，使命中率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有所上升；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由于指令之间因远距离的跳转引起命中率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下降的因素不起主要作用，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未出现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随页面大小增大，而使命中率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下降的情况。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如果页地址流有大量的远距离转移，随页面大小的增大，因在主存中的页面数过少，而导致出现虚存页面被轮流替换出去的“颠簸”现象，命中率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反而会下降。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0429-08</a:t>
            </a:r>
            <a:r>
              <a:rPr lang="en-US" altLang="zh-CN" dirty="0"/>
              <a:t>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5463" y="1022350"/>
            <a:ext cx="8802325" cy="5622290"/>
          </a:xfrm>
        </p:spPr>
        <p:txBody>
          <a:bodyPr/>
          <a:lstStyle/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考虑一个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个字的程序，其访问虚存的地址流为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20,22,208,214,146,618,370,490,492,868,916,728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0" indent="0" algn="just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）若把主存容量增加到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字，再做一遍，又可以得到什么结论？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解答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</a:p>
          <a:p>
            <a:pPr marL="0" indent="0">
              <a:buNone/>
            </a:pPr>
            <a:r>
              <a:rPr lang="zh-CN" altLang="zh-CN" sz="2000" dirty="0"/>
              <a:t>（</a:t>
            </a:r>
            <a:r>
              <a:rPr lang="en-US" altLang="zh-CN" sz="2000" dirty="0"/>
              <a:t>5</a:t>
            </a:r>
            <a:r>
              <a:rPr lang="zh-CN" altLang="zh-CN" sz="2000" dirty="0"/>
              <a:t>）页面大小为</a:t>
            </a:r>
            <a:r>
              <a:rPr lang="en-US" altLang="zh-CN" sz="2000" dirty="0"/>
              <a:t>200</a:t>
            </a:r>
            <a:r>
              <a:rPr lang="zh-CN" altLang="zh-CN" sz="2000" dirty="0"/>
              <a:t>字，主存容量为</a:t>
            </a:r>
            <a:r>
              <a:rPr lang="en-US" altLang="zh-CN" sz="2000" dirty="0"/>
              <a:t>800</a:t>
            </a:r>
            <a:r>
              <a:rPr lang="zh-CN" altLang="zh-CN" sz="2000" dirty="0"/>
              <a:t>字，可知实存页数为</a:t>
            </a:r>
            <a:r>
              <a:rPr lang="en-US" altLang="zh-CN" sz="2000" dirty="0"/>
              <a:t>4</a:t>
            </a:r>
            <a:r>
              <a:rPr lang="zh-CN" altLang="zh-CN" sz="2000" dirty="0"/>
              <a:t>页。其虚页地址流为</a:t>
            </a:r>
            <a:r>
              <a:rPr lang="en-US" altLang="zh-CN" sz="2000" dirty="0"/>
              <a:t>0</a:t>
            </a:r>
            <a:r>
              <a:rPr lang="zh-CN" altLang="zh-CN" sz="2000" dirty="0"/>
              <a:t>，</a:t>
            </a:r>
            <a:r>
              <a:rPr lang="en-US" altLang="zh-CN" sz="2000" dirty="0"/>
              <a:t>0</a:t>
            </a:r>
            <a:r>
              <a:rPr lang="zh-CN" altLang="zh-CN" sz="2000" dirty="0"/>
              <a:t>，</a:t>
            </a:r>
            <a:r>
              <a:rPr lang="en-US" altLang="zh-CN" sz="2000" dirty="0"/>
              <a:t>1</a:t>
            </a:r>
            <a:r>
              <a:rPr lang="zh-CN" altLang="zh-CN" sz="2000" dirty="0"/>
              <a:t>，</a:t>
            </a:r>
            <a:r>
              <a:rPr lang="en-US" altLang="zh-CN" sz="2000" dirty="0"/>
              <a:t>1</a:t>
            </a:r>
            <a:r>
              <a:rPr lang="zh-CN" altLang="zh-CN" sz="2000" dirty="0"/>
              <a:t>，</a:t>
            </a:r>
            <a:r>
              <a:rPr lang="en-US" altLang="zh-CN" sz="2000" dirty="0"/>
              <a:t>0</a:t>
            </a:r>
            <a:r>
              <a:rPr lang="zh-CN" altLang="zh-CN" sz="2000" dirty="0"/>
              <a:t>，</a:t>
            </a:r>
            <a:r>
              <a:rPr lang="en-US" altLang="zh-CN" sz="2000" dirty="0"/>
              <a:t>3</a:t>
            </a:r>
            <a:r>
              <a:rPr lang="zh-CN" altLang="zh-CN" sz="2000" dirty="0"/>
              <a:t>，</a:t>
            </a:r>
            <a:r>
              <a:rPr lang="en-US" altLang="zh-CN" sz="2000" dirty="0"/>
              <a:t>1</a:t>
            </a:r>
            <a:r>
              <a:rPr lang="zh-CN" altLang="zh-CN" sz="2000" dirty="0"/>
              <a:t>，</a:t>
            </a:r>
            <a:r>
              <a:rPr lang="en-US" altLang="zh-CN" sz="2000" dirty="0"/>
              <a:t>2</a:t>
            </a:r>
            <a:r>
              <a:rPr lang="zh-CN" altLang="zh-CN" sz="2000" dirty="0"/>
              <a:t>，</a:t>
            </a:r>
            <a:r>
              <a:rPr lang="en-US" altLang="zh-CN" sz="2000" dirty="0"/>
              <a:t>2</a:t>
            </a:r>
            <a:r>
              <a:rPr lang="zh-CN" altLang="zh-CN" sz="2000" dirty="0"/>
              <a:t>，</a:t>
            </a:r>
            <a:r>
              <a:rPr lang="en-US" altLang="zh-CN" sz="2000" dirty="0"/>
              <a:t>4</a:t>
            </a:r>
            <a:r>
              <a:rPr lang="zh-CN" altLang="zh-CN" sz="2000" dirty="0"/>
              <a:t>，</a:t>
            </a:r>
            <a:r>
              <a:rPr lang="en-US" altLang="zh-CN" sz="2000" dirty="0"/>
              <a:t>4</a:t>
            </a:r>
            <a:r>
              <a:rPr lang="zh-CN" altLang="zh-CN" sz="2000" dirty="0"/>
              <a:t>，</a:t>
            </a:r>
            <a:r>
              <a:rPr lang="en-US" altLang="zh-CN" sz="2000" dirty="0"/>
              <a:t>3</a:t>
            </a:r>
            <a:endParaRPr lang="zh-CN" altLang="zh-CN" sz="2000" dirty="0"/>
          </a:p>
          <a:p>
            <a:pPr marL="0" indent="0">
              <a:buNone/>
            </a:pPr>
            <a:r>
              <a:rPr lang="zh-CN" altLang="zh-CN" sz="2000" dirty="0"/>
              <a:t>采用</a:t>
            </a:r>
            <a:r>
              <a:rPr lang="en-US" altLang="zh-CN" sz="2000" dirty="0"/>
              <a:t>FIFO</a:t>
            </a:r>
            <a:r>
              <a:rPr lang="zh-CN" altLang="zh-CN" sz="2000" dirty="0"/>
              <a:t>替换算法进行页面转入和替换的过程如下表所示。</a:t>
            </a:r>
            <a:endParaRPr lang="en-US" altLang="zh-CN" sz="2000" dirty="0"/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800"/>
              </a:spcBef>
              <a:buNone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主存的命中率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H=7/12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可以看出，分配给程序的实存容量增大后，命中率将会有所上升。不过，命中率的提高已不显著，如果再增大容量，可以推断出命中率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的上升会渐趋平缓。</a:t>
            </a:r>
            <a:endParaRPr lang="zh-CN" altLang="zh-CN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4" y="3555138"/>
            <a:ext cx="7017203" cy="195430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0429-09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有一个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存储器。主存共分</a:t>
            </a:r>
            <a:r>
              <a:rPr lang="en-US" altLang="zh-CN" sz="2400" dirty="0"/>
              <a:t>8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0~7</a:t>
            </a:r>
            <a:r>
              <a:rPr lang="zh-CN" altLang="zh-CN" sz="2400" dirty="0"/>
              <a:t>），</a:t>
            </a:r>
            <a:r>
              <a:rPr lang="en-US" altLang="zh-CN" sz="2400" dirty="0"/>
              <a:t>Cache</a:t>
            </a:r>
            <a:r>
              <a:rPr lang="zh-CN" altLang="zh-CN" sz="2400" dirty="0"/>
              <a:t>为</a:t>
            </a:r>
            <a:r>
              <a:rPr lang="en-US" altLang="zh-CN" sz="2400" dirty="0"/>
              <a:t>4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0~3</a:t>
            </a:r>
            <a:r>
              <a:rPr lang="zh-CN" altLang="zh-CN" sz="2400" dirty="0"/>
              <a:t>），采用组相联映像，组内块数为</a:t>
            </a:r>
            <a:r>
              <a:rPr lang="en-US" altLang="zh-CN" sz="2400" dirty="0"/>
              <a:t>2</a:t>
            </a:r>
            <a:r>
              <a:rPr lang="zh-CN" altLang="zh-CN" sz="2400" dirty="0"/>
              <a:t>块，替换算法为近期最近未使用用过算法（</a:t>
            </a:r>
            <a:r>
              <a:rPr lang="en-US" altLang="zh-CN" sz="2400" dirty="0"/>
              <a:t>LRU</a:t>
            </a:r>
            <a:r>
              <a:rPr lang="zh-CN" altLang="zh-CN" sz="2400" dirty="0"/>
              <a:t>）。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）画出主存、</a:t>
            </a:r>
            <a:r>
              <a:rPr lang="en-US" altLang="zh-CN" sz="2400" dirty="0"/>
              <a:t>Cache</a:t>
            </a:r>
            <a:r>
              <a:rPr lang="zh-CN" altLang="zh-CN" sz="2400" dirty="0"/>
              <a:t>地址的各字段对应关系（标出位数）图；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）画出主存、</a:t>
            </a:r>
            <a:r>
              <a:rPr lang="en-US" altLang="zh-CN" sz="2400" dirty="0"/>
              <a:t>Cache</a:t>
            </a:r>
            <a:r>
              <a:rPr lang="zh-CN" altLang="zh-CN" sz="2400" dirty="0"/>
              <a:t>空间块的映像对应关系示意图；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3</a:t>
            </a:r>
            <a:r>
              <a:rPr lang="zh-CN" altLang="zh-CN" sz="2400" dirty="0"/>
              <a:t>）对于如下主存地址流：</a:t>
            </a:r>
            <a:r>
              <a:rPr lang="en-US" altLang="zh-CN" sz="2400" dirty="0"/>
              <a:t>1,2,4,1,3,7,0,1,2,5,4,6,4,7,2</a:t>
            </a:r>
            <a:r>
              <a:rPr lang="zh-CN" altLang="zh-CN" sz="2400" dirty="0"/>
              <a:t>，如主存中内容一开始未装入</a:t>
            </a:r>
            <a:r>
              <a:rPr lang="en-US" altLang="zh-CN" sz="2400" dirty="0"/>
              <a:t>Cache</a:t>
            </a:r>
            <a:r>
              <a:rPr lang="zh-CN" altLang="zh-CN" sz="2400" dirty="0"/>
              <a:t>中，请列出</a:t>
            </a:r>
            <a:r>
              <a:rPr lang="en-US" altLang="zh-CN" sz="2400" dirty="0"/>
              <a:t>Cache</a:t>
            </a:r>
            <a:r>
              <a:rPr lang="zh-CN" altLang="zh-CN" sz="2400" dirty="0"/>
              <a:t>中各块随时间的使用状况；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4</a:t>
            </a:r>
            <a:r>
              <a:rPr lang="zh-CN" altLang="zh-CN" sz="2400" dirty="0"/>
              <a:t>）对于（</a:t>
            </a:r>
            <a:r>
              <a:rPr lang="en-US" altLang="zh-CN" sz="2400" dirty="0"/>
              <a:t>3</a:t>
            </a:r>
            <a:r>
              <a:rPr lang="zh-CN" altLang="zh-CN" sz="2400" dirty="0"/>
              <a:t>），指出块失效又发生块争用的时刻；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5</a:t>
            </a:r>
            <a:r>
              <a:rPr lang="zh-CN" altLang="zh-CN" sz="2400" dirty="0"/>
              <a:t>）对于（</a:t>
            </a:r>
            <a:r>
              <a:rPr lang="en-US" altLang="zh-CN" sz="2400" dirty="0"/>
              <a:t>3</a:t>
            </a:r>
            <a:r>
              <a:rPr lang="zh-CN" altLang="zh-CN" sz="2400" dirty="0"/>
              <a:t>），求出此期间</a:t>
            </a:r>
            <a:r>
              <a:rPr lang="en-US" altLang="zh-CN" sz="2400" dirty="0"/>
              <a:t>Cache</a:t>
            </a:r>
            <a:r>
              <a:rPr lang="zh-CN" altLang="zh-CN" sz="2400" dirty="0"/>
              <a:t>的命中率。</a:t>
            </a: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0429-09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229600" cy="2995735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有一个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存储器。主存共分</a:t>
            </a:r>
            <a:r>
              <a:rPr lang="en-US" altLang="zh-CN" sz="2400" dirty="0"/>
              <a:t>8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0~7</a:t>
            </a:r>
            <a:r>
              <a:rPr lang="zh-CN" altLang="zh-CN" sz="2400" dirty="0"/>
              <a:t>），</a:t>
            </a:r>
            <a:r>
              <a:rPr lang="en-US" altLang="zh-CN" sz="2400" dirty="0"/>
              <a:t>Cache</a:t>
            </a:r>
            <a:r>
              <a:rPr lang="zh-CN" altLang="zh-CN" sz="2400" dirty="0"/>
              <a:t>为</a:t>
            </a:r>
            <a:r>
              <a:rPr lang="en-US" altLang="zh-CN" sz="2400" dirty="0"/>
              <a:t>4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0~3</a:t>
            </a:r>
            <a:r>
              <a:rPr lang="zh-CN" altLang="zh-CN" sz="2400" dirty="0"/>
              <a:t>），采用组相联映像，组内块数为</a:t>
            </a:r>
            <a:r>
              <a:rPr lang="en-US" altLang="zh-CN" sz="2400" dirty="0"/>
              <a:t>2</a:t>
            </a:r>
            <a:r>
              <a:rPr lang="zh-CN" altLang="zh-CN" sz="2400" dirty="0"/>
              <a:t>块，替换算法为近期最近未使用用过算法（</a:t>
            </a:r>
            <a:r>
              <a:rPr lang="en-US" altLang="zh-CN" sz="2400" dirty="0"/>
              <a:t>LRU</a:t>
            </a:r>
            <a:r>
              <a:rPr lang="zh-CN" altLang="zh-CN" sz="2400" dirty="0"/>
              <a:t>）。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）画出主存、</a:t>
            </a:r>
            <a:r>
              <a:rPr lang="en-US" altLang="zh-CN" sz="2400" dirty="0"/>
              <a:t>Cache</a:t>
            </a:r>
            <a:r>
              <a:rPr lang="zh-CN" altLang="zh-CN" sz="2400" dirty="0"/>
              <a:t>地址的各字段对应关系（标出位数）图；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  <a:endParaRPr lang="zh-CN" altLang="zh-CN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）主存、</a:t>
            </a:r>
            <a:r>
              <a:rPr lang="en-US" altLang="zh-CN" sz="2400" dirty="0"/>
              <a:t>Cache</a:t>
            </a:r>
            <a:r>
              <a:rPr lang="zh-CN" altLang="zh-CN" sz="2400" dirty="0"/>
              <a:t>地址中各个字段的含义、位数及其映像对应关系图下图所示。</a:t>
            </a:r>
            <a:r>
              <a:rPr lang="en-US" altLang="zh-CN" sz="2400" dirty="0"/>
              <a:t> </a:t>
            </a:r>
            <a:endParaRPr lang="zh-CN" altLang="en-US" sz="2400" dirty="0"/>
          </a:p>
        </p:txBody>
      </p:sp>
      <p:pic>
        <p:nvPicPr>
          <p:cNvPr id="4" name="图片 3" descr="C:\Users\Administrator\AppData\Roaming\Tencent\Users\44092883\QQ\WinTemp\RichOle\QE5{Z021JAX$]XI[TXW7Z_O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111" y="4018085"/>
            <a:ext cx="4299573" cy="273440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0429-09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229600" cy="2626458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有一个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存储器。主存共分</a:t>
            </a:r>
            <a:r>
              <a:rPr lang="en-US" altLang="zh-CN" sz="2400" dirty="0"/>
              <a:t>8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0~7</a:t>
            </a:r>
            <a:r>
              <a:rPr lang="zh-CN" altLang="zh-CN" sz="2400" dirty="0"/>
              <a:t>），</a:t>
            </a:r>
            <a:r>
              <a:rPr lang="en-US" altLang="zh-CN" sz="2400" dirty="0"/>
              <a:t>Cache</a:t>
            </a:r>
            <a:r>
              <a:rPr lang="zh-CN" altLang="zh-CN" sz="2400" dirty="0"/>
              <a:t>为</a:t>
            </a:r>
            <a:r>
              <a:rPr lang="en-US" altLang="zh-CN" sz="2400" dirty="0"/>
              <a:t>4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0~3</a:t>
            </a:r>
            <a:r>
              <a:rPr lang="zh-CN" altLang="zh-CN" sz="2400" dirty="0"/>
              <a:t>），采用组相联映像，组内块数为</a:t>
            </a:r>
            <a:r>
              <a:rPr lang="en-US" altLang="zh-CN" sz="2400" dirty="0"/>
              <a:t>2</a:t>
            </a:r>
            <a:r>
              <a:rPr lang="zh-CN" altLang="zh-CN" sz="2400" dirty="0"/>
              <a:t>块，替换算法为近期最近未使用用过算法（</a:t>
            </a:r>
            <a:r>
              <a:rPr lang="en-US" altLang="zh-CN" sz="2400" dirty="0"/>
              <a:t>LRU</a:t>
            </a:r>
            <a:r>
              <a:rPr lang="zh-CN" altLang="zh-CN" sz="2400" dirty="0"/>
              <a:t>）。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）画出主存、</a:t>
            </a:r>
            <a:r>
              <a:rPr lang="en-US" altLang="zh-CN" sz="2400" dirty="0"/>
              <a:t>Cache</a:t>
            </a:r>
            <a:r>
              <a:rPr lang="zh-CN" altLang="zh-CN" sz="2400" dirty="0"/>
              <a:t>空间块的映像对应关系示意图；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）主存、</a:t>
            </a:r>
            <a:r>
              <a:rPr lang="en-US" altLang="zh-CN" sz="2400" dirty="0"/>
              <a:t>Cache</a:t>
            </a:r>
            <a:r>
              <a:rPr lang="zh-CN" altLang="zh-CN" sz="2400" dirty="0"/>
              <a:t>空间块的映像对应关系如下图所示。</a:t>
            </a:r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4" name="图片 3" descr="C:\Users\Administrator\AppData\Roaming\Tencent\Users\44092883\QQ\WinTemp\RichOle\D7AP5P~B44@B)C`}(7A9W0S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692" y="3596054"/>
            <a:ext cx="5365017" cy="320919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" name="矩形 4"/>
          <p:cNvSpPr/>
          <p:nvPr/>
        </p:nvSpPr>
        <p:spPr>
          <a:xfrm>
            <a:off x="59470" y="3914576"/>
            <a:ext cx="35433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说明：主存的第</a:t>
            </a: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0,1,4,5</a:t>
            </a: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块只能映像装入或替换物理</a:t>
            </a: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Cache</a:t>
            </a: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中的第</a:t>
            </a: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0,1</a:t>
            </a: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块的内容，主存的第</a:t>
            </a: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2,3,6,7</a:t>
            </a: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块只能映像装入或替换物理</a:t>
            </a: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Cache</a:t>
            </a: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中的第</a:t>
            </a: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2,3</a:t>
            </a:r>
            <a:r>
              <a:rPr lang="zh-CN" altLang="zh-CN" sz="2400" b="1" dirty="0">
                <a:solidFill>
                  <a:schemeClr val="accent1"/>
                </a:solidFill>
                <a:latin typeface="+mn-lt"/>
                <a:ea typeface="+mn-ea"/>
              </a:rPr>
              <a:t>块的内容。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0429-09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4953000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有一个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存储器。主存共分</a:t>
            </a:r>
            <a:r>
              <a:rPr lang="en-US" altLang="zh-CN" sz="2400" dirty="0"/>
              <a:t>8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0~7</a:t>
            </a:r>
            <a:r>
              <a:rPr lang="zh-CN" altLang="zh-CN" sz="2400" dirty="0"/>
              <a:t>），</a:t>
            </a:r>
            <a:r>
              <a:rPr lang="en-US" altLang="zh-CN" sz="2400" dirty="0"/>
              <a:t>Cache</a:t>
            </a:r>
            <a:r>
              <a:rPr lang="zh-CN" altLang="zh-CN" sz="2400" dirty="0"/>
              <a:t>为</a:t>
            </a:r>
            <a:r>
              <a:rPr lang="en-US" altLang="zh-CN" sz="2400" dirty="0"/>
              <a:t>4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0~3</a:t>
            </a:r>
            <a:r>
              <a:rPr lang="zh-CN" altLang="zh-CN" sz="2400" dirty="0"/>
              <a:t>），采用组相联映像，组内块数为</a:t>
            </a:r>
            <a:r>
              <a:rPr lang="en-US" altLang="zh-CN" sz="2400" dirty="0"/>
              <a:t>2</a:t>
            </a:r>
            <a:r>
              <a:rPr lang="zh-CN" altLang="zh-CN" sz="2400" dirty="0"/>
              <a:t>块，替换算法为近期最近未使用用过算法（</a:t>
            </a:r>
            <a:r>
              <a:rPr lang="en-US" altLang="zh-CN" sz="2400" dirty="0"/>
              <a:t>LRU</a:t>
            </a:r>
            <a:r>
              <a:rPr lang="zh-CN" altLang="zh-CN" sz="2400" dirty="0"/>
              <a:t>）。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3</a:t>
            </a:r>
            <a:r>
              <a:rPr lang="zh-CN" altLang="zh-CN" sz="2400" dirty="0"/>
              <a:t>）对于如下主存地址流：</a:t>
            </a:r>
            <a:r>
              <a:rPr lang="en-US" altLang="zh-CN" sz="2400" dirty="0"/>
              <a:t>1,2,4,1,3,7,0,1,2,5,4,6,4,7,2</a:t>
            </a:r>
            <a:r>
              <a:rPr lang="zh-CN" altLang="zh-CN" sz="2400" dirty="0"/>
              <a:t>，如主存中内容一开始未装入</a:t>
            </a:r>
            <a:r>
              <a:rPr lang="en-US" altLang="zh-CN" sz="2400" dirty="0"/>
              <a:t>Cache</a:t>
            </a:r>
            <a:r>
              <a:rPr lang="zh-CN" altLang="zh-CN" sz="2400" dirty="0"/>
              <a:t>中，请列出</a:t>
            </a:r>
            <a:r>
              <a:rPr lang="en-US" altLang="zh-CN" sz="2400" dirty="0"/>
              <a:t>Cache</a:t>
            </a:r>
            <a:r>
              <a:rPr lang="zh-CN" altLang="zh-CN" sz="2400" dirty="0"/>
              <a:t>中各块随时间的使用状况；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  <a:endParaRPr lang="zh-CN" altLang="zh-CN" sz="2400" dirty="0">
              <a:solidFill>
                <a:srgbClr val="FF0000"/>
              </a:solidFill>
            </a:endParaRPr>
          </a:p>
          <a:p>
            <a:endParaRPr lang="zh-CN" altLang="en-US" sz="2400" dirty="0"/>
          </a:p>
        </p:txBody>
      </p:sp>
      <p:pic>
        <p:nvPicPr>
          <p:cNvPr id="4" name="图片 3" descr="C:\Users\Administrator\AppData\Roaming\Tencent\Users\44092883\QQ\WinTemp\RichOle\(1A2Q_F)_]25}U]~8X8%_EU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93" y="3837280"/>
            <a:ext cx="7885967" cy="288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0429-09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9131" y="1022350"/>
            <a:ext cx="8976945" cy="2547327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有一个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存储器。主存共分</a:t>
            </a:r>
            <a:r>
              <a:rPr lang="en-US" altLang="zh-CN" sz="2400" dirty="0"/>
              <a:t>8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0~7</a:t>
            </a:r>
            <a:r>
              <a:rPr lang="zh-CN" altLang="zh-CN" sz="2400" dirty="0"/>
              <a:t>），</a:t>
            </a:r>
            <a:r>
              <a:rPr lang="en-US" altLang="zh-CN" sz="2400" dirty="0"/>
              <a:t>Cache</a:t>
            </a:r>
            <a:r>
              <a:rPr lang="zh-CN" altLang="zh-CN" sz="2400" dirty="0"/>
              <a:t>为</a:t>
            </a:r>
            <a:r>
              <a:rPr lang="en-US" altLang="zh-CN" sz="2400" dirty="0"/>
              <a:t>4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0~3</a:t>
            </a:r>
            <a:r>
              <a:rPr lang="zh-CN" altLang="zh-CN" sz="2400" dirty="0"/>
              <a:t>），采用组相联映像，组内块数为</a:t>
            </a:r>
            <a:r>
              <a:rPr lang="en-US" altLang="zh-CN" sz="2400" dirty="0"/>
              <a:t>2</a:t>
            </a:r>
            <a:r>
              <a:rPr lang="zh-CN" altLang="zh-CN" sz="2400" dirty="0"/>
              <a:t>块，替换算法为近期最近未使用用过算法（</a:t>
            </a:r>
            <a:r>
              <a:rPr lang="en-US" altLang="zh-CN" sz="2400" dirty="0"/>
              <a:t>LRU</a:t>
            </a:r>
            <a:r>
              <a:rPr lang="zh-CN" altLang="zh-CN" sz="2400" dirty="0"/>
              <a:t>）。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4</a:t>
            </a:r>
            <a:r>
              <a:rPr lang="zh-CN" altLang="zh-CN" sz="2400" dirty="0"/>
              <a:t>）对于（</a:t>
            </a:r>
            <a:r>
              <a:rPr lang="en-US" altLang="zh-CN" sz="2400" dirty="0"/>
              <a:t>3</a:t>
            </a:r>
            <a:r>
              <a:rPr lang="zh-CN" altLang="zh-CN" sz="2400" dirty="0"/>
              <a:t>），指出块失效又发生块争用的时刻；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）发生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Cache</a:t>
            </a:r>
            <a:r>
              <a:rPr lang="zh-C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块失效又发生争用的时刻有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6,7,9,10,11,12,14,15.</a:t>
            </a:r>
            <a:endParaRPr lang="zh-C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400" dirty="0"/>
          </a:p>
        </p:txBody>
      </p:sp>
      <p:pic>
        <p:nvPicPr>
          <p:cNvPr id="4" name="图片 3" descr="C:\Users\Administrator\AppData\Roaming\Tencent\Users\44092883\QQ\WinTemp\RichOle\(1A2Q_F)_]25}U]~8X8%_EU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0" y="3854864"/>
            <a:ext cx="7885967" cy="28800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 bwMode="auto">
          <a:xfrm>
            <a:off x="4699853" y="4011208"/>
            <a:ext cx="707416" cy="256735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810614" y="4011208"/>
            <a:ext cx="1504585" cy="256735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7683377" y="4011208"/>
            <a:ext cx="707416" cy="256735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0429-09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229600" cy="2512158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有一个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存储器。主存共分</a:t>
            </a:r>
            <a:r>
              <a:rPr lang="en-US" altLang="zh-CN" sz="2400" dirty="0"/>
              <a:t>8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0~7</a:t>
            </a:r>
            <a:r>
              <a:rPr lang="zh-CN" altLang="zh-CN" sz="2400" dirty="0"/>
              <a:t>），</a:t>
            </a:r>
            <a:r>
              <a:rPr lang="en-US" altLang="zh-CN" sz="2400" dirty="0"/>
              <a:t>Cache</a:t>
            </a:r>
            <a:r>
              <a:rPr lang="zh-CN" altLang="zh-CN" sz="2400" dirty="0"/>
              <a:t>为</a:t>
            </a:r>
            <a:r>
              <a:rPr lang="en-US" altLang="zh-CN" sz="2400" dirty="0"/>
              <a:t>4</a:t>
            </a:r>
            <a:r>
              <a:rPr lang="zh-CN" altLang="zh-CN" sz="2400" dirty="0"/>
              <a:t>个块（</a:t>
            </a:r>
            <a:r>
              <a:rPr lang="en-US" altLang="zh-CN" sz="2400" dirty="0"/>
              <a:t>0~3</a:t>
            </a:r>
            <a:r>
              <a:rPr lang="zh-CN" altLang="zh-CN" sz="2400" dirty="0"/>
              <a:t>），采用组相联映像，组内块数为</a:t>
            </a:r>
            <a:r>
              <a:rPr lang="en-US" altLang="zh-CN" sz="2400" dirty="0"/>
              <a:t>2</a:t>
            </a:r>
            <a:r>
              <a:rPr lang="zh-CN" altLang="zh-CN" sz="2400" dirty="0"/>
              <a:t>块，替换算法为近期最近未使用用过算法（</a:t>
            </a:r>
            <a:r>
              <a:rPr lang="en-US" altLang="zh-CN" sz="2400" dirty="0"/>
              <a:t>LRU</a:t>
            </a:r>
            <a:r>
              <a:rPr lang="zh-CN" altLang="zh-CN" sz="2400" dirty="0"/>
              <a:t>）。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5</a:t>
            </a:r>
            <a:r>
              <a:rPr lang="zh-CN" altLang="zh-CN" sz="2400" dirty="0"/>
              <a:t>）对于（</a:t>
            </a:r>
            <a:r>
              <a:rPr lang="en-US" altLang="zh-CN" sz="2400" dirty="0"/>
              <a:t>3</a:t>
            </a:r>
            <a:r>
              <a:rPr lang="zh-CN" altLang="zh-CN" sz="2400" dirty="0"/>
              <a:t>），求出此期间</a:t>
            </a:r>
            <a:r>
              <a:rPr lang="en-US" altLang="zh-CN" sz="2400" dirty="0"/>
              <a:t>Cache</a:t>
            </a:r>
            <a:r>
              <a:rPr lang="zh-CN" altLang="zh-CN" sz="2400" dirty="0"/>
              <a:t>的命中率。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5</a:t>
            </a:r>
            <a:r>
              <a:rPr lang="zh-CN" altLang="zh-CN" sz="2400" dirty="0"/>
              <a:t>）</a:t>
            </a:r>
            <a:r>
              <a:rPr lang="en-US" altLang="zh-CN" sz="2400" dirty="0"/>
              <a:t>Cache</a:t>
            </a:r>
            <a:r>
              <a:rPr lang="zh-CN" altLang="zh-CN" sz="2400" dirty="0"/>
              <a:t>的命中率为</a:t>
            </a:r>
            <a:r>
              <a:rPr lang="en-US" altLang="zh-CN" sz="2400" dirty="0"/>
              <a:t>H=3/15=0.2</a:t>
            </a:r>
            <a:endParaRPr lang="zh-CN" altLang="zh-CN" sz="2400" dirty="0"/>
          </a:p>
          <a:p>
            <a:endParaRPr lang="zh-CN" altLang="en-US" sz="2400" dirty="0"/>
          </a:p>
        </p:txBody>
      </p:sp>
      <p:pic>
        <p:nvPicPr>
          <p:cNvPr id="7" name="图片 6" descr="C:\Users\Administrator\AppData\Roaming\Tencent\Users\44092883\QQ\WinTemp\RichOle\(1A2Q_F)_]25}U]~8X8%_EU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0" y="3854864"/>
            <a:ext cx="7885967" cy="28800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/>
          <p:cNvSpPr/>
          <p:nvPr/>
        </p:nvSpPr>
        <p:spPr bwMode="auto">
          <a:xfrm>
            <a:off x="3943715" y="4011208"/>
            <a:ext cx="346932" cy="256735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442436" y="4011208"/>
            <a:ext cx="346932" cy="256735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7339194" y="4011208"/>
            <a:ext cx="346932" cy="256735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0429-10 </a:t>
            </a:r>
            <a:r>
              <a:rPr lang="zh-CN" altLang="zh-CN" dirty="0"/>
              <a:t>问题</a:t>
            </a:r>
            <a:r>
              <a:rPr lang="zh-CN" altLang="en-US" dirty="0"/>
              <a:t>*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dirty="0"/>
              <a:t>有</a:t>
            </a:r>
            <a:r>
              <a:rPr lang="en-US" altLang="zh-CN" dirty="0"/>
              <a:t>Cache</a:t>
            </a:r>
            <a:r>
              <a:rPr lang="zh-CN" altLang="zh-CN" dirty="0"/>
              <a:t>存储器。主存有</a:t>
            </a:r>
            <a:r>
              <a:rPr lang="en-US" altLang="zh-CN" dirty="0"/>
              <a:t>0~7</a:t>
            </a:r>
            <a:r>
              <a:rPr lang="zh-CN" altLang="zh-CN" dirty="0"/>
              <a:t>共</a:t>
            </a:r>
            <a:r>
              <a:rPr lang="en-US" altLang="zh-CN" dirty="0"/>
              <a:t>8</a:t>
            </a:r>
            <a:r>
              <a:rPr lang="zh-CN" altLang="zh-CN" dirty="0"/>
              <a:t>块，</a:t>
            </a:r>
            <a:r>
              <a:rPr lang="en-US" altLang="zh-CN" dirty="0"/>
              <a:t>Cache</a:t>
            </a:r>
            <a:r>
              <a:rPr lang="zh-CN" altLang="zh-CN" dirty="0"/>
              <a:t>有</a:t>
            </a:r>
            <a:r>
              <a:rPr lang="en-US" altLang="zh-CN" dirty="0"/>
              <a:t>4</a:t>
            </a:r>
            <a:r>
              <a:rPr lang="zh-CN" altLang="zh-CN" dirty="0"/>
              <a:t>块，采用组相联映像，分</a:t>
            </a:r>
            <a:r>
              <a:rPr lang="en-US" altLang="zh-CN" dirty="0"/>
              <a:t>2</a:t>
            </a:r>
            <a:r>
              <a:rPr lang="zh-CN" altLang="zh-CN" dirty="0"/>
              <a:t>组。假设</a:t>
            </a:r>
            <a:r>
              <a:rPr lang="en-US" altLang="zh-CN" dirty="0"/>
              <a:t>Cache</a:t>
            </a:r>
            <a:r>
              <a:rPr lang="zh-CN" altLang="zh-CN" dirty="0"/>
              <a:t>已先后访问并预取进了主存的第</a:t>
            </a:r>
            <a:r>
              <a:rPr lang="en-US" altLang="zh-CN" dirty="0"/>
              <a:t>5,1,3,7</a:t>
            </a:r>
            <a:r>
              <a:rPr lang="zh-CN" altLang="zh-CN" dirty="0"/>
              <a:t>块，现访存块地址流为</a:t>
            </a:r>
            <a:r>
              <a:rPr lang="en-US" altLang="zh-CN" dirty="0"/>
              <a:t>1,2,4,1,3,7,0,1,2,5,4,6</a:t>
            </a:r>
            <a:r>
              <a:rPr lang="zh-CN" altLang="zh-CN" dirty="0"/>
              <a:t>时；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）若使用</a:t>
            </a:r>
            <a:r>
              <a:rPr lang="en-US" altLang="zh-CN" dirty="0"/>
              <a:t>LRU</a:t>
            </a:r>
            <a:r>
              <a:rPr lang="zh-CN" altLang="zh-CN" dirty="0"/>
              <a:t>替换算法，画出</a:t>
            </a:r>
            <a:r>
              <a:rPr lang="en-US" altLang="zh-CN" dirty="0"/>
              <a:t>Cache</a:t>
            </a:r>
            <a:r>
              <a:rPr lang="zh-CN" altLang="zh-CN" dirty="0"/>
              <a:t>内各块的实际替换过程图，并标出命中时刻；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）求出在此期间</a:t>
            </a:r>
            <a:r>
              <a:rPr lang="en-US" altLang="zh-CN" dirty="0"/>
              <a:t>Cache</a:t>
            </a:r>
            <a:r>
              <a:rPr lang="zh-CN" altLang="zh-CN" dirty="0"/>
              <a:t>的命中率。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0429-10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603762" cy="3039696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存储器。主存有</a:t>
            </a:r>
            <a:r>
              <a:rPr lang="en-US" altLang="zh-CN" sz="2400" dirty="0"/>
              <a:t>0~7</a:t>
            </a:r>
            <a:r>
              <a:rPr lang="zh-CN" altLang="zh-CN" sz="2400" dirty="0"/>
              <a:t>共</a:t>
            </a:r>
            <a:r>
              <a:rPr lang="en-US" altLang="zh-CN" sz="2400" dirty="0"/>
              <a:t>8</a:t>
            </a:r>
            <a:r>
              <a:rPr lang="zh-CN" altLang="zh-CN" sz="2400" dirty="0"/>
              <a:t>块，</a:t>
            </a:r>
            <a:r>
              <a:rPr lang="en-US" altLang="zh-CN" sz="2400" dirty="0"/>
              <a:t>Cache</a:t>
            </a:r>
            <a:r>
              <a:rPr lang="zh-CN" altLang="zh-CN" sz="2400" dirty="0"/>
              <a:t>有</a:t>
            </a:r>
            <a:r>
              <a:rPr lang="en-US" altLang="zh-CN" sz="2400" dirty="0"/>
              <a:t>4</a:t>
            </a:r>
            <a:r>
              <a:rPr lang="zh-CN" altLang="zh-CN" sz="2400" dirty="0"/>
              <a:t>块，采用组相联映像，分</a:t>
            </a:r>
            <a:r>
              <a:rPr lang="en-US" altLang="zh-CN" sz="2400" dirty="0"/>
              <a:t>2</a:t>
            </a:r>
            <a:r>
              <a:rPr lang="zh-CN" altLang="zh-CN" sz="2400" dirty="0"/>
              <a:t>组。假设</a:t>
            </a:r>
            <a:r>
              <a:rPr lang="en-US" altLang="zh-CN" sz="2400" dirty="0"/>
              <a:t>Cache</a:t>
            </a:r>
            <a:r>
              <a:rPr lang="zh-CN" altLang="zh-CN" sz="2400" dirty="0"/>
              <a:t>已先后访问并预取进了主存的第</a:t>
            </a:r>
            <a:r>
              <a:rPr lang="en-US" altLang="zh-CN" sz="2400" dirty="0"/>
              <a:t>5,1,3,7</a:t>
            </a:r>
            <a:r>
              <a:rPr lang="zh-CN" altLang="zh-CN" sz="2400" dirty="0"/>
              <a:t>块，现访存块地址流为</a:t>
            </a:r>
            <a:r>
              <a:rPr lang="en-US" altLang="zh-CN" sz="2400" dirty="0"/>
              <a:t>1,2,4,1,3,7,0,1,2,5,4,6</a:t>
            </a:r>
            <a:r>
              <a:rPr lang="zh-CN" altLang="zh-CN" sz="2400" dirty="0"/>
              <a:t>时；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）若使用</a:t>
            </a:r>
            <a:r>
              <a:rPr lang="en-US" altLang="zh-CN" sz="2400" dirty="0"/>
              <a:t>LRU</a:t>
            </a:r>
            <a:r>
              <a:rPr lang="zh-CN" altLang="zh-CN" sz="2400" dirty="0"/>
              <a:t>替换算法，画出</a:t>
            </a:r>
            <a:r>
              <a:rPr lang="en-US" altLang="zh-CN" sz="2400" dirty="0"/>
              <a:t>Cache</a:t>
            </a:r>
            <a:r>
              <a:rPr lang="zh-CN" altLang="zh-CN" sz="2400" dirty="0"/>
              <a:t>内各块的实际替换过程图，并标出命中时刻；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</a:t>
            </a:r>
            <a:r>
              <a:rPr lang="en-US" altLang="zh-CN" sz="2400" dirty="0"/>
              <a:t>Cache</a:t>
            </a:r>
            <a:r>
              <a:rPr lang="zh-CN" altLang="zh-CN" sz="2400" dirty="0"/>
              <a:t>内各块的实际替换过程及命中时刻如下表所示。</a:t>
            </a:r>
          </a:p>
          <a:p>
            <a:pPr marL="0" indent="0">
              <a:buNone/>
            </a:pPr>
            <a:endParaRPr lang="zh-CN" altLang="zh-CN" sz="2400" dirty="0"/>
          </a:p>
          <a:p>
            <a:endParaRPr lang="zh-CN" altLang="en-US" dirty="0"/>
          </a:p>
        </p:txBody>
      </p:sp>
      <p:pic>
        <p:nvPicPr>
          <p:cNvPr id="4" name="图片 3" descr="C:\Users\Administrator\AppData\Roaming\Tencent\Users\44092883\QQ\WinTemp\RichOle\1A0NH(V}0[)RL6PSAX0MQ}N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76" y="4000500"/>
            <a:ext cx="8483112" cy="2795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0429-10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603762" cy="3039696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存储器。主存有</a:t>
            </a:r>
            <a:r>
              <a:rPr lang="en-US" altLang="zh-CN" sz="2400" dirty="0"/>
              <a:t>0~7</a:t>
            </a:r>
            <a:r>
              <a:rPr lang="zh-CN" altLang="zh-CN" sz="2400" dirty="0"/>
              <a:t>共</a:t>
            </a:r>
            <a:r>
              <a:rPr lang="en-US" altLang="zh-CN" sz="2400" dirty="0"/>
              <a:t>8</a:t>
            </a:r>
            <a:r>
              <a:rPr lang="zh-CN" altLang="zh-CN" sz="2400" dirty="0"/>
              <a:t>块，</a:t>
            </a:r>
            <a:r>
              <a:rPr lang="en-US" altLang="zh-CN" sz="2400" dirty="0"/>
              <a:t>Cache</a:t>
            </a:r>
            <a:r>
              <a:rPr lang="zh-CN" altLang="zh-CN" sz="2400" dirty="0"/>
              <a:t>有</a:t>
            </a:r>
            <a:r>
              <a:rPr lang="en-US" altLang="zh-CN" sz="2400" dirty="0"/>
              <a:t>4</a:t>
            </a:r>
            <a:r>
              <a:rPr lang="zh-CN" altLang="zh-CN" sz="2400" dirty="0"/>
              <a:t>块，采用组相联映像，分</a:t>
            </a:r>
            <a:r>
              <a:rPr lang="en-US" altLang="zh-CN" sz="2400" dirty="0"/>
              <a:t>2</a:t>
            </a:r>
            <a:r>
              <a:rPr lang="zh-CN" altLang="zh-CN" sz="2400" dirty="0"/>
              <a:t>组。假设</a:t>
            </a:r>
            <a:r>
              <a:rPr lang="en-US" altLang="zh-CN" sz="2400" dirty="0"/>
              <a:t>Cache</a:t>
            </a:r>
            <a:r>
              <a:rPr lang="zh-CN" altLang="zh-CN" sz="2400" dirty="0"/>
              <a:t>已先后访问并预取进了主存的第</a:t>
            </a:r>
            <a:r>
              <a:rPr lang="en-US" altLang="zh-CN" sz="2400" dirty="0"/>
              <a:t>5,1,3,7</a:t>
            </a:r>
            <a:r>
              <a:rPr lang="zh-CN" altLang="zh-CN" sz="2400" dirty="0"/>
              <a:t>块，现访存块地址流为</a:t>
            </a:r>
            <a:r>
              <a:rPr lang="en-US" altLang="zh-CN" sz="2400" dirty="0"/>
              <a:t>1,2,4,1,3,7,0,1,2,5,4,6</a:t>
            </a:r>
            <a:r>
              <a:rPr lang="zh-CN" altLang="zh-CN" sz="2400" dirty="0"/>
              <a:t>时；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）求出在此期间</a:t>
            </a:r>
            <a:r>
              <a:rPr lang="en-US" altLang="zh-CN" sz="2400" dirty="0"/>
              <a:t>Cache</a:t>
            </a:r>
            <a:r>
              <a:rPr lang="zh-CN" altLang="zh-CN" sz="2400" dirty="0"/>
              <a:t>的命中率。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</a:t>
            </a:r>
            <a:r>
              <a:rPr lang="en-US" altLang="zh-CN" sz="2400" dirty="0"/>
              <a:t>Cache</a:t>
            </a:r>
            <a:r>
              <a:rPr lang="zh-CN" altLang="zh-CN" sz="2400" dirty="0"/>
              <a:t>的命中率</a:t>
            </a:r>
            <a:r>
              <a:rPr lang="en-US" altLang="zh-CN" sz="2400" dirty="0"/>
              <a:t>H=3/12=0.25</a:t>
            </a:r>
            <a:endParaRPr lang="zh-CN" altLang="zh-CN" sz="2400" dirty="0"/>
          </a:p>
          <a:p>
            <a:pPr marL="0" indent="0">
              <a:buNone/>
            </a:pPr>
            <a:endParaRPr lang="zh-CN" altLang="zh-CN" sz="2400" dirty="0"/>
          </a:p>
          <a:p>
            <a:endParaRPr lang="zh-CN" altLang="en-US" dirty="0"/>
          </a:p>
        </p:txBody>
      </p:sp>
      <p:pic>
        <p:nvPicPr>
          <p:cNvPr id="4" name="图片 3" descr="C:\Users\Administrator\AppData\Roaming\Tencent\Users\44092883\QQ\WinTemp\RichOle\1A0NH(V}0[)RL6PSAX0MQ}N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76" y="4000500"/>
            <a:ext cx="8483112" cy="2795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0429-11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zh-CN" dirty="0"/>
              <a:t>有</a:t>
            </a:r>
            <a:r>
              <a:rPr lang="en-US" altLang="zh-CN" dirty="0"/>
              <a:t>Cache</a:t>
            </a:r>
            <a:r>
              <a:rPr lang="zh-CN" altLang="zh-CN" dirty="0"/>
              <a:t>存储器。主存有</a:t>
            </a:r>
            <a:r>
              <a:rPr lang="en-US" altLang="zh-CN" dirty="0"/>
              <a:t>0~7</a:t>
            </a:r>
            <a:r>
              <a:rPr lang="zh-CN" altLang="zh-CN" dirty="0"/>
              <a:t>共</a:t>
            </a:r>
            <a:r>
              <a:rPr lang="en-US" altLang="zh-CN" dirty="0"/>
              <a:t>8</a:t>
            </a:r>
            <a:r>
              <a:rPr lang="zh-CN" altLang="zh-CN" dirty="0"/>
              <a:t>块，</a:t>
            </a:r>
            <a:r>
              <a:rPr lang="en-US" altLang="zh-CN" dirty="0"/>
              <a:t>Cache</a:t>
            </a:r>
            <a:r>
              <a:rPr lang="zh-CN" altLang="zh-CN" dirty="0"/>
              <a:t>有</a:t>
            </a:r>
            <a:r>
              <a:rPr lang="en-US" altLang="zh-CN" dirty="0"/>
              <a:t>4</a:t>
            </a:r>
            <a:r>
              <a:rPr lang="zh-CN" altLang="zh-CN" dirty="0"/>
              <a:t>块，采用组相联映像，分</a:t>
            </a:r>
            <a:r>
              <a:rPr lang="en-US" altLang="zh-CN" dirty="0"/>
              <a:t>2</a:t>
            </a:r>
            <a:r>
              <a:rPr lang="zh-CN" altLang="zh-CN" dirty="0"/>
              <a:t>组。假设</a:t>
            </a:r>
            <a:r>
              <a:rPr lang="en-US" altLang="zh-CN" dirty="0"/>
              <a:t>Cache</a:t>
            </a:r>
            <a:r>
              <a:rPr lang="zh-CN" altLang="zh-CN" dirty="0"/>
              <a:t>已先后访问并预取进了主存的第</a:t>
            </a:r>
            <a:r>
              <a:rPr lang="en-US" altLang="zh-CN" dirty="0"/>
              <a:t>1,5,3,7</a:t>
            </a:r>
            <a:r>
              <a:rPr lang="zh-CN" altLang="zh-CN" dirty="0"/>
              <a:t>块，现访存块地址流为</a:t>
            </a:r>
            <a:r>
              <a:rPr lang="en-US" altLang="zh-CN" dirty="0"/>
              <a:t>1,2,4,1,3,7,0,1,2,5,4,6</a:t>
            </a:r>
            <a:r>
              <a:rPr lang="zh-CN" altLang="zh-CN" dirty="0"/>
              <a:t>时，在</a:t>
            </a:r>
            <a:r>
              <a:rPr lang="en-US" altLang="zh-CN" dirty="0"/>
              <a:t>Cache</a:t>
            </a:r>
            <a:r>
              <a:rPr lang="zh-CN" altLang="zh-CN" dirty="0"/>
              <a:t>分</a:t>
            </a:r>
            <a:r>
              <a:rPr lang="en-US" altLang="zh-CN" dirty="0"/>
              <a:t>2</a:t>
            </a:r>
            <a:r>
              <a:rPr lang="zh-CN" altLang="zh-CN" dirty="0"/>
              <a:t>组的条件下：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）当使用</a:t>
            </a:r>
            <a:r>
              <a:rPr lang="en-US" altLang="zh-CN" dirty="0"/>
              <a:t>FIFO</a:t>
            </a:r>
            <a:r>
              <a:rPr lang="zh-CN" altLang="zh-CN" dirty="0"/>
              <a:t>替换算法时，画出</a:t>
            </a:r>
            <a:r>
              <a:rPr lang="en-US" altLang="zh-CN" dirty="0"/>
              <a:t>Cache</a:t>
            </a:r>
            <a:r>
              <a:rPr lang="zh-CN" altLang="zh-CN" dirty="0"/>
              <a:t>内各块的实际替换过程图，并标出命中的时刻；</a:t>
            </a:r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2</a:t>
            </a:r>
            <a:r>
              <a:rPr lang="zh-CN" altLang="zh-CN" dirty="0"/>
              <a:t>）求出在此期间</a:t>
            </a:r>
            <a:r>
              <a:rPr lang="en-US" altLang="zh-CN" dirty="0"/>
              <a:t>Cache</a:t>
            </a:r>
            <a:r>
              <a:rPr lang="zh-CN" altLang="zh-CN" dirty="0"/>
              <a:t>的命中率。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0429-11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4300" y="1022350"/>
            <a:ext cx="8932985" cy="3259504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存储器。主存有</a:t>
            </a:r>
            <a:r>
              <a:rPr lang="en-US" altLang="zh-CN" sz="2400" dirty="0"/>
              <a:t>0~7</a:t>
            </a:r>
            <a:r>
              <a:rPr lang="zh-CN" altLang="zh-CN" sz="2400" dirty="0"/>
              <a:t>共</a:t>
            </a:r>
            <a:r>
              <a:rPr lang="en-US" altLang="zh-CN" sz="2400" dirty="0"/>
              <a:t>8</a:t>
            </a:r>
            <a:r>
              <a:rPr lang="zh-CN" altLang="zh-CN" sz="2400" dirty="0"/>
              <a:t>块，</a:t>
            </a:r>
            <a:r>
              <a:rPr lang="en-US" altLang="zh-CN" sz="2400" dirty="0"/>
              <a:t>Cache</a:t>
            </a:r>
            <a:r>
              <a:rPr lang="zh-CN" altLang="zh-CN" sz="2400" dirty="0"/>
              <a:t>有</a:t>
            </a:r>
            <a:r>
              <a:rPr lang="en-US" altLang="zh-CN" sz="2400" dirty="0"/>
              <a:t>4</a:t>
            </a:r>
            <a:r>
              <a:rPr lang="zh-CN" altLang="zh-CN" sz="2400" dirty="0"/>
              <a:t>块，采用组相联映像，分</a:t>
            </a:r>
            <a:r>
              <a:rPr lang="en-US" altLang="zh-CN" sz="2400" dirty="0"/>
              <a:t>2</a:t>
            </a:r>
            <a:r>
              <a:rPr lang="zh-CN" altLang="zh-CN" sz="2400" dirty="0"/>
              <a:t>组。假设</a:t>
            </a:r>
            <a:r>
              <a:rPr lang="en-US" altLang="zh-CN" sz="2400" dirty="0"/>
              <a:t>Cache</a:t>
            </a:r>
            <a:r>
              <a:rPr lang="zh-CN" altLang="zh-CN" sz="2400" dirty="0"/>
              <a:t>已先后访问并预取进了主存的第</a:t>
            </a:r>
            <a:r>
              <a:rPr lang="en-US" altLang="zh-CN" sz="2400" dirty="0"/>
              <a:t>1,5,3,7</a:t>
            </a:r>
            <a:r>
              <a:rPr lang="zh-CN" altLang="zh-CN" sz="2400" dirty="0"/>
              <a:t>块，现访存块地址流为</a:t>
            </a:r>
            <a:r>
              <a:rPr lang="en-US" altLang="zh-CN" sz="2400" dirty="0"/>
              <a:t>1,2,4,1,3,7,0,1,2,5,4,6</a:t>
            </a:r>
            <a:r>
              <a:rPr lang="zh-CN" altLang="zh-CN" sz="2400" dirty="0"/>
              <a:t>时，在</a:t>
            </a:r>
            <a:r>
              <a:rPr lang="en-US" altLang="zh-CN" sz="2400" dirty="0"/>
              <a:t>Cache</a:t>
            </a:r>
            <a:r>
              <a:rPr lang="zh-CN" altLang="zh-CN" sz="2400" dirty="0"/>
              <a:t>分</a:t>
            </a:r>
            <a:r>
              <a:rPr lang="en-US" altLang="zh-CN" sz="2400" dirty="0"/>
              <a:t>2</a:t>
            </a:r>
            <a:r>
              <a:rPr lang="zh-CN" altLang="zh-CN" sz="2400" dirty="0"/>
              <a:t>组的条件下：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1</a:t>
            </a:r>
            <a:r>
              <a:rPr lang="zh-CN" altLang="zh-CN" sz="2400" dirty="0"/>
              <a:t>）当使用</a:t>
            </a:r>
            <a:r>
              <a:rPr lang="en-US" altLang="zh-CN" sz="2400" dirty="0"/>
              <a:t>FIFO</a:t>
            </a:r>
            <a:r>
              <a:rPr lang="zh-CN" altLang="zh-CN" sz="2400" dirty="0"/>
              <a:t>替换算法时，画出</a:t>
            </a:r>
            <a:r>
              <a:rPr lang="en-US" altLang="zh-CN" sz="2400" dirty="0"/>
              <a:t>Cache</a:t>
            </a:r>
            <a:r>
              <a:rPr lang="zh-CN" altLang="zh-CN" sz="2400" dirty="0"/>
              <a:t>内各块的实际替换过程图，并标出命中的时刻；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en-US" altLang="zh-CN" sz="2400" dirty="0"/>
              <a:t>(1)FIFO</a:t>
            </a:r>
            <a:r>
              <a:rPr lang="zh-CN" altLang="zh-CN" sz="2400" dirty="0"/>
              <a:t>法对</a:t>
            </a:r>
            <a:r>
              <a:rPr lang="en-US" altLang="zh-CN" sz="2400" dirty="0"/>
              <a:t>Cache</a:t>
            </a:r>
            <a:r>
              <a:rPr lang="zh-CN" altLang="zh-CN" sz="2400" dirty="0"/>
              <a:t>内各块的实际替换过程及命中时刻如下表所示</a:t>
            </a:r>
          </a:p>
        </p:txBody>
      </p:sp>
      <p:pic>
        <p:nvPicPr>
          <p:cNvPr id="4" name="图片 3" descr="C:\Users\Administrator\AppData\Roaming\Tencent\Users\44092883\QQ\WinTemp\RichOle\~8L~O`[@[VVR34J58[A~9R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56" y="4281854"/>
            <a:ext cx="8486093" cy="2576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0429-11 </a:t>
            </a:r>
            <a:r>
              <a:rPr lang="zh-CN" altLang="zh-CN" dirty="0"/>
              <a:t>问题】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4300" y="1022350"/>
            <a:ext cx="8932985" cy="3259504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2400" dirty="0"/>
              <a:t>有</a:t>
            </a:r>
            <a:r>
              <a:rPr lang="en-US" altLang="zh-CN" sz="2400" dirty="0"/>
              <a:t>Cache</a:t>
            </a:r>
            <a:r>
              <a:rPr lang="zh-CN" altLang="zh-CN" sz="2400" dirty="0"/>
              <a:t>存储器。主存有</a:t>
            </a:r>
            <a:r>
              <a:rPr lang="en-US" altLang="zh-CN" sz="2400" dirty="0"/>
              <a:t>0~7</a:t>
            </a:r>
            <a:r>
              <a:rPr lang="zh-CN" altLang="zh-CN" sz="2400" dirty="0"/>
              <a:t>共</a:t>
            </a:r>
            <a:r>
              <a:rPr lang="en-US" altLang="zh-CN" sz="2400" dirty="0"/>
              <a:t>8</a:t>
            </a:r>
            <a:r>
              <a:rPr lang="zh-CN" altLang="zh-CN" sz="2400" dirty="0"/>
              <a:t>块，</a:t>
            </a:r>
            <a:r>
              <a:rPr lang="en-US" altLang="zh-CN" sz="2400" dirty="0"/>
              <a:t>Cache</a:t>
            </a:r>
            <a:r>
              <a:rPr lang="zh-CN" altLang="zh-CN" sz="2400" dirty="0"/>
              <a:t>有</a:t>
            </a:r>
            <a:r>
              <a:rPr lang="en-US" altLang="zh-CN" sz="2400" dirty="0"/>
              <a:t>4</a:t>
            </a:r>
            <a:r>
              <a:rPr lang="zh-CN" altLang="zh-CN" sz="2400" dirty="0"/>
              <a:t>块，采用组相联映像，分</a:t>
            </a:r>
            <a:r>
              <a:rPr lang="en-US" altLang="zh-CN" sz="2400" dirty="0"/>
              <a:t>2</a:t>
            </a:r>
            <a:r>
              <a:rPr lang="zh-CN" altLang="zh-CN" sz="2400" dirty="0"/>
              <a:t>组。假设</a:t>
            </a:r>
            <a:r>
              <a:rPr lang="en-US" altLang="zh-CN" sz="2400" dirty="0"/>
              <a:t>Cache</a:t>
            </a:r>
            <a:r>
              <a:rPr lang="zh-CN" altLang="zh-CN" sz="2400" dirty="0"/>
              <a:t>已先后访问并预取进了主存的第</a:t>
            </a:r>
            <a:r>
              <a:rPr lang="en-US" altLang="zh-CN" sz="2400" dirty="0"/>
              <a:t>1,5,3,7</a:t>
            </a:r>
            <a:r>
              <a:rPr lang="zh-CN" altLang="zh-CN" sz="2400" dirty="0"/>
              <a:t>块，现访存块地址流为</a:t>
            </a:r>
            <a:r>
              <a:rPr lang="en-US" altLang="zh-CN" sz="2400" dirty="0"/>
              <a:t>1,2,4,1,3,7,0,1,2,5,4,6</a:t>
            </a:r>
            <a:r>
              <a:rPr lang="zh-CN" altLang="zh-CN" sz="2400" dirty="0"/>
              <a:t>时，在</a:t>
            </a:r>
            <a:r>
              <a:rPr lang="en-US" altLang="zh-CN" sz="2400" dirty="0"/>
              <a:t>Cache</a:t>
            </a:r>
            <a:r>
              <a:rPr lang="zh-CN" altLang="zh-CN" sz="2400" dirty="0"/>
              <a:t>分</a:t>
            </a:r>
            <a:r>
              <a:rPr lang="en-US" altLang="zh-CN" sz="2400" dirty="0"/>
              <a:t>2</a:t>
            </a:r>
            <a:r>
              <a:rPr lang="zh-CN" altLang="zh-CN" sz="2400" dirty="0"/>
              <a:t>组的条件下：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）求出在此期间</a:t>
            </a:r>
            <a:r>
              <a:rPr lang="en-US" altLang="zh-CN" sz="2400" dirty="0"/>
              <a:t>Cache</a:t>
            </a:r>
            <a:r>
              <a:rPr lang="zh-CN" altLang="zh-CN" sz="2400" dirty="0"/>
              <a:t>的命中率。</a:t>
            </a:r>
          </a:p>
          <a:p>
            <a:pPr marL="0" indent="0"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</a:rPr>
              <a:t>解答</a:t>
            </a:r>
            <a:r>
              <a:rPr lang="en-US" altLang="zh-CN" sz="2400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zh-CN" sz="2400" dirty="0"/>
              <a:t>（</a:t>
            </a:r>
            <a:r>
              <a:rPr lang="en-US" altLang="zh-CN" sz="2400" dirty="0"/>
              <a:t>2</a:t>
            </a:r>
            <a:r>
              <a:rPr lang="zh-CN" altLang="zh-CN" sz="2400" dirty="0"/>
              <a:t>）</a:t>
            </a:r>
            <a:r>
              <a:rPr lang="en-US" altLang="zh-CN" sz="2400" dirty="0"/>
              <a:t>Cache</a:t>
            </a:r>
            <a:r>
              <a:rPr lang="zh-CN" altLang="zh-CN" sz="2400" dirty="0"/>
              <a:t>的命中率</a:t>
            </a:r>
            <a:r>
              <a:rPr lang="en-US" altLang="zh-CN" sz="2400" dirty="0"/>
              <a:t>H=2/12=0.167</a:t>
            </a:r>
            <a:endParaRPr lang="zh-CN" altLang="zh-CN" sz="2400" dirty="0"/>
          </a:p>
        </p:txBody>
      </p:sp>
      <p:pic>
        <p:nvPicPr>
          <p:cNvPr id="4" name="图片 3" descr="C:\Users\Administrator\AppData\Roaming\Tencent\Users\44092883\QQ\WinTemp\RichOle\~8L~O`[@[VVR34J58[A~9R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95" y="4176346"/>
            <a:ext cx="8486093" cy="2576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4076699" y="174676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105910" imgH="2016760" progId="Visio.Drawing.11">
                  <p:embed/>
                </p:oleObj>
              </mc:Choice>
              <mc:Fallback>
                <p:oleObj r:id="rId2" imgW="4105910" imgH="201676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699" y="174676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238126" y="2853004"/>
            <a:ext cx="53054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(1)</a:t>
            </a:r>
            <a:r>
              <a:rPr lang="zh-CN" altLang="en-US" dirty="0"/>
              <a:t>画出流水线结构图。</a:t>
            </a:r>
          </a:p>
          <a:p>
            <a:r>
              <a:rPr lang="en-US" altLang="zh-CN" dirty="0"/>
              <a:t>(2)</a:t>
            </a:r>
            <a:r>
              <a:rPr lang="zh-CN" altLang="en-US" dirty="0"/>
              <a:t>求流水线的延迟转移禁止表</a:t>
            </a:r>
            <a:r>
              <a:rPr lang="en-US" altLang="zh-CN" dirty="0"/>
              <a:t>F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(3)</a:t>
            </a:r>
            <a:r>
              <a:rPr lang="zh-CN" altLang="en-US" dirty="0"/>
              <a:t>求初始冲突向量</a:t>
            </a:r>
            <a:r>
              <a:rPr lang="en-US" altLang="zh-CN" dirty="0"/>
              <a:t>C</a:t>
            </a:r>
            <a:r>
              <a:rPr lang="zh-CN" altLang="en-US" dirty="0"/>
              <a:t>。</a:t>
            </a:r>
          </a:p>
          <a:p>
            <a:r>
              <a:rPr lang="en-US" altLang="zh-CN" dirty="0"/>
              <a:t>(4)</a:t>
            </a:r>
            <a:r>
              <a:rPr lang="zh-CN" altLang="en-US" dirty="0"/>
              <a:t>画出该流水线的状态转换图。</a:t>
            </a:r>
          </a:p>
          <a:p>
            <a:r>
              <a:rPr lang="en-US" altLang="zh-CN" dirty="0"/>
              <a:t>(5)</a:t>
            </a:r>
            <a:r>
              <a:rPr lang="zh-CN" altLang="en-US" dirty="0"/>
              <a:t>求所有可能的任务调度方案。</a:t>
            </a:r>
          </a:p>
          <a:p>
            <a:r>
              <a:rPr lang="en-US" altLang="zh-CN" dirty="0"/>
              <a:t>(6)</a:t>
            </a:r>
            <a:r>
              <a:rPr lang="zh-CN" altLang="en-US" dirty="0"/>
              <a:t>写出最佳调度方案。</a:t>
            </a:r>
          </a:p>
          <a:p>
            <a:r>
              <a:rPr lang="en-US" altLang="zh-CN" dirty="0"/>
              <a:t>(7)</a:t>
            </a:r>
            <a:r>
              <a:rPr lang="zh-CN" altLang="en-US" dirty="0"/>
              <a:t>如果要求调度器设计过程中以尽量规整为主，那么哪种调度方案最合理？</a:t>
            </a:r>
          </a:p>
          <a:p>
            <a:r>
              <a:rPr lang="en-US" altLang="zh-CN" dirty="0"/>
              <a:t>(8)</a:t>
            </a:r>
            <a:r>
              <a:rPr lang="zh-CN" altLang="en-US" dirty="0"/>
              <a:t>现在需要连续流入</a:t>
            </a:r>
            <a:r>
              <a:rPr lang="en-US" altLang="zh-CN" dirty="0"/>
              <a:t>4</a:t>
            </a:r>
            <a:r>
              <a:rPr lang="zh-CN" altLang="en-US" dirty="0"/>
              <a:t>条待处理的指令，要求处理完</a:t>
            </a:r>
            <a:r>
              <a:rPr lang="en-US" altLang="zh-CN" dirty="0"/>
              <a:t>4</a:t>
            </a:r>
            <a:r>
              <a:rPr lang="zh-CN" altLang="en-US" dirty="0"/>
              <a:t>条指令的总时长最短，请画出你选择的调度方案所对应的流水线的时空图。</a:t>
            </a:r>
          </a:p>
          <a:p>
            <a:r>
              <a:rPr lang="en-US" altLang="zh-CN" dirty="0"/>
              <a:t>(9)</a:t>
            </a:r>
            <a:r>
              <a:rPr lang="zh-CN" altLang="en-US" dirty="0"/>
              <a:t>求此时流水线的</a:t>
            </a:r>
            <a:r>
              <a:rPr lang="en-US" altLang="zh-CN" dirty="0"/>
              <a:t>TP</a:t>
            </a:r>
            <a:r>
              <a:rPr lang="zh-CN" altLang="en-US" dirty="0"/>
              <a:t>、 </a:t>
            </a:r>
            <a:r>
              <a:rPr lang="en-US" altLang="zh-CN" dirty="0"/>
              <a:t>SP</a:t>
            </a:r>
            <a:r>
              <a:rPr lang="zh-CN" altLang="en-US" dirty="0"/>
              <a:t>和 。</a:t>
            </a:r>
          </a:p>
          <a:p>
            <a:r>
              <a:rPr lang="en-US" altLang="zh-CN" dirty="0"/>
              <a:t>(10)</a:t>
            </a:r>
            <a:r>
              <a:rPr lang="zh-CN" altLang="en-US" dirty="0"/>
              <a:t>如果连续处理的指令条数是</a:t>
            </a:r>
            <a:r>
              <a:rPr lang="en-US" altLang="zh-CN" dirty="0"/>
              <a:t>99</a:t>
            </a:r>
            <a:r>
              <a:rPr lang="zh-CN" altLang="en-US" dirty="0"/>
              <a:t>条，请写出该流水线的最佳任务调策略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3200400" y="6010275"/>
          <a:ext cx="1238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27000" imgH="165100" progId="Equation.3">
                  <p:embed/>
                </p:oleObj>
              </mc:Choice>
              <mc:Fallback>
                <p:oleObj r:id="rId4" imgW="127000" imgH="165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6010275"/>
                        <a:ext cx="1238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105910" imgH="2016760" progId="Visio.Drawing.11">
                  <p:embed/>
                </p:oleObj>
              </mc:Choice>
              <mc:Fallback>
                <p:oleObj r:id="rId2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843" y="4800671"/>
            <a:ext cx="5858181" cy="155526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47650" y="4125764"/>
            <a:ext cx="76771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(1)</a:t>
            </a:r>
            <a:r>
              <a:rPr lang="zh-CN" altLang="en-US" dirty="0">
                <a:solidFill>
                  <a:srgbClr val="FF0000"/>
                </a:solidFill>
              </a:rPr>
              <a:t>画出流水线结构图：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(2)</a:t>
            </a:r>
            <a:r>
              <a:rPr lang="zh-CN" altLang="en-US" dirty="0">
                <a:solidFill>
                  <a:srgbClr val="FF0000"/>
                </a:solidFill>
              </a:rPr>
              <a:t>求流水线的延迟转移禁止表</a:t>
            </a:r>
            <a:r>
              <a:rPr lang="en-US" altLang="zh-CN" dirty="0">
                <a:solidFill>
                  <a:srgbClr val="FF0000"/>
                </a:solidFill>
              </a:rPr>
              <a:t>F</a:t>
            </a:r>
            <a:r>
              <a:rPr lang="zh-CN" altLang="en-US" dirty="0">
                <a:solidFill>
                  <a:srgbClr val="FF0000"/>
                </a:solidFill>
              </a:rPr>
              <a:t>：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/>
              <a:t>F</a:t>
            </a:r>
            <a:r>
              <a:rPr lang="zh-CN" altLang="zh-CN" dirty="0"/>
              <a:t>＝｛</a:t>
            </a:r>
            <a:r>
              <a:rPr lang="en-US" altLang="zh-CN" dirty="0"/>
              <a:t>1</a:t>
            </a:r>
            <a:r>
              <a:rPr lang="zh-CN" altLang="zh-CN" dirty="0"/>
              <a:t>，</a:t>
            </a:r>
            <a:r>
              <a:rPr lang="en-US" altLang="zh-CN" dirty="0"/>
              <a:t>2</a:t>
            </a:r>
            <a:r>
              <a:rPr lang="zh-CN" altLang="zh-CN" dirty="0"/>
              <a:t>，</a:t>
            </a:r>
            <a:r>
              <a:rPr lang="en-US" altLang="zh-CN" dirty="0"/>
              <a:t>4</a:t>
            </a:r>
            <a:r>
              <a:rPr lang="zh-CN" altLang="zh-CN" dirty="0"/>
              <a:t>，</a:t>
            </a:r>
            <a:r>
              <a:rPr lang="en-US" altLang="zh-CN" dirty="0"/>
              <a:t>5</a:t>
            </a:r>
            <a:r>
              <a:rPr lang="zh-CN" altLang="zh-CN" dirty="0"/>
              <a:t>，</a:t>
            </a:r>
            <a:r>
              <a:rPr lang="en-US" altLang="zh-CN" dirty="0"/>
              <a:t>6</a:t>
            </a:r>
            <a:r>
              <a:rPr lang="zh-CN" altLang="zh-CN" dirty="0"/>
              <a:t>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7650" y="5295900"/>
            <a:ext cx="7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(3)</a:t>
            </a:r>
            <a:r>
              <a:rPr lang="zh-CN" altLang="en-US" dirty="0">
                <a:solidFill>
                  <a:srgbClr val="FF0000"/>
                </a:solidFill>
              </a:rPr>
              <a:t>求初始冲突向量</a:t>
            </a:r>
            <a:r>
              <a:rPr lang="en-US" altLang="zh-CN" dirty="0">
                <a:solidFill>
                  <a:srgbClr val="FF0000"/>
                </a:solidFill>
              </a:rPr>
              <a:t>C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/>
              <a:t>C</a:t>
            </a:r>
            <a:r>
              <a:rPr lang="zh-CN" altLang="zh-CN" dirty="0"/>
              <a:t>＝</a:t>
            </a:r>
            <a:r>
              <a:rPr lang="en-US" altLang="zh-CN" dirty="0"/>
              <a:t>(00111011) 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（</a:t>
            </a:r>
            <a:r>
              <a:rPr lang="en-US" altLang="zh-CN" dirty="0">
                <a:solidFill>
                  <a:srgbClr val="FF0000"/>
                </a:solidFill>
              </a:rPr>
              <a:t>4</a:t>
            </a:r>
            <a:r>
              <a:rPr lang="zh-CN" altLang="en-US" dirty="0">
                <a:solidFill>
                  <a:srgbClr val="FF0000"/>
                </a:solidFill>
              </a:rPr>
              <a:t>）画出该流水线的状态转换图。</a:t>
            </a: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  <p:pic>
        <p:nvPicPr>
          <p:cNvPr id="12" name="图片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124075" y="4448929"/>
            <a:ext cx="3276600" cy="2266196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(5)</a:t>
            </a:r>
            <a:r>
              <a:rPr lang="zh-CN" altLang="en-US" dirty="0">
                <a:solidFill>
                  <a:srgbClr val="FF0000"/>
                </a:solidFill>
              </a:rPr>
              <a:t>求所有可能的任务调度方案。</a:t>
            </a: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413316" y="4710444"/>
          <a:ext cx="3145790" cy="20046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1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4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调度方案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平均延迟（拍）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 dirty="0">
                          <a:effectLst/>
                        </a:rPr>
                        <a:t>（</a:t>
                      </a:r>
                      <a:r>
                        <a:rPr lang="en-US" sz="1000" kern="0" dirty="0">
                          <a:effectLst/>
                        </a:rPr>
                        <a:t>7</a:t>
                      </a:r>
                      <a:r>
                        <a:rPr lang="zh-CN" sz="1000" kern="0" dirty="0">
                          <a:effectLst/>
                        </a:rPr>
                        <a:t>）</a:t>
                      </a:r>
                      <a:endParaRPr lang="zh-CN" sz="1050" kern="100" dirty="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8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3,7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7,3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3,8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5.5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383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zh-CN" sz="1000" kern="0">
                          <a:effectLst/>
                        </a:rPr>
                        <a:t>（</a:t>
                      </a:r>
                      <a:r>
                        <a:rPr lang="en-US" sz="1000" kern="0">
                          <a:effectLst/>
                        </a:rPr>
                        <a:t>8,3</a:t>
                      </a:r>
                      <a:r>
                        <a:rPr lang="zh-CN" sz="1000" kern="0">
                          <a:effectLst/>
                        </a:rPr>
                        <a:t>）</a:t>
                      </a:r>
                      <a:endParaRPr lang="zh-CN" sz="1050" kern="100"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000000"/>
                          </a:solidFill>
                          <a:effectLst/>
                        </a:rPr>
                        <a:t>5.5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(6)</a:t>
            </a:r>
            <a:r>
              <a:rPr lang="zh-CN" altLang="en-US" dirty="0">
                <a:solidFill>
                  <a:srgbClr val="CC0000"/>
                </a:solidFill>
              </a:rPr>
              <a:t>写出最佳调度方案。</a:t>
            </a:r>
            <a:endParaRPr lang="en-US" altLang="zh-CN" dirty="0">
              <a:solidFill>
                <a:srgbClr val="CC0000"/>
              </a:solidFill>
            </a:endParaRPr>
          </a:p>
          <a:p>
            <a:r>
              <a:rPr lang="en-US" altLang="zh-CN" dirty="0"/>
              <a:t>            </a:t>
            </a:r>
            <a:r>
              <a:rPr lang="en-US" altLang="zh-CN" dirty="0">
                <a:solidFill>
                  <a:srgbClr val="CC0000"/>
                </a:solidFill>
              </a:rPr>
              <a:t>   </a:t>
            </a:r>
            <a:r>
              <a:rPr lang="zh-CN" altLang="zh-CN" dirty="0">
                <a:solidFill>
                  <a:srgbClr val="CC0000"/>
                </a:solidFill>
              </a:rPr>
              <a:t>最佳调度方案：（</a:t>
            </a:r>
            <a:r>
              <a:rPr lang="en-US" altLang="zh-CN" dirty="0">
                <a:solidFill>
                  <a:srgbClr val="CC0000"/>
                </a:solidFill>
              </a:rPr>
              <a:t>3,7</a:t>
            </a:r>
            <a:r>
              <a:rPr lang="zh-CN" altLang="zh-CN" dirty="0">
                <a:solidFill>
                  <a:srgbClr val="CC0000"/>
                </a:solidFill>
              </a:rPr>
              <a:t>）、</a:t>
            </a:r>
            <a:r>
              <a:rPr lang="zh-CN" altLang="zh-CN" dirty="0">
                <a:solidFill>
                  <a:srgbClr val="CC0000"/>
                </a:solidFill>
                <a:sym typeface="+mn-ea"/>
              </a:rPr>
              <a:t>（</a:t>
            </a:r>
            <a:r>
              <a:rPr lang="en-US" altLang="zh-CN" dirty="0">
                <a:solidFill>
                  <a:srgbClr val="CC0000"/>
                </a:solidFill>
                <a:sym typeface="+mn-ea"/>
              </a:rPr>
              <a:t>7,3</a:t>
            </a:r>
            <a:r>
              <a:rPr lang="zh-CN" altLang="zh-CN" dirty="0">
                <a:solidFill>
                  <a:srgbClr val="CC0000"/>
                </a:solidFill>
                <a:sym typeface="+mn-ea"/>
              </a:rPr>
              <a:t>）</a:t>
            </a:r>
            <a:endParaRPr lang="zh-CN" altLang="en-US" dirty="0">
              <a:solidFill>
                <a:srgbClr val="CC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7649" y="5410864"/>
            <a:ext cx="83724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(7)</a:t>
            </a:r>
            <a:r>
              <a:rPr lang="zh-CN" altLang="en-US" dirty="0"/>
              <a:t>如果要求调度器设计过程中以尽量规整为主，那么哪种调度方案最合理？</a:t>
            </a:r>
          </a:p>
          <a:p>
            <a:r>
              <a:rPr lang="en-US" altLang="zh-CN" dirty="0"/>
              <a:t>            </a:t>
            </a:r>
            <a:r>
              <a:rPr lang="en-US" altLang="zh-CN" dirty="0">
                <a:solidFill>
                  <a:srgbClr val="CC0000"/>
                </a:solidFill>
              </a:rPr>
              <a:t>   </a:t>
            </a:r>
            <a:r>
              <a:rPr lang="zh-CN" altLang="zh-CN" dirty="0">
                <a:solidFill>
                  <a:srgbClr val="CC0000"/>
                </a:solidFill>
              </a:rPr>
              <a:t>最</a:t>
            </a:r>
            <a:r>
              <a:rPr lang="zh-CN" altLang="en-US" dirty="0">
                <a:solidFill>
                  <a:srgbClr val="CC0000"/>
                </a:solidFill>
              </a:rPr>
              <a:t>合理</a:t>
            </a:r>
            <a:r>
              <a:rPr lang="zh-CN" altLang="zh-CN" dirty="0">
                <a:solidFill>
                  <a:srgbClr val="CC0000"/>
                </a:solidFill>
              </a:rPr>
              <a:t>方案：（</a:t>
            </a:r>
            <a:r>
              <a:rPr lang="en-US" altLang="zh-CN" dirty="0">
                <a:solidFill>
                  <a:srgbClr val="CC0000"/>
                </a:solidFill>
              </a:rPr>
              <a:t>7</a:t>
            </a:r>
            <a:r>
              <a:rPr lang="zh-CN" altLang="zh-CN" dirty="0">
                <a:solidFill>
                  <a:srgbClr val="CC0000"/>
                </a:solidFill>
              </a:rPr>
              <a:t>）</a:t>
            </a:r>
            <a:endParaRPr lang="zh-CN" altLang="en-US" dirty="0">
              <a:solidFill>
                <a:srgbClr val="CC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3976942"/>
            <a:ext cx="7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(8)</a:t>
            </a:r>
            <a:r>
              <a:rPr lang="zh-CN" altLang="en-US" dirty="0">
                <a:solidFill>
                  <a:srgbClr val="CC0000"/>
                </a:solidFill>
              </a:rPr>
              <a:t>现在需要连续流入</a:t>
            </a:r>
            <a:r>
              <a:rPr lang="en-US" altLang="zh-CN" dirty="0">
                <a:solidFill>
                  <a:srgbClr val="CC0000"/>
                </a:solidFill>
              </a:rPr>
              <a:t>4</a:t>
            </a:r>
            <a:r>
              <a:rPr lang="zh-CN" altLang="en-US" dirty="0">
                <a:solidFill>
                  <a:srgbClr val="CC0000"/>
                </a:solidFill>
              </a:rPr>
              <a:t>条待处理的指令，要求处理完</a:t>
            </a:r>
            <a:r>
              <a:rPr lang="en-US" altLang="zh-CN" dirty="0">
                <a:solidFill>
                  <a:srgbClr val="CC0000"/>
                </a:solidFill>
              </a:rPr>
              <a:t>4</a:t>
            </a:r>
            <a:r>
              <a:rPr lang="zh-CN" altLang="en-US" dirty="0">
                <a:solidFill>
                  <a:srgbClr val="CC0000"/>
                </a:solidFill>
              </a:rPr>
              <a:t>条指令的总时长最短，请画出你选择的调度方案所对应的流水线的时空图。</a:t>
            </a:r>
          </a:p>
          <a:p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71623" y="4752708"/>
            <a:ext cx="108829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819402" y="4609833"/>
          <a:ext cx="7506885" cy="218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5314950" imgH="1494155" progId="Visio.Drawing.11">
                  <p:embed/>
                </p:oleObj>
              </mc:Choice>
              <mc:Fallback>
                <p:oleObj r:id="rId5" imgW="5314950" imgH="1494155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402" y="4609833"/>
                        <a:ext cx="7506885" cy="2181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0429-12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57225" y="1100435"/>
            <a:ext cx="7677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段流水线处理机上需要经</a:t>
            </a:r>
            <a:r>
              <a:rPr lang="en-US" altLang="zh-CN" dirty="0"/>
              <a:t>9</a:t>
            </a:r>
            <a:r>
              <a:rPr lang="zh-CN" altLang="en-US" dirty="0"/>
              <a:t>拍完成一个任务，设每拍所需要时间为△</a:t>
            </a:r>
            <a:r>
              <a:rPr lang="en-US" altLang="zh-CN" dirty="0"/>
              <a:t>t,</a:t>
            </a:r>
            <a:r>
              <a:rPr lang="zh-CN" altLang="en-US" dirty="0"/>
              <a:t>其二维预约表如表所示：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438275" y="1876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571624" y="1876425"/>
          <a:ext cx="4829175" cy="2100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05910" imgH="2016760" progId="Visio.Drawing.11">
                  <p:embed/>
                </p:oleObj>
              </mc:Choice>
              <mc:Fallback>
                <p:oleObj r:id="rId3" imgW="4105910" imgH="2016760" progId="Visio.Drawing.11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24" y="1876425"/>
                        <a:ext cx="4829175" cy="21005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4125764"/>
            <a:ext cx="7677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(9)</a:t>
            </a:r>
            <a:r>
              <a:rPr lang="zh-CN" altLang="en-US" dirty="0">
                <a:solidFill>
                  <a:srgbClr val="CC0000"/>
                </a:solidFill>
              </a:rPr>
              <a:t>求此时流水线的</a:t>
            </a:r>
            <a:r>
              <a:rPr lang="en-US" altLang="zh-CN" dirty="0">
                <a:solidFill>
                  <a:srgbClr val="CC0000"/>
                </a:solidFill>
              </a:rPr>
              <a:t>TP</a:t>
            </a:r>
            <a:r>
              <a:rPr lang="zh-CN" altLang="en-US" dirty="0">
                <a:solidFill>
                  <a:srgbClr val="CC0000"/>
                </a:solidFill>
              </a:rPr>
              <a:t>、 </a:t>
            </a:r>
            <a:r>
              <a:rPr lang="en-US" altLang="zh-CN" dirty="0">
                <a:solidFill>
                  <a:srgbClr val="CC0000"/>
                </a:solidFill>
              </a:rPr>
              <a:t>SP</a:t>
            </a:r>
            <a:r>
              <a:rPr lang="zh-CN" altLang="en-US" dirty="0">
                <a:solidFill>
                  <a:srgbClr val="CC0000"/>
                </a:solidFill>
              </a:rPr>
              <a:t>和效率：</a:t>
            </a:r>
            <a:endParaRPr lang="en-US" altLang="zh-CN" dirty="0">
              <a:solidFill>
                <a:srgbClr val="CC0000"/>
              </a:solidFill>
            </a:endParaRPr>
          </a:p>
          <a:p>
            <a:r>
              <a:rPr lang="en-US" altLang="zh-CN" b="1" dirty="0">
                <a:solidFill>
                  <a:srgbClr val="000000"/>
                </a:solidFill>
              </a:rPr>
              <a:t>             </a:t>
            </a:r>
            <a:r>
              <a:rPr lang="en-US" altLang="zh-CN" b="1" dirty="0" err="1">
                <a:solidFill>
                  <a:srgbClr val="000000"/>
                </a:solidFill>
              </a:rPr>
              <a:t>T</a:t>
            </a:r>
            <a:r>
              <a:rPr lang="en-US" altLang="zh-CN" b="1" baseline="-25000" dirty="0" err="1">
                <a:solidFill>
                  <a:srgbClr val="000000"/>
                </a:solidFill>
              </a:rPr>
              <a:t>p</a:t>
            </a:r>
            <a:r>
              <a:rPr lang="en-US" altLang="zh-CN" b="1" dirty="0">
                <a:solidFill>
                  <a:srgbClr val="000000"/>
                </a:solidFill>
              </a:rPr>
              <a:t>=4/(22</a:t>
            </a:r>
            <a:r>
              <a:rPr lang="zh-CN" altLang="zh-CN" b="1" dirty="0">
                <a:solidFill>
                  <a:srgbClr val="000000"/>
                </a:solidFill>
              </a:rPr>
              <a:t>△</a:t>
            </a:r>
            <a:r>
              <a:rPr lang="en-US" altLang="zh-CN" b="1" dirty="0">
                <a:solidFill>
                  <a:srgbClr val="000000"/>
                </a:solidFill>
              </a:rPr>
              <a:t>t)= 2/(11</a:t>
            </a:r>
            <a:r>
              <a:rPr lang="zh-CN" altLang="zh-CN" b="1" dirty="0">
                <a:solidFill>
                  <a:srgbClr val="000000"/>
                </a:solidFill>
              </a:rPr>
              <a:t>△</a:t>
            </a:r>
            <a:r>
              <a:rPr lang="en-US" altLang="zh-CN" b="1" dirty="0">
                <a:solidFill>
                  <a:srgbClr val="000000"/>
                </a:solidFill>
              </a:rPr>
              <a:t>t)</a:t>
            </a:r>
          </a:p>
          <a:p>
            <a:r>
              <a:rPr lang="en-US" altLang="zh-CN" b="1" dirty="0">
                <a:solidFill>
                  <a:srgbClr val="000000"/>
                </a:solidFill>
              </a:rPr>
              <a:t>             n=4*10/(5*22)=4/11</a:t>
            </a:r>
          </a:p>
          <a:p>
            <a:r>
              <a:rPr lang="en-US" altLang="zh-CN" b="1" dirty="0">
                <a:solidFill>
                  <a:srgbClr val="000000"/>
                </a:solidFill>
              </a:rPr>
              <a:t>             </a:t>
            </a:r>
            <a:r>
              <a:rPr lang="en-US" altLang="zh-CN" b="1" dirty="0" err="1">
                <a:solidFill>
                  <a:srgbClr val="000000"/>
                </a:solidFill>
              </a:rPr>
              <a:t>Sp</a:t>
            </a:r>
            <a:r>
              <a:rPr lang="en-US" altLang="zh-CN" b="1" dirty="0">
                <a:solidFill>
                  <a:srgbClr val="000000"/>
                </a:solidFill>
              </a:rPr>
              <a:t>=4*9/22=18/11</a:t>
            </a:r>
          </a:p>
        </p:txBody>
      </p:sp>
      <p:sp>
        <p:nvSpPr>
          <p:cNvPr id="10" name="矩形 9"/>
          <p:cNvSpPr/>
          <p:nvPr/>
        </p:nvSpPr>
        <p:spPr>
          <a:xfrm>
            <a:off x="247649" y="5410864"/>
            <a:ext cx="8372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</a:rPr>
              <a:t> (10)</a:t>
            </a:r>
            <a:r>
              <a:rPr lang="zh-CN" altLang="en-US" dirty="0">
                <a:solidFill>
                  <a:srgbClr val="CC0000"/>
                </a:solidFill>
              </a:rPr>
              <a:t>如果连续处理的指令条数是</a:t>
            </a:r>
            <a:r>
              <a:rPr lang="en-US" altLang="zh-CN" dirty="0">
                <a:solidFill>
                  <a:srgbClr val="CC0000"/>
                </a:solidFill>
              </a:rPr>
              <a:t>99</a:t>
            </a:r>
            <a:r>
              <a:rPr lang="zh-CN" altLang="en-US" dirty="0">
                <a:solidFill>
                  <a:srgbClr val="CC0000"/>
                </a:solidFill>
              </a:rPr>
              <a:t>条，请写出该流水线的最佳任务调策略</a:t>
            </a:r>
            <a:endParaRPr lang="en-US" altLang="zh-CN" dirty="0">
              <a:solidFill>
                <a:srgbClr val="CC0000"/>
              </a:solidFill>
            </a:endParaRPr>
          </a:p>
          <a:p>
            <a:endParaRPr lang="en-US" altLang="zh-CN" dirty="0">
              <a:solidFill>
                <a:srgbClr val="CC0000"/>
              </a:solidFill>
            </a:endParaRPr>
          </a:p>
          <a:p>
            <a:r>
              <a:rPr lang="en-US" altLang="zh-CN" dirty="0">
                <a:solidFill>
                  <a:srgbClr val="CC0000"/>
                </a:solidFill>
              </a:rPr>
              <a:t>       </a:t>
            </a:r>
            <a:r>
              <a:rPr lang="zh-CN" altLang="zh-CN" dirty="0">
                <a:solidFill>
                  <a:srgbClr val="CC0000"/>
                </a:solidFill>
              </a:rPr>
              <a:t>最佳任务调度策略为（</a:t>
            </a:r>
            <a:r>
              <a:rPr lang="en-US" altLang="zh-CN" dirty="0">
                <a:solidFill>
                  <a:srgbClr val="CC0000"/>
                </a:solidFill>
              </a:rPr>
              <a:t>3,7</a:t>
            </a:r>
            <a:r>
              <a:rPr lang="zh-CN" altLang="zh-CN" dirty="0">
                <a:solidFill>
                  <a:srgbClr val="CC0000"/>
                </a:solidFill>
              </a:rPr>
              <a:t>）和（</a:t>
            </a:r>
            <a:r>
              <a:rPr lang="en-US" altLang="zh-CN" dirty="0">
                <a:solidFill>
                  <a:srgbClr val="CC0000"/>
                </a:solidFill>
              </a:rPr>
              <a:t>7,3</a:t>
            </a:r>
            <a:r>
              <a:rPr lang="zh-CN" altLang="zh-CN" dirty="0">
                <a:solidFill>
                  <a:srgbClr val="CC0000"/>
                </a:solidFill>
              </a:rPr>
              <a:t>）</a:t>
            </a:r>
            <a:endParaRPr lang="zh-CN" altLang="en-US" dirty="0">
              <a:solidFill>
                <a:srgbClr val="CC0000"/>
              </a:solidFill>
            </a:endParaRPr>
          </a:p>
          <a:p>
            <a:r>
              <a:rPr lang="en-US" altLang="zh-CN" dirty="0"/>
              <a:t>            </a:t>
            </a:r>
            <a:r>
              <a:rPr lang="en-US" altLang="zh-CN" dirty="0">
                <a:solidFill>
                  <a:srgbClr val="CC0000"/>
                </a:solidFill>
              </a:rPr>
              <a:t>   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【</a:t>
            </a:r>
            <a:r>
              <a:rPr lang="en-US" altLang="zh-CN" dirty="0">
                <a:sym typeface="+mn-ea"/>
              </a:rPr>
              <a:t>0429-13</a:t>
            </a:r>
            <a:r>
              <a:rPr lang="zh-CN" altLang="en-US" dirty="0">
                <a:sym typeface="+mn-ea"/>
              </a:rPr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有一个浮点乘流水线如</a:t>
            </a:r>
            <a:r>
              <a:rPr lang="en-US" altLang="zh-CN" dirty="0"/>
              <a:t>a</a:t>
            </a:r>
            <a:r>
              <a:rPr lang="zh-CN" altLang="en-US" dirty="0"/>
              <a:t>所示，其乘积可直接返回输入端或暂存于相应缓冲寄存器中，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）画出实现</a:t>
            </a:r>
            <a:r>
              <a:rPr lang="en-US" altLang="zh-CN" dirty="0"/>
              <a:t>A×B×C×D</a:t>
            </a:r>
            <a:r>
              <a:rPr lang="zh-CN" altLang="en-US" dirty="0"/>
              <a:t>的时空图以及输入端的变化，并求出流水线的吞吐率和效率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）当流水改为</a:t>
            </a:r>
            <a:r>
              <a:rPr lang="en-US" altLang="zh-CN" dirty="0"/>
              <a:t>b</a:t>
            </a:r>
            <a:r>
              <a:rPr lang="zh-CN" altLang="en-US" dirty="0"/>
              <a:t>所示形式实现同一计算，求该流水线的效率及吞吐率。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36" y="2190041"/>
            <a:ext cx="4869403" cy="10691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3"/>
          <a:stretch>
            <a:fillRect/>
          </a:stretch>
        </p:blipFill>
        <p:spPr>
          <a:xfrm>
            <a:off x="4634581" y="2109048"/>
            <a:ext cx="4065384" cy="2097191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0429-13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有一个浮点乘流水线如</a:t>
            </a:r>
            <a:r>
              <a:rPr lang="en-US" altLang="zh-CN" dirty="0"/>
              <a:t>a</a:t>
            </a:r>
            <a:r>
              <a:rPr lang="zh-CN" altLang="en-US" dirty="0"/>
              <a:t>所示，其乘积可直接返回输入端或暂存于相应缓冲寄存器中，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）画出实现</a:t>
            </a:r>
            <a:r>
              <a:rPr lang="en-US" altLang="zh-CN" dirty="0"/>
              <a:t>A×B×C×D</a:t>
            </a:r>
            <a:r>
              <a:rPr lang="zh-CN" altLang="en-US" dirty="0"/>
              <a:t>的时空图以及输入端的变化，并求出流水线的吞吐率和效率</a:t>
            </a:r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87" y="1868773"/>
            <a:ext cx="4836355" cy="10618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22" y="4464425"/>
            <a:ext cx="5476701" cy="229137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05948" y="3984336"/>
            <a:ext cx="5878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吞吐率</a:t>
            </a:r>
            <a:r>
              <a:rPr lang="en-US" altLang="zh-CN" sz="2800" b="1" dirty="0" err="1">
                <a:solidFill>
                  <a:schemeClr val="accent1"/>
                </a:solidFill>
                <a:latin typeface="+mn-lt"/>
                <a:ea typeface="+mn-ea"/>
              </a:rPr>
              <a:t>Tp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=3/13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</a:t>
            </a:r>
          </a:p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效率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=3×15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t/ 3×13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t=5/13</a:t>
            </a:r>
            <a:endParaRPr lang="zh-CN" altLang="en-US" sz="28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984336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【</a:t>
            </a:r>
            <a:r>
              <a:rPr lang="zh-CN" altLang="en-US" sz="3200" dirty="0">
                <a:solidFill>
                  <a:srgbClr val="FF0000"/>
                </a:solidFill>
              </a:rPr>
              <a:t>解答</a:t>
            </a:r>
            <a:r>
              <a:rPr lang="en-US" altLang="zh-CN" sz="3200" dirty="0">
                <a:solidFill>
                  <a:srgbClr val="FF0000"/>
                </a:solidFill>
              </a:rPr>
              <a:t>】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0429-13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4231192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/>
              <a:t>有一个浮点乘流水线如</a:t>
            </a:r>
            <a:r>
              <a:rPr lang="en-US" altLang="zh-CN" sz="2400" dirty="0"/>
              <a:t>a</a:t>
            </a:r>
            <a:r>
              <a:rPr lang="zh-CN" altLang="en-US" sz="2400" dirty="0"/>
              <a:t>所示，其乘积可直接返回输入端或暂存于相应缓冲寄存器中，</a:t>
            </a:r>
            <a:endParaRPr lang="en-US" altLang="zh-CN" sz="2400" dirty="0"/>
          </a:p>
          <a:p>
            <a:pPr marL="0" indent="0">
              <a:buNone/>
            </a:pPr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）当流水改为</a:t>
            </a:r>
            <a:r>
              <a:rPr lang="en-US" altLang="zh-CN" sz="2400" dirty="0"/>
              <a:t>b</a:t>
            </a:r>
            <a:r>
              <a:rPr lang="zh-CN" altLang="en-US" sz="2400" dirty="0"/>
              <a:t>所示形式实现同一计算，求该流水线的效率及吞吐率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3"/>
          <a:stretch>
            <a:fillRect/>
          </a:stretch>
        </p:blipFill>
        <p:spPr>
          <a:xfrm>
            <a:off x="4701092" y="1022350"/>
            <a:ext cx="4378190" cy="22585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58" y="4317720"/>
            <a:ext cx="4638675" cy="24955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950707" y="3840667"/>
            <a:ext cx="5878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吞吐率</a:t>
            </a:r>
            <a:r>
              <a:rPr lang="en-US" altLang="zh-CN" sz="2800" b="1" dirty="0" err="1">
                <a:solidFill>
                  <a:schemeClr val="accent1"/>
                </a:solidFill>
                <a:latin typeface="+mn-lt"/>
                <a:ea typeface="+mn-ea"/>
              </a:rPr>
              <a:t>Tp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=3/11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</a:t>
            </a:r>
          </a:p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效率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=3×5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t/ 5×11</a:t>
            </a:r>
            <a:r>
              <a:rPr lang="el-GR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Δ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t=3/11</a:t>
            </a:r>
            <a:endParaRPr lang="zh-CN" altLang="en-US" sz="28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zh-CN" altLang="en-US" dirty="0"/>
              <a:t>分别写出延迟禁止表；（</a:t>
            </a:r>
            <a:r>
              <a:rPr lang="en-US" altLang="zh-CN" dirty="0"/>
              <a:t>2</a:t>
            </a:r>
            <a:r>
              <a:rPr lang="zh-CN" altLang="en-US" dirty="0"/>
              <a:t>）写出冲突向量</a:t>
            </a:r>
            <a:r>
              <a:rPr lang="en-US" altLang="zh-CN" dirty="0"/>
              <a:t>C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）画出流水线状态转移图 ；（</a:t>
            </a:r>
            <a:r>
              <a:rPr lang="en-US" altLang="zh-CN" dirty="0"/>
              <a:t>4</a:t>
            </a:r>
            <a:r>
              <a:rPr lang="zh-CN" altLang="en-US" dirty="0"/>
              <a:t>）求出最小平均延迟及流水线的最大吞吐率及其调度方案；（</a:t>
            </a:r>
            <a:r>
              <a:rPr lang="en-US" altLang="zh-CN" dirty="0"/>
              <a:t>5</a:t>
            </a:r>
            <a:r>
              <a:rPr lang="zh-CN" altLang="en-US" dirty="0"/>
              <a:t>）按此流水线方案输出</a:t>
            </a:r>
            <a:r>
              <a:rPr lang="en-US" altLang="zh-CN" dirty="0"/>
              <a:t>6</a:t>
            </a:r>
            <a:r>
              <a:rPr lang="zh-CN" altLang="en-US" dirty="0"/>
              <a:t>个任务，求实际吞吐率。</a:t>
            </a:r>
            <a:endParaRPr lang="zh-CN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66" y="1958265"/>
            <a:ext cx="7239755" cy="2463128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zh-CN" altLang="zh-CN" dirty="0"/>
              <a:t>（</a:t>
            </a:r>
            <a:r>
              <a:rPr lang="en-US" altLang="zh-CN" dirty="0"/>
              <a:t>1</a:t>
            </a:r>
            <a:r>
              <a:rPr lang="zh-CN" altLang="zh-CN" dirty="0"/>
              <a:t>）</a:t>
            </a:r>
            <a:r>
              <a:rPr lang="zh-CN" altLang="en-US" dirty="0"/>
              <a:t>分别写出延迟禁止表</a:t>
            </a:r>
            <a:r>
              <a:rPr lang="en-US" altLang="zh-CN" dirty="0"/>
              <a:t>F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）根据预约表中各个打“”的拍数求出差值，得延迟禁止表</a:t>
            </a:r>
            <a:r>
              <a:rPr lang="en-US" altLang="zh-CN" dirty="0"/>
              <a:t>F={1,3,4</a:t>
            </a:r>
            <a:r>
              <a:rPr lang="zh-CN" altLang="en-US" dirty="0"/>
              <a:t>，</a:t>
            </a:r>
            <a:r>
              <a:rPr lang="en-US" altLang="zh-CN" dirty="0"/>
              <a:t>8}</a:t>
            </a:r>
            <a:endParaRPr lang="zh-CN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66" y="1958265"/>
            <a:ext cx="7239755" cy="2463128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900" y="1022350"/>
            <a:ext cx="8497888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）写出冲突向量</a:t>
            </a:r>
            <a:r>
              <a:rPr lang="en-US" altLang="zh-CN" dirty="0"/>
              <a:t>C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r>
              <a:rPr lang="zh-CN" altLang="en-US" dirty="0"/>
              <a:t>延迟表禁止表</a:t>
            </a:r>
            <a:r>
              <a:rPr lang="en-US" altLang="zh-CN" dirty="0"/>
              <a:t>F={1,3,4</a:t>
            </a:r>
            <a:r>
              <a:rPr lang="zh-CN" altLang="en-US" dirty="0"/>
              <a:t>，</a:t>
            </a:r>
            <a:r>
              <a:rPr lang="en-US" altLang="zh-CN" dirty="0"/>
              <a:t>8}</a:t>
            </a:r>
            <a:r>
              <a:rPr lang="zh-CN" altLang="en-US" dirty="0"/>
              <a:t>，可知</a:t>
            </a:r>
            <a:r>
              <a:rPr lang="en-US" altLang="zh-CN" dirty="0"/>
              <a:t>C</a:t>
            </a:r>
            <a:r>
              <a:rPr lang="en-US" altLang="zh-CN" baseline="-25000" dirty="0"/>
              <a:t>1</a:t>
            </a:r>
            <a:r>
              <a:rPr lang="en-US" altLang="zh-CN" dirty="0"/>
              <a:t>=C</a:t>
            </a:r>
            <a:r>
              <a:rPr lang="en-US" altLang="zh-CN" baseline="-25000" dirty="0"/>
              <a:t>3</a:t>
            </a:r>
            <a:r>
              <a:rPr lang="en-US" altLang="zh-CN" dirty="0"/>
              <a:t>=C</a:t>
            </a:r>
            <a:r>
              <a:rPr lang="en-US" altLang="zh-CN" baseline="-25000" dirty="0"/>
              <a:t>4</a:t>
            </a:r>
            <a:r>
              <a:rPr lang="en-US" altLang="zh-CN" dirty="0"/>
              <a:t>=C</a:t>
            </a:r>
            <a:r>
              <a:rPr lang="en-US" altLang="zh-CN" baseline="-25000" dirty="0"/>
              <a:t>8</a:t>
            </a:r>
            <a:r>
              <a:rPr lang="en-US" altLang="zh-CN" dirty="0"/>
              <a:t>=1</a:t>
            </a:r>
            <a:r>
              <a:rPr lang="zh-CN" altLang="en-US" dirty="0"/>
              <a:t>，可转换初始冲突向量</a:t>
            </a:r>
            <a:r>
              <a:rPr lang="en-US" altLang="zh-CN" dirty="0"/>
              <a:t>C=C</a:t>
            </a:r>
            <a:r>
              <a:rPr lang="en-US" altLang="zh-CN" baseline="-25000" dirty="0"/>
              <a:t>8</a:t>
            </a:r>
            <a:r>
              <a:rPr lang="en-US" altLang="zh-CN" dirty="0"/>
              <a:t>C</a:t>
            </a:r>
            <a:r>
              <a:rPr lang="en-US" altLang="zh-CN" baseline="-25000" dirty="0"/>
              <a:t>7</a:t>
            </a:r>
            <a:r>
              <a:rPr lang="en-US" altLang="zh-CN" dirty="0"/>
              <a:t>C</a:t>
            </a:r>
            <a:r>
              <a:rPr lang="en-US" altLang="zh-CN" baseline="-25000" dirty="0"/>
              <a:t>6</a:t>
            </a:r>
            <a:r>
              <a:rPr lang="en-US" altLang="zh-CN" dirty="0"/>
              <a:t>C</a:t>
            </a:r>
            <a:r>
              <a:rPr lang="en-US" altLang="zh-CN" baseline="-25000" dirty="0"/>
              <a:t>5</a:t>
            </a:r>
            <a:r>
              <a:rPr lang="en-US" altLang="zh-CN" dirty="0"/>
              <a:t>C</a:t>
            </a:r>
            <a:r>
              <a:rPr lang="en-US" altLang="zh-CN" baseline="-25000" dirty="0"/>
              <a:t>4</a:t>
            </a:r>
            <a:r>
              <a:rPr lang="en-US" altLang="zh-CN" dirty="0"/>
              <a:t>C</a:t>
            </a:r>
            <a:r>
              <a:rPr lang="en-US" altLang="zh-CN" baseline="-25000" dirty="0"/>
              <a:t>3</a:t>
            </a:r>
            <a:r>
              <a:rPr lang="en-US" altLang="zh-CN" dirty="0"/>
              <a:t>C</a:t>
            </a:r>
            <a:r>
              <a:rPr lang="en-US" altLang="zh-CN" baseline="-25000" dirty="0"/>
              <a:t>2</a:t>
            </a:r>
            <a:r>
              <a:rPr lang="en-US" altLang="zh-CN" dirty="0"/>
              <a:t>C</a:t>
            </a:r>
            <a:r>
              <a:rPr lang="en-US" altLang="zh-CN" baseline="-25000" dirty="0"/>
              <a:t>1</a:t>
            </a:r>
            <a:r>
              <a:rPr lang="en-US" altLang="zh-CN" dirty="0"/>
              <a:t>=10001101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966" y="1958265"/>
            <a:ext cx="7239755" cy="2463128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0959" y="850227"/>
            <a:ext cx="3447570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）画出流水线状态转移图 ；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endParaRPr lang="zh-CN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11" y="882500"/>
            <a:ext cx="5310970" cy="18069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259" y="3312631"/>
            <a:ext cx="5411097" cy="3304255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8535" y="882500"/>
            <a:ext cx="3284519" cy="56366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）求出最小平均延迟及流水线的最大吞吐率及其调度方案；</a:t>
            </a:r>
            <a:r>
              <a:rPr lang="en-US" altLang="zh-CN" dirty="0">
                <a:solidFill>
                  <a:srgbClr val="FF0000"/>
                </a:solidFill>
              </a:rPr>
              <a:t>【</a:t>
            </a:r>
            <a:r>
              <a:rPr lang="zh-CN" altLang="en-US" dirty="0">
                <a:solidFill>
                  <a:srgbClr val="FF0000"/>
                </a:solidFill>
              </a:rPr>
              <a:t>解答</a:t>
            </a:r>
            <a:r>
              <a:rPr lang="en-US" altLang="zh-CN" dirty="0">
                <a:solidFill>
                  <a:srgbClr val="FF0000"/>
                </a:solidFill>
              </a:rPr>
              <a:t>】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11" y="882500"/>
            <a:ext cx="5310970" cy="1806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38" y="4611444"/>
            <a:ext cx="6950266" cy="2122842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47" y="3952495"/>
            <a:ext cx="5911832" cy="2905505"/>
          </a:xfrm>
          <a:prstGeom prst="rect">
            <a:avLst/>
          </a:prstGeom>
        </p:spPr>
      </p:pic>
      <p:sp>
        <p:nvSpPr>
          <p:cNvPr id="111" name="矩形 110"/>
          <p:cNvSpPr/>
          <p:nvPr/>
        </p:nvSpPr>
        <p:spPr bwMode="auto">
          <a:xfrm>
            <a:off x="1485119" y="4242062"/>
            <a:ext cx="5396448" cy="20596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dirty="0"/>
              <a:t>【</a:t>
            </a:r>
            <a:r>
              <a:rPr lang="en-US" altLang="zh-CN" dirty="0">
                <a:sym typeface="+mn-ea"/>
              </a:rPr>
              <a:t>0429-14</a:t>
            </a:r>
            <a:r>
              <a:rPr lang="zh-CN" altLang="zh-CN" dirty="0"/>
              <a:t>】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8535" y="882500"/>
            <a:ext cx="3284519" cy="3087072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在一个</a:t>
            </a:r>
            <a:r>
              <a:rPr lang="en-US" altLang="zh-CN" dirty="0"/>
              <a:t>5</a:t>
            </a:r>
            <a:r>
              <a:rPr lang="zh-CN" altLang="en-US" dirty="0"/>
              <a:t>段的流水线处理机上需经</a:t>
            </a:r>
            <a:r>
              <a:rPr lang="en-US" altLang="zh-CN" dirty="0"/>
              <a:t>9</a:t>
            </a:r>
            <a:r>
              <a:rPr lang="zh-CN" altLang="en-US" dirty="0"/>
              <a:t>拍才能完成一个任务，其预约表如下，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）按此流水线方案输出</a:t>
            </a:r>
            <a:r>
              <a:rPr lang="en-US" altLang="zh-CN" dirty="0"/>
              <a:t>6</a:t>
            </a:r>
            <a:r>
              <a:rPr lang="zh-CN" altLang="en-US" dirty="0"/>
              <a:t>个任务，求实际吞吐率。</a:t>
            </a:r>
            <a:endParaRPr lang="zh-CN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11" y="882500"/>
            <a:ext cx="5310970" cy="180691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736211" y="2819437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zh-CN" sz="2800" dirty="0">
                <a:solidFill>
                  <a:srgbClr val="FF0000"/>
                </a:solidFill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</a:rPr>
              <a:t>解答</a:t>
            </a:r>
            <a:r>
              <a:rPr lang="en-US" altLang="zh-CN" sz="2800" dirty="0">
                <a:solidFill>
                  <a:srgbClr val="FF0000"/>
                </a:solidFill>
              </a:rPr>
              <a:t>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19091" y="3223763"/>
            <a:ext cx="4945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按照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(2,5)</a:t>
            </a:r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调度方案实际输入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个任务的时空图如下所示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1473798" y="5916655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848596" y="5916655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661197" y="5543348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857094" y="5543348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052635" y="5147552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2054895" y="5543348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2052635" y="4777226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257030" y="4777226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2257030" y="5543348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2439909" y="4385575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2430952" y="5147552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2430952" y="4777226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2644304" y="4385575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2633546" y="5147552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2635047" y="4777226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2819902" y="5916655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2839163" y="5147552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2848699" y="4385575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3032800" y="5916655"/>
            <a:ext cx="204395" cy="39803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1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3028462" y="5543348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3044020" y="5147552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3043558" y="4385575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3239456" y="5916655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3221214" y="5543348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434730" y="5916655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3812204" y="5147552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3812313" y="4777226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4007172" y="4777226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8" name="矩形 37"/>
          <p:cNvSpPr/>
          <p:nvPr/>
        </p:nvSpPr>
        <p:spPr bwMode="auto">
          <a:xfrm>
            <a:off x="4198117" y="4385575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 bwMode="auto">
          <a:xfrm>
            <a:off x="4402512" y="4385575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0" name="矩形 39"/>
          <p:cNvSpPr/>
          <p:nvPr/>
        </p:nvSpPr>
        <p:spPr bwMode="auto">
          <a:xfrm>
            <a:off x="4402865" y="5147552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4600442" y="5147552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/>
        </p:nvSpPr>
        <p:spPr bwMode="auto">
          <a:xfrm>
            <a:off x="4800719" y="5916655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 bwMode="auto">
          <a:xfrm>
            <a:off x="3434730" y="5543348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 bwMode="auto">
          <a:xfrm>
            <a:off x="3609070" y="5543348"/>
            <a:ext cx="204395" cy="398033"/>
          </a:xfrm>
          <a:prstGeom prst="rect">
            <a:avLst/>
          </a:prstGeom>
          <a:solidFill>
            <a:srgbClr val="6699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4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 bwMode="auto">
          <a:xfrm>
            <a:off x="3416864" y="5147552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6" name="矩形 45"/>
          <p:cNvSpPr/>
          <p:nvPr/>
        </p:nvSpPr>
        <p:spPr bwMode="auto">
          <a:xfrm>
            <a:off x="3416585" y="4777226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 bwMode="auto">
          <a:xfrm>
            <a:off x="3600072" y="4777226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8" name="矩形 47"/>
          <p:cNvSpPr/>
          <p:nvPr/>
        </p:nvSpPr>
        <p:spPr bwMode="auto">
          <a:xfrm>
            <a:off x="3802389" y="4385575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9" name="矩形 48"/>
          <p:cNvSpPr/>
          <p:nvPr/>
        </p:nvSpPr>
        <p:spPr bwMode="auto">
          <a:xfrm>
            <a:off x="3988845" y="4385575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0" name="矩形 49"/>
          <p:cNvSpPr/>
          <p:nvPr/>
        </p:nvSpPr>
        <p:spPr bwMode="auto">
          <a:xfrm>
            <a:off x="4021660" y="5147552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 bwMode="auto">
          <a:xfrm>
            <a:off x="4226662" y="5147552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2" name="矩形 51"/>
          <p:cNvSpPr/>
          <p:nvPr/>
        </p:nvSpPr>
        <p:spPr bwMode="auto">
          <a:xfrm>
            <a:off x="4385054" y="5916655"/>
            <a:ext cx="204395" cy="398033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3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3" name="矩形 52"/>
          <p:cNvSpPr/>
          <p:nvPr/>
        </p:nvSpPr>
        <p:spPr bwMode="auto">
          <a:xfrm>
            <a:off x="3239455" y="5147552"/>
            <a:ext cx="204395" cy="398033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2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4" name="矩形 53"/>
          <p:cNvSpPr/>
          <p:nvPr/>
        </p:nvSpPr>
        <p:spPr bwMode="auto">
          <a:xfrm>
            <a:off x="4195507" y="5916655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7" name="矩形 56"/>
          <p:cNvSpPr/>
          <p:nvPr/>
        </p:nvSpPr>
        <p:spPr bwMode="auto">
          <a:xfrm>
            <a:off x="4386620" y="5543348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8" name="矩形 57"/>
          <p:cNvSpPr/>
          <p:nvPr/>
        </p:nvSpPr>
        <p:spPr bwMode="auto">
          <a:xfrm>
            <a:off x="4582517" y="5543348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9" name="矩形 58"/>
          <p:cNvSpPr/>
          <p:nvPr/>
        </p:nvSpPr>
        <p:spPr bwMode="auto">
          <a:xfrm>
            <a:off x="4778058" y="5147552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0" name="矩形 59"/>
          <p:cNvSpPr/>
          <p:nvPr/>
        </p:nvSpPr>
        <p:spPr bwMode="auto">
          <a:xfrm>
            <a:off x="4778058" y="4777226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1" name="矩形 60"/>
          <p:cNvSpPr/>
          <p:nvPr/>
        </p:nvSpPr>
        <p:spPr bwMode="auto">
          <a:xfrm>
            <a:off x="4982453" y="4777226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2" name="矩形 61"/>
          <p:cNvSpPr/>
          <p:nvPr/>
        </p:nvSpPr>
        <p:spPr bwMode="auto">
          <a:xfrm>
            <a:off x="5165332" y="4385575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3" name="矩形 62"/>
          <p:cNvSpPr/>
          <p:nvPr/>
        </p:nvSpPr>
        <p:spPr bwMode="auto">
          <a:xfrm>
            <a:off x="5369727" y="4385575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4" name="矩形 63"/>
          <p:cNvSpPr/>
          <p:nvPr/>
        </p:nvSpPr>
        <p:spPr bwMode="auto">
          <a:xfrm>
            <a:off x="5358969" y="5147552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5" name="矩形 64"/>
          <p:cNvSpPr/>
          <p:nvPr/>
        </p:nvSpPr>
        <p:spPr bwMode="auto">
          <a:xfrm>
            <a:off x="5564586" y="5147552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6" name="矩形 65"/>
          <p:cNvSpPr/>
          <p:nvPr/>
        </p:nvSpPr>
        <p:spPr bwMode="auto">
          <a:xfrm>
            <a:off x="5758223" y="5916655"/>
            <a:ext cx="204395" cy="398033"/>
          </a:xfrm>
          <a:prstGeom prst="rect">
            <a:avLst/>
          </a:prstGeom>
          <a:solidFill>
            <a:srgbClr val="CC33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7" name="矩形 66"/>
          <p:cNvSpPr/>
          <p:nvPr/>
        </p:nvSpPr>
        <p:spPr bwMode="auto">
          <a:xfrm>
            <a:off x="4594749" y="5916655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8" name="矩形 67"/>
          <p:cNvSpPr/>
          <p:nvPr/>
        </p:nvSpPr>
        <p:spPr bwMode="auto">
          <a:xfrm>
            <a:off x="4785862" y="5543348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69" name="矩形 68"/>
          <p:cNvSpPr/>
          <p:nvPr/>
        </p:nvSpPr>
        <p:spPr bwMode="auto">
          <a:xfrm>
            <a:off x="4981759" y="5543348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0" name="矩形 69"/>
          <p:cNvSpPr/>
          <p:nvPr/>
        </p:nvSpPr>
        <p:spPr bwMode="auto">
          <a:xfrm>
            <a:off x="5177300" y="5147552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1" name="矩形 70"/>
          <p:cNvSpPr/>
          <p:nvPr/>
        </p:nvSpPr>
        <p:spPr bwMode="auto">
          <a:xfrm>
            <a:off x="5177300" y="4777226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2" name="矩形 71"/>
          <p:cNvSpPr/>
          <p:nvPr/>
        </p:nvSpPr>
        <p:spPr bwMode="auto">
          <a:xfrm>
            <a:off x="5381695" y="4777226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3" name="矩形 72"/>
          <p:cNvSpPr/>
          <p:nvPr/>
        </p:nvSpPr>
        <p:spPr bwMode="auto">
          <a:xfrm>
            <a:off x="5564574" y="4385575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4" name="矩形 73"/>
          <p:cNvSpPr/>
          <p:nvPr/>
        </p:nvSpPr>
        <p:spPr bwMode="auto">
          <a:xfrm>
            <a:off x="5768969" y="4385575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5" name="矩形 74"/>
          <p:cNvSpPr/>
          <p:nvPr/>
        </p:nvSpPr>
        <p:spPr bwMode="auto">
          <a:xfrm>
            <a:off x="5758211" y="5147552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65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6" name="矩形 75"/>
          <p:cNvSpPr/>
          <p:nvPr/>
        </p:nvSpPr>
        <p:spPr bwMode="auto">
          <a:xfrm>
            <a:off x="5963828" y="5147552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7" name="矩形 76"/>
          <p:cNvSpPr/>
          <p:nvPr/>
        </p:nvSpPr>
        <p:spPr bwMode="auto">
          <a:xfrm>
            <a:off x="6157465" y="5916655"/>
            <a:ext cx="204395" cy="398033"/>
          </a:xfrm>
          <a:prstGeom prst="rect">
            <a:avLst/>
          </a:prstGeom>
          <a:solidFill>
            <a:srgbClr val="00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800" b="0" i="0" u="none" strike="noStrike" cap="none" normalizeH="0" baseline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</a:rPr>
              <a:t>6</a:t>
            </a: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807241" y="4317773"/>
            <a:ext cx="20570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实际吞吐率</a:t>
            </a:r>
            <a:r>
              <a:rPr lang="en-US" altLang="zh-CN" sz="2800" b="1" dirty="0" err="1">
                <a:solidFill>
                  <a:schemeClr val="accent1"/>
                </a:solidFill>
                <a:latin typeface="+mn-lt"/>
                <a:ea typeface="+mn-ea"/>
              </a:rPr>
              <a:t>Tp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=6/25</a:t>
            </a:r>
          </a:p>
          <a:p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(</a:t>
            </a:r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任务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/</a:t>
            </a:r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</a:rPr>
              <a:t>拍</a:t>
            </a: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</a:rPr>
              <a:t>)</a:t>
            </a:r>
            <a:endParaRPr lang="zh-CN" altLang="en-US" sz="2800" b="1" dirty="0">
              <a:solidFill>
                <a:schemeClr val="accen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f8f65e9-455a-4f18-8caa-76da281d2786"/>
  <p:tag name="COMMONDATA" val="eyJoZGlkIjoiZjMxNGQ4MTRhZjU2MDVkZDA5OTMwZTA2ZjlkOGIyMmEifQ=="/>
</p:tagLst>
</file>

<file path=ppt/theme/theme1.xml><?xml version="1.0" encoding="utf-8"?>
<a:theme xmlns:a="http://schemas.openxmlformats.org/drawingml/2006/main" name="Corporation">
  <a:themeElements>
    <a:clrScheme name="Corporation 1">
      <a:dk1>
        <a:srgbClr val="FFCC00"/>
      </a:dk1>
      <a:lt1>
        <a:srgbClr val="FFFFFF"/>
      </a:lt1>
      <a:dk2>
        <a:srgbClr val="DDDDDD"/>
      </a:dk2>
      <a:lt2>
        <a:srgbClr val="C0C0C0"/>
      </a:lt2>
      <a:accent1>
        <a:srgbClr val="0092CC"/>
      </a:accent1>
      <a:accent2>
        <a:srgbClr val="C7E6FD"/>
      </a:accent2>
      <a:accent3>
        <a:srgbClr val="FFFFFF"/>
      </a:accent3>
      <a:accent4>
        <a:srgbClr val="DAAE00"/>
      </a:accent4>
      <a:accent5>
        <a:srgbClr val="AAC7E2"/>
      </a:accent5>
      <a:accent6>
        <a:srgbClr val="B4D0E5"/>
      </a:accent6>
      <a:hlink>
        <a:srgbClr val="333399"/>
      </a:hlink>
      <a:folHlink>
        <a:srgbClr val="02C4DE"/>
      </a:folHlink>
    </a:clrScheme>
    <a:fontScheme name="Corporation">
      <a:majorFont>
        <a:latin typeface="隶书"/>
        <a:ea typeface="隶书"/>
        <a:cs typeface=""/>
      </a:majorFont>
      <a:minorFont>
        <a:latin typeface="隶书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rporation 1">
        <a:dk1>
          <a:srgbClr val="FFCC00"/>
        </a:dk1>
        <a:lt1>
          <a:srgbClr val="FFFFFF"/>
        </a:lt1>
        <a:dk2>
          <a:srgbClr val="DDDDDD"/>
        </a:dk2>
        <a:lt2>
          <a:srgbClr val="C0C0C0"/>
        </a:lt2>
        <a:accent1>
          <a:srgbClr val="0092CC"/>
        </a:accent1>
        <a:accent2>
          <a:srgbClr val="C7E6FD"/>
        </a:accent2>
        <a:accent3>
          <a:srgbClr val="FFFFFF"/>
        </a:accent3>
        <a:accent4>
          <a:srgbClr val="DAAE00"/>
        </a:accent4>
        <a:accent5>
          <a:srgbClr val="AAC7E2"/>
        </a:accent5>
        <a:accent6>
          <a:srgbClr val="B4D0E5"/>
        </a:accent6>
        <a:hlink>
          <a:srgbClr val="333399"/>
        </a:hlink>
        <a:folHlink>
          <a:srgbClr val="02C4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2">
        <a:dk1>
          <a:srgbClr val="E1DC00"/>
        </a:dk1>
        <a:lt1>
          <a:srgbClr val="FFFFFF"/>
        </a:lt1>
        <a:dk2>
          <a:srgbClr val="DDDDDD"/>
        </a:dk2>
        <a:lt2>
          <a:srgbClr val="C0C0C0"/>
        </a:lt2>
        <a:accent1>
          <a:srgbClr val="008800"/>
        </a:accent1>
        <a:accent2>
          <a:srgbClr val="E0F5C7"/>
        </a:accent2>
        <a:accent3>
          <a:srgbClr val="FFFFFF"/>
        </a:accent3>
        <a:accent4>
          <a:srgbClr val="C0BC00"/>
        </a:accent4>
        <a:accent5>
          <a:srgbClr val="AAC3AA"/>
        </a:accent5>
        <a:accent6>
          <a:srgbClr val="CBDEB4"/>
        </a:accent6>
        <a:hlink>
          <a:srgbClr val="003300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3">
        <a:dk1>
          <a:srgbClr val="00CC66"/>
        </a:dk1>
        <a:lt1>
          <a:srgbClr val="FFFFFF"/>
        </a:lt1>
        <a:dk2>
          <a:srgbClr val="DDDDDD"/>
        </a:dk2>
        <a:lt2>
          <a:srgbClr val="C0C0C0"/>
        </a:lt2>
        <a:accent1>
          <a:srgbClr val="BD9633"/>
        </a:accent1>
        <a:accent2>
          <a:srgbClr val="FFEDC9"/>
        </a:accent2>
        <a:accent3>
          <a:srgbClr val="FFFFFF"/>
        </a:accent3>
        <a:accent4>
          <a:srgbClr val="00AE56"/>
        </a:accent4>
        <a:accent5>
          <a:srgbClr val="DBC9AD"/>
        </a:accent5>
        <a:accent6>
          <a:srgbClr val="E7D7B6"/>
        </a:accent6>
        <a:hlink>
          <a:srgbClr val="68452A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rporation">
  <a:themeElements>
    <a:clrScheme name="Corporation 1">
      <a:dk1>
        <a:srgbClr val="FFCC00"/>
      </a:dk1>
      <a:lt1>
        <a:srgbClr val="FFFFFF"/>
      </a:lt1>
      <a:dk2>
        <a:srgbClr val="DDDDDD"/>
      </a:dk2>
      <a:lt2>
        <a:srgbClr val="C0C0C0"/>
      </a:lt2>
      <a:accent1>
        <a:srgbClr val="0092CC"/>
      </a:accent1>
      <a:accent2>
        <a:srgbClr val="C7E6FD"/>
      </a:accent2>
      <a:accent3>
        <a:srgbClr val="FFFFFF"/>
      </a:accent3>
      <a:accent4>
        <a:srgbClr val="DAAE00"/>
      </a:accent4>
      <a:accent5>
        <a:srgbClr val="AAC7E2"/>
      </a:accent5>
      <a:accent6>
        <a:srgbClr val="B4D0E5"/>
      </a:accent6>
      <a:hlink>
        <a:srgbClr val="333399"/>
      </a:hlink>
      <a:folHlink>
        <a:srgbClr val="02C4DE"/>
      </a:folHlink>
    </a:clrScheme>
    <a:fontScheme name="Corporation">
      <a:majorFont>
        <a:latin typeface="隶书"/>
        <a:ea typeface="隶书"/>
        <a:cs typeface=""/>
      </a:majorFont>
      <a:minorFont>
        <a:latin typeface="隶书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orporation 1">
        <a:dk1>
          <a:srgbClr val="FFCC00"/>
        </a:dk1>
        <a:lt1>
          <a:srgbClr val="FFFFFF"/>
        </a:lt1>
        <a:dk2>
          <a:srgbClr val="DDDDDD"/>
        </a:dk2>
        <a:lt2>
          <a:srgbClr val="C0C0C0"/>
        </a:lt2>
        <a:accent1>
          <a:srgbClr val="0092CC"/>
        </a:accent1>
        <a:accent2>
          <a:srgbClr val="C7E6FD"/>
        </a:accent2>
        <a:accent3>
          <a:srgbClr val="FFFFFF"/>
        </a:accent3>
        <a:accent4>
          <a:srgbClr val="DAAE00"/>
        </a:accent4>
        <a:accent5>
          <a:srgbClr val="AAC7E2"/>
        </a:accent5>
        <a:accent6>
          <a:srgbClr val="B4D0E5"/>
        </a:accent6>
        <a:hlink>
          <a:srgbClr val="333399"/>
        </a:hlink>
        <a:folHlink>
          <a:srgbClr val="02C4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2">
        <a:dk1>
          <a:srgbClr val="E1DC00"/>
        </a:dk1>
        <a:lt1>
          <a:srgbClr val="FFFFFF"/>
        </a:lt1>
        <a:dk2>
          <a:srgbClr val="DDDDDD"/>
        </a:dk2>
        <a:lt2>
          <a:srgbClr val="C0C0C0"/>
        </a:lt2>
        <a:accent1>
          <a:srgbClr val="008800"/>
        </a:accent1>
        <a:accent2>
          <a:srgbClr val="E0F5C7"/>
        </a:accent2>
        <a:accent3>
          <a:srgbClr val="FFFFFF"/>
        </a:accent3>
        <a:accent4>
          <a:srgbClr val="C0BC00"/>
        </a:accent4>
        <a:accent5>
          <a:srgbClr val="AAC3AA"/>
        </a:accent5>
        <a:accent6>
          <a:srgbClr val="CBDEB4"/>
        </a:accent6>
        <a:hlink>
          <a:srgbClr val="003300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ion 3">
        <a:dk1>
          <a:srgbClr val="00CC66"/>
        </a:dk1>
        <a:lt1>
          <a:srgbClr val="FFFFFF"/>
        </a:lt1>
        <a:dk2>
          <a:srgbClr val="DDDDDD"/>
        </a:dk2>
        <a:lt2>
          <a:srgbClr val="C0C0C0"/>
        </a:lt2>
        <a:accent1>
          <a:srgbClr val="BD9633"/>
        </a:accent1>
        <a:accent2>
          <a:srgbClr val="FFEDC9"/>
        </a:accent2>
        <a:accent3>
          <a:srgbClr val="FFFFFF"/>
        </a:accent3>
        <a:accent4>
          <a:srgbClr val="00AE56"/>
        </a:accent4>
        <a:accent5>
          <a:srgbClr val="DBC9AD"/>
        </a:accent5>
        <a:accent6>
          <a:srgbClr val="E7D7B6"/>
        </a:accent6>
        <a:hlink>
          <a:srgbClr val="68452A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1718</TotalTime>
  <Words>7195</Words>
  <Application>Microsoft Office PowerPoint</Application>
  <PresentationFormat>全屏显示(4:3)</PresentationFormat>
  <Paragraphs>855</Paragraphs>
  <Slides>72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72</vt:i4>
      </vt:variant>
    </vt:vector>
  </HeadingPairs>
  <TitlesOfParts>
    <vt:vector size="84" baseType="lpstr">
      <vt:lpstr>Gulim</vt:lpstr>
      <vt:lpstr>等线</vt:lpstr>
      <vt:lpstr>隶书</vt:lpstr>
      <vt:lpstr>Arial</vt:lpstr>
      <vt:lpstr>Cambria Math</vt:lpstr>
      <vt:lpstr>Times New Roman</vt:lpstr>
      <vt:lpstr>Verdana</vt:lpstr>
      <vt:lpstr>Wingdings</vt:lpstr>
      <vt:lpstr>Corporation</vt:lpstr>
      <vt:lpstr>1_Corporation</vt:lpstr>
      <vt:lpstr>Microsoft Visio 2003-2010 Drawing</vt:lpstr>
      <vt:lpstr>Equation.3</vt:lpstr>
      <vt:lpstr>计算机组成与系统结构 习题</vt:lpstr>
      <vt:lpstr>【复习提纲】</vt:lpstr>
      <vt:lpstr>【复习提纲】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第二次作业</vt:lpstr>
      <vt:lpstr>第二次作业</vt:lpstr>
      <vt:lpstr>第二次作业</vt:lpstr>
      <vt:lpstr>第三次作业</vt:lpstr>
      <vt:lpstr>第三次作业</vt:lpstr>
      <vt:lpstr>第四次作业-1</vt:lpstr>
      <vt:lpstr>第四次作业-1</vt:lpstr>
      <vt:lpstr>第四次作业-1</vt:lpstr>
      <vt:lpstr>第四次作业-1</vt:lpstr>
      <vt:lpstr>第四次作业-2</vt:lpstr>
      <vt:lpstr>第四次作业-2</vt:lpstr>
      <vt:lpstr>第四次作业-2</vt:lpstr>
      <vt:lpstr>第四次作业-2</vt:lpstr>
      <vt:lpstr>【0429-03 问题】</vt:lpstr>
      <vt:lpstr>【0429-03 问题】</vt:lpstr>
      <vt:lpstr>【0429-03 问题】</vt:lpstr>
      <vt:lpstr>【0429-03 问题】</vt:lpstr>
      <vt:lpstr>【0429-05 问题】（删去）</vt:lpstr>
      <vt:lpstr>【0429-05 问题】</vt:lpstr>
      <vt:lpstr>【0429-05 问题】</vt:lpstr>
      <vt:lpstr>【0429-06 问题】</vt:lpstr>
      <vt:lpstr>【0429-06 问题】</vt:lpstr>
      <vt:lpstr>【0429-06 问题】</vt:lpstr>
      <vt:lpstr>【0429-06 问题】</vt:lpstr>
      <vt:lpstr>【0429-07 问题】</vt:lpstr>
      <vt:lpstr>【0429-07 问题】</vt:lpstr>
      <vt:lpstr>【0429-07 问题】</vt:lpstr>
      <vt:lpstr>【0429-07 问题】</vt:lpstr>
      <vt:lpstr>【0429-07 问题】</vt:lpstr>
      <vt:lpstr>【0429-08 问题】</vt:lpstr>
      <vt:lpstr>【0429-08 问题】</vt:lpstr>
      <vt:lpstr>【0429-08 问题】</vt:lpstr>
      <vt:lpstr>【0429-08 问题】</vt:lpstr>
      <vt:lpstr>【0429-08 问题】</vt:lpstr>
      <vt:lpstr>【0429-08 问题】</vt:lpstr>
      <vt:lpstr>【0429-09 问题】</vt:lpstr>
      <vt:lpstr>【0429-09 问题】</vt:lpstr>
      <vt:lpstr>【0429-09 问题】</vt:lpstr>
      <vt:lpstr>【0429-09 问题】</vt:lpstr>
      <vt:lpstr>【0429-09 问题】</vt:lpstr>
      <vt:lpstr>【0429-09 问题】</vt:lpstr>
      <vt:lpstr>【0429-10 问题*】</vt:lpstr>
      <vt:lpstr>【0429-10 问题】</vt:lpstr>
      <vt:lpstr>【0429-10 问题】</vt:lpstr>
      <vt:lpstr>【0429-11 问题】</vt:lpstr>
      <vt:lpstr>【0429-11问题】</vt:lpstr>
      <vt:lpstr>【0429-11 问题】</vt:lpstr>
      <vt:lpstr>【0429-12】</vt:lpstr>
      <vt:lpstr>【0429-12】</vt:lpstr>
      <vt:lpstr>【0429-12】</vt:lpstr>
      <vt:lpstr>【0429-12】</vt:lpstr>
      <vt:lpstr>【0429-12】</vt:lpstr>
      <vt:lpstr>【0429-12】</vt:lpstr>
      <vt:lpstr>【0429-12】</vt:lpstr>
      <vt:lpstr>【0429-12】</vt:lpstr>
      <vt:lpstr>【0429-13】</vt:lpstr>
      <vt:lpstr>【0429-13】</vt:lpstr>
      <vt:lpstr>【0429-13】</vt:lpstr>
      <vt:lpstr>【0429-14】</vt:lpstr>
      <vt:lpstr>【0429-14】</vt:lpstr>
      <vt:lpstr>【0429-14】</vt:lpstr>
      <vt:lpstr>【0429-14】</vt:lpstr>
      <vt:lpstr>【0429-14】</vt:lpstr>
      <vt:lpstr>【0429-14】</vt:lpstr>
    </vt:vector>
  </TitlesOfParts>
  <Company>Guilddesign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040TGp_time_mono</dc:title>
  <dc:creator>ThemeGallery</dc:creator>
  <cp:lastModifiedBy>xing mo</cp:lastModifiedBy>
  <cp:revision>2316</cp:revision>
  <dcterms:created xsi:type="dcterms:W3CDTF">2003-08-21T08:11:00Z</dcterms:created>
  <dcterms:modified xsi:type="dcterms:W3CDTF">2026-05-13T07:40:09Z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30230AADF65B4B9AA11AA888BBBD7257</vt:lpwstr>
  </property>
  <property fmtid="{D5CDD505-2E9C-101B-9397-08002B2CF9AE}" pid="3" name="KSOProductBuildVer">
    <vt:lpwstr>2052-12.1.0.25222</vt:lpwstr>
  </property>
</Properties>
</file>