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sd" ContentType="application/vnd.visi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3" r:id="rId2"/>
  </p:sldMasterIdLst>
  <p:notesMasterIdLst>
    <p:notesMasterId r:id="rId57"/>
  </p:notesMasterIdLst>
  <p:handoutMasterIdLst>
    <p:handoutMasterId r:id="rId58"/>
  </p:handoutMasterIdLst>
  <p:sldIdLst>
    <p:sldId id="262" r:id="rId3"/>
    <p:sldId id="327" r:id="rId4"/>
    <p:sldId id="444" r:id="rId5"/>
    <p:sldId id="445" r:id="rId6"/>
    <p:sldId id="446" r:id="rId7"/>
    <p:sldId id="447" r:id="rId8"/>
    <p:sldId id="450" r:id="rId9"/>
    <p:sldId id="448" r:id="rId10"/>
    <p:sldId id="449" r:id="rId11"/>
    <p:sldId id="345" r:id="rId12"/>
    <p:sldId id="346" r:id="rId13"/>
    <p:sldId id="347" r:id="rId14"/>
    <p:sldId id="348" r:id="rId15"/>
    <p:sldId id="349" r:id="rId16"/>
    <p:sldId id="350" r:id="rId17"/>
    <p:sldId id="351" r:id="rId18"/>
    <p:sldId id="352" r:id="rId19"/>
    <p:sldId id="356" r:id="rId20"/>
    <p:sldId id="357" r:id="rId21"/>
    <p:sldId id="358" r:id="rId22"/>
    <p:sldId id="359" r:id="rId23"/>
    <p:sldId id="384" r:id="rId24"/>
    <p:sldId id="385" r:id="rId25"/>
    <p:sldId id="386" r:id="rId26"/>
    <p:sldId id="387" r:id="rId27"/>
    <p:sldId id="388" r:id="rId28"/>
    <p:sldId id="389" r:id="rId29"/>
    <p:sldId id="390" r:id="rId30"/>
    <p:sldId id="391" r:id="rId31"/>
    <p:sldId id="392" r:id="rId32"/>
    <p:sldId id="393" r:id="rId33"/>
    <p:sldId id="394" r:id="rId34"/>
    <p:sldId id="395" r:id="rId35"/>
    <p:sldId id="396" r:id="rId36"/>
    <p:sldId id="397" r:id="rId37"/>
    <p:sldId id="398" r:id="rId38"/>
    <p:sldId id="399" r:id="rId39"/>
    <p:sldId id="371" r:id="rId40"/>
    <p:sldId id="402" r:id="rId41"/>
    <p:sldId id="403" r:id="rId42"/>
    <p:sldId id="404" r:id="rId43"/>
    <p:sldId id="405" r:id="rId44"/>
    <p:sldId id="406" r:id="rId45"/>
    <p:sldId id="407" r:id="rId46"/>
    <p:sldId id="408" r:id="rId47"/>
    <p:sldId id="441" r:id="rId48"/>
    <p:sldId id="442" r:id="rId49"/>
    <p:sldId id="443" r:id="rId50"/>
    <p:sldId id="435" r:id="rId51"/>
    <p:sldId id="436" r:id="rId52"/>
    <p:sldId id="437" r:id="rId53"/>
    <p:sldId id="438" r:id="rId54"/>
    <p:sldId id="439" r:id="rId55"/>
    <p:sldId id="440" r:id="rId56"/>
  </p:sldIdLst>
  <p:sldSz cx="9144000" cy="6858000" type="screen4x3"/>
  <p:notesSz cx="6858000" cy="9144000"/>
  <p:custDataLst>
    <p:tags r:id="rId59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隶书" panose="020105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隶书" panose="020105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隶书" panose="020105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隶书" panose="020105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隶书" panose="020105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隶书" panose="020105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隶书" panose="020105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隶书" panose="020105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隶书" panose="020105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00"/>
    <a:srgbClr val="CC0000"/>
    <a:srgbClr val="0092CC"/>
    <a:srgbClr val="0000CC"/>
    <a:srgbClr val="FF00FF"/>
    <a:srgbClr val="3366FF"/>
    <a:srgbClr val="99FFCC"/>
    <a:srgbClr val="EEF4F9"/>
    <a:srgbClr val="A583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22" autoAdjust="0"/>
    <p:restoredTop sz="88447" autoAdjust="0"/>
  </p:normalViewPr>
  <p:slideViewPr>
    <p:cSldViewPr snapToGrid="0" showGuides="1">
      <p:cViewPr varScale="1">
        <p:scale>
          <a:sx n="85" d="100"/>
          <a:sy n="85" d="100"/>
        </p:scale>
        <p:origin x="1248" y="34"/>
      </p:cViewPr>
      <p:guideLst>
        <p:guide orient="horz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howGuides="1">
      <p:cViewPr varScale="1">
        <p:scale>
          <a:sx n="55" d="100"/>
          <a:sy n="55" d="100"/>
        </p:scale>
        <p:origin x="-2190" y="-78"/>
      </p:cViewPr>
      <p:guideLst>
        <p:guide orient="horz" pos="2880"/>
        <p:guide pos="216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61" Type="http://schemas.openxmlformats.org/officeDocument/2006/relationships/viewProps" Target="view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ags" Target="tags/tag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160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160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160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80FAE793-B651-487B-B40C-CD815F4932C8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90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6D6DD73F-CA8F-4FB0-9ED8-884FD03F8712}" type="slidenum">
              <a:rPr lang="zh-CN" altLang="en-US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6DD73F-CA8F-4FB0-9ED8-884FD03F8712}" type="slidenum">
              <a:rPr lang="zh-CN" altLang="en-US" smtClean="0"/>
              <a:t>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240302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6DD73F-CA8F-4FB0-9ED8-884FD03F8712}" type="slidenum">
              <a:rPr lang="zh-CN" altLang="en-US" smtClean="0"/>
              <a:t>40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6DD73F-CA8F-4FB0-9ED8-884FD03F8712}" type="slidenum">
              <a:rPr lang="zh-CN" altLang="en-US" smtClean="0"/>
              <a:t>41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6DD73F-CA8F-4FB0-9ED8-884FD03F8712}" type="slidenum">
              <a:rPr lang="zh-CN" altLang="en-US" smtClean="0"/>
              <a:t>42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6DD73F-CA8F-4FB0-9ED8-884FD03F8712}" type="slidenum">
              <a:rPr lang="zh-CN" altLang="en-US" smtClean="0"/>
              <a:t>43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6DD73F-CA8F-4FB0-9ED8-884FD03F8712}" type="slidenum">
              <a:rPr lang="zh-CN" altLang="en-US" smtClean="0"/>
              <a:t>44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6DD73F-CA8F-4FB0-9ED8-884FD03F8712}" type="slidenum">
              <a:rPr lang="zh-CN" altLang="en-US" smtClean="0"/>
              <a:t>45</a:t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6" t="2879" r="75218" b="62186"/>
          <a:stretch>
            <a:fillRect/>
          </a:stretch>
        </p:blipFill>
        <p:spPr bwMode="auto">
          <a:xfrm>
            <a:off x="61913" y="44450"/>
            <a:ext cx="82232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1"/>
          <p:cNvSpPr>
            <a:spLocks noChangeArrowheads="1"/>
          </p:cNvSpPr>
          <p:nvPr/>
        </p:nvSpPr>
        <p:spPr bwMode="gray">
          <a:xfrm>
            <a:off x="0" y="908050"/>
            <a:ext cx="9144000" cy="4992688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>
              <a:defRPr/>
            </a:pPr>
            <a:endParaRPr lang="zh-CN" altLang="en-US"/>
          </a:p>
        </p:txBody>
      </p:sp>
      <p:pic>
        <p:nvPicPr>
          <p:cNvPr id="6" name="Picture 32" descr="light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8" y="1428750"/>
            <a:ext cx="13335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3" descr="light_white"/>
          <p:cNvPicPr>
            <a:picLocks noChangeAspect="1" noChangeArrowheads="1"/>
          </p:cNvPicPr>
          <p:nvPr/>
        </p:nvPicPr>
        <p:blipFill>
          <a:blip r:embed="rId3">
            <a:lum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238" y="1231900"/>
            <a:ext cx="220662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4" descr="light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8" y="1860550"/>
            <a:ext cx="13335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5" descr="light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1738313"/>
            <a:ext cx="115888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6" descr="light_white"/>
          <p:cNvPicPr>
            <a:picLocks noChangeAspect="1" noChangeArrowheads="1"/>
          </p:cNvPicPr>
          <p:nvPr/>
        </p:nvPicPr>
        <p:blipFill>
          <a:blip r:embed="rId3">
            <a:grayscl/>
            <a:lum contrast="-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1665288"/>
            <a:ext cx="322263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7" descr="light_white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825" y="1265238"/>
            <a:ext cx="13335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8" descr="light_white"/>
          <p:cNvPicPr>
            <a:picLocks noChangeAspect="1" noChangeArrowheads="1"/>
          </p:cNvPicPr>
          <p:nvPr/>
        </p:nvPicPr>
        <p:blipFill>
          <a:blip r:embed="rId3">
            <a:lum contras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075" y="2028825"/>
            <a:ext cx="13335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9" descr="light_white"/>
          <p:cNvPicPr>
            <a:picLocks noChangeAspect="1" noChangeArrowheads="1"/>
          </p:cNvPicPr>
          <p:nvPr/>
        </p:nvPicPr>
        <p:blipFill>
          <a:blip r:embed="rId3">
            <a:lum contrast="-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838" y="3025775"/>
            <a:ext cx="207962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0" descr="light_white"/>
          <p:cNvPicPr>
            <a:picLocks noChangeAspect="1" noChangeArrowheads="1"/>
          </p:cNvPicPr>
          <p:nvPr/>
        </p:nvPicPr>
        <p:blipFill>
          <a:blip r:embed="rId3">
            <a:grayscl/>
            <a:lum contrast="-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150" y="1514475"/>
            <a:ext cx="1825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1" descr="light_white"/>
          <p:cNvPicPr>
            <a:picLocks noChangeAspect="1" noChangeArrowheads="1"/>
          </p:cNvPicPr>
          <p:nvPr/>
        </p:nvPicPr>
        <p:blipFill>
          <a:blip r:embed="rId3">
            <a:lum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8475" y="1939925"/>
            <a:ext cx="13335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2" descr="light_white"/>
          <p:cNvPicPr>
            <a:picLocks noChangeAspect="1" noChangeArrowheads="1"/>
          </p:cNvPicPr>
          <p:nvPr/>
        </p:nvPicPr>
        <p:blipFill>
          <a:blip r:embed="rId3">
            <a:lum contrast="-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3388" y="1670050"/>
            <a:ext cx="13335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3" descr="light_white"/>
          <p:cNvPicPr>
            <a:picLocks noChangeAspect="1" noChangeArrowheads="1"/>
          </p:cNvPicPr>
          <p:nvPr/>
        </p:nvPicPr>
        <p:blipFill>
          <a:blip r:embed="rId3">
            <a:lum contrast="-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1550" y="1908175"/>
            <a:ext cx="13335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4" descr="light_white"/>
          <p:cNvPicPr>
            <a:picLocks noChangeAspect="1" noChangeArrowheads="1"/>
          </p:cNvPicPr>
          <p:nvPr/>
        </p:nvPicPr>
        <p:blipFill>
          <a:blip r:embed="rId3">
            <a:lum contrast="-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563" y="1557338"/>
            <a:ext cx="13335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Freeform 45"/>
          <p:cNvSpPr/>
          <p:nvPr/>
        </p:nvSpPr>
        <p:spPr bwMode="auto">
          <a:xfrm>
            <a:off x="-3175" y="882650"/>
            <a:ext cx="9145588" cy="361950"/>
          </a:xfrm>
          <a:custGeom>
            <a:avLst/>
            <a:gdLst>
              <a:gd name="T0" fmla="*/ 0 w 5761"/>
              <a:gd name="T1" fmla="*/ 1 h 228"/>
              <a:gd name="T2" fmla="*/ 5761 w 5761"/>
              <a:gd name="T3" fmla="*/ 0 h 228"/>
              <a:gd name="T4" fmla="*/ 5761 w 5761"/>
              <a:gd name="T5" fmla="*/ 228 h 228"/>
              <a:gd name="T6" fmla="*/ 3629 w 5761"/>
              <a:gd name="T7" fmla="*/ 228 h 228"/>
              <a:gd name="T8" fmla="*/ 3493 w 5761"/>
              <a:gd name="T9" fmla="*/ 92 h 228"/>
              <a:gd name="T10" fmla="*/ 0 w 5761"/>
              <a:gd name="T11" fmla="*/ 92 h 228"/>
              <a:gd name="T12" fmla="*/ 0 w 5761"/>
              <a:gd name="T13" fmla="*/ 1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761" h="228">
                <a:moveTo>
                  <a:pt x="0" y="1"/>
                </a:moveTo>
                <a:lnTo>
                  <a:pt x="5761" y="0"/>
                </a:lnTo>
                <a:lnTo>
                  <a:pt x="5761" y="228"/>
                </a:lnTo>
                <a:lnTo>
                  <a:pt x="3629" y="228"/>
                </a:lnTo>
                <a:lnTo>
                  <a:pt x="3493" y="92"/>
                </a:lnTo>
                <a:lnTo>
                  <a:pt x="0" y="92"/>
                </a:lnTo>
                <a:lnTo>
                  <a:pt x="0" y="1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50000">
                <a:schemeClr val="tx2"/>
              </a:gs>
              <a:gs pos="100000">
                <a:schemeClr val="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r">
              <a:defRPr/>
            </a:pPr>
            <a:endParaRPr lang="zh-CN" altLang="en-US">
              <a:ea typeface="+mn-ea"/>
            </a:endParaRPr>
          </a:p>
        </p:txBody>
      </p:sp>
      <p:pic>
        <p:nvPicPr>
          <p:cNvPr id="20" name="Picture 46" descr="light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00" y="1249363"/>
            <a:ext cx="13335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7" descr="light_white"/>
          <p:cNvPicPr>
            <a:picLocks noChangeAspect="1" noChangeArrowheads="1"/>
          </p:cNvPicPr>
          <p:nvPr/>
        </p:nvPicPr>
        <p:blipFill>
          <a:blip r:embed="rId3">
            <a:lum contras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175" y="1839913"/>
            <a:ext cx="10636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8" descr="light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713" y="1471613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49" descr="light_white"/>
          <p:cNvPicPr>
            <a:picLocks noChangeAspect="1" noChangeArrowheads="1"/>
          </p:cNvPicPr>
          <p:nvPr/>
        </p:nvPicPr>
        <p:blipFill>
          <a:blip r:embed="rId3">
            <a:grayscl/>
            <a:lum contrast="-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925" y="1008063"/>
            <a:ext cx="182563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Freeform 50"/>
          <p:cNvSpPr/>
          <p:nvPr/>
        </p:nvSpPr>
        <p:spPr bwMode="auto">
          <a:xfrm rot="10800000">
            <a:off x="-3175" y="5543550"/>
            <a:ext cx="9145588" cy="361950"/>
          </a:xfrm>
          <a:custGeom>
            <a:avLst/>
            <a:gdLst>
              <a:gd name="T0" fmla="*/ 0 w 5761"/>
              <a:gd name="T1" fmla="*/ 1 h 228"/>
              <a:gd name="T2" fmla="*/ 5761 w 5761"/>
              <a:gd name="T3" fmla="*/ 0 h 228"/>
              <a:gd name="T4" fmla="*/ 5761 w 5761"/>
              <a:gd name="T5" fmla="*/ 228 h 228"/>
              <a:gd name="T6" fmla="*/ 3629 w 5761"/>
              <a:gd name="T7" fmla="*/ 228 h 228"/>
              <a:gd name="T8" fmla="*/ 3493 w 5761"/>
              <a:gd name="T9" fmla="*/ 92 h 228"/>
              <a:gd name="T10" fmla="*/ 0 w 5761"/>
              <a:gd name="T11" fmla="*/ 92 h 228"/>
              <a:gd name="T12" fmla="*/ 0 w 5761"/>
              <a:gd name="T13" fmla="*/ 1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761" h="228">
                <a:moveTo>
                  <a:pt x="0" y="1"/>
                </a:moveTo>
                <a:lnTo>
                  <a:pt x="5761" y="0"/>
                </a:lnTo>
                <a:lnTo>
                  <a:pt x="5761" y="228"/>
                </a:lnTo>
                <a:lnTo>
                  <a:pt x="3629" y="228"/>
                </a:lnTo>
                <a:lnTo>
                  <a:pt x="3493" y="92"/>
                </a:lnTo>
                <a:lnTo>
                  <a:pt x="0" y="92"/>
                </a:lnTo>
                <a:lnTo>
                  <a:pt x="0" y="1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50000">
                <a:schemeClr val="tx2"/>
              </a:gs>
              <a:gs pos="100000">
                <a:schemeClr val="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r">
              <a:defRPr/>
            </a:pPr>
            <a:endParaRPr lang="zh-CN" altLang="en-US">
              <a:ea typeface="+mn-ea"/>
            </a:endParaRPr>
          </a:p>
        </p:txBody>
      </p:sp>
      <p:sp>
        <p:nvSpPr>
          <p:cNvPr id="25" name="Oval 51"/>
          <p:cNvSpPr>
            <a:spLocks noChangeArrowheads="1"/>
          </p:cNvSpPr>
          <p:nvPr/>
        </p:nvSpPr>
        <p:spPr bwMode="auto">
          <a:xfrm rot="20480180">
            <a:off x="3178175" y="4318000"/>
            <a:ext cx="1135063" cy="1135063"/>
          </a:xfrm>
          <a:prstGeom prst="ellipse">
            <a:avLst/>
          </a:prstGeom>
          <a:noFill/>
          <a:ln w="19050">
            <a:solidFill>
              <a:schemeClr val="bg1">
                <a:alpha val="50195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 algn="ctr">
              <a:defRPr/>
            </a:pPr>
            <a:endParaRPr lang="ko-KR" altLang="en-US">
              <a:solidFill>
                <a:schemeClr val="bg1"/>
              </a:solidFill>
              <a:ea typeface="Gulim" pitchFamily="34" charset="-127"/>
            </a:endParaRPr>
          </a:p>
        </p:txBody>
      </p:sp>
      <p:sp>
        <p:nvSpPr>
          <p:cNvPr id="26" name="Line 52"/>
          <p:cNvSpPr>
            <a:spLocks noChangeShapeType="1"/>
          </p:cNvSpPr>
          <p:nvPr/>
        </p:nvSpPr>
        <p:spPr bwMode="auto">
          <a:xfrm rot="20480180" flipV="1">
            <a:off x="2560638" y="2527300"/>
            <a:ext cx="327025" cy="327025"/>
          </a:xfrm>
          <a:prstGeom prst="line">
            <a:avLst/>
          </a:prstGeom>
          <a:noFill/>
          <a:ln w="57150" cap="rnd">
            <a:solidFill>
              <a:schemeClr val="bg1">
                <a:alpha val="50195"/>
              </a:schemeClr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" name="Line 53"/>
          <p:cNvSpPr>
            <a:spLocks noChangeShapeType="1"/>
          </p:cNvSpPr>
          <p:nvPr/>
        </p:nvSpPr>
        <p:spPr bwMode="auto">
          <a:xfrm rot="20480180" flipH="1" flipV="1">
            <a:off x="2798763" y="3963988"/>
            <a:ext cx="442912" cy="608012"/>
          </a:xfrm>
          <a:prstGeom prst="line">
            <a:avLst/>
          </a:prstGeom>
          <a:noFill/>
          <a:ln w="57150" cap="rnd">
            <a:solidFill>
              <a:schemeClr val="bg1">
                <a:alpha val="50195"/>
              </a:schemeClr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" name="Line 54"/>
          <p:cNvSpPr>
            <a:spLocks noChangeShapeType="1"/>
          </p:cNvSpPr>
          <p:nvPr/>
        </p:nvSpPr>
        <p:spPr bwMode="auto">
          <a:xfrm rot="20480180" flipH="1" flipV="1">
            <a:off x="1219200" y="2982913"/>
            <a:ext cx="227013" cy="227012"/>
          </a:xfrm>
          <a:prstGeom prst="line">
            <a:avLst/>
          </a:prstGeom>
          <a:noFill/>
          <a:ln w="57150" cap="rnd">
            <a:solidFill>
              <a:schemeClr val="bg1">
                <a:alpha val="50195"/>
              </a:schemeClr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" name="Oval 55"/>
          <p:cNvSpPr>
            <a:spLocks noChangeArrowheads="1"/>
          </p:cNvSpPr>
          <p:nvPr/>
        </p:nvSpPr>
        <p:spPr bwMode="auto">
          <a:xfrm rot="20480180">
            <a:off x="85725" y="2257425"/>
            <a:ext cx="1182688" cy="1184275"/>
          </a:xfrm>
          <a:prstGeom prst="ellipse">
            <a:avLst/>
          </a:prstGeom>
          <a:noFill/>
          <a:ln w="19050">
            <a:solidFill>
              <a:schemeClr val="bg1">
                <a:alpha val="50195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>
              <a:defRPr/>
            </a:pPr>
            <a:endParaRPr lang="zh-CN" altLang="en-US"/>
          </a:p>
        </p:txBody>
      </p:sp>
      <p:sp>
        <p:nvSpPr>
          <p:cNvPr id="30" name="Oval 56" descr="cloud2"/>
          <p:cNvSpPr>
            <a:spLocks noChangeArrowheads="1"/>
          </p:cNvSpPr>
          <p:nvPr/>
        </p:nvSpPr>
        <p:spPr bwMode="auto">
          <a:xfrm rot="20480180">
            <a:off x="1479550" y="2844800"/>
            <a:ext cx="1411288" cy="1411288"/>
          </a:xfrm>
          <a:prstGeom prst="ellipse">
            <a:avLst/>
          </a:prstGeom>
          <a:blipFill dpi="0" rotWithShape="1">
            <a:blip r:embed="rId4">
              <a:lum contrast="6000"/>
            </a:blip>
            <a:srcRect/>
            <a:stretch>
              <a:fillRect/>
            </a:stretch>
          </a:blipFill>
          <a:ln w="38100">
            <a:solidFill>
              <a:schemeClr val="bg1">
                <a:alpha val="50195"/>
              </a:schemeClr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>
              <a:defRPr/>
            </a:pPr>
            <a:endParaRPr lang="zh-CN" altLang="en-US"/>
          </a:p>
        </p:txBody>
      </p:sp>
      <p:pic>
        <p:nvPicPr>
          <p:cNvPr id="31" name="Picture 57" descr="globe_whit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493838" y="2855913"/>
            <a:ext cx="1381125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Line 58"/>
          <p:cNvSpPr>
            <a:spLocks noChangeShapeType="1"/>
          </p:cNvSpPr>
          <p:nvPr/>
        </p:nvSpPr>
        <p:spPr bwMode="auto">
          <a:xfrm rot="20480180" flipV="1">
            <a:off x="1647825" y="4192588"/>
            <a:ext cx="146050" cy="146050"/>
          </a:xfrm>
          <a:prstGeom prst="line">
            <a:avLst/>
          </a:prstGeom>
          <a:noFill/>
          <a:ln w="57150" cap="rnd">
            <a:solidFill>
              <a:schemeClr val="bg1">
                <a:alpha val="50195"/>
              </a:schemeClr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" name="Oval 59"/>
          <p:cNvSpPr>
            <a:spLocks noChangeArrowheads="1"/>
          </p:cNvSpPr>
          <p:nvPr/>
        </p:nvSpPr>
        <p:spPr bwMode="auto">
          <a:xfrm rot="20480180">
            <a:off x="1012825" y="4364038"/>
            <a:ext cx="831850" cy="831850"/>
          </a:xfrm>
          <a:prstGeom prst="ellipse">
            <a:avLst/>
          </a:prstGeom>
          <a:noFill/>
          <a:ln w="19050">
            <a:solidFill>
              <a:schemeClr val="bg1">
                <a:alpha val="50195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>
              <a:defRPr/>
            </a:pPr>
            <a:endParaRPr lang="zh-CN" altLang="en-US"/>
          </a:p>
        </p:txBody>
      </p:sp>
      <p:sp>
        <p:nvSpPr>
          <p:cNvPr id="34" name="Oval 60"/>
          <p:cNvSpPr>
            <a:spLocks noChangeArrowheads="1"/>
          </p:cNvSpPr>
          <p:nvPr/>
        </p:nvSpPr>
        <p:spPr bwMode="auto">
          <a:xfrm rot="20480180">
            <a:off x="2506663" y="1171575"/>
            <a:ext cx="1360487" cy="1360488"/>
          </a:xfrm>
          <a:prstGeom prst="ellipse">
            <a:avLst/>
          </a:prstGeom>
          <a:noFill/>
          <a:ln w="19050">
            <a:solidFill>
              <a:schemeClr val="bg1">
                <a:alpha val="50195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>
              <a:defRPr/>
            </a:pPr>
            <a:endParaRPr lang="zh-CN" altLang="en-US"/>
          </a:p>
        </p:txBody>
      </p:sp>
      <p:pic>
        <p:nvPicPr>
          <p:cNvPr id="35" name="Picture 61" descr="icon_conferenc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6350" y="1206500"/>
            <a:ext cx="1298575" cy="129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62" descr="icon_femal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279650"/>
            <a:ext cx="1136650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63" descr="icon_me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338" y="4346575"/>
            <a:ext cx="108585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64" descr="icon_buldi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4391025"/>
            <a:ext cx="782637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图片 43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11" t="2879" r="2328" b="74304"/>
          <a:stretch>
            <a:fillRect/>
          </a:stretch>
        </p:blipFill>
        <p:spPr bwMode="auto">
          <a:xfrm>
            <a:off x="912813" y="82550"/>
            <a:ext cx="3208337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33" name="Rectangle 21"/>
          <p:cNvSpPr>
            <a:spLocks noGrp="1" noChangeArrowheads="1"/>
          </p:cNvSpPr>
          <p:nvPr>
            <p:ph type="ctrTitle" sz="quarter"/>
          </p:nvPr>
        </p:nvSpPr>
        <p:spPr bwMode="black">
          <a:xfrm>
            <a:off x="533400" y="3066048"/>
            <a:ext cx="8153400" cy="669925"/>
          </a:xfrm>
        </p:spPr>
        <p:txBody>
          <a:bodyPr/>
          <a:lstStyle>
            <a:lvl1pPr algn="ctr">
              <a:defRPr sz="4000"/>
            </a:lvl1pPr>
          </a:lstStyle>
          <a:p>
            <a:pPr lvl="0"/>
            <a:r>
              <a:rPr lang="en-US" altLang="ko-KR" noProof="0"/>
              <a:t>Click to edit Master title style</a:t>
            </a:r>
          </a:p>
        </p:txBody>
      </p:sp>
      <p:sp>
        <p:nvSpPr>
          <p:cNvPr id="44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447800" y="3828048"/>
            <a:ext cx="6400800" cy="5334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ko-KR" noProof="0" dirty="0"/>
              <a:t>Click to edit Master subtitle style</a:t>
            </a:r>
          </a:p>
        </p:txBody>
      </p:sp>
      <p:sp>
        <p:nvSpPr>
          <p:cNvPr id="40" name="Rectangle 2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553200"/>
            <a:ext cx="2133600" cy="152400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1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553200"/>
            <a:ext cx="2895600" cy="304800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2" name="Rectangle 2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553200"/>
            <a:ext cx="2133600" cy="152400"/>
          </a:xfrm>
        </p:spPr>
        <p:txBody>
          <a:bodyPr/>
          <a:lstStyle>
            <a:lvl1pPr algn="r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447E128E-77FE-4C24-B864-93F7FEE47E69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1CD44-8AC4-4C1F-9879-F0CB365F50E9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663AA-81EC-408D-823B-5BF94DC32FFC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469900" y="1022350"/>
            <a:ext cx="4038600" cy="49530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60900" y="1022350"/>
            <a:ext cx="4038600" cy="49530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CFA63-0666-4AF2-85AE-3B288B36B9CD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9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56033-9F0D-4741-82F9-A52B405E6FEA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52572-F444-459B-81FA-6D6B749109CB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D56C1-01A1-4EEA-A18C-54EC2C3937E6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16876-584B-4387-9872-50FCF217960C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42D53D-FA8E-4DF9-9B91-1EC800D33093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31FB3C-277E-4931-AFA1-CC09A2688267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2100" y="69850"/>
            <a:ext cx="2057400" cy="59055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469900" y="69850"/>
            <a:ext cx="6019800" cy="5905500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7B12E-5D9F-46BB-B25D-9A2E3C6261F7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90550" y="69850"/>
            <a:ext cx="7848600" cy="6096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 hasCustomPrompt="1"/>
          </p:nvPr>
        </p:nvSpPr>
        <p:spPr>
          <a:xfrm>
            <a:off x="469900" y="1022350"/>
            <a:ext cx="4038600" cy="49530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60900" y="1022350"/>
            <a:ext cx="4038600" cy="49530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644C9-F000-492C-9A6A-D4D6E6C7795B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90550" y="69850"/>
            <a:ext cx="7848600" cy="6096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69900" y="1022350"/>
            <a:ext cx="8229600" cy="49530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28155-FB78-4FA4-91A6-5D82A7947FF6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90550" y="69850"/>
            <a:ext cx="7848600" cy="6096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 hasCustomPrompt="1"/>
          </p:nvPr>
        </p:nvSpPr>
        <p:spPr>
          <a:xfrm>
            <a:off x="469900" y="1022350"/>
            <a:ext cx="4038600" cy="49530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 hasCustomPrompt="1"/>
          </p:nvPr>
        </p:nvSpPr>
        <p:spPr>
          <a:xfrm>
            <a:off x="4660900" y="1022350"/>
            <a:ext cx="4038600" cy="24003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 hasCustomPrompt="1"/>
          </p:nvPr>
        </p:nvSpPr>
        <p:spPr>
          <a:xfrm>
            <a:off x="4660900" y="3575050"/>
            <a:ext cx="4038600" cy="24003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8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4810E0-5257-4B0A-A760-F926AF472316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6" t="2879" r="75218" b="62186"/>
          <a:stretch>
            <a:fillRect/>
          </a:stretch>
        </p:blipFill>
        <p:spPr bwMode="auto">
          <a:xfrm>
            <a:off x="61913" y="44450"/>
            <a:ext cx="82232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1"/>
          <p:cNvSpPr>
            <a:spLocks noChangeArrowheads="1"/>
          </p:cNvSpPr>
          <p:nvPr/>
        </p:nvSpPr>
        <p:spPr bwMode="gray">
          <a:xfrm>
            <a:off x="0" y="908050"/>
            <a:ext cx="9144000" cy="4992688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>
              <a:defRPr/>
            </a:pPr>
            <a:endParaRPr lang="zh-CN" altLang="en-US" sz="1800"/>
          </a:p>
        </p:txBody>
      </p:sp>
      <p:pic>
        <p:nvPicPr>
          <p:cNvPr id="6" name="Picture 32" descr="light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8" y="1428750"/>
            <a:ext cx="13335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3" descr="light_white"/>
          <p:cNvPicPr>
            <a:picLocks noChangeAspect="1" noChangeArrowheads="1"/>
          </p:cNvPicPr>
          <p:nvPr/>
        </p:nvPicPr>
        <p:blipFill>
          <a:blip r:embed="rId3">
            <a:lum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238" y="1231900"/>
            <a:ext cx="220662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4" descr="light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8" y="1860550"/>
            <a:ext cx="13335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5" descr="light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1738313"/>
            <a:ext cx="115888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6" descr="light_white"/>
          <p:cNvPicPr>
            <a:picLocks noChangeAspect="1" noChangeArrowheads="1"/>
          </p:cNvPicPr>
          <p:nvPr/>
        </p:nvPicPr>
        <p:blipFill>
          <a:blip r:embed="rId3">
            <a:grayscl/>
            <a:lum contrast="-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1665288"/>
            <a:ext cx="322263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7" descr="light_white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825" y="1265238"/>
            <a:ext cx="13335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8" descr="light_white"/>
          <p:cNvPicPr>
            <a:picLocks noChangeAspect="1" noChangeArrowheads="1"/>
          </p:cNvPicPr>
          <p:nvPr/>
        </p:nvPicPr>
        <p:blipFill>
          <a:blip r:embed="rId3">
            <a:lum contras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075" y="2028825"/>
            <a:ext cx="13335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9" descr="light_white"/>
          <p:cNvPicPr>
            <a:picLocks noChangeAspect="1" noChangeArrowheads="1"/>
          </p:cNvPicPr>
          <p:nvPr/>
        </p:nvPicPr>
        <p:blipFill>
          <a:blip r:embed="rId3">
            <a:lum contrast="-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838" y="3025775"/>
            <a:ext cx="207962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0" descr="light_white"/>
          <p:cNvPicPr>
            <a:picLocks noChangeAspect="1" noChangeArrowheads="1"/>
          </p:cNvPicPr>
          <p:nvPr/>
        </p:nvPicPr>
        <p:blipFill>
          <a:blip r:embed="rId3">
            <a:grayscl/>
            <a:lum contrast="-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150" y="1514475"/>
            <a:ext cx="1825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1" descr="light_white"/>
          <p:cNvPicPr>
            <a:picLocks noChangeAspect="1" noChangeArrowheads="1"/>
          </p:cNvPicPr>
          <p:nvPr/>
        </p:nvPicPr>
        <p:blipFill>
          <a:blip r:embed="rId3">
            <a:lum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8475" y="1939925"/>
            <a:ext cx="13335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2" descr="light_white"/>
          <p:cNvPicPr>
            <a:picLocks noChangeAspect="1" noChangeArrowheads="1"/>
          </p:cNvPicPr>
          <p:nvPr/>
        </p:nvPicPr>
        <p:blipFill>
          <a:blip r:embed="rId3">
            <a:lum contrast="-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3388" y="1670050"/>
            <a:ext cx="13335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3" descr="light_white"/>
          <p:cNvPicPr>
            <a:picLocks noChangeAspect="1" noChangeArrowheads="1"/>
          </p:cNvPicPr>
          <p:nvPr/>
        </p:nvPicPr>
        <p:blipFill>
          <a:blip r:embed="rId3">
            <a:lum contrast="-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1550" y="1908175"/>
            <a:ext cx="13335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4" descr="light_white"/>
          <p:cNvPicPr>
            <a:picLocks noChangeAspect="1" noChangeArrowheads="1"/>
          </p:cNvPicPr>
          <p:nvPr/>
        </p:nvPicPr>
        <p:blipFill>
          <a:blip r:embed="rId3">
            <a:lum contrast="-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563" y="1557338"/>
            <a:ext cx="13335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Freeform 45"/>
          <p:cNvSpPr/>
          <p:nvPr/>
        </p:nvSpPr>
        <p:spPr bwMode="auto">
          <a:xfrm>
            <a:off x="-3175" y="882650"/>
            <a:ext cx="9145588" cy="361950"/>
          </a:xfrm>
          <a:custGeom>
            <a:avLst/>
            <a:gdLst>
              <a:gd name="T0" fmla="*/ 0 w 5761"/>
              <a:gd name="T1" fmla="*/ 1 h 228"/>
              <a:gd name="T2" fmla="*/ 5761 w 5761"/>
              <a:gd name="T3" fmla="*/ 0 h 228"/>
              <a:gd name="T4" fmla="*/ 5761 w 5761"/>
              <a:gd name="T5" fmla="*/ 228 h 228"/>
              <a:gd name="T6" fmla="*/ 3629 w 5761"/>
              <a:gd name="T7" fmla="*/ 228 h 228"/>
              <a:gd name="T8" fmla="*/ 3493 w 5761"/>
              <a:gd name="T9" fmla="*/ 92 h 228"/>
              <a:gd name="T10" fmla="*/ 0 w 5761"/>
              <a:gd name="T11" fmla="*/ 92 h 228"/>
              <a:gd name="T12" fmla="*/ 0 w 5761"/>
              <a:gd name="T13" fmla="*/ 1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761" h="228">
                <a:moveTo>
                  <a:pt x="0" y="1"/>
                </a:moveTo>
                <a:lnTo>
                  <a:pt x="5761" y="0"/>
                </a:lnTo>
                <a:lnTo>
                  <a:pt x="5761" y="228"/>
                </a:lnTo>
                <a:lnTo>
                  <a:pt x="3629" y="228"/>
                </a:lnTo>
                <a:lnTo>
                  <a:pt x="3493" y="92"/>
                </a:lnTo>
                <a:lnTo>
                  <a:pt x="0" y="92"/>
                </a:lnTo>
                <a:lnTo>
                  <a:pt x="0" y="1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50000">
                <a:schemeClr val="tx2"/>
              </a:gs>
              <a:gs pos="100000">
                <a:schemeClr val="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r">
              <a:defRPr/>
            </a:pPr>
            <a:endParaRPr lang="zh-CN" altLang="en-US" sz="1800">
              <a:ea typeface="+mn-ea"/>
            </a:endParaRPr>
          </a:p>
        </p:txBody>
      </p:sp>
      <p:pic>
        <p:nvPicPr>
          <p:cNvPr id="20" name="Picture 46" descr="light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00" y="1249363"/>
            <a:ext cx="13335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7" descr="light_white"/>
          <p:cNvPicPr>
            <a:picLocks noChangeAspect="1" noChangeArrowheads="1"/>
          </p:cNvPicPr>
          <p:nvPr/>
        </p:nvPicPr>
        <p:blipFill>
          <a:blip r:embed="rId3">
            <a:lum contras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175" y="1839913"/>
            <a:ext cx="10636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8" descr="light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713" y="1471613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49" descr="light_white"/>
          <p:cNvPicPr>
            <a:picLocks noChangeAspect="1" noChangeArrowheads="1"/>
          </p:cNvPicPr>
          <p:nvPr/>
        </p:nvPicPr>
        <p:blipFill>
          <a:blip r:embed="rId3">
            <a:grayscl/>
            <a:lum contrast="-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925" y="1008063"/>
            <a:ext cx="182563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Freeform 50"/>
          <p:cNvSpPr/>
          <p:nvPr/>
        </p:nvSpPr>
        <p:spPr bwMode="auto">
          <a:xfrm rot="10800000">
            <a:off x="-3175" y="5543550"/>
            <a:ext cx="9145588" cy="361950"/>
          </a:xfrm>
          <a:custGeom>
            <a:avLst/>
            <a:gdLst>
              <a:gd name="T0" fmla="*/ 0 w 5761"/>
              <a:gd name="T1" fmla="*/ 1 h 228"/>
              <a:gd name="T2" fmla="*/ 5761 w 5761"/>
              <a:gd name="T3" fmla="*/ 0 h 228"/>
              <a:gd name="T4" fmla="*/ 5761 w 5761"/>
              <a:gd name="T5" fmla="*/ 228 h 228"/>
              <a:gd name="T6" fmla="*/ 3629 w 5761"/>
              <a:gd name="T7" fmla="*/ 228 h 228"/>
              <a:gd name="T8" fmla="*/ 3493 w 5761"/>
              <a:gd name="T9" fmla="*/ 92 h 228"/>
              <a:gd name="T10" fmla="*/ 0 w 5761"/>
              <a:gd name="T11" fmla="*/ 92 h 228"/>
              <a:gd name="T12" fmla="*/ 0 w 5761"/>
              <a:gd name="T13" fmla="*/ 1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761" h="228">
                <a:moveTo>
                  <a:pt x="0" y="1"/>
                </a:moveTo>
                <a:lnTo>
                  <a:pt x="5761" y="0"/>
                </a:lnTo>
                <a:lnTo>
                  <a:pt x="5761" y="228"/>
                </a:lnTo>
                <a:lnTo>
                  <a:pt x="3629" y="228"/>
                </a:lnTo>
                <a:lnTo>
                  <a:pt x="3493" y="92"/>
                </a:lnTo>
                <a:lnTo>
                  <a:pt x="0" y="92"/>
                </a:lnTo>
                <a:lnTo>
                  <a:pt x="0" y="1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50000">
                <a:schemeClr val="tx2"/>
              </a:gs>
              <a:gs pos="100000">
                <a:schemeClr val="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r">
              <a:defRPr/>
            </a:pPr>
            <a:endParaRPr lang="zh-CN" altLang="en-US" sz="1800">
              <a:ea typeface="+mn-ea"/>
            </a:endParaRPr>
          </a:p>
        </p:txBody>
      </p:sp>
      <p:sp>
        <p:nvSpPr>
          <p:cNvPr id="25" name="Oval 51"/>
          <p:cNvSpPr>
            <a:spLocks noChangeArrowheads="1"/>
          </p:cNvSpPr>
          <p:nvPr/>
        </p:nvSpPr>
        <p:spPr bwMode="auto">
          <a:xfrm rot="20480180">
            <a:off x="3178175" y="4318000"/>
            <a:ext cx="1135063" cy="1135063"/>
          </a:xfrm>
          <a:prstGeom prst="ellipse">
            <a:avLst/>
          </a:prstGeom>
          <a:noFill/>
          <a:ln w="19050">
            <a:solidFill>
              <a:schemeClr val="bg1">
                <a:alpha val="50195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 algn="ctr">
              <a:defRPr/>
            </a:pPr>
            <a:endParaRPr lang="ko-KR" altLang="en-US" sz="1800">
              <a:solidFill>
                <a:schemeClr val="bg1"/>
              </a:solidFill>
              <a:ea typeface="Gulim" pitchFamily="34" charset="-127"/>
            </a:endParaRPr>
          </a:p>
        </p:txBody>
      </p:sp>
      <p:sp>
        <p:nvSpPr>
          <p:cNvPr id="26" name="Line 52"/>
          <p:cNvSpPr>
            <a:spLocks noChangeShapeType="1"/>
          </p:cNvSpPr>
          <p:nvPr/>
        </p:nvSpPr>
        <p:spPr bwMode="auto">
          <a:xfrm rot="20480180" flipV="1">
            <a:off x="2560638" y="2527300"/>
            <a:ext cx="327025" cy="327025"/>
          </a:xfrm>
          <a:prstGeom prst="line">
            <a:avLst/>
          </a:prstGeom>
          <a:noFill/>
          <a:ln w="57150" cap="rnd">
            <a:solidFill>
              <a:schemeClr val="bg1">
                <a:alpha val="50195"/>
              </a:schemeClr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27" name="Line 53"/>
          <p:cNvSpPr>
            <a:spLocks noChangeShapeType="1"/>
          </p:cNvSpPr>
          <p:nvPr/>
        </p:nvSpPr>
        <p:spPr bwMode="auto">
          <a:xfrm rot="20480180" flipH="1" flipV="1">
            <a:off x="2798763" y="3963988"/>
            <a:ext cx="442912" cy="608012"/>
          </a:xfrm>
          <a:prstGeom prst="line">
            <a:avLst/>
          </a:prstGeom>
          <a:noFill/>
          <a:ln w="57150" cap="rnd">
            <a:solidFill>
              <a:schemeClr val="bg1">
                <a:alpha val="50195"/>
              </a:schemeClr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28" name="Line 54"/>
          <p:cNvSpPr>
            <a:spLocks noChangeShapeType="1"/>
          </p:cNvSpPr>
          <p:nvPr/>
        </p:nvSpPr>
        <p:spPr bwMode="auto">
          <a:xfrm rot="20480180" flipH="1" flipV="1">
            <a:off x="1219200" y="2982913"/>
            <a:ext cx="227013" cy="227012"/>
          </a:xfrm>
          <a:prstGeom prst="line">
            <a:avLst/>
          </a:prstGeom>
          <a:noFill/>
          <a:ln w="57150" cap="rnd">
            <a:solidFill>
              <a:schemeClr val="bg1">
                <a:alpha val="50195"/>
              </a:schemeClr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29" name="Oval 55"/>
          <p:cNvSpPr>
            <a:spLocks noChangeArrowheads="1"/>
          </p:cNvSpPr>
          <p:nvPr/>
        </p:nvSpPr>
        <p:spPr bwMode="auto">
          <a:xfrm rot="20480180">
            <a:off x="85725" y="2257425"/>
            <a:ext cx="1182688" cy="1184275"/>
          </a:xfrm>
          <a:prstGeom prst="ellipse">
            <a:avLst/>
          </a:prstGeom>
          <a:noFill/>
          <a:ln w="19050">
            <a:solidFill>
              <a:schemeClr val="bg1">
                <a:alpha val="50195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>
              <a:defRPr/>
            </a:pPr>
            <a:endParaRPr lang="zh-CN" altLang="en-US" sz="1800"/>
          </a:p>
        </p:txBody>
      </p:sp>
      <p:sp>
        <p:nvSpPr>
          <p:cNvPr id="30" name="Oval 56" descr="cloud2"/>
          <p:cNvSpPr>
            <a:spLocks noChangeArrowheads="1"/>
          </p:cNvSpPr>
          <p:nvPr/>
        </p:nvSpPr>
        <p:spPr bwMode="auto">
          <a:xfrm rot="20480180">
            <a:off x="1479550" y="2844800"/>
            <a:ext cx="1411288" cy="1411288"/>
          </a:xfrm>
          <a:prstGeom prst="ellipse">
            <a:avLst/>
          </a:prstGeom>
          <a:blipFill dpi="0" rotWithShape="1">
            <a:blip r:embed="rId4">
              <a:lum contrast="6000"/>
            </a:blip>
            <a:srcRect/>
            <a:stretch>
              <a:fillRect/>
            </a:stretch>
          </a:blipFill>
          <a:ln w="38100">
            <a:solidFill>
              <a:schemeClr val="bg1">
                <a:alpha val="50195"/>
              </a:schemeClr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>
              <a:defRPr/>
            </a:pPr>
            <a:endParaRPr lang="zh-CN" altLang="en-US" sz="1800"/>
          </a:p>
        </p:txBody>
      </p:sp>
      <p:pic>
        <p:nvPicPr>
          <p:cNvPr id="31" name="Picture 57" descr="globe_whit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493838" y="2855913"/>
            <a:ext cx="1381125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Line 58"/>
          <p:cNvSpPr>
            <a:spLocks noChangeShapeType="1"/>
          </p:cNvSpPr>
          <p:nvPr/>
        </p:nvSpPr>
        <p:spPr bwMode="auto">
          <a:xfrm rot="20480180" flipV="1">
            <a:off x="1647825" y="4192588"/>
            <a:ext cx="146050" cy="146050"/>
          </a:xfrm>
          <a:prstGeom prst="line">
            <a:avLst/>
          </a:prstGeom>
          <a:noFill/>
          <a:ln w="57150" cap="rnd">
            <a:solidFill>
              <a:schemeClr val="bg1">
                <a:alpha val="50195"/>
              </a:schemeClr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33" name="Oval 59"/>
          <p:cNvSpPr>
            <a:spLocks noChangeArrowheads="1"/>
          </p:cNvSpPr>
          <p:nvPr/>
        </p:nvSpPr>
        <p:spPr bwMode="auto">
          <a:xfrm rot="20480180">
            <a:off x="1012825" y="4364038"/>
            <a:ext cx="831850" cy="831850"/>
          </a:xfrm>
          <a:prstGeom prst="ellipse">
            <a:avLst/>
          </a:prstGeom>
          <a:noFill/>
          <a:ln w="19050">
            <a:solidFill>
              <a:schemeClr val="bg1">
                <a:alpha val="50195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>
              <a:defRPr/>
            </a:pPr>
            <a:endParaRPr lang="zh-CN" altLang="en-US" sz="1800"/>
          </a:p>
        </p:txBody>
      </p:sp>
      <p:sp>
        <p:nvSpPr>
          <p:cNvPr id="34" name="Oval 60"/>
          <p:cNvSpPr>
            <a:spLocks noChangeArrowheads="1"/>
          </p:cNvSpPr>
          <p:nvPr/>
        </p:nvSpPr>
        <p:spPr bwMode="auto">
          <a:xfrm rot="20480180">
            <a:off x="2506663" y="1171575"/>
            <a:ext cx="1360487" cy="1360488"/>
          </a:xfrm>
          <a:prstGeom prst="ellipse">
            <a:avLst/>
          </a:prstGeom>
          <a:noFill/>
          <a:ln w="19050">
            <a:solidFill>
              <a:schemeClr val="bg1">
                <a:alpha val="50195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>
              <a:defRPr/>
            </a:pPr>
            <a:endParaRPr lang="zh-CN" altLang="en-US" sz="1800"/>
          </a:p>
        </p:txBody>
      </p:sp>
      <p:pic>
        <p:nvPicPr>
          <p:cNvPr id="35" name="Picture 61" descr="icon_conferenc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6350" y="1206500"/>
            <a:ext cx="1298575" cy="129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62" descr="icon_femal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279650"/>
            <a:ext cx="1136650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63" descr="icon_me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338" y="4346575"/>
            <a:ext cx="108585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64" descr="icon_buldi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4391025"/>
            <a:ext cx="782637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图片 43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11" t="2879" r="2328" b="74304"/>
          <a:stretch>
            <a:fillRect/>
          </a:stretch>
        </p:blipFill>
        <p:spPr bwMode="auto">
          <a:xfrm>
            <a:off x="912813" y="82550"/>
            <a:ext cx="3208337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33" name="Rectangle 21"/>
          <p:cNvSpPr>
            <a:spLocks noGrp="1" noChangeArrowheads="1"/>
          </p:cNvSpPr>
          <p:nvPr>
            <p:ph type="ctrTitle" sz="quarter"/>
          </p:nvPr>
        </p:nvSpPr>
        <p:spPr bwMode="black">
          <a:xfrm>
            <a:off x="533400" y="3066048"/>
            <a:ext cx="8153400" cy="669925"/>
          </a:xfrm>
        </p:spPr>
        <p:txBody>
          <a:bodyPr/>
          <a:lstStyle>
            <a:lvl1pPr algn="ctr">
              <a:defRPr sz="4000"/>
            </a:lvl1pPr>
          </a:lstStyle>
          <a:p>
            <a:pPr lvl="0"/>
            <a:r>
              <a:rPr lang="en-US" altLang="ko-KR" noProof="0"/>
              <a:t>Click to edit Master title style</a:t>
            </a:r>
          </a:p>
        </p:txBody>
      </p:sp>
      <p:sp>
        <p:nvSpPr>
          <p:cNvPr id="44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447800" y="3828048"/>
            <a:ext cx="6400800" cy="5334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ko-KR" noProof="0" dirty="0"/>
              <a:t>Click to edit Master subtitle style</a:t>
            </a:r>
          </a:p>
        </p:txBody>
      </p:sp>
      <p:sp>
        <p:nvSpPr>
          <p:cNvPr id="40" name="Rectangle 2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553200"/>
            <a:ext cx="2133600" cy="152400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1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553200"/>
            <a:ext cx="2895600" cy="304800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2" name="Rectangle 2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553200"/>
            <a:ext cx="2133600" cy="152400"/>
          </a:xfrm>
        </p:spPr>
        <p:txBody>
          <a:bodyPr/>
          <a:lstStyle>
            <a:lvl1pPr algn="r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447E128E-77FE-4C24-B864-93F7FEE47E69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1CD44-8AC4-4C1F-9879-F0CB365F50E9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663AA-81EC-408D-823B-5BF94DC32FFC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469900" y="1022350"/>
            <a:ext cx="4038600" cy="49530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60900" y="1022350"/>
            <a:ext cx="4038600" cy="49530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CFA63-0666-4AF2-85AE-3B288B36B9CD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9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56033-9F0D-4741-82F9-A52B405E6FEA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52572-F444-459B-81FA-6D6B749109CB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D56C1-01A1-4EEA-A18C-54EC2C3937E6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16876-584B-4387-9872-50FCF217960C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42D53D-FA8E-4DF9-9B91-1EC800D33093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31FB3C-277E-4931-AFA1-CC09A2688267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2100" y="69850"/>
            <a:ext cx="2057400" cy="59055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469900" y="69850"/>
            <a:ext cx="6019800" cy="5905500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7B12E-5D9F-46BB-B25D-9A2E3C6261F7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90550" y="69850"/>
            <a:ext cx="7848600" cy="6096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 hasCustomPrompt="1"/>
          </p:nvPr>
        </p:nvSpPr>
        <p:spPr>
          <a:xfrm>
            <a:off x="469900" y="1022350"/>
            <a:ext cx="4038600" cy="49530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60900" y="1022350"/>
            <a:ext cx="4038600" cy="49530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644C9-F000-492C-9A6A-D4D6E6C7795B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90550" y="69850"/>
            <a:ext cx="7848600" cy="6096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69900" y="1022350"/>
            <a:ext cx="8229600" cy="49530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28155-FB78-4FA4-91A6-5D82A7947FF6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90550" y="69850"/>
            <a:ext cx="7848600" cy="6096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 hasCustomPrompt="1"/>
          </p:nvPr>
        </p:nvSpPr>
        <p:spPr>
          <a:xfrm>
            <a:off x="469900" y="1022350"/>
            <a:ext cx="4038600" cy="49530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 hasCustomPrompt="1"/>
          </p:nvPr>
        </p:nvSpPr>
        <p:spPr>
          <a:xfrm>
            <a:off x="4660900" y="1022350"/>
            <a:ext cx="4038600" cy="24003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 hasCustomPrompt="1"/>
          </p:nvPr>
        </p:nvSpPr>
        <p:spPr>
          <a:xfrm>
            <a:off x="4660900" y="3575050"/>
            <a:ext cx="4038600" cy="24003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8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4810E0-5257-4B0A-A760-F926AF472316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1"/>
          <p:cNvSpPr>
            <a:spLocks noChangeArrowheads="1"/>
          </p:cNvSpPr>
          <p:nvPr userDrawn="1"/>
        </p:nvSpPr>
        <p:spPr bwMode="auto">
          <a:xfrm>
            <a:off x="12700" y="1588"/>
            <a:ext cx="9131300" cy="83661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>
              <a:defRPr/>
            </a:pPr>
            <a:endParaRPr lang="zh-CN" altLang="en-US"/>
          </a:p>
        </p:txBody>
      </p:sp>
      <p:sp>
        <p:nvSpPr>
          <p:cNvPr id="1027" name="Rectangle 21"/>
          <p:cNvSpPr>
            <a:spLocks noGrp="1" noChangeArrowheads="1"/>
          </p:cNvSpPr>
          <p:nvPr>
            <p:ph type="title"/>
          </p:nvPr>
        </p:nvSpPr>
        <p:spPr bwMode="white">
          <a:xfrm>
            <a:off x="590550" y="142875"/>
            <a:ext cx="8377238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 altLang="ko-KR"/>
              <a:t>Click to edit Master title style</a:t>
            </a:r>
          </a:p>
        </p:txBody>
      </p:sp>
      <p:sp>
        <p:nvSpPr>
          <p:cNvPr id="1028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9900" y="1022350"/>
            <a:ext cx="82296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</a:p>
        </p:txBody>
      </p:sp>
      <p:sp>
        <p:nvSpPr>
          <p:cNvPr id="12311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7025" y="6477000"/>
            <a:ext cx="2514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defRPr sz="1200">
                <a:solidFill>
                  <a:schemeClr val="hlink"/>
                </a:solidFill>
                <a:latin typeface="Verdana" panose="020B0604030504040204" pitchFamily="34" charset="0"/>
                <a:ea typeface="Gulim" pitchFamily="34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313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70300" y="6451600"/>
            <a:ext cx="2133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sz="120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Gulim" pitchFamily="34" charset="-127"/>
              </a:defRPr>
            </a:lvl1pPr>
          </a:lstStyle>
          <a:p>
            <a:pPr>
              <a:defRPr/>
            </a:pPr>
            <a:fld id="{D2E354BC-EBC1-4454-8CAE-5C8BC7FA7E9A}" type="slidenum">
              <a:rPr lang="ko-KR" altLang="en-US"/>
              <a:t>‹#›</a:t>
            </a:fld>
            <a:endParaRPr lang="en-US" altLang="ko-KR"/>
          </a:p>
        </p:txBody>
      </p:sp>
      <p:sp>
        <p:nvSpPr>
          <p:cNvPr id="10" name="Rectangle 25"/>
          <p:cNvSpPr txBox="1">
            <a:spLocks noChangeArrowheads="1"/>
          </p:cNvSpPr>
          <p:nvPr userDrawn="1"/>
        </p:nvSpPr>
        <p:spPr>
          <a:xfrm>
            <a:off x="8475663" y="6478588"/>
            <a:ext cx="644525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9pPr>
          </a:lstStyle>
          <a:p>
            <a:pPr algn="ctr">
              <a:defRPr/>
            </a:pPr>
            <a:fld id="{45F2B0EC-44EE-4A5E-8AC8-E72D8BC81F3E}" type="slidenum">
              <a:rPr lang="ko-KR" altLang="en-US" smtClean="0">
                <a:solidFill>
                  <a:srgbClr val="000000"/>
                </a:solidFill>
              </a:rPr>
              <a:t>‹#›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chemeClr val="hlink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v"/>
        <a:defRPr sz="28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n"/>
        <a:defRPr sz="2400" kern="1200">
          <a:solidFill>
            <a:schemeClr val="hlink"/>
          </a:solidFill>
          <a:latin typeface="Verdana" panose="020B060403050404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2400" kern="1200">
          <a:solidFill>
            <a:schemeClr val="hlink"/>
          </a:solidFill>
          <a:latin typeface="Verdana" panose="020B060403050404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anose="05000000000000000000" pitchFamily="2" charset="2"/>
        <a:buChar char="n"/>
        <a:defRPr sz="2000" kern="1200">
          <a:solidFill>
            <a:schemeClr val="hlink"/>
          </a:solidFill>
          <a:latin typeface="Verdana" panose="020B060403050404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 kern="1200">
          <a:solidFill>
            <a:schemeClr val="hlink"/>
          </a:solidFill>
          <a:latin typeface="Verdana" panose="020B060403050404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1"/>
          <p:cNvSpPr>
            <a:spLocks noChangeArrowheads="1"/>
          </p:cNvSpPr>
          <p:nvPr userDrawn="1"/>
        </p:nvSpPr>
        <p:spPr bwMode="auto">
          <a:xfrm>
            <a:off x="12700" y="1588"/>
            <a:ext cx="9131300" cy="83661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>
              <a:defRPr/>
            </a:pPr>
            <a:endParaRPr lang="zh-CN" altLang="en-US" sz="1800"/>
          </a:p>
        </p:txBody>
      </p:sp>
      <p:sp>
        <p:nvSpPr>
          <p:cNvPr id="1027" name="Rectangle 21"/>
          <p:cNvSpPr>
            <a:spLocks noGrp="1" noChangeArrowheads="1"/>
          </p:cNvSpPr>
          <p:nvPr>
            <p:ph type="title"/>
          </p:nvPr>
        </p:nvSpPr>
        <p:spPr bwMode="white">
          <a:xfrm>
            <a:off x="590550" y="142875"/>
            <a:ext cx="8377238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 altLang="ko-KR"/>
              <a:t>Click to edit Master title style</a:t>
            </a:r>
          </a:p>
        </p:txBody>
      </p:sp>
      <p:sp>
        <p:nvSpPr>
          <p:cNvPr id="1028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9900" y="1022350"/>
            <a:ext cx="82296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</a:p>
        </p:txBody>
      </p:sp>
      <p:sp>
        <p:nvSpPr>
          <p:cNvPr id="12311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7025" y="6477000"/>
            <a:ext cx="2514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defRPr sz="1200">
                <a:solidFill>
                  <a:schemeClr val="hlink"/>
                </a:solidFill>
                <a:latin typeface="Verdana" panose="020B0604030504040204" pitchFamily="34" charset="0"/>
                <a:ea typeface="Gulim" pitchFamily="34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313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70300" y="6451600"/>
            <a:ext cx="2133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sz="120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Gulim" pitchFamily="34" charset="-127"/>
              </a:defRPr>
            </a:lvl1pPr>
          </a:lstStyle>
          <a:p>
            <a:pPr>
              <a:defRPr/>
            </a:pPr>
            <a:fld id="{D2E354BC-EBC1-4454-8CAE-5C8BC7FA7E9A}" type="slidenum">
              <a:rPr lang="ko-KR" altLang="en-US"/>
              <a:t>‹#›</a:t>
            </a:fld>
            <a:endParaRPr lang="en-US" altLang="ko-KR"/>
          </a:p>
        </p:txBody>
      </p:sp>
      <p:sp>
        <p:nvSpPr>
          <p:cNvPr id="10" name="Rectangle 25"/>
          <p:cNvSpPr txBox="1">
            <a:spLocks noChangeArrowheads="1"/>
          </p:cNvSpPr>
          <p:nvPr userDrawn="1"/>
        </p:nvSpPr>
        <p:spPr>
          <a:xfrm>
            <a:off x="8475663" y="6478588"/>
            <a:ext cx="644525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9pPr>
          </a:lstStyle>
          <a:p>
            <a:pPr algn="ctr">
              <a:defRPr/>
            </a:pPr>
            <a:fld id="{45F2B0EC-44EE-4A5E-8AC8-E72D8BC81F3E}" type="slidenum">
              <a:rPr lang="ko-KR" altLang="en-US" sz="1800" smtClean="0">
                <a:solidFill>
                  <a:srgbClr val="000000"/>
                </a:solidFill>
              </a:rPr>
              <a:t>‹#›</a:t>
            </a:fld>
            <a:endParaRPr lang="ko-KR" altLang="en-US" sz="1800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chemeClr val="hlink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v"/>
        <a:defRPr sz="28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n"/>
        <a:defRPr sz="2400" kern="1200">
          <a:solidFill>
            <a:schemeClr val="hlink"/>
          </a:solidFill>
          <a:latin typeface="Verdana" panose="020B060403050404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2400" kern="1200">
          <a:solidFill>
            <a:schemeClr val="hlink"/>
          </a:solidFill>
          <a:latin typeface="Verdana" panose="020B060403050404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anose="05000000000000000000" pitchFamily="2" charset="2"/>
        <a:buChar char="n"/>
        <a:defRPr sz="2000" kern="1200">
          <a:solidFill>
            <a:schemeClr val="hlink"/>
          </a:solidFill>
          <a:latin typeface="Verdana" panose="020B060403050404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 kern="1200">
          <a:solidFill>
            <a:schemeClr val="hlink"/>
          </a:solidFill>
          <a:latin typeface="Verdana" panose="020B060403050404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wmf"/><Relationship Id="rId4" Type="http://schemas.openxmlformats.org/officeDocument/2006/relationships/oleObject" Target="../embeddings/oleObject2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29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emf"/><Relationship Id="rId5" Type="http://schemas.openxmlformats.org/officeDocument/2006/relationships/oleObject" Target="../embeddings/Microsoft_Visio_2003-2010_Drawing.vsd"/><Relationship Id="rId4" Type="http://schemas.openxmlformats.org/officeDocument/2006/relationships/image" Target="../media/image29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598420" y="2431415"/>
            <a:ext cx="6537960" cy="1362075"/>
          </a:xfrm>
        </p:spPr>
        <p:txBody>
          <a:bodyPr/>
          <a:lstStyle/>
          <a:p>
            <a:pPr eaLnBrk="1" hangingPunct="1"/>
            <a:r>
              <a:rPr lang="zh-CN" altLang="en-US" sz="4800" dirty="0">
                <a:solidFill>
                  <a:schemeClr val="bg1"/>
                </a:solidFill>
              </a:rPr>
              <a:t>计算机组成与系统结构</a:t>
            </a:r>
            <a:br>
              <a:rPr lang="en-US" altLang="zh-CN" sz="4800" dirty="0">
                <a:solidFill>
                  <a:schemeClr val="bg1"/>
                </a:solidFill>
              </a:rPr>
            </a:br>
            <a:r>
              <a:rPr lang="zh-CN" altLang="en-US" sz="4800" dirty="0">
                <a:solidFill>
                  <a:schemeClr val="bg1"/>
                </a:solidFill>
              </a:rPr>
              <a:t>复习提纲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复习提纲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sp>
        <p:nvSpPr>
          <p:cNvPr id="16387" name="内容占位符 2"/>
          <p:cNvSpPr>
            <a:spLocks noGrp="1"/>
          </p:cNvSpPr>
          <p:nvPr>
            <p:ph idx="1"/>
          </p:nvPr>
        </p:nvSpPr>
        <p:spPr>
          <a:xfrm>
            <a:off x="0" y="889000"/>
            <a:ext cx="9144000" cy="5368925"/>
          </a:xfrm>
        </p:spPr>
        <p:txBody>
          <a:bodyPr/>
          <a:lstStyle/>
          <a:p>
            <a:r>
              <a:rPr lang="zh-CN" altLang="zh-CN" sz="1600" dirty="0"/>
              <a:t>一、大题</a:t>
            </a:r>
          </a:p>
          <a:p>
            <a:pPr lvl="1" latinLnBrk="0">
              <a:lnSpc>
                <a:spcPct val="150000"/>
              </a:lnSpc>
              <a:spcBef>
                <a:spcPts val="0"/>
              </a:spcBef>
              <a:buClr>
                <a:srgbClr val="0000CC"/>
              </a:buClr>
              <a:buSzPct val="100000"/>
              <a:buFont typeface="Wingdings" panose="05000000000000000000" charset="0"/>
              <a:buChar char="Ø"/>
            </a:pPr>
            <a:r>
              <a:rPr lang="en-US" altLang="zh-CN" sz="1600" b="1" dirty="0"/>
              <a:t>CPI</a:t>
            </a:r>
            <a:r>
              <a:rPr lang="zh-CN" altLang="en-US" sz="1600" b="1" dirty="0"/>
              <a:t>计算、加速比计算</a:t>
            </a:r>
            <a:endParaRPr lang="zh-CN" altLang="zh-CN" sz="1600" b="1" dirty="0"/>
          </a:p>
          <a:p>
            <a:pPr lvl="1" latinLnBrk="0">
              <a:lnSpc>
                <a:spcPct val="150000"/>
              </a:lnSpc>
              <a:spcBef>
                <a:spcPts val="0"/>
              </a:spcBef>
              <a:buClr>
                <a:srgbClr val="0000CC"/>
              </a:buClr>
              <a:buSzPct val="100000"/>
              <a:buFont typeface="Wingdings" panose="05000000000000000000" charset="0"/>
              <a:buChar char="Ø"/>
            </a:pPr>
            <a:r>
              <a:rPr lang="zh-CN" altLang="zh-CN" sz="1600" b="1" dirty="0"/>
              <a:t>补码转换、原码</a:t>
            </a:r>
            <a:r>
              <a:rPr lang="en-US" altLang="zh-CN" sz="1600" b="1" dirty="0"/>
              <a:t>/</a:t>
            </a:r>
            <a:r>
              <a:rPr lang="zh-CN" altLang="zh-CN" sz="1600" b="1" dirty="0"/>
              <a:t>补码</a:t>
            </a:r>
            <a:r>
              <a:rPr lang="en-US" altLang="zh-CN" sz="1600" b="1" dirty="0"/>
              <a:t>/</a:t>
            </a:r>
            <a:r>
              <a:rPr lang="zh-CN" altLang="en-US" sz="1600" b="1" dirty="0"/>
              <a:t>移码</a:t>
            </a:r>
            <a:r>
              <a:rPr lang="zh-CN" altLang="zh-CN" sz="1600" b="1" dirty="0"/>
              <a:t>加减法、原码</a:t>
            </a:r>
            <a:r>
              <a:rPr lang="en-US" altLang="zh-CN" sz="1600" b="1" dirty="0"/>
              <a:t>/</a:t>
            </a:r>
            <a:r>
              <a:rPr lang="zh-CN" altLang="en-US" sz="1600" b="1" dirty="0"/>
              <a:t>补码乘法、阶码的和差</a:t>
            </a:r>
          </a:p>
          <a:p>
            <a:pPr lvl="1" latinLnBrk="0">
              <a:lnSpc>
                <a:spcPct val="150000"/>
              </a:lnSpc>
              <a:spcBef>
                <a:spcPts val="0"/>
              </a:spcBef>
              <a:buClr>
                <a:srgbClr val="0000CC"/>
              </a:buClr>
              <a:buSzPct val="100000"/>
              <a:buFont typeface="Wingdings" panose="05000000000000000000" charset="0"/>
              <a:buChar char="Ø"/>
            </a:pPr>
            <a:r>
              <a:rPr lang="en-US" altLang="zh-CN" sz="1600" b="1" dirty="0"/>
              <a:t>IEEE</a:t>
            </a:r>
            <a:r>
              <a:rPr lang="zh-CN" altLang="en-US" sz="1600" b="1" dirty="0"/>
              <a:t>浮点数与实数的转换</a:t>
            </a:r>
          </a:p>
          <a:p>
            <a:pPr lvl="1" latinLnBrk="0">
              <a:lnSpc>
                <a:spcPct val="150000"/>
              </a:lnSpc>
              <a:spcBef>
                <a:spcPts val="0"/>
              </a:spcBef>
              <a:buClr>
                <a:srgbClr val="0000CC"/>
              </a:buClr>
              <a:buSzPct val="100000"/>
              <a:buFont typeface="Wingdings" panose="05000000000000000000" charset="0"/>
              <a:buChar char="Ø"/>
            </a:pPr>
            <a:r>
              <a:rPr lang="en-US" altLang="zh-CN" sz="1600" b="1" dirty="0">
                <a:solidFill>
                  <a:srgbClr val="FF0000"/>
                </a:solidFill>
              </a:rPr>
              <a:t>MIPS</a:t>
            </a:r>
            <a:r>
              <a:rPr lang="zh-CN" altLang="en-US" sz="1600" b="1" dirty="0">
                <a:solidFill>
                  <a:srgbClr val="FF0000"/>
                </a:solidFill>
              </a:rPr>
              <a:t>指令系统汇编与反汇编</a:t>
            </a:r>
            <a:endParaRPr lang="zh-CN" altLang="zh-CN" sz="1600" b="1" dirty="0">
              <a:solidFill>
                <a:srgbClr val="FF0000"/>
              </a:solidFill>
            </a:endParaRPr>
          </a:p>
          <a:p>
            <a:pPr lvl="1" latinLnBrk="0">
              <a:lnSpc>
                <a:spcPct val="150000"/>
              </a:lnSpc>
              <a:spcBef>
                <a:spcPts val="0"/>
              </a:spcBef>
              <a:buClr>
                <a:srgbClr val="0000CC"/>
              </a:buClr>
              <a:buSzPct val="100000"/>
              <a:buFont typeface="Wingdings" panose="05000000000000000000" charset="0"/>
              <a:buChar char="Ø"/>
            </a:pPr>
            <a:r>
              <a:rPr lang="zh-CN" altLang="zh-CN" sz="1600" b="1" dirty="0"/>
              <a:t>流水线、非线性流水任务调度</a:t>
            </a:r>
            <a:r>
              <a:rPr lang="zh-CN" altLang="en-US" sz="1600" b="1" dirty="0"/>
              <a:t>、三个性能指标计算</a:t>
            </a:r>
            <a:endParaRPr lang="zh-CN" altLang="zh-CN" sz="1600" b="1" dirty="0"/>
          </a:p>
          <a:p>
            <a:pPr lvl="1" latinLnBrk="0">
              <a:lnSpc>
                <a:spcPct val="150000"/>
              </a:lnSpc>
              <a:spcBef>
                <a:spcPts val="0"/>
              </a:spcBef>
              <a:buClr>
                <a:srgbClr val="0000CC"/>
              </a:buClr>
              <a:buSzPct val="100000"/>
              <a:buFont typeface="Wingdings" panose="05000000000000000000" charset="0"/>
              <a:buChar char="Ø"/>
            </a:pPr>
            <a:r>
              <a:rPr lang="zh-CN" altLang="zh-CN" sz="1600" b="1" dirty="0">
                <a:sym typeface="+mn-ea"/>
              </a:rPr>
              <a:t>替换算法</a:t>
            </a:r>
            <a:r>
              <a:rPr lang="en-US" altLang="zh-CN" sz="1600" b="1" dirty="0">
                <a:sym typeface="+mn-ea"/>
              </a:rPr>
              <a:t>FIFO</a:t>
            </a:r>
            <a:r>
              <a:rPr lang="zh-CN" altLang="en-US" sz="1600" b="1" dirty="0">
                <a:sym typeface="+mn-ea"/>
              </a:rPr>
              <a:t>、</a:t>
            </a:r>
            <a:r>
              <a:rPr lang="zh-CN" altLang="zh-CN" sz="1600" b="1" dirty="0"/>
              <a:t>堆栈型</a:t>
            </a:r>
            <a:r>
              <a:rPr lang="en-US" altLang="zh-CN" sz="1600" b="1" dirty="0"/>
              <a:t>LRU</a:t>
            </a:r>
            <a:r>
              <a:rPr lang="zh-CN" altLang="zh-CN" sz="1600" b="1" dirty="0"/>
              <a:t>，</a:t>
            </a:r>
            <a:r>
              <a:rPr lang="zh-CN" altLang="zh-CN" sz="1600" b="1" dirty="0">
                <a:solidFill>
                  <a:srgbClr val="FF0000"/>
                </a:solidFill>
              </a:rPr>
              <a:t>页式虚拟存储器</a:t>
            </a:r>
          </a:p>
          <a:p>
            <a:pPr lvl="1" latinLnBrk="0">
              <a:lnSpc>
                <a:spcPct val="150000"/>
              </a:lnSpc>
              <a:spcBef>
                <a:spcPts val="0"/>
              </a:spcBef>
              <a:buClr>
                <a:srgbClr val="0000CC"/>
              </a:buClr>
              <a:buSzPct val="100000"/>
              <a:buFont typeface="Wingdings" panose="05000000000000000000" charset="0"/>
              <a:buChar char="Ø"/>
            </a:pPr>
            <a:r>
              <a:rPr lang="en-US" altLang="zh-CN" sz="1600" b="1" dirty="0"/>
              <a:t>cache</a:t>
            </a:r>
            <a:r>
              <a:rPr lang="zh-CN" altLang="en-US" sz="1600" b="1" dirty="0"/>
              <a:t>映像方法</a:t>
            </a:r>
            <a:endParaRPr lang="zh-CN" altLang="zh-CN" sz="1600" b="1" dirty="0"/>
          </a:p>
          <a:p>
            <a:pPr lvl="1" latinLnBrk="0">
              <a:lnSpc>
                <a:spcPct val="150000"/>
              </a:lnSpc>
              <a:spcBef>
                <a:spcPts val="0"/>
              </a:spcBef>
              <a:buClr>
                <a:srgbClr val="0000CC"/>
              </a:buClr>
              <a:buSzPct val="100000"/>
              <a:buFont typeface="Wingdings" panose="05000000000000000000" charset="0"/>
              <a:buChar char="Ø"/>
            </a:pPr>
            <a:r>
              <a:rPr lang="zh-CN" altLang="zh-CN" sz="1600" b="1" dirty="0"/>
              <a:t>扩展操作码，哈夫曼树</a:t>
            </a:r>
            <a:r>
              <a:rPr lang="en-US" altLang="zh-CN" sz="1600" b="1" dirty="0"/>
              <a:t>-</a:t>
            </a:r>
            <a:r>
              <a:rPr lang="zh-CN" altLang="en-US" sz="1600" b="1" dirty="0"/>
              <a:t>哈夫曼编码</a:t>
            </a:r>
            <a:r>
              <a:rPr lang="en-US" altLang="zh-CN" sz="1600" b="1" dirty="0"/>
              <a:t>-</a:t>
            </a:r>
            <a:r>
              <a:rPr lang="zh-CN" altLang="en-US" sz="1600" b="1" dirty="0"/>
              <a:t>扩展哈夫曼编码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复习提纲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sp>
        <p:nvSpPr>
          <p:cNvPr id="16387" name="内容占位符 2"/>
          <p:cNvSpPr>
            <a:spLocks noGrp="1"/>
          </p:cNvSpPr>
          <p:nvPr>
            <p:ph idx="1"/>
          </p:nvPr>
        </p:nvSpPr>
        <p:spPr>
          <a:xfrm>
            <a:off x="0" y="889000"/>
            <a:ext cx="9144000" cy="5368925"/>
          </a:xfrm>
        </p:spPr>
        <p:txBody>
          <a:bodyPr/>
          <a:lstStyle/>
          <a:p>
            <a:r>
              <a:rPr lang="zh-CN" altLang="zh-CN" sz="1600" dirty="0"/>
              <a:t>二、单选、填空、判断或简答</a:t>
            </a:r>
          </a:p>
          <a:p>
            <a:pPr marL="0" lvl="1" latinLnBrk="0">
              <a:lnSpc>
                <a:spcPts val="2560"/>
              </a:lnSpc>
              <a:spcBef>
                <a:spcPts val="0"/>
              </a:spcBef>
              <a:buClr>
                <a:srgbClr val="0000CC"/>
              </a:buClr>
              <a:buSzPct val="100000"/>
              <a:buFont typeface="Wingdings" panose="05000000000000000000" charset="0"/>
              <a:buChar char="Ø"/>
            </a:pPr>
            <a:r>
              <a:rPr lang="en-US" altLang="zh-CN" sz="1800" b="1" dirty="0"/>
              <a:t> </a:t>
            </a:r>
            <a:r>
              <a:rPr lang="zh-CN" altLang="en-US" sz="1800" b="1" dirty="0"/>
              <a:t>冯诺依曼体系结构的主要思想</a:t>
            </a:r>
            <a:endParaRPr lang="zh-CN" altLang="zh-CN" sz="1800" b="1" dirty="0"/>
          </a:p>
          <a:p>
            <a:pPr marL="0" lvl="1" latinLnBrk="0">
              <a:lnSpc>
                <a:spcPts val="2560"/>
              </a:lnSpc>
              <a:spcBef>
                <a:spcPts val="0"/>
              </a:spcBef>
              <a:buClr>
                <a:srgbClr val="0000CC"/>
              </a:buClr>
              <a:buSzPct val="100000"/>
              <a:buFont typeface="Wingdings" panose="05000000000000000000" charset="0"/>
              <a:buChar char="Ø"/>
            </a:pPr>
            <a:r>
              <a:rPr lang="zh-CN" altLang="zh-CN" sz="1800" b="1" dirty="0"/>
              <a:t>多级层次结构，透明性，翻译与解释，软硬件逻辑功能等效，计算机系统结构、组成与实现的定义及三者之间的关系，以乘法指令为例说明上述三者各自的研究内容；</a:t>
            </a:r>
          </a:p>
          <a:p>
            <a:pPr marL="0" lvl="1" latinLnBrk="0">
              <a:lnSpc>
                <a:spcPts val="2560"/>
              </a:lnSpc>
              <a:spcBef>
                <a:spcPts val="0"/>
              </a:spcBef>
              <a:buClr>
                <a:srgbClr val="0000CC"/>
              </a:buClr>
              <a:buSzPct val="100000"/>
              <a:buFont typeface="Wingdings" panose="05000000000000000000" charset="0"/>
              <a:buChar char="Ø"/>
            </a:pPr>
            <a:r>
              <a:rPr lang="zh-CN" altLang="zh-CN" sz="1800" b="1" dirty="0"/>
              <a:t>数值型数据表示，包括定点数、浮点数的表示、</a:t>
            </a:r>
            <a:r>
              <a:rPr lang="en-US" altLang="zh-CN" sz="1800" b="1" dirty="0"/>
              <a:t>IEEE754</a:t>
            </a:r>
            <a:r>
              <a:rPr lang="zh-CN" altLang="en-US" sz="1800" b="1" dirty="0"/>
              <a:t>浮点数表示、舍入方式，二进制、八进制、十六进制、十进制之间的转换，数据存储和排列顺序；</a:t>
            </a:r>
          </a:p>
          <a:p>
            <a:pPr marL="0" lvl="1" latinLnBrk="0">
              <a:lnSpc>
                <a:spcPts val="2560"/>
              </a:lnSpc>
              <a:spcBef>
                <a:spcPts val="0"/>
              </a:spcBef>
              <a:buClr>
                <a:srgbClr val="0000CC"/>
              </a:buClr>
              <a:buSzPct val="100000"/>
              <a:buFont typeface="Wingdings" panose="05000000000000000000" charset="0"/>
              <a:buChar char="Ø"/>
            </a:pPr>
            <a:r>
              <a:rPr lang="en-US" altLang="zh-CN" sz="1800" b="1" dirty="0">
                <a:solidFill>
                  <a:srgbClr val="FF0000"/>
                </a:solidFill>
              </a:rPr>
              <a:t>C</a:t>
            </a:r>
            <a:r>
              <a:rPr lang="zh-CN" altLang="en-US" sz="1800" b="1" dirty="0">
                <a:solidFill>
                  <a:srgbClr val="FF0000"/>
                </a:solidFill>
              </a:rPr>
              <a:t>语言中涉及的运算</a:t>
            </a:r>
            <a:r>
              <a:rPr lang="zh-CN" altLang="en-US" sz="1800" b="1" dirty="0"/>
              <a:t>；</a:t>
            </a:r>
            <a:r>
              <a:rPr lang="en-US" altLang="zh-CN" sz="1800" b="1" dirty="0">
                <a:solidFill>
                  <a:srgbClr val="FF0000"/>
                </a:solidFill>
              </a:rPr>
              <a:t>MIPS</a:t>
            </a:r>
            <a:r>
              <a:rPr lang="zh-CN" altLang="en-US" sz="1800" b="1" dirty="0">
                <a:solidFill>
                  <a:srgbClr val="FF0000"/>
                </a:solidFill>
              </a:rPr>
              <a:t>相关运算指令</a:t>
            </a:r>
            <a:r>
              <a:rPr lang="zh-CN" altLang="en-US" sz="1800" b="1" dirty="0"/>
              <a:t>；</a:t>
            </a:r>
            <a:r>
              <a:rPr lang="zh-CN" altLang="en-US" sz="1800" b="1" dirty="0">
                <a:solidFill>
                  <a:srgbClr val="FF0000"/>
                </a:solidFill>
              </a:rPr>
              <a:t>并行进位加法器（第三章）</a:t>
            </a:r>
            <a:r>
              <a:rPr lang="zh-CN" altLang="en-US" sz="1800" b="1" dirty="0"/>
              <a:t>；</a:t>
            </a:r>
          </a:p>
          <a:p>
            <a:pPr marL="0" lvl="1" latinLnBrk="0">
              <a:lnSpc>
                <a:spcPts val="2560"/>
              </a:lnSpc>
              <a:spcBef>
                <a:spcPts val="0"/>
              </a:spcBef>
              <a:buClr>
                <a:srgbClr val="0000CC"/>
              </a:buClr>
              <a:buSzPct val="100000"/>
              <a:buFont typeface="Wingdings" panose="05000000000000000000" charset="0"/>
              <a:buChar char="Ø"/>
            </a:pPr>
            <a:r>
              <a:rPr lang="zh-CN" altLang="zh-CN" sz="1800" b="1" dirty="0"/>
              <a:t>哈夫曼压缩思想与指令格式的优化</a:t>
            </a:r>
            <a:r>
              <a:rPr lang="zh-CN" altLang="en-US" sz="1800" b="1" dirty="0"/>
              <a:t>；</a:t>
            </a:r>
          </a:p>
          <a:p>
            <a:pPr marL="0" lvl="1" latinLnBrk="0">
              <a:lnSpc>
                <a:spcPts val="2560"/>
              </a:lnSpc>
              <a:spcBef>
                <a:spcPts val="0"/>
              </a:spcBef>
              <a:buClr>
                <a:srgbClr val="0000CC"/>
              </a:buClr>
              <a:buSzPct val="100000"/>
              <a:buFont typeface="Wingdings" panose="05000000000000000000" charset="0"/>
              <a:buChar char="Ø"/>
            </a:pPr>
            <a:r>
              <a:rPr lang="en-US" altLang="zh-CN" sz="1800" b="1" dirty="0">
                <a:solidFill>
                  <a:srgbClr val="FF0000"/>
                </a:solidFill>
              </a:rPr>
              <a:t>CPU</a:t>
            </a:r>
            <a:r>
              <a:rPr lang="zh-CN" altLang="en-US" sz="1800" b="1" dirty="0">
                <a:solidFill>
                  <a:srgbClr val="FF0000"/>
                </a:solidFill>
              </a:rPr>
              <a:t>功能，数据通路设计</a:t>
            </a:r>
            <a:r>
              <a:rPr lang="zh-CN" altLang="en-US" sz="1800" b="1" dirty="0"/>
              <a:t>，</a:t>
            </a:r>
            <a:r>
              <a:rPr lang="zh-CN" altLang="en-US" sz="1800" b="1" dirty="0">
                <a:solidFill>
                  <a:srgbClr val="FF0000"/>
                </a:solidFill>
              </a:rPr>
              <a:t>设计处理器的步骤</a:t>
            </a:r>
            <a:r>
              <a:rPr lang="zh-CN" altLang="en-US" sz="1800" b="1" dirty="0"/>
              <a:t>；</a:t>
            </a:r>
          </a:p>
          <a:p>
            <a:pPr marL="0" lvl="1" latinLnBrk="0">
              <a:lnSpc>
                <a:spcPts val="2560"/>
              </a:lnSpc>
              <a:spcBef>
                <a:spcPts val="0"/>
              </a:spcBef>
              <a:buClr>
                <a:srgbClr val="0000CC"/>
              </a:buClr>
              <a:buSzPct val="100000"/>
              <a:buFont typeface="Wingdings" panose="05000000000000000000" charset="0"/>
              <a:buChar char="Ø"/>
            </a:pPr>
            <a:r>
              <a:rPr lang="zh-CN" altLang="zh-CN" sz="1800" b="1" dirty="0">
                <a:solidFill>
                  <a:srgbClr val="FF0000"/>
                </a:solidFill>
                <a:sym typeface="+mn-ea"/>
              </a:rPr>
              <a:t>重叠与流水的区别</a:t>
            </a:r>
            <a:r>
              <a:rPr lang="zh-CN" altLang="zh-CN" sz="1800" b="1" dirty="0">
                <a:sym typeface="+mn-ea"/>
              </a:rPr>
              <a:t>，流水线中的各种相关及解决方案，</a:t>
            </a:r>
            <a:r>
              <a:rPr lang="zh-CN" altLang="zh-CN" sz="1800" b="1" dirty="0">
                <a:solidFill>
                  <a:srgbClr val="FF0000"/>
                </a:solidFill>
                <a:sym typeface="+mn-ea"/>
              </a:rPr>
              <a:t>流水线的分类</a:t>
            </a:r>
            <a:r>
              <a:rPr lang="zh-CN" altLang="zh-CN" sz="1800" b="1" dirty="0">
                <a:sym typeface="+mn-ea"/>
              </a:rPr>
              <a:t>及三个性能指标的计算方法，单功能非线性流水线的调度技术；</a:t>
            </a:r>
          </a:p>
          <a:p>
            <a:pPr marL="0" lvl="1" latinLnBrk="0">
              <a:lnSpc>
                <a:spcPts val="2560"/>
              </a:lnSpc>
              <a:spcBef>
                <a:spcPts val="0"/>
              </a:spcBef>
              <a:buClr>
                <a:srgbClr val="0000CC"/>
              </a:buClr>
              <a:buSzPct val="100000"/>
              <a:buFont typeface="Wingdings" panose="05000000000000000000" charset="0"/>
              <a:buChar char="Ø"/>
            </a:pPr>
            <a:r>
              <a:rPr lang="zh-CN" altLang="zh-CN" sz="1800" b="1" dirty="0">
                <a:sym typeface="+mn-ea"/>
              </a:rPr>
              <a:t>存储层次，构成依据</a:t>
            </a:r>
            <a:r>
              <a:rPr lang="zh-CN" altLang="en-US" sz="1800" b="1" dirty="0">
                <a:sym typeface="+mn-ea"/>
              </a:rPr>
              <a:t>（第一章）</a:t>
            </a:r>
            <a:r>
              <a:rPr lang="zh-CN" altLang="zh-CN" sz="1800" b="1" dirty="0">
                <a:sym typeface="+mn-ea"/>
              </a:rPr>
              <a:t>，虚拟存储器与高速缓冲存储器，</a:t>
            </a:r>
            <a:r>
              <a:rPr lang="zh-CN" altLang="zh-CN" sz="1800" b="1" dirty="0">
                <a:solidFill>
                  <a:srgbClr val="FF0000"/>
                </a:solidFill>
                <a:sym typeface="+mn-ea"/>
              </a:rPr>
              <a:t>段式存储管理</a:t>
            </a:r>
            <a:r>
              <a:rPr lang="zh-CN" altLang="zh-CN" sz="1800" b="1" dirty="0">
                <a:sym typeface="+mn-ea"/>
              </a:rPr>
              <a:t>与页式存储管理技术，地址的映像与变换，全相联映像、直接相联映像与组相联映像，常用替换算法，堆栈型替换算法</a:t>
            </a:r>
            <a:r>
              <a:rPr lang="zh-CN" altLang="en-US" sz="1800" b="1" dirty="0">
                <a:sym typeface="+mn-ea"/>
              </a:rPr>
              <a:t>；</a:t>
            </a:r>
          </a:p>
          <a:p>
            <a:pPr marL="0" lvl="1" latinLnBrk="0">
              <a:lnSpc>
                <a:spcPts val="2560"/>
              </a:lnSpc>
              <a:spcBef>
                <a:spcPts val="0"/>
              </a:spcBef>
              <a:buClr>
                <a:srgbClr val="0000CC"/>
              </a:buClr>
              <a:buSzPct val="100000"/>
              <a:buFont typeface="Wingdings" panose="05000000000000000000" charset="0"/>
              <a:buChar char="Ø"/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ppt</a:t>
            </a: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上所讲内容。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第二次作业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(1)</a:t>
            </a:r>
            <a:r>
              <a:rPr lang="zh-CN" altLang="en-US"/>
              <a:t>为什么计算机内部采用二进制表示信息</a:t>
            </a:r>
            <a:r>
              <a:rPr lang="en-US" altLang="zh-CN"/>
              <a:t>?</a:t>
            </a:r>
            <a:r>
              <a:rPr lang="zh-CN" altLang="en-US"/>
              <a:t>既然计算机内部所有信息都用二进制表示，为什么还要用到十六进制或八进制数</a:t>
            </a:r>
            <a:r>
              <a:rPr lang="en-US" altLang="zh-CN"/>
              <a:t>?</a:t>
            </a:r>
          </a:p>
          <a:p>
            <a:r>
              <a:rPr lang="en-US" altLang="zh-CN"/>
              <a:t>(2)</a:t>
            </a:r>
            <a:r>
              <a:rPr lang="zh-CN" altLang="en-US"/>
              <a:t>常用的定点数编码方式有哪几种</a:t>
            </a:r>
            <a:r>
              <a:rPr lang="en-US" altLang="zh-CN"/>
              <a:t>?</a:t>
            </a:r>
            <a:r>
              <a:rPr lang="zh-CN" altLang="en-US"/>
              <a:t>通常它们各自用来表示什么</a:t>
            </a:r>
            <a:r>
              <a:rPr lang="en-US" altLang="zh-CN"/>
              <a:t>?</a:t>
            </a:r>
          </a:p>
          <a:p>
            <a:r>
              <a:rPr lang="en-US" altLang="zh-CN"/>
              <a:t>(3)</a:t>
            </a:r>
            <a:r>
              <a:rPr lang="zh-CN" altLang="en-US"/>
              <a:t>为什么现代计算机中大多用补码表示带符号整数</a:t>
            </a:r>
            <a:r>
              <a:rPr lang="en-US" altLang="zh-CN"/>
              <a:t>?</a:t>
            </a:r>
          </a:p>
          <a:p>
            <a:r>
              <a:rPr lang="en-US" altLang="zh-CN"/>
              <a:t>(4)</a:t>
            </a:r>
            <a:r>
              <a:rPr lang="zh-CN" altLang="en-US"/>
              <a:t>在浮点数的基数和总位数一定的情况下，浮点数的表示范围和精度分别由什么决定</a:t>
            </a:r>
            <a:r>
              <a:rPr lang="en-US" altLang="zh-CN"/>
              <a:t>?</a:t>
            </a:r>
            <a:r>
              <a:rPr lang="zh-CN" altLang="en-US"/>
              <a:t>两者如何相互制约</a:t>
            </a:r>
            <a:r>
              <a:rPr lang="en-US" altLang="zh-CN"/>
              <a:t>?</a:t>
            </a:r>
          </a:p>
          <a:p>
            <a:r>
              <a:rPr lang="en-US" altLang="zh-CN"/>
              <a:t>(5)</a:t>
            </a:r>
            <a:r>
              <a:rPr lang="zh-CN" altLang="en-US"/>
              <a:t>为什么要对浮点数进行规格化</a:t>
            </a:r>
            <a:r>
              <a:rPr lang="en-US" altLang="zh-CN"/>
              <a:t>?</a:t>
            </a:r>
            <a:r>
              <a:rPr lang="zh-CN" altLang="en-US"/>
              <a:t>有哪两种规格化操作</a:t>
            </a:r>
            <a:r>
              <a:rPr lang="en-US" altLang="zh-CN"/>
              <a:t>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第二次作业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1800"/>
              <a:t>为什么计算机内部采用二进制表示信息</a:t>
            </a:r>
            <a:r>
              <a:rPr lang="en-US" altLang="zh-CN" sz="1800"/>
              <a:t>?</a:t>
            </a:r>
          </a:p>
          <a:p>
            <a:pPr marL="0" indent="0">
              <a:buNone/>
            </a:pPr>
            <a:r>
              <a:rPr lang="zh-CN" altLang="en-US" sz="1800"/>
              <a:t>答：主要有三方面的原因</a:t>
            </a:r>
            <a:r>
              <a:rPr lang="en-US" altLang="zh-CN" sz="1800"/>
              <a:t>:</a:t>
            </a:r>
          </a:p>
          <a:p>
            <a:pPr marL="0" indent="0">
              <a:buNone/>
            </a:pPr>
            <a:r>
              <a:rPr lang="en-US" altLang="zh-CN" sz="1800"/>
              <a:t>1)</a:t>
            </a:r>
            <a:r>
              <a:rPr lang="zh-CN" altLang="en-US" sz="1800"/>
              <a:t>二进制系统只有两个基本符号</a:t>
            </a:r>
            <a:r>
              <a:rPr lang="en-US" altLang="zh-CN" sz="1800"/>
              <a:t>0</a:t>
            </a:r>
            <a:r>
              <a:rPr lang="zh-CN" altLang="en-US" sz="1800"/>
              <a:t>和</a:t>
            </a:r>
            <a:r>
              <a:rPr lang="en-US" altLang="zh-CN" sz="1800"/>
              <a:t>1</a:t>
            </a:r>
            <a:r>
              <a:rPr lang="zh-CN" altLang="en-US" sz="1800"/>
              <a:t>。所以，它的基本符号少，易于用稳态电路实现；</a:t>
            </a:r>
          </a:p>
          <a:p>
            <a:pPr marL="0" indent="0">
              <a:buNone/>
            </a:pPr>
            <a:r>
              <a:rPr lang="en-US" altLang="zh-CN" sz="1800"/>
              <a:t>2)</a:t>
            </a:r>
            <a:r>
              <a:rPr lang="zh-CN" altLang="en-US" sz="1800"/>
              <a:t>二进制的编码、记数、运算等规则简单；</a:t>
            </a:r>
          </a:p>
          <a:p>
            <a:pPr marL="0" indent="0">
              <a:buNone/>
            </a:pPr>
            <a:r>
              <a:rPr lang="en-US" altLang="zh-CN" sz="1800"/>
              <a:t>3)</a:t>
            </a:r>
            <a:r>
              <a:rPr lang="zh-CN" altLang="en-US" sz="1800"/>
              <a:t>二进制中的</a:t>
            </a:r>
            <a:r>
              <a:rPr lang="en-US" altLang="zh-CN" sz="1800"/>
              <a:t>0</a:t>
            </a:r>
            <a:r>
              <a:rPr lang="zh-CN" altLang="en-US" sz="1800"/>
              <a:t>和</a:t>
            </a:r>
            <a:r>
              <a:rPr lang="en-US" altLang="zh-CN" sz="1800"/>
              <a:t>1</a:t>
            </a:r>
            <a:r>
              <a:rPr lang="zh-CN" altLang="en-US" sz="1800"/>
              <a:t>与逻辑命题的</a:t>
            </a:r>
            <a:r>
              <a:rPr lang="en-US" altLang="zh-CN" sz="1800"/>
              <a:t>“</a:t>
            </a:r>
            <a:r>
              <a:rPr lang="zh-CN" altLang="en-US" sz="1800"/>
              <a:t>真</a:t>
            </a:r>
            <a:r>
              <a:rPr lang="en-US" altLang="zh-CN" sz="1800"/>
              <a:t>”</a:t>
            </a:r>
            <a:r>
              <a:rPr lang="zh-CN" altLang="en-US" sz="1800"/>
              <a:t>和</a:t>
            </a:r>
            <a:r>
              <a:rPr lang="en-US" altLang="zh-CN" sz="1800"/>
              <a:t>“</a:t>
            </a:r>
            <a:r>
              <a:rPr lang="zh-CN" altLang="en-US" sz="1800"/>
              <a:t>假</a:t>
            </a:r>
            <a:r>
              <a:rPr lang="en-US" altLang="zh-CN" sz="1800"/>
              <a:t>”</a:t>
            </a:r>
            <a:r>
              <a:rPr lang="zh-CN" altLang="en-US" sz="1800"/>
              <a:t>的对应关系简单，为计算机中实现逻</a:t>
            </a:r>
            <a:r>
              <a:rPr lang="en-US" altLang="zh-CN" sz="1800"/>
              <a:t>“</a:t>
            </a:r>
            <a:r>
              <a:rPr lang="zh-CN" altLang="en-US" sz="1800"/>
              <a:t>对一个辑运算和程序中的逻辑判断提供了便利的条件，特别是能通过逻辑门电路方便地实现算术运算。</a:t>
            </a:r>
          </a:p>
          <a:p>
            <a:pPr algn="l">
              <a:buSzTx/>
            </a:pPr>
            <a:r>
              <a:rPr lang="en-US" altLang="zh-CN" sz="1800">
                <a:sym typeface="+mn-ea"/>
              </a:rPr>
              <a:t>既然计算机内部所有信息都用二进制表示，为什么还要用到十六进制或八进制数?</a:t>
            </a:r>
            <a:endParaRPr lang="en-US" altLang="zh-CN" sz="1800"/>
          </a:p>
          <a:p>
            <a:pPr marL="0" indent="0">
              <a:buNone/>
            </a:pPr>
            <a:r>
              <a:rPr lang="zh-CN" altLang="en-US" sz="1800"/>
              <a:t>答：计算机内部在进行信息的存储、传送和运算时，都是以二进制形式来表示信息的。但在屏幕上或书本上书写信息时，由于二进制信息位数多，阅读、记忆不方便，而十六进制、八进制和二进制的对应关系简单，又便于阅读、记忆和书写，所以引入十六进制或八进制，使得人们在开发、调试程序和阅读机器内部代码时，能方便地用八进制或十六进制来等价表示起参加运算的二进制信息</a:t>
            </a:r>
            <a:r>
              <a:rPr lang="zh-CN" sz="1800"/>
              <a:t>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第二次作业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1800">
                <a:sym typeface="+mn-ea"/>
              </a:rPr>
              <a:t>常用的定点数编码方式有哪几种</a:t>
            </a:r>
            <a:r>
              <a:rPr lang="en-US" altLang="zh-CN" sz="1800">
                <a:sym typeface="+mn-ea"/>
              </a:rPr>
              <a:t>?</a:t>
            </a:r>
            <a:r>
              <a:rPr lang="zh-CN" altLang="en-US" sz="1800">
                <a:sym typeface="+mn-ea"/>
              </a:rPr>
              <a:t>通常它们各自用来表示什么</a:t>
            </a:r>
            <a:r>
              <a:rPr lang="en-US" altLang="zh-CN" sz="1800">
                <a:sym typeface="+mn-ea"/>
              </a:rPr>
              <a:t>?</a:t>
            </a:r>
            <a:endParaRPr lang="en-US" altLang="zh-CN" sz="1800"/>
          </a:p>
          <a:p>
            <a:pPr marL="0" indent="0">
              <a:buNone/>
            </a:pPr>
            <a:r>
              <a:rPr lang="zh-CN" altLang="en-US" sz="1800"/>
              <a:t>答：</a:t>
            </a:r>
            <a:endParaRPr lang="zh-CN" sz="18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265" y="1499235"/>
            <a:ext cx="5105400" cy="20859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第二次作业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anose="05000000000000000000" charset="0"/>
              <a:buNone/>
            </a:pPr>
            <a:r>
              <a:rPr lang="en-US" altLang="zh-CN" sz="1800">
                <a:sym typeface="+mn-ea"/>
              </a:rPr>
              <a:t>(3)</a:t>
            </a:r>
            <a:r>
              <a:rPr lang="zh-CN" altLang="en-US" sz="1800">
                <a:sym typeface="+mn-ea"/>
              </a:rPr>
              <a:t>为什么现代计算机中大多用补码表示带符号整数</a:t>
            </a:r>
            <a:r>
              <a:rPr lang="en-US" altLang="zh-CN" sz="1800">
                <a:sym typeface="+mn-ea"/>
              </a:rPr>
              <a:t>?</a:t>
            </a:r>
            <a:endParaRPr lang="en-US" altLang="zh-CN" sz="1800"/>
          </a:p>
          <a:p>
            <a:pPr marL="0" indent="0">
              <a:buNone/>
            </a:pPr>
            <a:r>
              <a:rPr lang="zh-CN" altLang="en-US" sz="1800"/>
              <a:t>答：</a:t>
            </a:r>
            <a:r>
              <a:rPr lang="en-US" altLang="zh-CN" sz="1800"/>
              <a:t>1</a:t>
            </a:r>
            <a:r>
              <a:rPr lang="zh-CN" altLang="en-US" sz="1800"/>
              <a:t>）补码运算系统是模运算系统，加、减运算统一；</a:t>
            </a:r>
          </a:p>
          <a:p>
            <a:pPr marL="0" indent="0">
              <a:buNone/>
            </a:pPr>
            <a:r>
              <a:rPr lang="en-US" altLang="zh-CN" sz="1800"/>
              <a:t>2</a:t>
            </a:r>
            <a:r>
              <a:rPr lang="zh-CN" altLang="en-US" sz="1800"/>
              <a:t>）数</a:t>
            </a:r>
            <a:r>
              <a:rPr lang="en-US" altLang="zh-CN" sz="1800"/>
              <a:t>0</a:t>
            </a:r>
            <a:r>
              <a:rPr lang="zh-CN" altLang="en-US" sz="1800"/>
              <a:t>的表示唯一，方便使用；</a:t>
            </a:r>
          </a:p>
          <a:p>
            <a:pPr marL="0" indent="0">
              <a:buNone/>
            </a:pPr>
            <a:r>
              <a:rPr lang="en-US" altLang="zh-CN" sz="1800"/>
              <a:t>3</a:t>
            </a:r>
            <a:r>
              <a:rPr lang="zh-CN" altLang="en-US" sz="1800"/>
              <a:t>）比原码和反码多表示一个最小负数；</a:t>
            </a:r>
          </a:p>
          <a:p>
            <a:pPr marL="0" indent="0">
              <a:buNone/>
            </a:pPr>
            <a:r>
              <a:rPr lang="en-US" altLang="zh-CN" sz="1800"/>
              <a:t>4</a:t>
            </a:r>
            <a:r>
              <a:rPr lang="zh-CN" altLang="en-US" sz="1800"/>
              <a:t>）与移码相比，其符号位和真值的符号对应关系清楚。</a:t>
            </a:r>
          </a:p>
          <a:p>
            <a:pPr marL="0" indent="0">
              <a:buNone/>
            </a:pPr>
            <a:endParaRPr lang="zh-CN" altLang="en-US" sz="1800"/>
          </a:p>
          <a:p>
            <a:pPr marL="0" indent="0">
              <a:buNone/>
            </a:pPr>
            <a:r>
              <a:rPr lang="en-US" altLang="zh-CN" sz="1800">
                <a:sym typeface="+mn-ea"/>
              </a:rPr>
              <a:t>(4)</a:t>
            </a:r>
            <a:r>
              <a:rPr lang="zh-CN" altLang="en-US" sz="1800">
                <a:sym typeface="+mn-ea"/>
              </a:rPr>
              <a:t>在浮点数的基数和总位数一定的情况下，浮点数的表示范围和精度分别由什么决定</a:t>
            </a:r>
            <a:r>
              <a:rPr lang="en-US" altLang="zh-CN" sz="1800">
                <a:sym typeface="+mn-ea"/>
              </a:rPr>
              <a:t>?</a:t>
            </a:r>
            <a:r>
              <a:rPr lang="zh-CN" altLang="en-US" sz="1800">
                <a:sym typeface="+mn-ea"/>
              </a:rPr>
              <a:t>两者如何相互制约</a:t>
            </a:r>
            <a:r>
              <a:rPr lang="en-US" altLang="zh-CN" sz="1800">
                <a:sym typeface="+mn-ea"/>
              </a:rPr>
              <a:t>?</a:t>
            </a:r>
          </a:p>
          <a:p>
            <a:pPr marL="0" indent="0">
              <a:buNone/>
            </a:pPr>
            <a:r>
              <a:rPr lang="zh-CN" altLang="en-US" sz="1800"/>
              <a:t>答：浮点数的精度取决于尾数的位数，而数值范围取决于阶码的位数。在浮点数总位数不变的情况下，阶码位数越多，则尾数的位数越少，即表示数的范围越大，则精度越差。</a:t>
            </a:r>
          </a:p>
          <a:p>
            <a:pPr marL="0" indent="0">
              <a:buNone/>
            </a:pPr>
            <a:endParaRPr lang="en-US" altLang="zh-CN" sz="1800"/>
          </a:p>
          <a:p>
            <a:pPr marL="0" indent="0">
              <a:buNone/>
            </a:pPr>
            <a:r>
              <a:rPr lang="en-US" altLang="zh-CN" sz="1800">
                <a:sym typeface="+mn-ea"/>
              </a:rPr>
              <a:t>(5)</a:t>
            </a:r>
            <a:r>
              <a:rPr lang="zh-CN" altLang="en-US" sz="1800">
                <a:sym typeface="+mn-ea"/>
              </a:rPr>
              <a:t>为什么要对浮点数进行规格化</a:t>
            </a:r>
            <a:r>
              <a:rPr lang="en-US" altLang="zh-CN" sz="1800">
                <a:sym typeface="+mn-ea"/>
              </a:rPr>
              <a:t>?</a:t>
            </a:r>
            <a:r>
              <a:rPr lang="zh-CN" altLang="en-US" sz="1800">
                <a:sym typeface="+mn-ea"/>
              </a:rPr>
              <a:t>有哪两种规格化操作</a:t>
            </a:r>
            <a:r>
              <a:rPr lang="en-US" altLang="zh-CN" sz="1800">
                <a:sym typeface="+mn-ea"/>
              </a:rPr>
              <a:t>?</a:t>
            </a:r>
            <a:endParaRPr lang="en-US" altLang="zh-CN" sz="1800"/>
          </a:p>
          <a:p>
            <a:pPr marL="0" indent="0">
              <a:buNone/>
            </a:pPr>
            <a:r>
              <a:rPr lang="zh-CN" altLang="en-US" sz="1800"/>
              <a:t>答：为了使浮点数中能尽量多地表示有效位数，提高浮点数运算的精度，而且规格化形式具有唯一性。</a:t>
            </a:r>
          </a:p>
          <a:p>
            <a:pPr marL="0" indent="0">
              <a:buNone/>
            </a:pPr>
            <a:r>
              <a:rPr lang="zh-CN" altLang="en-US" sz="1800"/>
              <a:t>有右归和左归两种。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第三次作业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90550" y="918210"/>
            <a:ext cx="8229600" cy="5687695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1800"/>
              <a:t>请填写下表，注意对无符号整数和带符号整数（补码表示）的乘法结果，包括截断操作前后的结果。</a:t>
            </a:r>
          </a:p>
          <a:p>
            <a:pPr marL="0" indent="0">
              <a:buNone/>
            </a:pPr>
            <a:endParaRPr lang="zh-CN" altLang="en-US" sz="1800"/>
          </a:p>
          <a:p>
            <a:pPr marL="0" indent="0">
              <a:buNone/>
            </a:pPr>
            <a:endParaRPr lang="zh-CN" altLang="en-US" sz="1800"/>
          </a:p>
          <a:p>
            <a:pPr marL="0" indent="0">
              <a:buNone/>
            </a:pPr>
            <a:endParaRPr lang="zh-CN" altLang="en-US" sz="1800"/>
          </a:p>
          <a:p>
            <a:pPr marL="0" indent="0">
              <a:buNone/>
            </a:pPr>
            <a:endParaRPr lang="zh-CN" altLang="en-US" sz="1800"/>
          </a:p>
          <a:p>
            <a:pPr marL="0" indent="0">
              <a:buNone/>
            </a:pPr>
            <a:endParaRPr lang="zh-CN" altLang="en-US" sz="1800"/>
          </a:p>
          <a:p>
            <a:pPr marL="0" indent="0">
              <a:buNone/>
            </a:pPr>
            <a:endParaRPr lang="zh-CN" altLang="en-US" sz="1800"/>
          </a:p>
          <a:p>
            <a:pPr marL="0" indent="0">
              <a:buNone/>
            </a:pPr>
            <a:endParaRPr lang="zh-CN" altLang="en-US" sz="1800"/>
          </a:p>
          <a:p>
            <a:pPr marL="0" indent="0">
              <a:buNone/>
            </a:pPr>
            <a:r>
              <a:rPr lang="zh-CN" altLang="en-US" sz="1800"/>
              <a:t>答：</a:t>
            </a:r>
            <a:endParaRPr lang="zh-CN" sz="1800"/>
          </a:p>
        </p:txBody>
      </p:sp>
      <p:pic>
        <p:nvPicPr>
          <p:cNvPr id="4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092133" y="-175577"/>
            <a:ext cx="2318385" cy="6039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181985" y="2207895"/>
            <a:ext cx="2318385" cy="621855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2903855" y="4733925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6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263390" y="4716145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2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944745" y="4778375"/>
            <a:ext cx="5657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>
                <a:solidFill>
                  <a:srgbClr val="FF0000"/>
                </a:solidFill>
              </a:rPr>
              <a:t>001100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605780" y="4733925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266815" y="4733925"/>
            <a:ext cx="5657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rgbClr val="FF0000"/>
                </a:solidFill>
              </a:rPr>
              <a:t>100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867525" y="4698365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903855" y="5000625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-2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903855" y="5283200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1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903855" y="5832475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7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884170" y="6083300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-1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255135" y="5023485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+2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2919730" y="5551805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+1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269740" y="5527040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-1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4251960" y="5278755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7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4263390" y="5831840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7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4272280" y="6101715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-1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944745" y="5071110"/>
            <a:ext cx="5657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>
                <a:solidFill>
                  <a:schemeClr val="tx1"/>
                </a:solidFill>
              </a:rPr>
              <a:t>111100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944745" y="5324475"/>
            <a:ext cx="5657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>
                <a:solidFill>
                  <a:schemeClr val="tx1"/>
                </a:solidFill>
              </a:rPr>
              <a:t>000111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944745" y="5615940"/>
            <a:ext cx="5657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>
                <a:solidFill>
                  <a:schemeClr val="tx1"/>
                </a:solidFill>
              </a:rPr>
              <a:t>111111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4944745" y="5873750"/>
            <a:ext cx="5657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>
                <a:solidFill>
                  <a:srgbClr val="FF0000"/>
                </a:solidFill>
              </a:rPr>
              <a:t>110001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4962525" y="6173470"/>
            <a:ext cx="5657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>
                <a:solidFill>
                  <a:schemeClr val="tx1"/>
                </a:solidFill>
              </a:rPr>
              <a:t>000011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634355" y="5023485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-4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5619750" y="5832475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>
                <a:solidFill>
                  <a:srgbClr val="C00000"/>
                </a:solidFill>
              </a:rPr>
              <a:t>49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5619750" y="5516245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-1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5637530" y="5277485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7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5615940" y="6094730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+1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6280785" y="5283200"/>
            <a:ext cx="5657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111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6276975" y="5805805"/>
            <a:ext cx="5657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rgbClr val="FF0000"/>
                </a:solidFill>
              </a:rPr>
              <a:t>001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6276975" y="5569585"/>
            <a:ext cx="5657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111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6285865" y="5000625"/>
            <a:ext cx="5657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100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6278245" y="6108065"/>
            <a:ext cx="5657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001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6891020" y="5794375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6841490" y="5503545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-1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6847205" y="5269865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7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6840855" y="4970145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-4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6850380" y="6084570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+1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第三次作业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90550" y="918210"/>
            <a:ext cx="8229600" cy="5725160"/>
          </a:xfrm>
        </p:spPr>
        <p:txBody>
          <a:bodyPr/>
          <a:lstStyle/>
          <a:p>
            <a:pPr>
              <a:buFont typeface="Wingdings" panose="05000000000000000000" charset="0"/>
              <a:buChar char="Ø"/>
            </a:pPr>
            <a:r>
              <a:rPr lang="zh-CN" altLang="en-US" sz="1800"/>
              <a:t>已知</a:t>
            </a:r>
            <a:r>
              <a:rPr lang="en-US" altLang="zh-CN" sz="1800"/>
              <a:t>x=10</a:t>
            </a:r>
            <a:r>
              <a:rPr lang="zh-CN" altLang="en-US" sz="1800"/>
              <a:t>，</a:t>
            </a:r>
            <a:r>
              <a:rPr lang="en-US" altLang="zh-CN" sz="1800"/>
              <a:t>y=-6,</a:t>
            </a:r>
            <a:r>
              <a:rPr lang="zh-CN" altLang="en-US" sz="1800"/>
              <a:t>采用</a:t>
            </a:r>
            <a:r>
              <a:rPr lang="en-US" altLang="zh-CN" sz="1800"/>
              <a:t>6</a:t>
            </a:r>
            <a:r>
              <a:rPr lang="zh-CN" altLang="en-US" sz="1800"/>
              <a:t>位机器数表示。请按如下要求计算，并把结果还原成真值。（写出具体过程）</a:t>
            </a:r>
          </a:p>
          <a:p>
            <a:pPr marL="0" indent="0">
              <a:buNone/>
            </a:pPr>
            <a:r>
              <a:rPr lang="zh-CN" altLang="en-US" sz="1800"/>
              <a:t>（</a:t>
            </a:r>
            <a:r>
              <a:rPr lang="en-US" altLang="zh-CN" sz="1800"/>
              <a:t>1</a:t>
            </a:r>
            <a:r>
              <a:rPr lang="zh-CN" altLang="en-US" sz="1800"/>
              <a:t>）求</a:t>
            </a:r>
            <a:r>
              <a:rPr lang="en-US" altLang="zh-CN" sz="1800"/>
              <a:t>[x+y]</a:t>
            </a:r>
            <a:r>
              <a:rPr lang="zh-CN" altLang="en-US" sz="1800" baseline="-25000">
                <a:sym typeface="+mn-ea"/>
              </a:rPr>
              <a:t>补</a:t>
            </a:r>
            <a:r>
              <a:rPr lang="en-US" altLang="zh-CN" sz="1800"/>
              <a:t>,[x-y]</a:t>
            </a:r>
            <a:r>
              <a:rPr lang="zh-CN" altLang="en-US" sz="1800" baseline="-25000"/>
              <a:t>补</a:t>
            </a:r>
            <a:endParaRPr lang="zh-CN" altLang="en-US" sz="1800"/>
          </a:p>
          <a:p>
            <a:pPr marL="0" indent="0">
              <a:buNone/>
            </a:pPr>
            <a:r>
              <a:rPr lang="zh-CN" altLang="en-US" sz="1800"/>
              <a:t>（</a:t>
            </a:r>
            <a:r>
              <a:rPr lang="en-US" altLang="zh-CN" sz="1800"/>
              <a:t>2</a:t>
            </a:r>
            <a:r>
              <a:rPr lang="zh-CN" altLang="en-US" sz="1800"/>
              <a:t>）用原码一位乘法计算</a:t>
            </a:r>
            <a:r>
              <a:rPr lang="en-US" altLang="zh-CN" sz="1800"/>
              <a:t>[x*y]</a:t>
            </a:r>
            <a:r>
              <a:rPr lang="zh-CN" altLang="en-US" sz="1800" baseline="-25000"/>
              <a:t>原</a:t>
            </a:r>
            <a:endParaRPr lang="zh-CN" altLang="en-US" sz="1800"/>
          </a:p>
          <a:p>
            <a:pPr marL="0" indent="0">
              <a:buNone/>
            </a:pPr>
            <a:r>
              <a:rPr lang="zh-CN" altLang="en-US" sz="1800"/>
              <a:t>（</a:t>
            </a:r>
            <a:r>
              <a:rPr lang="en-US" altLang="zh-CN" sz="1800"/>
              <a:t>3</a:t>
            </a:r>
            <a:r>
              <a:rPr lang="zh-CN" altLang="en-US" sz="1800"/>
              <a:t>）用补码一位乘计算</a:t>
            </a:r>
            <a:r>
              <a:rPr lang="en-US" altLang="zh-CN" sz="1800"/>
              <a:t>[x*y]</a:t>
            </a:r>
            <a:r>
              <a:rPr lang="zh-CN" altLang="en-US" sz="1800" baseline="-25000"/>
              <a:t>补</a:t>
            </a:r>
            <a:endParaRPr lang="zh-CN" altLang="en-US" sz="1800"/>
          </a:p>
          <a:p>
            <a:pPr marL="0" indent="0">
              <a:buNone/>
            </a:pPr>
            <a:endParaRPr lang="zh-CN" sz="1800"/>
          </a:p>
          <a:p>
            <a:pPr algn="l">
              <a:buSzTx/>
              <a:buFont typeface="Wingdings" panose="05000000000000000000" charset="0"/>
              <a:buChar char="Ø"/>
            </a:pPr>
            <a:r>
              <a:rPr lang="zh-CN" altLang="en-US" sz="1800"/>
              <a:t>采用IEEE754单精度浮点数格式计算下列表达式的值。</a:t>
            </a:r>
          </a:p>
          <a:p>
            <a:pPr marL="0" indent="0" algn="l">
              <a:buSzTx/>
              <a:buFont typeface="Wingdings" panose="05000000000000000000" charset="0"/>
              <a:buNone/>
            </a:pPr>
            <a:r>
              <a:rPr lang="en-US" altLang="zh-CN" sz="1800"/>
              <a:t>  </a:t>
            </a:r>
            <a:r>
              <a:rPr lang="zh-CN" altLang="en-US" sz="1800"/>
              <a:t>（</a:t>
            </a:r>
            <a:r>
              <a:rPr lang="en-US" altLang="zh-CN" sz="1800"/>
              <a:t>1</a:t>
            </a:r>
            <a:r>
              <a:rPr lang="zh-CN" altLang="en-US" sz="1800"/>
              <a:t>）</a:t>
            </a:r>
            <a:r>
              <a:rPr lang="en-US" altLang="zh-CN" sz="1800"/>
              <a:t>0.75+</a:t>
            </a:r>
            <a:r>
              <a:rPr lang="zh-CN" altLang="en-US" sz="1800"/>
              <a:t>（</a:t>
            </a:r>
            <a:r>
              <a:rPr lang="en-US" altLang="zh-CN" sz="1800"/>
              <a:t>-65.25</a:t>
            </a:r>
            <a:r>
              <a:rPr lang="zh-CN" altLang="en-US" sz="1800"/>
              <a:t>）</a:t>
            </a:r>
            <a:r>
              <a:rPr lang="en-US" altLang="zh-CN" sz="1800"/>
              <a:t>   </a:t>
            </a:r>
            <a:r>
              <a:rPr lang="zh-CN" altLang="en-US" sz="1800"/>
              <a:t>（</a:t>
            </a:r>
            <a:r>
              <a:rPr lang="en-US" altLang="zh-CN" sz="1800"/>
              <a:t>2</a:t>
            </a:r>
            <a:r>
              <a:rPr lang="zh-CN" altLang="en-US" sz="1800"/>
              <a:t>）</a:t>
            </a:r>
            <a:r>
              <a:rPr lang="en-US" altLang="zh-CN" sz="1800">
                <a:sym typeface="+mn-ea"/>
              </a:rPr>
              <a:t>0.75-</a:t>
            </a:r>
            <a:r>
              <a:rPr lang="zh-CN" altLang="en-US" sz="1800">
                <a:sym typeface="+mn-ea"/>
              </a:rPr>
              <a:t>（</a:t>
            </a:r>
            <a:r>
              <a:rPr lang="en-US" altLang="zh-CN" sz="1800">
                <a:sym typeface="+mn-ea"/>
              </a:rPr>
              <a:t>-65.25</a:t>
            </a:r>
            <a:r>
              <a:rPr lang="zh-CN" altLang="en-US" sz="1800">
                <a:sym typeface="+mn-ea"/>
              </a:rPr>
              <a:t>）</a:t>
            </a:r>
          </a:p>
          <a:p>
            <a:pPr marL="0" indent="0" algn="l">
              <a:buSzTx/>
              <a:buFont typeface="Wingdings" panose="05000000000000000000" charset="0"/>
              <a:buNone/>
            </a:pPr>
            <a:r>
              <a:rPr lang="zh-CN" altLang="en-US" sz="1800"/>
              <a:t>解：</a:t>
            </a:r>
            <a:r>
              <a:rPr lang="en-US" altLang="zh-CN" sz="1800"/>
              <a:t>x=0.75=1.1</a:t>
            </a:r>
            <a:r>
              <a:rPr lang="en-US" altLang="zh-CN" sz="1800" baseline="-25000"/>
              <a:t>2</a:t>
            </a:r>
            <a:r>
              <a:rPr lang="en-US" altLang="en-US" sz="1800">
                <a:sym typeface="+mn-ea"/>
              </a:rPr>
              <a:t>×</a:t>
            </a:r>
            <a:r>
              <a:rPr lang="en-US" altLang="zh-CN" sz="1800"/>
              <a:t>2</a:t>
            </a:r>
            <a:r>
              <a:rPr lang="en-US" altLang="zh-CN" sz="1800" baseline="30000"/>
              <a:t>-1 </a:t>
            </a:r>
          </a:p>
          <a:p>
            <a:pPr marL="0" indent="0" algn="l">
              <a:buSzTx/>
              <a:buFont typeface="Wingdings" panose="05000000000000000000" charset="0"/>
              <a:buNone/>
            </a:pPr>
            <a:r>
              <a:rPr lang="en-US" altLang="zh-CN" sz="1800"/>
              <a:t>    Ex=-1+127=126           Mx=100 0000 0000 0000 0000 0000</a:t>
            </a:r>
          </a:p>
          <a:p>
            <a:pPr marL="0" indent="0" algn="l">
              <a:buSzTx/>
              <a:buFont typeface="Wingdings" panose="05000000000000000000" charset="0"/>
              <a:buNone/>
            </a:pPr>
            <a:r>
              <a:rPr lang="en-US" altLang="zh-CN" sz="1800"/>
              <a:t>    y=-65.25=1000001.01</a:t>
            </a:r>
            <a:r>
              <a:rPr lang="en-US" altLang="zh-CN" sz="1800" baseline="-25000"/>
              <a:t>2</a:t>
            </a:r>
            <a:r>
              <a:rPr lang="en-US" altLang="zh-CN" sz="1800"/>
              <a:t>=1.00000101</a:t>
            </a:r>
            <a:r>
              <a:rPr lang="en-US" altLang="zh-CN" sz="1800" baseline="-25000"/>
              <a:t>2</a:t>
            </a:r>
            <a:r>
              <a:rPr lang="en-US" altLang="en-US" sz="1800"/>
              <a:t>×</a:t>
            </a:r>
            <a:r>
              <a:rPr lang="en-US" altLang="zh-CN" sz="1800"/>
              <a:t>2</a:t>
            </a:r>
            <a:r>
              <a:rPr lang="en-US" altLang="zh-CN" sz="1800" baseline="30000"/>
              <a:t>6</a:t>
            </a:r>
          </a:p>
          <a:p>
            <a:pPr marL="0" indent="0" algn="l">
              <a:buSzTx/>
              <a:buFont typeface="Wingdings" panose="05000000000000000000" charset="0"/>
              <a:buNone/>
            </a:pPr>
            <a:r>
              <a:rPr lang="en-US" altLang="zh-CN" sz="1800" baseline="30000"/>
              <a:t>      </a:t>
            </a:r>
            <a:r>
              <a:rPr lang="en-US" altLang="zh-CN" sz="1800"/>
              <a:t>Ey=6+127=133=1000 0101</a:t>
            </a:r>
            <a:r>
              <a:rPr lang="en-US" altLang="zh-CN" sz="1800" baseline="-25000"/>
              <a:t>2  </a:t>
            </a:r>
            <a:r>
              <a:rPr lang="en-US" altLang="zh-CN" sz="1800"/>
              <a:t>My=000 0010 1000 0000 0000 0000</a:t>
            </a:r>
          </a:p>
          <a:p>
            <a:pPr marL="0" indent="0" algn="l">
              <a:buSzTx/>
              <a:buFont typeface="Wingdings" panose="05000000000000000000" charset="0"/>
              <a:buNone/>
            </a:pPr>
            <a:r>
              <a:rPr lang="en-US" altLang="zh-CN" sz="1800"/>
              <a:t>    </a:t>
            </a:r>
            <a:r>
              <a:rPr lang="zh-CN" altLang="en-US" sz="1800"/>
              <a:t>对阶：</a:t>
            </a:r>
            <a:r>
              <a:rPr lang="en-US" altLang="zh-CN" sz="1800"/>
              <a:t>133-126=7 </a:t>
            </a:r>
            <a:r>
              <a:rPr lang="zh-CN" altLang="en-US" sz="1800"/>
              <a:t>故</a:t>
            </a:r>
            <a:r>
              <a:rPr lang="en-US" altLang="zh-CN" sz="1800"/>
              <a:t>x</a:t>
            </a:r>
            <a:r>
              <a:rPr lang="zh-CN" altLang="en-US" sz="1800"/>
              <a:t>需要右移</a:t>
            </a:r>
            <a:r>
              <a:rPr lang="en-US" altLang="zh-CN" sz="1800"/>
              <a:t>7</a:t>
            </a:r>
            <a:r>
              <a:rPr lang="zh-CN" altLang="en-US" sz="1800"/>
              <a:t>位，即</a:t>
            </a:r>
            <a:r>
              <a:rPr lang="en-US" altLang="zh-CN" sz="1800"/>
              <a:t>0.0000001100000...</a:t>
            </a:r>
          </a:p>
          <a:p>
            <a:pPr marL="0" indent="0" algn="l">
              <a:buSzTx/>
              <a:buFont typeface="Wingdings" panose="05000000000000000000" charset="0"/>
              <a:buNone/>
            </a:pPr>
            <a:r>
              <a:rPr lang="en-US" altLang="zh-CN" sz="1800"/>
              <a:t>    </a:t>
            </a:r>
            <a:r>
              <a:rPr lang="zh-CN" altLang="en-US" sz="1800"/>
              <a:t>尾数相加：由于符号不同且</a:t>
            </a:r>
            <a:r>
              <a:rPr lang="en-US" altLang="en-US" sz="1800"/>
              <a:t> </a:t>
            </a:r>
            <a:r>
              <a:rPr lang="en-US" altLang="zh-CN" sz="1800"/>
              <a:t>∣y∣&gt;∣x∣</a:t>
            </a:r>
            <a:r>
              <a:rPr lang="zh-CN" altLang="en-US" sz="1800"/>
              <a:t>，结果符号为负，数值部分为</a:t>
            </a:r>
            <a:r>
              <a:rPr lang="en-US" altLang="en-US" sz="1800"/>
              <a:t> </a:t>
            </a:r>
            <a:r>
              <a:rPr lang="en-US" altLang="zh-CN" sz="1800"/>
              <a:t>∣y∣−∣x∣</a:t>
            </a:r>
            <a:r>
              <a:rPr lang="zh-CN" altLang="en-US" sz="1800"/>
              <a:t>，</a:t>
            </a:r>
            <a:endParaRPr lang="en-US" altLang="zh-CN" sz="1800"/>
          </a:p>
          <a:p>
            <a:pPr marL="0" indent="0" algn="l">
              <a:buSzTx/>
              <a:buFont typeface="Wingdings" panose="05000000000000000000" charset="0"/>
              <a:buNone/>
            </a:pPr>
            <a:r>
              <a:rPr lang="en-US" altLang="zh-CN" sz="1800"/>
              <a:t>  1.00000101</a:t>
            </a:r>
          </a:p>
          <a:p>
            <a:pPr marL="0" indent="0" algn="l">
              <a:buSzTx/>
              <a:buFont typeface="Wingdings" panose="05000000000000000000" charset="0"/>
              <a:buNone/>
            </a:pPr>
            <a:r>
              <a:rPr lang="en-US" altLang="zh-CN" sz="1800"/>
              <a:t>− 0.00000011</a:t>
            </a:r>
          </a:p>
          <a:p>
            <a:pPr marL="0" indent="0" algn="l">
              <a:buSzTx/>
              <a:buFont typeface="Wingdings" panose="05000000000000000000" charset="0"/>
              <a:buNone/>
            </a:pPr>
            <a:r>
              <a:rPr lang="en-US" altLang="zh-CN" sz="1800"/>
              <a:t>  1.00000010 </a:t>
            </a:r>
            <a:endParaRPr lang="zh-CN" altLang="en-US" sz="1800"/>
          </a:p>
        </p:txBody>
      </p:sp>
      <p:cxnSp>
        <p:nvCxnSpPr>
          <p:cNvPr id="4" name="直接连接符 3"/>
          <p:cNvCxnSpPr/>
          <p:nvPr/>
        </p:nvCxnSpPr>
        <p:spPr>
          <a:xfrm>
            <a:off x="777240" y="6394450"/>
            <a:ext cx="133921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文本框 4"/>
          <p:cNvSpPr txBox="1"/>
          <p:nvPr/>
        </p:nvSpPr>
        <p:spPr>
          <a:xfrm>
            <a:off x="2814320" y="5696585"/>
            <a:ext cx="55918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规格化：不涉及规格化，结果为</a:t>
            </a:r>
            <a:r>
              <a:rPr lang="en-US" altLang="zh-CN"/>
              <a:t>-1.000000</a:t>
            </a:r>
            <a:r>
              <a:rPr lang="en-US" altLang="zh-CN" baseline="-25000"/>
              <a:t>2</a:t>
            </a:r>
            <a:r>
              <a:rPr lang="en-US" altLang="zh-CN"/>
              <a:t>x2</a:t>
            </a:r>
            <a:r>
              <a:rPr lang="en-US" altLang="zh-CN" baseline="30000"/>
              <a:t>6</a:t>
            </a:r>
            <a:r>
              <a:rPr lang="en-US" altLang="zh-CN"/>
              <a:t>=-64.5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30170" y="6064885"/>
            <a:ext cx="66471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IEEE754</a:t>
            </a:r>
            <a:r>
              <a:rPr lang="zh-CN" altLang="en-US"/>
              <a:t>标准表示：</a:t>
            </a:r>
            <a:r>
              <a:rPr lang="en-US" altLang="zh-CN"/>
              <a:t>1100 0010 1000 0001 0000 0000 0000 0000</a:t>
            </a:r>
          </a:p>
          <a:p>
            <a:r>
              <a:rPr lang="en-US" altLang="zh-CN"/>
              <a:t>                     </a:t>
            </a:r>
            <a:r>
              <a:rPr lang="zh-CN" altLang="en-US"/>
              <a:t>即：</a:t>
            </a:r>
            <a:r>
              <a:rPr lang="en-US" altLang="zh-CN"/>
              <a:t>0xC2810000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第四次作业</a:t>
            </a:r>
            <a:r>
              <a:rPr lang="en-US" altLang="zh-CN">
                <a:sym typeface="+mn-ea"/>
              </a:rPr>
              <a:t>-1</a:t>
            </a:r>
            <a:endParaRPr lang="en-US" altLang="zh-CN" dirty="0">
              <a:sym typeface="+mn-ea"/>
            </a:endParaRPr>
          </a:p>
        </p:txBody>
      </p:sp>
      <p:sp>
        <p:nvSpPr>
          <p:cNvPr id="25603" name="内容占位符 2"/>
          <p:cNvSpPr>
            <a:spLocks noGrp="1"/>
          </p:cNvSpPr>
          <p:nvPr>
            <p:ph idx="1"/>
          </p:nvPr>
        </p:nvSpPr>
        <p:spPr>
          <a:xfrm>
            <a:off x="469900" y="1022350"/>
            <a:ext cx="8674100" cy="1666875"/>
          </a:xfrm>
        </p:spPr>
        <p:txBody>
          <a:bodyPr/>
          <a:lstStyle/>
          <a:p>
            <a:r>
              <a:rPr lang="zh-CN" altLang="zh-CN"/>
              <a:t>经统计，某机器</a:t>
            </a:r>
            <a:r>
              <a:rPr lang="en-US" altLang="zh-CN"/>
              <a:t>14</a:t>
            </a:r>
            <a:r>
              <a:rPr lang="zh-CN" altLang="zh-CN"/>
              <a:t>条指令的使用频度分别为</a:t>
            </a:r>
            <a:r>
              <a:rPr lang="zh-CN" altLang="en-US"/>
              <a:t>下表所示，</a:t>
            </a:r>
            <a:r>
              <a:rPr lang="zh-CN" altLang="zh-CN"/>
              <a:t>分别求出用等长码、哈夫曼码、只有两种码长的扩展操作码等</a:t>
            </a:r>
            <a:r>
              <a:rPr lang="en-US" altLang="zh-CN"/>
              <a:t>3</a:t>
            </a:r>
            <a:r>
              <a:rPr lang="zh-CN" altLang="zh-CN"/>
              <a:t>种编码方式的操作码平均码长。</a:t>
            </a:r>
          </a:p>
          <a:p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244475" y="2582863"/>
          <a:ext cx="8804276" cy="13463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67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7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8794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6094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指令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I1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I2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I3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I4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I5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I6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I7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I8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I9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I10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I11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I12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I13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I14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67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频度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0.12</a:t>
                      </a:r>
                      <a:endParaRPr lang="zh-CN" sz="20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  <a:endParaRPr lang="zh-CN" sz="20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0.13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0.11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  <a:endParaRPr lang="zh-CN" sz="20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第四次作业</a:t>
            </a:r>
            <a:r>
              <a:rPr lang="en-US" altLang="zh-CN">
                <a:sym typeface="+mn-ea"/>
              </a:rPr>
              <a:t>-1</a:t>
            </a:r>
            <a:endParaRPr lang="en-US" altLang="zh-CN" dirty="0">
              <a:sym typeface="+mn-ea"/>
            </a:endParaRPr>
          </a:p>
        </p:txBody>
      </p:sp>
      <p:sp>
        <p:nvSpPr>
          <p:cNvPr id="3" name="内容占位符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69900" y="1022350"/>
            <a:ext cx="8674100" cy="5503956"/>
          </a:xfrm>
          <a:blipFill>
            <a:blip r:embed="rId2"/>
            <a:stretch>
              <a:fillRect l="-1405" t="-1218" r="-1124" b="-886"/>
            </a:stretch>
          </a:blipFill>
        </p:spPr>
        <p:txBody>
          <a:bodyPr/>
          <a:lstStyle/>
          <a:p>
            <a:pPr>
              <a:defRPr/>
            </a:pPr>
            <a:r>
              <a:rPr lang="zh-CN" altLang="en-US">
                <a:noFill/>
              </a:rPr>
              <a:t> </a:t>
            </a: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244475" y="2582863"/>
          <a:ext cx="8804276" cy="13463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6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8794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6094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指令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I1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I2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I3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I4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I5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I6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I7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I8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I9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I10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I11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I12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I13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I14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67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频度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0.12</a:t>
                      </a:r>
                      <a:endParaRPr lang="zh-CN" sz="20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  <a:endParaRPr lang="zh-CN" sz="20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0.13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0.11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  <a:endParaRPr lang="zh-CN" sz="20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第四次作业</a:t>
            </a:r>
            <a:r>
              <a:rPr lang="en-US" altLang="zh-CN">
                <a:sym typeface="+mn-ea"/>
              </a:rPr>
              <a:t>-1</a:t>
            </a:r>
            <a:endParaRPr lang="en-US" altLang="zh-CN" dirty="0">
              <a:sym typeface="+mn-ea"/>
            </a:endParaRPr>
          </a:p>
        </p:txBody>
      </p:sp>
      <p:sp>
        <p:nvSpPr>
          <p:cNvPr id="3" name="内容占位符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69900" y="1005205"/>
            <a:ext cx="8674100" cy="5503956"/>
          </a:xfrm>
          <a:blipFill>
            <a:blip r:embed="rId2"/>
            <a:stretch>
              <a:fillRect l="-4287" t="-664" b="-6091"/>
            </a:stretch>
          </a:blipFill>
        </p:spPr>
        <p:txBody>
          <a:bodyPr/>
          <a:lstStyle/>
          <a:p>
            <a:pPr>
              <a:defRPr/>
            </a:pPr>
            <a:r>
              <a:rPr lang="zh-CN" altLang="en-US">
                <a:noFill/>
              </a:rPr>
              <a:t> </a:t>
            </a:r>
          </a:p>
        </p:txBody>
      </p:sp>
      <p:pic>
        <p:nvPicPr>
          <p:cNvPr id="27652" name="图片 4" descr="C:\Users\Administrator\AppData\Roaming\Tencent\Users\44092883\QQ\WinTemp\RichOle\$27}2YN{PG(SYH_TH~%0`L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3475" y="1808163"/>
            <a:ext cx="5470525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590550" y="2178050"/>
            <a:ext cx="3681413" cy="15700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【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解答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】</a:t>
            </a:r>
          </a:p>
          <a:p>
            <a:pPr>
              <a:defRPr/>
            </a:pPr>
            <a:r>
              <a:rPr lang="zh-CN" altLang="zh-CN" sz="2400" b="1" dirty="0">
                <a:solidFill>
                  <a:schemeClr val="accent1"/>
                </a:solidFill>
                <a:latin typeface="+mn-lt"/>
                <a:ea typeface="+mn-ea"/>
              </a:rPr>
              <a:t>（</a:t>
            </a:r>
            <a:r>
              <a:rPr lang="en-US" altLang="zh-CN" sz="2400" b="1" dirty="0">
                <a:solidFill>
                  <a:schemeClr val="accent1"/>
                </a:solidFill>
                <a:latin typeface="+mn-lt"/>
                <a:ea typeface="+mn-ea"/>
              </a:rPr>
              <a:t>2</a:t>
            </a:r>
            <a:r>
              <a:rPr lang="zh-CN" altLang="zh-CN" sz="2400" b="1" dirty="0">
                <a:solidFill>
                  <a:schemeClr val="accent1"/>
                </a:solidFill>
                <a:latin typeface="+mn-lt"/>
                <a:ea typeface="+mn-ea"/>
              </a:rPr>
              <a:t>）哈夫曼编码可先用哈夫曼算法构造哈夫曼树，如图所示</a:t>
            </a:r>
            <a:endParaRPr lang="en-US" altLang="zh-CN" sz="2400" b="1" dirty="0">
              <a:solidFill>
                <a:schemeClr val="accent1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第四次作业</a:t>
            </a:r>
            <a:r>
              <a:rPr lang="en-US" altLang="zh-CN">
                <a:sym typeface="+mn-ea"/>
              </a:rPr>
              <a:t>-1</a:t>
            </a:r>
            <a:endParaRPr lang="en-US" altLang="zh-CN" dirty="0">
              <a:sym typeface="+mn-ea"/>
            </a:endParaRPr>
          </a:p>
        </p:txBody>
      </p:sp>
      <p:sp>
        <p:nvSpPr>
          <p:cNvPr id="3" name="内容占位符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69900" y="1022350"/>
            <a:ext cx="8674100" cy="5735289"/>
          </a:xfrm>
          <a:blipFill>
            <a:blip r:embed="rId2"/>
            <a:srcRect/>
            <a:stretch>
              <a:fillRect l="-1405" t="-850" r="-773" b="-7444"/>
            </a:stretch>
          </a:blipFill>
        </p:spPr>
        <p:txBody>
          <a:bodyPr/>
          <a:lstStyle/>
          <a:p>
            <a:pPr>
              <a:defRPr/>
            </a:pPr>
            <a:r>
              <a:rPr lang="zh-CN" altLang="en-US">
                <a:noFill/>
              </a:rPr>
              <a:t> </a:t>
            </a: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244475" y="2582863"/>
          <a:ext cx="8804276" cy="13463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6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8794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6094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指令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I1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I2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I3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I4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I5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I6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I7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I8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I9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I10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I11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I12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I13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I14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67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频度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0.12</a:t>
                      </a:r>
                      <a:endParaRPr lang="zh-CN" sz="20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  <a:endParaRPr lang="zh-CN" sz="20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0.13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0.11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  <a:endParaRPr lang="zh-CN" sz="20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第四次作业</a:t>
            </a:r>
            <a:r>
              <a:rPr lang="en-US" altLang="zh-CN">
                <a:sym typeface="+mn-ea"/>
              </a:rPr>
              <a:t>-2</a:t>
            </a:r>
            <a:endParaRPr lang="en-US" altLang="zh-CN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900" y="1022350"/>
            <a:ext cx="8674100" cy="5683250"/>
          </a:xfrm>
        </p:spPr>
        <p:txBody>
          <a:bodyPr/>
          <a:lstStyle/>
          <a:p>
            <a:pPr>
              <a:defRPr/>
            </a:pPr>
            <a:r>
              <a:rPr lang="zh-CN" altLang="zh-CN" dirty="0"/>
              <a:t>电文由</a:t>
            </a:r>
            <a:r>
              <a:rPr lang="en-US" altLang="zh-CN" dirty="0"/>
              <a:t>A~J</a:t>
            </a:r>
            <a:r>
              <a:rPr lang="zh-CN" altLang="zh-CN" dirty="0"/>
              <a:t>及空格字符组成，其字符出现频度分别为</a:t>
            </a:r>
            <a:endParaRPr lang="en-US" altLang="zh-CN" dirty="0"/>
          </a:p>
          <a:p>
            <a:pPr>
              <a:defRPr/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zh-CN" altLang="zh-CN" dirty="0"/>
              <a:t>各字符用等长二进制码编码，传送</a:t>
            </a:r>
            <a:r>
              <a:rPr lang="en-US" altLang="zh-CN" dirty="0"/>
              <a:t>10</a:t>
            </a:r>
            <a:r>
              <a:rPr lang="en-US" altLang="zh-CN" baseline="30000" dirty="0"/>
              <a:t>3</a:t>
            </a:r>
            <a:r>
              <a:rPr lang="zh-CN" altLang="zh-CN" dirty="0"/>
              <a:t>个字符时，共需传送多少个二进制码码长？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  <a:r>
              <a:rPr lang="zh-CN" altLang="zh-CN" dirty="0"/>
              <a:t>构造哈夫曼树，写出各字符的二进制码码位数，计算字符的二进制位平均码长？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</a:t>
            </a:r>
            <a:r>
              <a:rPr lang="zh-CN" altLang="zh-CN" dirty="0"/>
              <a:t>用哈夫曼码传送</a:t>
            </a:r>
            <a:r>
              <a:rPr lang="en-US" altLang="zh-CN" dirty="0"/>
              <a:t>10</a:t>
            </a:r>
            <a:r>
              <a:rPr lang="en-US" altLang="zh-CN" baseline="30000" dirty="0"/>
              <a:t>3</a:t>
            </a:r>
            <a:r>
              <a:rPr lang="zh-CN" altLang="zh-CN" dirty="0"/>
              <a:t>个字符，比定长码传送可以减少传送的二进制码码位数是多少？</a:t>
            </a: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257300" y="1704975"/>
          <a:ext cx="7043736" cy="13463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69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6094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指令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E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G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H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I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J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空格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67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频度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0.17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0.05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0.20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0.06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0.08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0.03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0.01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0.08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0.13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0.08</a:t>
                      </a:r>
                      <a:endParaRPr lang="zh-CN" sz="20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0.11</a:t>
                      </a:r>
                      <a:endParaRPr lang="zh-CN" sz="20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第四次作业</a:t>
            </a:r>
            <a:r>
              <a:rPr lang="en-US" altLang="zh-CN">
                <a:sym typeface="+mn-ea"/>
              </a:rPr>
              <a:t>-2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69900" y="1022349"/>
            <a:ext cx="8674100" cy="5683251"/>
          </a:xfrm>
          <a:blipFill>
            <a:blip r:embed="rId2"/>
            <a:stretch>
              <a:fillRect l="-1405" t="-1180" r="-211"/>
            </a:stretch>
          </a:blipFill>
        </p:spPr>
        <p:txBody>
          <a:bodyPr/>
          <a:lstStyle/>
          <a:p>
            <a:pPr>
              <a:defRPr/>
            </a:pPr>
            <a:r>
              <a:rPr lang="zh-CN" altLang="en-US">
                <a:noFill/>
              </a:rPr>
              <a:t> </a:t>
            </a: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257300" y="1704975"/>
          <a:ext cx="7043736" cy="13463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69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6094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指令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E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G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H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I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J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空格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67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频度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0.17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0.05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0.20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0.06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0.08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0.03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0.01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0.08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0.13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0.08</a:t>
                      </a:r>
                      <a:endParaRPr lang="zh-CN" sz="20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0.11</a:t>
                      </a:r>
                      <a:endParaRPr lang="zh-CN" sz="20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第四次作业</a:t>
            </a:r>
            <a:r>
              <a:rPr lang="en-US" altLang="zh-CN">
                <a:sym typeface="+mn-ea"/>
              </a:rPr>
              <a:t>-2</a:t>
            </a:r>
            <a:endParaRPr lang="zh-CN" altLang="en-US" dirty="0"/>
          </a:p>
        </p:txBody>
      </p:sp>
      <p:sp>
        <p:nvSpPr>
          <p:cNvPr id="5" name="矩形 4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17499" y="4730303"/>
            <a:ext cx="8650289" cy="2124941"/>
          </a:xfrm>
          <a:prstGeom prst="rect">
            <a:avLst/>
          </a:prstGeom>
          <a:blipFill>
            <a:blip r:embed="rId2"/>
            <a:stretch>
              <a:fillRect l="-4299" t="-2292" r="-423" b="-9456"/>
            </a:stretch>
          </a:blipFill>
        </p:spPr>
        <p:txBody>
          <a:bodyPr/>
          <a:lstStyle/>
          <a:p>
            <a:pPr>
              <a:defRPr/>
            </a:pPr>
            <a:r>
              <a:rPr lang="zh-CN" altLang="en-US">
                <a:noFill/>
              </a:rPr>
              <a:t> </a:t>
            </a:r>
          </a:p>
        </p:txBody>
      </p:sp>
      <p:pic>
        <p:nvPicPr>
          <p:cNvPr id="31748" name="图片 7" descr="C:\Users\Administrator\AppData\Roaming\Tencent\Users\44092883\QQ\WinTemp\RichOle\`TO6D61`~}[~J[AHG@E@B[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488" y="1084263"/>
            <a:ext cx="6767512" cy="378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内容占位符 2"/>
          <p:cNvSpPr>
            <a:spLocks noGrp="1"/>
          </p:cNvSpPr>
          <p:nvPr>
            <p:ph idx="1"/>
          </p:nvPr>
        </p:nvSpPr>
        <p:spPr>
          <a:xfrm>
            <a:off x="228600" y="1084263"/>
            <a:ext cx="4271963" cy="1836737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zh-CN" altLang="en-US" sz="2000" dirty="0"/>
              <a:t>（</a:t>
            </a:r>
            <a:r>
              <a:rPr lang="en-US" altLang="zh-CN" sz="2000" dirty="0"/>
              <a:t>2</a:t>
            </a:r>
            <a:r>
              <a:rPr lang="zh-CN" altLang="en-US" sz="2000" dirty="0"/>
              <a:t>）</a:t>
            </a:r>
            <a:r>
              <a:rPr lang="zh-CN" altLang="zh-CN" sz="2000" dirty="0"/>
              <a:t>构造哈夫曼树，写出各字符的二进制码码位数，计算字符的二进制位平均码长？</a:t>
            </a:r>
            <a:endParaRPr lang="en-US" altLang="zh-CN" sz="2000" dirty="0"/>
          </a:p>
          <a:p>
            <a:pPr marL="0" indent="0">
              <a:buFont typeface="Wingdings" panose="05000000000000000000" pitchFamily="2" charset="2"/>
              <a:buNone/>
            </a:pPr>
            <a:endParaRPr lang="zh-CN" altLang="zh-CN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第四次作业</a:t>
            </a:r>
            <a:r>
              <a:rPr lang="en-US" altLang="zh-CN">
                <a:sym typeface="+mn-ea"/>
              </a:rPr>
              <a:t>-2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900" y="1022350"/>
            <a:ext cx="8674100" cy="5683250"/>
          </a:xfrm>
        </p:spPr>
        <p:txBody>
          <a:bodyPr/>
          <a:lstStyle/>
          <a:p>
            <a:pPr>
              <a:defRPr/>
            </a:pPr>
            <a:r>
              <a:rPr lang="zh-CN" altLang="zh-CN" dirty="0"/>
              <a:t>电文由</a:t>
            </a:r>
            <a:r>
              <a:rPr lang="en-US" altLang="zh-CN" dirty="0"/>
              <a:t>A~J</a:t>
            </a:r>
            <a:r>
              <a:rPr lang="zh-CN" altLang="zh-CN" dirty="0"/>
              <a:t>及空格字符组成，其字符出现频度分别为</a:t>
            </a:r>
            <a:endParaRPr lang="en-US" altLang="zh-CN" dirty="0"/>
          </a:p>
          <a:p>
            <a:pPr>
              <a:defRPr/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</a:t>
            </a:r>
            <a:r>
              <a:rPr lang="zh-CN" altLang="zh-CN" dirty="0"/>
              <a:t>用哈夫曼码传送</a:t>
            </a:r>
            <a:r>
              <a:rPr lang="en-US" altLang="zh-CN" dirty="0"/>
              <a:t>10</a:t>
            </a:r>
            <a:r>
              <a:rPr lang="en-US" altLang="zh-CN" baseline="30000" dirty="0"/>
              <a:t>3</a:t>
            </a:r>
            <a:r>
              <a:rPr lang="zh-CN" altLang="zh-CN" dirty="0"/>
              <a:t>个字符，比定长码传送可以减少传送的二进制码码位数是多少？</a:t>
            </a:r>
            <a:endParaRPr lang="en-US" altLang="zh-CN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zh-CN" dirty="0">
                <a:solidFill>
                  <a:srgbClr val="FF0000"/>
                </a:solidFill>
              </a:rPr>
              <a:t>【</a:t>
            </a:r>
            <a:r>
              <a:rPr lang="zh-CN" altLang="en-US" dirty="0">
                <a:solidFill>
                  <a:srgbClr val="FF0000"/>
                </a:solidFill>
              </a:rPr>
              <a:t>解答</a:t>
            </a:r>
            <a:r>
              <a:rPr lang="en-US" altLang="zh-CN" dirty="0">
                <a:solidFill>
                  <a:srgbClr val="FF0000"/>
                </a:solidFill>
              </a:rPr>
              <a:t>】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zh-CN" altLang="zh-CN" dirty="0"/>
              <a:t>（</a:t>
            </a:r>
            <a:r>
              <a:rPr lang="en-US" altLang="zh-CN" dirty="0"/>
              <a:t>3</a:t>
            </a:r>
            <a:r>
              <a:rPr lang="zh-CN" altLang="zh-CN" dirty="0"/>
              <a:t>）可减少传送的二进制码码位数是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zh-CN" dirty="0"/>
              <a:t>     </a:t>
            </a:r>
            <a:r>
              <a:rPr lang="zh-CN" altLang="zh-CN" dirty="0"/>
              <a:t>（</a:t>
            </a:r>
            <a:r>
              <a:rPr lang="en-US" altLang="zh-CN" dirty="0"/>
              <a:t>4-3.23</a:t>
            </a:r>
            <a:r>
              <a:rPr lang="zh-CN" altLang="zh-CN" dirty="0"/>
              <a:t>）</a:t>
            </a:r>
            <a:r>
              <a:rPr lang="en-US" altLang="zh-CN" dirty="0"/>
              <a:t>*10</a:t>
            </a:r>
            <a:r>
              <a:rPr lang="en-US" altLang="zh-CN" baseline="30000" dirty="0"/>
              <a:t>3</a:t>
            </a:r>
            <a:r>
              <a:rPr lang="en-US" altLang="zh-CN" dirty="0"/>
              <a:t>=770</a:t>
            </a:r>
            <a:r>
              <a:rPr lang="zh-CN" altLang="zh-CN" dirty="0"/>
              <a:t>位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altLang="zh-CN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zh-CN" altLang="zh-CN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257300" y="1704975"/>
          <a:ext cx="7043736" cy="13463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69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6094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指令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E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G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H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I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J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空格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67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频度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0.17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0.05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0.20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0.06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0.08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0.03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0.01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0.08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0.13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0.08</a:t>
                      </a:r>
                      <a:endParaRPr lang="zh-CN" sz="20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0.11</a:t>
                      </a:r>
                      <a:endParaRPr lang="zh-CN" sz="20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/>
              <a:t>0429-03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900" y="1022349"/>
            <a:ext cx="8674100" cy="5747905"/>
          </a:xfrm>
        </p:spPr>
        <p:txBody>
          <a:bodyPr/>
          <a:lstStyle/>
          <a:p>
            <a:pPr algn="just"/>
            <a:r>
              <a:rPr lang="zh-CN" altLang="zh-CN" dirty="0"/>
              <a:t>用于文字处理的某专用机，每个文字符用</a:t>
            </a:r>
            <a:r>
              <a:rPr lang="en-US" altLang="zh-CN" dirty="0"/>
              <a:t>4</a:t>
            </a:r>
            <a:r>
              <a:rPr lang="zh-CN" altLang="zh-CN" dirty="0"/>
              <a:t>位十进制数字（</a:t>
            </a:r>
            <a:r>
              <a:rPr lang="en-US" altLang="zh-CN" dirty="0"/>
              <a:t>0~9</a:t>
            </a:r>
            <a:r>
              <a:rPr lang="zh-CN" altLang="zh-CN" dirty="0"/>
              <a:t>）编码表示，空格则用</a:t>
            </a:r>
            <a:r>
              <a:rPr lang="en-US" altLang="zh-CN" dirty="0"/>
              <a:t>V</a:t>
            </a:r>
            <a:r>
              <a:rPr lang="zh-CN" altLang="zh-CN" dirty="0"/>
              <a:t>表示，在对传送的文字符号和空格进行统计后，得出数字和空格的出现频度分别为</a:t>
            </a:r>
            <a:endParaRPr lang="en-US" altLang="zh-CN" dirty="0"/>
          </a:p>
          <a:p>
            <a:pPr algn="just"/>
            <a:endParaRPr lang="en-US" altLang="zh-CN" dirty="0"/>
          </a:p>
          <a:p>
            <a:pPr algn="just"/>
            <a:endParaRPr lang="en-US" altLang="zh-CN" dirty="0"/>
          </a:p>
          <a:p>
            <a:pPr marL="0" indent="0" algn="just">
              <a:buNone/>
            </a:pPr>
            <a:endParaRPr lang="en-US" altLang="zh-CN" dirty="0"/>
          </a:p>
          <a:p>
            <a:pPr marL="0" lvl="0" indent="0" algn="just">
              <a:buNone/>
            </a:pPr>
            <a:r>
              <a:rPr lang="zh-CN" altLang="en-US" sz="2400" dirty="0"/>
              <a:t>（</a:t>
            </a:r>
            <a:r>
              <a:rPr lang="en-US" altLang="zh-CN" sz="2400" dirty="0"/>
              <a:t>1</a:t>
            </a:r>
            <a:r>
              <a:rPr lang="zh-CN" altLang="en-US" sz="2400" dirty="0"/>
              <a:t>）</a:t>
            </a:r>
            <a:r>
              <a:rPr lang="zh-CN" altLang="zh-CN" sz="2400" dirty="0"/>
              <a:t>若上述数字和空格均用二进制编码，试设计二进制信息位平均长度最短的编码</a:t>
            </a:r>
          </a:p>
          <a:p>
            <a:pPr marL="0" lvl="0" indent="0" algn="just">
              <a:buNone/>
            </a:pPr>
            <a:r>
              <a:rPr lang="zh-CN" altLang="en-US" sz="2400" dirty="0"/>
              <a:t>（</a:t>
            </a:r>
            <a:r>
              <a:rPr lang="en-US" altLang="zh-CN" sz="2400" dirty="0"/>
              <a:t>2</a:t>
            </a:r>
            <a:r>
              <a:rPr lang="zh-CN" altLang="en-US" sz="2400" dirty="0"/>
              <a:t>）</a:t>
            </a:r>
            <a:r>
              <a:rPr lang="zh-CN" altLang="zh-CN" sz="2400" dirty="0"/>
              <a:t>若传送</a:t>
            </a:r>
            <a:r>
              <a:rPr lang="en-US" altLang="zh-CN" sz="2400" dirty="0"/>
              <a:t>10</a:t>
            </a:r>
            <a:r>
              <a:rPr lang="en-US" altLang="zh-CN" sz="2400" baseline="30000" dirty="0"/>
              <a:t>6</a:t>
            </a:r>
            <a:r>
              <a:rPr lang="zh-CN" altLang="zh-CN" sz="2400" dirty="0"/>
              <a:t>个文字符号（每个文字符号后均跟一个空格），按最短的编码，共需传送多少个二进制位？</a:t>
            </a:r>
          </a:p>
          <a:p>
            <a:pPr marL="0" lvl="0" indent="0" algn="just">
              <a:buNone/>
            </a:pPr>
            <a:r>
              <a:rPr lang="en-US" altLang="zh-CN" sz="2400" dirty="0"/>
              <a:t>(3)</a:t>
            </a:r>
            <a:r>
              <a:rPr lang="zh-CN" altLang="zh-CN" sz="2400" dirty="0"/>
              <a:t>若十进制数字和空格均用</a:t>
            </a:r>
            <a:r>
              <a:rPr lang="en-US" altLang="zh-CN" sz="2400" dirty="0"/>
              <a:t>4</a:t>
            </a:r>
            <a:r>
              <a:rPr lang="zh-CN" altLang="zh-CN" sz="2400" dirty="0"/>
              <a:t>位二进制码表示，共需传送多少个二进制位？</a:t>
            </a:r>
          </a:p>
          <a:p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37176" y="2955636"/>
          <a:ext cx="8895048" cy="11456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12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5728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字符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空格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28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频度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  <a:endParaRPr lang="zh-CN" sz="18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20%</a:t>
                      </a:r>
                      <a:endParaRPr lang="zh-CN" sz="18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/>
              <a:t>0429-03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900" y="1022349"/>
            <a:ext cx="8674100" cy="1471469"/>
          </a:xfrm>
        </p:spPr>
        <p:txBody>
          <a:bodyPr/>
          <a:lstStyle/>
          <a:p>
            <a:pPr algn="just"/>
            <a:r>
              <a:rPr lang="zh-CN" altLang="zh-CN" sz="1800" dirty="0"/>
              <a:t>用于文字处理的某专用机，每个文字符用</a:t>
            </a:r>
            <a:r>
              <a:rPr lang="en-US" altLang="zh-CN" sz="1800" dirty="0"/>
              <a:t>4</a:t>
            </a:r>
            <a:r>
              <a:rPr lang="zh-CN" altLang="zh-CN" sz="1800" dirty="0"/>
              <a:t>位十进制数字（</a:t>
            </a:r>
            <a:r>
              <a:rPr lang="en-US" altLang="zh-CN" sz="1800" dirty="0"/>
              <a:t>0~9</a:t>
            </a:r>
            <a:r>
              <a:rPr lang="zh-CN" altLang="zh-CN" sz="1800" dirty="0"/>
              <a:t>）编码表示，空格则用</a:t>
            </a:r>
            <a:r>
              <a:rPr lang="en-US" altLang="zh-CN" sz="1800" dirty="0"/>
              <a:t>V</a:t>
            </a:r>
            <a:r>
              <a:rPr lang="zh-CN" altLang="zh-CN" sz="1800" dirty="0"/>
              <a:t>表示，在对传送的文字符号和空格进行统计后，得出数字和空格的出现频度分别为</a:t>
            </a:r>
            <a:endParaRPr lang="en-US" altLang="zh-CN" sz="1800" dirty="0"/>
          </a:p>
          <a:p>
            <a:pPr marL="0" lvl="0" indent="0" algn="just">
              <a:buNone/>
            </a:pPr>
            <a:r>
              <a:rPr lang="zh-CN" altLang="en-US" sz="1800" dirty="0"/>
              <a:t>（</a:t>
            </a:r>
            <a:r>
              <a:rPr lang="en-US" altLang="zh-CN" sz="1800" dirty="0"/>
              <a:t>1</a:t>
            </a:r>
            <a:r>
              <a:rPr lang="zh-CN" altLang="en-US" sz="1800" dirty="0"/>
              <a:t>）</a:t>
            </a:r>
            <a:r>
              <a:rPr lang="zh-CN" altLang="zh-CN" sz="1800" dirty="0"/>
              <a:t>若上述数字和空格均用二进制编码，试设计二进制信息位平均长度最短的编码</a:t>
            </a:r>
            <a:endParaRPr lang="en-US" altLang="zh-CN" sz="1800" dirty="0"/>
          </a:p>
          <a:p>
            <a:pPr marL="0" lvl="0" indent="0" algn="just">
              <a:buNone/>
            </a:pPr>
            <a:endParaRPr lang="en-US" altLang="zh-CN" sz="1800" dirty="0"/>
          </a:p>
          <a:p>
            <a:pPr marL="0" lvl="0" indent="0" algn="just">
              <a:buNone/>
            </a:pPr>
            <a:endParaRPr lang="zh-CN" altLang="zh-CN" sz="1800" dirty="0"/>
          </a:p>
        </p:txBody>
      </p:sp>
      <p:sp>
        <p:nvSpPr>
          <p:cNvPr id="5" name="矩形 4"/>
          <p:cNvSpPr/>
          <p:nvPr/>
        </p:nvSpPr>
        <p:spPr>
          <a:xfrm>
            <a:off x="106218" y="2763692"/>
            <a:ext cx="263698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914400" algn="l"/>
              </a:tabLst>
            </a:pP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</a:rPr>
              <a:t>解答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</a:rPr>
              <a:t>】</a:t>
            </a:r>
          </a:p>
          <a:p>
            <a:pPr algn="just">
              <a:spcAft>
                <a:spcPts val="0"/>
              </a:spcAft>
              <a:tabLst>
                <a:tab pos="914400" algn="l"/>
              </a:tabLst>
            </a:pP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（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1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）按所给的十进制数字和空格符出现的频度，构造哈夫曼树，得到数字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0~9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和空格字符的二进制码的编码：</a:t>
            </a:r>
          </a:p>
        </p:txBody>
      </p:sp>
      <p:sp>
        <p:nvSpPr>
          <p:cNvPr id="6" name="矩形 5"/>
          <p:cNvSpPr/>
          <p:nvPr/>
        </p:nvSpPr>
        <p:spPr>
          <a:xfrm>
            <a:off x="145472" y="4826675"/>
            <a:ext cx="89985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914400" algn="l"/>
              </a:tabLst>
            </a:pP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空格：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01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（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2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位） 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 0:111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（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3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位） 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  1:1000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（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4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位） 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 2:1001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（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4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位）</a:t>
            </a:r>
          </a:p>
          <a:p>
            <a:pPr algn="just">
              <a:spcAft>
                <a:spcPts val="0"/>
              </a:spcAft>
              <a:tabLst>
                <a:tab pos="914400" algn="l"/>
              </a:tabLst>
            </a:pP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3:1000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（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4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位） 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   4:1100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（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4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位） 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 5:0001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（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4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位） 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 6:1101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（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4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位）</a:t>
            </a:r>
          </a:p>
          <a:p>
            <a:pPr algn="just">
              <a:spcAft>
                <a:spcPts val="0"/>
              </a:spcAft>
              <a:tabLst>
                <a:tab pos="914400" algn="l"/>
              </a:tabLst>
            </a:pP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7:101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（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3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位） 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    8:00001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（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5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位） 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9:00000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（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5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位）</a:t>
            </a:r>
          </a:p>
          <a:p>
            <a:pPr algn="just">
              <a:spcAft>
                <a:spcPts val="0"/>
              </a:spcAft>
              <a:tabLst>
                <a:tab pos="914400" algn="l"/>
              </a:tabLst>
            </a:pP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 </a:t>
            </a:r>
            <a:endParaRPr lang="zh-CN" altLang="zh-CN" b="1" dirty="0">
              <a:solidFill>
                <a:schemeClr val="accent1"/>
              </a:solidFill>
              <a:latin typeface="+mn-lt"/>
              <a:ea typeface="+mn-ea"/>
            </a:endParaRPr>
          </a:p>
          <a:p>
            <a:pPr algn="just">
              <a:spcAft>
                <a:spcPts val="0"/>
              </a:spcAft>
              <a:tabLst>
                <a:tab pos="914400" algn="l"/>
              </a:tabLst>
            </a:pP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根据所产生的哈夫曼编码，求得平均的二进制码长为</a:t>
            </a:r>
          </a:p>
          <a:p>
            <a:pPr algn="just">
              <a:spcAft>
                <a:spcPts val="0"/>
              </a:spcAft>
              <a:tabLst>
                <a:tab pos="914400" algn="l"/>
              </a:tabLst>
            </a:pP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2*0.20+3*0.17+4*0.06+4*0.08+4*0.11+4*0.08+4*0.05+4*0.08+3*0.13+5*0.03+5*0.01=3.23</a:t>
            </a:r>
            <a:endParaRPr lang="zh-CN" altLang="zh-CN" b="1" dirty="0">
              <a:solidFill>
                <a:schemeClr val="accent1"/>
              </a:solidFill>
              <a:latin typeface="+mn-lt"/>
              <a:ea typeface="+mn-ea"/>
            </a:endParaRPr>
          </a:p>
        </p:txBody>
      </p:sp>
      <p:pic>
        <p:nvPicPr>
          <p:cNvPr id="7" name="图片 6" descr="C:\Users\Administrator\AppData\Roaming\Tencent\Users\44092883\QQ\WinTemp\RichOle\]T)T3BTAA74KZS]$J}DKX}H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662" y="2327288"/>
            <a:ext cx="5204460" cy="23501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/>
              <a:t>0429-03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900" y="1022349"/>
            <a:ext cx="8674100" cy="5747905"/>
          </a:xfrm>
        </p:spPr>
        <p:txBody>
          <a:bodyPr/>
          <a:lstStyle/>
          <a:p>
            <a:pPr algn="just"/>
            <a:r>
              <a:rPr lang="zh-CN" altLang="zh-CN" sz="2000" dirty="0"/>
              <a:t>用于文字处理的某专用机，每个文字符用</a:t>
            </a:r>
            <a:r>
              <a:rPr lang="en-US" altLang="zh-CN" sz="2000" dirty="0"/>
              <a:t>4</a:t>
            </a:r>
            <a:r>
              <a:rPr lang="zh-CN" altLang="zh-CN" sz="2000" dirty="0"/>
              <a:t>位十进制数字（</a:t>
            </a:r>
            <a:r>
              <a:rPr lang="en-US" altLang="zh-CN" sz="2000" dirty="0"/>
              <a:t>0~9</a:t>
            </a:r>
            <a:r>
              <a:rPr lang="zh-CN" altLang="zh-CN" sz="2000" dirty="0"/>
              <a:t>）编码表示，空格则用</a:t>
            </a:r>
            <a:r>
              <a:rPr lang="en-US" altLang="zh-CN" sz="2000" dirty="0"/>
              <a:t>V</a:t>
            </a:r>
            <a:r>
              <a:rPr lang="zh-CN" altLang="zh-CN" sz="2000" dirty="0"/>
              <a:t>表示，在对传送的文字符号和空格进行统计后，得出数字和空格的出现频度分别为</a:t>
            </a:r>
            <a:endParaRPr lang="en-US" altLang="zh-CN" sz="2000" dirty="0"/>
          </a:p>
          <a:p>
            <a:pPr algn="just"/>
            <a:endParaRPr lang="en-US" altLang="zh-CN" dirty="0"/>
          </a:p>
          <a:p>
            <a:pPr algn="just"/>
            <a:endParaRPr lang="en-US" altLang="zh-CN" dirty="0"/>
          </a:p>
          <a:p>
            <a:pPr marL="0" indent="0" algn="just">
              <a:buNone/>
            </a:pPr>
            <a:endParaRPr lang="en-US" altLang="zh-CN" dirty="0"/>
          </a:p>
          <a:p>
            <a:pPr marL="0" lvl="0" indent="0" algn="just">
              <a:buNone/>
            </a:pPr>
            <a:r>
              <a:rPr lang="zh-CN" altLang="en-US" sz="2400" dirty="0"/>
              <a:t>（</a:t>
            </a:r>
            <a:r>
              <a:rPr lang="en-US" altLang="zh-CN" sz="2400" dirty="0"/>
              <a:t>2</a:t>
            </a:r>
            <a:r>
              <a:rPr lang="zh-CN" altLang="en-US" sz="2400" dirty="0"/>
              <a:t>）</a:t>
            </a:r>
            <a:r>
              <a:rPr lang="zh-CN" altLang="zh-CN" sz="2400" dirty="0"/>
              <a:t>若传送</a:t>
            </a:r>
            <a:r>
              <a:rPr lang="en-US" altLang="zh-CN" sz="2400" dirty="0"/>
              <a:t>10</a:t>
            </a:r>
            <a:r>
              <a:rPr lang="en-US" altLang="zh-CN" sz="2400" baseline="30000" dirty="0"/>
              <a:t>6</a:t>
            </a:r>
            <a:r>
              <a:rPr lang="zh-CN" altLang="zh-CN" sz="2400" dirty="0"/>
              <a:t>个文字符号（每个文字符号后均跟一个空格</a:t>
            </a:r>
            <a:r>
              <a:rPr lang="zh-CN" altLang="zh-CN" sz="2000" dirty="0"/>
              <a:t>），按最短的编码，共需传送多少个二进制位？</a:t>
            </a:r>
          </a:p>
          <a:p>
            <a:pPr marL="0" indent="0">
              <a:buNone/>
            </a:pPr>
            <a:r>
              <a:rPr lang="en-US" altLang="zh-CN" sz="2400" dirty="0">
                <a:solidFill>
                  <a:srgbClr val="FF0000"/>
                </a:solidFill>
              </a:rPr>
              <a:t>【</a:t>
            </a:r>
            <a:r>
              <a:rPr lang="zh-CN" altLang="en-US" sz="2400" dirty="0">
                <a:solidFill>
                  <a:srgbClr val="FF0000"/>
                </a:solidFill>
              </a:rPr>
              <a:t>解答</a:t>
            </a:r>
            <a:r>
              <a:rPr lang="en-US" altLang="zh-CN" sz="2400" dirty="0">
                <a:solidFill>
                  <a:srgbClr val="FF0000"/>
                </a:solidFill>
              </a:rPr>
              <a:t>】</a:t>
            </a:r>
          </a:p>
          <a:p>
            <a:pPr algn="just"/>
            <a:r>
              <a:rPr lang="zh-CN" altLang="zh-CN" sz="2400" dirty="0"/>
              <a:t>（</a:t>
            </a:r>
            <a:r>
              <a:rPr lang="en-US" altLang="zh-CN" sz="2400" dirty="0"/>
              <a:t>2</a:t>
            </a:r>
            <a:r>
              <a:rPr lang="zh-CN" altLang="zh-CN" sz="2400" dirty="0"/>
              <a:t>）按最短的编码来传送</a:t>
            </a:r>
            <a:r>
              <a:rPr lang="en-US" altLang="zh-CN" sz="2400" dirty="0"/>
              <a:t>10</a:t>
            </a:r>
            <a:r>
              <a:rPr lang="en-US" altLang="zh-CN" sz="2400" baseline="30000" dirty="0"/>
              <a:t>6</a:t>
            </a:r>
            <a:r>
              <a:rPr lang="zh-CN" altLang="zh-CN" sz="2400" dirty="0"/>
              <a:t>个文字符，因为每个文字符又用了</a:t>
            </a:r>
            <a:r>
              <a:rPr lang="en-US" altLang="zh-CN" sz="2400" dirty="0"/>
              <a:t>4</a:t>
            </a:r>
            <a:r>
              <a:rPr lang="zh-CN" altLang="zh-CN" sz="2400" dirty="0"/>
              <a:t>位十进制数字，再后跟一个空格符表示，所以总共需传送的二进制位数是</a:t>
            </a:r>
          </a:p>
          <a:p>
            <a:pPr algn="just"/>
            <a:r>
              <a:rPr lang="en-US" altLang="zh-CN" sz="2400" dirty="0"/>
              <a:t>10</a:t>
            </a:r>
            <a:r>
              <a:rPr lang="en-US" altLang="zh-CN" sz="2400" baseline="30000" dirty="0"/>
              <a:t>6</a:t>
            </a:r>
            <a:r>
              <a:rPr lang="en-US" altLang="zh-CN" sz="2400" dirty="0"/>
              <a:t>*</a:t>
            </a:r>
            <a:r>
              <a:rPr lang="zh-CN" altLang="zh-CN" sz="2400" dirty="0"/>
              <a:t>（</a:t>
            </a:r>
            <a:r>
              <a:rPr lang="en-US" altLang="zh-CN" sz="2400" dirty="0"/>
              <a:t>4+1</a:t>
            </a:r>
            <a:r>
              <a:rPr lang="zh-CN" altLang="zh-CN" sz="2400" dirty="0"/>
              <a:t>）</a:t>
            </a:r>
            <a:r>
              <a:rPr lang="en-US" altLang="zh-CN" sz="2400" dirty="0"/>
              <a:t>*3.23=1.615*10</a:t>
            </a:r>
            <a:r>
              <a:rPr lang="en-US" altLang="zh-CN" sz="2400" baseline="30000" dirty="0"/>
              <a:t>7</a:t>
            </a:r>
            <a:endParaRPr lang="zh-CN" altLang="zh-CN" sz="2400" dirty="0"/>
          </a:p>
          <a:p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323492" y="2161309"/>
          <a:ext cx="8644296" cy="9051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0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3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3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3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3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35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035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035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2035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2035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2035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2035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4525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字符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空格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5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频度</a:t>
                      </a:r>
                      <a:endParaRPr lang="zh-CN" sz="18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  <a:endParaRPr lang="zh-CN" sz="18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20%</a:t>
                      </a:r>
                      <a:endParaRPr lang="zh-CN" sz="18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/>
              <a:t>0429-03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900" y="1022349"/>
            <a:ext cx="8674100" cy="5747905"/>
          </a:xfrm>
        </p:spPr>
        <p:txBody>
          <a:bodyPr/>
          <a:lstStyle/>
          <a:p>
            <a:pPr algn="just"/>
            <a:r>
              <a:rPr lang="zh-CN" altLang="zh-CN" dirty="0"/>
              <a:t>用于文字处理的某专用机，每个文字符用</a:t>
            </a:r>
            <a:r>
              <a:rPr lang="en-US" altLang="zh-CN" dirty="0"/>
              <a:t>4</a:t>
            </a:r>
            <a:r>
              <a:rPr lang="zh-CN" altLang="zh-CN" dirty="0"/>
              <a:t>位十进制数字（</a:t>
            </a:r>
            <a:r>
              <a:rPr lang="en-US" altLang="zh-CN" dirty="0"/>
              <a:t>0~9</a:t>
            </a:r>
            <a:r>
              <a:rPr lang="zh-CN" altLang="zh-CN" dirty="0"/>
              <a:t>）编码表示，空格则用</a:t>
            </a:r>
            <a:r>
              <a:rPr lang="en-US" altLang="zh-CN" dirty="0"/>
              <a:t>V</a:t>
            </a:r>
            <a:r>
              <a:rPr lang="zh-CN" altLang="zh-CN" dirty="0"/>
              <a:t>表示，在对传送的文字符号和空格进行统计后，得出数字和空格的出现频度分别为</a:t>
            </a:r>
            <a:endParaRPr lang="en-US" altLang="zh-CN" dirty="0"/>
          </a:p>
          <a:p>
            <a:pPr algn="just"/>
            <a:endParaRPr lang="en-US" altLang="zh-CN" dirty="0"/>
          </a:p>
          <a:p>
            <a:pPr algn="just"/>
            <a:endParaRPr lang="en-US" altLang="zh-CN" dirty="0"/>
          </a:p>
          <a:p>
            <a:pPr marL="0" indent="0" algn="just">
              <a:buNone/>
            </a:pPr>
            <a:endParaRPr lang="en-US" altLang="zh-CN" dirty="0"/>
          </a:p>
          <a:p>
            <a:pPr marL="0" lvl="0" indent="0" algn="just">
              <a:buNone/>
            </a:pPr>
            <a:r>
              <a:rPr lang="en-US" altLang="zh-CN" sz="2400" dirty="0"/>
              <a:t>(3)</a:t>
            </a:r>
            <a:r>
              <a:rPr lang="zh-CN" altLang="zh-CN" sz="2400" dirty="0"/>
              <a:t>若十进制数字和空格均用</a:t>
            </a:r>
            <a:r>
              <a:rPr lang="en-US" altLang="zh-CN" sz="2400" dirty="0"/>
              <a:t>4</a:t>
            </a:r>
            <a:r>
              <a:rPr lang="zh-CN" altLang="zh-CN" sz="2400" dirty="0"/>
              <a:t>位二进制码表示，共需传送多少个二进制位？</a:t>
            </a:r>
            <a:endParaRPr lang="en-US" altLang="zh-CN" sz="2400" dirty="0"/>
          </a:p>
          <a:p>
            <a:pPr marL="0" lvl="0" indent="0" algn="just">
              <a:buNone/>
            </a:pPr>
            <a:r>
              <a:rPr lang="en-US" altLang="zh-CN" sz="2400" dirty="0">
                <a:solidFill>
                  <a:srgbClr val="FF0000"/>
                </a:solidFill>
              </a:rPr>
              <a:t>【</a:t>
            </a:r>
            <a:r>
              <a:rPr lang="zh-CN" altLang="en-US" sz="2400" dirty="0">
                <a:solidFill>
                  <a:srgbClr val="FF0000"/>
                </a:solidFill>
              </a:rPr>
              <a:t>解答</a:t>
            </a:r>
            <a:r>
              <a:rPr lang="en-US" altLang="zh-CN" sz="2400" dirty="0">
                <a:solidFill>
                  <a:srgbClr val="FF0000"/>
                </a:solidFill>
              </a:rPr>
              <a:t>】</a:t>
            </a:r>
          </a:p>
          <a:p>
            <a:r>
              <a:rPr lang="zh-CN" altLang="zh-CN" dirty="0"/>
              <a:t>（</a:t>
            </a:r>
            <a:r>
              <a:rPr lang="en-US" altLang="zh-CN" dirty="0"/>
              <a:t>3</a:t>
            </a:r>
            <a:r>
              <a:rPr lang="zh-CN" altLang="zh-CN" dirty="0"/>
              <a:t>）若十进制数字和空格均用</a:t>
            </a:r>
            <a:r>
              <a:rPr lang="en-US" altLang="zh-CN" dirty="0"/>
              <a:t>4</a:t>
            </a:r>
            <a:r>
              <a:rPr lang="zh-CN" altLang="zh-CN" dirty="0"/>
              <a:t>位二进制码表示，则共需传送</a:t>
            </a:r>
            <a:r>
              <a:rPr lang="en-US" altLang="zh-CN" dirty="0"/>
              <a:t>10</a:t>
            </a:r>
            <a:r>
              <a:rPr lang="en-US" altLang="zh-CN" baseline="30000" dirty="0"/>
              <a:t>6</a:t>
            </a:r>
            <a:r>
              <a:rPr lang="en-US" altLang="zh-CN" dirty="0"/>
              <a:t>*</a:t>
            </a:r>
            <a:r>
              <a:rPr lang="zh-CN" altLang="zh-CN" dirty="0"/>
              <a:t>（</a:t>
            </a:r>
            <a:r>
              <a:rPr lang="en-US" altLang="zh-CN" dirty="0"/>
              <a:t>4+1</a:t>
            </a:r>
            <a:r>
              <a:rPr lang="zh-CN" altLang="zh-CN" dirty="0"/>
              <a:t>）</a:t>
            </a:r>
            <a:r>
              <a:rPr lang="en-US" altLang="zh-CN" dirty="0"/>
              <a:t>*4=2*10</a:t>
            </a:r>
            <a:r>
              <a:rPr lang="en-US" altLang="zh-CN" baseline="30000" dirty="0"/>
              <a:t>7</a:t>
            </a:r>
            <a:r>
              <a:rPr lang="zh-CN" altLang="zh-CN" dirty="0"/>
              <a:t>位</a:t>
            </a:r>
          </a:p>
          <a:p>
            <a:pPr marL="0" lvl="0" indent="0" algn="just">
              <a:buNone/>
            </a:pPr>
            <a:endParaRPr lang="zh-CN" altLang="zh-CN" sz="2400" dirty="0"/>
          </a:p>
          <a:p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37176" y="2955636"/>
          <a:ext cx="8895048" cy="11456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12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5728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字符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空格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28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频度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  <a:endParaRPr lang="zh-CN" sz="18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20%</a:t>
                      </a:r>
                      <a:endParaRPr lang="zh-CN" sz="18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0429-06</a:t>
            </a:r>
            <a:r>
              <a:rPr lang="en-US" altLang="zh-CN" dirty="0"/>
              <a:t>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4152" y="860302"/>
            <a:ext cx="8613635" cy="5997697"/>
          </a:xfrm>
          <a:solidFill>
            <a:schemeClr val="bg1"/>
          </a:solidFill>
        </p:spPr>
        <p:txBody>
          <a:bodyPr/>
          <a:lstStyle/>
          <a:p>
            <a:r>
              <a:rPr lang="zh-CN" altLang="zh-CN" dirty="0"/>
              <a:t>某虚拟存储器共</a:t>
            </a:r>
            <a:r>
              <a:rPr lang="en-US" altLang="zh-CN" dirty="0"/>
              <a:t>8</a:t>
            </a:r>
            <a:r>
              <a:rPr lang="zh-CN" altLang="zh-CN" dirty="0"/>
              <a:t>个页面，每页为</a:t>
            </a:r>
            <a:r>
              <a:rPr lang="en-US" altLang="zh-CN" dirty="0"/>
              <a:t>1024</a:t>
            </a:r>
            <a:r>
              <a:rPr lang="zh-CN" altLang="zh-CN" dirty="0"/>
              <a:t>个字，实际主存为</a:t>
            </a:r>
            <a:r>
              <a:rPr lang="en-US" altLang="zh-CN" dirty="0"/>
              <a:t>4096</a:t>
            </a:r>
            <a:r>
              <a:rPr lang="zh-CN" altLang="zh-CN" dirty="0"/>
              <a:t>个字，采用页表法进行</a:t>
            </a:r>
            <a:r>
              <a:rPr lang="zh-CN" altLang="en-US" dirty="0"/>
              <a:t>地址</a:t>
            </a:r>
            <a:r>
              <a:rPr lang="zh-CN" altLang="zh-CN" dirty="0"/>
              <a:t>映像。映像表如下表所示。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pPr marL="0" lvl="0" indent="0">
              <a:spcBef>
                <a:spcPts val="1200"/>
              </a:spcBef>
              <a:buNone/>
            </a:pPr>
            <a:r>
              <a:rPr lang="en-US" altLang="zh-CN" dirty="0"/>
              <a:t>(1)</a:t>
            </a:r>
            <a:r>
              <a:rPr lang="zh-CN" altLang="zh-CN" dirty="0"/>
              <a:t>列出会发生页面失效的全部虚页号；</a:t>
            </a:r>
          </a:p>
          <a:p>
            <a:pPr marL="0" lvl="0" indent="0">
              <a:buNone/>
            </a:pPr>
            <a:r>
              <a:rPr lang="en-US" altLang="zh-CN" dirty="0"/>
              <a:t>(2)</a:t>
            </a:r>
            <a:r>
              <a:rPr lang="zh-CN" altLang="zh-CN" dirty="0"/>
              <a:t>按以下虚地址计算主存实地址：</a:t>
            </a:r>
            <a:r>
              <a:rPr lang="en-US" altLang="zh-CN" dirty="0"/>
              <a:t>0,3728,1023,1024,2055,7800,4096,6800</a:t>
            </a:r>
            <a:r>
              <a:rPr lang="zh-CN" altLang="zh-CN" dirty="0"/>
              <a:t>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882" y="2069717"/>
            <a:ext cx="2930205" cy="3418573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0429-06</a:t>
            </a:r>
            <a:r>
              <a:rPr lang="en-US" altLang="zh-CN" dirty="0"/>
              <a:t>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4153" y="860303"/>
            <a:ext cx="8229600" cy="2137540"/>
          </a:xfrm>
        </p:spPr>
        <p:txBody>
          <a:bodyPr/>
          <a:lstStyle/>
          <a:p>
            <a:r>
              <a:rPr lang="zh-CN" altLang="zh-CN" dirty="0"/>
              <a:t>某虚拟存储器共</a:t>
            </a:r>
            <a:r>
              <a:rPr lang="en-US" altLang="zh-CN" dirty="0"/>
              <a:t>8</a:t>
            </a:r>
            <a:r>
              <a:rPr lang="zh-CN" altLang="zh-CN" dirty="0"/>
              <a:t>个页面，每页为</a:t>
            </a:r>
            <a:r>
              <a:rPr lang="en-US" altLang="zh-CN" dirty="0"/>
              <a:t>1024</a:t>
            </a:r>
            <a:r>
              <a:rPr lang="zh-CN" altLang="zh-CN" dirty="0"/>
              <a:t>个字，实际主存为</a:t>
            </a:r>
            <a:r>
              <a:rPr lang="en-US" altLang="zh-CN" dirty="0"/>
              <a:t>4096</a:t>
            </a:r>
            <a:r>
              <a:rPr lang="zh-CN" altLang="zh-CN" dirty="0"/>
              <a:t>个字，采用页表法进行</a:t>
            </a:r>
            <a:r>
              <a:rPr lang="zh-CN" altLang="en-US" dirty="0"/>
              <a:t>地址</a:t>
            </a:r>
            <a:r>
              <a:rPr lang="zh-CN" altLang="zh-CN" dirty="0"/>
              <a:t>映像。映像表如下表所示。</a:t>
            </a:r>
          </a:p>
          <a:p>
            <a:pPr marL="0" lvl="0" indent="0">
              <a:spcBef>
                <a:spcPts val="1200"/>
              </a:spcBef>
              <a:buNone/>
            </a:pPr>
            <a:r>
              <a:rPr lang="en-US" altLang="zh-CN" dirty="0"/>
              <a:t>(1)</a:t>
            </a:r>
            <a:r>
              <a:rPr lang="zh-CN" altLang="zh-CN" dirty="0"/>
              <a:t>列出会发生页面失效的全部虚页号；</a:t>
            </a:r>
            <a:endParaRPr lang="en-US" altLang="zh-CN" dirty="0"/>
          </a:p>
          <a:p>
            <a:pPr marL="0" lvl="0" indent="0">
              <a:spcBef>
                <a:spcPts val="1200"/>
              </a:spcBef>
              <a:buNone/>
            </a:pPr>
            <a:endParaRPr lang="zh-CN" altLang="zh-CN" dirty="0"/>
          </a:p>
        </p:txBody>
      </p:sp>
      <p:sp>
        <p:nvSpPr>
          <p:cNvPr id="5" name="矩形 4"/>
          <p:cNvSpPr/>
          <p:nvPr/>
        </p:nvSpPr>
        <p:spPr>
          <a:xfrm>
            <a:off x="354153" y="3105671"/>
            <a:ext cx="254064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just">
              <a:spcBef>
                <a:spcPts val="1200"/>
              </a:spcBef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【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解答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】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zh-CN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（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1</a:t>
            </a:r>
            <a:r>
              <a:rPr lang="zh-CN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）会发生页面失效的全部虚页号：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2,3,5,7</a:t>
            </a:r>
            <a:endParaRPr lang="zh-CN" altLang="zh-CN" sz="2800" b="1" dirty="0">
              <a:solidFill>
                <a:schemeClr val="accent1"/>
              </a:solidFill>
              <a:latin typeface="+mn-lt"/>
              <a:ea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428" y="2897326"/>
            <a:ext cx="4777637" cy="380441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0429-06</a:t>
            </a:r>
            <a:r>
              <a:rPr lang="en-US" altLang="zh-CN" dirty="0"/>
              <a:t>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4152" y="860303"/>
            <a:ext cx="8613635" cy="2635794"/>
          </a:xfrm>
        </p:spPr>
        <p:txBody>
          <a:bodyPr/>
          <a:lstStyle/>
          <a:p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某虚拟存储器共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个页面，每页为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1024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个字，实际主存为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4096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个字，采用页表法进行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地址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映像。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按以下虚地址计算主存实地址：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0,3728,1023,1024,2055,7800,4096,6800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【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解答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】</a:t>
            </a:r>
            <a:endParaRPr lang="zh-CN" altLang="zh-CN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84" y="3391926"/>
            <a:ext cx="8614169" cy="3361903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0429-06</a:t>
            </a:r>
            <a:r>
              <a:rPr lang="en-US" altLang="zh-CN" dirty="0"/>
              <a:t>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4152" y="860303"/>
            <a:ext cx="8613635" cy="2635794"/>
          </a:xfrm>
        </p:spPr>
        <p:txBody>
          <a:bodyPr/>
          <a:lstStyle/>
          <a:p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某虚拟存储器共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个页面，每页为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1024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个字，实际主存为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4096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个字，采用页表法进行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地址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映像。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按以下虚地址计算主存实地址：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0,3728,1023,1024,2055,7800,4096,6800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【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解答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】</a:t>
            </a:r>
            <a:endParaRPr lang="zh-CN" altLang="zh-CN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6916" y="4491167"/>
            <a:ext cx="8870871" cy="23083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b="1" dirty="0">
                <a:solidFill>
                  <a:srgbClr val="FF0000"/>
                </a:solidFill>
                <a:ea typeface="+mn-ea"/>
                <a:cs typeface="Times New Roman" panose="02020603050405020304" pitchFamily="18" charset="0"/>
              </a:rPr>
              <a:t>解析：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Both"/>
            </a:pP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计算虚地址所在虚页号和页内位移，虚地址</a:t>
            </a:r>
            <a:r>
              <a:rPr lang="en-US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=</a:t>
            </a: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虚页号</a:t>
            </a:r>
            <a:r>
              <a:rPr lang="en-US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*1024+</a:t>
            </a: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页内位移，例如</a:t>
            </a:r>
            <a:r>
              <a:rPr lang="en-US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6800=6*1024+656</a:t>
            </a: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，所以虚地址</a:t>
            </a:r>
            <a:r>
              <a:rPr lang="en-US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6800</a:t>
            </a: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虚页号是</a:t>
            </a:r>
            <a:r>
              <a:rPr lang="en-US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6</a:t>
            </a: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，页内位移是</a:t>
            </a:r>
            <a:r>
              <a:rPr lang="en-US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656</a:t>
            </a: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；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Both"/>
            </a:pP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对照地址映像表，查找虚页号对应的实页号，以及装入位，例如虚地址</a:t>
            </a:r>
            <a:r>
              <a:rPr lang="en-US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6800</a:t>
            </a: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所在第</a:t>
            </a:r>
            <a:r>
              <a:rPr lang="en-US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6</a:t>
            </a: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虚页，地址映像表中第</a:t>
            </a:r>
            <a:r>
              <a:rPr lang="en-US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6</a:t>
            </a: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虚页对应第</a:t>
            </a:r>
            <a:r>
              <a:rPr lang="en-US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0</a:t>
            </a: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实页号，装入位是</a:t>
            </a:r>
            <a:r>
              <a:rPr lang="en-US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1</a:t>
            </a: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；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Both"/>
            </a:pP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实页和虚页一样大小，虚页内的页内位移等于实页的页内位移，例如虚地址</a:t>
            </a:r>
            <a:r>
              <a:rPr lang="en-US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6800</a:t>
            </a: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，对应的第</a:t>
            </a:r>
            <a:r>
              <a:rPr lang="en-US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0</a:t>
            </a: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实页号，页内位移</a:t>
            </a:r>
            <a:r>
              <a:rPr lang="en-US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656</a:t>
            </a: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；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Both"/>
            </a:pP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实地址</a:t>
            </a:r>
            <a:r>
              <a:rPr lang="en-US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=</a:t>
            </a: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实页号</a:t>
            </a:r>
            <a:r>
              <a:rPr lang="en-US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*1024+</a:t>
            </a: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页内位移，例如虚地址</a:t>
            </a:r>
            <a:r>
              <a:rPr lang="en-US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6800</a:t>
            </a: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的实地址</a:t>
            </a:r>
            <a:r>
              <a:rPr lang="en-US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=0*1024+656=656.</a:t>
            </a:r>
            <a:endParaRPr lang="zh-CN" altLang="zh-CN" b="1" dirty="0">
              <a:solidFill>
                <a:schemeClr val="accent1"/>
              </a:solidFill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862" y="2629966"/>
            <a:ext cx="5535176" cy="216024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</a:t>
            </a:r>
            <a:r>
              <a:rPr lang="en-US" altLang="zh-CN" dirty="0"/>
              <a:t>07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17714" y="1022350"/>
            <a:ext cx="8830492" cy="4953000"/>
          </a:xfrm>
        </p:spPr>
        <p:txBody>
          <a:bodyPr/>
          <a:lstStyle/>
          <a:p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有一个虚拟存储器，主存有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0~3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四页位置，程序有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0~7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八个虚页，采用全相联映像和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FIFO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替换算法。给出如下程序页地址流：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2,3,5,2,4,0,1,2,4,6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pPr marL="0" indent="0">
              <a:buNone/>
            </a:pP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）假设程序的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2,3,5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页已先后装入主存的第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3,2,0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页位置，请画出上述页地址流工作过程中，主存各页位置上所装程序各页页号的变化过程图，标出命中时刻。</a:t>
            </a:r>
          </a:p>
          <a:p>
            <a:pPr marL="0" indent="0">
              <a:buNone/>
            </a:pP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）求出此期间虚存总的命中率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0429-07</a:t>
            </a:r>
            <a:r>
              <a:rPr lang="en-US" altLang="zh-CN" dirty="0"/>
              <a:t>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17714" y="1022349"/>
            <a:ext cx="8830492" cy="5700667"/>
          </a:xfrm>
        </p:spPr>
        <p:txBody>
          <a:bodyPr/>
          <a:lstStyle/>
          <a:p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有一个虚拟存储器，主存有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0~3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四页位置，程序有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0~7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八个虚页，采用全相联映像和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FIFO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替换算法。给出如下程序页地址流：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2,3,5,2,4,0,1,2,4,6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pPr marL="0" indent="0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）假设程序的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2,3,5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页已先后装入主存的第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3,2,0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页位置，请画出上述页地址流工作过程中，主存各页位置上所装程序各页页号的变化过程图，标出命中时刻。（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）求出此期间虚存总的命中率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【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解答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】</a:t>
            </a:r>
          </a:p>
          <a:p>
            <a:pPr marL="0" indent="0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）主存中所装程序各页的变化过程如下表所示。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）虚存总的命中率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H=5/10=50%</a:t>
            </a:r>
            <a:endParaRPr lang="zh-CN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03" y="3546429"/>
            <a:ext cx="8451513" cy="2349933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0429-07</a:t>
            </a:r>
            <a:r>
              <a:rPr lang="en-US" altLang="zh-CN" dirty="0"/>
              <a:t>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91589" y="1022350"/>
            <a:ext cx="8865325" cy="4953000"/>
          </a:xfrm>
        </p:spPr>
        <p:txBody>
          <a:bodyPr/>
          <a:lstStyle/>
          <a:p>
            <a:pPr algn="just"/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采用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LRU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替换算法的页式虚拟存储器共有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页空间准备分配给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两道程序。已知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道程序若给其分配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页，则命中率为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8/15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；而若分配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页，则命中率可达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10/15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。现给出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道程序的页地址流为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2,3,2,1,5,2,4,5,3,2,5,2,1,4,5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pPr marL="0" indent="0" algn="just">
              <a:buNone/>
            </a:pP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）画出用堆栈对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道程序页地址流的模拟处理过程图，统计给其分配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页和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页时的命中率。</a:t>
            </a:r>
          </a:p>
          <a:p>
            <a:pPr marL="0" indent="0" algn="just">
              <a:buNone/>
            </a:pP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）根据已知条件和上述统计结果，给出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两道程序各分配多少实页，可使系统效率最高？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0429-07</a:t>
            </a:r>
            <a:r>
              <a:rPr lang="en-US" altLang="zh-CN" dirty="0"/>
              <a:t>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91589" y="1022350"/>
            <a:ext cx="8865325" cy="5648416"/>
          </a:xfrm>
        </p:spPr>
        <p:txBody>
          <a:bodyPr/>
          <a:lstStyle/>
          <a:p>
            <a:pPr algn="just"/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采用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LRU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替换算法的页式虚拟存储器共有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页空间准备分配给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两道程序。已知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道程序若给其分配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页，则命中率为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8/15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；而若分配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页，则命中率可达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10/15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。现给出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道程序的页地址流为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2,3,2,1,5,2,4,5,3,2,5,2,1,4,5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pPr marL="0" indent="0" algn="just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）画出用堆栈对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道程序页地址流的模拟处理过程图，统计给其分配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页时的命中率。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【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解答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】</a:t>
            </a:r>
          </a:p>
          <a:p>
            <a:pPr marL="0" indent="0" algn="just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）用堆栈对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道程序页地址流的模拟处理过程如下表所示。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zh-CN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对于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道程序，分配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页时，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H=7/15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，分配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页时，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10/15</a:t>
            </a:r>
            <a:endParaRPr lang="zh-CN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12" y="3487509"/>
            <a:ext cx="8359005" cy="269557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0429-07</a:t>
            </a:r>
            <a:r>
              <a:rPr lang="en-US" altLang="zh-CN" dirty="0"/>
              <a:t>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91589" y="1022349"/>
            <a:ext cx="8865325" cy="5326199"/>
          </a:xfrm>
        </p:spPr>
        <p:txBody>
          <a:bodyPr/>
          <a:lstStyle/>
          <a:p>
            <a:pPr algn="just"/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采用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LRU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替换算法的页式虚拟存储器共有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页空间准备分配给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两道程序。已知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道程序若给其分配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页，则命中率为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8/15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；而若分配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页，则命中率可达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10/15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。现给出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道程序的页地址流为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2,3,2,1,5,2,4,5,3,2,5,2,1,4,5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pPr marL="0" indent="0" algn="just">
              <a:buNone/>
            </a:pP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）根据已知条件和上述统计结果，给出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两道程序各分配多少实页，可使系统效率最高？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【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解答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】</a:t>
            </a:r>
          </a:p>
          <a:p>
            <a:pPr marL="0" indent="0" algn="just">
              <a:buNone/>
            </a:pP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给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分配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页，给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分配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页，总命中率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H=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10/15+8/15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/2=9/15</a:t>
            </a:r>
            <a:endParaRPr lang="zh-CN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给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分配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页，给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分配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页，总命中率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H=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7/15+10/15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/2=8.5/15</a:t>
            </a:r>
            <a:endParaRPr lang="zh-CN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显然，第一种分配方案的命中率高。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0429-08</a:t>
            </a:r>
            <a:r>
              <a:rPr lang="en-US" altLang="zh-CN" dirty="0"/>
              <a:t>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65463" y="1022350"/>
            <a:ext cx="8802325" cy="4953000"/>
          </a:xfrm>
        </p:spPr>
        <p:txBody>
          <a:bodyPr/>
          <a:lstStyle/>
          <a:p>
            <a:pPr marL="0" indent="0" algn="just">
              <a:buNone/>
            </a:pP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考虑一个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920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个字的程序，其访问虚存的地址流为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20,22,208,214,146,618,370,490,492,868,916,728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pPr marL="0" indent="0" algn="just">
              <a:buNone/>
            </a:pP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）若页面大小为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字，主存容量为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400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字，采用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FIFO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替换算法，请按访存的各个时刻，写出其虚页地址流流，计算主存的命中率。</a:t>
            </a:r>
          </a:p>
          <a:p>
            <a:pPr marL="0" indent="0" algn="just">
              <a:buNone/>
            </a:pP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）若页面大小改为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字，再做一遍；</a:t>
            </a:r>
          </a:p>
          <a:p>
            <a:pPr marL="0" indent="0" algn="just">
              <a:buNone/>
            </a:pP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）若页面大小改为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400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字，再做一遍；</a:t>
            </a:r>
          </a:p>
          <a:p>
            <a:pPr marL="0" indent="0" algn="just">
              <a:buNone/>
            </a:pP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）由（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）的结果可得出什么结论？</a:t>
            </a:r>
          </a:p>
          <a:p>
            <a:pPr marL="0" indent="0" algn="just">
              <a:buNone/>
            </a:pP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）若把主存容量增加到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800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字，按第（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）小题再做一遍，又可以得到什么结论？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0429-08</a:t>
            </a:r>
            <a:r>
              <a:rPr lang="en-US" altLang="zh-CN" dirty="0"/>
              <a:t>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65463" y="1022349"/>
            <a:ext cx="8802325" cy="5691959"/>
          </a:xfrm>
        </p:spPr>
        <p:txBody>
          <a:bodyPr/>
          <a:lstStyle/>
          <a:p>
            <a:pPr marL="0" indent="0" algn="just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考虑一个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920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个字的程序，其访问虚存的地址流为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20,22,208,214,146,618,370,490,492,868,916,728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pPr marL="0" indent="0" algn="just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）若页面大小为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字，主存容量为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字，采用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FIFO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替换算法，请按访存的各个时刻，写出其虚页地址流流，计算主存的命中率。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【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解答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】</a:t>
            </a:r>
          </a:p>
          <a:p>
            <a:pPr marL="0" indent="0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）页面大小为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字，主存容量为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字，可知实存页数为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页。其虚页地址流为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下表所出采用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FIFO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替换算法替换时的实际装入和替换过程。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dirty="0"/>
          </a:p>
          <a:p>
            <a:pPr marL="0" indent="0">
              <a:buNone/>
            </a:pPr>
            <a:endParaRPr lang="en-US" altLang="zh-CN" sz="2000" dirty="0"/>
          </a:p>
          <a:p>
            <a:pPr marL="0" indent="0">
              <a:buNone/>
            </a:pPr>
            <a:endParaRPr lang="en-US" altLang="zh-CN" sz="2000" dirty="0"/>
          </a:p>
          <a:p>
            <a:pPr marL="0" indent="0">
              <a:buNone/>
            </a:pPr>
            <a:endParaRPr lang="en-US" altLang="zh-CN" sz="2000" dirty="0"/>
          </a:p>
          <a:p>
            <a:pPr marL="0" indent="0">
              <a:buNone/>
            </a:pPr>
            <a:endParaRPr lang="en-US" altLang="zh-CN" sz="2000" dirty="0"/>
          </a:p>
          <a:p>
            <a:pPr marL="0" indent="0">
              <a:buNone/>
            </a:pPr>
            <a:endParaRPr lang="en-US" altLang="zh-CN" sz="2000" dirty="0"/>
          </a:p>
          <a:p>
            <a:pPr marL="0" indent="0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主存的命中率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H=6/12</a:t>
            </a:r>
            <a:endParaRPr lang="zh-CN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" y="3929288"/>
            <a:ext cx="8169937" cy="1618072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0429-08</a:t>
            </a:r>
            <a:r>
              <a:rPr lang="en-US" altLang="zh-CN" dirty="0"/>
              <a:t>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65463" y="1022350"/>
            <a:ext cx="8802325" cy="5596164"/>
          </a:xfrm>
        </p:spPr>
        <p:txBody>
          <a:bodyPr/>
          <a:lstStyle/>
          <a:p>
            <a:pPr marL="0" indent="0" algn="just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考虑一个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920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个字的程序，其访问虚存的地址流为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20,22,208,214,146,618,370,490,492,868,916,728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pPr marL="0" indent="0" algn="just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）若页面大小改为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字，再做一遍；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【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解答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】</a:t>
            </a:r>
          </a:p>
          <a:p>
            <a:pPr marL="0" indent="0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）页面大小为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字，主存容量为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字，可知实存页数为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页。其虚页地址流为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采用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FIFO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替换算法进行页面转入和替换的过程如下表所示。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主存的命中率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H=3/12</a:t>
            </a:r>
            <a:endParaRPr lang="zh-CN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79" y="3551191"/>
            <a:ext cx="8481613" cy="2344511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0429-08</a:t>
            </a:r>
            <a:r>
              <a:rPr lang="en-US" altLang="zh-CN" dirty="0"/>
              <a:t>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65463" y="1022350"/>
            <a:ext cx="8802325" cy="5474244"/>
          </a:xfrm>
        </p:spPr>
        <p:txBody>
          <a:bodyPr/>
          <a:lstStyle/>
          <a:p>
            <a:pPr marL="0" indent="0" algn="just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考虑一个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920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个字的程序，其访问虚存的地址流为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20,22,208,214,146,618,370,490,492,868,916,728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pPr marL="0" indent="0" algn="just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）若页面大小改为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字，再做一遍；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【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解答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】</a:t>
            </a:r>
          </a:p>
          <a:p>
            <a:pPr marL="0" indent="0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）页面大小为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字，主存容量为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字，可知实存页数为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页。其虚页地址流为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采用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FIFO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替换算法进行页面转入和替换的过程如下表所示。</a:t>
            </a:r>
          </a:p>
          <a:p>
            <a:pPr marL="0" indent="0" algn="just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主存的命中率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H=6/12</a:t>
            </a:r>
            <a:endParaRPr lang="zh-CN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" y="3759472"/>
            <a:ext cx="8284232" cy="1398637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0429-08</a:t>
            </a:r>
            <a:r>
              <a:rPr lang="en-US" altLang="zh-CN" dirty="0"/>
              <a:t>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65463" y="1022350"/>
            <a:ext cx="8802325" cy="5657124"/>
          </a:xfrm>
        </p:spPr>
        <p:txBody>
          <a:bodyPr/>
          <a:lstStyle/>
          <a:p>
            <a:pPr marL="0" indent="0" algn="just">
              <a:buNone/>
            </a:pP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考虑一个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920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个字的程序，其访问虚存的地址流为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20,22,208,214,146,618,370,490,492,868,916,728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pPr marL="0" indent="0" algn="just">
              <a:buNone/>
            </a:pP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）由（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）（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）（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）的结果可得出什么结论？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【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解答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】</a:t>
            </a:r>
          </a:p>
          <a:p>
            <a:pPr marL="0" indent="0" algn="just">
              <a:buNone/>
            </a:pP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）由（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）（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）（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）的结果可以看出，在分配给程序的实存容量一定（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400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字）的条件下，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页面大小</a:t>
            </a:r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过小时，命中率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较低；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页面大小增大后，两个地址在同页内的机会增大，使命中率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有所上升；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由于指令之间因远距离的跳转引起命中率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下降的因素不起主要作用，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未出现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随页面大小增大，而使命中率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下降的情况。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如果页地址流有大量的远距离转移，随页面大小的增大，因在主存中的页面数过少，而导致出现虚存页面被轮流替换出去的“颠簸”现象，命中率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反而会下降。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0429-08</a:t>
            </a:r>
            <a:r>
              <a:rPr lang="en-US" altLang="zh-CN" dirty="0"/>
              <a:t>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65463" y="1022350"/>
            <a:ext cx="8802325" cy="5622290"/>
          </a:xfrm>
        </p:spPr>
        <p:txBody>
          <a:bodyPr/>
          <a:lstStyle/>
          <a:p>
            <a:pPr marL="0" indent="0" algn="just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考虑一个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920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个字的程序，其访问虚存的地址流为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20,22,208,214,146,618,370,490,492,868,916,728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pPr marL="0" indent="0" algn="just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）若把主存容量增加到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字，再做一遍，又可以得到什么结论？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【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解答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】</a:t>
            </a:r>
          </a:p>
          <a:p>
            <a:pPr marL="0" indent="0">
              <a:buNone/>
            </a:pPr>
            <a:r>
              <a:rPr lang="zh-CN" altLang="zh-CN" sz="2000" dirty="0"/>
              <a:t>（</a:t>
            </a:r>
            <a:r>
              <a:rPr lang="en-US" altLang="zh-CN" sz="2000" dirty="0"/>
              <a:t>5</a:t>
            </a:r>
            <a:r>
              <a:rPr lang="zh-CN" altLang="zh-CN" sz="2000" dirty="0"/>
              <a:t>）页面大小为</a:t>
            </a:r>
            <a:r>
              <a:rPr lang="en-US" altLang="zh-CN" sz="2000" dirty="0"/>
              <a:t>200</a:t>
            </a:r>
            <a:r>
              <a:rPr lang="zh-CN" altLang="zh-CN" sz="2000" dirty="0"/>
              <a:t>字，主存容量为</a:t>
            </a:r>
            <a:r>
              <a:rPr lang="en-US" altLang="zh-CN" sz="2000" dirty="0"/>
              <a:t>800</a:t>
            </a:r>
            <a:r>
              <a:rPr lang="zh-CN" altLang="zh-CN" sz="2000" dirty="0"/>
              <a:t>字，可知实存页数为</a:t>
            </a:r>
            <a:r>
              <a:rPr lang="en-US" altLang="zh-CN" sz="2000" dirty="0"/>
              <a:t>4</a:t>
            </a:r>
            <a:r>
              <a:rPr lang="zh-CN" altLang="zh-CN" sz="2000" dirty="0"/>
              <a:t>页。其虚页地址流为</a:t>
            </a:r>
            <a:r>
              <a:rPr lang="en-US" altLang="zh-CN" sz="2000" dirty="0"/>
              <a:t>0</a:t>
            </a:r>
            <a:r>
              <a:rPr lang="zh-CN" altLang="zh-CN" sz="2000" dirty="0"/>
              <a:t>，</a:t>
            </a:r>
            <a:r>
              <a:rPr lang="en-US" altLang="zh-CN" sz="2000" dirty="0"/>
              <a:t>0</a:t>
            </a:r>
            <a:r>
              <a:rPr lang="zh-CN" altLang="zh-CN" sz="2000" dirty="0"/>
              <a:t>，</a:t>
            </a:r>
            <a:r>
              <a:rPr lang="en-US" altLang="zh-CN" sz="2000" dirty="0"/>
              <a:t>1</a:t>
            </a:r>
            <a:r>
              <a:rPr lang="zh-CN" altLang="zh-CN" sz="2000" dirty="0"/>
              <a:t>，</a:t>
            </a:r>
            <a:r>
              <a:rPr lang="en-US" altLang="zh-CN" sz="2000" dirty="0"/>
              <a:t>1</a:t>
            </a:r>
            <a:r>
              <a:rPr lang="zh-CN" altLang="zh-CN" sz="2000" dirty="0"/>
              <a:t>，</a:t>
            </a:r>
            <a:r>
              <a:rPr lang="en-US" altLang="zh-CN" sz="2000" dirty="0"/>
              <a:t>0</a:t>
            </a:r>
            <a:r>
              <a:rPr lang="zh-CN" altLang="zh-CN" sz="2000" dirty="0"/>
              <a:t>，</a:t>
            </a:r>
            <a:r>
              <a:rPr lang="en-US" altLang="zh-CN" sz="2000" dirty="0"/>
              <a:t>3</a:t>
            </a:r>
            <a:r>
              <a:rPr lang="zh-CN" altLang="zh-CN" sz="2000" dirty="0"/>
              <a:t>，</a:t>
            </a:r>
            <a:r>
              <a:rPr lang="en-US" altLang="zh-CN" sz="2000" dirty="0"/>
              <a:t>1</a:t>
            </a:r>
            <a:r>
              <a:rPr lang="zh-CN" altLang="zh-CN" sz="2000" dirty="0"/>
              <a:t>，</a:t>
            </a:r>
            <a:r>
              <a:rPr lang="en-US" altLang="zh-CN" sz="2000" dirty="0"/>
              <a:t>2</a:t>
            </a:r>
            <a:r>
              <a:rPr lang="zh-CN" altLang="zh-CN" sz="2000" dirty="0"/>
              <a:t>，</a:t>
            </a:r>
            <a:r>
              <a:rPr lang="en-US" altLang="zh-CN" sz="2000" dirty="0"/>
              <a:t>2</a:t>
            </a:r>
            <a:r>
              <a:rPr lang="zh-CN" altLang="zh-CN" sz="2000" dirty="0"/>
              <a:t>，</a:t>
            </a:r>
            <a:r>
              <a:rPr lang="en-US" altLang="zh-CN" sz="2000" dirty="0"/>
              <a:t>4</a:t>
            </a:r>
            <a:r>
              <a:rPr lang="zh-CN" altLang="zh-CN" sz="2000" dirty="0"/>
              <a:t>，</a:t>
            </a:r>
            <a:r>
              <a:rPr lang="en-US" altLang="zh-CN" sz="2000" dirty="0"/>
              <a:t>4</a:t>
            </a:r>
            <a:r>
              <a:rPr lang="zh-CN" altLang="zh-CN" sz="2000" dirty="0"/>
              <a:t>，</a:t>
            </a:r>
            <a:r>
              <a:rPr lang="en-US" altLang="zh-CN" sz="2000" dirty="0"/>
              <a:t>3</a:t>
            </a:r>
            <a:endParaRPr lang="zh-CN" altLang="zh-CN" sz="2000" dirty="0"/>
          </a:p>
          <a:p>
            <a:pPr marL="0" indent="0">
              <a:buNone/>
            </a:pPr>
            <a:r>
              <a:rPr lang="zh-CN" altLang="zh-CN" sz="2000" dirty="0"/>
              <a:t>采用</a:t>
            </a:r>
            <a:r>
              <a:rPr lang="en-US" altLang="zh-CN" sz="2000" dirty="0"/>
              <a:t>FIFO</a:t>
            </a:r>
            <a:r>
              <a:rPr lang="zh-CN" altLang="zh-CN" sz="2000" dirty="0"/>
              <a:t>替换算法进行页面转入和替换的过程如下表所示。</a:t>
            </a:r>
            <a:endParaRPr lang="en-US" altLang="zh-CN" sz="2000" dirty="0"/>
          </a:p>
          <a:p>
            <a:pPr marL="0" indent="0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主存的命中率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H=7/12</a:t>
            </a:r>
            <a:endParaRPr lang="zh-CN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可以看出，分配给程序的实存容量增大后，命中率将会有所上升。不过，命中率的提高已不显著，如果再增大容量，可以推断出命中率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的上升会渐趋平缓。</a:t>
            </a:r>
            <a:endParaRPr lang="zh-CN" altLang="zh-CN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64" y="3555138"/>
            <a:ext cx="7017203" cy="1954302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0429-09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zh-CN" sz="2400" dirty="0"/>
              <a:t>有一个</a:t>
            </a:r>
            <a:r>
              <a:rPr lang="en-US" altLang="zh-CN" sz="2400" dirty="0"/>
              <a:t>Cache</a:t>
            </a:r>
            <a:r>
              <a:rPr lang="zh-CN" altLang="zh-CN" sz="2400" dirty="0"/>
              <a:t>存储器。主存共分</a:t>
            </a:r>
            <a:r>
              <a:rPr lang="en-US" altLang="zh-CN" sz="2400" dirty="0"/>
              <a:t>8</a:t>
            </a:r>
            <a:r>
              <a:rPr lang="zh-CN" altLang="zh-CN" sz="2400" dirty="0"/>
              <a:t>个块（</a:t>
            </a:r>
            <a:r>
              <a:rPr lang="en-US" altLang="zh-CN" sz="2400" dirty="0"/>
              <a:t>0~7</a:t>
            </a:r>
            <a:r>
              <a:rPr lang="zh-CN" altLang="zh-CN" sz="2400" dirty="0"/>
              <a:t>），</a:t>
            </a:r>
            <a:r>
              <a:rPr lang="en-US" altLang="zh-CN" sz="2400" dirty="0"/>
              <a:t>Cache</a:t>
            </a:r>
            <a:r>
              <a:rPr lang="zh-CN" altLang="zh-CN" sz="2400" dirty="0"/>
              <a:t>为</a:t>
            </a:r>
            <a:r>
              <a:rPr lang="en-US" altLang="zh-CN" sz="2400" dirty="0"/>
              <a:t>4</a:t>
            </a:r>
            <a:r>
              <a:rPr lang="zh-CN" altLang="zh-CN" sz="2400" dirty="0"/>
              <a:t>个块（</a:t>
            </a:r>
            <a:r>
              <a:rPr lang="en-US" altLang="zh-CN" sz="2400" dirty="0"/>
              <a:t>0~3</a:t>
            </a:r>
            <a:r>
              <a:rPr lang="zh-CN" altLang="zh-CN" sz="2400" dirty="0"/>
              <a:t>），采用组相联映像，组内块数为</a:t>
            </a:r>
            <a:r>
              <a:rPr lang="en-US" altLang="zh-CN" sz="2400" dirty="0"/>
              <a:t>2</a:t>
            </a:r>
            <a:r>
              <a:rPr lang="zh-CN" altLang="zh-CN" sz="2400" dirty="0"/>
              <a:t>块，替换算法为近期最近未使用用过算法（</a:t>
            </a:r>
            <a:r>
              <a:rPr lang="en-US" altLang="zh-CN" sz="2400" dirty="0"/>
              <a:t>LRU</a:t>
            </a:r>
            <a:r>
              <a:rPr lang="zh-CN" altLang="zh-CN" sz="2400" dirty="0"/>
              <a:t>）。</a:t>
            </a:r>
          </a:p>
          <a:p>
            <a:pPr marL="0" indent="0">
              <a:buNone/>
            </a:pPr>
            <a:r>
              <a:rPr lang="zh-CN" altLang="zh-CN" sz="2400" dirty="0"/>
              <a:t>（</a:t>
            </a:r>
            <a:r>
              <a:rPr lang="en-US" altLang="zh-CN" sz="2400" dirty="0"/>
              <a:t>1</a:t>
            </a:r>
            <a:r>
              <a:rPr lang="zh-CN" altLang="zh-CN" sz="2400" dirty="0"/>
              <a:t>）画出主存、</a:t>
            </a:r>
            <a:r>
              <a:rPr lang="en-US" altLang="zh-CN" sz="2400" dirty="0"/>
              <a:t>Cache</a:t>
            </a:r>
            <a:r>
              <a:rPr lang="zh-CN" altLang="zh-CN" sz="2400" dirty="0"/>
              <a:t>地址的各字段对应关系（标出位数）图；</a:t>
            </a:r>
          </a:p>
          <a:p>
            <a:pPr marL="0" indent="0">
              <a:buNone/>
            </a:pPr>
            <a:r>
              <a:rPr lang="zh-CN" altLang="zh-CN" sz="2400" dirty="0"/>
              <a:t>（</a:t>
            </a:r>
            <a:r>
              <a:rPr lang="en-US" altLang="zh-CN" sz="2400" dirty="0"/>
              <a:t>2</a:t>
            </a:r>
            <a:r>
              <a:rPr lang="zh-CN" altLang="zh-CN" sz="2400" dirty="0"/>
              <a:t>）画出主存、</a:t>
            </a:r>
            <a:r>
              <a:rPr lang="en-US" altLang="zh-CN" sz="2400" dirty="0"/>
              <a:t>Cache</a:t>
            </a:r>
            <a:r>
              <a:rPr lang="zh-CN" altLang="zh-CN" sz="2400" dirty="0"/>
              <a:t>空间块的映像对应关系示意图；</a:t>
            </a:r>
          </a:p>
          <a:p>
            <a:pPr marL="0" indent="0">
              <a:buNone/>
            </a:pPr>
            <a:r>
              <a:rPr lang="zh-CN" altLang="zh-CN" sz="2400" dirty="0"/>
              <a:t>（</a:t>
            </a:r>
            <a:r>
              <a:rPr lang="en-US" altLang="zh-CN" sz="2400" dirty="0"/>
              <a:t>3</a:t>
            </a:r>
            <a:r>
              <a:rPr lang="zh-CN" altLang="zh-CN" sz="2400" dirty="0"/>
              <a:t>）对于如下主存地址流：</a:t>
            </a:r>
            <a:r>
              <a:rPr lang="en-US" altLang="zh-CN" sz="2400" dirty="0"/>
              <a:t>1,2,4,1,3,7,0,1,2,5,4,6,4,7,2</a:t>
            </a:r>
            <a:r>
              <a:rPr lang="zh-CN" altLang="zh-CN" sz="2400" dirty="0"/>
              <a:t>，如主存中内容一开始未装入</a:t>
            </a:r>
            <a:r>
              <a:rPr lang="en-US" altLang="zh-CN" sz="2400" dirty="0"/>
              <a:t>Cache</a:t>
            </a:r>
            <a:r>
              <a:rPr lang="zh-CN" altLang="zh-CN" sz="2400" dirty="0"/>
              <a:t>中，请列出</a:t>
            </a:r>
            <a:r>
              <a:rPr lang="en-US" altLang="zh-CN" sz="2400" dirty="0"/>
              <a:t>Cache</a:t>
            </a:r>
            <a:r>
              <a:rPr lang="zh-CN" altLang="zh-CN" sz="2400" dirty="0"/>
              <a:t>中各块随时间的使用状况；</a:t>
            </a:r>
          </a:p>
          <a:p>
            <a:pPr marL="0" indent="0">
              <a:buNone/>
            </a:pPr>
            <a:r>
              <a:rPr lang="zh-CN" altLang="zh-CN" sz="2400" dirty="0"/>
              <a:t>（</a:t>
            </a:r>
            <a:r>
              <a:rPr lang="en-US" altLang="zh-CN" sz="2400" dirty="0"/>
              <a:t>4</a:t>
            </a:r>
            <a:r>
              <a:rPr lang="zh-CN" altLang="zh-CN" sz="2400" dirty="0"/>
              <a:t>）对于（</a:t>
            </a:r>
            <a:r>
              <a:rPr lang="en-US" altLang="zh-CN" sz="2400" dirty="0"/>
              <a:t>3</a:t>
            </a:r>
            <a:r>
              <a:rPr lang="zh-CN" altLang="zh-CN" sz="2400" dirty="0"/>
              <a:t>），指出块失效又发生块争用的时刻；</a:t>
            </a:r>
          </a:p>
          <a:p>
            <a:pPr marL="0" indent="0">
              <a:buNone/>
            </a:pPr>
            <a:r>
              <a:rPr lang="zh-CN" altLang="zh-CN" sz="2400" dirty="0"/>
              <a:t>（</a:t>
            </a:r>
            <a:r>
              <a:rPr lang="en-US" altLang="zh-CN" sz="2400" dirty="0"/>
              <a:t>5</a:t>
            </a:r>
            <a:r>
              <a:rPr lang="zh-CN" altLang="zh-CN" sz="2400" dirty="0"/>
              <a:t>）对于（</a:t>
            </a:r>
            <a:r>
              <a:rPr lang="en-US" altLang="zh-CN" sz="2400" dirty="0"/>
              <a:t>3</a:t>
            </a:r>
            <a:r>
              <a:rPr lang="zh-CN" altLang="zh-CN" sz="2400" dirty="0"/>
              <a:t>），求出此期间</a:t>
            </a:r>
            <a:r>
              <a:rPr lang="en-US" altLang="zh-CN" sz="2400" dirty="0"/>
              <a:t>Cache</a:t>
            </a:r>
            <a:r>
              <a:rPr lang="zh-CN" altLang="zh-CN" sz="2400" dirty="0"/>
              <a:t>的命中率。</a:t>
            </a:r>
          </a:p>
          <a:p>
            <a:endParaRPr lang="zh-CN" altLang="en-US" sz="24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【</a:t>
            </a:r>
            <a:r>
              <a:rPr lang="en-US" altLang="zh-CN" dirty="0">
                <a:sym typeface="+mn-ea"/>
              </a:rPr>
              <a:t>0429-12</a:t>
            </a:r>
            <a:r>
              <a:rPr lang="zh-CN" altLang="en-US" dirty="0">
                <a:sym typeface="+mn-ea"/>
              </a:rPr>
              <a:t>】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657225" y="1100435"/>
            <a:ext cx="76771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在一个</a:t>
            </a:r>
            <a:r>
              <a:rPr lang="en-US" altLang="zh-CN" dirty="0"/>
              <a:t>5</a:t>
            </a:r>
            <a:r>
              <a:rPr lang="zh-CN" altLang="en-US" dirty="0"/>
              <a:t>段流水线处理机上需要经</a:t>
            </a:r>
            <a:r>
              <a:rPr lang="en-US" altLang="zh-CN" dirty="0"/>
              <a:t>9</a:t>
            </a:r>
            <a:r>
              <a:rPr lang="zh-CN" altLang="en-US" dirty="0"/>
              <a:t>拍完成一个任务，设每拍所需要时间为△</a:t>
            </a:r>
            <a:r>
              <a:rPr lang="en-US" altLang="zh-CN" dirty="0"/>
              <a:t>t,</a:t>
            </a:r>
            <a:r>
              <a:rPr lang="zh-CN" altLang="en-US" dirty="0"/>
              <a:t>其二维预约表如表所示：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438275" y="18764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4076699" y="1746765"/>
          <a:ext cx="4829175" cy="21005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4105910" imgH="2016760" progId="Visio.Drawing.11">
                  <p:embed/>
                </p:oleObj>
              </mc:Choice>
              <mc:Fallback>
                <p:oleObj r:id="rId2" imgW="4105910" imgH="2016760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6699" y="1746765"/>
                        <a:ext cx="4829175" cy="210051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矩形 9"/>
          <p:cNvSpPr/>
          <p:nvPr/>
        </p:nvSpPr>
        <p:spPr>
          <a:xfrm>
            <a:off x="238126" y="2853004"/>
            <a:ext cx="530542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(1)</a:t>
            </a:r>
            <a:r>
              <a:rPr lang="zh-CN" altLang="en-US" dirty="0"/>
              <a:t>画出流水线结构图。</a:t>
            </a:r>
          </a:p>
          <a:p>
            <a:r>
              <a:rPr lang="en-US" altLang="zh-CN" dirty="0"/>
              <a:t>(2)</a:t>
            </a:r>
            <a:r>
              <a:rPr lang="zh-CN" altLang="en-US" dirty="0"/>
              <a:t>求流水线的延迟转移禁止表</a:t>
            </a:r>
            <a:r>
              <a:rPr lang="en-US" altLang="zh-CN" dirty="0"/>
              <a:t>F</a:t>
            </a:r>
            <a:r>
              <a:rPr lang="zh-CN" altLang="en-US" dirty="0"/>
              <a:t>。</a:t>
            </a:r>
          </a:p>
          <a:p>
            <a:r>
              <a:rPr lang="en-US" altLang="zh-CN" dirty="0"/>
              <a:t>(3)</a:t>
            </a:r>
            <a:r>
              <a:rPr lang="zh-CN" altLang="en-US" dirty="0"/>
              <a:t>求初始冲突向量</a:t>
            </a:r>
            <a:r>
              <a:rPr lang="en-US" altLang="zh-CN" dirty="0"/>
              <a:t>C</a:t>
            </a:r>
            <a:r>
              <a:rPr lang="zh-CN" altLang="en-US" dirty="0"/>
              <a:t>。</a:t>
            </a:r>
          </a:p>
          <a:p>
            <a:r>
              <a:rPr lang="en-US" altLang="zh-CN" dirty="0"/>
              <a:t>(4)</a:t>
            </a:r>
            <a:r>
              <a:rPr lang="zh-CN" altLang="en-US" dirty="0"/>
              <a:t>画出该流水线的状态转换图。</a:t>
            </a:r>
          </a:p>
          <a:p>
            <a:r>
              <a:rPr lang="en-US" altLang="zh-CN" dirty="0"/>
              <a:t>(5)</a:t>
            </a:r>
            <a:r>
              <a:rPr lang="zh-CN" altLang="en-US" dirty="0"/>
              <a:t>求所有可能的任务调度方案。</a:t>
            </a:r>
          </a:p>
          <a:p>
            <a:r>
              <a:rPr lang="en-US" altLang="zh-CN" dirty="0"/>
              <a:t>(6)</a:t>
            </a:r>
            <a:r>
              <a:rPr lang="zh-CN" altLang="en-US" dirty="0"/>
              <a:t>写出最佳调度方案。</a:t>
            </a:r>
          </a:p>
          <a:p>
            <a:r>
              <a:rPr lang="en-US" altLang="zh-CN" dirty="0"/>
              <a:t>(7)</a:t>
            </a:r>
            <a:r>
              <a:rPr lang="zh-CN" altLang="en-US" dirty="0"/>
              <a:t>如果要求调度器设计过程中以尽量规整为主，那么哪种调度方案最合理？</a:t>
            </a:r>
          </a:p>
          <a:p>
            <a:r>
              <a:rPr lang="en-US" altLang="zh-CN" dirty="0"/>
              <a:t>(8)</a:t>
            </a:r>
            <a:r>
              <a:rPr lang="zh-CN" altLang="en-US" dirty="0"/>
              <a:t>现在需要连续流入</a:t>
            </a:r>
            <a:r>
              <a:rPr lang="en-US" altLang="zh-CN" dirty="0"/>
              <a:t>4</a:t>
            </a:r>
            <a:r>
              <a:rPr lang="zh-CN" altLang="en-US" dirty="0"/>
              <a:t>条待处理的指令，要求处理完</a:t>
            </a:r>
            <a:r>
              <a:rPr lang="en-US" altLang="zh-CN" dirty="0"/>
              <a:t>4</a:t>
            </a:r>
            <a:r>
              <a:rPr lang="zh-CN" altLang="en-US" dirty="0"/>
              <a:t>条指令的总时长最短，请画出你选择的调度方案所对应的流水线的时空图。</a:t>
            </a:r>
          </a:p>
          <a:p>
            <a:r>
              <a:rPr lang="en-US" altLang="zh-CN" dirty="0"/>
              <a:t>(9)</a:t>
            </a:r>
            <a:r>
              <a:rPr lang="zh-CN" altLang="en-US" dirty="0"/>
              <a:t>求此时流水线的</a:t>
            </a:r>
            <a:r>
              <a:rPr lang="en-US" altLang="zh-CN" dirty="0"/>
              <a:t>TP</a:t>
            </a:r>
            <a:r>
              <a:rPr lang="zh-CN" altLang="en-US" dirty="0"/>
              <a:t>、 </a:t>
            </a:r>
            <a:r>
              <a:rPr lang="en-US" altLang="zh-CN" dirty="0"/>
              <a:t>SP</a:t>
            </a:r>
            <a:r>
              <a:rPr lang="zh-CN" altLang="en-US" dirty="0"/>
              <a:t>和 。</a:t>
            </a:r>
          </a:p>
          <a:p>
            <a:r>
              <a:rPr lang="en-US" altLang="zh-CN" dirty="0"/>
              <a:t>(10)</a:t>
            </a:r>
            <a:r>
              <a:rPr lang="zh-CN" altLang="en-US" dirty="0"/>
              <a:t>如果连续处理的指令条数是</a:t>
            </a:r>
            <a:r>
              <a:rPr lang="en-US" altLang="zh-CN" dirty="0"/>
              <a:t>99</a:t>
            </a:r>
            <a:r>
              <a:rPr lang="zh-CN" altLang="en-US" dirty="0"/>
              <a:t>条，请写出该流水线的最佳任务调策略</a:t>
            </a: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12" name="对象 11"/>
          <p:cNvGraphicFramePr>
            <a:graphicFrameLocks noChangeAspect="1"/>
          </p:cNvGraphicFramePr>
          <p:nvPr/>
        </p:nvGraphicFramePr>
        <p:xfrm>
          <a:off x="3200400" y="6010275"/>
          <a:ext cx="123825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27000" imgH="165100" progId="Equation.3">
                  <p:embed/>
                </p:oleObj>
              </mc:Choice>
              <mc:Fallback>
                <p:oleObj r:id="rId4" imgW="127000" imgH="1651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6010275"/>
                        <a:ext cx="123825" cy="161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【</a:t>
            </a:r>
            <a:r>
              <a:rPr lang="en-US" altLang="zh-CN" dirty="0">
                <a:sym typeface="+mn-ea"/>
              </a:rPr>
              <a:t>0429-12</a:t>
            </a:r>
            <a:r>
              <a:rPr lang="zh-CN" altLang="en-US" dirty="0">
                <a:sym typeface="+mn-ea"/>
              </a:rPr>
              <a:t>】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657225" y="1100435"/>
            <a:ext cx="76771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在一个</a:t>
            </a:r>
            <a:r>
              <a:rPr lang="en-US" altLang="zh-CN" dirty="0"/>
              <a:t>5</a:t>
            </a:r>
            <a:r>
              <a:rPr lang="zh-CN" altLang="en-US" dirty="0"/>
              <a:t>段流水线处理机上需要经</a:t>
            </a:r>
            <a:r>
              <a:rPr lang="en-US" altLang="zh-CN" dirty="0"/>
              <a:t>9</a:t>
            </a:r>
            <a:r>
              <a:rPr lang="zh-CN" altLang="en-US" dirty="0"/>
              <a:t>拍完成一个任务，设每拍所需要时间为△</a:t>
            </a:r>
            <a:r>
              <a:rPr lang="en-US" altLang="zh-CN" dirty="0"/>
              <a:t>t,</a:t>
            </a:r>
            <a:r>
              <a:rPr lang="zh-CN" altLang="en-US" dirty="0"/>
              <a:t>其二维预约表如表所示：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438275" y="18764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1571624" y="1876425"/>
          <a:ext cx="4829175" cy="21005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4105910" imgH="2016760" progId="Visio.Drawing.11">
                  <p:embed/>
                </p:oleObj>
              </mc:Choice>
              <mc:Fallback>
                <p:oleObj r:id="rId2" imgW="4105910" imgH="2016760" progId="Visio.Drawing.11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24" y="1876425"/>
                        <a:ext cx="4829175" cy="210051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3843" y="4800671"/>
            <a:ext cx="5858181" cy="1555269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247650" y="4125764"/>
            <a:ext cx="76771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(1)</a:t>
            </a:r>
            <a:r>
              <a:rPr lang="zh-CN" altLang="en-US" dirty="0">
                <a:solidFill>
                  <a:srgbClr val="FF0000"/>
                </a:solidFill>
              </a:rPr>
              <a:t>画出流水线结构图：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【</a:t>
            </a:r>
            <a:r>
              <a:rPr lang="en-US" altLang="zh-CN" dirty="0">
                <a:sym typeface="+mn-ea"/>
              </a:rPr>
              <a:t>0429-12</a:t>
            </a:r>
            <a:r>
              <a:rPr lang="zh-CN" altLang="en-US" dirty="0">
                <a:sym typeface="+mn-ea"/>
              </a:rPr>
              <a:t>】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657225" y="1100435"/>
            <a:ext cx="76771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在一个</a:t>
            </a:r>
            <a:r>
              <a:rPr lang="en-US" altLang="zh-CN" dirty="0"/>
              <a:t>5</a:t>
            </a:r>
            <a:r>
              <a:rPr lang="zh-CN" altLang="en-US" dirty="0"/>
              <a:t>段流水线处理机上需要经</a:t>
            </a:r>
            <a:r>
              <a:rPr lang="en-US" altLang="zh-CN" dirty="0"/>
              <a:t>9</a:t>
            </a:r>
            <a:r>
              <a:rPr lang="zh-CN" altLang="en-US" dirty="0"/>
              <a:t>拍完成一个任务，设每拍所需要时间为△</a:t>
            </a:r>
            <a:r>
              <a:rPr lang="en-US" altLang="zh-CN" dirty="0"/>
              <a:t>t,</a:t>
            </a:r>
            <a:r>
              <a:rPr lang="zh-CN" altLang="en-US" dirty="0"/>
              <a:t>其二维预约表如表所示：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438275" y="18764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1571624" y="1876425"/>
          <a:ext cx="4829175" cy="21005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105910" imgH="2016760" progId="Visio.Drawing.11">
                  <p:embed/>
                </p:oleObj>
              </mc:Choice>
              <mc:Fallback>
                <p:oleObj r:id="rId3" imgW="4105910" imgH="2016760" progId="Visio.Drawing.11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24" y="1876425"/>
                        <a:ext cx="4829175" cy="210051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47650" y="4125764"/>
            <a:ext cx="76771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(2)</a:t>
            </a:r>
            <a:r>
              <a:rPr lang="zh-CN" altLang="en-US" dirty="0">
                <a:solidFill>
                  <a:srgbClr val="FF0000"/>
                </a:solidFill>
              </a:rPr>
              <a:t>求流水线的延迟转移禁止表</a:t>
            </a:r>
            <a:r>
              <a:rPr lang="en-US" altLang="zh-CN" dirty="0">
                <a:solidFill>
                  <a:srgbClr val="FF0000"/>
                </a:solidFill>
              </a:rPr>
              <a:t>F</a:t>
            </a:r>
            <a:r>
              <a:rPr lang="zh-CN" altLang="en-US" dirty="0">
                <a:solidFill>
                  <a:srgbClr val="FF0000"/>
                </a:solidFill>
              </a:rPr>
              <a:t>：</a:t>
            </a:r>
            <a:endParaRPr lang="en-US" altLang="zh-CN" dirty="0">
              <a:solidFill>
                <a:srgbClr val="FF0000"/>
              </a:solidFill>
            </a:endParaRPr>
          </a:p>
          <a:p>
            <a:endParaRPr lang="en-US" altLang="zh-CN" dirty="0">
              <a:solidFill>
                <a:srgbClr val="FF0000"/>
              </a:solidFill>
            </a:endParaRPr>
          </a:p>
          <a:p>
            <a:r>
              <a:rPr lang="en-US" altLang="zh-CN" dirty="0"/>
              <a:t>F</a:t>
            </a:r>
            <a:r>
              <a:rPr lang="zh-CN" altLang="zh-CN" dirty="0"/>
              <a:t>＝｛</a:t>
            </a:r>
            <a:r>
              <a:rPr lang="en-US" altLang="zh-CN" dirty="0"/>
              <a:t>1</a:t>
            </a:r>
            <a:r>
              <a:rPr lang="zh-CN" altLang="zh-CN" dirty="0"/>
              <a:t>，</a:t>
            </a:r>
            <a:r>
              <a:rPr lang="en-US" altLang="zh-CN" dirty="0"/>
              <a:t>2</a:t>
            </a:r>
            <a:r>
              <a:rPr lang="zh-CN" altLang="zh-CN" dirty="0"/>
              <a:t>，</a:t>
            </a:r>
            <a:r>
              <a:rPr lang="en-US" altLang="zh-CN" dirty="0"/>
              <a:t>4</a:t>
            </a:r>
            <a:r>
              <a:rPr lang="zh-CN" altLang="zh-CN" dirty="0"/>
              <a:t>，</a:t>
            </a:r>
            <a:r>
              <a:rPr lang="en-US" altLang="zh-CN" dirty="0"/>
              <a:t>5</a:t>
            </a:r>
            <a:r>
              <a:rPr lang="zh-CN" altLang="zh-CN" dirty="0"/>
              <a:t>，</a:t>
            </a:r>
            <a:r>
              <a:rPr lang="en-US" altLang="zh-CN" dirty="0"/>
              <a:t>6</a:t>
            </a:r>
            <a:r>
              <a:rPr lang="zh-CN" altLang="zh-CN" dirty="0"/>
              <a:t>｝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47650" y="5295900"/>
            <a:ext cx="76771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(3)</a:t>
            </a:r>
            <a:r>
              <a:rPr lang="zh-CN" altLang="en-US" dirty="0">
                <a:solidFill>
                  <a:srgbClr val="FF0000"/>
                </a:solidFill>
              </a:rPr>
              <a:t>求初始冲突向量</a:t>
            </a:r>
            <a:r>
              <a:rPr lang="en-US" altLang="zh-CN" dirty="0">
                <a:solidFill>
                  <a:srgbClr val="FF0000"/>
                </a:solidFill>
              </a:rPr>
              <a:t>C</a:t>
            </a:r>
            <a:r>
              <a:rPr lang="zh-CN" altLang="en-US" dirty="0">
                <a:solidFill>
                  <a:srgbClr val="FF0000"/>
                </a:solidFill>
              </a:rPr>
              <a:t>。</a:t>
            </a:r>
          </a:p>
          <a:p>
            <a:endParaRPr lang="en-US" altLang="zh-CN" dirty="0">
              <a:solidFill>
                <a:srgbClr val="FF0000"/>
              </a:solidFill>
            </a:endParaRPr>
          </a:p>
          <a:p>
            <a:r>
              <a:rPr lang="en-US" altLang="zh-CN" dirty="0"/>
              <a:t>C</a:t>
            </a:r>
            <a:r>
              <a:rPr lang="zh-CN" altLang="zh-CN" dirty="0"/>
              <a:t>＝</a:t>
            </a:r>
            <a:r>
              <a:rPr lang="en-US" altLang="zh-CN" dirty="0"/>
              <a:t>(00111011) 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【</a:t>
            </a:r>
            <a:r>
              <a:rPr lang="en-US" altLang="zh-CN" dirty="0">
                <a:sym typeface="+mn-ea"/>
              </a:rPr>
              <a:t>0429-12</a:t>
            </a:r>
            <a:r>
              <a:rPr lang="zh-CN" altLang="en-US" dirty="0">
                <a:sym typeface="+mn-ea"/>
              </a:rPr>
              <a:t>】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657225" y="1100435"/>
            <a:ext cx="76771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在一个</a:t>
            </a:r>
            <a:r>
              <a:rPr lang="en-US" altLang="zh-CN" dirty="0"/>
              <a:t>5</a:t>
            </a:r>
            <a:r>
              <a:rPr lang="zh-CN" altLang="en-US" dirty="0"/>
              <a:t>段流水线处理机上需要经</a:t>
            </a:r>
            <a:r>
              <a:rPr lang="en-US" altLang="zh-CN" dirty="0"/>
              <a:t>9</a:t>
            </a:r>
            <a:r>
              <a:rPr lang="zh-CN" altLang="en-US" dirty="0"/>
              <a:t>拍完成一个任务，设每拍所需要时间为△</a:t>
            </a:r>
            <a:r>
              <a:rPr lang="en-US" altLang="zh-CN" dirty="0"/>
              <a:t>t,</a:t>
            </a:r>
            <a:r>
              <a:rPr lang="zh-CN" altLang="en-US" dirty="0"/>
              <a:t>其二维预约表如表所示：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438275" y="18764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1571624" y="1876425"/>
          <a:ext cx="4829175" cy="21005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105910" imgH="2016760" progId="Visio.Drawing.11">
                  <p:embed/>
                </p:oleObj>
              </mc:Choice>
              <mc:Fallback>
                <p:oleObj r:id="rId3" imgW="4105910" imgH="2016760" progId="Visio.Drawing.11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24" y="1876425"/>
                        <a:ext cx="4829175" cy="210051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47650" y="4125764"/>
            <a:ext cx="76771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（</a:t>
            </a:r>
            <a:r>
              <a:rPr lang="en-US" altLang="zh-CN" dirty="0">
                <a:solidFill>
                  <a:srgbClr val="FF0000"/>
                </a:solidFill>
              </a:rPr>
              <a:t>4</a:t>
            </a:r>
            <a:r>
              <a:rPr lang="zh-CN" altLang="en-US" dirty="0">
                <a:solidFill>
                  <a:srgbClr val="FF0000"/>
                </a:solidFill>
              </a:rPr>
              <a:t>）画出该流水线的状态转换图。</a:t>
            </a:r>
          </a:p>
          <a:p>
            <a:endParaRPr lang="en-US" altLang="zh-CN" dirty="0">
              <a:solidFill>
                <a:srgbClr val="FF0000"/>
              </a:solidFill>
            </a:endParaRPr>
          </a:p>
        </p:txBody>
      </p:sp>
      <p:pic>
        <p:nvPicPr>
          <p:cNvPr id="12" name="图片 11"/>
          <p:cNvPicPr/>
          <p:nvPr/>
        </p:nvPicPr>
        <p:blipFill>
          <a:blip r:embed="rId5"/>
          <a:stretch>
            <a:fillRect/>
          </a:stretch>
        </p:blipFill>
        <p:spPr>
          <a:xfrm>
            <a:off x="2124075" y="4448929"/>
            <a:ext cx="3276600" cy="2266196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【</a:t>
            </a:r>
            <a:r>
              <a:rPr lang="en-US" altLang="zh-CN" dirty="0">
                <a:sym typeface="+mn-ea"/>
              </a:rPr>
              <a:t>0429-12</a:t>
            </a:r>
            <a:r>
              <a:rPr lang="zh-CN" altLang="en-US" dirty="0">
                <a:sym typeface="+mn-ea"/>
              </a:rPr>
              <a:t>】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657225" y="1100435"/>
            <a:ext cx="76771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在一个</a:t>
            </a:r>
            <a:r>
              <a:rPr lang="en-US" altLang="zh-CN" dirty="0"/>
              <a:t>5</a:t>
            </a:r>
            <a:r>
              <a:rPr lang="zh-CN" altLang="en-US" dirty="0"/>
              <a:t>段流水线处理机上需要经</a:t>
            </a:r>
            <a:r>
              <a:rPr lang="en-US" altLang="zh-CN" dirty="0"/>
              <a:t>9</a:t>
            </a:r>
            <a:r>
              <a:rPr lang="zh-CN" altLang="en-US" dirty="0"/>
              <a:t>拍完成一个任务，设每拍所需要时间为△</a:t>
            </a:r>
            <a:r>
              <a:rPr lang="en-US" altLang="zh-CN" dirty="0"/>
              <a:t>t,</a:t>
            </a:r>
            <a:r>
              <a:rPr lang="zh-CN" altLang="en-US" dirty="0"/>
              <a:t>其二维预约表如表所示：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438275" y="18764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1571624" y="1876425"/>
          <a:ext cx="4829175" cy="21005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105910" imgH="2016760" progId="Visio.Drawing.11">
                  <p:embed/>
                </p:oleObj>
              </mc:Choice>
              <mc:Fallback>
                <p:oleObj r:id="rId3" imgW="4105910" imgH="2016760" progId="Visio.Drawing.11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24" y="1876425"/>
                        <a:ext cx="4829175" cy="210051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47650" y="4125764"/>
            <a:ext cx="76771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(5)</a:t>
            </a:r>
            <a:r>
              <a:rPr lang="zh-CN" altLang="en-US" dirty="0">
                <a:solidFill>
                  <a:srgbClr val="FF0000"/>
                </a:solidFill>
              </a:rPr>
              <a:t>求所有可能的任务调度方案。</a:t>
            </a:r>
          </a:p>
          <a:p>
            <a:endParaRPr lang="en-US" altLang="zh-CN" dirty="0">
              <a:solidFill>
                <a:srgbClr val="FF0000"/>
              </a:solidFill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2413316" y="4710444"/>
          <a:ext cx="3145790" cy="20046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01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44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6383"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</a:rPr>
                        <a:t>调度方案</a:t>
                      </a:r>
                      <a:endParaRPr lang="zh-CN" sz="1050" kern="100"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</a:rPr>
                        <a:t>平均延迟（拍）</a:t>
                      </a:r>
                      <a:endParaRPr lang="zh-CN" sz="1050" kern="100"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6383"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zh-CN" sz="1000" kern="0" dirty="0">
                          <a:effectLst/>
                        </a:rPr>
                        <a:t>（</a:t>
                      </a:r>
                      <a:r>
                        <a:rPr lang="en-US" sz="1000" kern="0" dirty="0">
                          <a:effectLst/>
                        </a:rPr>
                        <a:t>7</a:t>
                      </a:r>
                      <a:r>
                        <a:rPr lang="zh-CN" sz="1000" kern="0" dirty="0">
                          <a:effectLst/>
                        </a:rPr>
                        <a:t>）</a:t>
                      </a:r>
                      <a:endParaRPr lang="zh-CN" sz="1050" kern="100" dirty="0"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zh-CN" sz="1050" kern="100" dirty="0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6383"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</a:rPr>
                        <a:t>（</a:t>
                      </a:r>
                      <a:r>
                        <a:rPr lang="en-US" sz="1000" kern="0">
                          <a:effectLst/>
                        </a:rPr>
                        <a:t>8</a:t>
                      </a:r>
                      <a:r>
                        <a:rPr lang="zh-CN" sz="1000" kern="0">
                          <a:effectLst/>
                        </a:rPr>
                        <a:t>）</a:t>
                      </a:r>
                      <a:endParaRPr lang="zh-CN" sz="1050" kern="100"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  <a:endParaRPr lang="zh-CN" sz="1050" kern="100" dirty="0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6383"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</a:rPr>
                        <a:t>（</a:t>
                      </a:r>
                      <a:r>
                        <a:rPr lang="en-US" sz="1000" kern="0">
                          <a:effectLst/>
                        </a:rPr>
                        <a:t>3,7</a:t>
                      </a:r>
                      <a:r>
                        <a:rPr lang="zh-CN" sz="1000" kern="0">
                          <a:effectLst/>
                        </a:rPr>
                        <a:t>）</a:t>
                      </a:r>
                      <a:endParaRPr lang="zh-CN" sz="1050" kern="100"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zh-CN" sz="1050" kern="100" dirty="0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6383"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</a:rPr>
                        <a:t>（</a:t>
                      </a:r>
                      <a:r>
                        <a:rPr lang="en-US" sz="1000" kern="0">
                          <a:effectLst/>
                        </a:rPr>
                        <a:t>7,3</a:t>
                      </a:r>
                      <a:r>
                        <a:rPr lang="zh-CN" sz="1000" kern="0">
                          <a:effectLst/>
                        </a:rPr>
                        <a:t>）</a:t>
                      </a:r>
                      <a:endParaRPr lang="zh-CN" sz="1050" kern="100"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zh-CN" sz="1050" kern="100" dirty="0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6383"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</a:rPr>
                        <a:t>（</a:t>
                      </a:r>
                      <a:r>
                        <a:rPr lang="en-US" sz="1000" kern="0">
                          <a:effectLst/>
                        </a:rPr>
                        <a:t>3,8</a:t>
                      </a:r>
                      <a:r>
                        <a:rPr lang="zh-CN" sz="1000" kern="0">
                          <a:effectLst/>
                        </a:rPr>
                        <a:t>）</a:t>
                      </a:r>
                      <a:endParaRPr lang="zh-CN" sz="1050" kern="100"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</a:rPr>
                        <a:t>5.5</a:t>
                      </a:r>
                      <a:endParaRPr lang="zh-CN" sz="1050" kern="100" dirty="0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6383"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</a:rPr>
                        <a:t>（</a:t>
                      </a:r>
                      <a:r>
                        <a:rPr lang="en-US" sz="1000" kern="0">
                          <a:effectLst/>
                        </a:rPr>
                        <a:t>8,3</a:t>
                      </a:r>
                      <a:r>
                        <a:rPr lang="zh-CN" sz="1000" kern="0">
                          <a:effectLst/>
                        </a:rPr>
                        <a:t>）</a:t>
                      </a:r>
                      <a:endParaRPr lang="zh-CN" sz="1050" kern="100"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</a:rPr>
                        <a:t>5.5</a:t>
                      </a:r>
                      <a:endParaRPr lang="zh-CN" sz="1050" kern="100" dirty="0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【</a:t>
            </a:r>
            <a:r>
              <a:rPr lang="en-US" altLang="zh-CN" dirty="0">
                <a:sym typeface="+mn-ea"/>
              </a:rPr>
              <a:t>0429-12</a:t>
            </a:r>
            <a:r>
              <a:rPr lang="zh-CN" altLang="en-US" dirty="0">
                <a:sym typeface="+mn-ea"/>
              </a:rPr>
              <a:t>】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657225" y="1100435"/>
            <a:ext cx="76771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在一个</a:t>
            </a:r>
            <a:r>
              <a:rPr lang="en-US" altLang="zh-CN" dirty="0"/>
              <a:t>5</a:t>
            </a:r>
            <a:r>
              <a:rPr lang="zh-CN" altLang="en-US" dirty="0"/>
              <a:t>段流水线处理机上需要经</a:t>
            </a:r>
            <a:r>
              <a:rPr lang="en-US" altLang="zh-CN" dirty="0"/>
              <a:t>9</a:t>
            </a:r>
            <a:r>
              <a:rPr lang="zh-CN" altLang="en-US" dirty="0"/>
              <a:t>拍完成一个任务，设每拍所需要时间为△</a:t>
            </a:r>
            <a:r>
              <a:rPr lang="en-US" altLang="zh-CN" dirty="0"/>
              <a:t>t,</a:t>
            </a:r>
            <a:r>
              <a:rPr lang="zh-CN" altLang="en-US" dirty="0"/>
              <a:t>其二维预约表如表所示：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438275" y="18764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1571624" y="1876425"/>
          <a:ext cx="4829175" cy="21005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105910" imgH="2016760" progId="Visio.Drawing.11">
                  <p:embed/>
                </p:oleObj>
              </mc:Choice>
              <mc:Fallback>
                <p:oleObj r:id="rId3" imgW="4105910" imgH="2016760" progId="Visio.Drawing.11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24" y="1876425"/>
                        <a:ext cx="4829175" cy="210051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47650" y="4125764"/>
            <a:ext cx="7677150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CC0000"/>
                </a:solidFill>
              </a:rPr>
              <a:t>(6)</a:t>
            </a:r>
            <a:r>
              <a:rPr lang="zh-CN" altLang="en-US" dirty="0">
                <a:solidFill>
                  <a:srgbClr val="CC0000"/>
                </a:solidFill>
              </a:rPr>
              <a:t>写出最佳调度方案。</a:t>
            </a:r>
            <a:endParaRPr lang="en-US" altLang="zh-CN" dirty="0">
              <a:solidFill>
                <a:srgbClr val="CC0000"/>
              </a:solidFill>
            </a:endParaRPr>
          </a:p>
          <a:p>
            <a:r>
              <a:rPr lang="en-US" altLang="zh-CN" dirty="0"/>
              <a:t>            </a:t>
            </a:r>
            <a:r>
              <a:rPr lang="en-US" altLang="zh-CN" dirty="0">
                <a:solidFill>
                  <a:srgbClr val="CC0000"/>
                </a:solidFill>
              </a:rPr>
              <a:t>   </a:t>
            </a:r>
            <a:r>
              <a:rPr lang="zh-CN" altLang="zh-CN" dirty="0">
                <a:solidFill>
                  <a:srgbClr val="CC0000"/>
                </a:solidFill>
              </a:rPr>
              <a:t>最佳调度方案：（</a:t>
            </a:r>
            <a:r>
              <a:rPr lang="en-US" altLang="zh-CN" dirty="0">
                <a:solidFill>
                  <a:srgbClr val="CC0000"/>
                </a:solidFill>
              </a:rPr>
              <a:t>3,7</a:t>
            </a:r>
            <a:r>
              <a:rPr lang="zh-CN" altLang="zh-CN" dirty="0">
                <a:solidFill>
                  <a:srgbClr val="CC0000"/>
                </a:solidFill>
              </a:rPr>
              <a:t>）、</a:t>
            </a:r>
            <a:r>
              <a:rPr lang="zh-CN" altLang="zh-CN" dirty="0">
                <a:solidFill>
                  <a:srgbClr val="CC0000"/>
                </a:solidFill>
                <a:sym typeface="+mn-ea"/>
              </a:rPr>
              <a:t>（</a:t>
            </a:r>
            <a:r>
              <a:rPr lang="en-US" altLang="zh-CN" dirty="0">
                <a:solidFill>
                  <a:srgbClr val="CC0000"/>
                </a:solidFill>
                <a:sym typeface="+mn-ea"/>
              </a:rPr>
              <a:t>7,3</a:t>
            </a:r>
            <a:r>
              <a:rPr lang="zh-CN" altLang="zh-CN" dirty="0">
                <a:solidFill>
                  <a:srgbClr val="CC0000"/>
                </a:solidFill>
                <a:sym typeface="+mn-ea"/>
              </a:rPr>
              <a:t>）</a:t>
            </a:r>
            <a:endParaRPr lang="zh-CN" altLang="en-US" dirty="0">
              <a:solidFill>
                <a:srgbClr val="CC0000"/>
              </a:solidFill>
            </a:endParaRPr>
          </a:p>
          <a:p>
            <a:endParaRPr lang="en-US" altLang="zh-CN" dirty="0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47649" y="5410864"/>
            <a:ext cx="83724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CC0000"/>
                </a:solidFill>
              </a:rPr>
              <a:t>(7)</a:t>
            </a:r>
            <a:r>
              <a:rPr lang="zh-CN" altLang="en-US" dirty="0"/>
              <a:t>如果要求调度器设计过程中以尽量规整为主，那么哪种调度方案最合理？</a:t>
            </a:r>
          </a:p>
          <a:p>
            <a:r>
              <a:rPr lang="en-US" altLang="zh-CN" dirty="0"/>
              <a:t>            </a:t>
            </a:r>
            <a:r>
              <a:rPr lang="en-US" altLang="zh-CN" dirty="0">
                <a:solidFill>
                  <a:srgbClr val="CC0000"/>
                </a:solidFill>
              </a:rPr>
              <a:t>   </a:t>
            </a:r>
            <a:r>
              <a:rPr lang="zh-CN" altLang="zh-CN" dirty="0">
                <a:solidFill>
                  <a:srgbClr val="CC0000"/>
                </a:solidFill>
              </a:rPr>
              <a:t>最</a:t>
            </a:r>
            <a:r>
              <a:rPr lang="zh-CN" altLang="en-US" dirty="0">
                <a:solidFill>
                  <a:srgbClr val="CC0000"/>
                </a:solidFill>
              </a:rPr>
              <a:t>合理</a:t>
            </a:r>
            <a:r>
              <a:rPr lang="zh-CN" altLang="zh-CN" dirty="0">
                <a:solidFill>
                  <a:srgbClr val="CC0000"/>
                </a:solidFill>
              </a:rPr>
              <a:t>方案：（</a:t>
            </a:r>
            <a:r>
              <a:rPr lang="en-US" altLang="zh-CN" dirty="0">
                <a:solidFill>
                  <a:srgbClr val="CC0000"/>
                </a:solidFill>
              </a:rPr>
              <a:t>7</a:t>
            </a:r>
            <a:r>
              <a:rPr lang="zh-CN" altLang="zh-CN" dirty="0">
                <a:solidFill>
                  <a:srgbClr val="CC0000"/>
                </a:solidFill>
              </a:rPr>
              <a:t>）</a:t>
            </a:r>
            <a:endParaRPr lang="zh-CN" altLang="en-US" dirty="0">
              <a:solidFill>
                <a:srgbClr val="CC0000"/>
              </a:solidFill>
            </a:endParaRPr>
          </a:p>
          <a:p>
            <a:endParaRPr lang="en-US" altLang="zh-CN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【</a:t>
            </a:r>
            <a:r>
              <a:rPr lang="en-US" altLang="zh-CN" dirty="0">
                <a:sym typeface="+mn-ea"/>
              </a:rPr>
              <a:t>0429-12</a:t>
            </a:r>
            <a:r>
              <a:rPr lang="zh-CN" altLang="en-US" dirty="0">
                <a:sym typeface="+mn-ea"/>
              </a:rPr>
              <a:t>】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657225" y="1100435"/>
            <a:ext cx="76771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在一个</a:t>
            </a:r>
            <a:r>
              <a:rPr lang="en-US" altLang="zh-CN" dirty="0"/>
              <a:t>5</a:t>
            </a:r>
            <a:r>
              <a:rPr lang="zh-CN" altLang="en-US" dirty="0"/>
              <a:t>段流水线处理机上需要经</a:t>
            </a:r>
            <a:r>
              <a:rPr lang="en-US" altLang="zh-CN" dirty="0"/>
              <a:t>9</a:t>
            </a:r>
            <a:r>
              <a:rPr lang="zh-CN" altLang="en-US" dirty="0"/>
              <a:t>拍完成一个任务，设每拍所需要时间为△</a:t>
            </a:r>
            <a:r>
              <a:rPr lang="en-US" altLang="zh-CN" dirty="0"/>
              <a:t>t,</a:t>
            </a:r>
            <a:r>
              <a:rPr lang="zh-CN" altLang="en-US" dirty="0"/>
              <a:t>其二维预约表如表所示：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438275" y="18764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1571624" y="1876425"/>
          <a:ext cx="4829175" cy="21005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105910" imgH="2016760" progId="Visio.Drawing.11">
                  <p:embed/>
                </p:oleObj>
              </mc:Choice>
              <mc:Fallback>
                <p:oleObj r:id="rId3" imgW="4105910" imgH="2016760" progId="Visio.Drawing.11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24" y="1876425"/>
                        <a:ext cx="4829175" cy="210051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47650" y="3976942"/>
            <a:ext cx="76771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CC0000"/>
                </a:solidFill>
              </a:rPr>
              <a:t>(8)</a:t>
            </a:r>
            <a:r>
              <a:rPr lang="zh-CN" altLang="en-US" dirty="0">
                <a:solidFill>
                  <a:srgbClr val="CC0000"/>
                </a:solidFill>
              </a:rPr>
              <a:t>现在需要连续流入</a:t>
            </a:r>
            <a:r>
              <a:rPr lang="en-US" altLang="zh-CN" dirty="0">
                <a:solidFill>
                  <a:srgbClr val="CC0000"/>
                </a:solidFill>
              </a:rPr>
              <a:t>4</a:t>
            </a:r>
            <a:r>
              <a:rPr lang="zh-CN" altLang="en-US" dirty="0">
                <a:solidFill>
                  <a:srgbClr val="CC0000"/>
                </a:solidFill>
              </a:rPr>
              <a:t>条待处理的指令，要求处理完</a:t>
            </a:r>
            <a:r>
              <a:rPr lang="en-US" altLang="zh-CN" dirty="0">
                <a:solidFill>
                  <a:srgbClr val="CC0000"/>
                </a:solidFill>
              </a:rPr>
              <a:t>4</a:t>
            </a:r>
            <a:r>
              <a:rPr lang="zh-CN" altLang="en-US" dirty="0">
                <a:solidFill>
                  <a:srgbClr val="CC0000"/>
                </a:solidFill>
              </a:rPr>
              <a:t>条指令的总时长最短，请画出你选择的调度方案所对应的流水线的时空图。</a:t>
            </a:r>
          </a:p>
          <a:p>
            <a:endParaRPr lang="en-US" altLang="zh-CN" dirty="0">
              <a:solidFill>
                <a:srgbClr val="FF0000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71623" y="4752708"/>
            <a:ext cx="1088292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1411756"/>
              </p:ext>
            </p:extLst>
          </p:nvPr>
        </p:nvGraphicFramePr>
        <p:xfrm>
          <a:off x="819402" y="4609833"/>
          <a:ext cx="7506885" cy="218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5" imgW="6204661" imgH="1741475" progId="Visio.Drawing.11">
                  <p:embed/>
                </p:oleObj>
              </mc:Choice>
              <mc:Fallback>
                <p:oleObj name="Visio" r:id="rId5" imgW="6204661" imgH="1741475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9402" y="4609833"/>
                        <a:ext cx="7506885" cy="21814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【</a:t>
            </a:r>
            <a:r>
              <a:rPr lang="en-US" altLang="zh-CN" dirty="0">
                <a:sym typeface="+mn-ea"/>
              </a:rPr>
              <a:t>0429-12</a:t>
            </a:r>
            <a:r>
              <a:rPr lang="zh-CN" altLang="en-US" dirty="0">
                <a:sym typeface="+mn-ea"/>
              </a:rPr>
              <a:t>】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657225" y="1100435"/>
            <a:ext cx="76771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在一个</a:t>
            </a:r>
            <a:r>
              <a:rPr lang="en-US" altLang="zh-CN" dirty="0"/>
              <a:t>5</a:t>
            </a:r>
            <a:r>
              <a:rPr lang="zh-CN" altLang="en-US" dirty="0"/>
              <a:t>段流水线处理机上需要经</a:t>
            </a:r>
            <a:r>
              <a:rPr lang="en-US" altLang="zh-CN" dirty="0"/>
              <a:t>9</a:t>
            </a:r>
            <a:r>
              <a:rPr lang="zh-CN" altLang="en-US" dirty="0"/>
              <a:t>拍完成一个任务，设每拍所需要时间为△</a:t>
            </a:r>
            <a:r>
              <a:rPr lang="en-US" altLang="zh-CN" dirty="0"/>
              <a:t>t,</a:t>
            </a:r>
            <a:r>
              <a:rPr lang="zh-CN" altLang="en-US" dirty="0"/>
              <a:t>其二维预约表如表所示：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438275" y="18764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1571624" y="1876425"/>
          <a:ext cx="4829175" cy="21005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105910" imgH="2016760" progId="Visio.Drawing.11">
                  <p:embed/>
                </p:oleObj>
              </mc:Choice>
              <mc:Fallback>
                <p:oleObj r:id="rId3" imgW="4105910" imgH="2016760" progId="Visio.Drawing.11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24" y="1876425"/>
                        <a:ext cx="4829175" cy="210051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47650" y="4125764"/>
            <a:ext cx="76771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CC0000"/>
                </a:solidFill>
              </a:rPr>
              <a:t>(9)</a:t>
            </a:r>
            <a:r>
              <a:rPr lang="zh-CN" altLang="en-US" dirty="0">
                <a:solidFill>
                  <a:srgbClr val="CC0000"/>
                </a:solidFill>
              </a:rPr>
              <a:t>求此时流水线的</a:t>
            </a:r>
            <a:r>
              <a:rPr lang="en-US" altLang="zh-CN" dirty="0">
                <a:solidFill>
                  <a:srgbClr val="CC0000"/>
                </a:solidFill>
              </a:rPr>
              <a:t>TP</a:t>
            </a:r>
            <a:r>
              <a:rPr lang="zh-CN" altLang="en-US" dirty="0">
                <a:solidFill>
                  <a:srgbClr val="CC0000"/>
                </a:solidFill>
              </a:rPr>
              <a:t>、 </a:t>
            </a:r>
            <a:r>
              <a:rPr lang="en-US" altLang="zh-CN" dirty="0">
                <a:solidFill>
                  <a:srgbClr val="CC0000"/>
                </a:solidFill>
              </a:rPr>
              <a:t>SP</a:t>
            </a:r>
            <a:r>
              <a:rPr lang="zh-CN" altLang="en-US" dirty="0">
                <a:solidFill>
                  <a:srgbClr val="CC0000"/>
                </a:solidFill>
              </a:rPr>
              <a:t>和效率：</a:t>
            </a:r>
            <a:endParaRPr lang="en-US" altLang="zh-CN" dirty="0">
              <a:solidFill>
                <a:srgbClr val="CC0000"/>
              </a:solidFill>
            </a:endParaRPr>
          </a:p>
          <a:p>
            <a:r>
              <a:rPr lang="en-US" altLang="zh-CN" b="1" dirty="0">
                <a:solidFill>
                  <a:srgbClr val="000000"/>
                </a:solidFill>
              </a:rPr>
              <a:t>             </a:t>
            </a:r>
            <a:r>
              <a:rPr lang="en-US" altLang="zh-CN" b="1" dirty="0" err="1">
                <a:solidFill>
                  <a:srgbClr val="000000"/>
                </a:solidFill>
              </a:rPr>
              <a:t>T</a:t>
            </a:r>
            <a:r>
              <a:rPr lang="en-US" altLang="zh-CN" b="1" baseline="-25000" dirty="0" err="1">
                <a:solidFill>
                  <a:srgbClr val="000000"/>
                </a:solidFill>
              </a:rPr>
              <a:t>p</a:t>
            </a:r>
            <a:r>
              <a:rPr lang="en-US" altLang="zh-CN" b="1" dirty="0">
                <a:solidFill>
                  <a:srgbClr val="000000"/>
                </a:solidFill>
              </a:rPr>
              <a:t>=4/(22</a:t>
            </a:r>
            <a:r>
              <a:rPr lang="zh-CN" altLang="zh-CN" b="1" dirty="0">
                <a:solidFill>
                  <a:srgbClr val="000000"/>
                </a:solidFill>
              </a:rPr>
              <a:t>△</a:t>
            </a:r>
            <a:r>
              <a:rPr lang="en-US" altLang="zh-CN" b="1" dirty="0">
                <a:solidFill>
                  <a:srgbClr val="000000"/>
                </a:solidFill>
              </a:rPr>
              <a:t>t)= 2/(11</a:t>
            </a:r>
            <a:r>
              <a:rPr lang="zh-CN" altLang="zh-CN" b="1" dirty="0">
                <a:solidFill>
                  <a:srgbClr val="000000"/>
                </a:solidFill>
              </a:rPr>
              <a:t>△</a:t>
            </a:r>
            <a:r>
              <a:rPr lang="en-US" altLang="zh-CN" b="1" dirty="0">
                <a:solidFill>
                  <a:srgbClr val="000000"/>
                </a:solidFill>
              </a:rPr>
              <a:t>t)</a:t>
            </a:r>
          </a:p>
          <a:p>
            <a:r>
              <a:rPr lang="en-US" altLang="zh-CN" b="1" dirty="0">
                <a:solidFill>
                  <a:srgbClr val="000000"/>
                </a:solidFill>
              </a:rPr>
              <a:t>             n=4*10/(5*22)=4/11</a:t>
            </a:r>
          </a:p>
          <a:p>
            <a:r>
              <a:rPr lang="en-US" altLang="zh-CN" b="1" dirty="0">
                <a:solidFill>
                  <a:srgbClr val="000000"/>
                </a:solidFill>
              </a:rPr>
              <a:t>             </a:t>
            </a:r>
            <a:r>
              <a:rPr lang="en-US" altLang="zh-CN" b="1" dirty="0" err="1">
                <a:solidFill>
                  <a:srgbClr val="000000"/>
                </a:solidFill>
              </a:rPr>
              <a:t>Sp</a:t>
            </a:r>
            <a:r>
              <a:rPr lang="en-US" altLang="zh-CN" b="1" dirty="0">
                <a:solidFill>
                  <a:srgbClr val="000000"/>
                </a:solidFill>
              </a:rPr>
              <a:t>=4*9/22=18/11</a:t>
            </a:r>
          </a:p>
        </p:txBody>
      </p:sp>
      <p:sp>
        <p:nvSpPr>
          <p:cNvPr id="10" name="矩形 9"/>
          <p:cNvSpPr/>
          <p:nvPr/>
        </p:nvSpPr>
        <p:spPr>
          <a:xfrm>
            <a:off x="247649" y="5410864"/>
            <a:ext cx="83724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CC0000"/>
                </a:solidFill>
              </a:rPr>
              <a:t> (10)</a:t>
            </a:r>
            <a:r>
              <a:rPr lang="zh-CN" altLang="en-US" dirty="0">
                <a:solidFill>
                  <a:srgbClr val="CC0000"/>
                </a:solidFill>
              </a:rPr>
              <a:t>如果连续处理的指令条数是</a:t>
            </a:r>
            <a:r>
              <a:rPr lang="en-US" altLang="zh-CN" dirty="0">
                <a:solidFill>
                  <a:srgbClr val="CC0000"/>
                </a:solidFill>
              </a:rPr>
              <a:t>99</a:t>
            </a:r>
            <a:r>
              <a:rPr lang="zh-CN" altLang="en-US" dirty="0">
                <a:solidFill>
                  <a:srgbClr val="CC0000"/>
                </a:solidFill>
              </a:rPr>
              <a:t>条，请写出该流水线的最佳任务调策略</a:t>
            </a:r>
            <a:endParaRPr lang="en-US" altLang="zh-CN" dirty="0">
              <a:solidFill>
                <a:srgbClr val="CC0000"/>
              </a:solidFill>
            </a:endParaRPr>
          </a:p>
          <a:p>
            <a:endParaRPr lang="en-US" altLang="zh-CN" dirty="0">
              <a:solidFill>
                <a:srgbClr val="CC0000"/>
              </a:solidFill>
            </a:endParaRPr>
          </a:p>
          <a:p>
            <a:r>
              <a:rPr lang="en-US" altLang="zh-CN" dirty="0">
                <a:solidFill>
                  <a:srgbClr val="CC0000"/>
                </a:solidFill>
              </a:rPr>
              <a:t>       </a:t>
            </a:r>
            <a:r>
              <a:rPr lang="zh-CN" altLang="zh-CN" dirty="0">
                <a:solidFill>
                  <a:srgbClr val="CC0000"/>
                </a:solidFill>
              </a:rPr>
              <a:t>最佳任务调度策略为（</a:t>
            </a:r>
            <a:r>
              <a:rPr lang="en-US" altLang="zh-CN" dirty="0">
                <a:solidFill>
                  <a:srgbClr val="CC0000"/>
                </a:solidFill>
              </a:rPr>
              <a:t>3,7</a:t>
            </a:r>
            <a:r>
              <a:rPr lang="zh-CN" altLang="zh-CN" dirty="0">
                <a:solidFill>
                  <a:srgbClr val="CC0000"/>
                </a:solidFill>
              </a:rPr>
              <a:t>）和（</a:t>
            </a:r>
            <a:r>
              <a:rPr lang="en-US" altLang="zh-CN" dirty="0">
                <a:solidFill>
                  <a:srgbClr val="CC0000"/>
                </a:solidFill>
              </a:rPr>
              <a:t>7,3</a:t>
            </a:r>
            <a:r>
              <a:rPr lang="zh-CN" altLang="zh-CN" dirty="0">
                <a:solidFill>
                  <a:srgbClr val="CC0000"/>
                </a:solidFill>
              </a:rPr>
              <a:t>）</a:t>
            </a:r>
            <a:endParaRPr lang="zh-CN" altLang="en-US" dirty="0">
              <a:solidFill>
                <a:srgbClr val="CC0000"/>
              </a:solidFill>
            </a:endParaRPr>
          </a:p>
          <a:p>
            <a:r>
              <a:rPr lang="en-US" altLang="zh-CN" dirty="0"/>
              <a:t>            </a:t>
            </a:r>
            <a:r>
              <a:rPr lang="en-US" altLang="zh-CN" dirty="0">
                <a:solidFill>
                  <a:srgbClr val="CC0000"/>
                </a:solidFill>
              </a:rPr>
              <a:t>   </a:t>
            </a:r>
            <a:endParaRPr lang="en-US" altLang="zh-CN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【</a:t>
            </a:r>
            <a:r>
              <a:rPr lang="en-US" altLang="zh-CN" dirty="0">
                <a:sym typeface="+mn-ea"/>
              </a:rPr>
              <a:t>0429-13</a:t>
            </a:r>
            <a:r>
              <a:rPr lang="zh-CN" altLang="en-US" dirty="0">
                <a:sym typeface="+mn-ea"/>
              </a:rPr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900" y="1022350"/>
            <a:ext cx="8497888" cy="5636634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有一个浮点乘流水线如</a:t>
            </a:r>
            <a:r>
              <a:rPr lang="en-US" altLang="zh-CN" dirty="0"/>
              <a:t>a</a:t>
            </a:r>
            <a:r>
              <a:rPr lang="zh-CN" altLang="en-US" dirty="0"/>
              <a:t>所示，其乘积可直接返回输入端或暂存于相应缓冲寄存器中，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）画出实现</a:t>
            </a:r>
            <a:r>
              <a:rPr lang="en-US" altLang="zh-CN" dirty="0"/>
              <a:t>A×B×C×D</a:t>
            </a:r>
            <a:r>
              <a:rPr lang="zh-CN" altLang="en-US" dirty="0"/>
              <a:t>的时空图以及输入端的变化，并求出流水线的吞吐率和效率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）当流水改为</a:t>
            </a:r>
            <a:r>
              <a:rPr lang="en-US" altLang="zh-CN" dirty="0"/>
              <a:t>b</a:t>
            </a:r>
            <a:r>
              <a:rPr lang="zh-CN" altLang="en-US" dirty="0"/>
              <a:t>所示形式实现同一计算，求该流水线的效率及吞吐率。</a:t>
            </a:r>
            <a:endParaRPr lang="en-US" altLang="zh-CN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36" y="2190041"/>
            <a:ext cx="4869403" cy="106915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03"/>
          <a:stretch>
            <a:fillRect/>
          </a:stretch>
        </p:blipFill>
        <p:spPr>
          <a:xfrm>
            <a:off x="4634581" y="2109048"/>
            <a:ext cx="4065384" cy="2097191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0429-13</a:t>
            </a:r>
            <a:r>
              <a:rPr lang="zh-CN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900" y="1022350"/>
            <a:ext cx="8497888" cy="5636634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有一个浮点乘流水线如</a:t>
            </a:r>
            <a:r>
              <a:rPr lang="en-US" altLang="zh-CN" dirty="0"/>
              <a:t>a</a:t>
            </a:r>
            <a:r>
              <a:rPr lang="zh-CN" altLang="en-US" dirty="0"/>
              <a:t>所示，其乘积可直接返回输入端或暂存于相应缓冲寄存器中，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）画出实现</a:t>
            </a:r>
            <a:r>
              <a:rPr lang="en-US" altLang="zh-CN" dirty="0"/>
              <a:t>A×B×C×D</a:t>
            </a:r>
            <a:r>
              <a:rPr lang="zh-CN" altLang="en-US" dirty="0"/>
              <a:t>的时空图以及输入端的变化，并求出流水线的吞吐率和效率</a:t>
            </a:r>
            <a:endParaRPr lang="en-US" altLang="zh-CN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987" y="1868773"/>
            <a:ext cx="4836355" cy="106189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22" y="4464425"/>
            <a:ext cx="5476701" cy="2291378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905948" y="3984336"/>
            <a:ext cx="58789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1"/>
                </a:solidFill>
                <a:latin typeface="+mn-lt"/>
                <a:ea typeface="+mn-ea"/>
              </a:rPr>
              <a:t>吞吐率</a:t>
            </a:r>
            <a:r>
              <a:rPr lang="en-US" altLang="zh-CN" sz="2800" b="1" dirty="0" err="1">
                <a:solidFill>
                  <a:schemeClr val="accent1"/>
                </a:solidFill>
                <a:latin typeface="+mn-lt"/>
                <a:ea typeface="+mn-ea"/>
              </a:rPr>
              <a:t>Tp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=3/13</a:t>
            </a:r>
            <a:r>
              <a:rPr lang="el-GR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Δ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t</a:t>
            </a:r>
          </a:p>
          <a:p>
            <a:r>
              <a:rPr lang="zh-CN" altLang="en-US" sz="2800" b="1" dirty="0">
                <a:solidFill>
                  <a:schemeClr val="accent1"/>
                </a:solidFill>
                <a:latin typeface="+mn-lt"/>
                <a:ea typeface="+mn-ea"/>
              </a:rPr>
              <a:t>效率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=3×15</a:t>
            </a:r>
            <a:r>
              <a:rPr lang="el-GR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Δ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t/ 3×13</a:t>
            </a:r>
            <a:r>
              <a:rPr lang="el-GR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Δ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t=5/13</a:t>
            </a:r>
            <a:endParaRPr lang="zh-CN" altLang="en-US" sz="2800" b="1" dirty="0">
              <a:solidFill>
                <a:schemeClr val="accent1"/>
              </a:solidFill>
              <a:latin typeface="+mn-lt"/>
              <a:ea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984336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 altLang="zh-CN" sz="3200" dirty="0">
                <a:solidFill>
                  <a:srgbClr val="FF0000"/>
                </a:solidFill>
              </a:rPr>
              <a:t>【</a:t>
            </a:r>
            <a:r>
              <a:rPr lang="zh-CN" altLang="en-US" sz="3200" dirty="0">
                <a:solidFill>
                  <a:srgbClr val="FF0000"/>
                </a:solidFill>
              </a:rPr>
              <a:t>解答</a:t>
            </a:r>
            <a:r>
              <a:rPr lang="en-US" altLang="zh-CN" sz="3200" dirty="0">
                <a:solidFill>
                  <a:srgbClr val="FF0000"/>
                </a:solidFill>
              </a:rPr>
              <a:t>】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0429-13</a:t>
            </a:r>
            <a:r>
              <a:rPr lang="zh-CN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900" y="1022350"/>
            <a:ext cx="4231192" cy="5636634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2400" dirty="0"/>
              <a:t>有一个浮点乘流水线如</a:t>
            </a:r>
            <a:r>
              <a:rPr lang="en-US" altLang="zh-CN" sz="2400" dirty="0"/>
              <a:t>a</a:t>
            </a:r>
            <a:r>
              <a:rPr lang="zh-CN" altLang="en-US" sz="2400" dirty="0"/>
              <a:t>所示，其乘积可直接返回输入端或暂存于相应缓冲寄存器中，</a:t>
            </a:r>
            <a:endParaRPr lang="en-US" altLang="zh-CN" sz="2400" dirty="0"/>
          </a:p>
          <a:p>
            <a:pPr marL="0" indent="0">
              <a:buNone/>
            </a:pPr>
            <a:r>
              <a:rPr lang="zh-CN" altLang="en-US" sz="2400" dirty="0"/>
              <a:t>（</a:t>
            </a:r>
            <a:r>
              <a:rPr lang="en-US" altLang="zh-CN" sz="2400" dirty="0"/>
              <a:t>2</a:t>
            </a:r>
            <a:r>
              <a:rPr lang="zh-CN" altLang="en-US" sz="2400" dirty="0"/>
              <a:t>）当流水改为</a:t>
            </a:r>
            <a:r>
              <a:rPr lang="en-US" altLang="zh-CN" sz="2400" dirty="0"/>
              <a:t>b</a:t>
            </a:r>
            <a:r>
              <a:rPr lang="zh-CN" altLang="en-US" sz="2400" dirty="0"/>
              <a:t>所示形式实现同一计算，求该流水线的效率及吞吐率</a:t>
            </a:r>
            <a:r>
              <a:rPr lang="zh-CN" altLang="en-US" dirty="0"/>
              <a:t>。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</a:rPr>
              <a:t>【</a:t>
            </a:r>
            <a:r>
              <a:rPr lang="zh-CN" altLang="en-US" dirty="0">
                <a:solidFill>
                  <a:srgbClr val="FF0000"/>
                </a:solidFill>
              </a:rPr>
              <a:t>解答</a:t>
            </a:r>
            <a:r>
              <a:rPr lang="en-US" altLang="zh-CN" dirty="0">
                <a:solidFill>
                  <a:srgbClr val="FF0000"/>
                </a:solidFill>
              </a:rPr>
              <a:t>】</a:t>
            </a:r>
          </a:p>
          <a:p>
            <a:pPr marL="0" indent="0">
              <a:buNone/>
            </a:pPr>
            <a:endParaRPr lang="en-US" altLang="zh-CN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03"/>
          <a:stretch>
            <a:fillRect/>
          </a:stretch>
        </p:blipFill>
        <p:spPr>
          <a:xfrm>
            <a:off x="4701092" y="1022350"/>
            <a:ext cx="4378190" cy="225855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58" y="4317720"/>
            <a:ext cx="4638675" cy="249555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950707" y="3840667"/>
            <a:ext cx="58789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1"/>
                </a:solidFill>
                <a:latin typeface="+mn-lt"/>
                <a:ea typeface="+mn-ea"/>
              </a:rPr>
              <a:t>吞吐率</a:t>
            </a:r>
            <a:r>
              <a:rPr lang="en-US" altLang="zh-CN" sz="2800" b="1" dirty="0" err="1">
                <a:solidFill>
                  <a:schemeClr val="accent1"/>
                </a:solidFill>
                <a:latin typeface="+mn-lt"/>
                <a:ea typeface="+mn-ea"/>
              </a:rPr>
              <a:t>Tp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=3/11</a:t>
            </a:r>
            <a:r>
              <a:rPr lang="el-GR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Δ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t</a:t>
            </a:r>
          </a:p>
          <a:p>
            <a:r>
              <a:rPr lang="zh-CN" altLang="en-US" sz="2800" b="1" dirty="0">
                <a:solidFill>
                  <a:schemeClr val="accent1"/>
                </a:solidFill>
                <a:latin typeface="+mn-lt"/>
                <a:ea typeface="+mn-ea"/>
              </a:rPr>
              <a:t>效率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=3×5</a:t>
            </a:r>
            <a:r>
              <a:rPr lang="el-GR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Δ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t/ 5×11</a:t>
            </a:r>
            <a:r>
              <a:rPr lang="el-GR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Δ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t=3/11</a:t>
            </a:r>
            <a:endParaRPr lang="zh-CN" altLang="en-US" sz="2800" b="1" dirty="0">
              <a:solidFill>
                <a:schemeClr val="accent1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0429-14</a:t>
            </a:r>
            <a:r>
              <a:rPr lang="zh-CN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900" y="1022350"/>
            <a:ext cx="8497888" cy="5636634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在一个</a:t>
            </a:r>
            <a:r>
              <a:rPr lang="en-US" altLang="zh-CN" dirty="0"/>
              <a:t>5</a:t>
            </a:r>
            <a:r>
              <a:rPr lang="zh-CN" altLang="en-US" dirty="0"/>
              <a:t>段的流水线处理机上需经</a:t>
            </a:r>
            <a:r>
              <a:rPr lang="en-US" altLang="zh-CN" dirty="0"/>
              <a:t>9</a:t>
            </a:r>
            <a:r>
              <a:rPr lang="zh-CN" altLang="en-US" dirty="0"/>
              <a:t>拍才能完成一个任务，其预约表如下，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zh-CN" altLang="zh-CN" dirty="0"/>
          </a:p>
          <a:p>
            <a:pPr marL="0" indent="0">
              <a:buNone/>
            </a:pPr>
            <a:r>
              <a:rPr lang="zh-CN" altLang="zh-CN" dirty="0"/>
              <a:t>（</a:t>
            </a:r>
            <a:r>
              <a:rPr lang="en-US" altLang="zh-CN" dirty="0"/>
              <a:t>1</a:t>
            </a:r>
            <a:r>
              <a:rPr lang="zh-CN" altLang="zh-CN" dirty="0"/>
              <a:t>）</a:t>
            </a:r>
            <a:r>
              <a:rPr lang="zh-CN" altLang="en-US" dirty="0"/>
              <a:t>分别写出延迟禁止表；（</a:t>
            </a:r>
            <a:r>
              <a:rPr lang="en-US" altLang="zh-CN" dirty="0"/>
              <a:t>2</a:t>
            </a:r>
            <a:r>
              <a:rPr lang="zh-CN" altLang="en-US" dirty="0"/>
              <a:t>）写出冲突向量</a:t>
            </a:r>
            <a:r>
              <a:rPr lang="en-US" altLang="zh-CN" dirty="0"/>
              <a:t>C</a:t>
            </a:r>
            <a:r>
              <a:rPr lang="zh-CN" altLang="en-US" dirty="0"/>
              <a:t>；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）画出流水线状态转移图 ；（</a:t>
            </a:r>
            <a:r>
              <a:rPr lang="en-US" altLang="zh-CN" dirty="0"/>
              <a:t>4</a:t>
            </a:r>
            <a:r>
              <a:rPr lang="zh-CN" altLang="en-US" dirty="0"/>
              <a:t>）求出最小平均延迟及流水线的最大吞吐率及其调度方案；（</a:t>
            </a:r>
            <a:r>
              <a:rPr lang="en-US" altLang="zh-CN" dirty="0"/>
              <a:t>5</a:t>
            </a:r>
            <a:r>
              <a:rPr lang="zh-CN" altLang="en-US" dirty="0"/>
              <a:t>）按此流水线方案输出</a:t>
            </a:r>
            <a:r>
              <a:rPr lang="en-US" altLang="zh-CN" dirty="0"/>
              <a:t>6</a:t>
            </a:r>
            <a:r>
              <a:rPr lang="zh-CN" altLang="en-US" dirty="0"/>
              <a:t>个任务，求实际吞吐率。</a:t>
            </a:r>
            <a:endParaRPr lang="zh-CN" altLang="zh-CN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966" y="1958265"/>
            <a:ext cx="7239755" cy="2463128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0429-14</a:t>
            </a:r>
            <a:r>
              <a:rPr lang="zh-CN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900" y="1022350"/>
            <a:ext cx="8497888" cy="5636634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在一个</a:t>
            </a:r>
            <a:r>
              <a:rPr lang="en-US" altLang="zh-CN" dirty="0"/>
              <a:t>5</a:t>
            </a:r>
            <a:r>
              <a:rPr lang="zh-CN" altLang="en-US" dirty="0"/>
              <a:t>段的流水线处理机上需经</a:t>
            </a:r>
            <a:r>
              <a:rPr lang="en-US" altLang="zh-CN" dirty="0"/>
              <a:t>9</a:t>
            </a:r>
            <a:r>
              <a:rPr lang="zh-CN" altLang="en-US" dirty="0"/>
              <a:t>拍才能完成一个任务，其预约表如下，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zh-CN" altLang="zh-CN" dirty="0"/>
          </a:p>
          <a:p>
            <a:pPr marL="0" indent="0">
              <a:buNone/>
            </a:pPr>
            <a:r>
              <a:rPr lang="zh-CN" altLang="zh-CN" dirty="0"/>
              <a:t>（</a:t>
            </a:r>
            <a:r>
              <a:rPr lang="en-US" altLang="zh-CN" dirty="0"/>
              <a:t>1</a:t>
            </a:r>
            <a:r>
              <a:rPr lang="zh-CN" altLang="zh-CN" dirty="0"/>
              <a:t>）</a:t>
            </a:r>
            <a:r>
              <a:rPr lang="zh-CN" altLang="en-US" dirty="0"/>
              <a:t>分别写出延迟禁止表</a:t>
            </a:r>
            <a:r>
              <a:rPr lang="en-US" altLang="zh-CN" dirty="0"/>
              <a:t>F</a:t>
            </a:r>
            <a:r>
              <a:rPr lang="zh-CN" altLang="en-US" dirty="0"/>
              <a:t>；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</a:rPr>
              <a:t>【</a:t>
            </a:r>
            <a:r>
              <a:rPr lang="zh-CN" altLang="en-US" dirty="0">
                <a:solidFill>
                  <a:srgbClr val="FF0000"/>
                </a:solidFill>
              </a:rPr>
              <a:t>解答</a:t>
            </a:r>
            <a:r>
              <a:rPr lang="en-US" altLang="zh-CN" dirty="0">
                <a:solidFill>
                  <a:srgbClr val="FF0000"/>
                </a:solidFill>
              </a:rPr>
              <a:t>】</a:t>
            </a:r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）根据预约表中各个打“”的拍数求出差值，得延迟禁止表</a:t>
            </a:r>
            <a:r>
              <a:rPr lang="en-US" altLang="zh-CN" dirty="0"/>
              <a:t>F={1,3,4</a:t>
            </a:r>
            <a:r>
              <a:rPr lang="zh-CN" altLang="en-US" dirty="0"/>
              <a:t>，</a:t>
            </a:r>
            <a:r>
              <a:rPr lang="en-US" altLang="zh-CN" dirty="0"/>
              <a:t>8}</a:t>
            </a:r>
            <a:endParaRPr lang="zh-CN" altLang="zh-CN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966" y="1958265"/>
            <a:ext cx="7239755" cy="2463128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0429-14</a:t>
            </a:r>
            <a:r>
              <a:rPr lang="zh-CN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900" y="1022350"/>
            <a:ext cx="8497888" cy="5636634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在一个</a:t>
            </a:r>
            <a:r>
              <a:rPr lang="en-US" altLang="zh-CN" dirty="0"/>
              <a:t>5</a:t>
            </a:r>
            <a:r>
              <a:rPr lang="zh-CN" altLang="en-US" dirty="0"/>
              <a:t>段的流水线处理机上需经</a:t>
            </a:r>
            <a:r>
              <a:rPr lang="en-US" altLang="zh-CN" dirty="0"/>
              <a:t>9</a:t>
            </a:r>
            <a:r>
              <a:rPr lang="zh-CN" altLang="en-US" dirty="0"/>
              <a:t>拍才能完成一个任务，其预约表如下，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zh-CN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）写出冲突向量</a:t>
            </a:r>
            <a:r>
              <a:rPr lang="en-US" altLang="zh-CN" dirty="0"/>
              <a:t>C</a:t>
            </a:r>
            <a:r>
              <a:rPr lang="zh-CN" altLang="en-US" dirty="0"/>
              <a:t>；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</a:rPr>
              <a:t>【</a:t>
            </a:r>
            <a:r>
              <a:rPr lang="zh-CN" altLang="en-US" dirty="0">
                <a:solidFill>
                  <a:srgbClr val="FF0000"/>
                </a:solidFill>
              </a:rPr>
              <a:t>解答</a:t>
            </a:r>
            <a:r>
              <a:rPr lang="en-US" altLang="zh-CN" dirty="0">
                <a:solidFill>
                  <a:srgbClr val="FF0000"/>
                </a:solidFill>
              </a:rPr>
              <a:t>】</a:t>
            </a:r>
          </a:p>
          <a:p>
            <a:pPr marL="0" indent="0">
              <a:buNone/>
            </a:pPr>
            <a:r>
              <a:rPr lang="zh-CN" altLang="en-US" dirty="0"/>
              <a:t>延迟表禁止表</a:t>
            </a:r>
            <a:r>
              <a:rPr lang="en-US" altLang="zh-CN" dirty="0"/>
              <a:t>F={1,3,4</a:t>
            </a:r>
            <a:r>
              <a:rPr lang="zh-CN" altLang="en-US" dirty="0"/>
              <a:t>，</a:t>
            </a:r>
            <a:r>
              <a:rPr lang="en-US" altLang="zh-CN" dirty="0"/>
              <a:t>8}</a:t>
            </a:r>
            <a:r>
              <a:rPr lang="zh-CN" altLang="en-US" dirty="0"/>
              <a:t>，可知</a:t>
            </a:r>
            <a:r>
              <a:rPr lang="en-US" altLang="zh-CN" dirty="0"/>
              <a:t>C</a:t>
            </a:r>
            <a:r>
              <a:rPr lang="en-US" altLang="zh-CN" baseline="-25000" dirty="0"/>
              <a:t>1</a:t>
            </a:r>
            <a:r>
              <a:rPr lang="en-US" altLang="zh-CN" dirty="0"/>
              <a:t>=C</a:t>
            </a:r>
            <a:r>
              <a:rPr lang="en-US" altLang="zh-CN" baseline="-25000" dirty="0"/>
              <a:t>3</a:t>
            </a:r>
            <a:r>
              <a:rPr lang="en-US" altLang="zh-CN" dirty="0"/>
              <a:t>=C</a:t>
            </a:r>
            <a:r>
              <a:rPr lang="en-US" altLang="zh-CN" baseline="-25000" dirty="0"/>
              <a:t>4</a:t>
            </a:r>
            <a:r>
              <a:rPr lang="en-US" altLang="zh-CN" dirty="0"/>
              <a:t>=C</a:t>
            </a:r>
            <a:r>
              <a:rPr lang="en-US" altLang="zh-CN" baseline="-25000" dirty="0"/>
              <a:t>8</a:t>
            </a:r>
            <a:r>
              <a:rPr lang="en-US" altLang="zh-CN" dirty="0"/>
              <a:t>=1</a:t>
            </a:r>
            <a:r>
              <a:rPr lang="zh-CN" altLang="en-US" dirty="0"/>
              <a:t>，可转换初始冲突向量</a:t>
            </a:r>
            <a:r>
              <a:rPr lang="en-US" altLang="zh-CN" dirty="0"/>
              <a:t>C=C</a:t>
            </a:r>
            <a:r>
              <a:rPr lang="en-US" altLang="zh-CN" baseline="-25000" dirty="0"/>
              <a:t>8</a:t>
            </a:r>
            <a:r>
              <a:rPr lang="en-US" altLang="zh-CN" dirty="0"/>
              <a:t>C</a:t>
            </a:r>
            <a:r>
              <a:rPr lang="en-US" altLang="zh-CN" baseline="-25000" dirty="0"/>
              <a:t>7</a:t>
            </a:r>
            <a:r>
              <a:rPr lang="en-US" altLang="zh-CN" dirty="0"/>
              <a:t>C</a:t>
            </a:r>
            <a:r>
              <a:rPr lang="en-US" altLang="zh-CN" baseline="-25000" dirty="0"/>
              <a:t>6</a:t>
            </a:r>
            <a:r>
              <a:rPr lang="en-US" altLang="zh-CN" dirty="0"/>
              <a:t>C</a:t>
            </a:r>
            <a:r>
              <a:rPr lang="en-US" altLang="zh-CN" baseline="-25000" dirty="0"/>
              <a:t>5</a:t>
            </a:r>
            <a:r>
              <a:rPr lang="en-US" altLang="zh-CN" dirty="0"/>
              <a:t>C</a:t>
            </a:r>
            <a:r>
              <a:rPr lang="en-US" altLang="zh-CN" baseline="-25000" dirty="0"/>
              <a:t>4</a:t>
            </a:r>
            <a:r>
              <a:rPr lang="en-US" altLang="zh-CN" dirty="0"/>
              <a:t>C</a:t>
            </a:r>
            <a:r>
              <a:rPr lang="en-US" altLang="zh-CN" baseline="-25000" dirty="0"/>
              <a:t>3</a:t>
            </a:r>
            <a:r>
              <a:rPr lang="en-US" altLang="zh-CN" dirty="0"/>
              <a:t>C</a:t>
            </a:r>
            <a:r>
              <a:rPr lang="en-US" altLang="zh-CN" baseline="-25000" dirty="0"/>
              <a:t>2</a:t>
            </a:r>
            <a:r>
              <a:rPr lang="en-US" altLang="zh-CN" dirty="0"/>
              <a:t>C</a:t>
            </a:r>
            <a:r>
              <a:rPr lang="en-US" altLang="zh-CN" baseline="-25000" dirty="0"/>
              <a:t>1</a:t>
            </a:r>
            <a:r>
              <a:rPr lang="en-US" altLang="zh-CN" dirty="0"/>
              <a:t>=10001101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966" y="1958265"/>
            <a:ext cx="7239755" cy="2463128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0429-14</a:t>
            </a:r>
            <a:r>
              <a:rPr lang="zh-CN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00959" y="850227"/>
            <a:ext cx="3447570" cy="5636634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在一个</a:t>
            </a:r>
            <a:r>
              <a:rPr lang="en-US" altLang="zh-CN" dirty="0"/>
              <a:t>5</a:t>
            </a:r>
            <a:r>
              <a:rPr lang="zh-CN" altLang="en-US" dirty="0"/>
              <a:t>段的流水线处理机上需经</a:t>
            </a:r>
            <a:r>
              <a:rPr lang="en-US" altLang="zh-CN" dirty="0"/>
              <a:t>9</a:t>
            </a:r>
            <a:r>
              <a:rPr lang="zh-CN" altLang="en-US" dirty="0"/>
              <a:t>拍才能完成一个任务，其预约表如下，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）画出流水线状态转移图 ；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</a:rPr>
              <a:t>【</a:t>
            </a:r>
            <a:r>
              <a:rPr lang="zh-CN" altLang="en-US" dirty="0">
                <a:solidFill>
                  <a:srgbClr val="FF0000"/>
                </a:solidFill>
              </a:rPr>
              <a:t>解答</a:t>
            </a:r>
            <a:r>
              <a:rPr lang="en-US" altLang="zh-CN" dirty="0">
                <a:solidFill>
                  <a:srgbClr val="FF0000"/>
                </a:solidFill>
              </a:rPr>
              <a:t>】</a:t>
            </a:r>
          </a:p>
          <a:p>
            <a:pPr marL="0" indent="0">
              <a:buNone/>
            </a:pPr>
            <a:endParaRPr lang="zh-CN" altLang="zh-CN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211" y="882500"/>
            <a:ext cx="5310970" cy="180691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259" y="3312631"/>
            <a:ext cx="5411097" cy="3304255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0429-14</a:t>
            </a:r>
            <a:r>
              <a:rPr lang="zh-CN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08535" y="882500"/>
            <a:ext cx="3284519" cy="5636634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在一个</a:t>
            </a:r>
            <a:r>
              <a:rPr lang="en-US" altLang="zh-CN" dirty="0"/>
              <a:t>5</a:t>
            </a:r>
            <a:r>
              <a:rPr lang="zh-CN" altLang="en-US" dirty="0"/>
              <a:t>段的流水线处理机上需经</a:t>
            </a:r>
            <a:r>
              <a:rPr lang="en-US" altLang="zh-CN" dirty="0"/>
              <a:t>9</a:t>
            </a:r>
            <a:r>
              <a:rPr lang="zh-CN" altLang="en-US" dirty="0"/>
              <a:t>拍才能完成一个任务，其预约表如下，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4</a:t>
            </a:r>
            <a:r>
              <a:rPr lang="zh-CN" altLang="en-US" dirty="0"/>
              <a:t>）求出最小平均延迟及流水线的最大吞吐率及其调度方案；</a:t>
            </a:r>
            <a:r>
              <a:rPr lang="en-US" altLang="zh-CN" dirty="0">
                <a:solidFill>
                  <a:srgbClr val="FF0000"/>
                </a:solidFill>
              </a:rPr>
              <a:t>【</a:t>
            </a:r>
            <a:r>
              <a:rPr lang="zh-CN" altLang="en-US" dirty="0">
                <a:solidFill>
                  <a:srgbClr val="FF0000"/>
                </a:solidFill>
              </a:rPr>
              <a:t>解答</a:t>
            </a:r>
            <a:r>
              <a:rPr lang="en-US" altLang="zh-CN" dirty="0">
                <a:solidFill>
                  <a:srgbClr val="FF0000"/>
                </a:solidFill>
              </a:rPr>
              <a:t>】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zh-CN" altLang="zh-CN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211" y="882500"/>
            <a:ext cx="5310970" cy="180691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038" y="4611444"/>
            <a:ext cx="6950266" cy="2122842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247" y="3952495"/>
            <a:ext cx="5911832" cy="2905505"/>
          </a:xfrm>
          <a:prstGeom prst="rect">
            <a:avLst/>
          </a:prstGeom>
        </p:spPr>
      </p:pic>
      <p:sp>
        <p:nvSpPr>
          <p:cNvPr id="111" name="矩形 110"/>
          <p:cNvSpPr/>
          <p:nvPr/>
        </p:nvSpPr>
        <p:spPr bwMode="auto">
          <a:xfrm>
            <a:off x="1485119" y="4242062"/>
            <a:ext cx="5396448" cy="205963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0429-14</a:t>
            </a:r>
            <a:r>
              <a:rPr lang="zh-CN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08535" y="882500"/>
            <a:ext cx="3284519" cy="3087072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在一个</a:t>
            </a:r>
            <a:r>
              <a:rPr lang="en-US" altLang="zh-CN" dirty="0"/>
              <a:t>5</a:t>
            </a:r>
            <a:r>
              <a:rPr lang="zh-CN" altLang="en-US" dirty="0"/>
              <a:t>段的流水线处理机上需经</a:t>
            </a:r>
            <a:r>
              <a:rPr lang="en-US" altLang="zh-CN" dirty="0"/>
              <a:t>9</a:t>
            </a:r>
            <a:r>
              <a:rPr lang="zh-CN" altLang="en-US" dirty="0"/>
              <a:t>拍才能完成一个任务，其预约表如下，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5</a:t>
            </a:r>
            <a:r>
              <a:rPr lang="zh-CN" altLang="en-US" dirty="0"/>
              <a:t>）按此流水线方案输出</a:t>
            </a:r>
            <a:r>
              <a:rPr lang="en-US" altLang="zh-CN" dirty="0"/>
              <a:t>6</a:t>
            </a:r>
            <a:r>
              <a:rPr lang="zh-CN" altLang="en-US" dirty="0"/>
              <a:t>个任务，求实际吞吐率。</a:t>
            </a:r>
            <a:endParaRPr lang="zh-CN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zh-CN" altLang="zh-CN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211" y="882500"/>
            <a:ext cx="5310970" cy="180691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736211" y="2819437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 altLang="zh-CN" sz="2800" dirty="0">
                <a:solidFill>
                  <a:srgbClr val="FF0000"/>
                </a:solidFill>
              </a:rPr>
              <a:t>【</a:t>
            </a:r>
            <a:r>
              <a:rPr lang="zh-CN" altLang="en-US" sz="2800" dirty="0">
                <a:solidFill>
                  <a:srgbClr val="FF0000"/>
                </a:solidFill>
              </a:rPr>
              <a:t>解答</a:t>
            </a:r>
            <a:r>
              <a:rPr lang="en-US" altLang="zh-CN" sz="2800" dirty="0">
                <a:solidFill>
                  <a:srgbClr val="FF0000"/>
                </a:solidFill>
              </a:rPr>
              <a:t>】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919091" y="3223763"/>
            <a:ext cx="49452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1"/>
                </a:solidFill>
                <a:latin typeface="+mn-lt"/>
                <a:ea typeface="+mn-ea"/>
              </a:rPr>
              <a:t>按照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(2,5)</a:t>
            </a:r>
            <a:r>
              <a:rPr lang="zh-CN" altLang="en-US" sz="2800" b="1" dirty="0">
                <a:solidFill>
                  <a:schemeClr val="accent1"/>
                </a:solidFill>
                <a:latin typeface="+mn-lt"/>
                <a:ea typeface="+mn-ea"/>
              </a:rPr>
              <a:t>调度方案实际输入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6</a:t>
            </a:r>
            <a:r>
              <a:rPr lang="zh-CN" altLang="en-US" sz="2800" b="1" dirty="0">
                <a:solidFill>
                  <a:schemeClr val="accent1"/>
                </a:solidFill>
                <a:latin typeface="+mn-lt"/>
                <a:ea typeface="+mn-ea"/>
              </a:rPr>
              <a:t>个任务的时空图如下所示</a:t>
            </a:r>
          </a:p>
        </p:txBody>
      </p:sp>
      <p:sp>
        <p:nvSpPr>
          <p:cNvPr id="9" name="矩形 8"/>
          <p:cNvSpPr/>
          <p:nvPr/>
        </p:nvSpPr>
        <p:spPr bwMode="auto">
          <a:xfrm>
            <a:off x="1473798" y="5916655"/>
            <a:ext cx="204395" cy="39803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1848596" y="5916655"/>
            <a:ext cx="204395" cy="398033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2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1661197" y="5543348"/>
            <a:ext cx="204395" cy="39803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1857094" y="5543348"/>
            <a:ext cx="204395" cy="39803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2052635" y="5147552"/>
            <a:ext cx="204395" cy="39803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2054895" y="5543348"/>
            <a:ext cx="204395" cy="398033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2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2052635" y="4777226"/>
            <a:ext cx="204395" cy="39803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2257030" y="4777226"/>
            <a:ext cx="204395" cy="39803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2257030" y="5543348"/>
            <a:ext cx="204395" cy="398033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2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2439909" y="4385575"/>
            <a:ext cx="204395" cy="39803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矩形 18"/>
          <p:cNvSpPr/>
          <p:nvPr/>
        </p:nvSpPr>
        <p:spPr bwMode="auto">
          <a:xfrm>
            <a:off x="2430952" y="5147552"/>
            <a:ext cx="204395" cy="398033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2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矩形 19"/>
          <p:cNvSpPr/>
          <p:nvPr/>
        </p:nvSpPr>
        <p:spPr bwMode="auto">
          <a:xfrm>
            <a:off x="2430952" y="4777226"/>
            <a:ext cx="204395" cy="398033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2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" name="矩形 20"/>
          <p:cNvSpPr/>
          <p:nvPr/>
        </p:nvSpPr>
        <p:spPr bwMode="auto">
          <a:xfrm>
            <a:off x="2644304" y="4385575"/>
            <a:ext cx="204395" cy="39803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2633546" y="5147552"/>
            <a:ext cx="204395" cy="39803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3" name="矩形 22"/>
          <p:cNvSpPr/>
          <p:nvPr/>
        </p:nvSpPr>
        <p:spPr bwMode="auto">
          <a:xfrm>
            <a:off x="2635047" y="4777226"/>
            <a:ext cx="204395" cy="398033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2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4" name="矩形 23"/>
          <p:cNvSpPr/>
          <p:nvPr/>
        </p:nvSpPr>
        <p:spPr bwMode="auto">
          <a:xfrm>
            <a:off x="2819902" y="5916655"/>
            <a:ext cx="204395" cy="398033"/>
          </a:xfrm>
          <a:prstGeom prst="rect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3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5" name="矩形 24"/>
          <p:cNvSpPr/>
          <p:nvPr/>
        </p:nvSpPr>
        <p:spPr bwMode="auto">
          <a:xfrm>
            <a:off x="2839163" y="5147552"/>
            <a:ext cx="204395" cy="39803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6" name="矩形 25"/>
          <p:cNvSpPr/>
          <p:nvPr/>
        </p:nvSpPr>
        <p:spPr bwMode="auto">
          <a:xfrm>
            <a:off x="2848699" y="4385575"/>
            <a:ext cx="204395" cy="398033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2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7" name="矩形 26"/>
          <p:cNvSpPr/>
          <p:nvPr/>
        </p:nvSpPr>
        <p:spPr bwMode="auto">
          <a:xfrm>
            <a:off x="3032800" y="5916655"/>
            <a:ext cx="204395" cy="39803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3028462" y="5543348"/>
            <a:ext cx="204395" cy="398033"/>
          </a:xfrm>
          <a:prstGeom prst="rect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3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9" name="矩形 28"/>
          <p:cNvSpPr/>
          <p:nvPr/>
        </p:nvSpPr>
        <p:spPr bwMode="auto">
          <a:xfrm>
            <a:off x="3044020" y="5147552"/>
            <a:ext cx="204395" cy="398033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2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0" name="矩形 29"/>
          <p:cNvSpPr/>
          <p:nvPr/>
        </p:nvSpPr>
        <p:spPr bwMode="auto">
          <a:xfrm>
            <a:off x="3043558" y="4385575"/>
            <a:ext cx="204395" cy="398033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2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1" name="矩形 30"/>
          <p:cNvSpPr/>
          <p:nvPr/>
        </p:nvSpPr>
        <p:spPr bwMode="auto">
          <a:xfrm>
            <a:off x="3239456" y="5916655"/>
            <a:ext cx="204395" cy="398033"/>
          </a:xfrm>
          <a:prstGeom prst="rect">
            <a:avLst/>
          </a:prstGeom>
          <a:solidFill>
            <a:srgbClr val="66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2" name="矩形 31"/>
          <p:cNvSpPr/>
          <p:nvPr/>
        </p:nvSpPr>
        <p:spPr bwMode="auto">
          <a:xfrm>
            <a:off x="3221214" y="5543348"/>
            <a:ext cx="204395" cy="398033"/>
          </a:xfrm>
          <a:prstGeom prst="rect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3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3" name="矩形 32"/>
          <p:cNvSpPr/>
          <p:nvPr/>
        </p:nvSpPr>
        <p:spPr bwMode="auto">
          <a:xfrm>
            <a:off x="3434730" y="5916655"/>
            <a:ext cx="204395" cy="398033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2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3812204" y="5147552"/>
            <a:ext cx="204395" cy="398033"/>
          </a:xfrm>
          <a:prstGeom prst="rect">
            <a:avLst/>
          </a:prstGeom>
          <a:solidFill>
            <a:srgbClr val="66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3812313" y="4777226"/>
            <a:ext cx="204395" cy="398033"/>
          </a:xfrm>
          <a:prstGeom prst="rect">
            <a:avLst/>
          </a:prstGeom>
          <a:solidFill>
            <a:srgbClr val="66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4007172" y="4777226"/>
            <a:ext cx="204395" cy="398033"/>
          </a:xfrm>
          <a:prstGeom prst="rect">
            <a:avLst/>
          </a:prstGeom>
          <a:solidFill>
            <a:srgbClr val="66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8" name="矩形 37"/>
          <p:cNvSpPr/>
          <p:nvPr/>
        </p:nvSpPr>
        <p:spPr bwMode="auto">
          <a:xfrm>
            <a:off x="4198117" y="4385575"/>
            <a:ext cx="204395" cy="398033"/>
          </a:xfrm>
          <a:prstGeom prst="rect">
            <a:avLst/>
          </a:prstGeom>
          <a:solidFill>
            <a:srgbClr val="66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9" name="矩形 38"/>
          <p:cNvSpPr/>
          <p:nvPr/>
        </p:nvSpPr>
        <p:spPr bwMode="auto">
          <a:xfrm>
            <a:off x="4402512" y="4385575"/>
            <a:ext cx="204395" cy="398033"/>
          </a:xfrm>
          <a:prstGeom prst="rect">
            <a:avLst/>
          </a:prstGeom>
          <a:solidFill>
            <a:srgbClr val="66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0" name="矩形 39"/>
          <p:cNvSpPr/>
          <p:nvPr/>
        </p:nvSpPr>
        <p:spPr bwMode="auto">
          <a:xfrm>
            <a:off x="4402865" y="5147552"/>
            <a:ext cx="204395" cy="398033"/>
          </a:xfrm>
          <a:prstGeom prst="rect">
            <a:avLst/>
          </a:prstGeom>
          <a:solidFill>
            <a:srgbClr val="66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1" name="矩形 40"/>
          <p:cNvSpPr/>
          <p:nvPr/>
        </p:nvSpPr>
        <p:spPr bwMode="auto">
          <a:xfrm>
            <a:off x="4600442" y="5147552"/>
            <a:ext cx="204395" cy="398033"/>
          </a:xfrm>
          <a:prstGeom prst="rect">
            <a:avLst/>
          </a:prstGeom>
          <a:solidFill>
            <a:srgbClr val="66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2" name="矩形 41"/>
          <p:cNvSpPr/>
          <p:nvPr/>
        </p:nvSpPr>
        <p:spPr bwMode="auto">
          <a:xfrm>
            <a:off x="4800719" y="5916655"/>
            <a:ext cx="204395" cy="398033"/>
          </a:xfrm>
          <a:prstGeom prst="rect">
            <a:avLst/>
          </a:prstGeom>
          <a:solidFill>
            <a:srgbClr val="66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3" name="矩形 42"/>
          <p:cNvSpPr/>
          <p:nvPr/>
        </p:nvSpPr>
        <p:spPr bwMode="auto">
          <a:xfrm>
            <a:off x="3434730" y="5543348"/>
            <a:ext cx="204395" cy="398033"/>
          </a:xfrm>
          <a:prstGeom prst="rect">
            <a:avLst/>
          </a:prstGeom>
          <a:solidFill>
            <a:srgbClr val="66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4" name="矩形 43"/>
          <p:cNvSpPr/>
          <p:nvPr/>
        </p:nvSpPr>
        <p:spPr bwMode="auto">
          <a:xfrm>
            <a:off x="3609070" y="5543348"/>
            <a:ext cx="204395" cy="398033"/>
          </a:xfrm>
          <a:prstGeom prst="rect">
            <a:avLst/>
          </a:prstGeom>
          <a:solidFill>
            <a:srgbClr val="66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5" name="矩形 44"/>
          <p:cNvSpPr/>
          <p:nvPr/>
        </p:nvSpPr>
        <p:spPr bwMode="auto">
          <a:xfrm>
            <a:off x="3416864" y="5147552"/>
            <a:ext cx="204395" cy="398033"/>
          </a:xfrm>
          <a:prstGeom prst="rect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3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6" name="矩形 45"/>
          <p:cNvSpPr/>
          <p:nvPr/>
        </p:nvSpPr>
        <p:spPr bwMode="auto">
          <a:xfrm>
            <a:off x="3416585" y="4777226"/>
            <a:ext cx="204395" cy="398033"/>
          </a:xfrm>
          <a:prstGeom prst="rect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3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7" name="矩形 46"/>
          <p:cNvSpPr/>
          <p:nvPr/>
        </p:nvSpPr>
        <p:spPr bwMode="auto">
          <a:xfrm>
            <a:off x="3600072" y="4777226"/>
            <a:ext cx="204395" cy="398033"/>
          </a:xfrm>
          <a:prstGeom prst="rect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3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8" name="矩形 47"/>
          <p:cNvSpPr/>
          <p:nvPr/>
        </p:nvSpPr>
        <p:spPr bwMode="auto">
          <a:xfrm>
            <a:off x="3802389" y="4385575"/>
            <a:ext cx="204395" cy="398033"/>
          </a:xfrm>
          <a:prstGeom prst="rect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3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9" name="矩形 48"/>
          <p:cNvSpPr/>
          <p:nvPr/>
        </p:nvSpPr>
        <p:spPr bwMode="auto">
          <a:xfrm>
            <a:off x="3988845" y="4385575"/>
            <a:ext cx="204395" cy="398033"/>
          </a:xfrm>
          <a:prstGeom prst="rect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3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0" name="矩形 49"/>
          <p:cNvSpPr/>
          <p:nvPr/>
        </p:nvSpPr>
        <p:spPr bwMode="auto">
          <a:xfrm>
            <a:off x="4021660" y="5147552"/>
            <a:ext cx="204395" cy="398033"/>
          </a:xfrm>
          <a:prstGeom prst="rect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3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1" name="矩形 50"/>
          <p:cNvSpPr/>
          <p:nvPr/>
        </p:nvSpPr>
        <p:spPr bwMode="auto">
          <a:xfrm>
            <a:off x="4226662" y="5147552"/>
            <a:ext cx="204395" cy="398033"/>
          </a:xfrm>
          <a:prstGeom prst="rect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3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2" name="矩形 51"/>
          <p:cNvSpPr/>
          <p:nvPr/>
        </p:nvSpPr>
        <p:spPr bwMode="auto">
          <a:xfrm>
            <a:off x="4385054" y="5916655"/>
            <a:ext cx="204395" cy="398033"/>
          </a:xfrm>
          <a:prstGeom prst="rect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3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3" name="矩形 52"/>
          <p:cNvSpPr/>
          <p:nvPr/>
        </p:nvSpPr>
        <p:spPr bwMode="auto">
          <a:xfrm>
            <a:off x="3239455" y="5147552"/>
            <a:ext cx="204395" cy="398033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2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4" name="矩形 53"/>
          <p:cNvSpPr/>
          <p:nvPr/>
        </p:nvSpPr>
        <p:spPr bwMode="auto">
          <a:xfrm>
            <a:off x="4195507" y="5916655"/>
            <a:ext cx="204395" cy="398033"/>
          </a:xfrm>
          <a:prstGeom prst="rect">
            <a:avLst/>
          </a:prstGeom>
          <a:solidFill>
            <a:srgbClr val="CC3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5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7" name="矩形 56"/>
          <p:cNvSpPr/>
          <p:nvPr/>
        </p:nvSpPr>
        <p:spPr bwMode="auto">
          <a:xfrm>
            <a:off x="4386620" y="5543348"/>
            <a:ext cx="204395" cy="398033"/>
          </a:xfrm>
          <a:prstGeom prst="rect">
            <a:avLst/>
          </a:prstGeom>
          <a:solidFill>
            <a:srgbClr val="CC3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5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8" name="矩形 57"/>
          <p:cNvSpPr/>
          <p:nvPr/>
        </p:nvSpPr>
        <p:spPr bwMode="auto">
          <a:xfrm>
            <a:off x="4582517" y="5543348"/>
            <a:ext cx="204395" cy="398033"/>
          </a:xfrm>
          <a:prstGeom prst="rect">
            <a:avLst/>
          </a:prstGeom>
          <a:solidFill>
            <a:srgbClr val="CC3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5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9" name="矩形 58"/>
          <p:cNvSpPr/>
          <p:nvPr/>
        </p:nvSpPr>
        <p:spPr bwMode="auto">
          <a:xfrm>
            <a:off x="4778058" y="5147552"/>
            <a:ext cx="204395" cy="398033"/>
          </a:xfrm>
          <a:prstGeom prst="rect">
            <a:avLst/>
          </a:prstGeom>
          <a:solidFill>
            <a:srgbClr val="CC3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5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0" name="矩形 59"/>
          <p:cNvSpPr/>
          <p:nvPr/>
        </p:nvSpPr>
        <p:spPr bwMode="auto">
          <a:xfrm>
            <a:off x="4778058" y="4777226"/>
            <a:ext cx="204395" cy="398033"/>
          </a:xfrm>
          <a:prstGeom prst="rect">
            <a:avLst/>
          </a:prstGeom>
          <a:solidFill>
            <a:srgbClr val="CC3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5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1" name="矩形 60"/>
          <p:cNvSpPr/>
          <p:nvPr/>
        </p:nvSpPr>
        <p:spPr bwMode="auto">
          <a:xfrm>
            <a:off x="4982453" y="4777226"/>
            <a:ext cx="204395" cy="398033"/>
          </a:xfrm>
          <a:prstGeom prst="rect">
            <a:avLst/>
          </a:prstGeom>
          <a:solidFill>
            <a:srgbClr val="CC3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5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2" name="矩形 61"/>
          <p:cNvSpPr/>
          <p:nvPr/>
        </p:nvSpPr>
        <p:spPr bwMode="auto">
          <a:xfrm>
            <a:off x="5165332" y="4385575"/>
            <a:ext cx="204395" cy="398033"/>
          </a:xfrm>
          <a:prstGeom prst="rect">
            <a:avLst/>
          </a:prstGeom>
          <a:solidFill>
            <a:srgbClr val="CC3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5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3" name="矩形 62"/>
          <p:cNvSpPr/>
          <p:nvPr/>
        </p:nvSpPr>
        <p:spPr bwMode="auto">
          <a:xfrm>
            <a:off x="5369727" y="4385575"/>
            <a:ext cx="204395" cy="398033"/>
          </a:xfrm>
          <a:prstGeom prst="rect">
            <a:avLst/>
          </a:prstGeom>
          <a:solidFill>
            <a:srgbClr val="CC3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5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4" name="矩形 63"/>
          <p:cNvSpPr/>
          <p:nvPr/>
        </p:nvSpPr>
        <p:spPr bwMode="auto">
          <a:xfrm>
            <a:off x="5358969" y="5147552"/>
            <a:ext cx="204395" cy="398033"/>
          </a:xfrm>
          <a:prstGeom prst="rect">
            <a:avLst/>
          </a:prstGeom>
          <a:solidFill>
            <a:srgbClr val="CC3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5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5" name="矩形 64"/>
          <p:cNvSpPr/>
          <p:nvPr/>
        </p:nvSpPr>
        <p:spPr bwMode="auto">
          <a:xfrm>
            <a:off x="5564586" y="5147552"/>
            <a:ext cx="204395" cy="398033"/>
          </a:xfrm>
          <a:prstGeom prst="rect">
            <a:avLst/>
          </a:prstGeom>
          <a:solidFill>
            <a:srgbClr val="CC3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5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6" name="矩形 65"/>
          <p:cNvSpPr/>
          <p:nvPr/>
        </p:nvSpPr>
        <p:spPr bwMode="auto">
          <a:xfrm>
            <a:off x="5758223" y="5916655"/>
            <a:ext cx="204395" cy="398033"/>
          </a:xfrm>
          <a:prstGeom prst="rect">
            <a:avLst/>
          </a:prstGeom>
          <a:solidFill>
            <a:srgbClr val="CC3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5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4594749" y="5916655"/>
            <a:ext cx="204395" cy="398033"/>
          </a:xfrm>
          <a:prstGeom prst="rect">
            <a:avLst/>
          </a:prstGeom>
          <a:solidFill>
            <a:srgbClr val="00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6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8" name="矩形 67"/>
          <p:cNvSpPr/>
          <p:nvPr/>
        </p:nvSpPr>
        <p:spPr bwMode="auto">
          <a:xfrm>
            <a:off x="4785862" y="5543348"/>
            <a:ext cx="204395" cy="398033"/>
          </a:xfrm>
          <a:prstGeom prst="rect">
            <a:avLst/>
          </a:prstGeom>
          <a:solidFill>
            <a:srgbClr val="00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6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4981759" y="5543348"/>
            <a:ext cx="204395" cy="398033"/>
          </a:xfrm>
          <a:prstGeom prst="rect">
            <a:avLst/>
          </a:prstGeom>
          <a:solidFill>
            <a:srgbClr val="00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6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0" name="矩形 69"/>
          <p:cNvSpPr/>
          <p:nvPr/>
        </p:nvSpPr>
        <p:spPr bwMode="auto">
          <a:xfrm>
            <a:off x="5177300" y="5147552"/>
            <a:ext cx="204395" cy="398033"/>
          </a:xfrm>
          <a:prstGeom prst="rect">
            <a:avLst/>
          </a:prstGeom>
          <a:solidFill>
            <a:srgbClr val="00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6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5177300" y="4777226"/>
            <a:ext cx="204395" cy="398033"/>
          </a:xfrm>
          <a:prstGeom prst="rect">
            <a:avLst/>
          </a:prstGeom>
          <a:solidFill>
            <a:srgbClr val="00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6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2" name="矩形 71"/>
          <p:cNvSpPr/>
          <p:nvPr/>
        </p:nvSpPr>
        <p:spPr bwMode="auto">
          <a:xfrm>
            <a:off x="5381695" y="4777226"/>
            <a:ext cx="204395" cy="398033"/>
          </a:xfrm>
          <a:prstGeom prst="rect">
            <a:avLst/>
          </a:prstGeom>
          <a:solidFill>
            <a:srgbClr val="00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6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5564574" y="4385575"/>
            <a:ext cx="204395" cy="398033"/>
          </a:xfrm>
          <a:prstGeom prst="rect">
            <a:avLst/>
          </a:prstGeom>
          <a:solidFill>
            <a:srgbClr val="00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6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4" name="矩形 73"/>
          <p:cNvSpPr/>
          <p:nvPr/>
        </p:nvSpPr>
        <p:spPr bwMode="auto">
          <a:xfrm>
            <a:off x="5768969" y="4385575"/>
            <a:ext cx="204395" cy="398033"/>
          </a:xfrm>
          <a:prstGeom prst="rect">
            <a:avLst/>
          </a:prstGeom>
          <a:solidFill>
            <a:srgbClr val="00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6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758211" y="5147552"/>
            <a:ext cx="204395" cy="398033"/>
          </a:xfrm>
          <a:prstGeom prst="rect">
            <a:avLst/>
          </a:prstGeom>
          <a:solidFill>
            <a:srgbClr val="00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65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6" name="矩形 75"/>
          <p:cNvSpPr/>
          <p:nvPr/>
        </p:nvSpPr>
        <p:spPr bwMode="auto">
          <a:xfrm>
            <a:off x="5963828" y="5147552"/>
            <a:ext cx="204395" cy="398033"/>
          </a:xfrm>
          <a:prstGeom prst="rect">
            <a:avLst/>
          </a:prstGeom>
          <a:solidFill>
            <a:srgbClr val="00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6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6157465" y="5916655"/>
            <a:ext cx="204395" cy="398033"/>
          </a:xfrm>
          <a:prstGeom prst="rect">
            <a:avLst/>
          </a:prstGeom>
          <a:solidFill>
            <a:srgbClr val="00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6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6807241" y="4317773"/>
            <a:ext cx="20570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1"/>
                </a:solidFill>
                <a:latin typeface="+mn-lt"/>
                <a:ea typeface="+mn-ea"/>
              </a:rPr>
              <a:t>实际吞吐率</a:t>
            </a:r>
            <a:r>
              <a:rPr lang="en-US" altLang="zh-CN" sz="2800" b="1" dirty="0" err="1">
                <a:solidFill>
                  <a:schemeClr val="accent1"/>
                </a:solidFill>
                <a:latin typeface="+mn-lt"/>
                <a:ea typeface="+mn-ea"/>
              </a:rPr>
              <a:t>Tp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=6/25</a:t>
            </a:r>
          </a:p>
          <a:p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(</a:t>
            </a:r>
            <a:r>
              <a:rPr lang="zh-CN" altLang="en-US" sz="2800" b="1" dirty="0">
                <a:solidFill>
                  <a:schemeClr val="accent1"/>
                </a:solidFill>
                <a:latin typeface="+mn-lt"/>
                <a:ea typeface="+mn-ea"/>
              </a:rPr>
              <a:t>任务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/</a:t>
            </a:r>
            <a:r>
              <a:rPr lang="zh-CN" altLang="en-US" sz="2800" b="1" dirty="0">
                <a:solidFill>
                  <a:schemeClr val="accent1"/>
                </a:solidFill>
                <a:latin typeface="+mn-lt"/>
                <a:ea typeface="+mn-ea"/>
              </a:rPr>
              <a:t>拍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)</a:t>
            </a:r>
            <a:endParaRPr lang="zh-CN" altLang="en-US" sz="2800" b="1" dirty="0">
              <a:solidFill>
                <a:schemeClr val="accent1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1f8f65e9-455a-4f18-8caa-76da281d2786"/>
  <p:tag name="COMMONDATA" val="eyJoZGlkIjoiZjMxNGQ4MTRhZjU2MDVkZDA5OTMwZTA2ZjlkOGIyMmEifQ=="/>
</p:tagLst>
</file>

<file path=ppt/theme/theme1.xml><?xml version="1.0" encoding="utf-8"?>
<a:theme xmlns:a="http://schemas.openxmlformats.org/drawingml/2006/main" name="Corporation">
  <a:themeElements>
    <a:clrScheme name="Corporation 1">
      <a:dk1>
        <a:srgbClr val="FFCC00"/>
      </a:dk1>
      <a:lt1>
        <a:srgbClr val="FFFFFF"/>
      </a:lt1>
      <a:dk2>
        <a:srgbClr val="DDDDDD"/>
      </a:dk2>
      <a:lt2>
        <a:srgbClr val="C0C0C0"/>
      </a:lt2>
      <a:accent1>
        <a:srgbClr val="0092CC"/>
      </a:accent1>
      <a:accent2>
        <a:srgbClr val="C7E6FD"/>
      </a:accent2>
      <a:accent3>
        <a:srgbClr val="FFFFFF"/>
      </a:accent3>
      <a:accent4>
        <a:srgbClr val="DAAE00"/>
      </a:accent4>
      <a:accent5>
        <a:srgbClr val="AAC7E2"/>
      </a:accent5>
      <a:accent6>
        <a:srgbClr val="B4D0E5"/>
      </a:accent6>
      <a:hlink>
        <a:srgbClr val="333399"/>
      </a:hlink>
      <a:folHlink>
        <a:srgbClr val="02C4DE"/>
      </a:folHlink>
    </a:clrScheme>
    <a:fontScheme name="Corporation">
      <a:majorFont>
        <a:latin typeface="隶书"/>
        <a:ea typeface="隶书"/>
        <a:cs typeface=""/>
      </a:majorFont>
      <a:minorFont>
        <a:latin typeface="隶书"/>
        <a:ea typeface="隶书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Corporation 1">
        <a:dk1>
          <a:srgbClr val="FFCC00"/>
        </a:dk1>
        <a:lt1>
          <a:srgbClr val="FFFFFF"/>
        </a:lt1>
        <a:dk2>
          <a:srgbClr val="DDDDDD"/>
        </a:dk2>
        <a:lt2>
          <a:srgbClr val="C0C0C0"/>
        </a:lt2>
        <a:accent1>
          <a:srgbClr val="0092CC"/>
        </a:accent1>
        <a:accent2>
          <a:srgbClr val="C7E6FD"/>
        </a:accent2>
        <a:accent3>
          <a:srgbClr val="FFFFFF"/>
        </a:accent3>
        <a:accent4>
          <a:srgbClr val="DAAE00"/>
        </a:accent4>
        <a:accent5>
          <a:srgbClr val="AAC7E2"/>
        </a:accent5>
        <a:accent6>
          <a:srgbClr val="B4D0E5"/>
        </a:accent6>
        <a:hlink>
          <a:srgbClr val="333399"/>
        </a:hlink>
        <a:folHlink>
          <a:srgbClr val="02C4D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ion 2">
        <a:dk1>
          <a:srgbClr val="E1DC00"/>
        </a:dk1>
        <a:lt1>
          <a:srgbClr val="FFFFFF"/>
        </a:lt1>
        <a:dk2>
          <a:srgbClr val="DDDDDD"/>
        </a:dk2>
        <a:lt2>
          <a:srgbClr val="C0C0C0"/>
        </a:lt2>
        <a:accent1>
          <a:srgbClr val="008800"/>
        </a:accent1>
        <a:accent2>
          <a:srgbClr val="E0F5C7"/>
        </a:accent2>
        <a:accent3>
          <a:srgbClr val="FFFFFF"/>
        </a:accent3>
        <a:accent4>
          <a:srgbClr val="C0BC00"/>
        </a:accent4>
        <a:accent5>
          <a:srgbClr val="AAC3AA"/>
        </a:accent5>
        <a:accent6>
          <a:srgbClr val="CBDEB4"/>
        </a:accent6>
        <a:hlink>
          <a:srgbClr val="003300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ion 3">
        <a:dk1>
          <a:srgbClr val="00CC66"/>
        </a:dk1>
        <a:lt1>
          <a:srgbClr val="FFFFFF"/>
        </a:lt1>
        <a:dk2>
          <a:srgbClr val="DDDDDD"/>
        </a:dk2>
        <a:lt2>
          <a:srgbClr val="C0C0C0"/>
        </a:lt2>
        <a:accent1>
          <a:srgbClr val="BD9633"/>
        </a:accent1>
        <a:accent2>
          <a:srgbClr val="FFEDC9"/>
        </a:accent2>
        <a:accent3>
          <a:srgbClr val="FFFFFF"/>
        </a:accent3>
        <a:accent4>
          <a:srgbClr val="00AE56"/>
        </a:accent4>
        <a:accent5>
          <a:srgbClr val="DBC9AD"/>
        </a:accent5>
        <a:accent6>
          <a:srgbClr val="E7D7B6"/>
        </a:accent6>
        <a:hlink>
          <a:srgbClr val="68452A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orporation">
  <a:themeElements>
    <a:clrScheme name="Corporation 1">
      <a:dk1>
        <a:srgbClr val="FFCC00"/>
      </a:dk1>
      <a:lt1>
        <a:srgbClr val="FFFFFF"/>
      </a:lt1>
      <a:dk2>
        <a:srgbClr val="DDDDDD"/>
      </a:dk2>
      <a:lt2>
        <a:srgbClr val="C0C0C0"/>
      </a:lt2>
      <a:accent1>
        <a:srgbClr val="0092CC"/>
      </a:accent1>
      <a:accent2>
        <a:srgbClr val="C7E6FD"/>
      </a:accent2>
      <a:accent3>
        <a:srgbClr val="FFFFFF"/>
      </a:accent3>
      <a:accent4>
        <a:srgbClr val="DAAE00"/>
      </a:accent4>
      <a:accent5>
        <a:srgbClr val="AAC7E2"/>
      </a:accent5>
      <a:accent6>
        <a:srgbClr val="B4D0E5"/>
      </a:accent6>
      <a:hlink>
        <a:srgbClr val="333399"/>
      </a:hlink>
      <a:folHlink>
        <a:srgbClr val="02C4DE"/>
      </a:folHlink>
    </a:clrScheme>
    <a:fontScheme name="Corporation">
      <a:majorFont>
        <a:latin typeface="隶书"/>
        <a:ea typeface="隶书"/>
        <a:cs typeface=""/>
      </a:majorFont>
      <a:minorFont>
        <a:latin typeface="隶书"/>
        <a:ea typeface="隶书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Corporation 1">
        <a:dk1>
          <a:srgbClr val="FFCC00"/>
        </a:dk1>
        <a:lt1>
          <a:srgbClr val="FFFFFF"/>
        </a:lt1>
        <a:dk2>
          <a:srgbClr val="DDDDDD"/>
        </a:dk2>
        <a:lt2>
          <a:srgbClr val="C0C0C0"/>
        </a:lt2>
        <a:accent1>
          <a:srgbClr val="0092CC"/>
        </a:accent1>
        <a:accent2>
          <a:srgbClr val="C7E6FD"/>
        </a:accent2>
        <a:accent3>
          <a:srgbClr val="FFFFFF"/>
        </a:accent3>
        <a:accent4>
          <a:srgbClr val="DAAE00"/>
        </a:accent4>
        <a:accent5>
          <a:srgbClr val="AAC7E2"/>
        </a:accent5>
        <a:accent6>
          <a:srgbClr val="B4D0E5"/>
        </a:accent6>
        <a:hlink>
          <a:srgbClr val="333399"/>
        </a:hlink>
        <a:folHlink>
          <a:srgbClr val="02C4D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ion 2">
        <a:dk1>
          <a:srgbClr val="E1DC00"/>
        </a:dk1>
        <a:lt1>
          <a:srgbClr val="FFFFFF"/>
        </a:lt1>
        <a:dk2>
          <a:srgbClr val="DDDDDD"/>
        </a:dk2>
        <a:lt2>
          <a:srgbClr val="C0C0C0"/>
        </a:lt2>
        <a:accent1>
          <a:srgbClr val="008800"/>
        </a:accent1>
        <a:accent2>
          <a:srgbClr val="E0F5C7"/>
        </a:accent2>
        <a:accent3>
          <a:srgbClr val="FFFFFF"/>
        </a:accent3>
        <a:accent4>
          <a:srgbClr val="C0BC00"/>
        </a:accent4>
        <a:accent5>
          <a:srgbClr val="AAC3AA"/>
        </a:accent5>
        <a:accent6>
          <a:srgbClr val="CBDEB4"/>
        </a:accent6>
        <a:hlink>
          <a:srgbClr val="003300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ion 3">
        <a:dk1>
          <a:srgbClr val="00CC66"/>
        </a:dk1>
        <a:lt1>
          <a:srgbClr val="FFFFFF"/>
        </a:lt1>
        <a:dk2>
          <a:srgbClr val="DDDDDD"/>
        </a:dk2>
        <a:lt2>
          <a:srgbClr val="C0C0C0"/>
        </a:lt2>
        <a:accent1>
          <a:srgbClr val="BD9633"/>
        </a:accent1>
        <a:accent2>
          <a:srgbClr val="FFEDC9"/>
        </a:accent2>
        <a:accent3>
          <a:srgbClr val="FFFFFF"/>
        </a:accent3>
        <a:accent4>
          <a:srgbClr val="00AE56"/>
        </a:accent4>
        <a:accent5>
          <a:srgbClr val="DBC9AD"/>
        </a:accent5>
        <a:accent6>
          <a:srgbClr val="E7D7B6"/>
        </a:accent6>
        <a:hlink>
          <a:srgbClr val="68452A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1477</TotalTime>
  <Words>5767</Words>
  <Application>Microsoft Office PowerPoint</Application>
  <PresentationFormat>全屏显示(4:3)</PresentationFormat>
  <Paragraphs>770</Paragraphs>
  <Slides>54</Slides>
  <Notes>7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54</vt:i4>
      </vt:variant>
    </vt:vector>
  </HeadingPairs>
  <TitlesOfParts>
    <vt:vector size="66" baseType="lpstr">
      <vt:lpstr>Gulim</vt:lpstr>
      <vt:lpstr>等线</vt:lpstr>
      <vt:lpstr>隶书</vt:lpstr>
      <vt:lpstr>Arial</vt:lpstr>
      <vt:lpstr>Times New Roman</vt:lpstr>
      <vt:lpstr>Verdana</vt:lpstr>
      <vt:lpstr>Wingdings</vt:lpstr>
      <vt:lpstr>Corporation</vt:lpstr>
      <vt:lpstr>1_Corporation</vt:lpstr>
      <vt:lpstr>Microsoft Visio 2003-2010 Drawing</vt:lpstr>
      <vt:lpstr>Equation.3</vt:lpstr>
      <vt:lpstr>Microsoft Visio 2003-2010 绘图</vt:lpstr>
      <vt:lpstr>计算机组成与系统结构 复习提纲</vt:lpstr>
      <vt:lpstr>【复习提纲】</vt:lpstr>
      <vt:lpstr>【复习提纲】</vt:lpstr>
      <vt:lpstr>第二次作业</vt:lpstr>
      <vt:lpstr>第二次作业</vt:lpstr>
      <vt:lpstr>第二次作业</vt:lpstr>
      <vt:lpstr>第二次作业</vt:lpstr>
      <vt:lpstr>第三次作业</vt:lpstr>
      <vt:lpstr>第三次作业</vt:lpstr>
      <vt:lpstr>第四次作业-1</vt:lpstr>
      <vt:lpstr>第四次作业-1</vt:lpstr>
      <vt:lpstr>第四次作业-1</vt:lpstr>
      <vt:lpstr>第四次作业-1</vt:lpstr>
      <vt:lpstr>第四次作业-2</vt:lpstr>
      <vt:lpstr>第四次作业-2</vt:lpstr>
      <vt:lpstr>第四次作业-2</vt:lpstr>
      <vt:lpstr>第四次作业-2</vt:lpstr>
      <vt:lpstr>【0429-03 问题】</vt:lpstr>
      <vt:lpstr>【0429-03 问题】</vt:lpstr>
      <vt:lpstr>【0429-03 问题】</vt:lpstr>
      <vt:lpstr>【0429-03 问题】</vt:lpstr>
      <vt:lpstr>【0429-06 问题】</vt:lpstr>
      <vt:lpstr>【0429-06 问题】</vt:lpstr>
      <vt:lpstr>【0429-06 问题】</vt:lpstr>
      <vt:lpstr>【0429-06 问题】</vt:lpstr>
      <vt:lpstr>【0429-07 问题】</vt:lpstr>
      <vt:lpstr>【0429-07 问题】</vt:lpstr>
      <vt:lpstr>【0429-07 问题】</vt:lpstr>
      <vt:lpstr>【0429-07 问题】</vt:lpstr>
      <vt:lpstr>【0429-07 问题】</vt:lpstr>
      <vt:lpstr>【0429-08 问题】</vt:lpstr>
      <vt:lpstr>【0429-08 问题】</vt:lpstr>
      <vt:lpstr>【0429-08 问题】</vt:lpstr>
      <vt:lpstr>【0429-08 问题】</vt:lpstr>
      <vt:lpstr>【0429-08 问题】</vt:lpstr>
      <vt:lpstr>【0429-08 问题】</vt:lpstr>
      <vt:lpstr>【0429-09 问题】</vt:lpstr>
      <vt:lpstr>【0429-12】</vt:lpstr>
      <vt:lpstr>【0429-12】</vt:lpstr>
      <vt:lpstr>【0429-12】</vt:lpstr>
      <vt:lpstr>【0429-12】</vt:lpstr>
      <vt:lpstr>【0429-12】</vt:lpstr>
      <vt:lpstr>【0429-12】</vt:lpstr>
      <vt:lpstr>【0429-12】</vt:lpstr>
      <vt:lpstr>【0429-12】</vt:lpstr>
      <vt:lpstr>【0429-13】</vt:lpstr>
      <vt:lpstr>【0429-13】</vt:lpstr>
      <vt:lpstr>【0429-13】</vt:lpstr>
      <vt:lpstr>【0429-14】</vt:lpstr>
      <vt:lpstr>【0429-14】</vt:lpstr>
      <vt:lpstr>【0429-14】</vt:lpstr>
      <vt:lpstr>【0429-14】</vt:lpstr>
      <vt:lpstr>【0429-14】</vt:lpstr>
      <vt:lpstr>【0429-14】</vt:lpstr>
    </vt:vector>
  </TitlesOfParts>
  <Company>Guilddesign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040TGp_time_mono</dc:title>
  <dc:creator>ThemeGallery</dc:creator>
  <cp:lastModifiedBy>xing mo</cp:lastModifiedBy>
  <cp:revision>2333</cp:revision>
  <dcterms:created xsi:type="dcterms:W3CDTF">2003-08-21T08:11:00Z</dcterms:created>
  <dcterms:modified xsi:type="dcterms:W3CDTF">2026-05-14T15:14:15Z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30230AADF65B4B9AA11AA888BBBD7257</vt:lpwstr>
  </property>
  <property fmtid="{D5CDD505-2E9C-101B-9397-08002B2CF9AE}" pid="3" name="KSOProductBuildVer">
    <vt:lpwstr>2052-12.1.0.25222</vt:lpwstr>
  </property>
</Properties>
</file>