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notesSlides/notesSlide29.xml" ContentType="application/vnd.openxmlformats-officedocument.presentationml.notesSlide+xml"/>
  <Override PartName="/ppt/ink/ink12.xml" ContentType="application/inkml+xml"/>
  <Override PartName="/ppt/ink/ink13.xml" ContentType="application/inkml+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ink/ink14.xml" ContentType="application/inkml+xml"/>
  <Override PartName="/ppt/notesSlides/notesSlide32.xml" ContentType="application/vnd.openxmlformats-officedocument.presentationml.notesSlide+xml"/>
  <Override PartName="/ppt/ink/ink15.xml" ContentType="application/inkml+xml"/>
  <Override PartName="/ppt/ink/ink16.xml" ContentType="application/inkml+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ink/ink35.xml" ContentType="application/inkml+xml"/>
  <Override PartName="/ppt/notesSlides/notesSlide37.xml" ContentType="application/vnd.openxmlformats-officedocument.presentationml.notesSlide+xml"/>
  <Override PartName="/ppt/ink/ink36.xml" ContentType="application/inkml+xml"/>
  <Override PartName="/ppt/ink/ink37.xml" ContentType="application/inkml+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3" r:id="rId2"/>
  </p:sldMasterIdLst>
  <p:notesMasterIdLst>
    <p:notesMasterId r:id="rId135"/>
  </p:notesMasterIdLst>
  <p:handoutMasterIdLst>
    <p:handoutMasterId r:id="rId136"/>
  </p:handoutMasterIdLst>
  <p:sldIdLst>
    <p:sldId id="256" r:id="rId3"/>
    <p:sldId id="693" r:id="rId4"/>
    <p:sldId id="699" r:id="rId5"/>
    <p:sldId id="826" r:id="rId6"/>
    <p:sldId id="701" r:id="rId7"/>
    <p:sldId id="708" r:id="rId8"/>
    <p:sldId id="823" r:id="rId9"/>
    <p:sldId id="316" r:id="rId10"/>
    <p:sldId id="835" r:id="rId11"/>
    <p:sldId id="836" r:id="rId12"/>
    <p:sldId id="311" r:id="rId13"/>
    <p:sldId id="312" r:id="rId14"/>
    <p:sldId id="575" r:id="rId15"/>
    <p:sldId id="863" r:id="rId16"/>
    <p:sldId id="864" r:id="rId17"/>
    <p:sldId id="865" r:id="rId18"/>
    <p:sldId id="867" r:id="rId19"/>
    <p:sldId id="868" r:id="rId20"/>
    <p:sldId id="869" r:id="rId21"/>
    <p:sldId id="870" r:id="rId22"/>
    <p:sldId id="871" r:id="rId23"/>
    <p:sldId id="872" r:id="rId24"/>
    <p:sldId id="720" r:id="rId25"/>
    <p:sldId id="580" r:id="rId26"/>
    <p:sldId id="584" r:id="rId27"/>
    <p:sldId id="710" r:id="rId28"/>
    <p:sldId id="838" r:id="rId29"/>
    <p:sldId id="818" r:id="rId30"/>
    <p:sldId id="819" r:id="rId31"/>
    <p:sldId id="820" r:id="rId32"/>
    <p:sldId id="709" r:id="rId33"/>
    <p:sldId id="839" r:id="rId34"/>
    <p:sldId id="711" r:id="rId35"/>
    <p:sldId id="590" r:id="rId36"/>
    <p:sldId id="591" r:id="rId37"/>
    <p:sldId id="592" r:id="rId38"/>
    <p:sldId id="594" r:id="rId39"/>
    <p:sldId id="840" r:id="rId40"/>
    <p:sldId id="596" r:id="rId41"/>
    <p:sldId id="597" r:id="rId42"/>
    <p:sldId id="598" r:id="rId43"/>
    <p:sldId id="601" r:id="rId44"/>
    <p:sldId id="602" r:id="rId45"/>
    <p:sldId id="603" r:id="rId46"/>
    <p:sldId id="605" r:id="rId47"/>
    <p:sldId id="606" r:id="rId48"/>
    <p:sldId id="607" r:id="rId49"/>
    <p:sldId id="608" r:id="rId50"/>
    <p:sldId id="587" r:id="rId51"/>
    <p:sldId id="588" r:id="rId52"/>
    <p:sldId id="715" r:id="rId53"/>
    <p:sldId id="841" r:id="rId54"/>
    <p:sldId id="612" r:id="rId55"/>
    <p:sldId id="613" r:id="rId56"/>
    <p:sldId id="614" r:id="rId57"/>
    <p:sldId id="615" r:id="rId58"/>
    <p:sldId id="616" r:id="rId59"/>
    <p:sldId id="617" r:id="rId60"/>
    <p:sldId id="618" r:id="rId61"/>
    <p:sldId id="620" r:id="rId62"/>
    <p:sldId id="621" r:id="rId63"/>
    <p:sldId id="725" r:id="rId64"/>
    <p:sldId id="642" r:id="rId65"/>
    <p:sldId id="850" r:id="rId66"/>
    <p:sldId id="760" r:id="rId67"/>
    <p:sldId id="762" r:id="rId68"/>
    <p:sldId id="763" r:id="rId69"/>
    <p:sldId id="851" r:id="rId70"/>
    <p:sldId id="764" r:id="rId71"/>
    <p:sldId id="852" r:id="rId72"/>
    <p:sldId id="643" r:id="rId73"/>
    <p:sldId id="644" r:id="rId74"/>
    <p:sldId id="645" r:id="rId75"/>
    <p:sldId id="647" r:id="rId76"/>
    <p:sldId id="648" r:id="rId77"/>
    <p:sldId id="853" r:id="rId78"/>
    <p:sldId id="806" r:id="rId79"/>
    <p:sldId id="807" r:id="rId80"/>
    <p:sldId id="765" r:id="rId81"/>
    <p:sldId id="730" r:id="rId82"/>
    <p:sldId id="653" r:id="rId83"/>
    <p:sldId id="654" r:id="rId84"/>
    <p:sldId id="324" r:id="rId85"/>
    <p:sldId id="325" r:id="rId86"/>
    <p:sldId id="672" r:id="rId87"/>
    <p:sldId id="326" r:id="rId88"/>
    <p:sldId id="626" r:id="rId89"/>
    <p:sldId id="409" r:id="rId90"/>
    <p:sldId id="408" r:id="rId91"/>
    <p:sldId id="410" r:id="rId92"/>
    <p:sldId id="331" r:id="rId93"/>
    <p:sldId id="333" r:id="rId94"/>
    <p:sldId id="411" r:id="rId95"/>
    <p:sldId id="334" r:id="rId96"/>
    <p:sldId id="703" r:id="rId97"/>
    <p:sldId id="415" r:id="rId98"/>
    <p:sldId id="416" r:id="rId99"/>
    <p:sldId id="417" r:id="rId100"/>
    <p:sldId id="412" r:id="rId101"/>
    <p:sldId id="418" r:id="rId102"/>
    <p:sldId id="419" r:id="rId103"/>
    <p:sldId id="335" r:id="rId104"/>
    <p:sldId id="336" r:id="rId105"/>
    <p:sldId id="338" r:id="rId106"/>
    <p:sldId id="339" r:id="rId107"/>
    <p:sldId id="422" r:id="rId108"/>
    <p:sldId id="342" r:id="rId109"/>
    <p:sldId id="343" r:id="rId110"/>
    <p:sldId id="423" r:id="rId111"/>
    <p:sldId id="704" r:id="rId112"/>
    <p:sldId id="705" r:id="rId113"/>
    <p:sldId id="426" r:id="rId114"/>
    <p:sldId id="712" r:id="rId115"/>
    <p:sldId id="401" r:id="rId116"/>
    <p:sldId id="318" r:id="rId117"/>
    <p:sldId id="873" r:id="rId118"/>
    <p:sldId id="622" r:id="rId119"/>
    <p:sldId id="623" r:id="rId120"/>
    <p:sldId id="624" r:id="rId121"/>
    <p:sldId id="487" r:id="rId122"/>
    <p:sldId id="707" r:id="rId123"/>
    <p:sldId id="344" r:id="rId124"/>
    <p:sldId id="825" r:id="rId125"/>
    <p:sldId id="824" r:id="rId126"/>
    <p:sldId id="674" r:id="rId127"/>
    <p:sldId id="860" r:id="rId128"/>
    <p:sldId id="677" r:id="rId129"/>
    <p:sldId id="678" r:id="rId130"/>
    <p:sldId id="680" r:id="rId131"/>
    <p:sldId id="861" r:id="rId132"/>
    <p:sldId id="682" r:id="rId133"/>
    <p:sldId id="845" r:id="rId134"/>
  </p:sldIdLst>
  <p:sldSz cx="9144000" cy="6858000" type="screen4x3"/>
  <p:notesSz cx="7099300" cy="10234613"/>
  <p:defaultTextStyle>
    <a:defPPr>
      <a:defRPr lang="en-US"/>
    </a:defPPr>
    <a:lvl1pPr marL="0" lvl="0" indent="0" algn="l" defTabSz="914400" rtl="0" eaLnBrk="0" fontAlgn="base" latinLnBrk="0" hangingPunct="0">
      <a:lnSpc>
        <a:spcPct val="100000"/>
      </a:lnSpc>
      <a:spcBef>
        <a:spcPct val="0"/>
      </a:spcBef>
      <a:spcAft>
        <a:spcPct val="0"/>
      </a:spcAft>
      <a:buNone/>
      <a:defRPr b="1" i="1" u="none" kern="1200" baseline="0">
        <a:solidFill>
          <a:srgbClr val="666699"/>
        </a:solidFill>
        <a:latin typeface="Arial" panose="020B0604020202020204" pitchFamily="34" charset="0"/>
        <a:ea typeface="华文新魏" panose="02010800040101010101" pitchFamily="2" charset="-122"/>
        <a:cs typeface="+mn-cs"/>
      </a:defRPr>
    </a:lvl1pPr>
    <a:lvl2pPr marL="457200" lvl="1" indent="0" algn="l" defTabSz="914400" rtl="0" eaLnBrk="0" fontAlgn="base" latinLnBrk="0" hangingPunct="0">
      <a:lnSpc>
        <a:spcPct val="100000"/>
      </a:lnSpc>
      <a:spcBef>
        <a:spcPct val="0"/>
      </a:spcBef>
      <a:spcAft>
        <a:spcPct val="0"/>
      </a:spcAft>
      <a:buNone/>
      <a:defRPr b="1" i="1" u="none" kern="1200" baseline="0">
        <a:solidFill>
          <a:srgbClr val="666699"/>
        </a:solidFill>
        <a:latin typeface="Arial" panose="020B0604020202020204" pitchFamily="34" charset="0"/>
        <a:ea typeface="华文新魏" panose="0201080004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b="1" i="1" u="none" kern="1200" baseline="0">
        <a:solidFill>
          <a:srgbClr val="666699"/>
        </a:solidFill>
        <a:latin typeface="Arial" panose="020B0604020202020204" pitchFamily="34" charset="0"/>
        <a:ea typeface="华文新魏" panose="0201080004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b="1" i="1" u="none" kern="1200" baseline="0">
        <a:solidFill>
          <a:srgbClr val="666699"/>
        </a:solidFill>
        <a:latin typeface="Arial" panose="020B0604020202020204" pitchFamily="34" charset="0"/>
        <a:ea typeface="华文新魏" panose="0201080004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b="1" i="1" u="none" kern="1200" baseline="0">
        <a:solidFill>
          <a:srgbClr val="666699"/>
        </a:solidFill>
        <a:latin typeface="Arial" panose="020B0604020202020204" pitchFamily="34" charset="0"/>
        <a:ea typeface="华文新魏" panose="02010800040101010101" pitchFamily="2" charset="-122"/>
        <a:cs typeface="+mn-cs"/>
      </a:defRPr>
    </a:lvl5pPr>
    <a:lvl6pPr marL="2286000" lvl="5" indent="0" algn="l" defTabSz="914400" rtl="0" eaLnBrk="0" fontAlgn="base" latinLnBrk="0" hangingPunct="0">
      <a:lnSpc>
        <a:spcPct val="100000"/>
      </a:lnSpc>
      <a:spcBef>
        <a:spcPct val="0"/>
      </a:spcBef>
      <a:spcAft>
        <a:spcPct val="0"/>
      </a:spcAft>
      <a:buNone/>
      <a:defRPr b="1" i="1" u="none" kern="1200" baseline="0">
        <a:solidFill>
          <a:srgbClr val="666699"/>
        </a:solidFill>
        <a:latin typeface="Arial" panose="020B0604020202020204" pitchFamily="34" charset="0"/>
        <a:ea typeface="华文新魏" panose="02010800040101010101" pitchFamily="2" charset="-122"/>
        <a:cs typeface="+mn-cs"/>
      </a:defRPr>
    </a:lvl6pPr>
    <a:lvl7pPr marL="2743200" lvl="6" indent="0" algn="l" defTabSz="914400" rtl="0" eaLnBrk="0" fontAlgn="base" latinLnBrk="0" hangingPunct="0">
      <a:lnSpc>
        <a:spcPct val="100000"/>
      </a:lnSpc>
      <a:spcBef>
        <a:spcPct val="0"/>
      </a:spcBef>
      <a:spcAft>
        <a:spcPct val="0"/>
      </a:spcAft>
      <a:buNone/>
      <a:defRPr b="1" i="1" u="none" kern="1200" baseline="0">
        <a:solidFill>
          <a:srgbClr val="666699"/>
        </a:solidFill>
        <a:latin typeface="Arial" panose="020B0604020202020204" pitchFamily="34" charset="0"/>
        <a:ea typeface="华文新魏" panose="02010800040101010101" pitchFamily="2" charset="-122"/>
        <a:cs typeface="+mn-cs"/>
      </a:defRPr>
    </a:lvl7pPr>
    <a:lvl8pPr marL="3200400" lvl="7" indent="0" algn="l" defTabSz="914400" rtl="0" eaLnBrk="0" fontAlgn="base" latinLnBrk="0" hangingPunct="0">
      <a:lnSpc>
        <a:spcPct val="100000"/>
      </a:lnSpc>
      <a:spcBef>
        <a:spcPct val="0"/>
      </a:spcBef>
      <a:spcAft>
        <a:spcPct val="0"/>
      </a:spcAft>
      <a:buNone/>
      <a:defRPr b="1" i="1" u="none" kern="1200" baseline="0">
        <a:solidFill>
          <a:srgbClr val="666699"/>
        </a:solidFill>
        <a:latin typeface="Arial" panose="020B0604020202020204" pitchFamily="34" charset="0"/>
        <a:ea typeface="华文新魏" panose="02010800040101010101" pitchFamily="2" charset="-122"/>
        <a:cs typeface="+mn-cs"/>
      </a:defRPr>
    </a:lvl8pPr>
    <a:lvl9pPr marL="3657600" lvl="8" indent="0" algn="l" defTabSz="914400" rtl="0" eaLnBrk="0" fontAlgn="base" latinLnBrk="0" hangingPunct="0">
      <a:lnSpc>
        <a:spcPct val="100000"/>
      </a:lnSpc>
      <a:spcBef>
        <a:spcPct val="0"/>
      </a:spcBef>
      <a:spcAft>
        <a:spcPct val="0"/>
      </a:spcAft>
      <a:buNone/>
      <a:defRPr b="1" i="1" u="none" kern="1200" baseline="0">
        <a:solidFill>
          <a:srgbClr val="666699"/>
        </a:solidFill>
        <a:latin typeface="Arial" panose="020B0604020202020204" pitchFamily="34" charset="0"/>
        <a:ea typeface="华文新魏" panose="02010800040101010101" pitchFamily="2" charset="-122"/>
        <a:cs typeface="+mn-cs"/>
      </a:defRPr>
    </a:lvl9pPr>
  </p:defaultTextStyle>
  <p:extLst>
    <p:ext uri="{EFAFB233-063F-42B5-8137-9DF3F51BA10A}">
      <p15:sldGuideLst xmlns:p15="http://schemas.microsoft.com/office/powerpoint/2012/main">
        <p15:guide id="1" orient="horz" pos="2178" userDrawn="1">
          <p15:clr>
            <a:srgbClr val="A4A3A4"/>
          </p15:clr>
        </p15:guide>
        <p15:guide id="2" pos="289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a:srgbClr val="000099"/>
    <a:srgbClr val="663300"/>
    <a:srgbClr val="800000"/>
    <a:srgbClr val="CCCCFF"/>
    <a:srgbClr val="CC0000"/>
    <a:srgbClr val="0000FF"/>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22"/>
    <p:restoredTop sz="91299"/>
  </p:normalViewPr>
  <p:slideViewPr>
    <p:cSldViewPr showGuides="1">
      <p:cViewPr varScale="1">
        <p:scale>
          <a:sx n="104" d="100"/>
          <a:sy n="104" d="100"/>
        </p:scale>
        <p:origin x="1836" y="102"/>
      </p:cViewPr>
      <p:guideLst>
        <p:guide orient="horz" pos="2178"/>
        <p:guide pos="2894"/>
      </p:guideLst>
    </p:cSldViewPr>
  </p:slideViewPr>
  <p:outlineViewPr>
    <p:cViewPr>
      <p:scale>
        <a:sx n="33" d="100"/>
        <a:sy n="33" d="100"/>
      </p:scale>
      <p:origin x="0" y="0"/>
    </p:cViewPr>
  </p:outlineViewPr>
  <p:notesTextViewPr>
    <p:cViewPr>
      <p:scale>
        <a:sx n="100" d="100"/>
        <a:sy n="100" d="100"/>
      </p:scale>
      <p:origin x="0" y="0"/>
    </p:cViewPr>
  </p:notesTextViewPr>
  <p:sorterViewPr showFormatting="0">
    <p:cViewPr>
      <p:scale>
        <a:sx n="100" d="100"/>
        <a:sy n="100" d="100"/>
      </p:scale>
      <p:origin x="0" y="58188"/>
    </p:cViewPr>
  </p:sorterViewPr>
  <p:gridSpacing cx="45005" cy="45005"/>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viewProps" Target="viewProps.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slide" Target="slides/slide126.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theme" Target="theme/theme1.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notesMaster" Target="notesMasters/notesMaster1.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handoutMaster" Target="handoutMasters/handoutMaster1.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4.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6.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0.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575" tIns="48288" rIns="96575" bIns="48288" numCol="1" anchor="t" anchorCtr="0" compatLnSpc="1"/>
          <a:lstStyle>
            <a:lvl1pPr defTabSz="965200">
              <a:spcBef>
                <a:spcPct val="0"/>
              </a:spcBef>
              <a:defRPr sz="1300" b="0" i="0">
                <a:solidFill>
                  <a:schemeClr val="tx1"/>
                </a:solidFill>
                <a:latin typeface="Times New Roman" panose="02020603050405020304" pitchFamily="18" charset="0"/>
                <a:ea typeface="宋体" panose="02010600030101010101" pitchFamily="2" charset="-122"/>
              </a:defRPr>
            </a:lvl1pPr>
          </a:lstStyle>
          <a:p>
            <a:pPr marL="0" marR="0" lvl="0" indent="0" algn="l" defTabSz="965200" rtl="0" eaLnBrk="1" fontAlgn="base" latinLnBrk="0" hangingPunct="1">
              <a:lnSpc>
                <a:spcPct val="100000"/>
              </a:lnSpc>
              <a:spcBef>
                <a:spcPct val="0"/>
              </a:spcBef>
              <a:spcAft>
                <a:spcPct val="0"/>
              </a:spcAft>
              <a:buClrTx/>
              <a:buSzTx/>
              <a:buFontTx/>
              <a:buNone/>
              <a:defRPr/>
            </a:pPr>
            <a:endParaRPr kumimoji="1" lang="zh-CN" altLang="en-US" sz="13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5123" name="Rectangle 3"/>
          <p:cNvSpPr>
            <a:spLocks noGrp="1" noChangeArrowheads="1"/>
          </p:cNvSpPr>
          <p:nvPr>
            <p:ph type="dt" sz="quarter" idx="1"/>
          </p:nvPr>
        </p:nvSpPr>
        <p:spPr bwMode="auto">
          <a:xfrm>
            <a:off x="4024313" y="0"/>
            <a:ext cx="3074988"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575" tIns="48288" rIns="96575" bIns="48288" numCol="1" anchor="t" anchorCtr="0" compatLnSpc="1"/>
          <a:lstStyle>
            <a:lvl1pPr algn="r" defTabSz="965200">
              <a:spcBef>
                <a:spcPct val="0"/>
              </a:spcBef>
              <a:defRPr sz="1300" b="0" i="0">
                <a:solidFill>
                  <a:schemeClr val="tx1"/>
                </a:solidFill>
                <a:latin typeface="Times New Roman" panose="02020603050405020304" pitchFamily="18" charset="0"/>
                <a:ea typeface="宋体" panose="02010600030101010101" pitchFamily="2" charset="-122"/>
              </a:defRPr>
            </a:lvl1pPr>
          </a:lstStyle>
          <a:p>
            <a:pPr marL="0" marR="0" lvl="0" indent="0" algn="r" defTabSz="965200" rtl="0" eaLnBrk="1" fontAlgn="base" latinLnBrk="0" hangingPunct="1">
              <a:lnSpc>
                <a:spcPct val="100000"/>
              </a:lnSpc>
              <a:spcBef>
                <a:spcPct val="0"/>
              </a:spcBef>
              <a:spcAft>
                <a:spcPct val="0"/>
              </a:spcAft>
              <a:buClrTx/>
              <a:buSzTx/>
              <a:buFontTx/>
              <a:buNone/>
              <a:defRPr/>
            </a:pPr>
            <a:endParaRPr kumimoji="1" lang="en-US" altLang="zh-CN" sz="13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5124" name="Rectangle 4"/>
          <p:cNvSpPr>
            <a:spLocks noGrp="1" noChangeArrowheads="1"/>
          </p:cNvSpPr>
          <p:nvPr>
            <p:ph type="ftr" sz="quarter" idx="2"/>
          </p:nvPr>
        </p:nvSpPr>
        <p:spPr bwMode="auto">
          <a:xfrm>
            <a:off x="0" y="9723438"/>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575" tIns="48288" rIns="96575" bIns="48288" numCol="1" anchor="b" anchorCtr="0" compatLnSpc="1"/>
          <a:lstStyle>
            <a:lvl1pPr defTabSz="965200">
              <a:spcBef>
                <a:spcPct val="0"/>
              </a:spcBef>
              <a:defRPr sz="1300" b="0" i="0">
                <a:solidFill>
                  <a:schemeClr val="tx1"/>
                </a:solidFill>
                <a:latin typeface="Times New Roman" panose="02020603050405020304" pitchFamily="18" charset="0"/>
                <a:ea typeface="宋体" panose="02010600030101010101" pitchFamily="2" charset="-122"/>
              </a:defRPr>
            </a:lvl1pPr>
          </a:lstStyle>
          <a:p>
            <a:pPr marL="0" marR="0" lvl="0" indent="0" algn="l" defTabSz="965200" rtl="0" eaLnBrk="1" fontAlgn="base" latinLnBrk="0" hangingPunct="1">
              <a:lnSpc>
                <a:spcPct val="100000"/>
              </a:lnSpc>
              <a:spcBef>
                <a:spcPct val="0"/>
              </a:spcBef>
              <a:spcAft>
                <a:spcPct val="0"/>
              </a:spcAft>
              <a:buClrTx/>
              <a:buSzTx/>
              <a:buFontTx/>
              <a:buNone/>
              <a:defRPr/>
            </a:pPr>
            <a:endParaRPr kumimoji="1" lang="en-US" altLang="zh-CN" sz="13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5125" name="Rectangle 5"/>
          <p:cNvSpPr>
            <a:spLocks noGrp="1" noChangeArrowheads="1"/>
          </p:cNvSpPr>
          <p:nvPr>
            <p:ph type="sldNum" sz="quarter" idx="3"/>
          </p:nvPr>
        </p:nvSpPr>
        <p:spPr bwMode="auto">
          <a:xfrm>
            <a:off x="4024313" y="9723438"/>
            <a:ext cx="3074988"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575" tIns="48288" rIns="96575" bIns="48288" numCol="1" anchor="b" anchorCtr="0" compatLnSpc="1"/>
          <a:lstStyle>
            <a:lvl1pPr algn="r" defTabSz="965200">
              <a:spcBef>
                <a:spcPct val="0"/>
              </a:spcBef>
              <a:defRPr sz="1300" b="0" i="0">
                <a:solidFill>
                  <a:schemeClr val="tx1"/>
                </a:solidFill>
                <a:latin typeface="Times New Roman" panose="02020603050405020304" pitchFamily="18" charset="0"/>
                <a:ea typeface="宋体" panose="02010600030101010101" pitchFamily="2" charset="-122"/>
              </a:defRPr>
            </a:lvl1pPr>
          </a:lstStyle>
          <a:p>
            <a:pPr marL="0" marR="0" lvl="0" indent="0" algn="r" defTabSz="965200" rtl="0" eaLnBrk="1" fontAlgn="base" latinLnBrk="0" hangingPunct="1">
              <a:lnSpc>
                <a:spcPct val="100000"/>
              </a:lnSpc>
              <a:spcBef>
                <a:spcPct val="0"/>
              </a:spcBef>
              <a:spcAft>
                <a:spcPct val="0"/>
              </a:spcAft>
              <a:buClrTx/>
              <a:buSzTx/>
              <a:buFontTx/>
              <a:buNone/>
              <a:defRPr/>
            </a:pPr>
            <a:fld id="{13D8A074-D172-4B1D-9059-885B48CA9126}" type="slidenum">
              <a:rPr kumimoji="1" lang="zh-CN" altLang="en-US" sz="1300" b="0" i="0" u="none" strike="noStrike" kern="1200" cap="none" spc="0" normalizeH="0" baseline="0" noProof="0" smtClean="0">
                <a:ln>
                  <a:noFill/>
                </a:ln>
                <a:solidFill>
                  <a:schemeClr val="tx1"/>
                </a:solidFill>
                <a:effectLst/>
                <a:uLnTx/>
                <a:uFillTx/>
                <a:latin typeface="Times New Roman" panose="02020603050405020304" pitchFamily="18" charset="0"/>
                <a:ea typeface="宋体" panose="02010600030101010101" pitchFamily="2" charset="-122"/>
                <a:cs typeface="+mn-cs"/>
              </a:rPr>
              <a:t>‹#›</a:t>
            </a:fld>
            <a:endParaRPr kumimoji="1" lang="en-US" altLang="zh-CN" sz="13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Tree>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731 414,'69'0,"18"0,16 0,-16 0,-1 0,-34 0,0 0,35 0,-18 0,-17 0,17 0</inkml:trace>
</inkml:ink>
</file>

<file path=ppt/ink/ink2.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891 416,'70'0,"-1"0,53 0,-17 0,17 0,-18 0,1-9,-53 9,35 0,-17 0,121 0,18 0,-156 0</inkml:trace>
</inkml:ink>
</file>

<file path=ppt/ink/ink3.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249 945,'210'0,"-70"0,-70 0,175 0,1 0,-194 0,123 0,35 0,36 0,34 0,-140 0,122 0</inkml:trace>
</inkml:ink>
</file>

<file path=ppt/ink/ink4.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1079 405,'88'0,"52"0,105 0,88 0,-176 0,88 0,-105 0,-87 0,17 0,0 0,-17 0,-1 0,36 0,-36 0,106 0,-36 0,-17 0,0 0</inkml:trace>
</inkml:ink>
</file>

<file path=ppt/ink/ink5.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384 817,'123'0,"-18"0,0 0,175 0,-70 0,-35 0,-35 0,-52 0,-36 0,1 0,-1 0,36 0,-18 0,35 0,122 0,123 9,-280-9</inkml:trace>
</inkml:ink>
</file>

<file path=ppt/ink/ink6.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349 287,'70'0,"53"0,264 0,158 9,35-9,70 0,-87 0,-124 0,-87 0,-106 0,0 0,-70 0,-71 0,-17 0,0 0,-18 0,-17 0,0 0,0 0,-1 0</inkml:trace>
</inkml:ink>
</file>

<file path=ppt/ink/ink7.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159 475,'193'0,"0"0,17 24,527-24,-88 0,-299 0,1-12,-176 12</inkml:trace>
</inkml:ink>
</file>

<file path=ppt/ink/ink8.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690 22,'2'0</inkml:trace>
</inkml:ink>
</file>

<file path=ppt/ink/ink9.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260 600,'70'0,"53"0,52 0,-122 0,174 0,-121 0,34 0,-53 0,19 0,-54 0,1 0,-1 0,36 0,-18 0,0 0,53 0,-70 0,-1 0,36 0,17 0,-35 0,18 0,-18 0,35 0,105 0,-105 0,-35 0</inkml:trace>
</inkml:ink>
</file>

<file path=ppt/ink/ink10.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196 467,'88'0,"-18"0,35 0,36 0,-1-12,-17 12,-17 0,175 0,-141 0,36 0,-71 0,-17 0,17 0,1 0,-1 0,71 0,-89 0,89 0,-18 0,-53 0,1 0,-54 0,54 0,-18 0,35 0,-18 0,18 0,17 0,1 0,-36 0,36-12,-54 12</inkml:trace>
</inkml:ink>
</file>

<file path=ppt/ink/ink11.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193 560,'122'0,"-18"0,1 0,208 0,0 0,-70 0,-190 0</inkml:trace>
</inkml:ink>
</file>

<file path=ppt/ink/ink12.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311 117,'88'0,"0"32,-17-32,17 32,0-16,53-1,105 17,-34-16,105-16,0 0,211 0,-193 0,141 0,105 0,-370-32,212 32,-335-16,-35 16,35-15,-17 15,122 0,-17 0,106 0,-70 0,140 0,-176 0,0 0,-35 0,0 0,-35 0,52 0,-87 0,-1 0,18 0,18 0,-36 0,36 0,70 0,106 0,-159-32,-70 32,0 0,70 0,-52 0,87 0,54 0,17 0,17 0,-34 0,-106 0,-36 0,-17 0,17 0,1 0,70 0,0 0,-36 0,19 0,-54 0,-17 0,17 0,-17 0,0 16,35-16,-35 0,17 0,-17 0,18 0,17 0,18 0,-1 0,-34 0,17 0,-18 0,1 0,-1 0,18 0,18 0,-18 0,18 0,-36 16,1-16,-19 0,37 0,-1 0,0 0,-35 0,17 0,0 0,-17 0,35 0</inkml:trace>
</inkml:ink>
</file>

<file path=ppt/ink/ink13.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536 239,'141'0,"-18"0,53 0,35 0,0 0,140 0,1 0,-71 0,53 0,-52 0,-1 0,0 0,-34 0,-1 0,-70 0,-36 0,18 0,-87 0,-18 0,52 0,36 0,35 0,35 0,-53 0,-18 0,-69 0,-18 0,70 0,-71 0,54 0,-53 0,-1 0</inkml:trace>
</inkml:ink>
</file>

<file path=ppt/ink/ink14.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623 123,'141'-13,"-89"26,107-13,280 27,353-27,-212 0,70 0,-263 0,-18 0,-210 0,-89 0,-17-13,17 13,18 0,70 0,-17 0,-36 0,124 0,-159 0,-17 0,0 0,35 0,70 0,-70 0,-35 0,-1 0,1 0,18 0,16 0</inkml:trace>
</inkml:ink>
</file>

<file path=ppt/ink/ink15.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164 835,'52'0,"34"0,69 0,-17 0,0 0,-69 0,35 9</inkml:trace>
</inkml:ink>
</file>

<file path=ppt/ink/ink16.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183 842,'69'0,"17"0,-34 0,17 0,17 0,35 0,-70 0,36 0,-1-9</inkml:trace>
</inkml:ink>
</file>

<file path=ppt/ink/ink17.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249 509,'88'0,"71"83,-106-83,-1 17,213 33,-124-34,176 18,0-34,0 0,71 0,299 0,-335 0,-70 0,53 0,-124 0,106 0,-141 0,18 0,-123 0,70 0,-89 0,54 0,0 0,-18 0,35 0,230 0,-71 0,-36 0,-70 0,-35 0,-70 0,-18 0,17 0,18 0,36 0,87 0,-88 0,106 0,0 0,-52 0,34 0,0 0,-34 0,69 0,-34 0,69 0,-69 0,-106 0,70 0,0 0,-70 0,52 16,-17-16,71 0,34 0,-34 0,34 0,-34 0,-36 0,0 0,36 34,-89-34,-17 0,-36 0,18 0,18 0,-36 0,71 0,0 0,35 0,71 0,0 0,-106 0,35 0,-123 0,35 0,0 16,18-16,-54 0</inkml:trace>
</inkml:ink>
</file>

<file path=ppt/ink/ink18.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150 423,'88'0,"52"0,1 0,140 0,0 0,70 0,-211 0,211 0,-105 0,0 0,-35 0,34 0,-69 0,35 0,-71 0,71 0,-123 0,-36 0,19 0,-1 0,-18 0</inkml:trace>
</inkml:ink>
</file>

<file path=ppt/ink/ink19.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398 426,'70'0,"177"0,105 0,-35 0,105 0,-211 0,-35 0,317 0,-440 0,70 0,1 0,87 0,-70 0,-1 0,-34 0,-18 0,-35 0,0 0,17 0,0 0,89 0,-89 0,106 0,-70 0,-36 0,-17 0,18 0,34 0,36 0,35 0,-106 0,54 0,-72 0,1 0,0 0,17 0,-17 0,0 0,0 0,17 0,18 0,-35 0,0 0,17 0,-17 0,53 0,17 0,-70 0,17 0,18 0,0 0,-17 0,17 0,-18 0,0 0,-17 0,18 0,-1 0,18 0,-35 0,0 0,-1 0,19 0,-18 0,35 0,-36 0,36 0,1 0,-19 0,-17 0,0 0,-1 0,1 0,0 0,0 0,0 0,-1 0,1 0,0 0,0 0,0 0,-1 0</inkml:trace>
</inkml:ink>
</file>

<file path=ppt/ink/ink20.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80 484,'105'0,"54"0,684 0,-263 0,-71 0,-193 0,1423 0</inkml:trace>
</inkml:ink>
</file>

<file path=ppt/ink/ink21.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1060 667,'2'0</inkml:trace>
</inkml:ink>
</file>

<file path=ppt/ink/ink22.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1054 656,'2'0</inkml:trace>
</inkml:ink>
</file>

<file path=ppt/ink/ink23.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1054 656,'2'0</inkml:trace>
</inkml:ink>
</file>

<file path=ppt/ink/ink24.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1188 492,'104'0,"17"30,-35-30,18 0,-35 0,70 29,-36-29,-16 15,-35-15</inkml:trace>
</inkml:ink>
</file>

<file path=ppt/ink/ink25.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1230 494,'52'0,"18"0,17 0,122 0,-69 0,-36 0,71 0,-18 0,17 0,0 0,-121 0</inkml:trace>
</inkml:ink>
</file>

<file path=ppt/ink/ink26.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581 581,'208'0,"-138"0,69 0,-53 0,-16 0,-18 0,17 0,1 0,17 0,-18-9,-17 9,18 0</inkml:trace>
</inkml:ink>
</file>

<file path=ppt/ink/ink27.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708 621,'3'0</inkml:trace>
</inkml:ink>
</file>

<file path=ppt/ink/ink28.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86 324,'83'0,"-33"0,33 0,-33 0</inkml:trace>
</inkml:ink>
</file>

<file path=ppt/ink/ink29.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892 324,'2'0</inkml:trace>
</inkml:ink>
</file>

<file path=ppt/ink/ink30.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191 780,'2'0</inkml:trace>
</inkml:ink>
</file>

<file path=ppt/ink/ink31.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1022 496,'103'0,"50"-27,-101 14,33 13,-16 0,-18 0</inkml:trace>
</inkml:ink>
</file>

<file path=ppt/ink/ink32.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1233 444,'69'0,"-1"34,-17 0,34 34,-85-17,-68-34,-51 50,-69 18,137-51,0-17</inkml:trace>
</inkml:ink>
</file>

<file path=ppt/ink/ink33.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805 514,'2'0</inkml:trace>
</inkml:ink>
</file>

<file path=ppt/ink/ink34.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799 443,'2'0</inkml:trace>
</inkml:ink>
</file>

<file path=ppt/ink/ink35.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913 837,'2'0</inkml:trace>
</inkml:ink>
</file>

<file path=ppt/ink/ink36.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478 403,'120'0,"16"0,-50 0,-35 0,18 0,-18 0</inkml:trace>
</inkml:ink>
</file>

<file path=ppt/ink/ink37.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2-03-30T12:29:26"/>
    </inkml:context>
    <inkml:brush xml:id="br0">
      <inkml:brushProperty name="width" value="0.05292" units="cm"/>
      <inkml:brushProperty name="height" value="0.05292" units="cm"/>
      <inkml:brushProperty name="color" value="#FF0000"/>
    </inkml:brush>
  </inkml:definitions>
  <inkml:trace contextRef="#ctx0" brushRef="#br0">877 505,'141'0,"-1"0,36 0,-123 0,-53 40,175-40,177 0,-18 0,-53 0,-70 0,35 0,-88 0,-18 0,-34 0,-1 0,0 0,-17 0,-35 0,52 0,36 0,0 0,-89 0,36 0,-18 0,89 0,51 0,36 0,-35 0,-53-13</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575" tIns="48288" rIns="96575" bIns="48288" numCol="1" anchor="t" anchorCtr="0" compatLnSpc="1"/>
          <a:lstStyle>
            <a:lvl1pPr defTabSz="965200">
              <a:spcBef>
                <a:spcPct val="0"/>
              </a:spcBef>
              <a:defRPr sz="1300" b="0" i="0">
                <a:solidFill>
                  <a:schemeClr val="tx1"/>
                </a:solidFill>
                <a:latin typeface="Times New Roman" panose="02020603050405020304" pitchFamily="18" charset="0"/>
                <a:ea typeface="宋体" panose="02010600030101010101" pitchFamily="2" charset="-122"/>
              </a:defRPr>
            </a:lvl1pPr>
          </a:lstStyle>
          <a:p>
            <a:pPr marL="0" marR="0" lvl="0" indent="0" algn="l" defTabSz="965200" rtl="0" eaLnBrk="1" fontAlgn="base" latinLnBrk="0" hangingPunct="1">
              <a:lnSpc>
                <a:spcPct val="100000"/>
              </a:lnSpc>
              <a:spcBef>
                <a:spcPct val="0"/>
              </a:spcBef>
              <a:spcAft>
                <a:spcPct val="0"/>
              </a:spcAft>
              <a:buClrTx/>
              <a:buSzTx/>
              <a:buFontTx/>
              <a:buNone/>
              <a:defRPr/>
            </a:pPr>
            <a:endParaRPr kumimoji="1" lang="zh-CN" altLang="en-US" sz="13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4099" name="Rectangle 3"/>
          <p:cNvSpPr>
            <a:spLocks noGrp="1" noChangeArrowheads="1"/>
          </p:cNvSpPr>
          <p:nvPr>
            <p:ph type="dt" idx="1"/>
          </p:nvPr>
        </p:nvSpPr>
        <p:spPr bwMode="auto">
          <a:xfrm>
            <a:off x="4024313" y="0"/>
            <a:ext cx="3074988"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575" tIns="48288" rIns="96575" bIns="48288" numCol="1" anchor="t" anchorCtr="0" compatLnSpc="1"/>
          <a:lstStyle>
            <a:lvl1pPr algn="r" defTabSz="965200">
              <a:spcBef>
                <a:spcPct val="0"/>
              </a:spcBef>
              <a:defRPr sz="1300" b="0" i="0">
                <a:solidFill>
                  <a:schemeClr val="tx1"/>
                </a:solidFill>
                <a:latin typeface="Times New Roman" panose="02020603050405020304" pitchFamily="18" charset="0"/>
                <a:ea typeface="宋体" panose="02010600030101010101" pitchFamily="2" charset="-122"/>
              </a:defRPr>
            </a:lvl1pPr>
          </a:lstStyle>
          <a:p>
            <a:pPr marL="0" marR="0" lvl="0" indent="0" algn="r" defTabSz="965200" rtl="0" eaLnBrk="1" fontAlgn="base" latinLnBrk="0" hangingPunct="1">
              <a:lnSpc>
                <a:spcPct val="100000"/>
              </a:lnSpc>
              <a:spcBef>
                <a:spcPct val="0"/>
              </a:spcBef>
              <a:spcAft>
                <a:spcPct val="0"/>
              </a:spcAft>
              <a:buClrTx/>
              <a:buSzTx/>
              <a:buFontTx/>
              <a:buNone/>
              <a:defRPr/>
            </a:pPr>
            <a:endParaRPr kumimoji="1" lang="en-US" altLang="zh-CN" sz="13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3076" name="Rectangle 4"/>
          <p:cNvSpPr>
            <a:spLocks noGrp="1" noRot="1" noChangeAspect="1"/>
          </p:cNvSpPr>
          <p:nvPr>
            <p:ph type="sldImg" idx="2"/>
          </p:nvPr>
        </p:nvSpPr>
        <p:spPr>
          <a:xfrm>
            <a:off x="990600" y="766763"/>
            <a:ext cx="5118100" cy="3838575"/>
          </a:xfrm>
          <a:prstGeom prst="rect">
            <a:avLst/>
          </a:prstGeom>
          <a:noFill/>
          <a:ln w="9525" cap="flat" cmpd="sng">
            <a:solidFill>
              <a:srgbClr val="000000"/>
            </a:solidFill>
            <a:prstDash val="solid"/>
            <a:miter/>
            <a:headEnd type="none" w="med" len="med"/>
            <a:tailEnd type="none" w="med" len="med"/>
          </a:ln>
        </p:spPr>
      </p:sp>
      <p:sp>
        <p:nvSpPr>
          <p:cNvPr id="4101" name="Rectangle 5"/>
          <p:cNvSpPr>
            <a:spLocks noGrp="1" noChangeArrowheads="1"/>
          </p:cNvSpPr>
          <p:nvPr>
            <p:ph type="body" sz="quarter" idx="3"/>
          </p:nvPr>
        </p:nvSpPr>
        <p:spPr bwMode="auto">
          <a:xfrm>
            <a:off x="947738" y="4860925"/>
            <a:ext cx="5203825" cy="460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575" tIns="48288" rIns="96575" bIns="48288" numCol="1" anchor="t" anchorCtr="0" compatLnSpc="1"/>
          <a:lstStyle/>
          <a:p>
            <a:pPr marL="0" marR="0" lvl="0" indent="0" algn="l" defTabSz="914400" rtl="0" eaLnBrk="1" fontAlgn="base" latinLnBrk="0" hangingPunct="1">
              <a:lnSpc>
                <a:spcPct val="100000"/>
              </a:lnSpc>
              <a:spcBef>
                <a:spcPct val="30000"/>
              </a:spcBef>
              <a:spcAft>
                <a:spcPct val="0"/>
              </a:spcAft>
              <a:buClrTx/>
              <a:buSzTx/>
              <a:buFontTx/>
              <a:buNone/>
              <a:defRPr/>
            </a:pPr>
            <a:r>
              <a:rPr kumimoji="1"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rPr>
              <a:t>单击此处编辑母版文本样式</a:t>
            </a:r>
          </a:p>
          <a:p>
            <a:pPr marL="457200" marR="0" lvl="1" indent="0" algn="l" defTabSz="914400" rtl="0" eaLnBrk="1" fontAlgn="base" latinLnBrk="0" hangingPunct="1">
              <a:lnSpc>
                <a:spcPct val="100000"/>
              </a:lnSpc>
              <a:spcBef>
                <a:spcPct val="30000"/>
              </a:spcBef>
              <a:spcAft>
                <a:spcPct val="0"/>
              </a:spcAft>
              <a:buClrTx/>
              <a:buSzTx/>
              <a:buFontTx/>
              <a:buNone/>
              <a:defRPr/>
            </a:pPr>
            <a:r>
              <a:rPr kumimoji="1"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rPr>
              <a:t>第二级</a:t>
            </a:r>
          </a:p>
          <a:p>
            <a:pPr marL="914400" marR="0" lvl="2" indent="0" algn="l" defTabSz="914400" rtl="0" eaLnBrk="1" fontAlgn="base" latinLnBrk="0" hangingPunct="1">
              <a:lnSpc>
                <a:spcPct val="100000"/>
              </a:lnSpc>
              <a:spcBef>
                <a:spcPct val="30000"/>
              </a:spcBef>
              <a:spcAft>
                <a:spcPct val="0"/>
              </a:spcAft>
              <a:buClrTx/>
              <a:buSzTx/>
              <a:buFontTx/>
              <a:buNone/>
              <a:defRPr/>
            </a:pPr>
            <a:r>
              <a:rPr kumimoji="1"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rPr>
              <a:t>第三级</a:t>
            </a:r>
          </a:p>
          <a:p>
            <a:pPr marL="1371600" marR="0" lvl="3" indent="0" algn="l" defTabSz="914400" rtl="0" eaLnBrk="1" fontAlgn="base" latinLnBrk="0" hangingPunct="1">
              <a:lnSpc>
                <a:spcPct val="100000"/>
              </a:lnSpc>
              <a:spcBef>
                <a:spcPct val="30000"/>
              </a:spcBef>
              <a:spcAft>
                <a:spcPct val="0"/>
              </a:spcAft>
              <a:buClrTx/>
              <a:buSzTx/>
              <a:buFontTx/>
              <a:buNone/>
              <a:defRPr/>
            </a:pPr>
            <a:r>
              <a:rPr kumimoji="1"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rPr>
              <a:t>第四级</a:t>
            </a:r>
          </a:p>
          <a:p>
            <a:pPr marL="1828800" marR="0" lvl="4" indent="0" algn="l" defTabSz="914400" rtl="0" eaLnBrk="1" fontAlgn="base" latinLnBrk="0" hangingPunct="1">
              <a:lnSpc>
                <a:spcPct val="100000"/>
              </a:lnSpc>
              <a:spcBef>
                <a:spcPct val="30000"/>
              </a:spcBef>
              <a:spcAft>
                <a:spcPct val="0"/>
              </a:spcAft>
              <a:buClrTx/>
              <a:buSzTx/>
              <a:buFontTx/>
              <a:buNone/>
              <a:defRPr/>
            </a:pPr>
            <a:r>
              <a:rPr kumimoji="1"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rPr>
              <a:t>第五级</a:t>
            </a:r>
          </a:p>
        </p:txBody>
      </p:sp>
      <p:sp>
        <p:nvSpPr>
          <p:cNvPr id="4102" name="Rectangle 6"/>
          <p:cNvSpPr>
            <a:spLocks noGrp="1" noChangeArrowheads="1"/>
          </p:cNvSpPr>
          <p:nvPr>
            <p:ph type="ftr" sz="quarter" idx="4"/>
          </p:nvPr>
        </p:nvSpPr>
        <p:spPr bwMode="auto">
          <a:xfrm>
            <a:off x="0" y="9723438"/>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575" tIns="48288" rIns="96575" bIns="48288" numCol="1" anchor="b" anchorCtr="0" compatLnSpc="1"/>
          <a:lstStyle>
            <a:lvl1pPr defTabSz="965200">
              <a:spcBef>
                <a:spcPct val="0"/>
              </a:spcBef>
              <a:defRPr sz="1300" b="0" i="0">
                <a:solidFill>
                  <a:schemeClr val="tx1"/>
                </a:solidFill>
                <a:latin typeface="Times New Roman" panose="02020603050405020304" pitchFamily="18" charset="0"/>
                <a:ea typeface="宋体" panose="02010600030101010101" pitchFamily="2" charset="-122"/>
              </a:defRPr>
            </a:lvl1pPr>
          </a:lstStyle>
          <a:p>
            <a:pPr marL="0" marR="0" lvl="0" indent="0" algn="l" defTabSz="965200" rtl="0" eaLnBrk="1" fontAlgn="base" latinLnBrk="0" hangingPunct="1">
              <a:lnSpc>
                <a:spcPct val="100000"/>
              </a:lnSpc>
              <a:spcBef>
                <a:spcPct val="0"/>
              </a:spcBef>
              <a:spcAft>
                <a:spcPct val="0"/>
              </a:spcAft>
              <a:buClrTx/>
              <a:buSzTx/>
              <a:buFontTx/>
              <a:buNone/>
              <a:defRPr/>
            </a:pPr>
            <a:endParaRPr kumimoji="1" lang="en-US" altLang="zh-CN" sz="13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4103" name="Rectangle 7"/>
          <p:cNvSpPr>
            <a:spLocks noGrp="1" noChangeArrowheads="1"/>
          </p:cNvSpPr>
          <p:nvPr>
            <p:ph type="sldNum" sz="quarter" idx="5"/>
          </p:nvPr>
        </p:nvSpPr>
        <p:spPr bwMode="auto">
          <a:xfrm>
            <a:off x="4024313" y="9723438"/>
            <a:ext cx="3074988"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575" tIns="48288" rIns="96575" bIns="48288" numCol="1" anchor="b" anchorCtr="0" compatLnSpc="1"/>
          <a:lstStyle>
            <a:lvl1pPr algn="r" defTabSz="965200">
              <a:spcBef>
                <a:spcPct val="0"/>
              </a:spcBef>
              <a:defRPr sz="1300" b="0" i="0">
                <a:solidFill>
                  <a:schemeClr val="tx1"/>
                </a:solidFill>
                <a:latin typeface="Times New Roman" panose="02020603050405020304" pitchFamily="18" charset="0"/>
                <a:ea typeface="宋体" panose="02010600030101010101" pitchFamily="2" charset="-122"/>
              </a:defRPr>
            </a:lvl1pPr>
          </a:lstStyle>
          <a:p>
            <a:pPr marL="0" marR="0" lvl="0" indent="0" algn="r" defTabSz="965200" rtl="0" eaLnBrk="1" fontAlgn="base" latinLnBrk="0" hangingPunct="1">
              <a:lnSpc>
                <a:spcPct val="100000"/>
              </a:lnSpc>
              <a:spcBef>
                <a:spcPct val="0"/>
              </a:spcBef>
              <a:spcAft>
                <a:spcPct val="0"/>
              </a:spcAft>
              <a:buClrTx/>
              <a:buSzTx/>
              <a:buFontTx/>
              <a:buNone/>
              <a:defRPr/>
            </a:pPr>
            <a:fld id="{CC866D96-CAD1-49D5-9CC6-CD8EB47B3496}" type="slidenum">
              <a:rPr kumimoji="1" lang="zh-CN" altLang="en-US" sz="1300" b="0" i="0" u="none" strike="noStrike" kern="1200" cap="none" spc="0" normalizeH="0" baseline="0" noProof="0" smtClean="0">
                <a:ln>
                  <a:noFill/>
                </a:ln>
                <a:solidFill>
                  <a:schemeClr val="tx1"/>
                </a:solidFill>
                <a:effectLst/>
                <a:uLnTx/>
                <a:uFillTx/>
                <a:latin typeface="Times New Roman" panose="02020603050405020304" pitchFamily="18" charset="0"/>
                <a:ea typeface="宋体" panose="02010600030101010101" pitchFamily="2" charset="-122"/>
                <a:cs typeface="+mn-cs"/>
              </a:rPr>
              <a:t>‹#›</a:t>
            </a:fld>
            <a:endParaRPr kumimoji="1" lang="en-US" altLang="zh-CN" sz="13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Tree>
  </p:cSld>
  <p:clrMap bg1="lt1" tx1="dk1" bg2="lt2" tx2="dk2" accent1="accent1" accent2="accent2" accent3="accent3" accent4="accent4" accent5="accent5" accent6="accent6" hlink="hlink" folHlink="folHlink"/>
  <p:hf sldNum="0" hdr="0" ftr="0" dt="0"/>
  <p:notesStyle>
    <a:lvl1pPr algn="l" rtl="0" fontAlgn="base">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txBox="1">
            <a:spLocks noGrp="1"/>
          </p:cNvSpPr>
          <p:nvPr>
            <p:ph type="sldNum" sz="quarter"/>
          </p:nvPr>
        </p:nvSpPr>
        <p:spPr>
          <a:xfrm>
            <a:off x="4024313" y="9723438"/>
            <a:ext cx="3074987" cy="511175"/>
          </a:xfrm>
          <a:prstGeom prst="rect">
            <a:avLst/>
          </a:prstGeom>
          <a:noFill/>
          <a:ln w="9525">
            <a:noFill/>
          </a:ln>
        </p:spPr>
        <p:txBody>
          <a:bodyPr lIns="96575" tIns="48288" rIns="96575" bIns="48288" anchor="b" anchorCtr="0"/>
          <a:lstStyle/>
          <a:p>
            <a:pPr lvl="0" algn="r" defTabSz="965200" eaLnBrk="1" hangingPunct="1">
              <a:spcBef>
                <a:spcPct val="0"/>
              </a:spcBef>
            </a:pPr>
            <a:fld id="{9A0DB2DC-4C9A-4742-B13C-FB6460FD3503}" type="slidenum">
              <a:rPr lang="zh-CN" altLang="en-US" sz="1300" b="0" i="0" dirty="0">
                <a:solidFill>
                  <a:schemeClr val="tx1"/>
                </a:solidFill>
                <a:latin typeface="Times New Roman" panose="02020603050405020304" pitchFamily="18" charset="0"/>
                <a:ea typeface="宋体" panose="02010600030101010101" pitchFamily="2" charset="-122"/>
              </a:rPr>
              <a:t>13</a:t>
            </a:fld>
            <a:endParaRPr lang="zh-CN" altLang="en-US" sz="1300" b="0" i="0" dirty="0">
              <a:solidFill>
                <a:schemeClr val="tx1"/>
              </a:solidFill>
              <a:latin typeface="Times New Roman" panose="02020603050405020304" pitchFamily="18" charset="0"/>
              <a:ea typeface="宋体" panose="02010600030101010101" pitchFamily="2" charset="-122"/>
            </a:endParaRPr>
          </a:p>
        </p:txBody>
      </p:sp>
      <p:sp>
        <p:nvSpPr>
          <p:cNvPr id="70659" name="Rectangle 2"/>
          <p:cNvSpPr>
            <a:spLocks noGrp="1"/>
          </p:cNvSpPr>
          <p:nvPr>
            <p:ph type="body" idx="1"/>
          </p:nvPr>
        </p:nvSpPr>
        <p:spPr>
          <a:xfrm>
            <a:off x="533400" y="4665663"/>
            <a:ext cx="6118225" cy="4802187"/>
          </a:xfrm>
          <a:ln w="12700"/>
        </p:spPr>
        <p:txBody>
          <a:bodyPr wrap="square" lIns="95285" tIns="46806" rIns="95285" bIns="46806" anchor="t" anchorCtr="0"/>
          <a:lstStyle/>
          <a:p>
            <a:pPr lvl="0" eaLnBrk="1" hangingPunct="1"/>
            <a:r>
              <a:rPr lang="en-US" altLang="zh-CN" dirty="0"/>
              <a:t>Without interleaving, the frequency of our access will be limited by the DRAM cycle time.</a:t>
            </a:r>
          </a:p>
          <a:p>
            <a:pPr lvl="0" eaLnBrk="1" hangingPunct="1"/>
            <a:r>
              <a:rPr lang="en-US" altLang="zh-CN" dirty="0"/>
              <a:t>With interleaving, that is having multiple banks of memory, we can access the memory much more frequently by accessing another bank while the last bank is finishing up its  cycle.</a:t>
            </a:r>
          </a:p>
          <a:p>
            <a:pPr lvl="0" eaLnBrk="1" hangingPunct="1"/>
            <a:r>
              <a:rPr lang="en-US" altLang="zh-CN" dirty="0"/>
              <a:t>For example, first we will access memory bank 0.  Once we get the data from Bank 0, we will access Bank 1 while Bank 0 is still finishing up the rest of its DRAM cycle.</a:t>
            </a:r>
          </a:p>
          <a:p>
            <a:pPr lvl="0" eaLnBrk="1" hangingPunct="1"/>
            <a:r>
              <a:rPr lang="en-US" altLang="zh-CN" dirty="0"/>
              <a:t>Ideally, with interleaving, how quickly we can perform memory access will be limited by the memory access time only.</a:t>
            </a:r>
          </a:p>
          <a:p>
            <a:pPr lvl="0" eaLnBrk="1" hangingPunct="1"/>
            <a:r>
              <a:rPr lang="en-US" altLang="zh-CN" dirty="0"/>
              <a:t>Memory interleaving is one common techniques to improve memory performance.</a:t>
            </a:r>
          </a:p>
          <a:p>
            <a:pPr lvl="0" eaLnBrk="1" hangingPunct="1"/>
            <a:endParaRPr lang="en-US" altLang="zh-CN" dirty="0"/>
          </a:p>
          <a:p>
            <a:pPr lvl="0" eaLnBrk="1" hangingPunct="1"/>
            <a:r>
              <a:rPr lang="en-US" altLang="zh-CN" dirty="0"/>
              <a:t>+ 1 = 68 min. (Y:48)</a:t>
            </a:r>
          </a:p>
        </p:txBody>
      </p:sp>
      <p:sp>
        <p:nvSpPr>
          <p:cNvPr id="70660" name="Rectangle 3"/>
          <p:cNvSpPr>
            <a:spLocks noGrp="1" noRot="1" noChangeAspect="1" noTextEdit="1"/>
          </p:cNvSpPr>
          <p:nvPr>
            <p:ph type="sldImg"/>
          </p:nvPr>
        </p:nvSpPr>
        <p:spPr>
          <a:xfrm>
            <a:off x="1008063" y="660400"/>
            <a:ext cx="5092700" cy="3819525"/>
          </a:xfrm>
          <a:ln w="12700">
            <a:noFill/>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t>14</a:t>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20483" name="Rectangle 2"/>
          <p:cNvSpPr>
            <a:spLocks noGrp="1" noRot="1" noChangeAspect="1" noTextEdit="1"/>
          </p:cNvSpPr>
          <p:nvPr>
            <p:ph type="sldImg"/>
          </p:nvPr>
        </p:nvSpPr>
        <p:spPr>
          <a:xfrm>
            <a:off x="1143000" y="685800"/>
            <a:ext cx="4573588" cy="3430588"/>
          </a:xfrm>
        </p:spPr>
      </p:sp>
      <p:sp>
        <p:nvSpPr>
          <p:cNvPr id="20484" name="Rectangle 3"/>
          <p:cNvSpPr>
            <a:spLocks noGrp="1"/>
          </p:cNvSpPr>
          <p:nvPr>
            <p:ph type="body"/>
          </p:nvPr>
        </p:nvSpPr>
        <p:spPr>
          <a:xfrm>
            <a:off x="914400" y="4344988"/>
            <a:ext cx="5029200" cy="4113212"/>
          </a:xfrm>
        </p:spPr>
        <p:txBody>
          <a:bodyPr wrap="square" lIns="91440" tIns="45720" rIns="91440" bIns="45720" anchor="t" anchorCtr="0"/>
          <a:lstStyle/>
          <a:p>
            <a:pPr lvl="0" eaLnBrk="1" hangingPunct="1"/>
            <a:r>
              <a:rPr lang="zh-CN" altLang="en-US" dirty="0">
                <a:ea typeface="宋体" panose="02010600030101010101" pitchFamily="2" charset="-122"/>
              </a:rPr>
              <a:t>引入</a:t>
            </a:r>
            <a:r>
              <a:rPr lang="en-US" altLang="zh-CN" dirty="0">
                <a:ea typeface="宋体" panose="02010600030101010101" pitchFamily="2" charset="-122"/>
              </a:rPr>
              <a:t>Cache</a:t>
            </a:r>
            <a:r>
              <a:rPr lang="zh-CN" altLang="en-US" dirty="0">
                <a:ea typeface="宋体" panose="02010600030101010101" pitchFamily="2" charset="-122"/>
              </a:rPr>
              <a:t>前，我们先阐述存储层次的概念。</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t>15</a:t>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20483" name="Rectangle 2"/>
          <p:cNvSpPr>
            <a:spLocks noGrp="1" noRot="1" noChangeAspect="1" noTextEdit="1"/>
          </p:cNvSpPr>
          <p:nvPr>
            <p:ph type="sldImg"/>
          </p:nvPr>
        </p:nvSpPr>
        <p:spPr>
          <a:xfrm>
            <a:off x="1143000" y="685800"/>
            <a:ext cx="4573588" cy="3430588"/>
          </a:xfrm>
        </p:spPr>
      </p:sp>
      <p:sp>
        <p:nvSpPr>
          <p:cNvPr id="20484" name="Rectangle 3"/>
          <p:cNvSpPr>
            <a:spLocks noGrp="1"/>
          </p:cNvSpPr>
          <p:nvPr>
            <p:ph type="body"/>
          </p:nvPr>
        </p:nvSpPr>
        <p:spPr>
          <a:xfrm>
            <a:off x="914400" y="4344988"/>
            <a:ext cx="5029200" cy="4113212"/>
          </a:xfrm>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t>16</a:t>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20483" name="Rectangle 2"/>
          <p:cNvSpPr>
            <a:spLocks noGrp="1" noRot="1" noChangeAspect="1" noTextEdit="1"/>
          </p:cNvSpPr>
          <p:nvPr>
            <p:ph type="sldImg"/>
          </p:nvPr>
        </p:nvSpPr>
        <p:spPr>
          <a:xfrm>
            <a:off x="1143000" y="685800"/>
            <a:ext cx="4573588" cy="3430588"/>
          </a:xfrm>
        </p:spPr>
      </p:sp>
      <p:sp>
        <p:nvSpPr>
          <p:cNvPr id="20484" name="Rectangle 3"/>
          <p:cNvSpPr>
            <a:spLocks noGrp="1"/>
          </p:cNvSpPr>
          <p:nvPr>
            <p:ph type="body"/>
          </p:nvPr>
        </p:nvSpPr>
        <p:spPr>
          <a:xfrm>
            <a:off x="914400" y="4344988"/>
            <a:ext cx="5029200" cy="4113212"/>
          </a:xfrm>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t>17</a:t>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26627" name="Rectangle 2"/>
          <p:cNvSpPr>
            <a:spLocks noGrp="1" noRot="1" noChangeAspect="1" noTextEdit="1"/>
          </p:cNvSpPr>
          <p:nvPr>
            <p:ph type="sldImg"/>
          </p:nvPr>
        </p:nvSpPr>
        <p:spPr>
          <a:xfrm>
            <a:off x="1143000" y="685800"/>
            <a:ext cx="4573588" cy="3430588"/>
          </a:xfrm>
        </p:spPr>
      </p:sp>
      <p:sp>
        <p:nvSpPr>
          <p:cNvPr id="26628" name="Rectangle 3"/>
          <p:cNvSpPr>
            <a:spLocks noGrp="1"/>
          </p:cNvSpPr>
          <p:nvPr>
            <p:ph type="body"/>
          </p:nvPr>
        </p:nvSpPr>
        <p:spPr>
          <a:xfrm>
            <a:off x="914400" y="4344988"/>
            <a:ext cx="5029200" cy="4113212"/>
          </a:xfrm>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t>18</a:t>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28675" name="Rectangle 2"/>
          <p:cNvSpPr>
            <a:spLocks noGrp="1" noRot="1" noChangeAspect="1" noTextEdit="1"/>
          </p:cNvSpPr>
          <p:nvPr>
            <p:ph type="sldImg"/>
          </p:nvPr>
        </p:nvSpPr>
        <p:spPr>
          <a:xfrm>
            <a:off x="1143000" y="685800"/>
            <a:ext cx="4573588" cy="3430588"/>
          </a:xfrm>
        </p:spPr>
      </p:sp>
      <p:sp>
        <p:nvSpPr>
          <p:cNvPr id="28676" name="Rectangle 3"/>
          <p:cNvSpPr>
            <a:spLocks noGrp="1"/>
          </p:cNvSpPr>
          <p:nvPr>
            <p:ph type="body"/>
          </p:nvPr>
        </p:nvSpPr>
        <p:spPr>
          <a:xfrm>
            <a:off x="914400" y="4344988"/>
            <a:ext cx="5029200" cy="4113212"/>
          </a:xfrm>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t>19</a:t>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30723" name="Rectangle 2"/>
          <p:cNvSpPr>
            <a:spLocks noGrp="1" noRot="1" noChangeAspect="1" noTextEdit="1"/>
          </p:cNvSpPr>
          <p:nvPr>
            <p:ph type="sldImg"/>
          </p:nvPr>
        </p:nvSpPr>
        <p:spPr>
          <a:xfrm>
            <a:off x="1143000" y="685800"/>
            <a:ext cx="4573588" cy="3430588"/>
          </a:xfrm>
        </p:spPr>
      </p:sp>
      <p:sp>
        <p:nvSpPr>
          <p:cNvPr id="30724" name="Rectangle 3"/>
          <p:cNvSpPr>
            <a:spLocks noGrp="1"/>
          </p:cNvSpPr>
          <p:nvPr>
            <p:ph type="body"/>
          </p:nvPr>
        </p:nvSpPr>
        <p:spPr>
          <a:xfrm>
            <a:off x="914400" y="4344988"/>
            <a:ext cx="5029200" cy="4113212"/>
          </a:xfrm>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t>20</a:t>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32771" name="Rectangle 2"/>
          <p:cNvSpPr>
            <a:spLocks noGrp="1" noRot="1" noChangeAspect="1" noTextEdit="1"/>
          </p:cNvSpPr>
          <p:nvPr>
            <p:ph type="sldImg"/>
          </p:nvPr>
        </p:nvSpPr>
        <p:spPr>
          <a:xfrm>
            <a:off x="1143000" y="685800"/>
            <a:ext cx="4573588" cy="3430588"/>
          </a:xfrm>
        </p:spPr>
      </p:sp>
      <p:sp>
        <p:nvSpPr>
          <p:cNvPr id="32772" name="Rectangle 3"/>
          <p:cNvSpPr>
            <a:spLocks noGrp="1"/>
          </p:cNvSpPr>
          <p:nvPr>
            <p:ph type="body"/>
          </p:nvPr>
        </p:nvSpPr>
        <p:spPr>
          <a:xfrm>
            <a:off x="914400" y="4344988"/>
            <a:ext cx="5029200" cy="4113212"/>
          </a:xfrm>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t>21</a:t>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41987" name="Rectangle 2"/>
          <p:cNvSpPr>
            <a:spLocks noGrp="1" noRot="1" noChangeAspect="1" noTextEdit="1"/>
          </p:cNvSpPr>
          <p:nvPr>
            <p:ph type="sldImg"/>
          </p:nvPr>
        </p:nvSpPr>
        <p:spPr>
          <a:xfrm>
            <a:off x="1143000" y="685800"/>
            <a:ext cx="4573588" cy="3430588"/>
          </a:xfrm>
        </p:spPr>
      </p:sp>
      <p:sp>
        <p:nvSpPr>
          <p:cNvPr id="41988" name="Rectangle 3"/>
          <p:cNvSpPr>
            <a:spLocks noGrp="1"/>
          </p:cNvSpPr>
          <p:nvPr>
            <p:ph type="body"/>
          </p:nvPr>
        </p:nvSpPr>
        <p:spPr>
          <a:xfrm>
            <a:off x="914400" y="4344988"/>
            <a:ext cx="5029200" cy="4113212"/>
          </a:xfrm>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t>22</a:t>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44035" name="Rectangle 2"/>
          <p:cNvSpPr>
            <a:spLocks noGrp="1" noRot="1" noChangeAspect="1" noTextEdit="1"/>
          </p:cNvSpPr>
          <p:nvPr>
            <p:ph type="sldImg"/>
          </p:nvPr>
        </p:nvSpPr>
        <p:spPr>
          <a:xfrm>
            <a:off x="1143000" y="685800"/>
            <a:ext cx="4573588" cy="3430588"/>
          </a:xfrm>
        </p:spPr>
      </p:sp>
      <p:sp>
        <p:nvSpPr>
          <p:cNvPr id="44036" name="Rectangle 3"/>
          <p:cNvSpPr>
            <a:spLocks noGrp="1"/>
          </p:cNvSpPr>
          <p:nvPr>
            <p:ph type="body"/>
          </p:nvPr>
        </p:nvSpPr>
        <p:spPr>
          <a:xfrm>
            <a:off x="914400" y="4344988"/>
            <a:ext cx="5029200" cy="4113212"/>
          </a:xfrm>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txBox="1">
            <a:spLocks noGrp="1"/>
          </p:cNvSpPr>
          <p:nvPr>
            <p:ph type="sldNum" sz="quarter"/>
          </p:nvPr>
        </p:nvSpPr>
        <p:spPr>
          <a:xfrm>
            <a:off x="4024313" y="9723438"/>
            <a:ext cx="3074987" cy="511175"/>
          </a:xfrm>
          <a:prstGeom prst="rect">
            <a:avLst/>
          </a:prstGeom>
          <a:noFill/>
          <a:ln w="9525">
            <a:noFill/>
          </a:ln>
        </p:spPr>
        <p:txBody>
          <a:bodyPr lIns="96575" tIns="48288" rIns="96575" bIns="48288" anchor="b" anchorCtr="0"/>
          <a:lstStyle/>
          <a:p>
            <a:pPr lvl="0" algn="r" defTabSz="965200" eaLnBrk="1" hangingPunct="1">
              <a:spcBef>
                <a:spcPct val="0"/>
              </a:spcBef>
            </a:pPr>
            <a:fld id="{9A0DB2DC-4C9A-4742-B13C-FB6460FD3503}" type="slidenum">
              <a:rPr lang="zh-CN" altLang="en-US" sz="1300" b="0" i="0" dirty="0">
                <a:solidFill>
                  <a:schemeClr val="tx1"/>
                </a:solidFill>
                <a:latin typeface="Times New Roman" panose="02020603050405020304" pitchFamily="18" charset="0"/>
                <a:ea typeface="宋体" panose="02010600030101010101" pitchFamily="2" charset="-122"/>
              </a:rPr>
              <a:t>36</a:t>
            </a:fld>
            <a:endParaRPr lang="zh-CN" altLang="en-US" sz="1300" b="0" i="0" dirty="0">
              <a:solidFill>
                <a:schemeClr val="tx1"/>
              </a:solidFill>
              <a:latin typeface="Times New Roman" panose="02020603050405020304" pitchFamily="18" charset="0"/>
              <a:ea typeface="宋体" panose="02010600030101010101" pitchFamily="2" charset="-122"/>
            </a:endParaRPr>
          </a:p>
        </p:txBody>
      </p:sp>
      <p:sp>
        <p:nvSpPr>
          <p:cNvPr id="96259" name="Rectangle 2"/>
          <p:cNvSpPr>
            <a:spLocks noGrp="1" noRot="1" noChangeAspect="1" noTextEdit="1"/>
          </p:cNvSpPr>
          <p:nvPr>
            <p:ph type="sldImg"/>
          </p:nvPr>
        </p:nvSpPr>
        <p:spPr>
          <a:ln/>
        </p:spPr>
      </p:sp>
      <p:sp>
        <p:nvSpPr>
          <p:cNvPr id="96260" name="Rectangle 3"/>
          <p:cNvSpPr>
            <a:spLocks noGrp="1"/>
          </p:cNvSpPr>
          <p:nvPr>
            <p:ph type="body" idx="1"/>
          </p:nvPr>
        </p:nvSpPr>
        <p:spPr>
          <a:ln/>
        </p:spPr>
        <p:txBody>
          <a:bodyPr wrap="square" lIns="96575" tIns="48288" rIns="96575" bIns="48288" anchor="t" anchorCtr="0"/>
          <a:lstStyle/>
          <a:p>
            <a:pPr lvl="0" eaLnBrk="1" hangingPunct="1"/>
            <a:r>
              <a:rPr lang="zh-CN" altLang="en-US" dirty="0"/>
              <a:t>每个槽有个标志字段，用于指出该槽取自主存的哪个块群。主存共有128个块群。故标志位有7位。</a:t>
            </a:r>
          </a:p>
          <a:p>
            <a:pPr lvl="0" eaLnBrk="1" hangingPunct="1"/>
            <a:r>
              <a:rPr lang="zh-CN" altLang="en-US" dirty="0"/>
              <a:t>每个块群中的16块与</a:t>
            </a:r>
            <a:r>
              <a:rPr lang="en-US" altLang="zh-CN" dirty="0"/>
              <a:t>Cache</a:t>
            </a:r>
            <a:r>
              <a:rPr lang="zh-CN" altLang="en-US" dirty="0"/>
              <a:t>的16个槽一一对应。</a:t>
            </a:r>
          </a:p>
          <a:p>
            <a:pPr lvl="0" eaLnBrk="1" hangingPunct="1"/>
            <a:r>
              <a:rPr lang="zh-CN" altLang="en-US" dirty="0"/>
              <a:t>主存地址共20位：7位标志、4位槽号、9位字号。高7位标志表示该地址位于主存哪一个块群。</a:t>
            </a:r>
            <a:endParaRPr lang="zh-CN" altLang="en-US" dirty="0">
              <a:solidFill>
                <a:srgbClr val="006600"/>
              </a:solidFill>
            </a:endParaRPr>
          </a:p>
          <a:p>
            <a:pPr lvl="0" eaLnBrk="1" hangingPunct="1"/>
            <a:endParaRPr lang="zh-CN" altLang="en-US" dirty="0"/>
          </a:p>
          <a:p>
            <a:pPr lvl="0" eaLnBrk="1" hangingPunct="1"/>
            <a:r>
              <a:rPr lang="zh-CN" altLang="en-US" dirty="0"/>
              <a:t>访存过程：</a:t>
            </a:r>
          </a:p>
          <a:p>
            <a:pPr lvl="0" eaLnBrk="1" hangingPunct="1"/>
            <a:r>
              <a:rPr lang="en-US" altLang="zh-CN" dirty="0">
                <a:latin typeface="宋体" panose="02010600030101010101" pitchFamily="2" charset="-122"/>
              </a:rPr>
              <a:t>CPU</a:t>
            </a:r>
            <a:r>
              <a:rPr lang="zh-CN" altLang="en-US" dirty="0">
                <a:latin typeface="宋体" panose="02010600030101010101" pitchFamily="2" charset="-122"/>
              </a:rPr>
              <a:t>给出20位主存地址，根据地址中间4位找到</a:t>
            </a:r>
            <a:r>
              <a:rPr lang="en-US" altLang="zh-CN" dirty="0">
                <a:latin typeface="宋体" panose="02010600030101010101" pitchFamily="2" charset="-122"/>
              </a:rPr>
              <a:t>Cache</a:t>
            </a:r>
            <a:r>
              <a:rPr lang="zh-CN" altLang="en-US" dirty="0">
                <a:latin typeface="宋体" panose="02010600030101010101" pitchFamily="2" charset="-122"/>
              </a:rPr>
              <a:t>相应的槽，然后取出该槽的标志，与地址中高7位进行比较。  若相等，则说明该主存单元所在的块在</a:t>
            </a:r>
            <a:r>
              <a:rPr lang="en-US" altLang="zh-CN" dirty="0">
                <a:latin typeface="宋体" panose="02010600030101010101" pitchFamily="2" charset="-122"/>
              </a:rPr>
              <a:t>Cache</a:t>
            </a:r>
            <a:r>
              <a:rPr lang="zh-CN" altLang="en-US" dirty="0">
                <a:latin typeface="宋体" panose="02010600030101010101" pitchFamily="2" charset="-122"/>
              </a:rPr>
              <a:t>中，再根据低9位字地址，从</a:t>
            </a:r>
            <a:r>
              <a:rPr lang="en-US" altLang="zh-CN" dirty="0">
                <a:latin typeface="宋体" panose="02010600030101010101" pitchFamily="2" charset="-122"/>
              </a:rPr>
              <a:t>Cache</a:t>
            </a:r>
            <a:r>
              <a:rPr lang="zh-CN" altLang="en-US" dirty="0">
                <a:latin typeface="宋体" panose="02010600030101010101" pitchFamily="2" charset="-122"/>
              </a:rPr>
              <a:t>的这一槽中取出字地址指出的那个单元送</a:t>
            </a:r>
            <a:r>
              <a:rPr lang="en-US" altLang="zh-CN" dirty="0">
                <a:latin typeface="宋体" panose="02010600030101010101" pitchFamily="2" charset="-122"/>
              </a:rPr>
              <a:t>CPU；</a:t>
            </a:r>
            <a:r>
              <a:rPr lang="zh-CN" altLang="en-US" dirty="0">
                <a:latin typeface="宋体" panose="02010600030101010101" pitchFamily="2" charset="-122"/>
              </a:rPr>
              <a:t>若不相等，则说明要访问的主存单元所在的那一块不在主存。此时将主存中该块调入</a:t>
            </a:r>
            <a:r>
              <a:rPr lang="en-US" altLang="zh-CN" dirty="0">
                <a:latin typeface="宋体" panose="02010600030101010101" pitchFamily="2" charset="-122"/>
              </a:rPr>
              <a:t>Cache</a:t>
            </a:r>
            <a:r>
              <a:rPr lang="zh-CN" altLang="en-US" dirty="0">
                <a:latin typeface="宋体" panose="02010600030101010101" pitchFamily="2" charset="-122"/>
              </a:rPr>
              <a:t>对应的槽中,并将该单元送</a:t>
            </a:r>
            <a:r>
              <a:rPr lang="en-US" altLang="zh-CN" dirty="0">
                <a:latin typeface="宋体" panose="02010600030101010101" pitchFamily="2" charset="-122"/>
              </a:rPr>
              <a:t>CPU。</a:t>
            </a:r>
          </a:p>
          <a:p>
            <a:pPr lvl="0" eaLnBrk="1" hangingPunct="1"/>
            <a:endParaRPr lang="en-US" altLang="zh-CN"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txBox="1">
            <a:spLocks noGrp="1"/>
          </p:cNvSpPr>
          <p:nvPr>
            <p:ph type="sldNum" sz="quarter"/>
          </p:nvPr>
        </p:nvSpPr>
        <p:spPr>
          <a:xfrm>
            <a:off x="4024313" y="9723438"/>
            <a:ext cx="3074987" cy="511175"/>
          </a:xfrm>
          <a:prstGeom prst="rect">
            <a:avLst/>
          </a:prstGeom>
          <a:noFill/>
          <a:ln w="9525">
            <a:noFill/>
          </a:ln>
        </p:spPr>
        <p:txBody>
          <a:bodyPr lIns="96575" tIns="48288" rIns="96575" bIns="48288" anchor="b" anchorCtr="0"/>
          <a:lstStyle/>
          <a:p>
            <a:pPr lvl="0" algn="r" defTabSz="965200" eaLnBrk="1" hangingPunct="1">
              <a:spcBef>
                <a:spcPct val="0"/>
              </a:spcBef>
            </a:pPr>
            <a:fld id="{9A0DB2DC-4C9A-4742-B13C-FB6460FD3503}" type="slidenum">
              <a:rPr lang="zh-CN" altLang="en-US" sz="1300" b="0" i="0" dirty="0">
                <a:solidFill>
                  <a:schemeClr val="tx1"/>
                </a:solidFill>
                <a:latin typeface="Times New Roman" panose="02020603050405020304" pitchFamily="18" charset="0"/>
                <a:ea typeface="宋体" panose="02010600030101010101" pitchFamily="2" charset="-122"/>
              </a:rPr>
              <a:t>37</a:t>
            </a:fld>
            <a:endParaRPr lang="zh-CN" altLang="en-US" sz="1300" b="0" i="0" dirty="0">
              <a:solidFill>
                <a:schemeClr val="tx1"/>
              </a:solidFill>
              <a:latin typeface="Times New Roman" panose="02020603050405020304" pitchFamily="18" charset="0"/>
              <a:ea typeface="宋体" panose="02010600030101010101" pitchFamily="2" charset="-122"/>
            </a:endParaRPr>
          </a:p>
        </p:txBody>
      </p:sp>
      <p:sp>
        <p:nvSpPr>
          <p:cNvPr id="98307" name="Rectangle 2"/>
          <p:cNvSpPr>
            <a:spLocks noGrp="1" noRot="1" noChangeAspect="1" noTextEdit="1"/>
          </p:cNvSpPr>
          <p:nvPr>
            <p:ph type="sldImg"/>
          </p:nvPr>
        </p:nvSpPr>
        <p:spPr>
          <a:ln/>
        </p:spPr>
      </p:sp>
      <p:sp>
        <p:nvSpPr>
          <p:cNvPr id="98308" name="Rectangle 3"/>
          <p:cNvSpPr>
            <a:spLocks noGrp="1"/>
          </p:cNvSpPr>
          <p:nvPr>
            <p:ph type="body" idx="1"/>
          </p:nvPr>
        </p:nvSpPr>
        <p:spPr>
          <a:ln/>
        </p:spPr>
        <p:txBody>
          <a:bodyPr wrap="square" lIns="96575" tIns="48288" rIns="96575" bIns="48288" anchor="t" anchorCtr="0"/>
          <a:lstStyle/>
          <a:p>
            <a:pPr lvl="0" eaLnBrk="1" hangingPunct="1"/>
            <a:r>
              <a:rPr lang="zh-CN" altLang="en-US" dirty="0"/>
              <a:t>这里假定主存地址为</a:t>
            </a:r>
            <a:r>
              <a:rPr lang="en-US" altLang="zh-CN" dirty="0"/>
              <a:t>32</a:t>
            </a:r>
            <a:r>
              <a:rPr lang="zh-CN" altLang="en-US" dirty="0"/>
              <a:t>位，按字节编址，每个</a:t>
            </a:r>
            <a:r>
              <a:rPr lang="en-US" altLang="zh-CN" dirty="0"/>
              <a:t>Cache</a:t>
            </a:r>
            <a:r>
              <a:rPr lang="zh-CN" altLang="en-US" dirty="0"/>
              <a:t>行只有一个字节（主存块大小为一个字节），即：</a:t>
            </a:r>
            <a:r>
              <a:rPr lang="en-US" altLang="zh-CN" dirty="0"/>
              <a:t>Cache</a:t>
            </a:r>
            <a:r>
              <a:rPr lang="zh-CN" altLang="en-US" dirty="0"/>
              <a:t>与主存交换数据时按字节进行。</a:t>
            </a:r>
            <a:r>
              <a:rPr lang="en-US" altLang="zh-CN" dirty="0"/>
              <a:t>Cache</a:t>
            </a:r>
            <a:r>
              <a:rPr lang="zh-CN" altLang="en-US" dirty="0"/>
              <a:t>的容量为</a:t>
            </a:r>
            <a:r>
              <a:rPr lang="en-US" altLang="zh-CN" dirty="0"/>
              <a:t>2</a:t>
            </a:r>
            <a:r>
              <a:rPr lang="en-US" altLang="zh-CN" baseline="30000" dirty="0"/>
              <a:t>N</a:t>
            </a:r>
            <a:r>
              <a:rPr lang="zh-CN" altLang="en-US" dirty="0"/>
              <a:t>字节，采用直接映射方式。此时，</a:t>
            </a:r>
            <a:r>
              <a:rPr lang="en-US" altLang="zh-CN" dirty="0"/>
              <a:t>32</a:t>
            </a:r>
            <a:r>
              <a:rPr lang="zh-CN" altLang="en-US" dirty="0"/>
              <a:t>位主存地址被分成两个部分，低</a:t>
            </a:r>
            <a:r>
              <a:rPr lang="en-US" altLang="zh-CN" dirty="0"/>
              <a:t>N</a:t>
            </a:r>
            <a:r>
              <a:rPr lang="zh-CN" altLang="en-US" dirty="0"/>
              <a:t>位表示该主存单元数据在</a:t>
            </a:r>
            <a:r>
              <a:rPr lang="en-US" altLang="zh-CN" dirty="0"/>
              <a:t>cache</a:t>
            </a:r>
            <a:r>
              <a:rPr lang="zh-CN" altLang="en-US" dirty="0"/>
              <a:t>中的地址，高</a:t>
            </a:r>
            <a:r>
              <a:rPr lang="en-US" altLang="zh-CN" dirty="0"/>
              <a:t>(32-N)</a:t>
            </a:r>
            <a:r>
              <a:rPr lang="zh-CN" altLang="en-US" dirty="0"/>
              <a:t>位就是主存标志。这里，如果每个</a:t>
            </a:r>
            <a:r>
              <a:rPr lang="en-US" altLang="zh-CN" dirty="0"/>
              <a:t>Cache</a:t>
            </a:r>
            <a:r>
              <a:rPr lang="zh-CN" altLang="en-US" dirty="0"/>
              <a:t>行（槽）有两个字节（即：主存块大小为</a:t>
            </a:r>
            <a:r>
              <a:rPr lang="en-US" altLang="zh-CN" dirty="0"/>
              <a:t>2</a:t>
            </a:r>
            <a:r>
              <a:rPr lang="zh-CN" altLang="en-US" dirty="0"/>
              <a:t>个字节）的情况，则主存地址如何划分呢？</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txBox="1">
            <a:spLocks noGrp="1"/>
          </p:cNvSpPr>
          <p:nvPr>
            <p:ph type="sldNum" sz="quarter"/>
          </p:nvPr>
        </p:nvSpPr>
        <p:spPr>
          <a:xfrm>
            <a:off x="4024313" y="9723438"/>
            <a:ext cx="3074987" cy="511175"/>
          </a:xfrm>
          <a:prstGeom prst="rect">
            <a:avLst/>
          </a:prstGeom>
          <a:noFill/>
          <a:ln w="9525">
            <a:noFill/>
          </a:ln>
        </p:spPr>
        <p:txBody>
          <a:bodyPr lIns="96575" tIns="48288" rIns="96575" bIns="48288" anchor="b" anchorCtr="0"/>
          <a:lstStyle/>
          <a:p>
            <a:pPr lvl="0" algn="r" defTabSz="965200" eaLnBrk="1" hangingPunct="1">
              <a:spcBef>
                <a:spcPct val="0"/>
              </a:spcBef>
            </a:pPr>
            <a:fld id="{9A0DB2DC-4C9A-4742-B13C-FB6460FD3503}" type="slidenum">
              <a:rPr lang="zh-CN" altLang="en-US" sz="1300" b="0" i="0" dirty="0">
                <a:solidFill>
                  <a:schemeClr val="tx1"/>
                </a:solidFill>
                <a:latin typeface="Times New Roman" panose="02020603050405020304" pitchFamily="18" charset="0"/>
                <a:ea typeface="宋体" panose="02010600030101010101" pitchFamily="2" charset="-122"/>
              </a:rPr>
              <a:t>39</a:t>
            </a:fld>
            <a:endParaRPr lang="zh-CN" altLang="en-US" sz="1300" b="0" i="0" dirty="0">
              <a:solidFill>
                <a:schemeClr val="tx1"/>
              </a:solidFill>
              <a:latin typeface="Times New Roman" panose="02020603050405020304" pitchFamily="18" charset="0"/>
              <a:ea typeface="宋体" panose="02010600030101010101" pitchFamily="2" charset="-122"/>
            </a:endParaRPr>
          </a:p>
        </p:txBody>
      </p:sp>
      <p:sp>
        <p:nvSpPr>
          <p:cNvPr id="101379" name="Rectangle 2"/>
          <p:cNvSpPr>
            <a:spLocks noGrp="1" noRot="1" noChangeAspect="1" noTextEdit="1"/>
          </p:cNvSpPr>
          <p:nvPr>
            <p:ph type="sldImg"/>
          </p:nvPr>
        </p:nvSpPr>
        <p:spPr>
          <a:ln/>
        </p:spPr>
      </p:sp>
      <p:sp>
        <p:nvSpPr>
          <p:cNvPr id="101380" name="Rectangle 3"/>
          <p:cNvSpPr>
            <a:spLocks noGrp="1"/>
          </p:cNvSpPr>
          <p:nvPr>
            <p:ph type="body" idx="1"/>
          </p:nvPr>
        </p:nvSpPr>
        <p:spPr>
          <a:ln/>
        </p:spPr>
        <p:txBody>
          <a:bodyPr wrap="square" lIns="96575" tIns="48288" rIns="96575" bIns="48288" anchor="t" anchorCtr="0"/>
          <a:lstStyle/>
          <a:p>
            <a:pPr lvl="0" eaLnBrk="1" hangingPunct="1"/>
            <a:r>
              <a:rPr lang="zh-CN" altLang="en-US" dirty="0"/>
              <a:t>假定</a:t>
            </a:r>
            <a:r>
              <a:rPr lang="en-US" altLang="zh-CN" dirty="0"/>
              <a:t>Cache</a:t>
            </a:r>
            <a:r>
              <a:rPr lang="zh-CN" altLang="en-US" dirty="0"/>
              <a:t>的容量为</a:t>
            </a:r>
            <a:r>
              <a:rPr lang="en-US" altLang="zh-CN" dirty="0"/>
              <a:t>2</a:t>
            </a:r>
            <a:r>
              <a:rPr lang="en-US" altLang="zh-CN" baseline="30000" dirty="0"/>
              <a:t>N</a:t>
            </a:r>
            <a:r>
              <a:rPr lang="zh-CN" altLang="en-US" dirty="0"/>
              <a:t>为字节（例中</a:t>
            </a:r>
            <a:r>
              <a:rPr lang="en-US" altLang="zh-CN" dirty="0"/>
              <a:t>N=10</a:t>
            </a:r>
            <a:r>
              <a:rPr lang="zh-CN" altLang="en-US" dirty="0"/>
              <a:t>），主存块大小为</a:t>
            </a:r>
            <a:r>
              <a:rPr lang="en-US" altLang="zh-CN" dirty="0"/>
              <a:t>32</a:t>
            </a:r>
            <a:r>
              <a:rPr lang="zh-CN" altLang="en-US" dirty="0"/>
              <a:t>字节，主存的容量为</a:t>
            </a:r>
            <a:r>
              <a:rPr lang="en-US" altLang="zh-CN" dirty="0"/>
              <a:t>2</a:t>
            </a:r>
            <a:r>
              <a:rPr lang="en-US" altLang="zh-CN" baseline="30000" dirty="0"/>
              <a:t>32</a:t>
            </a:r>
            <a:r>
              <a:rPr lang="zh-CN" altLang="en-US" dirty="0"/>
              <a:t>字节。那么，</a:t>
            </a:r>
            <a:r>
              <a:rPr lang="en-US" altLang="zh-CN" dirty="0"/>
              <a:t>32</a:t>
            </a:r>
            <a:r>
              <a:rPr lang="zh-CN" altLang="en-US" dirty="0"/>
              <a:t>位主存地址的划分应该如下：低</a:t>
            </a:r>
            <a:r>
              <a:rPr lang="en-US" altLang="zh-CN" dirty="0"/>
              <a:t>5</a:t>
            </a:r>
            <a:r>
              <a:rPr lang="zh-CN" altLang="en-US" dirty="0"/>
              <a:t>位表示块内字节号，中间</a:t>
            </a:r>
            <a:r>
              <a:rPr lang="en-US" altLang="zh-CN" dirty="0"/>
              <a:t>5</a:t>
            </a:r>
            <a:r>
              <a:rPr lang="zh-CN" altLang="en-US" dirty="0"/>
              <a:t>位表示</a:t>
            </a:r>
            <a:r>
              <a:rPr lang="en-US" altLang="zh-CN" dirty="0"/>
              <a:t>Cache</a:t>
            </a:r>
            <a:r>
              <a:rPr lang="zh-CN" altLang="en-US" dirty="0"/>
              <a:t>的行（槽）号，高</a:t>
            </a:r>
            <a:r>
              <a:rPr lang="en-US" altLang="zh-CN" dirty="0"/>
              <a:t>12</a:t>
            </a:r>
            <a:r>
              <a:rPr lang="zh-CN" altLang="en-US" dirty="0"/>
              <a:t>位表示主存标志。</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txBox="1">
            <a:spLocks noGrp="1"/>
          </p:cNvSpPr>
          <p:nvPr>
            <p:ph type="sldNum" sz="quarter"/>
          </p:nvPr>
        </p:nvSpPr>
        <p:spPr>
          <a:xfrm>
            <a:off x="4024313" y="9723438"/>
            <a:ext cx="3074987" cy="511175"/>
          </a:xfrm>
          <a:prstGeom prst="rect">
            <a:avLst/>
          </a:prstGeom>
          <a:noFill/>
          <a:ln w="9525">
            <a:noFill/>
          </a:ln>
        </p:spPr>
        <p:txBody>
          <a:bodyPr lIns="96575" tIns="48288" rIns="96575" bIns="48288" anchor="b" anchorCtr="0"/>
          <a:lstStyle/>
          <a:p>
            <a:pPr lvl="0" algn="r" defTabSz="965200" eaLnBrk="1" hangingPunct="1">
              <a:spcBef>
                <a:spcPct val="0"/>
              </a:spcBef>
            </a:pPr>
            <a:fld id="{9A0DB2DC-4C9A-4742-B13C-FB6460FD3503}" type="slidenum">
              <a:rPr lang="zh-CN" altLang="en-US" sz="1300" b="0" i="0" dirty="0">
                <a:solidFill>
                  <a:schemeClr val="tx1"/>
                </a:solidFill>
                <a:latin typeface="Times New Roman" panose="02020603050405020304" pitchFamily="18" charset="0"/>
                <a:ea typeface="宋体" panose="02010600030101010101" pitchFamily="2" charset="-122"/>
              </a:rPr>
              <a:t>40</a:t>
            </a:fld>
            <a:endParaRPr lang="zh-CN" altLang="en-US" sz="1300" b="0" i="0" dirty="0">
              <a:solidFill>
                <a:schemeClr val="tx1"/>
              </a:solidFill>
              <a:latin typeface="Times New Roman" panose="02020603050405020304" pitchFamily="18" charset="0"/>
              <a:ea typeface="宋体" panose="02010600030101010101" pitchFamily="2" charset="-122"/>
            </a:endParaRPr>
          </a:p>
        </p:txBody>
      </p:sp>
      <p:sp>
        <p:nvSpPr>
          <p:cNvPr id="103427" name="Rectangle 2"/>
          <p:cNvSpPr>
            <a:spLocks noGrp="1" noRot="1" noChangeAspect="1" noTextEdit="1"/>
          </p:cNvSpPr>
          <p:nvPr>
            <p:ph type="sldImg"/>
          </p:nvPr>
        </p:nvSpPr>
        <p:spPr>
          <a:xfrm>
            <a:off x="990600" y="642938"/>
            <a:ext cx="5137150" cy="3852862"/>
          </a:xfrm>
          <a:ln/>
        </p:spPr>
      </p:sp>
      <p:sp>
        <p:nvSpPr>
          <p:cNvPr id="103428" name="Rectangle 3"/>
          <p:cNvSpPr>
            <a:spLocks noGrp="1"/>
          </p:cNvSpPr>
          <p:nvPr>
            <p:ph type="body" idx="1"/>
          </p:nvPr>
        </p:nvSpPr>
        <p:spPr>
          <a:xfrm>
            <a:off x="533400" y="4665663"/>
            <a:ext cx="6118225" cy="4800600"/>
          </a:xfrm>
          <a:ln/>
        </p:spPr>
        <p:txBody>
          <a:bodyPr wrap="square" lIns="91493" tIns="45746" rIns="91493" bIns="45746" anchor="t" anchorCtr="0"/>
          <a:lstStyle/>
          <a:p>
            <a:pPr lvl="0" eaLnBrk="1" hangingPunct="1"/>
            <a:r>
              <a:rPr lang="en-US" altLang="zh-CN" dirty="0"/>
              <a:t>Data cache uses 1 byte as the smallest unit but instruction cache uses 1 word as the smallest units</a:t>
            </a:r>
          </a:p>
          <a:p>
            <a:pPr lvl="0" eaLnBrk="1" hangingPunct="1"/>
            <a:endParaRPr lang="en-US" altLang="zh-CN" dirty="0"/>
          </a:p>
          <a:p>
            <a:pPr lvl="0" eaLnBrk="1" hangingPunct="1"/>
            <a:r>
              <a:rPr lang="en-US" altLang="zh-CN" dirty="0"/>
              <a:t>This is yet another example showing that the byte select is divided into block offset and byte offset. Different computer systems have different designing choice. Designing shown in this example is good for both Instruction cache and data cache.</a:t>
            </a:r>
          </a:p>
          <a:p>
            <a:pPr lvl="0" eaLnBrk="1" hangingPunct="1"/>
            <a:endParaRPr lang="en-US" altLang="zh-CN"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txBox="1">
            <a:spLocks noGrp="1"/>
          </p:cNvSpPr>
          <p:nvPr>
            <p:ph type="sldNum" sz="quarter"/>
          </p:nvPr>
        </p:nvSpPr>
        <p:spPr>
          <a:xfrm>
            <a:off x="4024313" y="9723438"/>
            <a:ext cx="3074987" cy="511175"/>
          </a:xfrm>
          <a:prstGeom prst="rect">
            <a:avLst/>
          </a:prstGeom>
          <a:noFill/>
          <a:ln w="9525">
            <a:noFill/>
          </a:ln>
        </p:spPr>
        <p:txBody>
          <a:bodyPr lIns="96575" tIns="48288" rIns="96575" bIns="48288" anchor="b" anchorCtr="0"/>
          <a:lstStyle/>
          <a:p>
            <a:pPr lvl="0" algn="r" defTabSz="965200" eaLnBrk="1" hangingPunct="1">
              <a:spcBef>
                <a:spcPct val="0"/>
              </a:spcBef>
            </a:pPr>
            <a:fld id="{9A0DB2DC-4C9A-4742-B13C-FB6460FD3503}" type="slidenum">
              <a:rPr lang="zh-CN" altLang="en-US" sz="1300" b="0" i="0" dirty="0">
                <a:solidFill>
                  <a:schemeClr val="tx1"/>
                </a:solidFill>
                <a:latin typeface="Times New Roman" panose="02020603050405020304" pitchFamily="18" charset="0"/>
                <a:ea typeface="宋体" panose="02010600030101010101" pitchFamily="2" charset="-122"/>
              </a:rPr>
              <a:t>42</a:t>
            </a:fld>
            <a:endParaRPr lang="zh-CN" altLang="en-US" sz="1300" b="0" i="0" dirty="0">
              <a:solidFill>
                <a:schemeClr val="tx1"/>
              </a:solidFill>
              <a:latin typeface="Times New Roman" panose="02020603050405020304" pitchFamily="18" charset="0"/>
              <a:ea typeface="宋体" panose="02010600030101010101" pitchFamily="2" charset="-122"/>
            </a:endParaRPr>
          </a:p>
        </p:txBody>
      </p:sp>
      <p:sp>
        <p:nvSpPr>
          <p:cNvPr id="106499" name="Rectangle 2"/>
          <p:cNvSpPr>
            <a:spLocks noGrp="1" noRot="1" noChangeAspect="1" noTextEdit="1"/>
          </p:cNvSpPr>
          <p:nvPr>
            <p:ph type="sldImg"/>
          </p:nvPr>
        </p:nvSpPr>
        <p:spPr>
          <a:ln/>
        </p:spPr>
      </p:sp>
      <p:sp>
        <p:nvSpPr>
          <p:cNvPr id="106500" name="Rectangle 3"/>
          <p:cNvSpPr>
            <a:spLocks noGrp="1"/>
          </p:cNvSpPr>
          <p:nvPr>
            <p:ph type="body" idx="1"/>
          </p:nvPr>
        </p:nvSpPr>
        <p:spPr>
          <a:ln/>
        </p:spPr>
        <p:txBody>
          <a:bodyPr wrap="square" lIns="96575" tIns="48288" rIns="96575" bIns="48288" anchor="t" anchorCtr="0"/>
          <a:lstStyle/>
          <a:p>
            <a:pPr lvl="0" eaLnBrk="1" hangingPunct="1"/>
            <a:r>
              <a:rPr lang="zh-CN" altLang="en-US" dirty="0"/>
              <a:t>访存过程：</a:t>
            </a:r>
          </a:p>
          <a:p>
            <a:pPr lvl="1" eaLnBrk="1" hangingPunct="1"/>
            <a:r>
              <a:rPr lang="en-US" altLang="zh-CN" dirty="0"/>
              <a:t>        </a:t>
            </a:r>
            <a:r>
              <a:rPr lang="en-US" altLang="zh-CN" dirty="0">
                <a:latin typeface="华文新魏" panose="02010800040101010101" pitchFamily="2" charset="-122"/>
                <a:ea typeface="华文新魏" panose="02010800040101010101" pitchFamily="2" charset="-122"/>
              </a:rPr>
              <a:t>   </a:t>
            </a:r>
            <a:r>
              <a:rPr lang="en-US" altLang="zh-CN" dirty="0">
                <a:latin typeface="宋体" panose="02010600030101010101" pitchFamily="2" charset="-122"/>
              </a:rPr>
              <a:t>CPU</a:t>
            </a:r>
            <a:r>
              <a:rPr lang="zh-CN" altLang="en-US" dirty="0">
                <a:latin typeface="宋体" panose="02010600030101010101" pitchFamily="2" charset="-122"/>
              </a:rPr>
              <a:t>给出一个20位主存地址，根据高11位的内容同时与</a:t>
            </a:r>
            <a:r>
              <a:rPr lang="en-US" altLang="zh-CN" dirty="0">
                <a:latin typeface="宋体" panose="02010600030101010101" pitchFamily="2" charset="-122"/>
              </a:rPr>
              <a:t>Cache</a:t>
            </a:r>
            <a:r>
              <a:rPr lang="zh-CN" altLang="en-US" dirty="0">
                <a:latin typeface="宋体" panose="02010600030101010101" pitchFamily="2" charset="-122"/>
              </a:rPr>
              <a:t>中各槽的标志位进行比较。</a:t>
            </a:r>
          </a:p>
          <a:p>
            <a:pPr lvl="1" eaLnBrk="1" hangingPunct="1"/>
            <a:r>
              <a:rPr lang="zh-CN" altLang="en-US" dirty="0">
                <a:latin typeface="宋体" panose="02010600030101010101" pitchFamily="2" charset="-122"/>
              </a:rPr>
              <a:t>      若能找到相等的槽，则说明要访问的单元在该槽中。再根据后9位字号找到相应的字取到</a:t>
            </a:r>
            <a:r>
              <a:rPr lang="en-US" altLang="zh-CN" dirty="0">
                <a:latin typeface="宋体" panose="02010600030101010101" pitchFamily="2" charset="-122"/>
              </a:rPr>
              <a:t>CPU</a:t>
            </a:r>
            <a:r>
              <a:rPr lang="zh-CN" altLang="en-US" dirty="0">
                <a:latin typeface="宋体" panose="02010600030101010101" pitchFamily="2" charset="-122"/>
              </a:rPr>
              <a:t>中。</a:t>
            </a:r>
          </a:p>
          <a:p>
            <a:pPr lvl="1" eaLnBrk="1" hangingPunct="1"/>
            <a:r>
              <a:rPr lang="zh-CN" altLang="en-US" dirty="0">
                <a:latin typeface="宋体" panose="02010600030101010101" pitchFamily="2" charset="-122"/>
              </a:rPr>
              <a:t>      若全都不相等，则说明要访问的单元不在</a:t>
            </a:r>
            <a:r>
              <a:rPr lang="en-US" altLang="zh-CN" dirty="0">
                <a:latin typeface="宋体" panose="02010600030101010101" pitchFamily="2" charset="-122"/>
              </a:rPr>
              <a:t>Cache</a:t>
            </a:r>
            <a:r>
              <a:rPr lang="zh-CN" altLang="en-US" dirty="0">
                <a:latin typeface="宋体" panose="02010600030101010101" pitchFamily="2" charset="-122"/>
              </a:rPr>
              <a:t>中。</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txBox="1">
            <a:spLocks noGrp="1"/>
          </p:cNvSpPr>
          <p:nvPr>
            <p:ph type="sldNum" sz="quarter"/>
          </p:nvPr>
        </p:nvSpPr>
        <p:spPr>
          <a:xfrm>
            <a:off x="4024313" y="9723438"/>
            <a:ext cx="3074987" cy="511175"/>
          </a:xfrm>
          <a:prstGeom prst="rect">
            <a:avLst/>
          </a:prstGeom>
          <a:noFill/>
          <a:ln w="9525">
            <a:noFill/>
          </a:ln>
        </p:spPr>
        <p:txBody>
          <a:bodyPr lIns="96575" tIns="48288" rIns="96575" bIns="48288" anchor="b" anchorCtr="0"/>
          <a:lstStyle/>
          <a:p>
            <a:pPr lvl="0" algn="r" defTabSz="965200" eaLnBrk="1" hangingPunct="1">
              <a:spcBef>
                <a:spcPct val="0"/>
              </a:spcBef>
            </a:pPr>
            <a:fld id="{9A0DB2DC-4C9A-4742-B13C-FB6460FD3503}" type="slidenum">
              <a:rPr lang="zh-CN" altLang="en-US" sz="1300" b="0" i="0" dirty="0">
                <a:solidFill>
                  <a:schemeClr val="tx1"/>
                </a:solidFill>
                <a:latin typeface="Times New Roman" panose="02020603050405020304" pitchFamily="18" charset="0"/>
                <a:ea typeface="宋体" panose="02010600030101010101" pitchFamily="2" charset="-122"/>
              </a:rPr>
              <a:t>46</a:t>
            </a:fld>
            <a:endParaRPr lang="zh-CN" altLang="en-US" sz="1300" b="0" i="0" dirty="0">
              <a:solidFill>
                <a:schemeClr val="tx1"/>
              </a:solidFill>
              <a:latin typeface="Times New Roman" panose="02020603050405020304" pitchFamily="18" charset="0"/>
              <a:ea typeface="宋体" panose="02010600030101010101" pitchFamily="2" charset="-122"/>
            </a:endParaRPr>
          </a:p>
        </p:txBody>
      </p:sp>
      <p:sp>
        <p:nvSpPr>
          <p:cNvPr id="111619" name="Rectangle 2"/>
          <p:cNvSpPr>
            <a:spLocks noGrp="1" noRot="1" noChangeAspect="1" noTextEdit="1"/>
          </p:cNvSpPr>
          <p:nvPr>
            <p:ph type="sldImg"/>
          </p:nvPr>
        </p:nvSpPr>
        <p:spPr>
          <a:ln/>
        </p:spPr>
      </p:sp>
      <p:sp>
        <p:nvSpPr>
          <p:cNvPr id="111620" name="Rectangle 3"/>
          <p:cNvSpPr>
            <a:spLocks noGrp="1"/>
          </p:cNvSpPr>
          <p:nvPr>
            <p:ph type="body" idx="1"/>
          </p:nvPr>
        </p:nvSpPr>
        <p:spPr>
          <a:ln/>
        </p:spPr>
        <p:txBody>
          <a:bodyPr wrap="square" lIns="96575" tIns="48288" rIns="96575" bIns="48288" anchor="t" anchorCtr="0"/>
          <a:lstStyle/>
          <a:p>
            <a:pPr lvl="0" eaLnBrk="1" hangingPunct="1"/>
            <a:r>
              <a:rPr lang="zh-CN" altLang="en-US" dirty="0"/>
              <a:t>访存过程：</a:t>
            </a:r>
          </a:p>
          <a:p>
            <a:pPr lvl="1" eaLnBrk="1" hangingPunct="1"/>
            <a:r>
              <a:rPr lang="en-US" altLang="zh-CN" dirty="0">
                <a:latin typeface="华文新魏" panose="02010800040101010101" pitchFamily="2" charset="-122"/>
                <a:ea typeface="华文新魏" panose="02010800040101010101" pitchFamily="2" charset="-122"/>
              </a:rPr>
              <a:t>           </a:t>
            </a:r>
            <a:r>
              <a:rPr lang="en-US" altLang="zh-CN" dirty="0">
                <a:latin typeface="宋体" panose="02010600030101010101" pitchFamily="2" charset="-122"/>
              </a:rPr>
              <a:t>CPU</a:t>
            </a:r>
            <a:r>
              <a:rPr lang="zh-CN" altLang="en-US" dirty="0">
                <a:latin typeface="宋体" panose="02010600030101010101" pitchFamily="2" charset="-122"/>
              </a:rPr>
              <a:t>给出一个20位主存地址，根据中间3位的内容找到对应的</a:t>
            </a:r>
            <a:r>
              <a:rPr lang="en-US" altLang="zh-CN" dirty="0">
                <a:latin typeface="宋体" panose="02010600030101010101" pitchFamily="2" charset="-122"/>
              </a:rPr>
              <a:t>Cache</a:t>
            </a:r>
            <a:r>
              <a:rPr lang="zh-CN" altLang="en-US" dirty="0">
                <a:latin typeface="宋体" panose="02010600030101010101" pitchFamily="2" charset="-122"/>
              </a:rPr>
              <a:t>组，再将前8位同时与该组中各槽的标志位进行比较。</a:t>
            </a:r>
          </a:p>
          <a:p>
            <a:pPr lvl="1" eaLnBrk="1" hangingPunct="1"/>
            <a:r>
              <a:rPr lang="zh-CN" altLang="en-US" dirty="0">
                <a:latin typeface="宋体" panose="02010600030101010101" pitchFamily="2" charset="-122"/>
              </a:rPr>
              <a:t>     若能找到相等的槽，则说明要访问的单元在该槽中。再根据后9位字号找到相应的字取到</a:t>
            </a:r>
            <a:r>
              <a:rPr lang="en-US" altLang="zh-CN" dirty="0">
                <a:latin typeface="宋体" panose="02010600030101010101" pitchFamily="2" charset="-122"/>
              </a:rPr>
              <a:t>CPU</a:t>
            </a:r>
            <a:r>
              <a:rPr lang="zh-CN" altLang="en-US" dirty="0">
                <a:latin typeface="宋体" panose="02010600030101010101" pitchFamily="2" charset="-122"/>
              </a:rPr>
              <a:t>中。</a:t>
            </a:r>
          </a:p>
          <a:p>
            <a:pPr lvl="1" eaLnBrk="1" hangingPunct="1"/>
            <a:r>
              <a:rPr lang="zh-CN" altLang="en-US" dirty="0">
                <a:latin typeface="宋体" panose="02010600030101010101" pitchFamily="2" charset="-122"/>
              </a:rPr>
              <a:t>     若全都不相等，则说明要访问的单元不在该组中。</a:t>
            </a:r>
          </a:p>
          <a:p>
            <a:pPr lvl="0" eaLnBrk="1" hangingPunct="1"/>
            <a:endParaRPr lang="zh-CN" alt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txBox="1">
            <a:spLocks noGrp="1"/>
          </p:cNvSpPr>
          <p:nvPr>
            <p:ph type="sldNum" sz="quarter"/>
          </p:nvPr>
        </p:nvSpPr>
        <p:spPr>
          <a:xfrm>
            <a:off x="4024313" y="9723438"/>
            <a:ext cx="3074987" cy="511175"/>
          </a:xfrm>
          <a:prstGeom prst="rect">
            <a:avLst/>
          </a:prstGeom>
          <a:noFill/>
          <a:ln w="9525">
            <a:noFill/>
          </a:ln>
        </p:spPr>
        <p:txBody>
          <a:bodyPr lIns="96575" tIns="48288" rIns="96575" bIns="48288" anchor="b" anchorCtr="0"/>
          <a:lstStyle/>
          <a:p>
            <a:pPr lvl="0" algn="r" defTabSz="965200" eaLnBrk="1" hangingPunct="1">
              <a:spcBef>
                <a:spcPct val="0"/>
              </a:spcBef>
            </a:pPr>
            <a:fld id="{9A0DB2DC-4C9A-4742-B13C-FB6460FD3503}" type="slidenum">
              <a:rPr lang="zh-CN" altLang="en-US" sz="1300" b="0" i="0" dirty="0">
                <a:solidFill>
                  <a:schemeClr val="tx1"/>
                </a:solidFill>
                <a:latin typeface="Times New Roman" panose="02020603050405020304" pitchFamily="18" charset="0"/>
                <a:ea typeface="宋体" panose="02010600030101010101" pitchFamily="2" charset="-122"/>
              </a:rPr>
              <a:t>49</a:t>
            </a:fld>
            <a:endParaRPr lang="zh-CN" altLang="en-US" sz="1300" b="0" i="0" dirty="0">
              <a:solidFill>
                <a:schemeClr val="tx1"/>
              </a:solidFill>
              <a:latin typeface="Times New Roman" panose="02020603050405020304" pitchFamily="18" charset="0"/>
              <a:ea typeface="宋体" panose="02010600030101010101" pitchFamily="2" charset="-122"/>
            </a:endParaRPr>
          </a:p>
        </p:txBody>
      </p:sp>
      <p:sp>
        <p:nvSpPr>
          <p:cNvPr id="116739" name="Rectangle 2"/>
          <p:cNvSpPr>
            <a:spLocks noGrp="1"/>
          </p:cNvSpPr>
          <p:nvPr>
            <p:ph type="body" idx="1"/>
          </p:nvPr>
        </p:nvSpPr>
        <p:spPr>
          <a:xfrm>
            <a:off x="533400" y="4654550"/>
            <a:ext cx="6118225" cy="4813300"/>
          </a:xfrm>
          <a:ln w="12700"/>
        </p:spPr>
        <p:txBody>
          <a:bodyPr wrap="square" lIns="95116" tIns="46724" rIns="95116" bIns="46724" anchor="t" anchorCtr="0"/>
          <a:lstStyle/>
          <a:p>
            <a:pPr lvl="0" eaLnBrk="1" hangingPunct="1"/>
            <a:r>
              <a:rPr lang="en-US" altLang="zh-CN" dirty="0"/>
              <a:t>A HIT is when the data the processor wants to access is found in the upper level (Blk X).</a:t>
            </a:r>
          </a:p>
          <a:p>
            <a:pPr lvl="0" eaLnBrk="1" hangingPunct="1"/>
            <a:r>
              <a:rPr lang="en-US" altLang="zh-CN" dirty="0"/>
              <a:t>The fraction of the memory access that are HIT is defined as HIT rate.</a:t>
            </a:r>
          </a:p>
          <a:p>
            <a:pPr lvl="0" eaLnBrk="1" hangingPunct="1"/>
            <a:r>
              <a:rPr lang="en-US" altLang="zh-CN" dirty="0"/>
              <a:t>HIT Time is the time to access the Upper Level where the data is found (X).  It consists of:</a:t>
            </a:r>
          </a:p>
          <a:p>
            <a:pPr lvl="0" eaLnBrk="1" hangingPunct="1"/>
            <a:r>
              <a:rPr lang="en-US" altLang="zh-CN" dirty="0"/>
              <a:t>(a) Time to access this level.</a:t>
            </a:r>
          </a:p>
          <a:p>
            <a:pPr lvl="0" eaLnBrk="1" hangingPunct="1"/>
            <a:r>
              <a:rPr lang="en-US" altLang="zh-CN" dirty="0"/>
              <a:t>(b) AND the time to determine if this is a Hit or Miss.</a:t>
            </a:r>
          </a:p>
          <a:p>
            <a:pPr lvl="0" eaLnBrk="1" hangingPunct="1"/>
            <a:r>
              <a:rPr lang="en-US" altLang="zh-CN" dirty="0"/>
              <a:t>If the data the processor wants cannot be found in the Upper level.  Then we have a miss and we need to retrieve the data (Blk Y) from the lower level.</a:t>
            </a:r>
          </a:p>
          <a:p>
            <a:pPr lvl="0" eaLnBrk="1" hangingPunct="1"/>
            <a:r>
              <a:rPr lang="en-US" altLang="zh-CN" dirty="0"/>
              <a:t>By definition (definition of Hit: Fraction), the miss rate is just 1 minus the hit rate.</a:t>
            </a:r>
          </a:p>
          <a:p>
            <a:pPr lvl="0" eaLnBrk="1" hangingPunct="1"/>
            <a:r>
              <a:rPr lang="en-US" altLang="zh-CN" dirty="0"/>
              <a:t>This miss penalty also consists of two parts:</a:t>
            </a:r>
          </a:p>
          <a:p>
            <a:pPr lvl="0" eaLnBrk="1" hangingPunct="1"/>
            <a:r>
              <a:rPr lang="en-US" altLang="zh-CN" dirty="0"/>
              <a:t>(a) The time it takes to replace a block (Blk Y to BlkX) in the upper level.</a:t>
            </a:r>
          </a:p>
          <a:p>
            <a:pPr lvl="0" eaLnBrk="1" hangingPunct="1"/>
            <a:r>
              <a:rPr lang="en-US" altLang="zh-CN" dirty="0"/>
              <a:t>(b) And then the time it takes to deliver this new block to the processor.</a:t>
            </a:r>
          </a:p>
          <a:p>
            <a:pPr lvl="0" eaLnBrk="1" hangingPunct="1"/>
            <a:r>
              <a:rPr lang="en-US" altLang="zh-CN" dirty="0"/>
              <a:t>It is very important that your Hit Time to be much much smaller than your miss penalty.  Otherwise, there will be no reason to build a memory hierarchy.</a:t>
            </a:r>
          </a:p>
          <a:p>
            <a:pPr lvl="0" eaLnBrk="1" hangingPunct="1"/>
            <a:endParaRPr lang="en-US" altLang="zh-CN" dirty="0"/>
          </a:p>
          <a:p>
            <a:pPr lvl="0" eaLnBrk="1" hangingPunct="1"/>
            <a:r>
              <a:rPr lang="en-US" altLang="zh-CN" dirty="0"/>
              <a:t>+2 = 14 min. (X:54)</a:t>
            </a:r>
          </a:p>
          <a:p>
            <a:pPr lvl="0" eaLnBrk="1" hangingPunct="1"/>
            <a:endParaRPr lang="en-US" altLang="zh-CN" dirty="0"/>
          </a:p>
        </p:txBody>
      </p:sp>
      <p:sp>
        <p:nvSpPr>
          <p:cNvPr id="116740" name="Rectangle 3"/>
          <p:cNvSpPr>
            <a:spLocks noGrp="1" noRot="1" noChangeAspect="1" noTextEdit="1"/>
          </p:cNvSpPr>
          <p:nvPr>
            <p:ph type="sldImg"/>
          </p:nvPr>
        </p:nvSpPr>
        <p:spPr>
          <a:xfrm>
            <a:off x="990600" y="642938"/>
            <a:ext cx="5137150" cy="3852862"/>
          </a:xfrm>
          <a:ln w="12700">
            <a:noFill/>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txBox="1">
            <a:spLocks noGrp="1"/>
          </p:cNvSpPr>
          <p:nvPr>
            <p:ph type="sldNum" sz="quarter"/>
          </p:nvPr>
        </p:nvSpPr>
        <p:spPr>
          <a:xfrm>
            <a:off x="4024313" y="9723438"/>
            <a:ext cx="3074987" cy="511175"/>
          </a:xfrm>
          <a:prstGeom prst="rect">
            <a:avLst/>
          </a:prstGeom>
          <a:noFill/>
          <a:ln w="9525">
            <a:noFill/>
          </a:ln>
        </p:spPr>
        <p:txBody>
          <a:bodyPr lIns="96575" tIns="48288" rIns="96575" bIns="48288" anchor="b" anchorCtr="0"/>
          <a:lstStyle/>
          <a:p>
            <a:pPr lvl="0" algn="r" defTabSz="965200" eaLnBrk="1" hangingPunct="1">
              <a:spcBef>
                <a:spcPct val="0"/>
              </a:spcBef>
            </a:pPr>
            <a:fld id="{9A0DB2DC-4C9A-4742-B13C-FB6460FD3503}" type="slidenum">
              <a:rPr lang="zh-CN" altLang="en-US" sz="1300" b="0" i="0" dirty="0">
                <a:solidFill>
                  <a:schemeClr val="tx1"/>
                </a:solidFill>
                <a:latin typeface="Times New Roman" panose="02020603050405020304" pitchFamily="18" charset="0"/>
                <a:ea typeface="宋体" panose="02010600030101010101" pitchFamily="2" charset="-122"/>
              </a:rPr>
              <a:t>50</a:t>
            </a:fld>
            <a:endParaRPr lang="zh-CN" altLang="en-US" sz="1300" b="0" i="0" dirty="0">
              <a:solidFill>
                <a:schemeClr val="tx1"/>
              </a:solidFill>
              <a:latin typeface="Times New Roman" panose="02020603050405020304" pitchFamily="18" charset="0"/>
              <a:ea typeface="宋体" panose="02010600030101010101" pitchFamily="2" charset="-122"/>
            </a:endParaRPr>
          </a:p>
        </p:txBody>
      </p:sp>
      <p:sp>
        <p:nvSpPr>
          <p:cNvPr id="118787" name="Rectangle 2"/>
          <p:cNvSpPr>
            <a:spLocks noGrp="1" noRot="1" noChangeAspect="1" noTextEdit="1"/>
          </p:cNvSpPr>
          <p:nvPr>
            <p:ph type="sldImg"/>
          </p:nvPr>
        </p:nvSpPr>
        <p:spPr>
          <a:ln/>
        </p:spPr>
      </p:sp>
      <p:sp>
        <p:nvSpPr>
          <p:cNvPr id="118788" name="Rectangle 3"/>
          <p:cNvSpPr>
            <a:spLocks noGrp="1"/>
          </p:cNvSpPr>
          <p:nvPr>
            <p:ph type="body" idx="1"/>
          </p:nvPr>
        </p:nvSpPr>
        <p:spPr>
          <a:ln/>
        </p:spPr>
        <p:txBody>
          <a:bodyPr wrap="square" lIns="96575" tIns="48288" rIns="96575" bIns="48288" anchor="t" anchorCtr="0"/>
          <a:lstStyle/>
          <a:p>
            <a:pPr lvl="0" eaLnBrk="1" hangingPunct="1"/>
            <a:r>
              <a:rPr lang="zh-CN" altLang="en-US" dirty="0"/>
              <a:t>在主存-</a:t>
            </a:r>
            <a:r>
              <a:rPr lang="en-US" altLang="zh-CN" dirty="0"/>
              <a:t>Cache</a:t>
            </a:r>
            <a:r>
              <a:rPr lang="zh-CN" altLang="en-US" dirty="0"/>
              <a:t>存储体系中，所有的程序和数据都在主存中，</a:t>
            </a:r>
            <a:r>
              <a:rPr lang="en-US" altLang="zh-CN" dirty="0"/>
              <a:t>Cache</a:t>
            </a:r>
            <a:r>
              <a:rPr lang="zh-CN" altLang="en-US" dirty="0"/>
              <a:t>中只存放主存一部分程序块和数据的副本。 </a:t>
            </a:r>
          </a:p>
          <a:p>
            <a:pPr lvl="0" eaLnBrk="1" hangingPunct="1"/>
            <a:endParaRPr lang="zh-CN" altLang="en-US" dirty="0"/>
          </a:p>
          <a:p>
            <a:pPr lvl="0" eaLnBrk="1" hangingPunct="1"/>
            <a:endParaRPr lang="zh-CN" alt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txBox="1">
            <a:spLocks noGrp="1"/>
          </p:cNvSpPr>
          <p:nvPr>
            <p:ph type="sldNum" sz="quarter"/>
          </p:nvPr>
        </p:nvSpPr>
        <p:spPr>
          <a:xfrm>
            <a:off x="4024313" y="9723438"/>
            <a:ext cx="3074987" cy="511175"/>
          </a:xfrm>
          <a:prstGeom prst="rect">
            <a:avLst/>
          </a:prstGeom>
          <a:noFill/>
          <a:ln w="9525">
            <a:noFill/>
          </a:ln>
        </p:spPr>
        <p:txBody>
          <a:bodyPr lIns="96575" tIns="48288" rIns="96575" bIns="48288" anchor="b" anchorCtr="0"/>
          <a:lstStyle/>
          <a:p>
            <a:pPr lvl="0" algn="r" defTabSz="965200" eaLnBrk="1" hangingPunct="1">
              <a:spcBef>
                <a:spcPct val="0"/>
              </a:spcBef>
            </a:pPr>
            <a:fld id="{9A0DB2DC-4C9A-4742-B13C-FB6460FD3503}" type="slidenum">
              <a:rPr lang="zh-CN" altLang="en-US" sz="1300" b="0" i="0" dirty="0">
                <a:solidFill>
                  <a:schemeClr val="tx1"/>
                </a:solidFill>
                <a:latin typeface="Times New Roman" panose="02020603050405020304" pitchFamily="18" charset="0"/>
                <a:ea typeface="宋体" panose="02010600030101010101" pitchFamily="2" charset="-122"/>
              </a:rPr>
              <a:t>72</a:t>
            </a:fld>
            <a:endParaRPr lang="zh-CN" altLang="en-US" sz="1300" b="0" i="0" dirty="0">
              <a:solidFill>
                <a:schemeClr val="tx1"/>
              </a:solidFill>
              <a:latin typeface="Times New Roman" panose="02020603050405020304" pitchFamily="18" charset="0"/>
              <a:ea typeface="宋体" panose="02010600030101010101" pitchFamily="2" charset="-122"/>
            </a:endParaRPr>
          </a:p>
        </p:txBody>
      </p:sp>
      <p:sp>
        <p:nvSpPr>
          <p:cNvPr id="182275" name="Rectangle 2"/>
          <p:cNvSpPr>
            <a:spLocks noGrp="1" noRot="1" noChangeAspect="1" noTextEdit="1"/>
          </p:cNvSpPr>
          <p:nvPr>
            <p:ph type="sldImg"/>
          </p:nvPr>
        </p:nvSpPr>
        <p:spPr>
          <a:ln/>
        </p:spPr>
      </p:sp>
      <p:sp>
        <p:nvSpPr>
          <p:cNvPr id="182276" name="Rectangle 3"/>
          <p:cNvSpPr>
            <a:spLocks noGrp="1"/>
          </p:cNvSpPr>
          <p:nvPr>
            <p:ph type="body" idx="1"/>
          </p:nvPr>
        </p:nvSpPr>
        <p:spPr>
          <a:xfrm>
            <a:off x="946150" y="4860925"/>
            <a:ext cx="5207000" cy="4606925"/>
          </a:xfrm>
          <a:ln/>
        </p:spPr>
        <p:txBody>
          <a:bodyPr wrap="square" lIns="96575" tIns="48288" rIns="96575" bIns="48288" anchor="t" anchorCtr="0"/>
          <a:lstStyle/>
          <a:p>
            <a:pPr lvl="0" eaLnBrk="1" hangingPunct="1"/>
            <a:r>
              <a:rPr lang="zh-CN" altLang="en-US" dirty="0">
                <a:solidFill>
                  <a:srgbClr val="660066"/>
                </a:solidFill>
                <a:latin typeface="华文新魏" panose="02010800040101010101" pitchFamily="2" charset="-122"/>
              </a:rPr>
              <a:t>当存储器中无处于就绪状态的进程（例如：某一时刻所有进程都在等待</a:t>
            </a:r>
            <a:r>
              <a:rPr lang="en-US" altLang="zh-CN" dirty="0">
                <a:solidFill>
                  <a:srgbClr val="660066"/>
                </a:solidFill>
                <a:latin typeface="华文新魏" panose="02010800040101010101" pitchFamily="2" charset="-122"/>
              </a:rPr>
              <a:t>I/O</a:t>
            </a:r>
            <a:r>
              <a:rPr lang="zh-CN" altLang="en-US" dirty="0">
                <a:solidFill>
                  <a:srgbClr val="660066"/>
                </a:solidFill>
                <a:latin typeface="华文新魏" panose="02010800040101010101" pitchFamily="2" charset="-122"/>
              </a:rPr>
              <a:t>）时，处理器将一些进程调出写回到磁盘，排入中间队列，然后</a:t>
            </a:r>
            <a:r>
              <a:rPr lang="en-US" altLang="zh-CN" dirty="0">
                <a:solidFill>
                  <a:srgbClr val="660066"/>
                </a:solidFill>
                <a:latin typeface="华文新魏" panose="02010800040101010101" pitchFamily="2" charset="-122"/>
              </a:rPr>
              <a:t>OS</a:t>
            </a:r>
            <a:r>
              <a:rPr lang="zh-CN" altLang="en-US" dirty="0">
                <a:solidFill>
                  <a:srgbClr val="660066"/>
                </a:solidFill>
                <a:latin typeface="华文新魏" panose="02010800040101010101" pitchFamily="2" charset="-122"/>
              </a:rPr>
              <a:t>再从中间队列或长项队列中调入其他进程执行。或新的作业直接覆盖老作业的存储区</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txBox="1">
            <a:spLocks noGrp="1"/>
          </p:cNvSpPr>
          <p:nvPr>
            <p:ph type="sldNum" sz="quarter"/>
          </p:nvPr>
        </p:nvSpPr>
        <p:spPr>
          <a:xfrm>
            <a:off x="4024313" y="9723438"/>
            <a:ext cx="3074987" cy="511175"/>
          </a:xfrm>
          <a:prstGeom prst="rect">
            <a:avLst/>
          </a:prstGeom>
          <a:noFill/>
          <a:ln w="9525">
            <a:noFill/>
          </a:ln>
        </p:spPr>
        <p:txBody>
          <a:bodyPr lIns="96575" tIns="48288" rIns="96575" bIns="48288" anchor="b" anchorCtr="0"/>
          <a:lstStyle/>
          <a:p>
            <a:pPr lvl="0" algn="r" defTabSz="965200" eaLnBrk="1" hangingPunct="1">
              <a:spcBef>
                <a:spcPct val="0"/>
              </a:spcBef>
            </a:pPr>
            <a:fld id="{9A0DB2DC-4C9A-4742-B13C-FB6460FD3503}" type="slidenum">
              <a:rPr lang="zh-CN" altLang="en-US" sz="1300" b="0" i="0" dirty="0">
                <a:solidFill>
                  <a:schemeClr val="tx1"/>
                </a:solidFill>
                <a:latin typeface="Times New Roman" panose="02020603050405020304" pitchFamily="18" charset="0"/>
                <a:ea typeface="宋体" panose="02010600030101010101" pitchFamily="2" charset="-122"/>
              </a:rPr>
              <a:t>74</a:t>
            </a:fld>
            <a:endParaRPr lang="zh-CN" altLang="en-US" sz="1300" b="0" i="0" dirty="0">
              <a:solidFill>
                <a:schemeClr val="tx1"/>
              </a:solidFill>
              <a:latin typeface="Times New Roman" panose="02020603050405020304" pitchFamily="18" charset="0"/>
              <a:ea typeface="宋体" panose="02010600030101010101" pitchFamily="2" charset="-122"/>
            </a:endParaRPr>
          </a:p>
        </p:txBody>
      </p:sp>
      <p:sp>
        <p:nvSpPr>
          <p:cNvPr id="185347" name="Rectangle 2"/>
          <p:cNvSpPr>
            <a:spLocks noGrp="1" noRot="1" noChangeAspect="1" noTextEdit="1"/>
          </p:cNvSpPr>
          <p:nvPr>
            <p:ph type="sldImg"/>
          </p:nvPr>
        </p:nvSpPr>
        <p:spPr>
          <a:ln/>
        </p:spPr>
      </p:sp>
      <p:sp>
        <p:nvSpPr>
          <p:cNvPr id="185348" name="Rectangle 3"/>
          <p:cNvSpPr>
            <a:spLocks noGrp="1"/>
          </p:cNvSpPr>
          <p:nvPr>
            <p:ph type="body" idx="1"/>
          </p:nvPr>
        </p:nvSpPr>
        <p:spPr>
          <a:xfrm>
            <a:off x="946150" y="4860925"/>
            <a:ext cx="5207000" cy="4606925"/>
          </a:xfrm>
          <a:ln/>
        </p:spPr>
        <p:txBody>
          <a:bodyPr wrap="square" lIns="96575" tIns="48288" rIns="96575" bIns="48288" anchor="t" anchorCtr="0"/>
          <a:lstStyle/>
          <a:p>
            <a:pPr lvl="0" algn="just" eaLnBrk="1" hangingPunct="1"/>
            <a:r>
              <a:rPr lang="zh-CN" altLang="en-US" sz="1000" dirty="0"/>
              <a:t>示例：初始时，主存除了操作系统占据的一些空间外，其余为空；把</a:t>
            </a:r>
            <a:r>
              <a:rPr lang="en-US" altLang="zh-CN" sz="1000" dirty="0"/>
              <a:t>3</a:t>
            </a:r>
            <a:r>
              <a:rPr lang="zh-CN" altLang="en-US" sz="1000" dirty="0"/>
              <a:t>个进程调入主存，装在操作系统未端，结果在存储器未端留下一个“空”块。因为它很小，不能装入第</a:t>
            </a:r>
            <a:r>
              <a:rPr lang="en-US" altLang="zh-CN" sz="1000" dirty="0"/>
              <a:t>4</a:t>
            </a:r>
            <a:r>
              <a:rPr lang="zh-CN" altLang="en-US" sz="1000" dirty="0"/>
              <a:t>个进程。当进程</a:t>
            </a:r>
            <a:r>
              <a:rPr lang="en-US" altLang="zh-CN" sz="1000" dirty="0"/>
              <a:t>2</a:t>
            </a:r>
            <a:r>
              <a:rPr lang="zh-CN" altLang="en-US" sz="1000" dirty="0"/>
              <a:t>从分区交换出来时，这时有足够空间可分配给进程</a:t>
            </a:r>
            <a:r>
              <a:rPr lang="en-US" altLang="zh-CN" sz="1000" dirty="0"/>
              <a:t>4</a:t>
            </a:r>
            <a:r>
              <a:rPr lang="zh-CN" altLang="en-US" sz="1000" dirty="0"/>
              <a:t>。由于进程</a:t>
            </a:r>
            <a:r>
              <a:rPr lang="en-US" altLang="zh-CN" sz="1000" dirty="0"/>
              <a:t>4</a:t>
            </a:r>
            <a:r>
              <a:rPr lang="zh-CN" altLang="en-US" sz="1000" dirty="0"/>
              <a:t>的长度小于进程</a:t>
            </a:r>
            <a:r>
              <a:rPr lang="en-US" altLang="zh-CN" sz="1000" dirty="0"/>
              <a:t>2</a:t>
            </a:r>
            <a:r>
              <a:rPr lang="zh-CN" altLang="en-US" sz="1000" dirty="0"/>
              <a:t>的长度，分配后又产生了另一块“空”块。</a:t>
            </a:r>
          </a:p>
          <a:p>
            <a:pPr lvl="0" eaLnBrk="1" hangingPunct="1"/>
            <a:endParaRPr lang="zh-CN" alt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t>83</a:t>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119811" name="Rectangle 2"/>
          <p:cNvSpPr>
            <a:spLocks noGrp="1" noRot="1" noChangeAspect="1" noTextEdit="1"/>
          </p:cNvSpPr>
          <p:nvPr>
            <p:ph type="sldImg"/>
          </p:nvPr>
        </p:nvSpPr>
        <p:spPr/>
      </p:sp>
      <p:sp>
        <p:nvSpPr>
          <p:cNvPr id="119812" name="Rectangle 3"/>
          <p:cNvSpPr>
            <a:spLocks noGrp="1"/>
          </p:cNvSpPr>
          <p:nvPr>
            <p:ph type="body"/>
          </p:nvPr>
        </p:nvSpPr>
        <p:spPr>
          <a:xfrm>
            <a:off x="914400" y="4343400"/>
            <a:ext cx="5029200" cy="4114800"/>
          </a:xfrm>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t>84</a:t>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121859" name="Rectangle 2"/>
          <p:cNvSpPr>
            <a:spLocks noGrp="1" noRot="1" noChangeAspect="1" noTextEdit="1"/>
          </p:cNvSpPr>
          <p:nvPr>
            <p:ph type="sldImg"/>
          </p:nvPr>
        </p:nvSpPr>
        <p:spPr/>
      </p:sp>
      <p:sp>
        <p:nvSpPr>
          <p:cNvPr id="121860" name="Rectangle 3"/>
          <p:cNvSpPr>
            <a:spLocks noGrp="1"/>
          </p:cNvSpPr>
          <p:nvPr>
            <p:ph type="body"/>
          </p:nvPr>
        </p:nvSpPr>
        <p:spPr>
          <a:xfrm>
            <a:off x="914400" y="4343400"/>
            <a:ext cx="5029200" cy="4114800"/>
          </a:xfrm>
        </p:spPr>
        <p:txBody>
          <a:bodyPr wrap="square" lIns="91440" tIns="45720" rIns="91440" bIns="45720" anchor="t" anchorCtr="0"/>
          <a:lstStyle/>
          <a:p>
            <a:pPr lvl="0" eaLnBrk="1" hangingPunct="1"/>
            <a:r>
              <a:rPr lang="zh-CN" altLang="en-US" dirty="0">
                <a:solidFill>
                  <a:schemeClr val="hlink"/>
                </a:solidFill>
                <a:latin typeface="Times New Roman" panose="02020603050405020304" pitchFamily="18" charset="0"/>
                <a:ea typeface="宋体" panose="02010600030101010101" pitchFamily="2" charset="-122"/>
              </a:rPr>
              <a:t>页面失效：</a:t>
            </a:r>
            <a:r>
              <a:rPr lang="zh-CN" altLang="en-US" dirty="0">
                <a:latin typeface="Times New Roman" panose="02020603050405020304" pitchFamily="18" charset="0"/>
                <a:ea typeface="宋体" panose="02010600030101010101" pitchFamily="2" charset="-122"/>
              </a:rPr>
              <a:t>要访问的虚页不在实际主存中，就发生了页面失效</a:t>
            </a:r>
          </a:p>
          <a:p>
            <a:pPr lvl="0" eaLnBrk="1" hangingPunct="1"/>
            <a:r>
              <a:rPr lang="zh-CN" altLang="en-US" dirty="0">
                <a:solidFill>
                  <a:schemeClr val="hlink"/>
                </a:solidFill>
                <a:latin typeface="Times New Roman" panose="02020603050405020304" pitchFamily="18" charset="0"/>
                <a:ea typeface="宋体" panose="02010600030101010101" pitchFamily="2" charset="-122"/>
              </a:rPr>
              <a:t>页面争用（实页冲突）</a:t>
            </a:r>
            <a:r>
              <a:rPr lang="zh-CN" altLang="en-US" dirty="0">
                <a:latin typeface="Times New Roman" panose="02020603050405020304" pitchFamily="18" charset="0"/>
                <a:ea typeface="宋体" panose="02010600030101010101" pitchFamily="2" charset="-122"/>
              </a:rPr>
              <a:t>：发生两个以上的虚页想要进入主存中同一个页面位置的现象。</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t>85</a:t>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123907" name="Rectangle 2"/>
          <p:cNvSpPr>
            <a:spLocks noGrp="1" noRot="1" noChangeAspect="1" noTextEdit="1"/>
          </p:cNvSpPr>
          <p:nvPr>
            <p:ph type="sldImg"/>
          </p:nvPr>
        </p:nvSpPr>
        <p:spPr/>
      </p:sp>
      <p:sp>
        <p:nvSpPr>
          <p:cNvPr id="123908" name="Rectangle 3"/>
          <p:cNvSpPr>
            <a:spLocks noGrp="1"/>
          </p:cNvSpPr>
          <p:nvPr>
            <p:ph type="body"/>
          </p:nvPr>
        </p:nvSpPr>
        <p:spPr>
          <a:xfrm>
            <a:off x="914400" y="4343400"/>
            <a:ext cx="5029200" cy="4114800"/>
          </a:xfrm>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t>86</a:t>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125955" name="Rectangle 2"/>
          <p:cNvSpPr>
            <a:spLocks noGrp="1" noRot="1" noChangeAspect="1" noTextEdit="1"/>
          </p:cNvSpPr>
          <p:nvPr>
            <p:ph type="sldImg"/>
          </p:nvPr>
        </p:nvSpPr>
        <p:spPr/>
      </p:sp>
      <p:sp>
        <p:nvSpPr>
          <p:cNvPr id="125956" name="Rectangle 3"/>
          <p:cNvSpPr>
            <a:spLocks noGrp="1"/>
          </p:cNvSpPr>
          <p:nvPr>
            <p:ph type="body"/>
          </p:nvPr>
        </p:nvSpPr>
        <p:spPr>
          <a:xfrm>
            <a:off x="914400" y="4343400"/>
            <a:ext cx="5029200" cy="4114800"/>
          </a:xfrm>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t>87</a:t>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128003" name="Rectangle 2"/>
          <p:cNvSpPr>
            <a:spLocks noGrp="1" noRot="1" noChangeAspect="1" noTextEdit="1"/>
          </p:cNvSpPr>
          <p:nvPr>
            <p:ph type="sldImg"/>
          </p:nvPr>
        </p:nvSpPr>
        <p:spPr/>
      </p:sp>
      <p:sp>
        <p:nvSpPr>
          <p:cNvPr id="128004" name="Rectangle 3"/>
          <p:cNvSpPr>
            <a:spLocks noGrp="1"/>
          </p:cNvSpPr>
          <p:nvPr>
            <p:ph type="body"/>
          </p:nvPr>
        </p:nvSpPr>
        <p:spPr>
          <a:xfrm>
            <a:off x="914400" y="4343400"/>
            <a:ext cx="5029200" cy="4114800"/>
          </a:xfrm>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t>91</a:t>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133123" name="Rectangle 2"/>
          <p:cNvSpPr>
            <a:spLocks noGrp="1" noRot="1" noChangeAspect="1" noTextEdit="1"/>
          </p:cNvSpPr>
          <p:nvPr>
            <p:ph type="sldImg"/>
          </p:nvPr>
        </p:nvSpPr>
        <p:spPr/>
      </p:sp>
      <p:sp>
        <p:nvSpPr>
          <p:cNvPr id="133124" name="Rectangle 3"/>
          <p:cNvSpPr>
            <a:spLocks noGrp="1"/>
          </p:cNvSpPr>
          <p:nvPr>
            <p:ph type="body"/>
          </p:nvPr>
        </p:nvSpPr>
        <p:spPr>
          <a:xfrm>
            <a:off x="914400" y="4343400"/>
            <a:ext cx="5029200" cy="4114800"/>
          </a:xfrm>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t>92</a:t>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135171" name="Rectangle 2"/>
          <p:cNvSpPr>
            <a:spLocks noGrp="1" noRot="1" noChangeAspect="1" noTextEdit="1"/>
          </p:cNvSpPr>
          <p:nvPr>
            <p:ph type="sldImg"/>
          </p:nvPr>
        </p:nvSpPr>
        <p:spPr/>
      </p:sp>
      <p:sp>
        <p:nvSpPr>
          <p:cNvPr id="135172" name="Rectangle 3"/>
          <p:cNvSpPr>
            <a:spLocks noGrp="1"/>
          </p:cNvSpPr>
          <p:nvPr>
            <p:ph type="body"/>
          </p:nvPr>
        </p:nvSpPr>
        <p:spPr>
          <a:xfrm>
            <a:off x="914400" y="4343400"/>
            <a:ext cx="5029200" cy="4114800"/>
          </a:xfrm>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t>94</a:t>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138243" name="Rectangle 2"/>
          <p:cNvSpPr>
            <a:spLocks noGrp="1" noRot="1" noChangeAspect="1" noTextEdit="1"/>
          </p:cNvSpPr>
          <p:nvPr>
            <p:ph type="sldImg"/>
          </p:nvPr>
        </p:nvSpPr>
        <p:spPr/>
      </p:sp>
      <p:sp>
        <p:nvSpPr>
          <p:cNvPr id="138244" name="Rectangle 3"/>
          <p:cNvSpPr>
            <a:spLocks noGrp="1"/>
          </p:cNvSpPr>
          <p:nvPr>
            <p:ph type="body"/>
          </p:nvPr>
        </p:nvSpPr>
        <p:spPr>
          <a:xfrm>
            <a:off x="914400" y="4343400"/>
            <a:ext cx="5029200" cy="4114800"/>
          </a:xfrm>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t>102</a:t>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147459" name="Rectangle 2"/>
          <p:cNvSpPr>
            <a:spLocks noGrp="1" noRot="1" noChangeAspect="1" noTextEdit="1"/>
          </p:cNvSpPr>
          <p:nvPr>
            <p:ph type="sldImg"/>
          </p:nvPr>
        </p:nvSpPr>
        <p:spPr/>
      </p:sp>
      <p:sp>
        <p:nvSpPr>
          <p:cNvPr id="147460" name="Rectangle 3"/>
          <p:cNvSpPr>
            <a:spLocks noGrp="1"/>
          </p:cNvSpPr>
          <p:nvPr>
            <p:ph type="body"/>
          </p:nvPr>
        </p:nvSpPr>
        <p:spPr>
          <a:xfrm>
            <a:off x="914400" y="4343400"/>
            <a:ext cx="5029200" cy="4114800"/>
          </a:xfrm>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t>103</a:t>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149507" name="Rectangle 2"/>
          <p:cNvSpPr>
            <a:spLocks noGrp="1" noRot="1" noChangeAspect="1" noTextEdit="1"/>
          </p:cNvSpPr>
          <p:nvPr>
            <p:ph type="sldImg"/>
          </p:nvPr>
        </p:nvSpPr>
        <p:spPr/>
      </p:sp>
      <p:sp>
        <p:nvSpPr>
          <p:cNvPr id="149508" name="Rectangle 3"/>
          <p:cNvSpPr>
            <a:spLocks noGrp="1"/>
          </p:cNvSpPr>
          <p:nvPr>
            <p:ph type="body"/>
          </p:nvPr>
        </p:nvSpPr>
        <p:spPr>
          <a:xfrm>
            <a:off x="914400" y="4343400"/>
            <a:ext cx="5029200" cy="4114800"/>
          </a:xfrm>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t>104</a:t>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151555" name="Rectangle 2"/>
          <p:cNvSpPr>
            <a:spLocks noGrp="1" noRot="1" noChangeAspect="1" noTextEdit="1"/>
          </p:cNvSpPr>
          <p:nvPr>
            <p:ph type="sldImg"/>
          </p:nvPr>
        </p:nvSpPr>
        <p:spPr/>
      </p:sp>
      <p:sp>
        <p:nvSpPr>
          <p:cNvPr id="151556" name="Rectangle 3"/>
          <p:cNvSpPr>
            <a:spLocks noGrp="1"/>
          </p:cNvSpPr>
          <p:nvPr>
            <p:ph type="body"/>
          </p:nvPr>
        </p:nvSpPr>
        <p:spPr>
          <a:xfrm>
            <a:off x="914400" y="4343400"/>
            <a:ext cx="5029200" cy="4114800"/>
          </a:xfrm>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t>105</a:t>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153603" name="Rectangle 2"/>
          <p:cNvSpPr>
            <a:spLocks noGrp="1" noRot="1" noChangeAspect="1" noTextEdit="1"/>
          </p:cNvSpPr>
          <p:nvPr>
            <p:ph type="sldImg"/>
          </p:nvPr>
        </p:nvSpPr>
        <p:spPr>
          <a:xfrm>
            <a:off x="1146175" y="687388"/>
            <a:ext cx="4567238" cy="3425825"/>
          </a:xfrm>
          <a:ln w="12700"/>
        </p:spPr>
      </p:sp>
      <p:sp>
        <p:nvSpPr>
          <p:cNvPr id="153604" name="Rectangle 3"/>
          <p:cNvSpPr>
            <a:spLocks noGrp="1"/>
          </p:cNvSpPr>
          <p:nvPr>
            <p:ph type="body"/>
          </p:nvPr>
        </p:nvSpPr>
        <p:spPr>
          <a:xfrm>
            <a:off x="914400" y="4343400"/>
            <a:ext cx="5029200" cy="4114800"/>
          </a:xfrm>
        </p:spPr>
        <p:txBody>
          <a:bodyPr wrap="square" lIns="92066" tIns="46033" rIns="92066" bIns="46033"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t>107</a:t>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156675" name="Rectangle 2"/>
          <p:cNvSpPr>
            <a:spLocks noGrp="1" noRot="1" noChangeAspect="1" noTextEdit="1"/>
          </p:cNvSpPr>
          <p:nvPr>
            <p:ph type="sldImg"/>
          </p:nvPr>
        </p:nvSpPr>
        <p:spPr/>
      </p:sp>
      <p:sp>
        <p:nvSpPr>
          <p:cNvPr id="156676" name="Rectangle 3"/>
          <p:cNvSpPr>
            <a:spLocks noGrp="1"/>
          </p:cNvSpPr>
          <p:nvPr>
            <p:ph type="body"/>
          </p:nvPr>
        </p:nvSpPr>
        <p:spPr>
          <a:xfrm>
            <a:off x="914400" y="4343400"/>
            <a:ext cx="5029200" cy="4114800"/>
          </a:xfrm>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t>108</a:t>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158723" name="Rectangle 2"/>
          <p:cNvSpPr>
            <a:spLocks noGrp="1" noRot="1" noChangeAspect="1" noTextEdit="1"/>
          </p:cNvSpPr>
          <p:nvPr>
            <p:ph type="sldImg"/>
          </p:nvPr>
        </p:nvSpPr>
        <p:spPr/>
      </p:sp>
      <p:sp>
        <p:nvSpPr>
          <p:cNvPr id="158724" name="Rectangle 3"/>
          <p:cNvSpPr>
            <a:spLocks noGrp="1"/>
          </p:cNvSpPr>
          <p:nvPr>
            <p:ph type="body"/>
          </p:nvPr>
        </p:nvSpPr>
        <p:spPr>
          <a:xfrm>
            <a:off x="914400" y="4343400"/>
            <a:ext cx="5029200" cy="4114800"/>
          </a:xfrm>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t>115</a:t>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98307" name="Rectangle 2"/>
          <p:cNvSpPr>
            <a:spLocks noGrp="1" noRot="1" noChangeAspect="1" noTextEdit="1"/>
          </p:cNvSpPr>
          <p:nvPr>
            <p:ph type="sldImg"/>
          </p:nvPr>
        </p:nvSpPr>
        <p:spPr/>
      </p:sp>
      <p:sp>
        <p:nvSpPr>
          <p:cNvPr id="98308" name="Rectangle 3"/>
          <p:cNvSpPr>
            <a:spLocks noGrp="1"/>
          </p:cNvSpPr>
          <p:nvPr>
            <p:ph type="body"/>
          </p:nvPr>
        </p:nvSpPr>
        <p:spPr>
          <a:xfrm>
            <a:off x="914400" y="4343400"/>
            <a:ext cx="5029200" cy="4114800"/>
          </a:xfrm>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extLst>
      <p:ext uri="{BB962C8B-B14F-4D97-AF65-F5344CB8AC3E}">
        <p14:creationId xmlns:p14="http://schemas.microsoft.com/office/powerpoint/2010/main" val="157731802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t>116</a:t>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100355" name="Rectangle 2"/>
          <p:cNvSpPr>
            <a:spLocks noGrp="1" noRot="1" noChangeAspect="1" noTextEdit="1"/>
          </p:cNvSpPr>
          <p:nvPr>
            <p:ph type="sldImg"/>
          </p:nvPr>
        </p:nvSpPr>
        <p:spPr/>
      </p:sp>
      <p:sp>
        <p:nvSpPr>
          <p:cNvPr id="100356" name="Rectangle 3"/>
          <p:cNvSpPr>
            <a:spLocks noGrp="1"/>
          </p:cNvSpPr>
          <p:nvPr>
            <p:ph type="body"/>
          </p:nvPr>
        </p:nvSpPr>
        <p:spPr>
          <a:xfrm>
            <a:off x="914400" y="4343400"/>
            <a:ext cx="5029200" cy="4114800"/>
          </a:xfrm>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extLst>
      <p:ext uri="{BB962C8B-B14F-4D97-AF65-F5344CB8AC3E}">
        <p14:creationId xmlns:p14="http://schemas.microsoft.com/office/powerpoint/2010/main" val="218538240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t>118</a:t>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103427" name="Rectangle 2"/>
          <p:cNvSpPr>
            <a:spLocks noGrp="1" noRot="1" noChangeAspect="1" noTextEdit="1"/>
          </p:cNvSpPr>
          <p:nvPr>
            <p:ph type="sldImg"/>
          </p:nvPr>
        </p:nvSpPr>
        <p:spPr/>
      </p:sp>
      <p:sp>
        <p:nvSpPr>
          <p:cNvPr id="103428" name="Rectangle 3"/>
          <p:cNvSpPr>
            <a:spLocks noGrp="1"/>
          </p:cNvSpPr>
          <p:nvPr>
            <p:ph type="body"/>
          </p:nvPr>
        </p:nvSpPr>
        <p:spPr>
          <a:xfrm>
            <a:off x="914400" y="4343400"/>
            <a:ext cx="5029200" cy="4114800"/>
          </a:xfrm>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extLst>
      <p:ext uri="{BB962C8B-B14F-4D97-AF65-F5344CB8AC3E}">
        <p14:creationId xmlns:p14="http://schemas.microsoft.com/office/powerpoint/2010/main" val="139646302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txBox="1">
            <a:spLocks noGrp="1"/>
          </p:cNvSpPr>
          <p:nvPr>
            <p:ph type="sldNum" sz="quarte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zh-CN" altLang="en-US" sz="1200" dirty="0">
                <a:solidFill>
                  <a:schemeClr val="tx1"/>
                </a:solidFill>
                <a:latin typeface="Arial" panose="020B0604020202020204" pitchFamily="34" charset="0"/>
                <a:ea typeface="宋体" panose="02010600030101010101" pitchFamily="2" charset="-122"/>
              </a:rPr>
              <a:t>122</a:t>
            </a:fld>
            <a:endParaRPr lang="zh-CN" altLang="en-US" sz="1200" dirty="0">
              <a:solidFill>
                <a:schemeClr val="tx1"/>
              </a:solidFill>
              <a:latin typeface="Arial" panose="020B0604020202020204" pitchFamily="34" charset="0"/>
              <a:ea typeface="宋体" panose="02010600030101010101" pitchFamily="2" charset="-122"/>
            </a:endParaRPr>
          </a:p>
        </p:txBody>
      </p:sp>
      <p:sp>
        <p:nvSpPr>
          <p:cNvPr id="175107" name="Rectangle 2"/>
          <p:cNvSpPr>
            <a:spLocks noGrp="1" noRot="1" noChangeAspect="1" noTextEdit="1"/>
          </p:cNvSpPr>
          <p:nvPr>
            <p:ph type="sldImg"/>
          </p:nvPr>
        </p:nvSpPr>
        <p:spPr/>
      </p:sp>
      <p:sp>
        <p:nvSpPr>
          <p:cNvPr id="175108" name="Rectangle 3"/>
          <p:cNvSpPr>
            <a:spLocks noGrp="1"/>
          </p:cNvSpPr>
          <p:nvPr>
            <p:ph type="body"/>
          </p:nvPr>
        </p:nvSpPr>
        <p:spPr>
          <a:xfrm>
            <a:off x="914400" y="4343400"/>
            <a:ext cx="5029200" cy="4114800"/>
          </a:xfrm>
        </p:spPr>
        <p:txBody>
          <a:bodyPr wrap="square" lIns="91440" tIns="45720" rIns="91440" bIns="45720" anchor="t" anchorCtr="0"/>
          <a:lstStyle/>
          <a:p>
            <a:pPr lvl="0" eaLnBrk="1" hangingPunct="1"/>
            <a:endParaRPr lang="zh-CN" altLang="en-US" dirty="0">
              <a:ea typeface="宋体" panose="02010600030101010101"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bg>
      <p:bgPr>
        <a:solidFill>
          <a:schemeClr val="bg1"/>
        </a:solidFill>
        <a:effectLst/>
      </p:bgPr>
    </p:bg>
    <p:spTree>
      <p:nvGrpSpPr>
        <p:cNvPr id="1" name=""/>
        <p:cNvGrpSpPr/>
        <p:nvPr/>
      </p:nvGrpSpPr>
      <p:grpSpPr>
        <a:xfrm>
          <a:off x="0" y="0"/>
          <a:ext cx="0" cy="0"/>
          <a:chOff x="0" y="0"/>
          <a:chExt cx="0" cy="0"/>
        </a:xfrm>
      </p:grpSpPr>
      <p:sp>
        <p:nvSpPr>
          <p:cNvPr id="219161" name="Rectangle 25"/>
          <p:cNvSpPr>
            <a:spLocks noGrp="1" noChangeArrowheads="1"/>
          </p:cNvSpPr>
          <p:nvPr>
            <p:ph type="ctrTitle"/>
          </p:nvPr>
        </p:nvSpPr>
        <p:spPr>
          <a:xfrm>
            <a:off x="1173163" y="747713"/>
            <a:ext cx="7772400" cy="1736725"/>
          </a:xfrm>
        </p:spPr>
        <p:txBody>
          <a:bodyPr anchor="b">
            <a:spAutoFit/>
          </a:bodyPr>
          <a:lstStyle>
            <a:lvl1pPr>
              <a:defRPr sz="5400"/>
            </a:lvl1pPr>
          </a:lstStyle>
          <a:p>
            <a:pPr lvl="0"/>
            <a:r>
              <a:rPr lang="zh-CN" altLang="en-US" noProof="0"/>
              <a:t>单击此处编辑母版标题样式</a:t>
            </a:r>
          </a:p>
        </p:txBody>
      </p:sp>
      <p:sp>
        <p:nvSpPr>
          <p:cNvPr id="219162" name="Rectangle 26"/>
          <p:cNvSpPr>
            <a:spLocks noGrp="1" noChangeArrowheads="1"/>
          </p:cNvSpPr>
          <p:nvPr>
            <p:ph type="subTitle" idx="1"/>
          </p:nvPr>
        </p:nvSpPr>
        <p:spPr>
          <a:xfrm>
            <a:off x="1166813" y="3886200"/>
            <a:ext cx="6400800" cy="1752600"/>
          </a:xfrm>
        </p:spPr>
        <p:txBody>
          <a:bodyPr/>
          <a:lstStyle>
            <a:lvl1pPr marL="0" indent="0">
              <a:buFont typeface="Wingdings" panose="05000000000000000000" pitchFamily="2" charset="2"/>
              <a:buNone/>
              <a:defRPr sz="3200"/>
            </a:lvl1pPr>
          </a:lstStyle>
          <a:p>
            <a:pPr lvl="0"/>
            <a:r>
              <a:rPr lang="zh-CN" altLang="en-US" noProof="0"/>
              <a:t>单击此处编辑母版副标题样式</a:t>
            </a:r>
          </a:p>
        </p:txBody>
      </p:sp>
      <p:sp>
        <p:nvSpPr>
          <p:cNvPr id="8" name="Rectangle 27"/>
          <p:cNvSpPr>
            <a:spLocks noGrp="1" noChangeArrowheads="1"/>
          </p:cNvSpPr>
          <p:nvPr>
            <p:ph type="dt" sz="half" idx="2"/>
          </p:nvPr>
        </p:nvSpPr>
        <p:spPr bwMode="auto">
          <a:xfrm>
            <a:off x="1166813" y="6248400"/>
            <a:ext cx="1905000" cy="45720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lstStyle>
            <a:lvl1pPr>
              <a:defRPr kumimoji="0" sz="1400" b="0" i="0">
                <a:solidFill>
                  <a:srgbClr val="000000"/>
                </a:solidFill>
                <a:ea typeface="+mn-ea"/>
              </a:defRPr>
            </a:lvl1pPr>
          </a:lstStyle>
          <a:p>
            <a:pPr marL="0" marR="0" lvl="0" indent="0" algn="l" defTabSz="914400" rtl="0" eaLnBrk="1" fontAlgn="base" latinLnBrk="0" hangingPunct="1">
              <a:lnSpc>
                <a:spcPct val="100000"/>
              </a:lnSpc>
              <a:spcBef>
                <a:spcPct val="50000"/>
              </a:spcBef>
              <a:spcAft>
                <a:spcPct val="0"/>
              </a:spcAft>
              <a:buClrTx/>
              <a:buSzTx/>
              <a:buFontTx/>
              <a:buNone/>
              <a:defRPr/>
            </a:pPr>
            <a:fld id="{DBF60811-44EF-40FC-80C8-323FF815359C}" type="datetime8">
              <a:rPr kumimoji="0" lang="zh-CN" altLang="en-US" sz="14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t>2026年2月7日11时15分</a:t>
            </a:fld>
            <a:endParaRPr kumimoji="0" lang="en-US" altLang="zh-CN"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9" name="Rectangle 28"/>
          <p:cNvSpPr>
            <a:spLocks noGrp="1" noChangeArrowheads="1"/>
          </p:cNvSpPr>
          <p:nvPr>
            <p:ph type="ftr" sz="quarter" idx="3"/>
          </p:nvPr>
        </p:nvSpPr>
        <p:spPr bwMode="auto">
          <a:xfrm>
            <a:off x="3581400" y="6248400"/>
            <a:ext cx="2895600" cy="45720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lstStyle>
            <a:lvl1pPr algn="ctr">
              <a:defRPr kumimoji="0" sz="1400" b="0" i="0">
                <a:solidFill>
                  <a:srgbClr val="000000"/>
                </a:solidFill>
                <a:ea typeface="+mn-ea"/>
              </a:defRPr>
            </a:lvl1pPr>
          </a:lstStyle>
          <a:p>
            <a:pPr marL="0" marR="0" lvl="0" indent="0" algn="ctr" defTabSz="914400" rtl="0" eaLnBrk="1" fontAlgn="base" latinLnBrk="0" hangingPunct="1">
              <a:lnSpc>
                <a:spcPct val="100000"/>
              </a:lnSpc>
              <a:spcBef>
                <a:spcPct val="50000"/>
              </a:spcBef>
              <a:spcAft>
                <a:spcPct val="0"/>
              </a:spcAft>
              <a:buClrTx/>
              <a:buSzTx/>
              <a:buFontTx/>
              <a:buNone/>
              <a:defRPr/>
            </a:pPr>
            <a:endParaRPr kumimoji="0" lang="en-US" altLang="zh-CN"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 name="Rectangle 29"/>
          <p:cNvSpPr>
            <a:spLocks noGrp="1" noChangeArrowheads="1"/>
          </p:cNvSpPr>
          <p:nvPr>
            <p:ph type="sldNum" sz="quarter" idx="4"/>
          </p:nvPr>
        </p:nvSpPr>
        <p:spPr bwMode="auto">
          <a:xfrm>
            <a:off x="7010400" y="6248400"/>
            <a:ext cx="1905000" cy="45720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lstStyle>
            <a:lvl1pPr algn="r">
              <a:defRPr kumimoji="0" sz="1400" b="0" i="0">
                <a:solidFill>
                  <a:srgbClr val="000000"/>
                </a:solidFill>
                <a:ea typeface="+mn-ea"/>
              </a:defRPr>
            </a:lvl1pPr>
          </a:lstStyle>
          <a:p>
            <a:pPr marL="0" marR="0" lvl="0" indent="0" algn="r" defTabSz="914400" rtl="0" eaLnBrk="1" fontAlgn="base" latinLnBrk="0" hangingPunct="1">
              <a:lnSpc>
                <a:spcPct val="100000"/>
              </a:lnSpc>
              <a:spcBef>
                <a:spcPct val="50000"/>
              </a:spcBef>
              <a:spcAft>
                <a:spcPct val="0"/>
              </a:spcAft>
              <a:buClrTx/>
              <a:buSzTx/>
              <a:buFontTx/>
              <a:buNone/>
              <a:defRPr/>
            </a:pPr>
            <a:fld id="{2053212A-2E0B-4AAE-8987-6E2E4C8C120F}" type="slidenum">
              <a:rPr kumimoji="0" lang="zh-CN" altLang="en-US" sz="14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t>‹#›</a:t>
            </a:fld>
            <a:endParaRPr kumimoji="0" lang="en-US" altLang="zh-CN"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a:t>编辑母版文本样式</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304800" y="990600"/>
            <a:ext cx="4243388" cy="5334000"/>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4700588" y="990600"/>
            <a:ext cx="4244975" cy="5334000"/>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365125"/>
            <a:ext cx="78867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630238" y="2505075"/>
            <a:ext cx="386873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4629150" y="2505075"/>
            <a:ext cx="38877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3887788" y="987425"/>
            <a:ext cx="462915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anose="05000000000000000000" pitchFamily="2" charset="2"/>
              <a:buNone/>
              <a:defRPr/>
            </a:pPr>
            <a:endParaRPr kumimoji="1" lang="zh-CN" altLang="en-US" sz="3200" b="1" i="0" u="none" strike="noStrike" kern="1200" cap="none" spc="0" normalizeH="0" baseline="0" noProof="0">
              <a:ln>
                <a:noFill/>
              </a:ln>
              <a:solidFill>
                <a:schemeClr val="tx1"/>
              </a:solidFill>
              <a:effectLst/>
              <a:uLnTx/>
              <a:uFillTx/>
              <a:latin typeface="+mn-lt"/>
              <a:ea typeface="+mn-ea"/>
              <a:cs typeface="+mn-cs"/>
            </a:endParaRPr>
          </a:p>
        </p:txBody>
      </p:sp>
      <p:sp>
        <p:nvSpPr>
          <p:cNvPr id="4" name="文本占位符 3"/>
          <p:cNvSpPr>
            <a:spLocks noGrp="1"/>
          </p:cNvSpPr>
          <p:nvPr>
            <p:ph type="body" sz="half" idx="2" hasCustomPrompt="1"/>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786563" y="228600"/>
            <a:ext cx="2159000" cy="6096000"/>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304800" y="228600"/>
            <a:ext cx="6329363" cy="6096000"/>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304800" y="228600"/>
            <a:ext cx="8640763" cy="533400"/>
          </a:xfrm>
        </p:spPr>
        <p:txBody>
          <a:bodyPr/>
          <a:lstStyle/>
          <a:p>
            <a:r>
              <a:rPr lang="zh-CN" altLang="en-US"/>
              <a:t>单击此处编辑母版标题样式</a:t>
            </a:r>
          </a:p>
        </p:txBody>
      </p:sp>
      <p:sp>
        <p:nvSpPr>
          <p:cNvPr id="3" name="文本占位符 2"/>
          <p:cNvSpPr>
            <a:spLocks noGrp="1"/>
          </p:cNvSpPr>
          <p:nvPr>
            <p:ph type="body" sz="half" idx="1" hasCustomPrompt="1"/>
          </p:nvPr>
        </p:nvSpPr>
        <p:spPr>
          <a:xfrm>
            <a:off x="304800" y="990600"/>
            <a:ext cx="4243388" cy="5334000"/>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4700588" y="990600"/>
            <a:ext cx="4244975" cy="5334000"/>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reserve="1">
  <p:cSld name="标题和四项内容">
    <p:spTree>
      <p:nvGrpSpPr>
        <p:cNvPr id="1" name=""/>
        <p:cNvGrpSpPr/>
        <p:nvPr/>
      </p:nvGrpSpPr>
      <p:grpSpPr>
        <a:xfrm>
          <a:off x="0" y="0"/>
          <a:ext cx="0" cy="0"/>
          <a:chOff x="0" y="0"/>
          <a:chExt cx="0" cy="0"/>
        </a:xfrm>
      </p:grpSpPr>
      <p:sp>
        <p:nvSpPr>
          <p:cNvPr id="2" name="标题 1"/>
          <p:cNvSpPr>
            <a:spLocks noGrp="1"/>
          </p:cNvSpPr>
          <p:nvPr>
            <p:ph type="title" sz="quarter"/>
          </p:nvPr>
        </p:nvSpPr>
        <p:spPr>
          <a:xfrm>
            <a:off x="304800" y="228600"/>
            <a:ext cx="8640763" cy="533400"/>
          </a:xfrm>
        </p:spPr>
        <p:txBody>
          <a:bodyPr/>
          <a:lstStyle/>
          <a:p>
            <a:r>
              <a:rPr lang="zh-CN" altLang="en-US"/>
              <a:t>单击此处编辑母版标题样式</a:t>
            </a:r>
          </a:p>
        </p:txBody>
      </p:sp>
      <p:sp>
        <p:nvSpPr>
          <p:cNvPr id="3" name="内容占位符 2"/>
          <p:cNvSpPr>
            <a:spLocks noGrp="1"/>
          </p:cNvSpPr>
          <p:nvPr>
            <p:ph sz="quarter" idx="1" hasCustomPrompt="1"/>
          </p:nvPr>
        </p:nvSpPr>
        <p:spPr>
          <a:xfrm>
            <a:off x="304800" y="990600"/>
            <a:ext cx="4243388" cy="2590800"/>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quarter" idx="2" hasCustomPrompt="1"/>
          </p:nvPr>
        </p:nvSpPr>
        <p:spPr>
          <a:xfrm>
            <a:off x="4700588" y="990600"/>
            <a:ext cx="4244975" cy="2590800"/>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内容占位符 4"/>
          <p:cNvSpPr>
            <a:spLocks noGrp="1"/>
          </p:cNvSpPr>
          <p:nvPr>
            <p:ph sz="quarter" idx="3" hasCustomPrompt="1"/>
          </p:nvPr>
        </p:nvSpPr>
        <p:spPr>
          <a:xfrm>
            <a:off x="304800" y="3733800"/>
            <a:ext cx="4243388" cy="2590800"/>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内容占位符 5"/>
          <p:cNvSpPr>
            <a:spLocks noGrp="1"/>
          </p:cNvSpPr>
          <p:nvPr>
            <p:ph sz="quarter" idx="4" hasCustomPrompt="1"/>
          </p:nvPr>
        </p:nvSpPr>
        <p:spPr>
          <a:xfrm>
            <a:off x="4700588" y="3733800"/>
            <a:ext cx="4244975" cy="2590800"/>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reserve="1">
  <p:cSld name="标题，文本与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304800" y="228600"/>
            <a:ext cx="8640763" cy="533400"/>
          </a:xfrm>
        </p:spPr>
        <p:txBody>
          <a:bodyPr/>
          <a:lstStyle/>
          <a:p>
            <a:r>
              <a:rPr lang="zh-CN" altLang="en-US"/>
              <a:t>单击此处编辑母版标题样式</a:t>
            </a:r>
          </a:p>
        </p:txBody>
      </p:sp>
      <p:sp>
        <p:nvSpPr>
          <p:cNvPr id="3" name="文本占位符 2"/>
          <p:cNvSpPr>
            <a:spLocks noGrp="1"/>
          </p:cNvSpPr>
          <p:nvPr>
            <p:ph type="body" sz="half" idx="1" hasCustomPrompt="1"/>
          </p:nvPr>
        </p:nvSpPr>
        <p:spPr>
          <a:xfrm>
            <a:off x="304800" y="990600"/>
            <a:ext cx="4243388" cy="5334000"/>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quarter" idx="2" hasCustomPrompt="1"/>
          </p:nvPr>
        </p:nvSpPr>
        <p:spPr>
          <a:xfrm>
            <a:off x="4700588" y="990600"/>
            <a:ext cx="4244975" cy="2590800"/>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内容占位符 4"/>
          <p:cNvSpPr>
            <a:spLocks noGrp="1"/>
          </p:cNvSpPr>
          <p:nvPr>
            <p:ph sz="quarter" idx="3" hasCustomPrompt="1"/>
          </p:nvPr>
        </p:nvSpPr>
        <p:spPr>
          <a:xfrm>
            <a:off x="4700588" y="3733800"/>
            <a:ext cx="4244975" cy="2590800"/>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标题幻灯片">
    <p:bg>
      <p:bgPr>
        <a:solidFill>
          <a:schemeClr val="bg1"/>
        </a:solidFill>
        <a:effectLst/>
      </p:bgPr>
    </p:bg>
    <p:spTree>
      <p:nvGrpSpPr>
        <p:cNvPr id="1" name=""/>
        <p:cNvGrpSpPr/>
        <p:nvPr/>
      </p:nvGrpSpPr>
      <p:grpSpPr>
        <a:xfrm>
          <a:off x="0" y="0"/>
          <a:ext cx="0" cy="0"/>
          <a:chOff x="0" y="0"/>
          <a:chExt cx="0" cy="0"/>
        </a:xfrm>
      </p:grpSpPr>
      <p:sp>
        <p:nvSpPr>
          <p:cNvPr id="219161" name="Rectangle 25"/>
          <p:cNvSpPr>
            <a:spLocks noGrp="1" noChangeArrowheads="1"/>
          </p:cNvSpPr>
          <p:nvPr>
            <p:ph type="ctrTitle"/>
          </p:nvPr>
        </p:nvSpPr>
        <p:spPr>
          <a:xfrm>
            <a:off x="1173163" y="747713"/>
            <a:ext cx="7772400" cy="1736725"/>
          </a:xfrm>
        </p:spPr>
        <p:txBody>
          <a:bodyPr anchor="b">
            <a:spAutoFit/>
          </a:bodyPr>
          <a:lstStyle>
            <a:lvl1pPr>
              <a:defRPr sz="5400"/>
            </a:lvl1pPr>
          </a:lstStyle>
          <a:p>
            <a:pPr lvl="0"/>
            <a:r>
              <a:rPr lang="zh-CN" altLang="en-US" noProof="0"/>
              <a:t>单击此处编辑母版标题样式</a:t>
            </a:r>
          </a:p>
        </p:txBody>
      </p:sp>
      <p:sp>
        <p:nvSpPr>
          <p:cNvPr id="219162" name="Rectangle 26"/>
          <p:cNvSpPr>
            <a:spLocks noGrp="1" noChangeArrowheads="1"/>
          </p:cNvSpPr>
          <p:nvPr>
            <p:ph type="subTitle" idx="1"/>
          </p:nvPr>
        </p:nvSpPr>
        <p:spPr>
          <a:xfrm>
            <a:off x="1166813" y="3886200"/>
            <a:ext cx="6400800" cy="1752600"/>
          </a:xfrm>
        </p:spPr>
        <p:txBody>
          <a:bodyPr/>
          <a:lstStyle>
            <a:lvl1pPr marL="0" indent="0">
              <a:buFont typeface="Wingdings" panose="05000000000000000000" pitchFamily="2" charset="2"/>
              <a:buNone/>
              <a:defRPr sz="3200"/>
            </a:lvl1pPr>
          </a:lstStyle>
          <a:p>
            <a:pPr lvl="0"/>
            <a:r>
              <a:rPr lang="zh-CN" altLang="en-US" noProof="0"/>
              <a:t>单击此处编辑母版副标题样式</a:t>
            </a:r>
          </a:p>
        </p:txBody>
      </p:sp>
      <p:sp>
        <p:nvSpPr>
          <p:cNvPr id="8" name="Rectangle 27"/>
          <p:cNvSpPr>
            <a:spLocks noGrp="1" noChangeArrowheads="1"/>
          </p:cNvSpPr>
          <p:nvPr>
            <p:ph type="dt" sz="half" idx="2"/>
          </p:nvPr>
        </p:nvSpPr>
        <p:spPr bwMode="auto">
          <a:xfrm>
            <a:off x="1166813" y="6248400"/>
            <a:ext cx="1905000" cy="45720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lstStyle>
            <a:lvl1pPr>
              <a:defRPr kumimoji="0" sz="1400" b="0" i="0">
                <a:solidFill>
                  <a:srgbClr val="000000"/>
                </a:solidFill>
                <a:ea typeface="+mn-ea"/>
              </a:defRPr>
            </a:lvl1pPr>
          </a:lstStyle>
          <a:p>
            <a:pPr marL="0" marR="0" lvl="0" indent="0" algn="l" defTabSz="914400" rtl="0" eaLnBrk="1" fontAlgn="base" latinLnBrk="0" hangingPunct="1">
              <a:lnSpc>
                <a:spcPct val="100000"/>
              </a:lnSpc>
              <a:spcBef>
                <a:spcPct val="50000"/>
              </a:spcBef>
              <a:spcAft>
                <a:spcPct val="0"/>
              </a:spcAft>
              <a:buClrTx/>
              <a:buSzTx/>
              <a:buFontTx/>
              <a:buNone/>
              <a:defRPr/>
            </a:pPr>
            <a:fld id="{DBF60811-44EF-40FC-80C8-323FF815359C}" type="datetime8">
              <a:rPr kumimoji="0" lang="zh-CN" altLang="en-US" sz="14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t>2026年2月7日11时15分</a:t>
            </a:fld>
            <a:endParaRPr kumimoji="0" lang="en-US" altLang="zh-CN"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9" name="Rectangle 28"/>
          <p:cNvSpPr>
            <a:spLocks noGrp="1" noChangeArrowheads="1"/>
          </p:cNvSpPr>
          <p:nvPr>
            <p:ph type="ftr" sz="quarter" idx="3"/>
          </p:nvPr>
        </p:nvSpPr>
        <p:spPr bwMode="auto">
          <a:xfrm>
            <a:off x="3581400" y="6248400"/>
            <a:ext cx="2895600" cy="45720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lstStyle>
            <a:lvl1pPr algn="ctr">
              <a:defRPr kumimoji="0" sz="1400" b="0" i="0">
                <a:solidFill>
                  <a:srgbClr val="000000"/>
                </a:solidFill>
                <a:ea typeface="+mn-ea"/>
              </a:defRPr>
            </a:lvl1pPr>
          </a:lstStyle>
          <a:p>
            <a:pPr marL="0" marR="0" lvl="0" indent="0" algn="ctr" defTabSz="914400" rtl="0" eaLnBrk="1" fontAlgn="base" latinLnBrk="0" hangingPunct="1">
              <a:lnSpc>
                <a:spcPct val="100000"/>
              </a:lnSpc>
              <a:spcBef>
                <a:spcPct val="50000"/>
              </a:spcBef>
              <a:spcAft>
                <a:spcPct val="0"/>
              </a:spcAft>
              <a:buClrTx/>
              <a:buSzTx/>
              <a:buFontTx/>
              <a:buNone/>
              <a:defRPr/>
            </a:pPr>
            <a:endParaRPr kumimoji="0" lang="en-US" altLang="zh-CN"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 name="Rectangle 29"/>
          <p:cNvSpPr>
            <a:spLocks noGrp="1" noChangeArrowheads="1"/>
          </p:cNvSpPr>
          <p:nvPr>
            <p:ph type="sldNum" sz="quarter" idx="4"/>
          </p:nvPr>
        </p:nvSpPr>
        <p:spPr bwMode="auto">
          <a:xfrm>
            <a:off x="7010400" y="6248400"/>
            <a:ext cx="1905000" cy="45720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lstStyle>
            <a:lvl1pPr algn="r">
              <a:defRPr kumimoji="0" sz="1400" b="0" i="0">
                <a:solidFill>
                  <a:srgbClr val="000000"/>
                </a:solidFill>
                <a:ea typeface="+mn-ea"/>
              </a:defRPr>
            </a:lvl1pPr>
          </a:lstStyle>
          <a:p>
            <a:pPr marL="0" marR="0" lvl="0" indent="0" algn="r" defTabSz="914400" rtl="0" eaLnBrk="1" fontAlgn="base" latinLnBrk="0" hangingPunct="1">
              <a:lnSpc>
                <a:spcPct val="100000"/>
              </a:lnSpc>
              <a:spcBef>
                <a:spcPct val="50000"/>
              </a:spcBef>
              <a:spcAft>
                <a:spcPct val="0"/>
              </a:spcAft>
              <a:buClrTx/>
              <a:buSzTx/>
              <a:buFontTx/>
              <a:buNone/>
              <a:defRPr/>
            </a:pPr>
            <a:fld id="{2053212A-2E0B-4AAE-8987-6E2E4C8C120F}" type="slidenum">
              <a:rPr kumimoji="0" lang="zh-CN" altLang="en-US" sz="14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t>‹#›</a:t>
            </a:fld>
            <a:endParaRPr kumimoji="0" lang="en-US" altLang="zh-CN"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a:t>编辑母版文本样式</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304800" y="990600"/>
            <a:ext cx="4243388" cy="5334000"/>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4700588" y="990600"/>
            <a:ext cx="4244975" cy="5334000"/>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365125"/>
            <a:ext cx="78867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630238" y="2505075"/>
            <a:ext cx="386873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4629150" y="2505075"/>
            <a:ext cx="38877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3887788" y="987425"/>
            <a:ext cx="462915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anose="05000000000000000000" pitchFamily="2" charset="2"/>
              <a:buNone/>
              <a:defRPr/>
            </a:pPr>
            <a:endParaRPr kumimoji="1" lang="zh-CN" altLang="en-US" sz="3200" b="1" i="0" u="none" strike="noStrike" kern="1200" cap="none" spc="0" normalizeH="0" baseline="0" noProof="0">
              <a:ln>
                <a:noFill/>
              </a:ln>
              <a:solidFill>
                <a:schemeClr val="tx1"/>
              </a:solidFill>
              <a:effectLst/>
              <a:uLnTx/>
              <a:uFillTx/>
              <a:latin typeface="+mn-lt"/>
              <a:ea typeface="+mn-ea"/>
              <a:cs typeface="+mn-cs"/>
            </a:endParaRPr>
          </a:p>
        </p:txBody>
      </p:sp>
      <p:sp>
        <p:nvSpPr>
          <p:cNvPr id="4" name="文本占位符 3"/>
          <p:cNvSpPr>
            <a:spLocks noGrp="1"/>
          </p:cNvSpPr>
          <p:nvPr>
            <p:ph type="body" sz="half" idx="2" hasCustomPrompt="1"/>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786563" y="228600"/>
            <a:ext cx="2159000" cy="6096000"/>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304800" y="228600"/>
            <a:ext cx="6329363" cy="6096000"/>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304800" y="228600"/>
            <a:ext cx="8640763" cy="533400"/>
          </a:xfrm>
        </p:spPr>
        <p:txBody>
          <a:bodyPr/>
          <a:lstStyle/>
          <a:p>
            <a:r>
              <a:rPr lang="zh-CN" altLang="en-US"/>
              <a:t>单击此处编辑母版标题样式</a:t>
            </a:r>
          </a:p>
        </p:txBody>
      </p:sp>
      <p:sp>
        <p:nvSpPr>
          <p:cNvPr id="3" name="文本占位符 2"/>
          <p:cNvSpPr>
            <a:spLocks noGrp="1"/>
          </p:cNvSpPr>
          <p:nvPr>
            <p:ph type="body" sz="half" idx="1" hasCustomPrompt="1"/>
          </p:nvPr>
        </p:nvSpPr>
        <p:spPr>
          <a:xfrm>
            <a:off x="304800" y="990600"/>
            <a:ext cx="4243388" cy="5334000"/>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4700588" y="990600"/>
            <a:ext cx="4244975" cy="5334000"/>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fourObj" preserve="1">
  <p:cSld name="标题和四项内容">
    <p:spTree>
      <p:nvGrpSpPr>
        <p:cNvPr id="1" name=""/>
        <p:cNvGrpSpPr/>
        <p:nvPr/>
      </p:nvGrpSpPr>
      <p:grpSpPr>
        <a:xfrm>
          <a:off x="0" y="0"/>
          <a:ext cx="0" cy="0"/>
          <a:chOff x="0" y="0"/>
          <a:chExt cx="0" cy="0"/>
        </a:xfrm>
      </p:grpSpPr>
      <p:sp>
        <p:nvSpPr>
          <p:cNvPr id="2" name="标题 1"/>
          <p:cNvSpPr>
            <a:spLocks noGrp="1"/>
          </p:cNvSpPr>
          <p:nvPr>
            <p:ph type="title" sz="quarter"/>
          </p:nvPr>
        </p:nvSpPr>
        <p:spPr>
          <a:xfrm>
            <a:off x="304800" y="228600"/>
            <a:ext cx="8640763" cy="533400"/>
          </a:xfrm>
        </p:spPr>
        <p:txBody>
          <a:bodyPr/>
          <a:lstStyle/>
          <a:p>
            <a:r>
              <a:rPr lang="zh-CN" altLang="en-US"/>
              <a:t>单击此处编辑母版标题样式</a:t>
            </a:r>
          </a:p>
        </p:txBody>
      </p:sp>
      <p:sp>
        <p:nvSpPr>
          <p:cNvPr id="3" name="内容占位符 2"/>
          <p:cNvSpPr>
            <a:spLocks noGrp="1"/>
          </p:cNvSpPr>
          <p:nvPr>
            <p:ph sz="quarter" idx="1" hasCustomPrompt="1"/>
          </p:nvPr>
        </p:nvSpPr>
        <p:spPr>
          <a:xfrm>
            <a:off x="304800" y="990600"/>
            <a:ext cx="4243388" cy="2590800"/>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quarter" idx="2" hasCustomPrompt="1"/>
          </p:nvPr>
        </p:nvSpPr>
        <p:spPr>
          <a:xfrm>
            <a:off x="4700588" y="990600"/>
            <a:ext cx="4244975" cy="2590800"/>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内容占位符 4"/>
          <p:cNvSpPr>
            <a:spLocks noGrp="1"/>
          </p:cNvSpPr>
          <p:nvPr>
            <p:ph sz="quarter" idx="3" hasCustomPrompt="1"/>
          </p:nvPr>
        </p:nvSpPr>
        <p:spPr>
          <a:xfrm>
            <a:off x="304800" y="3733800"/>
            <a:ext cx="4243388" cy="2590800"/>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内容占位符 5"/>
          <p:cNvSpPr>
            <a:spLocks noGrp="1"/>
          </p:cNvSpPr>
          <p:nvPr>
            <p:ph sz="quarter" idx="4" hasCustomPrompt="1"/>
          </p:nvPr>
        </p:nvSpPr>
        <p:spPr>
          <a:xfrm>
            <a:off x="4700588" y="3733800"/>
            <a:ext cx="4244975" cy="2590800"/>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xAndTwoObj" preserve="1">
  <p:cSld name="标题，文本与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304800" y="228600"/>
            <a:ext cx="8640763" cy="533400"/>
          </a:xfrm>
        </p:spPr>
        <p:txBody>
          <a:bodyPr/>
          <a:lstStyle/>
          <a:p>
            <a:r>
              <a:rPr lang="zh-CN" altLang="en-US"/>
              <a:t>单击此处编辑母版标题样式</a:t>
            </a:r>
          </a:p>
        </p:txBody>
      </p:sp>
      <p:sp>
        <p:nvSpPr>
          <p:cNvPr id="3" name="文本占位符 2"/>
          <p:cNvSpPr>
            <a:spLocks noGrp="1"/>
          </p:cNvSpPr>
          <p:nvPr>
            <p:ph type="body" sz="half" idx="1" hasCustomPrompt="1"/>
          </p:nvPr>
        </p:nvSpPr>
        <p:spPr>
          <a:xfrm>
            <a:off x="304800" y="990600"/>
            <a:ext cx="4243388" cy="5334000"/>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quarter" idx="2" hasCustomPrompt="1"/>
          </p:nvPr>
        </p:nvSpPr>
        <p:spPr>
          <a:xfrm>
            <a:off x="4700588" y="990600"/>
            <a:ext cx="4244975" cy="2590800"/>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内容占位符 4"/>
          <p:cNvSpPr>
            <a:spLocks noGrp="1"/>
          </p:cNvSpPr>
          <p:nvPr>
            <p:ph sz="quarter" idx="3" hasCustomPrompt="1"/>
          </p:nvPr>
        </p:nvSpPr>
        <p:spPr>
          <a:xfrm>
            <a:off x="4700588" y="3733800"/>
            <a:ext cx="4244975" cy="2590800"/>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theme" Target="../theme/theme2.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5"/>
          <p:cNvSpPr>
            <a:spLocks noGrp="1"/>
          </p:cNvSpPr>
          <p:nvPr>
            <p:ph type="title"/>
          </p:nvPr>
        </p:nvSpPr>
        <p:spPr>
          <a:xfrm>
            <a:off x="304800" y="228600"/>
            <a:ext cx="8640763" cy="533400"/>
          </a:xfrm>
          <a:prstGeom prst="rect">
            <a:avLst/>
          </a:prstGeom>
          <a:noFill/>
          <a:ln w="9525">
            <a:noFill/>
          </a:ln>
        </p:spPr>
        <p:txBody>
          <a:bodyPr anchor="ctr" anchorCtr="0"/>
          <a:lstStyle/>
          <a:p>
            <a:pPr lvl="0"/>
            <a:r>
              <a:rPr lang="zh-CN" altLang="en-US" dirty="0"/>
              <a:t>单击此处编辑母版标题样式</a:t>
            </a:r>
          </a:p>
        </p:txBody>
      </p:sp>
      <p:sp>
        <p:nvSpPr>
          <p:cNvPr id="1027" name="Rectangle 26"/>
          <p:cNvSpPr>
            <a:spLocks noGrp="1"/>
          </p:cNvSpPr>
          <p:nvPr>
            <p:ph type="body" idx="1"/>
          </p:nvPr>
        </p:nvSpPr>
        <p:spPr>
          <a:xfrm>
            <a:off x="304800" y="990600"/>
            <a:ext cx="8640763" cy="5334000"/>
          </a:xfrm>
          <a:prstGeom prst="rect">
            <a:avLst/>
          </a:prstGeom>
          <a:noFill/>
          <a:ln w="9525">
            <a:noFill/>
          </a:ln>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endParaRPr lang="zh-CN" altLang="en-US" dirty="0"/>
          </a:p>
        </p:txBody>
      </p:sp>
      <p:sp>
        <p:nvSpPr>
          <p:cNvPr id="1028" name="Line 30"/>
          <p:cNvSpPr/>
          <p:nvPr/>
        </p:nvSpPr>
        <p:spPr>
          <a:xfrm>
            <a:off x="304800" y="838200"/>
            <a:ext cx="8686800" cy="0"/>
          </a:xfrm>
          <a:prstGeom prst="line">
            <a:avLst/>
          </a:prstGeom>
          <a:ln w="9525" cap="flat" cmpd="sng">
            <a:solidFill>
              <a:schemeClr val="folHlink"/>
            </a:solidFill>
            <a:prstDash val="solid"/>
            <a:miter/>
            <a:headEnd type="none" w="med" len="med"/>
            <a:tailEnd type="none" w="med" len="med"/>
          </a:ln>
        </p:spPr>
      </p:sp>
      <p:sp>
        <p:nvSpPr>
          <p:cNvPr id="1029" name="Line 31"/>
          <p:cNvSpPr/>
          <p:nvPr/>
        </p:nvSpPr>
        <p:spPr>
          <a:xfrm>
            <a:off x="304800" y="838200"/>
            <a:ext cx="8458200" cy="0"/>
          </a:xfrm>
          <a:prstGeom prst="line">
            <a:avLst/>
          </a:prstGeom>
          <a:ln w="9525" cap="flat" cmpd="sng">
            <a:solidFill>
              <a:schemeClr val="bg2"/>
            </a:solidFill>
            <a:prstDash val="solid"/>
            <a:miter/>
            <a:headEnd type="none" w="med" len="med"/>
            <a:tailEnd type="none" w="med" len="med"/>
          </a:ln>
        </p:spPr>
      </p:sp>
      <p:sp>
        <p:nvSpPr>
          <p:cNvPr id="1030" name="Rectangle 32"/>
          <p:cNvSpPr/>
          <p:nvPr userDrawn="1"/>
        </p:nvSpPr>
        <p:spPr>
          <a:xfrm>
            <a:off x="26988" y="6481763"/>
            <a:ext cx="809625" cy="203200"/>
          </a:xfrm>
          <a:prstGeom prst="rect">
            <a:avLst/>
          </a:prstGeom>
          <a:noFill/>
          <a:ln w="12700">
            <a:noFill/>
          </a:ln>
        </p:spPr>
        <p:txBody>
          <a:bodyPr wrap="none" lIns="63500" tIns="25400" rIns="63500" bIns="25400">
            <a:spAutoFit/>
          </a:bodyPr>
          <a:lstStyle/>
          <a:p>
            <a:pPr lvl="0">
              <a:spcBef>
                <a:spcPct val="0"/>
              </a:spcBef>
            </a:pPr>
            <a:r>
              <a:rPr lang="en-US" altLang="zh-CN" sz="1000" i="0" dirty="0">
                <a:solidFill>
                  <a:schemeClr val="accent2"/>
                </a:solidFill>
                <a:latin typeface="Arial" panose="020B0604020202020204" pitchFamily="34" charset="0"/>
                <a:ea typeface="宋体" panose="02010600030101010101" pitchFamily="2" charset="-122"/>
              </a:rPr>
              <a:t>memory.</a:t>
            </a:r>
            <a:fld id="{9A0DB2DC-4C9A-4742-B13C-FB6460FD3503}" type="slidenum">
              <a:rPr lang="en-US" altLang="zh-CN" sz="1000" i="0" dirty="0">
                <a:solidFill>
                  <a:schemeClr val="accent2"/>
                </a:solidFill>
                <a:latin typeface="Arial" panose="020B0604020202020204" pitchFamily="34" charset="0"/>
                <a:ea typeface="宋体" panose="02010600030101010101" pitchFamily="2" charset="-122"/>
              </a:rPr>
              <a:t>‹#›</a:t>
            </a:fld>
            <a:endParaRPr lang="en-US" altLang="zh-CN" sz="1000" i="0" dirty="0">
              <a:solidFill>
                <a:schemeClr val="accent2"/>
              </a:solidFill>
              <a:latin typeface="Arial" panose="020B0604020202020204" pitchFamily="34" charset="0"/>
              <a:ea typeface="宋体" panose="02010600030101010101" pitchFamily="2" charset="-122"/>
            </a:endParaRPr>
          </a:p>
        </p:txBody>
      </p:sp>
      <p:sp>
        <p:nvSpPr>
          <p:cNvPr id="1031" name="Rectangle 33"/>
          <p:cNvSpPr/>
          <p:nvPr userDrawn="1"/>
        </p:nvSpPr>
        <p:spPr>
          <a:xfrm>
            <a:off x="7721600" y="6553200"/>
            <a:ext cx="1193800" cy="173038"/>
          </a:xfrm>
          <a:prstGeom prst="rect">
            <a:avLst/>
          </a:prstGeom>
          <a:noFill/>
          <a:ln w="12700">
            <a:noFill/>
          </a:ln>
        </p:spPr>
        <p:txBody>
          <a:bodyPr wrap="none" lIns="63500" tIns="25400" rIns="63500" bIns="25400">
            <a:spAutoFit/>
          </a:bodyPr>
          <a:lstStyle/>
          <a:p>
            <a:pPr lvl="0">
              <a:spcBef>
                <a:spcPct val="0"/>
              </a:spcBef>
            </a:pPr>
            <a:fld id="{BB962C8B-B14F-4D97-AF65-F5344CB8AC3E}" type="datetime4">
              <a:rPr lang="zh-CN" altLang="en-US" sz="800" b="0" i="0" dirty="0">
                <a:solidFill>
                  <a:schemeClr val="accent2"/>
                </a:solidFill>
                <a:latin typeface="Arial" panose="020B0604020202020204" pitchFamily="34" charset="0"/>
                <a:ea typeface="宋体" panose="02010600030101010101" pitchFamily="2" charset="-122"/>
              </a:rPr>
              <a:t>2026年2月7日星期六</a:t>
            </a:fld>
            <a:endParaRPr lang="zh-CN" altLang="en-US" sz="800" b="0" i="0" dirty="0">
              <a:solidFill>
                <a:schemeClr val="accent2"/>
              </a:solidFill>
              <a:latin typeface="Arial" panose="020B0604020202020204" pitchFamily="34" charset="0"/>
              <a:ea typeface="宋体" panose="02010600030101010101" pitchFamily="2" charset="-122"/>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sldNum="0" hdr="0" ftr="0" dt="0"/>
  <p:txStyles>
    <p:titleStyle>
      <a:lvl1pPr algn="ctr" rtl="0" fontAlgn="base">
        <a:spcBef>
          <a:spcPct val="0"/>
        </a:spcBef>
        <a:spcAft>
          <a:spcPct val="0"/>
        </a:spcAft>
        <a:defRPr kumimoji="1" sz="3200" b="1" kern="1200">
          <a:solidFill>
            <a:srgbClr val="CC3300"/>
          </a:solidFill>
          <a:latin typeface="+mj-lt"/>
          <a:ea typeface="+mj-ea"/>
          <a:cs typeface="+mj-cs"/>
        </a:defRPr>
      </a:lvl1pPr>
      <a:lvl2pPr algn="ctr" rtl="0" fontAlgn="base">
        <a:spcBef>
          <a:spcPct val="0"/>
        </a:spcBef>
        <a:spcAft>
          <a:spcPct val="0"/>
        </a:spcAft>
        <a:defRPr kumimoji="1" sz="3200" b="1">
          <a:solidFill>
            <a:srgbClr val="CC3300"/>
          </a:solidFill>
          <a:latin typeface="Times New Roman" panose="02020603050405020304" pitchFamily="18" charset="0"/>
          <a:ea typeface="宋体" panose="02010600030101010101" pitchFamily="2" charset="-122"/>
          <a:cs typeface="Arial" panose="020B0604020202020204" pitchFamily="34" charset="0"/>
        </a:defRPr>
      </a:lvl2pPr>
      <a:lvl3pPr algn="ctr" rtl="0" fontAlgn="base">
        <a:spcBef>
          <a:spcPct val="0"/>
        </a:spcBef>
        <a:spcAft>
          <a:spcPct val="0"/>
        </a:spcAft>
        <a:defRPr kumimoji="1" sz="3200" b="1">
          <a:solidFill>
            <a:srgbClr val="CC3300"/>
          </a:solidFill>
          <a:latin typeface="Times New Roman" panose="02020603050405020304" pitchFamily="18" charset="0"/>
          <a:ea typeface="宋体" panose="02010600030101010101" pitchFamily="2" charset="-122"/>
          <a:cs typeface="Arial" panose="020B0604020202020204" pitchFamily="34" charset="0"/>
        </a:defRPr>
      </a:lvl3pPr>
      <a:lvl4pPr algn="ctr" rtl="0" fontAlgn="base">
        <a:spcBef>
          <a:spcPct val="0"/>
        </a:spcBef>
        <a:spcAft>
          <a:spcPct val="0"/>
        </a:spcAft>
        <a:defRPr kumimoji="1" sz="3200" b="1">
          <a:solidFill>
            <a:srgbClr val="CC3300"/>
          </a:solidFill>
          <a:latin typeface="Times New Roman" panose="02020603050405020304" pitchFamily="18" charset="0"/>
          <a:ea typeface="宋体" panose="02010600030101010101" pitchFamily="2" charset="-122"/>
          <a:cs typeface="Arial" panose="020B0604020202020204" pitchFamily="34" charset="0"/>
        </a:defRPr>
      </a:lvl4pPr>
      <a:lvl5pPr algn="ctr" rtl="0" fontAlgn="base">
        <a:spcBef>
          <a:spcPct val="0"/>
        </a:spcBef>
        <a:spcAft>
          <a:spcPct val="0"/>
        </a:spcAft>
        <a:defRPr kumimoji="1" sz="3200" b="1">
          <a:solidFill>
            <a:srgbClr val="CC3300"/>
          </a:solidFill>
          <a:latin typeface="Times New Roman" panose="02020603050405020304" pitchFamily="18" charset="0"/>
          <a:ea typeface="宋体" panose="02010600030101010101" pitchFamily="2" charset="-122"/>
          <a:cs typeface="Arial" panose="020B0604020202020204" pitchFamily="34" charset="0"/>
        </a:defRPr>
      </a:lvl5pPr>
      <a:lvl6pPr marL="457200" algn="ctr" rtl="0" fontAlgn="base">
        <a:spcBef>
          <a:spcPct val="0"/>
        </a:spcBef>
        <a:spcAft>
          <a:spcPct val="0"/>
        </a:spcAft>
        <a:defRPr kumimoji="1" sz="3200" b="1">
          <a:solidFill>
            <a:srgbClr val="CC3300"/>
          </a:solidFill>
          <a:latin typeface="Times New Roman" panose="02020603050405020304" pitchFamily="18" charset="0"/>
          <a:ea typeface="宋体" panose="02010600030101010101" pitchFamily="2" charset="-122"/>
          <a:cs typeface="Arial" panose="020B0604020202020204" pitchFamily="34" charset="0"/>
        </a:defRPr>
      </a:lvl6pPr>
      <a:lvl7pPr marL="914400" algn="ctr" rtl="0" fontAlgn="base">
        <a:spcBef>
          <a:spcPct val="0"/>
        </a:spcBef>
        <a:spcAft>
          <a:spcPct val="0"/>
        </a:spcAft>
        <a:defRPr kumimoji="1" sz="3200" b="1">
          <a:solidFill>
            <a:srgbClr val="CC3300"/>
          </a:solidFill>
          <a:latin typeface="Times New Roman" panose="02020603050405020304" pitchFamily="18" charset="0"/>
          <a:ea typeface="宋体" panose="02010600030101010101" pitchFamily="2" charset="-122"/>
          <a:cs typeface="Arial" panose="020B0604020202020204" pitchFamily="34" charset="0"/>
        </a:defRPr>
      </a:lvl7pPr>
      <a:lvl8pPr marL="1371600" algn="ctr" rtl="0" fontAlgn="base">
        <a:spcBef>
          <a:spcPct val="0"/>
        </a:spcBef>
        <a:spcAft>
          <a:spcPct val="0"/>
        </a:spcAft>
        <a:defRPr kumimoji="1" sz="3200" b="1">
          <a:solidFill>
            <a:srgbClr val="CC3300"/>
          </a:solidFill>
          <a:latin typeface="Times New Roman" panose="02020603050405020304" pitchFamily="18" charset="0"/>
          <a:ea typeface="宋体" panose="02010600030101010101" pitchFamily="2" charset="-122"/>
          <a:cs typeface="Arial" panose="020B0604020202020204" pitchFamily="34" charset="0"/>
        </a:defRPr>
      </a:lvl8pPr>
      <a:lvl9pPr marL="1828800" algn="ctr" rtl="0" fontAlgn="base">
        <a:spcBef>
          <a:spcPct val="0"/>
        </a:spcBef>
        <a:spcAft>
          <a:spcPct val="0"/>
        </a:spcAft>
        <a:defRPr kumimoji="1" sz="3200" b="1">
          <a:solidFill>
            <a:srgbClr val="CC3300"/>
          </a:solidFill>
          <a:latin typeface="Times New Roman" panose="02020603050405020304" pitchFamily="18" charset="0"/>
          <a:ea typeface="宋体" panose="02010600030101010101" pitchFamily="2" charset="-122"/>
          <a:cs typeface="Arial" panose="020B0604020202020204" pitchFamily="34" charset="0"/>
        </a:defRPr>
      </a:lvl9pPr>
    </p:titleStyle>
    <p:bodyStyle>
      <a:lvl1pPr marL="342900" indent="-342900" algn="l" rtl="0" fontAlgn="base">
        <a:spcBef>
          <a:spcPct val="20000"/>
        </a:spcBef>
        <a:spcAft>
          <a:spcPct val="0"/>
        </a:spcAft>
        <a:buClr>
          <a:schemeClr val="accent1"/>
        </a:buClr>
        <a:buSzPct val="80000"/>
        <a:buFont typeface="Wingdings" panose="05000000000000000000" pitchFamily="2" charset="2"/>
        <a:buChar char="u"/>
        <a:defRPr kumimoji="1" sz="2400" b="1" kern="1200">
          <a:solidFill>
            <a:schemeClr val="tx1"/>
          </a:solidFill>
          <a:latin typeface="+mn-lt"/>
          <a:ea typeface="+mn-ea"/>
          <a:cs typeface="+mn-cs"/>
        </a:defRPr>
      </a:lvl1pPr>
      <a:lvl2pPr marL="742950" indent="-285750" algn="l" rtl="0" fontAlgn="base">
        <a:spcBef>
          <a:spcPct val="20000"/>
        </a:spcBef>
        <a:spcAft>
          <a:spcPct val="0"/>
        </a:spcAft>
        <a:buChar char="–"/>
        <a:defRPr kumimoji="1" sz="2000" b="1" kern="1200">
          <a:solidFill>
            <a:srgbClr val="000099"/>
          </a:solidFill>
          <a:latin typeface="+mn-lt"/>
          <a:ea typeface="+mn-ea"/>
          <a:cs typeface="+mn-cs"/>
        </a:defRPr>
      </a:lvl2pPr>
      <a:lvl3pPr marL="1143000" indent="-228600" algn="l" rtl="0" fontAlgn="base">
        <a:spcBef>
          <a:spcPct val="20000"/>
        </a:spcBef>
        <a:spcAft>
          <a:spcPct val="0"/>
        </a:spcAft>
        <a:buChar char="•"/>
        <a:defRPr kumimoji="1" b="1" kern="1200">
          <a:solidFill>
            <a:srgbClr val="CC3300"/>
          </a:solidFill>
          <a:latin typeface="+mn-lt"/>
          <a:ea typeface="+mn-ea"/>
          <a:cs typeface="+mn-cs"/>
        </a:defRPr>
      </a:lvl3pPr>
      <a:lvl4pPr marL="1600200" indent="-228600" algn="l" rtl="0" fontAlgn="base">
        <a:spcBef>
          <a:spcPct val="20000"/>
        </a:spcBef>
        <a:spcAft>
          <a:spcPct val="0"/>
        </a:spcAft>
        <a:buChar char="–"/>
        <a:defRPr kumimoji="1" sz="1600" b="1" kern="1200">
          <a:solidFill>
            <a:srgbClr val="800000"/>
          </a:solidFill>
          <a:latin typeface="+mn-lt"/>
          <a:ea typeface="+mn-ea"/>
          <a:cs typeface="+mn-cs"/>
        </a:defRPr>
      </a:lvl4pPr>
      <a:lvl5pPr marL="2057400" indent="-228600" algn="l" rtl="0" fontAlgn="base">
        <a:spcBef>
          <a:spcPct val="20000"/>
        </a:spcBef>
        <a:spcAft>
          <a:spcPct val="0"/>
        </a:spcAft>
        <a:defRPr kumimoji="1" sz="1600" b="1" kern="1200">
          <a:solidFill>
            <a:srgbClr val="8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5"/>
          <p:cNvSpPr>
            <a:spLocks noGrp="1"/>
          </p:cNvSpPr>
          <p:nvPr>
            <p:ph type="title"/>
          </p:nvPr>
        </p:nvSpPr>
        <p:spPr>
          <a:xfrm>
            <a:off x="304800" y="228600"/>
            <a:ext cx="8640763" cy="533400"/>
          </a:xfrm>
          <a:prstGeom prst="rect">
            <a:avLst/>
          </a:prstGeom>
          <a:noFill/>
          <a:ln w="9525">
            <a:noFill/>
          </a:ln>
        </p:spPr>
        <p:txBody>
          <a:bodyPr anchor="ctr" anchorCtr="0"/>
          <a:lstStyle/>
          <a:p>
            <a:pPr lvl="0"/>
            <a:r>
              <a:rPr lang="zh-CN" altLang="en-US" dirty="0"/>
              <a:t>单击此处编辑母版标题样式</a:t>
            </a:r>
          </a:p>
        </p:txBody>
      </p:sp>
      <p:sp>
        <p:nvSpPr>
          <p:cNvPr id="1027" name="Rectangle 26"/>
          <p:cNvSpPr>
            <a:spLocks noGrp="1"/>
          </p:cNvSpPr>
          <p:nvPr>
            <p:ph type="body" idx="1"/>
          </p:nvPr>
        </p:nvSpPr>
        <p:spPr>
          <a:xfrm>
            <a:off x="304800" y="990600"/>
            <a:ext cx="8640763" cy="5334000"/>
          </a:xfrm>
          <a:prstGeom prst="rect">
            <a:avLst/>
          </a:prstGeom>
          <a:noFill/>
          <a:ln w="9525">
            <a:noFill/>
          </a:ln>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endParaRPr lang="zh-CN" altLang="en-US" dirty="0"/>
          </a:p>
        </p:txBody>
      </p:sp>
      <p:sp>
        <p:nvSpPr>
          <p:cNvPr id="1028" name="Line 30"/>
          <p:cNvSpPr/>
          <p:nvPr/>
        </p:nvSpPr>
        <p:spPr>
          <a:xfrm>
            <a:off x="304800" y="838200"/>
            <a:ext cx="8686800" cy="0"/>
          </a:xfrm>
          <a:prstGeom prst="line">
            <a:avLst/>
          </a:prstGeom>
          <a:ln w="9525" cap="flat" cmpd="sng">
            <a:solidFill>
              <a:schemeClr val="folHlink"/>
            </a:solidFill>
            <a:prstDash val="solid"/>
            <a:miter/>
            <a:headEnd type="none" w="med" len="med"/>
            <a:tailEnd type="none" w="med" len="med"/>
          </a:ln>
        </p:spPr>
      </p:sp>
      <p:sp>
        <p:nvSpPr>
          <p:cNvPr id="1029" name="Line 31"/>
          <p:cNvSpPr/>
          <p:nvPr/>
        </p:nvSpPr>
        <p:spPr>
          <a:xfrm>
            <a:off x="304800" y="838200"/>
            <a:ext cx="8458200" cy="0"/>
          </a:xfrm>
          <a:prstGeom prst="line">
            <a:avLst/>
          </a:prstGeom>
          <a:ln w="9525" cap="flat" cmpd="sng">
            <a:solidFill>
              <a:schemeClr val="bg2"/>
            </a:solidFill>
            <a:prstDash val="solid"/>
            <a:miter/>
            <a:headEnd type="none" w="med" len="med"/>
            <a:tailEnd type="none" w="med" len="med"/>
          </a:ln>
        </p:spPr>
      </p:sp>
      <p:sp>
        <p:nvSpPr>
          <p:cNvPr id="1030" name="Rectangle 32"/>
          <p:cNvSpPr/>
          <p:nvPr userDrawn="1"/>
        </p:nvSpPr>
        <p:spPr>
          <a:xfrm>
            <a:off x="26988" y="6481763"/>
            <a:ext cx="809625" cy="203200"/>
          </a:xfrm>
          <a:prstGeom prst="rect">
            <a:avLst/>
          </a:prstGeom>
          <a:noFill/>
          <a:ln w="12700">
            <a:noFill/>
          </a:ln>
        </p:spPr>
        <p:txBody>
          <a:bodyPr wrap="none" lIns="63500" tIns="25400" rIns="63500" bIns="25400">
            <a:spAutoFit/>
          </a:bodyPr>
          <a:lstStyle/>
          <a:p>
            <a:pPr lvl="0">
              <a:spcBef>
                <a:spcPct val="0"/>
              </a:spcBef>
            </a:pPr>
            <a:r>
              <a:rPr lang="en-US" altLang="zh-CN" sz="1000" i="0" dirty="0">
                <a:solidFill>
                  <a:schemeClr val="accent2"/>
                </a:solidFill>
                <a:latin typeface="Arial" panose="020B0604020202020204" pitchFamily="34" charset="0"/>
                <a:ea typeface="宋体" panose="02010600030101010101" pitchFamily="2" charset="-122"/>
              </a:rPr>
              <a:t>memory.</a:t>
            </a:r>
            <a:fld id="{9A0DB2DC-4C9A-4742-B13C-FB6460FD3503}" type="slidenum">
              <a:rPr lang="en-US" altLang="zh-CN" sz="1000" i="0" dirty="0">
                <a:solidFill>
                  <a:schemeClr val="accent2"/>
                </a:solidFill>
                <a:latin typeface="Arial" panose="020B0604020202020204" pitchFamily="34" charset="0"/>
                <a:ea typeface="宋体" panose="02010600030101010101" pitchFamily="2" charset="-122"/>
              </a:rPr>
              <a:t>‹#›</a:t>
            </a:fld>
            <a:endParaRPr lang="en-US" altLang="zh-CN" sz="1000" i="0" dirty="0">
              <a:solidFill>
                <a:schemeClr val="accent2"/>
              </a:solidFill>
              <a:latin typeface="Arial" panose="020B0604020202020204" pitchFamily="34" charset="0"/>
              <a:ea typeface="宋体" panose="02010600030101010101" pitchFamily="2" charset="-122"/>
            </a:endParaRPr>
          </a:p>
        </p:txBody>
      </p:sp>
      <p:sp>
        <p:nvSpPr>
          <p:cNvPr id="1031" name="Rectangle 33"/>
          <p:cNvSpPr/>
          <p:nvPr userDrawn="1"/>
        </p:nvSpPr>
        <p:spPr>
          <a:xfrm>
            <a:off x="7721600" y="6553200"/>
            <a:ext cx="1193800" cy="173038"/>
          </a:xfrm>
          <a:prstGeom prst="rect">
            <a:avLst/>
          </a:prstGeom>
          <a:noFill/>
          <a:ln w="12700">
            <a:noFill/>
          </a:ln>
        </p:spPr>
        <p:txBody>
          <a:bodyPr wrap="none" lIns="63500" tIns="25400" rIns="63500" bIns="25400">
            <a:spAutoFit/>
          </a:bodyPr>
          <a:lstStyle/>
          <a:p>
            <a:pPr lvl="0">
              <a:spcBef>
                <a:spcPct val="0"/>
              </a:spcBef>
            </a:pPr>
            <a:fld id="{BB962C8B-B14F-4D97-AF65-F5344CB8AC3E}" type="datetime4">
              <a:rPr lang="zh-CN" altLang="en-US" sz="800" b="0" i="0" dirty="0">
                <a:solidFill>
                  <a:schemeClr val="accent2"/>
                </a:solidFill>
                <a:latin typeface="Arial" panose="020B0604020202020204" pitchFamily="34" charset="0"/>
                <a:ea typeface="宋体" panose="02010600030101010101" pitchFamily="2" charset="-122"/>
              </a:rPr>
              <a:t>2026年2月7日星期六</a:t>
            </a:fld>
            <a:endParaRPr lang="zh-CN" altLang="en-US" sz="800" b="0" i="0" dirty="0">
              <a:solidFill>
                <a:schemeClr val="accent2"/>
              </a:solidFill>
              <a:latin typeface="Arial" panose="020B0604020202020204" pitchFamily="34" charset="0"/>
              <a:ea typeface="宋体" panose="02010600030101010101" pitchFamily="2" charset="-122"/>
            </a:endParaRPr>
          </a:p>
        </p:txBody>
      </p:sp>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Lst>
  <p:hf sldNum="0" hdr="0" ftr="0" dt="0"/>
  <p:txStyles>
    <p:titleStyle>
      <a:lvl1pPr algn="ctr" rtl="0" fontAlgn="base">
        <a:spcBef>
          <a:spcPct val="0"/>
        </a:spcBef>
        <a:spcAft>
          <a:spcPct val="0"/>
        </a:spcAft>
        <a:defRPr kumimoji="1" sz="3200" b="1" kern="1200">
          <a:solidFill>
            <a:srgbClr val="CC3300"/>
          </a:solidFill>
          <a:latin typeface="+mj-lt"/>
          <a:ea typeface="+mj-ea"/>
          <a:cs typeface="+mj-cs"/>
        </a:defRPr>
      </a:lvl1pPr>
      <a:lvl2pPr algn="ctr" rtl="0" fontAlgn="base">
        <a:spcBef>
          <a:spcPct val="0"/>
        </a:spcBef>
        <a:spcAft>
          <a:spcPct val="0"/>
        </a:spcAft>
        <a:defRPr kumimoji="1" sz="3200" b="1">
          <a:solidFill>
            <a:srgbClr val="CC3300"/>
          </a:solidFill>
          <a:latin typeface="Times New Roman" panose="02020603050405020304" pitchFamily="18" charset="0"/>
          <a:ea typeface="宋体" panose="02010600030101010101" pitchFamily="2" charset="-122"/>
          <a:cs typeface="Arial" panose="020B0604020202020204" pitchFamily="34" charset="0"/>
        </a:defRPr>
      </a:lvl2pPr>
      <a:lvl3pPr algn="ctr" rtl="0" fontAlgn="base">
        <a:spcBef>
          <a:spcPct val="0"/>
        </a:spcBef>
        <a:spcAft>
          <a:spcPct val="0"/>
        </a:spcAft>
        <a:defRPr kumimoji="1" sz="3200" b="1">
          <a:solidFill>
            <a:srgbClr val="CC3300"/>
          </a:solidFill>
          <a:latin typeface="Times New Roman" panose="02020603050405020304" pitchFamily="18" charset="0"/>
          <a:ea typeface="宋体" panose="02010600030101010101" pitchFamily="2" charset="-122"/>
          <a:cs typeface="Arial" panose="020B0604020202020204" pitchFamily="34" charset="0"/>
        </a:defRPr>
      </a:lvl3pPr>
      <a:lvl4pPr algn="ctr" rtl="0" fontAlgn="base">
        <a:spcBef>
          <a:spcPct val="0"/>
        </a:spcBef>
        <a:spcAft>
          <a:spcPct val="0"/>
        </a:spcAft>
        <a:defRPr kumimoji="1" sz="3200" b="1">
          <a:solidFill>
            <a:srgbClr val="CC3300"/>
          </a:solidFill>
          <a:latin typeface="Times New Roman" panose="02020603050405020304" pitchFamily="18" charset="0"/>
          <a:ea typeface="宋体" panose="02010600030101010101" pitchFamily="2" charset="-122"/>
          <a:cs typeface="Arial" panose="020B0604020202020204" pitchFamily="34" charset="0"/>
        </a:defRPr>
      </a:lvl4pPr>
      <a:lvl5pPr algn="ctr" rtl="0" fontAlgn="base">
        <a:spcBef>
          <a:spcPct val="0"/>
        </a:spcBef>
        <a:spcAft>
          <a:spcPct val="0"/>
        </a:spcAft>
        <a:defRPr kumimoji="1" sz="3200" b="1">
          <a:solidFill>
            <a:srgbClr val="CC3300"/>
          </a:solidFill>
          <a:latin typeface="Times New Roman" panose="02020603050405020304" pitchFamily="18" charset="0"/>
          <a:ea typeface="宋体" panose="02010600030101010101" pitchFamily="2" charset="-122"/>
          <a:cs typeface="Arial" panose="020B0604020202020204" pitchFamily="34" charset="0"/>
        </a:defRPr>
      </a:lvl5pPr>
      <a:lvl6pPr marL="457200" algn="ctr" rtl="0" fontAlgn="base">
        <a:spcBef>
          <a:spcPct val="0"/>
        </a:spcBef>
        <a:spcAft>
          <a:spcPct val="0"/>
        </a:spcAft>
        <a:defRPr kumimoji="1" sz="3200" b="1">
          <a:solidFill>
            <a:srgbClr val="CC3300"/>
          </a:solidFill>
          <a:latin typeface="Times New Roman" panose="02020603050405020304" pitchFamily="18" charset="0"/>
          <a:ea typeface="宋体" panose="02010600030101010101" pitchFamily="2" charset="-122"/>
          <a:cs typeface="Arial" panose="020B0604020202020204" pitchFamily="34" charset="0"/>
        </a:defRPr>
      </a:lvl6pPr>
      <a:lvl7pPr marL="914400" algn="ctr" rtl="0" fontAlgn="base">
        <a:spcBef>
          <a:spcPct val="0"/>
        </a:spcBef>
        <a:spcAft>
          <a:spcPct val="0"/>
        </a:spcAft>
        <a:defRPr kumimoji="1" sz="3200" b="1">
          <a:solidFill>
            <a:srgbClr val="CC3300"/>
          </a:solidFill>
          <a:latin typeface="Times New Roman" panose="02020603050405020304" pitchFamily="18" charset="0"/>
          <a:ea typeface="宋体" panose="02010600030101010101" pitchFamily="2" charset="-122"/>
          <a:cs typeface="Arial" panose="020B0604020202020204" pitchFamily="34" charset="0"/>
        </a:defRPr>
      </a:lvl7pPr>
      <a:lvl8pPr marL="1371600" algn="ctr" rtl="0" fontAlgn="base">
        <a:spcBef>
          <a:spcPct val="0"/>
        </a:spcBef>
        <a:spcAft>
          <a:spcPct val="0"/>
        </a:spcAft>
        <a:defRPr kumimoji="1" sz="3200" b="1">
          <a:solidFill>
            <a:srgbClr val="CC3300"/>
          </a:solidFill>
          <a:latin typeface="Times New Roman" panose="02020603050405020304" pitchFamily="18" charset="0"/>
          <a:ea typeface="宋体" panose="02010600030101010101" pitchFamily="2" charset="-122"/>
          <a:cs typeface="Arial" panose="020B0604020202020204" pitchFamily="34" charset="0"/>
        </a:defRPr>
      </a:lvl8pPr>
      <a:lvl9pPr marL="1828800" algn="ctr" rtl="0" fontAlgn="base">
        <a:spcBef>
          <a:spcPct val="0"/>
        </a:spcBef>
        <a:spcAft>
          <a:spcPct val="0"/>
        </a:spcAft>
        <a:defRPr kumimoji="1" sz="3200" b="1">
          <a:solidFill>
            <a:srgbClr val="CC3300"/>
          </a:solidFill>
          <a:latin typeface="Times New Roman" panose="02020603050405020304" pitchFamily="18" charset="0"/>
          <a:ea typeface="宋体" panose="02010600030101010101" pitchFamily="2" charset="-122"/>
          <a:cs typeface="Arial" panose="020B0604020202020204" pitchFamily="34" charset="0"/>
        </a:defRPr>
      </a:lvl9pPr>
    </p:titleStyle>
    <p:bodyStyle>
      <a:lvl1pPr marL="342900" indent="-342900" algn="l" rtl="0" fontAlgn="base">
        <a:spcBef>
          <a:spcPct val="20000"/>
        </a:spcBef>
        <a:spcAft>
          <a:spcPct val="0"/>
        </a:spcAft>
        <a:buClr>
          <a:schemeClr val="accent1"/>
        </a:buClr>
        <a:buSzPct val="80000"/>
        <a:buFont typeface="Wingdings" panose="05000000000000000000" pitchFamily="2" charset="2"/>
        <a:buChar char="u"/>
        <a:defRPr kumimoji="1" sz="2400" b="1" kern="1200">
          <a:solidFill>
            <a:schemeClr val="tx1"/>
          </a:solidFill>
          <a:latin typeface="+mn-lt"/>
          <a:ea typeface="+mn-ea"/>
          <a:cs typeface="+mn-cs"/>
        </a:defRPr>
      </a:lvl1pPr>
      <a:lvl2pPr marL="742950" indent="-285750" algn="l" rtl="0" fontAlgn="base">
        <a:spcBef>
          <a:spcPct val="20000"/>
        </a:spcBef>
        <a:spcAft>
          <a:spcPct val="0"/>
        </a:spcAft>
        <a:buChar char="–"/>
        <a:defRPr kumimoji="1" sz="2000" b="1" kern="1200">
          <a:solidFill>
            <a:srgbClr val="000099"/>
          </a:solidFill>
          <a:latin typeface="+mn-lt"/>
          <a:ea typeface="+mn-ea"/>
          <a:cs typeface="+mn-cs"/>
        </a:defRPr>
      </a:lvl2pPr>
      <a:lvl3pPr marL="1143000" indent="-228600" algn="l" rtl="0" fontAlgn="base">
        <a:spcBef>
          <a:spcPct val="20000"/>
        </a:spcBef>
        <a:spcAft>
          <a:spcPct val="0"/>
        </a:spcAft>
        <a:buChar char="•"/>
        <a:defRPr kumimoji="1" b="1" kern="1200">
          <a:solidFill>
            <a:srgbClr val="CC3300"/>
          </a:solidFill>
          <a:latin typeface="+mn-lt"/>
          <a:ea typeface="+mn-ea"/>
          <a:cs typeface="+mn-cs"/>
        </a:defRPr>
      </a:lvl3pPr>
      <a:lvl4pPr marL="1600200" indent="-228600" algn="l" rtl="0" fontAlgn="base">
        <a:spcBef>
          <a:spcPct val="20000"/>
        </a:spcBef>
        <a:spcAft>
          <a:spcPct val="0"/>
        </a:spcAft>
        <a:buChar char="–"/>
        <a:defRPr kumimoji="1" sz="1600" b="1" kern="1200">
          <a:solidFill>
            <a:srgbClr val="800000"/>
          </a:solidFill>
          <a:latin typeface="+mn-lt"/>
          <a:ea typeface="+mn-ea"/>
          <a:cs typeface="+mn-cs"/>
        </a:defRPr>
      </a:lvl4pPr>
      <a:lvl5pPr marL="2057400" indent="-228600" algn="l" rtl="0" fontAlgn="base">
        <a:spcBef>
          <a:spcPct val="20000"/>
        </a:spcBef>
        <a:spcAft>
          <a:spcPct val="0"/>
        </a:spcAft>
        <a:defRPr kumimoji="1" sz="1600" b="1" kern="1200">
          <a:solidFill>
            <a:srgbClr val="8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3.emf"/><Relationship Id="rId5" Type="http://schemas.openxmlformats.org/officeDocument/2006/relationships/oleObject" Target="../embeddings/oleObject2.bin"/><Relationship Id="rId4" Type="http://schemas.openxmlformats.org/officeDocument/2006/relationships/image" Target="../media/image2.emf"/></Relationships>
</file>

<file path=ppt/slides/_rels/slide6.xml.rels><?xml version="1.0" encoding="UTF-8" standalone="yes"?>
<Relationships xmlns="http://schemas.openxmlformats.org/package/2006/relationships"><Relationship Id="rId3" Type="http://schemas.openxmlformats.org/officeDocument/2006/relationships/image" Target="D:/&#35745;&#31639;&#26426;&#32452;&#25104;&#19982;&#31995;&#32479;&#32467;&#26500;PPT-&#30003;&#26519;&#23665;&#20462;&#25913;20260206/http:/image2.sina.com.cn/IT/cr/2006/0430/2169264434.jpg" TargetMode="External"/><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6.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6.xml"/><Relationship Id="rId4" Type="http://schemas.openxmlformats.org/officeDocument/2006/relationships/image" Target="../media/image1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2" Type="http://schemas.openxmlformats.org/officeDocument/2006/relationships/image" Target="../media/image27.wmf"/><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2" Type="http://schemas.openxmlformats.org/officeDocument/2006/relationships/image" Target="../media/image28.wmf"/><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slide" Target="slide77.xm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slide" Target="slide72.xml"/><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3" Type="http://schemas.openxmlformats.org/officeDocument/2006/relationships/slide" Target="slide72.xml"/><Relationship Id="rId2" Type="http://schemas.openxmlformats.org/officeDocument/2006/relationships/image" Target="../media/image31.jpeg"/><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32.wmf"/><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notesSlide" Target="../notesSlides/notesSlide21.xml"/><Relationship Id="rId7" Type="http://schemas.openxmlformats.org/officeDocument/2006/relationships/customXml" Target="../ink/ink1.xml"/><Relationship Id="rId12" Type="http://schemas.openxmlformats.org/officeDocument/2006/relationships/image" Target="../media/image69.png"/><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34.wmf"/><Relationship Id="rId11" Type="http://schemas.openxmlformats.org/officeDocument/2006/relationships/customXml" Target="../ink/ink3.xml"/><Relationship Id="rId5" Type="http://schemas.openxmlformats.org/officeDocument/2006/relationships/oleObject" Target="../embeddings/oleObject3.bin"/><Relationship Id="rId10" Type="http://schemas.openxmlformats.org/officeDocument/2006/relationships/image" Target="../media/image68.png"/><Relationship Id="rId4" Type="http://schemas.openxmlformats.org/officeDocument/2006/relationships/image" Target="../media/image35.png"/><Relationship Id="rId9" Type="http://schemas.openxmlformats.org/officeDocument/2006/relationships/customXml" Target="../ink/ink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79.png"/><Relationship Id="rId2" Type="http://schemas.openxmlformats.org/officeDocument/2006/relationships/image" Target="../media/image42.png"/><Relationship Id="rId1" Type="http://schemas.openxmlformats.org/officeDocument/2006/relationships/slideLayout" Target="../slideLayouts/slideLayout2.xml"/><Relationship Id="rId6" Type="http://schemas.openxmlformats.org/officeDocument/2006/relationships/customXml" Target="../ink/ink5.xml"/><Relationship Id="rId5" Type="http://schemas.openxmlformats.org/officeDocument/2006/relationships/image" Target="../media/image69.png"/><Relationship Id="rId4" Type="http://schemas.openxmlformats.org/officeDocument/2006/relationships/customXml" Target="../ink/ink4.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80.png"/><Relationship Id="rId7" Type="http://schemas.openxmlformats.org/officeDocument/2006/relationships/image" Target="../media/image330.png"/><Relationship Id="rId2" Type="http://schemas.openxmlformats.org/officeDocument/2006/relationships/customXml" Target="../ink/ink6.xml"/><Relationship Id="rId1" Type="http://schemas.openxmlformats.org/officeDocument/2006/relationships/slideLayout" Target="../slideLayouts/slideLayout2.xml"/><Relationship Id="rId6" Type="http://schemas.openxmlformats.org/officeDocument/2006/relationships/customXml" Target="../ink/ink8.xml"/><Relationship Id="rId5" Type="http://schemas.openxmlformats.org/officeDocument/2006/relationships/image" Target="../media/image81.png"/><Relationship Id="rId4" Type="http://schemas.openxmlformats.org/officeDocument/2006/relationships/customXml" Target="../ink/ink7.xml"/></Relationships>
</file>

<file path=ppt/slides/_rels/slide100.xml.rels><?xml version="1.0" encoding="UTF-8" standalone="yes"?>
<Relationships xmlns="http://schemas.openxmlformats.org/package/2006/relationships"><Relationship Id="rId3" Type="http://schemas.openxmlformats.org/officeDocument/2006/relationships/customXml" Target="../ink/ink9.xml"/><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83.png"/></Relationships>
</file>

<file path=ppt/slides/_rels/slide101.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customXml" Target="../ink/ink10.xml"/><Relationship Id="rId1" Type="http://schemas.openxmlformats.org/officeDocument/2006/relationships/slideLayout" Target="../slideLayouts/slideLayout2.xml"/><Relationship Id="rId5" Type="http://schemas.openxmlformats.org/officeDocument/2006/relationships/image" Target="../media/image85.png"/><Relationship Id="rId4" Type="http://schemas.openxmlformats.org/officeDocument/2006/relationships/customXml" Target="../ink/ink11.xml"/></Relationships>
</file>

<file path=ppt/slides/_rels/slide102.xml.rels><?xml version="1.0" encoding="UTF-8" standalone="yes"?>
<Relationships xmlns="http://schemas.openxmlformats.org/package/2006/relationships"><Relationship Id="rId3" Type="http://schemas.openxmlformats.org/officeDocument/2006/relationships/customXml" Target="../ink/ink12.xm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87.png"/><Relationship Id="rId5" Type="http://schemas.openxmlformats.org/officeDocument/2006/relationships/customXml" Target="../ink/ink13.xml"/><Relationship Id="rId4" Type="http://schemas.openxmlformats.org/officeDocument/2006/relationships/image" Target="../media/image86.png"/></Relationships>
</file>

<file path=ppt/slides/_rels/slide10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customXml" Target="../ink/ink14.xml"/><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89.png"/></Relationships>
</file>

<file path=ppt/slides/_rels/slide105.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46.wmf"/><Relationship Id="rId4" Type="http://schemas.openxmlformats.org/officeDocument/2006/relationships/oleObject" Target="../embeddings/oleObject4.bin"/></Relationships>
</file>

<file path=ppt/slides/_rels/slide106.xml.rels><?xml version="1.0" encoding="UTF-8" standalone="yes"?>
<Relationships xmlns="http://schemas.openxmlformats.org/package/2006/relationships"><Relationship Id="rId8" Type="http://schemas.openxmlformats.org/officeDocument/2006/relationships/image" Target="../media/image95.png"/><Relationship Id="rId3" Type="http://schemas.openxmlformats.org/officeDocument/2006/relationships/image" Target="../media/image48.png"/><Relationship Id="rId7" Type="http://schemas.openxmlformats.org/officeDocument/2006/relationships/customXml" Target="../ink/ink16.xml"/><Relationship Id="rId2" Type="http://schemas.openxmlformats.org/officeDocument/2006/relationships/image" Target="../media/image47.png"/><Relationship Id="rId1" Type="http://schemas.openxmlformats.org/officeDocument/2006/relationships/slideLayout" Target="../slideLayouts/slideLayout2.xml"/><Relationship Id="rId6" Type="http://schemas.openxmlformats.org/officeDocument/2006/relationships/image" Target="../media/image94.png"/><Relationship Id="rId5" Type="http://schemas.openxmlformats.org/officeDocument/2006/relationships/customXml" Target="../ink/ink15.xml"/><Relationship Id="rId4" Type="http://schemas.openxmlformats.org/officeDocument/2006/relationships/image" Target="../media/image49.png"/></Relationships>
</file>

<file path=ppt/slides/_rels/slide10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98.png"/><Relationship Id="rId4" Type="http://schemas.openxmlformats.org/officeDocument/2006/relationships/customXml" Target="../ink/ink17.xml"/></Relationships>
</file>

<file path=ppt/slides/_rels/slide10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8" Type="http://schemas.openxmlformats.org/officeDocument/2006/relationships/image" Target="../media/image103.png"/><Relationship Id="rId3" Type="http://schemas.openxmlformats.org/officeDocument/2006/relationships/customXml" Target="../ink/ink18.xml"/><Relationship Id="rId7" Type="http://schemas.openxmlformats.org/officeDocument/2006/relationships/customXml" Target="../ink/ink20.xml"/><Relationship Id="rId12" Type="http://schemas.openxmlformats.org/officeDocument/2006/relationships/customXml" Target="../ink/ink23.xml"/><Relationship Id="rId2" Type="http://schemas.openxmlformats.org/officeDocument/2006/relationships/image" Target="../media/image53.png"/><Relationship Id="rId1" Type="http://schemas.openxmlformats.org/officeDocument/2006/relationships/slideLayout" Target="../slideLayouts/slideLayout2.xml"/><Relationship Id="rId6" Type="http://schemas.openxmlformats.org/officeDocument/2006/relationships/image" Target="../media/image102.png"/><Relationship Id="rId11" Type="http://schemas.openxmlformats.org/officeDocument/2006/relationships/customXml" Target="../ink/ink22.xml"/><Relationship Id="rId5" Type="http://schemas.openxmlformats.org/officeDocument/2006/relationships/customXml" Target="../ink/ink19.xml"/><Relationship Id="rId10" Type="http://schemas.openxmlformats.org/officeDocument/2006/relationships/image" Target="../media/image330.png"/><Relationship Id="rId4" Type="http://schemas.openxmlformats.org/officeDocument/2006/relationships/image" Target="../media/image101.png"/><Relationship Id="rId9" Type="http://schemas.openxmlformats.org/officeDocument/2006/relationships/customXml" Target="../ink/ink21.xml"/></Relationships>
</file>

<file path=ppt/slides/_rels/slide111.xml.rels><?xml version="1.0" encoding="UTF-8" standalone="yes"?>
<Relationships xmlns="http://schemas.openxmlformats.org/package/2006/relationships"><Relationship Id="rId8" Type="http://schemas.openxmlformats.org/officeDocument/2006/relationships/image" Target="../media/image107.png"/><Relationship Id="rId3" Type="http://schemas.openxmlformats.org/officeDocument/2006/relationships/customXml" Target="../ink/ink24.xml"/><Relationship Id="rId7" Type="http://schemas.openxmlformats.org/officeDocument/2006/relationships/customXml" Target="../ink/ink26.xml"/><Relationship Id="rId2" Type="http://schemas.openxmlformats.org/officeDocument/2006/relationships/image" Target="../media/image54.png"/><Relationship Id="rId1" Type="http://schemas.openxmlformats.org/officeDocument/2006/relationships/slideLayout" Target="../slideLayouts/slideLayout2.xml"/><Relationship Id="rId6" Type="http://schemas.openxmlformats.org/officeDocument/2006/relationships/image" Target="../media/image106.png"/><Relationship Id="rId5" Type="http://schemas.openxmlformats.org/officeDocument/2006/relationships/customXml" Target="../ink/ink25.xml"/><Relationship Id="rId10" Type="http://schemas.openxmlformats.org/officeDocument/2006/relationships/image" Target="../media/image108.png"/><Relationship Id="rId4" Type="http://schemas.openxmlformats.org/officeDocument/2006/relationships/image" Target="../media/image105.png"/><Relationship Id="rId9" Type="http://schemas.openxmlformats.org/officeDocument/2006/relationships/customXml" Target="../ink/ink27.xml"/></Relationships>
</file>

<file path=ppt/slides/_rels/slide112.xml.rels><?xml version="1.0" encoding="UTF-8" standalone="yes"?>
<Relationships xmlns="http://schemas.openxmlformats.org/package/2006/relationships"><Relationship Id="rId3" Type="http://schemas.openxmlformats.org/officeDocument/2006/relationships/customXml" Target="../ink/ink28.xml"/><Relationship Id="rId2" Type="http://schemas.openxmlformats.org/officeDocument/2006/relationships/image" Target="../media/image55.png"/><Relationship Id="rId1" Type="http://schemas.openxmlformats.org/officeDocument/2006/relationships/slideLayout" Target="../slideLayouts/slideLayout2.xml"/><Relationship Id="rId4" Type="http://schemas.openxmlformats.org/officeDocument/2006/relationships/image" Target="../media/image110.png"/></Relationships>
</file>

<file path=ppt/slides/_rels/slide113.xml.rels><?xml version="1.0" encoding="UTF-8" standalone="yes"?>
<Relationships xmlns="http://schemas.openxmlformats.org/package/2006/relationships"><Relationship Id="rId3" Type="http://schemas.openxmlformats.org/officeDocument/2006/relationships/customXml" Target="../ink/ink29.xml"/><Relationship Id="rId2" Type="http://schemas.openxmlformats.org/officeDocument/2006/relationships/image" Target="../media/image56.png"/><Relationship Id="rId1" Type="http://schemas.openxmlformats.org/officeDocument/2006/relationships/slideLayout" Target="../slideLayouts/slideLayout2.xml"/><Relationship Id="rId5" Type="http://schemas.openxmlformats.org/officeDocument/2006/relationships/customXml" Target="../ink/ink30.xml"/><Relationship Id="rId4" Type="http://schemas.openxmlformats.org/officeDocument/2006/relationships/image" Target="../media/image330.png"/></Relationships>
</file>

<file path=ppt/slides/_rels/slide114.xml.rels><?xml version="1.0" encoding="UTF-8" standalone="yes"?>
<Relationships xmlns="http://schemas.openxmlformats.org/package/2006/relationships"><Relationship Id="rId8" Type="http://schemas.openxmlformats.org/officeDocument/2006/relationships/customXml" Target="../ink/ink33.xml"/><Relationship Id="rId3" Type="http://schemas.openxmlformats.org/officeDocument/2006/relationships/image" Target="../media/image58.png"/><Relationship Id="rId7" Type="http://schemas.openxmlformats.org/officeDocument/2006/relationships/image" Target="../media/image32.png"/><Relationship Id="rId2" Type="http://schemas.openxmlformats.org/officeDocument/2006/relationships/image" Target="../media/image57.png"/><Relationship Id="rId1" Type="http://schemas.openxmlformats.org/officeDocument/2006/relationships/slideLayout" Target="../slideLayouts/slideLayout2.xml"/><Relationship Id="rId6" Type="http://schemas.openxmlformats.org/officeDocument/2006/relationships/customXml" Target="../ink/ink32.xml"/><Relationship Id="rId5" Type="http://schemas.openxmlformats.org/officeDocument/2006/relationships/image" Target="../media/image31.png"/><Relationship Id="rId10" Type="http://schemas.openxmlformats.org/officeDocument/2006/relationships/customXml" Target="../ink/ink34.xml"/><Relationship Id="rId4" Type="http://schemas.openxmlformats.org/officeDocument/2006/relationships/customXml" Target="../ink/ink31.xml"/><Relationship Id="rId9" Type="http://schemas.openxmlformats.org/officeDocument/2006/relationships/image" Target="../media/image330.png"/></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330.png"/><Relationship Id="rId4" Type="http://schemas.openxmlformats.org/officeDocument/2006/relationships/customXml" Target="../ink/ink35.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8" Type="http://schemas.openxmlformats.org/officeDocument/2006/relationships/image" Target="../media/image410.png"/><Relationship Id="rId3" Type="http://schemas.openxmlformats.org/officeDocument/2006/relationships/notesSlide" Target="../notesSlides/notesSlide37.xml"/><Relationship Id="rId7" Type="http://schemas.openxmlformats.org/officeDocument/2006/relationships/customXml" Target="../ink/ink36.xml"/><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61.png"/><Relationship Id="rId5" Type="http://schemas.openxmlformats.org/officeDocument/2006/relationships/image" Target="../media/image60.wmf"/><Relationship Id="rId4" Type="http://schemas.openxmlformats.org/officeDocument/2006/relationships/oleObject" Target="../embeddings/oleObject5.bin"/></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customXml" Target="../ink/ink37.xml"/><Relationship Id="rId2" Type="http://schemas.openxmlformats.org/officeDocument/2006/relationships/image" Target="../media/image62.png"/><Relationship Id="rId1" Type="http://schemas.openxmlformats.org/officeDocument/2006/relationships/slideLayout" Target="../slideLayouts/slideLayout2.xml"/><Relationship Id="rId4" Type="http://schemas.openxmlformats.org/officeDocument/2006/relationships/image" Target="../media/image120.pn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9"/>
          <p:cNvSpPr txBox="1">
            <a:spLocks noGrp="1" noChangeArrowheads="1"/>
          </p:cNvSpPr>
          <p:nvPr>
            <p:ph type="sldNum" sz="quarter" idx="4"/>
          </p:nvPr>
        </p:nvSpPr>
        <p:spPr bwMode="auto">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lIns="91440" tIns="45720" rIns="91440" bIns="45720" numCol="1" anchor="t" anchorCtr="0" compatLnSpc="1"/>
          <a:lstStyle/>
          <a:p>
            <a:pPr marL="0" marR="0" lvl="0" indent="0" algn="r" defTabSz="914400" rtl="0" eaLnBrk="1" fontAlgn="base" latinLnBrk="0" hangingPunct="1">
              <a:lnSpc>
                <a:spcPct val="100000"/>
              </a:lnSpc>
              <a:spcBef>
                <a:spcPct val="50000"/>
              </a:spcBef>
              <a:spcAft>
                <a:spcPct val="0"/>
              </a:spcAft>
              <a:buClrTx/>
              <a:buSzTx/>
              <a:buFontTx/>
              <a:buNone/>
              <a:defRPr/>
            </a:pPr>
            <a:fld id="{796D4A91-C6EC-4C9C-A04A-1FE8D8D89976}" type="slidenum">
              <a:rPr kumimoji="0" lang="zh-CN" altLang="en-US" sz="14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t>1</a:t>
            </a:fld>
            <a:endParaRPr kumimoji="0" lang="en-US" altLang="zh-CN"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5123" name="Rectangle 9"/>
          <p:cNvSpPr/>
          <p:nvPr/>
        </p:nvSpPr>
        <p:spPr>
          <a:xfrm>
            <a:off x="0" y="1282700"/>
            <a:ext cx="8839200" cy="2201863"/>
          </a:xfrm>
          <a:prstGeom prst="rect">
            <a:avLst/>
          </a:prstGeom>
          <a:noFill/>
          <a:ln w="9525">
            <a:noFill/>
          </a:ln>
        </p:spPr>
        <p:txBody>
          <a:bodyPr>
            <a:spAutoFit/>
          </a:bodyPr>
          <a:lstStyle/>
          <a:p>
            <a:pPr algn="ctr">
              <a:lnSpc>
                <a:spcPct val="110000"/>
              </a:lnSpc>
              <a:spcBef>
                <a:spcPct val="30000"/>
              </a:spcBef>
            </a:pPr>
            <a:endParaRPr lang="zh-CN" altLang="en-US" sz="3600" i="0" dirty="0">
              <a:solidFill>
                <a:schemeClr val="tx1"/>
              </a:solidFill>
              <a:latin typeface="Arial" panose="020B0604020202020204" pitchFamily="34" charset="0"/>
              <a:ea typeface="宋体" panose="02010600030101010101" pitchFamily="2" charset="-122"/>
            </a:endParaRPr>
          </a:p>
          <a:p>
            <a:pPr algn="ctr">
              <a:lnSpc>
                <a:spcPct val="87000"/>
              </a:lnSpc>
              <a:spcBef>
                <a:spcPct val="50000"/>
              </a:spcBef>
            </a:pPr>
            <a:r>
              <a:rPr lang="en-US" altLang="zh-CN" sz="3600" i="0" dirty="0">
                <a:solidFill>
                  <a:srgbClr val="FF0000"/>
                </a:solidFill>
                <a:latin typeface="Arial" panose="020B0604020202020204" pitchFamily="34" charset="0"/>
                <a:ea typeface="宋体" panose="02010600030101010101" pitchFamily="2" charset="-122"/>
              </a:rPr>
              <a:t>Ch7: Memory Hierarchy</a:t>
            </a:r>
            <a:r>
              <a:rPr lang="en-US" altLang="zh-CN" sz="3600" i="0" dirty="0">
                <a:solidFill>
                  <a:schemeClr val="accent1"/>
                </a:solidFill>
                <a:latin typeface="Arial" panose="020B0604020202020204" pitchFamily="34" charset="0"/>
                <a:ea typeface="宋体" panose="02010600030101010101" pitchFamily="2" charset="-122"/>
              </a:rPr>
              <a:t> </a:t>
            </a:r>
          </a:p>
          <a:p>
            <a:pPr algn="ctr">
              <a:lnSpc>
                <a:spcPct val="87000"/>
              </a:lnSpc>
              <a:spcBef>
                <a:spcPct val="50000"/>
              </a:spcBef>
            </a:pPr>
            <a:r>
              <a:rPr lang="zh-CN" altLang="en-US" sz="3600" i="0" dirty="0">
                <a:solidFill>
                  <a:schemeClr val="accent2"/>
                </a:solidFill>
                <a:latin typeface="Arial" panose="020B0604020202020204" pitchFamily="34" charset="0"/>
                <a:ea typeface="宋体" panose="02010600030101010101" pitchFamily="2" charset="-122"/>
              </a:rPr>
              <a:t>存储器层次结构</a:t>
            </a:r>
          </a:p>
        </p:txBody>
      </p:sp>
      <p:sp>
        <p:nvSpPr>
          <p:cNvPr id="7178" name="Rectangle 10"/>
          <p:cNvSpPr/>
          <p:nvPr/>
        </p:nvSpPr>
        <p:spPr>
          <a:xfrm>
            <a:off x="1989138" y="4119563"/>
            <a:ext cx="6264275" cy="1661795"/>
          </a:xfrm>
          <a:prstGeom prst="rect">
            <a:avLst/>
          </a:prstGeom>
          <a:noFill/>
          <a:ln w="9525">
            <a:noFill/>
          </a:ln>
        </p:spPr>
        <p:txBody>
          <a:bodyPr lIns="0" tIns="0" rIns="0" bIns="0">
            <a:spAutoFit/>
          </a:bodyPr>
          <a:lstStyle/>
          <a:p>
            <a:pPr eaLnBrk="1" hangingPunct="1">
              <a:spcBef>
                <a:spcPct val="25000"/>
              </a:spcBef>
              <a:buClr>
                <a:schemeClr val="accent1"/>
              </a:buClr>
              <a:buSzPct val="80000"/>
              <a:buFont typeface="Wingdings" panose="05000000000000000000" pitchFamily="2" charset="2"/>
              <a:buNone/>
            </a:pPr>
            <a:r>
              <a:rPr lang="zh-CN" altLang="en-US" sz="2400" i="0" dirty="0">
                <a:solidFill>
                  <a:srgbClr val="000099"/>
                </a:solidFill>
                <a:latin typeface="宋体" panose="02010600030101010101" pitchFamily="2" charset="-122"/>
                <a:ea typeface="宋体" panose="02010600030101010101" pitchFamily="2" charset="-122"/>
              </a:rPr>
              <a:t>第一讲 存储层级基本概念 </a:t>
            </a:r>
          </a:p>
          <a:p>
            <a:pPr eaLnBrk="1" hangingPunct="1">
              <a:spcBef>
                <a:spcPct val="25000"/>
              </a:spcBef>
              <a:buClr>
                <a:schemeClr val="accent1"/>
              </a:buClr>
              <a:buSzPct val="80000"/>
              <a:buFont typeface="Wingdings" panose="05000000000000000000" pitchFamily="2" charset="2"/>
              <a:buNone/>
            </a:pPr>
            <a:r>
              <a:rPr lang="zh-CN" altLang="en-US" sz="2400" i="0" dirty="0">
                <a:solidFill>
                  <a:srgbClr val="000099"/>
                </a:solidFill>
                <a:latin typeface="宋体" panose="02010600030101010101" pitchFamily="2" charset="-122"/>
                <a:ea typeface="宋体" panose="02010600030101010101" pitchFamily="2" charset="-122"/>
              </a:rPr>
              <a:t>第二讲 高速缓冲存储器（</a:t>
            </a:r>
            <a:r>
              <a:rPr lang="en-US" altLang="zh-CN" sz="2400" i="0" dirty="0">
                <a:solidFill>
                  <a:srgbClr val="000099"/>
                </a:solidFill>
                <a:latin typeface="Arial" panose="020B0604020202020204" pitchFamily="34" charset="0"/>
                <a:ea typeface="宋体" panose="02010600030101010101" pitchFamily="2" charset="-122"/>
              </a:rPr>
              <a:t>Cache</a:t>
            </a:r>
            <a:r>
              <a:rPr lang="zh-CN" altLang="en-US" sz="2400" i="0" dirty="0">
                <a:solidFill>
                  <a:srgbClr val="000099"/>
                </a:solidFill>
                <a:latin typeface="Arial" panose="020B0604020202020204" pitchFamily="34" charset="0"/>
                <a:ea typeface="宋体" panose="02010600030101010101" pitchFamily="2" charset="-122"/>
              </a:rPr>
              <a:t>）</a:t>
            </a:r>
          </a:p>
          <a:p>
            <a:pPr eaLnBrk="1" hangingPunct="1">
              <a:spcBef>
                <a:spcPct val="25000"/>
              </a:spcBef>
              <a:buClr>
                <a:schemeClr val="accent1"/>
              </a:buClr>
              <a:buSzPct val="80000"/>
              <a:buFont typeface="Wingdings" panose="05000000000000000000" pitchFamily="2" charset="2"/>
              <a:buNone/>
            </a:pPr>
            <a:r>
              <a:rPr lang="zh-CN" altLang="en-US" sz="2400" i="0" dirty="0">
                <a:solidFill>
                  <a:srgbClr val="000099"/>
                </a:solidFill>
                <a:latin typeface="Arial" panose="020B0604020202020204" pitchFamily="34" charset="0"/>
                <a:ea typeface="宋体" panose="02010600030101010101" pitchFamily="2" charset="-122"/>
              </a:rPr>
              <a:t>第三讲  虚拟存储器（</a:t>
            </a:r>
            <a:r>
              <a:rPr lang="en-US" altLang="zh-CN" sz="2400" i="0" dirty="0">
                <a:solidFill>
                  <a:srgbClr val="000099"/>
                </a:solidFill>
                <a:latin typeface="Arial" panose="020B0604020202020204" pitchFamily="34" charset="0"/>
                <a:ea typeface="宋体" panose="02010600030101010101" pitchFamily="2" charset="-122"/>
              </a:rPr>
              <a:t>Virtual Memory</a:t>
            </a:r>
            <a:r>
              <a:rPr lang="zh-CN" altLang="en-US" sz="2400" i="0" dirty="0">
                <a:solidFill>
                  <a:srgbClr val="000099"/>
                </a:solidFill>
                <a:latin typeface="Arial" panose="020B0604020202020204" pitchFamily="34" charset="0"/>
                <a:ea typeface="宋体" panose="02010600030101010101" pitchFamily="2" charset="-122"/>
              </a:rPr>
              <a:t>）</a:t>
            </a:r>
          </a:p>
          <a:p>
            <a:pPr lvl="1" eaLnBrk="1" hangingPunct="1">
              <a:spcBef>
                <a:spcPct val="0"/>
              </a:spcBef>
              <a:buClr>
                <a:schemeClr val="accent1"/>
              </a:buClr>
              <a:buSzPct val="80000"/>
              <a:buFont typeface="Wingdings" panose="05000000000000000000" pitchFamily="2" charset="2"/>
              <a:buNone/>
            </a:pPr>
            <a:r>
              <a:rPr lang="en-US" altLang="zh-CN" sz="2400" i="0" dirty="0">
                <a:solidFill>
                  <a:srgbClr val="000099"/>
                </a:solidFill>
                <a:latin typeface="宋体" panose="02010600030101010101" pitchFamily="2" charset="-122"/>
                <a:ea typeface="宋体" panose="02010600030101010101" pitchFamily="2" charset="-122"/>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178">
                                            <p:txEl>
                                              <p:charRg st="0" end="15"/>
                                            </p:txEl>
                                          </p:spTgt>
                                        </p:tgtEl>
                                        <p:attrNameLst>
                                          <p:attrName>style.visibility</p:attrName>
                                        </p:attrNameLst>
                                      </p:cBhvr>
                                      <p:to>
                                        <p:strVal val="visible"/>
                                      </p:to>
                                    </p:set>
                                    <p:animEffect transition="in" filter="blinds(horizontal)">
                                      <p:cBhvr>
                                        <p:cTn id="7" dur="500"/>
                                        <p:tgtEl>
                                          <p:spTgt spid="7178">
                                            <p:txEl>
                                              <p:charRg st="0" end="15"/>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178">
                                            <p:txEl>
                                              <p:charRg st="15" end="34"/>
                                            </p:txEl>
                                          </p:spTgt>
                                        </p:tgtEl>
                                        <p:attrNameLst>
                                          <p:attrName>style.visibility</p:attrName>
                                        </p:attrNameLst>
                                      </p:cBhvr>
                                      <p:to>
                                        <p:strVal val="visible"/>
                                      </p:to>
                                    </p:set>
                                    <p:animEffect transition="in" filter="blinds(horizontal)">
                                      <p:cBhvr>
                                        <p:cTn id="12" dur="500"/>
                                        <p:tgtEl>
                                          <p:spTgt spid="7178">
                                            <p:txEl>
                                              <p:charRg st="15" end="3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7178">
                                            <p:txEl>
                                              <p:charRg st="34" end="61"/>
                                            </p:txEl>
                                          </p:spTgt>
                                        </p:tgtEl>
                                        <p:attrNameLst>
                                          <p:attrName>style.visibility</p:attrName>
                                        </p:attrNameLst>
                                      </p:cBhvr>
                                      <p:to>
                                        <p:strVal val="visible"/>
                                      </p:to>
                                    </p:set>
                                    <p:animEffect transition="in" filter="blinds(horizontal)">
                                      <p:cBhvr>
                                        <p:cTn id="17" dur="500"/>
                                        <p:tgtEl>
                                          <p:spTgt spid="7178">
                                            <p:txEl>
                                              <p:charRg st="34" end="61"/>
                                            </p:txEl>
                                          </p:spTgt>
                                        </p:tgtEl>
                                      </p:cBhvr>
                                    </p:animEffect>
                                  </p:childTnLst>
                                </p:cTn>
                              </p:par>
                              <p:par>
                                <p:cTn id="18" presetID="3" presetClass="entr" presetSubtype="10" fill="hold" nodeType="withEffect">
                                  <p:stCondLst>
                                    <p:cond delay="0"/>
                                  </p:stCondLst>
                                  <p:childTnLst>
                                    <p:set>
                                      <p:cBhvr>
                                        <p:cTn id="19" dur="1" fill="hold">
                                          <p:stCondLst>
                                            <p:cond delay="0"/>
                                          </p:stCondLst>
                                        </p:cTn>
                                        <p:tgtEl>
                                          <p:spTgt spid="7178">
                                            <p:txEl>
                                              <p:charRg st="61" end="62"/>
                                            </p:txEl>
                                          </p:spTgt>
                                        </p:tgtEl>
                                        <p:attrNameLst>
                                          <p:attrName>style.visibility</p:attrName>
                                        </p:attrNameLst>
                                      </p:cBhvr>
                                      <p:to>
                                        <p:strVal val="visible"/>
                                      </p:to>
                                    </p:set>
                                    <p:animEffect transition="in" filter="blinds(horizontal)">
                                      <p:cBhvr>
                                        <p:cTn id="20" dur="500"/>
                                        <p:tgtEl>
                                          <p:spTgt spid="7178">
                                            <p:txEl>
                                              <p:charRg st="61" end="6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p:cNvSpPr>
          <p:nvPr>
            <p:ph type="title"/>
          </p:nvPr>
        </p:nvSpPr>
        <p:spPr>
          <a:ln/>
        </p:spPr>
        <p:txBody>
          <a:bodyPr vert="horz" wrap="square" lIns="91440" tIns="45720" rIns="91440" bIns="45720" anchor="ctr" anchorCtr="0"/>
          <a:lstStyle/>
          <a:p>
            <a:pPr eaLnBrk="1" hangingPunct="1"/>
            <a:r>
              <a:rPr lang="zh-CN" altLang="en-US" sz="2800" dirty="0"/>
              <a:t>第一讲 存储层次基本概念 </a:t>
            </a:r>
          </a:p>
        </p:txBody>
      </p:sp>
      <p:sp>
        <p:nvSpPr>
          <p:cNvPr id="6148" name="Rectangle 5"/>
          <p:cNvSpPr/>
          <p:nvPr/>
        </p:nvSpPr>
        <p:spPr>
          <a:xfrm>
            <a:off x="836930" y="908368"/>
            <a:ext cx="7713663" cy="5334000"/>
          </a:xfrm>
          <a:prstGeom prst="rect">
            <a:avLst/>
          </a:prstGeom>
          <a:noFill/>
          <a:ln w="9525">
            <a:noFill/>
          </a:ln>
        </p:spPr>
        <p:txBody>
          <a:bodyPr/>
          <a:lstStyle>
            <a:lvl1pPr marL="342900" indent="-342900" algn="l" rtl="0" fontAlgn="base">
              <a:spcBef>
                <a:spcPct val="20000"/>
              </a:spcBef>
              <a:spcAft>
                <a:spcPct val="0"/>
              </a:spcAft>
              <a:buClr>
                <a:schemeClr val="accent1"/>
              </a:buClr>
              <a:buSzPct val="80000"/>
              <a:buFont typeface="Wingdings" panose="05000000000000000000" pitchFamily="2" charset="2"/>
              <a:buChar char="u"/>
              <a:defRPr kumimoji="1" sz="2400" i="0" kern="1200">
                <a:solidFill>
                  <a:schemeClr val="tx1"/>
                </a:solidFill>
                <a:latin typeface="+mn-lt"/>
                <a:ea typeface="+mn-ea"/>
                <a:cs typeface="+mn-cs"/>
              </a:defRPr>
            </a:lvl1pPr>
            <a:lvl2pPr marL="742950" indent="-285750" algn="l" rtl="0" fontAlgn="base">
              <a:spcBef>
                <a:spcPct val="20000"/>
              </a:spcBef>
              <a:spcAft>
                <a:spcPct val="0"/>
              </a:spcAft>
              <a:buChar char="–"/>
              <a:defRPr kumimoji="1" sz="2000" b="1" kern="1200">
                <a:solidFill>
                  <a:srgbClr val="000099"/>
                </a:solidFill>
                <a:latin typeface="+mn-lt"/>
                <a:ea typeface="+mn-ea"/>
                <a:cs typeface="+mn-cs"/>
              </a:defRPr>
            </a:lvl2pPr>
            <a:lvl3pPr marL="1143000" indent="-228600" algn="l" rtl="0" fontAlgn="base">
              <a:spcBef>
                <a:spcPct val="20000"/>
              </a:spcBef>
              <a:spcAft>
                <a:spcPct val="0"/>
              </a:spcAft>
              <a:buChar char="•"/>
              <a:defRPr kumimoji="1" b="1" kern="1200">
                <a:solidFill>
                  <a:srgbClr val="CC3300"/>
                </a:solidFill>
                <a:latin typeface="+mn-lt"/>
                <a:ea typeface="+mn-ea"/>
                <a:cs typeface="+mn-cs"/>
              </a:defRPr>
            </a:lvl3pPr>
            <a:lvl4pPr marL="1600200" indent="-228600" algn="l" rtl="0" fontAlgn="base">
              <a:spcBef>
                <a:spcPct val="20000"/>
              </a:spcBef>
              <a:spcAft>
                <a:spcPct val="0"/>
              </a:spcAft>
              <a:buChar char="–"/>
              <a:defRPr kumimoji="1" sz="1600" b="1" kern="1200">
                <a:solidFill>
                  <a:srgbClr val="800000"/>
                </a:solidFill>
                <a:latin typeface="+mn-lt"/>
                <a:ea typeface="+mn-ea"/>
                <a:cs typeface="+mn-cs"/>
              </a:defRPr>
            </a:lvl4pPr>
            <a:lvl5pPr marL="2057400" indent="-228600" algn="l" rtl="0" fontAlgn="base">
              <a:spcBef>
                <a:spcPct val="20000"/>
              </a:spcBef>
              <a:spcAft>
                <a:spcPct val="0"/>
              </a:spcAft>
              <a:defRPr kumimoji="1" sz="1600" b="1" kern="1200">
                <a:solidFill>
                  <a:srgbClr val="800000"/>
                </a:solidFill>
                <a:latin typeface="+mn-lt"/>
                <a:ea typeface="+mn-ea"/>
                <a:cs typeface="+mn-cs"/>
              </a:defRPr>
            </a:lvl5pPr>
          </a:lstStyle>
          <a:p>
            <a:pPr marL="342900" lvl="0" indent="-342900" eaLnBrk="1" hangingPunct="1"/>
            <a:r>
              <a:rPr lang="zh-CN" altLang="en-US" sz="2000" dirty="0">
                <a:ea typeface="黑体" panose="02010609060101010101" pitchFamily="49" charset="-122"/>
              </a:rPr>
              <a:t>存储器概述（自学）</a:t>
            </a:r>
          </a:p>
          <a:p>
            <a:pPr marL="800100" lvl="1" indent="-342900" eaLnBrk="1" hangingPunct="1"/>
            <a:r>
              <a:rPr lang="zh-CN" altLang="en-US" sz="1665" dirty="0">
                <a:ea typeface="黑体" panose="02010609060101010101" pitchFamily="49" charset="-122"/>
              </a:rPr>
              <a:t>信息的存储、传送、处理单位的含义</a:t>
            </a:r>
          </a:p>
          <a:p>
            <a:pPr marL="1200150" lvl="2" indent="-285750" eaLnBrk="1" hangingPunct="1"/>
            <a:r>
              <a:rPr lang="zh-CN" altLang="en-US" sz="1620" dirty="0">
                <a:ea typeface="黑体" panose="02010609060101010101" pitchFamily="49" charset="-122"/>
              </a:rPr>
              <a:t>记忆单元 </a:t>
            </a:r>
            <a:r>
              <a:rPr lang="en-US" altLang="zh-CN" sz="1620" dirty="0">
                <a:ea typeface="黑体" panose="02010609060101010101" pitchFamily="49" charset="-122"/>
              </a:rPr>
              <a:t>/ </a:t>
            </a:r>
            <a:r>
              <a:rPr lang="zh-CN" altLang="en-US" sz="1620" dirty="0">
                <a:ea typeface="黑体" panose="02010609060101010101" pitchFamily="49" charset="-122"/>
              </a:rPr>
              <a:t>编址单位 </a:t>
            </a:r>
            <a:r>
              <a:rPr lang="en-US" altLang="zh-CN" sz="1620" dirty="0">
                <a:ea typeface="黑体" panose="02010609060101010101" pitchFamily="49" charset="-122"/>
              </a:rPr>
              <a:t>/ </a:t>
            </a:r>
            <a:r>
              <a:rPr lang="zh-CN" altLang="en-US" sz="1620" dirty="0">
                <a:ea typeface="黑体" panose="02010609060101010101" pitchFamily="49" charset="-122"/>
              </a:rPr>
              <a:t>存储单位 </a:t>
            </a:r>
            <a:r>
              <a:rPr lang="en-US" altLang="zh-CN" sz="1620" dirty="0">
                <a:ea typeface="黑体" panose="02010609060101010101" pitchFamily="49" charset="-122"/>
              </a:rPr>
              <a:t>/ </a:t>
            </a:r>
            <a:r>
              <a:rPr lang="zh-CN" altLang="en-US" sz="1620" dirty="0">
                <a:ea typeface="黑体" panose="02010609060101010101" pitchFamily="49" charset="-122"/>
              </a:rPr>
              <a:t>传输单位 </a:t>
            </a:r>
            <a:r>
              <a:rPr lang="en-US" altLang="zh-CN" sz="1620" dirty="0">
                <a:ea typeface="黑体" panose="02010609060101010101" pitchFamily="49" charset="-122"/>
              </a:rPr>
              <a:t>/ </a:t>
            </a:r>
            <a:r>
              <a:rPr lang="zh-CN" altLang="en-US" sz="1620" dirty="0">
                <a:ea typeface="黑体" panose="02010609060101010101" pitchFamily="49" charset="-122"/>
              </a:rPr>
              <a:t>机器字长</a:t>
            </a:r>
          </a:p>
          <a:p>
            <a:pPr marL="800100" lvl="1" indent="-342900" eaLnBrk="1" hangingPunct="1"/>
            <a:r>
              <a:rPr lang="zh-CN" altLang="en-US" sz="1665" dirty="0">
                <a:ea typeface="黑体" panose="02010609060101010101" pitchFamily="49" charset="-122"/>
              </a:rPr>
              <a:t>存储器分类</a:t>
            </a:r>
          </a:p>
          <a:p>
            <a:pPr marL="1200150" lvl="2" indent="-285750" eaLnBrk="1" hangingPunct="1"/>
            <a:r>
              <a:rPr lang="zh-CN" altLang="en-US" sz="1620" dirty="0">
                <a:ea typeface="黑体" panose="02010609060101010101" pitchFamily="49" charset="-122"/>
              </a:rPr>
              <a:t>可按存取方式 </a:t>
            </a:r>
            <a:r>
              <a:rPr lang="en-US" altLang="zh-CN" sz="1620" dirty="0">
                <a:ea typeface="黑体" panose="02010609060101010101" pitchFamily="49" charset="-122"/>
              </a:rPr>
              <a:t>/ </a:t>
            </a:r>
            <a:r>
              <a:rPr lang="zh-CN" altLang="en-US" sz="1620" dirty="0">
                <a:ea typeface="黑体" panose="02010609060101010101" pitchFamily="49" charset="-122"/>
              </a:rPr>
              <a:t>易失性 </a:t>
            </a:r>
            <a:r>
              <a:rPr lang="en-US" altLang="zh-CN" sz="1620" dirty="0">
                <a:ea typeface="黑体" panose="02010609060101010101" pitchFamily="49" charset="-122"/>
              </a:rPr>
              <a:t>/ </a:t>
            </a:r>
            <a:r>
              <a:rPr lang="zh-CN" altLang="en-US" sz="1620" dirty="0">
                <a:ea typeface="黑体" panose="02010609060101010101" pitchFamily="49" charset="-122"/>
              </a:rPr>
              <a:t>可更改性 </a:t>
            </a:r>
            <a:r>
              <a:rPr lang="en-US" altLang="zh-CN" sz="1620" dirty="0">
                <a:ea typeface="黑体" panose="02010609060101010101" pitchFamily="49" charset="-122"/>
              </a:rPr>
              <a:t>/ </a:t>
            </a:r>
            <a:r>
              <a:rPr lang="zh-CN" altLang="en-US" sz="1620" dirty="0">
                <a:ea typeface="黑体" panose="02010609060101010101" pitchFamily="49" charset="-122"/>
              </a:rPr>
              <a:t>元器件 </a:t>
            </a:r>
            <a:r>
              <a:rPr lang="en-US" altLang="zh-CN" sz="1620" dirty="0">
                <a:ea typeface="黑体" panose="02010609060101010101" pitchFamily="49" charset="-122"/>
              </a:rPr>
              <a:t>/ </a:t>
            </a:r>
            <a:r>
              <a:rPr lang="zh-CN" altLang="en-US" sz="1620" dirty="0">
                <a:ea typeface="黑体" panose="02010609060101010101" pitchFamily="49" charset="-122"/>
              </a:rPr>
              <a:t>功能来分</a:t>
            </a:r>
          </a:p>
          <a:p>
            <a:pPr marL="800100" lvl="1" indent="-342900" eaLnBrk="1" hangingPunct="1"/>
            <a:r>
              <a:rPr lang="zh-CN" altLang="en-US" sz="1665" dirty="0">
                <a:ea typeface="黑体" panose="02010609060101010101" pitchFamily="49" charset="-122"/>
              </a:rPr>
              <a:t>半导体存储器随机访问存储器</a:t>
            </a:r>
          </a:p>
          <a:p>
            <a:pPr marL="1200150" lvl="2" indent="-285750" eaLnBrk="1" hangingPunct="1"/>
            <a:r>
              <a:rPr lang="en-US" altLang="zh-CN" sz="1620" dirty="0">
                <a:ea typeface="黑体" panose="02010609060101010101" pitchFamily="49" charset="-122"/>
              </a:rPr>
              <a:t>SRAM</a:t>
            </a:r>
            <a:r>
              <a:rPr lang="zh-CN" altLang="en-US" sz="1620" dirty="0">
                <a:ea typeface="黑体" panose="02010609060101010101" pitchFamily="49" charset="-122"/>
              </a:rPr>
              <a:t>的原理和特点</a:t>
            </a:r>
          </a:p>
          <a:p>
            <a:pPr marL="1200150" lvl="2" indent="-285750" eaLnBrk="1" hangingPunct="1"/>
            <a:r>
              <a:rPr lang="en-US" altLang="zh-CN" sz="1620" dirty="0">
                <a:ea typeface="黑体" panose="02010609060101010101" pitchFamily="49" charset="-122"/>
              </a:rPr>
              <a:t>DRAM</a:t>
            </a:r>
            <a:r>
              <a:rPr lang="zh-CN" altLang="en-US" sz="1620" dirty="0">
                <a:ea typeface="黑体" panose="02010609060101010101" pitchFamily="49" charset="-122"/>
              </a:rPr>
              <a:t>的原理和特点</a:t>
            </a:r>
          </a:p>
          <a:p>
            <a:pPr marL="800100" lvl="1" indent="-342900" eaLnBrk="1" hangingPunct="1"/>
            <a:r>
              <a:rPr lang="en-US" altLang="zh-CN" sz="1665" dirty="0">
                <a:ea typeface="黑体" panose="02010609060101010101" pitchFamily="49" charset="-122"/>
              </a:rPr>
              <a:t>RAM</a:t>
            </a:r>
            <a:r>
              <a:rPr lang="zh-CN" altLang="en-US" sz="1665" dirty="0">
                <a:ea typeface="黑体" panose="02010609060101010101" pitchFamily="49" charset="-122"/>
              </a:rPr>
              <a:t>芯片组织</a:t>
            </a:r>
          </a:p>
          <a:p>
            <a:pPr marL="1200150" lvl="2" indent="-285750" eaLnBrk="1" hangingPunct="1"/>
            <a:r>
              <a:rPr lang="zh-CN" altLang="en-US" sz="1620" dirty="0">
                <a:ea typeface="黑体" panose="02010609060101010101" pitchFamily="49" charset="-122"/>
              </a:rPr>
              <a:t>如何由记忆单元构成存储阵列</a:t>
            </a:r>
          </a:p>
          <a:p>
            <a:pPr marL="1200150" lvl="2" indent="-285750" eaLnBrk="1" hangingPunct="1"/>
            <a:r>
              <a:rPr lang="zh-CN" altLang="en-US" sz="1620" dirty="0">
                <a:ea typeface="黑体" panose="02010609060101010101" pitchFamily="49" charset="-122"/>
              </a:rPr>
              <a:t>如何读写存储阵列中的信息</a:t>
            </a:r>
          </a:p>
          <a:p>
            <a:pPr marL="1200150" lvl="2" indent="-285750" eaLnBrk="1" hangingPunct="1"/>
            <a:r>
              <a:rPr lang="zh-CN" altLang="en-US" sz="1620" dirty="0">
                <a:ea typeface="黑体" panose="02010609060101010101" pitchFamily="49" charset="-122"/>
              </a:rPr>
              <a:t>如何由芯片构成存储器</a:t>
            </a:r>
            <a:endParaRPr lang="zh-CN" altLang="en-US" sz="1665" dirty="0">
              <a:ea typeface="黑体" panose="02010609060101010101" pitchFamily="49" charset="-122"/>
            </a:endParaRPr>
          </a:p>
          <a:p>
            <a:pPr marL="342900" lvl="0" indent="-342900" eaLnBrk="1" hangingPunct="1"/>
            <a:r>
              <a:rPr lang="en-US" altLang="zh-CN" sz="2000" dirty="0">
                <a:ea typeface="黑体" panose="02010609060101010101" pitchFamily="49" charset="-122"/>
              </a:rPr>
              <a:t> </a:t>
            </a:r>
            <a:r>
              <a:rPr lang="zh-CN" altLang="en-US" sz="2000" dirty="0">
                <a:ea typeface="黑体" panose="02010609060101010101" pitchFamily="49" charset="-122"/>
              </a:rPr>
              <a:t>单体主存系统结构</a:t>
            </a:r>
          </a:p>
          <a:p>
            <a:pPr marL="342900" lvl="0" indent="-342900" eaLnBrk="1" hangingPunct="1"/>
            <a:r>
              <a:rPr lang="zh-CN" altLang="en-US" sz="2000" dirty="0">
                <a:ea typeface="黑体" panose="02010609060101010101" pitchFamily="49" charset="-122"/>
              </a:rPr>
              <a:t>提高存储器速度的措施：</a:t>
            </a:r>
          </a:p>
          <a:p>
            <a:pPr marL="742950" lvl="1" indent="-285750" eaLnBrk="1" hangingPunct="1"/>
            <a:r>
              <a:rPr lang="zh-CN" altLang="en-US" sz="1800" dirty="0">
                <a:ea typeface="黑体" panose="02010609060101010101" pitchFamily="49" charset="-122"/>
              </a:rPr>
              <a:t>芯片内采用行缓存，同行内数据直接从缓存中取</a:t>
            </a:r>
          </a:p>
          <a:p>
            <a:pPr marL="742950" lvl="1" indent="-285750" eaLnBrk="1" hangingPunct="1"/>
            <a:r>
              <a:rPr lang="zh-CN" altLang="en-US" sz="1800" dirty="0">
                <a:ea typeface="黑体" panose="02010609060101010101" pitchFamily="49" charset="-122"/>
              </a:rPr>
              <a:t>采用多模块存储器，多个存储器交叉存取</a:t>
            </a:r>
          </a:p>
          <a:p>
            <a:pPr marL="742950" lvl="1" indent="-285750" eaLnBrk="1" hangingPunct="1"/>
            <a:r>
              <a:rPr lang="zh-CN" altLang="en-US" sz="1800" dirty="0">
                <a:ea typeface="黑体" panose="02010609060101010101" pitchFamily="49" charset="-122"/>
              </a:rPr>
              <a:t>引入</a:t>
            </a:r>
            <a:r>
              <a:rPr lang="en-US" altLang="zh-CN" sz="1800" dirty="0">
                <a:ea typeface="黑体" panose="02010609060101010101" pitchFamily="49" charset="-122"/>
              </a:rPr>
              <a:t>Cache</a:t>
            </a:r>
          </a:p>
          <a:p>
            <a:pPr indent="-285750" eaLnBrk="1" hangingPunct="1"/>
            <a:r>
              <a:rPr lang="en-US" altLang="zh-CN" sz="2560" dirty="0">
                <a:ea typeface="黑体" panose="02010609060101010101" pitchFamily="49" charset="-122"/>
              </a:rPr>
              <a:t> </a:t>
            </a:r>
            <a:r>
              <a:rPr lang="zh-CN" altLang="en-US" sz="2560" dirty="0">
                <a:ea typeface="黑体" panose="02010609060101010101" pitchFamily="49" charset="-122"/>
              </a:rPr>
              <a:t>存储层级基本概念</a:t>
            </a:r>
          </a:p>
          <a:p>
            <a:pPr marL="742950" lvl="1" indent="-285750" eaLnBrk="1" hangingPunct="1"/>
            <a:endParaRPr lang="zh-CN" altLang="en-US" sz="1800" dirty="0">
              <a:ea typeface="黑体" panose="02010609060101010101" pitchFamily="49"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Rectangle 96"/>
          <p:cNvSpPr/>
          <p:nvPr/>
        </p:nvSpPr>
        <p:spPr>
          <a:xfrm>
            <a:off x="2681288" y="2854325"/>
            <a:ext cx="6300787" cy="3409950"/>
          </a:xfrm>
          <a:prstGeom prst="rect">
            <a:avLst/>
          </a:prstGeom>
          <a:solidFill>
            <a:schemeClr val="accent1">
              <a:alpha val="20000"/>
            </a:schemeClr>
          </a:solidFill>
          <a:ln w="9525" cap="flat" cmpd="sng">
            <a:solidFill>
              <a:schemeClr val="tx1"/>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12291" name="Rectangle 97"/>
          <p:cNvSpPr/>
          <p:nvPr/>
        </p:nvSpPr>
        <p:spPr>
          <a:xfrm>
            <a:off x="71438" y="2803525"/>
            <a:ext cx="1755775" cy="3419475"/>
          </a:xfrm>
          <a:prstGeom prst="rect">
            <a:avLst/>
          </a:prstGeom>
          <a:solidFill>
            <a:srgbClr val="99CC00">
              <a:alpha val="20000"/>
            </a:srgbClr>
          </a:solidFill>
          <a:ln w="9525" cap="flat" cmpd="sng">
            <a:solidFill>
              <a:schemeClr val="tx1"/>
            </a:solidFill>
            <a:prstDash val="dash"/>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12292" name="Text Box 98"/>
          <p:cNvSpPr txBox="1"/>
          <p:nvPr/>
        </p:nvSpPr>
        <p:spPr>
          <a:xfrm>
            <a:off x="2771775" y="3890963"/>
            <a:ext cx="371475" cy="1287462"/>
          </a:xfrm>
          <a:prstGeom prst="rect">
            <a:avLst/>
          </a:prstGeom>
          <a:noFill/>
          <a:ln w="12700" cap="sq" cmpd="sng">
            <a:solidFill>
              <a:srgbClr val="000000"/>
            </a:solidFill>
            <a:prstDash val="solid"/>
            <a:miter/>
            <a:headEnd type="none" w="sm" len="sm"/>
            <a:tailEnd type="none" w="sm" len="sm"/>
          </a:ln>
        </p:spPr>
        <p:txBody>
          <a:bodyPr vert="eaVert" lIns="0" tIns="0" rIns="0" bIns="0"/>
          <a:lstStyle/>
          <a:p>
            <a:pPr algn="ctr" eaLnBrk="1" hangingPunct="1">
              <a:lnSpc>
                <a:spcPct val="120000"/>
              </a:lnSpc>
            </a:pPr>
            <a:r>
              <a:rPr lang="zh-CN" altLang="en-US" b="0" i="0" dirty="0">
                <a:solidFill>
                  <a:schemeClr val="tx1"/>
                </a:solidFill>
                <a:latin typeface="Arial" panose="020B0604020202020204" pitchFamily="34" charset="0"/>
                <a:ea typeface="黑体" panose="02010609060101010101" pitchFamily="49" charset="-122"/>
              </a:rPr>
              <a:t>地址寄存器</a:t>
            </a:r>
          </a:p>
        </p:txBody>
      </p:sp>
      <p:sp>
        <p:nvSpPr>
          <p:cNvPr id="12293" name="Text Box 99"/>
          <p:cNvSpPr txBox="1"/>
          <p:nvPr/>
        </p:nvSpPr>
        <p:spPr>
          <a:xfrm>
            <a:off x="3338513" y="3892550"/>
            <a:ext cx="360362" cy="1319213"/>
          </a:xfrm>
          <a:prstGeom prst="rect">
            <a:avLst/>
          </a:prstGeom>
          <a:noFill/>
          <a:ln w="12700" cap="sq" cmpd="sng">
            <a:solidFill>
              <a:srgbClr val="000000"/>
            </a:solidFill>
            <a:prstDash val="solid"/>
            <a:miter/>
            <a:headEnd type="none" w="sm" len="sm"/>
            <a:tailEnd type="none" w="sm" len="sm"/>
          </a:ln>
        </p:spPr>
        <p:txBody>
          <a:bodyPr vert="eaVert" lIns="0" tIns="0" rIns="0" bIns="0"/>
          <a:lstStyle/>
          <a:p>
            <a:pPr algn="ctr" eaLnBrk="1" hangingPunct="1">
              <a:lnSpc>
                <a:spcPct val="120000"/>
              </a:lnSpc>
            </a:pPr>
            <a:r>
              <a:rPr lang="zh-CN" altLang="en-US" b="0" i="0" dirty="0">
                <a:solidFill>
                  <a:srgbClr val="000000"/>
                </a:solidFill>
                <a:latin typeface="黑体" panose="02010609060101010101" pitchFamily="49" charset="-122"/>
                <a:ea typeface="黑体" panose="02010609060101010101" pitchFamily="49" charset="-122"/>
              </a:rPr>
              <a:t>地址译码器</a:t>
            </a:r>
            <a:endParaRPr lang="zh-CN" altLang="en-US" b="0" i="0" dirty="0">
              <a:solidFill>
                <a:schemeClr val="tx1"/>
              </a:solidFill>
              <a:latin typeface="黑体" panose="02010609060101010101" pitchFamily="49" charset="-122"/>
              <a:ea typeface="黑体" panose="02010609060101010101" pitchFamily="49" charset="-122"/>
            </a:endParaRPr>
          </a:p>
        </p:txBody>
      </p:sp>
      <p:sp>
        <p:nvSpPr>
          <p:cNvPr id="12294" name="Line 100"/>
          <p:cNvSpPr/>
          <p:nvPr/>
        </p:nvSpPr>
        <p:spPr>
          <a:xfrm flipV="1">
            <a:off x="3705225" y="3754438"/>
            <a:ext cx="449263" cy="198437"/>
          </a:xfrm>
          <a:prstGeom prst="line">
            <a:avLst/>
          </a:prstGeom>
          <a:ln w="9525" cap="sq" cmpd="sng">
            <a:solidFill>
              <a:srgbClr val="000000"/>
            </a:solidFill>
            <a:prstDash val="solid"/>
            <a:headEnd type="none" w="sm" len="sm"/>
            <a:tailEnd type="triangle" w="sm" len="sm"/>
          </a:ln>
          <a:effectLst>
            <a:outerShdw dist="17961" dir="2699999" algn="ctr" rotWithShape="0">
              <a:srgbClr val="FFFFFF"/>
            </a:outerShdw>
          </a:effectLst>
        </p:spPr>
      </p:sp>
      <p:sp>
        <p:nvSpPr>
          <p:cNvPr id="12295" name="Line 101"/>
          <p:cNvSpPr/>
          <p:nvPr/>
        </p:nvSpPr>
        <p:spPr>
          <a:xfrm flipV="1">
            <a:off x="3702050" y="3852863"/>
            <a:ext cx="449263" cy="196850"/>
          </a:xfrm>
          <a:prstGeom prst="line">
            <a:avLst/>
          </a:prstGeom>
          <a:ln w="9525" cap="sq" cmpd="sng">
            <a:solidFill>
              <a:srgbClr val="000000"/>
            </a:solidFill>
            <a:prstDash val="solid"/>
            <a:headEnd type="none" w="sm" len="sm"/>
            <a:tailEnd type="triangle" w="sm" len="sm"/>
          </a:ln>
          <a:effectLst>
            <a:outerShdw dist="17961" dir="2699999" algn="ctr" rotWithShape="0">
              <a:srgbClr val="FFFFFF"/>
            </a:outerShdw>
          </a:effectLst>
        </p:spPr>
      </p:sp>
      <p:sp>
        <p:nvSpPr>
          <p:cNvPr id="12296" name="Line 102"/>
          <p:cNvSpPr/>
          <p:nvPr/>
        </p:nvSpPr>
        <p:spPr>
          <a:xfrm flipV="1">
            <a:off x="3705225" y="3952875"/>
            <a:ext cx="449263" cy="196850"/>
          </a:xfrm>
          <a:prstGeom prst="line">
            <a:avLst/>
          </a:prstGeom>
          <a:ln w="9525" cap="sq" cmpd="sng">
            <a:solidFill>
              <a:srgbClr val="000000"/>
            </a:solidFill>
            <a:prstDash val="solid"/>
            <a:headEnd type="none" w="sm" len="sm"/>
            <a:tailEnd type="triangle" w="sm" len="sm"/>
          </a:ln>
          <a:effectLst>
            <a:outerShdw dist="17961" dir="2699999" algn="ctr" rotWithShape="0">
              <a:srgbClr val="FFFFFF"/>
            </a:outerShdw>
          </a:effectLst>
        </p:spPr>
      </p:sp>
      <p:sp>
        <p:nvSpPr>
          <p:cNvPr id="12297" name="Line 103"/>
          <p:cNvSpPr/>
          <p:nvPr/>
        </p:nvSpPr>
        <p:spPr>
          <a:xfrm flipV="1">
            <a:off x="3705225" y="4051300"/>
            <a:ext cx="449263" cy="198438"/>
          </a:xfrm>
          <a:prstGeom prst="line">
            <a:avLst/>
          </a:prstGeom>
          <a:ln w="9525" cap="sq" cmpd="sng">
            <a:solidFill>
              <a:srgbClr val="000000"/>
            </a:solidFill>
            <a:prstDash val="solid"/>
            <a:headEnd type="none" w="sm" len="sm"/>
            <a:tailEnd type="triangle" w="sm" len="sm"/>
          </a:ln>
          <a:effectLst>
            <a:outerShdw dist="17961" dir="2699999" algn="ctr" rotWithShape="0">
              <a:srgbClr val="FFFFFF"/>
            </a:outerShdw>
          </a:effectLst>
        </p:spPr>
      </p:sp>
      <p:sp>
        <p:nvSpPr>
          <p:cNvPr id="12298" name="Line 104"/>
          <p:cNvSpPr/>
          <p:nvPr/>
        </p:nvSpPr>
        <p:spPr>
          <a:xfrm>
            <a:off x="3705225" y="5011738"/>
            <a:ext cx="449263" cy="96837"/>
          </a:xfrm>
          <a:prstGeom prst="line">
            <a:avLst/>
          </a:prstGeom>
          <a:ln w="9525" cap="sq" cmpd="sng">
            <a:solidFill>
              <a:srgbClr val="000000"/>
            </a:solidFill>
            <a:prstDash val="solid"/>
            <a:headEnd type="none" w="sm" len="sm"/>
            <a:tailEnd type="triangle" w="sm" len="sm"/>
          </a:ln>
          <a:effectLst>
            <a:outerShdw dist="17961" dir="2699999" algn="ctr" rotWithShape="0">
              <a:srgbClr val="FFFFFF"/>
            </a:outerShdw>
          </a:effectLst>
        </p:spPr>
      </p:sp>
      <p:sp>
        <p:nvSpPr>
          <p:cNvPr id="12299" name="Line 105"/>
          <p:cNvSpPr/>
          <p:nvPr/>
        </p:nvSpPr>
        <p:spPr>
          <a:xfrm>
            <a:off x="3705225" y="5076825"/>
            <a:ext cx="449263" cy="100013"/>
          </a:xfrm>
          <a:prstGeom prst="line">
            <a:avLst/>
          </a:prstGeom>
          <a:ln w="9525" cap="sq" cmpd="sng">
            <a:solidFill>
              <a:srgbClr val="000000"/>
            </a:solidFill>
            <a:prstDash val="solid"/>
            <a:headEnd type="none" w="sm" len="sm"/>
            <a:tailEnd type="triangle" w="sm" len="sm"/>
          </a:ln>
          <a:effectLst>
            <a:outerShdw dist="17961" dir="2699999" algn="ctr" rotWithShape="0">
              <a:srgbClr val="FFFFFF"/>
            </a:outerShdw>
          </a:effectLst>
        </p:spPr>
      </p:sp>
      <p:grpSp>
        <p:nvGrpSpPr>
          <p:cNvPr id="561258" name="Group 106"/>
          <p:cNvGrpSpPr/>
          <p:nvPr/>
        </p:nvGrpSpPr>
        <p:grpSpPr>
          <a:xfrm>
            <a:off x="3781425" y="5268913"/>
            <a:ext cx="1555750" cy="587375"/>
            <a:chOff x="2249" y="1828"/>
            <a:chExt cx="980" cy="370"/>
          </a:xfrm>
        </p:grpSpPr>
        <p:sp>
          <p:nvSpPr>
            <p:cNvPr id="12384" name="Text Box 107"/>
            <p:cNvSpPr txBox="1"/>
            <p:nvPr/>
          </p:nvSpPr>
          <p:spPr>
            <a:xfrm>
              <a:off x="2249" y="1937"/>
              <a:ext cx="980" cy="261"/>
            </a:xfrm>
            <a:prstGeom prst="rect">
              <a:avLst/>
            </a:prstGeom>
            <a:noFill/>
            <a:ln w="12700" cap="sq" cmpd="sng">
              <a:solidFill>
                <a:srgbClr val="000000"/>
              </a:solidFill>
              <a:prstDash val="solid"/>
              <a:miter/>
              <a:headEnd type="none" w="sm" len="sm"/>
              <a:tailEnd type="none" w="sm" len="sm"/>
            </a:ln>
          </p:spPr>
          <p:txBody>
            <a:bodyPr lIns="0" tIns="0" rIns="0" bIns="0"/>
            <a:lstStyle/>
            <a:p>
              <a:pPr algn="ctr" eaLnBrk="1" hangingPunct="1">
                <a:lnSpc>
                  <a:spcPct val="120000"/>
                </a:lnSpc>
              </a:pPr>
              <a:r>
                <a:rPr lang="zh-CN" altLang="en-US" b="0" i="0" dirty="0">
                  <a:solidFill>
                    <a:schemeClr val="tx1"/>
                  </a:solidFill>
                  <a:latin typeface="Arial" panose="020B0604020202020204" pitchFamily="34" charset="0"/>
                  <a:ea typeface="黑体" panose="02010609060101010101" pitchFamily="49" charset="-122"/>
                </a:rPr>
                <a:t>读写控制电路</a:t>
              </a:r>
            </a:p>
          </p:txBody>
        </p:sp>
        <p:sp>
          <p:nvSpPr>
            <p:cNvPr id="12385" name="Line 108"/>
            <p:cNvSpPr/>
            <p:nvPr/>
          </p:nvSpPr>
          <p:spPr>
            <a:xfrm flipV="1">
              <a:off x="2872" y="1828"/>
              <a:ext cx="0" cy="120"/>
            </a:xfrm>
            <a:prstGeom prst="line">
              <a:avLst/>
            </a:prstGeom>
            <a:ln w="12700" cap="sq" cmpd="sng">
              <a:solidFill>
                <a:srgbClr val="000000"/>
              </a:solidFill>
              <a:prstDash val="solid"/>
              <a:headEnd type="none" w="sm" len="sm"/>
              <a:tailEnd type="triangle" w="sm" len="sm"/>
            </a:ln>
            <a:effectLst>
              <a:outerShdw dist="17961" dir="2699999" algn="ctr" rotWithShape="0">
                <a:srgbClr val="FFFFFF"/>
              </a:outerShdw>
            </a:effectLst>
          </p:spPr>
        </p:sp>
      </p:grpSp>
      <p:sp>
        <p:nvSpPr>
          <p:cNvPr id="12301" name="Line 109"/>
          <p:cNvSpPr/>
          <p:nvPr/>
        </p:nvSpPr>
        <p:spPr>
          <a:xfrm flipV="1">
            <a:off x="1827213" y="5629275"/>
            <a:ext cx="1884362" cy="4763"/>
          </a:xfrm>
          <a:prstGeom prst="line">
            <a:avLst/>
          </a:prstGeom>
          <a:ln w="28575" cap="sq" cmpd="sng">
            <a:solidFill>
              <a:schemeClr val="tx1"/>
            </a:solidFill>
            <a:prstDash val="solid"/>
            <a:headEnd type="none" w="sm" len="sm"/>
            <a:tailEnd type="triangle" w="med" len="med"/>
          </a:ln>
          <a:effectLst>
            <a:outerShdw dist="35921" dir="2699999" algn="ctr" rotWithShape="0">
              <a:srgbClr val="FFFFFF"/>
            </a:outerShdw>
          </a:effectLst>
        </p:spPr>
      </p:sp>
      <p:sp>
        <p:nvSpPr>
          <p:cNvPr id="12302" name="Text Box 110"/>
          <p:cNvSpPr txBox="1"/>
          <p:nvPr/>
        </p:nvSpPr>
        <p:spPr>
          <a:xfrm>
            <a:off x="1711325" y="5222875"/>
            <a:ext cx="1239838" cy="506413"/>
          </a:xfrm>
          <a:prstGeom prst="rect">
            <a:avLst/>
          </a:prstGeom>
          <a:noFill/>
          <a:ln w="12700">
            <a:noFill/>
          </a:ln>
        </p:spPr>
        <p:txBody>
          <a:bodyPr lIns="116623" tIns="58311" rIns="116623" bIns="58311"/>
          <a:lstStyle/>
          <a:p>
            <a:pPr algn="ctr" eaLnBrk="1" hangingPunct="1">
              <a:lnSpc>
                <a:spcPct val="120000"/>
              </a:lnSpc>
            </a:pPr>
            <a:r>
              <a:rPr lang="zh-CN" altLang="en-US" sz="1600" b="0" i="0" dirty="0">
                <a:solidFill>
                  <a:schemeClr val="tx1"/>
                </a:solidFill>
                <a:latin typeface="黑体" panose="02010609060101010101" pitchFamily="49" charset="-122"/>
                <a:ea typeface="黑体" panose="02010609060101010101" pitchFamily="49" charset="-122"/>
              </a:rPr>
              <a:t>控制线</a:t>
            </a:r>
            <a:endParaRPr lang="zh-CN" altLang="en-US" sz="1600" b="0" i="0" dirty="0">
              <a:solidFill>
                <a:schemeClr val="tx1"/>
              </a:solidFill>
              <a:latin typeface="Arial" panose="020B0604020202020204" pitchFamily="34" charset="0"/>
              <a:ea typeface="黑体" panose="02010609060101010101" pitchFamily="49" charset="-122"/>
            </a:endParaRPr>
          </a:p>
        </p:txBody>
      </p:sp>
      <p:sp>
        <p:nvSpPr>
          <p:cNvPr id="12303" name="Text Box 111"/>
          <p:cNvSpPr txBox="1"/>
          <p:nvPr/>
        </p:nvSpPr>
        <p:spPr>
          <a:xfrm>
            <a:off x="206375" y="5291138"/>
            <a:ext cx="1846263" cy="568325"/>
          </a:xfrm>
          <a:prstGeom prst="rect">
            <a:avLst/>
          </a:prstGeom>
          <a:noFill/>
          <a:ln w="12700">
            <a:noFill/>
          </a:ln>
        </p:spPr>
        <p:txBody>
          <a:bodyPr lIns="116623" tIns="58311" rIns="116623" bIns="58311"/>
          <a:lstStyle/>
          <a:p>
            <a:pPr algn="just" eaLnBrk="1" hangingPunct="1">
              <a:lnSpc>
                <a:spcPct val="150000"/>
              </a:lnSpc>
            </a:pPr>
            <a:r>
              <a:rPr lang="zh-CN" altLang="en-US" b="0" i="0" dirty="0">
                <a:solidFill>
                  <a:schemeClr val="tx1"/>
                </a:solidFill>
                <a:latin typeface="Arial" panose="020B0604020202020204" pitchFamily="34" charset="0"/>
                <a:ea typeface="黑体" panose="02010609060101010101" pitchFamily="49" charset="-122"/>
              </a:rPr>
              <a:t>读</a:t>
            </a:r>
            <a:r>
              <a:rPr lang="en-US" altLang="zh-CN" b="0" i="0" dirty="0">
                <a:solidFill>
                  <a:schemeClr val="tx1"/>
                </a:solidFill>
                <a:latin typeface="Arial" panose="020B0604020202020204" pitchFamily="34" charset="0"/>
                <a:ea typeface="黑体" panose="02010609060101010101" pitchFamily="49" charset="-122"/>
              </a:rPr>
              <a:t>/</a:t>
            </a:r>
            <a:r>
              <a:rPr lang="zh-CN" altLang="en-US" b="0" i="0" dirty="0">
                <a:solidFill>
                  <a:schemeClr val="tx1"/>
                </a:solidFill>
                <a:latin typeface="Arial" panose="020B0604020202020204" pitchFamily="34" charset="0"/>
                <a:ea typeface="黑体" panose="02010609060101010101" pitchFamily="49" charset="-122"/>
              </a:rPr>
              <a:t>写控制信号</a:t>
            </a:r>
          </a:p>
        </p:txBody>
      </p:sp>
      <p:grpSp>
        <p:nvGrpSpPr>
          <p:cNvPr id="561264" name="Group 112"/>
          <p:cNvGrpSpPr/>
          <p:nvPr/>
        </p:nvGrpSpPr>
        <p:grpSpPr>
          <a:xfrm>
            <a:off x="4110038" y="3700463"/>
            <a:ext cx="1609725" cy="1558925"/>
            <a:chOff x="2589" y="854"/>
            <a:chExt cx="1014" cy="982"/>
          </a:xfrm>
        </p:grpSpPr>
        <p:sp>
          <p:nvSpPr>
            <p:cNvPr id="12355" name="Text Box 113"/>
            <p:cNvSpPr txBox="1"/>
            <p:nvPr/>
          </p:nvSpPr>
          <p:spPr>
            <a:xfrm>
              <a:off x="3177" y="992"/>
              <a:ext cx="426" cy="789"/>
            </a:xfrm>
            <a:prstGeom prst="rect">
              <a:avLst/>
            </a:prstGeom>
            <a:noFill/>
            <a:ln w="12700">
              <a:noFill/>
            </a:ln>
          </p:spPr>
          <p:txBody>
            <a:bodyPr vert="eaVert" lIns="116623" tIns="58311" rIns="116623" bIns="58311"/>
            <a:lstStyle/>
            <a:p>
              <a:pPr algn="just" eaLnBrk="1" hangingPunct="1">
                <a:lnSpc>
                  <a:spcPct val="120000"/>
                </a:lnSpc>
              </a:pPr>
              <a:r>
                <a:rPr lang="zh-CN" altLang="en-US" b="0" i="0" dirty="0">
                  <a:solidFill>
                    <a:schemeClr val="tx1"/>
                  </a:solidFill>
                  <a:latin typeface="Arial" panose="020B0604020202020204" pitchFamily="34" charset="0"/>
                  <a:ea typeface="黑体" panose="02010609060101010101" pitchFamily="49" charset="-122"/>
                </a:rPr>
                <a:t>记忆单元</a:t>
              </a:r>
            </a:p>
          </p:txBody>
        </p:sp>
        <p:sp>
          <p:nvSpPr>
            <p:cNvPr id="12356" name="Rectangle 114"/>
            <p:cNvSpPr/>
            <p:nvPr/>
          </p:nvSpPr>
          <p:spPr>
            <a:xfrm>
              <a:off x="2589" y="857"/>
              <a:ext cx="622" cy="979"/>
            </a:xfrm>
            <a:prstGeom prst="rect">
              <a:avLst/>
            </a:prstGeom>
            <a:noFill/>
            <a:ln w="12700" cap="sq" cmpd="sng">
              <a:solidFill>
                <a:srgbClr val="000000"/>
              </a:solidFill>
              <a:prstDash val="solid"/>
              <a:miter/>
              <a:headEnd type="none" w="sm" len="sm"/>
              <a:tailEnd type="none" w="sm" len="sm"/>
            </a:ln>
          </p:spPr>
          <p:txBody>
            <a:bodyPr anchor="ctr" anchorCtr="0"/>
            <a:lstStyle/>
            <a:p>
              <a:pPr eaLnBrk="1" hangingPunct="1">
                <a:spcBef>
                  <a:spcPct val="50000"/>
                </a:spcBef>
              </a:pPr>
              <a:endParaRPr lang="zh-CN" altLang="en-US" dirty="0">
                <a:latin typeface="Arial" panose="020B0604020202020204" pitchFamily="34" charset="0"/>
              </a:endParaRPr>
            </a:p>
          </p:txBody>
        </p:sp>
        <p:sp>
          <p:nvSpPr>
            <p:cNvPr id="12357" name="Line 115"/>
            <p:cNvSpPr/>
            <p:nvPr/>
          </p:nvSpPr>
          <p:spPr>
            <a:xfrm>
              <a:off x="2589" y="1776"/>
              <a:ext cx="622" cy="0"/>
            </a:xfrm>
            <a:prstGeom prst="line">
              <a:avLst/>
            </a:prstGeom>
            <a:ln w="12700" cap="sq" cmpd="sng">
              <a:solidFill>
                <a:srgbClr val="000000"/>
              </a:solidFill>
              <a:prstDash val="solid"/>
              <a:headEnd type="none" w="sm" len="sm"/>
              <a:tailEnd type="none" w="sm" len="sm"/>
            </a:ln>
          </p:spPr>
        </p:sp>
        <p:sp>
          <p:nvSpPr>
            <p:cNvPr id="12358" name="Line 116"/>
            <p:cNvSpPr/>
            <p:nvPr/>
          </p:nvSpPr>
          <p:spPr>
            <a:xfrm>
              <a:off x="2589" y="1713"/>
              <a:ext cx="622" cy="0"/>
            </a:xfrm>
            <a:prstGeom prst="line">
              <a:avLst/>
            </a:prstGeom>
            <a:ln w="12700" cap="sq" cmpd="sng">
              <a:solidFill>
                <a:srgbClr val="000000"/>
              </a:solidFill>
              <a:prstDash val="solid"/>
              <a:headEnd type="none" w="sm" len="sm"/>
              <a:tailEnd type="none" w="sm" len="sm"/>
            </a:ln>
          </p:spPr>
        </p:sp>
        <p:sp>
          <p:nvSpPr>
            <p:cNvPr id="561269" name="Text Box 117"/>
            <p:cNvSpPr txBox="1">
              <a:spLocks noChangeArrowheads="1"/>
            </p:cNvSpPr>
            <p:nvPr/>
          </p:nvSpPr>
          <p:spPr bwMode="auto">
            <a:xfrm>
              <a:off x="2613" y="1140"/>
              <a:ext cx="498" cy="692"/>
            </a:xfrm>
            <a:prstGeom prst="rect">
              <a:avLst/>
            </a:prstGeom>
            <a:noFill/>
            <a:ln>
              <a:noFill/>
            </a:ln>
            <a:effectLst/>
            <a:extLst>
              <a:ext uri="{909E8E84-426E-40DD-AFC4-6F175D3DCCD1}">
                <a14:hiddenFill xmlns:a14="http://schemas.microsoft.com/office/drawing/2010/main">
                  <a:solidFill>
                    <a:srgbClr val="CCFF99"/>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393939"/>
                    </a:outerShdw>
                  </a:effectLst>
                </a14:hiddenEffects>
              </a:ext>
            </a:extLst>
          </p:spPr>
          <p:txBody>
            <a:bodyPr vert="eaVert" lIns="116623" tIns="58311" rIns="116623" bIns="58311"/>
            <a:lstStyle>
              <a:lvl1pPr eaLnBrk="0" hangingPunct="0">
                <a:spcBef>
                  <a:spcPct val="0"/>
                </a:spcBef>
                <a:defRPr sz="2400">
                  <a:solidFill>
                    <a:schemeClr val="tx1"/>
                  </a:solidFill>
                  <a:latin typeface="Times New Roman" panose="02020603050405020304" pitchFamily="18" charset="0"/>
                  <a:ea typeface="宋体" panose="02010600030101010101" pitchFamily="2" charset="-122"/>
                </a:defRPr>
              </a:lvl1pPr>
              <a:lvl2pPr marL="582930" eaLnBrk="0" hangingPunct="0">
                <a:spcBef>
                  <a:spcPct val="0"/>
                </a:spcBef>
                <a:defRPr sz="2400">
                  <a:solidFill>
                    <a:schemeClr val="tx1"/>
                  </a:solidFill>
                  <a:latin typeface="Times New Roman" panose="02020603050405020304" pitchFamily="18" charset="0"/>
                  <a:ea typeface="宋体" panose="02010600030101010101" pitchFamily="2" charset="-122"/>
                </a:defRPr>
              </a:lvl2pPr>
              <a:lvl3pPr marL="1167130" eaLnBrk="0" hangingPunct="0">
                <a:spcBef>
                  <a:spcPct val="0"/>
                </a:spcBef>
                <a:defRPr sz="2400">
                  <a:solidFill>
                    <a:schemeClr val="tx1"/>
                  </a:solidFill>
                  <a:latin typeface="Times New Roman" panose="02020603050405020304" pitchFamily="18" charset="0"/>
                  <a:ea typeface="宋体" panose="02010600030101010101" pitchFamily="2" charset="-122"/>
                </a:defRPr>
              </a:lvl3pPr>
              <a:lvl4pPr marL="1749425" eaLnBrk="0" hangingPunct="0">
                <a:spcBef>
                  <a:spcPct val="0"/>
                </a:spcBef>
                <a:defRPr sz="2400">
                  <a:solidFill>
                    <a:schemeClr val="tx1"/>
                  </a:solidFill>
                  <a:latin typeface="Times New Roman" panose="02020603050405020304" pitchFamily="18" charset="0"/>
                  <a:ea typeface="宋体" panose="02010600030101010101" pitchFamily="2" charset="-122"/>
                </a:defRPr>
              </a:lvl4pPr>
              <a:lvl5pPr marL="2332355" eaLnBrk="0" hangingPunct="0">
                <a:spcBef>
                  <a:spcPct val="0"/>
                </a:spcBef>
                <a:defRPr sz="2400">
                  <a:solidFill>
                    <a:schemeClr val="tx1"/>
                  </a:solidFill>
                  <a:latin typeface="Times New Roman" panose="02020603050405020304" pitchFamily="18" charset="0"/>
                  <a:ea typeface="宋体" panose="02010600030101010101" pitchFamily="2" charset="-122"/>
                </a:defRPr>
              </a:lvl5pPr>
              <a:lvl6pPr marL="2789555"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6pPr>
              <a:lvl7pPr marL="3246755"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7pPr>
              <a:lvl8pPr marL="3703955"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8pPr>
              <a:lvl9pPr marL="4161155"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20000"/>
                </a:lnSpc>
                <a:spcBef>
                  <a:spcPct val="0"/>
                </a:spcBef>
                <a:spcAft>
                  <a:spcPct val="0"/>
                </a:spcAft>
                <a:buClrTx/>
                <a:buSzTx/>
                <a:buFontTx/>
                <a:buNone/>
                <a:defRPr/>
              </a:pPr>
              <a:r>
                <a:rPr kumimoji="1" lang="zh-CN" altLang="en-US" sz="900" b="0" i="0" u="none" strike="noStrike" kern="1200" cap="none" spc="0" normalizeH="0" baseline="0" noProof="0">
                  <a:ln>
                    <a:noFill/>
                  </a:ln>
                  <a:solidFill>
                    <a:srgbClr val="808080"/>
                  </a:solidFill>
                  <a:effectLst>
                    <a:outerShdw blurRad="38100" dist="38100" dir="2700000" algn="tl">
                      <a:srgbClr val="C0C0C0"/>
                    </a:outerShdw>
                  </a:effectLst>
                  <a:uLnTx/>
                  <a:uFillTx/>
                  <a:latin typeface="黑体" panose="02010609060101010101" pitchFamily="49" charset="-122"/>
                  <a:ea typeface="黑体" panose="02010609060101010101" pitchFamily="49" charset="-122"/>
                  <a:cs typeface="+mn-cs"/>
                  <a:sym typeface="Marlett" pitchFamily="2" charset="2"/>
                </a:rPr>
                <a:t></a:t>
              </a:r>
              <a:endParaRPr kumimoji="1" lang="zh-CN" altLang="en-US" sz="23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nvGrpSpPr>
            <p:cNvPr id="12360" name="Group 118"/>
            <p:cNvGrpSpPr/>
            <p:nvPr/>
          </p:nvGrpSpPr>
          <p:grpSpPr>
            <a:xfrm>
              <a:off x="2589" y="854"/>
              <a:ext cx="622" cy="443"/>
              <a:chOff x="5628" y="10821"/>
              <a:chExt cx="936" cy="609"/>
            </a:xfrm>
          </p:grpSpPr>
          <p:sp>
            <p:nvSpPr>
              <p:cNvPr id="12370" name="Line 119"/>
              <p:cNvSpPr/>
              <p:nvPr/>
            </p:nvSpPr>
            <p:spPr>
              <a:xfrm>
                <a:off x="5628" y="10914"/>
                <a:ext cx="936" cy="0"/>
              </a:xfrm>
              <a:prstGeom prst="line">
                <a:avLst/>
              </a:prstGeom>
              <a:ln w="12700" cap="sq" cmpd="sng">
                <a:solidFill>
                  <a:srgbClr val="000000"/>
                </a:solidFill>
                <a:prstDash val="solid"/>
                <a:headEnd type="none" w="sm" len="sm"/>
                <a:tailEnd type="none" w="sm" len="sm"/>
              </a:ln>
            </p:spPr>
          </p:sp>
          <p:sp>
            <p:nvSpPr>
              <p:cNvPr id="12371" name="Line 120"/>
              <p:cNvSpPr/>
              <p:nvPr/>
            </p:nvSpPr>
            <p:spPr>
              <a:xfrm>
                <a:off x="5628" y="11001"/>
                <a:ext cx="936" cy="0"/>
              </a:xfrm>
              <a:prstGeom prst="line">
                <a:avLst/>
              </a:prstGeom>
              <a:ln w="12700" cap="sq" cmpd="sng">
                <a:solidFill>
                  <a:srgbClr val="000000"/>
                </a:solidFill>
                <a:prstDash val="solid"/>
                <a:headEnd type="none" w="sm" len="sm"/>
                <a:tailEnd type="none" w="sm" len="sm"/>
              </a:ln>
            </p:spPr>
          </p:sp>
          <p:sp>
            <p:nvSpPr>
              <p:cNvPr id="12372" name="Line 121"/>
              <p:cNvSpPr/>
              <p:nvPr/>
            </p:nvSpPr>
            <p:spPr>
              <a:xfrm>
                <a:off x="5628" y="11086"/>
                <a:ext cx="936" cy="0"/>
              </a:xfrm>
              <a:prstGeom prst="line">
                <a:avLst/>
              </a:prstGeom>
              <a:ln w="12700" cap="sq" cmpd="sng">
                <a:solidFill>
                  <a:srgbClr val="000000"/>
                </a:solidFill>
                <a:prstDash val="solid"/>
                <a:headEnd type="none" w="sm" len="sm"/>
                <a:tailEnd type="none" w="sm" len="sm"/>
              </a:ln>
            </p:spPr>
          </p:sp>
          <p:sp>
            <p:nvSpPr>
              <p:cNvPr id="12373" name="Line 122"/>
              <p:cNvSpPr/>
              <p:nvPr/>
            </p:nvSpPr>
            <p:spPr>
              <a:xfrm>
                <a:off x="5628" y="11258"/>
                <a:ext cx="936" cy="0"/>
              </a:xfrm>
              <a:prstGeom prst="line">
                <a:avLst/>
              </a:prstGeom>
              <a:ln w="12700" cap="sq" cmpd="sng">
                <a:solidFill>
                  <a:srgbClr val="000000"/>
                </a:solidFill>
                <a:prstDash val="solid"/>
                <a:headEnd type="none" w="sm" len="sm"/>
                <a:tailEnd type="none" w="sm" len="sm"/>
              </a:ln>
            </p:spPr>
          </p:sp>
          <p:sp>
            <p:nvSpPr>
              <p:cNvPr id="12374" name="Line 123"/>
              <p:cNvSpPr/>
              <p:nvPr/>
            </p:nvSpPr>
            <p:spPr>
              <a:xfrm>
                <a:off x="5628" y="11172"/>
                <a:ext cx="936" cy="0"/>
              </a:xfrm>
              <a:prstGeom prst="line">
                <a:avLst/>
              </a:prstGeom>
              <a:ln w="12700" cap="sq" cmpd="sng">
                <a:solidFill>
                  <a:srgbClr val="000000"/>
                </a:solidFill>
                <a:prstDash val="solid"/>
                <a:headEnd type="none" w="sm" len="sm"/>
                <a:tailEnd type="none" w="sm" len="sm"/>
              </a:ln>
            </p:spPr>
          </p:sp>
          <p:sp>
            <p:nvSpPr>
              <p:cNvPr id="12375" name="Line 124"/>
              <p:cNvSpPr/>
              <p:nvPr/>
            </p:nvSpPr>
            <p:spPr>
              <a:xfrm>
                <a:off x="5628" y="11430"/>
                <a:ext cx="936" cy="0"/>
              </a:xfrm>
              <a:prstGeom prst="line">
                <a:avLst/>
              </a:prstGeom>
              <a:ln w="12700" cap="sq" cmpd="sng">
                <a:solidFill>
                  <a:srgbClr val="000000"/>
                </a:solidFill>
                <a:prstDash val="solid"/>
                <a:headEnd type="none" w="sm" len="sm"/>
                <a:tailEnd type="none" w="sm" len="sm"/>
              </a:ln>
            </p:spPr>
          </p:sp>
          <p:sp>
            <p:nvSpPr>
              <p:cNvPr id="12376" name="Line 125"/>
              <p:cNvSpPr/>
              <p:nvPr/>
            </p:nvSpPr>
            <p:spPr>
              <a:xfrm>
                <a:off x="5628" y="11344"/>
                <a:ext cx="936" cy="0"/>
              </a:xfrm>
              <a:prstGeom prst="line">
                <a:avLst/>
              </a:prstGeom>
              <a:ln w="12700" cap="sq" cmpd="sng">
                <a:solidFill>
                  <a:srgbClr val="000000"/>
                </a:solidFill>
                <a:prstDash val="solid"/>
                <a:headEnd type="none" w="sm" len="sm"/>
                <a:tailEnd type="none" w="sm" len="sm"/>
              </a:ln>
            </p:spPr>
          </p:sp>
          <p:sp>
            <p:nvSpPr>
              <p:cNvPr id="12377" name="Line 126"/>
              <p:cNvSpPr/>
              <p:nvPr/>
            </p:nvSpPr>
            <p:spPr>
              <a:xfrm>
                <a:off x="6102" y="10827"/>
                <a:ext cx="0" cy="591"/>
              </a:xfrm>
              <a:prstGeom prst="line">
                <a:avLst/>
              </a:prstGeom>
              <a:ln w="6350" cap="flat" cmpd="sng">
                <a:solidFill>
                  <a:srgbClr val="000000"/>
                </a:solidFill>
                <a:prstDash val="solid"/>
                <a:headEnd type="none" w="med" len="med"/>
                <a:tailEnd type="none" w="med" len="med"/>
              </a:ln>
            </p:spPr>
          </p:sp>
          <p:sp>
            <p:nvSpPr>
              <p:cNvPr id="12378" name="Line 127"/>
              <p:cNvSpPr/>
              <p:nvPr/>
            </p:nvSpPr>
            <p:spPr>
              <a:xfrm>
                <a:off x="6210" y="10827"/>
                <a:ext cx="0" cy="591"/>
              </a:xfrm>
              <a:prstGeom prst="line">
                <a:avLst/>
              </a:prstGeom>
              <a:ln w="6350" cap="flat" cmpd="sng">
                <a:solidFill>
                  <a:srgbClr val="000000"/>
                </a:solidFill>
                <a:prstDash val="solid"/>
                <a:headEnd type="none" w="med" len="med"/>
                <a:tailEnd type="none" w="med" len="med"/>
              </a:ln>
            </p:spPr>
          </p:sp>
          <p:sp>
            <p:nvSpPr>
              <p:cNvPr id="12379" name="Line 128"/>
              <p:cNvSpPr/>
              <p:nvPr/>
            </p:nvSpPr>
            <p:spPr>
              <a:xfrm>
                <a:off x="6336" y="10836"/>
                <a:ext cx="0" cy="591"/>
              </a:xfrm>
              <a:prstGeom prst="line">
                <a:avLst/>
              </a:prstGeom>
              <a:ln w="6350" cap="flat" cmpd="sng">
                <a:solidFill>
                  <a:srgbClr val="000000"/>
                </a:solidFill>
                <a:prstDash val="solid"/>
                <a:headEnd type="none" w="med" len="med"/>
                <a:tailEnd type="none" w="med" len="med"/>
              </a:ln>
            </p:spPr>
          </p:sp>
          <p:sp>
            <p:nvSpPr>
              <p:cNvPr id="12380" name="Line 129"/>
              <p:cNvSpPr/>
              <p:nvPr/>
            </p:nvSpPr>
            <p:spPr>
              <a:xfrm>
                <a:off x="6444" y="10836"/>
                <a:ext cx="0" cy="591"/>
              </a:xfrm>
              <a:prstGeom prst="line">
                <a:avLst/>
              </a:prstGeom>
              <a:ln w="6350" cap="flat" cmpd="sng">
                <a:solidFill>
                  <a:srgbClr val="000000"/>
                </a:solidFill>
                <a:prstDash val="solid"/>
                <a:headEnd type="none" w="med" len="med"/>
                <a:tailEnd type="none" w="med" len="med"/>
              </a:ln>
            </p:spPr>
          </p:sp>
          <p:sp>
            <p:nvSpPr>
              <p:cNvPr id="12381" name="Line 130"/>
              <p:cNvSpPr/>
              <p:nvPr/>
            </p:nvSpPr>
            <p:spPr>
              <a:xfrm>
                <a:off x="5754" y="10836"/>
                <a:ext cx="0" cy="591"/>
              </a:xfrm>
              <a:prstGeom prst="line">
                <a:avLst/>
              </a:prstGeom>
              <a:ln w="6350" cap="flat" cmpd="sng">
                <a:solidFill>
                  <a:srgbClr val="000000"/>
                </a:solidFill>
                <a:prstDash val="solid"/>
                <a:headEnd type="none" w="med" len="med"/>
                <a:tailEnd type="none" w="med" len="med"/>
              </a:ln>
            </p:spPr>
          </p:sp>
          <p:sp>
            <p:nvSpPr>
              <p:cNvPr id="12382" name="Line 131"/>
              <p:cNvSpPr/>
              <p:nvPr/>
            </p:nvSpPr>
            <p:spPr>
              <a:xfrm>
                <a:off x="5882" y="10839"/>
                <a:ext cx="0" cy="591"/>
              </a:xfrm>
              <a:prstGeom prst="line">
                <a:avLst/>
              </a:prstGeom>
              <a:ln w="6350" cap="flat" cmpd="sng">
                <a:solidFill>
                  <a:srgbClr val="000000"/>
                </a:solidFill>
                <a:prstDash val="solid"/>
                <a:headEnd type="none" w="med" len="med"/>
                <a:tailEnd type="none" w="med" len="med"/>
              </a:ln>
            </p:spPr>
          </p:sp>
          <p:sp>
            <p:nvSpPr>
              <p:cNvPr id="12383" name="Line 132"/>
              <p:cNvSpPr/>
              <p:nvPr/>
            </p:nvSpPr>
            <p:spPr>
              <a:xfrm>
                <a:off x="5994" y="10821"/>
                <a:ext cx="0" cy="591"/>
              </a:xfrm>
              <a:prstGeom prst="line">
                <a:avLst/>
              </a:prstGeom>
              <a:ln w="6350" cap="flat" cmpd="sng">
                <a:solidFill>
                  <a:srgbClr val="000000"/>
                </a:solidFill>
                <a:prstDash val="solid"/>
                <a:headEnd type="none" w="med" len="med"/>
                <a:tailEnd type="none" w="med" len="med"/>
              </a:ln>
            </p:spPr>
          </p:sp>
        </p:grpSp>
        <p:grpSp>
          <p:nvGrpSpPr>
            <p:cNvPr id="12361" name="Group 133"/>
            <p:cNvGrpSpPr/>
            <p:nvPr/>
          </p:nvGrpSpPr>
          <p:grpSpPr>
            <a:xfrm>
              <a:off x="2666" y="1720"/>
              <a:ext cx="458" cy="103"/>
              <a:chOff x="7470" y="11487"/>
              <a:chExt cx="690" cy="609"/>
            </a:xfrm>
          </p:grpSpPr>
          <p:sp>
            <p:nvSpPr>
              <p:cNvPr id="12363" name="Line 134"/>
              <p:cNvSpPr/>
              <p:nvPr/>
            </p:nvSpPr>
            <p:spPr>
              <a:xfrm>
                <a:off x="7818" y="11493"/>
                <a:ext cx="0" cy="591"/>
              </a:xfrm>
              <a:prstGeom prst="line">
                <a:avLst/>
              </a:prstGeom>
              <a:ln w="6350" cap="flat" cmpd="sng">
                <a:solidFill>
                  <a:srgbClr val="000000"/>
                </a:solidFill>
                <a:prstDash val="solid"/>
                <a:headEnd type="none" w="med" len="med"/>
                <a:tailEnd type="none" w="med" len="med"/>
              </a:ln>
            </p:spPr>
          </p:sp>
          <p:sp>
            <p:nvSpPr>
              <p:cNvPr id="12364" name="Line 135"/>
              <p:cNvSpPr/>
              <p:nvPr/>
            </p:nvSpPr>
            <p:spPr>
              <a:xfrm>
                <a:off x="7926" y="11493"/>
                <a:ext cx="0" cy="591"/>
              </a:xfrm>
              <a:prstGeom prst="line">
                <a:avLst/>
              </a:prstGeom>
              <a:ln w="6350" cap="flat" cmpd="sng">
                <a:solidFill>
                  <a:srgbClr val="000000"/>
                </a:solidFill>
                <a:prstDash val="solid"/>
                <a:headEnd type="none" w="med" len="med"/>
                <a:tailEnd type="none" w="med" len="med"/>
              </a:ln>
            </p:spPr>
          </p:sp>
          <p:sp>
            <p:nvSpPr>
              <p:cNvPr id="12365" name="Line 136"/>
              <p:cNvSpPr/>
              <p:nvPr/>
            </p:nvSpPr>
            <p:spPr>
              <a:xfrm>
                <a:off x="8052" y="11502"/>
                <a:ext cx="0" cy="591"/>
              </a:xfrm>
              <a:prstGeom prst="line">
                <a:avLst/>
              </a:prstGeom>
              <a:ln w="6350" cap="flat" cmpd="sng">
                <a:solidFill>
                  <a:srgbClr val="000000"/>
                </a:solidFill>
                <a:prstDash val="solid"/>
                <a:headEnd type="none" w="med" len="med"/>
                <a:tailEnd type="none" w="med" len="med"/>
              </a:ln>
            </p:spPr>
          </p:sp>
          <p:sp>
            <p:nvSpPr>
              <p:cNvPr id="12366" name="Line 137"/>
              <p:cNvSpPr/>
              <p:nvPr/>
            </p:nvSpPr>
            <p:spPr>
              <a:xfrm>
                <a:off x="8160" y="11502"/>
                <a:ext cx="0" cy="591"/>
              </a:xfrm>
              <a:prstGeom prst="line">
                <a:avLst/>
              </a:prstGeom>
              <a:ln w="6350" cap="flat" cmpd="sng">
                <a:solidFill>
                  <a:srgbClr val="000000"/>
                </a:solidFill>
                <a:prstDash val="solid"/>
                <a:headEnd type="none" w="med" len="med"/>
                <a:tailEnd type="none" w="med" len="med"/>
              </a:ln>
            </p:spPr>
          </p:sp>
          <p:sp>
            <p:nvSpPr>
              <p:cNvPr id="12367" name="Line 138"/>
              <p:cNvSpPr/>
              <p:nvPr/>
            </p:nvSpPr>
            <p:spPr>
              <a:xfrm>
                <a:off x="7470" y="11502"/>
                <a:ext cx="0" cy="591"/>
              </a:xfrm>
              <a:prstGeom prst="line">
                <a:avLst/>
              </a:prstGeom>
              <a:ln w="6350" cap="flat" cmpd="sng">
                <a:solidFill>
                  <a:srgbClr val="000000"/>
                </a:solidFill>
                <a:prstDash val="solid"/>
                <a:headEnd type="none" w="med" len="med"/>
                <a:tailEnd type="none" w="med" len="med"/>
              </a:ln>
            </p:spPr>
          </p:sp>
          <p:sp>
            <p:nvSpPr>
              <p:cNvPr id="12368" name="Line 139"/>
              <p:cNvSpPr/>
              <p:nvPr/>
            </p:nvSpPr>
            <p:spPr>
              <a:xfrm>
                <a:off x="7598" y="11505"/>
                <a:ext cx="0" cy="591"/>
              </a:xfrm>
              <a:prstGeom prst="line">
                <a:avLst/>
              </a:prstGeom>
              <a:ln w="6350" cap="flat" cmpd="sng">
                <a:solidFill>
                  <a:srgbClr val="000000"/>
                </a:solidFill>
                <a:prstDash val="solid"/>
                <a:headEnd type="none" w="med" len="med"/>
                <a:tailEnd type="none" w="med" len="med"/>
              </a:ln>
            </p:spPr>
          </p:sp>
          <p:sp>
            <p:nvSpPr>
              <p:cNvPr id="12369" name="Line 140"/>
              <p:cNvSpPr/>
              <p:nvPr/>
            </p:nvSpPr>
            <p:spPr>
              <a:xfrm>
                <a:off x="7710" y="11487"/>
                <a:ext cx="0" cy="591"/>
              </a:xfrm>
              <a:prstGeom prst="line">
                <a:avLst/>
              </a:prstGeom>
              <a:ln w="6350" cap="flat" cmpd="sng">
                <a:solidFill>
                  <a:srgbClr val="000000"/>
                </a:solidFill>
                <a:prstDash val="solid"/>
                <a:headEnd type="none" w="med" len="med"/>
                <a:tailEnd type="none" w="med" len="med"/>
              </a:ln>
            </p:spPr>
          </p:sp>
        </p:grpSp>
        <p:sp>
          <p:nvSpPr>
            <p:cNvPr id="12362" name="Line 141"/>
            <p:cNvSpPr/>
            <p:nvPr/>
          </p:nvSpPr>
          <p:spPr>
            <a:xfrm>
              <a:off x="3171" y="948"/>
              <a:ext cx="147" cy="100"/>
            </a:xfrm>
            <a:prstGeom prst="line">
              <a:avLst/>
            </a:prstGeom>
            <a:ln w="12700" cap="sq" cmpd="sng">
              <a:solidFill>
                <a:srgbClr val="000000"/>
              </a:solidFill>
              <a:prstDash val="solid"/>
              <a:headEnd type="none" w="sm" len="sm"/>
              <a:tailEnd type="arrow" w="sm" len="sm"/>
            </a:ln>
            <a:effectLst>
              <a:outerShdw dist="17961" dir="2699999" algn="ctr" rotWithShape="0">
                <a:srgbClr val="FFFFFF"/>
              </a:outerShdw>
            </a:effectLst>
          </p:spPr>
        </p:sp>
      </p:grpSp>
      <p:sp>
        <p:nvSpPr>
          <p:cNvPr id="12305" name="Text Box 142"/>
          <p:cNvSpPr txBox="1"/>
          <p:nvPr/>
        </p:nvSpPr>
        <p:spPr>
          <a:xfrm>
            <a:off x="1689100" y="3003550"/>
            <a:ext cx="1217613" cy="515938"/>
          </a:xfrm>
          <a:prstGeom prst="rect">
            <a:avLst/>
          </a:prstGeom>
          <a:noFill/>
          <a:ln w="12700">
            <a:noFill/>
          </a:ln>
        </p:spPr>
        <p:txBody>
          <a:bodyPr lIns="116623" tIns="58311" rIns="116623" bIns="58311"/>
          <a:lstStyle/>
          <a:p>
            <a:pPr algn="ctr" eaLnBrk="1" hangingPunct="1">
              <a:lnSpc>
                <a:spcPct val="120000"/>
              </a:lnSpc>
            </a:pPr>
            <a:r>
              <a:rPr lang="zh-CN" altLang="en-US" b="0" i="0" dirty="0">
                <a:solidFill>
                  <a:schemeClr val="tx1"/>
                </a:solidFill>
                <a:latin typeface="Arial" panose="020B0604020202020204" pitchFamily="34" charset="0"/>
                <a:ea typeface="黑体" panose="02010609060101010101" pitchFamily="49" charset="-122"/>
              </a:rPr>
              <a:t>数据线</a:t>
            </a:r>
          </a:p>
        </p:txBody>
      </p:sp>
      <p:sp>
        <p:nvSpPr>
          <p:cNvPr id="12306" name="Freeform 143"/>
          <p:cNvSpPr/>
          <p:nvPr/>
        </p:nvSpPr>
        <p:spPr>
          <a:xfrm>
            <a:off x="1871663" y="3448050"/>
            <a:ext cx="2654300" cy="250825"/>
          </a:xfrm>
          <a:custGeom>
            <a:avLst/>
            <a:gdLst/>
            <a:ahLst/>
            <a:cxnLst>
              <a:cxn ang="0">
                <a:pos x="2654300" y="250825"/>
              </a:cxn>
              <a:cxn ang="0">
                <a:pos x="2654300" y="0"/>
              </a:cxn>
              <a:cxn ang="0">
                <a:pos x="0" y="0"/>
              </a:cxn>
            </a:cxnLst>
            <a:rect l="0" t="0" r="0" b="0"/>
            <a:pathLst>
              <a:path w="2688" h="144">
                <a:moveTo>
                  <a:pt x="2688" y="144"/>
                </a:moveTo>
                <a:lnTo>
                  <a:pt x="2688" y="0"/>
                </a:lnTo>
                <a:lnTo>
                  <a:pt x="0" y="0"/>
                </a:lnTo>
              </a:path>
            </a:pathLst>
          </a:custGeom>
          <a:noFill/>
          <a:ln w="28575" cap="flat" cmpd="sng">
            <a:solidFill>
              <a:schemeClr val="tx1">
                <a:alpha val="100000"/>
              </a:schemeClr>
            </a:solidFill>
            <a:prstDash val="solid"/>
            <a:round/>
            <a:headEnd type="triangle" w="med" len="med"/>
            <a:tailEnd type="triangle" w="med" len="med"/>
          </a:ln>
          <a:effectLst>
            <a:outerShdw dist="35921" dir="2699999" algn="ctr" rotWithShape="0">
              <a:srgbClr val="FFFFFF">
                <a:alpha val="100000"/>
              </a:srgbClr>
            </a:outerShdw>
          </a:effectLst>
        </p:spPr>
        <p:txBody>
          <a:bodyPr/>
          <a:lstStyle/>
          <a:p>
            <a:endParaRPr lang="zh-CN" altLang="en-US"/>
          </a:p>
        </p:txBody>
      </p:sp>
      <p:sp>
        <p:nvSpPr>
          <p:cNvPr id="12307" name="Text Box 144"/>
          <p:cNvSpPr txBox="1"/>
          <p:nvPr/>
        </p:nvSpPr>
        <p:spPr>
          <a:xfrm>
            <a:off x="476250" y="2844800"/>
            <a:ext cx="1438275" cy="595313"/>
          </a:xfrm>
          <a:prstGeom prst="rect">
            <a:avLst/>
          </a:prstGeom>
          <a:noFill/>
          <a:ln w="12700">
            <a:noFill/>
          </a:ln>
        </p:spPr>
        <p:txBody>
          <a:bodyPr lIns="116623" tIns="58311" rIns="116623" bIns="58311"/>
          <a:lstStyle/>
          <a:p>
            <a:pPr algn="just" eaLnBrk="1" hangingPunct="1">
              <a:lnSpc>
                <a:spcPct val="120000"/>
              </a:lnSpc>
            </a:pPr>
            <a:r>
              <a:rPr lang="zh-CN" altLang="en-US" b="0" i="0" dirty="0">
                <a:solidFill>
                  <a:schemeClr val="tx1"/>
                </a:solidFill>
                <a:latin typeface="Arial" panose="020B0604020202020204" pitchFamily="34" charset="0"/>
                <a:ea typeface="黑体" panose="02010609060101010101" pitchFamily="49" charset="-122"/>
              </a:rPr>
              <a:t>读</a:t>
            </a:r>
            <a:r>
              <a:rPr lang="en-US" altLang="zh-CN" b="0" i="0" dirty="0">
                <a:solidFill>
                  <a:schemeClr val="tx1"/>
                </a:solidFill>
                <a:latin typeface="Arial" panose="020B0604020202020204" pitchFamily="34" charset="0"/>
                <a:ea typeface="黑体" panose="02010609060101010101" pitchFamily="49" charset="-122"/>
              </a:rPr>
              <a:t>/</a:t>
            </a:r>
            <a:r>
              <a:rPr lang="zh-CN" altLang="en-US" b="0" i="0" dirty="0">
                <a:solidFill>
                  <a:schemeClr val="tx1"/>
                </a:solidFill>
                <a:latin typeface="Arial" panose="020B0604020202020204" pitchFamily="34" charset="0"/>
                <a:ea typeface="黑体" panose="02010609060101010101" pitchFamily="49" charset="-122"/>
              </a:rPr>
              <a:t>写的数据</a:t>
            </a:r>
          </a:p>
        </p:txBody>
      </p:sp>
      <p:sp>
        <p:nvSpPr>
          <p:cNvPr id="12308" name="Text Box 145"/>
          <p:cNvSpPr txBox="1"/>
          <p:nvPr/>
        </p:nvSpPr>
        <p:spPr>
          <a:xfrm>
            <a:off x="1827213" y="3397250"/>
            <a:ext cx="963612" cy="392113"/>
          </a:xfrm>
          <a:prstGeom prst="rect">
            <a:avLst/>
          </a:prstGeom>
          <a:noFill/>
          <a:ln w="9525">
            <a:noFill/>
          </a:ln>
        </p:spPr>
        <p:txBody>
          <a:bodyPr lIns="116623" tIns="58311" rIns="116623" bIns="58311">
            <a:spAutoFit/>
          </a:bodyPr>
          <a:lstStyle/>
          <a:p>
            <a:pPr eaLnBrk="1" hangingPunct="1">
              <a:spcBef>
                <a:spcPct val="50000"/>
              </a:spcBef>
            </a:pPr>
            <a:r>
              <a:rPr lang="en-US" altLang="zh-CN" i="0" dirty="0">
                <a:solidFill>
                  <a:schemeClr val="tx1"/>
                </a:solidFill>
                <a:latin typeface="Arial" panose="020B0604020202020204" pitchFamily="34" charset="0"/>
                <a:ea typeface="宋体" panose="02010600030101010101" pitchFamily="2" charset="-122"/>
              </a:rPr>
              <a:t>(64</a:t>
            </a:r>
            <a:r>
              <a:rPr lang="zh-CN" altLang="en-US" i="0" dirty="0">
                <a:solidFill>
                  <a:schemeClr val="tx1"/>
                </a:solidFill>
                <a:latin typeface="Arial" panose="020B0604020202020204" pitchFamily="34" charset="0"/>
                <a:ea typeface="宋体" panose="02010600030101010101" pitchFamily="2" charset="-122"/>
              </a:rPr>
              <a:t>位</a:t>
            </a:r>
            <a:r>
              <a:rPr lang="en-US" altLang="zh-CN" i="0" dirty="0">
                <a:solidFill>
                  <a:schemeClr val="tx1"/>
                </a:solidFill>
                <a:latin typeface="Arial" panose="020B0604020202020204" pitchFamily="34" charset="0"/>
                <a:ea typeface="宋体" panose="02010600030101010101" pitchFamily="2" charset="-122"/>
              </a:rPr>
              <a:t>)</a:t>
            </a:r>
          </a:p>
        </p:txBody>
      </p:sp>
      <p:sp>
        <p:nvSpPr>
          <p:cNvPr id="12309" name="Text Box 146"/>
          <p:cNvSpPr txBox="1"/>
          <p:nvPr/>
        </p:nvSpPr>
        <p:spPr>
          <a:xfrm>
            <a:off x="611188" y="3973513"/>
            <a:ext cx="1366837" cy="539750"/>
          </a:xfrm>
          <a:prstGeom prst="rect">
            <a:avLst/>
          </a:prstGeom>
          <a:noFill/>
          <a:ln w="12700">
            <a:noFill/>
          </a:ln>
        </p:spPr>
        <p:txBody>
          <a:bodyPr lIns="116623" tIns="58311" rIns="116623" bIns="58311"/>
          <a:lstStyle/>
          <a:p>
            <a:pPr eaLnBrk="1" hangingPunct="1">
              <a:lnSpc>
                <a:spcPct val="120000"/>
              </a:lnSpc>
            </a:pPr>
            <a:r>
              <a:rPr lang="zh-CN" altLang="en-US" b="0" i="0" dirty="0">
                <a:solidFill>
                  <a:schemeClr val="tx1"/>
                </a:solidFill>
                <a:latin typeface="Arial" panose="020B0604020202020204" pitchFamily="34" charset="0"/>
                <a:ea typeface="黑体" panose="02010609060101010101" pitchFamily="49" charset="-122"/>
              </a:rPr>
              <a:t>主存地址</a:t>
            </a:r>
          </a:p>
        </p:txBody>
      </p:sp>
      <p:sp>
        <p:nvSpPr>
          <p:cNvPr id="12310" name="Text Box 147"/>
          <p:cNvSpPr txBox="1"/>
          <p:nvPr/>
        </p:nvSpPr>
        <p:spPr>
          <a:xfrm>
            <a:off x="1827213" y="4152900"/>
            <a:ext cx="944562" cy="360363"/>
          </a:xfrm>
          <a:prstGeom prst="rect">
            <a:avLst/>
          </a:prstGeom>
          <a:noFill/>
          <a:ln w="12700">
            <a:noFill/>
          </a:ln>
        </p:spPr>
        <p:txBody>
          <a:bodyPr lIns="116623" tIns="58311" rIns="116623" bIns="58311"/>
          <a:lstStyle/>
          <a:p>
            <a:pPr algn="just" eaLnBrk="1" hangingPunct="1">
              <a:lnSpc>
                <a:spcPct val="120000"/>
              </a:lnSpc>
            </a:pPr>
            <a:r>
              <a:rPr lang="zh-CN" altLang="en-US" b="0" i="0" dirty="0">
                <a:solidFill>
                  <a:schemeClr val="tx1"/>
                </a:solidFill>
                <a:latin typeface="Arial" panose="020B0604020202020204" pitchFamily="34" charset="0"/>
                <a:ea typeface="黑体" panose="02010609060101010101" pitchFamily="49" charset="-122"/>
              </a:rPr>
              <a:t>地址线</a:t>
            </a:r>
          </a:p>
        </p:txBody>
      </p:sp>
      <p:sp>
        <p:nvSpPr>
          <p:cNvPr id="12311" name="Text Box 148"/>
          <p:cNvSpPr txBox="1"/>
          <p:nvPr/>
        </p:nvSpPr>
        <p:spPr>
          <a:xfrm>
            <a:off x="1781175" y="4522788"/>
            <a:ext cx="963613" cy="392112"/>
          </a:xfrm>
          <a:prstGeom prst="rect">
            <a:avLst/>
          </a:prstGeom>
          <a:noFill/>
          <a:ln w="9525">
            <a:noFill/>
          </a:ln>
        </p:spPr>
        <p:txBody>
          <a:bodyPr lIns="116623" tIns="58311" rIns="116623" bIns="58311">
            <a:spAutoFit/>
          </a:bodyPr>
          <a:lstStyle/>
          <a:p>
            <a:pPr eaLnBrk="1" hangingPunct="1">
              <a:spcBef>
                <a:spcPct val="50000"/>
              </a:spcBef>
            </a:pPr>
            <a:r>
              <a:rPr lang="en-US" altLang="zh-CN" i="0" dirty="0">
                <a:solidFill>
                  <a:schemeClr val="tx1"/>
                </a:solidFill>
                <a:latin typeface="Arial" panose="020B0604020202020204" pitchFamily="34" charset="0"/>
                <a:ea typeface="宋体" panose="02010600030101010101" pitchFamily="2" charset="-122"/>
              </a:rPr>
              <a:t>(36</a:t>
            </a:r>
            <a:r>
              <a:rPr lang="zh-CN" altLang="en-US" i="0" dirty="0">
                <a:solidFill>
                  <a:schemeClr val="tx1"/>
                </a:solidFill>
                <a:latin typeface="Arial" panose="020B0604020202020204" pitchFamily="34" charset="0"/>
                <a:ea typeface="宋体" panose="02010600030101010101" pitchFamily="2" charset="-122"/>
              </a:rPr>
              <a:t>位</a:t>
            </a:r>
            <a:r>
              <a:rPr lang="en-US" altLang="zh-CN" i="0" dirty="0">
                <a:solidFill>
                  <a:schemeClr val="tx1"/>
                </a:solidFill>
                <a:latin typeface="Arial" panose="020B0604020202020204" pitchFamily="34" charset="0"/>
                <a:ea typeface="宋体" panose="02010600030101010101" pitchFamily="2" charset="-122"/>
              </a:rPr>
              <a:t>)</a:t>
            </a:r>
          </a:p>
        </p:txBody>
      </p:sp>
      <p:grpSp>
        <p:nvGrpSpPr>
          <p:cNvPr id="561301" name="Group 149"/>
          <p:cNvGrpSpPr/>
          <p:nvPr/>
        </p:nvGrpSpPr>
        <p:grpSpPr>
          <a:xfrm>
            <a:off x="5630863" y="3268663"/>
            <a:ext cx="3216275" cy="2936875"/>
            <a:chOff x="3603" y="582"/>
            <a:chExt cx="2026" cy="1850"/>
          </a:xfrm>
        </p:grpSpPr>
        <p:grpSp>
          <p:nvGrpSpPr>
            <p:cNvPr id="12323" name="Group 150"/>
            <p:cNvGrpSpPr/>
            <p:nvPr/>
          </p:nvGrpSpPr>
          <p:grpSpPr>
            <a:xfrm>
              <a:off x="3603" y="731"/>
              <a:ext cx="1836" cy="1601"/>
              <a:chOff x="2666" y="1073"/>
              <a:chExt cx="1439" cy="1256"/>
            </a:xfrm>
          </p:grpSpPr>
          <p:grpSp>
            <p:nvGrpSpPr>
              <p:cNvPr id="12325" name="Group 151"/>
              <p:cNvGrpSpPr/>
              <p:nvPr/>
            </p:nvGrpSpPr>
            <p:grpSpPr>
              <a:xfrm>
                <a:off x="3273" y="1076"/>
                <a:ext cx="595" cy="1192"/>
                <a:chOff x="4598" y="40"/>
                <a:chExt cx="829" cy="1508"/>
              </a:xfrm>
            </p:grpSpPr>
            <p:sp>
              <p:nvSpPr>
                <p:cNvPr id="12342" name="Rectangle 152"/>
                <p:cNvSpPr/>
                <p:nvPr/>
              </p:nvSpPr>
              <p:spPr>
                <a:xfrm>
                  <a:off x="4600" y="40"/>
                  <a:ext cx="827" cy="1508"/>
                </a:xfrm>
                <a:prstGeom prst="rect">
                  <a:avLst/>
                </a:prstGeom>
                <a:noFill/>
                <a:ln w="12700" cap="flat" cmpd="sng">
                  <a:solidFill>
                    <a:srgbClr val="0033CC"/>
                  </a:solidFill>
                  <a:prstDash val="solid"/>
                  <a:miter/>
                  <a:headEnd type="none" w="med" len="med"/>
                  <a:tailEnd type="none" w="med" len="med"/>
                </a:ln>
              </p:spPr>
              <p:txBody>
                <a:bodyPr anchor="ctr" anchorCtr="0"/>
                <a:lstStyle/>
                <a:p>
                  <a:pPr eaLnBrk="1" hangingPunct="1">
                    <a:spcBef>
                      <a:spcPct val="50000"/>
                    </a:spcBef>
                  </a:pPr>
                  <a:endParaRPr lang="zh-CN" altLang="en-US" dirty="0">
                    <a:latin typeface="Arial" panose="020B0604020202020204" pitchFamily="34" charset="0"/>
                  </a:endParaRPr>
                </a:p>
              </p:txBody>
            </p:sp>
            <p:sp>
              <p:nvSpPr>
                <p:cNvPr id="12343" name="Line 153"/>
                <p:cNvSpPr/>
                <p:nvPr/>
              </p:nvSpPr>
              <p:spPr>
                <a:xfrm>
                  <a:off x="4600" y="796"/>
                  <a:ext cx="819" cy="0"/>
                </a:xfrm>
                <a:prstGeom prst="line">
                  <a:avLst/>
                </a:prstGeom>
                <a:ln w="9525" cap="flat" cmpd="sng">
                  <a:solidFill>
                    <a:srgbClr val="0033CC"/>
                  </a:solidFill>
                  <a:prstDash val="solid"/>
                  <a:headEnd type="none" w="med" len="med"/>
                  <a:tailEnd type="none" w="med" len="med"/>
                </a:ln>
              </p:spPr>
            </p:sp>
            <p:sp>
              <p:nvSpPr>
                <p:cNvPr id="12344" name="Line 154"/>
                <p:cNvSpPr/>
                <p:nvPr/>
              </p:nvSpPr>
              <p:spPr>
                <a:xfrm>
                  <a:off x="4608" y="409"/>
                  <a:ext cx="819" cy="0"/>
                </a:xfrm>
                <a:prstGeom prst="line">
                  <a:avLst/>
                </a:prstGeom>
                <a:ln w="9525" cap="flat" cmpd="sng">
                  <a:solidFill>
                    <a:srgbClr val="0033CC"/>
                  </a:solidFill>
                  <a:prstDash val="solid"/>
                  <a:headEnd type="none" w="med" len="med"/>
                  <a:tailEnd type="none" w="med" len="med"/>
                </a:ln>
              </p:spPr>
            </p:sp>
            <p:sp>
              <p:nvSpPr>
                <p:cNvPr id="12345" name="Line 155"/>
                <p:cNvSpPr/>
                <p:nvPr/>
              </p:nvSpPr>
              <p:spPr>
                <a:xfrm>
                  <a:off x="4599" y="606"/>
                  <a:ext cx="819" cy="0"/>
                </a:xfrm>
                <a:prstGeom prst="line">
                  <a:avLst/>
                </a:prstGeom>
                <a:ln w="9525" cap="flat" cmpd="sng">
                  <a:solidFill>
                    <a:srgbClr val="0033CC"/>
                  </a:solidFill>
                  <a:prstDash val="solid"/>
                  <a:headEnd type="none" w="med" len="med"/>
                  <a:tailEnd type="none" w="med" len="med"/>
                </a:ln>
              </p:spPr>
            </p:sp>
            <p:sp>
              <p:nvSpPr>
                <p:cNvPr id="12346" name="Line 156"/>
                <p:cNvSpPr/>
                <p:nvPr/>
              </p:nvSpPr>
              <p:spPr>
                <a:xfrm>
                  <a:off x="4599" y="227"/>
                  <a:ext cx="819" cy="0"/>
                </a:xfrm>
                <a:prstGeom prst="line">
                  <a:avLst/>
                </a:prstGeom>
                <a:ln w="9525" cap="flat" cmpd="sng">
                  <a:solidFill>
                    <a:srgbClr val="0033CC"/>
                  </a:solidFill>
                  <a:prstDash val="solid"/>
                  <a:headEnd type="none" w="med" len="med"/>
                  <a:tailEnd type="none" w="med" len="med"/>
                </a:ln>
              </p:spPr>
            </p:sp>
            <p:sp>
              <p:nvSpPr>
                <p:cNvPr id="12347" name="Line 157"/>
                <p:cNvSpPr/>
                <p:nvPr/>
              </p:nvSpPr>
              <p:spPr>
                <a:xfrm>
                  <a:off x="4607" y="698"/>
                  <a:ext cx="819" cy="0"/>
                </a:xfrm>
                <a:prstGeom prst="line">
                  <a:avLst/>
                </a:prstGeom>
                <a:ln w="9525" cap="flat" cmpd="sng">
                  <a:solidFill>
                    <a:srgbClr val="0033CC"/>
                  </a:solidFill>
                  <a:prstDash val="solid"/>
                  <a:headEnd type="none" w="med" len="med"/>
                  <a:tailEnd type="none" w="med" len="med"/>
                </a:ln>
              </p:spPr>
            </p:sp>
            <p:sp>
              <p:nvSpPr>
                <p:cNvPr id="12348" name="Line 158"/>
                <p:cNvSpPr/>
                <p:nvPr/>
              </p:nvSpPr>
              <p:spPr>
                <a:xfrm>
                  <a:off x="4599" y="311"/>
                  <a:ext cx="819" cy="0"/>
                </a:xfrm>
                <a:prstGeom prst="line">
                  <a:avLst/>
                </a:prstGeom>
                <a:ln w="9525" cap="flat" cmpd="sng">
                  <a:solidFill>
                    <a:srgbClr val="0033CC"/>
                  </a:solidFill>
                  <a:prstDash val="solid"/>
                  <a:headEnd type="none" w="med" len="med"/>
                  <a:tailEnd type="none" w="med" len="med"/>
                </a:ln>
              </p:spPr>
            </p:sp>
            <p:sp>
              <p:nvSpPr>
                <p:cNvPr id="12349" name="Line 159"/>
                <p:cNvSpPr/>
                <p:nvPr/>
              </p:nvSpPr>
              <p:spPr>
                <a:xfrm>
                  <a:off x="4606" y="508"/>
                  <a:ext cx="819" cy="0"/>
                </a:xfrm>
                <a:prstGeom prst="line">
                  <a:avLst/>
                </a:prstGeom>
                <a:ln w="9525" cap="flat" cmpd="sng">
                  <a:solidFill>
                    <a:srgbClr val="0033CC"/>
                  </a:solidFill>
                  <a:prstDash val="solid"/>
                  <a:headEnd type="none" w="med" len="med"/>
                  <a:tailEnd type="none" w="med" len="med"/>
                </a:ln>
              </p:spPr>
            </p:sp>
            <p:sp>
              <p:nvSpPr>
                <p:cNvPr id="12350" name="Line 160"/>
                <p:cNvSpPr/>
                <p:nvPr/>
              </p:nvSpPr>
              <p:spPr>
                <a:xfrm>
                  <a:off x="4606" y="129"/>
                  <a:ext cx="819" cy="0"/>
                </a:xfrm>
                <a:prstGeom prst="line">
                  <a:avLst/>
                </a:prstGeom>
                <a:ln w="9525" cap="flat" cmpd="sng">
                  <a:solidFill>
                    <a:srgbClr val="0033CC"/>
                  </a:solidFill>
                  <a:prstDash val="solid"/>
                  <a:headEnd type="none" w="med" len="med"/>
                  <a:tailEnd type="none" w="med" len="med"/>
                </a:ln>
              </p:spPr>
            </p:sp>
            <p:sp>
              <p:nvSpPr>
                <p:cNvPr id="12351" name="Line 161"/>
                <p:cNvSpPr/>
                <p:nvPr/>
              </p:nvSpPr>
              <p:spPr>
                <a:xfrm>
                  <a:off x="4608" y="1433"/>
                  <a:ext cx="819" cy="0"/>
                </a:xfrm>
                <a:prstGeom prst="line">
                  <a:avLst/>
                </a:prstGeom>
                <a:ln w="9525" cap="flat" cmpd="sng">
                  <a:solidFill>
                    <a:srgbClr val="0033CC"/>
                  </a:solidFill>
                  <a:prstDash val="solid"/>
                  <a:headEnd type="none" w="med" len="med"/>
                  <a:tailEnd type="none" w="med" len="med"/>
                </a:ln>
              </p:spPr>
            </p:sp>
            <p:sp>
              <p:nvSpPr>
                <p:cNvPr id="12352" name="Line 162"/>
                <p:cNvSpPr/>
                <p:nvPr/>
              </p:nvSpPr>
              <p:spPr>
                <a:xfrm>
                  <a:off x="4600" y="887"/>
                  <a:ext cx="819" cy="0"/>
                </a:xfrm>
                <a:prstGeom prst="line">
                  <a:avLst/>
                </a:prstGeom>
                <a:ln w="9525" cap="flat" cmpd="sng">
                  <a:solidFill>
                    <a:srgbClr val="0033CC"/>
                  </a:solidFill>
                  <a:prstDash val="solid"/>
                  <a:headEnd type="none" w="med" len="med"/>
                  <a:tailEnd type="none" w="med" len="med"/>
                </a:ln>
              </p:spPr>
            </p:sp>
            <p:sp>
              <p:nvSpPr>
                <p:cNvPr id="12353" name="Line 163"/>
                <p:cNvSpPr/>
                <p:nvPr/>
              </p:nvSpPr>
              <p:spPr>
                <a:xfrm>
                  <a:off x="4607" y="1335"/>
                  <a:ext cx="819" cy="0"/>
                </a:xfrm>
                <a:prstGeom prst="line">
                  <a:avLst/>
                </a:prstGeom>
                <a:ln w="9525" cap="flat" cmpd="sng">
                  <a:solidFill>
                    <a:srgbClr val="0033CC"/>
                  </a:solidFill>
                  <a:prstDash val="solid"/>
                  <a:headEnd type="none" w="med" len="med"/>
                  <a:tailEnd type="none" w="med" len="med"/>
                </a:ln>
              </p:spPr>
            </p:sp>
            <p:sp>
              <p:nvSpPr>
                <p:cNvPr id="12354" name="Line 164"/>
                <p:cNvSpPr/>
                <p:nvPr/>
              </p:nvSpPr>
              <p:spPr>
                <a:xfrm>
                  <a:off x="4598" y="986"/>
                  <a:ext cx="819" cy="0"/>
                </a:xfrm>
                <a:prstGeom prst="line">
                  <a:avLst/>
                </a:prstGeom>
                <a:ln w="9525" cap="flat" cmpd="sng">
                  <a:solidFill>
                    <a:srgbClr val="0033CC"/>
                  </a:solidFill>
                  <a:prstDash val="solid"/>
                  <a:headEnd type="none" w="med" len="med"/>
                  <a:tailEnd type="none" w="med" len="med"/>
                </a:ln>
              </p:spPr>
            </p:sp>
          </p:grpSp>
          <p:sp>
            <p:nvSpPr>
              <p:cNvPr id="12326" name="Text Box 165"/>
              <p:cNvSpPr txBox="1"/>
              <p:nvPr/>
            </p:nvSpPr>
            <p:spPr>
              <a:xfrm>
                <a:off x="3452" y="1902"/>
                <a:ext cx="197" cy="222"/>
              </a:xfrm>
              <a:prstGeom prst="rect">
                <a:avLst/>
              </a:prstGeom>
              <a:noFill/>
              <a:ln w="19050">
                <a:noFill/>
              </a:ln>
            </p:spPr>
            <p:txBody>
              <a:bodyPr vert="eaVert" lIns="66475" tIns="33237" rIns="66475" bIns="33237"/>
              <a:lstStyle/>
              <a:p>
                <a:pPr algn="just" eaLnBrk="1" hangingPunct="1">
                  <a:lnSpc>
                    <a:spcPct val="80000"/>
                  </a:lnSpc>
                </a:pPr>
                <a:r>
                  <a:rPr lang="en-US" altLang="zh-CN" sz="1300" i="0" dirty="0">
                    <a:solidFill>
                      <a:srgbClr val="000000"/>
                    </a:solidFill>
                    <a:latin typeface="Arial" panose="020B0604020202020204" pitchFamily="34" charset="0"/>
                    <a:ea typeface="宋体" panose="02010600030101010101" pitchFamily="2" charset="-122"/>
                  </a:rPr>
                  <a:t>·····		</a:t>
                </a:r>
                <a:endParaRPr lang="en-US" altLang="zh-CN" sz="2600" b="0" i="0" dirty="0">
                  <a:solidFill>
                    <a:schemeClr val="tx1"/>
                  </a:solidFill>
                  <a:latin typeface="Arial" panose="020B0604020202020204" pitchFamily="34" charset="0"/>
                  <a:ea typeface="宋体" panose="02010600030101010101" pitchFamily="2" charset="-122"/>
                </a:endParaRPr>
              </a:p>
            </p:txBody>
          </p:sp>
          <p:sp>
            <p:nvSpPr>
              <p:cNvPr id="12327" name="Text Box 166"/>
              <p:cNvSpPr txBox="1"/>
              <p:nvPr/>
            </p:nvSpPr>
            <p:spPr>
              <a:xfrm>
                <a:off x="3198" y="1143"/>
                <a:ext cx="756" cy="152"/>
              </a:xfrm>
              <a:prstGeom prst="rect">
                <a:avLst/>
              </a:prstGeom>
              <a:noFill/>
              <a:ln w="19050">
                <a:noFill/>
              </a:ln>
            </p:spPr>
            <p:txBody>
              <a:bodyPr lIns="66475" tIns="33237" rIns="66475" bIns="33237"/>
              <a:lstStyle/>
              <a:p>
                <a:pPr marL="228600" lvl="1" indent="0" algn="just" eaLnBrk="1" hangingPunct="1">
                  <a:lnSpc>
                    <a:spcPct val="80000"/>
                  </a:lnSpc>
                  <a:spcBef>
                    <a:spcPct val="0"/>
                  </a:spcBef>
                </a:pPr>
                <a:r>
                  <a:rPr lang="en-US" altLang="zh-CN" sz="1300" i="0" dirty="0">
                    <a:solidFill>
                      <a:srgbClr val="000000"/>
                    </a:solidFill>
                    <a:latin typeface="Arial" panose="020B0604020202020204" pitchFamily="34" charset="0"/>
                    <a:ea typeface="宋体" panose="02010600030101010101" pitchFamily="2" charset="-122"/>
                  </a:rPr>
                  <a:t>01101001</a:t>
                </a:r>
                <a:endParaRPr lang="en-US" altLang="zh-CN" sz="2600" b="0" i="0" dirty="0">
                  <a:solidFill>
                    <a:schemeClr val="tx1"/>
                  </a:solidFill>
                  <a:latin typeface="Arial" panose="020B0604020202020204" pitchFamily="34" charset="0"/>
                  <a:ea typeface="宋体" panose="02010600030101010101" pitchFamily="2" charset="-122"/>
                </a:endParaRPr>
              </a:p>
            </p:txBody>
          </p:sp>
          <p:sp>
            <p:nvSpPr>
              <p:cNvPr id="12328" name="Text Box 167"/>
              <p:cNvSpPr txBox="1"/>
              <p:nvPr/>
            </p:nvSpPr>
            <p:spPr>
              <a:xfrm>
                <a:off x="3187" y="1361"/>
                <a:ext cx="756" cy="152"/>
              </a:xfrm>
              <a:prstGeom prst="rect">
                <a:avLst/>
              </a:prstGeom>
              <a:noFill/>
              <a:ln w="19050">
                <a:noFill/>
              </a:ln>
            </p:spPr>
            <p:txBody>
              <a:bodyPr lIns="66475" tIns="33237" rIns="66475" bIns="33237"/>
              <a:lstStyle/>
              <a:p>
                <a:pPr marL="228600" lvl="1" indent="0" algn="just" eaLnBrk="1" hangingPunct="1">
                  <a:lnSpc>
                    <a:spcPct val="80000"/>
                  </a:lnSpc>
                  <a:spcBef>
                    <a:spcPct val="0"/>
                  </a:spcBef>
                </a:pPr>
                <a:r>
                  <a:rPr lang="en-US" altLang="zh-CN" sz="1300" i="0" dirty="0">
                    <a:solidFill>
                      <a:srgbClr val="000000"/>
                    </a:solidFill>
                    <a:latin typeface="Arial" panose="020B0604020202020204" pitchFamily="34" charset="0"/>
                    <a:ea typeface="宋体" panose="02010600030101010101" pitchFamily="2" charset="-122"/>
                  </a:rPr>
                  <a:t>10101010</a:t>
                </a:r>
                <a:endParaRPr lang="en-US" altLang="zh-CN" sz="2600" b="0" i="0" dirty="0">
                  <a:solidFill>
                    <a:schemeClr val="tx1"/>
                  </a:solidFill>
                  <a:latin typeface="Arial" panose="020B0604020202020204" pitchFamily="34" charset="0"/>
                  <a:ea typeface="宋体" panose="02010600030101010101" pitchFamily="2" charset="-122"/>
                </a:endParaRPr>
              </a:p>
            </p:txBody>
          </p:sp>
          <p:sp>
            <p:nvSpPr>
              <p:cNvPr id="12329" name="Text Box 168"/>
              <p:cNvSpPr txBox="1"/>
              <p:nvPr/>
            </p:nvSpPr>
            <p:spPr>
              <a:xfrm>
                <a:off x="3898" y="1502"/>
                <a:ext cx="207" cy="492"/>
              </a:xfrm>
              <a:prstGeom prst="rect">
                <a:avLst/>
              </a:prstGeom>
              <a:noFill/>
              <a:ln w="19050">
                <a:noFill/>
              </a:ln>
            </p:spPr>
            <p:txBody>
              <a:bodyPr lIns="66475" tIns="33237" rIns="66475" bIns="33237"/>
              <a:lstStyle/>
              <a:p>
                <a:pPr algn="just" eaLnBrk="1" hangingPunct="1">
                  <a:lnSpc>
                    <a:spcPct val="80000"/>
                  </a:lnSpc>
                </a:pPr>
                <a:r>
                  <a:rPr lang="zh-CN" altLang="en-US" b="0" i="0" dirty="0">
                    <a:solidFill>
                      <a:srgbClr val="000000"/>
                    </a:solidFill>
                    <a:latin typeface="Arial" panose="020B0604020202020204" pitchFamily="34" charset="0"/>
                    <a:ea typeface="黑体" panose="02010609060101010101" pitchFamily="49" charset="-122"/>
                  </a:rPr>
                  <a:t>存储内容</a:t>
                </a:r>
                <a:endParaRPr lang="zh-CN" altLang="en-US" b="0" i="0" dirty="0">
                  <a:solidFill>
                    <a:schemeClr val="tx1"/>
                  </a:solidFill>
                  <a:latin typeface="Arial" panose="020B0604020202020204" pitchFamily="34" charset="0"/>
                  <a:ea typeface="黑体" panose="02010609060101010101" pitchFamily="49" charset="-122"/>
                </a:endParaRPr>
              </a:p>
            </p:txBody>
          </p:sp>
          <p:sp>
            <p:nvSpPr>
              <p:cNvPr id="12330" name="Line 169"/>
              <p:cNvSpPr/>
              <p:nvPr/>
            </p:nvSpPr>
            <p:spPr>
              <a:xfrm flipH="1" flipV="1">
                <a:off x="3784" y="1411"/>
                <a:ext cx="148" cy="142"/>
              </a:xfrm>
              <a:prstGeom prst="line">
                <a:avLst/>
              </a:prstGeom>
              <a:ln w="12700" cap="flat" cmpd="sng">
                <a:solidFill>
                  <a:srgbClr val="0033CC"/>
                </a:solidFill>
                <a:prstDash val="solid"/>
                <a:headEnd type="none" w="med" len="med"/>
                <a:tailEnd type="stealth" w="med" len="med"/>
              </a:ln>
            </p:spPr>
          </p:sp>
          <p:grpSp>
            <p:nvGrpSpPr>
              <p:cNvPr id="12331" name="Group 170"/>
              <p:cNvGrpSpPr/>
              <p:nvPr/>
            </p:nvGrpSpPr>
            <p:grpSpPr>
              <a:xfrm>
                <a:off x="2666" y="1073"/>
                <a:ext cx="839" cy="1256"/>
                <a:chOff x="2666" y="1073"/>
                <a:chExt cx="839" cy="1256"/>
              </a:xfrm>
            </p:grpSpPr>
            <p:sp>
              <p:nvSpPr>
                <p:cNvPr id="12332" name="Text Box 171"/>
                <p:cNvSpPr txBox="1"/>
                <p:nvPr/>
              </p:nvSpPr>
              <p:spPr>
                <a:xfrm>
                  <a:off x="2881" y="1143"/>
                  <a:ext cx="622" cy="145"/>
                </a:xfrm>
                <a:prstGeom prst="rect">
                  <a:avLst/>
                </a:prstGeom>
                <a:noFill/>
                <a:ln w="19050">
                  <a:noFill/>
                </a:ln>
              </p:spPr>
              <p:txBody>
                <a:bodyPr lIns="66475" tIns="33237" rIns="66475" bIns="33237"/>
                <a:lstStyle/>
                <a:p>
                  <a:pPr marL="228600" lvl="1" indent="1905" algn="just" eaLnBrk="1" hangingPunct="1">
                    <a:lnSpc>
                      <a:spcPct val="80000"/>
                    </a:lnSpc>
                    <a:spcBef>
                      <a:spcPct val="0"/>
                    </a:spcBef>
                  </a:pPr>
                  <a:r>
                    <a:rPr lang="en-US" altLang="zh-CN" sz="1300" i="0" dirty="0">
                      <a:solidFill>
                        <a:srgbClr val="990033"/>
                      </a:solidFill>
                      <a:latin typeface="Arial" panose="020B0604020202020204" pitchFamily="34" charset="0"/>
                      <a:ea typeface="宋体" panose="02010600030101010101" pitchFamily="2" charset="-122"/>
                    </a:rPr>
                    <a:t>00001</a:t>
                  </a:r>
                  <a:endParaRPr lang="en-US" altLang="zh-CN" sz="2600" b="0" i="0" dirty="0">
                    <a:solidFill>
                      <a:schemeClr val="tx1"/>
                    </a:solidFill>
                    <a:latin typeface="Arial" panose="020B0604020202020204" pitchFamily="34" charset="0"/>
                    <a:ea typeface="宋体" panose="02010600030101010101" pitchFamily="2" charset="-122"/>
                  </a:endParaRPr>
                </a:p>
              </p:txBody>
            </p:sp>
            <p:sp>
              <p:nvSpPr>
                <p:cNvPr id="12333" name="Text Box 172"/>
                <p:cNvSpPr txBox="1"/>
                <p:nvPr/>
              </p:nvSpPr>
              <p:spPr>
                <a:xfrm>
                  <a:off x="2881" y="1073"/>
                  <a:ext cx="622" cy="145"/>
                </a:xfrm>
                <a:prstGeom prst="rect">
                  <a:avLst/>
                </a:prstGeom>
                <a:noFill/>
                <a:ln w="19050">
                  <a:noFill/>
                </a:ln>
              </p:spPr>
              <p:txBody>
                <a:bodyPr lIns="66475" tIns="33237" rIns="66475" bIns="33237"/>
                <a:lstStyle/>
                <a:p>
                  <a:pPr marL="230505" lvl="1" indent="0" algn="just" eaLnBrk="1" hangingPunct="1">
                    <a:lnSpc>
                      <a:spcPct val="80000"/>
                    </a:lnSpc>
                    <a:spcBef>
                      <a:spcPct val="0"/>
                    </a:spcBef>
                  </a:pPr>
                  <a:r>
                    <a:rPr lang="en-US" altLang="zh-CN" sz="1300" i="0" dirty="0">
                      <a:solidFill>
                        <a:srgbClr val="990033"/>
                      </a:solidFill>
                      <a:latin typeface="Arial" panose="020B0604020202020204" pitchFamily="34" charset="0"/>
                      <a:ea typeface="宋体" panose="02010600030101010101" pitchFamily="2" charset="-122"/>
                    </a:rPr>
                    <a:t>00000</a:t>
                  </a:r>
                  <a:endParaRPr lang="en-US" altLang="zh-CN" sz="2600" b="0" i="0" dirty="0">
                    <a:solidFill>
                      <a:schemeClr val="tx1"/>
                    </a:solidFill>
                    <a:latin typeface="Arial" panose="020B0604020202020204" pitchFamily="34" charset="0"/>
                    <a:ea typeface="宋体" panose="02010600030101010101" pitchFamily="2" charset="-122"/>
                  </a:endParaRPr>
                </a:p>
              </p:txBody>
            </p:sp>
            <p:sp>
              <p:nvSpPr>
                <p:cNvPr id="12334" name="Text Box 173"/>
                <p:cNvSpPr txBox="1"/>
                <p:nvPr/>
              </p:nvSpPr>
              <p:spPr>
                <a:xfrm>
                  <a:off x="2881" y="1221"/>
                  <a:ext cx="622" cy="145"/>
                </a:xfrm>
                <a:prstGeom prst="rect">
                  <a:avLst/>
                </a:prstGeom>
                <a:noFill/>
                <a:ln w="19050">
                  <a:noFill/>
                </a:ln>
              </p:spPr>
              <p:txBody>
                <a:bodyPr lIns="66475" tIns="33237" rIns="66475" bIns="33237"/>
                <a:lstStyle/>
                <a:p>
                  <a:pPr marL="230505" lvl="1" indent="0" algn="just" eaLnBrk="1" hangingPunct="1">
                    <a:lnSpc>
                      <a:spcPct val="80000"/>
                    </a:lnSpc>
                    <a:spcBef>
                      <a:spcPct val="0"/>
                    </a:spcBef>
                  </a:pPr>
                  <a:r>
                    <a:rPr lang="en-US" altLang="zh-CN" sz="1300" i="0" dirty="0">
                      <a:solidFill>
                        <a:srgbClr val="990033"/>
                      </a:solidFill>
                      <a:latin typeface="Arial" panose="020B0604020202020204" pitchFamily="34" charset="0"/>
                      <a:ea typeface="宋体" panose="02010600030101010101" pitchFamily="2" charset="-122"/>
                    </a:rPr>
                    <a:t>00010</a:t>
                  </a:r>
                  <a:endParaRPr lang="en-US" altLang="zh-CN" sz="2600" b="0" i="0" dirty="0">
                    <a:solidFill>
                      <a:schemeClr val="tx1"/>
                    </a:solidFill>
                    <a:latin typeface="Arial" panose="020B0604020202020204" pitchFamily="34" charset="0"/>
                    <a:ea typeface="宋体" panose="02010600030101010101" pitchFamily="2" charset="-122"/>
                  </a:endParaRPr>
                </a:p>
              </p:txBody>
            </p:sp>
            <p:sp>
              <p:nvSpPr>
                <p:cNvPr id="12335" name="Text Box 174"/>
                <p:cNvSpPr txBox="1"/>
                <p:nvPr/>
              </p:nvSpPr>
              <p:spPr>
                <a:xfrm>
                  <a:off x="2881" y="1293"/>
                  <a:ext cx="622" cy="144"/>
                </a:xfrm>
                <a:prstGeom prst="rect">
                  <a:avLst/>
                </a:prstGeom>
                <a:noFill/>
                <a:ln w="19050">
                  <a:noFill/>
                </a:ln>
              </p:spPr>
              <p:txBody>
                <a:bodyPr lIns="66475" tIns="33237" rIns="66475" bIns="33237"/>
                <a:lstStyle/>
                <a:p>
                  <a:pPr marL="230505" lvl="1" indent="0" algn="just" eaLnBrk="1" hangingPunct="1">
                    <a:lnSpc>
                      <a:spcPct val="80000"/>
                    </a:lnSpc>
                    <a:spcBef>
                      <a:spcPct val="0"/>
                    </a:spcBef>
                  </a:pPr>
                  <a:r>
                    <a:rPr lang="en-US" altLang="zh-CN" sz="1300" i="0" dirty="0">
                      <a:solidFill>
                        <a:srgbClr val="990033"/>
                      </a:solidFill>
                      <a:latin typeface="Arial" panose="020B0604020202020204" pitchFamily="34" charset="0"/>
                      <a:ea typeface="宋体" panose="02010600030101010101" pitchFamily="2" charset="-122"/>
                    </a:rPr>
                    <a:t>00011</a:t>
                  </a:r>
                  <a:endParaRPr lang="en-US" altLang="zh-CN" sz="2600" b="0" i="0" dirty="0">
                    <a:solidFill>
                      <a:schemeClr val="tx1"/>
                    </a:solidFill>
                    <a:latin typeface="Arial" panose="020B0604020202020204" pitchFamily="34" charset="0"/>
                    <a:ea typeface="宋体" panose="02010600030101010101" pitchFamily="2" charset="-122"/>
                  </a:endParaRPr>
                </a:p>
              </p:txBody>
            </p:sp>
            <p:sp>
              <p:nvSpPr>
                <p:cNvPr id="12336" name="Text Box 175"/>
                <p:cNvSpPr txBox="1"/>
                <p:nvPr/>
              </p:nvSpPr>
              <p:spPr>
                <a:xfrm>
                  <a:off x="2882" y="1365"/>
                  <a:ext cx="623" cy="145"/>
                </a:xfrm>
                <a:prstGeom prst="rect">
                  <a:avLst/>
                </a:prstGeom>
                <a:noFill/>
                <a:ln w="19050">
                  <a:noFill/>
                </a:ln>
              </p:spPr>
              <p:txBody>
                <a:bodyPr lIns="66475" tIns="33237" rIns="66475" bIns="33237"/>
                <a:lstStyle/>
                <a:p>
                  <a:pPr marL="228600" lvl="1" indent="1905" algn="just" eaLnBrk="1" hangingPunct="1">
                    <a:lnSpc>
                      <a:spcPct val="80000"/>
                    </a:lnSpc>
                    <a:spcBef>
                      <a:spcPct val="0"/>
                    </a:spcBef>
                  </a:pPr>
                  <a:r>
                    <a:rPr lang="en-US" altLang="zh-CN" sz="1300" i="0" dirty="0">
                      <a:solidFill>
                        <a:srgbClr val="990033"/>
                      </a:solidFill>
                      <a:latin typeface="Arial" panose="020B0604020202020204" pitchFamily="34" charset="0"/>
                      <a:ea typeface="宋体" panose="02010600030101010101" pitchFamily="2" charset="-122"/>
                    </a:rPr>
                    <a:t>00100</a:t>
                  </a:r>
                  <a:endParaRPr lang="en-US" altLang="zh-CN" sz="2600" b="0" i="0" dirty="0">
                    <a:solidFill>
                      <a:schemeClr val="tx1"/>
                    </a:solidFill>
                    <a:latin typeface="Arial" panose="020B0604020202020204" pitchFamily="34" charset="0"/>
                    <a:ea typeface="宋体" panose="02010600030101010101" pitchFamily="2" charset="-122"/>
                  </a:endParaRPr>
                </a:p>
              </p:txBody>
            </p:sp>
            <p:sp>
              <p:nvSpPr>
                <p:cNvPr id="12337" name="Text Box 176"/>
                <p:cNvSpPr txBox="1"/>
                <p:nvPr/>
              </p:nvSpPr>
              <p:spPr>
                <a:xfrm>
                  <a:off x="2882" y="2097"/>
                  <a:ext cx="623" cy="145"/>
                </a:xfrm>
                <a:prstGeom prst="rect">
                  <a:avLst/>
                </a:prstGeom>
                <a:noFill/>
                <a:ln w="19050">
                  <a:noFill/>
                </a:ln>
              </p:spPr>
              <p:txBody>
                <a:bodyPr lIns="66475" tIns="33237" rIns="66475" bIns="33237"/>
                <a:lstStyle/>
                <a:p>
                  <a:pPr marL="228600" lvl="1" indent="1905" algn="just" eaLnBrk="1" hangingPunct="1">
                    <a:lnSpc>
                      <a:spcPct val="80000"/>
                    </a:lnSpc>
                    <a:spcBef>
                      <a:spcPct val="0"/>
                    </a:spcBef>
                  </a:pPr>
                  <a:r>
                    <a:rPr lang="en-US" altLang="zh-CN" sz="1300" i="0" dirty="0">
                      <a:solidFill>
                        <a:srgbClr val="990033"/>
                      </a:solidFill>
                      <a:latin typeface="Arial" panose="020B0604020202020204" pitchFamily="34" charset="0"/>
                      <a:ea typeface="宋体" panose="02010600030101010101" pitchFamily="2" charset="-122"/>
                    </a:rPr>
                    <a:t>11110</a:t>
                  </a:r>
                  <a:endParaRPr lang="en-US" altLang="zh-CN" sz="2600" b="0" i="0" dirty="0">
                    <a:solidFill>
                      <a:schemeClr val="tx1"/>
                    </a:solidFill>
                    <a:latin typeface="Arial" panose="020B0604020202020204" pitchFamily="34" charset="0"/>
                    <a:ea typeface="宋体" panose="02010600030101010101" pitchFamily="2" charset="-122"/>
                  </a:endParaRPr>
                </a:p>
              </p:txBody>
            </p:sp>
            <p:sp>
              <p:nvSpPr>
                <p:cNvPr id="12338" name="Text Box 177"/>
                <p:cNvSpPr txBox="1"/>
                <p:nvPr/>
              </p:nvSpPr>
              <p:spPr>
                <a:xfrm>
                  <a:off x="2882" y="2184"/>
                  <a:ext cx="623" cy="145"/>
                </a:xfrm>
                <a:prstGeom prst="rect">
                  <a:avLst/>
                </a:prstGeom>
                <a:noFill/>
                <a:ln w="19050">
                  <a:noFill/>
                </a:ln>
              </p:spPr>
              <p:txBody>
                <a:bodyPr lIns="66475" tIns="33237" rIns="66475" bIns="33237"/>
                <a:lstStyle/>
                <a:p>
                  <a:pPr marL="228600" lvl="1" indent="1905" algn="just" eaLnBrk="1" hangingPunct="1">
                    <a:lnSpc>
                      <a:spcPct val="80000"/>
                    </a:lnSpc>
                    <a:spcBef>
                      <a:spcPct val="0"/>
                    </a:spcBef>
                  </a:pPr>
                  <a:r>
                    <a:rPr lang="en-US" altLang="zh-CN" sz="1300" i="0" dirty="0">
                      <a:solidFill>
                        <a:srgbClr val="990033"/>
                      </a:solidFill>
                      <a:latin typeface="Arial" panose="020B0604020202020204" pitchFamily="34" charset="0"/>
                      <a:ea typeface="宋体" panose="02010600030101010101" pitchFamily="2" charset="-122"/>
                    </a:rPr>
                    <a:t>11111</a:t>
                  </a:r>
                  <a:endParaRPr lang="en-US" altLang="zh-CN" sz="2600" b="0" i="0" dirty="0">
                    <a:solidFill>
                      <a:schemeClr val="tx1"/>
                    </a:solidFill>
                    <a:latin typeface="Arial" panose="020B0604020202020204" pitchFamily="34" charset="0"/>
                    <a:ea typeface="宋体" panose="02010600030101010101" pitchFamily="2" charset="-122"/>
                  </a:endParaRPr>
                </a:p>
              </p:txBody>
            </p:sp>
            <p:sp>
              <p:nvSpPr>
                <p:cNvPr id="12339" name="Text Box 178"/>
                <p:cNvSpPr txBox="1"/>
                <p:nvPr/>
              </p:nvSpPr>
              <p:spPr>
                <a:xfrm>
                  <a:off x="3131" y="1520"/>
                  <a:ext cx="159" cy="474"/>
                </a:xfrm>
                <a:prstGeom prst="rect">
                  <a:avLst/>
                </a:prstGeom>
                <a:noFill/>
                <a:ln w="19050">
                  <a:noFill/>
                </a:ln>
              </p:spPr>
              <p:txBody>
                <a:bodyPr vert="eaVert" lIns="66475" tIns="33237" rIns="66475" bIns="33237"/>
                <a:lstStyle/>
                <a:p>
                  <a:pPr marL="228600" lvl="1" indent="1905" algn="just" eaLnBrk="1" hangingPunct="1">
                    <a:lnSpc>
                      <a:spcPct val="80000"/>
                    </a:lnSpc>
                    <a:spcBef>
                      <a:spcPct val="0"/>
                    </a:spcBef>
                  </a:pPr>
                  <a:r>
                    <a:rPr lang="en-US" altLang="zh-CN" sz="1300" i="0" dirty="0">
                      <a:solidFill>
                        <a:srgbClr val="990033"/>
                      </a:solidFill>
                      <a:latin typeface="Arial" panose="020B0604020202020204" pitchFamily="34" charset="0"/>
                      <a:ea typeface="宋体" panose="02010600030101010101" pitchFamily="2" charset="-122"/>
                    </a:rPr>
                    <a:t>·······</a:t>
                  </a:r>
                  <a:endParaRPr lang="en-US" altLang="zh-CN" sz="2600" b="0" i="0" dirty="0">
                    <a:solidFill>
                      <a:schemeClr val="tx1"/>
                    </a:solidFill>
                    <a:latin typeface="Arial" panose="020B0604020202020204" pitchFamily="34" charset="0"/>
                    <a:ea typeface="宋体" panose="02010600030101010101" pitchFamily="2" charset="-122"/>
                  </a:endParaRPr>
                </a:p>
              </p:txBody>
            </p:sp>
            <p:sp>
              <p:nvSpPr>
                <p:cNvPr id="12340" name="Text Box 179"/>
                <p:cNvSpPr txBox="1"/>
                <p:nvPr/>
              </p:nvSpPr>
              <p:spPr>
                <a:xfrm>
                  <a:off x="2666" y="1521"/>
                  <a:ext cx="318" cy="403"/>
                </a:xfrm>
                <a:prstGeom prst="rect">
                  <a:avLst/>
                </a:prstGeom>
                <a:noFill/>
                <a:ln w="19050">
                  <a:noFill/>
                </a:ln>
              </p:spPr>
              <p:txBody>
                <a:bodyPr lIns="66475" tIns="33237" rIns="66475" bIns="33237"/>
                <a:lstStyle/>
                <a:p>
                  <a:pPr algn="just" eaLnBrk="1" hangingPunct="1">
                    <a:lnSpc>
                      <a:spcPct val="80000"/>
                    </a:lnSpc>
                  </a:pPr>
                  <a:r>
                    <a:rPr lang="zh-CN" altLang="en-US" b="0" i="0" dirty="0">
                      <a:solidFill>
                        <a:schemeClr val="tx1"/>
                      </a:solidFill>
                      <a:latin typeface="Arial" panose="020B0604020202020204" pitchFamily="34" charset="0"/>
                      <a:ea typeface="黑体" panose="02010609060101010101" pitchFamily="49" charset="-122"/>
                    </a:rPr>
                    <a:t>存储</a:t>
                  </a:r>
                </a:p>
                <a:p>
                  <a:pPr algn="just" eaLnBrk="1" hangingPunct="1">
                    <a:lnSpc>
                      <a:spcPct val="80000"/>
                    </a:lnSpc>
                  </a:pPr>
                  <a:r>
                    <a:rPr lang="zh-CN" altLang="en-US" b="0" i="0" dirty="0">
                      <a:solidFill>
                        <a:schemeClr val="tx1"/>
                      </a:solidFill>
                      <a:latin typeface="Arial" panose="020B0604020202020204" pitchFamily="34" charset="0"/>
                      <a:ea typeface="黑体" panose="02010609060101010101" pitchFamily="49" charset="-122"/>
                    </a:rPr>
                    <a:t>单元</a:t>
                  </a:r>
                </a:p>
                <a:p>
                  <a:pPr algn="just" eaLnBrk="1" hangingPunct="1">
                    <a:lnSpc>
                      <a:spcPct val="80000"/>
                    </a:lnSpc>
                  </a:pPr>
                  <a:r>
                    <a:rPr lang="zh-CN" altLang="en-US" b="0" i="0" dirty="0">
                      <a:solidFill>
                        <a:schemeClr val="tx1"/>
                      </a:solidFill>
                      <a:latin typeface="Arial" panose="020B0604020202020204" pitchFamily="34" charset="0"/>
                      <a:ea typeface="黑体" panose="02010609060101010101" pitchFamily="49" charset="-122"/>
                    </a:rPr>
                    <a:t>地址</a:t>
                  </a:r>
                </a:p>
              </p:txBody>
            </p:sp>
            <p:sp>
              <p:nvSpPr>
                <p:cNvPr id="12341" name="AutoShape 180"/>
                <p:cNvSpPr/>
                <p:nvPr/>
              </p:nvSpPr>
              <p:spPr>
                <a:xfrm>
                  <a:off x="2958" y="1119"/>
                  <a:ext cx="56" cy="1113"/>
                </a:xfrm>
                <a:prstGeom prst="leftBrace">
                  <a:avLst>
                    <a:gd name="adj1" fmla="val 165625"/>
                    <a:gd name="adj2" fmla="val 50000"/>
                  </a:avLst>
                </a:prstGeom>
                <a:noFill/>
                <a:ln w="19050" cap="flat" cmpd="sng">
                  <a:solidFill>
                    <a:srgbClr val="990033"/>
                  </a:solidFill>
                  <a:prstDash val="solid"/>
                  <a:headEnd type="none" w="med" len="med"/>
                  <a:tailEnd type="none" w="med" len="med"/>
                </a:ln>
              </p:spPr>
              <p:txBody>
                <a:bodyPr lIns="116623" tIns="58311" rIns="116623" bIns="58311" anchor="ctr" anchorCtr="0"/>
                <a:lstStyle/>
                <a:p>
                  <a:pPr algn="ctr" eaLnBrk="1" hangingPunct="1">
                    <a:lnSpc>
                      <a:spcPct val="230000"/>
                    </a:lnSpc>
                  </a:pPr>
                  <a:endParaRPr lang="zh-CN" altLang="en-US" sz="2600" b="0" i="0" dirty="0">
                    <a:solidFill>
                      <a:schemeClr val="tx1"/>
                    </a:solidFill>
                    <a:latin typeface="Arial" panose="020B0604020202020204" pitchFamily="34" charset="0"/>
                    <a:ea typeface="宋体" panose="02010600030101010101" pitchFamily="2" charset="-122"/>
                  </a:endParaRPr>
                </a:p>
              </p:txBody>
            </p:sp>
          </p:grpSp>
        </p:grpSp>
        <p:sp>
          <p:nvSpPr>
            <p:cNvPr id="12324" name="Oval 181"/>
            <p:cNvSpPr/>
            <p:nvPr/>
          </p:nvSpPr>
          <p:spPr>
            <a:xfrm>
              <a:off x="3603" y="582"/>
              <a:ext cx="2026" cy="1850"/>
            </a:xfrm>
            <a:prstGeom prst="ellipse">
              <a:avLst/>
            </a:prstGeom>
            <a:noFill/>
            <a:ln w="19050" cap="flat" cmpd="sng">
              <a:solidFill>
                <a:srgbClr val="0000CC"/>
              </a:solidFill>
              <a:prstDash val="dash"/>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grpSp>
      <p:sp>
        <p:nvSpPr>
          <p:cNvPr id="12313" name="Text Box 182"/>
          <p:cNvSpPr txBox="1"/>
          <p:nvPr/>
        </p:nvSpPr>
        <p:spPr>
          <a:xfrm>
            <a:off x="611188" y="3252788"/>
            <a:ext cx="1223962" cy="385762"/>
          </a:xfrm>
          <a:prstGeom prst="rect">
            <a:avLst/>
          </a:prstGeom>
          <a:noFill/>
          <a:ln w="19050" cap="flat" cmpd="sng">
            <a:solidFill>
              <a:schemeClr val="tx1"/>
            </a:solidFill>
            <a:prstDash val="solid"/>
            <a:miter/>
            <a:headEnd type="none" w="med" len="med"/>
            <a:tailEnd type="none" w="med" len="med"/>
          </a:ln>
        </p:spPr>
        <p:txBody>
          <a:bodyPr>
            <a:spAutoFit/>
          </a:bodyPr>
          <a:lstStyle/>
          <a:p>
            <a:pPr algn="ctr" eaLnBrk="1" hangingPunct="1">
              <a:spcBef>
                <a:spcPct val="50000"/>
              </a:spcBef>
            </a:pPr>
            <a:r>
              <a:rPr lang="en-US" altLang="zh-CN" b="0" i="0" dirty="0">
                <a:solidFill>
                  <a:schemeClr val="tx1"/>
                </a:solidFill>
                <a:latin typeface="Arial" panose="020B0604020202020204" pitchFamily="34" charset="0"/>
                <a:ea typeface="宋体" panose="02010600030101010101" pitchFamily="2" charset="-122"/>
              </a:rPr>
              <a:t>MDR</a:t>
            </a:r>
          </a:p>
        </p:txBody>
      </p:sp>
      <p:sp>
        <p:nvSpPr>
          <p:cNvPr id="12314" name="Text Box 183"/>
          <p:cNvSpPr txBox="1"/>
          <p:nvPr/>
        </p:nvSpPr>
        <p:spPr>
          <a:xfrm>
            <a:off x="603250" y="4352925"/>
            <a:ext cx="1223963" cy="385763"/>
          </a:xfrm>
          <a:prstGeom prst="rect">
            <a:avLst/>
          </a:prstGeom>
          <a:noFill/>
          <a:ln w="19050" cap="flat" cmpd="sng">
            <a:solidFill>
              <a:schemeClr val="tx1"/>
            </a:solidFill>
            <a:prstDash val="solid"/>
            <a:miter/>
            <a:headEnd type="none" w="med" len="med"/>
            <a:tailEnd type="none" w="med" len="med"/>
          </a:ln>
        </p:spPr>
        <p:txBody>
          <a:bodyPr>
            <a:spAutoFit/>
          </a:bodyPr>
          <a:lstStyle/>
          <a:p>
            <a:pPr algn="ctr" eaLnBrk="1" hangingPunct="1">
              <a:spcBef>
                <a:spcPct val="50000"/>
              </a:spcBef>
            </a:pPr>
            <a:r>
              <a:rPr lang="en-US" altLang="zh-CN" b="0" i="0" dirty="0">
                <a:solidFill>
                  <a:schemeClr val="tx1"/>
                </a:solidFill>
                <a:latin typeface="Arial" panose="020B0604020202020204" pitchFamily="34" charset="0"/>
                <a:ea typeface="宋体" panose="02010600030101010101" pitchFamily="2" charset="-122"/>
              </a:rPr>
              <a:t>MAR</a:t>
            </a:r>
          </a:p>
        </p:txBody>
      </p:sp>
      <p:sp>
        <p:nvSpPr>
          <p:cNvPr id="12315" name="Line 184"/>
          <p:cNvSpPr/>
          <p:nvPr/>
        </p:nvSpPr>
        <p:spPr>
          <a:xfrm>
            <a:off x="3130550" y="4559300"/>
            <a:ext cx="225425" cy="0"/>
          </a:xfrm>
          <a:prstGeom prst="line">
            <a:avLst/>
          </a:prstGeom>
          <a:ln w="28575" cap="flat" cmpd="sng">
            <a:solidFill>
              <a:schemeClr val="tx1"/>
            </a:solidFill>
            <a:prstDash val="solid"/>
            <a:headEnd type="none" w="med" len="med"/>
            <a:tailEnd type="triangle" w="med" len="med"/>
          </a:ln>
        </p:spPr>
      </p:sp>
      <p:sp>
        <p:nvSpPr>
          <p:cNvPr id="12316" name="Text Box 185"/>
          <p:cNvSpPr txBox="1"/>
          <p:nvPr/>
        </p:nvSpPr>
        <p:spPr>
          <a:xfrm>
            <a:off x="250825" y="5008563"/>
            <a:ext cx="944563" cy="366712"/>
          </a:xfrm>
          <a:prstGeom prst="rect">
            <a:avLst/>
          </a:prstGeom>
          <a:noFill/>
          <a:ln w="9525">
            <a:noFill/>
          </a:ln>
        </p:spPr>
        <p:txBody>
          <a:bodyPr>
            <a:spAutoFit/>
          </a:bodyPr>
          <a:lstStyle/>
          <a:p>
            <a:pPr eaLnBrk="1" hangingPunct="1">
              <a:spcBef>
                <a:spcPct val="50000"/>
              </a:spcBef>
            </a:pPr>
            <a:r>
              <a:rPr lang="en-US" altLang="zh-CN" i="0" dirty="0">
                <a:solidFill>
                  <a:schemeClr val="tx1"/>
                </a:solidFill>
                <a:latin typeface="Arial" panose="020B0604020202020204" pitchFamily="34" charset="0"/>
                <a:ea typeface="宋体" panose="02010600030101010101" pitchFamily="2" charset="-122"/>
              </a:rPr>
              <a:t>CPU</a:t>
            </a:r>
          </a:p>
        </p:txBody>
      </p:sp>
      <p:sp>
        <p:nvSpPr>
          <p:cNvPr id="12317" name="Text Box 186"/>
          <p:cNvSpPr txBox="1"/>
          <p:nvPr/>
        </p:nvSpPr>
        <p:spPr>
          <a:xfrm>
            <a:off x="5157788" y="2938463"/>
            <a:ext cx="809625" cy="366712"/>
          </a:xfrm>
          <a:prstGeom prst="rect">
            <a:avLst/>
          </a:prstGeom>
          <a:noFill/>
          <a:ln w="9525">
            <a:noFill/>
          </a:ln>
        </p:spPr>
        <p:txBody>
          <a:bodyPr>
            <a:spAutoFit/>
          </a:bodyPr>
          <a:lstStyle/>
          <a:p>
            <a:pPr eaLnBrk="1" hangingPunct="1">
              <a:spcBef>
                <a:spcPct val="50000"/>
              </a:spcBef>
            </a:pPr>
            <a:r>
              <a:rPr lang="en-US" altLang="zh-CN" i="0" dirty="0">
                <a:solidFill>
                  <a:schemeClr val="tx1"/>
                </a:solidFill>
                <a:latin typeface="Arial" panose="020B0604020202020204" pitchFamily="34" charset="0"/>
                <a:ea typeface="宋体" panose="02010600030101010101" pitchFamily="2" charset="-122"/>
              </a:rPr>
              <a:t>MM</a:t>
            </a:r>
          </a:p>
        </p:txBody>
      </p:sp>
      <p:sp>
        <p:nvSpPr>
          <p:cNvPr id="12318" name="Line 187"/>
          <p:cNvSpPr/>
          <p:nvPr/>
        </p:nvSpPr>
        <p:spPr>
          <a:xfrm>
            <a:off x="1827213" y="4554538"/>
            <a:ext cx="944562" cy="4762"/>
          </a:xfrm>
          <a:prstGeom prst="line">
            <a:avLst/>
          </a:prstGeom>
          <a:ln w="28575" cap="flat" cmpd="sng">
            <a:solidFill>
              <a:schemeClr val="tx1"/>
            </a:solidFill>
            <a:prstDash val="solid"/>
            <a:headEnd type="none" w="med" len="med"/>
            <a:tailEnd type="triangle" w="med" len="med"/>
          </a:ln>
        </p:spPr>
      </p:sp>
      <p:sp>
        <p:nvSpPr>
          <p:cNvPr id="12319" name="Line 191"/>
          <p:cNvSpPr/>
          <p:nvPr/>
        </p:nvSpPr>
        <p:spPr>
          <a:xfrm>
            <a:off x="0" y="728663"/>
            <a:ext cx="9144000" cy="0"/>
          </a:xfrm>
          <a:prstGeom prst="line">
            <a:avLst/>
          </a:prstGeom>
          <a:ln w="9525" cap="flat" cmpd="sng">
            <a:solidFill>
              <a:schemeClr val="accent1"/>
            </a:solidFill>
            <a:prstDash val="solid"/>
            <a:headEnd type="none" w="med" len="med"/>
            <a:tailEnd type="none" w="med" len="med"/>
          </a:ln>
        </p:spPr>
      </p:sp>
      <p:sp>
        <p:nvSpPr>
          <p:cNvPr id="12320" name="Rectangle 192"/>
          <p:cNvSpPr>
            <a:spLocks noGrp="1"/>
          </p:cNvSpPr>
          <p:nvPr>
            <p:ph type="title"/>
          </p:nvPr>
        </p:nvSpPr>
        <p:spPr>
          <a:xfrm>
            <a:off x="306388" y="142875"/>
            <a:ext cx="8639175" cy="533400"/>
          </a:xfrm>
          <a:ln/>
        </p:spPr>
        <p:txBody>
          <a:bodyPr vert="horz" wrap="square" lIns="91440" tIns="45720" rIns="91440" bIns="45720" anchor="ctr" anchorCtr="0"/>
          <a:lstStyle/>
          <a:p>
            <a:pPr defTabSz="717550" eaLnBrk="1" hangingPunct="1"/>
            <a:r>
              <a:rPr lang="zh-CN" altLang="en-US" dirty="0"/>
              <a:t>主存的结构</a:t>
            </a:r>
          </a:p>
        </p:txBody>
      </p:sp>
      <p:sp>
        <p:nvSpPr>
          <p:cNvPr id="561345" name="Text Box 193"/>
          <p:cNvSpPr txBox="1"/>
          <p:nvPr/>
        </p:nvSpPr>
        <p:spPr>
          <a:xfrm>
            <a:off x="431800" y="1179513"/>
            <a:ext cx="7875588" cy="334962"/>
          </a:xfrm>
          <a:prstGeom prst="rect">
            <a:avLst/>
          </a:prstGeom>
          <a:noFill/>
          <a:ln w="9525">
            <a:noFill/>
          </a:ln>
        </p:spPr>
        <p:txBody>
          <a:bodyPr lIns="0" tIns="0" rIns="0" bIns="0">
            <a:spAutoFit/>
          </a:bodyPr>
          <a:lstStyle/>
          <a:p>
            <a:pPr eaLnBrk="1" hangingPunct="1">
              <a:spcBef>
                <a:spcPct val="50000"/>
              </a:spcBef>
            </a:pPr>
            <a:r>
              <a:rPr lang="zh-CN" altLang="en-US" sz="2200" i="0" dirty="0">
                <a:solidFill>
                  <a:srgbClr val="CC0000"/>
                </a:solidFill>
                <a:latin typeface="Arial" panose="020B0604020202020204" pitchFamily="34" charset="0"/>
                <a:ea typeface="黑体" panose="02010609060101010101" pitchFamily="49" charset="-122"/>
              </a:rPr>
              <a:t>问题：主存中存放的是什么信息？</a:t>
            </a:r>
            <a:r>
              <a:rPr lang="en-US" altLang="zh-CN" sz="2200" i="0" dirty="0">
                <a:solidFill>
                  <a:srgbClr val="CC0000"/>
                </a:solidFill>
                <a:latin typeface="Arial" panose="020B0604020202020204" pitchFamily="34" charset="0"/>
                <a:ea typeface="黑体" panose="02010609060101010101" pitchFamily="49" charset="-122"/>
              </a:rPr>
              <a:t>CPU</a:t>
            </a:r>
            <a:r>
              <a:rPr lang="zh-CN" altLang="en-US" sz="2200" i="0" dirty="0">
                <a:solidFill>
                  <a:srgbClr val="CC0000"/>
                </a:solidFill>
                <a:latin typeface="Arial" panose="020B0604020202020204" pitchFamily="34" charset="0"/>
                <a:ea typeface="黑体" panose="02010609060101010101" pitchFamily="49" charset="-122"/>
              </a:rPr>
              <a:t>何时会访问主存？</a:t>
            </a:r>
          </a:p>
        </p:txBody>
      </p:sp>
      <p:sp>
        <p:nvSpPr>
          <p:cNvPr id="561346" name="Text Box 194"/>
          <p:cNvSpPr txBox="1"/>
          <p:nvPr/>
        </p:nvSpPr>
        <p:spPr>
          <a:xfrm>
            <a:off x="657225" y="1808163"/>
            <a:ext cx="7694613" cy="365125"/>
          </a:xfrm>
          <a:prstGeom prst="rect">
            <a:avLst/>
          </a:prstGeom>
          <a:noFill/>
          <a:ln w="9525">
            <a:noFill/>
          </a:ln>
        </p:spPr>
        <p:txBody>
          <a:bodyPr lIns="0" tIns="0" rIns="0" bIns="0">
            <a:spAutoFit/>
          </a:bodyPr>
          <a:lstStyle/>
          <a:p>
            <a:pPr eaLnBrk="1" hangingPunct="1">
              <a:spcBef>
                <a:spcPct val="50000"/>
              </a:spcBef>
            </a:pPr>
            <a:r>
              <a:rPr lang="zh-CN" altLang="en-US" sz="2400" i="0" dirty="0">
                <a:solidFill>
                  <a:srgbClr val="0000FF"/>
                </a:solidFill>
                <a:latin typeface="Arial" panose="020B0604020202020204" pitchFamily="34" charset="0"/>
                <a:ea typeface="黑体" panose="02010609060101010101" pitchFamily="49" charset="-122"/>
              </a:rPr>
              <a:t>程序及其数据！执行指令时要取指令、取数据、存数据</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61264"/>
                                        </p:tgtEl>
                                        <p:attrNameLst>
                                          <p:attrName>style.visibility</p:attrName>
                                        </p:attrNameLst>
                                      </p:cBhvr>
                                      <p:to>
                                        <p:strVal val="visible"/>
                                      </p:to>
                                    </p:set>
                                    <p:animEffect transition="in" filter="blinds(horizontal)">
                                      <p:cBhvr>
                                        <p:cTn id="7" dur="500"/>
                                        <p:tgtEl>
                                          <p:spTgt spid="56126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61301"/>
                                        </p:tgtEl>
                                        <p:attrNameLst>
                                          <p:attrName>style.visibility</p:attrName>
                                        </p:attrNameLst>
                                      </p:cBhvr>
                                      <p:to>
                                        <p:strVal val="visible"/>
                                      </p:to>
                                    </p:set>
                                    <p:animEffect transition="in" filter="blinds(horizontal)">
                                      <p:cBhvr>
                                        <p:cTn id="12" dur="500"/>
                                        <p:tgtEl>
                                          <p:spTgt spid="56130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561258"/>
                                        </p:tgtEl>
                                        <p:attrNameLst>
                                          <p:attrName>style.visibility</p:attrName>
                                        </p:attrNameLst>
                                      </p:cBhvr>
                                      <p:to>
                                        <p:strVal val="visible"/>
                                      </p:to>
                                    </p:set>
                                    <p:animEffect transition="in" filter="blinds(horizontal)">
                                      <p:cBhvr>
                                        <p:cTn id="17" dur="500"/>
                                        <p:tgtEl>
                                          <p:spTgt spid="561258"/>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61345"/>
                                        </p:tgtEl>
                                        <p:attrNameLst>
                                          <p:attrName>style.visibility</p:attrName>
                                        </p:attrNameLst>
                                      </p:cBhvr>
                                      <p:to>
                                        <p:strVal val="visible"/>
                                      </p:to>
                                    </p:set>
                                    <p:animEffect transition="in" filter="blinds(horizontal)">
                                      <p:cBhvr>
                                        <p:cTn id="22" dur="500"/>
                                        <p:tgtEl>
                                          <p:spTgt spid="561345"/>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61346"/>
                                        </p:tgtEl>
                                        <p:attrNameLst>
                                          <p:attrName>style.visibility</p:attrName>
                                        </p:attrNameLst>
                                      </p:cBhvr>
                                      <p:to>
                                        <p:strVal val="visible"/>
                                      </p:to>
                                    </p:set>
                                    <p:animEffect transition="in" filter="blinds(horizontal)">
                                      <p:cBhvr>
                                        <p:cTn id="27" dur="500"/>
                                        <p:tgtEl>
                                          <p:spTgt spid="5613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1345" grpId="0"/>
      <p:bldP spid="56134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8546" name="Rectangle 2"/>
          <p:cNvSpPr>
            <a:spLocks noGrp="1"/>
          </p:cNvSpPr>
          <p:nvPr>
            <p:ph idx="1" hasCustomPrompt="1"/>
          </p:nvPr>
        </p:nvSpPr>
        <p:spPr>
          <a:xfrm>
            <a:off x="251460" y="953770"/>
            <a:ext cx="8552180" cy="4115435"/>
          </a:xfrm>
          <a:ln/>
        </p:spPr>
        <p:txBody>
          <a:bodyPr vert="horz" wrap="square" lIns="91440" tIns="45720" rIns="91440" bIns="45720" anchor="t" anchorCtr="0"/>
          <a:lstStyle/>
          <a:p>
            <a:pPr marL="268605" indent="-268605" algn="just" defTabSz="717550" eaLnBrk="1" hangingPunct="1">
              <a:lnSpc>
                <a:spcPct val="125000"/>
              </a:lnSpc>
              <a:spcBef>
                <a:spcPct val="10000"/>
              </a:spcBef>
            </a:pPr>
            <a:r>
              <a:rPr lang="zh-CN" altLang="pt-BR" sz="2200" dirty="0">
                <a:ea typeface="黑体" panose="02010609060101010101" pitchFamily="49" charset="-122"/>
              </a:rPr>
              <a:t>性能指标：</a:t>
            </a:r>
          </a:p>
          <a:p>
            <a:pPr marL="582930" lvl="1" indent="-224155" algn="just" defTabSz="717550" eaLnBrk="1" hangingPunct="1">
              <a:lnSpc>
                <a:spcPct val="125000"/>
              </a:lnSpc>
              <a:spcBef>
                <a:spcPct val="10000"/>
              </a:spcBef>
            </a:pPr>
            <a:r>
              <a:rPr lang="zh-CN" altLang="pt-BR" dirty="0">
                <a:ea typeface="黑体" panose="02010609060101010101" pitchFamily="49" charset="-122"/>
              </a:rPr>
              <a:t>按字节</a:t>
            </a:r>
            <a:r>
              <a:rPr lang="zh-CN" altLang="pt-BR" dirty="0">
                <a:solidFill>
                  <a:schemeClr val="hlink"/>
                </a:solidFill>
                <a:ea typeface="黑体" panose="02010609060101010101" pitchFamily="49" charset="-122"/>
              </a:rPr>
              <a:t>连续编址</a:t>
            </a:r>
            <a:r>
              <a:rPr lang="zh-CN" altLang="pt-BR" dirty="0">
                <a:ea typeface="黑体" panose="02010609060101010101" pitchFamily="49" charset="-122"/>
              </a:rPr>
              <a:t>，每个存储单元为</a:t>
            </a:r>
            <a:r>
              <a:rPr lang="pt-BR" altLang="zh-CN" dirty="0">
                <a:ea typeface="黑体" panose="02010609060101010101" pitchFamily="49" charset="-122"/>
              </a:rPr>
              <a:t>1</a:t>
            </a:r>
            <a:r>
              <a:rPr lang="zh-CN" altLang="pt-BR" dirty="0">
                <a:ea typeface="黑体" panose="02010609060101010101" pitchFamily="49" charset="-122"/>
              </a:rPr>
              <a:t>个字节（</a:t>
            </a:r>
            <a:r>
              <a:rPr lang="pt-BR" altLang="zh-CN" dirty="0">
                <a:ea typeface="黑体" panose="02010609060101010101" pitchFamily="49" charset="-122"/>
              </a:rPr>
              <a:t>8</a:t>
            </a:r>
            <a:r>
              <a:rPr lang="zh-CN" altLang="pt-BR" dirty="0">
                <a:ea typeface="黑体" panose="02010609060101010101" pitchFamily="49" charset="-122"/>
              </a:rPr>
              <a:t>个二进位）</a:t>
            </a:r>
            <a:endParaRPr lang="pt-BR" altLang="zh-CN" dirty="0">
              <a:ea typeface="黑体" panose="02010609060101010101" pitchFamily="49" charset="-122"/>
            </a:endParaRPr>
          </a:p>
          <a:p>
            <a:pPr marL="582930" lvl="1" indent="-224155" algn="just" defTabSz="717550" eaLnBrk="1" hangingPunct="1">
              <a:lnSpc>
                <a:spcPct val="125000"/>
              </a:lnSpc>
              <a:spcBef>
                <a:spcPct val="10000"/>
              </a:spcBef>
            </a:pPr>
            <a:r>
              <a:rPr lang="zh-CN" altLang="en-US" dirty="0">
                <a:solidFill>
                  <a:schemeClr val="hlink"/>
                </a:solidFill>
                <a:ea typeface="黑体" panose="02010609060101010101" pitchFamily="49" charset="-122"/>
              </a:rPr>
              <a:t>存储容量</a:t>
            </a:r>
            <a:r>
              <a:rPr lang="zh-CN" altLang="en-US" dirty="0">
                <a:ea typeface="黑体" panose="02010609060101010101" pitchFamily="49" charset="-122"/>
              </a:rPr>
              <a:t>：所包含的存储单元的总数（单位：</a:t>
            </a:r>
            <a:r>
              <a:rPr lang="en-US" altLang="zh-CN" dirty="0">
                <a:ea typeface="黑体" panose="02010609060101010101" pitchFamily="49" charset="-122"/>
              </a:rPr>
              <a:t>MB</a:t>
            </a:r>
            <a:r>
              <a:rPr lang="zh-CN" altLang="en-US" dirty="0">
                <a:ea typeface="黑体" panose="02010609060101010101" pitchFamily="49" charset="-122"/>
              </a:rPr>
              <a:t>或</a:t>
            </a:r>
            <a:r>
              <a:rPr lang="en-US" altLang="zh-CN" dirty="0">
                <a:ea typeface="黑体" panose="02010609060101010101" pitchFamily="49" charset="-122"/>
              </a:rPr>
              <a:t>GB</a:t>
            </a:r>
            <a:r>
              <a:rPr lang="zh-CN" altLang="en-US" dirty="0">
                <a:ea typeface="黑体" panose="02010609060101010101" pitchFamily="49" charset="-122"/>
              </a:rPr>
              <a:t>）</a:t>
            </a:r>
            <a:endParaRPr lang="zh-CN" altLang="en-US" dirty="0">
              <a:solidFill>
                <a:srgbClr val="0000FF"/>
              </a:solidFill>
              <a:ea typeface="黑体" panose="02010609060101010101" pitchFamily="49" charset="-122"/>
            </a:endParaRPr>
          </a:p>
          <a:p>
            <a:pPr marL="582930" lvl="1" indent="-224155" algn="just" defTabSz="717550" eaLnBrk="1" hangingPunct="1">
              <a:lnSpc>
                <a:spcPct val="125000"/>
              </a:lnSpc>
              <a:spcBef>
                <a:spcPct val="10000"/>
              </a:spcBef>
            </a:pPr>
            <a:r>
              <a:rPr lang="zh-CN" altLang="en-US" dirty="0">
                <a:solidFill>
                  <a:schemeClr val="hlink"/>
                </a:solidFill>
                <a:ea typeface="黑体" panose="02010609060101010101" pitchFamily="49" charset="-122"/>
              </a:rPr>
              <a:t>存取时间</a:t>
            </a:r>
            <a:r>
              <a:rPr lang="en-US" altLang="zh-CN" dirty="0">
                <a:solidFill>
                  <a:schemeClr val="hlink"/>
                </a:solidFill>
                <a:ea typeface="黑体" panose="02010609060101010101" pitchFamily="49" charset="-122"/>
              </a:rPr>
              <a:t>T</a:t>
            </a:r>
            <a:r>
              <a:rPr lang="en-US" altLang="zh-CN" baseline="-30000" dirty="0">
                <a:solidFill>
                  <a:schemeClr val="hlink"/>
                </a:solidFill>
                <a:ea typeface="黑体" panose="02010609060101010101" pitchFamily="49" charset="-122"/>
              </a:rPr>
              <a:t>A</a:t>
            </a:r>
            <a:r>
              <a:rPr lang="zh-CN" altLang="en-US" dirty="0">
                <a:ea typeface="黑体" panose="02010609060101010101" pitchFamily="49" charset="-122"/>
              </a:rPr>
              <a:t>：从</a:t>
            </a:r>
            <a:r>
              <a:rPr lang="en-US" altLang="zh-CN" dirty="0">
                <a:ea typeface="黑体" panose="02010609060101010101" pitchFamily="49" charset="-122"/>
              </a:rPr>
              <a:t>CPU</a:t>
            </a:r>
            <a:r>
              <a:rPr lang="zh-CN" altLang="en-US" dirty="0">
                <a:ea typeface="黑体" panose="02010609060101010101" pitchFamily="49" charset="-122"/>
              </a:rPr>
              <a:t>送出内存单元的地址码开始，到主存读出数据并送到</a:t>
            </a:r>
            <a:r>
              <a:rPr lang="en-US" altLang="zh-CN" dirty="0">
                <a:ea typeface="黑体" panose="02010609060101010101" pitchFamily="49" charset="-122"/>
              </a:rPr>
              <a:t>CPU</a:t>
            </a:r>
            <a:r>
              <a:rPr lang="zh-CN" altLang="en-US" dirty="0">
                <a:ea typeface="黑体" panose="02010609060101010101" pitchFamily="49" charset="-122"/>
              </a:rPr>
              <a:t>（或者是把</a:t>
            </a:r>
            <a:r>
              <a:rPr lang="en-US" altLang="zh-CN" dirty="0">
                <a:ea typeface="黑体" panose="02010609060101010101" pitchFamily="49" charset="-122"/>
              </a:rPr>
              <a:t>CPU</a:t>
            </a:r>
            <a:r>
              <a:rPr lang="zh-CN" altLang="en-US" dirty="0">
                <a:ea typeface="黑体" panose="02010609060101010101" pitchFamily="49" charset="-122"/>
              </a:rPr>
              <a:t>数据写入主存）所需要的时间（单位：</a:t>
            </a:r>
            <a:r>
              <a:rPr lang="en-US" altLang="zh-CN" dirty="0">
                <a:ea typeface="黑体" panose="02010609060101010101" pitchFamily="49" charset="-122"/>
              </a:rPr>
              <a:t>ns</a:t>
            </a:r>
            <a:r>
              <a:rPr lang="zh-CN" altLang="en-US" dirty="0">
                <a:ea typeface="黑体" panose="02010609060101010101" pitchFamily="49" charset="-122"/>
              </a:rPr>
              <a:t>，</a:t>
            </a:r>
            <a:r>
              <a:rPr lang="en-US" altLang="zh-CN" dirty="0">
                <a:ea typeface="黑体" panose="02010609060101010101" pitchFamily="49" charset="-122"/>
              </a:rPr>
              <a:t>1 ns = 10</a:t>
            </a:r>
            <a:r>
              <a:rPr lang="en-US" altLang="zh-CN" baseline="30000" dirty="0">
                <a:ea typeface="黑体" panose="02010609060101010101" pitchFamily="49" charset="-122"/>
              </a:rPr>
              <a:t>-9 </a:t>
            </a:r>
            <a:r>
              <a:rPr lang="en-US" altLang="zh-CN" dirty="0">
                <a:ea typeface="黑体" panose="02010609060101010101" pitchFamily="49" charset="-122"/>
              </a:rPr>
              <a:t>s</a:t>
            </a:r>
            <a:r>
              <a:rPr lang="zh-CN" altLang="en-US" dirty="0">
                <a:ea typeface="黑体" panose="02010609060101010101" pitchFamily="49" charset="-122"/>
              </a:rPr>
              <a:t>）</a:t>
            </a:r>
          </a:p>
          <a:p>
            <a:pPr marL="582930" lvl="1" indent="-224155" algn="just" defTabSz="717550" eaLnBrk="1" hangingPunct="1">
              <a:lnSpc>
                <a:spcPct val="125000"/>
              </a:lnSpc>
              <a:spcBef>
                <a:spcPct val="10000"/>
              </a:spcBef>
            </a:pPr>
            <a:r>
              <a:rPr lang="zh-CN" altLang="en-US" dirty="0">
                <a:solidFill>
                  <a:schemeClr val="hlink"/>
                </a:solidFill>
                <a:ea typeface="黑体" panose="02010609060101010101" pitchFamily="49" charset="-122"/>
              </a:rPr>
              <a:t>存储周期</a:t>
            </a:r>
            <a:r>
              <a:rPr lang="en-US" altLang="zh-CN" dirty="0">
                <a:solidFill>
                  <a:schemeClr val="hlink"/>
                </a:solidFill>
                <a:ea typeface="黑体" panose="02010609060101010101" pitchFamily="49" charset="-122"/>
              </a:rPr>
              <a:t>T</a:t>
            </a:r>
            <a:r>
              <a:rPr lang="en-US" altLang="zh-CN" baseline="-30000" dirty="0">
                <a:solidFill>
                  <a:schemeClr val="hlink"/>
                </a:solidFill>
                <a:ea typeface="黑体" panose="02010609060101010101" pitchFamily="49" charset="-122"/>
              </a:rPr>
              <a:t>MC</a:t>
            </a:r>
            <a:r>
              <a:rPr lang="zh-CN" altLang="en-US" dirty="0">
                <a:ea typeface="黑体" panose="02010609060101010101" pitchFamily="49" charset="-122"/>
              </a:rPr>
              <a:t>：连读两次访问存储器所需的最小时间间隔，它应等于存取时间加上下一存取开始前所要求的附加时间，因此，</a:t>
            </a:r>
            <a:r>
              <a:rPr lang="en-US" altLang="zh-CN" dirty="0">
                <a:ea typeface="黑体" panose="02010609060101010101" pitchFamily="49" charset="-122"/>
              </a:rPr>
              <a:t>T</a:t>
            </a:r>
            <a:r>
              <a:rPr lang="en-US" altLang="zh-CN" baseline="-30000" dirty="0">
                <a:ea typeface="黑体" panose="02010609060101010101" pitchFamily="49" charset="-122"/>
              </a:rPr>
              <a:t>MC</a:t>
            </a:r>
            <a:r>
              <a:rPr lang="zh-CN" altLang="en-US" dirty="0">
                <a:ea typeface="黑体" panose="02010609060101010101" pitchFamily="49" charset="-122"/>
              </a:rPr>
              <a:t>比</a:t>
            </a:r>
            <a:r>
              <a:rPr lang="en-US" altLang="zh-CN" dirty="0">
                <a:ea typeface="黑体" panose="02010609060101010101" pitchFamily="49" charset="-122"/>
              </a:rPr>
              <a:t>T</a:t>
            </a:r>
            <a:r>
              <a:rPr lang="en-US" altLang="zh-CN" baseline="-30000" dirty="0">
                <a:ea typeface="黑体" panose="02010609060101010101" pitchFamily="49" charset="-122"/>
              </a:rPr>
              <a:t>A</a:t>
            </a:r>
            <a:r>
              <a:rPr lang="zh-CN" altLang="en-US" dirty="0">
                <a:ea typeface="黑体" panose="02010609060101010101" pitchFamily="49" charset="-122"/>
              </a:rPr>
              <a:t>大</a:t>
            </a:r>
            <a:r>
              <a:rPr lang="zh-CN" altLang="en-US" dirty="0">
                <a:solidFill>
                  <a:srgbClr val="006600"/>
                </a:solidFill>
                <a:ea typeface="黑体" panose="02010609060101010101" pitchFamily="49" charset="-122"/>
              </a:rPr>
              <a:t>（ 因为存储器由于读出放大器、驱动电路等都有一段稳定恢复时间，所以读出后不能立即进行下一次访问。 ）</a:t>
            </a:r>
            <a:endParaRPr lang="zh-CN" altLang="pt-BR" dirty="0">
              <a:ea typeface="黑体" panose="02010609060101010101" pitchFamily="49" charset="-122"/>
            </a:endParaRPr>
          </a:p>
        </p:txBody>
      </p:sp>
      <p:sp>
        <p:nvSpPr>
          <p:cNvPr id="13315" name="Rectangle 97"/>
          <p:cNvSpPr>
            <a:spLocks noGrp="1"/>
          </p:cNvSpPr>
          <p:nvPr>
            <p:ph type="title"/>
          </p:nvPr>
        </p:nvSpPr>
        <p:spPr>
          <a:xfrm>
            <a:off x="306388" y="142875"/>
            <a:ext cx="8639175" cy="533400"/>
          </a:xfrm>
          <a:ln/>
        </p:spPr>
        <p:txBody>
          <a:bodyPr vert="horz" wrap="square" lIns="91440" tIns="45720" rIns="91440" bIns="45720" anchor="ctr" anchorCtr="0"/>
          <a:lstStyle/>
          <a:p>
            <a:pPr defTabSz="717550" eaLnBrk="1" hangingPunct="1"/>
            <a:r>
              <a:rPr lang="zh-CN" altLang="en-US" dirty="0"/>
              <a:t>主存的主要性能指标</a:t>
            </a:r>
          </a:p>
        </p:txBody>
      </p:sp>
      <p:pic>
        <p:nvPicPr>
          <p:cNvPr id="7" name="图片 6"/>
          <p:cNvPicPr>
            <a:picLocks noChangeAspect="1"/>
          </p:cNvPicPr>
          <p:nvPr/>
        </p:nvPicPr>
        <p:blipFill>
          <a:blip r:embed="rId2"/>
          <a:stretch>
            <a:fillRect/>
          </a:stretch>
        </p:blipFill>
        <p:spPr>
          <a:xfrm>
            <a:off x="2141855" y="5093970"/>
            <a:ext cx="4739005" cy="1438275"/>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48546">
                                            <p:txEl>
                                              <p:pRg st="1" end="1"/>
                                            </p:txEl>
                                          </p:spTgt>
                                        </p:tgtEl>
                                        <p:attrNameLst>
                                          <p:attrName>style.visibility</p:attrName>
                                        </p:attrNameLst>
                                      </p:cBhvr>
                                      <p:to>
                                        <p:strVal val="visible"/>
                                      </p:to>
                                    </p:set>
                                    <p:animEffect transition="in" filter="blinds(horizontal)">
                                      <p:cBhvr>
                                        <p:cTn id="7" dur="500"/>
                                        <p:tgtEl>
                                          <p:spTgt spid="748546">
                                            <p:txEl>
                                              <p:pRg st="1" end="1"/>
                                            </p:txEl>
                                          </p:spTgt>
                                        </p:tgtEl>
                                      </p:cBhvr>
                                    </p:animEffect>
                                  </p:childTnLst>
                                  <p:subTnLst>
                                    <p:animClr clrSpc="rgb" dir="cw">
                                      <p:cBhvr override="childStyle">
                                        <p:cTn dur="1" fill="hold" display="0" masterRel="nextClick" afterEffect="1"/>
                                        <p:tgtEl>
                                          <p:spTgt spid="748546">
                                            <p:txEl>
                                              <p:pRg st="1" end="1"/>
                                            </p:txEl>
                                          </p:spTgt>
                                        </p:tgtEl>
                                        <p:attrNameLst>
                                          <p:attrName>ppt_c</p:attrName>
                                        </p:attrNameLst>
                                      </p:cBhvr>
                                      <p:to>
                                        <a:schemeClr val="accent1"/>
                                      </p:to>
                                    </p:animClr>
                                  </p:sub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48546">
                                            <p:txEl>
                                              <p:pRg st="2" end="2"/>
                                            </p:txEl>
                                          </p:spTgt>
                                        </p:tgtEl>
                                        <p:attrNameLst>
                                          <p:attrName>style.visibility</p:attrName>
                                        </p:attrNameLst>
                                      </p:cBhvr>
                                      <p:to>
                                        <p:strVal val="visible"/>
                                      </p:to>
                                    </p:set>
                                    <p:animEffect transition="in" filter="blinds(horizontal)">
                                      <p:cBhvr>
                                        <p:cTn id="12" dur="500"/>
                                        <p:tgtEl>
                                          <p:spTgt spid="748546">
                                            <p:txEl>
                                              <p:pRg st="2" end="2"/>
                                            </p:txEl>
                                          </p:spTgt>
                                        </p:tgtEl>
                                      </p:cBhvr>
                                    </p:animEffect>
                                  </p:childTnLst>
                                  <p:subTnLst>
                                    <p:animClr clrSpc="rgb" dir="cw">
                                      <p:cBhvr override="childStyle">
                                        <p:cTn dur="1" fill="hold" display="0" masterRel="nextClick" afterEffect="1"/>
                                        <p:tgtEl>
                                          <p:spTgt spid="748546">
                                            <p:txEl>
                                              <p:pRg st="2" end="2"/>
                                            </p:txEl>
                                          </p:spTgt>
                                        </p:tgtEl>
                                        <p:attrNameLst>
                                          <p:attrName>ppt_c</p:attrName>
                                        </p:attrNameLst>
                                      </p:cBhvr>
                                      <p:to>
                                        <a:schemeClr val="accent1"/>
                                      </p:to>
                                    </p:animClr>
                                  </p:sub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748546">
                                            <p:txEl>
                                              <p:pRg st="3" end="3"/>
                                            </p:txEl>
                                          </p:spTgt>
                                        </p:tgtEl>
                                        <p:attrNameLst>
                                          <p:attrName>style.visibility</p:attrName>
                                        </p:attrNameLst>
                                      </p:cBhvr>
                                      <p:to>
                                        <p:strVal val="visible"/>
                                      </p:to>
                                    </p:set>
                                    <p:animEffect transition="in" filter="blinds(horizontal)">
                                      <p:cBhvr>
                                        <p:cTn id="17" dur="500"/>
                                        <p:tgtEl>
                                          <p:spTgt spid="748546">
                                            <p:txEl>
                                              <p:pRg st="3" end="3"/>
                                            </p:txEl>
                                          </p:spTgt>
                                        </p:tgtEl>
                                      </p:cBhvr>
                                    </p:animEffect>
                                  </p:childTnLst>
                                  <p:subTnLst>
                                    <p:animClr clrSpc="rgb" dir="cw">
                                      <p:cBhvr override="childStyle">
                                        <p:cTn dur="1" fill="hold" display="0" masterRel="nextClick" afterEffect="1"/>
                                        <p:tgtEl>
                                          <p:spTgt spid="748546">
                                            <p:txEl>
                                              <p:pRg st="3" end="3"/>
                                            </p:txEl>
                                          </p:spTgt>
                                        </p:tgtEl>
                                        <p:attrNameLst>
                                          <p:attrName>ppt_c</p:attrName>
                                        </p:attrNameLst>
                                      </p:cBhvr>
                                      <p:to>
                                        <a:schemeClr val="accent1"/>
                                      </p:to>
                                    </p:animClr>
                                  </p:sub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748546">
                                            <p:txEl>
                                              <p:pRg st="4" end="4"/>
                                            </p:txEl>
                                          </p:spTgt>
                                        </p:tgtEl>
                                        <p:attrNameLst>
                                          <p:attrName>style.visibility</p:attrName>
                                        </p:attrNameLst>
                                      </p:cBhvr>
                                      <p:to>
                                        <p:strVal val="visible"/>
                                      </p:to>
                                    </p:set>
                                    <p:animEffect transition="in" filter="blinds(horizontal)">
                                      <p:cBhvr>
                                        <p:cTn id="22" dur="500"/>
                                        <p:tgtEl>
                                          <p:spTgt spid="748546">
                                            <p:txEl>
                                              <p:pRg st="4" end="4"/>
                                            </p:txEl>
                                          </p:spTgt>
                                        </p:tgtEl>
                                      </p:cBhvr>
                                    </p:animEffect>
                                  </p:childTnLst>
                                  <p:subTnLst>
                                    <p:animClr clrSpc="rgb" dir="cw">
                                      <p:cBhvr override="childStyle">
                                        <p:cTn dur="1" fill="hold" display="0" masterRel="nextClick" afterEffect="1"/>
                                        <p:tgtEl>
                                          <p:spTgt spid="748546">
                                            <p:txEl>
                                              <p:pRg st="4" end="4"/>
                                            </p:txEl>
                                          </p:spTgt>
                                        </p:tgtEl>
                                        <p:attrNameLst>
                                          <p:attrName>ppt_c</p:attrName>
                                        </p:attrNameLst>
                                      </p:cBhvr>
                                      <p:to>
                                        <a:schemeClr val="accent1"/>
                                      </p:to>
                                    </p:animClr>
                                  </p:subTnLst>
                                </p:cTn>
                              </p:par>
                            </p:childTnLst>
                          </p:cTn>
                        </p:par>
                        <p:par>
                          <p:cTn id="23" fill="hold">
                            <p:stCondLst>
                              <p:cond delay="500"/>
                            </p:stCondLst>
                            <p:childTnLst>
                              <p:par>
                                <p:cTn id="24" presetID="2" presetClass="entr" presetSubtype="4"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ppt_x"/>
                                          </p:val>
                                        </p:tav>
                                        <p:tav tm="100000">
                                          <p:val>
                                            <p:strVal val="#ppt_x"/>
                                          </p:val>
                                        </p:tav>
                                      </p:tavLst>
                                    </p:anim>
                                    <p:anim calcmode="lin" valueType="num">
                                      <p:cBhvr additive="base">
                                        <p:cTn id="27"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p:cNvSpPr>
          <p:nvPr>
            <p:ph type="title"/>
          </p:nvPr>
        </p:nvSpPr>
        <p:spPr>
          <a:xfrm>
            <a:off x="306388" y="228600"/>
            <a:ext cx="8639175" cy="533400"/>
          </a:xfrm>
          <a:ln/>
        </p:spPr>
        <p:txBody>
          <a:bodyPr vert="horz" wrap="square" lIns="91440" tIns="45720" rIns="91440" bIns="45720" anchor="ctr" anchorCtr="0"/>
          <a:lstStyle/>
          <a:p>
            <a:pPr defTabSz="717550" eaLnBrk="1" hangingPunct="1"/>
            <a:r>
              <a:rPr lang="zh-CN" altLang="en-US" dirty="0"/>
              <a:t>现实问题：存储器与</a:t>
            </a:r>
            <a:r>
              <a:rPr lang="en-US" altLang="zh-CN" dirty="0"/>
              <a:t>CPU</a:t>
            </a:r>
            <a:r>
              <a:rPr lang="zh-CN" altLang="en-US" dirty="0"/>
              <a:t>速度差距愈来愈大</a:t>
            </a:r>
          </a:p>
        </p:txBody>
      </p:sp>
      <p:sp>
        <p:nvSpPr>
          <p:cNvPr id="564227" name="Rectangle 3"/>
          <p:cNvSpPr>
            <a:spLocks noGrp="1"/>
          </p:cNvSpPr>
          <p:nvPr>
            <p:ph idx="1" hasCustomPrompt="1"/>
          </p:nvPr>
        </p:nvSpPr>
        <p:spPr>
          <a:xfrm>
            <a:off x="206375" y="5273675"/>
            <a:ext cx="3286125" cy="1079500"/>
          </a:xfrm>
          <a:ln/>
        </p:spPr>
        <p:txBody>
          <a:bodyPr vert="horz" wrap="square" lIns="91440" tIns="45720" rIns="91440" bIns="45720" anchor="t" anchorCtr="0"/>
          <a:lstStyle/>
          <a:p>
            <a:pPr marL="268605" indent="-268605" defTabSz="717550" eaLnBrk="1" hangingPunct="1">
              <a:lnSpc>
                <a:spcPct val="80000"/>
              </a:lnSpc>
              <a:buNone/>
            </a:pPr>
            <a:r>
              <a:rPr lang="zh-CN" altLang="en-US" sz="2000" dirty="0">
                <a:ea typeface="黑体" panose="02010609060101010101" pitchFamily="49" charset="-122"/>
              </a:rPr>
              <a:t>从上图可以看出什么？</a:t>
            </a:r>
          </a:p>
          <a:p>
            <a:pPr marL="268605" indent="-268605" defTabSz="717550" eaLnBrk="1" hangingPunct="1">
              <a:lnSpc>
                <a:spcPct val="115000"/>
              </a:lnSpc>
              <a:spcBef>
                <a:spcPct val="30000"/>
              </a:spcBef>
              <a:buNone/>
            </a:pPr>
            <a:r>
              <a:rPr lang="en-US" altLang="zh-CN" sz="2000" dirty="0">
                <a:solidFill>
                  <a:srgbClr val="CC0000"/>
                </a:solidFill>
                <a:ea typeface="黑体" panose="02010609060101010101" pitchFamily="49" charset="-122"/>
              </a:rPr>
              <a:t>DRAM</a:t>
            </a:r>
            <a:r>
              <a:rPr lang="zh-CN" altLang="en-US" sz="2000" dirty="0">
                <a:solidFill>
                  <a:srgbClr val="CC0000"/>
                </a:solidFill>
                <a:ea typeface="黑体" panose="02010609060101010101" pitchFamily="49" charset="-122"/>
              </a:rPr>
              <a:t>、 硬盘与</a:t>
            </a:r>
            <a:r>
              <a:rPr lang="en-US" altLang="zh-CN" sz="2000" dirty="0">
                <a:solidFill>
                  <a:srgbClr val="CC0000"/>
                </a:solidFill>
                <a:ea typeface="黑体" panose="02010609060101010101" pitchFamily="49" charset="-122"/>
              </a:rPr>
              <a:t>CPU </a:t>
            </a:r>
            <a:r>
              <a:rPr lang="zh-CN" altLang="en-US" sz="2000" dirty="0">
                <a:solidFill>
                  <a:srgbClr val="CC0000"/>
                </a:solidFill>
                <a:ea typeface="黑体" panose="02010609060101010101" pitchFamily="49" charset="-122"/>
              </a:rPr>
              <a:t>之间</a:t>
            </a:r>
          </a:p>
          <a:p>
            <a:pPr marL="268605" indent="-268605" defTabSz="717550" eaLnBrk="1" hangingPunct="1">
              <a:lnSpc>
                <a:spcPct val="80000"/>
              </a:lnSpc>
              <a:buNone/>
            </a:pPr>
            <a:r>
              <a:rPr lang="zh-CN" altLang="en-US" sz="2000" dirty="0">
                <a:solidFill>
                  <a:srgbClr val="CC0000"/>
                </a:solidFill>
                <a:ea typeface="黑体" panose="02010609060101010101" pitchFamily="49" charset="-122"/>
              </a:rPr>
              <a:t>的速度差距愈来愈大！</a:t>
            </a:r>
          </a:p>
        </p:txBody>
      </p:sp>
      <p:graphicFrame>
        <p:nvGraphicFramePr>
          <p:cNvPr id="61444" name="Object 4"/>
          <p:cNvGraphicFramePr>
            <a:graphicFrameLocks noChangeAspect="1"/>
          </p:cNvGraphicFramePr>
          <p:nvPr/>
        </p:nvGraphicFramePr>
        <p:xfrm>
          <a:off x="407988" y="995363"/>
          <a:ext cx="6154737" cy="4106862"/>
        </p:xfrm>
        <a:graphic>
          <a:graphicData uri="http://schemas.openxmlformats.org/presentationml/2006/ole">
            <mc:AlternateContent xmlns:mc="http://schemas.openxmlformats.org/markup-compatibility/2006">
              <mc:Choice xmlns:v="urn:schemas-microsoft-com:vml" Requires="v">
                <p:oleObj spid="_x0000_s6159" r:id="rId3" imgW="7553325" imgH="4000500" progId="Excel.Chart.8">
                  <p:embed/>
                </p:oleObj>
              </mc:Choice>
              <mc:Fallback>
                <p:oleObj r:id="rId3" imgW="7553325" imgH="4000500" progId="Excel.Chart.8">
                  <p:embed/>
                  <p:pic>
                    <p:nvPicPr>
                      <p:cNvPr id="0" name="图片 3078"/>
                      <p:cNvPicPr/>
                      <p:nvPr/>
                    </p:nvPicPr>
                    <p:blipFill>
                      <a:blip r:embed="rId4"/>
                      <a:srcRect t="2536" r="43370" b="39417"/>
                      <a:stretch>
                        <a:fillRect/>
                      </a:stretch>
                    </p:blipFill>
                    <p:spPr>
                      <a:xfrm>
                        <a:off x="407988" y="995363"/>
                        <a:ext cx="6154737" cy="4106862"/>
                      </a:xfrm>
                      <a:prstGeom prst="rect">
                        <a:avLst/>
                      </a:prstGeom>
                      <a:noFill/>
                      <a:ln w="38100">
                        <a:noFill/>
                        <a:miter/>
                      </a:ln>
                    </p:spPr>
                  </p:pic>
                </p:oleObj>
              </mc:Fallback>
            </mc:AlternateContent>
          </a:graphicData>
        </a:graphic>
      </p:graphicFrame>
      <p:graphicFrame>
        <p:nvGraphicFramePr>
          <p:cNvPr id="61445" name="Object 5"/>
          <p:cNvGraphicFramePr>
            <a:graphicFrameLocks noChangeAspect="1"/>
          </p:cNvGraphicFramePr>
          <p:nvPr/>
        </p:nvGraphicFramePr>
        <p:xfrm>
          <a:off x="6769100" y="1196975"/>
          <a:ext cx="2303463" cy="1489075"/>
        </p:xfrm>
        <a:graphic>
          <a:graphicData uri="http://schemas.openxmlformats.org/presentationml/2006/ole">
            <mc:AlternateContent xmlns:mc="http://schemas.openxmlformats.org/markup-compatibility/2006">
              <mc:Choice xmlns:v="urn:schemas-microsoft-com:vml" Requires="v">
                <p:oleObj spid="_x0000_s6160" r:id="rId5" imgW="7108825" imgH="3764915" progId="Excel.Chart.8">
                  <p:embed/>
                </p:oleObj>
              </mc:Choice>
              <mc:Fallback>
                <p:oleObj r:id="rId5" imgW="7108825" imgH="3764915" progId="Excel.Chart.8">
                  <p:embed/>
                  <p:pic>
                    <p:nvPicPr>
                      <p:cNvPr id="0" name="图片 3079"/>
                      <p:cNvPicPr/>
                      <p:nvPr/>
                    </p:nvPicPr>
                    <p:blipFill>
                      <a:blip r:embed="rId6"/>
                      <a:srcRect l="59288" t="23434" r="19524" b="54164"/>
                      <a:stretch>
                        <a:fillRect/>
                      </a:stretch>
                    </p:blipFill>
                    <p:spPr>
                      <a:xfrm>
                        <a:off x="6769100" y="1196975"/>
                        <a:ext cx="2303463" cy="1489075"/>
                      </a:xfrm>
                      <a:prstGeom prst="rect">
                        <a:avLst/>
                      </a:prstGeom>
                      <a:noFill/>
                      <a:ln w="38100">
                        <a:noFill/>
                        <a:miter/>
                      </a:ln>
                    </p:spPr>
                  </p:pic>
                </p:oleObj>
              </mc:Fallback>
            </mc:AlternateContent>
          </a:graphicData>
        </a:graphic>
      </p:graphicFrame>
      <p:sp>
        <p:nvSpPr>
          <p:cNvPr id="564230" name="Rectangle 6"/>
          <p:cNvSpPr/>
          <p:nvPr/>
        </p:nvSpPr>
        <p:spPr>
          <a:xfrm flipH="1">
            <a:off x="6818313" y="2924175"/>
            <a:ext cx="2127250" cy="1736725"/>
          </a:xfrm>
          <a:prstGeom prst="rect">
            <a:avLst/>
          </a:prstGeom>
          <a:noFill/>
          <a:ln w="9525">
            <a:noFill/>
          </a:ln>
        </p:spPr>
        <p:txBody>
          <a:bodyPr lIns="90083" tIns="45046" rIns="90083" bIns="45046">
            <a:spAutoFit/>
          </a:bodyPr>
          <a:lstStyle/>
          <a:p>
            <a:pPr eaLnBrk="1" hangingPunct="1"/>
            <a:r>
              <a:rPr lang="zh-CN" altLang="en-US" i="0" dirty="0">
                <a:solidFill>
                  <a:srgbClr val="0000FF"/>
                </a:solidFill>
                <a:latin typeface="Arial" panose="020B0604020202020204" pitchFamily="34" charset="0"/>
                <a:ea typeface="黑体" panose="02010609060101010101" pitchFamily="49" charset="-122"/>
              </a:rPr>
              <a:t>由于</a:t>
            </a:r>
            <a:r>
              <a:rPr lang="en-US" altLang="zh-CN" i="0" dirty="0">
                <a:solidFill>
                  <a:srgbClr val="0000FF"/>
                </a:solidFill>
                <a:latin typeface="Arial" panose="020B0604020202020204" pitchFamily="34" charset="0"/>
                <a:ea typeface="黑体" panose="02010609060101010101" pitchFamily="49" charset="-122"/>
              </a:rPr>
              <a:t>CPU</a:t>
            </a:r>
            <a:r>
              <a:rPr lang="zh-CN" altLang="en-US" i="0" dirty="0">
                <a:solidFill>
                  <a:srgbClr val="0000FF"/>
                </a:solidFill>
                <a:latin typeface="Arial" panose="020B0604020202020204" pitchFamily="34" charset="0"/>
                <a:ea typeface="黑体" panose="02010609060101010101" pitchFamily="49" charset="-122"/>
              </a:rPr>
              <a:t>很快，内存较慢（差</a:t>
            </a:r>
            <a:r>
              <a:rPr lang="en-US" altLang="zh-CN" i="0" dirty="0">
                <a:solidFill>
                  <a:srgbClr val="0000FF"/>
                </a:solidFill>
                <a:latin typeface="Arial" panose="020B0604020202020204" pitchFamily="34" charset="0"/>
                <a:ea typeface="黑体" panose="02010609060101010101" pitchFamily="49" charset="-122"/>
              </a:rPr>
              <a:t>1</a:t>
            </a:r>
            <a:r>
              <a:rPr lang="zh-CN" altLang="en-US" i="0" dirty="0">
                <a:solidFill>
                  <a:srgbClr val="0000FF"/>
                </a:solidFill>
                <a:latin typeface="Arial" panose="020B0604020202020204" pitchFamily="34" charset="0"/>
                <a:ea typeface="黑体" panose="02010609060101010101" pitchFamily="49" charset="-122"/>
              </a:rPr>
              <a:t>～</a:t>
            </a:r>
            <a:r>
              <a:rPr lang="en-US" altLang="zh-CN" i="0" dirty="0">
                <a:solidFill>
                  <a:srgbClr val="0000FF"/>
                </a:solidFill>
                <a:latin typeface="Arial" panose="020B0604020202020204" pitchFamily="34" charset="0"/>
                <a:ea typeface="黑体" panose="02010609060101010101" pitchFamily="49" charset="-122"/>
              </a:rPr>
              <a:t>2</a:t>
            </a:r>
            <a:r>
              <a:rPr lang="zh-CN" altLang="en-US" i="0" dirty="0">
                <a:solidFill>
                  <a:srgbClr val="0000FF"/>
                </a:solidFill>
                <a:latin typeface="Arial" panose="020B0604020202020204" pitchFamily="34" charset="0"/>
                <a:ea typeface="黑体" panose="02010609060101010101" pitchFamily="49" charset="-122"/>
              </a:rPr>
              <a:t>个数量级），从内存取数或向内存写数时，</a:t>
            </a:r>
            <a:r>
              <a:rPr lang="en-US" altLang="zh-CN" i="0" dirty="0">
                <a:solidFill>
                  <a:srgbClr val="0000FF"/>
                </a:solidFill>
                <a:latin typeface="Arial" panose="020B0604020202020204" pitchFamily="34" charset="0"/>
                <a:ea typeface="黑体" panose="02010609060101010101" pitchFamily="49" charset="-122"/>
              </a:rPr>
              <a:t>CPU</a:t>
            </a:r>
            <a:r>
              <a:rPr lang="zh-CN" altLang="en-US" i="0" dirty="0">
                <a:solidFill>
                  <a:srgbClr val="0000FF"/>
                </a:solidFill>
                <a:latin typeface="Arial" panose="020B0604020202020204" pitchFamily="34" charset="0"/>
                <a:ea typeface="黑体" panose="02010609060101010101" pitchFamily="49" charset="-122"/>
              </a:rPr>
              <a:t>往往需要等待。</a:t>
            </a:r>
          </a:p>
        </p:txBody>
      </p:sp>
      <p:sp>
        <p:nvSpPr>
          <p:cNvPr id="564232" name="Text Box 8"/>
          <p:cNvSpPr txBox="1"/>
          <p:nvPr/>
        </p:nvSpPr>
        <p:spPr>
          <a:xfrm>
            <a:off x="3762375" y="5184775"/>
            <a:ext cx="4105275" cy="1495425"/>
          </a:xfrm>
          <a:prstGeom prst="rect">
            <a:avLst/>
          </a:prstGeom>
          <a:noFill/>
          <a:ln w="9525">
            <a:noFill/>
          </a:ln>
        </p:spPr>
        <p:txBody>
          <a:bodyPr lIns="0" tIns="0" rIns="0" bIns="0">
            <a:spAutoFit/>
          </a:bodyPr>
          <a:lstStyle/>
          <a:p>
            <a:pPr eaLnBrk="1" hangingPunct="1">
              <a:spcBef>
                <a:spcPct val="30000"/>
              </a:spcBef>
              <a:buNone/>
            </a:pPr>
            <a:r>
              <a:rPr lang="zh-CN" altLang="en-US" sz="2000" i="0" dirty="0">
                <a:solidFill>
                  <a:schemeClr val="hlink"/>
                </a:solidFill>
                <a:latin typeface="Arial" panose="020B0604020202020204" pitchFamily="34" charset="0"/>
                <a:ea typeface="黑体" panose="02010609060101010101" pitchFamily="49" charset="-122"/>
              </a:rPr>
              <a:t>解决内存访问速度慢的措施有三个：</a:t>
            </a:r>
          </a:p>
          <a:p>
            <a:pPr lvl="1" eaLnBrk="1" hangingPunct="1">
              <a:spcBef>
                <a:spcPct val="30000"/>
              </a:spcBef>
              <a:buChar char="•"/>
            </a:pPr>
            <a:r>
              <a:rPr lang="zh-CN" altLang="en-US" sz="2000" i="0" dirty="0">
                <a:solidFill>
                  <a:srgbClr val="000099"/>
                </a:solidFill>
                <a:latin typeface="Arial" panose="020B0604020202020204" pitchFamily="34" charset="0"/>
                <a:ea typeface="黑体" panose="02010609060101010101" pitchFamily="49" charset="-122"/>
              </a:rPr>
              <a:t> 提高主存芯片本身的速度</a:t>
            </a:r>
          </a:p>
          <a:p>
            <a:pPr lvl="1" eaLnBrk="1" hangingPunct="1">
              <a:spcBef>
                <a:spcPct val="30000"/>
              </a:spcBef>
              <a:buChar char="•"/>
            </a:pPr>
            <a:r>
              <a:rPr lang="zh-CN" altLang="en-US" sz="2000" i="0" dirty="0">
                <a:solidFill>
                  <a:srgbClr val="000099"/>
                </a:solidFill>
                <a:latin typeface="Arial" panose="020B0604020202020204" pitchFamily="34" charset="0"/>
                <a:ea typeface="黑体" panose="02010609060101010101" pitchFamily="49" charset="-122"/>
              </a:rPr>
              <a:t> 采用多模块存储器技术</a:t>
            </a:r>
          </a:p>
          <a:p>
            <a:pPr lvl="1" eaLnBrk="1" hangingPunct="1">
              <a:spcBef>
                <a:spcPct val="30000"/>
              </a:spcBef>
              <a:buChar char="•"/>
            </a:pPr>
            <a:r>
              <a:rPr lang="zh-CN" altLang="en-US" sz="2000" i="0" dirty="0">
                <a:solidFill>
                  <a:srgbClr val="000099"/>
                </a:solidFill>
                <a:latin typeface="Arial" panose="020B0604020202020204" pitchFamily="34" charset="0"/>
                <a:ea typeface="黑体" panose="02010609060101010101" pitchFamily="49" charset="-122"/>
              </a:rPr>
              <a:t> 在主存和</a:t>
            </a:r>
            <a:r>
              <a:rPr lang="en-US" altLang="zh-CN" sz="2000" i="0" dirty="0">
                <a:solidFill>
                  <a:srgbClr val="000099"/>
                </a:solidFill>
                <a:latin typeface="Arial" panose="020B0604020202020204" pitchFamily="34" charset="0"/>
                <a:ea typeface="黑体" panose="02010609060101010101" pitchFamily="49" charset="-122"/>
              </a:rPr>
              <a:t>CPU</a:t>
            </a:r>
            <a:r>
              <a:rPr lang="zh-CN" altLang="en-US" sz="2000" i="0" dirty="0">
                <a:solidFill>
                  <a:srgbClr val="000099"/>
                </a:solidFill>
                <a:latin typeface="Arial" panose="020B0604020202020204" pitchFamily="34" charset="0"/>
                <a:ea typeface="黑体" panose="02010609060101010101" pitchFamily="49" charset="-122"/>
              </a:rPr>
              <a:t>之间加入</a:t>
            </a:r>
            <a:r>
              <a:rPr lang="en-US" altLang="zh-CN" sz="2000" i="0" dirty="0">
                <a:solidFill>
                  <a:srgbClr val="000099"/>
                </a:solidFill>
                <a:latin typeface="Arial" panose="020B0604020202020204" pitchFamily="34" charset="0"/>
                <a:ea typeface="黑体" panose="02010609060101010101" pitchFamily="49" charset="-122"/>
              </a:rPr>
              <a:t>Cache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64227">
                                            <p:txEl>
                                              <p:pRg st="0" end="0"/>
                                            </p:txEl>
                                          </p:spTgt>
                                        </p:tgtEl>
                                        <p:attrNameLst>
                                          <p:attrName>style.visibility</p:attrName>
                                        </p:attrNameLst>
                                      </p:cBhvr>
                                      <p:to>
                                        <p:strVal val="visible"/>
                                      </p:to>
                                    </p:set>
                                    <p:animEffect transition="in" filter="blinds(horizontal)">
                                      <p:cBhvr>
                                        <p:cTn id="7" dur="500"/>
                                        <p:tgtEl>
                                          <p:spTgt spid="56422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64227">
                                            <p:txEl>
                                              <p:pRg st="1" end="1"/>
                                            </p:txEl>
                                          </p:spTgt>
                                        </p:tgtEl>
                                        <p:attrNameLst>
                                          <p:attrName>style.visibility</p:attrName>
                                        </p:attrNameLst>
                                      </p:cBhvr>
                                      <p:to>
                                        <p:strVal val="visible"/>
                                      </p:to>
                                    </p:set>
                                    <p:animEffect transition="in" filter="blinds(horizontal)">
                                      <p:cBhvr>
                                        <p:cTn id="12" dur="500"/>
                                        <p:tgtEl>
                                          <p:spTgt spid="564227">
                                            <p:txEl>
                                              <p:pRg st="1" end="1"/>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564227">
                                            <p:txEl>
                                              <p:pRg st="2" end="2"/>
                                            </p:txEl>
                                          </p:spTgt>
                                        </p:tgtEl>
                                        <p:attrNameLst>
                                          <p:attrName>style.visibility</p:attrName>
                                        </p:attrNameLst>
                                      </p:cBhvr>
                                      <p:to>
                                        <p:strVal val="visible"/>
                                      </p:to>
                                    </p:set>
                                    <p:animEffect transition="in" filter="blinds(horizontal)">
                                      <p:cBhvr>
                                        <p:cTn id="15" dur="500"/>
                                        <p:tgtEl>
                                          <p:spTgt spid="564227">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564230"/>
                                        </p:tgtEl>
                                        <p:attrNameLst>
                                          <p:attrName>style.visibility</p:attrName>
                                        </p:attrNameLst>
                                      </p:cBhvr>
                                      <p:to>
                                        <p:strVal val="visible"/>
                                      </p:to>
                                    </p:set>
                                    <p:animEffect transition="in" filter="blinds(horizontal)">
                                      <p:cBhvr>
                                        <p:cTn id="20" dur="500"/>
                                        <p:tgtEl>
                                          <p:spTgt spid="564230"/>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564232">
                                            <p:txEl>
                                              <p:pRg st="0" end="0"/>
                                            </p:txEl>
                                          </p:spTgt>
                                        </p:tgtEl>
                                        <p:attrNameLst>
                                          <p:attrName>style.visibility</p:attrName>
                                        </p:attrNameLst>
                                      </p:cBhvr>
                                      <p:to>
                                        <p:strVal val="visible"/>
                                      </p:to>
                                    </p:set>
                                    <p:animEffect transition="in" filter="blinds(horizontal)">
                                      <p:cBhvr>
                                        <p:cTn id="25" dur="500"/>
                                        <p:tgtEl>
                                          <p:spTgt spid="564232">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564232">
                                            <p:txEl>
                                              <p:pRg st="1" end="1"/>
                                            </p:txEl>
                                          </p:spTgt>
                                        </p:tgtEl>
                                        <p:attrNameLst>
                                          <p:attrName>style.visibility</p:attrName>
                                        </p:attrNameLst>
                                      </p:cBhvr>
                                      <p:to>
                                        <p:strVal val="visible"/>
                                      </p:to>
                                    </p:set>
                                    <p:animEffect transition="in" filter="blinds(horizontal)">
                                      <p:cBhvr>
                                        <p:cTn id="30" dur="500"/>
                                        <p:tgtEl>
                                          <p:spTgt spid="564232">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nodeType="clickEffect">
                                  <p:stCondLst>
                                    <p:cond delay="0"/>
                                  </p:stCondLst>
                                  <p:childTnLst>
                                    <p:set>
                                      <p:cBhvr>
                                        <p:cTn id="34" dur="1" fill="hold">
                                          <p:stCondLst>
                                            <p:cond delay="0"/>
                                          </p:stCondLst>
                                        </p:cTn>
                                        <p:tgtEl>
                                          <p:spTgt spid="564232">
                                            <p:txEl>
                                              <p:pRg st="2" end="2"/>
                                            </p:txEl>
                                          </p:spTgt>
                                        </p:tgtEl>
                                        <p:attrNameLst>
                                          <p:attrName>style.visibility</p:attrName>
                                        </p:attrNameLst>
                                      </p:cBhvr>
                                      <p:to>
                                        <p:strVal val="visible"/>
                                      </p:to>
                                    </p:set>
                                    <p:animEffect transition="in" filter="blinds(horizontal)">
                                      <p:cBhvr>
                                        <p:cTn id="35" dur="500"/>
                                        <p:tgtEl>
                                          <p:spTgt spid="564232">
                                            <p:txEl>
                                              <p:pRg st="2" end="2"/>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nodeType="clickEffect">
                                  <p:stCondLst>
                                    <p:cond delay="0"/>
                                  </p:stCondLst>
                                  <p:childTnLst>
                                    <p:set>
                                      <p:cBhvr>
                                        <p:cTn id="39" dur="1" fill="hold">
                                          <p:stCondLst>
                                            <p:cond delay="0"/>
                                          </p:stCondLst>
                                        </p:cTn>
                                        <p:tgtEl>
                                          <p:spTgt spid="564232">
                                            <p:txEl>
                                              <p:pRg st="3" end="3"/>
                                            </p:txEl>
                                          </p:spTgt>
                                        </p:tgtEl>
                                        <p:attrNameLst>
                                          <p:attrName>style.visibility</p:attrName>
                                        </p:attrNameLst>
                                      </p:cBhvr>
                                      <p:to>
                                        <p:strVal val="visible"/>
                                      </p:to>
                                    </p:set>
                                    <p:animEffect transition="in" filter="blinds(horizontal)">
                                      <p:cBhvr>
                                        <p:cTn id="40" dur="500"/>
                                        <p:tgtEl>
                                          <p:spTgt spid="56423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4227" grpId="0" uiExpand="1" build="p"/>
      <p:bldP spid="56423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p:cNvSpPr>
          <p:nvPr>
            <p:ph type="title"/>
          </p:nvPr>
        </p:nvSpPr>
        <p:spPr>
          <a:xfrm>
            <a:off x="306388" y="228600"/>
            <a:ext cx="8639175" cy="533400"/>
          </a:xfrm>
          <a:ln/>
        </p:spPr>
        <p:txBody>
          <a:bodyPr vert="horz" wrap="square" lIns="91440" tIns="45720" rIns="91440" bIns="45720" anchor="ctr" anchorCtr="0"/>
          <a:lstStyle/>
          <a:p>
            <a:pPr defTabSz="717550" eaLnBrk="1" hangingPunct="1"/>
            <a:r>
              <a:rPr lang="zh-CN" altLang="en-US" dirty="0"/>
              <a:t>提高</a:t>
            </a:r>
            <a:r>
              <a:rPr lang="en-US" altLang="zh-CN" dirty="0"/>
              <a:t>DRAM</a:t>
            </a:r>
            <a:r>
              <a:rPr lang="zh-CN" altLang="en-US" dirty="0"/>
              <a:t>存储器速度的措施</a:t>
            </a:r>
          </a:p>
        </p:txBody>
      </p:sp>
      <p:sp>
        <p:nvSpPr>
          <p:cNvPr id="571395" name="Rectangle 3"/>
          <p:cNvSpPr>
            <a:spLocks noGrp="1"/>
          </p:cNvSpPr>
          <p:nvPr>
            <p:ph idx="1" hasCustomPrompt="1"/>
          </p:nvPr>
        </p:nvSpPr>
        <p:spPr>
          <a:xfrm>
            <a:off x="133350" y="923925"/>
            <a:ext cx="8983980" cy="1724660"/>
          </a:xfrm>
          <a:ln/>
        </p:spPr>
        <p:txBody>
          <a:bodyPr vert="horz" wrap="square" lIns="91440" tIns="45720" rIns="91440" bIns="45720" anchor="t" anchorCtr="0"/>
          <a:lstStyle/>
          <a:p>
            <a:pPr marL="268605" indent="-268605" defTabSz="717550" eaLnBrk="1" hangingPunct="1"/>
            <a:r>
              <a:rPr lang="zh-CN" altLang="en-US" dirty="0">
                <a:solidFill>
                  <a:srgbClr val="CC0000"/>
                </a:solidFill>
                <a:ea typeface="黑体" panose="02010609060101010101" pitchFamily="49" charset="-122"/>
              </a:rPr>
              <a:t>之一：采用芯片内部行缓冲，以提高芯片本身的速度</a:t>
            </a:r>
            <a:endParaRPr lang="en-US" altLang="zh-CN" dirty="0">
              <a:solidFill>
                <a:srgbClr val="CC0000"/>
              </a:solidFill>
              <a:ea typeface="黑体" panose="02010609060101010101" pitchFamily="49" charset="-122"/>
            </a:endParaRPr>
          </a:p>
          <a:p>
            <a:pPr marL="268605" indent="-268605" defTabSz="717550" eaLnBrk="1" hangingPunct="1">
              <a:buNone/>
            </a:pPr>
            <a:r>
              <a:rPr lang="zh-CN" altLang="en-US" dirty="0">
                <a:solidFill>
                  <a:srgbClr val="CC0000"/>
                </a:solidFill>
                <a:ea typeface="黑体" panose="02010609060101010101" pitchFamily="49" charset="-122"/>
              </a:rPr>
              <a:t>   </a:t>
            </a:r>
            <a:r>
              <a:rPr lang="zh-CN" altLang="en-US" dirty="0">
                <a:solidFill>
                  <a:schemeClr val="accent2"/>
                </a:solidFill>
                <a:ea typeface="黑体" panose="02010609060101010101" pitchFamily="49" charset="-122"/>
              </a:rPr>
              <a:t> 利用芯片内部的</a:t>
            </a:r>
            <a:r>
              <a:rPr lang="en-US" altLang="zh-CN" dirty="0">
                <a:solidFill>
                  <a:schemeClr val="accent2"/>
                </a:solidFill>
                <a:ea typeface="黑体" panose="02010609060101010101" pitchFamily="49" charset="-122"/>
              </a:rPr>
              <a:t>I/O</a:t>
            </a:r>
            <a:r>
              <a:rPr lang="zh-CN" altLang="en-US" dirty="0">
                <a:solidFill>
                  <a:schemeClr val="accent2"/>
                </a:solidFill>
                <a:ea typeface="黑体" panose="02010609060101010101" pitchFamily="49" charset="-122"/>
              </a:rPr>
              <a:t>缓冲可以预取</a:t>
            </a:r>
            <a:r>
              <a:rPr lang="en-US" altLang="zh-CN" dirty="0">
                <a:solidFill>
                  <a:schemeClr val="accent2"/>
                </a:solidFill>
                <a:ea typeface="黑体" panose="02010609060101010101" pitchFamily="49" charset="-122"/>
              </a:rPr>
              <a:t>2/4</a:t>
            </a:r>
            <a:r>
              <a:rPr lang="zh-CN" altLang="en-US" dirty="0">
                <a:solidFill>
                  <a:schemeClr val="accent2"/>
                </a:solidFill>
                <a:ea typeface="黑体" panose="02010609060101010101" pitchFamily="49" charset="-122"/>
              </a:rPr>
              <a:t>位，一个时钟有</a:t>
            </a:r>
            <a:r>
              <a:rPr lang="en-US" altLang="zh-CN" dirty="0">
                <a:solidFill>
                  <a:schemeClr val="accent2"/>
                </a:solidFill>
                <a:ea typeface="黑体" panose="02010609060101010101" pitchFamily="49" charset="-122"/>
              </a:rPr>
              <a:t>2/4</a:t>
            </a:r>
            <a:r>
              <a:rPr lang="zh-CN" altLang="en-US" dirty="0">
                <a:solidFill>
                  <a:schemeClr val="accent2"/>
                </a:solidFill>
                <a:ea typeface="黑体" panose="02010609060101010101" pitchFamily="49" charset="-122"/>
              </a:rPr>
              <a:t>个数据被取到</a:t>
            </a:r>
            <a:r>
              <a:rPr lang="en-US" altLang="zh-CN" dirty="0">
                <a:solidFill>
                  <a:schemeClr val="accent2"/>
                </a:solidFill>
                <a:ea typeface="黑体" panose="02010609060101010101" pitchFamily="49" charset="-122"/>
              </a:rPr>
              <a:t>buffers</a:t>
            </a:r>
            <a:r>
              <a:rPr lang="zh-CN" altLang="en-US" dirty="0">
                <a:solidFill>
                  <a:schemeClr val="accent2"/>
                </a:solidFill>
                <a:ea typeface="黑体" panose="02010609060101010101" pitchFamily="49" charset="-122"/>
              </a:rPr>
              <a:t>，存储器总线在每个时钟内容传输</a:t>
            </a:r>
            <a:r>
              <a:rPr lang="en-US" altLang="zh-CN" dirty="0">
                <a:solidFill>
                  <a:schemeClr val="accent2"/>
                </a:solidFill>
                <a:ea typeface="黑体" panose="02010609060101010101" pitchFamily="49" charset="-122"/>
              </a:rPr>
              <a:t>2/4</a:t>
            </a:r>
            <a:r>
              <a:rPr lang="zh-CN" altLang="en-US" dirty="0">
                <a:solidFill>
                  <a:schemeClr val="accent2"/>
                </a:solidFill>
                <a:ea typeface="黑体" panose="02010609060101010101" pitchFamily="49" charset="-122"/>
              </a:rPr>
              <a:t>次数据，从而提高存储器总线的最大数据传输率（带宽）。</a:t>
            </a:r>
          </a:p>
          <a:p>
            <a:pPr marL="582930" lvl="1" indent="-224155" defTabSz="717550" eaLnBrk="1" hangingPunct="1">
              <a:buNone/>
            </a:pPr>
            <a:endParaRPr lang="zh-CN" altLang="en-US" sz="2400" dirty="0">
              <a:solidFill>
                <a:schemeClr val="accent2"/>
              </a:solidFill>
              <a:ea typeface="黑体" panose="02010609060101010101" pitchFamily="49" charset="-122"/>
            </a:endParaRPr>
          </a:p>
        </p:txBody>
      </p:sp>
      <p:grpSp>
        <p:nvGrpSpPr>
          <p:cNvPr id="571425" name="Group 33"/>
          <p:cNvGrpSpPr/>
          <p:nvPr/>
        </p:nvGrpSpPr>
        <p:grpSpPr>
          <a:xfrm>
            <a:off x="296863" y="3114675"/>
            <a:ext cx="8686800" cy="3477649"/>
            <a:chOff x="193" y="1207"/>
            <a:chExt cx="5272" cy="1129"/>
          </a:xfrm>
        </p:grpSpPr>
        <p:pic>
          <p:nvPicPr>
            <p:cNvPr id="62469" name="Picture 21" descr="DDR2内存技术解析"/>
            <p:cNvPicPr>
              <a:picLocks noChangeAspect="1"/>
            </p:cNvPicPr>
            <p:nvPr/>
          </p:nvPicPr>
          <p:blipFill>
            <a:blip r:embed="rId2" r:link="rId3"/>
            <a:srcRect t="62410" r="4210" b="30299"/>
            <a:stretch>
              <a:fillRect/>
            </a:stretch>
          </p:blipFill>
          <p:spPr>
            <a:xfrm>
              <a:off x="2754" y="1207"/>
              <a:ext cx="2556" cy="191"/>
            </a:xfrm>
            <a:prstGeom prst="rect">
              <a:avLst/>
            </a:prstGeom>
            <a:noFill/>
            <a:ln w="9525">
              <a:noFill/>
            </a:ln>
          </p:spPr>
        </p:pic>
        <p:grpSp>
          <p:nvGrpSpPr>
            <p:cNvPr id="62470" name="Group 32"/>
            <p:cNvGrpSpPr/>
            <p:nvPr/>
          </p:nvGrpSpPr>
          <p:grpSpPr>
            <a:xfrm>
              <a:off x="193" y="1207"/>
              <a:ext cx="5272" cy="1129"/>
              <a:chOff x="193" y="1207"/>
              <a:chExt cx="5272" cy="1129"/>
            </a:xfrm>
          </p:grpSpPr>
          <p:sp>
            <p:nvSpPr>
              <p:cNvPr id="62471" name="Text Box 22"/>
              <p:cNvSpPr txBox="1"/>
              <p:nvPr/>
            </p:nvSpPr>
            <p:spPr>
              <a:xfrm>
                <a:off x="2797" y="1304"/>
                <a:ext cx="2668" cy="282"/>
              </a:xfrm>
              <a:prstGeom prst="rect">
                <a:avLst/>
              </a:prstGeom>
              <a:noFill/>
              <a:ln w="9525">
                <a:noFill/>
              </a:ln>
            </p:spPr>
            <p:txBody>
              <a:bodyPr lIns="88950" tIns="44480" rIns="88950" bIns="44480"/>
              <a:lstStyle/>
              <a:p>
                <a:pPr algn="just" eaLnBrk="1" hangingPunct="1">
                  <a:lnSpc>
                    <a:spcPct val="115000"/>
                  </a:lnSpc>
                </a:pPr>
                <a:r>
                  <a:rPr lang="zh-CN" altLang="en-US" sz="900" b="0" i="0" dirty="0">
                    <a:solidFill>
                      <a:schemeClr val="tx1"/>
                    </a:solidFill>
                    <a:latin typeface="Times New Roman" panose="02020603050405020304" pitchFamily="18" charset="0"/>
                    <a:ea typeface="宋体" panose="02010600030101010101" pitchFamily="2" charset="-122"/>
                  </a:rPr>
                  <a:t> </a:t>
                </a:r>
                <a:r>
                  <a:rPr lang="zh-CN" altLang="en-US" sz="800" b="0" i="0" dirty="0">
                    <a:solidFill>
                      <a:schemeClr val="tx1"/>
                    </a:solidFill>
                    <a:latin typeface="Times New Roman" panose="02020603050405020304" pitchFamily="18" charset="0"/>
                    <a:ea typeface="宋体" panose="02010600030101010101" pitchFamily="2" charset="-122"/>
                  </a:rPr>
                  <a:t> </a:t>
                </a:r>
              </a:p>
              <a:p>
                <a:pPr eaLnBrk="1" hangingPunct="1">
                  <a:lnSpc>
                    <a:spcPct val="115000"/>
                  </a:lnSpc>
                </a:pPr>
                <a:r>
                  <a:rPr lang="zh-CN" altLang="en-US" sz="1200" i="0" dirty="0">
                    <a:solidFill>
                      <a:schemeClr val="tx1"/>
                    </a:solidFill>
                    <a:latin typeface="Times New Roman" panose="02020603050405020304" pitchFamily="18" charset="0"/>
                    <a:ea typeface="宋体" panose="02010600030101010101" pitchFamily="2" charset="-122"/>
                  </a:rPr>
                  <a:t>         时钟频率	 内部频率	    传输频率</a:t>
                </a:r>
              </a:p>
              <a:p>
                <a:pPr eaLnBrk="1" hangingPunct="1">
                  <a:lnSpc>
                    <a:spcPct val="115000"/>
                  </a:lnSpc>
                </a:pPr>
                <a:r>
                  <a:rPr lang="zh-CN" altLang="en-US" sz="1200" i="0" dirty="0">
                    <a:solidFill>
                      <a:schemeClr val="tx1"/>
                    </a:solidFill>
                    <a:latin typeface="Times New Roman" panose="02020603050405020304" pitchFamily="18" charset="0"/>
                    <a:ea typeface="宋体" panose="02010600030101010101" pitchFamily="2" charset="-122"/>
                  </a:rPr>
                  <a:t>         </a:t>
                </a:r>
                <a:r>
                  <a:rPr lang="en-US" altLang="zh-CN" sz="1200" i="0" dirty="0">
                    <a:solidFill>
                      <a:schemeClr val="tx1"/>
                    </a:solidFill>
                    <a:latin typeface="Times New Roman" panose="02020603050405020304" pitchFamily="18" charset="0"/>
                    <a:ea typeface="宋体" panose="02010600030101010101" pitchFamily="2" charset="-122"/>
                  </a:rPr>
                  <a:t>=100MHz                       =200MHz   	   =400MHz</a:t>
                </a:r>
              </a:p>
            </p:txBody>
          </p:sp>
          <p:grpSp>
            <p:nvGrpSpPr>
              <p:cNvPr id="62472" name="Group 31"/>
              <p:cNvGrpSpPr/>
              <p:nvPr/>
            </p:nvGrpSpPr>
            <p:grpSpPr>
              <a:xfrm>
                <a:off x="193" y="1207"/>
                <a:ext cx="5171" cy="1129"/>
                <a:chOff x="193" y="1207"/>
                <a:chExt cx="5171" cy="1129"/>
              </a:xfrm>
            </p:grpSpPr>
            <p:pic>
              <p:nvPicPr>
                <p:cNvPr id="62473" name="Picture 10" descr="DDR2内存技术解析"/>
                <p:cNvPicPr>
                  <a:picLocks noChangeAspect="1"/>
                </p:cNvPicPr>
                <p:nvPr/>
              </p:nvPicPr>
              <p:blipFill>
                <a:blip r:embed="rId2" r:link="rId3"/>
                <a:srcRect t="10629" r="4436" b="82162"/>
                <a:stretch>
                  <a:fillRect/>
                </a:stretch>
              </p:blipFill>
              <p:spPr>
                <a:xfrm>
                  <a:off x="193" y="1207"/>
                  <a:ext cx="2336" cy="187"/>
                </a:xfrm>
                <a:prstGeom prst="rect">
                  <a:avLst/>
                </a:prstGeom>
                <a:noFill/>
                <a:ln w="9525">
                  <a:noFill/>
                </a:ln>
              </p:spPr>
            </p:pic>
            <p:sp>
              <p:nvSpPr>
                <p:cNvPr id="62474" name="Text Box 11"/>
                <p:cNvSpPr txBox="1"/>
                <p:nvPr/>
              </p:nvSpPr>
              <p:spPr>
                <a:xfrm>
                  <a:off x="267" y="1305"/>
                  <a:ext cx="2487" cy="276"/>
                </a:xfrm>
                <a:prstGeom prst="rect">
                  <a:avLst/>
                </a:prstGeom>
                <a:noFill/>
                <a:ln w="9525">
                  <a:noFill/>
                </a:ln>
              </p:spPr>
              <p:txBody>
                <a:bodyPr lIns="88950" tIns="44480" rIns="88950" bIns="44480"/>
                <a:lstStyle/>
                <a:p>
                  <a:pPr algn="just" eaLnBrk="1" hangingPunct="1">
                    <a:lnSpc>
                      <a:spcPct val="125000"/>
                    </a:lnSpc>
                  </a:pPr>
                  <a:r>
                    <a:rPr lang="zh-CN" altLang="en-US" sz="900" b="0" i="0" dirty="0">
                      <a:solidFill>
                        <a:schemeClr val="tx1"/>
                      </a:solidFill>
                      <a:latin typeface="Times New Roman" panose="02020603050405020304" pitchFamily="18" charset="0"/>
                      <a:ea typeface="宋体" panose="02010600030101010101" pitchFamily="2" charset="-122"/>
                    </a:rPr>
                    <a:t> </a:t>
                  </a:r>
                </a:p>
                <a:p>
                  <a:pPr algn="just" eaLnBrk="1" hangingPunct="1">
                    <a:lnSpc>
                      <a:spcPct val="125000"/>
                    </a:lnSpc>
                  </a:pPr>
                  <a:r>
                    <a:rPr lang="zh-CN" altLang="en-US" sz="1100" i="0" dirty="0">
                      <a:solidFill>
                        <a:schemeClr val="tx1"/>
                      </a:solidFill>
                      <a:latin typeface="Times New Roman" panose="02020603050405020304" pitchFamily="18" charset="0"/>
                      <a:ea typeface="宋体" panose="02010600030101010101" pitchFamily="2" charset="-122"/>
                    </a:rPr>
                    <a:t>      </a:t>
                  </a:r>
                  <a:r>
                    <a:rPr lang="zh-CN" altLang="en-US" sz="1200" i="0" dirty="0">
                      <a:solidFill>
                        <a:schemeClr val="tx1"/>
                      </a:solidFill>
                      <a:latin typeface="Arial" panose="020B0604020202020204" pitchFamily="34" charset="0"/>
                      <a:ea typeface="黑体" panose="02010609060101010101" pitchFamily="49" charset="-122"/>
                    </a:rPr>
                    <a:t>时钟频率	                  内部频率	传输频率</a:t>
                  </a:r>
                </a:p>
                <a:p>
                  <a:pPr algn="just" eaLnBrk="1" hangingPunct="1">
                    <a:lnSpc>
                      <a:spcPct val="125000"/>
                    </a:lnSpc>
                  </a:pPr>
                  <a:r>
                    <a:rPr lang="zh-CN" altLang="en-US" sz="1200" i="0" dirty="0">
                      <a:solidFill>
                        <a:schemeClr val="tx1"/>
                      </a:solidFill>
                      <a:latin typeface="Arial" panose="020B0604020202020204" pitchFamily="34" charset="0"/>
                      <a:ea typeface="黑体" panose="02010609060101010101" pitchFamily="49" charset="-122"/>
                    </a:rPr>
                    <a:t>    </a:t>
                  </a:r>
                  <a:r>
                    <a:rPr lang="en-US" altLang="zh-CN" sz="1200" i="0" dirty="0">
                      <a:solidFill>
                        <a:schemeClr val="tx1"/>
                      </a:solidFill>
                      <a:latin typeface="Arial" panose="020B0604020202020204" pitchFamily="34" charset="0"/>
                      <a:ea typeface="黑体" panose="02010609060101010101" pitchFamily="49" charset="-122"/>
                    </a:rPr>
                    <a:t>=100MHz                     =100MHz   	 =200MHz</a:t>
                  </a:r>
                </a:p>
              </p:txBody>
            </p:sp>
            <p:grpSp>
              <p:nvGrpSpPr>
                <p:cNvPr id="62475" name="Group 30"/>
                <p:cNvGrpSpPr/>
                <p:nvPr/>
              </p:nvGrpSpPr>
              <p:grpSpPr>
                <a:xfrm>
                  <a:off x="266" y="1545"/>
                  <a:ext cx="5098" cy="791"/>
                  <a:chOff x="266" y="1545"/>
                  <a:chExt cx="5098" cy="791"/>
                </a:xfrm>
              </p:grpSpPr>
              <p:grpSp>
                <p:nvGrpSpPr>
                  <p:cNvPr id="62476" name="Group 12"/>
                  <p:cNvGrpSpPr/>
                  <p:nvPr/>
                </p:nvGrpSpPr>
                <p:grpSpPr>
                  <a:xfrm>
                    <a:off x="266" y="1545"/>
                    <a:ext cx="2336" cy="588"/>
                    <a:chOff x="1634" y="5307"/>
                    <a:chExt cx="3833" cy="849"/>
                  </a:xfrm>
                </p:grpSpPr>
                <p:pic>
                  <p:nvPicPr>
                    <p:cNvPr id="62484" name="Picture 13" descr="DDR2内存技术解析"/>
                    <p:cNvPicPr>
                      <a:picLocks noChangeAspect="1"/>
                    </p:cNvPicPr>
                    <p:nvPr/>
                  </p:nvPicPr>
                  <p:blipFill>
                    <a:blip r:embed="rId2" r:link="rId3"/>
                    <a:srcRect t="21042" r="4436" b="56290"/>
                    <a:stretch>
                      <a:fillRect/>
                    </a:stretch>
                  </p:blipFill>
                  <p:spPr>
                    <a:xfrm>
                      <a:off x="1634" y="5307"/>
                      <a:ext cx="3833" cy="849"/>
                    </a:xfrm>
                    <a:prstGeom prst="rect">
                      <a:avLst/>
                    </a:prstGeom>
                    <a:noFill/>
                    <a:ln w="9525">
                      <a:noFill/>
                    </a:ln>
                  </p:spPr>
                </p:pic>
                <p:sp>
                  <p:nvSpPr>
                    <p:cNvPr id="62485" name="Text Box 14"/>
                    <p:cNvSpPr txBox="1"/>
                    <p:nvPr/>
                  </p:nvSpPr>
                  <p:spPr>
                    <a:xfrm>
                      <a:off x="1906" y="5445"/>
                      <a:ext cx="1110" cy="561"/>
                    </a:xfrm>
                    <a:prstGeom prst="rect">
                      <a:avLst/>
                    </a:prstGeom>
                    <a:solidFill>
                      <a:srgbClr val="FFFFFF"/>
                    </a:solidFill>
                    <a:ln w="9525">
                      <a:noFill/>
                    </a:ln>
                  </p:spPr>
                  <p:txBody>
                    <a:bodyPr lIns="0" tIns="35053" rIns="0" bIns="35053"/>
                    <a:lstStyle/>
                    <a:p>
                      <a:pPr algn="ctr" eaLnBrk="1" hangingPunct="1">
                        <a:lnSpc>
                          <a:spcPct val="88000"/>
                        </a:lnSpc>
                      </a:pPr>
                      <a:endParaRPr lang="zh-CN" altLang="en-US" sz="1400" b="0" i="0" dirty="0">
                        <a:solidFill>
                          <a:schemeClr val="tx1"/>
                        </a:solidFill>
                        <a:latin typeface="Times New Roman" panose="02020603050405020304" pitchFamily="18" charset="0"/>
                        <a:ea typeface="宋体" panose="02010600030101010101" pitchFamily="2" charset="-122"/>
                      </a:endParaRPr>
                    </a:p>
                    <a:p>
                      <a:pPr algn="ctr" eaLnBrk="1" hangingPunct="1">
                        <a:lnSpc>
                          <a:spcPct val="88000"/>
                        </a:lnSpc>
                      </a:pPr>
                      <a:r>
                        <a:rPr lang="zh-CN" altLang="en-US" sz="1400" i="0" dirty="0">
                          <a:solidFill>
                            <a:schemeClr val="tx1"/>
                          </a:solidFill>
                          <a:latin typeface="Times New Roman" panose="02020603050405020304" pitchFamily="18" charset="0"/>
                          <a:ea typeface="宋体" panose="02010600030101010101" pitchFamily="2" charset="-122"/>
                        </a:rPr>
                        <a:t>存储单元</a:t>
                      </a:r>
                    </a:p>
                    <a:p>
                      <a:pPr algn="ctr" eaLnBrk="1" hangingPunct="1">
                        <a:lnSpc>
                          <a:spcPct val="88000"/>
                        </a:lnSpc>
                      </a:pPr>
                      <a:r>
                        <a:rPr lang="zh-CN" altLang="en-US" sz="1400" i="0" dirty="0">
                          <a:solidFill>
                            <a:schemeClr val="tx1"/>
                          </a:solidFill>
                          <a:latin typeface="Times New Roman" panose="02020603050405020304" pitchFamily="18" charset="0"/>
                          <a:ea typeface="宋体" panose="02010600030101010101" pitchFamily="2" charset="-122"/>
                        </a:rPr>
                        <a:t>阵列</a:t>
                      </a:r>
                      <a:endParaRPr lang="zh-CN" altLang="en-US" sz="2800" i="0" dirty="0">
                        <a:solidFill>
                          <a:schemeClr val="tx1"/>
                        </a:solidFill>
                        <a:latin typeface="Arial" panose="020B0604020202020204" pitchFamily="34" charset="0"/>
                        <a:ea typeface="宋体" panose="02010600030101010101" pitchFamily="2" charset="-122"/>
                      </a:endParaRPr>
                    </a:p>
                  </p:txBody>
                </p:sp>
                <p:sp>
                  <p:nvSpPr>
                    <p:cNvPr id="62486" name="Rectangle 15"/>
                    <p:cNvSpPr/>
                    <p:nvPr/>
                  </p:nvSpPr>
                  <p:spPr>
                    <a:xfrm>
                      <a:off x="4310" y="5520"/>
                      <a:ext cx="710" cy="171"/>
                    </a:xfrm>
                    <a:prstGeom prst="rect">
                      <a:avLst/>
                    </a:prstGeom>
                    <a:solidFill>
                      <a:srgbClr val="FFFFFF"/>
                    </a:solidFill>
                    <a:ln w="9525">
                      <a:noFill/>
                    </a:ln>
                  </p:spPr>
                  <p:txBody>
                    <a:bodyPr/>
                    <a:lstStyle/>
                    <a:p>
                      <a:pPr eaLnBrk="1" hangingPunct="1">
                        <a:spcBef>
                          <a:spcPct val="50000"/>
                        </a:spcBef>
                      </a:pPr>
                      <a:endParaRPr lang="zh-CN" altLang="en-US" dirty="0">
                        <a:latin typeface="Arial" panose="020B0604020202020204" pitchFamily="34" charset="0"/>
                      </a:endParaRPr>
                    </a:p>
                  </p:txBody>
                </p:sp>
                <p:sp>
                  <p:nvSpPr>
                    <p:cNvPr id="62487" name="Text Box 16"/>
                    <p:cNvSpPr txBox="1"/>
                    <p:nvPr/>
                  </p:nvSpPr>
                  <p:spPr>
                    <a:xfrm>
                      <a:off x="4174" y="5430"/>
                      <a:ext cx="1110" cy="309"/>
                    </a:xfrm>
                    <a:prstGeom prst="rect">
                      <a:avLst/>
                    </a:prstGeom>
                    <a:noFill/>
                    <a:ln w="9525">
                      <a:noFill/>
                    </a:ln>
                  </p:spPr>
                  <p:txBody>
                    <a:bodyPr lIns="0" tIns="35053" rIns="0" bIns="35053"/>
                    <a:lstStyle/>
                    <a:p>
                      <a:pPr algn="ctr" eaLnBrk="1" hangingPunct="1">
                        <a:lnSpc>
                          <a:spcPct val="88000"/>
                        </a:lnSpc>
                      </a:pPr>
                      <a:endParaRPr lang="zh-CN" altLang="en-US" sz="1400" i="0" dirty="0">
                        <a:solidFill>
                          <a:schemeClr val="tx1"/>
                        </a:solidFill>
                        <a:latin typeface="Times New Roman" panose="02020603050405020304" pitchFamily="18" charset="0"/>
                        <a:ea typeface="宋体" panose="02010600030101010101" pitchFamily="2" charset="-122"/>
                      </a:endParaRPr>
                    </a:p>
                    <a:p>
                      <a:pPr algn="ctr" eaLnBrk="1" hangingPunct="1">
                        <a:lnSpc>
                          <a:spcPct val="88000"/>
                        </a:lnSpc>
                      </a:pPr>
                      <a:r>
                        <a:rPr lang="zh-CN" altLang="en-US" sz="1400" i="0" dirty="0">
                          <a:solidFill>
                            <a:schemeClr val="tx1"/>
                          </a:solidFill>
                          <a:latin typeface="Times New Roman" panose="02020603050405020304" pitchFamily="18" charset="0"/>
                          <a:ea typeface="宋体" panose="02010600030101010101" pitchFamily="2" charset="-122"/>
                        </a:rPr>
                        <a:t>数据总线</a:t>
                      </a:r>
                      <a:endParaRPr lang="zh-CN" altLang="en-US" sz="2800" i="0" dirty="0">
                        <a:solidFill>
                          <a:schemeClr val="tx1"/>
                        </a:solidFill>
                        <a:latin typeface="Arial" panose="020B0604020202020204" pitchFamily="34" charset="0"/>
                        <a:ea typeface="宋体" panose="02010600030101010101" pitchFamily="2" charset="-122"/>
                      </a:endParaRPr>
                    </a:p>
                  </p:txBody>
                </p:sp>
              </p:grpSp>
              <p:sp>
                <p:nvSpPr>
                  <p:cNvPr id="62477" name="Text Box 17"/>
                  <p:cNvSpPr txBox="1"/>
                  <p:nvPr/>
                </p:nvSpPr>
                <p:spPr>
                  <a:xfrm>
                    <a:off x="384" y="2127"/>
                    <a:ext cx="1888" cy="209"/>
                  </a:xfrm>
                  <a:prstGeom prst="rect">
                    <a:avLst/>
                  </a:prstGeom>
                  <a:noFill/>
                  <a:ln w="9525">
                    <a:noFill/>
                  </a:ln>
                </p:spPr>
                <p:txBody>
                  <a:bodyPr wrap="square" lIns="88950" tIns="44480" rIns="88950" bIns="44480">
                    <a:spAutoFit/>
                  </a:bodyPr>
                  <a:lstStyle/>
                  <a:p>
                    <a:pPr eaLnBrk="1" hangingPunct="1">
                      <a:spcBef>
                        <a:spcPct val="50000"/>
                      </a:spcBef>
                    </a:pPr>
                    <a:r>
                      <a:rPr lang="en-US" altLang="zh-CN" i="0" dirty="0">
                        <a:solidFill>
                          <a:srgbClr val="0033CC"/>
                        </a:solidFill>
                        <a:latin typeface="Arial" panose="020B0604020202020204" pitchFamily="34" charset="0"/>
                        <a:ea typeface="宋体" panose="02010600030101010101" pitchFamily="2" charset="-122"/>
                      </a:rPr>
                      <a:t>DDR SDRAM</a:t>
                    </a:r>
                    <a:r>
                      <a:rPr lang="en-US" altLang="zh-CN" dirty="0">
                        <a:ea typeface="黑体" panose="02010609060101010101" pitchFamily="49" charset="-122"/>
                        <a:sym typeface="+mn-ea"/>
                      </a:rPr>
                      <a:t>(Double data-rate synchronous DRAM)</a:t>
                    </a:r>
                    <a:endParaRPr lang="en-US" altLang="zh-CN" i="0" dirty="0">
                      <a:solidFill>
                        <a:srgbClr val="0033CC"/>
                      </a:solidFill>
                      <a:latin typeface="Arial" panose="020B0604020202020204" pitchFamily="34" charset="0"/>
                      <a:ea typeface="黑体" panose="02010609060101010101" pitchFamily="49" charset="-122"/>
                      <a:sym typeface="+mn-ea"/>
                    </a:endParaRPr>
                  </a:p>
                </p:txBody>
              </p:sp>
              <p:grpSp>
                <p:nvGrpSpPr>
                  <p:cNvPr id="62478" name="Group 23"/>
                  <p:cNvGrpSpPr/>
                  <p:nvPr/>
                </p:nvGrpSpPr>
                <p:grpSpPr>
                  <a:xfrm>
                    <a:off x="2808" y="1552"/>
                    <a:ext cx="2556" cy="594"/>
                    <a:chOff x="5716" y="5397"/>
                    <a:chExt cx="3784" cy="841"/>
                  </a:xfrm>
                </p:grpSpPr>
                <p:pic>
                  <p:nvPicPr>
                    <p:cNvPr id="62480" name="Picture 24" descr="DDR2内存技术解析"/>
                    <p:cNvPicPr>
                      <a:picLocks noChangeAspect="1"/>
                    </p:cNvPicPr>
                    <p:nvPr/>
                  </p:nvPicPr>
                  <p:blipFill>
                    <a:blip r:embed="rId2" r:link="rId3"/>
                    <a:srcRect t="72942" r="4210" b="4349"/>
                    <a:stretch>
                      <a:fillRect/>
                    </a:stretch>
                  </p:blipFill>
                  <p:spPr>
                    <a:xfrm>
                      <a:off x="5716" y="5397"/>
                      <a:ext cx="3784" cy="841"/>
                    </a:xfrm>
                    <a:prstGeom prst="rect">
                      <a:avLst/>
                    </a:prstGeom>
                    <a:noFill/>
                    <a:ln w="9525">
                      <a:noFill/>
                    </a:ln>
                  </p:spPr>
                </p:pic>
                <p:sp>
                  <p:nvSpPr>
                    <p:cNvPr id="62481" name="Text Box 25"/>
                    <p:cNvSpPr txBox="1"/>
                    <p:nvPr/>
                  </p:nvSpPr>
                  <p:spPr>
                    <a:xfrm>
                      <a:off x="5976" y="5526"/>
                      <a:ext cx="1110" cy="561"/>
                    </a:xfrm>
                    <a:prstGeom prst="rect">
                      <a:avLst/>
                    </a:prstGeom>
                    <a:solidFill>
                      <a:srgbClr val="FFFFFF"/>
                    </a:solidFill>
                    <a:ln w="9525">
                      <a:noFill/>
                    </a:ln>
                  </p:spPr>
                  <p:txBody>
                    <a:bodyPr lIns="0" tIns="35053" rIns="0" bIns="35053"/>
                    <a:lstStyle/>
                    <a:p>
                      <a:pPr algn="ctr" eaLnBrk="1" hangingPunct="1">
                        <a:lnSpc>
                          <a:spcPct val="88000"/>
                        </a:lnSpc>
                      </a:pPr>
                      <a:endParaRPr lang="zh-CN" altLang="en-US" sz="1400" b="0" i="0" dirty="0">
                        <a:solidFill>
                          <a:schemeClr val="tx1"/>
                        </a:solidFill>
                        <a:latin typeface="Times New Roman" panose="02020603050405020304" pitchFamily="18" charset="0"/>
                        <a:ea typeface="宋体" panose="02010600030101010101" pitchFamily="2" charset="-122"/>
                      </a:endParaRPr>
                    </a:p>
                    <a:p>
                      <a:pPr algn="ctr" eaLnBrk="1" hangingPunct="1">
                        <a:lnSpc>
                          <a:spcPct val="88000"/>
                        </a:lnSpc>
                      </a:pPr>
                      <a:r>
                        <a:rPr lang="zh-CN" altLang="en-US" sz="1400" i="0" dirty="0">
                          <a:solidFill>
                            <a:schemeClr val="tx1"/>
                          </a:solidFill>
                          <a:latin typeface="Times New Roman" panose="02020603050405020304" pitchFamily="18" charset="0"/>
                          <a:ea typeface="宋体" panose="02010600030101010101" pitchFamily="2" charset="-122"/>
                        </a:rPr>
                        <a:t>存储单元</a:t>
                      </a:r>
                    </a:p>
                    <a:p>
                      <a:pPr algn="ctr" eaLnBrk="1" hangingPunct="1">
                        <a:lnSpc>
                          <a:spcPct val="88000"/>
                        </a:lnSpc>
                      </a:pPr>
                      <a:r>
                        <a:rPr lang="zh-CN" altLang="en-US" sz="1400" i="0" dirty="0">
                          <a:solidFill>
                            <a:schemeClr val="tx1"/>
                          </a:solidFill>
                          <a:latin typeface="Times New Roman" panose="02020603050405020304" pitchFamily="18" charset="0"/>
                          <a:ea typeface="宋体" panose="02010600030101010101" pitchFamily="2" charset="-122"/>
                        </a:rPr>
                        <a:t>阵列</a:t>
                      </a:r>
                      <a:endParaRPr lang="zh-CN" altLang="en-US" sz="2800" i="0" dirty="0">
                        <a:solidFill>
                          <a:schemeClr val="tx1"/>
                        </a:solidFill>
                        <a:latin typeface="Arial" panose="020B0604020202020204" pitchFamily="34" charset="0"/>
                        <a:ea typeface="宋体" panose="02010600030101010101" pitchFamily="2" charset="-122"/>
                      </a:endParaRPr>
                    </a:p>
                  </p:txBody>
                </p:sp>
                <p:sp>
                  <p:nvSpPr>
                    <p:cNvPr id="62482" name="Rectangle 26"/>
                    <p:cNvSpPr/>
                    <p:nvPr/>
                  </p:nvSpPr>
                  <p:spPr>
                    <a:xfrm>
                      <a:off x="8360" y="5601"/>
                      <a:ext cx="710" cy="171"/>
                    </a:xfrm>
                    <a:prstGeom prst="rect">
                      <a:avLst/>
                    </a:prstGeom>
                    <a:solidFill>
                      <a:srgbClr val="FFFFFF"/>
                    </a:solidFill>
                    <a:ln w="9525">
                      <a:noFill/>
                    </a:ln>
                  </p:spPr>
                  <p:txBody>
                    <a:bodyPr/>
                    <a:lstStyle/>
                    <a:p>
                      <a:pPr eaLnBrk="1" hangingPunct="1">
                        <a:spcBef>
                          <a:spcPct val="50000"/>
                        </a:spcBef>
                      </a:pPr>
                      <a:endParaRPr lang="zh-CN" altLang="en-US" dirty="0">
                        <a:latin typeface="Arial" panose="020B0604020202020204" pitchFamily="34" charset="0"/>
                      </a:endParaRPr>
                    </a:p>
                  </p:txBody>
                </p:sp>
                <p:sp>
                  <p:nvSpPr>
                    <p:cNvPr id="62483" name="Text Box 27"/>
                    <p:cNvSpPr txBox="1"/>
                    <p:nvPr/>
                  </p:nvSpPr>
                  <p:spPr>
                    <a:xfrm>
                      <a:off x="8216" y="5490"/>
                      <a:ext cx="1110" cy="309"/>
                    </a:xfrm>
                    <a:prstGeom prst="rect">
                      <a:avLst/>
                    </a:prstGeom>
                    <a:noFill/>
                    <a:ln w="9525">
                      <a:noFill/>
                    </a:ln>
                  </p:spPr>
                  <p:txBody>
                    <a:bodyPr lIns="0" tIns="35053" rIns="0" bIns="35053"/>
                    <a:lstStyle/>
                    <a:p>
                      <a:pPr algn="ctr" eaLnBrk="1" hangingPunct="1">
                        <a:lnSpc>
                          <a:spcPct val="88000"/>
                        </a:lnSpc>
                      </a:pPr>
                      <a:endParaRPr lang="zh-CN" altLang="en-US" sz="1400" b="0" i="0" dirty="0">
                        <a:solidFill>
                          <a:schemeClr val="tx1"/>
                        </a:solidFill>
                        <a:latin typeface="Times New Roman" panose="02020603050405020304" pitchFamily="18" charset="0"/>
                        <a:ea typeface="宋体" panose="02010600030101010101" pitchFamily="2" charset="-122"/>
                      </a:endParaRPr>
                    </a:p>
                    <a:p>
                      <a:pPr algn="ctr" eaLnBrk="1" hangingPunct="1">
                        <a:lnSpc>
                          <a:spcPct val="88000"/>
                        </a:lnSpc>
                      </a:pPr>
                      <a:r>
                        <a:rPr lang="zh-CN" altLang="en-US" sz="1400" i="0" dirty="0">
                          <a:solidFill>
                            <a:schemeClr val="tx1"/>
                          </a:solidFill>
                          <a:latin typeface="Times New Roman" panose="02020603050405020304" pitchFamily="18" charset="0"/>
                          <a:ea typeface="宋体" panose="02010600030101010101" pitchFamily="2" charset="-122"/>
                        </a:rPr>
                        <a:t>数据总线</a:t>
                      </a:r>
                      <a:endParaRPr lang="zh-CN" altLang="en-US" sz="2800" i="0" dirty="0">
                        <a:solidFill>
                          <a:schemeClr val="tx1"/>
                        </a:solidFill>
                        <a:latin typeface="Arial" panose="020B0604020202020204" pitchFamily="34" charset="0"/>
                        <a:ea typeface="宋体" panose="02010600030101010101" pitchFamily="2" charset="-122"/>
                      </a:endParaRPr>
                    </a:p>
                  </p:txBody>
                </p:sp>
              </p:grpSp>
              <p:sp>
                <p:nvSpPr>
                  <p:cNvPr id="62479" name="Text Box 28"/>
                  <p:cNvSpPr txBox="1"/>
                  <p:nvPr/>
                </p:nvSpPr>
                <p:spPr>
                  <a:xfrm>
                    <a:off x="3068" y="2138"/>
                    <a:ext cx="1335" cy="118"/>
                  </a:xfrm>
                  <a:prstGeom prst="rect">
                    <a:avLst/>
                  </a:prstGeom>
                  <a:noFill/>
                  <a:ln w="9525">
                    <a:noFill/>
                  </a:ln>
                </p:spPr>
                <p:txBody>
                  <a:bodyPr lIns="88950" tIns="44480" rIns="88950" bIns="44480">
                    <a:spAutoFit/>
                  </a:bodyPr>
                  <a:lstStyle/>
                  <a:p>
                    <a:pPr eaLnBrk="1" hangingPunct="1">
                      <a:spcBef>
                        <a:spcPct val="50000"/>
                      </a:spcBef>
                    </a:pPr>
                    <a:r>
                      <a:rPr lang="en-US" altLang="zh-CN" i="0" dirty="0">
                        <a:solidFill>
                          <a:srgbClr val="0033CC"/>
                        </a:solidFill>
                        <a:latin typeface="Arial" panose="020B0604020202020204" pitchFamily="34" charset="0"/>
                        <a:ea typeface="宋体" panose="02010600030101010101" pitchFamily="2" charset="-122"/>
                      </a:rPr>
                      <a:t>DDR2  SDRAM</a:t>
                    </a:r>
                  </a:p>
                </p:txBody>
              </p:sp>
            </p:grpSp>
          </p:grpSp>
        </p:gr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71395">
                                            <p:txEl>
                                              <p:charRg st="24" end="57"/>
                                            </p:txEl>
                                          </p:spTgt>
                                        </p:tgtEl>
                                        <p:attrNameLst>
                                          <p:attrName>style.visibility</p:attrName>
                                        </p:attrNameLst>
                                      </p:cBhvr>
                                      <p:to>
                                        <p:strVal val="visible"/>
                                      </p:to>
                                    </p:set>
                                    <p:animEffect transition="in" filter="blinds(horizontal)">
                                      <p:cBhvr>
                                        <p:cTn id="7" dur="500"/>
                                        <p:tgtEl>
                                          <p:spTgt spid="571395">
                                            <p:txEl>
                                              <p:charRg st="24" end="57"/>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71425"/>
                                        </p:tgtEl>
                                        <p:attrNameLst>
                                          <p:attrName>style.visibility</p:attrName>
                                        </p:attrNameLst>
                                      </p:cBhvr>
                                      <p:to>
                                        <p:strVal val="visible"/>
                                      </p:to>
                                    </p:set>
                                    <p:animEffect transition="in" filter="blinds(horizontal)">
                                      <p:cBhvr>
                                        <p:cTn id="12" dur="500"/>
                                        <p:tgtEl>
                                          <p:spTgt spid="5714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4"/>
          <p:cNvSpPr>
            <a:spLocks noGrp="1"/>
          </p:cNvSpPr>
          <p:nvPr>
            <p:ph type="title"/>
          </p:nvPr>
        </p:nvSpPr>
        <p:spPr>
          <a:ln/>
        </p:spPr>
        <p:txBody>
          <a:bodyPr vert="horz" wrap="square" lIns="91440" tIns="45720" rIns="91440" bIns="45720" anchor="ctr" anchorCtr="0"/>
          <a:lstStyle/>
          <a:p>
            <a:pPr defTabSz="717550" eaLnBrk="1" hangingPunct="1"/>
            <a:r>
              <a:rPr lang="zh-CN" altLang="en-US" dirty="0"/>
              <a:t>提高</a:t>
            </a:r>
            <a:r>
              <a:rPr lang="en-US" altLang="zh-CN" dirty="0"/>
              <a:t>DRAM</a:t>
            </a:r>
            <a:r>
              <a:rPr lang="zh-CN" altLang="en-US" dirty="0"/>
              <a:t>存储器速度的措施</a:t>
            </a:r>
          </a:p>
        </p:txBody>
      </p:sp>
      <p:pic>
        <p:nvPicPr>
          <p:cNvPr id="743429" name="Picture 5"/>
          <p:cNvPicPr>
            <a:picLocks noChangeAspect="1"/>
          </p:cNvPicPr>
          <p:nvPr/>
        </p:nvPicPr>
        <p:blipFill>
          <a:blip r:embed="rId2">
            <a:lum bright="-29999" contrast="30000"/>
          </a:blip>
          <a:stretch>
            <a:fillRect/>
          </a:stretch>
        </p:blipFill>
        <p:spPr>
          <a:xfrm>
            <a:off x="251460" y="1853565"/>
            <a:ext cx="8612505" cy="4664075"/>
          </a:xfrm>
          <a:prstGeom prst="rect">
            <a:avLst/>
          </a:prstGeom>
          <a:noFill/>
          <a:ln w="9525">
            <a:noFill/>
          </a:ln>
        </p:spPr>
      </p:pic>
      <p:sp>
        <p:nvSpPr>
          <p:cNvPr id="743430" name="Rectangle 6"/>
          <p:cNvSpPr>
            <a:spLocks noGrp="1"/>
          </p:cNvSpPr>
          <p:nvPr>
            <p:ph idx="1" hasCustomPrompt="1"/>
          </p:nvPr>
        </p:nvSpPr>
        <p:spPr>
          <a:ln/>
        </p:spPr>
        <p:txBody>
          <a:bodyPr vert="horz" wrap="square" lIns="91440" tIns="45720" rIns="91440" bIns="45720" anchor="t" anchorCtr="0"/>
          <a:lstStyle/>
          <a:p>
            <a:pPr marL="268605" indent="-268605" defTabSz="717550" eaLnBrk="1" hangingPunct="1"/>
            <a:r>
              <a:rPr lang="zh-CN" altLang="en-US" dirty="0">
                <a:solidFill>
                  <a:srgbClr val="CC0000"/>
                </a:solidFill>
              </a:rPr>
              <a:t>之二：多模块技术</a:t>
            </a:r>
          </a:p>
          <a:p>
            <a:pPr marL="268605" indent="-268605" defTabSz="717550" eaLnBrk="1" hangingPunct="1">
              <a:buNone/>
            </a:pPr>
            <a:r>
              <a:rPr lang="en-US" altLang="zh-CN" dirty="0"/>
              <a:t>    2</a:t>
            </a:r>
            <a:r>
              <a:rPr lang="zh-CN" altLang="en-US" dirty="0"/>
              <a:t>个、</a:t>
            </a:r>
            <a:r>
              <a:rPr lang="en-US" altLang="zh-CN" dirty="0"/>
              <a:t>4</a:t>
            </a:r>
            <a:r>
              <a:rPr lang="zh-CN" altLang="en-US" dirty="0"/>
              <a:t>个或多个存储器同时工作</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43429"/>
                                        </p:tgtEl>
                                        <p:attrNameLst>
                                          <p:attrName>style.visibility</p:attrName>
                                        </p:attrNameLst>
                                      </p:cBhvr>
                                      <p:to>
                                        <p:strVal val="visible"/>
                                      </p:to>
                                    </p:set>
                                    <p:animEffect transition="in" filter="blinds(horizontal)">
                                      <p:cBhvr>
                                        <p:cTn id="7" dur="500"/>
                                        <p:tgtEl>
                                          <p:spTgt spid="74342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43430">
                                            <p:txEl>
                                              <p:pRg st="1" end="1"/>
                                            </p:txEl>
                                          </p:spTgt>
                                        </p:tgtEl>
                                        <p:attrNameLst>
                                          <p:attrName>style.visibility</p:attrName>
                                        </p:attrNameLst>
                                      </p:cBhvr>
                                      <p:to>
                                        <p:strVal val="visible"/>
                                      </p:to>
                                    </p:set>
                                    <p:animEffect transition="in" filter="blinds(horizontal)">
                                      <p:cBhvr>
                                        <p:cTn id="12" dur="500"/>
                                        <p:tgtEl>
                                          <p:spTgt spid="74343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p:cNvSpPr>
          <p:nvPr>
            <p:ph type="title"/>
          </p:nvPr>
        </p:nvSpPr>
        <p:spPr>
          <a:xfrm>
            <a:off x="304800" y="228600"/>
            <a:ext cx="8640763" cy="347663"/>
          </a:xfrm>
          <a:ln/>
        </p:spPr>
        <p:txBody>
          <a:bodyPr vert="horz" wrap="square" lIns="91440" tIns="45720" rIns="91440" bIns="45720" anchor="ctr" anchorCtr="0"/>
          <a:lstStyle/>
          <a:p>
            <a:pPr eaLnBrk="1" hangingPunct="1"/>
            <a:r>
              <a:rPr lang="zh-CN" altLang="en-US" dirty="0"/>
              <a:t>加快访存速度措施之二：多模块存储器</a:t>
            </a:r>
          </a:p>
        </p:txBody>
      </p:sp>
      <p:sp>
        <p:nvSpPr>
          <p:cNvPr id="68611" name="Rectangle 3"/>
          <p:cNvSpPr>
            <a:spLocks noGrp="1"/>
          </p:cNvSpPr>
          <p:nvPr>
            <p:ph idx="1" hasCustomPrompt="1"/>
          </p:nvPr>
        </p:nvSpPr>
        <p:spPr>
          <a:xfrm>
            <a:off x="0" y="863600"/>
            <a:ext cx="8758238" cy="5519738"/>
          </a:xfrm>
          <a:ln/>
        </p:spPr>
        <p:txBody>
          <a:bodyPr vert="horz" wrap="square" lIns="91440" tIns="45720" rIns="91440" bIns="45720" anchor="t" anchorCtr="0"/>
          <a:lstStyle/>
          <a:p>
            <a:pPr eaLnBrk="1" hangingPunct="1">
              <a:lnSpc>
                <a:spcPct val="110000"/>
              </a:lnSpc>
              <a:spcBef>
                <a:spcPct val="25000"/>
              </a:spcBef>
              <a:buNone/>
            </a:pPr>
            <a:r>
              <a:rPr lang="zh-CN" altLang="en-US" sz="2200" dirty="0">
                <a:ea typeface="黑体" panose="02010609060101010101" pitchFamily="49" charset="-122"/>
              </a:rPr>
              <a:t>  多体存储器（</a:t>
            </a:r>
            <a:r>
              <a:rPr lang="zh-CN" altLang="en-US" sz="2200" dirty="0">
                <a:solidFill>
                  <a:srgbClr val="0000FF"/>
                </a:solidFill>
                <a:ea typeface="黑体" panose="02010609060101010101" pitchFamily="49" charset="-122"/>
              </a:rPr>
              <a:t>不能提高数据访问速度，只是扩充容量）</a:t>
            </a:r>
            <a:endParaRPr lang="zh-CN" altLang="en-US" sz="2200" dirty="0">
              <a:ea typeface="黑体" panose="02010609060101010101" pitchFamily="49" charset="-122"/>
            </a:endParaRPr>
          </a:p>
          <a:p>
            <a:pPr lvl="1" eaLnBrk="1" hangingPunct="1">
              <a:lnSpc>
                <a:spcPct val="110000"/>
              </a:lnSpc>
              <a:spcBef>
                <a:spcPct val="25000"/>
              </a:spcBef>
              <a:buNone/>
            </a:pPr>
            <a:r>
              <a:rPr lang="zh-CN" altLang="en-US" sz="2200" dirty="0">
                <a:solidFill>
                  <a:srgbClr val="0000FF"/>
                </a:solidFill>
                <a:ea typeface="黑体" panose="02010609060101010101" pitchFamily="49" charset="-122"/>
              </a:rPr>
              <a:t>  由若干个小体组成， 共用地址寄存器</a:t>
            </a:r>
            <a:r>
              <a:rPr lang="en-US" altLang="zh-CN" sz="2200" dirty="0">
                <a:solidFill>
                  <a:srgbClr val="0000FF"/>
                </a:solidFill>
                <a:ea typeface="黑体" panose="02010609060101010101" pitchFamily="49" charset="-122"/>
              </a:rPr>
              <a:t>MAR</a:t>
            </a:r>
            <a:r>
              <a:rPr lang="zh-CN" altLang="en-US" sz="2200" dirty="0">
                <a:solidFill>
                  <a:srgbClr val="0000FF"/>
                </a:solidFill>
                <a:ea typeface="黑体" panose="02010609060101010101" pitchFamily="49" charset="-122"/>
              </a:rPr>
              <a:t>和数据寄存器</a:t>
            </a:r>
            <a:r>
              <a:rPr lang="en-US" altLang="zh-CN" sz="2200" dirty="0">
                <a:solidFill>
                  <a:srgbClr val="0000FF"/>
                </a:solidFill>
                <a:ea typeface="黑体" panose="02010609060101010101" pitchFamily="49" charset="-122"/>
              </a:rPr>
              <a:t>MDR</a:t>
            </a:r>
            <a:endParaRPr lang="zh-CN" altLang="en-US" sz="2200" dirty="0">
              <a:solidFill>
                <a:srgbClr val="0000FF"/>
              </a:solidFill>
              <a:ea typeface="黑体" panose="02010609060101010101" pitchFamily="49" charset="-122"/>
            </a:endParaRPr>
          </a:p>
        </p:txBody>
      </p:sp>
      <p:pic>
        <p:nvPicPr>
          <p:cNvPr id="64516" name="Picture 2" descr="多体存储器结构"/>
          <p:cNvPicPr>
            <a:picLocks noChangeAspect="1"/>
          </p:cNvPicPr>
          <p:nvPr/>
        </p:nvPicPr>
        <p:blipFill>
          <a:blip r:embed="rId2"/>
          <a:stretch>
            <a:fillRect/>
          </a:stretch>
        </p:blipFill>
        <p:spPr>
          <a:xfrm>
            <a:off x="341313" y="1800225"/>
            <a:ext cx="8667750" cy="5003800"/>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8611">
                                            <p:txEl>
                                              <p:pRg st="1" end="1"/>
                                            </p:txEl>
                                          </p:spTgt>
                                        </p:tgtEl>
                                        <p:attrNameLst>
                                          <p:attrName>style.visibility</p:attrName>
                                        </p:attrNameLst>
                                      </p:cBhvr>
                                      <p:to>
                                        <p:strVal val="visible"/>
                                      </p:to>
                                    </p:set>
                                    <p:animEffect transition="in" filter="blinds(horizontal)">
                                      <p:cBhvr>
                                        <p:cTn id="7" dur="500"/>
                                        <p:tgtEl>
                                          <p:spTgt spid="6861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p:cNvSpPr>
          <p:nvPr>
            <p:ph type="title"/>
          </p:nvPr>
        </p:nvSpPr>
        <p:spPr>
          <a:xfrm>
            <a:off x="304800" y="228600"/>
            <a:ext cx="8640763" cy="347663"/>
          </a:xfrm>
          <a:ln/>
        </p:spPr>
        <p:txBody>
          <a:bodyPr vert="horz" wrap="square" lIns="91440" tIns="45720" rIns="91440" bIns="45720" anchor="ctr" anchorCtr="0"/>
          <a:lstStyle/>
          <a:p>
            <a:pPr eaLnBrk="1" hangingPunct="1"/>
            <a:r>
              <a:rPr lang="zh-CN" altLang="en-US" dirty="0"/>
              <a:t>加快访存速度措施之二：多模块存储器</a:t>
            </a:r>
          </a:p>
        </p:txBody>
      </p:sp>
      <p:sp>
        <p:nvSpPr>
          <p:cNvPr id="758787" name="Rectangle 3"/>
          <p:cNvSpPr>
            <a:spLocks noGrp="1"/>
          </p:cNvSpPr>
          <p:nvPr>
            <p:ph idx="1" hasCustomPrompt="1"/>
          </p:nvPr>
        </p:nvSpPr>
        <p:spPr>
          <a:xfrm>
            <a:off x="0" y="863600"/>
            <a:ext cx="8802688" cy="1349375"/>
          </a:xfrm>
          <a:ln/>
        </p:spPr>
        <p:txBody>
          <a:bodyPr vert="horz" wrap="square" lIns="91440" tIns="45720" rIns="91440" bIns="45720" anchor="t" anchorCtr="0"/>
          <a:lstStyle/>
          <a:p>
            <a:pPr lvl="1" eaLnBrk="1" hangingPunct="1">
              <a:lnSpc>
                <a:spcPct val="110000"/>
              </a:lnSpc>
              <a:spcBef>
                <a:spcPct val="25000"/>
              </a:spcBef>
              <a:buNone/>
            </a:pPr>
            <a:r>
              <a:rPr lang="zh-CN" altLang="en-US" sz="2200" dirty="0">
                <a:solidFill>
                  <a:srgbClr val="800000"/>
                </a:solidFill>
                <a:ea typeface="黑体" panose="02010609060101010101" pitchFamily="49" charset="-122"/>
              </a:rPr>
              <a:t>双口存储器（</a:t>
            </a:r>
            <a:r>
              <a:rPr lang="zh-CN" altLang="en-US" sz="2200" dirty="0">
                <a:solidFill>
                  <a:srgbClr val="0000FF"/>
                </a:solidFill>
                <a:ea typeface="黑体" panose="02010609060101010101" pitchFamily="49" charset="-122"/>
              </a:rPr>
              <a:t>能同时进行两个数据的读</a:t>
            </a:r>
            <a:r>
              <a:rPr lang="en-US" altLang="zh-CN" sz="2200" dirty="0">
                <a:solidFill>
                  <a:srgbClr val="0000FF"/>
                </a:solidFill>
                <a:ea typeface="黑体" panose="02010609060101010101" pitchFamily="49" charset="-122"/>
              </a:rPr>
              <a:t>/</a:t>
            </a:r>
            <a:r>
              <a:rPr lang="zh-CN" altLang="en-US" sz="2200" dirty="0">
                <a:solidFill>
                  <a:srgbClr val="0000FF"/>
                </a:solidFill>
                <a:ea typeface="黑体" panose="02010609060101010101" pitchFamily="49" charset="-122"/>
              </a:rPr>
              <a:t>写）</a:t>
            </a:r>
          </a:p>
          <a:p>
            <a:pPr lvl="1" eaLnBrk="1" hangingPunct="1">
              <a:lnSpc>
                <a:spcPct val="110000"/>
              </a:lnSpc>
              <a:spcBef>
                <a:spcPct val="25000"/>
              </a:spcBef>
              <a:buNone/>
            </a:pPr>
            <a:r>
              <a:rPr lang="zh-CN" altLang="en-US" sz="2200" dirty="0">
                <a:solidFill>
                  <a:srgbClr val="0000FF"/>
                </a:solidFill>
                <a:ea typeface="黑体" panose="02010609060101010101" pitchFamily="49" charset="-122"/>
              </a:rPr>
              <a:t>    两套独立的读</a:t>
            </a:r>
            <a:r>
              <a:rPr lang="en-US" altLang="zh-CN" sz="2200" dirty="0">
                <a:solidFill>
                  <a:srgbClr val="0000FF"/>
                </a:solidFill>
                <a:ea typeface="黑体" panose="02010609060101010101" pitchFamily="49" charset="-122"/>
              </a:rPr>
              <a:t>/</a:t>
            </a:r>
            <a:r>
              <a:rPr lang="zh-CN" altLang="en-US" sz="2200" dirty="0">
                <a:solidFill>
                  <a:srgbClr val="0000FF"/>
                </a:solidFill>
                <a:ea typeface="黑体" panose="02010609060101010101" pitchFamily="49" charset="-122"/>
              </a:rPr>
              <a:t>写控制电路、地址缓存、地址译码及地址线和数据线， 通常作为双口</a:t>
            </a:r>
            <a:r>
              <a:rPr lang="en-US" altLang="zh-CN" sz="2200" dirty="0">
                <a:solidFill>
                  <a:srgbClr val="0000FF"/>
                </a:solidFill>
                <a:ea typeface="黑体" panose="02010609060101010101" pitchFamily="49" charset="-122"/>
              </a:rPr>
              <a:t>RAM</a:t>
            </a:r>
            <a:r>
              <a:rPr lang="zh-CN" altLang="en-US" sz="2200" dirty="0">
                <a:solidFill>
                  <a:srgbClr val="0000FF"/>
                </a:solidFill>
                <a:ea typeface="黑体" panose="02010609060101010101" pitchFamily="49" charset="-122"/>
              </a:rPr>
              <a:t>或指令预取部件</a:t>
            </a:r>
            <a:endParaRPr lang="en-US" altLang="zh-CN" sz="2200" dirty="0">
              <a:solidFill>
                <a:srgbClr val="0000FF"/>
              </a:solidFill>
              <a:ea typeface="黑体" panose="02010609060101010101" pitchFamily="49" charset="-122"/>
            </a:endParaRPr>
          </a:p>
        </p:txBody>
      </p:sp>
      <p:pic>
        <p:nvPicPr>
          <p:cNvPr id="65540" name="Picture 8"/>
          <p:cNvPicPr>
            <a:picLocks noChangeAspect="1"/>
          </p:cNvPicPr>
          <p:nvPr/>
        </p:nvPicPr>
        <p:blipFill>
          <a:blip r:embed="rId2"/>
          <a:stretch>
            <a:fillRect/>
          </a:stretch>
        </p:blipFill>
        <p:spPr>
          <a:xfrm>
            <a:off x="250825" y="2303463"/>
            <a:ext cx="8716963" cy="4365625"/>
          </a:xfrm>
          <a:prstGeom prst="rect">
            <a:avLst/>
          </a:prstGeom>
          <a:noFill/>
          <a:ln w="9525" cap="flat" cmpd="sng">
            <a:solidFill>
              <a:schemeClr val="tx1"/>
            </a:solidFill>
            <a:prstDash val="solid"/>
            <a:miter/>
            <a:headEnd type="none" w="med" len="med"/>
            <a:tailEnd type="none" w="med" len="me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758787">
                                            <p:txEl>
                                              <p:pRg st="1" end="1"/>
                                            </p:txEl>
                                          </p:spTgt>
                                        </p:tgtEl>
                                        <p:attrNameLst>
                                          <p:attrName>style.visibility</p:attrName>
                                        </p:attrNameLst>
                                      </p:cBhvr>
                                      <p:to>
                                        <p:strVal val="visible"/>
                                      </p:to>
                                    </p:set>
                                    <p:animEffect transition="in" filter="blinds(horizontal)">
                                      <p:cBhvr>
                                        <p:cTn id="7" dur="500"/>
                                        <p:tgtEl>
                                          <p:spTgt spid="75878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p:cNvSpPr>
          <p:nvPr>
            <p:ph type="title"/>
          </p:nvPr>
        </p:nvSpPr>
        <p:spPr>
          <a:xfrm>
            <a:off x="304800" y="228600"/>
            <a:ext cx="8640763" cy="347663"/>
          </a:xfrm>
          <a:ln/>
        </p:spPr>
        <p:txBody>
          <a:bodyPr vert="horz" wrap="square" lIns="91440" tIns="45720" rIns="91440" bIns="45720" anchor="ctr" anchorCtr="0"/>
          <a:lstStyle/>
          <a:p>
            <a:pPr eaLnBrk="1" hangingPunct="1"/>
            <a:r>
              <a:rPr lang="zh-CN" altLang="en-US" dirty="0"/>
              <a:t>加快访存速度措施之二：多模块存储器</a:t>
            </a:r>
          </a:p>
        </p:txBody>
      </p:sp>
      <p:sp>
        <p:nvSpPr>
          <p:cNvPr id="759811" name="Rectangle 3"/>
          <p:cNvSpPr>
            <a:spLocks noGrp="1"/>
          </p:cNvSpPr>
          <p:nvPr>
            <p:ph idx="1" hasCustomPrompt="1"/>
          </p:nvPr>
        </p:nvSpPr>
        <p:spPr>
          <a:xfrm>
            <a:off x="563563" y="1116013"/>
            <a:ext cx="7339012" cy="4968875"/>
          </a:xfrm>
          <a:ln/>
        </p:spPr>
        <p:txBody>
          <a:bodyPr vert="horz" wrap="square" lIns="91440" tIns="45720" rIns="91440" bIns="45720" anchor="t" anchorCtr="0"/>
          <a:lstStyle/>
          <a:p>
            <a:pPr lvl="1" eaLnBrk="1" hangingPunct="1">
              <a:lnSpc>
                <a:spcPct val="110000"/>
              </a:lnSpc>
              <a:spcBef>
                <a:spcPct val="25000"/>
              </a:spcBef>
            </a:pPr>
            <a:r>
              <a:rPr lang="zh-CN" altLang="en-US" sz="2400" dirty="0">
                <a:solidFill>
                  <a:srgbClr val="800000"/>
                </a:solidFill>
                <a:ea typeface="黑体" panose="02010609060101010101" pitchFamily="49" charset="-122"/>
              </a:rPr>
              <a:t>多模块存储器（</a:t>
            </a:r>
            <a:r>
              <a:rPr lang="zh-CN" altLang="en-US" sz="2400" dirty="0">
                <a:solidFill>
                  <a:srgbClr val="0000FF"/>
                </a:solidFill>
                <a:ea typeface="黑体" panose="02010609060101010101" pitchFamily="49" charset="-122"/>
              </a:rPr>
              <a:t>能提高数据访问速度）</a:t>
            </a:r>
            <a:endParaRPr lang="zh-CN" altLang="en-US" sz="2400" dirty="0">
              <a:solidFill>
                <a:srgbClr val="800000"/>
              </a:solidFill>
              <a:ea typeface="黑体" panose="02010609060101010101" pitchFamily="49" charset="-122"/>
            </a:endParaRPr>
          </a:p>
          <a:p>
            <a:pPr lvl="1" eaLnBrk="1" hangingPunct="1">
              <a:lnSpc>
                <a:spcPct val="110000"/>
              </a:lnSpc>
              <a:spcBef>
                <a:spcPct val="25000"/>
              </a:spcBef>
              <a:buNone/>
            </a:pPr>
            <a:r>
              <a:rPr lang="zh-CN" altLang="en-US" sz="2400" dirty="0">
                <a:solidFill>
                  <a:srgbClr val="0000FF"/>
                </a:solidFill>
                <a:ea typeface="黑体" panose="02010609060101010101" pitchFamily="49" charset="-122"/>
              </a:rPr>
              <a:t>  包含多个小体；</a:t>
            </a:r>
          </a:p>
          <a:p>
            <a:pPr lvl="1" eaLnBrk="1" hangingPunct="1">
              <a:lnSpc>
                <a:spcPct val="110000"/>
              </a:lnSpc>
              <a:spcBef>
                <a:spcPct val="25000"/>
              </a:spcBef>
              <a:buNone/>
            </a:pPr>
            <a:r>
              <a:rPr lang="zh-CN" altLang="en-US" sz="2400" dirty="0">
                <a:solidFill>
                  <a:srgbClr val="0000FF"/>
                </a:solidFill>
                <a:ea typeface="黑体" panose="02010609060101010101" pitchFamily="49" charset="-122"/>
              </a:rPr>
              <a:t>  每个体有其自己的</a:t>
            </a:r>
            <a:r>
              <a:rPr lang="en-US" altLang="zh-CN" sz="2400" dirty="0">
                <a:solidFill>
                  <a:srgbClr val="0000FF"/>
                </a:solidFill>
                <a:ea typeface="黑体" panose="02010609060101010101" pitchFamily="49" charset="-122"/>
              </a:rPr>
              <a:t>MAR、MDR</a:t>
            </a:r>
            <a:r>
              <a:rPr lang="zh-CN" altLang="en-US" sz="2400" dirty="0">
                <a:solidFill>
                  <a:srgbClr val="0000FF"/>
                </a:solidFill>
                <a:ea typeface="黑体" panose="02010609060101010101" pitchFamily="49" charset="-122"/>
              </a:rPr>
              <a:t>和读写电路</a:t>
            </a:r>
          </a:p>
          <a:p>
            <a:pPr lvl="1" eaLnBrk="1" hangingPunct="1">
              <a:lnSpc>
                <a:spcPct val="110000"/>
              </a:lnSpc>
              <a:spcBef>
                <a:spcPct val="25000"/>
              </a:spcBef>
              <a:buNone/>
            </a:pPr>
            <a:r>
              <a:rPr lang="zh-CN" altLang="en-US" sz="2400" dirty="0">
                <a:solidFill>
                  <a:srgbClr val="0000FF"/>
                </a:solidFill>
                <a:ea typeface="黑体" panose="02010609060101010101" pitchFamily="49" charset="-122"/>
              </a:rPr>
              <a:t>  可独立组成一个存储模块</a:t>
            </a:r>
          </a:p>
          <a:p>
            <a:pPr lvl="1" eaLnBrk="1" hangingPunct="1">
              <a:lnSpc>
                <a:spcPct val="110000"/>
              </a:lnSpc>
              <a:spcBef>
                <a:spcPct val="25000"/>
              </a:spcBef>
              <a:buNone/>
            </a:pPr>
            <a:r>
              <a:rPr lang="zh-CN" altLang="en-US" sz="2400" dirty="0">
                <a:solidFill>
                  <a:srgbClr val="0000FF"/>
                </a:solidFill>
                <a:ea typeface="黑体" panose="02010609060101010101" pitchFamily="49" charset="-122"/>
              </a:rPr>
              <a:t>  可同时对多个模块进行访问</a:t>
            </a:r>
          </a:p>
          <a:p>
            <a:pPr lvl="1" eaLnBrk="1" hangingPunct="1">
              <a:lnSpc>
                <a:spcPct val="110000"/>
              </a:lnSpc>
              <a:spcBef>
                <a:spcPct val="25000"/>
              </a:spcBef>
              <a:buNone/>
            </a:pPr>
            <a:r>
              <a:rPr lang="zh-CN" altLang="en-US" dirty="0">
                <a:solidFill>
                  <a:srgbClr val="0000FF"/>
                </a:solidFill>
                <a:ea typeface="黑体" panose="02010609060101010101" pitchFamily="49" charset="-122"/>
              </a:rPr>
              <a:t>  </a:t>
            </a:r>
          </a:p>
          <a:p>
            <a:pPr lvl="1" eaLnBrk="1" hangingPunct="1">
              <a:lnSpc>
                <a:spcPct val="110000"/>
              </a:lnSpc>
              <a:spcBef>
                <a:spcPct val="25000"/>
              </a:spcBef>
              <a:buNone/>
            </a:pPr>
            <a:r>
              <a:rPr lang="zh-CN" altLang="en-US" dirty="0">
                <a:solidFill>
                  <a:srgbClr val="CC0000"/>
                </a:solidFill>
                <a:ea typeface="黑体" panose="02010609060101010101" pitchFamily="49" charset="-122"/>
              </a:rPr>
              <a:t> </a:t>
            </a:r>
            <a:r>
              <a:rPr lang="zh-CN" altLang="en-US" sz="2400" dirty="0">
                <a:solidFill>
                  <a:srgbClr val="CC0000"/>
                </a:solidFill>
                <a:ea typeface="黑体" panose="02010609060101010101" pitchFamily="49" charset="-122"/>
              </a:rPr>
              <a:t>根据不同的编址方式可分为：</a:t>
            </a:r>
          </a:p>
          <a:p>
            <a:pPr lvl="1" eaLnBrk="1" hangingPunct="1">
              <a:lnSpc>
                <a:spcPct val="110000"/>
              </a:lnSpc>
              <a:spcBef>
                <a:spcPct val="25000"/>
              </a:spcBef>
              <a:buNone/>
            </a:pPr>
            <a:r>
              <a:rPr lang="zh-CN" altLang="en-US" sz="2400" dirty="0">
                <a:solidFill>
                  <a:srgbClr val="CC0000"/>
                </a:solidFill>
                <a:ea typeface="黑体" panose="02010609060101010101" pitchFamily="49" charset="-122"/>
              </a:rPr>
              <a:t>连续编址、交叉编址</a:t>
            </a:r>
            <a:endParaRPr lang="en-US" altLang="zh-CN" sz="2400" dirty="0">
              <a:solidFill>
                <a:srgbClr val="CC0000"/>
              </a:solidFill>
              <a:ea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59811">
                                            <p:txEl>
                                              <p:pRg st="1" end="1"/>
                                            </p:txEl>
                                          </p:spTgt>
                                        </p:tgtEl>
                                        <p:attrNameLst>
                                          <p:attrName>style.visibility</p:attrName>
                                        </p:attrNameLst>
                                      </p:cBhvr>
                                      <p:to>
                                        <p:strVal val="visible"/>
                                      </p:to>
                                    </p:set>
                                    <p:animEffect transition="in" filter="blinds(horizontal)">
                                      <p:cBhvr>
                                        <p:cTn id="7" dur="500"/>
                                        <p:tgtEl>
                                          <p:spTgt spid="75981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59811">
                                            <p:txEl>
                                              <p:pRg st="2" end="2"/>
                                            </p:txEl>
                                          </p:spTgt>
                                        </p:tgtEl>
                                        <p:attrNameLst>
                                          <p:attrName>style.visibility</p:attrName>
                                        </p:attrNameLst>
                                      </p:cBhvr>
                                      <p:to>
                                        <p:strVal val="visible"/>
                                      </p:to>
                                    </p:set>
                                    <p:animEffect transition="in" filter="blinds(horizontal)">
                                      <p:cBhvr>
                                        <p:cTn id="12" dur="500"/>
                                        <p:tgtEl>
                                          <p:spTgt spid="75981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759811">
                                            <p:txEl>
                                              <p:pRg st="3" end="3"/>
                                            </p:txEl>
                                          </p:spTgt>
                                        </p:tgtEl>
                                        <p:attrNameLst>
                                          <p:attrName>style.visibility</p:attrName>
                                        </p:attrNameLst>
                                      </p:cBhvr>
                                      <p:to>
                                        <p:strVal val="visible"/>
                                      </p:to>
                                    </p:set>
                                    <p:animEffect transition="in" filter="blinds(horizontal)">
                                      <p:cBhvr>
                                        <p:cTn id="17" dur="500"/>
                                        <p:tgtEl>
                                          <p:spTgt spid="759811">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759811">
                                            <p:txEl>
                                              <p:pRg st="4" end="4"/>
                                            </p:txEl>
                                          </p:spTgt>
                                        </p:tgtEl>
                                        <p:attrNameLst>
                                          <p:attrName>style.visibility</p:attrName>
                                        </p:attrNameLst>
                                      </p:cBhvr>
                                      <p:to>
                                        <p:strVal val="visible"/>
                                      </p:to>
                                    </p:set>
                                    <p:animEffect transition="in" filter="blinds(horizontal)">
                                      <p:cBhvr>
                                        <p:cTn id="22" dur="500"/>
                                        <p:tgtEl>
                                          <p:spTgt spid="759811">
                                            <p:txEl>
                                              <p:pRg st="4" end="4"/>
                                            </p:txEl>
                                          </p:spTgt>
                                        </p:tgtEl>
                                      </p:cBhvr>
                                    </p:animEffect>
                                  </p:childTnLst>
                                </p:cTn>
                              </p:par>
                              <p:par>
                                <p:cTn id="23" presetID="3" presetClass="entr" presetSubtype="10" fill="hold" nodeType="withEffect">
                                  <p:stCondLst>
                                    <p:cond delay="0"/>
                                  </p:stCondLst>
                                  <p:childTnLst>
                                    <p:set>
                                      <p:cBhvr>
                                        <p:cTn id="24" dur="1" fill="hold">
                                          <p:stCondLst>
                                            <p:cond delay="0"/>
                                          </p:stCondLst>
                                        </p:cTn>
                                        <p:tgtEl>
                                          <p:spTgt spid="759811">
                                            <p:txEl>
                                              <p:pRg st="5" end="5"/>
                                            </p:txEl>
                                          </p:spTgt>
                                        </p:tgtEl>
                                        <p:attrNameLst>
                                          <p:attrName>style.visibility</p:attrName>
                                        </p:attrNameLst>
                                      </p:cBhvr>
                                      <p:to>
                                        <p:strVal val="visible"/>
                                      </p:to>
                                    </p:set>
                                    <p:animEffect transition="in" filter="blinds(horizontal)">
                                      <p:cBhvr>
                                        <p:cTn id="25" dur="500"/>
                                        <p:tgtEl>
                                          <p:spTgt spid="759811">
                                            <p:txEl>
                                              <p:pRg st="5" end="5"/>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759811">
                                            <p:txEl>
                                              <p:pRg st="6" end="6"/>
                                            </p:txEl>
                                          </p:spTgt>
                                        </p:tgtEl>
                                        <p:attrNameLst>
                                          <p:attrName>style.visibility</p:attrName>
                                        </p:attrNameLst>
                                      </p:cBhvr>
                                      <p:to>
                                        <p:strVal val="visible"/>
                                      </p:to>
                                    </p:set>
                                    <p:animEffect transition="in" filter="blinds(horizontal)">
                                      <p:cBhvr>
                                        <p:cTn id="30" dur="500"/>
                                        <p:tgtEl>
                                          <p:spTgt spid="759811">
                                            <p:txEl>
                                              <p:pRg st="6" end="6"/>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nodeType="clickEffect">
                                  <p:stCondLst>
                                    <p:cond delay="0"/>
                                  </p:stCondLst>
                                  <p:childTnLst>
                                    <p:set>
                                      <p:cBhvr>
                                        <p:cTn id="34" dur="1" fill="hold">
                                          <p:stCondLst>
                                            <p:cond delay="0"/>
                                          </p:stCondLst>
                                        </p:cTn>
                                        <p:tgtEl>
                                          <p:spTgt spid="759811">
                                            <p:txEl>
                                              <p:pRg st="7" end="7"/>
                                            </p:txEl>
                                          </p:spTgt>
                                        </p:tgtEl>
                                        <p:attrNameLst>
                                          <p:attrName>style.visibility</p:attrName>
                                        </p:attrNameLst>
                                      </p:cBhvr>
                                      <p:to>
                                        <p:strVal val="visible"/>
                                      </p:to>
                                    </p:set>
                                    <p:animEffect transition="in" filter="blinds(horizontal)">
                                      <p:cBhvr>
                                        <p:cTn id="35" dur="500"/>
                                        <p:tgtEl>
                                          <p:spTgt spid="75981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p:cNvSpPr>
          <p:nvPr>
            <p:ph type="title"/>
          </p:nvPr>
        </p:nvSpPr>
        <p:spPr>
          <a:xfrm>
            <a:off x="304800" y="228600"/>
            <a:ext cx="8640763" cy="417513"/>
          </a:xfrm>
          <a:ln/>
        </p:spPr>
        <p:txBody>
          <a:bodyPr vert="horz" wrap="square" lIns="91440" tIns="45720" rIns="91440" bIns="45720" anchor="ctr" anchorCtr="0"/>
          <a:lstStyle/>
          <a:p>
            <a:pPr eaLnBrk="1" hangingPunct="1"/>
            <a:r>
              <a:rPr lang="zh-CN" altLang="en-US" dirty="0">
                <a:solidFill>
                  <a:srgbClr val="CC0000"/>
                </a:solidFill>
              </a:rPr>
              <a:t>连续编址</a:t>
            </a:r>
            <a:r>
              <a:rPr lang="zh-CN" altLang="en-US" dirty="0"/>
              <a:t>多模块存储器</a:t>
            </a:r>
          </a:p>
        </p:txBody>
      </p:sp>
      <p:pic>
        <p:nvPicPr>
          <p:cNvPr id="67587" name="Picture 4" descr="并行多模块存储器"/>
          <p:cNvPicPr>
            <a:picLocks noChangeAspect="1"/>
          </p:cNvPicPr>
          <p:nvPr/>
        </p:nvPicPr>
        <p:blipFill>
          <a:blip r:embed="rId2"/>
          <a:stretch>
            <a:fillRect/>
          </a:stretch>
        </p:blipFill>
        <p:spPr>
          <a:xfrm>
            <a:off x="476250" y="908050"/>
            <a:ext cx="8305800" cy="5759450"/>
          </a:xfrm>
          <a:prstGeom prst="rect">
            <a:avLst/>
          </a:prstGeom>
          <a:noFill/>
          <a:ln w="9525">
            <a:noFill/>
          </a:ln>
        </p:spPr>
      </p:pic>
      <p:grpSp>
        <p:nvGrpSpPr>
          <p:cNvPr id="63495" name="Group 7"/>
          <p:cNvGrpSpPr/>
          <p:nvPr/>
        </p:nvGrpSpPr>
        <p:grpSpPr>
          <a:xfrm>
            <a:off x="792163" y="993775"/>
            <a:ext cx="2609850" cy="409575"/>
            <a:chOff x="697" y="626"/>
            <a:chExt cx="1446" cy="258"/>
          </a:xfrm>
        </p:grpSpPr>
        <p:sp>
          <p:nvSpPr>
            <p:cNvPr id="67596" name="Text Box 5"/>
            <p:cNvSpPr txBox="1"/>
            <p:nvPr/>
          </p:nvSpPr>
          <p:spPr>
            <a:xfrm>
              <a:off x="697" y="626"/>
              <a:ext cx="1336" cy="192"/>
            </a:xfrm>
            <a:prstGeom prst="rect">
              <a:avLst/>
            </a:prstGeom>
            <a:noFill/>
            <a:ln w="9525">
              <a:noFill/>
            </a:ln>
          </p:spPr>
          <p:txBody>
            <a:bodyPr lIns="0" tIns="0" rIns="0" bIns="0">
              <a:spAutoFit/>
            </a:bodyPr>
            <a:lstStyle/>
            <a:p>
              <a:pPr eaLnBrk="1" hangingPunct="1">
                <a:spcBef>
                  <a:spcPct val="50000"/>
                </a:spcBef>
              </a:pPr>
              <a:r>
                <a:rPr lang="zh-CN" altLang="en-US" sz="2000" i="0" dirty="0">
                  <a:solidFill>
                    <a:srgbClr val="FF0000"/>
                  </a:solidFill>
                  <a:latin typeface="Arial" panose="020B0604020202020204" pitchFamily="34" charset="0"/>
                  <a:ea typeface="黑体" panose="02010609060101010101" pitchFamily="49" charset="-122"/>
                </a:rPr>
                <a:t>按高位地址划分模块</a:t>
              </a:r>
            </a:p>
          </p:txBody>
        </p:sp>
        <p:sp>
          <p:nvSpPr>
            <p:cNvPr id="67597" name="Line 6"/>
            <p:cNvSpPr/>
            <p:nvPr/>
          </p:nvSpPr>
          <p:spPr>
            <a:xfrm>
              <a:off x="2009" y="716"/>
              <a:ext cx="134" cy="168"/>
            </a:xfrm>
            <a:prstGeom prst="line">
              <a:avLst/>
            </a:prstGeom>
            <a:ln w="38100" cap="flat" cmpd="sng">
              <a:solidFill>
                <a:srgbClr val="FF0000"/>
              </a:solidFill>
              <a:prstDash val="solid"/>
              <a:headEnd type="none" w="med" len="med"/>
              <a:tailEnd type="triangle" w="med" len="med"/>
            </a:ln>
          </p:spPr>
        </p:sp>
      </p:grpSp>
      <p:sp>
        <p:nvSpPr>
          <p:cNvPr id="63496" name="Text Box 8"/>
          <p:cNvSpPr txBox="1"/>
          <p:nvPr/>
        </p:nvSpPr>
        <p:spPr>
          <a:xfrm>
            <a:off x="1511300" y="5822950"/>
            <a:ext cx="1079500" cy="304800"/>
          </a:xfrm>
          <a:prstGeom prst="rect">
            <a:avLst/>
          </a:prstGeom>
          <a:noFill/>
          <a:ln w="9525">
            <a:noFill/>
          </a:ln>
        </p:spPr>
        <p:txBody>
          <a:bodyPr lIns="0" tIns="0" rIns="0" bIns="0">
            <a:spAutoFit/>
          </a:bodyPr>
          <a:lstStyle/>
          <a:p>
            <a:pPr eaLnBrk="1" hangingPunct="1">
              <a:spcBef>
                <a:spcPct val="50000"/>
              </a:spcBef>
            </a:pPr>
            <a:r>
              <a:rPr lang="zh-CN" altLang="en-US" sz="2000" i="0" dirty="0">
                <a:solidFill>
                  <a:srgbClr val="FF0000"/>
                </a:solidFill>
                <a:latin typeface="Arial" panose="020B0604020202020204" pitchFamily="34" charset="0"/>
                <a:ea typeface="黑体" panose="02010609060101010101" pitchFamily="49" charset="-122"/>
              </a:rPr>
              <a:t>第</a:t>
            </a:r>
            <a:r>
              <a:rPr lang="en-US" altLang="zh-CN" sz="2000" i="0" dirty="0">
                <a:solidFill>
                  <a:srgbClr val="FF0000"/>
                </a:solidFill>
                <a:latin typeface="Arial" panose="020B0604020202020204" pitchFamily="34" charset="0"/>
                <a:ea typeface="黑体" panose="02010609060101010101" pitchFamily="49" charset="-122"/>
              </a:rPr>
              <a:t>0</a:t>
            </a:r>
            <a:r>
              <a:rPr lang="zh-CN" altLang="en-US" sz="2000" i="0" dirty="0">
                <a:solidFill>
                  <a:srgbClr val="FF0000"/>
                </a:solidFill>
                <a:latin typeface="Arial" panose="020B0604020202020204" pitchFamily="34" charset="0"/>
                <a:ea typeface="黑体" panose="02010609060101010101" pitchFamily="49" charset="-122"/>
              </a:rPr>
              <a:t>模块</a:t>
            </a:r>
          </a:p>
        </p:txBody>
      </p:sp>
      <p:sp>
        <p:nvSpPr>
          <p:cNvPr id="63497" name="Text Box 9"/>
          <p:cNvSpPr txBox="1"/>
          <p:nvPr/>
        </p:nvSpPr>
        <p:spPr>
          <a:xfrm>
            <a:off x="3851275" y="5868988"/>
            <a:ext cx="1079500" cy="304800"/>
          </a:xfrm>
          <a:prstGeom prst="rect">
            <a:avLst/>
          </a:prstGeom>
          <a:noFill/>
          <a:ln w="9525">
            <a:noFill/>
          </a:ln>
        </p:spPr>
        <p:txBody>
          <a:bodyPr lIns="0" tIns="0" rIns="0" bIns="0">
            <a:spAutoFit/>
          </a:bodyPr>
          <a:lstStyle/>
          <a:p>
            <a:pPr eaLnBrk="1" hangingPunct="1">
              <a:spcBef>
                <a:spcPct val="50000"/>
              </a:spcBef>
            </a:pPr>
            <a:r>
              <a:rPr lang="zh-CN" altLang="en-US" sz="2000" i="0" dirty="0">
                <a:solidFill>
                  <a:srgbClr val="FF0000"/>
                </a:solidFill>
                <a:latin typeface="Arial" panose="020B0604020202020204" pitchFamily="34" charset="0"/>
                <a:ea typeface="黑体" panose="02010609060101010101" pitchFamily="49" charset="-122"/>
              </a:rPr>
              <a:t>第</a:t>
            </a:r>
            <a:r>
              <a:rPr lang="en-US" altLang="zh-CN" sz="2000" i="0" dirty="0">
                <a:solidFill>
                  <a:srgbClr val="FF0000"/>
                </a:solidFill>
                <a:latin typeface="Arial" panose="020B0604020202020204" pitchFamily="34" charset="0"/>
                <a:ea typeface="黑体" panose="02010609060101010101" pitchFamily="49" charset="-122"/>
              </a:rPr>
              <a:t>1</a:t>
            </a:r>
            <a:r>
              <a:rPr lang="zh-CN" altLang="en-US" sz="2000" i="0" dirty="0">
                <a:solidFill>
                  <a:srgbClr val="FF0000"/>
                </a:solidFill>
                <a:latin typeface="Arial" panose="020B0604020202020204" pitchFamily="34" charset="0"/>
                <a:ea typeface="黑体" panose="02010609060101010101" pitchFamily="49" charset="-122"/>
              </a:rPr>
              <a:t>模块</a:t>
            </a:r>
          </a:p>
        </p:txBody>
      </p:sp>
      <p:sp>
        <p:nvSpPr>
          <p:cNvPr id="63498" name="Text Box 10"/>
          <p:cNvSpPr txBox="1"/>
          <p:nvPr/>
        </p:nvSpPr>
        <p:spPr>
          <a:xfrm>
            <a:off x="7137400" y="5868988"/>
            <a:ext cx="1079500" cy="304800"/>
          </a:xfrm>
          <a:prstGeom prst="rect">
            <a:avLst/>
          </a:prstGeom>
          <a:noFill/>
          <a:ln w="9525">
            <a:noFill/>
          </a:ln>
        </p:spPr>
        <p:txBody>
          <a:bodyPr lIns="0" tIns="0" rIns="0" bIns="0">
            <a:spAutoFit/>
          </a:bodyPr>
          <a:lstStyle/>
          <a:p>
            <a:pPr eaLnBrk="1" hangingPunct="1">
              <a:spcBef>
                <a:spcPct val="50000"/>
              </a:spcBef>
            </a:pPr>
            <a:r>
              <a:rPr lang="zh-CN" altLang="en-US" sz="2000" i="0" dirty="0">
                <a:solidFill>
                  <a:srgbClr val="FF0000"/>
                </a:solidFill>
                <a:latin typeface="Arial" panose="020B0604020202020204" pitchFamily="34" charset="0"/>
                <a:ea typeface="黑体" panose="02010609060101010101" pitchFamily="49" charset="-122"/>
              </a:rPr>
              <a:t>第</a:t>
            </a:r>
            <a:r>
              <a:rPr lang="en-US" altLang="zh-CN" sz="2000" i="0" dirty="0">
                <a:solidFill>
                  <a:srgbClr val="FF0000"/>
                </a:solidFill>
                <a:latin typeface="Arial" panose="020B0604020202020204" pitchFamily="34" charset="0"/>
                <a:ea typeface="黑体" panose="02010609060101010101" pitchFamily="49" charset="-122"/>
              </a:rPr>
              <a:t>7</a:t>
            </a:r>
            <a:r>
              <a:rPr lang="zh-CN" altLang="en-US" sz="2000" i="0" dirty="0">
                <a:solidFill>
                  <a:srgbClr val="FF0000"/>
                </a:solidFill>
                <a:latin typeface="Arial" panose="020B0604020202020204" pitchFamily="34" charset="0"/>
                <a:ea typeface="黑体" panose="02010609060101010101" pitchFamily="49" charset="-122"/>
              </a:rPr>
              <a:t>模块</a:t>
            </a:r>
          </a:p>
        </p:txBody>
      </p:sp>
      <p:sp>
        <p:nvSpPr>
          <p:cNvPr id="63500" name="Rectangle 12"/>
          <p:cNvSpPr/>
          <p:nvPr/>
        </p:nvSpPr>
        <p:spPr>
          <a:xfrm>
            <a:off x="6118225" y="1084263"/>
            <a:ext cx="2555875" cy="914400"/>
          </a:xfrm>
          <a:prstGeom prst="rect">
            <a:avLst/>
          </a:prstGeom>
          <a:noFill/>
          <a:ln w="9525">
            <a:noFill/>
          </a:ln>
        </p:spPr>
        <p:txBody>
          <a:bodyPr lIns="0" tIns="0" rIns="0" bIns="0">
            <a:spAutoFit/>
          </a:bodyPr>
          <a:lstStyle/>
          <a:p>
            <a:pPr eaLnBrk="1" hangingPunct="1">
              <a:spcBef>
                <a:spcPct val="50000"/>
              </a:spcBef>
            </a:pPr>
            <a:r>
              <a:rPr lang="zh-CN" altLang="en-US" sz="2000" i="0" dirty="0">
                <a:solidFill>
                  <a:srgbClr val="FF0000"/>
                </a:solidFill>
                <a:latin typeface="Arial" panose="020B0604020202020204" pitchFamily="34" charset="0"/>
                <a:ea typeface="黑体" panose="02010609060101010101" pitchFamily="49" charset="-122"/>
              </a:rPr>
              <a:t>从某单元开始，继续在同一模块访问，然后才跳到下一个模块。</a:t>
            </a:r>
          </a:p>
        </p:txBody>
      </p:sp>
      <p:sp>
        <p:nvSpPr>
          <p:cNvPr id="63501" name="Rectangle 13"/>
          <p:cNvSpPr/>
          <p:nvPr/>
        </p:nvSpPr>
        <p:spPr>
          <a:xfrm>
            <a:off x="3752850" y="2168525"/>
            <a:ext cx="2889250" cy="609600"/>
          </a:xfrm>
          <a:prstGeom prst="rect">
            <a:avLst/>
          </a:prstGeom>
          <a:noFill/>
          <a:ln w="9525">
            <a:noFill/>
          </a:ln>
        </p:spPr>
        <p:txBody>
          <a:bodyPr lIns="0" tIns="0" rIns="0" bIns="0">
            <a:spAutoFit/>
          </a:bodyPr>
          <a:lstStyle/>
          <a:p>
            <a:pPr eaLnBrk="1" hangingPunct="1">
              <a:spcBef>
                <a:spcPct val="50000"/>
              </a:spcBef>
            </a:pPr>
            <a:r>
              <a:rPr lang="zh-CN" altLang="en-US" sz="2000" i="0" dirty="0">
                <a:solidFill>
                  <a:srgbClr val="0000FF"/>
                </a:solidFill>
                <a:latin typeface="Arial" panose="020B0604020202020204" pitchFamily="34" charset="0"/>
                <a:ea typeface="黑体" panose="02010609060101010101" pitchFamily="49" charset="-122"/>
              </a:rPr>
              <a:t>如：一个模块执行程序，另一个实现</a:t>
            </a:r>
            <a:r>
              <a:rPr lang="en-US" altLang="zh-CN" sz="2000" i="0" dirty="0">
                <a:solidFill>
                  <a:srgbClr val="0000FF"/>
                </a:solidFill>
                <a:latin typeface="Arial" panose="020B0604020202020204" pitchFamily="34" charset="0"/>
                <a:ea typeface="黑体" panose="02010609060101010101" pitchFamily="49" charset="-122"/>
              </a:rPr>
              <a:t>DMA</a:t>
            </a:r>
            <a:r>
              <a:rPr lang="zh-CN" altLang="en-US" sz="2000" i="0" dirty="0">
                <a:solidFill>
                  <a:srgbClr val="0000FF"/>
                </a:solidFill>
                <a:latin typeface="Arial" panose="020B0604020202020204" pitchFamily="34" charset="0"/>
                <a:ea typeface="黑体" panose="02010609060101010101" pitchFamily="49" charset="-122"/>
              </a:rPr>
              <a:t>访问。</a:t>
            </a:r>
          </a:p>
        </p:txBody>
      </p:sp>
      <p:sp>
        <p:nvSpPr>
          <p:cNvPr id="63502" name="Text Box 14"/>
          <p:cNvSpPr txBox="1"/>
          <p:nvPr/>
        </p:nvSpPr>
        <p:spPr>
          <a:xfrm>
            <a:off x="790575" y="2259013"/>
            <a:ext cx="2746375" cy="304800"/>
          </a:xfrm>
          <a:prstGeom prst="rect">
            <a:avLst/>
          </a:prstGeom>
          <a:noFill/>
          <a:ln w="9525">
            <a:noFill/>
          </a:ln>
        </p:spPr>
        <p:txBody>
          <a:bodyPr lIns="0" tIns="0" rIns="0" bIns="0">
            <a:spAutoFit/>
          </a:bodyPr>
          <a:lstStyle/>
          <a:p>
            <a:pPr eaLnBrk="1" hangingPunct="1">
              <a:spcBef>
                <a:spcPct val="50000"/>
              </a:spcBef>
            </a:pPr>
            <a:r>
              <a:rPr lang="zh-CN" altLang="en-US" sz="2000" i="0" dirty="0">
                <a:solidFill>
                  <a:srgbClr val="FF0000"/>
                </a:solidFill>
                <a:latin typeface="Arial" panose="020B0604020202020204" pitchFamily="34" charset="0"/>
                <a:ea typeface="黑体" panose="02010609060101010101" pitchFamily="49" charset="-122"/>
              </a:rPr>
              <a:t>为什么能提高吞吐量？</a:t>
            </a:r>
          </a:p>
        </p:txBody>
      </p:sp>
      <p:sp>
        <p:nvSpPr>
          <p:cNvPr id="63503" name="Text Box 15"/>
          <p:cNvSpPr txBox="1"/>
          <p:nvPr/>
        </p:nvSpPr>
        <p:spPr>
          <a:xfrm>
            <a:off x="792163" y="2619375"/>
            <a:ext cx="2835275" cy="304800"/>
          </a:xfrm>
          <a:prstGeom prst="rect">
            <a:avLst/>
          </a:prstGeom>
          <a:noFill/>
          <a:ln w="9525">
            <a:noFill/>
          </a:ln>
        </p:spPr>
        <p:txBody>
          <a:bodyPr lIns="0" tIns="0" rIns="0" bIns="0">
            <a:spAutoFit/>
          </a:bodyPr>
          <a:lstStyle/>
          <a:p>
            <a:pPr eaLnBrk="1" hangingPunct="1">
              <a:spcBef>
                <a:spcPct val="50000"/>
              </a:spcBef>
            </a:pPr>
            <a:r>
              <a:rPr lang="zh-CN" altLang="en-US" sz="2000" i="0" dirty="0">
                <a:solidFill>
                  <a:srgbClr val="0000FF"/>
                </a:solidFill>
                <a:latin typeface="Arial" panose="020B0604020202020204" pitchFamily="34" charset="0"/>
                <a:ea typeface="黑体" panose="02010609060101010101" pitchFamily="49" charset="-122"/>
              </a:rPr>
              <a:t>多个模块可并行存取！</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3495"/>
                                        </p:tgtEl>
                                        <p:attrNameLst>
                                          <p:attrName>style.visibility</p:attrName>
                                        </p:attrNameLst>
                                      </p:cBhvr>
                                      <p:to>
                                        <p:strVal val="visible"/>
                                      </p:to>
                                    </p:set>
                                    <p:animEffect transition="in" filter="blinds(horizontal)">
                                      <p:cBhvr>
                                        <p:cTn id="7" dur="500"/>
                                        <p:tgtEl>
                                          <p:spTgt spid="6349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3496"/>
                                        </p:tgtEl>
                                        <p:attrNameLst>
                                          <p:attrName>style.visibility</p:attrName>
                                        </p:attrNameLst>
                                      </p:cBhvr>
                                      <p:to>
                                        <p:strVal val="visible"/>
                                      </p:to>
                                    </p:set>
                                    <p:animEffect transition="in" filter="blinds(horizontal)">
                                      <p:cBhvr>
                                        <p:cTn id="12" dur="500"/>
                                        <p:tgtEl>
                                          <p:spTgt spid="6349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3497"/>
                                        </p:tgtEl>
                                        <p:attrNameLst>
                                          <p:attrName>style.visibility</p:attrName>
                                        </p:attrNameLst>
                                      </p:cBhvr>
                                      <p:to>
                                        <p:strVal val="visible"/>
                                      </p:to>
                                    </p:set>
                                    <p:animEffect transition="in" filter="blinds(horizontal)">
                                      <p:cBhvr>
                                        <p:cTn id="17" dur="500"/>
                                        <p:tgtEl>
                                          <p:spTgt spid="6349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3498"/>
                                        </p:tgtEl>
                                        <p:attrNameLst>
                                          <p:attrName>style.visibility</p:attrName>
                                        </p:attrNameLst>
                                      </p:cBhvr>
                                      <p:to>
                                        <p:strVal val="visible"/>
                                      </p:to>
                                    </p:set>
                                    <p:animEffect transition="in" filter="blinds(horizontal)">
                                      <p:cBhvr>
                                        <p:cTn id="22" dur="500"/>
                                        <p:tgtEl>
                                          <p:spTgt spid="63498"/>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3500"/>
                                        </p:tgtEl>
                                        <p:attrNameLst>
                                          <p:attrName>style.visibility</p:attrName>
                                        </p:attrNameLst>
                                      </p:cBhvr>
                                      <p:to>
                                        <p:strVal val="visible"/>
                                      </p:to>
                                    </p:set>
                                    <p:animEffect transition="in" filter="blinds(horizontal)">
                                      <p:cBhvr>
                                        <p:cTn id="27" dur="500"/>
                                        <p:tgtEl>
                                          <p:spTgt spid="63500"/>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63502"/>
                                        </p:tgtEl>
                                        <p:attrNameLst>
                                          <p:attrName>style.visibility</p:attrName>
                                        </p:attrNameLst>
                                      </p:cBhvr>
                                      <p:to>
                                        <p:strVal val="visible"/>
                                      </p:to>
                                    </p:set>
                                    <p:animEffect transition="in" filter="blinds(horizontal)">
                                      <p:cBhvr>
                                        <p:cTn id="32" dur="500"/>
                                        <p:tgtEl>
                                          <p:spTgt spid="63502"/>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63503"/>
                                        </p:tgtEl>
                                        <p:attrNameLst>
                                          <p:attrName>style.visibility</p:attrName>
                                        </p:attrNameLst>
                                      </p:cBhvr>
                                      <p:to>
                                        <p:strVal val="visible"/>
                                      </p:to>
                                    </p:set>
                                    <p:animEffect transition="in" filter="blinds(horizontal)">
                                      <p:cBhvr>
                                        <p:cTn id="37" dur="500"/>
                                        <p:tgtEl>
                                          <p:spTgt spid="63503"/>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63501"/>
                                        </p:tgtEl>
                                        <p:attrNameLst>
                                          <p:attrName>style.visibility</p:attrName>
                                        </p:attrNameLst>
                                      </p:cBhvr>
                                      <p:to>
                                        <p:strVal val="visible"/>
                                      </p:to>
                                    </p:set>
                                    <p:animEffect transition="in" filter="blinds(horizontal)">
                                      <p:cBhvr>
                                        <p:cTn id="42" dur="500"/>
                                        <p:tgtEl>
                                          <p:spTgt spid="635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6" grpId="0"/>
      <p:bldP spid="63497" grpId="0"/>
      <p:bldP spid="63498" grpId="0"/>
      <p:bldP spid="63500" grpId="0"/>
      <p:bldP spid="63501" grpId="0"/>
      <p:bldP spid="63502" grpId="0"/>
      <p:bldP spid="6350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p:cNvSpPr>
          <p:nvPr>
            <p:ph type="title"/>
          </p:nvPr>
        </p:nvSpPr>
        <p:spPr>
          <a:xfrm>
            <a:off x="509588" y="198438"/>
            <a:ext cx="7848600" cy="666750"/>
          </a:xfrm>
          <a:ln/>
        </p:spPr>
        <p:txBody>
          <a:bodyPr vert="horz" wrap="square" lIns="91440" tIns="45720" rIns="91440" bIns="45720" anchor="ctr" anchorCtr="0"/>
          <a:lstStyle/>
          <a:p>
            <a:pPr eaLnBrk="1" hangingPunct="1"/>
            <a:r>
              <a:rPr lang="zh-CN" altLang="en-US" dirty="0">
                <a:solidFill>
                  <a:srgbClr val="CC0000"/>
                </a:solidFill>
              </a:rPr>
              <a:t>交叉编址</a:t>
            </a:r>
            <a:r>
              <a:rPr lang="zh-CN" altLang="en-US" dirty="0"/>
              <a:t>多模块存储器</a:t>
            </a:r>
          </a:p>
        </p:txBody>
      </p:sp>
      <p:pic>
        <p:nvPicPr>
          <p:cNvPr id="68611" name="Picture 5" descr="交叉编址多模块存储器_new"/>
          <p:cNvPicPr>
            <a:picLocks noChangeAspect="1"/>
          </p:cNvPicPr>
          <p:nvPr/>
        </p:nvPicPr>
        <p:blipFill>
          <a:blip r:embed="rId2"/>
          <a:stretch>
            <a:fillRect/>
          </a:stretch>
        </p:blipFill>
        <p:spPr>
          <a:xfrm>
            <a:off x="385763" y="819150"/>
            <a:ext cx="8601075" cy="5489575"/>
          </a:xfrm>
          <a:prstGeom prst="rect">
            <a:avLst/>
          </a:prstGeom>
          <a:noFill/>
          <a:ln w="9525">
            <a:noFill/>
          </a:ln>
        </p:spPr>
      </p:pic>
      <p:grpSp>
        <p:nvGrpSpPr>
          <p:cNvPr id="64530" name="Group 18"/>
          <p:cNvGrpSpPr/>
          <p:nvPr/>
        </p:nvGrpSpPr>
        <p:grpSpPr>
          <a:xfrm>
            <a:off x="5697538" y="998538"/>
            <a:ext cx="2835275" cy="333375"/>
            <a:chOff x="3712" y="603"/>
            <a:chExt cx="1530" cy="210"/>
          </a:xfrm>
        </p:grpSpPr>
        <p:sp>
          <p:nvSpPr>
            <p:cNvPr id="68621" name="Text Box 7"/>
            <p:cNvSpPr txBox="1"/>
            <p:nvPr/>
          </p:nvSpPr>
          <p:spPr>
            <a:xfrm>
              <a:off x="3906" y="603"/>
              <a:ext cx="1336" cy="192"/>
            </a:xfrm>
            <a:prstGeom prst="rect">
              <a:avLst/>
            </a:prstGeom>
            <a:noFill/>
            <a:ln w="9525">
              <a:noFill/>
            </a:ln>
          </p:spPr>
          <p:txBody>
            <a:bodyPr lIns="0" tIns="0" rIns="0" bIns="0">
              <a:spAutoFit/>
            </a:bodyPr>
            <a:lstStyle/>
            <a:p>
              <a:pPr eaLnBrk="1" hangingPunct="1">
                <a:spcBef>
                  <a:spcPct val="50000"/>
                </a:spcBef>
              </a:pPr>
              <a:r>
                <a:rPr lang="zh-CN" altLang="en-US" sz="2000" i="0" dirty="0">
                  <a:solidFill>
                    <a:srgbClr val="FF0000"/>
                  </a:solidFill>
                  <a:latin typeface="Arial" panose="020B0604020202020204" pitchFamily="34" charset="0"/>
                  <a:ea typeface="黑体" panose="02010609060101010101" pitchFamily="49" charset="-122"/>
                </a:rPr>
                <a:t>按低位地址划分模块</a:t>
              </a:r>
            </a:p>
          </p:txBody>
        </p:sp>
        <p:sp>
          <p:nvSpPr>
            <p:cNvPr id="68622" name="Line 8"/>
            <p:cNvSpPr/>
            <p:nvPr/>
          </p:nvSpPr>
          <p:spPr>
            <a:xfrm flipH="1">
              <a:off x="3712" y="693"/>
              <a:ext cx="178" cy="120"/>
            </a:xfrm>
            <a:prstGeom prst="line">
              <a:avLst/>
            </a:prstGeom>
            <a:ln w="38100" cap="flat" cmpd="sng">
              <a:solidFill>
                <a:srgbClr val="FF0000"/>
              </a:solidFill>
              <a:prstDash val="solid"/>
              <a:headEnd type="none" w="med" len="med"/>
              <a:tailEnd type="triangle" w="med" len="med"/>
            </a:ln>
          </p:spPr>
        </p:sp>
      </p:grpSp>
      <p:sp>
        <p:nvSpPr>
          <p:cNvPr id="64521" name="Text Box 9"/>
          <p:cNvSpPr txBox="1"/>
          <p:nvPr/>
        </p:nvSpPr>
        <p:spPr>
          <a:xfrm>
            <a:off x="674688" y="5106988"/>
            <a:ext cx="1079500" cy="304800"/>
          </a:xfrm>
          <a:prstGeom prst="rect">
            <a:avLst/>
          </a:prstGeom>
          <a:noFill/>
          <a:ln w="9525">
            <a:noFill/>
          </a:ln>
        </p:spPr>
        <p:txBody>
          <a:bodyPr lIns="0" tIns="0" rIns="0" bIns="0">
            <a:spAutoFit/>
          </a:bodyPr>
          <a:lstStyle/>
          <a:p>
            <a:pPr eaLnBrk="1" hangingPunct="1">
              <a:spcBef>
                <a:spcPct val="50000"/>
              </a:spcBef>
            </a:pPr>
            <a:r>
              <a:rPr lang="zh-CN" altLang="en-US" sz="2000" i="0" dirty="0">
                <a:solidFill>
                  <a:srgbClr val="FF0000"/>
                </a:solidFill>
                <a:latin typeface="Arial" panose="020B0604020202020204" pitchFamily="34" charset="0"/>
                <a:ea typeface="黑体" panose="02010609060101010101" pitchFamily="49" charset="-122"/>
              </a:rPr>
              <a:t>第</a:t>
            </a:r>
            <a:r>
              <a:rPr lang="en-US" altLang="zh-CN" sz="2000" i="0" dirty="0">
                <a:solidFill>
                  <a:srgbClr val="FF0000"/>
                </a:solidFill>
                <a:latin typeface="Arial" panose="020B0604020202020204" pitchFamily="34" charset="0"/>
                <a:ea typeface="黑体" panose="02010609060101010101" pitchFamily="49" charset="-122"/>
              </a:rPr>
              <a:t>0</a:t>
            </a:r>
            <a:r>
              <a:rPr lang="zh-CN" altLang="en-US" sz="2000" i="0" dirty="0">
                <a:solidFill>
                  <a:srgbClr val="FF0000"/>
                </a:solidFill>
                <a:latin typeface="Arial" panose="020B0604020202020204" pitchFamily="34" charset="0"/>
                <a:ea typeface="黑体" panose="02010609060101010101" pitchFamily="49" charset="-122"/>
              </a:rPr>
              <a:t>模块</a:t>
            </a:r>
          </a:p>
        </p:txBody>
      </p:sp>
      <p:sp>
        <p:nvSpPr>
          <p:cNvPr id="64522" name="Text Box 10"/>
          <p:cNvSpPr txBox="1"/>
          <p:nvPr/>
        </p:nvSpPr>
        <p:spPr>
          <a:xfrm>
            <a:off x="2592388" y="5049838"/>
            <a:ext cx="1079500" cy="304800"/>
          </a:xfrm>
          <a:prstGeom prst="rect">
            <a:avLst/>
          </a:prstGeom>
          <a:noFill/>
          <a:ln w="9525">
            <a:noFill/>
          </a:ln>
        </p:spPr>
        <p:txBody>
          <a:bodyPr lIns="0" tIns="0" rIns="0" bIns="0">
            <a:spAutoFit/>
          </a:bodyPr>
          <a:lstStyle/>
          <a:p>
            <a:pPr eaLnBrk="1" hangingPunct="1">
              <a:spcBef>
                <a:spcPct val="50000"/>
              </a:spcBef>
            </a:pPr>
            <a:r>
              <a:rPr lang="zh-CN" altLang="en-US" sz="2000" i="0" dirty="0">
                <a:solidFill>
                  <a:srgbClr val="FF0000"/>
                </a:solidFill>
                <a:latin typeface="Arial" panose="020B0604020202020204" pitchFamily="34" charset="0"/>
                <a:ea typeface="黑体" panose="02010609060101010101" pitchFamily="49" charset="-122"/>
              </a:rPr>
              <a:t>第</a:t>
            </a:r>
            <a:r>
              <a:rPr lang="en-US" altLang="zh-CN" sz="2000" i="0" dirty="0">
                <a:solidFill>
                  <a:srgbClr val="FF0000"/>
                </a:solidFill>
                <a:latin typeface="Arial" panose="020B0604020202020204" pitchFamily="34" charset="0"/>
                <a:ea typeface="黑体" panose="02010609060101010101" pitchFamily="49" charset="-122"/>
              </a:rPr>
              <a:t>1</a:t>
            </a:r>
            <a:r>
              <a:rPr lang="zh-CN" altLang="en-US" sz="2000" i="0" dirty="0">
                <a:solidFill>
                  <a:srgbClr val="FF0000"/>
                </a:solidFill>
                <a:latin typeface="Arial" panose="020B0604020202020204" pitchFamily="34" charset="0"/>
                <a:ea typeface="黑体" panose="02010609060101010101" pitchFamily="49" charset="-122"/>
              </a:rPr>
              <a:t>模块</a:t>
            </a:r>
          </a:p>
        </p:txBody>
      </p:sp>
      <p:sp>
        <p:nvSpPr>
          <p:cNvPr id="64523" name="Text Box 11"/>
          <p:cNvSpPr txBox="1"/>
          <p:nvPr/>
        </p:nvSpPr>
        <p:spPr>
          <a:xfrm>
            <a:off x="6723063" y="5110163"/>
            <a:ext cx="1079500" cy="304800"/>
          </a:xfrm>
          <a:prstGeom prst="rect">
            <a:avLst/>
          </a:prstGeom>
          <a:noFill/>
          <a:ln w="9525">
            <a:noFill/>
          </a:ln>
        </p:spPr>
        <p:txBody>
          <a:bodyPr lIns="0" tIns="0" rIns="0" bIns="0">
            <a:spAutoFit/>
          </a:bodyPr>
          <a:lstStyle/>
          <a:p>
            <a:pPr eaLnBrk="1" hangingPunct="1">
              <a:spcBef>
                <a:spcPct val="50000"/>
              </a:spcBef>
            </a:pPr>
            <a:r>
              <a:rPr lang="zh-CN" altLang="en-US" sz="2000" i="0" dirty="0">
                <a:solidFill>
                  <a:srgbClr val="FF0000"/>
                </a:solidFill>
                <a:latin typeface="Arial" panose="020B0604020202020204" pitchFamily="34" charset="0"/>
                <a:ea typeface="黑体" panose="02010609060101010101" pitchFamily="49" charset="-122"/>
              </a:rPr>
              <a:t>第</a:t>
            </a:r>
            <a:r>
              <a:rPr lang="en-US" altLang="zh-CN" sz="2000" i="0" dirty="0">
                <a:solidFill>
                  <a:srgbClr val="FF0000"/>
                </a:solidFill>
                <a:latin typeface="Arial" panose="020B0604020202020204" pitchFamily="34" charset="0"/>
                <a:ea typeface="黑体" panose="02010609060101010101" pitchFamily="49" charset="-122"/>
              </a:rPr>
              <a:t>3</a:t>
            </a:r>
            <a:r>
              <a:rPr lang="zh-CN" altLang="en-US" sz="2000" i="0" dirty="0">
                <a:solidFill>
                  <a:srgbClr val="FF0000"/>
                </a:solidFill>
                <a:latin typeface="Arial" panose="020B0604020202020204" pitchFamily="34" charset="0"/>
                <a:ea typeface="黑体" panose="02010609060101010101" pitchFamily="49" charset="-122"/>
              </a:rPr>
              <a:t>模块</a:t>
            </a:r>
          </a:p>
        </p:txBody>
      </p:sp>
      <p:sp>
        <p:nvSpPr>
          <p:cNvPr id="64525" name="Rectangle 13"/>
          <p:cNvSpPr/>
          <p:nvPr/>
        </p:nvSpPr>
        <p:spPr>
          <a:xfrm>
            <a:off x="568325" y="893763"/>
            <a:ext cx="1933575" cy="914400"/>
          </a:xfrm>
          <a:prstGeom prst="rect">
            <a:avLst/>
          </a:prstGeom>
          <a:noFill/>
          <a:ln w="9525">
            <a:noFill/>
          </a:ln>
        </p:spPr>
        <p:txBody>
          <a:bodyPr lIns="0" tIns="0" rIns="0" bIns="0">
            <a:spAutoFit/>
          </a:bodyPr>
          <a:lstStyle/>
          <a:p>
            <a:pPr eaLnBrk="1" hangingPunct="1">
              <a:spcBef>
                <a:spcPct val="50000"/>
              </a:spcBef>
            </a:pPr>
            <a:r>
              <a:rPr lang="zh-CN" altLang="en-US" sz="2000" i="0" dirty="0">
                <a:solidFill>
                  <a:srgbClr val="FF0000"/>
                </a:solidFill>
                <a:latin typeface="Arial" panose="020B0604020202020204" pitchFamily="34" charset="0"/>
                <a:ea typeface="黑体" panose="02010609060101010101" pitchFamily="49" charset="-122"/>
              </a:rPr>
              <a:t>从某个单元开始后，总是在所有模块间交替进行。</a:t>
            </a:r>
          </a:p>
        </p:txBody>
      </p:sp>
      <p:sp>
        <p:nvSpPr>
          <p:cNvPr id="64526" name="Text Box 14"/>
          <p:cNvSpPr txBox="1"/>
          <p:nvPr/>
        </p:nvSpPr>
        <p:spPr>
          <a:xfrm>
            <a:off x="6057900" y="1368425"/>
            <a:ext cx="2744788" cy="304800"/>
          </a:xfrm>
          <a:prstGeom prst="rect">
            <a:avLst/>
          </a:prstGeom>
          <a:noFill/>
          <a:ln w="9525">
            <a:noFill/>
          </a:ln>
        </p:spPr>
        <p:txBody>
          <a:bodyPr lIns="0" tIns="0" rIns="0" bIns="0">
            <a:spAutoFit/>
          </a:bodyPr>
          <a:lstStyle/>
          <a:p>
            <a:pPr eaLnBrk="1" hangingPunct="1">
              <a:spcBef>
                <a:spcPct val="50000"/>
              </a:spcBef>
            </a:pPr>
            <a:r>
              <a:rPr lang="zh-CN" altLang="en-US" sz="2000" i="0" dirty="0">
                <a:solidFill>
                  <a:srgbClr val="FF0000"/>
                </a:solidFill>
                <a:latin typeface="Arial" panose="020B0604020202020204" pitchFamily="34" charset="0"/>
                <a:ea typeface="黑体" panose="02010609060101010101" pitchFamily="49" charset="-122"/>
              </a:rPr>
              <a:t>为什么能提高吞吐量？</a:t>
            </a:r>
          </a:p>
        </p:txBody>
      </p:sp>
      <p:sp>
        <p:nvSpPr>
          <p:cNvPr id="64527" name="Text Box 15"/>
          <p:cNvSpPr txBox="1"/>
          <p:nvPr/>
        </p:nvSpPr>
        <p:spPr>
          <a:xfrm>
            <a:off x="6686550" y="1719263"/>
            <a:ext cx="2387600" cy="304800"/>
          </a:xfrm>
          <a:prstGeom prst="rect">
            <a:avLst/>
          </a:prstGeom>
          <a:noFill/>
          <a:ln w="9525">
            <a:noFill/>
          </a:ln>
        </p:spPr>
        <p:txBody>
          <a:bodyPr lIns="0" tIns="0" rIns="0" bIns="0">
            <a:spAutoFit/>
          </a:bodyPr>
          <a:lstStyle/>
          <a:p>
            <a:pPr eaLnBrk="1" hangingPunct="1">
              <a:spcBef>
                <a:spcPct val="50000"/>
              </a:spcBef>
            </a:pPr>
            <a:r>
              <a:rPr lang="zh-CN" altLang="en-US" sz="2000" i="0" dirty="0">
                <a:solidFill>
                  <a:srgbClr val="0000FF"/>
                </a:solidFill>
                <a:latin typeface="Arial" panose="020B0604020202020204" pitchFamily="34" charset="0"/>
                <a:ea typeface="黑体" panose="02010609060101010101" pitchFamily="49" charset="-122"/>
              </a:rPr>
              <a:t>多个模块交叉存取！</a:t>
            </a:r>
          </a:p>
        </p:txBody>
      </p:sp>
      <p:sp>
        <p:nvSpPr>
          <p:cNvPr id="64528" name="Text Box 16"/>
          <p:cNvSpPr txBox="1"/>
          <p:nvPr/>
        </p:nvSpPr>
        <p:spPr>
          <a:xfrm>
            <a:off x="4718050" y="5086350"/>
            <a:ext cx="1079500" cy="304800"/>
          </a:xfrm>
          <a:prstGeom prst="rect">
            <a:avLst/>
          </a:prstGeom>
          <a:noFill/>
          <a:ln w="9525">
            <a:noFill/>
          </a:ln>
        </p:spPr>
        <p:txBody>
          <a:bodyPr lIns="0" tIns="0" rIns="0" bIns="0">
            <a:spAutoFit/>
          </a:bodyPr>
          <a:lstStyle/>
          <a:p>
            <a:pPr eaLnBrk="1" hangingPunct="1">
              <a:spcBef>
                <a:spcPct val="50000"/>
              </a:spcBef>
            </a:pPr>
            <a:r>
              <a:rPr lang="zh-CN" altLang="en-US" sz="2000" i="0" dirty="0">
                <a:solidFill>
                  <a:srgbClr val="FF0000"/>
                </a:solidFill>
                <a:latin typeface="Arial" panose="020B0604020202020204" pitchFamily="34" charset="0"/>
                <a:ea typeface="黑体" panose="02010609060101010101" pitchFamily="49" charset="-122"/>
              </a:rPr>
              <a:t>第</a:t>
            </a:r>
            <a:r>
              <a:rPr lang="en-US" altLang="zh-CN" sz="2000" i="0" dirty="0">
                <a:solidFill>
                  <a:srgbClr val="FF0000"/>
                </a:solidFill>
                <a:latin typeface="Arial" panose="020B0604020202020204" pitchFamily="34" charset="0"/>
                <a:ea typeface="黑体" panose="02010609060101010101" pitchFamily="49" charset="-122"/>
              </a:rPr>
              <a:t>2</a:t>
            </a:r>
            <a:r>
              <a:rPr lang="zh-CN" altLang="en-US" sz="2000" i="0" dirty="0">
                <a:solidFill>
                  <a:srgbClr val="FF0000"/>
                </a:solidFill>
                <a:latin typeface="Arial" panose="020B0604020202020204" pitchFamily="34" charset="0"/>
                <a:ea typeface="黑体" panose="02010609060101010101" pitchFamily="49" charset="-122"/>
              </a:rPr>
              <a:t>模块</a:t>
            </a:r>
          </a:p>
        </p:txBody>
      </p:sp>
      <p:sp>
        <p:nvSpPr>
          <p:cNvPr id="64532" name="Rectangle 20"/>
          <p:cNvSpPr/>
          <p:nvPr/>
        </p:nvSpPr>
        <p:spPr>
          <a:xfrm>
            <a:off x="57150" y="6015038"/>
            <a:ext cx="2849563" cy="609600"/>
          </a:xfrm>
          <a:prstGeom prst="rect">
            <a:avLst/>
          </a:prstGeom>
          <a:noFill/>
          <a:ln w="9525">
            <a:noFill/>
          </a:ln>
        </p:spPr>
        <p:txBody>
          <a:bodyPr lIns="0" tIns="0" rIns="0" bIns="0">
            <a:spAutoFit/>
          </a:bodyPr>
          <a:lstStyle/>
          <a:p>
            <a:pPr eaLnBrk="1" hangingPunct="1">
              <a:spcBef>
                <a:spcPct val="50000"/>
              </a:spcBef>
            </a:pPr>
            <a:r>
              <a:rPr lang="zh-CN" altLang="en-US" sz="2000" i="0" dirty="0">
                <a:solidFill>
                  <a:srgbClr val="FF0000"/>
                </a:solidFill>
                <a:latin typeface="Arial" panose="020B0604020202020204" pitchFamily="34" charset="0"/>
                <a:ea typeface="黑体" panose="02010609060101010101" pitchFamily="49" charset="-122"/>
              </a:rPr>
              <a:t>在存储地址“相关”或出现“转移”时，并行性被破坏。</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4530"/>
                                        </p:tgtEl>
                                        <p:attrNameLst>
                                          <p:attrName>style.visibility</p:attrName>
                                        </p:attrNameLst>
                                      </p:cBhvr>
                                      <p:to>
                                        <p:strVal val="visible"/>
                                      </p:to>
                                    </p:set>
                                    <p:animEffect transition="in" filter="blinds(horizontal)">
                                      <p:cBhvr>
                                        <p:cTn id="7" dur="500"/>
                                        <p:tgtEl>
                                          <p:spTgt spid="6453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4521"/>
                                        </p:tgtEl>
                                        <p:attrNameLst>
                                          <p:attrName>style.visibility</p:attrName>
                                        </p:attrNameLst>
                                      </p:cBhvr>
                                      <p:to>
                                        <p:strVal val="visible"/>
                                      </p:to>
                                    </p:set>
                                    <p:animEffect transition="in" filter="blinds(horizontal)">
                                      <p:cBhvr>
                                        <p:cTn id="12" dur="500"/>
                                        <p:tgtEl>
                                          <p:spTgt spid="6452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4522"/>
                                        </p:tgtEl>
                                        <p:attrNameLst>
                                          <p:attrName>style.visibility</p:attrName>
                                        </p:attrNameLst>
                                      </p:cBhvr>
                                      <p:to>
                                        <p:strVal val="visible"/>
                                      </p:to>
                                    </p:set>
                                    <p:animEffect transition="in" filter="blinds(horizontal)">
                                      <p:cBhvr>
                                        <p:cTn id="17" dur="500"/>
                                        <p:tgtEl>
                                          <p:spTgt spid="64522"/>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4528"/>
                                        </p:tgtEl>
                                        <p:attrNameLst>
                                          <p:attrName>style.visibility</p:attrName>
                                        </p:attrNameLst>
                                      </p:cBhvr>
                                      <p:to>
                                        <p:strVal val="visible"/>
                                      </p:to>
                                    </p:set>
                                    <p:animEffect transition="in" filter="blinds(horizontal)">
                                      <p:cBhvr>
                                        <p:cTn id="22" dur="500"/>
                                        <p:tgtEl>
                                          <p:spTgt spid="64528"/>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4523"/>
                                        </p:tgtEl>
                                        <p:attrNameLst>
                                          <p:attrName>style.visibility</p:attrName>
                                        </p:attrNameLst>
                                      </p:cBhvr>
                                      <p:to>
                                        <p:strVal val="visible"/>
                                      </p:to>
                                    </p:set>
                                    <p:animEffect transition="in" filter="blinds(horizontal)">
                                      <p:cBhvr>
                                        <p:cTn id="27" dur="500"/>
                                        <p:tgtEl>
                                          <p:spTgt spid="64523"/>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64525"/>
                                        </p:tgtEl>
                                        <p:attrNameLst>
                                          <p:attrName>style.visibility</p:attrName>
                                        </p:attrNameLst>
                                      </p:cBhvr>
                                      <p:to>
                                        <p:strVal val="visible"/>
                                      </p:to>
                                    </p:set>
                                    <p:animEffect transition="in" filter="blinds(horizontal)">
                                      <p:cBhvr>
                                        <p:cTn id="32" dur="500"/>
                                        <p:tgtEl>
                                          <p:spTgt spid="64525"/>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64526"/>
                                        </p:tgtEl>
                                        <p:attrNameLst>
                                          <p:attrName>style.visibility</p:attrName>
                                        </p:attrNameLst>
                                      </p:cBhvr>
                                      <p:to>
                                        <p:strVal val="visible"/>
                                      </p:to>
                                    </p:set>
                                    <p:animEffect transition="in" filter="blinds(horizontal)">
                                      <p:cBhvr>
                                        <p:cTn id="37" dur="500"/>
                                        <p:tgtEl>
                                          <p:spTgt spid="64526"/>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64527"/>
                                        </p:tgtEl>
                                        <p:attrNameLst>
                                          <p:attrName>style.visibility</p:attrName>
                                        </p:attrNameLst>
                                      </p:cBhvr>
                                      <p:to>
                                        <p:strVal val="visible"/>
                                      </p:to>
                                    </p:set>
                                    <p:animEffect transition="in" filter="blinds(horizontal)">
                                      <p:cBhvr>
                                        <p:cTn id="42" dur="500"/>
                                        <p:tgtEl>
                                          <p:spTgt spid="64527"/>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64532"/>
                                        </p:tgtEl>
                                        <p:attrNameLst>
                                          <p:attrName>style.visibility</p:attrName>
                                        </p:attrNameLst>
                                      </p:cBhvr>
                                      <p:to>
                                        <p:strVal val="visible"/>
                                      </p:to>
                                    </p:set>
                                    <p:animEffect transition="in" filter="blinds(horizontal)">
                                      <p:cBhvr>
                                        <p:cTn id="47" dur="500"/>
                                        <p:tgtEl>
                                          <p:spTgt spid="645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21" grpId="0"/>
      <p:bldP spid="64522" grpId="0"/>
      <p:bldP spid="64523" grpId="0"/>
      <p:bldP spid="64525" grpId="0"/>
      <p:bldP spid="64526" grpId="0"/>
      <p:bldP spid="64527" grpId="0"/>
      <p:bldP spid="64528" grpId="0"/>
      <p:bldP spid="6453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p:cNvSpPr>
          <p:nvPr>
            <p:ph type="title"/>
          </p:nvPr>
        </p:nvSpPr>
        <p:spPr>
          <a:xfrm>
            <a:off x="965200" y="152400"/>
            <a:ext cx="7751763" cy="538163"/>
          </a:xfrm>
          <a:ln w="12700"/>
        </p:spPr>
        <p:txBody>
          <a:bodyPr vert="horz" wrap="square" lIns="63500" tIns="25400" rIns="63500" bIns="25400" anchor="t" anchorCtr="0">
            <a:spAutoFit/>
          </a:bodyPr>
          <a:lstStyle/>
          <a:p>
            <a:pPr eaLnBrk="1" hangingPunct="1"/>
            <a:r>
              <a:rPr lang="en-US" altLang="zh-CN" dirty="0"/>
              <a:t>Increasing Bandwidth </a:t>
            </a:r>
            <a:r>
              <a:rPr lang="en-US" altLang="zh-CN" dirty="0">
                <a:latin typeface="Arial" panose="020B0604020202020204" pitchFamily="34" charset="0"/>
              </a:rPr>
              <a:t>–</a:t>
            </a:r>
            <a:r>
              <a:rPr lang="en-US" altLang="zh-CN" dirty="0"/>
              <a:t> Interleaving(</a:t>
            </a:r>
            <a:r>
              <a:rPr lang="zh-CN" altLang="en-US" dirty="0"/>
              <a:t>交叉</a:t>
            </a:r>
            <a:r>
              <a:rPr lang="en-US" altLang="zh-CN" dirty="0"/>
              <a:t>)</a:t>
            </a:r>
          </a:p>
        </p:txBody>
      </p:sp>
      <p:sp>
        <p:nvSpPr>
          <p:cNvPr id="69635" name="Rectangle 6"/>
          <p:cNvSpPr/>
          <p:nvPr/>
        </p:nvSpPr>
        <p:spPr>
          <a:xfrm>
            <a:off x="280988" y="1016000"/>
            <a:ext cx="5019675" cy="423863"/>
          </a:xfrm>
          <a:prstGeom prst="rect">
            <a:avLst/>
          </a:prstGeom>
          <a:noFill/>
          <a:ln w="12700">
            <a:noFill/>
          </a:ln>
        </p:spPr>
        <p:txBody>
          <a:bodyPr wrap="none" lIns="90488" tIns="44450" rIns="90488" bIns="44450">
            <a:spAutoFit/>
          </a:bodyPr>
          <a:lstStyle/>
          <a:p>
            <a:pPr>
              <a:buNone/>
            </a:pPr>
            <a:r>
              <a:rPr lang="en-US" altLang="zh-CN" sz="2200" i="0" dirty="0">
                <a:solidFill>
                  <a:srgbClr val="0000FF"/>
                </a:solidFill>
                <a:latin typeface="Arial" panose="020B0604020202020204" pitchFamily="34" charset="0"/>
                <a:ea typeface="宋体" panose="02010600030101010101" pitchFamily="2" charset="-122"/>
              </a:rPr>
              <a:t>Access Pattern without Interleaving:</a:t>
            </a:r>
          </a:p>
        </p:txBody>
      </p:sp>
      <p:grpSp>
        <p:nvGrpSpPr>
          <p:cNvPr id="69636" name="Group 63"/>
          <p:cNvGrpSpPr/>
          <p:nvPr/>
        </p:nvGrpSpPr>
        <p:grpSpPr>
          <a:xfrm>
            <a:off x="6237288" y="1031875"/>
            <a:ext cx="2778125" cy="508000"/>
            <a:chOff x="3752" y="680"/>
            <a:chExt cx="1561" cy="320"/>
          </a:xfrm>
        </p:grpSpPr>
        <p:sp>
          <p:nvSpPr>
            <p:cNvPr id="69702" name="Rectangle 12"/>
            <p:cNvSpPr/>
            <p:nvPr/>
          </p:nvSpPr>
          <p:spPr>
            <a:xfrm>
              <a:off x="3752" y="680"/>
              <a:ext cx="416" cy="320"/>
            </a:xfrm>
            <a:prstGeom prst="rect">
              <a:avLst/>
            </a:prstGeom>
            <a:noFill/>
            <a:ln w="25400" cap="flat" cmpd="sng">
              <a:solidFill>
                <a:schemeClr val="tx1"/>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69703" name="Rectangle 13"/>
            <p:cNvSpPr/>
            <p:nvPr/>
          </p:nvSpPr>
          <p:spPr>
            <a:xfrm>
              <a:off x="4664" y="680"/>
              <a:ext cx="560" cy="320"/>
            </a:xfrm>
            <a:prstGeom prst="rect">
              <a:avLst/>
            </a:prstGeom>
            <a:noFill/>
            <a:ln w="25400" cap="flat" cmpd="sng">
              <a:solidFill>
                <a:schemeClr val="tx1"/>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69704" name="Rectangle 14"/>
            <p:cNvSpPr/>
            <p:nvPr/>
          </p:nvSpPr>
          <p:spPr>
            <a:xfrm>
              <a:off x="3783" y="720"/>
              <a:ext cx="373" cy="229"/>
            </a:xfrm>
            <a:prstGeom prst="rect">
              <a:avLst/>
            </a:prstGeom>
            <a:noFill/>
            <a:ln w="12700">
              <a:noFill/>
            </a:ln>
          </p:spPr>
          <p:txBody>
            <a:bodyPr wrap="none" lIns="90488" tIns="44450" rIns="90488" bIns="44450">
              <a:spAutoFit/>
            </a:bodyPr>
            <a:lstStyle/>
            <a:p>
              <a:r>
                <a:rPr lang="en-US" altLang="zh-CN" i="0" dirty="0">
                  <a:solidFill>
                    <a:schemeClr val="tx1"/>
                  </a:solidFill>
                  <a:latin typeface="Arial" panose="020B0604020202020204" pitchFamily="34" charset="0"/>
                  <a:ea typeface="宋体" panose="02010600030101010101" pitchFamily="2" charset="-122"/>
                </a:rPr>
                <a:t>CPU</a:t>
              </a:r>
            </a:p>
          </p:txBody>
        </p:sp>
        <p:sp>
          <p:nvSpPr>
            <p:cNvPr id="69705" name="Rectangle 15"/>
            <p:cNvSpPr/>
            <p:nvPr/>
          </p:nvSpPr>
          <p:spPr>
            <a:xfrm>
              <a:off x="4647" y="720"/>
              <a:ext cx="666" cy="229"/>
            </a:xfrm>
            <a:prstGeom prst="rect">
              <a:avLst/>
            </a:prstGeom>
            <a:noFill/>
            <a:ln w="12700">
              <a:noFill/>
            </a:ln>
          </p:spPr>
          <p:txBody>
            <a:bodyPr lIns="90488" tIns="44450" rIns="90488" bIns="44450">
              <a:spAutoFit/>
            </a:bodyPr>
            <a:lstStyle/>
            <a:p>
              <a:r>
                <a:rPr lang="en-US" altLang="zh-CN" i="0" dirty="0">
                  <a:solidFill>
                    <a:schemeClr val="tx1"/>
                  </a:solidFill>
                  <a:latin typeface="Arial" panose="020B0604020202020204" pitchFamily="34" charset="0"/>
                  <a:ea typeface="宋体" panose="02010600030101010101" pitchFamily="2" charset="-122"/>
                </a:rPr>
                <a:t>Memory</a:t>
              </a:r>
            </a:p>
          </p:txBody>
        </p:sp>
        <p:sp>
          <p:nvSpPr>
            <p:cNvPr id="69706" name="Line 16"/>
            <p:cNvSpPr/>
            <p:nvPr/>
          </p:nvSpPr>
          <p:spPr>
            <a:xfrm>
              <a:off x="4184" y="816"/>
              <a:ext cx="464" cy="0"/>
            </a:xfrm>
            <a:prstGeom prst="line">
              <a:avLst/>
            </a:prstGeom>
            <a:ln w="25400" cap="flat" cmpd="sng">
              <a:solidFill>
                <a:schemeClr val="tx1"/>
              </a:solidFill>
              <a:prstDash val="solid"/>
              <a:headEnd type="triangle" w="med" len="med"/>
              <a:tailEnd type="triangle" w="med" len="med"/>
            </a:ln>
          </p:spPr>
        </p:sp>
      </p:grpSp>
      <p:grpSp>
        <p:nvGrpSpPr>
          <p:cNvPr id="69637" name="Group 3"/>
          <p:cNvGrpSpPr/>
          <p:nvPr/>
        </p:nvGrpSpPr>
        <p:grpSpPr>
          <a:xfrm>
            <a:off x="420688" y="1616075"/>
            <a:ext cx="3340100" cy="139700"/>
            <a:chOff x="340" y="1108"/>
            <a:chExt cx="2104" cy="88"/>
          </a:xfrm>
        </p:grpSpPr>
        <p:sp>
          <p:nvSpPr>
            <p:cNvPr id="69700" name="Rectangle 4"/>
            <p:cNvSpPr/>
            <p:nvPr/>
          </p:nvSpPr>
          <p:spPr>
            <a:xfrm>
              <a:off x="340" y="1108"/>
              <a:ext cx="520" cy="88"/>
            </a:xfrm>
            <a:prstGeom prst="rect">
              <a:avLst/>
            </a:prstGeom>
            <a:solidFill>
              <a:schemeClr val="accent1"/>
            </a:solidFill>
            <a:ln w="12700" cap="flat" cmpd="sng">
              <a:solidFill>
                <a:schemeClr val="tx1"/>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69701" name="Rectangle 5"/>
            <p:cNvSpPr/>
            <p:nvPr/>
          </p:nvSpPr>
          <p:spPr>
            <a:xfrm>
              <a:off x="340" y="1108"/>
              <a:ext cx="2104" cy="88"/>
            </a:xfrm>
            <a:prstGeom prst="rect">
              <a:avLst/>
            </a:prstGeom>
            <a:noFill/>
            <a:ln w="12700" cap="flat" cmpd="sng">
              <a:solidFill>
                <a:schemeClr val="tx1"/>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grpSp>
      <p:grpSp>
        <p:nvGrpSpPr>
          <p:cNvPr id="69638" name="Group 7"/>
          <p:cNvGrpSpPr/>
          <p:nvPr/>
        </p:nvGrpSpPr>
        <p:grpSpPr>
          <a:xfrm>
            <a:off x="3773488" y="1768475"/>
            <a:ext cx="3340100" cy="139700"/>
            <a:chOff x="2452" y="1204"/>
            <a:chExt cx="2104" cy="88"/>
          </a:xfrm>
        </p:grpSpPr>
        <p:sp>
          <p:nvSpPr>
            <p:cNvPr id="69698" name="Rectangle 8"/>
            <p:cNvSpPr/>
            <p:nvPr/>
          </p:nvSpPr>
          <p:spPr>
            <a:xfrm>
              <a:off x="2452" y="1204"/>
              <a:ext cx="520" cy="88"/>
            </a:xfrm>
            <a:prstGeom prst="rect">
              <a:avLst/>
            </a:prstGeom>
            <a:solidFill>
              <a:schemeClr val="accent1"/>
            </a:solidFill>
            <a:ln w="12700" cap="flat" cmpd="sng">
              <a:solidFill>
                <a:schemeClr val="tx1"/>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69699" name="Rectangle 9"/>
            <p:cNvSpPr/>
            <p:nvPr/>
          </p:nvSpPr>
          <p:spPr>
            <a:xfrm>
              <a:off x="2452" y="1204"/>
              <a:ext cx="2104" cy="88"/>
            </a:xfrm>
            <a:prstGeom prst="rect">
              <a:avLst/>
            </a:prstGeom>
            <a:noFill/>
            <a:ln w="12700" cap="flat" cmpd="sng">
              <a:solidFill>
                <a:schemeClr val="tx1"/>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grpSp>
      <p:grpSp>
        <p:nvGrpSpPr>
          <p:cNvPr id="392264" name="Group 72"/>
          <p:cNvGrpSpPr/>
          <p:nvPr/>
        </p:nvGrpSpPr>
        <p:grpSpPr>
          <a:xfrm>
            <a:off x="400050" y="1774825"/>
            <a:ext cx="2522538" cy="914400"/>
            <a:chOff x="408" y="1208"/>
            <a:chExt cx="1589" cy="576"/>
          </a:xfrm>
        </p:grpSpPr>
        <p:sp>
          <p:nvSpPr>
            <p:cNvPr id="69696" name="Line 10"/>
            <p:cNvSpPr/>
            <p:nvPr/>
          </p:nvSpPr>
          <p:spPr>
            <a:xfrm>
              <a:off x="417" y="1208"/>
              <a:ext cx="0" cy="416"/>
            </a:xfrm>
            <a:prstGeom prst="line">
              <a:avLst/>
            </a:prstGeom>
            <a:ln w="25400" cap="flat" cmpd="sng">
              <a:solidFill>
                <a:schemeClr val="tx1"/>
              </a:solidFill>
              <a:prstDash val="solid"/>
              <a:headEnd type="triangle" w="med" len="med"/>
              <a:tailEnd type="none" w="med" len="med"/>
            </a:ln>
          </p:spPr>
        </p:sp>
        <p:sp>
          <p:nvSpPr>
            <p:cNvPr id="69697" name="Rectangle 11"/>
            <p:cNvSpPr/>
            <p:nvPr/>
          </p:nvSpPr>
          <p:spPr>
            <a:xfrm>
              <a:off x="408" y="1536"/>
              <a:ext cx="1589" cy="248"/>
            </a:xfrm>
            <a:prstGeom prst="rect">
              <a:avLst/>
            </a:prstGeom>
            <a:noFill/>
            <a:ln w="12700">
              <a:noFill/>
            </a:ln>
          </p:spPr>
          <p:txBody>
            <a:bodyPr wrap="none" lIns="90488" tIns="44450" rIns="90488" bIns="44450">
              <a:spAutoFit/>
            </a:bodyPr>
            <a:lstStyle/>
            <a:p>
              <a:r>
                <a:rPr lang="en-US" altLang="zh-CN" sz="2000" i="0" dirty="0">
                  <a:solidFill>
                    <a:schemeClr val="tx1"/>
                  </a:solidFill>
                  <a:latin typeface="Arial" panose="020B0604020202020204" pitchFamily="34" charset="0"/>
                  <a:ea typeface="宋体" panose="02010600030101010101" pitchFamily="2" charset="-122"/>
                </a:rPr>
                <a:t>Start Access for D1</a:t>
              </a:r>
            </a:p>
          </p:txBody>
        </p:sp>
      </p:grpSp>
      <p:grpSp>
        <p:nvGrpSpPr>
          <p:cNvPr id="392266" name="Group 74"/>
          <p:cNvGrpSpPr/>
          <p:nvPr/>
        </p:nvGrpSpPr>
        <p:grpSpPr>
          <a:xfrm>
            <a:off x="3524250" y="1927225"/>
            <a:ext cx="2522538" cy="762000"/>
            <a:chOff x="2376" y="1304"/>
            <a:chExt cx="1589" cy="480"/>
          </a:xfrm>
        </p:grpSpPr>
        <p:sp>
          <p:nvSpPr>
            <p:cNvPr id="69694" name="Line 17"/>
            <p:cNvSpPr/>
            <p:nvPr/>
          </p:nvSpPr>
          <p:spPr>
            <a:xfrm>
              <a:off x="2529" y="1304"/>
              <a:ext cx="0" cy="272"/>
            </a:xfrm>
            <a:prstGeom prst="line">
              <a:avLst/>
            </a:prstGeom>
            <a:ln w="25400" cap="flat" cmpd="sng">
              <a:solidFill>
                <a:schemeClr val="tx1"/>
              </a:solidFill>
              <a:prstDash val="solid"/>
              <a:headEnd type="triangle" w="med" len="med"/>
              <a:tailEnd type="none" w="med" len="med"/>
            </a:ln>
          </p:spPr>
        </p:sp>
        <p:sp>
          <p:nvSpPr>
            <p:cNvPr id="69695" name="Rectangle 18"/>
            <p:cNvSpPr/>
            <p:nvPr/>
          </p:nvSpPr>
          <p:spPr>
            <a:xfrm>
              <a:off x="2376" y="1536"/>
              <a:ext cx="1589" cy="248"/>
            </a:xfrm>
            <a:prstGeom prst="rect">
              <a:avLst/>
            </a:prstGeom>
            <a:noFill/>
            <a:ln w="12700">
              <a:noFill/>
            </a:ln>
          </p:spPr>
          <p:txBody>
            <a:bodyPr wrap="none" lIns="90488" tIns="44450" rIns="90488" bIns="44450">
              <a:spAutoFit/>
            </a:bodyPr>
            <a:lstStyle/>
            <a:p>
              <a:r>
                <a:rPr lang="en-US" altLang="zh-CN" sz="2000" i="0" dirty="0">
                  <a:solidFill>
                    <a:schemeClr val="tx1"/>
                  </a:solidFill>
                  <a:latin typeface="Arial" panose="020B0604020202020204" pitchFamily="34" charset="0"/>
                  <a:ea typeface="宋体" panose="02010600030101010101" pitchFamily="2" charset="-122"/>
                </a:rPr>
                <a:t>Start Access for D2</a:t>
              </a:r>
            </a:p>
          </p:txBody>
        </p:sp>
      </p:grpSp>
      <p:grpSp>
        <p:nvGrpSpPr>
          <p:cNvPr id="392265" name="Group 73"/>
          <p:cNvGrpSpPr/>
          <p:nvPr/>
        </p:nvGrpSpPr>
        <p:grpSpPr>
          <a:xfrm>
            <a:off x="1238250" y="1774825"/>
            <a:ext cx="1798638" cy="639763"/>
            <a:chOff x="936" y="1208"/>
            <a:chExt cx="1133" cy="403"/>
          </a:xfrm>
        </p:grpSpPr>
        <p:sp>
          <p:nvSpPr>
            <p:cNvPr id="69692" name="Line 19"/>
            <p:cNvSpPr/>
            <p:nvPr/>
          </p:nvSpPr>
          <p:spPr>
            <a:xfrm>
              <a:off x="945" y="1208"/>
              <a:ext cx="0" cy="224"/>
            </a:xfrm>
            <a:prstGeom prst="line">
              <a:avLst/>
            </a:prstGeom>
            <a:ln w="25400" cap="flat" cmpd="sng">
              <a:solidFill>
                <a:schemeClr val="tx1"/>
              </a:solidFill>
              <a:prstDash val="solid"/>
              <a:headEnd type="triangle" w="med" len="med"/>
              <a:tailEnd type="none" w="med" len="med"/>
            </a:ln>
          </p:spPr>
        </p:sp>
        <p:sp>
          <p:nvSpPr>
            <p:cNvPr id="69693" name="Rectangle 20"/>
            <p:cNvSpPr/>
            <p:nvPr/>
          </p:nvSpPr>
          <p:spPr>
            <a:xfrm>
              <a:off x="936" y="1344"/>
              <a:ext cx="1133" cy="267"/>
            </a:xfrm>
            <a:prstGeom prst="rect">
              <a:avLst/>
            </a:prstGeom>
            <a:noFill/>
            <a:ln w="12700">
              <a:noFill/>
            </a:ln>
          </p:spPr>
          <p:txBody>
            <a:bodyPr wrap="none" lIns="90488" tIns="44450" rIns="90488" bIns="44450">
              <a:spAutoFit/>
            </a:bodyPr>
            <a:lstStyle/>
            <a:p>
              <a:r>
                <a:rPr lang="en-US" altLang="zh-CN" sz="2200" i="0" dirty="0">
                  <a:solidFill>
                    <a:schemeClr val="tx1"/>
                  </a:solidFill>
                  <a:latin typeface="Arial" panose="020B0604020202020204" pitchFamily="34" charset="0"/>
                  <a:ea typeface="宋体" panose="02010600030101010101" pitchFamily="2" charset="-122"/>
                </a:rPr>
                <a:t>D1 available</a:t>
              </a:r>
            </a:p>
          </p:txBody>
        </p:sp>
      </p:grpSp>
      <p:grpSp>
        <p:nvGrpSpPr>
          <p:cNvPr id="69642" name="Group 21"/>
          <p:cNvGrpSpPr/>
          <p:nvPr/>
        </p:nvGrpSpPr>
        <p:grpSpPr>
          <a:xfrm>
            <a:off x="539750" y="3673475"/>
            <a:ext cx="3340100" cy="139700"/>
            <a:chOff x="436" y="2596"/>
            <a:chExt cx="2104" cy="88"/>
          </a:xfrm>
        </p:grpSpPr>
        <p:sp>
          <p:nvSpPr>
            <p:cNvPr id="69690" name="Rectangle 22"/>
            <p:cNvSpPr/>
            <p:nvPr/>
          </p:nvSpPr>
          <p:spPr>
            <a:xfrm>
              <a:off x="436" y="2596"/>
              <a:ext cx="520" cy="88"/>
            </a:xfrm>
            <a:prstGeom prst="rect">
              <a:avLst/>
            </a:prstGeom>
            <a:solidFill>
              <a:schemeClr val="accent1"/>
            </a:solidFill>
            <a:ln w="12700" cap="flat" cmpd="sng">
              <a:solidFill>
                <a:schemeClr val="tx1"/>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69691" name="Rectangle 23"/>
            <p:cNvSpPr/>
            <p:nvPr/>
          </p:nvSpPr>
          <p:spPr>
            <a:xfrm>
              <a:off x="436" y="2596"/>
              <a:ext cx="2104" cy="88"/>
            </a:xfrm>
            <a:prstGeom prst="rect">
              <a:avLst/>
            </a:prstGeom>
            <a:noFill/>
            <a:ln w="12700" cap="flat" cmpd="sng">
              <a:solidFill>
                <a:schemeClr val="tx1"/>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grpSp>
      <p:grpSp>
        <p:nvGrpSpPr>
          <p:cNvPr id="69643" name="Group 26"/>
          <p:cNvGrpSpPr/>
          <p:nvPr/>
        </p:nvGrpSpPr>
        <p:grpSpPr>
          <a:xfrm>
            <a:off x="1377950" y="3987800"/>
            <a:ext cx="3340100" cy="139700"/>
            <a:chOff x="964" y="2788"/>
            <a:chExt cx="2104" cy="88"/>
          </a:xfrm>
        </p:grpSpPr>
        <p:sp>
          <p:nvSpPr>
            <p:cNvPr id="69688" name="Rectangle 27"/>
            <p:cNvSpPr/>
            <p:nvPr/>
          </p:nvSpPr>
          <p:spPr>
            <a:xfrm>
              <a:off x="964" y="2788"/>
              <a:ext cx="520" cy="88"/>
            </a:xfrm>
            <a:prstGeom prst="rect">
              <a:avLst/>
            </a:prstGeom>
            <a:solidFill>
              <a:schemeClr val="accent1"/>
            </a:solidFill>
            <a:ln w="12700" cap="flat" cmpd="sng">
              <a:solidFill>
                <a:schemeClr val="tx1"/>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69689" name="Rectangle 28"/>
            <p:cNvSpPr/>
            <p:nvPr/>
          </p:nvSpPr>
          <p:spPr>
            <a:xfrm>
              <a:off x="964" y="2788"/>
              <a:ext cx="2104" cy="88"/>
            </a:xfrm>
            <a:prstGeom prst="rect">
              <a:avLst/>
            </a:prstGeom>
            <a:noFill/>
            <a:ln w="12700" cap="flat" cmpd="sng">
              <a:solidFill>
                <a:schemeClr val="tx1"/>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grpSp>
      <p:grpSp>
        <p:nvGrpSpPr>
          <p:cNvPr id="69644" name="Group 29"/>
          <p:cNvGrpSpPr/>
          <p:nvPr/>
        </p:nvGrpSpPr>
        <p:grpSpPr>
          <a:xfrm>
            <a:off x="2292350" y="4292600"/>
            <a:ext cx="3340100" cy="139700"/>
            <a:chOff x="1540" y="2980"/>
            <a:chExt cx="2104" cy="88"/>
          </a:xfrm>
        </p:grpSpPr>
        <p:sp>
          <p:nvSpPr>
            <p:cNvPr id="69686" name="Rectangle 30"/>
            <p:cNvSpPr/>
            <p:nvPr/>
          </p:nvSpPr>
          <p:spPr>
            <a:xfrm>
              <a:off x="1540" y="2980"/>
              <a:ext cx="520" cy="88"/>
            </a:xfrm>
            <a:prstGeom prst="rect">
              <a:avLst/>
            </a:prstGeom>
            <a:solidFill>
              <a:schemeClr val="accent1"/>
            </a:solidFill>
            <a:ln w="12700" cap="flat" cmpd="sng">
              <a:solidFill>
                <a:schemeClr val="tx1"/>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69687" name="Rectangle 31"/>
            <p:cNvSpPr/>
            <p:nvPr/>
          </p:nvSpPr>
          <p:spPr>
            <a:xfrm>
              <a:off x="1540" y="2980"/>
              <a:ext cx="2104" cy="88"/>
            </a:xfrm>
            <a:prstGeom prst="rect">
              <a:avLst/>
            </a:prstGeom>
            <a:noFill/>
            <a:ln w="12700" cap="flat" cmpd="sng">
              <a:solidFill>
                <a:schemeClr val="tx1"/>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grpSp>
      <p:grpSp>
        <p:nvGrpSpPr>
          <p:cNvPr id="69645" name="Group 32"/>
          <p:cNvGrpSpPr/>
          <p:nvPr/>
        </p:nvGrpSpPr>
        <p:grpSpPr>
          <a:xfrm>
            <a:off x="3130550" y="4597400"/>
            <a:ext cx="3340100" cy="139700"/>
            <a:chOff x="2068" y="3172"/>
            <a:chExt cx="2104" cy="88"/>
          </a:xfrm>
        </p:grpSpPr>
        <p:sp>
          <p:nvSpPr>
            <p:cNvPr id="69684" name="Rectangle 33"/>
            <p:cNvSpPr/>
            <p:nvPr/>
          </p:nvSpPr>
          <p:spPr>
            <a:xfrm>
              <a:off x="2068" y="3172"/>
              <a:ext cx="520" cy="88"/>
            </a:xfrm>
            <a:prstGeom prst="rect">
              <a:avLst/>
            </a:prstGeom>
            <a:solidFill>
              <a:schemeClr val="accent1"/>
            </a:solidFill>
            <a:ln w="12700" cap="flat" cmpd="sng">
              <a:solidFill>
                <a:schemeClr val="tx1"/>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69685" name="Rectangle 34"/>
            <p:cNvSpPr/>
            <p:nvPr/>
          </p:nvSpPr>
          <p:spPr>
            <a:xfrm>
              <a:off x="2068" y="3172"/>
              <a:ext cx="2104" cy="88"/>
            </a:xfrm>
            <a:prstGeom prst="rect">
              <a:avLst/>
            </a:prstGeom>
            <a:noFill/>
            <a:ln w="12700" cap="flat" cmpd="sng">
              <a:solidFill>
                <a:schemeClr val="tx1"/>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grpSp>
      <p:grpSp>
        <p:nvGrpSpPr>
          <p:cNvPr id="69646" name="Group 35"/>
          <p:cNvGrpSpPr/>
          <p:nvPr/>
        </p:nvGrpSpPr>
        <p:grpSpPr>
          <a:xfrm>
            <a:off x="3968750" y="4902200"/>
            <a:ext cx="3340100" cy="139700"/>
            <a:chOff x="2596" y="3364"/>
            <a:chExt cx="2104" cy="88"/>
          </a:xfrm>
        </p:grpSpPr>
        <p:sp>
          <p:nvSpPr>
            <p:cNvPr id="69682" name="Rectangle 36"/>
            <p:cNvSpPr/>
            <p:nvPr/>
          </p:nvSpPr>
          <p:spPr>
            <a:xfrm>
              <a:off x="2596" y="3364"/>
              <a:ext cx="520" cy="88"/>
            </a:xfrm>
            <a:prstGeom prst="rect">
              <a:avLst/>
            </a:prstGeom>
            <a:solidFill>
              <a:schemeClr val="accent1"/>
            </a:solidFill>
            <a:ln w="12700" cap="flat" cmpd="sng">
              <a:solidFill>
                <a:schemeClr val="tx1"/>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69683" name="Rectangle 37"/>
            <p:cNvSpPr/>
            <p:nvPr/>
          </p:nvSpPr>
          <p:spPr>
            <a:xfrm>
              <a:off x="2596" y="3364"/>
              <a:ext cx="2104" cy="88"/>
            </a:xfrm>
            <a:prstGeom prst="rect">
              <a:avLst/>
            </a:prstGeom>
            <a:noFill/>
            <a:ln w="12700" cap="flat" cmpd="sng">
              <a:solidFill>
                <a:schemeClr val="tx1"/>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grpSp>
      <p:grpSp>
        <p:nvGrpSpPr>
          <p:cNvPr id="392259" name="Group 67"/>
          <p:cNvGrpSpPr/>
          <p:nvPr/>
        </p:nvGrpSpPr>
        <p:grpSpPr>
          <a:xfrm>
            <a:off x="198438" y="3841750"/>
            <a:ext cx="363537" cy="2006600"/>
            <a:chOff x="221" y="2696"/>
            <a:chExt cx="229" cy="1264"/>
          </a:xfrm>
        </p:grpSpPr>
        <p:sp>
          <p:nvSpPr>
            <p:cNvPr id="69680" name="Line 25"/>
            <p:cNvSpPr/>
            <p:nvPr/>
          </p:nvSpPr>
          <p:spPr>
            <a:xfrm>
              <a:off x="432" y="2696"/>
              <a:ext cx="0" cy="416"/>
            </a:xfrm>
            <a:prstGeom prst="line">
              <a:avLst/>
            </a:prstGeom>
            <a:ln w="25400" cap="flat" cmpd="sng">
              <a:solidFill>
                <a:schemeClr val="tx1"/>
              </a:solidFill>
              <a:prstDash val="solid"/>
              <a:headEnd type="triangle" w="med" len="med"/>
              <a:tailEnd type="none" w="med" len="med"/>
            </a:ln>
          </p:spPr>
        </p:sp>
        <p:sp>
          <p:nvSpPr>
            <p:cNvPr id="69681" name="Rectangle 38"/>
            <p:cNvSpPr/>
            <p:nvPr/>
          </p:nvSpPr>
          <p:spPr>
            <a:xfrm rot="-5400000">
              <a:off x="-229" y="3280"/>
              <a:ext cx="1130" cy="229"/>
            </a:xfrm>
            <a:prstGeom prst="rect">
              <a:avLst/>
            </a:prstGeom>
            <a:noFill/>
            <a:ln w="12700">
              <a:noFill/>
            </a:ln>
          </p:spPr>
          <p:txBody>
            <a:bodyPr wrap="none" lIns="90488" tIns="44450" rIns="90488" bIns="44450">
              <a:spAutoFit/>
            </a:bodyPr>
            <a:lstStyle/>
            <a:p>
              <a:pPr>
                <a:buNone/>
              </a:pPr>
              <a:r>
                <a:rPr lang="en-US" altLang="zh-CN" i="0" dirty="0">
                  <a:solidFill>
                    <a:srgbClr val="CC0000"/>
                  </a:solidFill>
                  <a:latin typeface="Arial" panose="020B0604020202020204" pitchFamily="34" charset="0"/>
                  <a:ea typeface="宋体" panose="02010600030101010101" pitchFamily="2" charset="-122"/>
                </a:rPr>
                <a:t>Access Bank 0</a:t>
              </a:r>
            </a:p>
          </p:txBody>
        </p:sp>
      </p:grpSp>
      <p:grpSp>
        <p:nvGrpSpPr>
          <p:cNvPr id="392260" name="Group 68"/>
          <p:cNvGrpSpPr/>
          <p:nvPr/>
        </p:nvGrpSpPr>
        <p:grpSpPr>
          <a:xfrm>
            <a:off x="687388" y="4146550"/>
            <a:ext cx="1793875" cy="1036638"/>
            <a:chOff x="529" y="2888"/>
            <a:chExt cx="1130" cy="653"/>
          </a:xfrm>
        </p:grpSpPr>
        <p:sp>
          <p:nvSpPr>
            <p:cNvPr id="69678" name="Line 39"/>
            <p:cNvSpPr/>
            <p:nvPr/>
          </p:nvSpPr>
          <p:spPr>
            <a:xfrm>
              <a:off x="970" y="2888"/>
              <a:ext cx="0" cy="416"/>
            </a:xfrm>
            <a:prstGeom prst="line">
              <a:avLst/>
            </a:prstGeom>
            <a:ln w="25400" cap="flat" cmpd="sng">
              <a:solidFill>
                <a:schemeClr val="tx1"/>
              </a:solidFill>
              <a:prstDash val="solid"/>
              <a:headEnd type="triangle" w="med" len="med"/>
              <a:tailEnd type="none" w="med" len="med"/>
            </a:ln>
          </p:spPr>
        </p:sp>
        <p:sp>
          <p:nvSpPr>
            <p:cNvPr id="69679" name="Rectangle 40"/>
            <p:cNvSpPr/>
            <p:nvPr/>
          </p:nvSpPr>
          <p:spPr>
            <a:xfrm>
              <a:off x="529" y="3312"/>
              <a:ext cx="1130" cy="229"/>
            </a:xfrm>
            <a:prstGeom prst="rect">
              <a:avLst/>
            </a:prstGeom>
            <a:noFill/>
            <a:ln w="12700">
              <a:noFill/>
            </a:ln>
          </p:spPr>
          <p:txBody>
            <a:bodyPr wrap="none" lIns="90488" tIns="44450" rIns="90488" bIns="44450">
              <a:spAutoFit/>
            </a:bodyPr>
            <a:lstStyle/>
            <a:p>
              <a:pPr>
                <a:buNone/>
              </a:pPr>
              <a:r>
                <a:rPr lang="en-US" altLang="zh-CN" i="0" dirty="0">
                  <a:solidFill>
                    <a:srgbClr val="CC0000"/>
                  </a:solidFill>
                  <a:latin typeface="Arial" panose="020B0604020202020204" pitchFamily="34" charset="0"/>
                  <a:ea typeface="宋体" panose="02010600030101010101" pitchFamily="2" charset="-122"/>
                </a:rPr>
                <a:t>Access Bank 1</a:t>
              </a:r>
            </a:p>
          </p:txBody>
        </p:sp>
      </p:grpSp>
      <p:grpSp>
        <p:nvGrpSpPr>
          <p:cNvPr id="392261" name="Group 69"/>
          <p:cNvGrpSpPr/>
          <p:nvPr/>
        </p:nvGrpSpPr>
        <p:grpSpPr>
          <a:xfrm>
            <a:off x="1557338" y="4464050"/>
            <a:ext cx="1793875" cy="1036638"/>
            <a:chOff x="1066" y="3080"/>
            <a:chExt cx="1130" cy="653"/>
          </a:xfrm>
        </p:grpSpPr>
        <p:sp>
          <p:nvSpPr>
            <p:cNvPr id="69676" name="Line 41"/>
            <p:cNvSpPr/>
            <p:nvPr/>
          </p:nvSpPr>
          <p:spPr>
            <a:xfrm>
              <a:off x="1546" y="3080"/>
              <a:ext cx="0" cy="416"/>
            </a:xfrm>
            <a:prstGeom prst="line">
              <a:avLst/>
            </a:prstGeom>
            <a:ln w="25400" cap="flat" cmpd="sng">
              <a:solidFill>
                <a:schemeClr val="tx1"/>
              </a:solidFill>
              <a:prstDash val="solid"/>
              <a:headEnd type="triangle" w="med" len="med"/>
              <a:tailEnd type="none" w="med" len="med"/>
            </a:ln>
          </p:spPr>
        </p:sp>
        <p:sp>
          <p:nvSpPr>
            <p:cNvPr id="69677" name="Rectangle 42"/>
            <p:cNvSpPr/>
            <p:nvPr/>
          </p:nvSpPr>
          <p:spPr>
            <a:xfrm>
              <a:off x="1066" y="3504"/>
              <a:ext cx="1130" cy="229"/>
            </a:xfrm>
            <a:prstGeom prst="rect">
              <a:avLst/>
            </a:prstGeom>
            <a:noFill/>
            <a:ln w="12700">
              <a:noFill/>
            </a:ln>
          </p:spPr>
          <p:txBody>
            <a:bodyPr wrap="none" lIns="90488" tIns="44450" rIns="90488" bIns="44450">
              <a:spAutoFit/>
            </a:bodyPr>
            <a:lstStyle/>
            <a:p>
              <a:pPr>
                <a:buNone/>
              </a:pPr>
              <a:r>
                <a:rPr lang="en-US" altLang="zh-CN" i="0" dirty="0">
                  <a:solidFill>
                    <a:srgbClr val="CC0000"/>
                  </a:solidFill>
                  <a:latin typeface="Arial" panose="020B0604020202020204" pitchFamily="34" charset="0"/>
                  <a:ea typeface="宋体" panose="02010600030101010101" pitchFamily="2" charset="-122"/>
                </a:rPr>
                <a:t>Access Bank 2</a:t>
              </a:r>
            </a:p>
          </p:txBody>
        </p:sp>
      </p:grpSp>
      <p:grpSp>
        <p:nvGrpSpPr>
          <p:cNvPr id="392262" name="Group 70"/>
          <p:cNvGrpSpPr/>
          <p:nvPr/>
        </p:nvGrpSpPr>
        <p:grpSpPr>
          <a:xfrm>
            <a:off x="2403475" y="4756150"/>
            <a:ext cx="1793875" cy="1036638"/>
            <a:chOff x="1610" y="3272"/>
            <a:chExt cx="1130" cy="653"/>
          </a:xfrm>
        </p:grpSpPr>
        <p:sp>
          <p:nvSpPr>
            <p:cNvPr id="69674" name="Line 43"/>
            <p:cNvSpPr/>
            <p:nvPr/>
          </p:nvSpPr>
          <p:spPr>
            <a:xfrm>
              <a:off x="2074" y="3272"/>
              <a:ext cx="0" cy="416"/>
            </a:xfrm>
            <a:prstGeom prst="line">
              <a:avLst/>
            </a:prstGeom>
            <a:ln w="25400" cap="flat" cmpd="sng">
              <a:solidFill>
                <a:schemeClr val="tx1"/>
              </a:solidFill>
              <a:prstDash val="solid"/>
              <a:headEnd type="triangle" w="med" len="med"/>
              <a:tailEnd type="none" w="med" len="med"/>
            </a:ln>
          </p:spPr>
        </p:sp>
        <p:sp>
          <p:nvSpPr>
            <p:cNvPr id="69675" name="Rectangle 44"/>
            <p:cNvSpPr/>
            <p:nvPr/>
          </p:nvSpPr>
          <p:spPr>
            <a:xfrm>
              <a:off x="1610" y="3696"/>
              <a:ext cx="1130" cy="229"/>
            </a:xfrm>
            <a:prstGeom prst="rect">
              <a:avLst/>
            </a:prstGeom>
            <a:noFill/>
            <a:ln w="12700">
              <a:noFill/>
            </a:ln>
          </p:spPr>
          <p:txBody>
            <a:bodyPr wrap="none" lIns="90488" tIns="44450" rIns="90488" bIns="44450">
              <a:spAutoFit/>
            </a:bodyPr>
            <a:lstStyle/>
            <a:p>
              <a:pPr>
                <a:buNone/>
              </a:pPr>
              <a:r>
                <a:rPr lang="en-US" altLang="zh-CN" i="0" dirty="0">
                  <a:solidFill>
                    <a:srgbClr val="CC0000"/>
                  </a:solidFill>
                  <a:latin typeface="Arial" panose="020B0604020202020204" pitchFamily="34" charset="0"/>
                  <a:ea typeface="宋体" panose="02010600030101010101" pitchFamily="2" charset="-122"/>
                </a:rPr>
                <a:t>Access Bank 3</a:t>
              </a:r>
            </a:p>
          </p:txBody>
        </p:sp>
      </p:grpSp>
      <p:grpSp>
        <p:nvGrpSpPr>
          <p:cNvPr id="392263" name="Group 71"/>
          <p:cNvGrpSpPr/>
          <p:nvPr/>
        </p:nvGrpSpPr>
        <p:grpSpPr>
          <a:xfrm>
            <a:off x="3354388" y="5060950"/>
            <a:ext cx="3317875" cy="1036638"/>
            <a:chOff x="2209" y="3464"/>
            <a:chExt cx="2090" cy="653"/>
          </a:xfrm>
        </p:grpSpPr>
        <p:sp>
          <p:nvSpPr>
            <p:cNvPr id="69672" name="Line 45"/>
            <p:cNvSpPr/>
            <p:nvPr/>
          </p:nvSpPr>
          <p:spPr>
            <a:xfrm>
              <a:off x="2602" y="3464"/>
              <a:ext cx="0" cy="416"/>
            </a:xfrm>
            <a:prstGeom prst="line">
              <a:avLst/>
            </a:prstGeom>
            <a:ln w="25400" cap="flat" cmpd="sng">
              <a:solidFill>
                <a:schemeClr val="tx1"/>
              </a:solidFill>
              <a:prstDash val="solid"/>
              <a:headEnd type="triangle" w="med" len="med"/>
              <a:tailEnd type="none" w="med" len="med"/>
            </a:ln>
          </p:spPr>
        </p:sp>
        <p:sp>
          <p:nvSpPr>
            <p:cNvPr id="69673" name="Rectangle 46"/>
            <p:cNvSpPr/>
            <p:nvPr/>
          </p:nvSpPr>
          <p:spPr>
            <a:xfrm>
              <a:off x="2209" y="3888"/>
              <a:ext cx="2090" cy="229"/>
            </a:xfrm>
            <a:prstGeom prst="rect">
              <a:avLst/>
            </a:prstGeom>
            <a:noFill/>
            <a:ln w="12700">
              <a:noFill/>
            </a:ln>
          </p:spPr>
          <p:txBody>
            <a:bodyPr wrap="none" lIns="90488" tIns="44450" rIns="90488" bIns="44450">
              <a:spAutoFit/>
            </a:bodyPr>
            <a:lstStyle/>
            <a:p>
              <a:pPr>
                <a:buNone/>
              </a:pPr>
              <a:r>
                <a:rPr lang="en-US" altLang="zh-CN" i="0" dirty="0">
                  <a:solidFill>
                    <a:srgbClr val="CC0000"/>
                  </a:solidFill>
                  <a:latin typeface="Arial" panose="020B0604020202020204" pitchFamily="34" charset="0"/>
                  <a:ea typeface="宋体" panose="02010600030101010101" pitchFamily="2" charset="-122"/>
                </a:rPr>
                <a:t>We can Access Bank 0 again</a:t>
              </a:r>
            </a:p>
          </p:txBody>
        </p:sp>
      </p:grpSp>
      <p:grpSp>
        <p:nvGrpSpPr>
          <p:cNvPr id="69652" name="Group 65"/>
          <p:cNvGrpSpPr/>
          <p:nvPr/>
        </p:nvGrpSpPr>
        <p:grpSpPr>
          <a:xfrm>
            <a:off x="5921375" y="2393950"/>
            <a:ext cx="2905125" cy="2349500"/>
            <a:chOff x="3656" y="1872"/>
            <a:chExt cx="1760" cy="1480"/>
          </a:xfrm>
        </p:grpSpPr>
        <p:sp>
          <p:nvSpPr>
            <p:cNvPr id="69656" name="Rectangle 47"/>
            <p:cNvSpPr/>
            <p:nvPr/>
          </p:nvSpPr>
          <p:spPr>
            <a:xfrm>
              <a:off x="3656" y="2456"/>
              <a:ext cx="416" cy="320"/>
            </a:xfrm>
            <a:prstGeom prst="rect">
              <a:avLst/>
            </a:prstGeom>
            <a:noFill/>
            <a:ln w="25400" cap="flat" cmpd="sng">
              <a:solidFill>
                <a:schemeClr val="tx1"/>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69657" name="Rectangle 48"/>
            <p:cNvSpPr/>
            <p:nvPr/>
          </p:nvSpPr>
          <p:spPr>
            <a:xfrm>
              <a:off x="4856" y="2264"/>
              <a:ext cx="560" cy="320"/>
            </a:xfrm>
            <a:prstGeom prst="rect">
              <a:avLst/>
            </a:prstGeom>
            <a:noFill/>
            <a:ln w="25400" cap="flat" cmpd="sng">
              <a:solidFill>
                <a:schemeClr val="tx1"/>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69658" name="Rectangle 49"/>
            <p:cNvSpPr/>
            <p:nvPr/>
          </p:nvSpPr>
          <p:spPr>
            <a:xfrm>
              <a:off x="3687" y="2496"/>
              <a:ext cx="402" cy="229"/>
            </a:xfrm>
            <a:prstGeom prst="rect">
              <a:avLst/>
            </a:prstGeom>
            <a:noFill/>
            <a:ln w="12700">
              <a:noFill/>
            </a:ln>
          </p:spPr>
          <p:txBody>
            <a:bodyPr wrap="none" lIns="90488" tIns="44450" rIns="90488" bIns="44450">
              <a:spAutoFit/>
            </a:bodyPr>
            <a:lstStyle/>
            <a:p>
              <a:r>
                <a:rPr lang="en-US" altLang="zh-CN" i="0" dirty="0">
                  <a:solidFill>
                    <a:schemeClr val="tx1"/>
                  </a:solidFill>
                  <a:latin typeface="Arial" panose="020B0604020202020204" pitchFamily="34" charset="0"/>
                  <a:ea typeface="宋体" panose="02010600030101010101" pitchFamily="2" charset="-122"/>
                </a:rPr>
                <a:t>CPU</a:t>
              </a:r>
            </a:p>
          </p:txBody>
        </p:sp>
        <p:sp>
          <p:nvSpPr>
            <p:cNvPr id="69659" name="Rectangle 50"/>
            <p:cNvSpPr/>
            <p:nvPr/>
          </p:nvSpPr>
          <p:spPr>
            <a:xfrm>
              <a:off x="4849" y="2256"/>
              <a:ext cx="563" cy="229"/>
            </a:xfrm>
            <a:prstGeom prst="rect">
              <a:avLst/>
            </a:prstGeom>
            <a:noFill/>
            <a:ln w="12700">
              <a:noFill/>
            </a:ln>
          </p:spPr>
          <p:txBody>
            <a:bodyPr wrap="none" lIns="90488" tIns="44450" rIns="90488" bIns="44450">
              <a:spAutoFit/>
            </a:bodyPr>
            <a:lstStyle/>
            <a:p>
              <a:pPr algn="ctr"/>
              <a:r>
                <a:rPr lang="en-US" altLang="zh-CN" i="0" dirty="0">
                  <a:solidFill>
                    <a:schemeClr val="tx1"/>
                  </a:solidFill>
                  <a:latin typeface="Arial" panose="020B0604020202020204" pitchFamily="34" charset="0"/>
                  <a:ea typeface="宋体" panose="02010600030101010101" pitchFamily="2" charset="-122"/>
                </a:rPr>
                <a:t>Bank 1</a:t>
              </a:r>
            </a:p>
          </p:txBody>
        </p:sp>
        <p:sp>
          <p:nvSpPr>
            <p:cNvPr id="69660" name="Rectangle 51"/>
            <p:cNvSpPr/>
            <p:nvPr/>
          </p:nvSpPr>
          <p:spPr>
            <a:xfrm>
              <a:off x="4856" y="1880"/>
              <a:ext cx="560" cy="320"/>
            </a:xfrm>
            <a:prstGeom prst="rect">
              <a:avLst/>
            </a:prstGeom>
            <a:noFill/>
            <a:ln w="25400" cap="flat" cmpd="sng">
              <a:solidFill>
                <a:schemeClr val="tx1"/>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69661" name="Rectangle 52"/>
            <p:cNvSpPr/>
            <p:nvPr/>
          </p:nvSpPr>
          <p:spPr>
            <a:xfrm>
              <a:off x="4849" y="1872"/>
              <a:ext cx="563" cy="272"/>
            </a:xfrm>
            <a:prstGeom prst="rect">
              <a:avLst/>
            </a:prstGeom>
            <a:noFill/>
            <a:ln w="12700">
              <a:noFill/>
            </a:ln>
          </p:spPr>
          <p:txBody>
            <a:bodyPr wrap="none" lIns="90488" tIns="44450" rIns="90488" bIns="44450">
              <a:spAutoFit/>
            </a:bodyPr>
            <a:lstStyle/>
            <a:p>
              <a:pPr algn="ctr">
                <a:lnSpc>
                  <a:spcPct val="125000"/>
                </a:lnSpc>
              </a:pPr>
              <a:r>
                <a:rPr lang="en-US" altLang="zh-CN" i="0" dirty="0">
                  <a:solidFill>
                    <a:schemeClr val="tx1"/>
                  </a:solidFill>
                  <a:latin typeface="Arial" panose="020B0604020202020204" pitchFamily="34" charset="0"/>
                  <a:ea typeface="宋体" panose="02010600030101010101" pitchFamily="2" charset="-122"/>
                </a:rPr>
                <a:t>Bank 0</a:t>
              </a:r>
            </a:p>
          </p:txBody>
        </p:sp>
        <p:sp>
          <p:nvSpPr>
            <p:cNvPr id="69662" name="Rectangle 53"/>
            <p:cNvSpPr/>
            <p:nvPr/>
          </p:nvSpPr>
          <p:spPr>
            <a:xfrm>
              <a:off x="4856" y="3032"/>
              <a:ext cx="560" cy="320"/>
            </a:xfrm>
            <a:prstGeom prst="rect">
              <a:avLst/>
            </a:prstGeom>
            <a:noFill/>
            <a:ln w="25400" cap="flat" cmpd="sng">
              <a:solidFill>
                <a:schemeClr val="tx1"/>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69663" name="Rectangle 54"/>
            <p:cNvSpPr/>
            <p:nvPr/>
          </p:nvSpPr>
          <p:spPr>
            <a:xfrm>
              <a:off x="4852" y="3024"/>
              <a:ext cx="563" cy="229"/>
            </a:xfrm>
            <a:prstGeom prst="rect">
              <a:avLst/>
            </a:prstGeom>
            <a:noFill/>
            <a:ln w="12700">
              <a:noFill/>
            </a:ln>
          </p:spPr>
          <p:txBody>
            <a:bodyPr wrap="none" lIns="90488" tIns="44450" rIns="90488" bIns="44450">
              <a:spAutoFit/>
            </a:bodyPr>
            <a:lstStyle/>
            <a:p>
              <a:pPr algn="ctr"/>
              <a:r>
                <a:rPr lang="en-US" altLang="zh-CN" i="0" dirty="0">
                  <a:solidFill>
                    <a:schemeClr val="tx1"/>
                  </a:solidFill>
                  <a:latin typeface="Arial" panose="020B0604020202020204" pitchFamily="34" charset="0"/>
                  <a:ea typeface="宋体" panose="02010600030101010101" pitchFamily="2" charset="-122"/>
                </a:rPr>
                <a:t>Bank 3</a:t>
              </a:r>
            </a:p>
          </p:txBody>
        </p:sp>
        <p:sp>
          <p:nvSpPr>
            <p:cNvPr id="69664" name="Rectangle 55"/>
            <p:cNvSpPr/>
            <p:nvPr/>
          </p:nvSpPr>
          <p:spPr>
            <a:xfrm>
              <a:off x="4856" y="2648"/>
              <a:ext cx="560" cy="320"/>
            </a:xfrm>
            <a:prstGeom prst="rect">
              <a:avLst/>
            </a:prstGeom>
            <a:noFill/>
            <a:ln w="25400" cap="flat" cmpd="sng">
              <a:solidFill>
                <a:schemeClr val="tx1"/>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69665" name="Rectangle 56"/>
            <p:cNvSpPr/>
            <p:nvPr/>
          </p:nvSpPr>
          <p:spPr>
            <a:xfrm>
              <a:off x="4851" y="2640"/>
              <a:ext cx="563" cy="229"/>
            </a:xfrm>
            <a:prstGeom prst="rect">
              <a:avLst/>
            </a:prstGeom>
            <a:noFill/>
            <a:ln w="12700">
              <a:noFill/>
            </a:ln>
          </p:spPr>
          <p:txBody>
            <a:bodyPr wrap="none" lIns="90488" tIns="44450" rIns="90488" bIns="44450">
              <a:spAutoFit/>
            </a:bodyPr>
            <a:lstStyle/>
            <a:p>
              <a:pPr algn="ctr"/>
              <a:r>
                <a:rPr lang="en-US" altLang="zh-CN" i="0" dirty="0">
                  <a:solidFill>
                    <a:schemeClr val="tx1"/>
                  </a:solidFill>
                  <a:latin typeface="Arial" panose="020B0604020202020204" pitchFamily="34" charset="0"/>
                  <a:ea typeface="宋体" panose="02010600030101010101" pitchFamily="2" charset="-122"/>
                </a:rPr>
                <a:t>Bank 2</a:t>
              </a:r>
            </a:p>
          </p:txBody>
        </p:sp>
        <p:sp>
          <p:nvSpPr>
            <p:cNvPr id="69666" name="Line 57"/>
            <p:cNvSpPr/>
            <p:nvPr/>
          </p:nvSpPr>
          <p:spPr>
            <a:xfrm>
              <a:off x="4558" y="2064"/>
              <a:ext cx="272" cy="0"/>
            </a:xfrm>
            <a:prstGeom prst="line">
              <a:avLst/>
            </a:prstGeom>
            <a:ln w="25400" cap="flat" cmpd="sng">
              <a:solidFill>
                <a:schemeClr val="tx1"/>
              </a:solidFill>
              <a:prstDash val="solid"/>
              <a:headEnd type="none" w="med" len="med"/>
              <a:tailEnd type="triangle" w="med" len="med"/>
            </a:ln>
          </p:spPr>
        </p:sp>
        <p:sp>
          <p:nvSpPr>
            <p:cNvPr id="69667" name="Line 58"/>
            <p:cNvSpPr/>
            <p:nvPr/>
          </p:nvSpPr>
          <p:spPr>
            <a:xfrm>
              <a:off x="4568" y="2448"/>
              <a:ext cx="272" cy="0"/>
            </a:xfrm>
            <a:prstGeom prst="line">
              <a:avLst/>
            </a:prstGeom>
            <a:ln w="25400" cap="flat" cmpd="sng">
              <a:solidFill>
                <a:schemeClr val="tx1"/>
              </a:solidFill>
              <a:prstDash val="solid"/>
              <a:headEnd type="none" w="med" len="med"/>
              <a:tailEnd type="triangle" w="med" len="med"/>
            </a:ln>
          </p:spPr>
        </p:sp>
        <p:sp>
          <p:nvSpPr>
            <p:cNvPr id="69668" name="Line 59"/>
            <p:cNvSpPr/>
            <p:nvPr/>
          </p:nvSpPr>
          <p:spPr>
            <a:xfrm>
              <a:off x="4568" y="2832"/>
              <a:ext cx="272" cy="0"/>
            </a:xfrm>
            <a:prstGeom prst="line">
              <a:avLst/>
            </a:prstGeom>
            <a:ln w="25400" cap="flat" cmpd="sng">
              <a:solidFill>
                <a:schemeClr val="tx1"/>
              </a:solidFill>
              <a:prstDash val="solid"/>
              <a:headEnd type="none" w="med" len="med"/>
              <a:tailEnd type="triangle" w="med" len="med"/>
            </a:ln>
          </p:spPr>
        </p:sp>
        <p:sp>
          <p:nvSpPr>
            <p:cNvPr id="69669" name="Line 60"/>
            <p:cNvSpPr/>
            <p:nvPr/>
          </p:nvSpPr>
          <p:spPr>
            <a:xfrm>
              <a:off x="4568" y="3216"/>
              <a:ext cx="272" cy="0"/>
            </a:xfrm>
            <a:prstGeom prst="line">
              <a:avLst/>
            </a:prstGeom>
            <a:ln w="25400" cap="flat" cmpd="sng">
              <a:solidFill>
                <a:schemeClr val="tx1"/>
              </a:solidFill>
              <a:prstDash val="solid"/>
              <a:headEnd type="none" w="med" len="med"/>
              <a:tailEnd type="triangle" w="med" len="med"/>
            </a:ln>
          </p:spPr>
        </p:sp>
        <p:sp>
          <p:nvSpPr>
            <p:cNvPr id="69670" name="Line 61"/>
            <p:cNvSpPr/>
            <p:nvPr/>
          </p:nvSpPr>
          <p:spPr>
            <a:xfrm flipV="1">
              <a:off x="4560" y="2056"/>
              <a:ext cx="0" cy="1168"/>
            </a:xfrm>
            <a:prstGeom prst="line">
              <a:avLst/>
            </a:prstGeom>
            <a:ln w="25400" cap="flat" cmpd="sng">
              <a:solidFill>
                <a:schemeClr val="tx1"/>
              </a:solidFill>
              <a:prstDash val="solid"/>
              <a:headEnd type="none" w="med" len="med"/>
              <a:tailEnd type="none" w="med" len="med"/>
            </a:ln>
          </p:spPr>
        </p:sp>
        <p:sp>
          <p:nvSpPr>
            <p:cNvPr id="69671" name="Line 62"/>
            <p:cNvSpPr/>
            <p:nvPr/>
          </p:nvSpPr>
          <p:spPr>
            <a:xfrm flipH="1">
              <a:off x="4072" y="2640"/>
              <a:ext cx="496" cy="0"/>
            </a:xfrm>
            <a:prstGeom prst="line">
              <a:avLst/>
            </a:prstGeom>
            <a:ln w="25400" cap="flat" cmpd="sng">
              <a:solidFill>
                <a:schemeClr val="tx1"/>
              </a:solidFill>
              <a:prstDash val="solid"/>
              <a:headEnd type="none" w="med" len="med"/>
              <a:tailEnd type="triangle" w="med" len="med"/>
            </a:ln>
          </p:spPr>
        </p:sp>
      </p:grpSp>
      <p:sp>
        <p:nvSpPr>
          <p:cNvPr id="69653" name="Rectangle 75"/>
          <p:cNvSpPr/>
          <p:nvPr/>
        </p:nvSpPr>
        <p:spPr>
          <a:xfrm>
            <a:off x="355600" y="3024188"/>
            <a:ext cx="4583113" cy="423862"/>
          </a:xfrm>
          <a:prstGeom prst="rect">
            <a:avLst/>
          </a:prstGeom>
          <a:noFill/>
          <a:ln w="12700">
            <a:noFill/>
          </a:ln>
        </p:spPr>
        <p:txBody>
          <a:bodyPr wrap="none" lIns="90488" tIns="44450" rIns="90488" bIns="44450">
            <a:spAutoFit/>
          </a:bodyPr>
          <a:lstStyle/>
          <a:p>
            <a:pPr>
              <a:buNone/>
            </a:pPr>
            <a:r>
              <a:rPr lang="en-US" altLang="zh-CN" sz="2200" i="0" dirty="0">
                <a:solidFill>
                  <a:srgbClr val="0000FF"/>
                </a:solidFill>
                <a:latin typeface="Arial" panose="020B0604020202020204" pitchFamily="34" charset="0"/>
                <a:ea typeface="宋体" panose="02010600030101010101" pitchFamily="2" charset="-122"/>
              </a:rPr>
              <a:t>Access Pattern with Interleaving:</a:t>
            </a:r>
          </a:p>
        </p:txBody>
      </p:sp>
      <p:sp>
        <p:nvSpPr>
          <p:cNvPr id="392268" name="Rectangle 76"/>
          <p:cNvSpPr/>
          <p:nvPr/>
        </p:nvSpPr>
        <p:spPr>
          <a:xfrm>
            <a:off x="431800" y="6173788"/>
            <a:ext cx="7694613" cy="304800"/>
          </a:xfrm>
          <a:prstGeom prst="rect">
            <a:avLst/>
          </a:prstGeom>
          <a:noFill/>
          <a:ln w="9525">
            <a:noFill/>
          </a:ln>
        </p:spPr>
        <p:txBody>
          <a:bodyPr lIns="0" tIns="0" rIns="0" bIns="0">
            <a:spAutoFit/>
          </a:bodyPr>
          <a:lstStyle/>
          <a:p>
            <a:pPr lvl="1" eaLnBrk="1" hangingPunct="1">
              <a:spcBef>
                <a:spcPct val="50000"/>
              </a:spcBef>
            </a:pPr>
            <a:r>
              <a:rPr lang="zh-CN" altLang="en-US" sz="2000" i="0" dirty="0">
                <a:solidFill>
                  <a:srgbClr val="FF0000"/>
                </a:solidFill>
                <a:latin typeface="Arial" panose="020B0604020202020204" pitchFamily="34" charset="0"/>
                <a:ea typeface="黑体" panose="02010609060101010101" pitchFamily="49" charset="-122"/>
              </a:rPr>
              <a:t>每隔1/</a:t>
            </a:r>
            <a:r>
              <a:rPr lang="en-US" altLang="zh-CN" sz="2000" i="0" dirty="0">
                <a:solidFill>
                  <a:srgbClr val="FF0000"/>
                </a:solidFill>
                <a:latin typeface="Arial" panose="020B0604020202020204" pitchFamily="34" charset="0"/>
                <a:ea typeface="黑体" panose="02010609060101010101" pitchFamily="49" charset="-122"/>
              </a:rPr>
              <a:t>4</a:t>
            </a:r>
            <a:r>
              <a:rPr lang="zh-CN" altLang="en-US" sz="2000" i="0" dirty="0">
                <a:solidFill>
                  <a:srgbClr val="FF0000"/>
                </a:solidFill>
                <a:latin typeface="Arial" panose="020B0604020202020204" pitchFamily="34" charset="0"/>
                <a:ea typeface="黑体" panose="02010609060101010101" pitchFamily="49" charset="-122"/>
              </a:rPr>
              <a:t>周期在数据线上得到一个信息，使主存吞吐量提高</a:t>
            </a:r>
            <a:r>
              <a:rPr lang="en-US" altLang="zh-CN" sz="2000" i="0" dirty="0">
                <a:solidFill>
                  <a:srgbClr val="FF0000"/>
                </a:solidFill>
                <a:latin typeface="Arial" panose="020B0604020202020204" pitchFamily="34" charset="0"/>
                <a:ea typeface="黑体" panose="02010609060101010101" pitchFamily="49" charset="-122"/>
              </a:rPr>
              <a:t>4</a:t>
            </a:r>
            <a:r>
              <a:rPr lang="zh-CN" altLang="en-US" sz="2000" i="0" dirty="0">
                <a:solidFill>
                  <a:srgbClr val="FF0000"/>
                </a:solidFill>
                <a:latin typeface="Arial" panose="020B0604020202020204" pitchFamily="34" charset="0"/>
                <a:ea typeface="黑体" panose="02010609060101010101" pitchFamily="49" charset="-122"/>
              </a:rPr>
              <a:t>倍</a:t>
            </a:r>
            <a:r>
              <a:rPr lang="en-US" altLang="zh-CN" sz="2000" i="0" dirty="0">
                <a:solidFill>
                  <a:srgbClr val="FF0000"/>
                </a:solidFill>
                <a:latin typeface="Arial" panose="020B0604020202020204" pitchFamily="34" charset="0"/>
                <a:ea typeface="黑体" panose="02010609060101010101" pitchFamily="49" charset="-122"/>
              </a:rPr>
              <a:t>!</a:t>
            </a:r>
          </a:p>
        </p:txBody>
      </p:sp>
      <p:sp>
        <p:nvSpPr>
          <p:cNvPr id="392269" name="Text Box 77"/>
          <p:cNvSpPr txBox="1"/>
          <p:nvPr/>
        </p:nvSpPr>
        <p:spPr>
          <a:xfrm>
            <a:off x="7092950" y="5229225"/>
            <a:ext cx="1393825" cy="669925"/>
          </a:xfrm>
          <a:prstGeom prst="rect">
            <a:avLst/>
          </a:prstGeom>
          <a:noFill/>
          <a:ln w="9525">
            <a:noFill/>
          </a:ln>
        </p:spPr>
        <p:txBody>
          <a:bodyPr lIns="0" tIns="0" rIns="0" bIns="0">
            <a:spAutoFit/>
          </a:bodyPr>
          <a:lstStyle/>
          <a:p>
            <a:pPr eaLnBrk="1" hangingPunct="1">
              <a:spcBef>
                <a:spcPct val="50000"/>
              </a:spcBef>
            </a:pPr>
            <a:r>
              <a:rPr lang="zh-CN" altLang="en-US" sz="2200" i="0" dirty="0">
                <a:solidFill>
                  <a:srgbClr val="0000FF"/>
                </a:solidFill>
                <a:latin typeface="Arial" panose="020B0604020202020204" pitchFamily="34" charset="0"/>
                <a:ea typeface="黑体" panose="02010609060101010101" pitchFamily="49" charset="-122"/>
              </a:rPr>
              <a:t>轮流启动各</a:t>
            </a:r>
            <a:r>
              <a:rPr lang="en-US" altLang="zh-CN" sz="2200" i="0" dirty="0">
                <a:solidFill>
                  <a:srgbClr val="0000FF"/>
                </a:solidFill>
                <a:latin typeface="Arial" panose="020B0604020202020204" pitchFamily="34" charset="0"/>
                <a:ea typeface="黑体" panose="02010609060101010101" pitchFamily="49" charset="-122"/>
              </a:rPr>
              <a:t>Bank</a:t>
            </a:r>
            <a:r>
              <a:rPr lang="zh-CN" altLang="en-US" sz="2200" i="0" dirty="0">
                <a:solidFill>
                  <a:srgbClr val="0000FF"/>
                </a:solidFill>
                <a:latin typeface="Arial" panose="020B0604020202020204" pitchFamily="34" charset="0"/>
                <a:ea typeface="黑体" panose="02010609060101010101" pitchFamily="49" charset="-122"/>
              </a:rPr>
              <a:t>！</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92264"/>
                                        </p:tgtEl>
                                        <p:attrNameLst>
                                          <p:attrName>style.visibility</p:attrName>
                                        </p:attrNameLst>
                                      </p:cBhvr>
                                      <p:to>
                                        <p:strVal val="visible"/>
                                      </p:to>
                                    </p:set>
                                    <p:animEffect transition="in" filter="blinds(horizontal)">
                                      <p:cBhvr>
                                        <p:cTn id="7" dur="500"/>
                                        <p:tgtEl>
                                          <p:spTgt spid="39226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92265"/>
                                        </p:tgtEl>
                                        <p:attrNameLst>
                                          <p:attrName>style.visibility</p:attrName>
                                        </p:attrNameLst>
                                      </p:cBhvr>
                                      <p:to>
                                        <p:strVal val="visible"/>
                                      </p:to>
                                    </p:set>
                                    <p:animEffect transition="in" filter="blinds(horizontal)">
                                      <p:cBhvr>
                                        <p:cTn id="12" dur="500"/>
                                        <p:tgtEl>
                                          <p:spTgt spid="39226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92266"/>
                                        </p:tgtEl>
                                        <p:attrNameLst>
                                          <p:attrName>style.visibility</p:attrName>
                                        </p:attrNameLst>
                                      </p:cBhvr>
                                      <p:to>
                                        <p:strVal val="visible"/>
                                      </p:to>
                                    </p:set>
                                    <p:animEffect transition="in" filter="blinds(horizontal)">
                                      <p:cBhvr>
                                        <p:cTn id="17" dur="500"/>
                                        <p:tgtEl>
                                          <p:spTgt spid="39226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92259"/>
                                        </p:tgtEl>
                                        <p:attrNameLst>
                                          <p:attrName>style.visibility</p:attrName>
                                        </p:attrNameLst>
                                      </p:cBhvr>
                                      <p:to>
                                        <p:strVal val="visible"/>
                                      </p:to>
                                    </p:set>
                                    <p:animEffect transition="in" filter="blinds(horizontal)">
                                      <p:cBhvr>
                                        <p:cTn id="22" dur="500"/>
                                        <p:tgtEl>
                                          <p:spTgt spid="392259"/>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92260"/>
                                        </p:tgtEl>
                                        <p:attrNameLst>
                                          <p:attrName>style.visibility</p:attrName>
                                        </p:attrNameLst>
                                      </p:cBhvr>
                                      <p:to>
                                        <p:strVal val="visible"/>
                                      </p:to>
                                    </p:set>
                                    <p:animEffect transition="in" filter="blinds(horizontal)">
                                      <p:cBhvr>
                                        <p:cTn id="27" dur="500"/>
                                        <p:tgtEl>
                                          <p:spTgt spid="392260"/>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392261"/>
                                        </p:tgtEl>
                                        <p:attrNameLst>
                                          <p:attrName>style.visibility</p:attrName>
                                        </p:attrNameLst>
                                      </p:cBhvr>
                                      <p:to>
                                        <p:strVal val="visible"/>
                                      </p:to>
                                    </p:set>
                                    <p:animEffect transition="in" filter="blinds(horizontal)">
                                      <p:cBhvr>
                                        <p:cTn id="32" dur="500"/>
                                        <p:tgtEl>
                                          <p:spTgt spid="392261"/>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392262"/>
                                        </p:tgtEl>
                                        <p:attrNameLst>
                                          <p:attrName>style.visibility</p:attrName>
                                        </p:attrNameLst>
                                      </p:cBhvr>
                                      <p:to>
                                        <p:strVal val="visible"/>
                                      </p:to>
                                    </p:set>
                                    <p:animEffect transition="in" filter="blinds(horizontal)">
                                      <p:cBhvr>
                                        <p:cTn id="37" dur="500"/>
                                        <p:tgtEl>
                                          <p:spTgt spid="392262"/>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392263"/>
                                        </p:tgtEl>
                                        <p:attrNameLst>
                                          <p:attrName>style.visibility</p:attrName>
                                        </p:attrNameLst>
                                      </p:cBhvr>
                                      <p:to>
                                        <p:strVal val="visible"/>
                                      </p:to>
                                    </p:set>
                                    <p:animEffect transition="in" filter="blinds(horizontal)">
                                      <p:cBhvr>
                                        <p:cTn id="42" dur="500"/>
                                        <p:tgtEl>
                                          <p:spTgt spid="392263"/>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392269"/>
                                        </p:tgtEl>
                                        <p:attrNameLst>
                                          <p:attrName>style.visibility</p:attrName>
                                        </p:attrNameLst>
                                      </p:cBhvr>
                                      <p:to>
                                        <p:strVal val="visible"/>
                                      </p:to>
                                    </p:set>
                                    <p:animEffect transition="in" filter="blinds(horizontal)">
                                      <p:cBhvr>
                                        <p:cTn id="47" dur="500"/>
                                        <p:tgtEl>
                                          <p:spTgt spid="392269"/>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392268"/>
                                        </p:tgtEl>
                                        <p:attrNameLst>
                                          <p:attrName>style.visibility</p:attrName>
                                        </p:attrNameLst>
                                      </p:cBhvr>
                                      <p:to>
                                        <p:strVal val="visible"/>
                                      </p:to>
                                    </p:set>
                                    <p:animEffect transition="in" filter="blinds(horizontal)">
                                      <p:cBhvr>
                                        <p:cTn id="52" dur="500"/>
                                        <p:tgtEl>
                                          <p:spTgt spid="3922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2268" grpId="0"/>
      <p:bldP spid="39226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p:cNvSpPr>
          <p:nvPr>
            <p:ph type="title"/>
          </p:nvPr>
        </p:nvSpPr>
        <p:spPr>
          <a:xfrm>
            <a:off x="574675" y="134938"/>
            <a:ext cx="7848600" cy="609600"/>
          </a:xfrm>
        </p:spPr>
        <p:txBody>
          <a:bodyPr vert="horz" wrap="square" lIns="91440" tIns="45720" rIns="91440" bIns="45720" anchor="ctr" anchorCtr="0"/>
          <a:lstStyle/>
          <a:p>
            <a:pPr eaLnBrk="1" hangingPunct="1"/>
            <a:r>
              <a:rPr lang="zh-CN" altLang="en-US" dirty="0"/>
              <a:t>存储层次基本概念</a:t>
            </a:r>
          </a:p>
        </p:txBody>
      </p:sp>
      <p:sp>
        <p:nvSpPr>
          <p:cNvPr id="15363" name="Rectangle 3"/>
          <p:cNvSpPr>
            <a:spLocks noGrp="1" noChangeArrowheads="1"/>
          </p:cNvSpPr>
          <p:nvPr>
            <p:ph idx="1" hasCustomPrompt="1"/>
          </p:nvPr>
        </p:nvSpPr>
        <p:spPr>
          <a:xfrm>
            <a:off x="469900" y="1022350"/>
            <a:ext cx="8229600" cy="5600700"/>
          </a:xfrm>
        </p:spPr>
        <p:txBody>
          <a:bodyPr vert="horz" wrap="square" lIns="91440" tIns="45720" rIns="91440" bIns="45720" numCol="1" anchor="t" anchorCtr="0" compatLnSpc="1"/>
          <a:lstStyle/>
          <a:p>
            <a:pPr marL="342900" marR="0" lvl="0" indent="-342900" algn="l" defTabSz="914400" rtl="0" eaLnBrk="1" fontAlgn="base" latinLnBrk="0" hangingPunct="1">
              <a:lnSpc>
                <a:spcPct val="90000"/>
              </a:lnSpc>
              <a:spcBef>
                <a:spcPts val="1200"/>
              </a:spcBef>
              <a:spcAft>
                <a:spcPct val="0"/>
              </a:spcAft>
              <a:buClr>
                <a:schemeClr val="tx1"/>
              </a:buClr>
              <a:buSzTx/>
              <a:buFont typeface="Wingdings" panose="05000000000000000000" pitchFamily="2" charset="2"/>
              <a:buChar char="v"/>
              <a:defRPr/>
            </a:pPr>
            <a:r>
              <a:rPr kumimoji="0" lang="zh-CN"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存储层次</a:t>
            </a:r>
            <a:endParaRPr kumimoji="0" lang="en-US" altLang="zh-CN"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p>
            <a:pPr marL="742950" marR="0" lvl="1" indent="-285750" algn="l" defTabSz="914400" rtl="0" eaLnBrk="1" fontAlgn="base" latinLnBrk="0" hangingPunct="1">
              <a:lnSpc>
                <a:spcPts val="3500"/>
              </a:lnSpc>
              <a:spcBef>
                <a:spcPts val="1200"/>
              </a:spcBef>
              <a:spcAft>
                <a:spcPct val="0"/>
              </a:spcAft>
              <a:buClr>
                <a:schemeClr val="tx2"/>
              </a:buClr>
              <a:buSzPct val="60000"/>
              <a:buFont typeface="Wingdings" panose="05000000000000000000" pitchFamily="2" charset="2"/>
              <a:buChar char="n"/>
              <a:defRPr/>
            </a:pPr>
            <a:r>
              <a:rPr kumimoji="0" lang="zh-CN" altLang="en-US" sz="2400" b="0" i="0" u="none" strike="noStrike" kern="1200" cap="none" spc="0" normalizeH="0" baseline="0" noProof="0" dirty="0">
                <a:ln>
                  <a:noFill/>
                </a:ln>
                <a:solidFill>
                  <a:schemeClr val="hlink"/>
                </a:solidFill>
                <a:effectLst/>
                <a:uLnTx/>
                <a:uFillTx/>
                <a:latin typeface="Times New Roman" panose="02020603050405020304" pitchFamily="18" charset="0"/>
                <a:ea typeface="+mn-ea"/>
                <a:cs typeface="Times New Roman" panose="02020603050405020304" pitchFamily="18" charset="0"/>
              </a:rPr>
              <a:t>在构成存储系统的几种不同的存储器</a:t>
            </a:r>
            <a:r>
              <a:rPr kumimoji="0" lang="en-US" altLang="zh-CN" sz="2400" b="0" i="0" u="none" strike="noStrike" kern="1200" cap="none" spc="0" normalizeH="0" baseline="0" noProof="0" dirty="0">
                <a:ln>
                  <a:noFill/>
                </a:ln>
                <a:solidFill>
                  <a:schemeClr val="hlink"/>
                </a:solidFill>
                <a:effectLst/>
                <a:uLnTx/>
                <a:uFillTx/>
                <a:latin typeface="Times New Roman" panose="02020603050405020304" pitchFamily="18" charset="0"/>
                <a:ea typeface="+mn-ea"/>
                <a:cs typeface="Times New Roman" panose="02020603050405020304" pitchFamily="18" charset="0"/>
              </a:rPr>
              <a:t>(M</a:t>
            </a:r>
            <a:r>
              <a:rPr kumimoji="0" lang="en-US" altLang="zh-CN" sz="2400" b="0" i="0" u="none" strike="noStrike" kern="1200" cap="none" spc="0" normalizeH="0" baseline="-25000" noProof="0" dirty="0">
                <a:ln>
                  <a:noFill/>
                </a:ln>
                <a:solidFill>
                  <a:schemeClr val="hlink"/>
                </a:solidFill>
                <a:effectLst/>
                <a:uLnTx/>
                <a:uFillTx/>
                <a:latin typeface="Times New Roman" panose="02020603050405020304" pitchFamily="18" charset="0"/>
                <a:ea typeface="+mn-ea"/>
                <a:cs typeface="Times New Roman" panose="02020603050405020304" pitchFamily="18" charset="0"/>
              </a:rPr>
              <a:t>1</a:t>
            </a:r>
            <a:r>
              <a:rPr kumimoji="0" lang="en-US" altLang="zh-CN" sz="2400" b="0" i="0" u="none" strike="noStrike" kern="1200" cap="none" spc="0" normalizeH="0" baseline="0" noProof="0" dirty="0">
                <a:ln>
                  <a:noFill/>
                </a:ln>
                <a:solidFill>
                  <a:schemeClr val="hlink"/>
                </a:solidFill>
                <a:effectLst/>
                <a:uLnTx/>
                <a:uFillTx/>
                <a:latin typeface="Times New Roman" panose="02020603050405020304" pitchFamily="18" charset="0"/>
                <a:ea typeface="+mn-ea"/>
                <a:cs typeface="Times New Roman" panose="02020603050405020304" pitchFamily="18" charset="0"/>
              </a:rPr>
              <a:t>-M</a:t>
            </a:r>
            <a:r>
              <a:rPr kumimoji="0" lang="en-US" altLang="zh-CN" sz="2400" b="0" i="0" u="none" strike="noStrike" kern="1200" cap="none" spc="0" normalizeH="0" baseline="-25000" noProof="0" dirty="0">
                <a:ln>
                  <a:noFill/>
                </a:ln>
                <a:solidFill>
                  <a:schemeClr val="hlink"/>
                </a:solidFill>
                <a:effectLst/>
                <a:uLnTx/>
                <a:uFillTx/>
                <a:latin typeface="Times New Roman" panose="02020603050405020304" pitchFamily="18" charset="0"/>
                <a:ea typeface="+mn-ea"/>
                <a:cs typeface="Times New Roman" panose="02020603050405020304" pitchFamily="18" charset="0"/>
              </a:rPr>
              <a:t>n</a:t>
            </a:r>
            <a:r>
              <a:rPr kumimoji="0" lang="en-US" altLang="zh-CN" sz="2400" b="0" i="0" u="none" strike="noStrike" kern="1200" cap="none" spc="0" normalizeH="0" baseline="0" noProof="0" dirty="0">
                <a:ln>
                  <a:noFill/>
                </a:ln>
                <a:solidFill>
                  <a:schemeClr val="hlink"/>
                </a:solidFill>
                <a:effectLst/>
                <a:uLnTx/>
                <a:uFillTx/>
                <a:latin typeface="Times New Roman" panose="02020603050405020304" pitchFamily="18" charset="0"/>
                <a:ea typeface="+mn-ea"/>
                <a:cs typeface="Times New Roman" panose="02020603050405020304" pitchFamily="18" charset="0"/>
              </a:rPr>
              <a:t>)</a:t>
            </a:r>
            <a:r>
              <a:rPr kumimoji="0" lang="zh-CN" altLang="en-US" sz="2400" b="0" i="0" u="none" strike="noStrike" kern="1200" cap="none" spc="0" normalizeH="0" baseline="0" noProof="0" dirty="0">
                <a:ln>
                  <a:noFill/>
                </a:ln>
                <a:solidFill>
                  <a:schemeClr val="hlink"/>
                </a:solidFill>
                <a:effectLst/>
                <a:uLnTx/>
                <a:uFillTx/>
                <a:latin typeface="Times New Roman" panose="02020603050405020304" pitchFamily="18" charset="0"/>
                <a:ea typeface="+mn-ea"/>
                <a:cs typeface="Times New Roman" panose="02020603050405020304" pitchFamily="18" charset="0"/>
              </a:rPr>
              <a:t>之间，配上</a:t>
            </a:r>
            <a:r>
              <a:rPr kumimoji="0" lang="zh-CN" alt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辅助软、硬件或辅助硬件</a:t>
            </a:r>
            <a:r>
              <a:rPr kumimoji="0" lang="zh-CN" altLang="en-US" sz="2400" b="0" i="0" u="none" strike="noStrike" kern="1200" cap="none" spc="0" normalizeH="0" baseline="0" noProof="0" dirty="0">
                <a:ln>
                  <a:noFill/>
                </a:ln>
                <a:solidFill>
                  <a:schemeClr val="hlink"/>
                </a:solidFill>
                <a:effectLst/>
                <a:uLnTx/>
                <a:uFillTx/>
                <a:latin typeface="Times New Roman" panose="02020603050405020304" pitchFamily="18" charset="0"/>
                <a:ea typeface="+mn-ea"/>
                <a:cs typeface="Times New Roman" panose="02020603050405020304" pitchFamily="18" charset="0"/>
              </a:rPr>
              <a:t>，使之从应用程序员来看，在</a:t>
            </a:r>
            <a:r>
              <a:rPr kumimoji="0" lang="zh-CN" altLang="en-US" sz="2400" b="0" i="0" u="none" strike="noStrike" kern="1200" cap="none" spc="0" normalizeH="0" baseline="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t>逻辑上是一个整体</a:t>
            </a:r>
            <a:r>
              <a:rPr kumimoji="0" lang="zh-CN" altLang="en-US" sz="2400" b="0" i="0" u="none" strike="noStrike" kern="1200" cap="none" spc="0" normalizeH="0" baseline="0" noProof="0" dirty="0">
                <a:ln>
                  <a:noFill/>
                </a:ln>
                <a:solidFill>
                  <a:schemeClr val="hlink"/>
                </a:solidFill>
                <a:effectLst/>
                <a:uLnTx/>
                <a:uFillTx/>
                <a:latin typeface="Times New Roman" panose="02020603050405020304" pitchFamily="18" charset="0"/>
                <a:ea typeface="+mn-ea"/>
                <a:cs typeface="Times New Roman" panose="02020603050405020304" pitchFamily="18" charset="0"/>
              </a:rPr>
              <a:t>；</a:t>
            </a:r>
            <a:endParaRPr kumimoji="0" lang="en-US" altLang="zh-CN" sz="2400" b="0" i="0" u="none" strike="noStrike" kern="1200" cap="none" spc="0" normalizeH="0" baseline="0" noProof="0" dirty="0">
              <a:ln>
                <a:noFill/>
              </a:ln>
              <a:solidFill>
                <a:schemeClr val="hlink"/>
              </a:solidFill>
              <a:effectLst/>
              <a:uLnTx/>
              <a:uFillTx/>
              <a:latin typeface="Times New Roman" panose="02020603050405020304" pitchFamily="18" charset="0"/>
              <a:ea typeface="+mn-ea"/>
              <a:cs typeface="Times New Roman" panose="02020603050405020304" pitchFamily="18" charset="0"/>
            </a:endParaRPr>
          </a:p>
          <a:p>
            <a:pPr marL="742950" marR="0" lvl="1" indent="-285750" algn="l" defTabSz="914400" rtl="0" eaLnBrk="1" fontAlgn="base" latinLnBrk="0" hangingPunct="1">
              <a:lnSpc>
                <a:spcPts val="3500"/>
              </a:lnSpc>
              <a:spcBef>
                <a:spcPts val="1200"/>
              </a:spcBef>
              <a:spcAft>
                <a:spcPct val="0"/>
              </a:spcAft>
              <a:buClr>
                <a:schemeClr val="tx2"/>
              </a:buClr>
              <a:buSzPct val="60000"/>
              <a:buFont typeface="Wingdings" panose="05000000000000000000" pitchFamily="2" charset="2"/>
              <a:buChar char="n"/>
              <a:defRPr/>
            </a:pPr>
            <a:r>
              <a:rPr kumimoji="0" lang="zh-CN" altLang="en-US" sz="2400" b="0" i="0" u="none" strike="noStrike" kern="1200" cap="none" spc="0" normalizeH="0" baseline="0" noProof="0" dirty="0">
                <a:ln>
                  <a:noFill/>
                </a:ln>
                <a:solidFill>
                  <a:schemeClr val="hlink"/>
                </a:solidFill>
                <a:effectLst/>
                <a:uLnTx/>
                <a:uFillTx/>
                <a:latin typeface="Times New Roman" panose="02020603050405020304" pitchFamily="18" charset="0"/>
                <a:ea typeface="+mn-ea"/>
                <a:cs typeface="Times New Roman" panose="02020603050405020304" pitchFamily="18" charset="0"/>
              </a:rPr>
              <a:t>该存储体系的速度接近速度最快的存储器</a:t>
            </a:r>
            <a:r>
              <a:rPr kumimoji="0" lang="en-US" altLang="zh-CN" sz="2400" b="0" i="0" u="none" strike="noStrike" kern="1200" cap="none" spc="0" normalizeH="0" baseline="0" noProof="0" dirty="0">
                <a:ln>
                  <a:noFill/>
                </a:ln>
                <a:solidFill>
                  <a:schemeClr val="hlink"/>
                </a:solidFill>
                <a:effectLst/>
                <a:uLnTx/>
                <a:uFillTx/>
                <a:latin typeface="Times New Roman" panose="02020603050405020304" pitchFamily="18" charset="0"/>
                <a:ea typeface="+mn-ea"/>
                <a:cs typeface="Times New Roman" panose="02020603050405020304" pitchFamily="18" charset="0"/>
              </a:rPr>
              <a:t>M</a:t>
            </a:r>
            <a:r>
              <a:rPr kumimoji="0" lang="en-US" altLang="zh-CN" sz="2400" b="0" i="0" u="none" strike="noStrike" kern="1200" cap="none" spc="0" normalizeH="0" baseline="-25000" noProof="0" dirty="0">
                <a:ln>
                  <a:noFill/>
                </a:ln>
                <a:solidFill>
                  <a:schemeClr val="hlink"/>
                </a:solidFill>
                <a:effectLst/>
                <a:uLnTx/>
                <a:uFillTx/>
                <a:latin typeface="Times New Roman" panose="02020603050405020304" pitchFamily="18" charset="0"/>
                <a:ea typeface="+mn-ea"/>
                <a:cs typeface="Times New Roman" panose="02020603050405020304" pitchFamily="18" charset="0"/>
              </a:rPr>
              <a:t>1</a:t>
            </a:r>
            <a:r>
              <a:rPr kumimoji="0" lang="zh-CN" altLang="en-US" sz="2400" b="0" i="0" u="none" strike="noStrike" kern="1200" cap="none" spc="0" normalizeH="0" baseline="-25000" noProof="0" dirty="0">
                <a:ln>
                  <a:noFill/>
                </a:ln>
                <a:solidFill>
                  <a:schemeClr val="hlink"/>
                </a:solidFill>
                <a:effectLst/>
                <a:uLnTx/>
                <a:uFillTx/>
                <a:latin typeface="Times New Roman" panose="02020603050405020304" pitchFamily="18" charset="0"/>
                <a:ea typeface="+mn-ea"/>
                <a:cs typeface="Times New Roman" panose="02020603050405020304" pitchFamily="18" charset="0"/>
              </a:rPr>
              <a:t>，</a:t>
            </a:r>
            <a:r>
              <a:rPr kumimoji="0" lang="zh-CN" altLang="en-US" sz="2400" b="0" i="0" u="none" strike="noStrike" kern="1200" cap="none" spc="0" normalizeH="0" baseline="0" noProof="0" dirty="0">
                <a:ln>
                  <a:noFill/>
                </a:ln>
                <a:solidFill>
                  <a:schemeClr val="hlink"/>
                </a:solidFill>
                <a:effectLst/>
                <a:uLnTx/>
                <a:uFillTx/>
                <a:latin typeface="Times New Roman" panose="02020603050405020304" pitchFamily="18" charset="0"/>
                <a:ea typeface="+mn-ea"/>
                <a:cs typeface="Times New Roman" panose="02020603050405020304" pitchFamily="18" charset="0"/>
              </a:rPr>
              <a:t>存储容量与容量最大的存储器</a:t>
            </a:r>
            <a:r>
              <a:rPr kumimoji="0" lang="en-US" altLang="zh-CN" sz="2400" b="0" i="0" u="none" strike="noStrike" kern="1200" cap="none" spc="0" normalizeH="0" baseline="0" noProof="0" dirty="0" err="1">
                <a:ln>
                  <a:noFill/>
                </a:ln>
                <a:solidFill>
                  <a:schemeClr val="hlink"/>
                </a:solidFill>
                <a:effectLst/>
                <a:uLnTx/>
                <a:uFillTx/>
                <a:latin typeface="Times New Roman" panose="02020603050405020304" pitchFamily="18" charset="0"/>
                <a:ea typeface="+mn-ea"/>
                <a:cs typeface="Times New Roman" panose="02020603050405020304" pitchFamily="18" charset="0"/>
              </a:rPr>
              <a:t>M</a:t>
            </a:r>
            <a:r>
              <a:rPr kumimoji="0" lang="en-US" altLang="zh-CN" sz="2400" b="0" i="0" u="none" strike="noStrike" kern="1200" cap="none" spc="0" normalizeH="0" baseline="-25000" noProof="0" dirty="0" err="1">
                <a:ln>
                  <a:noFill/>
                </a:ln>
                <a:solidFill>
                  <a:schemeClr val="hlink"/>
                </a:solidFill>
                <a:effectLst/>
                <a:uLnTx/>
                <a:uFillTx/>
                <a:latin typeface="Times New Roman" panose="02020603050405020304" pitchFamily="18" charset="0"/>
                <a:ea typeface="+mn-ea"/>
                <a:cs typeface="Times New Roman" panose="02020603050405020304" pitchFamily="18" charset="0"/>
              </a:rPr>
              <a:t>n</a:t>
            </a:r>
            <a:r>
              <a:rPr kumimoji="0" lang="zh-CN" altLang="en-US" sz="2400" b="0" i="0" u="none" strike="noStrike" kern="1200" cap="none" spc="0" normalizeH="0" baseline="0" noProof="0" dirty="0">
                <a:ln>
                  <a:noFill/>
                </a:ln>
                <a:solidFill>
                  <a:schemeClr val="hlink"/>
                </a:solidFill>
                <a:effectLst/>
                <a:uLnTx/>
                <a:uFillTx/>
                <a:latin typeface="Times New Roman" panose="02020603050405020304" pitchFamily="18" charset="0"/>
                <a:ea typeface="+mn-ea"/>
                <a:cs typeface="Times New Roman" panose="02020603050405020304" pitchFamily="18" charset="0"/>
              </a:rPr>
              <a:t>相等，单位容量的价格接近最便宜的存储器</a:t>
            </a:r>
            <a:r>
              <a:rPr kumimoji="0" lang="en-US" altLang="zh-CN" sz="2400" b="0" i="0" u="none" strike="noStrike" kern="1200" cap="none" spc="0" normalizeH="0" baseline="0" noProof="0" dirty="0" err="1">
                <a:ln>
                  <a:noFill/>
                </a:ln>
                <a:solidFill>
                  <a:schemeClr val="hlink"/>
                </a:solidFill>
                <a:effectLst/>
                <a:uLnTx/>
                <a:uFillTx/>
                <a:latin typeface="Times New Roman" panose="02020603050405020304" pitchFamily="18" charset="0"/>
                <a:ea typeface="+mn-ea"/>
                <a:cs typeface="Times New Roman" panose="02020603050405020304" pitchFamily="18" charset="0"/>
              </a:rPr>
              <a:t>M</a:t>
            </a:r>
            <a:r>
              <a:rPr kumimoji="0" lang="en-US" altLang="zh-CN" sz="2400" b="0" i="0" u="none" strike="noStrike" kern="1200" cap="none" spc="0" normalizeH="0" baseline="-25000" noProof="0" dirty="0" err="1">
                <a:ln>
                  <a:noFill/>
                </a:ln>
                <a:solidFill>
                  <a:schemeClr val="hlink"/>
                </a:solidFill>
                <a:effectLst/>
                <a:uLnTx/>
                <a:uFillTx/>
                <a:latin typeface="Times New Roman" panose="02020603050405020304" pitchFamily="18" charset="0"/>
                <a:ea typeface="+mn-ea"/>
                <a:cs typeface="Times New Roman" panose="02020603050405020304" pitchFamily="18" charset="0"/>
              </a:rPr>
              <a:t>n</a:t>
            </a:r>
            <a:r>
              <a:rPr kumimoji="0" lang="zh-CN" altLang="en-US" sz="2400" b="0" i="0" u="none" strike="noStrike" kern="1200" cap="none" spc="0" normalizeH="0" baseline="0" noProof="0" dirty="0">
                <a:ln>
                  <a:noFill/>
                </a:ln>
                <a:solidFill>
                  <a:schemeClr val="hlink"/>
                </a:solidFill>
                <a:effectLst/>
                <a:uLnTx/>
                <a:uFillTx/>
                <a:latin typeface="Times New Roman" panose="02020603050405020304" pitchFamily="18" charset="0"/>
                <a:ea typeface="+mn-ea"/>
                <a:cs typeface="Times New Roman" panose="02020603050405020304" pitchFamily="18" charset="0"/>
              </a:rPr>
              <a:t>。</a:t>
            </a:r>
          </a:p>
          <a:p>
            <a:pPr marL="457200" marR="0" lvl="1" indent="0" algn="l" defTabSz="914400" rtl="0" eaLnBrk="1" fontAlgn="base" latinLnBrk="0" hangingPunct="1">
              <a:lnSpc>
                <a:spcPct val="90000"/>
              </a:lnSpc>
              <a:spcBef>
                <a:spcPts val="1800"/>
              </a:spcBef>
              <a:spcAft>
                <a:spcPct val="0"/>
              </a:spcAft>
              <a:buClr>
                <a:schemeClr val="tx2"/>
              </a:buClr>
              <a:buSzPct val="60000"/>
              <a:buFont typeface="Wingdings" panose="05000000000000000000" pitchFamily="2" charset="2"/>
              <a:buNone/>
              <a:defRPr/>
            </a:pPr>
            <a:endParaRPr kumimoji="0" lang="en-US" altLang="zh-CN" sz="2400" b="0" i="0" u="none" strike="noStrike" kern="1200" cap="none" spc="0" normalizeH="0" baseline="0" noProof="0" dirty="0">
              <a:ln>
                <a:noFill/>
              </a:ln>
              <a:solidFill>
                <a:schemeClr val="hlink"/>
              </a:solidFill>
              <a:effectLst/>
              <a:uLnTx/>
              <a:uFillTx/>
              <a:latin typeface="Verdana" panose="020B0604030504040204" pitchFamily="34" charset="0"/>
              <a:ea typeface="隶书" panose="02010509060101010101" pitchFamily="49" charset="-122"/>
              <a:cs typeface="+mn-cs"/>
            </a:endParaRPr>
          </a:p>
        </p:txBody>
      </p:sp>
      <p:sp>
        <p:nvSpPr>
          <p:cNvPr id="35844" name="Rectangle 4"/>
          <p:cNvSpPr/>
          <p:nvPr/>
        </p:nvSpPr>
        <p:spPr>
          <a:xfrm>
            <a:off x="2721928" y="4642168"/>
            <a:ext cx="876300" cy="557212"/>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p>
            <a:pPr algn="ctr" eaLnBrk="1" fontAlgn="ctr" hangingPunct="1"/>
            <a:r>
              <a:rPr lang="en-US" altLang="zh-CN" sz="2000" dirty="0">
                <a:solidFill>
                  <a:srgbClr val="000000"/>
                </a:solidFill>
                <a:latin typeface="Tahoma" panose="020B0604030504040204" pitchFamily="34" charset="0"/>
                <a:ea typeface="宋体" panose="02010600030101010101" pitchFamily="2" charset="-122"/>
              </a:rPr>
              <a:t>M</a:t>
            </a:r>
            <a:r>
              <a:rPr lang="en-US" altLang="zh-CN" sz="2000" baseline="-25000" dirty="0">
                <a:solidFill>
                  <a:srgbClr val="000000"/>
                </a:solidFill>
                <a:latin typeface="Tahoma" panose="020B0604030504040204" pitchFamily="34" charset="0"/>
                <a:ea typeface="宋体" panose="02010600030101010101" pitchFamily="2" charset="-122"/>
              </a:rPr>
              <a:t>1</a:t>
            </a:r>
            <a:endParaRPr lang="en-US" altLang="zh-CN" sz="2000" dirty="0">
              <a:solidFill>
                <a:srgbClr val="000000"/>
              </a:solidFill>
              <a:latin typeface="Tahoma" panose="020B0604030504040204" pitchFamily="34" charset="0"/>
              <a:ea typeface="宋体" panose="02010600030101010101" pitchFamily="2" charset="-122"/>
            </a:endParaRPr>
          </a:p>
        </p:txBody>
      </p:sp>
      <p:sp>
        <p:nvSpPr>
          <p:cNvPr id="35845" name="Rectangle 14"/>
          <p:cNvSpPr/>
          <p:nvPr/>
        </p:nvSpPr>
        <p:spPr>
          <a:xfrm>
            <a:off x="1424940" y="4642168"/>
            <a:ext cx="877888" cy="557212"/>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p>
            <a:pPr algn="ctr" eaLnBrk="1" fontAlgn="ctr" hangingPunct="1"/>
            <a:r>
              <a:rPr lang="en-US" altLang="zh-CN" sz="2000" dirty="0">
                <a:solidFill>
                  <a:srgbClr val="000000"/>
                </a:solidFill>
                <a:latin typeface="Tahoma" panose="020B0604030504040204" pitchFamily="34" charset="0"/>
                <a:ea typeface="宋体" panose="02010600030101010101" pitchFamily="2" charset="-122"/>
              </a:rPr>
              <a:t>CPU</a:t>
            </a:r>
          </a:p>
        </p:txBody>
      </p:sp>
      <p:sp>
        <p:nvSpPr>
          <p:cNvPr id="35846" name="Line 15"/>
          <p:cNvSpPr/>
          <p:nvPr/>
        </p:nvSpPr>
        <p:spPr>
          <a:xfrm>
            <a:off x="2302828" y="4827905"/>
            <a:ext cx="431800" cy="0"/>
          </a:xfrm>
          <a:prstGeom prst="line">
            <a:avLst/>
          </a:prstGeom>
          <a:ln w="38100" cap="flat" cmpd="sng">
            <a:solidFill>
              <a:schemeClr val="tx1"/>
            </a:solidFill>
            <a:prstDash val="solid"/>
            <a:miter/>
            <a:headEnd type="none" w="med" len="med"/>
            <a:tailEnd type="triangle" w="med" len="med"/>
          </a:ln>
        </p:spPr>
      </p:sp>
      <p:sp>
        <p:nvSpPr>
          <p:cNvPr id="35847" name="Line 16"/>
          <p:cNvSpPr/>
          <p:nvPr/>
        </p:nvSpPr>
        <p:spPr>
          <a:xfrm flipH="1">
            <a:off x="2302828" y="5050155"/>
            <a:ext cx="431800" cy="0"/>
          </a:xfrm>
          <a:prstGeom prst="line">
            <a:avLst/>
          </a:prstGeom>
          <a:ln w="38100" cap="flat" cmpd="sng">
            <a:solidFill>
              <a:schemeClr val="tx1"/>
            </a:solidFill>
            <a:prstDash val="solid"/>
            <a:miter/>
            <a:headEnd type="none" w="med" len="med"/>
            <a:tailEnd type="triangle" w="med" len="med"/>
          </a:ln>
        </p:spPr>
      </p:sp>
      <p:sp>
        <p:nvSpPr>
          <p:cNvPr id="35848" name="Rectangle 4"/>
          <p:cNvSpPr/>
          <p:nvPr/>
        </p:nvSpPr>
        <p:spPr>
          <a:xfrm>
            <a:off x="4017328" y="4642168"/>
            <a:ext cx="877887" cy="557212"/>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p>
            <a:pPr algn="ctr" eaLnBrk="1" fontAlgn="ctr" hangingPunct="1"/>
            <a:r>
              <a:rPr lang="en-US" altLang="zh-CN" sz="2000" dirty="0">
                <a:solidFill>
                  <a:srgbClr val="000000"/>
                </a:solidFill>
                <a:latin typeface="Tahoma" panose="020B0604030504040204" pitchFamily="34" charset="0"/>
                <a:ea typeface="宋体" panose="02010600030101010101" pitchFamily="2" charset="-122"/>
              </a:rPr>
              <a:t>M</a:t>
            </a:r>
            <a:r>
              <a:rPr lang="en-US" altLang="zh-CN" sz="2000" baseline="-25000" dirty="0">
                <a:solidFill>
                  <a:srgbClr val="000000"/>
                </a:solidFill>
                <a:latin typeface="Tahoma" panose="020B0604030504040204" pitchFamily="34" charset="0"/>
                <a:ea typeface="宋体" panose="02010600030101010101" pitchFamily="2" charset="-122"/>
              </a:rPr>
              <a:t>2</a:t>
            </a:r>
          </a:p>
        </p:txBody>
      </p:sp>
      <p:sp>
        <p:nvSpPr>
          <p:cNvPr id="35849" name="Rectangle 4"/>
          <p:cNvSpPr/>
          <p:nvPr/>
        </p:nvSpPr>
        <p:spPr>
          <a:xfrm>
            <a:off x="5312728" y="4642168"/>
            <a:ext cx="877887" cy="557212"/>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p>
            <a:pPr algn="ctr" eaLnBrk="1" fontAlgn="ctr" hangingPunct="1"/>
            <a:r>
              <a:rPr lang="en-US" altLang="zh-CN" sz="2000" dirty="0">
                <a:solidFill>
                  <a:srgbClr val="000000"/>
                </a:solidFill>
                <a:latin typeface="Tahoma" panose="020B0604030504040204" pitchFamily="34" charset="0"/>
                <a:ea typeface="宋体" panose="02010600030101010101" pitchFamily="2" charset="-122"/>
              </a:rPr>
              <a:t>M</a:t>
            </a:r>
            <a:r>
              <a:rPr lang="en-US" altLang="zh-CN" sz="2000" baseline="-25000" dirty="0">
                <a:solidFill>
                  <a:srgbClr val="000000"/>
                </a:solidFill>
                <a:latin typeface="Tahoma" panose="020B0604030504040204" pitchFamily="34" charset="0"/>
                <a:ea typeface="宋体" panose="02010600030101010101" pitchFamily="2" charset="-122"/>
              </a:rPr>
              <a:t>3</a:t>
            </a:r>
          </a:p>
        </p:txBody>
      </p:sp>
      <p:sp>
        <p:nvSpPr>
          <p:cNvPr id="35850" name="Rectangle 4"/>
          <p:cNvSpPr/>
          <p:nvPr/>
        </p:nvSpPr>
        <p:spPr>
          <a:xfrm>
            <a:off x="7332028" y="4642168"/>
            <a:ext cx="877887" cy="557212"/>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p>
            <a:pPr algn="ctr" eaLnBrk="1" fontAlgn="ctr" hangingPunct="1"/>
            <a:r>
              <a:rPr lang="en-US" altLang="zh-CN" sz="2000" dirty="0">
                <a:solidFill>
                  <a:srgbClr val="000000"/>
                </a:solidFill>
                <a:latin typeface="Tahoma" panose="020B0604030504040204" pitchFamily="34" charset="0"/>
                <a:ea typeface="宋体" panose="02010600030101010101" pitchFamily="2" charset="-122"/>
              </a:rPr>
              <a:t>M</a:t>
            </a:r>
            <a:r>
              <a:rPr lang="en-US" altLang="zh-CN" sz="2000" baseline="-25000" dirty="0">
                <a:solidFill>
                  <a:srgbClr val="000000"/>
                </a:solidFill>
                <a:latin typeface="Tahoma" panose="020B0604030504040204" pitchFamily="34" charset="0"/>
                <a:ea typeface="宋体" panose="02010600030101010101" pitchFamily="2" charset="-122"/>
              </a:rPr>
              <a:t>n</a:t>
            </a:r>
          </a:p>
        </p:txBody>
      </p:sp>
      <p:sp>
        <p:nvSpPr>
          <p:cNvPr id="35851" name="Line 15"/>
          <p:cNvSpPr/>
          <p:nvPr/>
        </p:nvSpPr>
        <p:spPr>
          <a:xfrm>
            <a:off x="3598228" y="4827905"/>
            <a:ext cx="431800" cy="0"/>
          </a:xfrm>
          <a:prstGeom prst="line">
            <a:avLst/>
          </a:prstGeom>
          <a:ln w="38100" cap="flat" cmpd="sng">
            <a:solidFill>
              <a:schemeClr val="tx1"/>
            </a:solidFill>
            <a:prstDash val="solid"/>
            <a:miter/>
            <a:headEnd type="none" w="med" len="med"/>
            <a:tailEnd type="triangle" w="med" len="med"/>
          </a:ln>
        </p:spPr>
      </p:sp>
      <p:sp>
        <p:nvSpPr>
          <p:cNvPr id="35852" name="Line 16"/>
          <p:cNvSpPr/>
          <p:nvPr/>
        </p:nvSpPr>
        <p:spPr>
          <a:xfrm flipH="1">
            <a:off x="3598228" y="5050155"/>
            <a:ext cx="431800" cy="0"/>
          </a:xfrm>
          <a:prstGeom prst="line">
            <a:avLst/>
          </a:prstGeom>
          <a:ln w="38100" cap="flat" cmpd="sng">
            <a:solidFill>
              <a:schemeClr val="tx1"/>
            </a:solidFill>
            <a:prstDash val="solid"/>
            <a:miter/>
            <a:headEnd type="none" w="med" len="med"/>
            <a:tailEnd type="triangle" w="med" len="med"/>
          </a:ln>
        </p:spPr>
      </p:sp>
      <p:sp>
        <p:nvSpPr>
          <p:cNvPr id="35853" name="Line 15"/>
          <p:cNvSpPr/>
          <p:nvPr/>
        </p:nvSpPr>
        <p:spPr>
          <a:xfrm>
            <a:off x="4895215" y="4827905"/>
            <a:ext cx="431800" cy="0"/>
          </a:xfrm>
          <a:prstGeom prst="line">
            <a:avLst/>
          </a:prstGeom>
          <a:ln w="38100" cap="flat" cmpd="sng">
            <a:solidFill>
              <a:schemeClr val="tx1"/>
            </a:solidFill>
            <a:prstDash val="solid"/>
            <a:miter/>
            <a:headEnd type="none" w="med" len="med"/>
            <a:tailEnd type="triangle" w="med" len="med"/>
          </a:ln>
        </p:spPr>
      </p:sp>
      <p:sp>
        <p:nvSpPr>
          <p:cNvPr id="35854" name="Line 16"/>
          <p:cNvSpPr/>
          <p:nvPr/>
        </p:nvSpPr>
        <p:spPr>
          <a:xfrm flipH="1">
            <a:off x="4895215" y="5050155"/>
            <a:ext cx="431800" cy="0"/>
          </a:xfrm>
          <a:prstGeom prst="line">
            <a:avLst/>
          </a:prstGeom>
          <a:ln w="38100" cap="flat" cmpd="sng">
            <a:solidFill>
              <a:schemeClr val="tx1"/>
            </a:solidFill>
            <a:prstDash val="solid"/>
            <a:miter/>
            <a:headEnd type="none" w="med" len="med"/>
            <a:tailEnd type="triangle" w="med" len="med"/>
          </a:ln>
        </p:spPr>
      </p:sp>
      <p:sp>
        <p:nvSpPr>
          <p:cNvPr id="35855" name="Line 15"/>
          <p:cNvSpPr/>
          <p:nvPr/>
        </p:nvSpPr>
        <p:spPr>
          <a:xfrm>
            <a:off x="6190615" y="4827905"/>
            <a:ext cx="431800" cy="0"/>
          </a:xfrm>
          <a:prstGeom prst="line">
            <a:avLst/>
          </a:prstGeom>
          <a:ln w="38100" cap="flat" cmpd="sng">
            <a:solidFill>
              <a:schemeClr val="tx1"/>
            </a:solidFill>
            <a:prstDash val="solid"/>
            <a:miter/>
            <a:headEnd type="none" w="med" len="med"/>
            <a:tailEnd type="triangle" w="med" len="med"/>
          </a:ln>
        </p:spPr>
      </p:sp>
      <p:sp>
        <p:nvSpPr>
          <p:cNvPr id="35856" name="Line 16"/>
          <p:cNvSpPr/>
          <p:nvPr/>
        </p:nvSpPr>
        <p:spPr>
          <a:xfrm flipH="1">
            <a:off x="6190615" y="5050155"/>
            <a:ext cx="431800" cy="0"/>
          </a:xfrm>
          <a:prstGeom prst="line">
            <a:avLst/>
          </a:prstGeom>
          <a:ln w="38100" cap="flat" cmpd="sng">
            <a:solidFill>
              <a:schemeClr val="tx1"/>
            </a:solidFill>
            <a:prstDash val="solid"/>
            <a:miter/>
            <a:headEnd type="none" w="med" len="med"/>
            <a:tailEnd type="triangle" w="med" len="med"/>
          </a:ln>
        </p:spPr>
      </p:sp>
      <p:sp>
        <p:nvSpPr>
          <p:cNvPr id="35857" name="Line 15"/>
          <p:cNvSpPr/>
          <p:nvPr/>
        </p:nvSpPr>
        <p:spPr>
          <a:xfrm>
            <a:off x="6892290" y="4824730"/>
            <a:ext cx="431800" cy="0"/>
          </a:xfrm>
          <a:prstGeom prst="line">
            <a:avLst/>
          </a:prstGeom>
          <a:ln w="38100" cap="flat" cmpd="sng">
            <a:solidFill>
              <a:schemeClr val="tx1"/>
            </a:solidFill>
            <a:prstDash val="solid"/>
            <a:miter/>
            <a:headEnd type="none" w="med" len="med"/>
            <a:tailEnd type="triangle" w="med" len="med"/>
          </a:ln>
        </p:spPr>
      </p:sp>
      <p:sp>
        <p:nvSpPr>
          <p:cNvPr id="35858" name="Line 16"/>
          <p:cNvSpPr/>
          <p:nvPr/>
        </p:nvSpPr>
        <p:spPr>
          <a:xfrm flipH="1">
            <a:off x="6892290" y="5046980"/>
            <a:ext cx="431800" cy="0"/>
          </a:xfrm>
          <a:prstGeom prst="line">
            <a:avLst/>
          </a:prstGeom>
          <a:ln w="38100" cap="flat" cmpd="sng">
            <a:solidFill>
              <a:schemeClr val="tx1"/>
            </a:solidFill>
            <a:prstDash val="solid"/>
            <a:miter/>
            <a:headEnd type="none" w="med" len="med"/>
            <a:tailEnd type="triangle" w="med" len="med"/>
          </a:ln>
        </p:spPr>
      </p:sp>
      <p:sp>
        <p:nvSpPr>
          <p:cNvPr id="35859" name="文本框 27"/>
          <p:cNvSpPr txBox="1"/>
          <p:nvPr/>
        </p:nvSpPr>
        <p:spPr>
          <a:xfrm>
            <a:off x="6523990" y="4473893"/>
            <a:ext cx="492125" cy="461962"/>
          </a:xfrm>
          <a:prstGeom prst="rect">
            <a:avLst/>
          </a:prstGeom>
          <a:noFill/>
          <a:ln w="9525">
            <a:noFill/>
          </a:ln>
        </p:spPr>
        <p:txBody>
          <a:bodyPr wrap="none">
            <a:spAutoFit/>
          </a:bodyPr>
          <a:lstStyle/>
          <a:p>
            <a:r>
              <a:rPr lang="en-US" altLang="zh-CN" sz="2400" dirty="0">
                <a:solidFill>
                  <a:srgbClr val="000000"/>
                </a:solidFill>
                <a:latin typeface="Times New Roman" panose="02020603050405020304" pitchFamily="18" charset="0"/>
              </a:rPr>
              <a:t>…</a:t>
            </a:r>
            <a:endParaRPr lang="zh-CN" altLang="en-US" sz="2400" dirty="0">
              <a:solidFill>
                <a:srgbClr val="000000"/>
              </a:solidFill>
              <a:latin typeface="Times New Roman" panose="02020603050405020304" pitchFamily="18" charset="0"/>
            </a:endParaRPr>
          </a:p>
        </p:txBody>
      </p:sp>
      <p:sp>
        <p:nvSpPr>
          <p:cNvPr id="35860" name="文本框 30"/>
          <p:cNvSpPr txBox="1"/>
          <p:nvPr/>
        </p:nvSpPr>
        <p:spPr>
          <a:xfrm>
            <a:off x="6550978" y="4737418"/>
            <a:ext cx="492125" cy="461962"/>
          </a:xfrm>
          <a:prstGeom prst="rect">
            <a:avLst/>
          </a:prstGeom>
          <a:noFill/>
          <a:ln w="9525">
            <a:noFill/>
          </a:ln>
        </p:spPr>
        <p:txBody>
          <a:bodyPr wrap="none">
            <a:spAutoFit/>
          </a:bodyPr>
          <a:lstStyle/>
          <a:p>
            <a:r>
              <a:rPr lang="en-US" altLang="zh-CN" sz="2400" dirty="0">
                <a:solidFill>
                  <a:srgbClr val="000000"/>
                </a:solidFill>
                <a:latin typeface="Times New Roman" panose="02020603050405020304" pitchFamily="18" charset="0"/>
              </a:rPr>
              <a:t>…</a:t>
            </a:r>
            <a:endParaRPr lang="zh-CN" altLang="en-US" sz="2400" dirty="0">
              <a:solidFill>
                <a:srgbClr val="000000"/>
              </a:solidFill>
              <a:latin typeface="Times New Roman" panose="02020603050405020304" pitchFamily="18" charset="0"/>
            </a:endParaRPr>
          </a:p>
        </p:txBody>
      </p:sp>
      <p:sp>
        <p:nvSpPr>
          <p:cNvPr id="35861" name="左大括号 31"/>
          <p:cNvSpPr/>
          <p:nvPr/>
        </p:nvSpPr>
        <p:spPr>
          <a:xfrm rot="-5400000">
            <a:off x="5211128" y="2816543"/>
            <a:ext cx="504825" cy="5475287"/>
          </a:xfrm>
          <a:prstGeom prst="leftBrace">
            <a:avLst>
              <a:gd name="adj1" fmla="val 52271"/>
              <a:gd name="adj2" fmla="val 50000"/>
            </a:avLst>
          </a:prstGeom>
          <a:noFill/>
          <a:ln w="9525" cap="flat" cmpd="sng">
            <a:solidFill>
              <a:srgbClr val="000000"/>
            </a:solidFill>
            <a:prstDash val="solid"/>
            <a:headEnd type="none" w="med" len="med"/>
            <a:tailEnd type="none" w="med" len="med"/>
          </a:ln>
        </p:spPr>
        <p:txBody>
          <a:bodyPr wrap="none" anchor="ctr" anchorCtr="0"/>
          <a:lstStyle/>
          <a:p>
            <a:pPr algn="ctr"/>
            <a:endParaRPr lang="zh-CN" altLang="en-US" dirty="0">
              <a:latin typeface="Times New Roman" panose="02020603050405020304" pitchFamily="18" charset="0"/>
            </a:endParaRPr>
          </a:p>
        </p:txBody>
      </p:sp>
      <p:sp>
        <p:nvSpPr>
          <p:cNvPr id="35862" name="文本框 32"/>
          <p:cNvSpPr txBox="1"/>
          <p:nvPr/>
        </p:nvSpPr>
        <p:spPr>
          <a:xfrm>
            <a:off x="4039553" y="5813743"/>
            <a:ext cx="1558290" cy="368300"/>
          </a:xfrm>
          <a:prstGeom prst="rect">
            <a:avLst/>
          </a:prstGeom>
          <a:noFill/>
          <a:ln w="9525">
            <a:noFill/>
          </a:ln>
        </p:spPr>
        <p:txBody>
          <a:bodyPr wrap="none">
            <a:spAutoFit/>
          </a:bodyPr>
          <a:lstStyle/>
          <a:p>
            <a:r>
              <a:rPr lang="zh-CN" altLang="en-US" dirty="0">
                <a:latin typeface="Times New Roman" panose="02020603050405020304" pitchFamily="18" charset="0"/>
              </a:rPr>
              <a:t>多级存储层次</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p:cNvSpPr>
          <p:nvPr>
            <p:ph type="title"/>
          </p:nvPr>
        </p:nvSpPr>
        <p:spPr>
          <a:xfrm>
            <a:off x="574675" y="134938"/>
            <a:ext cx="7848600" cy="609600"/>
          </a:xfrm>
        </p:spPr>
        <p:txBody>
          <a:bodyPr vert="horz" wrap="square" lIns="91440" tIns="45720" rIns="91440" bIns="45720" anchor="ctr" anchorCtr="0"/>
          <a:lstStyle/>
          <a:p>
            <a:pPr eaLnBrk="1" hangingPunct="1"/>
            <a:r>
              <a:rPr lang="zh-CN" altLang="en-US" dirty="0"/>
              <a:t>存储层次基本概念</a:t>
            </a:r>
          </a:p>
        </p:txBody>
      </p:sp>
      <p:sp>
        <p:nvSpPr>
          <p:cNvPr id="15363" name="Rectangle 3"/>
          <p:cNvSpPr>
            <a:spLocks noGrp="1" noChangeArrowheads="1"/>
          </p:cNvSpPr>
          <p:nvPr>
            <p:ph idx="1" hasCustomPrompt="1"/>
          </p:nvPr>
        </p:nvSpPr>
        <p:spPr>
          <a:xfrm>
            <a:off x="469900" y="1022350"/>
            <a:ext cx="8229600" cy="492125"/>
          </a:xfrm>
        </p:spPr>
        <p:txBody>
          <a:bodyPr vert="horz" wrap="square" lIns="91440" tIns="45720" rIns="91440" bIns="45720" numCol="1" anchor="t" anchorCtr="0" compatLnSpc="1"/>
          <a:lstStyle/>
          <a:p>
            <a:pPr marL="342900" marR="0" lvl="0" indent="-342900" algn="l" defTabSz="914400" rtl="0" eaLnBrk="1" fontAlgn="base" latinLnBrk="0" hangingPunct="1">
              <a:lnSpc>
                <a:spcPct val="90000"/>
              </a:lnSpc>
              <a:spcBef>
                <a:spcPts val="1200"/>
              </a:spcBef>
              <a:spcAft>
                <a:spcPct val="0"/>
              </a:spcAft>
              <a:buClr>
                <a:schemeClr val="tx1"/>
              </a:buClr>
              <a:buSzTx/>
              <a:buFont typeface="Wingdings" panose="05000000000000000000" pitchFamily="2" charset="2"/>
              <a:buChar char="v"/>
              <a:defRPr/>
            </a:pPr>
            <a:r>
              <a:rPr kumimoji="0" lang="zh-CN"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存储层次结构</a:t>
            </a:r>
            <a:endParaRPr kumimoji="0" lang="en-US" altLang="zh-CN"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p>
            <a:pPr marL="457200" marR="0" lvl="1" indent="0" algn="l" defTabSz="914400" rtl="0" eaLnBrk="1" fontAlgn="base" latinLnBrk="0" hangingPunct="1">
              <a:lnSpc>
                <a:spcPct val="90000"/>
              </a:lnSpc>
              <a:spcBef>
                <a:spcPts val="1800"/>
              </a:spcBef>
              <a:spcAft>
                <a:spcPct val="0"/>
              </a:spcAft>
              <a:buClr>
                <a:schemeClr val="tx2"/>
              </a:buClr>
              <a:buSzPct val="60000"/>
              <a:buFont typeface="Wingdings" panose="05000000000000000000" pitchFamily="2" charset="2"/>
              <a:buNone/>
              <a:defRPr/>
            </a:pPr>
            <a:endParaRPr kumimoji="0" lang="en-US" altLang="zh-CN" sz="2400" b="0" i="0" u="none" strike="noStrike" kern="1200" cap="none" spc="0" normalizeH="0" baseline="0" noProof="0" dirty="0">
              <a:ln>
                <a:noFill/>
              </a:ln>
              <a:solidFill>
                <a:schemeClr val="hlink"/>
              </a:solidFill>
              <a:effectLst/>
              <a:uLnTx/>
              <a:uFillTx/>
              <a:latin typeface="Verdana" panose="020B0604030504040204" pitchFamily="34" charset="0"/>
              <a:ea typeface="隶书" panose="02010509060101010101" pitchFamily="49" charset="-122"/>
              <a:cs typeface="+mn-cs"/>
            </a:endParaRPr>
          </a:p>
        </p:txBody>
      </p:sp>
      <p:pic>
        <p:nvPicPr>
          <p:cNvPr id="2" name="图片 1"/>
          <p:cNvPicPr>
            <a:picLocks noChangeAspect="1"/>
          </p:cNvPicPr>
          <p:nvPr/>
        </p:nvPicPr>
        <p:blipFill>
          <a:blip r:embed="rId3"/>
          <a:stretch>
            <a:fillRect/>
          </a:stretch>
        </p:blipFill>
        <p:spPr>
          <a:xfrm>
            <a:off x="4662170" y="1268730"/>
            <a:ext cx="4043680" cy="2412365"/>
          </a:xfrm>
          <a:prstGeom prst="rect">
            <a:avLst/>
          </a:prstGeom>
        </p:spPr>
      </p:pic>
      <p:pic>
        <p:nvPicPr>
          <p:cNvPr id="4" name="图片 3"/>
          <p:cNvPicPr>
            <a:picLocks noChangeAspect="1"/>
          </p:cNvPicPr>
          <p:nvPr/>
        </p:nvPicPr>
        <p:blipFill>
          <a:blip r:embed="rId4"/>
          <a:stretch>
            <a:fillRect/>
          </a:stretch>
        </p:blipFill>
        <p:spPr>
          <a:xfrm>
            <a:off x="0" y="1583690"/>
            <a:ext cx="4324350" cy="4876800"/>
          </a:xfrm>
          <a:prstGeom prst="rect">
            <a:avLst/>
          </a:prstGeom>
        </p:spPr>
      </p:pic>
      <p:sp>
        <p:nvSpPr>
          <p:cNvPr id="5" name="文本框 4"/>
          <p:cNvSpPr txBox="1"/>
          <p:nvPr/>
        </p:nvSpPr>
        <p:spPr>
          <a:xfrm>
            <a:off x="4436745" y="4418965"/>
            <a:ext cx="4532630" cy="1198880"/>
          </a:xfrm>
          <a:prstGeom prst="rect">
            <a:avLst/>
          </a:prstGeom>
        </p:spPr>
        <p:txBody>
          <a:bodyPr wrap="square">
            <a:spAutoFit/>
          </a:bodyPr>
          <a:lstStyle/>
          <a:p>
            <a:r>
              <a:rPr lang="zh-CN" altLang="en-US" sz="2400" i="0">
                <a:solidFill>
                  <a:srgbClr val="0000FF"/>
                </a:solidFill>
                <a:latin typeface="微软雅黑" panose="020B0503020204020204" charset="-122"/>
                <a:ea typeface="微软雅黑" panose="020B0503020204020204" charset="-122"/>
              </a:rPr>
              <a:t>等效访问速度接近于最高层</a:t>
            </a:r>
            <a:r>
              <a:rPr lang="en-US" altLang="zh-CN" sz="2400" i="0">
                <a:solidFill>
                  <a:srgbClr val="0000FF"/>
                </a:solidFill>
                <a:latin typeface="微软雅黑" panose="020B0503020204020204" charset="-122"/>
                <a:ea typeface="微软雅黑" panose="020B0503020204020204" charset="-122"/>
              </a:rPr>
              <a:t>M</a:t>
            </a:r>
            <a:r>
              <a:rPr lang="en-US" altLang="zh-CN" sz="1600" i="0">
                <a:solidFill>
                  <a:srgbClr val="0000FF"/>
                </a:solidFill>
                <a:latin typeface="微软雅黑" panose="020B0503020204020204" charset="-122"/>
                <a:ea typeface="微软雅黑" panose="020B0503020204020204" charset="-122"/>
              </a:rPr>
              <a:t>1 </a:t>
            </a:r>
          </a:p>
          <a:p>
            <a:r>
              <a:rPr lang="zh-CN" altLang="en-US" sz="2400" i="0">
                <a:solidFill>
                  <a:srgbClr val="0000FF"/>
                </a:solidFill>
                <a:latin typeface="微软雅黑" panose="020B0503020204020204" charset="-122"/>
                <a:ea typeface="微软雅黑" panose="020B0503020204020204" charset="-122"/>
              </a:rPr>
              <a:t>容量等于最低层</a:t>
            </a:r>
            <a:r>
              <a:rPr lang="en-US" altLang="zh-CN" sz="2400" i="0">
                <a:solidFill>
                  <a:srgbClr val="0000FF"/>
                </a:solidFill>
                <a:latin typeface="微软雅黑" panose="020B0503020204020204" charset="-122"/>
                <a:ea typeface="微软雅黑" panose="020B0503020204020204" charset="-122"/>
              </a:rPr>
              <a:t>M</a:t>
            </a:r>
            <a:r>
              <a:rPr lang="en-US" altLang="zh-CN" sz="1600" i="0">
                <a:solidFill>
                  <a:srgbClr val="0000FF"/>
                </a:solidFill>
                <a:latin typeface="微软雅黑" panose="020B0503020204020204" charset="-122"/>
                <a:ea typeface="微软雅黑" panose="020B0503020204020204" charset="-122"/>
              </a:rPr>
              <a:t>n</a:t>
            </a:r>
            <a:r>
              <a:rPr lang="zh-CN" altLang="en-US" sz="2400" i="0">
                <a:solidFill>
                  <a:srgbClr val="0000FF"/>
                </a:solidFill>
                <a:latin typeface="微软雅黑" panose="020B0503020204020204" charset="-122"/>
                <a:ea typeface="微软雅黑" panose="020B0503020204020204" charset="-122"/>
              </a:rPr>
              <a:t>的 </a:t>
            </a:r>
          </a:p>
          <a:p>
            <a:r>
              <a:rPr lang="zh-CN" altLang="en-US" sz="2400" i="0">
                <a:solidFill>
                  <a:srgbClr val="0000FF"/>
                </a:solidFill>
                <a:latin typeface="微软雅黑" panose="020B0503020204020204" charset="-122"/>
                <a:ea typeface="微软雅黑" panose="020B0503020204020204" charset="-122"/>
              </a:rPr>
              <a:t>每位的价格接近于最低层</a:t>
            </a:r>
            <a:r>
              <a:rPr lang="en-US" altLang="zh-CN" sz="2400" i="0">
                <a:solidFill>
                  <a:srgbClr val="0000FF"/>
                </a:solidFill>
                <a:latin typeface="微软雅黑" panose="020B0503020204020204" charset="-122"/>
                <a:ea typeface="微软雅黑" panose="020B0503020204020204" charset="-122"/>
              </a:rPr>
              <a:t>M</a:t>
            </a:r>
            <a:r>
              <a:rPr lang="en-US" altLang="zh-CN" sz="1600" i="0">
                <a:solidFill>
                  <a:srgbClr val="0000FF"/>
                </a:solidFill>
                <a:latin typeface="微软雅黑" panose="020B0503020204020204" charset="-122"/>
                <a:ea typeface="微软雅黑" panose="020B0503020204020204" charset="-122"/>
              </a:rPr>
              <a:t>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p:cNvSpPr>
          <p:nvPr>
            <p:ph type="title"/>
          </p:nvPr>
        </p:nvSpPr>
        <p:spPr>
          <a:xfrm>
            <a:off x="574675" y="134938"/>
            <a:ext cx="7848600" cy="609600"/>
          </a:xfrm>
        </p:spPr>
        <p:txBody>
          <a:bodyPr vert="horz" wrap="square" lIns="91440" tIns="45720" rIns="91440" bIns="45720" anchor="ctr" anchorCtr="0"/>
          <a:lstStyle/>
          <a:p>
            <a:pPr eaLnBrk="1" hangingPunct="1"/>
            <a:r>
              <a:rPr lang="zh-CN" altLang="en-US" dirty="0"/>
              <a:t>存储层次基本概念</a:t>
            </a:r>
          </a:p>
        </p:txBody>
      </p:sp>
      <p:sp>
        <p:nvSpPr>
          <p:cNvPr id="15363" name="Rectangle 3"/>
          <p:cNvSpPr>
            <a:spLocks noGrp="1" noChangeArrowheads="1"/>
          </p:cNvSpPr>
          <p:nvPr>
            <p:ph idx="1" hasCustomPrompt="1"/>
          </p:nvPr>
        </p:nvSpPr>
        <p:spPr>
          <a:xfrm>
            <a:off x="469900" y="1022350"/>
            <a:ext cx="8229600" cy="492125"/>
          </a:xfrm>
        </p:spPr>
        <p:txBody>
          <a:bodyPr vert="horz" wrap="square" lIns="91440" tIns="45720" rIns="91440" bIns="45720" numCol="1" anchor="t" anchorCtr="0" compatLnSpc="1"/>
          <a:lstStyle/>
          <a:p>
            <a:pPr marL="342900" marR="0" lvl="0" indent="-342900" algn="l" defTabSz="914400" rtl="0" eaLnBrk="1" fontAlgn="base" latinLnBrk="0" hangingPunct="1">
              <a:lnSpc>
                <a:spcPct val="90000"/>
              </a:lnSpc>
              <a:spcBef>
                <a:spcPts val="1200"/>
              </a:spcBef>
              <a:spcAft>
                <a:spcPct val="0"/>
              </a:spcAft>
              <a:buClr>
                <a:schemeClr val="tx1"/>
              </a:buClr>
              <a:buSzTx/>
              <a:buFont typeface="Wingdings" panose="05000000000000000000" pitchFamily="2" charset="2"/>
              <a:buChar char="v"/>
              <a:defRPr/>
            </a:pPr>
            <a:r>
              <a:rPr kumimoji="0" lang="zh-CN" altLang="en-US" sz="2400" b="0" i="0" u="none" strike="noStrike" kern="1200" cap="none" spc="0" normalizeH="0" baseline="0" noProof="0" dirty="0">
                <a:ln>
                  <a:noFill/>
                </a:ln>
                <a:solidFill>
                  <a:schemeClr val="hlink"/>
                </a:solidFill>
                <a:effectLst/>
                <a:uLnTx/>
                <a:uFillTx/>
                <a:latin typeface="Verdana" panose="020B0604030504040204" pitchFamily="34" charset="0"/>
                <a:ea typeface="隶书" panose="02010509060101010101" pitchFamily="49" charset="-122"/>
                <a:cs typeface="+mn-cs"/>
              </a:rPr>
              <a:t>典型的高速缓存、主存、辅存三级存储层次结构</a:t>
            </a:r>
          </a:p>
        </p:txBody>
      </p:sp>
      <p:pic>
        <p:nvPicPr>
          <p:cNvPr id="3" name="图片 2"/>
          <p:cNvPicPr>
            <a:picLocks noChangeAspect="1"/>
          </p:cNvPicPr>
          <p:nvPr/>
        </p:nvPicPr>
        <p:blipFill>
          <a:blip r:embed="rId3"/>
          <a:stretch>
            <a:fillRect/>
          </a:stretch>
        </p:blipFill>
        <p:spPr>
          <a:xfrm>
            <a:off x="341630" y="1583690"/>
            <a:ext cx="8542020" cy="399224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p:cNvSpPr>
          <p:nvPr>
            <p:ph type="title"/>
          </p:nvPr>
        </p:nvSpPr>
        <p:spPr>
          <a:xfrm>
            <a:off x="574675" y="134938"/>
            <a:ext cx="7848600" cy="609600"/>
          </a:xfrm>
        </p:spPr>
        <p:txBody>
          <a:bodyPr vert="horz" wrap="square" lIns="91440" tIns="45720" rIns="91440" bIns="45720" anchor="ctr" anchorCtr="0"/>
          <a:lstStyle/>
          <a:p>
            <a:pPr eaLnBrk="1" hangingPunct="1"/>
            <a:r>
              <a:rPr lang="zh-CN" altLang="en-US" dirty="0">
                <a:sym typeface="+mn-ea"/>
              </a:rPr>
              <a:t>存储层次</a:t>
            </a:r>
            <a:r>
              <a:rPr lang="zh-CN" altLang="en-US" dirty="0"/>
              <a:t>基本概念</a:t>
            </a:r>
          </a:p>
        </p:txBody>
      </p:sp>
      <p:sp>
        <p:nvSpPr>
          <p:cNvPr id="25603" name="Rectangle 3"/>
          <p:cNvSpPr>
            <a:spLocks noGrp="1"/>
          </p:cNvSpPr>
          <p:nvPr>
            <p:ph idx="1" hasCustomPrompt="1"/>
          </p:nvPr>
        </p:nvSpPr>
        <p:spPr>
          <a:xfrm>
            <a:off x="469900" y="1022350"/>
            <a:ext cx="8383588" cy="2990850"/>
          </a:xfrm>
        </p:spPr>
        <p:txBody>
          <a:bodyPr vert="horz" wrap="square" lIns="91440" tIns="45720" rIns="91440" bIns="45720" anchor="t" anchorCtr="0"/>
          <a:lstStyle/>
          <a:p>
            <a:pPr eaLnBrk="1" hangingPunct="1">
              <a:lnSpc>
                <a:spcPct val="90000"/>
              </a:lnSpc>
              <a:spcAft>
                <a:spcPts val="600"/>
              </a:spcAft>
            </a:pPr>
            <a:r>
              <a:rPr lang="zh-CN" altLang="en-US" b="0" dirty="0"/>
              <a:t>基本的二级存储体系是</a:t>
            </a:r>
            <a:r>
              <a:rPr lang="zh-CN" altLang="en-US" u="sng" dirty="0"/>
              <a:t>虚拟存储器和</a:t>
            </a:r>
            <a:r>
              <a:rPr lang="en-US" altLang="zh-CN" u="sng" dirty="0">
                <a:latin typeface="Times New Roman" panose="02020603050405020304" pitchFamily="18" charset="0"/>
              </a:rPr>
              <a:t>Cache</a:t>
            </a:r>
            <a:r>
              <a:rPr lang="zh-CN" altLang="en-US" u="sng" dirty="0"/>
              <a:t>存储器</a:t>
            </a:r>
            <a:r>
              <a:rPr lang="zh-CN" altLang="en-US" dirty="0"/>
              <a:t>。</a:t>
            </a:r>
            <a:endParaRPr lang="en-US" altLang="zh-CN" dirty="0"/>
          </a:p>
          <a:p>
            <a:pPr eaLnBrk="1" hangingPunct="1">
              <a:lnSpc>
                <a:spcPct val="90000"/>
              </a:lnSpc>
              <a:spcBef>
                <a:spcPts val="1800"/>
              </a:spcBef>
              <a:spcAft>
                <a:spcPts val="600"/>
              </a:spcAft>
            </a:pPr>
            <a:r>
              <a:rPr lang="zh-CN" altLang="en-US" dirty="0">
                <a:solidFill>
                  <a:srgbClr val="FF0000"/>
                </a:solidFill>
              </a:rPr>
              <a:t>（</a:t>
            </a:r>
            <a:r>
              <a:rPr lang="en-US" altLang="zh-CN" dirty="0">
                <a:solidFill>
                  <a:srgbClr val="FF0000"/>
                </a:solidFill>
              </a:rPr>
              <a:t>1</a:t>
            </a:r>
            <a:r>
              <a:rPr lang="zh-CN" altLang="en-US" dirty="0">
                <a:solidFill>
                  <a:srgbClr val="FF0000"/>
                </a:solidFill>
              </a:rPr>
              <a:t>）虚拟存储器（容量）</a:t>
            </a:r>
            <a:endParaRPr lang="en-US" altLang="zh-CN" dirty="0">
              <a:solidFill>
                <a:srgbClr val="FF0000"/>
              </a:solidFill>
            </a:endParaRPr>
          </a:p>
          <a:p>
            <a:pPr lvl="1" eaLnBrk="1" hangingPunct="1">
              <a:lnSpc>
                <a:spcPct val="150000"/>
              </a:lnSpc>
              <a:spcAft>
                <a:spcPts val="600"/>
              </a:spcAft>
            </a:pPr>
            <a:r>
              <a:rPr lang="zh-CN" altLang="en-US" dirty="0">
                <a:solidFill>
                  <a:srgbClr val="000000"/>
                </a:solidFill>
                <a:latin typeface="宋体" panose="02010600030101010101" pitchFamily="2" charset="-122"/>
                <a:ea typeface="宋体" panose="02010600030101010101" pitchFamily="2" charset="-122"/>
              </a:rPr>
              <a:t>是因为</a:t>
            </a:r>
            <a:r>
              <a:rPr lang="zh-CN" altLang="en-US" b="1" dirty="0">
                <a:solidFill>
                  <a:srgbClr val="0000CC"/>
                </a:solidFill>
                <a:latin typeface="宋体" panose="02010600030101010101" pitchFamily="2" charset="-122"/>
                <a:ea typeface="宋体" panose="02010600030101010101" pitchFamily="2" charset="-122"/>
              </a:rPr>
              <a:t>主存容量</a:t>
            </a:r>
            <a:r>
              <a:rPr lang="zh-CN" altLang="en-US" dirty="0">
                <a:solidFill>
                  <a:srgbClr val="000000"/>
                </a:solidFill>
                <a:latin typeface="宋体" panose="02010600030101010101" pitchFamily="2" charset="-122"/>
                <a:ea typeface="宋体" panose="02010600030101010101" pitchFamily="2" charset="-122"/>
              </a:rPr>
              <a:t>满足不了要求而提出来的。在主存和辅存之间增设辅助的</a:t>
            </a:r>
            <a:r>
              <a:rPr lang="zh-CN" altLang="en-US" dirty="0">
                <a:solidFill>
                  <a:srgbClr val="FF0000"/>
                </a:solidFill>
                <a:latin typeface="宋体" panose="02010600030101010101" pitchFamily="2" charset="-122"/>
                <a:ea typeface="宋体" panose="02010600030101010101" pitchFamily="2" charset="-122"/>
              </a:rPr>
              <a:t>软、硬件设备</a:t>
            </a:r>
            <a:r>
              <a:rPr lang="zh-CN" altLang="en-US" dirty="0">
                <a:solidFill>
                  <a:srgbClr val="000000"/>
                </a:solidFill>
                <a:latin typeface="宋体" panose="02010600030101010101" pitchFamily="2" charset="-122"/>
                <a:ea typeface="宋体" panose="02010600030101010101" pitchFamily="2" charset="-122"/>
              </a:rPr>
              <a:t>，让它们构成一个整体，也称为主存</a:t>
            </a:r>
            <a:r>
              <a:rPr lang="en-US" altLang="zh-CN" dirty="0">
                <a:solidFill>
                  <a:srgbClr val="000000"/>
                </a:solidFill>
                <a:latin typeface="宋体" panose="02010600030101010101" pitchFamily="2" charset="-122"/>
                <a:ea typeface="宋体" panose="02010600030101010101" pitchFamily="2" charset="-122"/>
              </a:rPr>
              <a:t>-</a:t>
            </a:r>
            <a:r>
              <a:rPr lang="zh-CN" altLang="en-US" dirty="0">
                <a:solidFill>
                  <a:srgbClr val="000000"/>
                </a:solidFill>
                <a:latin typeface="宋体" panose="02010600030101010101" pitchFamily="2" charset="-122"/>
                <a:ea typeface="宋体" panose="02010600030101010101" pitchFamily="2" charset="-122"/>
              </a:rPr>
              <a:t>辅存存储层次。</a:t>
            </a:r>
            <a:endParaRPr lang="en-US" altLang="zh-CN" dirty="0"/>
          </a:p>
          <a:p>
            <a:pPr lvl="1" eaLnBrk="1" hangingPunct="1">
              <a:lnSpc>
                <a:spcPct val="90000"/>
              </a:lnSpc>
            </a:pPr>
            <a:endParaRPr lang="en-US" altLang="zh-CN" dirty="0"/>
          </a:p>
        </p:txBody>
      </p:sp>
      <p:grpSp>
        <p:nvGrpSpPr>
          <p:cNvPr id="25604" name="Group 3"/>
          <p:cNvGrpSpPr/>
          <p:nvPr/>
        </p:nvGrpSpPr>
        <p:grpSpPr>
          <a:xfrm>
            <a:off x="1493838" y="4291013"/>
            <a:ext cx="6181725" cy="2082800"/>
            <a:chOff x="614" y="1728"/>
            <a:chExt cx="4426" cy="1632"/>
          </a:xfrm>
        </p:grpSpPr>
        <p:sp>
          <p:nvSpPr>
            <p:cNvPr id="25605" name="Rectangle 4"/>
            <p:cNvSpPr/>
            <p:nvPr/>
          </p:nvSpPr>
          <p:spPr>
            <a:xfrm>
              <a:off x="2304" y="2880"/>
              <a:ext cx="864" cy="48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p>
              <a:pPr algn="ctr" eaLnBrk="1" fontAlgn="ctr" hangingPunct="1"/>
              <a:r>
                <a:rPr lang="zh-CN" altLang="en-US" sz="2400" dirty="0">
                  <a:solidFill>
                    <a:srgbClr val="000000"/>
                  </a:solidFill>
                  <a:latin typeface="Tahoma" panose="020B0604030504040204" pitchFamily="34" charset="0"/>
                  <a:ea typeface="宋体" panose="02010600030101010101" pitchFamily="2" charset="-122"/>
                </a:rPr>
                <a:t>主存</a:t>
              </a:r>
            </a:p>
          </p:txBody>
        </p:sp>
        <p:sp>
          <p:nvSpPr>
            <p:cNvPr id="25606" name="Rectangle 5"/>
            <p:cNvSpPr/>
            <p:nvPr/>
          </p:nvSpPr>
          <p:spPr>
            <a:xfrm>
              <a:off x="4176" y="2880"/>
              <a:ext cx="864" cy="48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p>
              <a:pPr algn="ctr" eaLnBrk="1" fontAlgn="ctr" hangingPunct="1"/>
              <a:r>
                <a:rPr lang="zh-CN" altLang="en-US" sz="2400" dirty="0">
                  <a:solidFill>
                    <a:srgbClr val="000000"/>
                  </a:solidFill>
                  <a:latin typeface="Tahoma" panose="020B0604030504040204" pitchFamily="34" charset="0"/>
                  <a:ea typeface="宋体" panose="02010600030101010101" pitchFamily="2" charset="-122"/>
                </a:rPr>
                <a:t>辅存</a:t>
              </a:r>
            </a:p>
          </p:txBody>
        </p:sp>
        <p:sp>
          <p:nvSpPr>
            <p:cNvPr id="25607" name="Line 6"/>
            <p:cNvSpPr/>
            <p:nvPr/>
          </p:nvSpPr>
          <p:spPr>
            <a:xfrm>
              <a:off x="3168" y="3024"/>
              <a:ext cx="1008" cy="0"/>
            </a:xfrm>
            <a:prstGeom prst="line">
              <a:avLst/>
            </a:prstGeom>
            <a:ln w="38100" cap="flat" cmpd="sng">
              <a:solidFill>
                <a:schemeClr val="tx1"/>
              </a:solidFill>
              <a:prstDash val="solid"/>
              <a:miter/>
              <a:headEnd type="none" w="med" len="med"/>
              <a:tailEnd type="triangle" w="med" len="med"/>
            </a:ln>
          </p:spPr>
        </p:sp>
        <p:sp>
          <p:nvSpPr>
            <p:cNvPr id="25608" name="Line 7"/>
            <p:cNvSpPr/>
            <p:nvPr/>
          </p:nvSpPr>
          <p:spPr>
            <a:xfrm flipH="1">
              <a:off x="3168" y="3216"/>
              <a:ext cx="1008" cy="0"/>
            </a:xfrm>
            <a:prstGeom prst="line">
              <a:avLst/>
            </a:prstGeom>
            <a:ln w="38100" cap="flat" cmpd="sng">
              <a:solidFill>
                <a:schemeClr val="tx1"/>
              </a:solidFill>
              <a:prstDash val="solid"/>
              <a:miter/>
              <a:headEnd type="none" w="med" len="med"/>
              <a:tailEnd type="triangle" w="med" len="med"/>
            </a:ln>
          </p:spPr>
        </p:sp>
        <p:sp>
          <p:nvSpPr>
            <p:cNvPr id="25609" name="Rectangle 8"/>
            <p:cNvSpPr/>
            <p:nvPr/>
          </p:nvSpPr>
          <p:spPr>
            <a:xfrm>
              <a:off x="2976" y="1728"/>
              <a:ext cx="1392" cy="48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p>
              <a:pPr algn="ctr" eaLnBrk="1" fontAlgn="ctr" hangingPunct="1"/>
              <a:r>
                <a:rPr lang="zh-CN" altLang="en-US" sz="2400" dirty="0">
                  <a:solidFill>
                    <a:srgbClr val="000000"/>
                  </a:solidFill>
                  <a:latin typeface="Tahoma" panose="020B0604030504040204" pitchFamily="34" charset="0"/>
                  <a:ea typeface="宋体" panose="02010600030101010101" pitchFamily="2" charset="-122"/>
                </a:rPr>
                <a:t>辅助软硬设备</a:t>
              </a:r>
            </a:p>
          </p:txBody>
        </p:sp>
        <p:sp>
          <p:nvSpPr>
            <p:cNvPr id="25610" name="Line 9"/>
            <p:cNvSpPr/>
            <p:nvPr/>
          </p:nvSpPr>
          <p:spPr>
            <a:xfrm flipH="1">
              <a:off x="2688" y="2208"/>
              <a:ext cx="528" cy="672"/>
            </a:xfrm>
            <a:prstGeom prst="line">
              <a:avLst/>
            </a:prstGeom>
            <a:ln w="38100" cap="flat" cmpd="sng">
              <a:solidFill>
                <a:schemeClr val="tx1"/>
              </a:solidFill>
              <a:prstDash val="lgDash"/>
              <a:miter/>
              <a:headEnd type="triangle" w="med" len="med"/>
              <a:tailEnd type="triangle" w="med" len="med"/>
            </a:ln>
          </p:spPr>
        </p:sp>
        <p:sp>
          <p:nvSpPr>
            <p:cNvPr id="25611" name="Line 10"/>
            <p:cNvSpPr/>
            <p:nvPr/>
          </p:nvSpPr>
          <p:spPr>
            <a:xfrm>
              <a:off x="3936" y="2208"/>
              <a:ext cx="672" cy="672"/>
            </a:xfrm>
            <a:prstGeom prst="line">
              <a:avLst/>
            </a:prstGeom>
            <a:ln w="38100" cap="flat" cmpd="sng">
              <a:solidFill>
                <a:schemeClr val="tx1"/>
              </a:solidFill>
              <a:prstDash val="lgDash"/>
              <a:miter/>
              <a:headEnd type="triangle" w="med" len="med"/>
              <a:tailEnd type="triangle" w="med" len="med"/>
            </a:ln>
          </p:spPr>
        </p:sp>
        <p:sp>
          <p:nvSpPr>
            <p:cNvPr id="25612" name="Text Box 11"/>
            <p:cNvSpPr txBox="1"/>
            <p:nvPr/>
          </p:nvSpPr>
          <p:spPr>
            <a:xfrm>
              <a:off x="614" y="1762"/>
              <a:ext cx="1460" cy="748"/>
            </a:xfrm>
            <a:prstGeom prst="rect">
              <a:avLst/>
            </a:prstGeom>
            <a:noFill/>
            <a:ln w="9525">
              <a:noFill/>
            </a:ln>
          </p:spPr>
          <p:txBody>
            <a:bodyPr wrap="none">
              <a:spAutoFit/>
            </a:bodyPr>
            <a:lstStyle/>
            <a:p>
              <a:pPr algn="r" eaLnBrk="1" fontAlgn="ctr" hangingPunct="1"/>
              <a:r>
                <a:rPr lang="zh-CN" altLang="en-US" sz="2400" dirty="0">
                  <a:solidFill>
                    <a:srgbClr val="000000"/>
                  </a:solidFill>
                  <a:latin typeface="Tahoma" panose="020B0604030504040204" pitchFamily="34" charset="0"/>
                </a:rPr>
                <a:t>从整体上看，</a:t>
              </a:r>
            </a:p>
            <a:p>
              <a:pPr algn="r" eaLnBrk="1" fontAlgn="ctr" hangingPunct="1"/>
              <a:r>
                <a:rPr lang="zh-CN" altLang="en-US" sz="2400" dirty="0">
                  <a:solidFill>
                    <a:srgbClr val="000000"/>
                  </a:solidFill>
                  <a:latin typeface="Tahoma" panose="020B0604030504040204" pitchFamily="34" charset="0"/>
                </a:rPr>
                <a:t>速度是主存的，</a:t>
              </a:r>
            </a:p>
            <a:p>
              <a:pPr algn="r" eaLnBrk="1" fontAlgn="ctr" hangingPunct="1"/>
              <a:r>
                <a:rPr lang="zh-CN" altLang="en-US" sz="2400" dirty="0">
                  <a:solidFill>
                    <a:srgbClr val="000000"/>
                  </a:solidFill>
                  <a:latin typeface="Tahoma" panose="020B0604030504040204" pitchFamily="34" charset="0"/>
                </a:rPr>
                <a:t>容量是辅存的。</a:t>
              </a:r>
            </a:p>
          </p:txBody>
        </p:sp>
        <p:sp>
          <p:nvSpPr>
            <p:cNvPr id="25613" name="Line 12"/>
            <p:cNvSpPr/>
            <p:nvPr/>
          </p:nvSpPr>
          <p:spPr>
            <a:xfrm>
              <a:off x="864" y="2784"/>
              <a:ext cx="1104" cy="0"/>
            </a:xfrm>
            <a:prstGeom prst="line">
              <a:avLst/>
            </a:prstGeom>
            <a:ln w="76200" cap="flat" cmpd="sng">
              <a:solidFill>
                <a:schemeClr val="tx1"/>
              </a:solidFill>
              <a:prstDash val="solid"/>
              <a:miter/>
              <a:headEnd type="none" w="med" len="med"/>
              <a:tailEnd type="triangle" w="med" len="med"/>
            </a:ln>
          </p:spPr>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p:cNvSpPr>
          <p:nvPr>
            <p:ph type="title"/>
          </p:nvPr>
        </p:nvSpPr>
        <p:spPr>
          <a:xfrm>
            <a:off x="574675" y="134938"/>
            <a:ext cx="7848600" cy="609600"/>
          </a:xfrm>
        </p:spPr>
        <p:txBody>
          <a:bodyPr vert="horz" wrap="square" lIns="91440" tIns="45720" rIns="91440" bIns="45720" anchor="ctr" anchorCtr="0"/>
          <a:lstStyle/>
          <a:p>
            <a:pPr eaLnBrk="1" hangingPunct="1"/>
            <a:r>
              <a:rPr lang="zh-CN" altLang="en-US" dirty="0">
                <a:sym typeface="+mn-ea"/>
              </a:rPr>
              <a:t>存储层次</a:t>
            </a:r>
            <a:r>
              <a:rPr lang="zh-CN" altLang="en-US" dirty="0"/>
              <a:t>基本概念</a:t>
            </a:r>
          </a:p>
        </p:txBody>
      </p:sp>
      <p:sp>
        <p:nvSpPr>
          <p:cNvPr id="27651" name="Rectangle 3"/>
          <p:cNvSpPr>
            <a:spLocks noGrp="1"/>
          </p:cNvSpPr>
          <p:nvPr>
            <p:ph idx="1" hasCustomPrompt="1"/>
          </p:nvPr>
        </p:nvSpPr>
        <p:spPr>
          <a:xfrm>
            <a:off x="469900" y="1022350"/>
            <a:ext cx="8229600" cy="1363663"/>
          </a:xfrm>
        </p:spPr>
        <p:txBody>
          <a:bodyPr vert="horz" wrap="square" lIns="91440" tIns="45720" rIns="91440" bIns="45720" anchor="t" anchorCtr="0"/>
          <a:lstStyle/>
          <a:p>
            <a:pPr eaLnBrk="1" hangingPunct="1">
              <a:lnSpc>
                <a:spcPct val="90000"/>
              </a:lnSpc>
              <a:spcAft>
                <a:spcPts val="600"/>
              </a:spcAft>
            </a:pPr>
            <a:r>
              <a:rPr lang="zh-CN" altLang="en-US" dirty="0">
                <a:solidFill>
                  <a:srgbClr val="FF0000"/>
                </a:solidFill>
              </a:rPr>
              <a:t>（</a:t>
            </a:r>
            <a:r>
              <a:rPr lang="en-US" altLang="zh-CN" dirty="0">
                <a:solidFill>
                  <a:srgbClr val="FF0000"/>
                </a:solidFill>
              </a:rPr>
              <a:t>1</a:t>
            </a:r>
            <a:r>
              <a:rPr lang="zh-CN" altLang="en-US" dirty="0">
                <a:solidFill>
                  <a:srgbClr val="FF0000"/>
                </a:solidFill>
              </a:rPr>
              <a:t>）虚拟存储器（容量）</a:t>
            </a:r>
            <a:endParaRPr lang="en-US" altLang="zh-CN" dirty="0">
              <a:solidFill>
                <a:srgbClr val="FF0000"/>
              </a:solidFill>
            </a:endParaRPr>
          </a:p>
          <a:p>
            <a:pPr lvl="1" eaLnBrk="1" hangingPunct="1">
              <a:lnSpc>
                <a:spcPct val="90000"/>
              </a:lnSpc>
            </a:pPr>
            <a:endParaRPr lang="en-US" altLang="zh-CN" dirty="0"/>
          </a:p>
          <a:p>
            <a:pPr lvl="1" eaLnBrk="1" hangingPunct="1">
              <a:lnSpc>
                <a:spcPct val="90000"/>
              </a:lnSpc>
            </a:pPr>
            <a:endParaRPr lang="en-US" altLang="zh-CN" dirty="0"/>
          </a:p>
          <a:p>
            <a:pPr lvl="1" eaLnBrk="1" hangingPunct="1">
              <a:lnSpc>
                <a:spcPct val="90000"/>
              </a:lnSpc>
            </a:pPr>
            <a:endParaRPr lang="en-US" altLang="zh-CN" dirty="0"/>
          </a:p>
          <a:p>
            <a:pPr lvl="1" eaLnBrk="1" hangingPunct="1">
              <a:lnSpc>
                <a:spcPct val="90000"/>
              </a:lnSpc>
            </a:pPr>
            <a:endParaRPr lang="en-US" altLang="zh-CN" dirty="0"/>
          </a:p>
          <a:p>
            <a:pPr lvl="1" eaLnBrk="1" hangingPunct="1">
              <a:lnSpc>
                <a:spcPct val="90000"/>
              </a:lnSpc>
            </a:pPr>
            <a:endParaRPr lang="en-US" altLang="zh-CN" dirty="0"/>
          </a:p>
        </p:txBody>
      </p:sp>
      <p:sp>
        <p:nvSpPr>
          <p:cNvPr id="2" name="矩形 1"/>
          <p:cNvSpPr/>
          <p:nvPr/>
        </p:nvSpPr>
        <p:spPr>
          <a:xfrm>
            <a:off x="200025" y="4179888"/>
            <a:ext cx="8596313" cy="1938020"/>
          </a:xfrm>
          <a:prstGeom prst="rect">
            <a:avLst/>
          </a:prstGeom>
        </p:spPr>
        <p:txBody>
          <a:bodyPr>
            <a:spAutoFit/>
          </a:bodyPr>
          <a:lstStyle/>
          <a:p>
            <a:pPr marL="914400" marR="0" lvl="1" indent="-457200" algn="l" defTabSz="914400" rtl="0" eaLnBrk="1" fontAlgn="base" latinLnBrk="0" hangingPunct="1">
              <a:lnSpc>
                <a:spcPct val="90000"/>
              </a:lnSpc>
              <a:spcBef>
                <a:spcPts val="1800"/>
              </a:spcBef>
              <a:spcAft>
                <a:spcPct val="0"/>
              </a:spcAft>
              <a:buClrTx/>
              <a:buSzTx/>
              <a:buFont typeface="Wingdings" panose="05000000000000000000" pitchFamily="2" charset="2"/>
              <a:buChar char="l"/>
              <a:defRPr/>
            </a:pPr>
            <a:r>
              <a:rPr kumimoji="0" lang="zh-CN"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从</a:t>
            </a:r>
            <a:r>
              <a:rPr kumimoji="0" lang="en-US" altLang="zh-CN"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CPU</a:t>
            </a:r>
            <a:r>
              <a:rPr kumimoji="0" lang="zh-CN"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看，速度接近于主存，容量是辅存的，每位价格是接近于辅存的；</a:t>
            </a:r>
            <a:endParaRPr kumimoji="0" lang="en-US" altLang="zh-CN"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914400" marR="0" lvl="1" indent="-457200" algn="l" defTabSz="914400" rtl="0" eaLnBrk="1" fontAlgn="base" latinLnBrk="0" hangingPunct="1">
              <a:lnSpc>
                <a:spcPct val="90000"/>
              </a:lnSpc>
              <a:spcBef>
                <a:spcPts val="1800"/>
              </a:spcBef>
              <a:spcAft>
                <a:spcPct val="0"/>
              </a:spcAft>
              <a:buClrTx/>
              <a:buSzTx/>
              <a:buFont typeface="Wingdings" panose="05000000000000000000" pitchFamily="2" charset="2"/>
              <a:buChar char="l"/>
              <a:defRPr/>
            </a:pPr>
            <a:r>
              <a:rPr kumimoji="0" lang="zh-CN"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从速度上看，主存的访问时间约为磁盘的</a:t>
            </a:r>
            <a:r>
              <a:rPr kumimoji="0" lang="en-US" altLang="zh-CN"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10</a:t>
            </a:r>
            <a:r>
              <a:rPr kumimoji="0" lang="en-US" altLang="zh-CN" sz="2000" b="0" i="0" u="none" strike="noStrike" kern="1200" cap="none" spc="0" normalizeH="0" baseline="30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-5</a:t>
            </a:r>
            <a:r>
              <a:rPr kumimoji="0" lang="zh-CN"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，即快</a:t>
            </a:r>
            <a:r>
              <a:rPr kumimoji="0" lang="en-US" altLang="zh-CN"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100000</a:t>
            </a:r>
            <a:r>
              <a:rPr kumimoji="0" lang="zh-CN"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倍；</a:t>
            </a:r>
            <a:endParaRPr kumimoji="0" lang="en-US" altLang="zh-CN"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914400" marR="0" lvl="1" indent="-457200" algn="l" defTabSz="914400" rtl="0" eaLnBrk="1" fontAlgn="base" latinLnBrk="0" hangingPunct="1">
              <a:lnSpc>
                <a:spcPct val="90000"/>
              </a:lnSpc>
              <a:spcBef>
                <a:spcPts val="1800"/>
              </a:spcBef>
              <a:spcAft>
                <a:spcPct val="0"/>
              </a:spcAft>
              <a:buClrTx/>
              <a:buSzTx/>
              <a:buFont typeface="Wingdings" panose="05000000000000000000" pitchFamily="2" charset="2"/>
              <a:buChar char="l"/>
              <a:defRPr/>
            </a:pPr>
            <a:r>
              <a:rPr kumimoji="0" lang="zh-CN"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从价格上看，主存的每位价格约为磁盘的每位价格的</a:t>
            </a:r>
            <a:r>
              <a:rPr kumimoji="0" lang="en-US" altLang="zh-CN"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10</a:t>
            </a:r>
            <a:r>
              <a:rPr kumimoji="0" lang="en-US" altLang="zh-CN" sz="2000" b="0" i="0" u="none" strike="noStrike" kern="1200" cap="none" spc="0" normalizeH="0" baseline="30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3</a:t>
            </a:r>
            <a:r>
              <a:rPr kumimoji="0" lang="zh-CN"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，即贵</a:t>
            </a:r>
            <a:r>
              <a:rPr kumimoji="0" lang="en-US" altLang="zh-CN"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1000</a:t>
            </a:r>
            <a:r>
              <a:rPr kumimoji="0" lang="zh-CN"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倍。</a:t>
            </a:r>
            <a:endParaRPr kumimoji="0" lang="en-US" altLang="zh-CN"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grpSp>
        <p:nvGrpSpPr>
          <p:cNvPr id="27653" name="Group 3"/>
          <p:cNvGrpSpPr/>
          <p:nvPr/>
        </p:nvGrpSpPr>
        <p:grpSpPr>
          <a:xfrm>
            <a:off x="1406525" y="1808163"/>
            <a:ext cx="6183313" cy="2082800"/>
            <a:chOff x="614" y="1728"/>
            <a:chExt cx="4426" cy="1632"/>
          </a:xfrm>
        </p:grpSpPr>
        <p:sp>
          <p:nvSpPr>
            <p:cNvPr id="27654" name="Rectangle 4"/>
            <p:cNvSpPr/>
            <p:nvPr/>
          </p:nvSpPr>
          <p:spPr>
            <a:xfrm>
              <a:off x="2304" y="2880"/>
              <a:ext cx="864" cy="48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p>
              <a:pPr algn="ctr" eaLnBrk="1" fontAlgn="ctr" hangingPunct="1"/>
              <a:r>
                <a:rPr lang="zh-CN" altLang="en-US" sz="2400" dirty="0">
                  <a:solidFill>
                    <a:srgbClr val="000000"/>
                  </a:solidFill>
                  <a:latin typeface="Tahoma" panose="020B0604030504040204" pitchFamily="34" charset="0"/>
                  <a:ea typeface="宋体" panose="02010600030101010101" pitchFamily="2" charset="-122"/>
                </a:rPr>
                <a:t>主存</a:t>
              </a:r>
            </a:p>
          </p:txBody>
        </p:sp>
        <p:sp>
          <p:nvSpPr>
            <p:cNvPr id="27655" name="Rectangle 5"/>
            <p:cNvSpPr/>
            <p:nvPr/>
          </p:nvSpPr>
          <p:spPr>
            <a:xfrm>
              <a:off x="4176" y="2880"/>
              <a:ext cx="864" cy="48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p>
              <a:pPr algn="ctr" eaLnBrk="1" fontAlgn="ctr" hangingPunct="1"/>
              <a:r>
                <a:rPr lang="zh-CN" altLang="en-US" sz="2400" dirty="0">
                  <a:solidFill>
                    <a:srgbClr val="000000"/>
                  </a:solidFill>
                  <a:latin typeface="Tahoma" panose="020B0604030504040204" pitchFamily="34" charset="0"/>
                  <a:ea typeface="宋体" panose="02010600030101010101" pitchFamily="2" charset="-122"/>
                </a:rPr>
                <a:t>辅存</a:t>
              </a:r>
            </a:p>
          </p:txBody>
        </p:sp>
        <p:sp>
          <p:nvSpPr>
            <p:cNvPr id="27656" name="Line 6"/>
            <p:cNvSpPr/>
            <p:nvPr/>
          </p:nvSpPr>
          <p:spPr>
            <a:xfrm>
              <a:off x="3168" y="3024"/>
              <a:ext cx="1008" cy="0"/>
            </a:xfrm>
            <a:prstGeom prst="line">
              <a:avLst/>
            </a:prstGeom>
            <a:ln w="38100" cap="flat" cmpd="sng">
              <a:solidFill>
                <a:schemeClr val="tx1"/>
              </a:solidFill>
              <a:prstDash val="solid"/>
              <a:miter/>
              <a:headEnd type="none" w="med" len="med"/>
              <a:tailEnd type="triangle" w="med" len="med"/>
            </a:ln>
          </p:spPr>
        </p:sp>
        <p:sp>
          <p:nvSpPr>
            <p:cNvPr id="27657" name="Line 7"/>
            <p:cNvSpPr/>
            <p:nvPr/>
          </p:nvSpPr>
          <p:spPr>
            <a:xfrm flipH="1">
              <a:off x="3168" y="3216"/>
              <a:ext cx="1008" cy="0"/>
            </a:xfrm>
            <a:prstGeom prst="line">
              <a:avLst/>
            </a:prstGeom>
            <a:ln w="38100" cap="flat" cmpd="sng">
              <a:solidFill>
                <a:schemeClr val="tx1"/>
              </a:solidFill>
              <a:prstDash val="solid"/>
              <a:miter/>
              <a:headEnd type="none" w="med" len="med"/>
              <a:tailEnd type="triangle" w="med" len="med"/>
            </a:ln>
          </p:spPr>
        </p:sp>
        <p:sp>
          <p:nvSpPr>
            <p:cNvPr id="27658" name="Rectangle 8"/>
            <p:cNvSpPr/>
            <p:nvPr/>
          </p:nvSpPr>
          <p:spPr>
            <a:xfrm>
              <a:off x="2976" y="1728"/>
              <a:ext cx="1392" cy="48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p>
              <a:pPr algn="ctr" eaLnBrk="1" fontAlgn="ctr" hangingPunct="1"/>
              <a:r>
                <a:rPr lang="zh-CN" altLang="en-US" sz="2400" dirty="0">
                  <a:solidFill>
                    <a:srgbClr val="000000"/>
                  </a:solidFill>
                  <a:latin typeface="Tahoma" panose="020B0604030504040204" pitchFamily="34" charset="0"/>
                  <a:ea typeface="宋体" panose="02010600030101010101" pitchFamily="2" charset="-122"/>
                </a:rPr>
                <a:t>辅助软硬设备</a:t>
              </a:r>
            </a:p>
          </p:txBody>
        </p:sp>
        <p:sp>
          <p:nvSpPr>
            <p:cNvPr id="27659" name="Line 9"/>
            <p:cNvSpPr/>
            <p:nvPr/>
          </p:nvSpPr>
          <p:spPr>
            <a:xfrm flipH="1">
              <a:off x="2688" y="2208"/>
              <a:ext cx="528" cy="672"/>
            </a:xfrm>
            <a:prstGeom prst="line">
              <a:avLst/>
            </a:prstGeom>
            <a:ln w="38100" cap="flat" cmpd="sng">
              <a:solidFill>
                <a:schemeClr val="tx1"/>
              </a:solidFill>
              <a:prstDash val="lgDash"/>
              <a:miter/>
              <a:headEnd type="triangle" w="med" len="med"/>
              <a:tailEnd type="triangle" w="med" len="med"/>
            </a:ln>
          </p:spPr>
        </p:sp>
        <p:sp>
          <p:nvSpPr>
            <p:cNvPr id="27660" name="Line 10"/>
            <p:cNvSpPr/>
            <p:nvPr/>
          </p:nvSpPr>
          <p:spPr>
            <a:xfrm>
              <a:off x="3936" y="2208"/>
              <a:ext cx="672" cy="672"/>
            </a:xfrm>
            <a:prstGeom prst="line">
              <a:avLst/>
            </a:prstGeom>
            <a:ln w="38100" cap="flat" cmpd="sng">
              <a:solidFill>
                <a:schemeClr val="tx1"/>
              </a:solidFill>
              <a:prstDash val="lgDash"/>
              <a:miter/>
              <a:headEnd type="triangle" w="med" len="med"/>
              <a:tailEnd type="triangle" w="med" len="med"/>
            </a:ln>
          </p:spPr>
        </p:sp>
        <p:sp>
          <p:nvSpPr>
            <p:cNvPr id="27661" name="Text Box 11"/>
            <p:cNvSpPr txBox="1"/>
            <p:nvPr/>
          </p:nvSpPr>
          <p:spPr>
            <a:xfrm>
              <a:off x="614" y="1762"/>
              <a:ext cx="1460" cy="748"/>
            </a:xfrm>
            <a:prstGeom prst="rect">
              <a:avLst/>
            </a:prstGeom>
            <a:noFill/>
            <a:ln w="9525">
              <a:noFill/>
            </a:ln>
          </p:spPr>
          <p:txBody>
            <a:bodyPr wrap="none">
              <a:spAutoFit/>
            </a:bodyPr>
            <a:lstStyle/>
            <a:p>
              <a:pPr algn="r" eaLnBrk="1" fontAlgn="ctr" hangingPunct="1"/>
              <a:r>
                <a:rPr lang="zh-CN" altLang="en-US" sz="2400" dirty="0">
                  <a:solidFill>
                    <a:srgbClr val="000000"/>
                  </a:solidFill>
                  <a:latin typeface="Tahoma" panose="020B0604030504040204" pitchFamily="34" charset="0"/>
                </a:rPr>
                <a:t>从整体上看，</a:t>
              </a:r>
            </a:p>
            <a:p>
              <a:pPr algn="r" eaLnBrk="1" fontAlgn="ctr" hangingPunct="1"/>
              <a:r>
                <a:rPr lang="zh-CN" altLang="en-US" sz="2400" dirty="0">
                  <a:solidFill>
                    <a:srgbClr val="000000"/>
                  </a:solidFill>
                  <a:latin typeface="Tahoma" panose="020B0604030504040204" pitchFamily="34" charset="0"/>
                </a:rPr>
                <a:t>速度是主存的，</a:t>
              </a:r>
            </a:p>
            <a:p>
              <a:pPr algn="r" eaLnBrk="1" fontAlgn="ctr" hangingPunct="1"/>
              <a:r>
                <a:rPr lang="zh-CN" altLang="en-US" sz="2400" dirty="0">
                  <a:solidFill>
                    <a:srgbClr val="000000"/>
                  </a:solidFill>
                  <a:latin typeface="Tahoma" panose="020B0604030504040204" pitchFamily="34" charset="0"/>
                </a:rPr>
                <a:t>容量是辅存的。</a:t>
              </a:r>
            </a:p>
          </p:txBody>
        </p:sp>
        <p:sp>
          <p:nvSpPr>
            <p:cNvPr id="27662" name="Line 12"/>
            <p:cNvSpPr/>
            <p:nvPr/>
          </p:nvSpPr>
          <p:spPr>
            <a:xfrm>
              <a:off x="864" y="2784"/>
              <a:ext cx="1104" cy="0"/>
            </a:xfrm>
            <a:prstGeom prst="line">
              <a:avLst/>
            </a:prstGeom>
            <a:ln w="76200" cap="flat" cmpd="sng">
              <a:solidFill>
                <a:schemeClr val="tx1"/>
              </a:solidFill>
              <a:prstDash val="solid"/>
              <a:miter/>
              <a:headEnd type="none" w="med" len="med"/>
              <a:tailEnd type="triangle" w="med" len="med"/>
            </a:ln>
          </p:spPr>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p:cNvSpPr>
          <p:nvPr>
            <p:ph type="title"/>
          </p:nvPr>
        </p:nvSpPr>
        <p:spPr>
          <a:xfrm>
            <a:off x="574675" y="134938"/>
            <a:ext cx="7848600" cy="609600"/>
          </a:xfrm>
        </p:spPr>
        <p:txBody>
          <a:bodyPr vert="horz" wrap="square" lIns="91440" tIns="45720" rIns="91440" bIns="45720" anchor="ctr" anchorCtr="0"/>
          <a:lstStyle/>
          <a:p>
            <a:pPr eaLnBrk="1" hangingPunct="1"/>
            <a:r>
              <a:rPr lang="zh-CN" altLang="en-US" dirty="0">
                <a:sym typeface="+mn-ea"/>
              </a:rPr>
              <a:t>存储层次</a:t>
            </a:r>
            <a:r>
              <a:rPr lang="zh-CN" altLang="en-US" dirty="0"/>
              <a:t>基本概念</a:t>
            </a:r>
          </a:p>
        </p:txBody>
      </p:sp>
      <p:sp>
        <p:nvSpPr>
          <p:cNvPr id="29699" name="Rectangle 3"/>
          <p:cNvSpPr>
            <a:spLocks noGrp="1"/>
          </p:cNvSpPr>
          <p:nvPr>
            <p:ph idx="1" hasCustomPrompt="1"/>
          </p:nvPr>
        </p:nvSpPr>
        <p:spPr>
          <a:xfrm>
            <a:off x="469900" y="1022350"/>
            <a:ext cx="8435975" cy="2990850"/>
          </a:xfrm>
        </p:spPr>
        <p:txBody>
          <a:bodyPr vert="horz" wrap="square" lIns="91440" tIns="45720" rIns="91440" bIns="45720" anchor="t" anchorCtr="0"/>
          <a:lstStyle/>
          <a:p>
            <a:pPr algn="just" eaLnBrk="1" hangingPunct="1">
              <a:lnSpc>
                <a:spcPct val="90000"/>
              </a:lnSpc>
              <a:spcAft>
                <a:spcPts val="600"/>
              </a:spcAft>
            </a:pPr>
            <a:r>
              <a:rPr lang="zh-CN" altLang="en-US" b="0" dirty="0">
                <a:latin typeface="Times New Roman" panose="02020603050405020304" pitchFamily="18" charset="0"/>
              </a:rPr>
              <a:t>基本的二级存储体系是</a:t>
            </a:r>
            <a:r>
              <a:rPr lang="zh-CN" altLang="en-US" u="sng" dirty="0">
                <a:latin typeface="Times New Roman" panose="02020603050405020304" pitchFamily="18" charset="0"/>
              </a:rPr>
              <a:t>虚拟存储器和</a:t>
            </a:r>
            <a:r>
              <a:rPr lang="en-US" altLang="zh-CN" u="sng" dirty="0">
                <a:latin typeface="Times New Roman" panose="02020603050405020304" pitchFamily="18" charset="0"/>
              </a:rPr>
              <a:t>Cache</a:t>
            </a:r>
            <a:r>
              <a:rPr lang="zh-CN" altLang="en-US" u="sng" dirty="0">
                <a:latin typeface="Times New Roman" panose="02020603050405020304" pitchFamily="18" charset="0"/>
              </a:rPr>
              <a:t>存储器</a:t>
            </a:r>
            <a:r>
              <a:rPr lang="zh-CN" altLang="en-US" dirty="0">
                <a:latin typeface="Times New Roman" panose="02020603050405020304" pitchFamily="18" charset="0"/>
              </a:rPr>
              <a:t>。</a:t>
            </a:r>
            <a:endParaRPr lang="en-US" altLang="zh-CN" dirty="0">
              <a:latin typeface="Times New Roman" panose="02020603050405020304" pitchFamily="18" charset="0"/>
            </a:endParaRPr>
          </a:p>
          <a:p>
            <a:pPr algn="just" eaLnBrk="1" hangingPunct="1">
              <a:lnSpc>
                <a:spcPct val="90000"/>
              </a:lnSpc>
              <a:spcBef>
                <a:spcPts val="1800"/>
              </a:spcBef>
              <a:spcAft>
                <a:spcPts val="600"/>
              </a:spcAft>
            </a:pPr>
            <a:r>
              <a:rPr lang="zh-CN" altLang="en-US" dirty="0">
                <a:solidFill>
                  <a:srgbClr val="FF0000"/>
                </a:solidFill>
                <a:latin typeface="Times New Roman" panose="02020603050405020304" pitchFamily="18" charset="0"/>
              </a:rPr>
              <a:t>（</a:t>
            </a:r>
            <a:r>
              <a:rPr lang="en-US" altLang="zh-CN" dirty="0">
                <a:solidFill>
                  <a:srgbClr val="FF0000"/>
                </a:solidFill>
                <a:latin typeface="Times New Roman" panose="02020603050405020304" pitchFamily="18" charset="0"/>
              </a:rPr>
              <a:t>2</a:t>
            </a:r>
            <a:r>
              <a:rPr lang="zh-CN" altLang="en-US" dirty="0">
                <a:solidFill>
                  <a:srgbClr val="FF0000"/>
                </a:solidFill>
                <a:latin typeface="Times New Roman" panose="02020603050405020304" pitchFamily="18" charset="0"/>
              </a:rPr>
              <a:t>）</a:t>
            </a:r>
            <a:r>
              <a:rPr lang="en-US" altLang="zh-CN" dirty="0">
                <a:solidFill>
                  <a:srgbClr val="FF0000"/>
                </a:solidFill>
                <a:latin typeface="Times New Roman" panose="02020603050405020304" pitchFamily="18" charset="0"/>
              </a:rPr>
              <a:t>Cache</a:t>
            </a:r>
            <a:r>
              <a:rPr lang="zh-CN" altLang="en-US" dirty="0">
                <a:solidFill>
                  <a:srgbClr val="FF0000"/>
                </a:solidFill>
                <a:latin typeface="Times New Roman" panose="02020603050405020304" pitchFamily="18" charset="0"/>
              </a:rPr>
              <a:t>存储器（速度）</a:t>
            </a:r>
            <a:endParaRPr lang="en-US" altLang="zh-CN" dirty="0">
              <a:solidFill>
                <a:srgbClr val="FF0000"/>
              </a:solidFill>
              <a:latin typeface="Times New Roman" panose="02020603050405020304" pitchFamily="18" charset="0"/>
            </a:endParaRPr>
          </a:p>
          <a:p>
            <a:pPr lvl="1" algn="just" eaLnBrk="1" hangingPunct="1">
              <a:lnSpc>
                <a:spcPts val="3200"/>
              </a:lnSpc>
              <a:spcAft>
                <a:spcPts val="600"/>
              </a:spcAft>
            </a:pPr>
            <a:r>
              <a:rPr lang="zh-CN" altLang="en-US" dirty="0">
                <a:solidFill>
                  <a:srgbClr val="000000"/>
                </a:solidFill>
                <a:latin typeface="Times New Roman" panose="02020603050405020304" pitchFamily="18" charset="0"/>
                <a:ea typeface="宋体" panose="02010600030101010101" pitchFamily="2" charset="-122"/>
              </a:rPr>
              <a:t>是因为</a:t>
            </a:r>
            <a:r>
              <a:rPr lang="zh-CN" altLang="en-US" b="1" dirty="0">
                <a:solidFill>
                  <a:srgbClr val="0000CC"/>
                </a:solidFill>
                <a:latin typeface="Times New Roman" panose="02020603050405020304" pitchFamily="18" charset="0"/>
                <a:ea typeface="宋体" panose="02010600030101010101" pitchFamily="2" charset="-122"/>
              </a:rPr>
              <a:t>主存速度</a:t>
            </a:r>
            <a:r>
              <a:rPr lang="zh-CN" altLang="en-US" dirty="0">
                <a:solidFill>
                  <a:srgbClr val="000000"/>
                </a:solidFill>
                <a:latin typeface="Times New Roman" panose="02020603050405020304" pitchFamily="18" charset="0"/>
                <a:ea typeface="宋体" panose="02010600030101010101" pitchFamily="2" charset="-122"/>
              </a:rPr>
              <a:t>满足不了要求而提出来的。在</a:t>
            </a:r>
            <a:r>
              <a:rPr lang="en-US" altLang="zh-CN" dirty="0">
                <a:solidFill>
                  <a:srgbClr val="000000"/>
                </a:solidFill>
                <a:latin typeface="Times New Roman" panose="02020603050405020304" pitchFamily="18" charset="0"/>
                <a:ea typeface="宋体" panose="02010600030101010101" pitchFamily="2" charset="-122"/>
              </a:rPr>
              <a:t>CPU</a:t>
            </a:r>
            <a:r>
              <a:rPr lang="zh-CN" altLang="en-US" dirty="0">
                <a:solidFill>
                  <a:srgbClr val="000000"/>
                </a:solidFill>
                <a:latin typeface="Times New Roman" panose="02020603050405020304" pitchFamily="18" charset="0"/>
                <a:ea typeface="宋体" panose="02010600030101010101" pitchFamily="2" charset="-122"/>
              </a:rPr>
              <a:t>和主存之间增设高速、小容量、每位价格较高的</a:t>
            </a:r>
            <a:r>
              <a:rPr lang="en-US" altLang="zh-CN" dirty="0">
                <a:solidFill>
                  <a:srgbClr val="000000"/>
                </a:solidFill>
                <a:latin typeface="Times New Roman" panose="02020603050405020304" pitchFamily="18" charset="0"/>
                <a:ea typeface="宋体" panose="02010600030101010101" pitchFamily="2" charset="-122"/>
              </a:rPr>
              <a:t>Cache</a:t>
            </a:r>
            <a:r>
              <a:rPr lang="zh-CN" altLang="en-US" dirty="0">
                <a:solidFill>
                  <a:srgbClr val="000000"/>
                </a:solidFill>
                <a:latin typeface="Times New Roman" panose="02020603050405020304" pitchFamily="18" charset="0"/>
                <a:ea typeface="宋体" panose="02010600030101010101" pitchFamily="2" charset="-122"/>
              </a:rPr>
              <a:t>，用</a:t>
            </a:r>
            <a:r>
              <a:rPr lang="zh-CN" altLang="en-US" dirty="0">
                <a:solidFill>
                  <a:srgbClr val="FF0000"/>
                </a:solidFill>
                <a:latin typeface="Times New Roman" panose="02020603050405020304" pitchFamily="18" charset="0"/>
                <a:ea typeface="宋体" panose="02010600030101010101" pitchFamily="2" charset="-122"/>
              </a:rPr>
              <a:t>辅助硬件</a:t>
            </a:r>
            <a:r>
              <a:rPr lang="zh-CN" altLang="en-US" dirty="0">
                <a:solidFill>
                  <a:srgbClr val="000000"/>
                </a:solidFill>
                <a:latin typeface="Times New Roman" panose="02020603050405020304" pitchFamily="18" charset="0"/>
                <a:ea typeface="宋体" panose="02010600030101010101" pitchFamily="2" charset="-122"/>
              </a:rPr>
              <a:t>将其与主存构成整体，也称</a:t>
            </a:r>
            <a:r>
              <a:rPr lang="en-US" altLang="zh-CN" dirty="0">
                <a:solidFill>
                  <a:srgbClr val="000000"/>
                </a:solidFill>
                <a:latin typeface="Times New Roman" panose="02020603050405020304" pitchFamily="18" charset="0"/>
                <a:ea typeface="宋体" panose="02010600030101010101" pitchFamily="2" charset="-122"/>
              </a:rPr>
              <a:t>Cache</a:t>
            </a:r>
            <a:r>
              <a:rPr lang="zh-CN" altLang="en-US" dirty="0">
                <a:solidFill>
                  <a:srgbClr val="000000"/>
                </a:solidFill>
                <a:latin typeface="Times New Roman" panose="02020603050405020304" pitchFamily="18" charset="0"/>
                <a:ea typeface="宋体" panose="02010600030101010101" pitchFamily="2" charset="-122"/>
              </a:rPr>
              <a:t>存储器或</a:t>
            </a:r>
            <a:r>
              <a:rPr lang="en-US" altLang="zh-CN" dirty="0">
                <a:solidFill>
                  <a:srgbClr val="000000"/>
                </a:solidFill>
                <a:latin typeface="Times New Roman" panose="02020603050405020304" pitchFamily="18" charset="0"/>
                <a:ea typeface="宋体" panose="02010600030101010101" pitchFamily="2" charset="-122"/>
              </a:rPr>
              <a:t>Cache-</a:t>
            </a:r>
            <a:r>
              <a:rPr lang="zh-CN" altLang="en-US" dirty="0">
                <a:solidFill>
                  <a:srgbClr val="000000"/>
                </a:solidFill>
                <a:latin typeface="Times New Roman" panose="02020603050405020304" pitchFamily="18" charset="0"/>
                <a:ea typeface="宋体" panose="02010600030101010101" pitchFamily="2" charset="-122"/>
              </a:rPr>
              <a:t>主存存储层次。</a:t>
            </a:r>
            <a:endParaRPr lang="en-US" altLang="zh-CN" dirty="0">
              <a:latin typeface="Times New Roman" panose="02020603050405020304" pitchFamily="18" charset="0"/>
            </a:endParaRPr>
          </a:p>
          <a:p>
            <a:pPr lvl="1" eaLnBrk="1" hangingPunct="1">
              <a:lnSpc>
                <a:spcPct val="90000"/>
              </a:lnSpc>
            </a:pPr>
            <a:endParaRPr lang="en-US" altLang="zh-CN" dirty="0"/>
          </a:p>
        </p:txBody>
      </p:sp>
      <p:grpSp>
        <p:nvGrpSpPr>
          <p:cNvPr id="29700" name="Group 3"/>
          <p:cNvGrpSpPr/>
          <p:nvPr/>
        </p:nvGrpSpPr>
        <p:grpSpPr>
          <a:xfrm>
            <a:off x="1543050" y="4206875"/>
            <a:ext cx="6508750" cy="2320925"/>
            <a:chOff x="614" y="1728"/>
            <a:chExt cx="4426" cy="1632"/>
          </a:xfrm>
        </p:grpSpPr>
        <p:sp>
          <p:nvSpPr>
            <p:cNvPr id="29701" name="Rectangle 4"/>
            <p:cNvSpPr/>
            <p:nvPr/>
          </p:nvSpPr>
          <p:spPr>
            <a:xfrm>
              <a:off x="2304" y="2880"/>
              <a:ext cx="864" cy="48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p>
              <a:pPr algn="ctr" eaLnBrk="1" fontAlgn="ctr" hangingPunct="1"/>
              <a:r>
                <a:rPr lang="zh-CN" altLang="en-US" sz="2400" dirty="0">
                  <a:solidFill>
                    <a:srgbClr val="000000"/>
                  </a:solidFill>
                  <a:latin typeface="Tahoma" panose="020B0604030504040204" pitchFamily="34" charset="0"/>
                  <a:ea typeface="宋体" panose="02010600030101010101" pitchFamily="2" charset="-122"/>
                </a:rPr>
                <a:t>高速缓冲</a:t>
              </a:r>
            </a:p>
            <a:p>
              <a:pPr algn="ctr" eaLnBrk="1" fontAlgn="ctr" hangingPunct="1"/>
              <a:r>
                <a:rPr lang="en-US" altLang="zh-CN" sz="2400" dirty="0">
                  <a:solidFill>
                    <a:srgbClr val="000000"/>
                  </a:solidFill>
                  <a:latin typeface="Tahoma" panose="020B0604030504040204" pitchFamily="34" charset="0"/>
                  <a:ea typeface="宋体" panose="02010600030101010101" pitchFamily="2" charset="-122"/>
                </a:rPr>
                <a:t>Cache</a:t>
              </a:r>
            </a:p>
          </p:txBody>
        </p:sp>
        <p:sp>
          <p:nvSpPr>
            <p:cNvPr id="29702" name="Rectangle 5"/>
            <p:cNvSpPr/>
            <p:nvPr/>
          </p:nvSpPr>
          <p:spPr>
            <a:xfrm>
              <a:off x="4176" y="2880"/>
              <a:ext cx="864" cy="48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p>
              <a:pPr algn="ctr" eaLnBrk="1" fontAlgn="ctr" hangingPunct="1"/>
              <a:r>
                <a:rPr lang="zh-CN" altLang="en-US" sz="2400" dirty="0">
                  <a:solidFill>
                    <a:srgbClr val="000000"/>
                  </a:solidFill>
                  <a:latin typeface="Tahoma" panose="020B0604030504040204" pitchFamily="34" charset="0"/>
                  <a:ea typeface="宋体" panose="02010600030101010101" pitchFamily="2" charset="-122"/>
                </a:rPr>
                <a:t>主存</a:t>
              </a:r>
            </a:p>
            <a:p>
              <a:pPr algn="ctr" eaLnBrk="1" fontAlgn="ctr" hangingPunct="1"/>
              <a:r>
                <a:rPr lang="en-US" altLang="zh-CN" sz="2400" dirty="0">
                  <a:solidFill>
                    <a:srgbClr val="000000"/>
                  </a:solidFill>
                  <a:latin typeface="Tahoma" panose="020B0604030504040204" pitchFamily="34" charset="0"/>
                  <a:ea typeface="宋体" panose="02010600030101010101" pitchFamily="2" charset="-122"/>
                </a:rPr>
                <a:t>M</a:t>
              </a:r>
            </a:p>
          </p:txBody>
        </p:sp>
        <p:sp>
          <p:nvSpPr>
            <p:cNvPr id="29703" name="Line 6"/>
            <p:cNvSpPr/>
            <p:nvPr/>
          </p:nvSpPr>
          <p:spPr>
            <a:xfrm>
              <a:off x="3168" y="3024"/>
              <a:ext cx="1008" cy="0"/>
            </a:xfrm>
            <a:prstGeom prst="line">
              <a:avLst/>
            </a:prstGeom>
            <a:ln w="38100" cap="flat" cmpd="sng">
              <a:solidFill>
                <a:schemeClr val="tx1"/>
              </a:solidFill>
              <a:prstDash val="solid"/>
              <a:miter/>
              <a:headEnd type="none" w="med" len="med"/>
              <a:tailEnd type="triangle" w="med" len="med"/>
            </a:ln>
          </p:spPr>
        </p:sp>
        <p:sp>
          <p:nvSpPr>
            <p:cNvPr id="29704" name="Line 7"/>
            <p:cNvSpPr/>
            <p:nvPr/>
          </p:nvSpPr>
          <p:spPr>
            <a:xfrm flipH="1">
              <a:off x="3168" y="3216"/>
              <a:ext cx="1008" cy="0"/>
            </a:xfrm>
            <a:prstGeom prst="line">
              <a:avLst/>
            </a:prstGeom>
            <a:ln w="38100" cap="flat" cmpd="sng">
              <a:solidFill>
                <a:schemeClr val="tx1"/>
              </a:solidFill>
              <a:prstDash val="solid"/>
              <a:miter/>
              <a:headEnd type="none" w="med" len="med"/>
              <a:tailEnd type="triangle" w="med" len="med"/>
            </a:ln>
          </p:spPr>
        </p:sp>
        <p:sp>
          <p:nvSpPr>
            <p:cNvPr id="29705" name="Rectangle 8"/>
            <p:cNvSpPr/>
            <p:nvPr/>
          </p:nvSpPr>
          <p:spPr>
            <a:xfrm>
              <a:off x="2976" y="1728"/>
              <a:ext cx="1392" cy="48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p>
              <a:pPr algn="ctr" eaLnBrk="1" fontAlgn="ctr" hangingPunct="1"/>
              <a:r>
                <a:rPr lang="zh-CN" altLang="en-US" sz="2400" dirty="0">
                  <a:solidFill>
                    <a:srgbClr val="000000"/>
                  </a:solidFill>
                  <a:latin typeface="Tahoma" panose="020B0604030504040204" pitchFamily="34" charset="0"/>
                  <a:ea typeface="宋体" panose="02010600030101010101" pitchFamily="2" charset="-122"/>
                </a:rPr>
                <a:t>辅助硬件设备</a:t>
              </a:r>
            </a:p>
          </p:txBody>
        </p:sp>
        <p:sp>
          <p:nvSpPr>
            <p:cNvPr id="29706" name="Line 9"/>
            <p:cNvSpPr/>
            <p:nvPr/>
          </p:nvSpPr>
          <p:spPr>
            <a:xfrm flipH="1">
              <a:off x="2688" y="2208"/>
              <a:ext cx="528" cy="672"/>
            </a:xfrm>
            <a:prstGeom prst="line">
              <a:avLst/>
            </a:prstGeom>
            <a:ln w="38100" cap="flat" cmpd="sng">
              <a:solidFill>
                <a:schemeClr val="tx1"/>
              </a:solidFill>
              <a:prstDash val="lgDash"/>
              <a:miter/>
              <a:headEnd type="triangle" w="med" len="med"/>
              <a:tailEnd type="triangle" w="med" len="med"/>
            </a:ln>
          </p:spPr>
        </p:sp>
        <p:sp>
          <p:nvSpPr>
            <p:cNvPr id="29707" name="Line 10"/>
            <p:cNvSpPr/>
            <p:nvPr/>
          </p:nvSpPr>
          <p:spPr>
            <a:xfrm>
              <a:off x="3936" y="2208"/>
              <a:ext cx="672" cy="672"/>
            </a:xfrm>
            <a:prstGeom prst="line">
              <a:avLst/>
            </a:prstGeom>
            <a:ln w="38100" cap="flat" cmpd="sng">
              <a:solidFill>
                <a:schemeClr val="tx1"/>
              </a:solidFill>
              <a:prstDash val="lgDash"/>
              <a:miter/>
              <a:headEnd type="triangle" w="med" len="med"/>
              <a:tailEnd type="triangle" w="med" len="med"/>
            </a:ln>
          </p:spPr>
        </p:sp>
        <p:sp>
          <p:nvSpPr>
            <p:cNvPr id="29708" name="Text Box 11"/>
            <p:cNvSpPr txBox="1"/>
            <p:nvPr/>
          </p:nvSpPr>
          <p:spPr>
            <a:xfrm>
              <a:off x="614" y="1762"/>
              <a:ext cx="1556" cy="748"/>
            </a:xfrm>
            <a:prstGeom prst="rect">
              <a:avLst/>
            </a:prstGeom>
            <a:noFill/>
            <a:ln w="9525">
              <a:noFill/>
            </a:ln>
          </p:spPr>
          <p:txBody>
            <a:bodyPr wrap="none">
              <a:spAutoFit/>
            </a:bodyPr>
            <a:lstStyle/>
            <a:p>
              <a:pPr eaLnBrk="1" fontAlgn="ctr" hangingPunct="1"/>
              <a:r>
                <a:rPr lang="zh-CN" altLang="en-US" sz="2400" dirty="0">
                  <a:solidFill>
                    <a:srgbClr val="000000"/>
                  </a:solidFill>
                  <a:latin typeface="黑体" panose="02010609060101010101" pitchFamily="49" charset="-122"/>
                </a:rPr>
                <a:t>从</a:t>
              </a:r>
              <a:r>
                <a:rPr lang="en-US" altLang="zh-CN" sz="2400" dirty="0">
                  <a:solidFill>
                    <a:srgbClr val="000000"/>
                  </a:solidFill>
                  <a:latin typeface="黑体" panose="02010609060101010101" pitchFamily="49" charset="-122"/>
                </a:rPr>
                <a:t>CPU</a:t>
              </a:r>
              <a:r>
                <a:rPr lang="zh-CN" altLang="en-US" sz="2400" dirty="0">
                  <a:solidFill>
                    <a:srgbClr val="000000"/>
                  </a:solidFill>
                  <a:latin typeface="黑体" panose="02010609060101010101" pitchFamily="49" charset="-122"/>
                </a:rPr>
                <a:t>看，</a:t>
              </a:r>
            </a:p>
            <a:p>
              <a:pPr eaLnBrk="1" fontAlgn="ctr" hangingPunct="1"/>
              <a:r>
                <a:rPr lang="zh-CN" altLang="en-US" sz="2400" dirty="0">
                  <a:solidFill>
                    <a:srgbClr val="000000"/>
                  </a:solidFill>
                  <a:latin typeface="黑体" panose="02010609060101010101" pitchFamily="49" charset="-122"/>
                </a:rPr>
                <a:t>速度是</a:t>
              </a:r>
              <a:r>
                <a:rPr lang="en-US" altLang="zh-CN" sz="2400" dirty="0">
                  <a:solidFill>
                    <a:srgbClr val="000000"/>
                  </a:solidFill>
                  <a:latin typeface="黑体" panose="02010609060101010101" pitchFamily="49" charset="-122"/>
                </a:rPr>
                <a:t>Cache</a:t>
              </a:r>
              <a:r>
                <a:rPr lang="zh-CN" altLang="en-US" sz="2400" dirty="0">
                  <a:solidFill>
                    <a:srgbClr val="000000"/>
                  </a:solidFill>
                  <a:latin typeface="黑体" panose="02010609060101010101" pitchFamily="49" charset="-122"/>
                </a:rPr>
                <a:t>的，</a:t>
              </a:r>
            </a:p>
            <a:p>
              <a:pPr eaLnBrk="1" fontAlgn="ctr" hangingPunct="1"/>
              <a:r>
                <a:rPr lang="zh-CN" altLang="en-US" sz="2400" dirty="0">
                  <a:solidFill>
                    <a:srgbClr val="000000"/>
                  </a:solidFill>
                  <a:latin typeface="黑体" panose="02010609060101010101" pitchFamily="49" charset="-122"/>
                </a:rPr>
                <a:t>容量是辅存的。</a:t>
              </a:r>
            </a:p>
          </p:txBody>
        </p:sp>
        <p:sp>
          <p:nvSpPr>
            <p:cNvPr id="29709" name="Line 12"/>
            <p:cNvSpPr/>
            <p:nvPr/>
          </p:nvSpPr>
          <p:spPr>
            <a:xfrm>
              <a:off x="864" y="2592"/>
              <a:ext cx="1104" cy="0"/>
            </a:xfrm>
            <a:prstGeom prst="line">
              <a:avLst/>
            </a:prstGeom>
            <a:ln w="76200" cap="flat" cmpd="sng">
              <a:solidFill>
                <a:schemeClr val="tx1"/>
              </a:solidFill>
              <a:prstDash val="solid"/>
              <a:miter/>
              <a:headEnd type="none" w="med" len="med"/>
              <a:tailEnd type="triangle" w="med" len="med"/>
            </a:ln>
          </p:spPr>
        </p:sp>
        <p:sp>
          <p:nvSpPr>
            <p:cNvPr id="29710" name="Rectangle 13"/>
            <p:cNvSpPr/>
            <p:nvPr/>
          </p:nvSpPr>
          <p:spPr>
            <a:xfrm>
              <a:off x="2304" y="2880"/>
              <a:ext cx="864" cy="48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p>
              <a:pPr algn="ctr" eaLnBrk="1" fontAlgn="ctr" hangingPunct="1"/>
              <a:r>
                <a:rPr lang="zh-CN" altLang="en-US" sz="2400" dirty="0">
                  <a:solidFill>
                    <a:srgbClr val="000000"/>
                  </a:solidFill>
                  <a:latin typeface="Tahoma" panose="020B0604030504040204" pitchFamily="34" charset="0"/>
                  <a:ea typeface="宋体" panose="02010600030101010101" pitchFamily="2" charset="-122"/>
                </a:rPr>
                <a:t>高速缓冲</a:t>
              </a:r>
            </a:p>
            <a:p>
              <a:pPr algn="ctr" eaLnBrk="1" fontAlgn="ctr" hangingPunct="1"/>
              <a:r>
                <a:rPr lang="en-US" altLang="zh-CN" sz="2400" dirty="0">
                  <a:solidFill>
                    <a:srgbClr val="000000"/>
                  </a:solidFill>
                  <a:latin typeface="Tahoma" panose="020B0604030504040204" pitchFamily="34" charset="0"/>
                  <a:ea typeface="宋体" panose="02010600030101010101" pitchFamily="2" charset="-122"/>
                </a:rPr>
                <a:t>Cache</a:t>
              </a:r>
            </a:p>
          </p:txBody>
        </p:sp>
        <p:sp>
          <p:nvSpPr>
            <p:cNvPr id="29711" name="Rectangle 14"/>
            <p:cNvSpPr/>
            <p:nvPr/>
          </p:nvSpPr>
          <p:spPr>
            <a:xfrm>
              <a:off x="720" y="2880"/>
              <a:ext cx="864" cy="48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p>
              <a:pPr algn="ctr" eaLnBrk="1" fontAlgn="ctr" hangingPunct="1"/>
              <a:r>
                <a:rPr lang="en-US" altLang="zh-CN" sz="2400" dirty="0">
                  <a:solidFill>
                    <a:srgbClr val="000000"/>
                  </a:solidFill>
                  <a:latin typeface="Tahoma" panose="020B0604030504040204" pitchFamily="34" charset="0"/>
                  <a:ea typeface="宋体" panose="02010600030101010101" pitchFamily="2" charset="-122"/>
                </a:rPr>
                <a:t>CPU</a:t>
              </a:r>
            </a:p>
          </p:txBody>
        </p:sp>
        <p:sp>
          <p:nvSpPr>
            <p:cNvPr id="29712" name="Line 15"/>
            <p:cNvSpPr/>
            <p:nvPr/>
          </p:nvSpPr>
          <p:spPr>
            <a:xfrm>
              <a:off x="1584" y="3024"/>
              <a:ext cx="720" cy="0"/>
            </a:xfrm>
            <a:prstGeom prst="line">
              <a:avLst/>
            </a:prstGeom>
            <a:ln w="38100" cap="flat" cmpd="sng">
              <a:solidFill>
                <a:schemeClr val="tx1"/>
              </a:solidFill>
              <a:prstDash val="solid"/>
              <a:miter/>
              <a:headEnd type="none" w="med" len="med"/>
              <a:tailEnd type="triangle" w="med" len="med"/>
            </a:ln>
          </p:spPr>
        </p:sp>
        <p:sp>
          <p:nvSpPr>
            <p:cNvPr id="29713" name="Line 16"/>
            <p:cNvSpPr/>
            <p:nvPr/>
          </p:nvSpPr>
          <p:spPr>
            <a:xfrm flipH="1">
              <a:off x="1584" y="3216"/>
              <a:ext cx="720" cy="0"/>
            </a:xfrm>
            <a:prstGeom prst="line">
              <a:avLst/>
            </a:prstGeom>
            <a:ln w="38100" cap="flat" cmpd="sng">
              <a:solidFill>
                <a:schemeClr val="tx1"/>
              </a:solidFill>
              <a:prstDash val="solid"/>
              <a:miter/>
              <a:headEnd type="none" w="med" len="med"/>
              <a:tailEnd type="triangle" w="med" len="med"/>
            </a:ln>
          </p:spPr>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p:cNvSpPr>
          <p:nvPr>
            <p:ph type="title"/>
          </p:nvPr>
        </p:nvSpPr>
        <p:spPr>
          <a:xfrm>
            <a:off x="574675" y="134938"/>
            <a:ext cx="7848600" cy="609600"/>
          </a:xfrm>
        </p:spPr>
        <p:txBody>
          <a:bodyPr vert="horz" wrap="square" lIns="91440" tIns="45720" rIns="91440" bIns="45720" anchor="ctr" anchorCtr="0"/>
          <a:lstStyle/>
          <a:p>
            <a:pPr eaLnBrk="1" hangingPunct="1"/>
            <a:r>
              <a:rPr lang="zh-CN" altLang="en-US" dirty="0">
                <a:sym typeface="+mn-ea"/>
              </a:rPr>
              <a:t>存储层次</a:t>
            </a:r>
            <a:r>
              <a:rPr lang="zh-CN" altLang="en-US" dirty="0"/>
              <a:t>基本概念</a:t>
            </a:r>
          </a:p>
        </p:txBody>
      </p:sp>
      <p:sp>
        <p:nvSpPr>
          <p:cNvPr id="31747" name="Rectangle 3"/>
          <p:cNvSpPr>
            <a:spLocks noGrp="1"/>
          </p:cNvSpPr>
          <p:nvPr>
            <p:ph idx="1" hasCustomPrompt="1"/>
          </p:nvPr>
        </p:nvSpPr>
        <p:spPr>
          <a:xfrm>
            <a:off x="469900" y="1022350"/>
            <a:ext cx="4688205" cy="415925"/>
          </a:xfrm>
        </p:spPr>
        <p:txBody>
          <a:bodyPr vert="horz" wrap="square" lIns="91440" tIns="45720" rIns="91440" bIns="45720" anchor="t" anchorCtr="0"/>
          <a:lstStyle/>
          <a:p>
            <a:pPr eaLnBrk="1" hangingPunct="1">
              <a:lnSpc>
                <a:spcPct val="90000"/>
              </a:lnSpc>
              <a:spcAft>
                <a:spcPts val="600"/>
              </a:spcAft>
            </a:pPr>
            <a:r>
              <a:rPr lang="zh-CN" altLang="en-US" dirty="0">
                <a:solidFill>
                  <a:srgbClr val="FF0000"/>
                </a:solidFill>
                <a:latin typeface="Times New Roman" panose="02020603050405020304" pitchFamily="18" charset="0"/>
              </a:rPr>
              <a:t>（</a:t>
            </a:r>
            <a:r>
              <a:rPr lang="en-US" altLang="zh-CN" dirty="0">
                <a:solidFill>
                  <a:srgbClr val="FF0000"/>
                </a:solidFill>
                <a:latin typeface="Times New Roman" panose="02020603050405020304" pitchFamily="18" charset="0"/>
              </a:rPr>
              <a:t>2</a:t>
            </a:r>
            <a:r>
              <a:rPr lang="zh-CN" altLang="en-US" dirty="0">
                <a:solidFill>
                  <a:srgbClr val="FF0000"/>
                </a:solidFill>
                <a:latin typeface="Times New Roman" panose="02020603050405020304" pitchFamily="18" charset="0"/>
              </a:rPr>
              <a:t>）</a:t>
            </a:r>
            <a:r>
              <a:rPr lang="en-US" altLang="zh-CN" dirty="0">
                <a:solidFill>
                  <a:srgbClr val="FF0000"/>
                </a:solidFill>
                <a:latin typeface="Times New Roman" panose="02020603050405020304" pitchFamily="18" charset="0"/>
              </a:rPr>
              <a:t>Cache</a:t>
            </a:r>
            <a:r>
              <a:rPr lang="zh-CN" altLang="en-US" dirty="0">
                <a:solidFill>
                  <a:srgbClr val="FF0000"/>
                </a:solidFill>
                <a:latin typeface="Times New Roman" panose="02020603050405020304" pitchFamily="18" charset="0"/>
              </a:rPr>
              <a:t>存储器（速度）</a:t>
            </a:r>
            <a:endParaRPr lang="en-US" altLang="zh-CN" dirty="0">
              <a:solidFill>
                <a:srgbClr val="FF0000"/>
              </a:solidFill>
              <a:latin typeface="Times New Roman" panose="02020603050405020304" pitchFamily="18" charset="0"/>
            </a:endParaRPr>
          </a:p>
          <a:p>
            <a:pPr lvl="1" eaLnBrk="1" hangingPunct="1">
              <a:lnSpc>
                <a:spcPct val="90000"/>
              </a:lnSpc>
            </a:pPr>
            <a:endParaRPr lang="en-US" altLang="zh-CN" dirty="0"/>
          </a:p>
          <a:p>
            <a:pPr lvl="1" eaLnBrk="1" hangingPunct="1">
              <a:lnSpc>
                <a:spcPct val="90000"/>
              </a:lnSpc>
            </a:pPr>
            <a:endParaRPr lang="en-US" altLang="zh-CN" dirty="0"/>
          </a:p>
          <a:p>
            <a:pPr lvl="1" eaLnBrk="1" hangingPunct="1">
              <a:lnSpc>
                <a:spcPct val="90000"/>
              </a:lnSpc>
            </a:pPr>
            <a:endParaRPr lang="en-US" altLang="zh-CN" dirty="0"/>
          </a:p>
          <a:p>
            <a:pPr lvl="1" eaLnBrk="1" hangingPunct="1">
              <a:lnSpc>
                <a:spcPct val="90000"/>
              </a:lnSpc>
            </a:pPr>
            <a:endParaRPr lang="en-US" altLang="zh-CN" dirty="0"/>
          </a:p>
          <a:p>
            <a:pPr lvl="1" eaLnBrk="1" hangingPunct="1">
              <a:lnSpc>
                <a:spcPct val="90000"/>
              </a:lnSpc>
            </a:pPr>
            <a:endParaRPr lang="en-US" altLang="zh-CN" dirty="0"/>
          </a:p>
        </p:txBody>
      </p:sp>
      <p:sp>
        <p:nvSpPr>
          <p:cNvPr id="2" name="矩形 1"/>
          <p:cNvSpPr/>
          <p:nvPr/>
        </p:nvSpPr>
        <p:spPr>
          <a:xfrm>
            <a:off x="200025" y="4179888"/>
            <a:ext cx="8596313" cy="2216150"/>
          </a:xfrm>
          <a:prstGeom prst="rect">
            <a:avLst/>
          </a:prstGeom>
        </p:spPr>
        <p:txBody>
          <a:bodyPr>
            <a:spAutoFit/>
          </a:bodyPr>
          <a:lstStyle/>
          <a:p>
            <a:pPr marL="914400" marR="0" lvl="1" indent="-457200" algn="l" defTabSz="914400" rtl="0" eaLnBrk="1" fontAlgn="base" latinLnBrk="0" hangingPunct="1">
              <a:lnSpc>
                <a:spcPct val="90000"/>
              </a:lnSpc>
              <a:spcBef>
                <a:spcPts val="1800"/>
              </a:spcBef>
              <a:spcAft>
                <a:spcPct val="0"/>
              </a:spcAft>
              <a:buClrTx/>
              <a:buSzTx/>
              <a:buFont typeface="Wingdings" panose="05000000000000000000" pitchFamily="2" charset="2"/>
              <a:buChar char="l"/>
              <a:defRPr/>
            </a:pPr>
            <a:r>
              <a:rPr kumimoji="0" lang="zh-CN"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从</a:t>
            </a:r>
            <a:r>
              <a:rPr kumimoji="0" lang="en-US" altLang="zh-CN"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CPU</a:t>
            </a:r>
            <a:r>
              <a:rPr kumimoji="0" lang="zh-CN"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看，速度接近于</a:t>
            </a:r>
            <a:r>
              <a:rPr kumimoji="0" lang="en-US" altLang="zh-CN"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Cache</a:t>
            </a:r>
            <a:r>
              <a:rPr kumimoji="0" lang="zh-CN"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，容量是主存的，每位价格是接近于主存的，每位价格接近于主存的；</a:t>
            </a:r>
            <a:endParaRPr kumimoji="0" lang="en-US" altLang="zh-CN"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914400" marR="0" lvl="1" indent="-457200" algn="l" defTabSz="914400" rtl="0" eaLnBrk="1" fontAlgn="base" latinLnBrk="0" hangingPunct="1">
              <a:lnSpc>
                <a:spcPct val="90000"/>
              </a:lnSpc>
              <a:spcBef>
                <a:spcPts val="1800"/>
              </a:spcBef>
              <a:spcAft>
                <a:spcPct val="0"/>
              </a:spcAft>
              <a:buClrTx/>
              <a:buSzTx/>
              <a:buFont typeface="Wingdings" panose="05000000000000000000" pitchFamily="2" charset="2"/>
              <a:buChar char="l"/>
              <a:defRPr/>
            </a:pPr>
            <a:r>
              <a:rPr kumimoji="0" lang="zh-CN"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因为</a:t>
            </a:r>
            <a:r>
              <a:rPr kumimoji="0" lang="en-US" altLang="zh-CN"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CPU</a:t>
            </a:r>
            <a:r>
              <a:rPr kumimoji="0" lang="zh-CN"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和主存的速度只差一个数量级，信息在</a:t>
            </a:r>
            <a:r>
              <a:rPr kumimoji="0" lang="en-US" altLang="zh-CN"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Cache</a:t>
            </a:r>
            <a:r>
              <a:rPr kumimoji="0" lang="zh-CN"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与主存之间的传送只能全部用辅助硬件完成。</a:t>
            </a:r>
            <a:endParaRPr kumimoji="0" lang="en-US" altLang="zh-CN"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914400" marR="0" lvl="1" indent="-457200" algn="l" defTabSz="914400" rtl="0" eaLnBrk="1" fontAlgn="base" latinLnBrk="0" hangingPunct="1">
              <a:lnSpc>
                <a:spcPct val="90000"/>
              </a:lnSpc>
              <a:spcBef>
                <a:spcPts val="1800"/>
              </a:spcBef>
              <a:spcAft>
                <a:spcPct val="0"/>
              </a:spcAft>
              <a:buClrTx/>
              <a:buSzTx/>
              <a:buFont typeface="Wingdings" panose="05000000000000000000" pitchFamily="2" charset="2"/>
              <a:buChar char="l"/>
              <a:defRPr/>
            </a:pPr>
            <a:r>
              <a:rPr kumimoji="0" lang="zh-CN"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因此，</a:t>
            </a:r>
            <a:r>
              <a:rPr kumimoji="0" lang="en-US" altLang="zh-CN"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Cache</a:t>
            </a:r>
            <a:r>
              <a:rPr kumimoji="0" lang="zh-CN"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存储器不仅对应用程序员是透明的，对系统程序员也是透明的。</a:t>
            </a:r>
            <a:endParaRPr kumimoji="0" lang="en-US" altLang="zh-CN"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grpSp>
        <p:nvGrpSpPr>
          <p:cNvPr id="31749" name="Group 3"/>
          <p:cNvGrpSpPr/>
          <p:nvPr/>
        </p:nvGrpSpPr>
        <p:grpSpPr>
          <a:xfrm>
            <a:off x="1782763" y="1719263"/>
            <a:ext cx="5578475" cy="1890712"/>
            <a:chOff x="614" y="1728"/>
            <a:chExt cx="4426" cy="1632"/>
          </a:xfrm>
        </p:grpSpPr>
        <p:sp>
          <p:nvSpPr>
            <p:cNvPr id="31750" name="Rectangle 4"/>
            <p:cNvSpPr/>
            <p:nvPr/>
          </p:nvSpPr>
          <p:spPr>
            <a:xfrm>
              <a:off x="2304" y="2880"/>
              <a:ext cx="864" cy="48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p>
              <a:pPr algn="ctr" eaLnBrk="1" fontAlgn="ctr" hangingPunct="1"/>
              <a:r>
                <a:rPr lang="zh-CN" altLang="en-US" sz="2000" dirty="0">
                  <a:solidFill>
                    <a:srgbClr val="000000"/>
                  </a:solidFill>
                  <a:latin typeface="Tahoma" panose="020B0604030504040204" pitchFamily="34" charset="0"/>
                  <a:ea typeface="宋体" panose="02010600030101010101" pitchFamily="2" charset="-122"/>
                </a:rPr>
                <a:t>高速缓冲</a:t>
              </a:r>
            </a:p>
            <a:p>
              <a:pPr algn="ctr" eaLnBrk="1" fontAlgn="ctr" hangingPunct="1"/>
              <a:r>
                <a:rPr lang="en-US" altLang="zh-CN" sz="2000" dirty="0">
                  <a:solidFill>
                    <a:srgbClr val="000000"/>
                  </a:solidFill>
                  <a:latin typeface="Tahoma" panose="020B0604030504040204" pitchFamily="34" charset="0"/>
                  <a:ea typeface="宋体" panose="02010600030101010101" pitchFamily="2" charset="-122"/>
                </a:rPr>
                <a:t>Cache</a:t>
              </a:r>
            </a:p>
          </p:txBody>
        </p:sp>
        <p:sp>
          <p:nvSpPr>
            <p:cNvPr id="31751" name="Rectangle 5"/>
            <p:cNvSpPr/>
            <p:nvPr/>
          </p:nvSpPr>
          <p:spPr>
            <a:xfrm>
              <a:off x="4176" y="2880"/>
              <a:ext cx="864" cy="48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p>
              <a:pPr algn="ctr" eaLnBrk="1" fontAlgn="ctr" hangingPunct="1"/>
              <a:r>
                <a:rPr lang="zh-CN" altLang="en-US" sz="2000" dirty="0">
                  <a:solidFill>
                    <a:srgbClr val="000000"/>
                  </a:solidFill>
                  <a:latin typeface="Tahoma" panose="020B0604030504040204" pitchFamily="34" charset="0"/>
                  <a:ea typeface="宋体" panose="02010600030101010101" pitchFamily="2" charset="-122"/>
                </a:rPr>
                <a:t>主存</a:t>
              </a:r>
            </a:p>
            <a:p>
              <a:pPr algn="ctr" eaLnBrk="1" fontAlgn="ctr" hangingPunct="1"/>
              <a:r>
                <a:rPr lang="en-US" altLang="zh-CN" sz="2000" dirty="0">
                  <a:solidFill>
                    <a:srgbClr val="000000"/>
                  </a:solidFill>
                  <a:latin typeface="Tahoma" panose="020B0604030504040204" pitchFamily="34" charset="0"/>
                  <a:ea typeface="宋体" panose="02010600030101010101" pitchFamily="2" charset="-122"/>
                </a:rPr>
                <a:t>M</a:t>
              </a:r>
            </a:p>
          </p:txBody>
        </p:sp>
        <p:sp>
          <p:nvSpPr>
            <p:cNvPr id="31752" name="Line 6"/>
            <p:cNvSpPr/>
            <p:nvPr/>
          </p:nvSpPr>
          <p:spPr>
            <a:xfrm>
              <a:off x="3168" y="3024"/>
              <a:ext cx="1008" cy="0"/>
            </a:xfrm>
            <a:prstGeom prst="line">
              <a:avLst/>
            </a:prstGeom>
            <a:ln w="38100" cap="flat" cmpd="sng">
              <a:solidFill>
                <a:schemeClr val="tx1"/>
              </a:solidFill>
              <a:prstDash val="solid"/>
              <a:miter/>
              <a:headEnd type="none" w="med" len="med"/>
              <a:tailEnd type="triangle" w="med" len="med"/>
            </a:ln>
          </p:spPr>
        </p:sp>
        <p:sp>
          <p:nvSpPr>
            <p:cNvPr id="31753" name="Line 7"/>
            <p:cNvSpPr/>
            <p:nvPr/>
          </p:nvSpPr>
          <p:spPr>
            <a:xfrm flipH="1">
              <a:off x="3168" y="3216"/>
              <a:ext cx="1008" cy="0"/>
            </a:xfrm>
            <a:prstGeom prst="line">
              <a:avLst/>
            </a:prstGeom>
            <a:ln w="38100" cap="flat" cmpd="sng">
              <a:solidFill>
                <a:schemeClr val="tx1"/>
              </a:solidFill>
              <a:prstDash val="solid"/>
              <a:miter/>
              <a:headEnd type="none" w="med" len="med"/>
              <a:tailEnd type="triangle" w="med" len="med"/>
            </a:ln>
          </p:spPr>
        </p:sp>
        <p:sp>
          <p:nvSpPr>
            <p:cNvPr id="31754" name="Rectangle 8"/>
            <p:cNvSpPr/>
            <p:nvPr/>
          </p:nvSpPr>
          <p:spPr>
            <a:xfrm>
              <a:off x="2976" y="1728"/>
              <a:ext cx="1392" cy="48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p>
              <a:pPr algn="ctr" eaLnBrk="1" fontAlgn="ctr" hangingPunct="1"/>
              <a:r>
                <a:rPr lang="zh-CN" altLang="en-US" sz="2000" dirty="0">
                  <a:solidFill>
                    <a:srgbClr val="000000"/>
                  </a:solidFill>
                  <a:latin typeface="Tahoma" panose="020B0604030504040204" pitchFamily="34" charset="0"/>
                  <a:ea typeface="宋体" panose="02010600030101010101" pitchFamily="2" charset="-122"/>
                </a:rPr>
                <a:t>辅助硬件设备</a:t>
              </a:r>
            </a:p>
          </p:txBody>
        </p:sp>
        <p:sp>
          <p:nvSpPr>
            <p:cNvPr id="31755" name="Line 9"/>
            <p:cNvSpPr/>
            <p:nvPr/>
          </p:nvSpPr>
          <p:spPr>
            <a:xfrm flipH="1">
              <a:off x="2688" y="2208"/>
              <a:ext cx="528" cy="672"/>
            </a:xfrm>
            <a:prstGeom prst="line">
              <a:avLst/>
            </a:prstGeom>
            <a:ln w="38100" cap="flat" cmpd="sng">
              <a:solidFill>
                <a:schemeClr val="tx1"/>
              </a:solidFill>
              <a:prstDash val="lgDash"/>
              <a:miter/>
              <a:headEnd type="triangle" w="med" len="med"/>
              <a:tailEnd type="triangle" w="med" len="med"/>
            </a:ln>
          </p:spPr>
        </p:sp>
        <p:sp>
          <p:nvSpPr>
            <p:cNvPr id="31756" name="Line 10"/>
            <p:cNvSpPr/>
            <p:nvPr/>
          </p:nvSpPr>
          <p:spPr>
            <a:xfrm>
              <a:off x="3936" y="2208"/>
              <a:ext cx="672" cy="672"/>
            </a:xfrm>
            <a:prstGeom prst="line">
              <a:avLst/>
            </a:prstGeom>
            <a:ln w="38100" cap="flat" cmpd="sng">
              <a:solidFill>
                <a:schemeClr val="tx1"/>
              </a:solidFill>
              <a:prstDash val="lgDash"/>
              <a:miter/>
              <a:headEnd type="triangle" w="med" len="med"/>
              <a:tailEnd type="triangle" w="med" len="med"/>
            </a:ln>
          </p:spPr>
        </p:sp>
        <p:sp>
          <p:nvSpPr>
            <p:cNvPr id="31757" name="Text Box 11"/>
            <p:cNvSpPr txBox="1"/>
            <p:nvPr/>
          </p:nvSpPr>
          <p:spPr>
            <a:xfrm>
              <a:off x="614" y="1762"/>
              <a:ext cx="1556" cy="748"/>
            </a:xfrm>
            <a:prstGeom prst="rect">
              <a:avLst/>
            </a:prstGeom>
            <a:noFill/>
            <a:ln w="9525">
              <a:noFill/>
            </a:ln>
          </p:spPr>
          <p:txBody>
            <a:bodyPr wrap="none">
              <a:spAutoFit/>
            </a:bodyPr>
            <a:lstStyle/>
            <a:p>
              <a:pPr eaLnBrk="1" fontAlgn="ctr" hangingPunct="1"/>
              <a:r>
                <a:rPr lang="zh-CN" altLang="en-US" sz="2400" dirty="0">
                  <a:solidFill>
                    <a:srgbClr val="000000"/>
                  </a:solidFill>
                  <a:latin typeface="黑体" panose="02010609060101010101" pitchFamily="49" charset="-122"/>
                </a:rPr>
                <a:t>从</a:t>
              </a:r>
              <a:r>
                <a:rPr lang="en-US" altLang="zh-CN" sz="2400" dirty="0">
                  <a:solidFill>
                    <a:srgbClr val="000000"/>
                  </a:solidFill>
                  <a:latin typeface="黑体" panose="02010609060101010101" pitchFamily="49" charset="-122"/>
                </a:rPr>
                <a:t>CPU</a:t>
              </a:r>
              <a:r>
                <a:rPr lang="zh-CN" altLang="en-US" sz="2400" dirty="0">
                  <a:solidFill>
                    <a:srgbClr val="000000"/>
                  </a:solidFill>
                  <a:latin typeface="黑体" panose="02010609060101010101" pitchFamily="49" charset="-122"/>
                </a:rPr>
                <a:t>看，</a:t>
              </a:r>
            </a:p>
            <a:p>
              <a:pPr eaLnBrk="1" fontAlgn="ctr" hangingPunct="1"/>
              <a:r>
                <a:rPr lang="zh-CN" altLang="en-US" sz="2400" dirty="0">
                  <a:solidFill>
                    <a:srgbClr val="000000"/>
                  </a:solidFill>
                  <a:latin typeface="黑体" panose="02010609060101010101" pitchFamily="49" charset="-122"/>
                </a:rPr>
                <a:t>速度是</a:t>
              </a:r>
              <a:r>
                <a:rPr lang="en-US" altLang="zh-CN" sz="2400" dirty="0">
                  <a:solidFill>
                    <a:srgbClr val="000000"/>
                  </a:solidFill>
                  <a:latin typeface="黑体" panose="02010609060101010101" pitchFamily="49" charset="-122"/>
                </a:rPr>
                <a:t>Cache</a:t>
              </a:r>
              <a:r>
                <a:rPr lang="zh-CN" altLang="en-US" sz="2400" dirty="0">
                  <a:solidFill>
                    <a:srgbClr val="000000"/>
                  </a:solidFill>
                  <a:latin typeface="黑体" panose="02010609060101010101" pitchFamily="49" charset="-122"/>
                </a:rPr>
                <a:t>的，</a:t>
              </a:r>
            </a:p>
            <a:p>
              <a:pPr eaLnBrk="1" fontAlgn="ctr" hangingPunct="1"/>
              <a:r>
                <a:rPr lang="zh-CN" altLang="en-US" sz="2400" dirty="0">
                  <a:solidFill>
                    <a:srgbClr val="000000"/>
                  </a:solidFill>
                  <a:latin typeface="黑体" panose="02010609060101010101" pitchFamily="49" charset="-122"/>
                </a:rPr>
                <a:t>容量是辅存的。</a:t>
              </a:r>
            </a:p>
          </p:txBody>
        </p:sp>
        <p:sp>
          <p:nvSpPr>
            <p:cNvPr id="31758" name="Rectangle 14"/>
            <p:cNvSpPr/>
            <p:nvPr/>
          </p:nvSpPr>
          <p:spPr>
            <a:xfrm>
              <a:off x="720" y="2880"/>
              <a:ext cx="864" cy="48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p>
              <a:pPr algn="ctr" eaLnBrk="1" fontAlgn="ctr" hangingPunct="1"/>
              <a:r>
                <a:rPr lang="en-US" altLang="zh-CN" sz="2000" dirty="0">
                  <a:solidFill>
                    <a:srgbClr val="000000"/>
                  </a:solidFill>
                  <a:latin typeface="Tahoma" panose="020B0604030504040204" pitchFamily="34" charset="0"/>
                  <a:ea typeface="宋体" panose="02010600030101010101" pitchFamily="2" charset="-122"/>
                </a:rPr>
                <a:t>CPU</a:t>
              </a:r>
            </a:p>
          </p:txBody>
        </p:sp>
        <p:sp>
          <p:nvSpPr>
            <p:cNvPr id="31759" name="Line 15"/>
            <p:cNvSpPr/>
            <p:nvPr/>
          </p:nvSpPr>
          <p:spPr>
            <a:xfrm>
              <a:off x="1584" y="3024"/>
              <a:ext cx="720" cy="0"/>
            </a:xfrm>
            <a:prstGeom prst="line">
              <a:avLst/>
            </a:prstGeom>
            <a:ln w="38100" cap="flat" cmpd="sng">
              <a:solidFill>
                <a:schemeClr val="tx1"/>
              </a:solidFill>
              <a:prstDash val="solid"/>
              <a:miter/>
              <a:headEnd type="none" w="med" len="med"/>
              <a:tailEnd type="triangle" w="med" len="med"/>
            </a:ln>
          </p:spPr>
        </p:sp>
        <p:sp>
          <p:nvSpPr>
            <p:cNvPr id="31760" name="Line 16"/>
            <p:cNvSpPr/>
            <p:nvPr/>
          </p:nvSpPr>
          <p:spPr>
            <a:xfrm flipH="1">
              <a:off x="1584" y="3216"/>
              <a:ext cx="720" cy="0"/>
            </a:xfrm>
            <a:prstGeom prst="line">
              <a:avLst/>
            </a:prstGeom>
            <a:ln w="38100" cap="flat" cmpd="sng">
              <a:solidFill>
                <a:schemeClr val="tx1"/>
              </a:solidFill>
              <a:prstDash val="solid"/>
              <a:miter/>
              <a:headEnd type="none" w="med" len="med"/>
              <a:tailEnd type="triangle" w="med" len="med"/>
            </a:ln>
          </p:spPr>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p:cNvSpPr>
          <p:nvPr>
            <p:ph type="title"/>
          </p:nvPr>
        </p:nvSpPr>
        <p:spPr>
          <a:xfrm>
            <a:off x="647700" y="114300"/>
            <a:ext cx="7848600" cy="609600"/>
          </a:xfrm>
        </p:spPr>
        <p:txBody>
          <a:bodyPr vert="horz" wrap="square" lIns="91440" tIns="45720" rIns="91440" bIns="45720" anchor="ctr" anchorCtr="0"/>
          <a:lstStyle/>
          <a:p>
            <a:pPr eaLnBrk="1" hangingPunct="1"/>
            <a:r>
              <a:rPr lang="zh-CN" altLang="en-US" dirty="0">
                <a:sym typeface="+mn-ea"/>
              </a:rPr>
              <a:t>存储层次基本概念</a:t>
            </a:r>
            <a:endParaRPr lang="zh-CN" altLang="en-US" dirty="0"/>
          </a:p>
        </p:txBody>
      </p:sp>
      <p:sp>
        <p:nvSpPr>
          <p:cNvPr id="40963" name="Rectangle 3"/>
          <p:cNvSpPr>
            <a:spLocks noGrp="1"/>
          </p:cNvSpPr>
          <p:nvPr>
            <p:ph idx="1" hasCustomPrompt="1"/>
          </p:nvPr>
        </p:nvSpPr>
        <p:spPr>
          <a:xfrm>
            <a:off x="469900" y="1622425"/>
            <a:ext cx="8229600" cy="5149850"/>
          </a:xfrm>
        </p:spPr>
        <p:txBody>
          <a:bodyPr vert="horz" wrap="square" lIns="91440" tIns="45720" rIns="91440" bIns="45720" anchor="t" anchorCtr="0"/>
          <a:lstStyle/>
          <a:p>
            <a:pPr eaLnBrk="1" hangingPunct="1"/>
            <a:r>
              <a:rPr lang="zh-CN" altLang="en-US" dirty="0">
                <a:latin typeface="Times New Roman" panose="02020603050405020304" pitchFamily="18" charset="0"/>
              </a:rPr>
              <a:t>为了使存储体系能有效工作，当</a:t>
            </a:r>
            <a:r>
              <a:rPr lang="en-US" altLang="zh-CN" dirty="0">
                <a:latin typeface="Times New Roman" panose="02020603050405020304" pitchFamily="18" charset="0"/>
              </a:rPr>
              <a:t>CPU</a:t>
            </a:r>
            <a:r>
              <a:rPr lang="zh-CN" altLang="en-US" dirty="0">
                <a:latin typeface="Times New Roman" panose="02020603050405020304" pitchFamily="18" charset="0"/>
              </a:rPr>
              <a:t>要用到某个地址的内容时，总希望它已在速度最快的</a:t>
            </a:r>
            <a:r>
              <a:rPr lang="en-US" altLang="zh-CN" dirty="0">
                <a:latin typeface="Times New Roman" panose="02020603050405020304" pitchFamily="18" charset="0"/>
              </a:rPr>
              <a:t>M</a:t>
            </a:r>
            <a:r>
              <a:rPr lang="en-US" altLang="zh-CN" baseline="-25000" dirty="0">
                <a:latin typeface="Times New Roman" panose="02020603050405020304" pitchFamily="18" charset="0"/>
              </a:rPr>
              <a:t>1</a:t>
            </a:r>
            <a:r>
              <a:rPr lang="zh-CN" altLang="en-US" dirty="0">
                <a:latin typeface="Times New Roman" panose="02020603050405020304" pitchFamily="18" charset="0"/>
              </a:rPr>
              <a:t>中，这就要求未被访问信息的地址能</a:t>
            </a:r>
            <a:r>
              <a:rPr lang="zh-CN" altLang="en-US" dirty="0">
                <a:solidFill>
                  <a:srgbClr val="FF0000"/>
                </a:solidFill>
                <a:latin typeface="Times New Roman" panose="02020603050405020304" pitchFamily="18" charset="0"/>
              </a:rPr>
              <a:t>预知；</a:t>
            </a:r>
          </a:p>
          <a:p>
            <a:pPr lvl="1" eaLnBrk="1" hangingPunct="1">
              <a:spcBef>
                <a:spcPts val="1800"/>
              </a:spcBef>
            </a:pPr>
            <a:r>
              <a:rPr lang="zh-CN" altLang="en-US" b="1" dirty="0">
                <a:solidFill>
                  <a:srgbClr val="FF0000"/>
                </a:solidFill>
                <a:latin typeface="Times New Roman" panose="02020603050405020304" pitchFamily="18" charset="0"/>
                <a:ea typeface="楷体_GB2312" pitchFamily="49" charset="-122"/>
              </a:rPr>
              <a:t>计算机时间上的局部性</a:t>
            </a:r>
            <a:endParaRPr lang="en-US" altLang="zh-CN" b="1" dirty="0">
              <a:solidFill>
                <a:srgbClr val="FF0000"/>
              </a:solidFill>
              <a:latin typeface="Times New Roman" panose="02020603050405020304" pitchFamily="18" charset="0"/>
              <a:ea typeface="楷体_GB2312" pitchFamily="49" charset="-122"/>
            </a:endParaRPr>
          </a:p>
          <a:p>
            <a:pPr lvl="2" eaLnBrk="1" hangingPunct="1">
              <a:spcBef>
                <a:spcPts val="1200"/>
              </a:spcBef>
            </a:pPr>
            <a:r>
              <a:rPr lang="zh-CN" altLang="en-US" dirty="0">
                <a:solidFill>
                  <a:srgbClr val="000000"/>
                </a:solidFill>
                <a:latin typeface="Times New Roman" panose="02020603050405020304" pitchFamily="18" charset="0"/>
                <a:ea typeface="楷体_GB2312" pitchFamily="49" charset="-122"/>
              </a:rPr>
              <a:t>指的是在最近的未来要用到的信息很可能是现在正在使用的信息</a:t>
            </a:r>
            <a:endParaRPr lang="en-US" altLang="zh-CN" dirty="0">
              <a:solidFill>
                <a:srgbClr val="000000"/>
              </a:solidFill>
              <a:latin typeface="Times New Roman" panose="02020603050405020304" pitchFamily="18" charset="0"/>
              <a:ea typeface="楷体_GB2312" pitchFamily="49" charset="-122"/>
            </a:endParaRPr>
          </a:p>
          <a:p>
            <a:pPr lvl="2" eaLnBrk="1" hangingPunct="1">
              <a:spcBef>
                <a:spcPts val="1200"/>
              </a:spcBef>
            </a:pPr>
            <a:r>
              <a:rPr lang="zh-CN" altLang="en-US" b="1" dirty="0">
                <a:solidFill>
                  <a:srgbClr val="0000CC"/>
                </a:solidFill>
                <a:latin typeface="Times New Roman" panose="02020603050405020304" pitchFamily="18" charset="0"/>
                <a:ea typeface="楷体_GB2312" pitchFamily="49" charset="-122"/>
              </a:rPr>
              <a:t>原因</a:t>
            </a:r>
            <a:r>
              <a:rPr lang="zh-CN" altLang="en-US" dirty="0">
                <a:solidFill>
                  <a:srgbClr val="0000CC"/>
                </a:solidFill>
                <a:latin typeface="Times New Roman" panose="02020603050405020304" pitchFamily="18" charset="0"/>
                <a:ea typeface="楷体_GB2312" pitchFamily="49" charset="-122"/>
              </a:rPr>
              <a:t>：程序循环；</a:t>
            </a:r>
            <a:endParaRPr lang="en-US" altLang="zh-CN" dirty="0">
              <a:solidFill>
                <a:srgbClr val="0000CC"/>
              </a:solidFill>
              <a:latin typeface="Times New Roman" panose="02020603050405020304" pitchFamily="18" charset="0"/>
              <a:ea typeface="楷体_GB2312" pitchFamily="49" charset="-122"/>
            </a:endParaRPr>
          </a:p>
          <a:p>
            <a:pPr lvl="1" eaLnBrk="1" hangingPunct="1">
              <a:spcBef>
                <a:spcPts val="1800"/>
              </a:spcBef>
            </a:pPr>
            <a:r>
              <a:rPr lang="zh-CN" altLang="en-US" b="1" dirty="0">
                <a:solidFill>
                  <a:srgbClr val="FF0000"/>
                </a:solidFill>
                <a:latin typeface="Times New Roman" panose="02020603050405020304" pitchFamily="18" charset="0"/>
                <a:ea typeface="楷体_GB2312" pitchFamily="49" charset="-122"/>
              </a:rPr>
              <a:t>计算机空间上的局部性</a:t>
            </a:r>
            <a:endParaRPr lang="en-US" altLang="zh-CN" b="1" dirty="0">
              <a:solidFill>
                <a:srgbClr val="FF0000"/>
              </a:solidFill>
              <a:latin typeface="Times New Roman" panose="02020603050405020304" pitchFamily="18" charset="0"/>
              <a:ea typeface="楷体_GB2312" pitchFamily="49" charset="-122"/>
            </a:endParaRPr>
          </a:p>
          <a:p>
            <a:pPr lvl="2" eaLnBrk="1" hangingPunct="1">
              <a:spcBef>
                <a:spcPts val="1200"/>
              </a:spcBef>
            </a:pPr>
            <a:r>
              <a:rPr lang="zh-CN" altLang="en-US" dirty="0">
                <a:solidFill>
                  <a:srgbClr val="000000"/>
                </a:solidFill>
                <a:latin typeface="Times New Roman" panose="02020603050405020304" pitchFamily="18" charset="0"/>
                <a:ea typeface="楷体_GB2312" pitchFamily="49" charset="-122"/>
              </a:rPr>
              <a:t>指的是在最近的未来要用到的信息很可能与现在正在使用的信息在程序空间上是近邻的；</a:t>
            </a:r>
            <a:endParaRPr lang="en-US" altLang="zh-CN" dirty="0">
              <a:solidFill>
                <a:srgbClr val="000000"/>
              </a:solidFill>
              <a:latin typeface="Times New Roman" panose="02020603050405020304" pitchFamily="18" charset="0"/>
              <a:ea typeface="楷体_GB2312" pitchFamily="49" charset="-122"/>
            </a:endParaRPr>
          </a:p>
          <a:p>
            <a:pPr lvl="2" eaLnBrk="1" hangingPunct="1">
              <a:spcBef>
                <a:spcPts val="1200"/>
              </a:spcBef>
            </a:pPr>
            <a:r>
              <a:rPr lang="zh-CN" altLang="en-US" b="1" dirty="0">
                <a:solidFill>
                  <a:srgbClr val="0000CC"/>
                </a:solidFill>
                <a:latin typeface="Times New Roman" panose="02020603050405020304" pitchFamily="18" charset="0"/>
                <a:ea typeface="楷体_GB2312" pitchFamily="49" charset="-122"/>
              </a:rPr>
              <a:t>原因</a:t>
            </a:r>
            <a:r>
              <a:rPr lang="zh-CN" altLang="en-US" dirty="0">
                <a:solidFill>
                  <a:srgbClr val="0000CC"/>
                </a:solidFill>
                <a:latin typeface="Times New Roman" panose="02020603050405020304" pitchFamily="18" charset="0"/>
                <a:ea typeface="楷体_GB2312" pitchFamily="49" charset="-122"/>
              </a:rPr>
              <a:t>：顺序存放、顺序执行，数据通常是以向量、阵列、树形、表格等形式存放</a:t>
            </a:r>
          </a:p>
        </p:txBody>
      </p:sp>
      <p:sp>
        <p:nvSpPr>
          <p:cNvPr id="2" name="文本框 1"/>
          <p:cNvSpPr txBox="1"/>
          <p:nvPr/>
        </p:nvSpPr>
        <p:spPr>
          <a:xfrm>
            <a:off x="521335" y="988695"/>
            <a:ext cx="4572000" cy="460375"/>
          </a:xfrm>
          <a:prstGeom prst="rect">
            <a:avLst/>
          </a:prstGeom>
          <a:noFill/>
        </p:spPr>
        <p:txBody>
          <a:bodyPr wrap="square" rtlCol="0" anchor="t">
            <a:spAutoFit/>
          </a:bodyPr>
          <a:lstStyle/>
          <a:p>
            <a:pPr eaLnBrk="1" hangingPunct="1"/>
            <a:r>
              <a:rPr lang="zh-CN" altLang="en-US" sz="2400" i="0" dirty="0">
                <a:sym typeface="+mn-ea"/>
              </a:rPr>
              <a:t>存储层次的构成依据</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p:cNvSpPr>
          <p:nvPr>
            <p:ph type="title"/>
          </p:nvPr>
        </p:nvSpPr>
        <p:spPr>
          <a:xfrm>
            <a:off x="647700" y="114300"/>
            <a:ext cx="7848600" cy="609600"/>
          </a:xfrm>
        </p:spPr>
        <p:txBody>
          <a:bodyPr vert="horz" wrap="square" lIns="91440" tIns="45720" rIns="91440" bIns="45720" anchor="ctr" anchorCtr="0"/>
          <a:lstStyle/>
          <a:p>
            <a:pPr eaLnBrk="1" hangingPunct="1"/>
            <a:r>
              <a:rPr lang="zh-CN" altLang="en-US" dirty="0">
                <a:sym typeface="+mn-ea"/>
              </a:rPr>
              <a:t>存储层次基本概念</a:t>
            </a:r>
            <a:endParaRPr lang="zh-CN" altLang="en-US" dirty="0"/>
          </a:p>
        </p:txBody>
      </p:sp>
      <p:sp>
        <p:nvSpPr>
          <p:cNvPr id="37891" name="Rectangle 3"/>
          <p:cNvSpPr>
            <a:spLocks noGrp="1" noChangeArrowheads="1"/>
          </p:cNvSpPr>
          <p:nvPr>
            <p:ph idx="1" hasCustomPrompt="1"/>
          </p:nvPr>
        </p:nvSpPr>
        <p:spPr>
          <a:xfrm>
            <a:off x="362585" y="953453"/>
            <a:ext cx="5588000" cy="4451350"/>
          </a:xfrm>
        </p:spPr>
        <p:txBody>
          <a:bodyPr vert="horz" wrap="square" lIns="91440" tIns="45720" rIns="91440" bIns="45720" numCol="1" anchor="t" anchorCtr="0" compatLnSpc="1"/>
          <a:lstStyle/>
          <a:p>
            <a:pPr marL="0" marR="0" lvl="0" indent="0" algn="just" defTabSz="914400" rtl="0" eaLnBrk="1" fontAlgn="base" latinLnBrk="0" hangingPunct="1">
              <a:lnSpc>
                <a:spcPct val="100000"/>
              </a:lnSpc>
              <a:spcBef>
                <a:spcPts val="1800"/>
              </a:spcBef>
              <a:spcAft>
                <a:spcPct val="0"/>
              </a:spcAft>
              <a:buClr>
                <a:schemeClr val="tx1"/>
              </a:buClr>
              <a:buSzTx/>
              <a:buFont typeface="Wingdings" panose="05000000000000000000" pitchFamily="2" charset="2"/>
              <a:buNone/>
              <a:defRPr/>
            </a:pPr>
            <a:r>
              <a:rPr kumimoji="0" lang="zh-CN"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存储层次构成依据</a:t>
            </a:r>
            <a:endParaRPr kumimoji="0" lang="en-US" altLang="zh-CN"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p>
            <a:pPr marL="342900" marR="0" lvl="0" indent="-342900" algn="just" defTabSz="914400" rtl="0" eaLnBrk="1" fontAlgn="base" latinLnBrk="0" hangingPunct="1">
              <a:lnSpc>
                <a:spcPct val="100000"/>
              </a:lnSpc>
              <a:spcBef>
                <a:spcPts val="1800"/>
              </a:spcBef>
              <a:spcAft>
                <a:spcPct val="0"/>
              </a:spcAft>
              <a:buClr>
                <a:schemeClr val="tx1"/>
              </a:buClr>
              <a:buSzTx/>
              <a:buFont typeface="Wingdings" panose="05000000000000000000" pitchFamily="2" charset="2"/>
              <a:buChar char="v"/>
              <a:defRPr/>
            </a:pP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存储层次的</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M</a:t>
            </a:r>
            <a:r>
              <a:rPr kumimoji="0" lang="en-US" altLang="zh-CN" sz="28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1</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级不必存入整个程序，只需要将近期用过的块或页（</a:t>
            </a:r>
            <a:r>
              <a:rPr kumimoji="0" lang="zh-CN" altLang="en-US" sz="2800" b="1"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根据时间局部性</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）存入即可；</a:t>
            </a:r>
            <a:endPar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342900" marR="0" lvl="0" indent="-342900" algn="just" defTabSz="914400" rtl="0" eaLnBrk="1" fontAlgn="base" latinLnBrk="0" hangingPunct="1">
              <a:lnSpc>
                <a:spcPct val="100000"/>
              </a:lnSpc>
              <a:spcBef>
                <a:spcPts val="1800"/>
              </a:spcBef>
              <a:spcAft>
                <a:spcPct val="0"/>
              </a:spcAft>
              <a:buClr>
                <a:schemeClr val="tx1"/>
              </a:buClr>
              <a:buSzTx/>
              <a:buFont typeface="Wingdings" panose="05000000000000000000" pitchFamily="2" charset="2"/>
              <a:buChar char="v"/>
              <a:defRPr/>
            </a:pPr>
            <a:r>
              <a:rPr lang="zh-CN" altLang="en-US" dirty="0">
                <a:latin typeface="Times New Roman" panose="02020603050405020304" pitchFamily="18" charset="0"/>
                <a:cs typeface="Times New Roman" panose="02020603050405020304" pitchFamily="18" charset="0"/>
              </a:rPr>
              <a:t>在</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从</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M</a:t>
            </a:r>
            <a:r>
              <a:rPr kumimoji="0" lang="en-US" altLang="zh-CN" sz="28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2</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级取所要访问的字送</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M</a:t>
            </a:r>
            <a:r>
              <a:rPr kumimoji="0" lang="en-US" altLang="zh-CN" sz="28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1</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时，一并把该字所在的块或页整个取来（</a:t>
            </a:r>
            <a:r>
              <a:rPr kumimoji="0" lang="zh-CN" altLang="en-US" sz="2800" b="1"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根据空间局部性</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），就能使要用的信息已在</a:t>
            </a:r>
            <a:r>
              <a:rPr kumimoji="0"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M</a:t>
            </a:r>
            <a:r>
              <a:rPr kumimoji="0" lang="en-US" altLang="zh-CN" sz="2800" b="1" i="0" u="none" strike="noStrike" kern="1200" cap="none" spc="0" normalizeH="0" baseline="-2500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1</a:t>
            </a:r>
            <a:r>
              <a:rPr kumimoji="0"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的概率显著增大。</a:t>
            </a:r>
          </a:p>
        </p:txBody>
      </p:sp>
      <p:pic>
        <p:nvPicPr>
          <p:cNvPr id="43013" name="图片 1"/>
          <p:cNvPicPr>
            <a:picLocks noChangeAspect="1"/>
          </p:cNvPicPr>
          <p:nvPr/>
        </p:nvPicPr>
        <p:blipFill>
          <a:blip r:embed="rId3"/>
          <a:stretch>
            <a:fillRect/>
          </a:stretch>
        </p:blipFill>
        <p:spPr>
          <a:xfrm>
            <a:off x="6608763" y="3432175"/>
            <a:ext cx="2098675" cy="1190625"/>
          </a:xfrm>
          <a:prstGeom prst="rect">
            <a:avLst/>
          </a:prstGeom>
          <a:noFill/>
          <a:ln w="9525">
            <a:noFill/>
          </a:ln>
        </p:spPr>
      </p:pic>
      <p:pic>
        <p:nvPicPr>
          <p:cNvPr id="43014" name="图片 22"/>
          <p:cNvPicPr>
            <a:picLocks noChangeAspect="1"/>
          </p:cNvPicPr>
          <p:nvPr/>
        </p:nvPicPr>
        <p:blipFill>
          <a:blip r:embed="rId4"/>
          <a:srcRect l="48999" t="6221" r="12498" b="33974"/>
          <a:stretch>
            <a:fillRect/>
          </a:stretch>
        </p:blipFill>
        <p:spPr>
          <a:xfrm>
            <a:off x="6608763" y="1730375"/>
            <a:ext cx="1428750" cy="1308100"/>
          </a:xfrm>
          <a:prstGeom prst="rect">
            <a:avLst/>
          </a:prstGeom>
          <a:noFill/>
          <a:ln w="9525">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p:cNvSpPr>
          <p:nvPr>
            <p:ph type="title"/>
          </p:nvPr>
        </p:nvSpPr>
        <p:spPr>
          <a:ln/>
        </p:spPr>
        <p:txBody>
          <a:bodyPr vert="horz" wrap="square" lIns="91440" tIns="45720" rIns="91440" bIns="45720" anchor="ctr" anchorCtr="0"/>
          <a:lstStyle/>
          <a:p>
            <a:pPr eaLnBrk="1" hangingPunct="1"/>
            <a:r>
              <a:rPr lang="zh-CN" altLang="en-US" dirty="0"/>
              <a:t>第二讲 高速缓冲存储器</a:t>
            </a:r>
            <a:r>
              <a:rPr lang="en-US" altLang="zh-CN" dirty="0"/>
              <a:t>(Cache)</a:t>
            </a:r>
            <a:r>
              <a:rPr lang="en-US" altLang="zh-CN" sz="2800" dirty="0"/>
              <a:t> </a:t>
            </a:r>
          </a:p>
        </p:txBody>
      </p:sp>
      <p:sp>
        <p:nvSpPr>
          <p:cNvPr id="593924" name="Rectangle 4"/>
          <p:cNvSpPr/>
          <p:nvPr/>
        </p:nvSpPr>
        <p:spPr>
          <a:xfrm>
            <a:off x="1736725" y="1133475"/>
            <a:ext cx="5715000" cy="4860925"/>
          </a:xfrm>
          <a:prstGeom prst="rect">
            <a:avLst/>
          </a:prstGeom>
          <a:noFill/>
          <a:ln w="9525">
            <a:noFill/>
          </a:ln>
        </p:spPr>
        <p:txBody>
          <a:bodyPr/>
          <a:lstStyle>
            <a:lvl1pPr marL="342900" indent="-342900" algn="l" rtl="0" fontAlgn="base">
              <a:spcBef>
                <a:spcPct val="20000"/>
              </a:spcBef>
              <a:spcAft>
                <a:spcPct val="0"/>
              </a:spcAft>
              <a:buClr>
                <a:schemeClr val="accent1"/>
              </a:buClr>
              <a:buSzPct val="80000"/>
              <a:buFont typeface="Wingdings" panose="05000000000000000000" pitchFamily="2" charset="2"/>
              <a:buChar char="u"/>
              <a:defRPr kumimoji="1" sz="2400" i="0" kern="1200">
                <a:solidFill>
                  <a:schemeClr val="tx1"/>
                </a:solidFill>
                <a:latin typeface="+mn-lt"/>
                <a:ea typeface="+mn-ea"/>
                <a:cs typeface="+mn-cs"/>
              </a:defRPr>
            </a:lvl1pPr>
            <a:lvl2pPr marL="742950" indent="-285750" algn="l" rtl="0" fontAlgn="base">
              <a:spcBef>
                <a:spcPct val="20000"/>
              </a:spcBef>
              <a:spcAft>
                <a:spcPct val="0"/>
              </a:spcAft>
              <a:buChar char="–"/>
              <a:defRPr kumimoji="1" sz="2000" b="1" kern="1200">
                <a:solidFill>
                  <a:srgbClr val="000099"/>
                </a:solidFill>
                <a:latin typeface="+mn-lt"/>
                <a:ea typeface="+mn-ea"/>
                <a:cs typeface="+mn-cs"/>
              </a:defRPr>
            </a:lvl2pPr>
            <a:lvl3pPr marL="1143000" indent="-228600" algn="l" rtl="0" fontAlgn="base">
              <a:spcBef>
                <a:spcPct val="20000"/>
              </a:spcBef>
              <a:spcAft>
                <a:spcPct val="0"/>
              </a:spcAft>
              <a:buChar char="•"/>
              <a:defRPr kumimoji="1" b="1" kern="1200">
                <a:solidFill>
                  <a:srgbClr val="CC3300"/>
                </a:solidFill>
                <a:latin typeface="+mn-lt"/>
                <a:ea typeface="+mn-ea"/>
                <a:cs typeface="+mn-cs"/>
              </a:defRPr>
            </a:lvl3pPr>
            <a:lvl4pPr marL="1600200" indent="-228600" algn="l" rtl="0" fontAlgn="base">
              <a:spcBef>
                <a:spcPct val="20000"/>
              </a:spcBef>
              <a:spcAft>
                <a:spcPct val="0"/>
              </a:spcAft>
              <a:buChar char="–"/>
              <a:defRPr kumimoji="1" sz="1600" b="1" kern="1200">
                <a:solidFill>
                  <a:srgbClr val="800000"/>
                </a:solidFill>
                <a:latin typeface="+mn-lt"/>
                <a:ea typeface="+mn-ea"/>
                <a:cs typeface="+mn-cs"/>
              </a:defRPr>
            </a:lvl4pPr>
            <a:lvl5pPr marL="2057400" indent="-228600" algn="l" rtl="0" fontAlgn="base">
              <a:spcBef>
                <a:spcPct val="20000"/>
              </a:spcBef>
              <a:spcAft>
                <a:spcPct val="0"/>
              </a:spcAft>
              <a:defRPr kumimoji="1" sz="1600" b="1" kern="1200">
                <a:solidFill>
                  <a:srgbClr val="800000"/>
                </a:solidFill>
                <a:latin typeface="+mn-lt"/>
                <a:ea typeface="+mn-ea"/>
                <a:cs typeface="+mn-cs"/>
              </a:defRPr>
            </a:lvl5pPr>
          </a:lstStyle>
          <a:p>
            <a:pPr marL="268605" lvl="0" indent="-268605" defTabSz="717550" eaLnBrk="1" hangingPunct="1">
              <a:lnSpc>
                <a:spcPct val="120000"/>
              </a:lnSpc>
              <a:spcBef>
                <a:spcPct val="10000"/>
              </a:spcBef>
            </a:pPr>
            <a:r>
              <a:rPr lang="zh-CN" altLang="en-US" sz="2200" dirty="0">
                <a:ea typeface="黑体" panose="02010609060101010101" pitchFamily="49" charset="-122"/>
              </a:rPr>
              <a:t>什么是程序访问的局部化特性</a:t>
            </a:r>
          </a:p>
          <a:p>
            <a:pPr marL="268605" lvl="0" indent="-268605" defTabSz="717550" eaLnBrk="1" hangingPunct="1">
              <a:lnSpc>
                <a:spcPct val="120000"/>
              </a:lnSpc>
              <a:spcBef>
                <a:spcPct val="10000"/>
              </a:spcBef>
            </a:pPr>
            <a:r>
              <a:rPr lang="zh-CN" altLang="en-US" sz="2200" dirty="0">
                <a:ea typeface="黑体" panose="02010609060101010101" pitchFamily="49" charset="-122"/>
              </a:rPr>
              <a:t>具有</a:t>
            </a:r>
            <a:r>
              <a:rPr lang="en-US" altLang="zh-CN" sz="2200" dirty="0">
                <a:ea typeface="黑体" panose="02010609060101010101" pitchFamily="49" charset="-122"/>
              </a:rPr>
              <a:t>Cache</a:t>
            </a:r>
            <a:r>
              <a:rPr lang="zh-CN" altLang="en-US" sz="2200" dirty="0">
                <a:ea typeface="黑体" panose="02010609060101010101" pitchFamily="49" charset="-122"/>
              </a:rPr>
              <a:t>机制的</a:t>
            </a:r>
            <a:r>
              <a:rPr lang="en-US" altLang="zh-CN" sz="2200" dirty="0">
                <a:ea typeface="黑体" panose="02010609060101010101" pitchFamily="49" charset="-122"/>
              </a:rPr>
              <a:t>CPU</a:t>
            </a:r>
            <a:r>
              <a:rPr lang="zh-CN" altLang="en-US" sz="2200" dirty="0">
                <a:ea typeface="黑体" panose="02010609060101010101" pitchFamily="49" charset="-122"/>
              </a:rPr>
              <a:t>的基本访存过程</a:t>
            </a:r>
          </a:p>
          <a:p>
            <a:pPr marL="268605" lvl="0" indent="-268605" defTabSz="717550" eaLnBrk="1" hangingPunct="1">
              <a:lnSpc>
                <a:spcPct val="120000"/>
              </a:lnSpc>
              <a:spcBef>
                <a:spcPct val="10000"/>
              </a:spcBef>
            </a:pPr>
            <a:r>
              <a:rPr lang="en-US" altLang="zh-CN" sz="2200" dirty="0">
                <a:ea typeface="黑体" panose="02010609060101010101" pitchFamily="49" charset="-122"/>
              </a:rPr>
              <a:t>Cache</a:t>
            </a:r>
            <a:r>
              <a:rPr lang="zh-CN" altLang="en-US" sz="2200" dirty="0">
                <a:ea typeface="黑体" panose="02010609060101010101" pitchFamily="49" charset="-122"/>
              </a:rPr>
              <a:t>和主存之间的映射方式</a:t>
            </a:r>
          </a:p>
          <a:p>
            <a:pPr marL="582930" lvl="1" indent="-224155" defTabSz="717550" eaLnBrk="1" hangingPunct="1">
              <a:lnSpc>
                <a:spcPct val="120000"/>
              </a:lnSpc>
              <a:spcBef>
                <a:spcPct val="10000"/>
              </a:spcBef>
            </a:pPr>
            <a:r>
              <a:rPr lang="zh-CN" altLang="en-US" sz="2200" dirty="0">
                <a:ea typeface="黑体" panose="02010609060101010101" pitchFamily="49" charset="-122"/>
              </a:rPr>
              <a:t>直接映射 </a:t>
            </a:r>
            <a:r>
              <a:rPr lang="en-US" altLang="zh-CN" sz="2200" dirty="0">
                <a:ea typeface="黑体" panose="02010609060101010101" pitchFamily="49" charset="-122"/>
              </a:rPr>
              <a:t>/ </a:t>
            </a:r>
            <a:r>
              <a:rPr lang="zh-CN" altLang="en-US" sz="2200" dirty="0">
                <a:ea typeface="黑体" panose="02010609060101010101" pitchFamily="49" charset="-122"/>
              </a:rPr>
              <a:t>全相联映射 </a:t>
            </a:r>
            <a:r>
              <a:rPr lang="en-US" altLang="zh-CN" sz="2200" dirty="0">
                <a:ea typeface="黑体" panose="02010609060101010101" pitchFamily="49" charset="-122"/>
              </a:rPr>
              <a:t>/ </a:t>
            </a:r>
            <a:r>
              <a:rPr lang="zh-CN" altLang="en-US" sz="2200" dirty="0">
                <a:ea typeface="黑体" panose="02010609060101010101" pitchFamily="49" charset="-122"/>
              </a:rPr>
              <a:t>组相联映射</a:t>
            </a:r>
          </a:p>
          <a:p>
            <a:pPr marL="268605" lvl="0" indent="-268605" defTabSz="717550" eaLnBrk="1" hangingPunct="1">
              <a:lnSpc>
                <a:spcPct val="120000"/>
              </a:lnSpc>
              <a:spcBef>
                <a:spcPct val="10000"/>
              </a:spcBef>
            </a:pPr>
            <a:r>
              <a:rPr lang="en-US" altLang="zh-CN" sz="2200" dirty="0">
                <a:ea typeface="黑体" panose="02010609060101010101" pitchFamily="49" charset="-122"/>
              </a:rPr>
              <a:t>cache</a:t>
            </a:r>
            <a:r>
              <a:rPr lang="zh-CN" altLang="en-US" sz="2200" dirty="0">
                <a:ea typeface="黑体" panose="02010609060101010101" pitchFamily="49" charset="-122"/>
              </a:rPr>
              <a:t>容量和块大小的选择</a:t>
            </a:r>
            <a:endParaRPr lang="en-US" altLang="zh-CN" sz="2200" dirty="0">
              <a:ea typeface="黑体" panose="02010609060101010101" pitchFamily="49" charset="-122"/>
            </a:endParaRPr>
          </a:p>
          <a:p>
            <a:pPr marL="268605" lvl="0" indent="-268605" defTabSz="717550" eaLnBrk="1" hangingPunct="1">
              <a:lnSpc>
                <a:spcPct val="120000"/>
              </a:lnSpc>
              <a:spcBef>
                <a:spcPct val="10000"/>
              </a:spcBef>
            </a:pPr>
            <a:r>
              <a:rPr lang="en-US" altLang="zh-CN" sz="2200" dirty="0">
                <a:ea typeface="黑体" panose="02010609060101010101" pitchFamily="49" charset="-122"/>
              </a:rPr>
              <a:t>Cache</a:t>
            </a:r>
            <a:r>
              <a:rPr lang="zh-CN" altLang="en-US" sz="2200" dirty="0">
                <a:ea typeface="黑体" panose="02010609060101010101" pitchFamily="49" charset="-122"/>
              </a:rPr>
              <a:t>替换算法</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93924">
                                            <p:txEl>
                                              <p:pRg st="0" end="0"/>
                                            </p:txEl>
                                          </p:spTgt>
                                        </p:tgtEl>
                                        <p:attrNameLst>
                                          <p:attrName>style.visibility</p:attrName>
                                        </p:attrNameLst>
                                      </p:cBhvr>
                                      <p:to>
                                        <p:strVal val="visible"/>
                                      </p:to>
                                    </p:set>
                                    <p:animEffect transition="in" filter="blinds(horizontal)">
                                      <p:cBhvr>
                                        <p:cTn id="7" dur="500"/>
                                        <p:tgtEl>
                                          <p:spTgt spid="593924">
                                            <p:txEl>
                                              <p:pRg st="0" end="0"/>
                                            </p:txEl>
                                          </p:spTgt>
                                        </p:tgtEl>
                                      </p:cBhvr>
                                    </p:animEffect>
                                  </p:childTnLst>
                                  <p:subTnLst>
                                    <p:animClr clrSpc="rgb" dir="cw">
                                      <p:cBhvr override="childStyle">
                                        <p:cTn dur="1" fill="hold" display="0" masterRel="nextClick" afterEffect="1"/>
                                        <p:tgtEl>
                                          <p:spTgt spid="593924">
                                            <p:txEl>
                                              <p:pRg st="0" end="0"/>
                                            </p:txEl>
                                          </p:spTgt>
                                        </p:tgtEl>
                                        <p:attrNameLst>
                                          <p:attrName>ppt_c</p:attrName>
                                        </p:attrNameLst>
                                      </p:cBhvr>
                                      <p:to>
                                        <a:schemeClr val="accent1"/>
                                      </p:to>
                                    </p:animClr>
                                  </p:sub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93924">
                                            <p:txEl>
                                              <p:pRg st="1" end="1"/>
                                            </p:txEl>
                                          </p:spTgt>
                                        </p:tgtEl>
                                        <p:attrNameLst>
                                          <p:attrName>style.visibility</p:attrName>
                                        </p:attrNameLst>
                                      </p:cBhvr>
                                      <p:to>
                                        <p:strVal val="visible"/>
                                      </p:to>
                                    </p:set>
                                    <p:animEffect transition="in" filter="blinds(horizontal)">
                                      <p:cBhvr>
                                        <p:cTn id="12" dur="500"/>
                                        <p:tgtEl>
                                          <p:spTgt spid="593924">
                                            <p:txEl>
                                              <p:pRg st="1" end="1"/>
                                            </p:txEl>
                                          </p:spTgt>
                                        </p:tgtEl>
                                      </p:cBhvr>
                                    </p:animEffect>
                                  </p:childTnLst>
                                  <p:subTnLst>
                                    <p:animClr clrSpc="rgb" dir="cw">
                                      <p:cBhvr override="childStyle">
                                        <p:cTn dur="1" fill="hold" display="0" masterRel="nextClick" afterEffect="1"/>
                                        <p:tgtEl>
                                          <p:spTgt spid="593924">
                                            <p:txEl>
                                              <p:pRg st="1" end="1"/>
                                            </p:txEl>
                                          </p:spTgt>
                                        </p:tgtEl>
                                        <p:attrNameLst>
                                          <p:attrName>ppt_c</p:attrName>
                                        </p:attrNameLst>
                                      </p:cBhvr>
                                      <p:to>
                                        <a:schemeClr val="accent1"/>
                                      </p:to>
                                    </p:animClr>
                                  </p:sub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93924">
                                            <p:txEl>
                                              <p:pRg st="2" end="2"/>
                                            </p:txEl>
                                          </p:spTgt>
                                        </p:tgtEl>
                                        <p:attrNameLst>
                                          <p:attrName>style.visibility</p:attrName>
                                        </p:attrNameLst>
                                      </p:cBhvr>
                                      <p:to>
                                        <p:strVal val="visible"/>
                                      </p:to>
                                    </p:set>
                                    <p:animEffect transition="in" filter="blinds(horizontal)">
                                      <p:cBhvr>
                                        <p:cTn id="17" dur="500"/>
                                        <p:tgtEl>
                                          <p:spTgt spid="593924">
                                            <p:txEl>
                                              <p:pRg st="2" end="2"/>
                                            </p:txEl>
                                          </p:spTgt>
                                        </p:tgtEl>
                                      </p:cBhvr>
                                    </p:animEffect>
                                  </p:childTnLst>
                                  <p:subTnLst>
                                    <p:animClr clrSpc="rgb" dir="cw">
                                      <p:cBhvr override="childStyle">
                                        <p:cTn dur="1" fill="hold" display="0" masterRel="nextClick" afterEffect="1"/>
                                        <p:tgtEl>
                                          <p:spTgt spid="593924">
                                            <p:txEl>
                                              <p:pRg st="2" end="2"/>
                                            </p:txEl>
                                          </p:spTgt>
                                        </p:tgtEl>
                                        <p:attrNameLst>
                                          <p:attrName>ppt_c</p:attrName>
                                        </p:attrNameLst>
                                      </p:cBhvr>
                                      <p:to>
                                        <a:schemeClr val="accent1"/>
                                      </p:to>
                                    </p:animClr>
                                  </p:subTnLst>
                                </p:cTn>
                              </p:par>
                              <p:par>
                                <p:cTn id="18" presetID="3" presetClass="entr" presetSubtype="10" fill="hold" grpId="0" nodeType="withEffect">
                                  <p:stCondLst>
                                    <p:cond delay="0"/>
                                  </p:stCondLst>
                                  <p:childTnLst>
                                    <p:set>
                                      <p:cBhvr>
                                        <p:cTn id="19" dur="1" fill="hold">
                                          <p:stCondLst>
                                            <p:cond delay="0"/>
                                          </p:stCondLst>
                                        </p:cTn>
                                        <p:tgtEl>
                                          <p:spTgt spid="593924">
                                            <p:txEl>
                                              <p:pRg st="3" end="3"/>
                                            </p:txEl>
                                          </p:spTgt>
                                        </p:tgtEl>
                                        <p:attrNameLst>
                                          <p:attrName>style.visibility</p:attrName>
                                        </p:attrNameLst>
                                      </p:cBhvr>
                                      <p:to>
                                        <p:strVal val="visible"/>
                                      </p:to>
                                    </p:set>
                                    <p:animEffect transition="in" filter="blinds(horizontal)">
                                      <p:cBhvr>
                                        <p:cTn id="20" dur="500"/>
                                        <p:tgtEl>
                                          <p:spTgt spid="593924">
                                            <p:txEl>
                                              <p:pRg st="3" end="3"/>
                                            </p:txEl>
                                          </p:spTgt>
                                        </p:tgtEl>
                                      </p:cBhvr>
                                    </p:animEffect>
                                  </p:childTnLst>
                                  <p:subTnLst>
                                    <p:animClr clrSpc="rgb" dir="cw">
                                      <p:cBhvr override="childStyle">
                                        <p:cTn dur="1" fill="hold" display="0" masterRel="nextClick" afterEffect="1"/>
                                        <p:tgtEl>
                                          <p:spTgt spid="593924">
                                            <p:txEl>
                                              <p:pRg st="3" end="3"/>
                                            </p:txEl>
                                          </p:spTgt>
                                        </p:tgtEl>
                                        <p:attrNameLst>
                                          <p:attrName>ppt_c</p:attrName>
                                        </p:attrNameLst>
                                      </p:cBhvr>
                                      <p:to>
                                        <a:schemeClr val="accent1"/>
                                      </p:to>
                                    </p:animClr>
                                  </p:sub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593924">
                                            <p:txEl>
                                              <p:pRg st="4" end="4"/>
                                            </p:txEl>
                                          </p:spTgt>
                                        </p:tgtEl>
                                        <p:attrNameLst>
                                          <p:attrName>style.visibility</p:attrName>
                                        </p:attrNameLst>
                                      </p:cBhvr>
                                      <p:to>
                                        <p:strVal val="visible"/>
                                      </p:to>
                                    </p:set>
                                    <p:animEffect transition="in" filter="blinds(horizontal)">
                                      <p:cBhvr>
                                        <p:cTn id="25" dur="500"/>
                                        <p:tgtEl>
                                          <p:spTgt spid="593924">
                                            <p:txEl>
                                              <p:pRg st="4" end="4"/>
                                            </p:txEl>
                                          </p:spTgt>
                                        </p:tgtEl>
                                      </p:cBhvr>
                                    </p:animEffect>
                                  </p:childTnLst>
                                  <p:subTnLst>
                                    <p:animClr clrSpc="rgb" dir="cw">
                                      <p:cBhvr override="childStyle">
                                        <p:cTn dur="1" fill="hold" display="0" masterRel="nextClick" afterEffect="1"/>
                                        <p:tgtEl>
                                          <p:spTgt spid="593924">
                                            <p:txEl>
                                              <p:pRg st="4" end="4"/>
                                            </p:txEl>
                                          </p:spTgt>
                                        </p:tgtEl>
                                        <p:attrNameLst>
                                          <p:attrName>ppt_c</p:attrName>
                                        </p:attrNameLst>
                                      </p:cBhvr>
                                      <p:to>
                                        <a:schemeClr val="accent1"/>
                                      </p:to>
                                    </p:animClr>
                                  </p:subTnLst>
                                </p:cTn>
                              </p:par>
                            </p:childTnLst>
                          </p:cTn>
                        </p:par>
                      </p:childTnLst>
                    </p:cTn>
                  </p:par>
                  <p:par>
                    <p:cTn id="26" fill="hold">
                      <p:stCondLst>
                        <p:cond delay="indefinite"/>
                      </p:stCondLst>
                      <p:childTnLst>
                        <p:par>
                          <p:cTn id="27" fill="hold">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593924">
                                            <p:txEl>
                                              <p:pRg st="5" end="5"/>
                                            </p:txEl>
                                          </p:spTgt>
                                        </p:tgtEl>
                                        <p:attrNameLst>
                                          <p:attrName>style.visibility</p:attrName>
                                        </p:attrNameLst>
                                      </p:cBhvr>
                                      <p:to>
                                        <p:strVal val="visible"/>
                                      </p:to>
                                    </p:set>
                                    <p:animEffect transition="in" filter="blinds(horizontal)">
                                      <p:cBhvr>
                                        <p:cTn id="30" dur="500"/>
                                        <p:tgtEl>
                                          <p:spTgt spid="593924">
                                            <p:txEl>
                                              <p:pRg st="5" end="5"/>
                                            </p:txEl>
                                          </p:spTgt>
                                        </p:tgtEl>
                                      </p:cBhvr>
                                    </p:animEffect>
                                  </p:childTnLst>
                                  <p:subTnLst>
                                    <p:animClr clrSpc="rgb" dir="cw">
                                      <p:cBhvr override="childStyle">
                                        <p:cTn dur="1" fill="hold" display="0" masterRel="nextClick" afterEffect="1"/>
                                        <p:tgtEl>
                                          <p:spTgt spid="593924">
                                            <p:txEl>
                                              <p:pRg st="5" end="5"/>
                                            </p:txEl>
                                          </p:spTgt>
                                        </p:tgtEl>
                                        <p:attrNameLst>
                                          <p:attrName>ppt_c</p:attrName>
                                        </p:attrNameLst>
                                      </p:cBhvr>
                                      <p:to>
                                        <a:schemeClr val="accent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24"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p:cNvSpPr>
          <p:nvPr>
            <p:ph type="title"/>
          </p:nvPr>
        </p:nvSpPr>
        <p:spPr>
          <a:xfrm>
            <a:off x="107950" y="228600"/>
            <a:ext cx="8640763" cy="533400"/>
          </a:xfrm>
          <a:ln/>
        </p:spPr>
        <p:txBody>
          <a:bodyPr vert="horz" wrap="square" lIns="91440" tIns="45720" rIns="91440" bIns="45720" anchor="ctr" anchorCtr="0"/>
          <a:lstStyle/>
          <a:p>
            <a:pPr eaLnBrk="1" hangingPunct="1"/>
            <a:r>
              <a:rPr lang="zh-CN" altLang="en-US" sz="2800" dirty="0"/>
              <a:t>加快访存速度措施之三：</a:t>
            </a:r>
            <a:r>
              <a:rPr lang="zh-CN" altLang="en-US" sz="2800" dirty="0">
                <a:latin typeface="Arial" panose="020B0604020202020204" pitchFamily="34" charset="0"/>
              </a:rPr>
              <a:t>引入</a:t>
            </a:r>
            <a:r>
              <a:rPr lang="en-US" altLang="zh-CN" sz="2800" dirty="0">
                <a:latin typeface="Arial" panose="020B0604020202020204" pitchFamily="34" charset="0"/>
              </a:rPr>
              <a:t>Cache</a:t>
            </a:r>
          </a:p>
        </p:txBody>
      </p:sp>
      <p:sp>
        <p:nvSpPr>
          <p:cNvPr id="404483" name="Rectangle 3"/>
          <p:cNvSpPr>
            <a:spLocks noGrp="1"/>
          </p:cNvSpPr>
          <p:nvPr>
            <p:ph idx="1" hasCustomPrompt="1"/>
          </p:nvPr>
        </p:nvSpPr>
        <p:spPr>
          <a:xfrm>
            <a:off x="182563" y="990600"/>
            <a:ext cx="8782050" cy="5534025"/>
          </a:xfrm>
          <a:ln/>
        </p:spPr>
        <p:txBody>
          <a:bodyPr vert="horz" wrap="square" lIns="91440" tIns="45720" rIns="91440" bIns="45720" anchor="t" anchorCtr="0"/>
          <a:lstStyle/>
          <a:p>
            <a:pPr eaLnBrk="1" hangingPunct="1">
              <a:lnSpc>
                <a:spcPct val="110000"/>
              </a:lnSpc>
              <a:spcBef>
                <a:spcPct val="30000"/>
              </a:spcBef>
            </a:pPr>
            <a:r>
              <a:rPr lang="zh-CN" altLang="en-US" sz="2000" dirty="0">
                <a:ea typeface="黑体" panose="02010609060101010101" pitchFamily="49" charset="-122"/>
              </a:rPr>
              <a:t>大量典型程序的运行情况分析结果表明</a:t>
            </a:r>
          </a:p>
          <a:p>
            <a:pPr lvl="1" eaLnBrk="1" hangingPunct="1">
              <a:lnSpc>
                <a:spcPct val="110000"/>
              </a:lnSpc>
              <a:spcBef>
                <a:spcPct val="30000"/>
              </a:spcBef>
            </a:pPr>
            <a:r>
              <a:rPr lang="zh-CN" altLang="en-US" dirty="0">
                <a:ea typeface="黑体" panose="02010609060101010101" pitchFamily="49" charset="-122"/>
              </a:rPr>
              <a:t>在较短时间间隔内，程序产生的地址往往集中在一个很小范围内</a:t>
            </a:r>
          </a:p>
          <a:p>
            <a:pPr lvl="1" eaLnBrk="1" hangingPunct="1">
              <a:lnSpc>
                <a:spcPct val="110000"/>
              </a:lnSpc>
              <a:spcBef>
                <a:spcPct val="30000"/>
              </a:spcBef>
              <a:buNone/>
            </a:pPr>
            <a:r>
              <a:rPr lang="zh-CN" altLang="en-US" dirty="0">
                <a:ea typeface="黑体" panose="02010609060101010101" pitchFamily="49" charset="-122"/>
              </a:rPr>
              <a:t>这种现象称为程序访问的局部性</a:t>
            </a:r>
          </a:p>
          <a:p>
            <a:pPr eaLnBrk="1" hangingPunct="1">
              <a:lnSpc>
                <a:spcPct val="110000"/>
              </a:lnSpc>
              <a:spcBef>
                <a:spcPct val="30000"/>
              </a:spcBef>
            </a:pPr>
            <a:r>
              <a:rPr lang="zh-CN" altLang="en-US" sz="2000" dirty="0">
                <a:ea typeface="黑体" panose="02010609060101010101" pitchFamily="49" charset="-122"/>
              </a:rPr>
              <a:t>程序具有访问局部性特征的</a:t>
            </a:r>
            <a:r>
              <a:rPr lang="zh-CN" altLang="en-US" sz="2000" dirty="0">
                <a:ea typeface="黑体" panose="02010609060101010101" pitchFamily="49" charset="-122"/>
                <a:hlinkClick r:id="" action="ppaction://hlinkshowjump?jump=nextslide"/>
              </a:rPr>
              <a:t>原因</a:t>
            </a:r>
            <a:endParaRPr lang="zh-CN" altLang="en-US" sz="2000" dirty="0">
              <a:ea typeface="黑体" panose="02010609060101010101" pitchFamily="49" charset="-122"/>
            </a:endParaRPr>
          </a:p>
          <a:p>
            <a:pPr lvl="1" eaLnBrk="1" hangingPunct="1">
              <a:lnSpc>
                <a:spcPct val="110000"/>
              </a:lnSpc>
              <a:spcBef>
                <a:spcPct val="30000"/>
              </a:spcBef>
            </a:pPr>
            <a:r>
              <a:rPr lang="zh-CN" altLang="en-US" dirty="0">
                <a:ea typeface="黑体" panose="02010609060101010101" pitchFamily="49" charset="-122"/>
              </a:rPr>
              <a:t>指令：指令按序存放，地址连续，循环程序段或子程序段重复执行</a:t>
            </a:r>
          </a:p>
          <a:p>
            <a:pPr lvl="1" eaLnBrk="1" hangingPunct="1">
              <a:lnSpc>
                <a:spcPct val="110000"/>
              </a:lnSpc>
              <a:spcBef>
                <a:spcPct val="30000"/>
              </a:spcBef>
            </a:pPr>
            <a:r>
              <a:rPr lang="zh-CN" altLang="en-US" dirty="0">
                <a:ea typeface="黑体" panose="02010609060101010101" pitchFamily="49" charset="-122"/>
              </a:rPr>
              <a:t>数据：连续存放，数组元素重复、按序访问</a:t>
            </a:r>
          </a:p>
          <a:p>
            <a:pPr eaLnBrk="1" hangingPunct="1">
              <a:lnSpc>
                <a:spcPct val="110000"/>
              </a:lnSpc>
              <a:spcBef>
                <a:spcPct val="30000"/>
              </a:spcBef>
            </a:pPr>
            <a:r>
              <a:rPr lang="zh-CN" altLang="en-US" sz="2000" dirty="0">
                <a:ea typeface="黑体" panose="02010609060101010101" pitchFamily="49" charset="-122"/>
              </a:rPr>
              <a:t>程序访问局部性分为空间局部性和时间局部性</a:t>
            </a:r>
          </a:p>
          <a:p>
            <a:pPr eaLnBrk="1" hangingPunct="1">
              <a:lnSpc>
                <a:spcPct val="110000"/>
              </a:lnSpc>
              <a:spcBef>
                <a:spcPct val="30000"/>
              </a:spcBef>
            </a:pPr>
            <a:r>
              <a:rPr lang="zh-CN" altLang="en-US" sz="2000" dirty="0">
                <a:ea typeface="黑体" panose="02010609060101010101" pitchFamily="49" charset="-122"/>
              </a:rPr>
              <a:t>基于程序访问的局部性使访存要求能快速得到响应</a:t>
            </a:r>
          </a:p>
          <a:p>
            <a:pPr lvl="1" eaLnBrk="1" hangingPunct="1">
              <a:lnSpc>
                <a:spcPct val="110000"/>
              </a:lnSpc>
              <a:spcBef>
                <a:spcPct val="30000"/>
              </a:spcBef>
            </a:pPr>
            <a:r>
              <a:rPr lang="zh-CN" altLang="en-US" dirty="0">
                <a:ea typeface="黑体" panose="02010609060101010101" pitchFamily="49" charset="-122"/>
              </a:rPr>
              <a:t>在</a:t>
            </a:r>
            <a:r>
              <a:rPr lang="en-US" altLang="zh-CN" dirty="0">
                <a:ea typeface="黑体" panose="02010609060101010101" pitchFamily="49" charset="-122"/>
              </a:rPr>
              <a:t>CPU</a:t>
            </a:r>
            <a:r>
              <a:rPr lang="zh-CN" altLang="en-US" dirty="0">
                <a:ea typeface="黑体" panose="02010609060101010101" pitchFamily="49" charset="-122"/>
              </a:rPr>
              <a:t>和主存之间设置一个快速小容量的存储器，其中总是存放最活跃（被频繁访问）的程序块和数据，由于程序访问的局部性特征，大多数情况下，</a:t>
            </a:r>
            <a:r>
              <a:rPr lang="en-US" altLang="zh-CN" dirty="0">
                <a:ea typeface="黑体" panose="02010609060101010101" pitchFamily="49" charset="-122"/>
              </a:rPr>
              <a:t>CPU</a:t>
            </a:r>
            <a:r>
              <a:rPr lang="zh-CN" altLang="en-US" dirty="0">
                <a:ea typeface="黑体" panose="02010609060101010101" pitchFamily="49" charset="-122"/>
              </a:rPr>
              <a:t>能直接从这个高速缓存中取得指令和数据，而不必访问主存。</a:t>
            </a:r>
          </a:p>
        </p:txBody>
      </p:sp>
      <p:sp>
        <p:nvSpPr>
          <p:cNvPr id="404484" name="Text Box 4"/>
          <p:cNvSpPr txBox="1"/>
          <p:nvPr/>
        </p:nvSpPr>
        <p:spPr>
          <a:xfrm>
            <a:off x="611188" y="5949950"/>
            <a:ext cx="7056437" cy="365125"/>
          </a:xfrm>
          <a:prstGeom prst="rect">
            <a:avLst/>
          </a:prstGeom>
          <a:noFill/>
          <a:ln w="9525">
            <a:noFill/>
          </a:ln>
        </p:spPr>
        <p:txBody>
          <a:bodyPr lIns="0" tIns="0" rIns="0" bIns="0">
            <a:spAutoFit/>
          </a:bodyPr>
          <a:lstStyle/>
          <a:p>
            <a:pPr eaLnBrk="1" hangingPunct="1">
              <a:spcBef>
                <a:spcPct val="50000"/>
              </a:spcBef>
            </a:pPr>
            <a:r>
              <a:rPr lang="zh-CN" altLang="en-US" sz="2400" i="0" dirty="0">
                <a:solidFill>
                  <a:srgbClr val="CC3300"/>
                </a:solidFill>
                <a:latin typeface="Arial" panose="020B0604020202020204" pitchFamily="34" charset="0"/>
                <a:ea typeface="黑体" panose="02010609060101010101" pitchFamily="49" charset="-122"/>
              </a:rPr>
              <a:t>这个高速缓存就是位于主存和</a:t>
            </a:r>
            <a:r>
              <a:rPr lang="en-US" altLang="zh-CN" sz="2400" i="0" dirty="0">
                <a:solidFill>
                  <a:srgbClr val="CC3300"/>
                </a:solidFill>
                <a:latin typeface="Arial" panose="020B0604020202020204" pitchFamily="34" charset="0"/>
                <a:ea typeface="黑体" panose="02010609060101010101" pitchFamily="49" charset="-122"/>
              </a:rPr>
              <a:t>CPU</a:t>
            </a:r>
            <a:r>
              <a:rPr lang="zh-CN" altLang="en-US" sz="2400" i="0" dirty="0">
                <a:solidFill>
                  <a:srgbClr val="CC3300"/>
                </a:solidFill>
                <a:latin typeface="Arial" panose="020B0604020202020204" pitchFamily="34" charset="0"/>
                <a:ea typeface="黑体" panose="02010609060101010101" pitchFamily="49" charset="-122"/>
              </a:rPr>
              <a:t>之间的</a:t>
            </a:r>
            <a:r>
              <a:rPr lang="en-US" altLang="zh-CN" sz="2400" i="0" dirty="0">
                <a:solidFill>
                  <a:srgbClr val="CC3300"/>
                </a:solidFill>
                <a:latin typeface="Arial" panose="020B0604020202020204" pitchFamily="34" charset="0"/>
                <a:ea typeface="黑体" panose="02010609060101010101" pitchFamily="49" charset="-122"/>
              </a:rPr>
              <a:t>Cache</a:t>
            </a:r>
            <a:r>
              <a:rPr lang="zh-CN" altLang="en-US" sz="2400" i="0" dirty="0">
                <a:solidFill>
                  <a:srgbClr val="CC3300"/>
                </a:solidFill>
                <a:latin typeface="Arial" panose="020B0604020202020204" pitchFamily="34" charset="0"/>
                <a:ea typeface="黑体" panose="02010609060101010101" pitchFamily="49" charset="-122"/>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04483">
                                            <p:txEl>
                                              <p:pRg st="1" end="1"/>
                                            </p:txEl>
                                          </p:spTgt>
                                        </p:tgtEl>
                                        <p:attrNameLst>
                                          <p:attrName>style.visibility</p:attrName>
                                        </p:attrNameLst>
                                      </p:cBhvr>
                                      <p:to>
                                        <p:strVal val="visible"/>
                                      </p:to>
                                    </p:set>
                                    <p:animEffect transition="in" filter="blinds(horizontal)">
                                      <p:cBhvr>
                                        <p:cTn id="7" dur="500"/>
                                        <p:tgtEl>
                                          <p:spTgt spid="404483">
                                            <p:txEl>
                                              <p:pRg st="1" end="1"/>
                                            </p:txEl>
                                          </p:spTgt>
                                        </p:tgtEl>
                                      </p:cBhvr>
                                    </p:animEffect>
                                  </p:childTnLst>
                                  <p:subTnLst>
                                    <p:animClr clrSpc="rgb" dir="cw">
                                      <p:cBhvr override="childStyle">
                                        <p:cTn dur="1" fill="hold" display="0" masterRel="nextClick" afterEffect="1"/>
                                        <p:tgtEl>
                                          <p:spTgt spid="404483">
                                            <p:txEl>
                                              <p:pRg st="1" end="1"/>
                                            </p:txEl>
                                          </p:spTgt>
                                        </p:tgtEl>
                                        <p:attrNameLst>
                                          <p:attrName>ppt_c</p:attrName>
                                        </p:attrNameLst>
                                      </p:cBhvr>
                                      <p:to>
                                        <a:schemeClr val="accent1"/>
                                      </p:to>
                                    </p:animClr>
                                  </p:sub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04483">
                                            <p:txEl>
                                              <p:pRg st="2" end="2"/>
                                            </p:txEl>
                                          </p:spTgt>
                                        </p:tgtEl>
                                        <p:attrNameLst>
                                          <p:attrName>style.visibility</p:attrName>
                                        </p:attrNameLst>
                                      </p:cBhvr>
                                      <p:to>
                                        <p:strVal val="visible"/>
                                      </p:to>
                                    </p:set>
                                    <p:animEffect transition="in" filter="blinds(horizontal)">
                                      <p:cBhvr>
                                        <p:cTn id="12" dur="500"/>
                                        <p:tgtEl>
                                          <p:spTgt spid="404483">
                                            <p:txEl>
                                              <p:pRg st="2" end="2"/>
                                            </p:txEl>
                                          </p:spTgt>
                                        </p:tgtEl>
                                      </p:cBhvr>
                                    </p:animEffect>
                                  </p:childTnLst>
                                  <p:subTnLst>
                                    <p:animClr clrSpc="rgb" dir="cw">
                                      <p:cBhvr override="childStyle">
                                        <p:cTn dur="1" fill="hold" display="0" masterRel="nextClick" afterEffect="1"/>
                                        <p:tgtEl>
                                          <p:spTgt spid="404483">
                                            <p:txEl>
                                              <p:pRg st="2" end="2"/>
                                            </p:txEl>
                                          </p:spTgt>
                                        </p:tgtEl>
                                        <p:attrNameLst>
                                          <p:attrName>ppt_c</p:attrName>
                                        </p:attrNameLst>
                                      </p:cBhvr>
                                      <p:to>
                                        <a:schemeClr val="accent1"/>
                                      </p:to>
                                    </p:animClr>
                                  </p:sub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404483">
                                            <p:txEl>
                                              <p:pRg st="4" end="4"/>
                                            </p:txEl>
                                          </p:spTgt>
                                        </p:tgtEl>
                                        <p:attrNameLst>
                                          <p:attrName>style.visibility</p:attrName>
                                        </p:attrNameLst>
                                      </p:cBhvr>
                                      <p:to>
                                        <p:strVal val="visible"/>
                                      </p:to>
                                    </p:set>
                                    <p:animEffect transition="in" filter="blinds(horizontal)">
                                      <p:cBhvr>
                                        <p:cTn id="17" dur="500"/>
                                        <p:tgtEl>
                                          <p:spTgt spid="404483">
                                            <p:txEl>
                                              <p:pRg st="4" end="4"/>
                                            </p:txEl>
                                          </p:spTgt>
                                        </p:tgtEl>
                                      </p:cBhvr>
                                    </p:animEffect>
                                  </p:childTnLst>
                                  <p:subTnLst>
                                    <p:animClr clrSpc="rgb" dir="cw">
                                      <p:cBhvr override="childStyle">
                                        <p:cTn dur="1" fill="hold" display="0" masterRel="nextClick" afterEffect="1"/>
                                        <p:tgtEl>
                                          <p:spTgt spid="404483">
                                            <p:txEl>
                                              <p:pRg st="4" end="4"/>
                                            </p:txEl>
                                          </p:spTgt>
                                        </p:tgtEl>
                                        <p:attrNameLst>
                                          <p:attrName>ppt_c</p:attrName>
                                        </p:attrNameLst>
                                      </p:cBhvr>
                                      <p:to>
                                        <a:schemeClr val="accent1"/>
                                      </p:to>
                                    </p:animClr>
                                  </p:sub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404483">
                                            <p:txEl>
                                              <p:pRg st="5" end="5"/>
                                            </p:txEl>
                                          </p:spTgt>
                                        </p:tgtEl>
                                        <p:attrNameLst>
                                          <p:attrName>style.visibility</p:attrName>
                                        </p:attrNameLst>
                                      </p:cBhvr>
                                      <p:to>
                                        <p:strVal val="visible"/>
                                      </p:to>
                                    </p:set>
                                    <p:animEffect transition="in" filter="blinds(horizontal)">
                                      <p:cBhvr>
                                        <p:cTn id="22" dur="500"/>
                                        <p:tgtEl>
                                          <p:spTgt spid="404483">
                                            <p:txEl>
                                              <p:pRg st="5" end="5"/>
                                            </p:txEl>
                                          </p:spTgt>
                                        </p:tgtEl>
                                      </p:cBhvr>
                                    </p:animEffect>
                                  </p:childTnLst>
                                  <p:subTnLst>
                                    <p:animClr clrSpc="rgb" dir="cw">
                                      <p:cBhvr override="childStyle">
                                        <p:cTn dur="1" fill="hold" display="0" masterRel="nextClick" afterEffect="1"/>
                                        <p:tgtEl>
                                          <p:spTgt spid="404483">
                                            <p:txEl>
                                              <p:pRg st="5" end="5"/>
                                            </p:txEl>
                                          </p:spTgt>
                                        </p:tgtEl>
                                        <p:attrNameLst>
                                          <p:attrName>ppt_c</p:attrName>
                                        </p:attrNameLst>
                                      </p:cBhvr>
                                      <p:to>
                                        <a:schemeClr val="accent1"/>
                                      </p:to>
                                    </p:animClr>
                                  </p:sub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404483">
                                            <p:txEl>
                                              <p:pRg st="8" end="8"/>
                                            </p:txEl>
                                          </p:spTgt>
                                        </p:tgtEl>
                                        <p:attrNameLst>
                                          <p:attrName>style.visibility</p:attrName>
                                        </p:attrNameLst>
                                      </p:cBhvr>
                                      <p:to>
                                        <p:strVal val="visible"/>
                                      </p:to>
                                    </p:set>
                                    <p:animEffect transition="in" filter="blinds(horizontal)">
                                      <p:cBhvr>
                                        <p:cTn id="27" dur="500"/>
                                        <p:tgtEl>
                                          <p:spTgt spid="404483">
                                            <p:txEl>
                                              <p:pRg st="8" end="8"/>
                                            </p:txEl>
                                          </p:spTgt>
                                        </p:tgtEl>
                                      </p:cBhvr>
                                    </p:animEffect>
                                  </p:childTnLst>
                                  <p:subTnLst>
                                    <p:animClr clrSpc="rgb" dir="cw">
                                      <p:cBhvr override="childStyle">
                                        <p:cTn dur="1" fill="hold" display="0" masterRel="nextClick" afterEffect="1"/>
                                        <p:tgtEl>
                                          <p:spTgt spid="404483">
                                            <p:txEl>
                                              <p:pRg st="8" end="8"/>
                                            </p:txEl>
                                          </p:spTgt>
                                        </p:tgtEl>
                                        <p:attrNameLst>
                                          <p:attrName>ppt_c</p:attrName>
                                        </p:attrNameLst>
                                      </p:cBhvr>
                                      <p:to>
                                        <a:schemeClr val="accent1"/>
                                      </p:to>
                                    </p:animClr>
                                  </p:sub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404484"/>
                                        </p:tgtEl>
                                        <p:attrNameLst>
                                          <p:attrName>style.visibility</p:attrName>
                                        </p:attrNameLst>
                                      </p:cBhvr>
                                      <p:to>
                                        <p:strVal val="visible"/>
                                      </p:to>
                                    </p:set>
                                    <p:animEffect transition="in" filter="blinds(horizontal)">
                                      <p:cBhvr>
                                        <p:cTn id="32" dur="500"/>
                                        <p:tgtEl>
                                          <p:spTgt spid="404484"/>
                                        </p:tgtEl>
                                      </p:cBhvr>
                                    </p:animEffect>
                                  </p:childTnLst>
                                  <p:subTnLst>
                                    <p:animClr clrSpc="rgb" dir="cw">
                                      <p:cBhvr override="childStyle">
                                        <p:cTn dur="1" fill="hold" display="0" masterRel="nextClick" afterEffect="1"/>
                                        <p:tgtEl>
                                          <p:spTgt spid="404484"/>
                                        </p:tgtEl>
                                        <p:attrNameLst>
                                          <p:attrName>ppt_c</p:attrName>
                                        </p:attrNameLst>
                                      </p:cBhvr>
                                      <p:to>
                                        <a:schemeClr val="accent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448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3" descr="locality"/>
          <p:cNvPicPr>
            <a:picLocks noChangeAspect="1"/>
          </p:cNvPicPr>
          <p:nvPr/>
        </p:nvPicPr>
        <p:blipFill>
          <a:blip r:embed="rId2"/>
          <a:stretch>
            <a:fillRect/>
          </a:stretch>
        </p:blipFill>
        <p:spPr>
          <a:xfrm>
            <a:off x="250825" y="228600"/>
            <a:ext cx="8353425" cy="6035675"/>
          </a:xfrm>
          <a:prstGeom prst="rect">
            <a:avLst/>
          </a:prstGeom>
          <a:noFill/>
          <a:ln w="9525">
            <a:noFill/>
          </a:ln>
        </p:spPr>
      </p:pic>
      <p:sp>
        <p:nvSpPr>
          <p:cNvPr id="83971" name="Text Box 5"/>
          <p:cNvSpPr txBox="1"/>
          <p:nvPr/>
        </p:nvSpPr>
        <p:spPr>
          <a:xfrm>
            <a:off x="2700338" y="6092825"/>
            <a:ext cx="3671887" cy="334963"/>
          </a:xfrm>
          <a:prstGeom prst="rect">
            <a:avLst/>
          </a:prstGeom>
          <a:noFill/>
          <a:ln w="9525">
            <a:noFill/>
          </a:ln>
        </p:spPr>
        <p:txBody>
          <a:bodyPr lIns="0" tIns="0" rIns="0" bIns="0">
            <a:spAutoFit/>
          </a:bodyPr>
          <a:lstStyle/>
          <a:p>
            <a:pPr eaLnBrk="1" hangingPunct="1">
              <a:spcBef>
                <a:spcPct val="50000"/>
              </a:spcBef>
            </a:pPr>
            <a:r>
              <a:rPr lang="zh-CN" altLang="en-US" sz="2200" i="0" dirty="0">
                <a:solidFill>
                  <a:srgbClr val="CC0000"/>
                </a:solidFill>
                <a:latin typeface="Arial" panose="020B0604020202020204" pitchFamily="34" charset="0"/>
                <a:ea typeface="黑体" panose="02010609060101010101" pitchFamily="49" charset="-122"/>
              </a:rPr>
              <a:t>下面用一个例子来说明！</a:t>
            </a:r>
          </a:p>
        </p:txBody>
      </p:sp>
      <p:sp>
        <p:nvSpPr>
          <p:cNvPr id="83972" name="Rectangle 2"/>
          <p:cNvSpPr>
            <a:spLocks noGrp="1"/>
          </p:cNvSpPr>
          <p:nvPr>
            <p:ph type="title"/>
          </p:nvPr>
        </p:nvSpPr>
        <p:spPr>
          <a:xfrm>
            <a:off x="304800" y="228600"/>
            <a:ext cx="8839200" cy="800100"/>
          </a:xfrm>
          <a:solidFill>
            <a:schemeClr val="bg1">
              <a:alpha val="100000"/>
            </a:schemeClr>
          </a:solidFill>
          <a:ln/>
        </p:spPr>
        <p:txBody>
          <a:bodyPr vert="horz" wrap="square" lIns="91440" tIns="45720" rIns="91440" bIns="45720" anchor="ctr" anchorCtr="0"/>
          <a:lstStyle/>
          <a:p>
            <a:pPr eaLnBrk="1" hangingPunct="1"/>
            <a:r>
              <a:rPr lang="en-US" altLang="zh-CN" dirty="0">
                <a:latin typeface="Arial" panose="020B0604020202020204" pitchFamily="34" charset="0"/>
              </a:rPr>
              <a:t>Typical Memory Reference Patterns</a:t>
            </a:r>
          </a:p>
        </p:txBody>
      </p:sp>
      <p:sp>
        <p:nvSpPr>
          <p:cNvPr id="83973" name="Line 6"/>
          <p:cNvSpPr/>
          <p:nvPr/>
        </p:nvSpPr>
        <p:spPr>
          <a:xfrm>
            <a:off x="304800" y="954088"/>
            <a:ext cx="8839200" cy="0"/>
          </a:xfrm>
          <a:prstGeom prst="line">
            <a:avLst/>
          </a:prstGeom>
          <a:ln w="9525" cap="flat" cmpd="sng">
            <a:solidFill>
              <a:schemeClr val="tx1"/>
            </a:solidFill>
            <a:prstDash val="solid"/>
            <a:headEnd type="none" w="med" len="med"/>
            <a:tailEnd type="none" w="med" len="med"/>
          </a:ln>
        </p:spPr>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p:cNvSpPr>
          <p:nvPr>
            <p:ph type="title"/>
          </p:nvPr>
        </p:nvSpPr>
        <p:spPr>
          <a:xfrm>
            <a:off x="684213" y="188913"/>
            <a:ext cx="4860925" cy="631825"/>
          </a:xfrm>
          <a:ln/>
        </p:spPr>
        <p:txBody>
          <a:bodyPr vert="horz" wrap="square" lIns="91440" tIns="45720" rIns="91440" bIns="45720" anchor="ctr" anchorCtr="0"/>
          <a:lstStyle/>
          <a:p>
            <a:pPr defTabSz="717550" eaLnBrk="1" hangingPunct="1"/>
            <a:r>
              <a:rPr lang="zh-CN" altLang="en-US" dirty="0"/>
              <a:t>程序的局部性原理举例</a:t>
            </a:r>
            <a:r>
              <a:rPr lang="en-US" altLang="zh-CN" dirty="0"/>
              <a:t>1</a:t>
            </a:r>
          </a:p>
        </p:txBody>
      </p:sp>
      <p:sp>
        <p:nvSpPr>
          <p:cNvPr id="84995" name="Rectangle 3"/>
          <p:cNvSpPr/>
          <p:nvPr/>
        </p:nvSpPr>
        <p:spPr>
          <a:xfrm>
            <a:off x="3627438" y="863600"/>
            <a:ext cx="2565400" cy="1333500"/>
          </a:xfrm>
          <a:prstGeom prst="rect">
            <a:avLst/>
          </a:prstGeom>
          <a:solidFill>
            <a:schemeClr val="bg1"/>
          </a:solidFill>
          <a:ln w="25400" cap="flat" cmpd="sng">
            <a:solidFill>
              <a:schemeClr val="hlink"/>
            </a:solidFill>
            <a:prstDash val="solid"/>
            <a:miter/>
            <a:headEnd type="none" w="med" len="med"/>
            <a:tailEnd type="none" w="med" len="med"/>
          </a:ln>
        </p:spPr>
        <p:txBody>
          <a:bodyPr lIns="89140" tIns="43777" rIns="89140" bIns="43777">
            <a:spAutoFit/>
          </a:bodyPr>
          <a:lstStyle/>
          <a:p>
            <a:pPr defTabSz="914400">
              <a:tabLst>
                <a:tab pos="457200" algn="l"/>
              </a:tabLst>
            </a:pPr>
            <a:r>
              <a:rPr lang="en-US" altLang="zh-TW" sz="2000" i="0" dirty="0">
                <a:solidFill>
                  <a:schemeClr val="tx1"/>
                </a:solidFill>
                <a:latin typeface="Arial" panose="020B0604020202020204" pitchFamily="34" charset="0"/>
                <a:ea typeface="PMingLiU" pitchFamily="18" charset="-120"/>
              </a:rPr>
              <a:t>sum = 0;</a:t>
            </a:r>
          </a:p>
          <a:p>
            <a:pPr defTabSz="914400">
              <a:tabLst>
                <a:tab pos="457200" algn="l"/>
              </a:tabLst>
            </a:pPr>
            <a:r>
              <a:rPr lang="en-US" altLang="zh-TW" sz="2000" i="0" dirty="0">
                <a:solidFill>
                  <a:schemeClr val="tx1"/>
                </a:solidFill>
                <a:latin typeface="Arial" panose="020B0604020202020204" pitchFamily="34" charset="0"/>
                <a:ea typeface="PMingLiU" pitchFamily="18" charset="-120"/>
              </a:rPr>
              <a:t>for (i = 0; i &lt; n; i++)</a:t>
            </a:r>
          </a:p>
          <a:p>
            <a:pPr defTabSz="914400">
              <a:tabLst>
                <a:tab pos="457200" algn="l"/>
              </a:tabLst>
            </a:pPr>
            <a:r>
              <a:rPr lang="en-US" altLang="zh-TW" sz="2000" i="0" dirty="0">
                <a:solidFill>
                  <a:schemeClr val="tx1"/>
                </a:solidFill>
                <a:latin typeface="Arial" panose="020B0604020202020204" pitchFamily="34" charset="0"/>
                <a:ea typeface="PMingLiU" pitchFamily="18" charset="-120"/>
              </a:rPr>
              <a:t>	sum += a[i];</a:t>
            </a:r>
          </a:p>
          <a:p>
            <a:pPr defTabSz="914400">
              <a:tabLst>
                <a:tab pos="457200" algn="l"/>
              </a:tabLst>
            </a:pPr>
            <a:r>
              <a:rPr lang="en-US" altLang="zh-TW" sz="2000" i="0" dirty="0">
                <a:solidFill>
                  <a:schemeClr val="tx1"/>
                </a:solidFill>
                <a:latin typeface="Arial" panose="020B0604020202020204" pitchFamily="34" charset="0"/>
                <a:ea typeface="PMingLiU" pitchFamily="18" charset="-120"/>
              </a:rPr>
              <a:t>*v = sum;</a:t>
            </a:r>
          </a:p>
        </p:txBody>
      </p:sp>
      <p:sp>
        <p:nvSpPr>
          <p:cNvPr id="573445" name="Rectangle 5"/>
          <p:cNvSpPr/>
          <p:nvPr/>
        </p:nvSpPr>
        <p:spPr>
          <a:xfrm>
            <a:off x="385763" y="5454650"/>
            <a:ext cx="5715000" cy="855663"/>
          </a:xfrm>
          <a:prstGeom prst="rect">
            <a:avLst/>
          </a:prstGeom>
          <a:noFill/>
          <a:ln w="12700">
            <a:noFill/>
          </a:ln>
        </p:spPr>
        <p:txBody>
          <a:bodyPr lIns="89140" tIns="43777" rIns="89140" bIns="43777"/>
          <a:lstStyle>
            <a:lvl1pPr marL="342900" indent="-342900" algn="l" rtl="0" fontAlgn="base">
              <a:spcBef>
                <a:spcPct val="20000"/>
              </a:spcBef>
              <a:spcAft>
                <a:spcPct val="0"/>
              </a:spcAft>
              <a:buClr>
                <a:schemeClr val="accent1"/>
              </a:buClr>
              <a:buSzPct val="80000"/>
              <a:buFont typeface="Wingdings" panose="05000000000000000000" pitchFamily="2" charset="2"/>
              <a:buChar char="u"/>
              <a:defRPr kumimoji="1" sz="2400" i="0" kern="1200">
                <a:solidFill>
                  <a:schemeClr val="tx1"/>
                </a:solidFill>
                <a:latin typeface="+mn-lt"/>
                <a:ea typeface="+mn-ea"/>
                <a:cs typeface="+mn-cs"/>
              </a:defRPr>
            </a:lvl1pPr>
            <a:lvl2pPr marL="742950" indent="-285750" algn="l" rtl="0" fontAlgn="base">
              <a:spcBef>
                <a:spcPct val="20000"/>
              </a:spcBef>
              <a:spcAft>
                <a:spcPct val="0"/>
              </a:spcAft>
              <a:buChar char="–"/>
              <a:defRPr kumimoji="1" sz="2000" b="1" kern="1200">
                <a:solidFill>
                  <a:srgbClr val="000099"/>
                </a:solidFill>
                <a:latin typeface="+mn-lt"/>
                <a:ea typeface="+mn-ea"/>
                <a:cs typeface="+mn-cs"/>
              </a:defRPr>
            </a:lvl2pPr>
            <a:lvl3pPr marL="1143000" indent="-228600" algn="l" rtl="0" fontAlgn="base">
              <a:spcBef>
                <a:spcPct val="20000"/>
              </a:spcBef>
              <a:spcAft>
                <a:spcPct val="0"/>
              </a:spcAft>
              <a:buChar char="•"/>
              <a:defRPr kumimoji="1" b="1" kern="1200">
                <a:solidFill>
                  <a:srgbClr val="CC3300"/>
                </a:solidFill>
                <a:latin typeface="+mn-lt"/>
                <a:ea typeface="+mn-ea"/>
                <a:cs typeface="+mn-cs"/>
              </a:defRPr>
            </a:lvl3pPr>
            <a:lvl4pPr marL="1600200" indent="-228600" algn="l" rtl="0" fontAlgn="base">
              <a:spcBef>
                <a:spcPct val="20000"/>
              </a:spcBef>
              <a:spcAft>
                <a:spcPct val="0"/>
              </a:spcAft>
              <a:buChar char="–"/>
              <a:defRPr kumimoji="1" sz="1600" b="1" kern="1200">
                <a:solidFill>
                  <a:srgbClr val="800000"/>
                </a:solidFill>
                <a:latin typeface="+mn-lt"/>
                <a:ea typeface="+mn-ea"/>
                <a:cs typeface="+mn-cs"/>
              </a:defRPr>
            </a:lvl4pPr>
            <a:lvl5pPr marL="2057400" indent="-228600" algn="l" rtl="0" fontAlgn="base">
              <a:spcBef>
                <a:spcPct val="20000"/>
              </a:spcBef>
              <a:spcAft>
                <a:spcPct val="0"/>
              </a:spcAft>
              <a:defRPr kumimoji="1" sz="1600" b="1" kern="1200">
                <a:solidFill>
                  <a:srgbClr val="800000"/>
                </a:solidFill>
                <a:latin typeface="+mn-lt"/>
                <a:ea typeface="+mn-ea"/>
                <a:cs typeface="+mn-cs"/>
              </a:defRPr>
            </a:lvl5pPr>
          </a:lstStyle>
          <a:p>
            <a:pPr marL="225425" lvl="0" indent="-225425" defTabSz="895350" eaLnBrk="1" hangingPunct="1">
              <a:buNone/>
            </a:pPr>
            <a:r>
              <a:rPr lang="zh-CN" altLang="en-US" sz="2000" dirty="0">
                <a:solidFill>
                  <a:srgbClr val="0000FF"/>
                </a:solidFill>
                <a:ea typeface="黑体" panose="02010609060101010101" pitchFamily="49" charset="-122"/>
              </a:rPr>
              <a:t>每条指令</a:t>
            </a:r>
            <a:r>
              <a:rPr lang="en-US" altLang="zh-CN" sz="2000" dirty="0">
                <a:solidFill>
                  <a:srgbClr val="0000FF"/>
                </a:solidFill>
                <a:ea typeface="黑体" panose="02010609060101010101" pitchFamily="49" charset="-122"/>
              </a:rPr>
              <a:t>4</a:t>
            </a:r>
            <a:r>
              <a:rPr lang="zh-CN" altLang="en-US" sz="2000" dirty="0">
                <a:solidFill>
                  <a:srgbClr val="0000FF"/>
                </a:solidFill>
                <a:ea typeface="黑体" panose="02010609060101010101" pitchFamily="49" charset="-122"/>
              </a:rPr>
              <a:t>个字节；每个数组元素</a:t>
            </a:r>
            <a:r>
              <a:rPr lang="en-US" altLang="zh-CN" sz="2000" dirty="0">
                <a:solidFill>
                  <a:srgbClr val="0000FF"/>
                </a:solidFill>
                <a:ea typeface="黑体" panose="02010609060101010101" pitchFamily="49" charset="-122"/>
              </a:rPr>
              <a:t>4</a:t>
            </a:r>
            <a:r>
              <a:rPr lang="zh-CN" altLang="en-US" sz="2000" dirty="0">
                <a:solidFill>
                  <a:srgbClr val="0000FF"/>
                </a:solidFill>
                <a:ea typeface="黑体" panose="02010609060101010101" pitchFamily="49" charset="-122"/>
              </a:rPr>
              <a:t>字节</a:t>
            </a:r>
          </a:p>
          <a:p>
            <a:pPr marL="225425" lvl="0" indent="-225425" defTabSz="895350" eaLnBrk="1" hangingPunct="1">
              <a:buNone/>
            </a:pPr>
            <a:r>
              <a:rPr lang="zh-CN" altLang="en-US" sz="2000" dirty="0">
                <a:solidFill>
                  <a:srgbClr val="0000FF"/>
                </a:solidFill>
                <a:ea typeface="黑体" panose="02010609060101010101" pitchFamily="49" charset="-122"/>
              </a:rPr>
              <a:t>指令和数组元素在内存中均连续存放</a:t>
            </a:r>
          </a:p>
          <a:p>
            <a:pPr marL="225425" lvl="0" indent="-225425" defTabSz="895350" eaLnBrk="1" hangingPunct="1">
              <a:buNone/>
            </a:pPr>
            <a:r>
              <a:rPr lang="en-US" altLang="zh-CN" sz="2000" dirty="0">
                <a:solidFill>
                  <a:srgbClr val="0000FF"/>
                </a:solidFill>
                <a:ea typeface="黑体" panose="02010609060101010101" pitchFamily="49" charset="-122"/>
              </a:rPr>
              <a:t>sum, ap ,i, t </a:t>
            </a:r>
            <a:r>
              <a:rPr lang="zh-CN" altLang="en-US" sz="2000" dirty="0">
                <a:solidFill>
                  <a:srgbClr val="0000FF"/>
                </a:solidFill>
                <a:ea typeface="黑体" panose="02010609060101010101" pitchFamily="49" charset="-122"/>
              </a:rPr>
              <a:t>均为通用寄存器；</a:t>
            </a:r>
            <a:r>
              <a:rPr lang="en-US" altLang="zh-CN" sz="2000" dirty="0">
                <a:solidFill>
                  <a:srgbClr val="0000FF"/>
                </a:solidFill>
                <a:ea typeface="黑体" panose="02010609060101010101" pitchFamily="49" charset="-122"/>
              </a:rPr>
              <a:t>A</a:t>
            </a:r>
            <a:r>
              <a:rPr lang="zh-CN" altLang="en-US" sz="2000" dirty="0">
                <a:solidFill>
                  <a:srgbClr val="0000FF"/>
                </a:solidFill>
                <a:ea typeface="黑体" panose="02010609060101010101" pitchFamily="49" charset="-122"/>
              </a:rPr>
              <a:t>，</a:t>
            </a:r>
            <a:r>
              <a:rPr lang="en-US" altLang="zh-CN" sz="2000" dirty="0">
                <a:solidFill>
                  <a:srgbClr val="0000FF"/>
                </a:solidFill>
                <a:ea typeface="黑体" panose="02010609060101010101" pitchFamily="49" charset="-122"/>
              </a:rPr>
              <a:t>V</a:t>
            </a:r>
            <a:r>
              <a:rPr lang="zh-CN" altLang="en-US" sz="2000" dirty="0">
                <a:solidFill>
                  <a:srgbClr val="0000FF"/>
                </a:solidFill>
                <a:ea typeface="黑体" panose="02010609060101010101" pitchFamily="49" charset="-122"/>
              </a:rPr>
              <a:t>为内存地址</a:t>
            </a:r>
          </a:p>
        </p:txBody>
      </p:sp>
      <p:sp>
        <p:nvSpPr>
          <p:cNvPr id="84997" name="Rectangle 6"/>
          <p:cNvSpPr/>
          <p:nvPr/>
        </p:nvSpPr>
        <p:spPr>
          <a:xfrm>
            <a:off x="206375" y="2368550"/>
            <a:ext cx="5445125" cy="2860675"/>
          </a:xfrm>
          <a:prstGeom prst="rect">
            <a:avLst/>
          </a:prstGeom>
          <a:noFill/>
          <a:ln w="25400" cap="flat" cmpd="sng">
            <a:solidFill>
              <a:srgbClr val="339966"/>
            </a:solidFill>
            <a:prstDash val="solid"/>
            <a:miter/>
            <a:headEnd type="none" w="med" len="med"/>
            <a:tailEnd type="none" w="med" len="med"/>
          </a:ln>
        </p:spPr>
        <p:txBody>
          <a:bodyPr lIns="89140" tIns="43777" rIns="89140" bIns="43777">
            <a:spAutoFit/>
          </a:bodyPr>
          <a:lstStyle/>
          <a:p>
            <a:pPr defTabSz="914400">
              <a:tabLst>
                <a:tab pos="520700" algn="l"/>
                <a:tab pos="1257300" algn="l"/>
              </a:tabLst>
            </a:pPr>
            <a:r>
              <a:rPr lang="en-US" altLang="zh-TW" i="0" dirty="0">
                <a:solidFill>
                  <a:schemeClr val="tx1"/>
                </a:solidFill>
                <a:latin typeface="Arial" panose="020B0604020202020204" pitchFamily="34" charset="0"/>
                <a:ea typeface="PMingLiU" pitchFamily="18" charset="-120"/>
              </a:rPr>
              <a:t>I0:		sum  &lt;-- 0</a:t>
            </a:r>
          </a:p>
          <a:p>
            <a:pPr defTabSz="914400">
              <a:tabLst>
                <a:tab pos="520700" algn="l"/>
                <a:tab pos="1257300" algn="l"/>
              </a:tabLst>
            </a:pPr>
            <a:r>
              <a:rPr lang="en-US" altLang="zh-TW" i="0" dirty="0">
                <a:solidFill>
                  <a:schemeClr val="tx1"/>
                </a:solidFill>
                <a:latin typeface="Arial" panose="020B0604020202020204" pitchFamily="34" charset="0"/>
                <a:ea typeface="PMingLiU" pitchFamily="18" charset="-120"/>
              </a:rPr>
              <a:t>I1:		ap  &lt;-- </a:t>
            </a:r>
            <a:r>
              <a:rPr lang="en-US" altLang="zh-CN" i="0" dirty="0">
                <a:solidFill>
                  <a:schemeClr val="tx1"/>
                </a:solidFill>
                <a:latin typeface="Arial" panose="020B0604020202020204" pitchFamily="34" charset="0"/>
                <a:ea typeface="PMingLiU" pitchFamily="18" charset="-120"/>
              </a:rPr>
              <a:t>A   A</a:t>
            </a:r>
            <a:r>
              <a:rPr lang="zh-CN" altLang="en-US" i="0" dirty="0">
                <a:solidFill>
                  <a:schemeClr val="tx1"/>
                </a:solidFill>
                <a:latin typeface="Arial" panose="020B0604020202020204" pitchFamily="34" charset="0"/>
                <a:ea typeface="PMingLiU" pitchFamily="18" charset="-120"/>
              </a:rPr>
              <a:t>是数组</a:t>
            </a:r>
            <a:r>
              <a:rPr lang="en-US" altLang="zh-CN" i="0" dirty="0">
                <a:solidFill>
                  <a:schemeClr val="tx1"/>
                </a:solidFill>
                <a:latin typeface="Arial" panose="020B0604020202020204" pitchFamily="34" charset="0"/>
                <a:ea typeface="PMingLiU" pitchFamily="18" charset="-120"/>
              </a:rPr>
              <a:t>a</a:t>
            </a:r>
            <a:r>
              <a:rPr lang="zh-CN" altLang="en-US" i="0" dirty="0">
                <a:solidFill>
                  <a:schemeClr val="tx1"/>
                </a:solidFill>
                <a:latin typeface="Arial" panose="020B0604020202020204" pitchFamily="34" charset="0"/>
                <a:ea typeface="PMingLiU" pitchFamily="18" charset="-120"/>
              </a:rPr>
              <a:t>的起始地址</a:t>
            </a:r>
            <a:endParaRPr lang="zh-TW" altLang="en-US" i="0" dirty="0">
              <a:solidFill>
                <a:schemeClr val="tx1"/>
              </a:solidFill>
              <a:latin typeface="Arial" panose="020B0604020202020204" pitchFamily="34" charset="0"/>
              <a:ea typeface="PMingLiU" pitchFamily="18" charset="-120"/>
            </a:endParaRPr>
          </a:p>
          <a:p>
            <a:pPr defTabSz="914400">
              <a:tabLst>
                <a:tab pos="520700" algn="l"/>
                <a:tab pos="1257300" algn="l"/>
              </a:tabLst>
            </a:pPr>
            <a:r>
              <a:rPr lang="en-US" altLang="zh-TW" i="0" dirty="0">
                <a:solidFill>
                  <a:schemeClr val="tx1"/>
                </a:solidFill>
                <a:latin typeface="Arial" panose="020B0604020202020204" pitchFamily="34" charset="0"/>
                <a:ea typeface="PMingLiU" pitchFamily="18" charset="-120"/>
              </a:rPr>
              <a:t>I2:		i   &lt;-- 0</a:t>
            </a:r>
          </a:p>
          <a:p>
            <a:pPr defTabSz="914400">
              <a:tabLst>
                <a:tab pos="520700" algn="l"/>
                <a:tab pos="1257300" algn="l"/>
              </a:tabLst>
            </a:pPr>
            <a:r>
              <a:rPr lang="en-US" altLang="zh-TW" i="0" dirty="0">
                <a:solidFill>
                  <a:schemeClr val="tx1"/>
                </a:solidFill>
                <a:latin typeface="Arial" panose="020B0604020202020204" pitchFamily="34" charset="0"/>
                <a:ea typeface="PMingLiU" pitchFamily="18" charset="-120"/>
              </a:rPr>
              <a:t>I3:		if (i &gt;= n) goto done</a:t>
            </a:r>
          </a:p>
          <a:p>
            <a:pPr defTabSz="914400">
              <a:tabLst>
                <a:tab pos="520700" algn="l"/>
                <a:tab pos="1257300" algn="l"/>
              </a:tabLst>
            </a:pPr>
            <a:r>
              <a:rPr lang="en-US" altLang="zh-CN" i="0" dirty="0">
                <a:solidFill>
                  <a:schemeClr val="tx1"/>
                </a:solidFill>
                <a:latin typeface="Arial" panose="020B0604020202020204" pitchFamily="34" charset="0"/>
                <a:ea typeface="PMingLiU" pitchFamily="18" charset="-120"/>
              </a:rPr>
              <a:t>I</a:t>
            </a:r>
            <a:r>
              <a:rPr lang="en-US" altLang="zh-TW" i="0" dirty="0">
                <a:solidFill>
                  <a:schemeClr val="tx1"/>
                </a:solidFill>
                <a:latin typeface="Arial" panose="020B0604020202020204" pitchFamily="34" charset="0"/>
                <a:ea typeface="PMingLiU" pitchFamily="18" charset="-120"/>
              </a:rPr>
              <a:t>4:	loop:	t   &lt;-- </a:t>
            </a:r>
            <a:r>
              <a:rPr lang="en-US" altLang="zh-CN" i="0" dirty="0">
                <a:solidFill>
                  <a:schemeClr val="tx1"/>
                </a:solidFill>
                <a:latin typeface="Arial" panose="020B0604020202020204" pitchFamily="34" charset="0"/>
                <a:ea typeface="PMingLiU" pitchFamily="18" charset="-120"/>
              </a:rPr>
              <a:t>(</a:t>
            </a:r>
            <a:r>
              <a:rPr lang="en-US" altLang="zh-TW" i="0" dirty="0">
                <a:solidFill>
                  <a:schemeClr val="tx1"/>
                </a:solidFill>
                <a:latin typeface="Arial" panose="020B0604020202020204" pitchFamily="34" charset="0"/>
                <a:ea typeface="PMingLiU" pitchFamily="18" charset="-120"/>
              </a:rPr>
              <a:t>ap</a:t>
            </a:r>
            <a:r>
              <a:rPr lang="en-US" altLang="zh-CN" i="0" dirty="0">
                <a:solidFill>
                  <a:schemeClr val="tx1"/>
                </a:solidFill>
                <a:latin typeface="Arial" panose="020B0604020202020204" pitchFamily="34" charset="0"/>
                <a:ea typeface="PMingLiU" pitchFamily="18" charset="-120"/>
              </a:rPr>
              <a:t>) </a:t>
            </a:r>
            <a:r>
              <a:rPr lang="zh-CN" altLang="en-US" i="0" dirty="0">
                <a:solidFill>
                  <a:schemeClr val="tx1"/>
                </a:solidFill>
                <a:latin typeface="Arial" panose="020B0604020202020204" pitchFamily="34" charset="0"/>
                <a:ea typeface="PMingLiU" pitchFamily="18" charset="-120"/>
              </a:rPr>
              <a:t>数组元素</a:t>
            </a:r>
            <a:r>
              <a:rPr lang="en-US" altLang="zh-CN" i="0" dirty="0">
                <a:solidFill>
                  <a:schemeClr val="tx1"/>
                </a:solidFill>
                <a:latin typeface="Arial" panose="020B0604020202020204" pitchFamily="34" charset="0"/>
                <a:ea typeface="PMingLiU" pitchFamily="18" charset="-120"/>
              </a:rPr>
              <a:t>a[i]</a:t>
            </a:r>
            <a:r>
              <a:rPr lang="zh-CN" altLang="en-US" i="0" dirty="0">
                <a:solidFill>
                  <a:schemeClr val="tx1"/>
                </a:solidFill>
                <a:latin typeface="Arial" panose="020B0604020202020204" pitchFamily="34" charset="0"/>
                <a:ea typeface="PMingLiU" pitchFamily="18" charset="-120"/>
              </a:rPr>
              <a:t>的值 </a:t>
            </a:r>
            <a:endParaRPr lang="zh-TW" altLang="en-US" i="0" dirty="0">
              <a:solidFill>
                <a:schemeClr val="tx1"/>
              </a:solidFill>
              <a:latin typeface="Arial" panose="020B0604020202020204" pitchFamily="34" charset="0"/>
              <a:ea typeface="PMingLiU" pitchFamily="18" charset="-120"/>
            </a:endParaRPr>
          </a:p>
          <a:p>
            <a:pPr defTabSz="914400">
              <a:tabLst>
                <a:tab pos="520700" algn="l"/>
                <a:tab pos="1257300" algn="l"/>
              </a:tabLst>
            </a:pPr>
            <a:r>
              <a:rPr lang="en-US" altLang="zh-TW" i="0" dirty="0">
                <a:solidFill>
                  <a:schemeClr val="tx1"/>
                </a:solidFill>
                <a:latin typeface="Arial" panose="020B0604020202020204" pitchFamily="34" charset="0"/>
                <a:ea typeface="PMingLiU" pitchFamily="18" charset="-120"/>
              </a:rPr>
              <a:t>I5:		sum &lt;-- sum + t</a:t>
            </a:r>
            <a:r>
              <a:rPr lang="en-US" altLang="zh-CN" i="0" dirty="0">
                <a:solidFill>
                  <a:schemeClr val="tx1"/>
                </a:solidFill>
                <a:latin typeface="Arial" panose="020B0604020202020204" pitchFamily="34" charset="0"/>
                <a:ea typeface="PMingLiU" pitchFamily="18" charset="-120"/>
              </a:rPr>
              <a:t>   </a:t>
            </a:r>
            <a:r>
              <a:rPr lang="zh-CN" altLang="en-US" i="0" dirty="0">
                <a:solidFill>
                  <a:schemeClr val="tx1"/>
                </a:solidFill>
                <a:latin typeface="Arial" panose="020B0604020202020204" pitchFamily="34" charset="0"/>
                <a:ea typeface="PMingLiU" pitchFamily="18" charset="-120"/>
              </a:rPr>
              <a:t>累计在</a:t>
            </a:r>
            <a:r>
              <a:rPr lang="en-US" altLang="zh-CN" i="0" dirty="0">
                <a:solidFill>
                  <a:schemeClr val="tx1"/>
                </a:solidFill>
                <a:latin typeface="Arial" panose="020B0604020202020204" pitchFamily="34" charset="0"/>
                <a:ea typeface="PMingLiU" pitchFamily="18" charset="-120"/>
              </a:rPr>
              <a:t>sum</a:t>
            </a:r>
            <a:r>
              <a:rPr lang="zh-CN" altLang="en-US" i="0" dirty="0">
                <a:solidFill>
                  <a:schemeClr val="tx1"/>
                </a:solidFill>
                <a:latin typeface="Arial" panose="020B0604020202020204" pitchFamily="34" charset="0"/>
                <a:ea typeface="PMingLiU" pitchFamily="18" charset="-120"/>
              </a:rPr>
              <a:t>中</a:t>
            </a:r>
          </a:p>
          <a:p>
            <a:pPr defTabSz="914400">
              <a:tabLst>
                <a:tab pos="520700" algn="l"/>
                <a:tab pos="1257300" algn="l"/>
              </a:tabLst>
            </a:pPr>
            <a:r>
              <a:rPr lang="en-US" altLang="zh-TW" i="0" dirty="0">
                <a:solidFill>
                  <a:schemeClr val="tx1"/>
                </a:solidFill>
                <a:latin typeface="Arial" panose="020B0604020202020204" pitchFamily="34" charset="0"/>
                <a:ea typeface="PMingLiU" pitchFamily="18" charset="-120"/>
              </a:rPr>
              <a:t>I6:		ap  &lt;-- ap + 4</a:t>
            </a:r>
            <a:r>
              <a:rPr lang="en-US" altLang="zh-CN" i="0" dirty="0">
                <a:solidFill>
                  <a:schemeClr val="tx1"/>
                </a:solidFill>
                <a:latin typeface="Arial" panose="020B0604020202020204" pitchFamily="34" charset="0"/>
                <a:ea typeface="PMingLiU" pitchFamily="18" charset="-120"/>
              </a:rPr>
              <a:t>   </a:t>
            </a:r>
            <a:r>
              <a:rPr lang="zh-CN" altLang="en-US" i="0" dirty="0">
                <a:solidFill>
                  <a:schemeClr val="tx1"/>
                </a:solidFill>
                <a:latin typeface="Arial" panose="020B0604020202020204" pitchFamily="34" charset="0"/>
                <a:ea typeface="PMingLiU" pitchFamily="18" charset="-120"/>
              </a:rPr>
              <a:t>计算下个数组元素地址</a:t>
            </a:r>
            <a:endParaRPr lang="zh-TW" altLang="en-US" i="0" dirty="0">
              <a:solidFill>
                <a:schemeClr val="tx1"/>
              </a:solidFill>
              <a:latin typeface="Arial" panose="020B0604020202020204" pitchFamily="34" charset="0"/>
              <a:ea typeface="PMingLiU" pitchFamily="18" charset="-120"/>
            </a:endParaRPr>
          </a:p>
          <a:p>
            <a:pPr defTabSz="914400">
              <a:tabLst>
                <a:tab pos="520700" algn="l"/>
                <a:tab pos="1257300" algn="l"/>
              </a:tabLst>
            </a:pPr>
            <a:r>
              <a:rPr lang="en-US" altLang="zh-TW" i="0" dirty="0">
                <a:solidFill>
                  <a:schemeClr val="tx1"/>
                </a:solidFill>
                <a:latin typeface="Arial" panose="020B0604020202020204" pitchFamily="34" charset="0"/>
                <a:ea typeface="PMingLiU" pitchFamily="18" charset="-120"/>
              </a:rPr>
              <a:t>I7:		i   &lt;-- i + 1</a:t>
            </a:r>
            <a:r>
              <a:rPr lang="en-US" altLang="zh-CN" i="0" dirty="0">
                <a:solidFill>
                  <a:schemeClr val="tx1"/>
                </a:solidFill>
                <a:latin typeface="Arial" panose="020B0604020202020204" pitchFamily="34" charset="0"/>
                <a:ea typeface="PMingLiU" pitchFamily="18" charset="-120"/>
              </a:rPr>
              <a:t>  </a:t>
            </a:r>
            <a:endParaRPr lang="en-US" altLang="zh-TW" i="0" dirty="0">
              <a:solidFill>
                <a:schemeClr val="tx1"/>
              </a:solidFill>
              <a:latin typeface="Arial" panose="020B0604020202020204" pitchFamily="34" charset="0"/>
              <a:ea typeface="PMingLiU" pitchFamily="18" charset="-120"/>
            </a:endParaRPr>
          </a:p>
          <a:p>
            <a:pPr defTabSz="914400">
              <a:tabLst>
                <a:tab pos="520700" algn="l"/>
                <a:tab pos="1257300" algn="l"/>
              </a:tabLst>
            </a:pPr>
            <a:r>
              <a:rPr lang="en-US" altLang="zh-TW" i="0" dirty="0">
                <a:solidFill>
                  <a:schemeClr val="tx1"/>
                </a:solidFill>
                <a:latin typeface="Arial" panose="020B0604020202020204" pitchFamily="34" charset="0"/>
                <a:ea typeface="PMingLiU" pitchFamily="18" charset="-120"/>
              </a:rPr>
              <a:t>I8:		if (i &lt; n) goto loop</a:t>
            </a:r>
          </a:p>
          <a:p>
            <a:pPr defTabSz="914400">
              <a:tabLst>
                <a:tab pos="520700" algn="l"/>
                <a:tab pos="1257300" algn="l"/>
              </a:tabLst>
            </a:pPr>
            <a:r>
              <a:rPr lang="en-US" altLang="zh-TW" i="0" dirty="0">
                <a:solidFill>
                  <a:schemeClr val="tx1"/>
                </a:solidFill>
                <a:latin typeface="Arial" panose="020B0604020202020204" pitchFamily="34" charset="0"/>
                <a:ea typeface="PMingLiU" pitchFamily="18" charset="-120"/>
              </a:rPr>
              <a:t>I9:	done:	</a:t>
            </a:r>
            <a:r>
              <a:rPr lang="en-US" altLang="zh-CN" i="0" dirty="0">
                <a:solidFill>
                  <a:schemeClr val="tx1"/>
                </a:solidFill>
                <a:latin typeface="Arial" panose="020B0604020202020204" pitchFamily="34" charset="0"/>
                <a:ea typeface="PMingLiU" pitchFamily="18" charset="-120"/>
              </a:rPr>
              <a:t>V</a:t>
            </a:r>
            <a:r>
              <a:rPr lang="en-US" altLang="zh-TW" i="0" dirty="0">
                <a:solidFill>
                  <a:schemeClr val="tx1"/>
                </a:solidFill>
                <a:latin typeface="Arial" panose="020B0604020202020204" pitchFamily="34" charset="0"/>
                <a:ea typeface="PMingLiU" pitchFamily="18" charset="-120"/>
              </a:rPr>
              <a:t>  &lt;-- sum</a:t>
            </a:r>
            <a:r>
              <a:rPr lang="en-US" altLang="zh-CN" i="0" dirty="0">
                <a:solidFill>
                  <a:schemeClr val="tx1"/>
                </a:solidFill>
                <a:latin typeface="Arial" panose="020B0604020202020204" pitchFamily="34" charset="0"/>
                <a:ea typeface="PMingLiU" pitchFamily="18" charset="-120"/>
              </a:rPr>
              <a:t>   </a:t>
            </a:r>
            <a:r>
              <a:rPr lang="zh-CN" altLang="en-US" i="0" dirty="0">
                <a:solidFill>
                  <a:schemeClr val="tx1"/>
                </a:solidFill>
                <a:latin typeface="Arial" panose="020B0604020202020204" pitchFamily="34" charset="0"/>
                <a:ea typeface="PMingLiU" pitchFamily="18" charset="-120"/>
              </a:rPr>
              <a:t>累计结果保存至地址</a:t>
            </a:r>
            <a:r>
              <a:rPr lang="en-US" altLang="zh-CN" i="0" dirty="0">
                <a:solidFill>
                  <a:schemeClr val="tx1"/>
                </a:solidFill>
                <a:latin typeface="Arial" panose="020B0604020202020204" pitchFamily="34" charset="0"/>
                <a:ea typeface="PMingLiU" pitchFamily="18" charset="-120"/>
              </a:rPr>
              <a:t>v</a:t>
            </a:r>
            <a:endParaRPr lang="en-US" altLang="zh-TW" i="0" dirty="0">
              <a:solidFill>
                <a:schemeClr val="tx1"/>
              </a:solidFill>
              <a:latin typeface="Arial" panose="020B0604020202020204" pitchFamily="34" charset="0"/>
              <a:ea typeface="PMingLiU" pitchFamily="18" charset="-120"/>
            </a:endParaRPr>
          </a:p>
        </p:txBody>
      </p:sp>
      <p:grpSp>
        <p:nvGrpSpPr>
          <p:cNvPr id="573499" name="Group 59"/>
          <p:cNvGrpSpPr/>
          <p:nvPr/>
        </p:nvGrpSpPr>
        <p:grpSpPr>
          <a:xfrm>
            <a:off x="6235700" y="892175"/>
            <a:ext cx="2849563" cy="5448300"/>
            <a:chOff x="3928" y="562"/>
            <a:chExt cx="1795" cy="3432"/>
          </a:xfrm>
        </p:grpSpPr>
        <p:sp>
          <p:nvSpPr>
            <p:cNvPr id="85002" name="Rectangle 10"/>
            <p:cNvSpPr/>
            <p:nvPr/>
          </p:nvSpPr>
          <p:spPr>
            <a:xfrm>
              <a:off x="4580" y="982"/>
              <a:ext cx="890" cy="150"/>
            </a:xfrm>
            <a:prstGeom prst="rect">
              <a:avLst/>
            </a:prstGeom>
            <a:solidFill>
              <a:schemeClr val="bg1"/>
            </a:solidFill>
            <a:ln w="25400" cap="flat" cmpd="sng">
              <a:solidFill>
                <a:schemeClr val="tx1"/>
              </a:solidFill>
              <a:prstDash val="solid"/>
              <a:miter/>
              <a:headEnd type="none" w="med" len="med"/>
              <a:tailEnd type="none" w="med" len="med"/>
            </a:ln>
          </p:spPr>
          <p:txBody>
            <a:bodyPr wrap="none" lIns="89140" tIns="43777" rIns="89140" bIns="43777" anchor="ctr" anchorCtr="0"/>
            <a:lstStyle/>
            <a:p>
              <a:pPr algn="ctr"/>
              <a:r>
                <a:rPr lang="en-US" altLang="zh-TW" sz="1400" i="0" dirty="0">
                  <a:solidFill>
                    <a:schemeClr val="tx1"/>
                  </a:solidFill>
                  <a:latin typeface="Times New Roman" panose="02020603050405020304" pitchFamily="18" charset="0"/>
                  <a:ea typeface="PMingLiU" pitchFamily="18" charset="-120"/>
                </a:rPr>
                <a:t>I1</a:t>
              </a:r>
            </a:p>
          </p:txBody>
        </p:sp>
        <p:sp>
          <p:nvSpPr>
            <p:cNvPr id="85003" name="Rectangle 11"/>
            <p:cNvSpPr/>
            <p:nvPr/>
          </p:nvSpPr>
          <p:spPr>
            <a:xfrm>
              <a:off x="4580" y="1150"/>
              <a:ext cx="890" cy="151"/>
            </a:xfrm>
            <a:prstGeom prst="rect">
              <a:avLst/>
            </a:prstGeom>
            <a:solidFill>
              <a:schemeClr val="bg1"/>
            </a:solidFill>
            <a:ln w="25400" cap="flat" cmpd="sng">
              <a:solidFill>
                <a:schemeClr val="tx1"/>
              </a:solidFill>
              <a:prstDash val="solid"/>
              <a:miter/>
              <a:headEnd type="none" w="med" len="med"/>
              <a:tailEnd type="none" w="med" len="med"/>
            </a:ln>
          </p:spPr>
          <p:txBody>
            <a:bodyPr wrap="none" lIns="89140" tIns="43777" rIns="89140" bIns="43777" anchor="ctr" anchorCtr="0"/>
            <a:lstStyle/>
            <a:p>
              <a:pPr algn="ctr"/>
              <a:r>
                <a:rPr lang="en-US" altLang="zh-TW" sz="1400" i="0" dirty="0">
                  <a:solidFill>
                    <a:schemeClr val="tx1"/>
                  </a:solidFill>
                  <a:latin typeface="Times New Roman" panose="02020603050405020304" pitchFamily="18" charset="0"/>
                  <a:ea typeface="PMingLiU" pitchFamily="18" charset="-120"/>
                </a:rPr>
                <a:t>I2</a:t>
              </a:r>
            </a:p>
          </p:txBody>
        </p:sp>
        <p:sp>
          <p:nvSpPr>
            <p:cNvPr id="85004" name="Rectangle 12"/>
            <p:cNvSpPr/>
            <p:nvPr/>
          </p:nvSpPr>
          <p:spPr>
            <a:xfrm>
              <a:off x="4580" y="1319"/>
              <a:ext cx="890" cy="150"/>
            </a:xfrm>
            <a:prstGeom prst="rect">
              <a:avLst/>
            </a:prstGeom>
            <a:solidFill>
              <a:schemeClr val="bg1"/>
            </a:solidFill>
            <a:ln w="25400" cap="flat" cmpd="sng">
              <a:solidFill>
                <a:schemeClr val="tx1"/>
              </a:solidFill>
              <a:prstDash val="solid"/>
              <a:miter/>
              <a:headEnd type="none" w="med" len="med"/>
              <a:tailEnd type="none" w="med" len="med"/>
            </a:ln>
          </p:spPr>
          <p:txBody>
            <a:bodyPr wrap="none" lIns="89140" tIns="43777" rIns="89140" bIns="43777" anchor="ctr" anchorCtr="0"/>
            <a:lstStyle/>
            <a:p>
              <a:pPr algn="ctr"/>
              <a:r>
                <a:rPr lang="en-US" altLang="zh-TW" sz="1400" i="0" dirty="0">
                  <a:solidFill>
                    <a:schemeClr val="tx1"/>
                  </a:solidFill>
                  <a:latin typeface="Times New Roman" panose="02020603050405020304" pitchFamily="18" charset="0"/>
                  <a:ea typeface="PMingLiU" pitchFamily="18" charset="-120"/>
                </a:rPr>
                <a:t>I3</a:t>
              </a:r>
            </a:p>
          </p:txBody>
        </p:sp>
        <p:sp>
          <p:nvSpPr>
            <p:cNvPr id="85005" name="Rectangle 13"/>
            <p:cNvSpPr/>
            <p:nvPr/>
          </p:nvSpPr>
          <p:spPr>
            <a:xfrm>
              <a:off x="4580" y="1488"/>
              <a:ext cx="890" cy="150"/>
            </a:xfrm>
            <a:prstGeom prst="rect">
              <a:avLst/>
            </a:prstGeom>
            <a:solidFill>
              <a:schemeClr val="bg1"/>
            </a:solidFill>
            <a:ln w="25400" cap="flat" cmpd="sng">
              <a:solidFill>
                <a:schemeClr val="tx1"/>
              </a:solidFill>
              <a:prstDash val="solid"/>
              <a:miter/>
              <a:headEnd type="none" w="med" len="med"/>
              <a:tailEnd type="none" w="med" len="med"/>
            </a:ln>
          </p:spPr>
          <p:txBody>
            <a:bodyPr wrap="none" lIns="89140" tIns="43777" rIns="89140" bIns="43777" anchor="ctr" anchorCtr="0"/>
            <a:lstStyle/>
            <a:p>
              <a:pPr algn="ctr"/>
              <a:r>
                <a:rPr lang="en-US" altLang="zh-TW" sz="1400" i="0" dirty="0">
                  <a:solidFill>
                    <a:schemeClr val="tx1"/>
                  </a:solidFill>
                  <a:latin typeface="Times New Roman" panose="02020603050405020304" pitchFamily="18" charset="0"/>
                  <a:ea typeface="PMingLiU" pitchFamily="18" charset="-120"/>
                </a:rPr>
                <a:t>I4</a:t>
              </a:r>
            </a:p>
          </p:txBody>
        </p:sp>
        <p:sp>
          <p:nvSpPr>
            <p:cNvPr id="85006" name="Rectangle 14"/>
            <p:cNvSpPr/>
            <p:nvPr/>
          </p:nvSpPr>
          <p:spPr>
            <a:xfrm>
              <a:off x="4580" y="1657"/>
              <a:ext cx="890" cy="150"/>
            </a:xfrm>
            <a:prstGeom prst="rect">
              <a:avLst/>
            </a:prstGeom>
            <a:solidFill>
              <a:schemeClr val="bg1"/>
            </a:solidFill>
            <a:ln w="25400" cap="flat" cmpd="sng">
              <a:solidFill>
                <a:schemeClr val="tx1"/>
              </a:solidFill>
              <a:prstDash val="solid"/>
              <a:miter/>
              <a:headEnd type="none" w="med" len="med"/>
              <a:tailEnd type="none" w="med" len="med"/>
            </a:ln>
          </p:spPr>
          <p:txBody>
            <a:bodyPr wrap="none" lIns="89140" tIns="43777" rIns="89140" bIns="43777" anchor="ctr" anchorCtr="0"/>
            <a:lstStyle/>
            <a:p>
              <a:pPr algn="ctr"/>
              <a:r>
                <a:rPr lang="en-US" altLang="zh-TW" sz="1400" i="0" dirty="0">
                  <a:solidFill>
                    <a:schemeClr val="tx1"/>
                  </a:solidFill>
                  <a:latin typeface="Times New Roman" panose="02020603050405020304" pitchFamily="18" charset="0"/>
                  <a:ea typeface="PMingLiU" pitchFamily="18" charset="-120"/>
                </a:rPr>
                <a:t>I5</a:t>
              </a:r>
            </a:p>
          </p:txBody>
        </p:sp>
        <p:sp>
          <p:nvSpPr>
            <p:cNvPr id="85007" name="Rectangle 15"/>
            <p:cNvSpPr/>
            <p:nvPr/>
          </p:nvSpPr>
          <p:spPr>
            <a:xfrm>
              <a:off x="4580" y="1826"/>
              <a:ext cx="890" cy="150"/>
            </a:xfrm>
            <a:prstGeom prst="rect">
              <a:avLst/>
            </a:prstGeom>
            <a:solidFill>
              <a:schemeClr val="bg1"/>
            </a:solidFill>
            <a:ln w="25400" cap="flat" cmpd="sng">
              <a:solidFill>
                <a:schemeClr val="tx1"/>
              </a:solidFill>
              <a:prstDash val="solid"/>
              <a:miter/>
              <a:headEnd type="none" w="med" len="med"/>
              <a:tailEnd type="none" w="med" len="med"/>
            </a:ln>
          </p:spPr>
          <p:txBody>
            <a:bodyPr wrap="none" lIns="89140" tIns="43777" rIns="89140" bIns="43777" anchor="ctr" anchorCtr="0"/>
            <a:lstStyle/>
            <a:p>
              <a:pPr algn="ctr"/>
              <a:r>
                <a:rPr lang="en-US" altLang="zh-TW" sz="1400" i="0" dirty="0">
                  <a:solidFill>
                    <a:schemeClr val="tx1"/>
                  </a:solidFill>
                  <a:latin typeface="Times New Roman" panose="02020603050405020304" pitchFamily="18" charset="0"/>
                  <a:ea typeface="PMingLiU" pitchFamily="18" charset="-120"/>
                </a:rPr>
                <a:t>I6</a:t>
              </a:r>
            </a:p>
          </p:txBody>
        </p:sp>
        <p:sp>
          <p:nvSpPr>
            <p:cNvPr id="85008" name="Rectangle 16"/>
            <p:cNvSpPr/>
            <p:nvPr/>
          </p:nvSpPr>
          <p:spPr>
            <a:xfrm>
              <a:off x="4080" y="970"/>
              <a:ext cx="468" cy="210"/>
            </a:xfrm>
            <a:prstGeom prst="rect">
              <a:avLst/>
            </a:prstGeom>
            <a:noFill/>
            <a:ln w="25400">
              <a:noFill/>
            </a:ln>
          </p:spPr>
          <p:txBody>
            <a:bodyPr wrap="none" lIns="89140" tIns="43777" rIns="89140" bIns="43777">
              <a:spAutoFit/>
            </a:bodyPr>
            <a:lstStyle/>
            <a:p>
              <a:r>
                <a:rPr lang="en-US" altLang="zh-TW" sz="1600" i="0" dirty="0">
                  <a:solidFill>
                    <a:schemeClr val="tx1"/>
                  </a:solidFill>
                  <a:latin typeface="Arial" panose="020B0604020202020204" pitchFamily="34" charset="0"/>
                  <a:ea typeface="PMingLiU" pitchFamily="18" charset="-120"/>
                </a:rPr>
                <a:t>0x100</a:t>
              </a:r>
            </a:p>
          </p:txBody>
        </p:sp>
        <p:sp>
          <p:nvSpPr>
            <p:cNvPr id="85009" name="Rectangle 17"/>
            <p:cNvSpPr/>
            <p:nvPr/>
          </p:nvSpPr>
          <p:spPr>
            <a:xfrm>
              <a:off x="4080" y="1139"/>
              <a:ext cx="468" cy="210"/>
            </a:xfrm>
            <a:prstGeom prst="rect">
              <a:avLst/>
            </a:prstGeom>
            <a:noFill/>
            <a:ln w="25400">
              <a:noFill/>
            </a:ln>
          </p:spPr>
          <p:txBody>
            <a:bodyPr wrap="none" lIns="89140" tIns="43777" rIns="89140" bIns="43777">
              <a:spAutoFit/>
            </a:bodyPr>
            <a:lstStyle/>
            <a:p>
              <a:r>
                <a:rPr lang="en-US" altLang="zh-TW" sz="1600" i="0" dirty="0">
                  <a:solidFill>
                    <a:schemeClr val="tx1"/>
                  </a:solidFill>
                  <a:latin typeface="Arial" panose="020B0604020202020204" pitchFamily="34" charset="0"/>
                  <a:ea typeface="PMingLiU" pitchFamily="18" charset="-120"/>
                </a:rPr>
                <a:t>0x104</a:t>
              </a:r>
            </a:p>
          </p:txBody>
        </p:sp>
        <p:sp>
          <p:nvSpPr>
            <p:cNvPr id="85010" name="Rectangle 18"/>
            <p:cNvSpPr/>
            <p:nvPr/>
          </p:nvSpPr>
          <p:spPr>
            <a:xfrm>
              <a:off x="4080" y="1308"/>
              <a:ext cx="477" cy="210"/>
            </a:xfrm>
            <a:prstGeom prst="rect">
              <a:avLst/>
            </a:prstGeom>
            <a:noFill/>
            <a:ln w="25400">
              <a:noFill/>
            </a:ln>
          </p:spPr>
          <p:txBody>
            <a:bodyPr lIns="89140" tIns="43777" rIns="89140" bIns="43777">
              <a:spAutoFit/>
            </a:bodyPr>
            <a:lstStyle/>
            <a:p>
              <a:r>
                <a:rPr lang="en-US" altLang="zh-TW" sz="1600" i="0" dirty="0">
                  <a:solidFill>
                    <a:schemeClr val="tx1"/>
                  </a:solidFill>
                  <a:latin typeface="Arial" panose="020B0604020202020204" pitchFamily="34" charset="0"/>
                  <a:ea typeface="PMingLiU" pitchFamily="18" charset="-120"/>
                </a:rPr>
                <a:t>0x108</a:t>
              </a:r>
            </a:p>
          </p:txBody>
        </p:sp>
        <p:sp>
          <p:nvSpPr>
            <p:cNvPr id="85011" name="Rectangle 19"/>
            <p:cNvSpPr/>
            <p:nvPr/>
          </p:nvSpPr>
          <p:spPr>
            <a:xfrm>
              <a:off x="4080" y="1477"/>
              <a:ext cx="488" cy="210"/>
            </a:xfrm>
            <a:prstGeom prst="rect">
              <a:avLst/>
            </a:prstGeom>
            <a:noFill/>
            <a:ln w="25400">
              <a:noFill/>
            </a:ln>
          </p:spPr>
          <p:txBody>
            <a:bodyPr wrap="none" lIns="89140" tIns="43777" rIns="89140" bIns="43777">
              <a:spAutoFit/>
            </a:bodyPr>
            <a:lstStyle/>
            <a:p>
              <a:r>
                <a:rPr lang="en-US" altLang="zh-TW" sz="1600" i="0" dirty="0">
                  <a:solidFill>
                    <a:schemeClr val="tx1"/>
                  </a:solidFill>
                  <a:latin typeface="Arial" panose="020B0604020202020204" pitchFamily="34" charset="0"/>
                  <a:ea typeface="PMingLiU" pitchFamily="18" charset="-120"/>
                </a:rPr>
                <a:t>0x10C</a:t>
              </a:r>
            </a:p>
          </p:txBody>
        </p:sp>
        <p:sp>
          <p:nvSpPr>
            <p:cNvPr id="85012" name="Rectangle 20"/>
            <p:cNvSpPr/>
            <p:nvPr/>
          </p:nvSpPr>
          <p:spPr>
            <a:xfrm>
              <a:off x="4080" y="1646"/>
              <a:ext cx="468" cy="209"/>
            </a:xfrm>
            <a:prstGeom prst="rect">
              <a:avLst/>
            </a:prstGeom>
            <a:noFill/>
            <a:ln w="25400">
              <a:noFill/>
            </a:ln>
          </p:spPr>
          <p:txBody>
            <a:bodyPr wrap="none" lIns="89140" tIns="43777" rIns="89140" bIns="43777">
              <a:spAutoFit/>
            </a:bodyPr>
            <a:lstStyle/>
            <a:p>
              <a:r>
                <a:rPr lang="en-US" altLang="zh-TW" sz="1600" i="0" dirty="0">
                  <a:solidFill>
                    <a:schemeClr val="tx1"/>
                  </a:solidFill>
                  <a:latin typeface="Arial" panose="020B0604020202020204" pitchFamily="34" charset="0"/>
                  <a:ea typeface="PMingLiU" pitchFamily="18" charset="-120"/>
                </a:rPr>
                <a:t>0x110</a:t>
              </a:r>
            </a:p>
          </p:txBody>
        </p:sp>
        <p:sp>
          <p:nvSpPr>
            <p:cNvPr id="85013" name="Rectangle 21"/>
            <p:cNvSpPr/>
            <p:nvPr/>
          </p:nvSpPr>
          <p:spPr>
            <a:xfrm>
              <a:off x="4080" y="1814"/>
              <a:ext cx="468" cy="210"/>
            </a:xfrm>
            <a:prstGeom prst="rect">
              <a:avLst/>
            </a:prstGeom>
            <a:noFill/>
            <a:ln w="25400">
              <a:noFill/>
            </a:ln>
          </p:spPr>
          <p:txBody>
            <a:bodyPr wrap="none" lIns="89140" tIns="43777" rIns="89140" bIns="43777">
              <a:spAutoFit/>
            </a:bodyPr>
            <a:lstStyle/>
            <a:p>
              <a:r>
                <a:rPr lang="en-US" altLang="zh-TW" sz="1600" i="0" dirty="0">
                  <a:solidFill>
                    <a:schemeClr val="tx1"/>
                  </a:solidFill>
                  <a:latin typeface="Arial" panose="020B0604020202020204" pitchFamily="34" charset="0"/>
                  <a:ea typeface="PMingLiU" pitchFamily="18" charset="-120"/>
                </a:rPr>
                <a:t>0x114</a:t>
              </a:r>
            </a:p>
          </p:txBody>
        </p:sp>
        <p:sp>
          <p:nvSpPr>
            <p:cNvPr id="85014" name="Rectangle 22"/>
            <p:cNvSpPr/>
            <p:nvPr/>
          </p:nvSpPr>
          <p:spPr>
            <a:xfrm>
              <a:off x="4580" y="2389"/>
              <a:ext cx="890" cy="150"/>
            </a:xfrm>
            <a:prstGeom prst="rect">
              <a:avLst/>
            </a:prstGeom>
            <a:solidFill>
              <a:schemeClr val="bg1"/>
            </a:solidFill>
            <a:ln w="25400" cap="flat" cmpd="sng">
              <a:solidFill>
                <a:schemeClr val="tx1"/>
              </a:solidFill>
              <a:prstDash val="solid"/>
              <a:miter/>
              <a:headEnd type="none" w="med" len="med"/>
              <a:tailEnd type="none" w="med" len="med"/>
            </a:ln>
          </p:spPr>
          <p:txBody>
            <a:bodyPr wrap="none" lIns="89140" tIns="43777" rIns="89140" bIns="43777" anchor="ctr" anchorCtr="0"/>
            <a:lstStyle/>
            <a:p>
              <a:pPr algn="ctr"/>
              <a:r>
                <a:rPr lang="en-US" altLang="zh-TW" sz="1400" i="0" dirty="0">
                  <a:solidFill>
                    <a:schemeClr val="tx1"/>
                  </a:solidFill>
                  <a:latin typeface="Times New Roman" panose="02020603050405020304" pitchFamily="18" charset="0"/>
                  <a:ea typeface="PMingLiU" pitchFamily="18" charset="-120"/>
                </a:rPr>
                <a:t>a[0]</a:t>
              </a:r>
            </a:p>
          </p:txBody>
        </p:sp>
        <p:sp>
          <p:nvSpPr>
            <p:cNvPr id="85015" name="Rectangle 23"/>
            <p:cNvSpPr/>
            <p:nvPr/>
          </p:nvSpPr>
          <p:spPr>
            <a:xfrm>
              <a:off x="4580" y="2558"/>
              <a:ext cx="890" cy="150"/>
            </a:xfrm>
            <a:prstGeom prst="rect">
              <a:avLst/>
            </a:prstGeom>
            <a:solidFill>
              <a:schemeClr val="bg1"/>
            </a:solidFill>
            <a:ln w="25400" cap="flat" cmpd="sng">
              <a:solidFill>
                <a:schemeClr val="tx1"/>
              </a:solidFill>
              <a:prstDash val="solid"/>
              <a:miter/>
              <a:headEnd type="none" w="med" len="med"/>
              <a:tailEnd type="none" w="med" len="med"/>
            </a:ln>
          </p:spPr>
          <p:txBody>
            <a:bodyPr wrap="none" lIns="89140" tIns="43777" rIns="89140" bIns="43777" anchor="ctr" anchorCtr="0"/>
            <a:lstStyle/>
            <a:p>
              <a:pPr algn="ctr"/>
              <a:r>
                <a:rPr lang="en-US" altLang="zh-TW" sz="1400" i="0" dirty="0">
                  <a:solidFill>
                    <a:schemeClr val="tx1"/>
                  </a:solidFill>
                  <a:latin typeface="Times New Roman" panose="02020603050405020304" pitchFamily="18" charset="0"/>
                  <a:ea typeface="PMingLiU" pitchFamily="18" charset="-120"/>
                </a:rPr>
                <a:t>a[1]</a:t>
              </a:r>
            </a:p>
          </p:txBody>
        </p:sp>
        <p:sp>
          <p:nvSpPr>
            <p:cNvPr id="85016" name="Rectangle 24"/>
            <p:cNvSpPr/>
            <p:nvPr/>
          </p:nvSpPr>
          <p:spPr>
            <a:xfrm>
              <a:off x="4580" y="2726"/>
              <a:ext cx="890" cy="151"/>
            </a:xfrm>
            <a:prstGeom prst="rect">
              <a:avLst/>
            </a:prstGeom>
            <a:solidFill>
              <a:schemeClr val="bg1"/>
            </a:solidFill>
            <a:ln w="25400" cap="flat" cmpd="sng">
              <a:solidFill>
                <a:schemeClr val="tx1"/>
              </a:solidFill>
              <a:prstDash val="solid"/>
              <a:miter/>
              <a:headEnd type="none" w="med" len="med"/>
              <a:tailEnd type="none" w="med" len="med"/>
            </a:ln>
          </p:spPr>
          <p:txBody>
            <a:bodyPr wrap="none" lIns="89140" tIns="43777" rIns="89140" bIns="43777" anchor="ctr" anchorCtr="0"/>
            <a:lstStyle/>
            <a:p>
              <a:pPr algn="ctr"/>
              <a:r>
                <a:rPr lang="en-US" altLang="zh-TW" sz="1400" i="0" dirty="0">
                  <a:solidFill>
                    <a:schemeClr val="tx1"/>
                  </a:solidFill>
                  <a:latin typeface="Times New Roman" panose="02020603050405020304" pitchFamily="18" charset="0"/>
                  <a:ea typeface="PMingLiU" pitchFamily="18" charset="-120"/>
                </a:rPr>
                <a:t>a[2]</a:t>
              </a:r>
            </a:p>
          </p:txBody>
        </p:sp>
        <p:sp>
          <p:nvSpPr>
            <p:cNvPr id="85017" name="Rectangle 25"/>
            <p:cNvSpPr/>
            <p:nvPr/>
          </p:nvSpPr>
          <p:spPr>
            <a:xfrm>
              <a:off x="4580" y="2895"/>
              <a:ext cx="890" cy="150"/>
            </a:xfrm>
            <a:prstGeom prst="rect">
              <a:avLst/>
            </a:prstGeom>
            <a:solidFill>
              <a:schemeClr val="bg1"/>
            </a:solidFill>
            <a:ln w="25400" cap="flat" cmpd="sng">
              <a:solidFill>
                <a:schemeClr val="tx1"/>
              </a:solidFill>
              <a:prstDash val="solid"/>
              <a:miter/>
              <a:headEnd type="none" w="med" len="med"/>
              <a:tailEnd type="none" w="med" len="med"/>
            </a:ln>
          </p:spPr>
          <p:txBody>
            <a:bodyPr wrap="none" lIns="89140" tIns="43777" rIns="89140" bIns="43777" anchor="ctr" anchorCtr="0"/>
            <a:lstStyle/>
            <a:p>
              <a:pPr algn="ctr"/>
              <a:r>
                <a:rPr lang="en-US" altLang="zh-TW" sz="1400" i="0" dirty="0">
                  <a:solidFill>
                    <a:schemeClr val="tx1"/>
                  </a:solidFill>
                  <a:latin typeface="Times New Roman" panose="02020603050405020304" pitchFamily="18" charset="0"/>
                  <a:ea typeface="PMingLiU" pitchFamily="18" charset="-120"/>
                </a:rPr>
                <a:t>a[3]</a:t>
              </a:r>
            </a:p>
          </p:txBody>
        </p:sp>
        <p:sp>
          <p:nvSpPr>
            <p:cNvPr id="85018" name="Rectangle 26"/>
            <p:cNvSpPr/>
            <p:nvPr/>
          </p:nvSpPr>
          <p:spPr>
            <a:xfrm>
              <a:off x="4580" y="3064"/>
              <a:ext cx="890" cy="150"/>
            </a:xfrm>
            <a:prstGeom prst="rect">
              <a:avLst/>
            </a:prstGeom>
            <a:solidFill>
              <a:schemeClr val="bg1"/>
            </a:solidFill>
            <a:ln w="25400" cap="flat" cmpd="sng">
              <a:solidFill>
                <a:schemeClr val="tx1"/>
              </a:solidFill>
              <a:prstDash val="solid"/>
              <a:miter/>
              <a:headEnd type="none" w="med" len="med"/>
              <a:tailEnd type="none" w="med" len="med"/>
            </a:ln>
          </p:spPr>
          <p:txBody>
            <a:bodyPr wrap="none" lIns="89140" tIns="43777" rIns="89140" bIns="43777" anchor="ctr" anchorCtr="0"/>
            <a:lstStyle/>
            <a:p>
              <a:pPr algn="ctr"/>
              <a:r>
                <a:rPr lang="en-US" altLang="zh-TW" sz="1400" i="0" dirty="0">
                  <a:solidFill>
                    <a:schemeClr val="tx1"/>
                  </a:solidFill>
                  <a:latin typeface="Times New Roman" panose="02020603050405020304" pitchFamily="18" charset="0"/>
                  <a:ea typeface="PMingLiU" pitchFamily="18" charset="-120"/>
                </a:rPr>
                <a:t>a[4]</a:t>
              </a:r>
            </a:p>
          </p:txBody>
        </p:sp>
        <p:sp>
          <p:nvSpPr>
            <p:cNvPr id="85019" name="Rectangle 27"/>
            <p:cNvSpPr/>
            <p:nvPr/>
          </p:nvSpPr>
          <p:spPr>
            <a:xfrm>
              <a:off x="4580" y="3233"/>
              <a:ext cx="890" cy="150"/>
            </a:xfrm>
            <a:prstGeom prst="rect">
              <a:avLst/>
            </a:prstGeom>
            <a:solidFill>
              <a:schemeClr val="bg1"/>
            </a:solidFill>
            <a:ln w="25400" cap="flat" cmpd="sng">
              <a:solidFill>
                <a:schemeClr val="tx1"/>
              </a:solidFill>
              <a:prstDash val="solid"/>
              <a:miter/>
              <a:headEnd type="none" w="med" len="med"/>
              <a:tailEnd type="none" w="med" len="med"/>
            </a:ln>
          </p:spPr>
          <p:txBody>
            <a:bodyPr wrap="none" lIns="89140" tIns="43777" rIns="89140" bIns="43777" anchor="ctr" anchorCtr="0"/>
            <a:lstStyle/>
            <a:p>
              <a:pPr algn="ctr"/>
              <a:r>
                <a:rPr lang="en-US" altLang="zh-TW" sz="1400" i="0" dirty="0">
                  <a:solidFill>
                    <a:schemeClr val="tx1"/>
                  </a:solidFill>
                  <a:latin typeface="Times New Roman" panose="02020603050405020304" pitchFamily="18" charset="0"/>
                  <a:ea typeface="PMingLiU" pitchFamily="18" charset="-120"/>
                </a:rPr>
                <a:t>a[5]</a:t>
              </a:r>
            </a:p>
          </p:txBody>
        </p:sp>
        <p:sp>
          <p:nvSpPr>
            <p:cNvPr id="85020" name="Rectangle 28"/>
            <p:cNvSpPr/>
            <p:nvPr/>
          </p:nvSpPr>
          <p:spPr>
            <a:xfrm>
              <a:off x="4080" y="2377"/>
              <a:ext cx="468" cy="210"/>
            </a:xfrm>
            <a:prstGeom prst="rect">
              <a:avLst/>
            </a:prstGeom>
            <a:noFill/>
            <a:ln w="25400">
              <a:noFill/>
            </a:ln>
          </p:spPr>
          <p:txBody>
            <a:bodyPr wrap="none" lIns="89140" tIns="43777" rIns="89140" bIns="43777">
              <a:spAutoFit/>
            </a:bodyPr>
            <a:lstStyle/>
            <a:p>
              <a:r>
                <a:rPr lang="en-US" altLang="zh-TW" sz="1600" i="0" dirty="0">
                  <a:solidFill>
                    <a:schemeClr val="tx1"/>
                  </a:solidFill>
                  <a:latin typeface="Arial" panose="020B0604020202020204" pitchFamily="34" charset="0"/>
                  <a:ea typeface="PMingLiU" pitchFamily="18" charset="-120"/>
                </a:rPr>
                <a:t>0x400</a:t>
              </a:r>
            </a:p>
          </p:txBody>
        </p:sp>
        <p:sp>
          <p:nvSpPr>
            <p:cNvPr id="85021" name="Rectangle 29"/>
            <p:cNvSpPr/>
            <p:nvPr/>
          </p:nvSpPr>
          <p:spPr>
            <a:xfrm>
              <a:off x="4080" y="2546"/>
              <a:ext cx="468" cy="210"/>
            </a:xfrm>
            <a:prstGeom prst="rect">
              <a:avLst/>
            </a:prstGeom>
            <a:noFill/>
            <a:ln w="25400">
              <a:noFill/>
            </a:ln>
          </p:spPr>
          <p:txBody>
            <a:bodyPr wrap="none" lIns="89140" tIns="43777" rIns="89140" bIns="43777">
              <a:spAutoFit/>
            </a:bodyPr>
            <a:lstStyle/>
            <a:p>
              <a:r>
                <a:rPr lang="en-US" altLang="zh-TW" sz="1600" i="0" dirty="0">
                  <a:solidFill>
                    <a:schemeClr val="tx1"/>
                  </a:solidFill>
                  <a:latin typeface="Arial" panose="020B0604020202020204" pitchFamily="34" charset="0"/>
                  <a:ea typeface="PMingLiU" pitchFamily="18" charset="-120"/>
                </a:rPr>
                <a:t>0x404</a:t>
              </a:r>
            </a:p>
          </p:txBody>
        </p:sp>
        <p:sp>
          <p:nvSpPr>
            <p:cNvPr id="85022" name="Rectangle 30"/>
            <p:cNvSpPr/>
            <p:nvPr/>
          </p:nvSpPr>
          <p:spPr>
            <a:xfrm>
              <a:off x="4080" y="2715"/>
              <a:ext cx="468" cy="210"/>
            </a:xfrm>
            <a:prstGeom prst="rect">
              <a:avLst/>
            </a:prstGeom>
            <a:noFill/>
            <a:ln w="25400">
              <a:noFill/>
            </a:ln>
          </p:spPr>
          <p:txBody>
            <a:bodyPr wrap="none" lIns="89140" tIns="43777" rIns="89140" bIns="43777">
              <a:spAutoFit/>
            </a:bodyPr>
            <a:lstStyle/>
            <a:p>
              <a:r>
                <a:rPr lang="en-US" altLang="zh-TW" sz="1600" i="0" dirty="0">
                  <a:solidFill>
                    <a:schemeClr val="tx1"/>
                  </a:solidFill>
                  <a:latin typeface="Arial" panose="020B0604020202020204" pitchFamily="34" charset="0"/>
                  <a:ea typeface="PMingLiU" pitchFamily="18" charset="-120"/>
                </a:rPr>
                <a:t>0x408</a:t>
              </a:r>
            </a:p>
          </p:txBody>
        </p:sp>
        <p:sp>
          <p:nvSpPr>
            <p:cNvPr id="85023" name="Rectangle 31"/>
            <p:cNvSpPr/>
            <p:nvPr/>
          </p:nvSpPr>
          <p:spPr>
            <a:xfrm>
              <a:off x="4080" y="2884"/>
              <a:ext cx="488" cy="210"/>
            </a:xfrm>
            <a:prstGeom prst="rect">
              <a:avLst/>
            </a:prstGeom>
            <a:noFill/>
            <a:ln w="25400">
              <a:noFill/>
            </a:ln>
          </p:spPr>
          <p:txBody>
            <a:bodyPr wrap="none" lIns="89140" tIns="43777" rIns="89140" bIns="43777">
              <a:spAutoFit/>
            </a:bodyPr>
            <a:lstStyle/>
            <a:p>
              <a:r>
                <a:rPr lang="en-US" altLang="zh-TW" sz="1600" i="0" dirty="0">
                  <a:solidFill>
                    <a:schemeClr val="tx1"/>
                  </a:solidFill>
                  <a:latin typeface="Arial" panose="020B0604020202020204" pitchFamily="34" charset="0"/>
                  <a:ea typeface="PMingLiU" pitchFamily="18" charset="-120"/>
                </a:rPr>
                <a:t>0x40C</a:t>
              </a:r>
            </a:p>
          </p:txBody>
        </p:sp>
        <p:sp>
          <p:nvSpPr>
            <p:cNvPr id="85024" name="Rectangle 32"/>
            <p:cNvSpPr/>
            <p:nvPr/>
          </p:nvSpPr>
          <p:spPr>
            <a:xfrm>
              <a:off x="4080" y="3053"/>
              <a:ext cx="468" cy="210"/>
            </a:xfrm>
            <a:prstGeom prst="rect">
              <a:avLst/>
            </a:prstGeom>
            <a:noFill/>
            <a:ln w="25400">
              <a:noFill/>
            </a:ln>
          </p:spPr>
          <p:txBody>
            <a:bodyPr wrap="none" lIns="89140" tIns="43777" rIns="89140" bIns="43777">
              <a:spAutoFit/>
            </a:bodyPr>
            <a:lstStyle/>
            <a:p>
              <a:r>
                <a:rPr lang="en-US" altLang="zh-TW" sz="1600" i="0" dirty="0">
                  <a:solidFill>
                    <a:schemeClr val="tx1"/>
                  </a:solidFill>
                  <a:latin typeface="Arial" panose="020B0604020202020204" pitchFamily="34" charset="0"/>
                  <a:ea typeface="PMingLiU" pitchFamily="18" charset="-120"/>
                </a:rPr>
                <a:t>0x410</a:t>
              </a:r>
            </a:p>
          </p:txBody>
        </p:sp>
        <p:sp>
          <p:nvSpPr>
            <p:cNvPr id="85025" name="Rectangle 33"/>
            <p:cNvSpPr/>
            <p:nvPr/>
          </p:nvSpPr>
          <p:spPr>
            <a:xfrm>
              <a:off x="4080" y="3222"/>
              <a:ext cx="468" cy="209"/>
            </a:xfrm>
            <a:prstGeom prst="rect">
              <a:avLst/>
            </a:prstGeom>
            <a:noFill/>
            <a:ln w="25400">
              <a:noFill/>
            </a:ln>
          </p:spPr>
          <p:txBody>
            <a:bodyPr wrap="none" lIns="89140" tIns="43777" rIns="89140" bIns="43777">
              <a:spAutoFit/>
            </a:bodyPr>
            <a:lstStyle/>
            <a:p>
              <a:r>
                <a:rPr lang="en-US" altLang="zh-TW" sz="1600" i="0" dirty="0">
                  <a:solidFill>
                    <a:schemeClr val="tx1"/>
                  </a:solidFill>
                  <a:latin typeface="Arial" panose="020B0604020202020204" pitchFamily="34" charset="0"/>
                  <a:ea typeface="PMingLiU" pitchFamily="18" charset="-120"/>
                </a:rPr>
                <a:t>0x414</a:t>
              </a:r>
            </a:p>
          </p:txBody>
        </p:sp>
        <p:sp>
          <p:nvSpPr>
            <p:cNvPr id="85026" name="Rectangle 34"/>
            <p:cNvSpPr/>
            <p:nvPr/>
          </p:nvSpPr>
          <p:spPr>
            <a:xfrm>
              <a:off x="4580" y="1995"/>
              <a:ext cx="890" cy="375"/>
            </a:xfrm>
            <a:prstGeom prst="rect">
              <a:avLst/>
            </a:prstGeom>
            <a:solidFill>
              <a:schemeClr val="bg1"/>
            </a:solidFill>
            <a:ln w="25400" cap="flat" cmpd="sng">
              <a:solidFill>
                <a:schemeClr val="tx1"/>
              </a:solidFill>
              <a:prstDash val="solid"/>
              <a:miter/>
              <a:headEnd type="none" w="med" len="med"/>
              <a:tailEnd type="none" w="med" len="med"/>
            </a:ln>
          </p:spPr>
          <p:txBody>
            <a:bodyPr wrap="none" lIns="89140" tIns="43777" rIns="89140" bIns="43777" anchor="ctr" anchorCtr="0"/>
            <a:lstStyle/>
            <a:p>
              <a:pPr algn="ctr"/>
              <a:r>
                <a:rPr lang="en-US" altLang="zh-TW" sz="1400" b="0" i="0" dirty="0">
                  <a:solidFill>
                    <a:schemeClr val="tx1"/>
                  </a:solidFill>
                  <a:latin typeface="Times New Roman" panose="02020603050405020304" pitchFamily="18" charset="0"/>
                  <a:ea typeface="PMingLiU" pitchFamily="18" charset="-120"/>
                </a:rPr>
                <a:t>• • •</a:t>
              </a:r>
            </a:p>
          </p:txBody>
        </p:sp>
        <p:sp>
          <p:nvSpPr>
            <p:cNvPr id="85027" name="Rectangle 35"/>
            <p:cNvSpPr/>
            <p:nvPr/>
          </p:nvSpPr>
          <p:spPr>
            <a:xfrm>
              <a:off x="4580" y="3796"/>
              <a:ext cx="890" cy="150"/>
            </a:xfrm>
            <a:prstGeom prst="rect">
              <a:avLst/>
            </a:prstGeom>
            <a:solidFill>
              <a:schemeClr val="bg1"/>
            </a:solidFill>
            <a:ln w="25400" cap="flat" cmpd="sng">
              <a:solidFill>
                <a:schemeClr val="tx1"/>
              </a:solidFill>
              <a:prstDash val="solid"/>
              <a:miter/>
              <a:headEnd type="none" w="med" len="med"/>
              <a:tailEnd type="none" w="med" len="med"/>
            </a:ln>
          </p:spPr>
          <p:txBody>
            <a:bodyPr wrap="none" lIns="89140" tIns="43777" rIns="89140" bIns="43777" anchor="ctr" anchorCtr="0"/>
            <a:lstStyle/>
            <a:p>
              <a:pPr algn="ctr"/>
              <a:endParaRPr lang="zh-CN" altLang="en-US" sz="1400" i="0" dirty="0">
                <a:solidFill>
                  <a:schemeClr val="tx1"/>
                </a:solidFill>
                <a:latin typeface="Courier New" panose="02070309020205020404" pitchFamily="49" charset="0"/>
                <a:ea typeface="PMingLiU" pitchFamily="18" charset="-120"/>
              </a:endParaRPr>
            </a:p>
          </p:txBody>
        </p:sp>
        <p:sp>
          <p:nvSpPr>
            <p:cNvPr id="85028" name="Rectangle 36"/>
            <p:cNvSpPr/>
            <p:nvPr/>
          </p:nvSpPr>
          <p:spPr>
            <a:xfrm>
              <a:off x="4080" y="3784"/>
              <a:ext cx="488" cy="210"/>
            </a:xfrm>
            <a:prstGeom prst="rect">
              <a:avLst/>
            </a:prstGeom>
            <a:noFill/>
            <a:ln w="25400">
              <a:noFill/>
            </a:ln>
          </p:spPr>
          <p:txBody>
            <a:bodyPr wrap="none" lIns="89140" tIns="43777" rIns="89140" bIns="43777">
              <a:spAutoFit/>
            </a:bodyPr>
            <a:lstStyle/>
            <a:p>
              <a:r>
                <a:rPr lang="en-US" altLang="zh-TW" sz="1600" i="0" dirty="0">
                  <a:solidFill>
                    <a:schemeClr val="tx1"/>
                  </a:solidFill>
                  <a:latin typeface="Arial" panose="020B0604020202020204" pitchFamily="34" charset="0"/>
                  <a:ea typeface="PMingLiU" pitchFamily="18" charset="-120"/>
                </a:rPr>
                <a:t>0x7A4</a:t>
              </a:r>
            </a:p>
          </p:txBody>
        </p:sp>
        <p:sp>
          <p:nvSpPr>
            <p:cNvPr id="85029" name="Rectangle 37"/>
            <p:cNvSpPr/>
            <p:nvPr/>
          </p:nvSpPr>
          <p:spPr>
            <a:xfrm>
              <a:off x="4580" y="3402"/>
              <a:ext cx="890" cy="375"/>
            </a:xfrm>
            <a:prstGeom prst="rect">
              <a:avLst/>
            </a:prstGeom>
            <a:solidFill>
              <a:schemeClr val="bg1"/>
            </a:solidFill>
            <a:ln w="25400" cap="flat" cmpd="sng">
              <a:solidFill>
                <a:schemeClr val="tx1"/>
              </a:solidFill>
              <a:prstDash val="solid"/>
              <a:miter/>
              <a:headEnd type="none" w="med" len="med"/>
              <a:tailEnd type="none" w="med" len="med"/>
            </a:ln>
          </p:spPr>
          <p:txBody>
            <a:bodyPr wrap="none" lIns="89140" tIns="43777" rIns="89140" bIns="43777" anchor="ctr" anchorCtr="0"/>
            <a:lstStyle/>
            <a:p>
              <a:pPr algn="ctr"/>
              <a:r>
                <a:rPr lang="en-US" altLang="zh-TW" sz="1400" i="0" dirty="0">
                  <a:solidFill>
                    <a:schemeClr val="tx1"/>
                  </a:solidFill>
                  <a:latin typeface="Arial" panose="020B0604020202020204" pitchFamily="34" charset="0"/>
                  <a:ea typeface="PMingLiU" pitchFamily="18" charset="-120"/>
                </a:rPr>
                <a:t>• • •</a:t>
              </a:r>
            </a:p>
          </p:txBody>
        </p:sp>
        <p:sp>
          <p:nvSpPr>
            <p:cNvPr id="85030" name="Rectangle 38"/>
            <p:cNvSpPr/>
            <p:nvPr/>
          </p:nvSpPr>
          <p:spPr>
            <a:xfrm>
              <a:off x="3928" y="562"/>
              <a:ext cx="880" cy="229"/>
            </a:xfrm>
            <a:prstGeom prst="rect">
              <a:avLst/>
            </a:prstGeom>
            <a:noFill/>
            <a:ln w="25400">
              <a:noFill/>
            </a:ln>
          </p:spPr>
          <p:txBody>
            <a:bodyPr wrap="none" lIns="89140" tIns="43777" rIns="89140" bIns="43777">
              <a:spAutoFit/>
            </a:bodyPr>
            <a:lstStyle/>
            <a:p>
              <a:r>
                <a:rPr lang="zh-CN" altLang="en-US" i="0" dirty="0">
                  <a:solidFill>
                    <a:schemeClr val="hlink"/>
                  </a:solidFill>
                  <a:latin typeface="Times New Roman" panose="02020603050405020304" pitchFamily="18" charset="0"/>
                  <a:ea typeface="PMingLiU" pitchFamily="18" charset="-120"/>
                </a:rPr>
                <a:t>主存的布局</a:t>
              </a:r>
              <a:r>
                <a:rPr lang="en-US" altLang="zh-CN" i="0" dirty="0">
                  <a:solidFill>
                    <a:schemeClr val="hlink"/>
                  </a:solidFill>
                  <a:latin typeface="Times New Roman" panose="02020603050405020304" pitchFamily="18" charset="0"/>
                  <a:ea typeface="PMingLiU" pitchFamily="18" charset="-120"/>
                </a:rPr>
                <a:t>:</a:t>
              </a:r>
            </a:p>
          </p:txBody>
        </p:sp>
        <p:sp>
          <p:nvSpPr>
            <p:cNvPr id="85031" name="Rectangle 39"/>
            <p:cNvSpPr/>
            <p:nvPr/>
          </p:nvSpPr>
          <p:spPr>
            <a:xfrm>
              <a:off x="4580" y="813"/>
              <a:ext cx="890" cy="150"/>
            </a:xfrm>
            <a:prstGeom prst="rect">
              <a:avLst/>
            </a:prstGeom>
            <a:solidFill>
              <a:schemeClr val="bg1"/>
            </a:solidFill>
            <a:ln w="25400" cap="flat" cmpd="sng">
              <a:solidFill>
                <a:schemeClr val="tx1"/>
              </a:solidFill>
              <a:prstDash val="solid"/>
              <a:miter/>
              <a:headEnd type="none" w="med" len="med"/>
              <a:tailEnd type="none" w="med" len="med"/>
            </a:ln>
          </p:spPr>
          <p:txBody>
            <a:bodyPr wrap="none" lIns="89140" tIns="43777" rIns="89140" bIns="43777" anchor="ctr" anchorCtr="0"/>
            <a:lstStyle/>
            <a:p>
              <a:pPr algn="ctr"/>
              <a:r>
                <a:rPr lang="en-US" altLang="zh-TW" sz="1400" i="0" dirty="0">
                  <a:solidFill>
                    <a:schemeClr val="tx1"/>
                  </a:solidFill>
                  <a:latin typeface="Times New Roman" panose="02020603050405020304" pitchFamily="18" charset="0"/>
                  <a:ea typeface="PMingLiU" pitchFamily="18" charset="-120"/>
                </a:rPr>
                <a:t>I0</a:t>
              </a:r>
            </a:p>
          </p:txBody>
        </p:sp>
        <p:sp>
          <p:nvSpPr>
            <p:cNvPr id="85032" name="Rectangle 40"/>
            <p:cNvSpPr/>
            <p:nvPr/>
          </p:nvSpPr>
          <p:spPr>
            <a:xfrm>
              <a:off x="4080" y="801"/>
              <a:ext cx="495" cy="210"/>
            </a:xfrm>
            <a:prstGeom prst="rect">
              <a:avLst/>
            </a:prstGeom>
            <a:noFill/>
            <a:ln w="25400">
              <a:noFill/>
            </a:ln>
          </p:spPr>
          <p:txBody>
            <a:bodyPr wrap="none" lIns="89140" tIns="43777" rIns="89140" bIns="43777">
              <a:spAutoFit/>
            </a:bodyPr>
            <a:lstStyle/>
            <a:p>
              <a:r>
                <a:rPr lang="en-US" altLang="zh-TW" sz="1600" i="0" dirty="0">
                  <a:solidFill>
                    <a:schemeClr val="tx1"/>
                  </a:solidFill>
                  <a:latin typeface="Arial" panose="020B0604020202020204" pitchFamily="34" charset="0"/>
                  <a:ea typeface="PMingLiU" pitchFamily="18" charset="-120"/>
                </a:rPr>
                <a:t>0x0FC</a:t>
              </a:r>
            </a:p>
          </p:txBody>
        </p:sp>
        <p:sp>
          <p:nvSpPr>
            <p:cNvPr id="85033" name="Text Box 41"/>
            <p:cNvSpPr txBox="1"/>
            <p:nvPr/>
          </p:nvSpPr>
          <p:spPr>
            <a:xfrm>
              <a:off x="5431" y="1232"/>
              <a:ext cx="288" cy="2686"/>
            </a:xfrm>
            <a:prstGeom prst="rect">
              <a:avLst/>
            </a:prstGeom>
            <a:noFill/>
            <a:ln w="9525">
              <a:noFill/>
            </a:ln>
          </p:spPr>
          <p:txBody>
            <a:bodyPr vert="eaVert" lIns="90083" tIns="45046" rIns="90083" bIns="45046">
              <a:spAutoFit/>
            </a:bodyPr>
            <a:lstStyle/>
            <a:p>
              <a:pPr eaLnBrk="1" hangingPunct="1">
                <a:spcBef>
                  <a:spcPct val="50000"/>
                </a:spcBef>
              </a:pPr>
              <a:r>
                <a:rPr lang="zh-CN" altLang="en-US" i="0" dirty="0">
                  <a:solidFill>
                    <a:schemeClr val="hlink"/>
                  </a:solidFill>
                  <a:latin typeface="Arial" panose="020B0604020202020204" pitchFamily="34" charset="0"/>
                  <a:ea typeface="黑体" panose="02010609060101010101" pitchFamily="49" charset="-122"/>
                </a:rPr>
                <a:t>指  令                            数   据</a:t>
              </a:r>
            </a:p>
          </p:txBody>
        </p:sp>
        <p:sp>
          <p:nvSpPr>
            <p:cNvPr id="85034" name="Text Box 42"/>
            <p:cNvSpPr txBox="1"/>
            <p:nvPr/>
          </p:nvSpPr>
          <p:spPr>
            <a:xfrm>
              <a:off x="5432" y="2333"/>
              <a:ext cx="291" cy="229"/>
            </a:xfrm>
            <a:prstGeom prst="rect">
              <a:avLst/>
            </a:prstGeom>
            <a:noFill/>
            <a:ln w="9525">
              <a:noFill/>
            </a:ln>
          </p:spPr>
          <p:txBody>
            <a:bodyPr lIns="90083" tIns="45046" rIns="90083" bIns="45046">
              <a:spAutoFit/>
            </a:bodyPr>
            <a:lstStyle/>
            <a:p>
              <a:pPr eaLnBrk="1" hangingPunct="1">
                <a:spcBef>
                  <a:spcPct val="50000"/>
                </a:spcBef>
              </a:pPr>
              <a:r>
                <a:rPr lang="en-US" altLang="zh-CN" i="0" dirty="0">
                  <a:solidFill>
                    <a:srgbClr val="FF0000"/>
                  </a:solidFill>
                  <a:latin typeface="Arial" panose="020B0604020202020204" pitchFamily="34" charset="0"/>
                  <a:ea typeface="宋体" panose="02010600030101010101" pitchFamily="2" charset="-122"/>
                </a:rPr>
                <a:t>A</a:t>
              </a:r>
            </a:p>
          </p:txBody>
        </p:sp>
        <p:sp>
          <p:nvSpPr>
            <p:cNvPr id="85035" name="Text Box 43"/>
            <p:cNvSpPr txBox="1"/>
            <p:nvPr/>
          </p:nvSpPr>
          <p:spPr>
            <a:xfrm>
              <a:off x="5432" y="3706"/>
              <a:ext cx="291" cy="229"/>
            </a:xfrm>
            <a:prstGeom prst="rect">
              <a:avLst/>
            </a:prstGeom>
            <a:noFill/>
            <a:ln w="9525">
              <a:noFill/>
            </a:ln>
          </p:spPr>
          <p:txBody>
            <a:bodyPr lIns="90083" tIns="45046" rIns="90083" bIns="45046">
              <a:spAutoFit/>
            </a:bodyPr>
            <a:lstStyle/>
            <a:p>
              <a:pPr eaLnBrk="1" hangingPunct="1">
                <a:spcBef>
                  <a:spcPct val="50000"/>
                </a:spcBef>
              </a:pPr>
              <a:r>
                <a:rPr lang="en-US" altLang="zh-CN" i="0" dirty="0">
                  <a:solidFill>
                    <a:srgbClr val="FF0000"/>
                  </a:solidFill>
                  <a:latin typeface="Arial" panose="020B0604020202020204" pitchFamily="34" charset="0"/>
                  <a:ea typeface="宋体" panose="02010600030101010101" pitchFamily="2" charset="-122"/>
                </a:rPr>
                <a:t>V</a:t>
              </a:r>
            </a:p>
          </p:txBody>
        </p:sp>
      </p:grpSp>
      <p:sp>
        <p:nvSpPr>
          <p:cNvPr id="84999" name="Text Box 45"/>
          <p:cNvSpPr txBox="1"/>
          <p:nvPr/>
        </p:nvSpPr>
        <p:spPr>
          <a:xfrm>
            <a:off x="501650" y="1023938"/>
            <a:ext cx="2774950" cy="838200"/>
          </a:xfrm>
          <a:prstGeom prst="rect">
            <a:avLst/>
          </a:prstGeom>
          <a:noFill/>
          <a:ln w="9525">
            <a:noFill/>
          </a:ln>
        </p:spPr>
        <p:txBody>
          <a:bodyPr lIns="0" tIns="0" rIns="0" bIns="0">
            <a:spAutoFit/>
          </a:bodyPr>
          <a:lstStyle/>
          <a:p>
            <a:pPr eaLnBrk="1" hangingPunct="1">
              <a:spcBef>
                <a:spcPct val="50000"/>
              </a:spcBef>
            </a:pPr>
            <a:r>
              <a:rPr lang="zh-CN" altLang="en-US" sz="2200" i="0" dirty="0">
                <a:solidFill>
                  <a:srgbClr val="CC0000"/>
                </a:solidFill>
                <a:latin typeface="Arial" panose="020B0604020202020204" pitchFamily="34" charset="0"/>
                <a:ea typeface="黑体" panose="02010609060101010101" pitchFamily="49" charset="-122"/>
              </a:rPr>
              <a:t>高级语言源程序</a:t>
            </a:r>
          </a:p>
          <a:p>
            <a:pPr eaLnBrk="1" hangingPunct="1">
              <a:spcBef>
                <a:spcPct val="50000"/>
              </a:spcBef>
            </a:pPr>
            <a:r>
              <a:rPr lang="zh-CN" altLang="en-US" sz="2200" i="0" dirty="0">
                <a:solidFill>
                  <a:srgbClr val="CC0000"/>
                </a:solidFill>
                <a:latin typeface="Arial" panose="020B0604020202020204" pitchFamily="34" charset="0"/>
                <a:ea typeface="黑体" panose="02010609060101010101" pitchFamily="49" charset="-122"/>
              </a:rPr>
              <a:t>对应的汇编语言程序</a:t>
            </a:r>
          </a:p>
        </p:txBody>
      </p:sp>
      <p:sp>
        <p:nvSpPr>
          <p:cNvPr id="85000" name="Line 46"/>
          <p:cNvSpPr/>
          <p:nvPr/>
        </p:nvSpPr>
        <p:spPr>
          <a:xfrm flipV="1">
            <a:off x="2457450" y="1133475"/>
            <a:ext cx="1123950" cy="134938"/>
          </a:xfrm>
          <a:prstGeom prst="line">
            <a:avLst/>
          </a:prstGeom>
          <a:ln w="28575" cap="flat" cmpd="sng">
            <a:solidFill>
              <a:srgbClr val="CC0000"/>
            </a:solidFill>
            <a:prstDash val="solid"/>
            <a:headEnd type="none" w="med" len="med"/>
            <a:tailEnd type="triangle" w="med" len="med"/>
          </a:ln>
        </p:spPr>
      </p:sp>
      <p:sp>
        <p:nvSpPr>
          <p:cNvPr id="85001" name="Line 47"/>
          <p:cNvSpPr/>
          <p:nvPr/>
        </p:nvSpPr>
        <p:spPr>
          <a:xfrm>
            <a:off x="2816225" y="1854200"/>
            <a:ext cx="360363" cy="449263"/>
          </a:xfrm>
          <a:prstGeom prst="line">
            <a:avLst/>
          </a:prstGeom>
          <a:ln w="28575" cap="flat" cmpd="sng">
            <a:solidFill>
              <a:srgbClr val="CC0000"/>
            </a:solidFill>
            <a:prstDash val="solid"/>
            <a:headEnd type="none" w="med" len="med"/>
            <a:tailEnd type="triangle" w="med" len="med"/>
          </a:ln>
        </p:spPr>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73445">
                                            <p:txEl>
                                              <p:pRg st="0" end="0"/>
                                            </p:txEl>
                                          </p:spTgt>
                                        </p:tgtEl>
                                        <p:attrNameLst>
                                          <p:attrName>style.visibility</p:attrName>
                                        </p:attrNameLst>
                                      </p:cBhvr>
                                      <p:to>
                                        <p:strVal val="visible"/>
                                      </p:to>
                                    </p:set>
                                    <p:animEffect transition="in" filter="blinds(horizontal)">
                                      <p:cBhvr>
                                        <p:cTn id="7" dur="500"/>
                                        <p:tgtEl>
                                          <p:spTgt spid="57344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73445">
                                            <p:txEl>
                                              <p:pRg st="1" end="1"/>
                                            </p:txEl>
                                          </p:spTgt>
                                        </p:tgtEl>
                                        <p:attrNameLst>
                                          <p:attrName>style.visibility</p:attrName>
                                        </p:attrNameLst>
                                      </p:cBhvr>
                                      <p:to>
                                        <p:strVal val="visible"/>
                                      </p:to>
                                    </p:set>
                                    <p:animEffect transition="in" filter="blinds(horizontal)">
                                      <p:cBhvr>
                                        <p:cTn id="12" dur="500"/>
                                        <p:tgtEl>
                                          <p:spTgt spid="57344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573445">
                                            <p:txEl>
                                              <p:pRg st="2" end="2"/>
                                            </p:txEl>
                                          </p:spTgt>
                                        </p:tgtEl>
                                        <p:attrNameLst>
                                          <p:attrName>style.visibility</p:attrName>
                                        </p:attrNameLst>
                                      </p:cBhvr>
                                      <p:to>
                                        <p:strVal val="visible"/>
                                      </p:to>
                                    </p:set>
                                    <p:animEffect transition="in" filter="blinds(horizontal)">
                                      <p:cBhvr>
                                        <p:cTn id="17" dur="500"/>
                                        <p:tgtEl>
                                          <p:spTgt spid="57344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573499"/>
                                        </p:tgtEl>
                                        <p:attrNameLst>
                                          <p:attrName>style.visibility</p:attrName>
                                        </p:attrNameLst>
                                      </p:cBhvr>
                                      <p:to>
                                        <p:strVal val="visible"/>
                                      </p:to>
                                    </p:set>
                                    <p:animEffect transition="in" filter="blinds(horizontal)">
                                      <p:cBhvr>
                                        <p:cTn id="22" dur="500"/>
                                        <p:tgtEl>
                                          <p:spTgt spid="5734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p:cNvSpPr>
          <p:nvPr>
            <p:ph type="title"/>
          </p:nvPr>
        </p:nvSpPr>
        <p:spPr>
          <a:xfrm>
            <a:off x="684213" y="188913"/>
            <a:ext cx="4860925" cy="631825"/>
          </a:xfrm>
          <a:ln/>
        </p:spPr>
        <p:txBody>
          <a:bodyPr vert="horz" wrap="square" lIns="91440" tIns="45720" rIns="91440" bIns="45720" anchor="ctr" anchorCtr="0"/>
          <a:lstStyle/>
          <a:p>
            <a:pPr defTabSz="717550" eaLnBrk="1" hangingPunct="1"/>
            <a:r>
              <a:rPr lang="zh-CN" altLang="en-US" dirty="0"/>
              <a:t>程序的局部性原理举例</a:t>
            </a:r>
            <a:r>
              <a:rPr lang="en-US" altLang="zh-CN" dirty="0"/>
              <a:t>1</a:t>
            </a:r>
          </a:p>
        </p:txBody>
      </p:sp>
      <p:sp>
        <p:nvSpPr>
          <p:cNvPr id="86019" name="Rectangle 3"/>
          <p:cNvSpPr/>
          <p:nvPr/>
        </p:nvSpPr>
        <p:spPr>
          <a:xfrm>
            <a:off x="6578600" y="368300"/>
            <a:ext cx="2565400" cy="1212850"/>
          </a:xfrm>
          <a:prstGeom prst="rect">
            <a:avLst/>
          </a:prstGeom>
          <a:solidFill>
            <a:schemeClr val="bg1"/>
          </a:solidFill>
          <a:ln w="25400" cap="flat" cmpd="sng">
            <a:solidFill>
              <a:schemeClr val="hlink"/>
            </a:solidFill>
            <a:prstDash val="solid"/>
            <a:miter/>
            <a:headEnd type="none" w="med" len="med"/>
            <a:tailEnd type="none" w="med" len="med"/>
          </a:ln>
        </p:spPr>
        <p:txBody>
          <a:bodyPr lIns="89140" tIns="43777" rIns="89140" bIns="43777">
            <a:spAutoFit/>
          </a:bodyPr>
          <a:lstStyle/>
          <a:p>
            <a:pPr defTabSz="914400">
              <a:lnSpc>
                <a:spcPct val="90000"/>
              </a:lnSpc>
              <a:tabLst>
                <a:tab pos="457200" algn="l"/>
              </a:tabLst>
            </a:pPr>
            <a:r>
              <a:rPr lang="en-US" altLang="zh-TW" sz="2000" i="0" dirty="0">
                <a:solidFill>
                  <a:schemeClr val="tx1"/>
                </a:solidFill>
                <a:latin typeface="Arial" panose="020B0604020202020204" pitchFamily="34" charset="0"/>
                <a:ea typeface="PMingLiU" pitchFamily="18" charset="-120"/>
              </a:rPr>
              <a:t>sum = 0;</a:t>
            </a:r>
          </a:p>
          <a:p>
            <a:pPr defTabSz="914400">
              <a:lnSpc>
                <a:spcPct val="90000"/>
              </a:lnSpc>
              <a:tabLst>
                <a:tab pos="457200" algn="l"/>
              </a:tabLst>
            </a:pPr>
            <a:r>
              <a:rPr lang="en-US" altLang="zh-TW" sz="2000" i="0" dirty="0">
                <a:solidFill>
                  <a:schemeClr val="tx1"/>
                </a:solidFill>
                <a:latin typeface="Arial" panose="020B0604020202020204" pitchFamily="34" charset="0"/>
                <a:ea typeface="PMingLiU" pitchFamily="18" charset="-120"/>
              </a:rPr>
              <a:t>for (i = 0; i &lt; n; i++)</a:t>
            </a:r>
          </a:p>
          <a:p>
            <a:pPr defTabSz="914400">
              <a:lnSpc>
                <a:spcPct val="90000"/>
              </a:lnSpc>
              <a:tabLst>
                <a:tab pos="457200" algn="l"/>
              </a:tabLst>
            </a:pPr>
            <a:r>
              <a:rPr lang="en-US" altLang="zh-TW" sz="2000" i="0" dirty="0">
                <a:solidFill>
                  <a:schemeClr val="tx1"/>
                </a:solidFill>
                <a:latin typeface="Arial" panose="020B0604020202020204" pitchFamily="34" charset="0"/>
                <a:ea typeface="PMingLiU" pitchFamily="18" charset="-120"/>
              </a:rPr>
              <a:t>	sum += a[i];</a:t>
            </a:r>
          </a:p>
          <a:p>
            <a:pPr defTabSz="914400">
              <a:lnSpc>
                <a:spcPct val="90000"/>
              </a:lnSpc>
              <a:tabLst>
                <a:tab pos="457200" algn="l"/>
              </a:tabLst>
            </a:pPr>
            <a:r>
              <a:rPr lang="en-US" altLang="zh-TW" sz="2000" i="0" dirty="0">
                <a:solidFill>
                  <a:schemeClr val="tx1"/>
                </a:solidFill>
                <a:latin typeface="Arial" panose="020B0604020202020204" pitchFamily="34" charset="0"/>
                <a:ea typeface="PMingLiU" pitchFamily="18" charset="-120"/>
              </a:rPr>
              <a:t>*v = sum;</a:t>
            </a:r>
          </a:p>
        </p:txBody>
      </p:sp>
      <p:sp>
        <p:nvSpPr>
          <p:cNvPr id="761860" name="Rectangle 4"/>
          <p:cNvSpPr>
            <a:spLocks noGrp="1"/>
          </p:cNvSpPr>
          <p:nvPr>
            <p:ph idx="1" hasCustomPrompt="1"/>
          </p:nvPr>
        </p:nvSpPr>
        <p:spPr>
          <a:xfrm>
            <a:off x="206375" y="998538"/>
            <a:ext cx="5445125" cy="3960812"/>
          </a:xfrm>
          <a:ln/>
        </p:spPr>
        <p:txBody>
          <a:bodyPr vert="horz" wrap="square" lIns="91440" tIns="45720" rIns="91440" bIns="45720" anchor="t" anchorCtr="0"/>
          <a:lstStyle/>
          <a:p>
            <a:pPr marL="182880" indent="-182880" eaLnBrk="1" hangingPunct="1">
              <a:lnSpc>
                <a:spcPct val="105000"/>
              </a:lnSpc>
              <a:spcBef>
                <a:spcPct val="15000"/>
              </a:spcBef>
              <a:buNone/>
            </a:pPr>
            <a:r>
              <a:rPr lang="zh-CN" altLang="en-US" sz="2000" dirty="0">
                <a:solidFill>
                  <a:srgbClr val="FF0000"/>
                </a:solidFill>
                <a:ea typeface="黑体" panose="02010609060101010101" pitchFamily="49" charset="-122"/>
              </a:rPr>
              <a:t>问题：指令和数据的时间局部性和空间局部性</a:t>
            </a:r>
          </a:p>
          <a:p>
            <a:pPr marL="182880" indent="-182880" eaLnBrk="1" hangingPunct="1">
              <a:lnSpc>
                <a:spcPct val="105000"/>
              </a:lnSpc>
              <a:spcBef>
                <a:spcPct val="15000"/>
              </a:spcBef>
              <a:buNone/>
            </a:pPr>
            <a:r>
              <a:rPr lang="zh-CN" altLang="en-US" sz="2000" dirty="0">
                <a:solidFill>
                  <a:srgbClr val="FF0000"/>
                </a:solidFill>
                <a:ea typeface="黑体" panose="02010609060101010101" pitchFamily="49" charset="-122"/>
              </a:rPr>
              <a:t>           各自体现在哪里？</a:t>
            </a:r>
          </a:p>
          <a:p>
            <a:pPr marL="182880" indent="-182880" eaLnBrk="1" hangingPunct="1">
              <a:lnSpc>
                <a:spcPct val="105000"/>
              </a:lnSpc>
              <a:spcBef>
                <a:spcPct val="15000"/>
              </a:spcBef>
              <a:buNone/>
            </a:pPr>
            <a:r>
              <a:rPr lang="zh-CN" altLang="en-US" sz="2000" dirty="0">
                <a:solidFill>
                  <a:srgbClr val="006600"/>
                </a:solidFill>
                <a:ea typeface="黑体" panose="02010609060101010101" pitchFamily="49" charset="-122"/>
              </a:rPr>
              <a:t>指令：    </a:t>
            </a:r>
            <a:r>
              <a:rPr lang="en-US" altLang="zh-CN" sz="2000" dirty="0">
                <a:solidFill>
                  <a:srgbClr val="006600"/>
                </a:solidFill>
                <a:ea typeface="黑体" panose="02010609060101010101" pitchFamily="49" charset="-122"/>
              </a:rPr>
              <a:t>0x0FC</a:t>
            </a:r>
            <a:r>
              <a:rPr lang="zh-CN" altLang="en-US" sz="2000" dirty="0">
                <a:solidFill>
                  <a:srgbClr val="006600"/>
                </a:solidFill>
                <a:ea typeface="黑体" panose="02010609060101010101" pitchFamily="49" charset="-122"/>
              </a:rPr>
              <a:t>（</a:t>
            </a:r>
            <a:r>
              <a:rPr lang="en-US" altLang="zh-CN" sz="2000" dirty="0">
                <a:solidFill>
                  <a:srgbClr val="006600"/>
                </a:solidFill>
                <a:ea typeface="黑体" panose="02010609060101010101" pitchFamily="49" charset="-122"/>
              </a:rPr>
              <a:t>I0</a:t>
            </a:r>
            <a:r>
              <a:rPr lang="zh-CN" altLang="en-US" sz="2000" dirty="0">
                <a:solidFill>
                  <a:srgbClr val="006600"/>
                </a:solidFill>
                <a:ea typeface="黑体" panose="02010609060101010101" pitchFamily="49" charset="-122"/>
              </a:rPr>
              <a:t>）</a:t>
            </a:r>
          </a:p>
          <a:p>
            <a:pPr marL="182880" indent="-182880" eaLnBrk="1" hangingPunct="1">
              <a:lnSpc>
                <a:spcPct val="105000"/>
              </a:lnSpc>
              <a:spcBef>
                <a:spcPct val="15000"/>
              </a:spcBef>
              <a:buNone/>
            </a:pPr>
            <a:r>
              <a:rPr lang="zh-CN" altLang="en-US" sz="2000" dirty="0">
                <a:solidFill>
                  <a:srgbClr val="006600"/>
                </a:solidFill>
                <a:ea typeface="黑体" panose="02010609060101010101" pitchFamily="49" charset="-122"/>
              </a:rPr>
              <a:t>            →</a:t>
            </a:r>
            <a:r>
              <a:rPr lang="en-US" altLang="zh-CN" sz="2000" dirty="0">
                <a:solidFill>
                  <a:srgbClr val="006600"/>
                </a:solidFill>
                <a:ea typeface="黑体" panose="02010609060101010101" pitchFamily="49" charset="-122"/>
              </a:rPr>
              <a:t>0x108</a:t>
            </a:r>
            <a:r>
              <a:rPr lang="zh-CN" altLang="en-US" sz="2000" dirty="0">
                <a:solidFill>
                  <a:srgbClr val="006600"/>
                </a:solidFill>
                <a:ea typeface="黑体" panose="02010609060101010101" pitchFamily="49" charset="-122"/>
              </a:rPr>
              <a:t>（</a:t>
            </a:r>
            <a:r>
              <a:rPr lang="en-US" altLang="zh-CN" sz="2000" dirty="0">
                <a:solidFill>
                  <a:srgbClr val="006600"/>
                </a:solidFill>
                <a:ea typeface="黑体" panose="02010609060101010101" pitchFamily="49" charset="-122"/>
              </a:rPr>
              <a:t>I3</a:t>
            </a:r>
            <a:r>
              <a:rPr lang="zh-CN" altLang="en-US" sz="2000" dirty="0">
                <a:solidFill>
                  <a:srgbClr val="006600"/>
                </a:solidFill>
                <a:ea typeface="黑体" panose="02010609060101010101" pitchFamily="49" charset="-122"/>
              </a:rPr>
              <a:t>）</a:t>
            </a:r>
          </a:p>
          <a:p>
            <a:pPr marL="182880" indent="-182880" eaLnBrk="1" hangingPunct="1">
              <a:lnSpc>
                <a:spcPct val="105000"/>
              </a:lnSpc>
              <a:spcBef>
                <a:spcPct val="15000"/>
              </a:spcBef>
              <a:buNone/>
            </a:pPr>
            <a:r>
              <a:rPr lang="zh-CN" altLang="en-US" sz="2000" dirty="0">
                <a:solidFill>
                  <a:srgbClr val="006600"/>
                </a:solidFill>
                <a:ea typeface="黑体" panose="02010609060101010101" pitchFamily="49" charset="-122"/>
              </a:rPr>
              <a:t>            →</a:t>
            </a:r>
            <a:r>
              <a:rPr lang="en-US" altLang="zh-CN" sz="2000" dirty="0">
                <a:solidFill>
                  <a:srgbClr val="006600"/>
                </a:solidFill>
                <a:ea typeface="黑体" panose="02010609060101010101" pitchFamily="49" charset="-122"/>
              </a:rPr>
              <a:t>0x10C</a:t>
            </a:r>
            <a:r>
              <a:rPr lang="zh-CN" altLang="en-US" sz="2000" dirty="0">
                <a:solidFill>
                  <a:srgbClr val="006600"/>
                </a:solidFill>
                <a:ea typeface="黑体" panose="02010609060101010101" pitchFamily="49" charset="-122"/>
              </a:rPr>
              <a:t>（</a:t>
            </a:r>
            <a:r>
              <a:rPr lang="en-US" altLang="zh-CN" sz="2000" dirty="0">
                <a:solidFill>
                  <a:srgbClr val="006600"/>
                </a:solidFill>
                <a:ea typeface="黑体" panose="02010609060101010101" pitchFamily="49" charset="-122"/>
              </a:rPr>
              <a:t>I4</a:t>
            </a:r>
            <a:r>
              <a:rPr lang="zh-CN" altLang="en-US" sz="2000" dirty="0">
                <a:solidFill>
                  <a:srgbClr val="006600"/>
                </a:solidFill>
                <a:ea typeface="黑体" panose="02010609060101010101" pitchFamily="49" charset="-122"/>
              </a:rPr>
              <a:t>）</a:t>
            </a:r>
          </a:p>
          <a:p>
            <a:pPr marL="182880" indent="-182880" eaLnBrk="1" hangingPunct="1">
              <a:lnSpc>
                <a:spcPct val="105000"/>
              </a:lnSpc>
              <a:spcBef>
                <a:spcPct val="15000"/>
              </a:spcBef>
              <a:buNone/>
            </a:pPr>
            <a:r>
              <a:rPr lang="zh-CN" altLang="en-US" sz="2000" dirty="0">
                <a:solidFill>
                  <a:srgbClr val="006600"/>
                </a:solidFill>
                <a:ea typeface="黑体" panose="02010609060101010101" pitchFamily="49" charset="-122"/>
              </a:rPr>
              <a:t>            →</a:t>
            </a:r>
            <a:r>
              <a:rPr lang="en-US" altLang="zh-CN" sz="2000" dirty="0">
                <a:solidFill>
                  <a:srgbClr val="006600"/>
                </a:solidFill>
                <a:ea typeface="黑体" panose="02010609060101010101" pitchFamily="49" charset="-122"/>
              </a:rPr>
              <a:t>0x11C</a:t>
            </a:r>
            <a:r>
              <a:rPr lang="zh-CN" altLang="en-US" sz="2000" dirty="0">
                <a:solidFill>
                  <a:srgbClr val="006600"/>
                </a:solidFill>
                <a:ea typeface="黑体" panose="02010609060101010101" pitchFamily="49" charset="-122"/>
              </a:rPr>
              <a:t>（</a:t>
            </a:r>
            <a:r>
              <a:rPr lang="en-US" altLang="zh-CN" sz="2000" dirty="0">
                <a:solidFill>
                  <a:srgbClr val="006600"/>
                </a:solidFill>
                <a:ea typeface="黑体" panose="02010609060101010101" pitchFamily="49" charset="-122"/>
              </a:rPr>
              <a:t>I8</a:t>
            </a:r>
            <a:r>
              <a:rPr lang="zh-CN" altLang="en-US" sz="2000" dirty="0">
                <a:solidFill>
                  <a:srgbClr val="006600"/>
                </a:solidFill>
                <a:ea typeface="黑体" panose="02010609060101010101" pitchFamily="49" charset="-122"/>
              </a:rPr>
              <a:t>）</a:t>
            </a:r>
          </a:p>
          <a:p>
            <a:pPr marL="182880" indent="-182880" eaLnBrk="1" hangingPunct="1">
              <a:lnSpc>
                <a:spcPct val="105000"/>
              </a:lnSpc>
              <a:spcBef>
                <a:spcPct val="15000"/>
              </a:spcBef>
              <a:buNone/>
            </a:pPr>
            <a:r>
              <a:rPr lang="zh-CN" altLang="en-US" sz="2000" dirty="0">
                <a:solidFill>
                  <a:srgbClr val="006600"/>
                </a:solidFill>
                <a:ea typeface="黑体" panose="02010609060101010101" pitchFamily="49" charset="-122"/>
              </a:rPr>
              <a:t>            →</a:t>
            </a:r>
            <a:r>
              <a:rPr lang="en-US" altLang="zh-CN" sz="2000" dirty="0">
                <a:solidFill>
                  <a:srgbClr val="006600"/>
                </a:solidFill>
                <a:ea typeface="黑体" panose="02010609060101010101" pitchFamily="49" charset="-122"/>
              </a:rPr>
              <a:t>0x120</a:t>
            </a:r>
            <a:r>
              <a:rPr lang="zh-CN" altLang="en-US" sz="2000" dirty="0">
                <a:solidFill>
                  <a:srgbClr val="006600"/>
                </a:solidFill>
                <a:ea typeface="黑体" panose="02010609060101010101" pitchFamily="49" charset="-122"/>
              </a:rPr>
              <a:t>（</a:t>
            </a:r>
            <a:r>
              <a:rPr lang="en-US" altLang="zh-CN" sz="2000" dirty="0">
                <a:solidFill>
                  <a:srgbClr val="006600"/>
                </a:solidFill>
                <a:ea typeface="黑体" panose="02010609060101010101" pitchFamily="49" charset="-122"/>
              </a:rPr>
              <a:t>I9</a:t>
            </a:r>
            <a:r>
              <a:rPr lang="zh-CN" altLang="en-US" sz="2000" dirty="0">
                <a:solidFill>
                  <a:srgbClr val="006600"/>
                </a:solidFill>
                <a:ea typeface="黑体" panose="02010609060101010101" pitchFamily="49" charset="-122"/>
              </a:rPr>
              <a:t>） </a:t>
            </a:r>
          </a:p>
          <a:p>
            <a:pPr marL="182880" indent="-182880" eaLnBrk="1" hangingPunct="1">
              <a:lnSpc>
                <a:spcPct val="105000"/>
              </a:lnSpc>
              <a:spcBef>
                <a:spcPct val="15000"/>
              </a:spcBef>
              <a:buNone/>
            </a:pPr>
            <a:r>
              <a:rPr lang="zh-CN" altLang="en-US" sz="2000" dirty="0">
                <a:solidFill>
                  <a:srgbClr val="006600"/>
                </a:solidFill>
                <a:ea typeface="黑体" panose="02010609060101010101" pitchFamily="49" charset="-122"/>
              </a:rPr>
              <a:t>数据：只有数组在主存中：   </a:t>
            </a:r>
          </a:p>
          <a:p>
            <a:pPr marL="182880" indent="-182880" eaLnBrk="1" hangingPunct="1">
              <a:lnSpc>
                <a:spcPct val="105000"/>
              </a:lnSpc>
              <a:spcBef>
                <a:spcPct val="15000"/>
              </a:spcBef>
              <a:buNone/>
            </a:pPr>
            <a:r>
              <a:rPr lang="en-US" altLang="zh-CN" sz="2000" dirty="0">
                <a:solidFill>
                  <a:srgbClr val="006600"/>
                </a:solidFill>
                <a:ea typeface="黑体" panose="02010609060101010101" pitchFamily="49" charset="-122"/>
              </a:rPr>
              <a:t>           0x400→0x404→0x408</a:t>
            </a:r>
          </a:p>
          <a:p>
            <a:pPr marL="182880" indent="-182880" eaLnBrk="1" hangingPunct="1">
              <a:lnSpc>
                <a:spcPct val="105000"/>
              </a:lnSpc>
              <a:spcBef>
                <a:spcPct val="15000"/>
              </a:spcBef>
              <a:buNone/>
            </a:pPr>
            <a:r>
              <a:rPr lang="en-US" altLang="zh-CN" sz="2000" dirty="0">
                <a:solidFill>
                  <a:srgbClr val="006600"/>
                </a:solidFill>
                <a:ea typeface="黑体" panose="02010609060101010101" pitchFamily="49" charset="-122"/>
              </a:rPr>
              <a:t>          →0x40C→……→0x7A4 </a:t>
            </a:r>
            <a:endParaRPr lang="zh-CN" altLang="en-US" sz="2000" dirty="0">
              <a:solidFill>
                <a:srgbClr val="006600"/>
              </a:solidFill>
              <a:ea typeface="黑体" panose="02010609060101010101" pitchFamily="49" charset="-122"/>
            </a:endParaRPr>
          </a:p>
        </p:txBody>
      </p:sp>
      <p:grpSp>
        <p:nvGrpSpPr>
          <p:cNvPr id="86021" name="Group 7"/>
          <p:cNvGrpSpPr/>
          <p:nvPr/>
        </p:nvGrpSpPr>
        <p:grpSpPr>
          <a:xfrm>
            <a:off x="6777038" y="1776413"/>
            <a:ext cx="2349500" cy="4667250"/>
            <a:chOff x="4422" y="709"/>
            <a:chExt cx="1338" cy="2940"/>
          </a:xfrm>
        </p:grpSpPr>
        <p:grpSp>
          <p:nvGrpSpPr>
            <p:cNvPr id="86030" name="Group 8"/>
            <p:cNvGrpSpPr/>
            <p:nvPr/>
          </p:nvGrpSpPr>
          <p:grpSpPr>
            <a:xfrm>
              <a:off x="4422" y="709"/>
              <a:ext cx="1338" cy="2939"/>
              <a:chOff x="4422" y="822"/>
              <a:chExt cx="1338" cy="2938"/>
            </a:xfrm>
          </p:grpSpPr>
          <p:grpSp>
            <p:nvGrpSpPr>
              <p:cNvPr id="86033" name="Group 9"/>
              <p:cNvGrpSpPr/>
              <p:nvPr/>
            </p:nvGrpSpPr>
            <p:grpSpPr>
              <a:xfrm>
                <a:off x="4422" y="822"/>
                <a:ext cx="1113" cy="2938"/>
                <a:chOff x="4486" y="822"/>
                <a:chExt cx="1113" cy="2938"/>
              </a:xfrm>
            </p:grpSpPr>
            <p:sp>
              <p:nvSpPr>
                <p:cNvPr id="86035" name="Rectangle 10"/>
                <p:cNvSpPr/>
                <p:nvPr/>
              </p:nvSpPr>
              <p:spPr>
                <a:xfrm>
                  <a:off x="5039" y="1219"/>
                  <a:ext cx="560" cy="128"/>
                </a:xfrm>
                <a:prstGeom prst="rect">
                  <a:avLst/>
                </a:prstGeom>
                <a:solidFill>
                  <a:schemeClr val="bg1"/>
                </a:solidFill>
                <a:ln w="25400" cap="flat" cmpd="sng">
                  <a:solidFill>
                    <a:schemeClr val="tx1"/>
                  </a:solidFill>
                  <a:prstDash val="solid"/>
                  <a:miter/>
                  <a:headEnd type="none" w="med" len="med"/>
                  <a:tailEnd type="none" w="med" len="med"/>
                </a:ln>
              </p:spPr>
              <p:txBody>
                <a:bodyPr wrap="none" lIns="89140" tIns="43777" rIns="89140" bIns="43777" anchor="ctr" anchorCtr="0"/>
                <a:lstStyle/>
                <a:p>
                  <a:pPr algn="ctr"/>
                  <a:r>
                    <a:rPr lang="en-US" altLang="zh-TW" sz="1400" i="0" dirty="0">
                      <a:solidFill>
                        <a:schemeClr val="tx1"/>
                      </a:solidFill>
                      <a:latin typeface="Times New Roman" panose="02020603050405020304" pitchFamily="18" charset="0"/>
                      <a:ea typeface="PMingLiU" pitchFamily="18" charset="-120"/>
                    </a:rPr>
                    <a:t>I1</a:t>
                  </a:r>
                </a:p>
              </p:txBody>
            </p:sp>
            <p:sp>
              <p:nvSpPr>
                <p:cNvPr id="86036" name="Rectangle 11"/>
                <p:cNvSpPr/>
                <p:nvPr/>
              </p:nvSpPr>
              <p:spPr>
                <a:xfrm>
                  <a:off x="5039" y="1363"/>
                  <a:ext cx="560" cy="128"/>
                </a:xfrm>
                <a:prstGeom prst="rect">
                  <a:avLst/>
                </a:prstGeom>
                <a:solidFill>
                  <a:schemeClr val="bg1"/>
                </a:solidFill>
                <a:ln w="25400" cap="flat" cmpd="sng">
                  <a:solidFill>
                    <a:schemeClr val="tx1"/>
                  </a:solidFill>
                  <a:prstDash val="solid"/>
                  <a:miter/>
                  <a:headEnd type="none" w="med" len="med"/>
                  <a:tailEnd type="none" w="med" len="med"/>
                </a:ln>
              </p:spPr>
              <p:txBody>
                <a:bodyPr wrap="none" lIns="89140" tIns="43777" rIns="89140" bIns="43777" anchor="ctr" anchorCtr="0"/>
                <a:lstStyle/>
                <a:p>
                  <a:pPr algn="ctr"/>
                  <a:r>
                    <a:rPr lang="en-US" altLang="zh-TW" sz="1400" i="0" dirty="0">
                      <a:solidFill>
                        <a:schemeClr val="tx1"/>
                      </a:solidFill>
                      <a:latin typeface="Times New Roman" panose="02020603050405020304" pitchFamily="18" charset="0"/>
                      <a:ea typeface="PMingLiU" pitchFamily="18" charset="-120"/>
                    </a:rPr>
                    <a:t>I2</a:t>
                  </a:r>
                </a:p>
              </p:txBody>
            </p:sp>
            <p:sp>
              <p:nvSpPr>
                <p:cNvPr id="86037" name="Rectangle 12"/>
                <p:cNvSpPr/>
                <p:nvPr/>
              </p:nvSpPr>
              <p:spPr>
                <a:xfrm>
                  <a:off x="5039" y="1507"/>
                  <a:ext cx="560" cy="128"/>
                </a:xfrm>
                <a:prstGeom prst="rect">
                  <a:avLst/>
                </a:prstGeom>
                <a:solidFill>
                  <a:schemeClr val="bg1"/>
                </a:solidFill>
                <a:ln w="25400" cap="flat" cmpd="sng">
                  <a:solidFill>
                    <a:schemeClr val="tx1"/>
                  </a:solidFill>
                  <a:prstDash val="solid"/>
                  <a:miter/>
                  <a:headEnd type="none" w="med" len="med"/>
                  <a:tailEnd type="none" w="med" len="med"/>
                </a:ln>
              </p:spPr>
              <p:txBody>
                <a:bodyPr wrap="none" lIns="89140" tIns="43777" rIns="89140" bIns="43777" anchor="ctr" anchorCtr="0"/>
                <a:lstStyle/>
                <a:p>
                  <a:pPr algn="ctr"/>
                  <a:r>
                    <a:rPr lang="en-US" altLang="zh-TW" sz="1400" i="0" dirty="0">
                      <a:solidFill>
                        <a:schemeClr val="tx1"/>
                      </a:solidFill>
                      <a:latin typeface="Times New Roman" panose="02020603050405020304" pitchFamily="18" charset="0"/>
                      <a:ea typeface="PMingLiU" pitchFamily="18" charset="-120"/>
                    </a:rPr>
                    <a:t>I3</a:t>
                  </a:r>
                </a:p>
              </p:txBody>
            </p:sp>
            <p:sp>
              <p:nvSpPr>
                <p:cNvPr id="86038" name="Rectangle 13"/>
                <p:cNvSpPr/>
                <p:nvPr/>
              </p:nvSpPr>
              <p:spPr>
                <a:xfrm>
                  <a:off x="5039" y="1651"/>
                  <a:ext cx="560" cy="128"/>
                </a:xfrm>
                <a:prstGeom prst="rect">
                  <a:avLst/>
                </a:prstGeom>
                <a:solidFill>
                  <a:schemeClr val="bg1"/>
                </a:solidFill>
                <a:ln w="25400" cap="flat" cmpd="sng">
                  <a:solidFill>
                    <a:schemeClr val="tx1"/>
                  </a:solidFill>
                  <a:prstDash val="solid"/>
                  <a:miter/>
                  <a:headEnd type="none" w="med" len="med"/>
                  <a:tailEnd type="none" w="med" len="med"/>
                </a:ln>
              </p:spPr>
              <p:txBody>
                <a:bodyPr wrap="none" lIns="89140" tIns="43777" rIns="89140" bIns="43777" anchor="ctr" anchorCtr="0"/>
                <a:lstStyle/>
                <a:p>
                  <a:pPr algn="ctr"/>
                  <a:r>
                    <a:rPr lang="en-US" altLang="zh-TW" sz="1400" i="0" dirty="0">
                      <a:solidFill>
                        <a:schemeClr val="tx1"/>
                      </a:solidFill>
                      <a:latin typeface="Times New Roman" panose="02020603050405020304" pitchFamily="18" charset="0"/>
                      <a:ea typeface="PMingLiU" pitchFamily="18" charset="-120"/>
                    </a:rPr>
                    <a:t>I4</a:t>
                  </a:r>
                </a:p>
              </p:txBody>
            </p:sp>
            <p:sp>
              <p:nvSpPr>
                <p:cNvPr id="86039" name="Rectangle 14"/>
                <p:cNvSpPr/>
                <p:nvPr/>
              </p:nvSpPr>
              <p:spPr>
                <a:xfrm>
                  <a:off x="5039" y="1795"/>
                  <a:ext cx="560" cy="128"/>
                </a:xfrm>
                <a:prstGeom prst="rect">
                  <a:avLst/>
                </a:prstGeom>
                <a:solidFill>
                  <a:schemeClr val="bg1"/>
                </a:solidFill>
                <a:ln w="25400" cap="flat" cmpd="sng">
                  <a:solidFill>
                    <a:schemeClr val="tx1"/>
                  </a:solidFill>
                  <a:prstDash val="solid"/>
                  <a:miter/>
                  <a:headEnd type="none" w="med" len="med"/>
                  <a:tailEnd type="none" w="med" len="med"/>
                </a:ln>
              </p:spPr>
              <p:txBody>
                <a:bodyPr wrap="none" lIns="89140" tIns="43777" rIns="89140" bIns="43777" anchor="ctr" anchorCtr="0"/>
                <a:lstStyle/>
                <a:p>
                  <a:pPr algn="ctr"/>
                  <a:r>
                    <a:rPr lang="en-US" altLang="zh-TW" sz="1400" i="0" dirty="0">
                      <a:solidFill>
                        <a:schemeClr val="tx1"/>
                      </a:solidFill>
                      <a:latin typeface="Times New Roman" panose="02020603050405020304" pitchFamily="18" charset="0"/>
                      <a:ea typeface="PMingLiU" pitchFamily="18" charset="-120"/>
                    </a:rPr>
                    <a:t>I5</a:t>
                  </a:r>
                </a:p>
              </p:txBody>
            </p:sp>
            <p:sp>
              <p:nvSpPr>
                <p:cNvPr id="86040" name="Rectangle 15"/>
                <p:cNvSpPr/>
                <p:nvPr/>
              </p:nvSpPr>
              <p:spPr>
                <a:xfrm>
                  <a:off x="5039" y="1939"/>
                  <a:ext cx="560" cy="128"/>
                </a:xfrm>
                <a:prstGeom prst="rect">
                  <a:avLst/>
                </a:prstGeom>
                <a:solidFill>
                  <a:schemeClr val="bg1"/>
                </a:solidFill>
                <a:ln w="25400" cap="flat" cmpd="sng">
                  <a:solidFill>
                    <a:schemeClr val="tx1"/>
                  </a:solidFill>
                  <a:prstDash val="solid"/>
                  <a:miter/>
                  <a:headEnd type="none" w="med" len="med"/>
                  <a:tailEnd type="none" w="med" len="med"/>
                </a:ln>
              </p:spPr>
              <p:txBody>
                <a:bodyPr wrap="none" lIns="89140" tIns="43777" rIns="89140" bIns="43777" anchor="ctr" anchorCtr="0"/>
                <a:lstStyle/>
                <a:p>
                  <a:pPr algn="ctr"/>
                  <a:r>
                    <a:rPr lang="en-US" altLang="zh-TW" sz="1400" i="0" dirty="0">
                      <a:solidFill>
                        <a:schemeClr val="tx1"/>
                      </a:solidFill>
                      <a:latin typeface="Times New Roman" panose="02020603050405020304" pitchFamily="18" charset="0"/>
                      <a:ea typeface="PMingLiU" pitchFamily="18" charset="-120"/>
                    </a:rPr>
                    <a:t>I6</a:t>
                  </a:r>
                </a:p>
              </p:txBody>
            </p:sp>
            <p:sp>
              <p:nvSpPr>
                <p:cNvPr id="86041" name="Rectangle 16"/>
                <p:cNvSpPr/>
                <p:nvPr/>
              </p:nvSpPr>
              <p:spPr>
                <a:xfrm>
                  <a:off x="4582" y="1170"/>
                  <a:ext cx="354" cy="190"/>
                </a:xfrm>
                <a:prstGeom prst="rect">
                  <a:avLst/>
                </a:prstGeom>
                <a:noFill/>
                <a:ln w="25400">
                  <a:noFill/>
                </a:ln>
              </p:spPr>
              <p:txBody>
                <a:bodyPr wrap="none" lIns="89140" tIns="43777" rIns="89140" bIns="43777">
                  <a:spAutoFit/>
                </a:bodyPr>
                <a:lstStyle/>
                <a:p>
                  <a:r>
                    <a:rPr lang="en-US" altLang="zh-TW" sz="1400" i="0" dirty="0">
                      <a:solidFill>
                        <a:schemeClr val="tx1"/>
                      </a:solidFill>
                      <a:latin typeface="Times New Roman" panose="02020603050405020304" pitchFamily="18" charset="0"/>
                      <a:ea typeface="PMingLiU" pitchFamily="18" charset="-120"/>
                    </a:rPr>
                    <a:t>0x100</a:t>
                  </a:r>
                </a:p>
              </p:txBody>
            </p:sp>
            <p:sp>
              <p:nvSpPr>
                <p:cNvPr id="86042" name="Rectangle 17"/>
                <p:cNvSpPr/>
                <p:nvPr/>
              </p:nvSpPr>
              <p:spPr>
                <a:xfrm>
                  <a:off x="4582" y="1314"/>
                  <a:ext cx="354" cy="190"/>
                </a:xfrm>
                <a:prstGeom prst="rect">
                  <a:avLst/>
                </a:prstGeom>
                <a:noFill/>
                <a:ln w="25400">
                  <a:noFill/>
                </a:ln>
              </p:spPr>
              <p:txBody>
                <a:bodyPr wrap="none" lIns="89140" tIns="43777" rIns="89140" bIns="43777">
                  <a:spAutoFit/>
                </a:bodyPr>
                <a:lstStyle/>
                <a:p>
                  <a:r>
                    <a:rPr lang="en-US" altLang="zh-TW" sz="1400" i="0" dirty="0">
                      <a:solidFill>
                        <a:schemeClr val="tx1"/>
                      </a:solidFill>
                      <a:latin typeface="Times New Roman" panose="02020603050405020304" pitchFamily="18" charset="0"/>
                      <a:ea typeface="PMingLiU" pitchFamily="18" charset="-120"/>
                    </a:rPr>
                    <a:t>0x104</a:t>
                  </a:r>
                </a:p>
              </p:txBody>
            </p:sp>
            <p:sp>
              <p:nvSpPr>
                <p:cNvPr id="86043" name="Rectangle 18"/>
                <p:cNvSpPr/>
                <p:nvPr/>
              </p:nvSpPr>
              <p:spPr>
                <a:xfrm>
                  <a:off x="4582" y="1458"/>
                  <a:ext cx="354" cy="190"/>
                </a:xfrm>
                <a:prstGeom prst="rect">
                  <a:avLst/>
                </a:prstGeom>
                <a:noFill/>
                <a:ln w="25400">
                  <a:noFill/>
                </a:ln>
              </p:spPr>
              <p:txBody>
                <a:bodyPr wrap="none" lIns="89140" tIns="43777" rIns="89140" bIns="43777">
                  <a:spAutoFit/>
                </a:bodyPr>
                <a:lstStyle/>
                <a:p>
                  <a:r>
                    <a:rPr lang="en-US" altLang="zh-TW" sz="1400" i="0" dirty="0">
                      <a:solidFill>
                        <a:schemeClr val="tx1"/>
                      </a:solidFill>
                      <a:latin typeface="Times New Roman" panose="02020603050405020304" pitchFamily="18" charset="0"/>
                      <a:ea typeface="PMingLiU" pitchFamily="18" charset="-120"/>
                    </a:rPr>
                    <a:t>0x108</a:t>
                  </a:r>
                </a:p>
              </p:txBody>
            </p:sp>
            <p:sp>
              <p:nvSpPr>
                <p:cNvPr id="86044" name="Rectangle 19"/>
                <p:cNvSpPr/>
                <p:nvPr/>
              </p:nvSpPr>
              <p:spPr>
                <a:xfrm>
                  <a:off x="4582" y="1602"/>
                  <a:ext cx="377" cy="190"/>
                </a:xfrm>
                <a:prstGeom prst="rect">
                  <a:avLst/>
                </a:prstGeom>
                <a:noFill/>
                <a:ln w="25400">
                  <a:noFill/>
                </a:ln>
              </p:spPr>
              <p:txBody>
                <a:bodyPr wrap="none" lIns="89140" tIns="43777" rIns="89140" bIns="43777">
                  <a:spAutoFit/>
                </a:bodyPr>
                <a:lstStyle/>
                <a:p>
                  <a:r>
                    <a:rPr lang="en-US" altLang="zh-TW" sz="1400" i="0" dirty="0">
                      <a:solidFill>
                        <a:schemeClr val="tx1"/>
                      </a:solidFill>
                      <a:latin typeface="Times New Roman" panose="02020603050405020304" pitchFamily="18" charset="0"/>
                      <a:ea typeface="PMingLiU" pitchFamily="18" charset="-120"/>
                    </a:rPr>
                    <a:t>0x10C</a:t>
                  </a:r>
                </a:p>
              </p:txBody>
            </p:sp>
            <p:sp>
              <p:nvSpPr>
                <p:cNvPr id="86045" name="Rectangle 20"/>
                <p:cNvSpPr/>
                <p:nvPr/>
              </p:nvSpPr>
              <p:spPr>
                <a:xfrm>
                  <a:off x="4582" y="1746"/>
                  <a:ext cx="354" cy="190"/>
                </a:xfrm>
                <a:prstGeom prst="rect">
                  <a:avLst/>
                </a:prstGeom>
                <a:noFill/>
                <a:ln w="25400">
                  <a:noFill/>
                </a:ln>
              </p:spPr>
              <p:txBody>
                <a:bodyPr wrap="none" lIns="89140" tIns="43777" rIns="89140" bIns="43777">
                  <a:spAutoFit/>
                </a:bodyPr>
                <a:lstStyle/>
                <a:p>
                  <a:r>
                    <a:rPr lang="en-US" altLang="zh-TW" sz="1400" i="0" dirty="0">
                      <a:solidFill>
                        <a:schemeClr val="tx1"/>
                      </a:solidFill>
                      <a:latin typeface="Times New Roman" panose="02020603050405020304" pitchFamily="18" charset="0"/>
                      <a:ea typeface="PMingLiU" pitchFamily="18" charset="-120"/>
                    </a:rPr>
                    <a:t>0x110</a:t>
                  </a:r>
                </a:p>
              </p:txBody>
            </p:sp>
            <p:sp>
              <p:nvSpPr>
                <p:cNvPr id="86046" name="Rectangle 21"/>
                <p:cNvSpPr/>
                <p:nvPr/>
              </p:nvSpPr>
              <p:spPr>
                <a:xfrm>
                  <a:off x="4582" y="1890"/>
                  <a:ext cx="354" cy="190"/>
                </a:xfrm>
                <a:prstGeom prst="rect">
                  <a:avLst/>
                </a:prstGeom>
                <a:noFill/>
                <a:ln w="25400">
                  <a:noFill/>
                </a:ln>
              </p:spPr>
              <p:txBody>
                <a:bodyPr wrap="none" lIns="89140" tIns="43777" rIns="89140" bIns="43777">
                  <a:spAutoFit/>
                </a:bodyPr>
                <a:lstStyle/>
                <a:p>
                  <a:r>
                    <a:rPr lang="en-US" altLang="zh-TW" sz="1400" i="0" dirty="0">
                      <a:solidFill>
                        <a:schemeClr val="tx1"/>
                      </a:solidFill>
                      <a:latin typeface="Times New Roman" panose="02020603050405020304" pitchFamily="18" charset="0"/>
                      <a:ea typeface="PMingLiU" pitchFamily="18" charset="-120"/>
                    </a:rPr>
                    <a:t>0x114</a:t>
                  </a:r>
                </a:p>
              </p:txBody>
            </p:sp>
            <p:sp>
              <p:nvSpPr>
                <p:cNvPr id="86047" name="Rectangle 22"/>
                <p:cNvSpPr/>
                <p:nvPr/>
              </p:nvSpPr>
              <p:spPr>
                <a:xfrm>
                  <a:off x="5039" y="2419"/>
                  <a:ext cx="560" cy="128"/>
                </a:xfrm>
                <a:prstGeom prst="rect">
                  <a:avLst/>
                </a:prstGeom>
                <a:solidFill>
                  <a:schemeClr val="bg1"/>
                </a:solidFill>
                <a:ln w="25400" cap="flat" cmpd="sng">
                  <a:solidFill>
                    <a:schemeClr val="tx1"/>
                  </a:solidFill>
                  <a:prstDash val="solid"/>
                  <a:miter/>
                  <a:headEnd type="none" w="med" len="med"/>
                  <a:tailEnd type="none" w="med" len="med"/>
                </a:ln>
              </p:spPr>
              <p:txBody>
                <a:bodyPr wrap="none" lIns="89140" tIns="43777" rIns="89140" bIns="43777" anchor="ctr" anchorCtr="0"/>
                <a:lstStyle/>
                <a:p>
                  <a:pPr algn="ctr"/>
                  <a:r>
                    <a:rPr lang="en-US" altLang="zh-TW" sz="1400" i="0" dirty="0">
                      <a:solidFill>
                        <a:schemeClr val="tx1"/>
                      </a:solidFill>
                      <a:latin typeface="Times New Roman" panose="02020603050405020304" pitchFamily="18" charset="0"/>
                      <a:ea typeface="PMingLiU" pitchFamily="18" charset="-120"/>
                    </a:rPr>
                    <a:t>a[0]</a:t>
                  </a:r>
                </a:p>
              </p:txBody>
            </p:sp>
            <p:sp>
              <p:nvSpPr>
                <p:cNvPr id="86048" name="Rectangle 23"/>
                <p:cNvSpPr/>
                <p:nvPr/>
              </p:nvSpPr>
              <p:spPr>
                <a:xfrm>
                  <a:off x="5039" y="2563"/>
                  <a:ext cx="560" cy="128"/>
                </a:xfrm>
                <a:prstGeom prst="rect">
                  <a:avLst/>
                </a:prstGeom>
                <a:solidFill>
                  <a:schemeClr val="bg1"/>
                </a:solidFill>
                <a:ln w="25400" cap="flat" cmpd="sng">
                  <a:solidFill>
                    <a:schemeClr val="tx1"/>
                  </a:solidFill>
                  <a:prstDash val="solid"/>
                  <a:miter/>
                  <a:headEnd type="none" w="med" len="med"/>
                  <a:tailEnd type="none" w="med" len="med"/>
                </a:ln>
              </p:spPr>
              <p:txBody>
                <a:bodyPr wrap="none" lIns="89140" tIns="43777" rIns="89140" bIns="43777" anchor="ctr" anchorCtr="0"/>
                <a:lstStyle/>
                <a:p>
                  <a:pPr algn="ctr"/>
                  <a:r>
                    <a:rPr lang="en-US" altLang="zh-TW" sz="1400" i="0" dirty="0">
                      <a:solidFill>
                        <a:schemeClr val="tx1"/>
                      </a:solidFill>
                      <a:latin typeface="Times New Roman" panose="02020603050405020304" pitchFamily="18" charset="0"/>
                      <a:ea typeface="PMingLiU" pitchFamily="18" charset="-120"/>
                    </a:rPr>
                    <a:t>a[1]</a:t>
                  </a:r>
                </a:p>
              </p:txBody>
            </p:sp>
            <p:sp>
              <p:nvSpPr>
                <p:cNvPr id="86049" name="Rectangle 24"/>
                <p:cNvSpPr/>
                <p:nvPr/>
              </p:nvSpPr>
              <p:spPr>
                <a:xfrm>
                  <a:off x="5039" y="2707"/>
                  <a:ext cx="560" cy="128"/>
                </a:xfrm>
                <a:prstGeom prst="rect">
                  <a:avLst/>
                </a:prstGeom>
                <a:solidFill>
                  <a:schemeClr val="bg1"/>
                </a:solidFill>
                <a:ln w="25400" cap="flat" cmpd="sng">
                  <a:solidFill>
                    <a:schemeClr val="tx1"/>
                  </a:solidFill>
                  <a:prstDash val="solid"/>
                  <a:miter/>
                  <a:headEnd type="none" w="med" len="med"/>
                  <a:tailEnd type="none" w="med" len="med"/>
                </a:ln>
              </p:spPr>
              <p:txBody>
                <a:bodyPr wrap="none" lIns="89140" tIns="43777" rIns="89140" bIns="43777" anchor="ctr" anchorCtr="0"/>
                <a:lstStyle/>
                <a:p>
                  <a:pPr algn="ctr"/>
                  <a:r>
                    <a:rPr lang="en-US" altLang="zh-TW" sz="1400" i="0" dirty="0">
                      <a:solidFill>
                        <a:schemeClr val="tx1"/>
                      </a:solidFill>
                      <a:latin typeface="Times New Roman" panose="02020603050405020304" pitchFamily="18" charset="0"/>
                      <a:ea typeface="PMingLiU" pitchFamily="18" charset="-120"/>
                    </a:rPr>
                    <a:t>a[2]</a:t>
                  </a:r>
                </a:p>
              </p:txBody>
            </p:sp>
            <p:sp>
              <p:nvSpPr>
                <p:cNvPr id="86050" name="Rectangle 25"/>
                <p:cNvSpPr/>
                <p:nvPr/>
              </p:nvSpPr>
              <p:spPr>
                <a:xfrm>
                  <a:off x="5039" y="2851"/>
                  <a:ext cx="560" cy="128"/>
                </a:xfrm>
                <a:prstGeom prst="rect">
                  <a:avLst/>
                </a:prstGeom>
                <a:solidFill>
                  <a:schemeClr val="bg1"/>
                </a:solidFill>
                <a:ln w="25400" cap="flat" cmpd="sng">
                  <a:solidFill>
                    <a:schemeClr val="tx1"/>
                  </a:solidFill>
                  <a:prstDash val="solid"/>
                  <a:miter/>
                  <a:headEnd type="none" w="med" len="med"/>
                  <a:tailEnd type="none" w="med" len="med"/>
                </a:ln>
              </p:spPr>
              <p:txBody>
                <a:bodyPr wrap="none" lIns="89140" tIns="43777" rIns="89140" bIns="43777" anchor="ctr" anchorCtr="0"/>
                <a:lstStyle/>
                <a:p>
                  <a:pPr algn="ctr"/>
                  <a:r>
                    <a:rPr lang="en-US" altLang="zh-TW" sz="1400" i="0" dirty="0">
                      <a:solidFill>
                        <a:schemeClr val="tx1"/>
                      </a:solidFill>
                      <a:latin typeface="Times New Roman" panose="02020603050405020304" pitchFamily="18" charset="0"/>
                      <a:ea typeface="PMingLiU" pitchFamily="18" charset="-120"/>
                    </a:rPr>
                    <a:t>a[3]</a:t>
                  </a:r>
                </a:p>
              </p:txBody>
            </p:sp>
            <p:sp>
              <p:nvSpPr>
                <p:cNvPr id="86051" name="Rectangle 26"/>
                <p:cNvSpPr/>
                <p:nvPr/>
              </p:nvSpPr>
              <p:spPr>
                <a:xfrm>
                  <a:off x="5039" y="2995"/>
                  <a:ext cx="560" cy="128"/>
                </a:xfrm>
                <a:prstGeom prst="rect">
                  <a:avLst/>
                </a:prstGeom>
                <a:solidFill>
                  <a:schemeClr val="bg1"/>
                </a:solidFill>
                <a:ln w="25400" cap="flat" cmpd="sng">
                  <a:solidFill>
                    <a:schemeClr val="tx1"/>
                  </a:solidFill>
                  <a:prstDash val="solid"/>
                  <a:miter/>
                  <a:headEnd type="none" w="med" len="med"/>
                  <a:tailEnd type="none" w="med" len="med"/>
                </a:ln>
              </p:spPr>
              <p:txBody>
                <a:bodyPr wrap="none" lIns="89140" tIns="43777" rIns="89140" bIns="43777" anchor="ctr" anchorCtr="0"/>
                <a:lstStyle/>
                <a:p>
                  <a:pPr algn="ctr"/>
                  <a:r>
                    <a:rPr lang="en-US" altLang="zh-TW" sz="1400" i="0" dirty="0">
                      <a:solidFill>
                        <a:schemeClr val="tx1"/>
                      </a:solidFill>
                      <a:latin typeface="Times New Roman" panose="02020603050405020304" pitchFamily="18" charset="0"/>
                      <a:ea typeface="PMingLiU" pitchFamily="18" charset="-120"/>
                    </a:rPr>
                    <a:t>a[4]</a:t>
                  </a:r>
                </a:p>
              </p:txBody>
            </p:sp>
            <p:sp>
              <p:nvSpPr>
                <p:cNvPr id="86052" name="Rectangle 27"/>
                <p:cNvSpPr/>
                <p:nvPr/>
              </p:nvSpPr>
              <p:spPr>
                <a:xfrm>
                  <a:off x="5039" y="3139"/>
                  <a:ext cx="560" cy="128"/>
                </a:xfrm>
                <a:prstGeom prst="rect">
                  <a:avLst/>
                </a:prstGeom>
                <a:solidFill>
                  <a:schemeClr val="bg1"/>
                </a:solidFill>
                <a:ln w="25400" cap="flat" cmpd="sng">
                  <a:solidFill>
                    <a:schemeClr val="tx1"/>
                  </a:solidFill>
                  <a:prstDash val="solid"/>
                  <a:miter/>
                  <a:headEnd type="none" w="med" len="med"/>
                  <a:tailEnd type="none" w="med" len="med"/>
                </a:ln>
              </p:spPr>
              <p:txBody>
                <a:bodyPr wrap="none" lIns="89140" tIns="43777" rIns="89140" bIns="43777" anchor="ctr" anchorCtr="0"/>
                <a:lstStyle/>
                <a:p>
                  <a:pPr algn="ctr"/>
                  <a:r>
                    <a:rPr lang="en-US" altLang="zh-TW" sz="1400" i="0" dirty="0">
                      <a:solidFill>
                        <a:schemeClr val="tx1"/>
                      </a:solidFill>
                      <a:latin typeface="Times New Roman" panose="02020603050405020304" pitchFamily="18" charset="0"/>
                      <a:ea typeface="PMingLiU" pitchFamily="18" charset="-120"/>
                    </a:rPr>
                    <a:t>a[5]</a:t>
                  </a:r>
                </a:p>
              </p:txBody>
            </p:sp>
            <p:sp>
              <p:nvSpPr>
                <p:cNvPr id="86053" name="Rectangle 28"/>
                <p:cNvSpPr/>
                <p:nvPr/>
              </p:nvSpPr>
              <p:spPr>
                <a:xfrm>
                  <a:off x="4582" y="2370"/>
                  <a:ext cx="354" cy="190"/>
                </a:xfrm>
                <a:prstGeom prst="rect">
                  <a:avLst/>
                </a:prstGeom>
                <a:noFill/>
                <a:ln w="25400">
                  <a:noFill/>
                </a:ln>
              </p:spPr>
              <p:txBody>
                <a:bodyPr wrap="none" lIns="89140" tIns="43777" rIns="89140" bIns="43777">
                  <a:spAutoFit/>
                </a:bodyPr>
                <a:lstStyle/>
                <a:p>
                  <a:r>
                    <a:rPr lang="en-US" altLang="zh-TW" sz="1400" i="0" dirty="0">
                      <a:solidFill>
                        <a:schemeClr val="tx1"/>
                      </a:solidFill>
                      <a:latin typeface="Times New Roman" panose="02020603050405020304" pitchFamily="18" charset="0"/>
                      <a:ea typeface="PMingLiU" pitchFamily="18" charset="-120"/>
                    </a:rPr>
                    <a:t>0x400</a:t>
                  </a:r>
                </a:p>
              </p:txBody>
            </p:sp>
            <p:sp>
              <p:nvSpPr>
                <p:cNvPr id="86054" name="Rectangle 29"/>
                <p:cNvSpPr/>
                <p:nvPr/>
              </p:nvSpPr>
              <p:spPr>
                <a:xfrm>
                  <a:off x="4582" y="2514"/>
                  <a:ext cx="354" cy="190"/>
                </a:xfrm>
                <a:prstGeom prst="rect">
                  <a:avLst/>
                </a:prstGeom>
                <a:noFill/>
                <a:ln w="25400">
                  <a:noFill/>
                </a:ln>
              </p:spPr>
              <p:txBody>
                <a:bodyPr wrap="none" lIns="89140" tIns="43777" rIns="89140" bIns="43777">
                  <a:spAutoFit/>
                </a:bodyPr>
                <a:lstStyle/>
                <a:p>
                  <a:r>
                    <a:rPr lang="en-US" altLang="zh-TW" sz="1400" i="0" dirty="0">
                      <a:solidFill>
                        <a:schemeClr val="tx1"/>
                      </a:solidFill>
                      <a:latin typeface="Times New Roman" panose="02020603050405020304" pitchFamily="18" charset="0"/>
                      <a:ea typeface="PMingLiU" pitchFamily="18" charset="-120"/>
                    </a:rPr>
                    <a:t>0x404</a:t>
                  </a:r>
                </a:p>
              </p:txBody>
            </p:sp>
            <p:sp>
              <p:nvSpPr>
                <p:cNvPr id="86055" name="Rectangle 30"/>
                <p:cNvSpPr/>
                <p:nvPr/>
              </p:nvSpPr>
              <p:spPr>
                <a:xfrm>
                  <a:off x="4582" y="2658"/>
                  <a:ext cx="354" cy="190"/>
                </a:xfrm>
                <a:prstGeom prst="rect">
                  <a:avLst/>
                </a:prstGeom>
                <a:noFill/>
                <a:ln w="25400">
                  <a:noFill/>
                </a:ln>
              </p:spPr>
              <p:txBody>
                <a:bodyPr wrap="none" lIns="89140" tIns="43777" rIns="89140" bIns="43777">
                  <a:spAutoFit/>
                </a:bodyPr>
                <a:lstStyle/>
                <a:p>
                  <a:r>
                    <a:rPr lang="en-US" altLang="zh-TW" sz="1400" i="0" dirty="0">
                      <a:solidFill>
                        <a:schemeClr val="tx1"/>
                      </a:solidFill>
                      <a:latin typeface="Times New Roman" panose="02020603050405020304" pitchFamily="18" charset="0"/>
                      <a:ea typeface="PMingLiU" pitchFamily="18" charset="-120"/>
                    </a:rPr>
                    <a:t>0x408</a:t>
                  </a:r>
                </a:p>
              </p:txBody>
            </p:sp>
            <p:sp>
              <p:nvSpPr>
                <p:cNvPr id="86056" name="Rectangle 31"/>
                <p:cNvSpPr/>
                <p:nvPr/>
              </p:nvSpPr>
              <p:spPr>
                <a:xfrm>
                  <a:off x="4582" y="2802"/>
                  <a:ext cx="377" cy="190"/>
                </a:xfrm>
                <a:prstGeom prst="rect">
                  <a:avLst/>
                </a:prstGeom>
                <a:noFill/>
                <a:ln w="25400">
                  <a:noFill/>
                </a:ln>
              </p:spPr>
              <p:txBody>
                <a:bodyPr wrap="none" lIns="89140" tIns="43777" rIns="89140" bIns="43777">
                  <a:spAutoFit/>
                </a:bodyPr>
                <a:lstStyle/>
                <a:p>
                  <a:r>
                    <a:rPr lang="en-US" altLang="zh-TW" sz="1400" i="0" dirty="0">
                      <a:solidFill>
                        <a:schemeClr val="tx1"/>
                      </a:solidFill>
                      <a:latin typeface="Times New Roman" panose="02020603050405020304" pitchFamily="18" charset="0"/>
                      <a:ea typeface="PMingLiU" pitchFamily="18" charset="-120"/>
                    </a:rPr>
                    <a:t>0x40C</a:t>
                  </a:r>
                </a:p>
              </p:txBody>
            </p:sp>
            <p:sp>
              <p:nvSpPr>
                <p:cNvPr id="86057" name="Rectangle 32"/>
                <p:cNvSpPr/>
                <p:nvPr/>
              </p:nvSpPr>
              <p:spPr>
                <a:xfrm>
                  <a:off x="4582" y="2946"/>
                  <a:ext cx="354" cy="190"/>
                </a:xfrm>
                <a:prstGeom prst="rect">
                  <a:avLst/>
                </a:prstGeom>
                <a:noFill/>
                <a:ln w="25400">
                  <a:noFill/>
                </a:ln>
              </p:spPr>
              <p:txBody>
                <a:bodyPr wrap="none" lIns="89140" tIns="43777" rIns="89140" bIns="43777">
                  <a:spAutoFit/>
                </a:bodyPr>
                <a:lstStyle/>
                <a:p>
                  <a:r>
                    <a:rPr lang="en-US" altLang="zh-TW" sz="1400" i="0" dirty="0">
                      <a:solidFill>
                        <a:schemeClr val="tx1"/>
                      </a:solidFill>
                      <a:latin typeface="Times New Roman" panose="02020603050405020304" pitchFamily="18" charset="0"/>
                      <a:ea typeface="PMingLiU" pitchFamily="18" charset="-120"/>
                    </a:rPr>
                    <a:t>0x410</a:t>
                  </a:r>
                </a:p>
              </p:txBody>
            </p:sp>
            <p:sp>
              <p:nvSpPr>
                <p:cNvPr id="86058" name="Rectangle 33"/>
                <p:cNvSpPr/>
                <p:nvPr/>
              </p:nvSpPr>
              <p:spPr>
                <a:xfrm>
                  <a:off x="4582" y="3090"/>
                  <a:ext cx="354" cy="190"/>
                </a:xfrm>
                <a:prstGeom prst="rect">
                  <a:avLst/>
                </a:prstGeom>
                <a:noFill/>
                <a:ln w="25400">
                  <a:noFill/>
                </a:ln>
              </p:spPr>
              <p:txBody>
                <a:bodyPr wrap="none" lIns="89140" tIns="43777" rIns="89140" bIns="43777">
                  <a:spAutoFit/>
                </a:bodyPr>
                <a:lstStyle/>
                <a:p>
                  <a:r>
                    <a:rPr lang="en-US" altLang="zh-TW" sz="1400" i="0" dirty="0">
                      <a:solidFill>
                        <a:schemeClr val="tx1"/>
                      </a:solidFill>
                      <a:latin typeface="Times New Roman" panose="02020603050405020304" pitchFamily="18" charset="0"/>
                      <a:ea typeface="PMingLiU" pitchFamily="18" charset="-120"/>
                    </a:rPr>
                    <a:t>0x414</a:t>
                  </a:r>
                </a:p>
              </p:txBody>
            </p:sp>
            <p:sp>
              <p:nvSpPr>
                <p:cNvPr id="86059" name="Rectangle 34"/>
                <p:cNvSpPr/>
                <p:nvPr/>
              </p:nvSpPr>
              <p:spPr>
                <a:xfrm>
                  <a:off x="5039" y="2083"/>
                  <a:ext cx="560" cy="320"/>
                </a:xfrm>
                <a:prstGeom prst="rect">
                  <a:avLst/>
                </a:prstGeom>
                <a:solidFill>
                  <a:schemeClr val="bg1"/>
                </a:solidFill>
                <a:ln w="25400" cap="flat" cmpd="sng">
                  <a:solidFill>
                    <a:schemeClr val="tx1"/>
                  </a:solidFill>
                  <a:prstDash val="solid"/>
                  <a:miter/>
                  <a:headEnd type="none" w="med" len="med"/>
                  <a:tailEnd type="none" w="med" len="med"/>
                </a:ln>
              </p:spPr>
              <p:txBody>
                <a:bodyPr wrap="none" lIns="89140" tIns="43777" rIns="89140" bIns="43777" anchor="ctr" anchorCtr="0"/>
                <a:lstStyle/>
                <a:p>
                  <a:pPr algn="ctr"/>
                  <a:r>
                    <a:rPr lang="en-US" altLang="zh-TW" sz="1400" b="0" i="0" dirty="0">
                      <a:solidFill>
                        <a:schemeClr val="tx1"/>
                      </a:solidFill>
                      <a:latin typeface="Times New Roman" panose="02020603050405020304" pitchFamily="18" charset="0"/>
                      <a:ea typeface="PMingLiU" pitchFamily="18" charset="-120"/>
                    </a:rPr>
                    <a:t>• • •</a:t>
                  </a:r>
                </a:p>
              </p:txBody>
            </p:sp>
            <p:sp>
              <p:nvSpPr>
                <p:cNvPr id="86060" name="Rectangle 35"/>
                <p:cNvSpPr/>
                <p:nvPr/>
              </p:nvSpPr>
              <p:spPr>
                <a:xfrm>
                  <a:off x="5039" y="3619"/>
                  <a:ext cx="560" cy="128"/>
                </a:xfrm>
                <a:prstGeom prst="rect">
                  <a:avLst/>
                </a:prstGeom>
                <a:solidFill>
                  <a:schemeClr val="bg1"/>
                </a:solidFill>
                <a:ln w="25400" cap="flat" cmpd="sng">
                  <a:solidFill>
                    <a:schemeClr val="tx1"/>
                  </a:solidFill>
                  <a:prstDash val="solid"/>
                  <a:miter/>
                  <a:headEnd type="none" w="med" len="med"/>
                  <a:tailEnd type="none" w="med" len="med"/>
                </a:ln>
              </p:spPr>
              <p:txBody>
                <a:bodyPr wrap="none" lIns="89140" tIns="43777" rIns="89140" bIns="43777" anchor="ctr" anchorCtr="0"/>
                <a:lstStyle/>
                <a:p>
                  <a:pPr algn="ctr"/>
                  <a:endParaRPr lang="zh-CN" altLang="en-US" sz="1400" i="0" dirty="0">
                    <a:solidFill>
                      <a:schemeClr val="tx1"/>
                    </a:solidFill>
                    <a:latin typeface="Courier New" panose="02070309020205020404" pitchFamily="49" charset="0"/>
                    <a:ea typeface="PMingLiU" pitchFamily="18" charset="-120"/>
                  </a:endParaRPr>
                </a:p>
              </p:txBody>
            </p:sp>
            <p:sp>
              <p:nvSpPr>
                <p:cNvPr id="86061" name="Rectangle 36"/>
                <p:cNvSpPr/>
                <p:nvPr/>
              </p:nvSpPr>
              <p:spPr>
                <a:xfrm>
                  <a:off x="4582" y="3570"/>
                  <a:ext cx="377" cy="190"/>
                </a:xfrm>
                <a:prstGeom prst="rect">
                  <a:avLst/>
                </a:prstGeom>
                <a:noFill/>
                <a:ln w="25400">
                  <a:noFill/>
                </a:ln>
              </p:spPr>
              <p:txBody>
                <a:bodyPr wrap="none" lIns="89140" tIns="43777" rIns="89140" bIns="43777">
                  <a:spAutoFit/>
                </a:bodyPr>
                <a:lstStyle/>
                <a:p>
                  <a:r>
                    <a:rPr lang="en-US" altLang="zh-TW" sz="1400" i="0" dirty="0">
                      <a:solidFill>
                        <a:schemeClr val="tx1"/>
                      </a:solidFill>
                      <a:latin typeface="Times New Roman" panose="02020603050405020304" pitchFamily="18" charset="0"/>
                      <a:ea typeface="PMingLiU" pitchFamily="18" charset="-120"/>
                    </a:rPr>
                    <a:t>0x7A4</a:t>
                  </a:r>
                </a:p>
              </p:txBody>
            </p:sp>
            <p:sp>
              <p:nvSpPr>
                <p:cNvPr id="86062" name="Rectangle 37"/>
                <p:cNvSpPr/>
                <p:nvPr/>
              </p:nvSpPr>
              <p:spPr>
                <a:xfrm>
                  <a:off x="5039" y="3283"/>
                  <a:ext cx="560" cy="320"/>
                </a:xfrm>
                <a:prstGeom prst="rect">
                  <a:avLst/>
                </a:prstGeom>
                <a:solidFill>
                  <a:schemeClr val="bg1"/>
                </a:solidFill>
                <a:ln w="25400" cap="flat" cmpd="sng">
                  <a:solidFill>
                    <a:schemeClr val="tx1"/>
                  </a:solidFill>
                  <a:prstDash val="solid"/>
                  <a:miter/>
                  <a:headEnd type="none" w="med" len="med"/>
                  <a:tailEnd type="none" w="med" len="med"/>
                </a:ln>
              </p:spPr>
              <p:txBody>
                <a:bodyPr wrap="none" lIns="89140" tIns="43777" rIns="89140" bIns="43777" anchor="ctr" anchorCtr="0"/>
                <a:lstStyle/>
                <a:p>
                  <a:pPr algn="ctr"/>
                  <a:r>
                    <a:rPr lang="en-US" altLang="zh-TW" sz="1400" i="0" dirty="0">
                      <a:solidFill>
                        <a:schemeClr val="tx1"/>
                      </a:solidFill>
                      <a:latin typeface="Arial" panose="020B0604020202020204" pitchFamily="34" charset="0"/>
                      <a:ea typeface="PMingLiU" pitchFamily="18" charset="-120"/>
                    </a:rPr>
                    <a:t>• • •</a:t>
                  </a:r>
                </a:p>
              </p:txBody>
            </p:sp>
            <p:sp>
              <p:nvSpPr>
                <p:cNvPr id="86063" name="Rectangle 38"/>
                <p:cNvSpPr/>
                <p:nvPr/>
              </p:nvSpPr>
              <p:spPr>
                <a:xfrm>
                  <a:off x="4486" y="822"/>
                  <a:ext cx="823" cy="229"/>
                </a:xfrm>
                <a:prstGeom prst="rect">
                  <a:avLst/>
                </a:prstGeom>
                <a:noFill/>
                <a:ln w="25400">
                  <a:noFill/>
                </a:ln>
              </p:spPr>
              <p:txBody>
                <a:bodyPr wrap="none" lIns="89140" tIns="43777" rIns="89140" bIns="43777">
                  <a:spAutoFit/>
                </a:bodyPr>
                <a:lstStyle/>
                <a:p>
                  <a:r>
                    <a:rPr lang="zh-CN" altLang="en-US" i="0" dirty="0">
                      <a:solidFill>
                        <a:schemeClr val="hlink"/>
                      </a:solidFill>
                      <a:latin typeface="黑体" panose="02010609060101010101" pitchFamily="49" charset="-122"/>
                      <a:ea typeface="黑体" panose="02010609060101010101" pitchFamily="49" charset="-122"/>
                    </a:rPr>
                    <a:t>主存的布局</a:t>
                  </a:r>
                  <a:r>
                    <a:rPr lang="en-US" altLang="zh-CN" i="0" dirty="0">
                      <a:solidFill>
                        <a:schemeClr val="hlink"/>
                      </a:solidFill>
                      <a:latin typeface="黑体" panose="02010609060101010101" pitchFamily="49" charset="-122"/>
                      <a:ea typeface="黑体" panose="02010609060101010101" pitchFamily="49" charset="-122"/>
                    </a:rPr>
                    <a:t>:</a:t>
                  </a:r>
                </a:p>
              </p:txBody>
            </p:sp>
            <p:sp>
              <p:nvSpPr>
                <p:cNvPr id="86064" name="Rectangle 39"/>
                <p:cNvSpPr/>
                <p:nvPr/>
              </p:nvSpPr>
              <p:spPr>
                <a:xfrm>
                  <a:off x="5039" y="1075"/>
                  <a:ext cx="560" cy="128"/>
                </a:xfrm>
                <a:prstGeom prst="rect">
                  <a:avLst/>
                </a:prstGeom>
                <a:solidFill>
                  <a:schemeClr val="bg1"/>
                </a:solidFill>
                <a:ln w="25400" cap="flat" cmpd="sng">
                  <a:solidFill>
                    <a:schemeClr val="tx1"/>
                  </a:solidFill>
                  <a:prstDash val="solid"/>
                  <a:miter/>
                  <a:headEnd type="none" w="med" len="med"/>
                  <a:tailEnd type="none" w="med" len="med"/>
                </a:ln>
              </p:spPr>
              <p:txBody>
                <a:bodyPr wrap="none" lIns="89140" tIns="43777" rIns="89140" bIns="43777" anchor="ctr" anchorCtr="0"/>
                <a:lstStyle/>
                <a:p>
                  <a:pPr algn="ctr"/>
                  <a:r>
                    <a:rPr lang="en-US" altLang="zh-TW" sz="1400" i="0" dirty="0">
                      <a:solidFill>
                        <a:schemeClr val="tx1"/>
                      </a:solidFill>
                      <a:latin typeface="Times New Roman" panose="02020603050405020304" pitchFamily="18" charset="0"/>
                      <a:ea typeface="PMingLiU" pitchFamily="18" charset="-120"/>
                    </a:rPr>
                    <a:t>I0</a:t>
                  </a:r>
                </a:p>
              </p:txBody>
            </p:sp>
            <p:sp>
              <p:nvSpPr>
                <p:cNvPr id="86065" name="Rectangle 40"/>
                <p:cNvSpPr/>
                <p:nvPr/>
              </p:nvSpPr>
              <p:spPr>
                <a:xfrm>
                  <a:off x="4582" y="1026"/>
                  <a:ext cx="388" cy="190"/>
                </a:xfrm>
                <a:prstGeom prst="rect">
                  <a:avLst/>
                </a:prstGeom>
                <a:noFill/>
                <a:ln w="25400">
                  <a:noFill/>
                </a:ln>
              </p:spPr>
              <p:txBody>
                <a:bodyPr wrap="none" lIns="89140" tIns="43777" rIns="89140" bIns="43777">
                  <a:spAutoFit/>
                </a:bodyPr>
                <a:lstStyle/>
                <a:p>
                  <a:r>
                    <a:rPr lang="en-US" altLang="zh-TW" sz="1400" i="0" dirty="0">
                      <a:solidFill>
                        <a:schemeClr val="tx1"/>
                      </a:solidFill>
                      <a:latin typeface="Times New Roman" panose="02020603050405020304" pitchFamily="18" charset="0"/>
                      <a:ea typeface="PMingLiU" pitchFamily="18" charset="-120"/>
                    </a:rPr>
                    <a:t>0x0FC</a:t>
                  </a:r>
                </a:p>
              </p:txBody>
            </p:sp>
          </p:grpSp>
          <p:sp>
            <p:nvSpPr>
              <p:cNvPr id="86034" name="Text Box 41"/>
              <p:cNvSpPr txBox="1"/>
              <p:nvPr/>
            </p:nvSpPr>
            <p:spPr>
              <a:xfrm>
                <a:off x="5510" y="1276"/>
                <a:ext cx="250" cy="2290"/>
              </a:xfrm>
              <a:prstGeom prst="rect">
                <a:avLst/>
              </a:prstGeom>
              <a:noFill/>
              <a:ln w="9525">
                <a:noFill/>
              </a:ln>
            </p:spPr>
            <p:txBody>
              <a:bodyPr vert="eaVert" lIns="90083" tIns="45046" rIns="90083" bIns="45046">
                <a:spAutoFit/>
              </a:bodyPr>
              <a:lstStyle/>
              <a:p>
                <a:pPr eaLnBrk="1" hangingPunct="1">
                  <a:spcBef>
                    <a:spcPct val="50000"/>
                  </a:spcBef>
                </a:pPr>
                <a:r>
                  <a:rPr lang="zh-CN" altLang="en-US" sz="1700" i="0" dirty="0">
                    <a:solidFill>
                      <a:schemeClr val="hlink"/>
                    </a:solidFill>
                    <a:latin typeface="Arial" panose="020B0604020202020204" pitchFamily="34" charset="0"/>
                    <a:ea typeface="宋体" panose="02010600030101010101" pitchFamily="2" charset="-122"/>
                  </a:rPr>
                  <a:t>指  令                            数   据</a:t>
                </a:r>
              </a:p>
            </p:txBody>
          </p:sp>
        </p:grpSp>
        <p:sp>
          <p:nvSpPr>
            <p:cNvPr id="86031" name="Text Box 42"/>
            <p:cNvSpPr txBox="1"/>
            <p:nvPr/>
          </p:nvSpPr>
          <p:spPr>
            <a:xfrm>
              <a:off x="5511" y="2259"/>
              <a:ext cx="183" cy="219"/>
            </a:xfrm>
            <a:prstGeom prst="rect">
              <a:avLst/>
            </a:prstGeom>
            <a:noFill/>
            <a:ln w="9525">
              <a:noFill/>
            </a:ln>
          </p:spPr>
          <p:txBody>
            <a:bodyPr lIns="90083" tIns="45046" rIns="90083" bIns="45046">
              <a:spAutoFit/>
            </a:bodyPr>
            <a:lstStyle/>
            <a:p>
              <a:pPr eaLnBrk="1" hangingPunct="1">
                <a:spcBef>
                  <a:spcPct val="50000"/>
                </a:spcBef>
              </a:pPr>
              <a:r>
                <a:rPr lang="en-US" altLang="zh-CN" sz="1700" i="0" dirty="0">
                  <a:solidFill>
                    <a:srgbClr val="0000FF"/>
                  </a:solidFill>
                  <a:latin typeface="Arial" panose="020B0604020202020204" pitchFamily="34" charset="0"/>
                  <a:ea typeface="宋体" panose="02010600030101010101" pitchFamily="2" charset="-122"/>
                </a:rPr>
                <a:t>A</a:t>
              </a:r>
            </a:p>
          </p:txBody>
        </p:sp>
        <p:sp>
          <p:nvSpPr>
            <p:cNvPr id="86032" name="Text Box 43"/>
            <p:cNvSpPr txBox="1"/>
            <p:nvPr/>
          </p:nvSpPr>
          <p:spPr>
            <a:xfrm>
              <a:off x="5511" y="3430"/>
              <a:ext cx="183" cy="219"/>
            </a:xfrm>
            <a:prstGeom prst="rect">
              <a:avLst/>
            </a:prstGeom>
            <a:noFill/>
            <a:ln w="9525">
              <a:noFill/>
            </a:ln>
          </p:spPr>
          <p:txBody>
            <a:bodyPr lIns="90083" tIns="45046" rIns="90083" bIns="45046">
              <a:spAutoFit/>
            </a:bodyPr>
            <a:lstStyle/>
            <a:p>
              <a:pPr eaLnBrk="1" hangingPunct="1">
                <a:spcBef>
                  <a:spcPct val="50000"/>
                </a:spcBef>
              </a:pPr>
              <a:r>
                <a:rPr lang="en-US" altLang="zh-CN" sz="1700" i="0" dirty="0">
                  <a:solidFill>
                    <a:srgbClr val="0000FF"/>
                  </a:solidFill>
                  <a:latin typeface="Arial" panose="020B0604020202020204" pitchFamily="34" charset="0"/>
                  <a:ea typeface="宋体" panose="02010600030101010101" pitchFamily="2" charset="-122"/>
                </a:rPr>
                <a:t>V</a:t>
              </a:r>
            </a:p>
          </p:txBody>
        </p:sp>
      </p:grpSp>
      <p:sp>
        <p:nvSpPr>
          <p:cNvPr id="761910" name="Rectangle 54"/>
          <p:cNvSpPr/>
          <p:nvPr/>
        </p:nvSpPr>
        <p:spPr>
          <a:xfrm>
            <a:off x="4032250" y="2168525"/>
            <a:ext cx="2655888" cy="2190750"/>
          </a:xfrm>
          <a:prstGeom prst="rect">
            <a:avLst/>
          </a:prstGeom>
          <a:noFill/>
          <a:ln w="9525">
            <a:noFill/>
          </a:ln>
        </p:spPr>
        <p:txBody>
          <a:bodyPr lIns="0" tIns="0" rIns="0" bIns="0" anchor="ctr" anchorCtr="0">
            <a:spAutoFit/>
          </a:bodyPr>
          <a:lstStyle/>
          <a:p>
            <a:pPr>
              <a:lnSpc>
                <a:spcPct val="120000"/>
              </a:lnSpc>
            </a:pPr>
            <a:r>
              <a:rPr lang="zh-CN" altLang="en-US" sz="2000" i="0" dirty="0">
                <a:solidFill>
                  <a:srgbClr val="0000FF"/>
                </a:solidFill>
                <a:latin typeface="Arial" panose="020B0604020202020204" pitchFamily="34" charset="0"/>
                <a:ea typeface="黑体" panose="02010609060101010101" pitchFamily="49" charset="-122"/>
              </a:rPr>
              <a:t>若</a:t>
            </a:r>
            <a:r>
              <a:rPr lang="en-US" altLang="zh-CN" sz="2000" i="0" dirty="0">
                <a:solidFill>
                  <a:srgbClr val="0000FF"/>
                </a:solidFill>
                <a:latin typeface="Arial" panose="020B0604020202020204" pitchFamily="34" charset="0"/>
                <a:ea typeface="黑体" panose="02010609060101010101" pitchFamily="49" charset="-122"/>
              </a:rPr>
              <a:t>n</a:t>
            </a:r>
            <a:r>
              <a:rPr lang="zh-CN" altLang="en-US" sz="2000" i="0" dirty="0">
                <a:solidFill>
                  <a:srgbClr val="0000FF"/>
                </a:solidFill>
                <a:latin typeface="Arial" panose="020B0604020202020204" pitchFamily="34" charset="0"/>
                <a:ea typeface="黑体" panose="02010609060101010101" pitchFamily="49" charset="-122"/>
              </a:rPr>
              <a:t>足够大，则在一段时间内一直在局部区域内执行指令，故循环内指令的时间局部性好；按顺序执行，故程序的空间局部性好！</a:t>
            </a:r>
            <a:endParaRPr lang="en-US" altLang="zh-CN" sz="2000" i="0" dirty="0">
              <a:solidFill>
                <a:srgbClr val="0000FF"/>
              </a:solidFill>
              <a:latin typeface="Arial" panose="020B0604020202020204" pitchFamily="34" charset="0"/>
              <a:ea typeface="黑体" panose="02010609060101010101" pitchFamily="49" charset="-122"/>
            </a:endParaRPr>
          </a:p>
        </p:txBody>
      </p:sp>
      <p:sp>
        <p:nvSpPr>
          <p:cNvPr id="761911" name="Rectangle 55"/>
          <p:cNvSpPr/>
          <p:nvPr/>
        </p:nvSpPr>
        <p:spPr>
          <a:xfrm>
            <a:off x="522288" y="4849813"/>
            <a:ext cx="4410075" cy="1460500"/>
          </a:xfrm>
          <a:prstGeom prst="rect">
            <a:avLst/>
          </a:prstGeom>
          <a:noFill/>
          <a:ln w="9525">
            <a:noFill/>
          </a:ln>
        </p:spPr>
        <p:txBody>
          <a:bodyPr lIns="0" tIns="0" rIns="0" bIns="0" anchor="ctr" anchorCtr="0">
            <a:spAutoFit/>
          </a:bodyPr>
          <a:lstStyle/>
          <a:p>
            <a:pPr>
              <a:lnSpc>
                <a:spcPct val="120000"/>
              </a:lnSpc>
            </a:pPr>
            <a:r>
              <a:rPr lang="zh-CN" altLang="en-US" sz="2000" i="0" dirty="0">
                <a:solidFill>
                  <a:srgbClr val="0000FF"/>
                </a:solidFill>
                <a:latin typeface="Arial" panose="020B0604020202020204" pitchFamily="34" charset="0"/>
                <a:ea typeface="黑体" panose="02010609060101010101" pitchFamily="49" charset="-122"/>
              </a:rPr>
              <a:t>数组元素按顺序存放，也按顺序访问，所以，空间局部性好；</a:t>
            </a:r>
          </a:p>
          <a:p>
            <a:pPr>
              <a:lnSpc>
                <a:spcPct val="120000"/>
              </a:lnSpc>
            </a:pPr>
            <a:r>
              <a:rPr lang="zh-CN" altLang="en-US" sz="2000" i="0" dirty="0">
                <a:solidFill>
                  <a:srgbClr val="0000FF"/>
                </a:solidFill>
                <a:latin typeface="Arial" panose="020B0604020202020204" pitchFamily="34" charset="0"/>
                <a:ea typeface="黑体" panose="02010609060101010101" pitchFamily="49" charset="-122"/>
              </a:rPr>
              <a:t>每个数组元素都被访问</a:t>
            </a:r>
            <a:r>
              <a:rPr lang="en-US" altLang="zh-CN" sz="2000" i="0" dirty="0">
                <a:solidFill>
                  <a:srgbClr val="0000FF"/>
                </a:solidFill>
                <a:latin typeface="Arial" panose="020B0604020202020204" pitchFamily="34" charset="0"/>
                <a:ea typeface="黑体" panose="02010609060101010101" pitchFamily="49" charset="-122"/>
              </a:rPr>
              <a:t>1</a:t>
            </a:r>
            <a:r>
              <a:rPr lang="zh-CN" altLang="en-US" sz="2000" i="0" dirty="0">
                <a:solidFill>
                  <a:srgbClr val="0000FF"/>
                </a:solidFill>
                <a:latin typeface="Arial" panose="020B0604020202020204" pitchFamily="34" charset="0"/>
                <a:ea typeface="黑体" panose="02010609060101010101" pitchFamily="49" charset="-122"/>
              </a:rPr>
              <a:t>次，所以没有时间局部性。</a:t>
            </a:r>
          </a:p>
        </p:txBody>
      </p:sp>
      <p:grpSp>
        <p:nvGrpSpPr>
          <p:cNvPr id="761917" name="Group 61"/>
          <p:cNvGrpSpPr/>
          <p:nvPr/>
        </p:nvGrpSpPr>
        <p:grpSpPr>
          <a:xfrm>
            <a:off x="2816225" y="2573338"/>
            <a:ext cx="855663" cy="609600"/>
            <a:chOff x="1774" y="1621"/>
            <a:chExt cx="539" cy="384"/>
          </a:xfrm>
        </p:grpSpPr>
        <p:grpSp>
          <p:nvGrpSpPr>
            <p:cNvPr id="86025" name="Group 59"/>
            <p:cNvGrpSpPr/>
            <p:nvPr/>
          </p:nvGrpSpPr>
          <p:grpSpPr>
            <a:xfrm>
              <a:off x="1774" y="1678"/>
              <a:ext cx="142" cy="284"/>
              <a:chOff x="1633" y="1678"/>
              <a:chExt cx="340" cy="199"/>
            </a:xfrm>
          </p:grpSpPr>
          <p:sp>
            <p:nvSpPr>
              <p:cNvPr id="86027" name="Line 56"/>
              <p:cNvSpPr/>
              <p:nvPr/>
            </p:nvSpPr>
            <p:spPr>
              <a:xfrm>
                <a:off x="1633" y="1877"/>
                <a:ext cx="340" cy="0"/>
              </a:xfrm>
              <a:prstGeom prst="line">
                <a:avLst/>
              </a:prstGeom>
              <a:ln w="28575" cap="flat" cmpd="sng">
                <a:solidFill>
                  <a:srgbClr val="800000"/>
                </a:solidFill>
                <a:prstDash val="solid"/>
                <a:headEnd type="none" w="med" len="med"/>
                <a:tailEnd type="none" w="med" len="med"/>
              </a:ln>
            </p:spPr>
          </p:sp>
          <p:sp>
            <p:nvSpPr>
              <p:cNvPr id="86028" name="Line 57"/>
              <p:cNvSpPr/>
              <p:nvPr/>
            </p:nvSpPr>
            <p:spPr>
              <a:xfrm>
                <a:off x="1973" y="1678"/>
                <a:ext cx="0" cy="199"/>
              </a:xfrm>
              <a:prstGeom prst="line">
                <a:avLst/>
              </a:prstGeom>
              <a:ln w="28575" cap="flat" cmpd="sng">
                <a:solidFill>
                  <a:srgbClr val="800000"/>
                </a:solidFill>
                <a:prstDash val="solid"/>
                <a:headEnd type="none" w="med" len="med"/>
                <a:tailEnd type="none" w="med" len="med"/>
              </a:ln>
            </p:spPr>
          </p:sp>
          <p:sp>
            <p:nvSpPr>
              <p:cNvPr id="86029" name="Line 58"/>
              <p:cNvSpPr/>
              <p:nvPr/>
            </p:nvSpPr>
            <p:spPr>
              <a:xfrm flipH="1">
                <a:off x="1633" y="1678"/>
                <a:ext cx="340" cy="0"/>
              </a:xfrm>
              <a:prstGeom prst="line">
                <a:avLst/>
              </a:prstGeom>
              <a:ln w="28575" cap="flat" cmpd="sng">
                <a:solidFill>
                  <a:srgbClr val="800000"/>
                </a:solidFill>
                <a:prstDash val="solid"/>
                <a:headEnd type="none" w="med" len="med"/>
                <a:tailEnd type="triangle" w="med" len="med"/>
              </a:ln>
            </p:spPr>
          </p:sp>
        </p:grpSp>
        <p:sp>
          <p:nvSpPr>
            <p:cNvPr id="86026" name="Text Box 60"/>
            <p:cNvSpPr txBox="1"/>
            <p:nvPr/>
          </p:nvSpPr>
          <p:spPr>
            <a:xfrm>
              <a:off x="1973" y="1621"/>
              <a:ext cx="340" cy="384"/>
            </a:xfrm>
            <a:prstGeom prst="rect">
              <a:avLst/>
            </a:prstGeom>
            <a:noFill/>
            <a:ln w="9525">
              <a:noFill/>
            </a:ln>
          </p:spPr>
          <p:txBody>
            <a:bodyPr lIns="0" tIns="0" rIns="0" bIns="0">
              <a:spAutoFit/>
            </a:bodyPr>
            <a:lstStyle/>
            <a:p>
              <a:pPr eaLnBrk="1" hangingPunct="1">
                <a:spcBef>
                  <a:spcPct val="50000"/>
                </a:spcBef>
              </a:pPr>
              <a:r>
                <a:rPr lang="zh-CN" altLang="en-US" sz="2000" i="0" dirty="0">
                  <a:solidFill>
                    <a:srgbClr val="006600"/>
                  </a:solidFill>
                  <a:latin typeface="Arial" panose="020B0604020202020204" pitchFamily="34" charset="0"/>
                  <a:ea typeface="黑体" panose="02010609060101010101" pitchFamily="49" charset="-122"/>
                </a:rPr>
                <a:t>循环</a:t>
              </a:r>
              <a:r>
                <a:rPr lang="en-US" altLang="zh-CN" sz="2000" i="0" dirty="0">
                  <a:solidFill>
                    <a:srgbClr val="006600"/>
                  </a:solidFill>
                  <a:latin typeface="Arial" panose="020B0604020202020204" pitchFamily="34" charset="0"/>
                  <a:ea typeface="黑体" panose="02010609060101010101" pitchFamily="49" charset="-122"/>
                </a:rPr>
                <a:t>n</a:t>
              </a:r>
              <a:r>
                <a:rPr lang="zh-CN" altLang="en-US" sz="2000" i="0" dirty="0">
                  <a:solidFill>
                    <a:srgbClr val="006600"/>
                  </a:solidFill>
                  <a:latin typeface="Arial" panose="020B0604020202020204" pitchFamily="34" charset="0"/>
                  <a:ea typeface="黑体" panose="02010609060101010101" pitchFamily="49" charset="-122"/>
                </a:rPr>
                <a:t>次</a:t>
              </a: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61860">
                                            <p:txEl>
                                              <p:pRg st="0" end="0"/>
                                            </p:txEl>
                                          </p:spTgt>
                                        </p:tgtEl>
                                        <p:attrNameLst>
                                          <p:attrName>style.visibility</p:attrName>
                                        </p:attrNameLst>
                                      </p:cBhvr>
                                      <p:to>
                                        <p:strVal val="visible"/>
                                      </p:to>
                                    </p:set>
                                    <p:animEffect transition="in" filter="blinds(horizontal)">
                                      <p:cBhvr>
                                        <p:cTn id="7" dur="500"/>
                                        <p:tgtEl>
                                          <p:spTgt spid="761860">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761860">
                                            <p:txEl>
                                              <p:pRg st="1" end="1"/>
                                            </p:txEl>
                                          </p:spTgt>
                                        </p:tgtEl>
                                        <p:attrNameLst>
                                          <p:attrName>style.visibility</p:attrName>
                                        </p:attrNameLst>
                                      </p:cBhvr>
                                      <p:to>
                                        <p:strVal val="visible"/>
                                      </p:to>
                                    </p:set>
                                    <p:animEffect transition="in" filter="blinds(horizontal)">
                                      <p:cBhvr>
                                        <p:cTn id="10" dur="500"/>
                                        <p:tgtEl>
                                          <p:spTgt spid="761860">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761860">
                                            <p:txEl>
                                              <p:pRg st="2" end="2"/>
                                            </p:txEl>
                                          </p:spTgt>
                                        </p:tgtEl>
                                        <p:attrNameLst>
                                          <p:attrName>style.visibility</p:attrName>
                                        </p:attrNameLst>
                                      </p:cBhvr>
                                      <p:to>
                                        <p:strVal val="visible"/>
                                      </p:to>
                                    </p:set>
                                    <p:animEffect transition="in" filter="blinds(horizontal)">
                                      <p:cBhvr>
                                        <p:cTn id="15" dur="500"/>
                                        <p:tgtEl>
                                          <p:spTgt spid="761860">
                                            <p:txEl>
                                              <p:pRg st="2" end="2"/>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761860">
                                            <p:txEl>
                                              <p:pRg st="3" end="3"/>
                                            </p:txEl>
                                          </p:spTgt>
                                        </p:tgtEl>
                                        <p:attrNameLst>
                                          <p:attrName>style.visibility</p:attrName>
                                        </p:attrNameLst>
                                      </p:cBhvr>
                                      <p:to>
                                        <p:strVal val="visible"/>
                                      </p:to>
                                    </p:set>
                                    <p:animEffect transition="in" filter="blinds(horizontal)">
                                      <p:cBhvr>
                                        <p:cTn id="18" dur="500"/>
                                        <p:tgtEl>
                                          <p:spTgt spid="761860">
                                            <p:txEl>
                                              <p:pRg st="3" end="3"/>
                                            </p:txEl>
                                          </p:spTgt>
                                        </p:tgtEl>
                                      </p:cBhvr>
                                    </p:animEffect>
                                  </p:childTnLst>
                                </p:cTn>
                              </p:par>
                              <p:par>
                                <p:cTn id="19" presetID="3" presetClass="entr" presetSubtype="10" fill="hold" nodeType="withEffect">
                                  <p:stCondLst>
                                    <p:cond delay="0"/>
                                  </p:stCondLst>
                                  <p:childTnLst>
                                    <p:set>
                                      <p:cBhvr>
                                        <p:cTn id="20" dur="1" fill="hold">
                                          <p:stCondLst>
                                            <p:cond delay="0"/>
                                          </p:stCondLst>
                                        </p:cTn>
                                        <p:tgtEl>
                                          <p:spTgt spid="761860">
                                            <p:txEl>
                                              <p:pRg st="4" end="4"/>
                                            </p:txEl>
                                          </p:spTgt>
                                        </p:tgtEl>
                                        <p:attrNameLst>
                                          <p:attrName>style.visibility</p:attrName>
                                        </p:attrNameLst>
                                      </p:cBhvr>
                                      <p:to>
                                        <p:strVal val="visible"/>
                                      </p:to>
                                    </p:set>
                                    <p:animEffect transition="in" filter="blinds(horizontal)">
                                      <p:cBhvr>
                                        <p:cTn id="21" dur="500"/>
                                        <p:tgtEl>
                                          <p:spTgt spid="761860">
                                            <p:txEl>
                                              <p:pRg st="4" end="4"/>
                                            </p:txEl>
                                          </p:spTgt>
                                        </p:tgtEl>
                                      </p:cBhvr>
                                    </p:animEffect>
                                  </p:childTnLst>
                                </p:cTn>
                              </p:par>
                              <p:par>
                                <p:cTn id="22" presetID="3" presetClass="entr" presetSubtype="10" fill="hold" nodeType="withEffect">
                                  <p:stCondLst>
                                    <p:cond delay="0"/>
                                  </p:stCondLst>
                                  <p:childTnLst>
                                    <p:set>
                                      <p:cBhvr>
                                        <p:cTn id="23" dur="1" fill="hold">
                                          <p:stCondLst>
                                            <p:cond delay="0"/>
                                          </p:stCondLst>
                                        </p:cTn>
                                        <p:tgtEl>
                                          <p:spTgt spid="761860">
                                            <p:txEl>
                                              <p:pRg st="5" end="5"/>
                                            </p:txEl>
                                          </p:spTgt>
                                        </p:tgtEl>
                                        <p:attrNameLst>
                                          <p:attrName>style.visibility</p:attrName>
                                        </p:attrNameLst>
                                      </p:cBhvr>
                                      <p:to>
                                        <p:strVal val="visible"/>
                                      </p:to>
                                    </p:set>
                                    <p:animEffect transition="in" filter="blinds(horizontal)">
                                      <p:cBhvr>
                                        <p:cTn id="24" dur="500"/>
                                        <p:tgtEl>
                                          <p:spTgt spid="761860">
                                            <p:txEl>
                                              <p:pRg st="5" end="5"/>
                                            </p:txEl>
                                          </p:spTgt>
                                        </p:tgtEl>
                                      </p:cBhvr>
                                    </p:animEffect>
                                  </p:childTnLst>
                                </p:cTn>
                              </p:par>
                              <p:par>
                                <p:cTn id="25" presetID="3" presetClass="entr" presetSubtype="10" fill="hold" nodeType="withEffect">
                                  <p:stCondLst>
                                    <p:cond delay="0"/>
                                  </p:stCondLst>
                                  <p:childTnLst>
                                    <p:set>
                                      <p:cBhvr>
                                        <p:cTn id="26" dur="1" fill="hold">
                                          <p:stCondLst>
                                            <p:cond delay="0"/>
                                          </p:stCondLst>
                                        </p:cTn>
                                        <p:tgtEl>
                                          <p:spTgt spid="761860">
                                            <p:txEl>
                                              <p:pRg st="6" end="6"/>
                                            </p:txEl>
                                          </p:spTgt>
                                        </p:tgtEl>
                                        <p:attrNameLst>
                                          <p:attrName>style.visibility</p:attrName>
                                        </p:attrNameLst>
                                      </p:cBhvr>
                                      <p:to>
                                        <p:strVal val="visible"/>
                                      </p:to>
                                    </p:set>
                                    <p:animEffect transition="in" filter="blinds(horizontal)">
                                      <p:cBhvr>
                                        <p:cTn id="27" dur="500"/>
                                        <p:tgtEl>
                                          <p:spTgt spid="761860">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761917"/>
                                        </p:tgtEl>
                                        <p:attrNameLst>
                                          <p:attrName>style.visibility</p:attrName>
                                        </p:attrNameLst>
                                      </p:cBhvr>
                                      <p:to>
                                        <p:strVal val="visible"/>
                                      </p:to>
                                    </p:set>
                                    <p:animEffect transition="in" filter="blinds(horizontal)">
                                      <p:cBhvr>
                                        <p:cTn id="32" dur="500"/>
                                        <p:tgtEl>
                                          <p:spTgt spid="761917"/>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761910"/>
                                        </p:tgtEl>
                                        <p:attrNameLst>
                                          <p:attrName>style.visibility</p:attrName>
                                        </p:attrNameLst>
                                      </p:cBhvr>
                                      <p:to>
                                        <p:strVal val="visible"/>
                                      </p:to>
                                    </p:set>
                                    <p:animEffect transition="in" filter="blinds(horizontal)">
                                      <p:cBhvr>
                                        <p:cTn id="37" dur="500"/>
                                        <p:tgtEl>
                                          <p:spTgt spid="761910"/>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761860">
                                            <p:txEl>
                                              <p:pRg st="7" end="7"/>
                                            </p:txEl>
                                          </p:spTgt>
                                        </p:tgtEl>
                                        <p:attrNameLst>
                                          <p:attrName>style.visibility</p:attrName>
                                        </p:attrNameLst>
                                      </p:cBhvr>
                                      <p:to>
                                        <p:strVal val="visible"/>
                                      </p:to>
                                    </p:set>
                                    <p:animEffect transition="in" filter="blinds(horizontal)">
                                      <p:cBhvr>
                                        <p:cTn id="42" dur="500"/>
                                        <p:tgtEl>
                                          <p:spTgt spid="761860">
                                            <p:txEl>
                                              <p:pRg st="7" end="7"/>
                                            </p:txEl>
                                          </p:spTgt>
                                        </p:tgtEl>
                                      </p:cBhvr>
                                    </p:animEffect>
                                  </p:childTnLst>
                                </p:cTn>
                              </p:par>
                              <p:par>
                                <p:cTn id="43" presetID="3" presetClass="entr" presetSubtype="10" fill="hold" nodeType="withEffect">
                                  <p:stCondLst>
                                    <p:cond delay="0"/>
                                  </p:stCondLst>
                                  <p:childTnLst>
                                    <p:set>
                                      <p:cBhvr>
                                        <p:cTn id="44" dur="1" fill="hold">
                                          <p:stCondLst>
                                            <p:cond delay="0"/>
                                          </p:stCondLst>
                                        </p:cTn>
                                        <p:tgtEl>
                                          <p:spTgt spid="761860">
                                            <p:txEl>
                                              <p:pRg st="8" end="8"/>
                                            </p:txEl>
                                          </p:spTgt>
                                        </p:tgtEl>
                                        <p:attrNameLst>
                                          <p:attrName>style.visibility</p:attrName>
                                        </p:attrNameLst>
                                      </p:cBhvr>
                                      <p:to>
                                        <p:strVal val="visible"/>
                                      </p:to>
                                    </p:set>
                                    <p:animEffect transition="in" filter="blinds(horizontal)">
                                      <p:cBhvr>
                                        <p:cTn id="45" dur="500"/>
                                        <p:tgtEl>
                                          <p:spTgt spid="761860">
                                            <p:txEl>
                                              <p:pRg st="8" end="8"/>
                                            </p:txEl>
                                          </p:spTgt>
                                        </p:tgtEl>
                                      </p:cBhvr>
                                    </p:animEffect>
                                  </p:childTnLst>
                                </p:cTn>
                              </p:par>
                              <p:par>
                                <p:cTn id="46" presetID="3" presetClass="entr" presetSubtype="10" fill="hold" nodeType="withEffect">
                                  <p:stCondLst>
                                    <p:cond delay="0"/>
                                  </p:stCondLst>
                                  <p:childTnLst>
                                    <p:set>
                                      <p:cBhvr>
                                        <p:cTn id="47" dur="1" fill="hold">
                                          <p:stCondLst>
                                            <p:cond delay="0"/>
                                          </p:stCondLst>
                                        </p:cTn>
                                        <p:tgtEl>
                                          <p:spTgt spid="761860">
                                            <p:txEl>
                                              <p:pRg st="9" end="9"/>
                                            </p:txEl>
                                          </p:spTgt>
                                        </p:tgtEl>
                                        <p:attrNameLst>
                                          <p:attrName>style.visibility</p:attrName>
                                        </p:attrNameLst>
                                      </p:cBhvr>
                                      <p:to>
                                        <p:strVal val="visible"/>
                                      </p:to>
                                    </p:set>
                                    <p:animEffect transition="in" filter="blinds(horizontal)">
                                      <p:cBhvr>
                                        <p:cTn id="48" dur="500"/>
                                        <p:tgtEl>
                                          <p:spTgt spid="761860">
                                            <p:txEl>
                                              <p:pRg st="9" end="9"/>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3" presetClass="entr" presetSubtype="10" fill="hold" grpId="0" nodeType="clickEffect">
                                  <p:stCondLst>
                                    <p:cond delay="0"/>
                                  </p:stCondLst>
                                  <p:childTnLst>
                                    <p:set>
                                      <p:cBhvr>
                                        <p:cTn id="52" dur="1" fill="hold">
                                          <p:stCondLst>
                                            <p:cond delay="0"/>
                                          </p:stCondLst>
                                        </p:cTn>
                                        <p:tgtEl>
                                          <p:spTgt spid="761911"/>
                                        </p:tgtEl>
                                        <p:attrNameLst>
                                          <p:attrName>style.visibility</p:attrName>
                                        </p:attrNameLst>
                                      </p:cBhvr>
                                      <p:to>
                                        <p:strVal val="visible"/>
                                      </p:to>
                                    </p:set>
                                    <p:animEffect transition="in" filter="blinds(horizontal)">
                                      <p:cBhvr>
                                        <p:cTn id="53" dur="500"/>
                                        <p:tgtEl>
                                          <p:spTgt spid="7619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1910" grpId="0"/>
      <p:bldP spid="76191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p:cNvSpPr>
          <p:nvPr>
            <p:ph type="title"/>
          </p:nvPr>
        </p:nvSpPr>
        <p:spPr>
          <a:ln/>
        </p:spPr>
        <p:txBody>
          <a:bodyPr vert="horz" wrap="square" lIns="91440" tIns="45720" rIns="91440" bIns="45720" anchor="ctr" anchorCtr="0"/>
          <a:lstStyle/>
          <a:p>
            <a:pPr eaLnBrk="1" hangingPunct="1"/>
            <a:r>
              <a:rPr lang="zh-CN" altLang="en-US" sz="2800" dirty="0"/>
              <a:t>程序的局部性原理举例</a:t>
            </a:r>
            <a:r>
              <a:rPr lang="en-US" altLang="zh-CN" sz="2800" dirty="0"/>
              <a:t>2</a:t>
            </a:r>
          </a:p>
        </p:txBody>
      </p:sp>
      <p:sp>
        <p:nvSpPr>
          <p:cNvPr id="87043" name="Rectangle 3"/>
          <p:cNvSpPr>
            <a:spLocks noGrp="1"/>
          </p:cNvSpPr>
          <p:nvPr>
            <p:ph idx="1" hasCustomPrompt="1"/>
          </p:nvPr>
        </p:nvSpPr>
        <p:spPr>
          <a:xfrm>
            <a:off x="26988" y="939800"/>
            <a:ext cx="8783637" cy="1003300"/>
          </a:xfrm>
          <a:ln/>
        </p:spPr>
        <p:txBody>
          <a:bodyPr vert="horz" wrap="square" lIns="91440" tIns="45720" rIns="91440" bIns="45720" anchor="t" anchorCtr="0"/>
          <a:lstStyle/>
          <a:p>
            <a:pPr eaLnBrk="1" hangingPunct="1">
              <a:lnSpc>
                <a:spcPct val="110000"/>
              </a:lnSpc>
              <a:buNone/>
            </a:pPr>
            <a:r>
              <a:rPr lang="zh-CN" altLang="en-US" sz="1400" dirty="0"/>
              <a:t>      </a:t>
            </a:r>
            <a:r>
              <a:rPr lang="zh-CN" altLang="en-US" sz="1800" dirty="0">
                <a:ea typeface="黑体" panose="02010609060101010101" pitchFamily="49" charset="-122"/>
              </a:rPr>
              <a:t>以下哪个对数组</a:t>
            </a:r>
            <a:r>
              <a:rPr lang="en-US" altLang="zh-CN" sz="1800" dirty="0">
                <a:ea typeface="黑体" panose="02010609060101010101" pitchFamily="49" charset="-122"/>
              </a:rPr>
              <a:t>A</a:t>
            </a:r>
            <a:r>
              <a:rPr lang="zh-CN" altLang="en-US" sz="1800" dirty="0">
                <a:ea typeface="黑体" panose="02010609060101010101" pitchFamily="49" charset="-122"/>
              </a:rPr>
              <a:t>引用的空间局部性更好？时间局部性呢？变量</a:t>
            </a:r>
            <a:r>
              <a:rPr lang="en-US" altLang="zh-CN" sz="1800" dirty="0">
                <a:ea typeface="黑体" panose="02010609060101010101" pitchFamily="49" charset="-122"/>
              </a:rPr>
              <a:t>sum</a:t>
            </a:r>
            <a:r>
              <a:rPr lang="zh-CN" altLang="en-US" sz="1800" dirty="0">
                <a:ea typeface="黑体" panose="02010609060101010101" pitchFamily="49" charset="-122"/>
              </a:rPr>
              <a:t>的空间局部性和时间局部性如何？对于指令来说，</a:t>
            </a:r>
            <a:r>
              <a:rPr lang="en-US" altLang="zh-CN" sz="1800" dirty="0">
                <a:ea typeface="黑体" panose="02010609060101010101" pitchFamily="49" charset="-122"/>
              </a:rPr>
              <a:t>for</a:t>
            </a:r>
            <a:r>
              <a:rPr lang="zh-CN" altLang="en-US" sz="1800" dirty="0">
                <a:ea typeface="黑体" panose="02010609060101010101" pitchFamily="49" charset="-122"/>
              </a:rPr>
              <a:t>循环体的空间局部性和时间局部性如何？</a:t>
            </a:r>
          </a:p>
        </p:txBody>
      </p:sp>
      <p:sp>
        <p:nvSpPr>
          <p:cNvPr id="736260" name="Rectangle 4"/>
          <p:cNvSpPr/>
          <p:nvPr/>
        </p:nvSpPr>
        <p:spPr>
          <a:xfrm>
            <a:off x="5381625" y="6613525"/>
            <a:ext cx="3481388" cy="244475"/>
          </a:xfrm>
          <a:prstGeom prst="rect">
            <a:avLst/>
          </a:prstGeom>
          <a:noFill/>
          <a:ln w="9525">
            <a:noFill/>
          </a:ln>
        </p:spPr>
        <p:txBody>
          <a:bodyPr wrap="none" lIns="0" tIns="0" rIns="0" bIns="0">
            <a:spAutoFit/>
          </a:bodyPr>
          <a:lstStyle/>
          <a:p>
            <a:pPr eaLnBrk="1" hangingPunct="1">
              <a:spcBef>
                <a:spcPct val="20000"/>
              </a:spcBef>
              <a:buClr>
                <a:schemeClr val="accent1"/>
              </a:buClr>
              <a:buSzPct val="80000"/>
              <a:buFont typeface="Wingdings" panose="05000000000000000000" pitchFamily="2" charset="2"/>
              <a:buNone/>
            </a:pPr>
            <a:r>
              <a:rPr lang="zh-CN" altLang="en-US" sz="1600" i="0" dirty="0">
                <a:solidFill>
                  <a:srgbClr val="CC3300"/>
                </a:solidFill>
                <a:latin typeface="宋体" panose="02010600030101010101" pitchFamily="2" charset="-122"/>
                <a:ea typeface="宋体" panose="02010600030101010101" pitchFamily="2" charset="-122"/>
              </a:rPr>
              <a:t>假定数组在存储器中按行优先顺序存放</a:t>
            </a:r>
            <a:endParaRPr lang="zh-CN" altLang="en-US" sz="1600" b="0" i="0" dirty="0">
              <a:solidFill>
                <a:srgbClr val="CC3300"/>
              </a:solidFill>
              <a:latin typeface="宋体" panose="02010600030101010101" pitchFamily="2" charset="-122"/>
              <a:ea typeface="宋体" panose="02010600030101010101" pitchFamily="2" charset="-122"/>
            </a:endParaRPr>
          </a:p>
        </p:txBody>
      </p:sp>
      <p:sp>
        <p:nvSpPr>
          <p:cNvPr id="87045" name="Text Box 5"/>
          <p:cNvSpPr txBox="1"/>
          <p:nvPr/>
        </p:nvSpPr>
        <p:spPr>
          <a:xfrm>
            <a:off x="304800" y="6170613"/>
            <a:ext cx="7507288" cy="274637"/>
          </a:xfrm>
          <a:prstGeom prst="rect">
            <a:avLst/>
          </a:prstGeom>
          <a:noFill/>
          <a:ln w="9525">
            <a:noFill/>
          </a:ln>
        </p:spPr>
        <p:txBody>
          <a:bodyPr lIns="0" tIns="0" rIns="0" bIns="0">
            <a:spAutoFit/>
          </a:bodyPr>
          <a:lstStyle/>
          <a:p>
            <a:pPr eaLnBrk="1" hangingPunct="1">
              <a:spcBef>
                <a:spcPct val="50000"/>
              </a:spcBef>
            </a:pPr>
            <a:endParaRPr lang="zh-CN" altLang="en-US" dirty="0">
              <a:latin typeface="Arial" panose="020B0604020202020204" pitchFamily="34" charset="0"/>
            </a:endParaRPr>
          </a:p>
        </p:txBody>
      </p:sp>
      <p:sp>
        <p:nvSpPr>
          <p:cNvPr id="736262" name="Rectangle 6"/>
          <p:cNvSpPr/>
          <p:nvPr/>
        </p:nvSpPr>
        <p:spPr>
          <a:xfrm>
            <a:off x="296863" y="4070350"/>
            <a:ext cx="4979987" cy="2689225"/>
          </a:xfrm>
          <a:prstGeom prst="rect">
            <a:avLst/>
          </a:prstGeom>
          <a:solidFill>
            <a:schemeClr val="bg1"/>
          </a:solidFill>
          <a:ln w="9525" cap="flat" cmpd="sng">
            <a:solidFill>
              <a:schemeClr val="tx1"/>
            </a:solidFill>
            <a:prstDash val="solid"/>
            <a:miter/>
            <a:headEnd type="none" w="med" len="med"/>
            <a:tailEnd type="none" w="med" len="med"/>
          </a:ln>
        </p:spPr>
        <p:txBody>
          <a:bodyPr lIns="0" tIns="0" rIns="0" bIns="0">
            <a:spAutoFit/>
          </a:bodyPr>
          <a:lstStyle/>
          <a:p>
            <a:pPr eaLnBrk="1" hangingPunct="1">
              <a:lnSpc>
                <a:spcPct val="110000"/>
              </a:lnSpc>
              <a:buClr>
                <a:schemeClr val="accent1"/>
              </a:buClr>
              <a:buSzPct val="80000"/>
              <a:buFont typeface="Wingdings" panose="05000000000000000000" pitchFamily="2" charset="2"/>
            </a:pPr>
            <a:r>
              <a:rPr lang="zh-CN" altLang="en-US" sz="2000" i="0" dirty="0">
                <a:solidFill>
                  <a:srgbClr val="CC0000"/>
                </a:solidFill>
                <a:latin typeface="Arial" panose="020B0604020202020204" pitchFamily="34" charset="0"/>
                <a:ea typeface="宋体" panose="02010600030101010101" pitchFamily="2" charset="-122"/>
              </a:rPr>
              <a:t>程序段</a:t>
            </a:r>
            <a:r>
              <a:rPr lang="en-US" altLang="zh-CN" sz="2000" i="0" dirty="0">
                <a:solidFill>
                  <a:srgbClr val="CC0000"/>
                </a:solidFill>
                <a:latin typeface="Arial" panose="020B0604020202020204" pitchFamily="34" charset="0"/>
                <a:ea typeface="宋体" panose="02010600030101010101" pitchFamily="2" charset="-122"/>
              </a:rPr>
              <a:t>B:</a:t>
            </a:r>
          </a:p>
          <a:p>
            <a:pPr eaLnBrk="1" hangingPunct="1">
              <a:lnSpc>
                <a:spcPct val="110000"/>
              </a:lnSpc>
              <a:buClr>
                <a:schemeClr val="accent1"/>
              </a:buClr>
              <a:buSzPct val="80000"/>
              <a:buFont typeface="Wingdings" panose="05000000000000000000" pitchFamily="2" charset="2"/>
            </a:pPr>
            <a:r>
              <a:rPr lang="en-US" altLang="zh-CN" sz="2000" i="0" dirty="0">
                <a:solidFill>
                  <a:schemeClr val="tx1"/>
                </a:solidFill>
                <a:latin typeface="Arial" panose="020B0604020202020204" pitchFamily="34" charset="0"/>
                <a:ea typeface="宋体" panose="02010600030101010101" pitchFamily="2" charset="-122"/>
              </a:rPr>
              <a:t> int sumarraycols(int A[M][N])</a:t>
            </a:r>
          </a:p>
          <a:p>
            <a:pPr eaLnBrk="1" hangingPunct="1">
              <a:lnSpc>
                <a:spcPct val="110000"/>
              </a:lnSpc>
            </a:pPr>
            <a:r>
              <a:rPr lang="en-US" altLang="zh-CN" sz="2000" i="0" dirty="0">
                <a:solidFill>
                  <a:schemeClr val="tx1"/>
                </a:solidFill>
                <a:latin typeface="Arial" panose="020B0604020202020204" pitchFamily="34" charset="0"/>
                <a:ea typeface="宋体" panose="02010600030101010101" pitchFamily="2" charset="-122"/>
              </a:rPr>
              <a:t> {</a:t>
            </a:r>
          </a:p>
          <a:p>
            <a:pPr eaLnBrk="1" hangingPunct="1">
              <a:lnSpc>
                <a:spcPct val="110000"/>
              </a:lnSpc>
            </a:pPr>
            <a:r>
              <a:rPr lang="en-US" altLang="zh-CN" sz="2000" i="0" dirty="0">
                <a:solidFill>
                  <a:schemeClr val="tx1"/>
                </a:solidFill>
                <a:latin typeface="Arial" panose="020B0604020202020204" pitchFamily="34" charset="0"/>
                <a:ea typeface="宋体" panose="02010600030101010101" pitchFamily="2" charset="-122"/>
              </a:rPr>
              <a:t>     int i, j, sum=0;</a:t>
            </a:r>
          </a:p>
          <a:p>
            <a:pPr eaLnBrk="1" hangingPunct="1">
              <a:lnSpc>
                <a:spcPct val="110000"/>
              </a:lnSpc>
            </a:pPr>
            <a:r>
              <a:rPr lang="en-US" altLang="zh-CN" sz="2000" i="0" dirty="0">
                <a:solidFill>
                  <a:schemeClr val="tx1"/>
                </a:solidFill>
                <a:latin typeface="Arial" panose="020B0604020202020204" pitchFamily="34" charset="0"/>
                <a:ea typeface="宋体" panose="02010600030101010101" pitchFamily="2" charset="-122"/>
              </a:rPr>
              <a:t>          for  </a:t>
            </a:r>
            <a:r>
              <a:rPr lang="en-US" altLang="zh-CN" sz="2000" i="0" dirty="0">
                <a:solidFill>
                  <a:srgbClr val="CC0000"/>
                </a:solidFill>
                <a:latin typeface="Arial" panose="020B0604020202020204" pitchFamily="34" charset="0"/>
                <a:ea typeface="宋体" panose="02010600030101010101" pitchFamily="2" charset="-122"/>
              </a:rPr>
              <a:t>(j=0; j&lt;N, j++)</a:t>
            </a:r>
          </a:p>
          <a:p>
            <a:pPr eaLnBrk="1" hangingPunct="1">
              <a:lnSpc>
                <a:spcPct val="110000"/>
              </a:lnSpc>
            </a:pPr>
            <a:r>
              <a:rPr lang="en-US" altLang="zh-CN" sz="2000" i="0" dirty="0">
                <a:solidFill>
                  <a:schemeClr val="tx1"/>
                </a:solidFill>
                <a:latin typeface="Arial" panose="020B0604020202020204" pitchFamily="34" charset="0"/>
                <a:ea typeface="宋体" panose="02010600030101010101" pitchFamily="2" charset="-122"/>
              </a:rPr>
              <a:t>	  for </a:t>
            </a:r>
            <a:r>
              <a:rPr lang="en-US" altLang="zh-CN" sz="2000" i="0" dirty="0">
                <a:solidFill>
                  <a:srgbClr val="0000FF"/>
                </a:solidFill>
                <a:latin typeface="Arial" panose="020B0604020202020204" pitchFamily="34" charset="0"/>
                <a:ea typeface="宋体" panose="02010600030101010101" pitchFamily="2" charset="-122"/>
              </a:rPr>
              <a:t>(i=0; i&lt;M, i++)</a:t>
            </a:r>
            <a:r>
              <a:rPr lang="en-US" altLang="zh-CN" sz="2000" i="0" dirty="0">
                <a:solidFill>
                  <a:schemeClr val="tx1"/>
                </a:solidFill>
                <a:latin typeface="Arial" panose="020B0604020202020204" pitchFamily="34" charset="0"/>
                <a:ea typeface="宋体" panose="02010600030101010101" pitchFamily="2" charset="-122"/>
              </a:rPr>
              <a:t>  sum+=A[i][j];</a:t>
            </a:r>
          </a:p>
          <a:p>
            <a:pPr eaLnBrk="1" hangingPunct="1">
              <a:lnSpc>
                <a:spcPct val="110000"/>
              </a:lnSpc>
            </a:pPr>
            <a:r>
              <a:rPr lang="en-US" altLang="zh-CN" sz="2000" i="0" dirty="0">
                <a:solidFill>
                  <a:schemeClr val="tx1"/>
                </a:solidFill>
                <a:latin typeface="Arial" panose="020B0604020202020204" pitchFamily="34" charset="0"/>
                <a:ea typeface="宋体" panose="02010600030101010101" pitchFamily="2" charset="-122"/>
              </a:rPr>
              <a:t>           return sum;</a:t>
            </a:r>
          </a:p>
          <a:p>
            <a:pPr eaLnBrk="1" hangingPunct="1">
              <a:lnSpc>
                <a:spcPct val="110000"/>
              </a:lnSpc>
            </a:pPr>
            <a:r>
              <a:rPr lang="en-US" altLang="zh-CN" sz="2000" i="0" dirty="0">
                <a:solidFill>
                  <a:schemeClr val="tx1"/>
                </a:solidFill>
                <a:latin typeface="Arial" panose="020B0604020202020204" pitchFamily="34" charset="0"/>
                <a:ea typeface="宋体" panose="02010600030101010101" pitchFamily="2" charset="-122"/>
              </a:rPr>
              <a:t> }</a:t>
            </a:r>
          </a:p>
        </p:txBody>
      </p:sp>
      <p:sp>
        <p:nvSpPr>
          <p:cNvPr id="736263" name="Rectangle 7"/>
          <p:cNvSpPr/>
          <p:nvPr/>
        </p:nvSpPr>
        <p:spPr>
          <a:xfrm>
            <a:off x="296863" y="1673225"/>
            <a:ext cx="4995862" cy="2320925"/>
          </a:xfrm>
          <a:prstGeom prst="rect">
            <a:avLst/>
          </a:prstGeom>
          <a:noFill/>
          <a:ln w="9525" cap="flat" cmpd="sng">
            <a:solidFill>
              <a:schemeClr val="tx1"/>
            </a:solidFill>
            <a:prstDash val="solid"/>
            <a:miter/>
            <a:headEnd type="none" w="med" len="med"/>
            <a:tailEnd type="none" w="med" len="med"/>
          </a:ln>
        </p:spPr>
        <p:txBody>
          <a:bodyPr lIns="0" tIns="0" rIns="0" bIns="0">
            <a:spAutoFit/>
          </a:bodyPr>
          <a:lstStyle/>
          <a:p>
            <a:pPr eaLnBrk="1" hangingPunct="1">
              <a:lnSpc>
                <a:spcPct val="95000"/>
              </a:lnSpc>
            </a:pPr>
            <a:r>
              <a:rPr lang="zh-CN" altLang="en-US" sz="2000" i="0" dirty="0">
                <a:solidFill>
                  <a:srgbClr val="CC3300"/>
                </a:solidFill>
                <a:latin typeface="Arial" panose="020B0604020202020204" pitchFamily="34" charset="0"/>
                <a:ea typeface="宋体" panose="02010600030101010101" pitchFamily="2" charset="-122"/>
              </a:rPr>
              <a:t>程序段</a:t>
            </a:r>
            <a:r>
              <a:rPr lang="en-US" altLang="zh-CN" sz="2000" i="0" dirty="0">
                <a:solidFill>
                  <a:srgbClr val="CC3300"/>
                </a:solidFill>
                <a:latin typeface="Arial" panose="020B0604020202020204" pitchFamily="34" charset="0"/>
                <a:ea typeface="宋体" panose="02010600030101010101" pitchFamily="2" charset="-122"/>
              </a:rPr>
              <a:t>A:</a:t>
            </a:r>
          </a:p>
          <a:p>
            <a:pPr eaLnBrk="1" hangingPunct="1">
              <a:lnSpc>
                <a:spcPct val="95000"/>
              </a:lnSpc>
            </a:pPr>
            <a:r>
              <a:rPr lang="en-US" altLang="zh-CN" sz="2000" i="0" dirty="0">
                <a:solidFill>
                  <a:schemeClr val="tx1"/>
                </a:solidFill>
                <a:latin typeface="Arial" panose="020B0604020202020204" pitchFamily="34" charset="0"/>
                <a:ea typeface="宋体" panose="02010600030101010101" pitchFamily="2" charset="-122"/>
              </a:rPr>
              <a:t> int sumarrayrows(int A[M][N])</a:t>
            </a:r>
          </a:p>
          <a:p>
            <a:pPr eaLnBrk="1" hangingPunct="1">
              <a:lnSpc>
                <a:spcPct val="95000"/>
              </a:lnSpc>
            </a:pPr>
            <a:r>
              <a:rPr lang="en-US" altLang="zh-CN" sz="2000" i="0" dirty="0">
                <a:solidFill>
                  <a:schemeClr val="tx1"/>
                </a:solidFill>
                <a:latin typeface="Arial" panose="020B0604020202020204" pitchFamily="34" charset="0"/>
                <a:ea typeface="宋体" panose="02010600030101010101" pitchFamily="2" charset="-122"/>
              </a:rPr>
              <a:t> {</a:t>
            </a:r>
          </a:p>
          <a:p>
            <a:pPr eaLnBrk="1" hangingPunct="1">
              <a:lnSpc>
                <a:spcPct val="95000"/>
              </a:lnSpc>
            </a:pPr>
            <a:r>
              <a:rPr lang="en-US" altLang="zh-CN" sz="2000" i="0" dirty="0">
                <a:solidFill>
                  <a:schemeClr val="tx1"/>
                </a:solidFill>
                <a:latin typeface="Arial" panose="020B0604020202020204" pitchFamily="34" charset="0"/>
                <a:ea typeface="宋体" panose="02010600030101010101" pitchFamily="2" charset="-122"/>
              </a:rPr>
              <a:t>    int i, j, sum=0;</a:t>
            </a:r>
          </a:p>
          <a:p>
            <a:pPr eaLnBrk="1" hangingPunct="1">
              <a:lnSpc>
                <a:spcPct val="95000"/>
              </a:lnSpc>
            </a:pPr>
            <a:r>
              <a:rPr lang="en-US" altLang="zh-CN" sz="2000" i="0" dirty="0">
                <a:solidFill>
                  <a:schemeClr val="tx1"/>
                </a:solidFill>
                <a:latin typeface="Arial" panose="020B0604020202020204" pitchFamily="34" charset="0"/>
                <a:ea typeface="宋体" panose="02010600030101010101" pitchFamily="2" charset="-122"/>
              </a:rPr>
              <a:t>        for  (</a:t>
            </a:r>
            <a:r>
              <a:rPr lang="en-US" altLang="zh-CN" sz="2000" i="0" dirty="0">
                <a:solidFill>
                  <a:srgbClr val="CC0000"/>
                </a:solidFill>
                <a:latin typeface="Arial" panose="020B0604020202020204" pitchFamily="34" charset="0"/>
                <a:ea typeface="宋体" panose="02010600030101010101" pitchFamily="2" charset="-122"/>
              </a:rPr>
              <a:t>i=0; i&lt;M, i++)</a:t>
            </a:r>
          </a:p>
          <a:p>
            <a:pPr eaLnBrk="1" hangingPunct="1">
              <a:lnSpc>
                <a:spcPct val="95000"/>
              </a:lnSpc>
            </a:pPr>
            <a:r>
              <a:rPr lang="en-US" altLang="zh-CN" sz="2000" i="0" dirty="0">
                <a:solidFill>
                  <a:schemeClr val="tx1"/>
                </a:solidFill>
                <a:latin typeface="Arial" panose="020B0604020202020204" pitchFamily="34" charset="0"/>
                <a:ea typeface="宋体" panose="02010600030101010101" pitchFamily="2" charset="-122"/>
              </a:rPr>
              <a:t>	for </a:t>
            </a:r>
            <a:r>
              <a:rPr lang="en-US" altLang="zh-CN" sz="2000" i="0" dirty="0">
                <a:solidFill>
                  <a:srgbClr val="0000FF"/>
                </a:solidFill>
                <a:latin typeface="Arial" panose="020B0604020202020204" pitchFamily="34" charset="0"/>
                <a:ea typeface="宋体" panose="02010600030101010101" pitchFamily="2" charset="-122"/>
              </a:rPr>
              <a:t>(j=0; j&lt;N, j++)  </a:t>
            </a:r>
            <a:r>
              <a:rPr lang="en-US" altLang="zh-CN" sz="2000" i="0" dirty="0">
                <a:solidFill>
                  <a:schemeClr val="tx1"/>
                </a:solidFill>
                <a:latin typeface="Arial" panose="020B0604020202020204" pitchFamily="34" charset="0"/>
                <a:ea typeface="宋体" panose="02010600030101010101" pitchFamily="2" charset="-122"/>
              </a:rPr>
              <a:t>sum+=A[i][j];</a:t>
            </a:r>
          </a:p>
          <a:p>
            <a:pPr eaLnBrk="1" hangingPunct="1">
              <a:lnSpc>
                <a:spcPct val="95000"/>
              </a:lnSpc>
            </a:pPr>
            <a:r>
              <a:rPr lang="en-US" altLang="zh-CN" sz="2000" i="0" dirty="0">
                <a:solidFill>
                  <a:schemeClr val="tx1"/>
                </a:solidFill>
                <a:latin typeface="Arial" panose="020B0604020202020204" pitchFamily="34" charset="0"/>
                <a:ea typeface="宋体" panose="02010600030101010101" pitchFamily="2" charset="-122"/>
              </a:rPr>
              <a:t>        return sum;</a:t>
            </a:r>
          </a:p>
          <a:p>
            <a:pPr eaLnBrk="1" hangingPunct="1">
              <a:lnSpc>
                <a:spcPct val="95000"/>
              </a:lnSpc>
            </a:pPr>
            <a:r>
              <a:rPr lang="en-US" altLang="zh-CN" sz="2000" i="0" dirty="0">
                <a:solidFill>
                  <a:schemeClr val="tx1"/>
                </a:solidFill>
                <a:latin typeface="Arial" panose="020B0604020202020204" pitchFamily="34" charset="0"/>
                <a:ea typeface="宋体" panose="02010600030101010101" pitchFamily="2" charset="-122"/>
              </a:rPr>
              <a:t> }</a:t>
            </a:r>
          </a:p>
        </p:txBody>
      </p:sp>
      <p:sp>
        <p:nvSpPr>
          <p:cNvPr id="736264" name="Rectangle 8"/>
          <p:cNvSpPr/>
          <p:nvPr/>
        </p:nvSpPr>
        <p:spPr>
          <a:xfrm>
            <a:off x="6011863" y="1673225"/>
            <a:ext cx="3051175" cy="393700"/>
          </a:xfrm>
          <a:prstGeom prst="rect">
            <a:avLst/>
          </a:prstGeom>
          <a:noFill/>
          <a:ln w="25400">
            <a:noFill/>
          </a:ln>
        </p:spPr>
        <p:txBody>
          <a:bodyPr wrap="none" lIns="89140" tIns="43777" rIns="89140" bIns="43777">
            <a:spAutoFit/>
          </a:bodyPr>
          <a:lstStyle/>
          <a:p>
            <a:r>
              <a:rPr lang="en-US" altLang="zh-CN" sz="2000" i="0" dirty="0">
                <a:solidFill>
                  <a:srgbClr val="006600"/>
                </a:solidFill>
                <a:latin typeface="Arial" panose="020B0604020202020204" pitchFamily="34" charset="0"/>
                <a:ea typeface="黑体" panose="02010609060101010101" pitchFamily="49" charset="-122"/>
              </a:rPr>
              <a:t>M=N=2048</a:t>
            </a:r>
            <a:r>
              <a:rPr lang="zh-CN" altLang="en-US" sz="2000" i="0" dirty="0">
                <a:solidFill>
                  <a:srgbClr val="006600"/>
                </a:solidFill>
                <a:latin typeface="Arial" panose="020B0604020202020204" pitchFamily="34" charset="0"/>
                <a:ea typeface="黑体" panose="02010609060101010101" pitchFamily="49" charset="-122"/>
              </a:rPr>
              <a:t>时主存的布局</a:t>
            </a:r>
            <a:r>
              <a:rPr lang="en-US" altLang="zh-CN" sz="2000" i="0" dirty="0">
                <a:solidFill>
                  <a:srgbClr val="006600"/>
                </a:solidFill>
                <a:latin typeface="Arial" panose="020B0604020202020204" pitchFamily="34" charset="0"/>
                <a:ea typeface="黑体" panose="02010609060101010101" pitchFamily="49" charset="-122"/>
              </a:rPr>
              <a:t>:</a:t>
            </a:r>
          </a:p>
        </p:txBody>
      </p:sp>
      <p:grpSp>
        <p:nvGrpSpPr>
          <p:cNvPr id="736265" name="Group 9"/>
          <p:cNvGrpSpPr/>
          <p:nvPr/>
        </p:nvGrpSpPr>
        <p:grpSpPr>
          <a:xfrm>
            <a:off x="5337175" y="2105025"/>
            <a:ext cx="3556000" cy="4421188"/>
            <a:chOff x="3560" y="1196"/>
            <a:chExt cx="1985" cy="2728"/>
          </a:xfrm>
        </p:grpSpPr>
        <p:sp>
          <p:nvSpPr>
            <p:cNvPr id="87050" name="Rectangle 10"/>
            <p:cNvSpPr/>
            <p:nvPr/>
          </p:nvSpPr>
          <p:spPr>
            <a:xfrm>
              <a:off x="3709" y="1318"/>
              <a:ext cx="414" cy="206"/>
            </a:xfrm>
            <a:prstGeom prst="rect">
              <a:avLst/>
            </a:prstGeom>
            <a:noFill/>
            <a:ln w="25400">
              <a:noFill/>
            </a:ln>
          </p:spPr>
          <p:txBody>
            <a:bodyPr wrap="none" lIns="89140" tIns="43777" rIns="89140" bIns="43777">
              <a:spAutoFit/>
            </a:bodyPr>
            <a:lstStyle/>
            <a:p>
              <a:r>
                <a:rPr lang="en-US" altLang="zh-TW" sz="1600" i="0" dirty="0">
                  <a:solidFill>
                    <a:schemeClr val="tx1"/>
                  </a:solidFill>
                  <a:latin typeface="Arial" panose="020B0604020202020204" pitchFamily="34" charset="0"/>
                  <a:ea typeface="PMingLiU" pitchFamily="18" charset="-120"/>
                </a:rPr>
                <a:t>0x100</a:t>
              </a:r>
            </a:p>
          </p:txBody>
        </p:sp>
        <p:sp>
          <p:nvSpPr>
            <p:cNvPr id="87051" name="Rectangle 11"/>
            <p:cNvSpPr/>
            <p:nvPr/>
          </p:nvSpPr>
          <p:spPr>
            <a:xfrm>
              <a:off x="3702" y="1769"/>
              <a:ext cx="432" cy="206"/>
            </a:xfrm>
            <a:prstGeom prst="rect">
              <a:avLst/>
            </a:prstGeom>
            <a:noFill/>
            <a:ln w="25400">
              <a:noFill/>
            </a:ln>
          </p:spPr>
          <p:txBody>
            <a:bodyPr wrap="none" lIns="89140" tIns="43777" rIns="89140" bIns="43777">
              <a:spAutoFit/>
            </a:bodyPr>
            <a:lstStyle/>
            <a:p>
              <a:r>
                <a:rPr lang="en-US" altLang="zh-TW" sz="1600" i="0" dirty="0">
                  <a:solidFill>
                    <a:schemeClr val="tx1"/>
                  </a:solidFill>
                  <a:latin typeface="Arial" panose="020B0604020202020204" pitchFamily="34" charset="0"/>
                  <a:ea typeface="PMingLiU" pitchFamily="18" charset="-120"/>
                </a:rPr>
                <a:t>0x1</a:t>
              </a:r>
              <a:r>
                <a:rPr lang="en-US" altLang="zh-CN" sz="1600" i="0" dirty="0">
                  <a:solidFill>
                    <a:schemeClr val="tx1"/>
                  </a:solidFill>
                  <a:latin typeface="Arial" panose="020B0604020202020204" pitchFamily="34" charset="0"/>
                  <a:ea typeface="PMingLiU" pitchFamily="18" charset="-120"/>
                </a:rPr>
                <a:t>7</a:t>
              </a:r>
              <a:r>
                <a:rPr lang="en-US" altLang="zh-TW" sz="1600" i="0" dirty="0">
                  <a:solidFill>
                    <a:schemeClr val="tx1"/>
                  </a:solidFill>
                  <a:latin typeface="Arial" panose="020B0604020202020204" pitchFamily="34" charset="0"/>
                  <a:ea typeface="PMingLiU" pitchFamily="18" charset="-120"/>
                </a:rPr>
                <a:t>C</a:t>
              </a:r>
            </a:p>
          </p:txBody>
        </p:sp>
        <p:sp>
          <p:nvSpPr>
            <p:cNvPr id="87052" name="Rectangle 12"/>
            <p:cNvSpPr/>
            <p:nvPr/>
          </p:nvSpPr>
          <p:spPr>
            <a:xfrm>
              <a:off x="3702" y="1913"/>
              <a:ext cx="414" cy="206"/>
            </a:xfrm>
            <a:prstGeom prst="rect">
              <a:avLst/>
            </a:prstGeom>
            <a:noFill/>
            <a:ln w="25400">
              <a:noFill/>
            </a:ln>
          </p:spPr>
          <p:txBody>
            <a:bodyPr wrap="none" lIns="89140" tIns="43777" rIns="89140" bIns="43777">
              <a:spAutoFit/>
            </a:bodyPr>
            <a:lstStyle/>
            <a:p>
              <a:r>
                <a:rPr lang="en-US" altLang="zh-TW" sz="1600" i="0" dirty="0">
                  <a:solidFill>
                    <a:schemeClr val="tx1"/>
                  </a:solidFill>
                  <a:latin typeface="Arial" panose="020B0604020202020204" pitchFamily="34" charset="0"/>
                  <a:ea typeface="PMingLiU" pitchFamily="18" charset="-120"/>
                </a:rPr>
                <a:t>0x1</a:t>
              </a:r>
              <a:r>
                <a:rPr lang="en-US" altLang="zh-CN" sz="1600" i="0" dirty="0">
                  <a:solidFill>
                    <a:schemeClr val="tx1"/>
                  </a:solidFill>
                  <a:latin typeface="Arial" panose="020B0604020202020204" pitchFamily="34" charset="0"/>
                  <a:ea typeface="PMingLiU" pitchFamily="18" charset="-120"/>
                </a:rPr>
                <a:t>8</a:t>
              </a:r>
              <a:r>
                <a:rPr lang="en-US" altLang="zh-TW" sz="1600" i="0" dirty="0">
                  <a:solidFill>
                    <a:schemeClr val="tx1"/>
                  </a:solidFill>
                  <a:latin typeface="Arial" panose="020B0604020202020204" pitchFamily="34" charset="0"/>
                  <a:ea typeface="PMingLiU" pitchFamily="18" charset="-120"/>
                </a:rPr>
                <a:t>0</a:t>
              </a:r>
            </a:p>
          </p:txBody>
        </p:sp>
        <p:sp>
          <p:nvSpPr>
            <p:cNvPr id="87053" name="Rectangle 13"/>
            <p:cNvSpPr/>
            <p:nvPr/>
          </p:nvSpPr>
          <p:spPr>
            <a:xfrm>
              <a:off x="3702" y="2057"/>
              <a:ext cx="414" cy="206"/>
            </a:xfrm>
            <a:prstGeom prst="rect">
              <a:avLst/>
            </a:prstGeom>
            <a:noFill/>
            <a:ln w="25400">
              <a:noFill/>
            </a:ln>
          </p:spPr>
          <p:txBody>
            <a:bodyPr wrap="none" lIns="89140" tIns="43777" rIns="89140" bIns="43777">
              <a:spAutoFit/>
            </a:bodyPr>
            <a:lstStyle/>
            <a:p>
              <a:r>
                <a:rPr lang="en-US" altLang="zh-TW" sz="1600" i="0" dirty="0">
                  <a:solidFill>
                    <a:schemeClr val="tx1"/>
                  </a:solidFill>
                  <a:latin typeface="Arial" panose="020B0604020202020204" pitchFamily="34" charset="0"/>
                  <a:ea typeface="PMingLiU" pitchFamily="18" charset="-120"/>
                </a:rPr>
                <a:t>0x1</a:t>
              </a:r>
              <a:r>
                <a:rPr lang="en-US" altLang="zh-CN" sz="1600" i="0" dirty="0">
                  <a:solidFill>
                    <a:schemeClr val="tx1"/>
                  </a:solidFill>
                  <a:latin typeface="Arial" panose="020B0604020202020204" pitchFamily="34" charset="0"/>
                  <a:ea typeface="PMingLiU" pitchFamily="18" charset="-120"/>
                </a:rPr>
                <a:t>8</a:t>
              </a:r>
              <a:r>
                <a:rPr lang="en-US" altLang="zh-TW" sz="1600" i="0" dirty="0">
                  <a:solidFill>
                    <a:schemeClr val="tx1"/>
                  </a:solidFill>
                  <a:latin typeface="Arial" panose="020B0604020202020204" pitchFamily="34" charset="0"/>
                  <a:ea typeface="PMingLiU" pitchFamily="18" charset="-120"/>
                </a:rPr>
                <a:t>4</a:t>
              </a:r>
            </a:p>
          </p:txBody>
        </p:sp>
        <p:sp>
          <p:nvSpPr>
            <p:cNvPr id="87054" name="Rectangle 14"/>
            <p:cNvSpPr/>
            <p:nvPr/>
          </p:nvSpPr>
          <p:spPr>
            <a:xfrm>
              <a:off x="3702" y="2538"/>
              <a:ext cx="414" cy="206"/>
            </a:xfrm>
            <a:prstGeom prst="rect">
              <a:avLst/>
            </a:prstGeom>
            <a:noFill/>
            <a:ln w="25400">
              <a:noFill/>
            </a:ln>
          </p:spPr>
          <p:txBody>
            <a:bodyPr wrap="none" lIns="89140" tIns="43777" rIns="89140" bIns="43777">
              <a:spAutoFit/>
            </a:bodyPr>
            <a:lstStyle/>
            <a:p>
              <a:r>
                <a:rPr lang="en-US" altLang="zh-TW" sz="1600" i="0" dirty="0">
                  <a:solidFill>
                    <a:schemeClr val="tx1"/>
                  </a:solidFill>
                  <a:latin typeface="Arial" panose="020B0604020202020204" pitchFamily="34" charset="0"/>
                  <a:ea typeface="PMingLiU" pitchFamily="18" charset="-120"/>
                </a:rPr>
                <a:t>0x400</a:t>
              </a:r>
            </a:p>
          </p:txBody>
        </p:sp>
        <p:sp>
          <p:nvSpPr>
            <p:cNvPr id="87055" name="Rectangle 15"/>
            <p:cNvSpPr/>
            <p:nvPr/>
          </p:nvSpPr>
          <p:spPr>
            <a:xfrm>
              <a:off x="3702" y="2682"/>
              <a:ext cx="414" cy="206"/>
            </a:xfrm>
            <a:prstGeom prst="rect">
              <a:avLst/>
            </a:prstGeom>
            <a:noFill/>
            <a:ln w="25400">
              <a:noFill/>
            </a:ln>
          </p:spPr>
          <p:txBody>
            <a:bodyPr wrap="none" lIns="89140" tIns="43777" rIns="89140" bIns="43777">
              <a:spAutoFit/>
            </a:bodyPr>
            <a:lstStyle/>
            <a:p>
              <a:r>
                <a:rPr lang="en-US" altLang="zh-TW" sz="1600" i="0" dirty="0">
                  <a:solidFill>
                    <a:schemeClr val="tx1"/>
                  </a:solidFill>
                  <a:latin typeface="Arial" panose="020B0604020202020204" pitchFamily="34" charset="0"/>
                  <a:ea typeface="PMingLiU" pitchFamily="18" charset="-120"/>
                </a:rPr>
                <a:t>0x404</a:t>
              </a:r>
            </a:p>
          </p:txBody>
        </p:sp>
        <p:sp>
          <p:nvSpPr>
            <p:cNvPr id="87056" name="Rectangle 16"/>
            <p:cNvSpPr/>
            <p:nvPr/>
          </p:nvSpPr>
          <p:spPr>
            <a:xfrm>
              <a:off x="3702" y="3114"/>
              <a:ext cx="414" cy="206"/>
            </a:xfrm>
            <a:prstGeom prst="rect">
              <a:avLst/>
            </a:prstGeom>
            <a:noFill/>
            <a:ln w="25400">
              <a:noFill/>
            </a:ln>
          </p:spPr>
          <p:txBody>
            <a:bodyPr wrap="none" lIns="89140" tIns="43777" rIns="89140" bIns="43777">
              <a:spAutoFit/>
            </a:bodyPr>
            <a:lstStyle/>
            <a:p>
              <a:r>
                <a:rPr lang="en-US" altLang="zh-TW" sz="1600" i="0" dirty="0">
                  <a:solidFill>
                    <a:schemeClr val="tx1"/>
                  </a:solidFill>
                  <a:latin typeface="Arial" panose="020B0604020202020204" pitchFamily="34" charset="0"/>
                  <a:ea typeface="PMingLiU" pitchFamily="18" charset="-120"/>
                </a:rPr>
                <a:t>0x</a:t>
              </a:r>
              <a:r>
                <a:rPr lang="en-US" altLang="zh-CN" sz="1600" i="0" dirty="0">
                  <a:solidFill>
                    <a:schemeClr val="tx1"/>
                  </a:solidFill>
                  <a:latin typeface="Arial" panose="020B0604020202020204" pitchFamily="34" charset="0"/>
                  <a:ea typeface="PMingLiU" pitchFamily="18" charset="-120"/>
                </a:rPr>
                <a:t>c0</a:t>
              </a:r>
              <a:r>
                <a:rPr lang="en-US" altLang="zh-TW" sz="1600" i="0" dirty="0">
                  <a:solidFill>
                    <a:schemeClr val="tx1"/>
                  </a:solidFill>
                  <a:latin typeface="Arial" panose="020B0604020202020204" pitchFamily="34" charset="0"/>
                  <a:ea typeface="PMingLiU" pitchFamily="18" charset="-120"/>
                </a:rPr>
                <a:t>0</a:t>
              </a:r>
            </a:p>
          </p:txBody>
        </p:sp>
        <p:sp>
          <p:nvSpPr>
            <p:cNvPr id="87057" name="Rectangle 17"/>
            <p:cNvSpPr/>
            <p:nvPr/>
          </p:nvSpPr>
          <p:spPr>
            <a:xfrm>
              <a:off x="3702" y="3258"/>
              <a:ext cx="414" cy="206"/>
            </a:xfrm>
            <a:prstGeom prst="rect">
              <a:avLst/>
            </a:prstGeom>
            <a:noFill/>
            <a:ln w="25400">
              <a:noFill/>
            </a:ln>
          </p:spPr>
          <p:txBody>
            <a:bodyPr wrap="none" lIns="89140" tIns="43777" rIns="89140" bIns="43777">
              <a:spAutoFit/>
            </a:bodyPr>
            <a:lstStyle/>
            <a:p>
              <a:r>
                <a:rPr lang="en-US" altLang="zh-TW" sz="1600" i="0" dirty="0">
                  <a:solidFill>
                    <a:schemeClr val="tx1"/>
                  </a:solidFill>
                  <a:latin typeface="Arial" panose="020B0604020202020204" pitchFamily="34" charset="0"/>
                  <a:ea typeface="PMingLiU" pitchFamily="18" charset="-120"/>
                </a:rPr>
                <a:t>0x</a:t>
              </a:r>
              <a:r>
                <a:rPr lang="en-US" altLang="zh-CN" sz="1600" i="0" dirty="0">
                  <a:solidFill>
                    <a:schemeClr val="tx1"/>
                  </a:solidFill>
                  <a:latin typeface="Arial" panose="020B0604020202020204" pitchFamily="34" charset="0"/>
                  <a:ea typeface="PMingLiU" pitchFamily="18" charset="-120"/>
                </a:rPr>
                <a:t>c0</a:t>
              </a:r>
              <a:r>
                <a:rPr lang="en-US" altLang="zh-TW" sz="1600" i="0" dirty="0">
                  <a:solidFill>
                    <a:schemeClr val="tx1"/>
                  </a:solidFill>
                  <a:latin typeface="Arial" panose="020B0604020202020204" pitchFamily="34" charset="0"/>
                  <a:ea typeface="PMingLiU" pitchFamily="18" charset="-120"/>
                </a:rPr>
                <a:t>4</a:t>
              </a:r>
            </a:p>
          </p:txBody>
        </p:sp>
        <p:sp>
          <p:nvSpPr>
            <p:cNvPr id="87058" name="Rectangle 18"/>
            <p:cNvSpPr/>
            <p:nvPr/>
          </p:nvSpPr>
          <p:spPr>
            <a:xfrm>
              <a:off x="3709" y="1196"/>
              <a:ext cx="439" cy="206"/>
            </a:xfrm>
            <a:prstGeom prst="rect">
              <a:avLst/>
            </a:prstGeom>
            <a:noFill/>
            <a:ln w="25400">
              <a:noFill/>
            </a:ln>
          </p:spPr>
          <p:txBody>
            <a:bodyPr wrap="none" lIns="89140" tIns="43777" rIns="89140" bIns="43777">
              <a:spAutoFit/>
            </a:bodyPr>
            <a:lstStyle/>
            <a:p>
              <a:r>
                <a:rPr lang="en-US" altLang="zh-TW" sz="1600" i="0" dirty="0">
                  <a:solidFill>
                    <a:schemeClr val="tx1"/>
                  </a:solidFill>
                  <a:latin typeface="Arial" panose="020B0604020202020204" pitchFamily="34" charset="0"/>
                  <a:ea typeface="PMingLiU" pitchFamily="18" charset="-120"/>
                </a:rPr>
                <a:t>0x0FC</a:t>
              </a:r>
            </a:p>
          </p:txBody>
        </p:sp>
        <p:sp>
          <p:nvSpPr>
            <p:cNvPr id="87059" name="Text Box 19"/>
            <p:cNvSpPr txBox="1"/>
            <p:nvPr/>
          </p:nvSpPr>
          <p:spPr>
            <a:xfrm>
              <a:off x="5291" y="1443"/>
              <a:ext cx="254" cy="2291"/>
            </a:xfrm>
            <a:prstGeom prst="rect">
              <a:avLst/>
            </a:prstGeom>
            <a:noFill/>
            <a:ln w="9525">
              <a:noFill/>
            </a:ln>
          </p:spPr>
          <p:txBody>
            <a:bodyPr vert="eaVert" lIns="90083" tIns="45046" rIns="90083" bIns="45046">
              <a:spAutoFit/>
            </a:bodyPr>
            <a:lstStyle/>
            <a:p>
              <a:pPr eaLnBrk="1" hangingPunct="1">
                <a:spcBef>
                  <a:spcPct val="50000"/>
                </a:spcBef>
              </a:pPr>
              <a:r>
                <a:rPr lang="zh-CN" altLang="en-US" i="0" dirty="0">
                  <a:solidFill>
                    <a:schemeClr val="hlink"/>
                  </a:solidFill>
                  <a:latin typeface="Arial" panose="020B0604020202020204" pitchFamily="34" charset="0"/>
                  <a:ea typeface="黑体" panose="02010609060101010101" pitchFamily="49" charset="-122"/>
                </a:rPr>
                <a:t>指  令                            数   据</a:t>
              </a:r>
            </a:p>
          </p:txBody>
        </p:sp>
        <p:sp>
          <p:nvSpPr>
            <p:cNvPr id="87060" name="Text Box 20"/>
            <p:cNvSpPr txBox="1"/>
            <p:nvPr/>
          </p:nvSpPr>
          <p:spPr>
            <a:xfrm>
              <a:off x="4978" y="2539"/>
              <a:ext cx="183" cy="214"/>
            </a:xfrm>
            <a:prstGeom prst="rect">
              <a:avLst/>
            </a:prstGeom>
            <a:noFill/>
            <a:ln w="9525">
              <a:noFill/>
            </a:ln>
          </p:spPr>
          <p:txBody>
            <a:bodyPr lIns="90083" tIns="45046" rIns="90083" bIns="45046">
              <a:spAutoFit/>
            </a:bodyPr>
            <a:lstStyle/>
            <a:p>
              <a:pPr eaLnBrk="1" hangingPunct="1">
                <a:spcBef>
                  <a:spcPct val="50000"/>
                </a:spcBef>
              </a:pPr>
              <a:r>
                <a:rPr lang="en-US" altLang="zh-CN" sz="1700" i="0" dirty="0">
                  <a:solidFill>
                    <a:srgbClr val="0000FF"/>
                  </a:solidFill>
                  <a:latin typeface="Arial" panose="020B0604020202020204" pitchFamily="34" charset="0"/>
                  <a:ea typeface="宋体" panose="02010600030101010101" pitchFamily="2" charset="-122"/>
                </a:rPr>
                <a:t>A</a:t>
              </a:r>
            </a:p>
          </p:txBody>
        </p:sp>
        <p:sp>
          <p:nvSpPr>
            <p:cNvPr id="87061" name="Text Box 21"/>
            <p:cNvSpPr txBox="1"/>
            <p:nvPr/>
          </p:nvSpPr>
          <p:spPr>
            <a:xfrm>
              <a:off x="4978" y="3710"/>
              <a:ext cx="522" cy="214"/>
            </a:xfrm>
            <a:prstGeom prst="rect">
              <a:avLst/>
            </a:prstGeom>
            <a:noFill/>
            <a:ln w="9525">
              <a:noFill/>
            </a:ln>
          </p:spPr>
          <p:txBody>
            <a:bodyPr lIns="90083" tIns="45046" rIns="90083" bIns="45046">
              <a:spAutoFit/>
            </a:bodyPr>
            <a:lstStyle/>
            <a:p>
              <a:pPr eaLnBrk="1" hangingPunct="1">
                <a:spcBef>
                  <a:spcPct val="50000"/>
                </a:spcBef>
              </a:pPr>
              <a:r>
                <a:rPr lang="en-US" altLang="zh-CN" sz="1700" i="0" dirty="0">
                  <a:solidFill>
                    <a:srgbClr val="0000FF"/>
                  </a:solidFill>
                  <a:latin typeface="Arial" panose="020B0604020202020204" pitchFamily="34" charset="0"/>
                  <a:ea typeface="宋体" panose="02010600030101010101" pitchFamily="2" charset="-122"/>
                </a:rPr>
                <a:t>sum</a:t>
              </a:r>
            </a:p>
          </p:txBody>
        </p:sp>
        <p:sp>
          <p:nvSpPr>
            <p:cNvPr id="87062" name="Rectangle 22"/>
            <p:cNvSpPr/>
            <p:nvPr/>
          </p:nvSpPr>
          <p:spPr>
            <a:xfrm>
              <a:off x="4160" y="1962"/>
              <a:ext cx="818" cy="128"/>
            </a:xfrm>
            <a:prstGeom prst="rect">
              <a:avLst/>
            </a:prstGeom>
            <a:solidFill>
              <a:schemeClr val="bg1"/>
            </a:solidFill>
            <a:ln w="25400" cap="flat" cmpd="sng">
              <a:solidFill>
                <a:schemeClr val="tx1"/>
              </a:solidFill>
              <a:prstDash val="solid"/>
              <a:miter/>
              <a:headEnd type="none" w="med" len="med"/>
              <a:tailEnd type="none" w="med" len="med"/>
            </a:ln>
          </p:spPr>
          <p:txBody>
            <a:bodyPr wrap="none" lIns="89140" tIns="43777" rIns="89140" bIns="43777" anchor="ctr" anchorCtr="0"/>
            <a:lstStyle/>
            <a:p>
              <a:pPr algn="ctr"/>
              <a:r>
                <a:rPr lang="en-US" altLang="zh-TW" sz="1600" i="0" dirty="0">
                  <a:solidFill>
                    <a:schemeClr val="tx1"/>
                  </a:solidFill>
                  <a:latin typeface="Arial" panose="020B0604020202020204" pitchFamily="34" charset="0"/>
                  <a:ea typeface="PMingLiU" pitchFamily="18" charset="-120"/>
                </a:rPr>
                <a:t>I</a:t>
              </a:r>
              <a:r>
                <a:rPr lang="en-US" altLang="zh-CN" sz="1600" i="0" dirty="0">
                  <a:solidFill>
                    <a:schemeClr val="tx1"/>
                  </a:solidFill>
                  <a:latin typeface="Arial" panose="020B0604020202020204" pitchFamily="34" charset="0"/>
                  <a:ea typeface="PMingLiU" pitchFamily="18" charset="-120"/>
                </a:rPr>
                <a:t>34</a:t>
              </a:r>
              <a:endParaRPr lang="en-US" altLang="zh-TW" sz="1600" i="0" dirty="0">
                <a:solidFill>
                  <a:schemeClr val="tx1"/>
                </a:solidFill>
                <a:latin typeface="Arial" panose="020B0604020202020204" pitchFamily="34" charset="0"/>
                <a:ea typeface="PMingLiU" pitchFamily="18" charset="-120"/>
              </a:endParaRPr>
            </a:p>
          </p:txBody>
        </p:sp>
        <p:sp>
          <p:nvSpPr>
            <p:cNvPr id="87063" name="Rectangle 23"/>
            <p:cNvSpPr/>
            <p:nvPr/>
          </p:nvSpPr>
          <p:spPr>
            <a:xfrm>
              <a:off x="4160" y="2106"/>
              <a:ext cx="818" cy="128"/>
            </a:xfrm>
            <a:prstGeom prst="rect">
              <a:avLst/>
            </a:prstGeom>
            <a:solidFill>
              <a:schemeClr val="bg1"/>
            </a:solidFill>
            <a:ln w="25400" cap="flat" cmpd="sng">
              <a:solidFill>
                <a:schemeClr val="tx1"/>
              </a:solidFill>
              <a:prstDash val="solid"/>
              <a:miter/>
              <a:headEnd type="none" w="med" len="med"/>
              <a:tailEnd type="none" w="med" len="med"/>
            </a:ln>
          </p:spPr>
          <p:txBody>
            <a:bodyPr wrap="none" lIns="89140" tIns="43777" rIns="89140" bIns="43777" anchor="ctr" anchorCtr="0"/>
            <a:lstStyle/>
            <a:p>
              <a:pPr algn="ctr"/>
              <a:r>
                <a:rPr lang="en-US" altLang="zh-TW" sz="1600" i="0" dirty="0">
                  <a:solidFill>
                    <a:schemeClr val="tx1"/>
                  </a:solidFill>
                  <a:latin typeface="Arial" panose="020B0604020202020204" pitchFamily="34" charset="0"/>
                  <a:ea typeface="PMingLiU" pitchFamily="18" charset="-120"/>
                </a:rPr>
                <a:t>I</a:t>
              </a:r>
              <a:r>
                <a:rPr lang="en-US" altLang="zh-CN" sz="1600" i="0" dirty="0">
                  <a:solidFill>
                    <a:schemeClr val="tx1"/>
                  </a:solidFill>
                  <a:latin typeface="Arial" panose="020B0604020202020204" pitchFamily="34" charset="0"/>
                  <a:ea typeface="PMingLiU" pitchFamily="18" charset="-120"/>
                </a:rPr>
                <a:t>35</a:t>
              </a:r>
              <a:endParaRPr lang="en-US" altLang="zh-TW" sz="1600" i="0" dirty="0">
                <a:solidFill>
                  <a:schemeClr val="tx1"/>
                </a:solidFill>
                <a:latin typeface="Arial" panose="020B0604020202020204" pitchFamily="34" charset="0"/>
                <a:ea typeface="PMingLiU" pitchFamily="18" charset="-120"/>
              </a:endParaRPr>
            </a:p>
          </p:txBody>
        </p:sp>
        <p:sp>
          <p:nvSpPr>
            <p:cNvPr id="87064" name="Rectangle 24"/>
            <p:cNvSpPr/>
            <p:nvPr/>
          </p:nvSpPr>
          <p:spPr>
            <a:xfrm>
              <a:off x="4160" y="2587"/>
              <a:ext cx="818" cy="128"/>
            </a:xfrm>
            <a:prstGeom prst="rect">
              <a:avLst/>
            </a:prstGeom>
            <a:solidFill>
              <a:schemeClr val="bg1"/>
            </a:solidFill>
            <a:ln w="25400" cap="flat" cmpd="sng">
              <a:solidFill>
                <a:schemeClr val="tx1"/>
              </a:solidFill>
              <a:prstDash val="solid"/>
              <a:miter/>
              <a:headEnd type="none" w="med" len="med"/>
              <a:tailEnd type="none" w="med" len="med"/>
            </a:ln>
          </p:spPr>
          <p:txBody>
            <a:bodyPr wrap="none" lIns="89140" tIns="43777" rIns="89140" bIns="43777" anchor="ctr" anchorCtr="0"/>
            <a:lstStyle/>
            <a:p>
              <a:pPr algn="ctr"/>
              <a:r>
                <a:rPr lang="en-US" altLang="zh-CN" sz="1600" i="0" dirty="0">
                  <a:solidFill>
                    <a:schemeClr val="tx1"/>
                  </a:solidFill>
                  <a:latin typeface="Arial" panose="020B0604020202020204" pitchFamily="34" charset="0"/>
                  <a:ea typeface="PMingLiU" pitchFamily="18" charset="-120"/>
                </a:rPr>
                <a:t>A</a:t>
              </a:r>
              <a:r>
                <a:rPr lang="en-US" altLang="zh-TW" sz="1600" i="0" dirty="0">
                  <a:solidFill>
                    <a:schemeClr val="tx1"/>
                  </a:solidFill>
                  <a:latin typeface="Arial" panose="020B0604020202020204" pitchFamily="34" charset="0"/>
                  <a:ea typeface="PMingLiU" pitchFamily="18" charset="-120"/>
                </a:rPr>
                <a:t>[0]</a:t>
              </a:r>
              <a:r>
                <a:rPr lang="en-US" altLang="zh-CN" sz="1600" i="0" dirty="0">
                  <a:solidFill>
                    <a:schemeClr val="tx1"/>
                  </a:solidFill>
                  <a:latin typeface="Arial" panose="020B0604020202020204" pitchFamily="34" charset="0"/>
                  <a:ea typeface="PMingLiU" pitchFamily="18" charset="-120"/>
                </a:rPr>
                <a:t>[0]</a:t>
              </a:r>
              <a:endParaRPr lang="en-US" altLang="zh-TW" sz="1600" i="0" dirty="0">
                <a:solidFill>
                  <a:schemeClr val="tx1"/>
                </a:solidFill>
                <a:latin typeface="Arial" panose="020B0604020202020204" pitchFamily="34" charset="0"/>
                <a:ea typeface="PMingLiU" pitchFamily="18" charset="-120"/>
              </a:endParaRPr>
            </a:p>
          </p:txBody>
        </p:sp>
        <p:sp>
          <p:nvSpPr>
            <p:cNvPr id="87065" name="Rectangle 25"/>
            <p:cNvSpPr/>
            <p:nvPr/>
          </p:nvSpPr>
          <p:spPr>
            <a:xfrm>
              <a:off x="4160" y="2731"/>
              <a:ext cx="818" cy="128"/>
            </a:xfrm>
            <a:prstGeom prst="rect">
              <a:avLst/>
            </a:prstGeom>
            <a:solidFill>
              <a:schemeClr val="bg1"/>
            </a:solidFill>
            <a:ln w="25400" cap="flat" cmpd="sng">
              <a:solidFill>
                <a:schemeClr val="tx1"/>
              </a:solidFill>
              <a:prstDash val="solid"/>
              <a:miter/>
              <a:headEnd type="none" w="med" len="med"/>
              <a:tailEnd type="none" w="med" len="med"/>
            </a:ln>
          </p:spPr>
          <p:txBody>
            <a:bodyPr wrap="none" lIns="89140" tIns="43777" rIns="89140" bIns="43777" anchor="ctr" anchorCtr="0"/>
            <a:lstStyle/>
            <a:p>
              <a:pPr algn="ctr"/>
              <a:r>
                <a:rPr lang="en-US" altLang="zh-TW" sz="1600" i="0" dirty="0">
                  <a:solidFill>
                    <a:schemeClr val="tx1"/>
                  </a:solidFill>
                  <a:latin typeface="Arial" panose="020B0604020202020204" pitchFamily="34" charset="0"/>
                  <a:ea typeface="PMingLiU" pitchFamily="18" charset="-120"/>
                </a:rPr>
                <a:t>A</a:t>
              </a:r>
              <a:r>
                <a:rPr lang="en-US" altLang="zh-CN" sz="1600" i="0" dirty="0">
                  <a:solidFill>
                    <a:schemeClr val="tx1"/>
                  </a:solidFill>
                  <a:latin typeface="Arial" panose="020B0604020202020204" pitchFamily="34" charset="0"/>
                  <a:ea typeface="PMingLiU" pitchFamily="18" charset="-120"/>
                </a:rPr>
                <a:t>[0]</a:t>
              </a:r>
              <a:r>
                <a:rPr lang="en-US" altLang="zh-TW" sz="1600" i="0" dirty="0">
                  <a:solidFill>
                    <a:schemeClr val="tx1"/>
                  </a:solidFill>
                  <a:latin typeface="Arial" panose="020B0604020202020204" pitchFamily="34" charset="0"/>
                  <a:ea typeface="PMingLiU" pitchFamily="18" charset="-120"/>
                </a:rPr>
                <a:t>[1]</a:t>
              </a:r>
            </a:p>
          </p:txBody>
        </p:sp>
        <p:sp>
          <p:nvSpPr>
            <p:cNvPr id="87066" name="Rectangle 26"/>
            <p:cNvSpPr/>
            <p:nvPr/>
          </p:nvSpPr>
          <p:spPr>
            <a:xfrm>
              <a:off x="4160" y="2875"/>
              <a:ext cx="818" cy="128"/>
            </a:xfrm>
            <a:prstGeom prst="rect">
              <a:avLst/>
            </a:prstGeom>
            <a:solidFill>
              <a:schemeClr val="bg1"/>
            </a:solidFill>
            <a:ln w="25400" cap="flat" cmpd="sng">
              <a:solidFill>
                <a:schemeClr val="tx1"/>
              </a:solidFill>
              <a:prstDash val="solid"/>
              <a:miter/>
              <a:headEnd type="none" w="med" len="med"/>
              <a:tailEnd type="none" w="med" len="med"/>
            </a:ln>
          </p:spPr>
          <p:txBody>
            <a:bodyPr wrap="none" lIns="89140" tIns="43777" rIns="89140" bIns="43777" anchor="ctr" anchorCtr="0"/>
            <a:lstStyle/>
            <a:p>
              <a:pPr algn="ctr"/>
              <a:r>
                <a:rPr lang="en-US" altLang="zh-TW" i="0" dirty="0">
                  <a:solidFill>
                    <a:schemeClr val="tx1"/>
                  </a:solidFill>
                  <a:latin typeface="Times New Roman" panose="02020603050405020304" pitchFamily="18" charset="0"/>
                </a:rPr>
                <a:t>• • •</a:t>
              </a:r>
              <a:endParaRPr lang="en-US" altLang="zh-TW" i="0" dirty="0">
                <a:solidFill>
                  <a:schemeClr val="tx1"/>
                </a:solidFill>
                <a:latin typeface="Arial" panose="020B0604020202020204" pitchFamily="34" charset="0"/>
              </a:endParaRPr>
            </a:p>
          </p:txBody>
        </p:sp>
        <p:sp>
          <p:nvSpPr>
            <p:cNvPr id="87067" name="Rectangle 27"/>
            <p:cNvSpPr/>
            <p:nvPr/>
          </p:nvSpPr>
          <p:spPr>
            <a:xfrm>
              <a:off x="4160" y="3019"/>
              <a:ext cx="818" cy="128"/>
            </a:xfrm>
            <a:prstGeom prst="rect">
              <a:avLst/>
            </a:prstGeom>
            <a:solidFill>
              <a:schemeClr val="bg1"/>
            </a:solidFill>
            <a:ln w="25400" cap="flat" cmpd="sng">
              <a:solidFill>
                <a:schemeClr val="tx1"/>
              </a:solidFill>
              <a:prstDash val="solid"/>
              <a:miter/>
              <a:headEnd type="none" w="med" len="med"/>
              <a:tailEnd type="none" w="med" len="med"/>
            </a:ln>
          </p:spPr>
          <p:txBody>
            <a:bodyPr wrap="none" lIns="89140" tIns="43777" rIns="89140" bIns="43777" anchor="ctr" anchorCtr="0"/>
            <a:lstStyle/>
            <a:p>
              <a:pPr algn="ctr"/>
              <a:r>
                <a:rPr lang="en-US" altLang="zh-TW" sz="1600" i="0" dirty="0">
                  <a:solidFill>
                    <a:schemeClr val="tx1"/>
                  </a:solidFill>
                  <a:latin typeface="Arial" panose="020B0604020202020204" pitchFamily="34" charset="0"/>
                  <a:ea typeface="PMingLiU" pitchFamily="18" charset="-120"/>
                </a:rPr>
                <a:t>A</a:t>
              </a:r>
              <a:r>
                <a:rPr lang="en-US" altLang="zh-CN" sz="1600" i="0" dirty="0">
                  <a:solidFill>
                    <a:schemeClr val="tx1"/>
                  </a:solidFill>
                  <a:latin typeface="Arial" panose="020B0604020202020204" pitchFamily="34" charset="0"/>
                  <a:ea typeface="PMingLiU" pitchFamily="18" charset="-120"/>
                </a:rPr>
                <a:t>[0]</a:t>
              </a:r>
              <a:r>
                <a:rPr lang="en-US" altLang="zh-TW" sz="1600" i="0" dirty="0">
                  <a:solidFill>
                    <a:schemeClr val="tx1"/>
                  </a:solidFill>
                  <a:latin typeface="Arial" panose="020B0604020202020204" pitchFamily="34" charset="0"/>
                  <a:ea typeface="PMingLiU" pitchFamily="18" charset="-120"/>
                </a:rPr>
                <a:t>[</a:t>
              </a:r>
              <a:r>
                <a:rPr lang="en-US" altLang="zh-CN" sz="1600" i="0" dirty="0">
                  <a:solidFill>
                    <a:schemeClr val="tx1"/>
                  </a:solidFill>
                  <a:latin typeface="Arial" panose="020B0604020202020204" pitchFamily="34" charset="0"/>
                  <a:ea typeface="PMingLiU" pitchFamily="18" charset="-120"/>
                </a:rPr>
                <a:t>2047</a:t>
              </a:r>
              <a:r>
                <a:rPr lang="en-US" altLang="zh-TW" sz="1600" i="0" dirty="0">
                  <a:solidFill>
                    <a:schemeClr val="tx1"/>
                  </a:solidFill>
                  <a:latin typeface="Arial" panose="020B0604020202020204" pitchFamily="34" charset="0"/>
                  <a:ea typeface="PMingLiU" pitchFamily="18" charset="-120"/>
                </a:rPr>
                <a:t>]</a:t>
              </a:r>
            </a:p>
          </p:txBody>
        </p:sp>
        <p:sp>
          <p:nvSpPr>
            <p:cNvPr id="87068" name="Rectangle 28"/>
            <p:cNvSpPr/>
            <p:nvPr/>
          </p:nvSpPr>
          <p:spPr>
            <a:xfrm>
              <a:off x="4160" y="3163"/>
              <a:ext cx="818" cy="128"/>
            </a:xfrm>
            <a:prstGeom prst="rect">
              <a:avLst/>
            </a:prstGeom>
            <a:solidFill>
              <a:schemeClr val="bg1"/>
            </a:solidFill>
            <a:ln w="25400" cap="flat" cmpd="sng">
              <a:solidFill>
                <a:schemeClr val="tx1"/>
              </a:solidFill>
              <a:prstDash val="solid"/>
              <a:miter/>
              <a:headEnd type="none" w="med" len="med"/>
              <a:tailEnd type="none" w="med" len="med"/>
            </a:ln>
          </p:spPr>
          <p:txBody>
            <a:bodyPr wrap="none" lIns="89140" tIns="43777" rIns="89140" bIns="43777" anchor="ctr" anchorCtr="0"/>
            <a:lstStyle/>
            <a:p>
              <a:pPr algn="ctr"/>
              <a:r>
                <a:rPr lang="en-US" altLang="zh-TW" sz="1600" i="0" dirty="0">
                  <a:solidFill>
                    <a:schemeClr val="tx1"/>
                  </a:solidFill>
                  <a:latin typeface="Arial" panose="020B0604020202020204" pitchFamily="34" charset="0"/>
                  <a:ea typeface="PMingLiU" pitchFamily="18" charset="-120"/>
                </a:rPr>
                <a:t>A</a:t>
              </a:r>
              <a:r>
                <a:rPr lang="en-US" altLang="zh-CN" sz="1600" i="0" dirty="0">
                  <a:solidFill>
                    <a:schemeClr val="tx1"/>
                  </a:solidFill>
                  <a:latin typeface="Arial" panose="020B0604020202020204" pitchFamily="34" charset="0"/>
                  <a:ea typeface="PMingLiU" pitchFamily="18" charset="-120"/>
                </a:rPr>
                <a:t>[1]</a:t>
              </a:r>
              <a:r>
                <a:rPr lang="en-US" altLang="zh-TW" sz="1600" i="0" dirty="0">
                  <a:solidFill>
                    <a:schemeClr val="tx1"/>
                  </a:solidFill>
                  <a:latin typeface="Arial" panose="020B0604020202020204" pitchFamily="34" charset="0"/>
                  <a:ea typeface="PMingLiU" pitchFamily="18" charset="-120"/>
                </a:rPr>
                <a:t>[</a:t>
              </a:r>
              <a:r>
                <a:rPr lang="en-US" altLang="zh-CN" sz="1600" i="0" dirty="0">
                  <a:solidFill>
                    <a:schemeClr val="tx1"/>
                  </a:solidFill>
                  <a:latin typeface="Arial" panose="020B0604020202020204" pitchFamily="34" charset="0"/>
                  <a:ea typeface="PMingLiU" pitchFamily="18" charset="-120"/>
                </a:rPr>
                <a:t>0</a:t>
              </a:r>
              <a:r>
                <a:rPr lang="en-US" altLang="zh-TW" sz="1600" i="0" dirty="0">
                  <a:solidFill>
                    <a:schemeClr val="tx1"/>
                  </a:solidFill>
                  <a:latin typeface="Arial" panose="020B0604020202020204" pitchFamily="34" charset="0"/>
                  <a:ea typeface="PMingLiU" pitchFamily="18" charset="-120"/>
                </a:rPr>
                <a:t>]</a:t>
              </a:r>
            </a:p>
          </p:txBody>
        </p:sp>
        <p:sp>
          <p:nvSpPr>
            <p:cNvPr id="87069" name="Rectangle 29"/>
            <p:cNvSpPr/>
            <p:nvPr/>
          </p:nvSpPr>
          <p:spPr>
            <a:xfrm>
              <a:off x="4160" y="3307"/>
              <a:ext cx="818" cy="128"/>
            </a:xfrm>
            <a:prstGeom prst="rect">
              <a:avLst/>
            </a:prstGeom>
            <a:solidFill>
              <a:schemeClr val="bg1"/>
            </a:solidFill>
            <a:ln w="25400" cap="flat" cmpd="sng">
              <a:solidFill>
                <a:schemeClr val="tx1"/>
              </a:solidFill>
              <a:prstDash val="solid"/>
              <a:miter/>
              <a:headEnd type="none" w="med" len="med"/>
              <a:tailEnd type="none" w="med" len="med"/>
            </a:ln>
          </p:spPr>
          <p:txBody>
            <a:bodyPr wrap="none" lIns="89140" tIns="43777" rIns="89140" bIns="43777" anchor="ctr" anchorCtr="0"/>
            <a:lstStyle/>
            <a:p>
              <a:pPr algn="ctr"/>
              <a:r>
                <a:rPr lang="en-US" altLang="zh-TW" sz="1600" i="0" dirty="0">
                  <a:solidFill>
                    <a:schemeClr val="tx1"/>
                  </a:solidFill>
                  <a:latin typeface="Arial" panose="020B0604020202020204" pitchFamily="34" charset="0"/>
                  <a:ea typeface="PMingLiU" pitchFamily="18" charset="-120"/>
                </a:rPr>
                <a:t>A</a:t>
              </a:r>
              <a:r>
                <a:rPr lang="en-US" altLang="zh-CN" sz="1600" i="0" dirty="0">
                  <a:solidFill>
                    <a:schemeClr val="tx1"/>
                  </a:solidFill>
                  <a:latin typeface="Arial" panose="020B0604020202020204" pitchFamily="34" charset="0"/>
                  <a:ea typeface="PMingLiU" pitchFamily="18" charset="-120"/>
                </a:rPr>
                <a:t>[1]</a:t>
              </a:r>
              <a:r>
                <a:rPr lang="en-US" altLang="zh-TW" sz="1600" i="0" dirty="0">
                  <a:solidFill>
                    <a:schemeClr val="tx1"/>
                  </a:solidFill>
                  <a:latin typeface="Arial" panose="020B0604020202020204" pitchFamily="34" charset="0"/>
                  <a:ea typeface="PMingLiU" pitchFamily="18" charset="-120"/>
                </a:rPr>
                <a:t>[</a:t>
              </a:r>
              <a:r>
                <a:rPr lang="en-US" altLang="zh-CN" sz="1600" i="0" dirty="0">
                  <a:solidFill>
                    <a:schemeClr val="tx1"/>
                  </a:solidFill>
                  <a:latin typeface="Arial" panose="020B0604020202020204" pitchFamily="34" charset="0"/>
                  <a:ea typeface="PMingLiU" pitchFamily="18" charset="-120"/>
                </a:rPr>
                <a:t>1</a:t>
              </a:r>
              <a:r>
                <a:rPr lang="en-US" altLang="zh-TW" sz="1600" i="0" dirty="0">
                  <a:solidFill>
                    <a:schemeClr val="tx1"/>
                  </a:solidFill>
                  <a:latin typeface="Arial" panose="020B0604020202020204" pitchFamily="34" charset="0"/>
                  <a:ea typeface="PMingLiU" pitchFamily="18" charset="-120"/>
                </a:rPr>
                <a:t>]</a:t>
              </a:r>
            </a:p>
          </p:txBody>
        </p:sp>
        <p:sp>
          <p:nvSpPr>
            <p:cNvPr id="87070" name="Rectangle 30"/>
            <p:cNvSpPr/>
            <p:nvPr/>
          </p:nvSpPr>
          <p:spPr>
            <a:xfrm>
              <a:off x="4160" y="2250"/>
              <a:ext cx="818" cy="321"/>
            </a:xfrm>
            <a:prstGeom prst="rect">
              <a:avLst/>
            </a:prstGeom>
            <a:solidFill>
              <a:schemeClr val="bg1"/>
            </a:solidFill>
            <a:ln w="25400" cap="flat" cmpd="sng">
              <a:solidFill>
                <a:schemeClr val="tx1"/>
              </a:solidFill>
              <a:prstDash val="solid"/>
              <a:miter/>
              <a:headEnd type="none" w="med" len="med"/>
              <a:tailEnd type="none" w="med" len="med"/>
            </a:ln>
          </p:spPr>
          <p:txBody>
            <a:bodyPr wrap="none" lIns="89140" tIns="43777" rIns="89140" bIns="43777" anchor="ctr" anchorCtr="0"/>
            <a:lstStyle/>
            <a:p>
              <a:pPr algn="ctr"/>
              <a:r>
                <a:rPr lang="en-US" altLang="zh-TW" sz="1400" i="0" dirty="0">
                  <a:solidFill>
                    <a:schemeClr val="tx1"/>
                  </a:solidFill>
                  <a:latin typeface="Arial" panose="020B0604020202020204" pitchFamily="34" charset="0"/>
                  <a:ea typeface="PMingLiU" pitchFamily="18" charset="-120"/>
                </a:rPr>
                <a:t>• • •</a:t>
              </a:r>
            </a:p>
          </p:txBody>
        </p:sp>
        <p:sp>
          <p:nvSpPr>
            <p:cNvPr id="87071" name="Rectangle 31"/>
            <p:cNvSpPr/>
            <p:nvPr/>
          </p:nvSpPr>
          <p:spPr>
            <a:xfrm>
              <a:off x="4160" y="3787"/>
              <a:ext cx="818" cy="128"/>
            </a:xfrm>
            <a:prstGeom prst="rect">
              <a:avLst/>
            </a:prstGeom>
            <a:solidFill>
              <a:schemeClr val="bg1"/>
            </a:solidFill>
            <a:ln w="25400" cap="flat" cmpd="sng">
              <a:solidFill>
                <a:schemeClr val="tx1"/>
              </a:solidFill>
              <a:prstDash val="solid"/>
              <a:miter/>
              <a:headEnd type="none" w="med" len="med"/>
              <a:tailEnd type="none" w="med" len="med"/>
            </a:ln>
          </p:spPr>
          <p:txBody>
            <a:bodyPr wrap="none" lIns="89140" tIns="43777" rIns="89140" bIns="43777" anchor="ctr" anchorCtr="0"/>
            <a:lstStyle/>
            <a:p>
              <a:pPr algn="ctr"/>
              <a:endParaRPr lang="zh-CN" altLang="en-US" sz="1400" i="0" dirty="0">
                <a:solidFill>
                  <a:schemeClr val="tx1"/>
                </a:solidFill>
                <a:latin typeface="Courier New" panose="02070309020205020404" pitchFamily="49" charset="0"/>
                <a:ea typeface="PMingLiU" pitchFamily="18" charset="-120"/>
              </a:endParaRPr>
            </a:p>
          </p:txBody>
        </p:sp>
        <p:sp>
          <p:nvSpPr>
            <p:cNvPr id="87072" name="Rectangle 32"/>
            <p:cNvSpPr/>
            <p:nvPr/>
          </p:nvSpPr>
          <p:spPr>
            <a:xfrm>
              <a:off x="4160" y="3451"/>
              <a:ext cx="818" cy="320"/>
            </a:xfrm>
            <a:prstGeom prst="rect">
              <a:avLst/>
            </a:prstGeom>
            <a:solidFill>
              <a:schemeClr val="bg1"/>
            </a:solidFill>
            <a:ln w="25400" cap="flat" cmpd="sng">
              <a:solidFill>
                <a:schemeClr val="tx1"/>
              </a:solidFill>
              <a:prstDash val="solid"/>
              <a:miter/>
              <a:headEnd type="none" w="med" len="med"/>
              <a:tailEnd type="none" w="med" len="med"/>
            </a:ln>
          </p:spPr>
          <p:txBody>
            <a:bodyPr wrap="none" lIns="89140" tIns="43777" rIns="89140" bIns="43777" anchor="ctr" anchorCtr="0"/>
            <a:lstStyle/>
            <a:p>
              <a:pPr algn="ctr"/>
              <a:r>
                <a:rPr lang="en-US" altLang="zh-TW" sz="1400" i="0" dirty="0">
                  <a:solidFill>
                    <a:schemeClr val="tx1"/>
                  </a:solidFill>
                  <a:latin typeface="Arial" panose="020B0604020202020204" pitchFamily="34" charset="0"/>
                  <a:ea typeface="PMingLiU" pitchFamily="18" charset="-120"/>
                </a:rPr>
                <a:t>• • •</a:t>
              </a:r>
            </a:p>
          </p:txBody>
        </p:sp>
        <p:sp>
          <p:nvSpPr>
            <p:cNvPr id="87073" name="Rectangle 33"/>
            <p:cNvSpPr/>
            <p:nvPr/>
          </p:nvSpPr>
          <p:spPr>
            <a:xfrm>
              <a:off x="4156" y="1209"/>
              <a:ext cx="818" cy="128"/>
            </a:xfrm>
            <a:prstGeom prst="rect">
              <a:avLst/>
            </a:prstGeom>
            <a:solidFill>
              <a:schemeClr val="bg1"/>
            </a:solidFill>
            <a:ln w="25400" cap="flat" cmpd="sng">
              <a:solidFill>
                <a:schemeClr val="tx1"/>
              </a:solidFill>
              <a:prstDash val="solid"/>
              <a:miter/>
              <a:headEnd type="none" w="med" len="med"/>
              <a:tailEnd type="none" w="med" len="med"/>
            </a:ln>
          </p:spPr>
          <p:txBody>
            <a:bodyPr wrap="none" lIns="89140" tIns="43777" rIns="89140" bIns="43777" anchor="ctr" anchorCtr="0"/>
            <a:lstStyle/>
            <a:p>
              <a:pPr algn="ctr"/>
              <a:r>
                <a:rPr lang="en-US" altLang="zh-TW" sz="1600" i="0" dirty="0">
                  <a:solidFill>
                    <a:schemeClr val="tx1"/>
                  </a:solidFill>
                  <a:latin typeface="Arial" panose="020B0604020202020204" pitchFamily="34" charset="0"/>
                  <a:ea typeface="PMingLiU" pitchFamily="18" charset="-120"/>
                </a:rPr>
                <a:t>I</a:t>
              </a:r>
              <a:r>
                <a:rPr lang="en-US" altLang="zh-CN" sz="1600" i="0" dirty="0">
                  <a:solidFill>
                    <a:schemeClr val="tx1"/>
                  </a:solidFill>
                  <a:latin typeface="Arial" panose="020B0604020202020204" pitchFamily="34" charset="0"/>
                  <a:ea typeface="PMingLiU" pitchFamily="18" charset="-120"/>
                </a:rPr>
                <a:t>1</a:t>
              </a:r>
              <a:endParaRPr lang="en-US" altLang="zh-TW" sz="1600" i="0" dirty="0">
                <a:solidFill>
                  <a:schemeClr val="tx1"/>
                </a:solidFill>
                <a:latin typeface="Arial" panose="020B0604020202020204" pitchFamily="34" charset="0"/>
                <a:ea typeface="PMingLiU" pitchFamily="18" charset="-120"/>
              </a:endParaRPr>
            </a:p>
          </p:txBody>
        </p:sp>
        <p:sp>
          <p:nvSpPr>
            <p:cNvPr id="87074" name="Rectangle 34"/>
            <p:cNvSpPr/>
            <p:nvPr/>
          </p:nvSpPr>
          <p:spPr>
            <a:xfrm>
              <a:off x="4156" y="1353"/>
              <a:ext cx="818" cy="128"/>
            </a:xfrm>
            <a:prstGeom prst="rect">
              <a:avLst/>
            </a:prstGeom>
            <a:solidFill>
              <a:schemeClr val="bg1"/>
            </a:solidFill>
            <a:ln w="25400" cap="flat" cmpd="sng">
              <a:solidFill>
                <a:schemeClr val="tx1"/>
              </a:solidFill>
              <a:prstDash val="solid"/>
              <a:miter/>
              <a:headEnd type="none" w="med" len="med"/>
              <a:tailEnd type="none" w="med" len="med"/>
            </a:ln>
          </p:spPr>
          <p:txBody>
            <a:bodyPr wrap="none" lIns="89140" tIns="43777" rIns="89140" bIns="43777" anchor="ctr" anchorCtr="0"/>
            <a:lstStyle/>
            <a:p>
              <a:pPr algn="ctr"/>
              <a:r>
                <a:rPr lang="en-US" altLang="zh-TW" sz="1600" i="0" dirty="0">
                  <a:solidFill>
                    <a:schemeClr val="tx1"/>
                  </a:solidFill>
                  <a:latin typeface="Arial" panose="020B0604020202020204" pitchFamily="34" charset="0"/>
                  <a:ea typeface="PMingLiU" pitchFamily="18" charset="-120"/>
                </a:rPr>
                <a:t>I</a:t>
              </a:r>
              <a:r>
                <a:rPr lang="en-US" altLang="zh-CN" sz="1600" i="0" dirty="0">
                  <a:solidFill>
                    <a:schemeClr val="tx1"/>
                  </a:solidFill>
                  <a:latin typeface="Arial" panose="020B0604020202020204" pitchFamily="34" charset="0"/>
                  <a:ea typeface="PMingLiU" pitchFamily="18" charset="-120"/>
                </a:rPr>
                <a:t>2</a:t>
              </a:r>
              <a:endParaRPr lang="en-US" altLang="zh-TW" sz="1600" i="0" dirty="0">
                <a:solidFill>
                  <a:schemeClr val="tx1"/>
                </a:solidFill>
                <a:latin typeface="Arial" panose="020B0604020202020204" pitchFamily="34" charset="0"/>
                <a:ea typeface="PMingLiU" pitchFamily="18" charset="-120"/>
              </a:endParaRPr>
            </a:p>
          </p:txBody>
        </p:sp>
        <p:sp>
          <p:nvSpPr>
            <p:cNvPr id="87075" name="Rectangle 35"/>
            <p:cNvSpPr/>
            <p:nvPr/>
          </p:nvSpPr>
          <p:spPr>
            <a:xfrm>
              <a:off x="4156" y="1834"/>
              <a:ext cx="818" cy="128"/>
            </a:xfrm>
            <a:prstGeom prst="rect">
              <a:avLst/>
            </a:prstGeom>
            <a:solidFill>
              <a:schemeClr val="bg1"/>
            </a:solidFill>
            <a:ln w="25400" cap="flat" cmpd="sng">
              <a:solidFill>
                <a:schemeClr val="tx1"/>
              </a:solidFill>
              <a:prstDash val="solid"/>
              <a:miter/>
              <a:headEnd type="none" w="med" len="med"/>
              <a:tailEnd type="none" w="med" len="med"/>
            </a:ln>
          </p:spPr>
          <p:txBody>
            <a:bodyPr wrap="none" lIns="89140" tIns="43777" rIns="89140" bIns="43777" anchor="ctr" anchorCtr="0"/>
            <a:lstStyle/>
            <a:p>
              <a:pPr algn="ctr"/>
              <a:r>
                <a:rPr lang="en-US" altLang="zh-CN" sz="1600" i="0" dirty="0">
                  <a:solidFill>
                    <a:schemeClr val="tx1"/>
                  </a:solidFill>
                  <a:latin typeface="Arial" panose="020B0604020202020204" pitchFamily="34" charset="0"/>
                  <a:ea typeface="PMingLiU" pitchFamily="18" charset="-120"/>
                </a:rPr>
                <a:t>I33</a:t>
              </a:r>
              <a:endParaRPr lang="en-US" altLang="zh-TW" sz="1600" i="0" dirty="0">
                <a:solidFill>
                  <a:schemeClr val="tx1"/>
                </a:solidFill>
                <a:latin typeface="Arial" panose="020B0604020202020204" pitchFamily="34" charset="0"/>
                <a:ea typeface="PMingLiU" pitchFamily="18" charset="-120"/>
              </a:endParaRPr>
            </a:p>
          </p:txBody>
        </p:sp>
        <p:sp>
          <p:nvSpPr>
            <p:cNvPr id="87076" name="Rectangle 36"/>
            <p:cNvSpPr/>
            <p:nvPr/>
          </p:nvSpPr>
          <p:spPr>
            <a:xfrm>
              <a:off x="4156" y="1497"/>
              <a:ext cx="818" cy="321"/>
            </a:xfrm>
            <a:prstGeom prst="rect">
              <a:avLst/>
            </a:prstGeom>
            <a:solidFill>
              <a:schemeClr val="bg1"/>
            </a:solidFill>
            <a:ln w="25400" cap="flat" cmpd="sng">
              <a:solidFill>
                <a:schemeClr val="tx1"/>
              </a:solidFill>
              <a:prstDash val="solid"/>
              <a:miter/>
              <a:headEnd type="none" w="med" len="med"/>
              <a:tailEnd type="none" w="med" len="med"/>
            </a:ln>
          </p:spPr>
          <p:txBody>
            <a:bodyPr wrap="none" lIns="89140" tIns="43777" rIns="89140" bIns="43777" anchor="ctr" anchorCtr="0"/>
            <a:lstStyle/>
            <a:p>
              <a:pPr algn="ctr"/>
              <a:r>
                <a:rPr lang="en-US" altLang="zh-TW" sz="1400" i="0" dirty="0">
                  <a:solidFill>
                    <a:schemeClr val="tx1"/>
                  </a:solidFill>
                  <a:latin typeface="Arial" panose="020B0604020202020204" pitchFamily="34" charset="0"/>
                  <a:ea typeface="PMingLiU" pitchFamily="18" charset="-120"/>
                </a:rPr>
                <a:t>• • •</a:t>
              </a:r>
            </a:p>
          </p:txBody>
        </p:sp>
        <p:grpSp>
          <p:nvGrpSpPr>
            <p:cNvPr id="87077" name="Group 37"/>
            <p:cNvGrpSpPr/>
            <p:nvPr/>
          </p:nvGrpSpPr>
          <p:grpSpPr>
            <a:xfrm>
              <a:off x="5023" y="1497"/>
              <a:ext cx="202" cy="416"/>
              <a:chOff x="5023" y="1497"/>
              <a:chExt cx="202" cy="416"/>
            </a:xfrm>
          </p:grpSpPr>
          <p:sp>
            <p:nvSpPr>
              <p:cNvPr id="87079" name="Line 38"/>
              <p:cNvSpPr/>
              <p:nvPr/>
            </p:nvSpPr>
            <p:spPr>
              <a:xfrm>
                <a:off x="5023" y="1913"/>
                <a:ext cx="202" cy="0"/>
              </a:xfrm>
              <a:prstGeom prst="line">
                <a:avLst/>
              </a:prstGeom>
              <a:ln w="38100" cap="flat" cmpd="sng">
                <a:solidFill>
                  <a:srgbClr val="CC0000"/>
                </a:solidFill>
                <a:prstDash val="solid"/>
                <a:headEnd type="none" w="med" len="med"/>
                <a:tailEnd type="none" w="med" len="med"/>
              </a:ln>
            </p:spPr>
          </p:sp>
          <p:sp>
            <p:nvSpPr>
              <p:cNvPr id="87080" name="Line 39"/>
              <p:cNvSpPr/>
              <p:nvPr/>
            </p:nvSpPr>
            <p:spPr>
              <a:xfrm flipV="1">
                <a:off x="5225" y="1497"/>
                <a:ext cx="0" cy="416"/>
              </a:xfrm>
              <a:prstGeom prst="line">
                <a:avLst/>
              </a:prstGeom>
              <a:ln w="38100" cap="flat" cmpd="sng">
                <a:solidFill>
                  <a:srgbClr val="CC0000"/>
                </a:solidFill>
                <a:prstDash val="solid"/>
                <a:headEnd type="none" w="med" len="med"/>
                <a:tailEnd type="none" w="med" len="med"/>
              </a:ln>
            </p:spPr>
          </p:sp>
          <p:sp>
            <p:nvSpPr>
              <p:cNvPr id="87081" name="Line 40"/>
              <p:cNvSpPr/>
              <p:nvPr/>
            </p:nvSpPr>
            <p:spPr>
              <a:xfrm flipH="1">
                <a:off x="5023" y="1497"/>
                <a:ext cx="202" cy="0"/>
              </a:xfrm>
              <a:prstGeom prst="line">
                <a:avLst/>
              </a:prstGeom>
              <a:ln w="38100" cap="flat" cmpd="sng">
                <a:solidFill>
                  <a:srgbClr val="CC0000"/>
                </a:solidFill>
                <a:prstDash val="solid"/>
                <a:headEnd type="none" w="med" len="med"/>
                <a:tailEnd type="triangle" w="med" len="med"/>
              </a:ln>
            </p:spPr>
          </p:sp>
        </p:grpSp>
        <p:sp>
          <p:nvSpPr>
            <p:cNvPr id="87078" name="Text Box 41"/>
            <p:cNvSpPr txBox="1"/>
            <p:nvPr/>
          </p:nvSpPr>
          <p:spPr>
            <a:xfrm>
              <a:off x="3560" y="1581"/>
              <a:ext cx="709" cy="169"/>
            </a:xfrm>
            <a:prstGeom prst="rect">
              <a:avLst/>
            </a:prstGeom>
            <a:noFill/>
            <a:ln w="9525">
              <a:noFill/>
            </a:ln>
          </p:spPr>
          <p:txBody>
            <a:bodyPr lIns="0" tIns="0" rIns="0" bIns="0">
              <a:spAutoFit/>
            </a:bodyPr>
            <a:lstStyle/>
            <a:p>
              <a:pPr eaLnBrk="1" hangingPunct="1">
                <a:spcBef>
                  <a:spcPct val="50000"/>
                </a:spcBef>
                <a:buNone/>
              </a:pPr>
              <a:r>
                <a:rPr lang="en-US" altLang="zh-CN" i="0" dirty="0">
                  <a:solidFill>
                    <a:srgbClr val="CC0000"/>
                  </a:solidFill>
                  <a:latin typeface="Arial" panose="020B0604020202020204" pitchFamily="34" charset="0"/>
                  <a:ea typeface="黑体" panose="02010609060101010101" pitchFamily="49" charset="-122"/>
                </a:rPr>
                <a:t>for</a:t>
              </a:r>
              <a:r>
                <a:rPr lang="zh-CN" altLang="en-US" i="0" dirty="0">
                  <a:solidFill>
                    <a:srgbClr val="CC0000"/>
                  </a:solidFill>
                  <a:latin typeface="Arial" panose="020B0604020202020204" pitchFamily="34" charset="0"/>
                  <a:ea typeface="黑体" panose="02010609060101010101" pitchFamily="49" charset="-122"/>
                </a:rPr>
                <a:t>循环体</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36263"/>
                                        </p:tgtEl>
                                        <p:attrNameLst>
                                          <p:attrName>style.visibility</p:attrName>
                                        </p:attrNameLst>
                                      </p:cBhvr>
                                      <p:to>
                                        <p:strVal val="visible"/>
                                      </p:to>
                                    </p:set>
                                    <p:animEffect transition="in" filter="blinds(horizontal)">
                                      <p:cBhvr>
                                        <p:cTn id="7" dur="500"/>
                                        <p:tgtEl>
                                          <p:spTgt spid="73626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36262"/>
                                        </p:tgtEl>
                                        <p:attrNameLst>
                                          <p:attrName>style.visibility</p:attrName>
                                        </p:attrNameLst>
                                      </p:cBhvr>
                                      <p:to>
                                        <p:strVal val="visible"/>
                                      </p:to>
                                    </p:set>
                                    <p:animEffect transition="in" filter="blinds(horizontal)">
                                      <p:cBhvr>
                                        <p:cTn id="12" dur="500"/>
                                        <p:tgtEl>
                                          <p:spTgt spid="73626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36260"/>
                                        </p:tgtEl>
                                        <p:attrNameLst>
                                          <p:attrName>style.visibility</p:attrName>
                                        </p:attrNameLst>
                                      </p:cBhvr>
                                      <p:to>
                                        <p:strVal val="visible"/>
                                      </p:to>
                                    </p:set>
                                    <p:animEffect transition="in" filter="blinds(horizontal)">
                                      <p:cBhvr>
                                        <p:cTn id="17" dur="500"/>
                                        <p:tgtEl>
                                          <p:spTgt spid="736260"/>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36264"/>
                                        </p:tgtEl>
                                        <p:attrNameLst>
                                          <p:attrName>style.visibility</p:attrName>
                                        </p:attrNameLst>
                                      </p:cBhvr>
                                      <p:to>
                                        <p:strVal val="visible"/>
                                      </p:to>
                                    </p:set>
                                    <p:animEffect transition="in" filter="blinds(horizontal)">
                                      <p:cBhvr>
                                        <p:cTn id="22" dur="500"/>
                                        <p:tgtEl>
                                          <p:spTgt spid="736264"/>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736265"/>
                                        </p:tgtEl>
                                        <p:attrNameLst>
                                          <p:attrName>style.visibility</p:attrName>
                                        </p:attrNameLst>
                                      </p:cBhvr>
                                      <p:to>
                                        <p:strVal val="visible"/>
                                      </p:to>
                                    </p:set>
                                    <p:animEffect transition="in" filter="blinds(horizontal)">
                                      <p:cBhvr>
                                        <p:cTn id="27" dur="500"/>
                                        <p:tgtEl>
                                          <p:spTgt spid="7362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6260" grpId="0"/>
      <p:bldP spid="736262" grpId="0" animBg="1"/>
      <p:bldP spid="736263" grpId="0" animBg="1"/>
      <p:bldP spid="73626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p:cNvSpPr>
          <p:nvPr>
            <p:ph type="title"/>
          </p:nvPr>
        </p:nvSpPr>
        <p:spPr>
          <a:ln/>
        </p:spPr>
        <p:txBody>
          <a:bodyPr vert="horz" wrap="square" lIns="91440" tIns="45720" rIns="91440" bIns="45720" anchor="ctr" anchorCtr="0"/>
          <a:lstStyle/>
          <a:p>
            <a:pPr eaLnBrk="1" hangingPunct="1"/>
            <a:r>
              <a:rPr lang="zh-CN" altLang="en-US" dirty="0"/>
              <a:t>程序的局部性原理举例</a:t>
            </a:r>
            <a:r>
              <a:rPr lang="en-US" altLang="zh-CN" dirty="0"/>
              <a:t>2</a:t>
            </a:r>
          </a:p>
        </p:txBody>
      </p:sp>
      <p:sp>
        <p:nvSpPr>
          <p:cNvPr id="737283" name="Rectangle 3"/>
          <p:cNvSpPr>
            <a:spLocks noGrp="1"/>
          </p:cNvSpPr>
          <p:nvPr>
            <p:ph idx="1" hasCustomPrompt="1"/>
          </p:nvPr>
        </p:nvSpPr>
        <p:spPr>
          <a:xfrm>
            <a:off x="71438" y="1089025"/>
            <a:ext cx="6156325" cy="5267325"/>
          </a:xfrm>
          <a:ln/>
        </p:spPr>
        <p:txBody>
          <a:bodyPr vert="horz" wrap="square" lIns="91440" tIns="45720" rIns="91440" bIns="45720" anchor="t" anchorCtr="0"/>
          <a:lstStyle/>
          <a:p>
            <a:pPr eaLnBrk="1" hangingPunct="1">
              <a:lnSpc>
                <a:spcPct val="110000"/>
              </a:lnSpc>
              <a:buNone/>
            </a:pPr>
            <a:r>
              <a:rPr lang="zh-CN" altLang="en-US" sz="2000" dirty="0">
                <a:solidFill>
                  <a:srgbClr val="CC0000"/>
                </a:solidFill>
                <a:ea typeface="黑体" panose="02010609060101010101" pitchFamily="49" charset="-122"/>
              </a:rPr>
              <a:t>程序段</a:t>
            </a:r>
            <a:r>
              <a:rPr lang="en-US" altLang="zh-CN" sz="2000" dirty="0">
                <a:solidFill>
                  <a:srgbClr val="CC0000"/>
                </a:solidFill>
                <a:ea typeface="黑体" panose="02010609060101010101" pitchFamily="49" charset="-122"/>
              </a:rPr>
              <a:t>A</a:t>
            </a:r>
            <a:r>
              <a:rPr lang="zh-CN" altLang="en-US" sz="2000" dirty="0">
                <a:solidFill>
                  <a:srgbClr val="CC0000"/>
                </a:solidFill>
                <a:ea typeface="黑体" panose="02010609060101010101" pitchFamily="49" charset="-122"/>
              </a:rPr>
              <a:t>的时间局部性和空间局部性分析</a:t>
            </a:r>
          </a:p>
          <a:p>
            <a:pPr eaLnBrk="1" hangingPunct="1">
              <a:lnSpc>
                <a:spcPct val="120000"/>
              </a:lnSpc>
              <a:buNone/>
            </a:pPr>
            <a:r>
              <a:rPr lang="zh-CN" altLang="en-US" sz="2000" dirty="0">
                <a:ea typeface="黑体" panose="02010609060101010101" pitchFamily="49" charset="-122"/>
              </a:rPr>
              <a:t>（</a:t>
            </a:r>
            <a:r>
              <a:rPr lang="en-US" altLang="zh-CN" sz="2000" dirty="0">
                <a:ea typeface="黑体" panose="02010609060101010101" pitchFamily="49" charset="-122"/>
              </a:rPr>
              <a:t>1</a:t>
            </a:r>
            <a:r>
              <a:rPr lang="zh-CN" altLang="en-US" sz="2000" dirty="0">
                <a:ea typeface="黑体" panose="02010609060101010101" pitchFamily="49" charset="-122"/>
              </a:rPr>
              <a:t>）</a:t>
            </a:r>
            <a:r>
              <a:rPr lang="zh-CN" altLang="en-US" sz="2000" dirty="0">
                <a:solidFill>
                  <a:srgbClr val="0000FF"/>
                </a:solidFill>
                <a:ea typeface="黑体" panose="02010609060101010101" pitchFamily="49" charset="-122"/>
              </a:rPr>
              <a:t>数组</a:t>
            </a:r>
            <a:r>
              <a:rPr lang="en-US" altLang="zh-CN" sz="2000" dirty="0">
                <a:solidFill>
                  <a:srgbClr val="0000FF"/>
                </a:solidFill>
                <a:ea typeface="黑体" panose="02010609060101010101" pitchFamily="49" charset="-122"/>
              </a:rPr>
              <a:t>A</a:t>
            </a:r>
            <a:r>
              <a:rPr lang="zh-CN" altLang="en-US" sz="2000" dirty="0">
                <a:solidFill>
                  <a:srgbClr val="0000FF"/>
                </a:solidFill>
                <a:ea typeface="黑体" panose="02010609060101010101" pitchFamily="49" charset="-122"/>
              </a:rPr>
              <a:t>：</a:t>
            </a:r>
            <a:r>
              <a:rPr lang="zh-CN" altLang="en-US" sz="2000" dirty="0">
                <a:ea typeface="黑体" panose="02010609060101010101" pitchFamily="49" charset="-122"/>
              </a:rPr>
              <a:t>访问顺序为</a:t>
            </a:r>
            <a:r>
              <a:rPr lang="en-US" altLang="zh-CN" sz="2000" dirty="0">
                <a:ea typeface="黑体" panose="02010609060101010101" pitchFamily="49" charset="-122"/>
              </a:rPr>
              <a:t>A[0][0], A[0][1] ,……,  A[0][2047]; A[1][0], A[1][1],…… ,A[1][2047];</a:t>
            </a:r>
          </a:p>
          <a:p>
            <a:pPr eaLnBrk="1" hangingPunct="1">
              <a:lnSpc>
                <a:spcPct val="120000"/>
              </a:lnSpc>
              <a:buNone/>
            </a:pPr>
            <a:r>
              <a:rPr lang="zh-CN" altLang="en-US" sz="2000" dirty="0">
                <a:ea typeface="黑体" panose="02010609060101010101" pitchFamily="49" charset="-122"/>
              </a:rPr>
              <a:t>    </a:t>
            </a:r>
            <a:r>
              <a:rPr lang="en-US" altLang="zh-CN" sz="2000" dirty="0">
                <a:ea typeface="黑体" panose="02010609060101010101" pitchFamily="49" charset="-122"/>
              </a:rPr>
              <a:t>……</a:t>
            </a:r>
            <a:r>
              <a:rPr lang="zh-CN" altLang="en-US" sz="2000" dirty="0">
                <a:ea typeface="黑体" panose="02010609060101010101" pitchFamily="49" charset="-122"/>
              </a:rPr>
              <a:t>，与存放顺序一致，故空间局部性好！</a:t>
            </a:r>
          </a:p>
          <a:p>
            <a:pPr eaLnBrk="1" hangingPunct="1">
              <a:lnSpc>
                <a:spcPct val="120000"/>
              </a:lnSpc>
              <a:buNone/>
            </a:pPr>
            <a:r>
              <a:rPr lang="zh-CN" altLang="en-US" sz="2000" dirty="0">
                <a:ea typeface="黑体" panose="02010609060101010101" pitchFamily="49" charset="-122"/>
              </a:rPr>
              <a:t>     因为每个</a:t>
            </a:r>
            <a:r>
              <a:rPr lang="en-US" altLang="zh-CN" sz="2000" dirty="0">
                <a:ea typeface="黑体" panose="02010609060101010101" pitchFamily="49" charset="-122"/>
              </a:rPr>
              <a:t>A[i][j]</a:t>
            </a:r>
            <a:r>
              <a:rPr lang="zh-CN" altLang="en-US" sz="2000" dirty="0">
                <a:ea typeface="黑体" panose="02010609060101010101" pitchFamily="49" charset="-122"/>
              </a:rPr>
              <a:t>只被访问一次，故时间局部性差！ </a:t>
            </a:r>
          </a:p>
          <a:p>
            <a:pPr eaLnBrk="1" hangingPunct="1">
              <a:lnSpc>
                <a:spcPct val="120000"/>
              </a:lnSpc>
              <a:buNone/>
            </a:pPr>
            <a:r>
              <a:rPr lang="zh-CN" altLang="en-US" sz="2000" dirty="0">
                <a:ea typeface="黑体" panose="02010609060101010101" pitchFamily="49" charset="-122"/>
              </a:rPr>
              <a:t>（</a:t>
            </a:r>
            <a:r>
              <a:rPr lang="en-US" altLang="zh-CN" sz="2000" dirty="0">
                <a:ea typeface="黑体" panose="02010609060101010101" pitchFamily="49" charset="-122"/>
              </a:rPr>
              <a:t>2</a:t>
            </a:r>
            <a:r>
              <a:rPr lang="zh-CN" altLang="en-US" sz="2000" dirty="0">
                <a:ea typeface="黑体" panose="02010609060101010101" pitchFamily="49" charset="-122"/>
              </a:rPr>
              <a:t>）</a:t>
            </a:r>
            <a:r>
              <a:rPr lang="zh-CN" altLang="en-US" sz="2000" dirty="0">
                <a:solidFill>
                  <a:srgbClr val="0000FF"/>
                </a:solidFill>
                <a:ea typeface="黑体" panose="02010609060101010101" pitchFamily="49" charset="-122"/>
              </a:rPr>
              <a:t>变量</a:t>
            </a:r>
            <a:r>
              <a:rPr lang="en-US" altLang="zh-CN" sz="2000" dirty="0">
                <a:solidFill>
                  <a:srgbClr val="0000FF"/>
                </a:solidFill>
                <a:ea typeface="黑体" panose="02010609060101010101" pitchFamily="49" charset="-122"/>
              </a:rPr>
              <a:t>sum</a:t>
            </a:r>
            <a:r>
              <a:rPr lang="zh-CN" altLang="en-US" sz="2000" dirty="0">
                <a:solidFill>
                  <a:srgbClr val="0000FF"/>
                </a:solidFill>
                <a:ea typeface="黑体" panose="02010609060101010101" pitchFamily="49" charset="-122"/>
              </a:rPr>
              <a:t>：</a:t>
            </a:r>
            <a:r>
              <a:rPr lang="zh-CN" altLang="en-US" sz="2000" dirty="0">
                <a:ea typeface="黑体" panose="02010609060101010101" pitchFamily="49" charset="-122"/>
              </a:rPr>
              <a:t>单个变量不考虑空间局部性；每次循环都要访问</a:t>
            </a:r>
            <a:r>
              <a:rPr lang="en-US" altLang="zh-CN" sz="2000" dirty="0">
                <a:ea typeface="黑体" panose="02010609060101010101" pitchFamily="49" charset="-122"/>
              </a:rPr>
              <a:t>sum</a:t>
            </a:r>
            <a:r>
              <a:rPr lang="zh-CN" altLang="en-US" sz="2000" dirty="0">
                <a:ea typeface="黑体" panose="02010609060101010101" pitchFamily="49" charset="-122"/>
              </a:rPr>
              <a:t>，所以其时间局部性较好！</a:t>
            </a:r>
          </a:p>
          <a:p>
            <a:pPr eaLnBrk="1" hangingPunct="1">
              <a:lnSpc>
                <a:spcPct val="120000"/>
              </a:lnSpc>
              <a:buNone/>
            </a:pPr>
            <a:r>
              <a:rPr lang="zh-CN" altLang="en-US" sz="2000" dirty="0">
                <a:ea typeface="黑体" panose="02010609060101010101" pitchFamily="49" charset="-122"/>
              </a:rPr>
              <a:t>（</a:t>
            </a:r>
            <a:r>
              <a:rPr lang="en-US" altLang="zh-CN" sz="2000" dirty="0">
                <a:ea typeface="黑体" panose="02010609060101010101" pitchFamily="49" charset="-122"/>
              </a:rPr>
              <a:t>3</a:t>
            </a:r>
            <a:r>
              <a:rPr lang="zh-CN" altLang="en-US" sz="2000" dirty="0">
                <a:ea typeface="黑体" panose="02010609060101010101" pitchFamily="49" charset="-122"/>
              </a:rPr>
              <a:t>） </a:t>
            </a:r>
            <a:r>
              <a:rPr lang="en-US" altLang="zh-CN" sz="2000" dirty="0">
                <a:solidFill>
                  <a:srgbClr val="0000FF"/>
                </a:solidFill>
                <a:ea typeface="黑体" panose="02010609060101010101" pitchFamily="49" charset="-122"/>
              </a:rPr>
              <a:t>for</a:t>
            </a:r>
            <a:r>
              <a:rPr lang="zh-CN" altLang="en-US" sz="2000" dirty="0">
                <a:solidFill>
                  <a:srgbClr val="0000FF"/>
                </a:solidFill>
                <a:ea typeface="黑体" panose="02010609060101010101" pitchFamily="49" charset="-122"/>
              </a:rPr>
              <a:t>循环体：</a:t>
            </a:r>
            <a:r>
              <a:rPr lang="zh-CN" altLang="en-US" sz="2000" dirty="0">
                <a:ea typeface="黑体" panose="02010609060101010101" pitchFamily="49" charset="-122"/>
              </a:rPr>
              <a:t>循环体内指令按序连续存放，所以空间局部性好！  </a:t>
            </a:r>
          </a:p>
          <a:p>
            <a:pPr eaLnBrk="1" hangingPunct="1">
              <a:lnSpc>
                <a:spcPct val="120000"/>
              </a:lnSpc>
              <a:buNone/>
            </a:pPr>
            <a:r>
              <a:rPr lang="zh-CN" altLang="en-US" sz="2000" dirty="0">
                <a:ea typeface="黑体" panose="02010609060101010101" pitchFamily="49" charset="-122"/>
              </a:rPr>
              <a:t>     循环体被连续重复执行</a:t>
            </a:r>
            <a:r>
              <a:rPr lang="en-US" altLang="zh-CN" sz="2000" dirty="0">
                <a:ea typeface="黑体" panose="02010609060101010101" pitchFamily="49" charset="-122"/>
              </a:rPr>
              <a:t>2048x2048</a:t>
            </a:r>
            <a:r>
              <a:rPr lang="zh-CN" altLang="en-US" sz="2000" dirty="0">
                <a:ea typeface="黑体" panose="02010609060101010101" pitchFamily="49" charset="-122"/>
              </a:rPr>
              <a:t>次，所以时间局部性好！</a:t>
            </a:r>
          </a:p>
        </p:txBody>
      </p:sp>
      <p:sp>
        <p:nvSpPr>
          <p:cNvPr id="88068" name="Text Box 4"/>
          <p:cNvSpPr txBox="1"/>
          <p:nvPr/>
        </p:nvSpPr>
        <p:spPr>
          <a:xfrm>
            <a:off x="304800" y="6170613"/>
            <a:ext cx="7507288" cy="274637"/>
          </a:xfrm>
          <a:prstGeom prst="rect">
            <a:avLst/>
          </a:prstGeom>
          <a:noFill/>
          <a:ln w="9525">
            <a:noFill/>
          </a:ln>
        </p:spPr>
        <p:txBody>
          <a:bodyPr lIns="0" tIns="0" rIns="0" bIns="0">
            <a:spAutoFit/>
          </a:bodyPr>
          <a:lstStyle/>
          <a:p>
            <a:pPr eaLnBrk="1" hangingPunct="1">
              <a:spcBef>
                <a:spcPct val="50000"/>
              </a:spcBef>
            </a:pPr>
            <a:endParaRPr lang="zh-CN" altLang="en-US" dirty="0">
              <a:latin typeface="Arial" panose="020B0604020202020204" pitchFamily="34" charset="0"/>
            </a:endParaRPr>
          </a:p>
        </p:txBody>
      </p:sp>
      <p:grpSp>
        <p:nvGrpSpPr>
          <p:cNvPr id="88069" name="Group 6"/>
          <p:cNvGrpSpPr/>
          <p:nvPr/>
        </p:nvGrpSpPr>
        <p:grpSpPr>
          <a:xfrm>
            <a:off x="6011863" y="908050"/>
            <a:ext cx="3151187" cy="4338638"/>
            <a:chOff x="3560" y="1196"/>
            <a:chExt cx="1985" cy="2733"/>
          </a:xfrm>
        </p:grpSpPr>
        <p:sp>
          <p:nvSpPr>
            <p:cNvPr id="88071" name="Rectangle 7"/>
            <p:cNvSpPr/>
            <p:nvPr/>
          </p:nvSpPr>
          <p:spPr>
            <a:xfrm>
              <a:off x="3709" y="1318"/>
              <a:ext cx="447" cy="190"/>
            </a:xfrm>
            <a:prstGeom prst="rect">
              <a:avLst/>
            </a:prstGeom>
            <a:noFill/>
            <a:ln w="25400">
              <a:noFill/>
            </a:ln>
          </p:spPr>
          <p:txBody>
            <a:bodyPr wrap="none" lIns="89140" tIns="43777" rIns="89140" bIns="43777">
              <a:spAutoFit/>
            </a:bodyPr>
            <a:lstStyle/>
            <a:p>
              <a:r>
                <a:rPr lang="en-US" altLang="zh-TW" sz="1400" i="0" dirty="0">
                  <a:solidFill>
                    <a:schemeClr val="tx1"/>
                  </a:solidFill>
                  <a:latin typeface="Courier New" panose="02070309020205020404" pitchFamily="49" charset="0"/>
                  <a:ea typeface="PMingLiU" pitchFamily="18" charset="-120"/>
                </a:rPr>
                <a:t>0x100</a:t>
              </a:r>
            </a:p>
          </p:txBody>
        </p:sp>
        <p:sp>
          <p:nvSpPr>
            <p:cNvPr id="88072" name="Rectangle 8"/>
            <p:cNvSpPr/>
            <p:nvPr/>
          </p:nvSpPr>
          <p:spPr>
            <a:xfrm>
              <a:off x="3702" y="1769"/>
              <a:ext cx="447" cy="190"/>
            </a:xfrm>
            <a:prstGeom prst="rect">
              <a:avLst/>
            </a:prstGeom>
            <a:noFill/>
            <a:ln w="25400">
              <a:noFill/>
            </a:ln>
          </p:spPr>
          <p:txBody>
            <a:bodyPr wrap="none" lIns="89140" tIns="43777" rIns="89140" bIns="43777">
              <a:spAutoFit/>
            </a:bodyPr>
            <a:lstStyle/>
            <a:p>
              <a:r>
                <a:rPr lang="en-US" altLang="zh-TW" sz="1400" i="0" dirty="0">
                  <a:solidFill>
                    <a:schemeClr val="tx1"/>
                  </a:solidFill>
                  <a:latin typeface="Courier New" panose="02070309020205020404" pitchFamily="49" charset="0"/>
                  <a:ea typeface="PMingLiU" pitchFamily="18" charset="-120"/>
                </a:rPr>
                <a:t>0x1</a:t>
              </a:r>
              <a:r>
                <a:rPr lang="en-US" altLang="zh-CN" sz="1400" i="0" dirty="0">
                  <a:solidFill>
                    <a:schemeClr val="tx1"/>
                  </a:solidFill>
                  <a:latin typeface="Courier New" panose="02070309020205020404" pitchFamily="49" charset="0"/>
                  <a:ea typeface="PMingLiU" pitchFamily="18" charset="-120"/>
                </a:rPr>
                <a:t>7</a:t>
              </a:r>
              <a:r>
                <a:rPr lang="en-US" altLang="zh-TW" sz="1400" i="0" dirty="0">
                  <a:solidFill>
                    <a:schemeClr val="tx1"/>
                  </a:solidFill>
                  <a:latin typeface="Courier New" panose="02070309020205020404" pitchFamily="49" charset="0"/>
                  <a:ea typeface="PMingLiU" pitchFamily="18" charset="-120"/>
                </a:rPr>
                <a:t>C</a:t>
              </a:r>
            </a:p>
          </p:txBody>
        </p:sp>
        <p:sp>
          <p:nvSpPr>
            <p:cNvPr id="88073" name="Rectangle 9"/>
            <p:cNvSpPr/>
            <p:nvPr/>
          </p:nvSpPr>
          <p:spPr>
            <a:xfrm>
              <a:off x="3702" y="1913"/>
              <a:ext cx="447" cy="190"/>
            </a:xfrm>
            <a:prstGeom prst="rect">
              <a:avLst/>
            </a:prstGeom>
            <a:noFill/>
            <a:ln w="25400">
              <a:noFill/>
            </a:ln>
          </p:spPr>
          <p:txBody>
            <a:bodyPr wrap="none" lIns="89140" tIns="43777" rIns="89140" bIns="43777">
              <a:spAutoFit/>
            </a:bodyPr>
            <a:lstStyle/>
            <a:p>
              <a:r>
                <a:rPr lang="en-US" altLang="zh-TW" sz="1400" i="0" dirty="0">
                  <a:solidFill>
                    <a:schemeClr val="tx1"/>
                  </a:solidFill>
                  <a:latin typeface="Courier New" panose="02070309020205020404" pitchFamily="49" charset="0"/>
                  <a:ea typeface="PMingLiU" pitchFamily="18" charset="-120"/>
                </a:rPr>
                <a:t>0x1</a:t>
              </a:r>
              <a:r>
                <a:rPr lang="en-US" altLang="zh-CN" sz="1400" i="0" dirty="0">
                  <a:solidFill>
                    <a:schemeClr val="tx1"/>
                  </a:solidFill>
                  <a:latin typeface="Courier New" panose="02070309020205020404" pitchFamily="49" charset="0"/>
                  <a:ea typeface="PMingLiU" pitchFamily="18" charset="-120"/>
                </a:rPr>
                <a:t>8</a:t>
              </a:r>
              <a:r>
                <a:rPr lang="en-US" altLang="zh-TW" sz="1400" i="0" dirty="0">
                  <a:solidFill>
                    <a:schemeClr val="tx1"/>
                  </a:solidFill>
                  <a:latin typeface="Courier New" panose="02070309020205020404" pitchFamily="49" charset="0"/>
                  <a:ea typeface="PMingLiU" pitchFamily="18" charset="-120"/>
                </a:rPr>
                <a:t>0</a:t>
              </a:r>
            </a:p>
          </p:txBody>
        </p:sp>
        <p:sp>
          <p:nvSpPr>
            <p:cNvPr id="88074" name="Rectangle 10"/>
            <p:cNvSpPr/>
            <p:nvPr/>
          </p:nvSpPr>
          <p:spPr>
            <a:xfrm>
              <a:off x="3702" y="2057"/>
              <a:ext cx="447" cy="190"/>
            </a:xfrm>
            <a:prstGeom prst="rect">
              <a:avLst/>
            </a:prstGeom>
            <a:noFill/>
            <a:ln w="25400">
              <a:noFill/>
            </a:ln>
          </p:spPr>
          <p:txBody>
            <a:bodyPr wrap="none" lIns="89140" tIns="43777" rIns="89140" bIns="43777">
              <a:spAutoFit/>
            </a:bodyPr>
            <a:lstStyle/>
            <a:p>
              <a:r>
                <a:rPr lang="en-US" altLang="zh-TW" sz="1400" i="0" dirty="0">
                  <a:solidFill>
                    <a:schemeClr val="tx1"/>
                  </a:solidFill>
                  <a:latin typeface="Courier New" panose="02070309020205020404" pitchFamily="49" charset="0"/>
                  <a:ea typeface="PMingLiU" pitchFamily="18" charset="-120"/>
                </a:rPr>
                <a:t>0x1</a:t>
              </a:r>
              <a:r>
                <a:rPr lang="en-US" altLang="zh-CN" sz="1400" i="0" dirty="0">
                  <a:solidFill>
                    <a:schemeClr val="tx1"/>
                  </a:solidFill>
                  <a:latin typeface="Courier New" panose="02070309020205020404" pitchFamily="49" charset="0"/>
                  <a:ea typeface="PMingLiU" pitchFamily="18" charset="-120"/>
                </a:rPr>
                <a:t>8</a:t>
              </a:r>
              <a:r>
                <a:rPr lang="en-US" altLang="zh-TW" sz="1400" i="0" dirty="0">
                  <a:solidFill>
                    <a:schemeClr val="tx1"/>
                  </a:solidFill>
                  <a:latin typeface="Courier New" panose="02070309020205020404" pitchFamily="49" charset="0"/>
                  <a:ea typeface="PMingLiU" pitchFamily="18" charset="-120"/>
                </a:rPr>
                <a:t>4</a:t>
              </a:r>
            </a:p>
          </p:txBody>
        </p:sp>
        <p:sp>
          <p:nvSpPr>
            <p:cNvPr id="88075" name="Rectangle 11"/>
            <p:cNvSpPr/>
            <p:nvPr/>
          </p:nvSpPr>
          <p:spPr>
            <a:xfrm>
              <a:off x="3702" y="2538"/>
              <a:ext cx="447" cy="190"/>
            </a:xfrm>
            <a:prstGeom prst="rect">
              <a:avLst/>
            </a:prstGeom>
            <a:noFill/>
            <a:ln w="25400">
              <a:noFill/>
            </a:ln>
          </p:spPr>
          <p:txBody>
            <a:bodyPr wrap="none" lIns="89140" tIns="43777" rIns="89140" bIns="43777">
              <a:spAutoFit/>
            </a:bodyPr>
            <a:lstStyle/>
            <a:p>
              <a:r>
                <a:rPr lang="en-US" altLang="zh-TW" sz="1400" i="0" dirty="0">
                  <a:solidFill>
                    <a:schemeClr val="tx1"/>
                  </a:solidFill>
                  <a:latin typeface="Courier New" panose="02070309020205020404" pitchFamily="49" charset="0"/>
                  <a:ea typeface="PMingLiU" pitchFamily="18" charset="-120"/>
                </a:rPr>
                <a:t>0x400</a:t>
              </a:r>
            </a:p>
          </p:txBody>
        </p:sp>
        <p:sp>
          <p:nvSpPr>
            <p:cNvPr id="88076" name="Rectangle 12"/>
            <p:cNvSpPr/>
            <p:nvPr/>
          </p:nvSpPr>
          <p:spPr>
            <a:xfrm>
              <a:off x="3702" y="2682"/>
              <a:ext cx="447" cy="190"/>
            </a:xfrm>
            <a:prstGeom prst="rect">
              <a:avLst/>
            </a:prstGeom>
            <a:noFill/>
            <a:ln w="25400">
              <a:noFill/>
            </a:ln>
          </p:spPr>
          <p:txBody>
            <a:bodyPr wrap="none" lIns="89140" tIns="43777" rIns="89140" bIns="43777">
              <a:spAutoFit/>
            </a:bodyPr>
            <a:lstStyle/>
            <a:p>
              <a:r>
                <a:rPr lang="en-US" altLang="zh-TW" sz="1400" i="0" dirty="0">
                  <a:solidFill>
                    <a:schemeClr val="tx1"/>
                  </a:solidFill>
                  <a:latin typeface="Courier New" panose="02070309020205020404" pitchFamily="49" charset="0"/>
                  <a:ea typeface="PMingLiU" pitchFamily="18" charset="-120"/>
                </a:rPr>
                <a:t>0x404</a:t>
              </a:r>
            </a:p>
          </p:txBody>
        </p:sp>
        <p:sp>
          <p:nvSpPr>
            <p:cNvPr id="88077" name="Rectangle 13"/>
            <p:cNvSpPr/>
            <p:nvPr/>
          </p:nvSpPr>
          <p:spPr>
            <a:xfrm>
              <a:off x="3702" y="3114"/>
              <a:ext cx="447" cy="190"/>
            </a:xfrm>
            <a:prstGeom prst="rect">
              <a:avLst/>
            </a:prstGeom>
            <a:noFill/>
            <a:ln w="25400">
              <a:noFill/>
            </a:ln>
          </p:spPr>
          <p:txBody>
            <a:bodyPr wrap="none" lIns="89140" tIns="43777" rIns="89140" bIns="43777">
              <a:spAutoFit/>
            </a:bodyPr>
            <a:lstStyle/>
            <a:p>
              <a:r>
                <a:rPr lang="en-US" altLang="zh-TW" sz="1400" i="0" dirty="0">
                  <a:solidFill>
                    <a:schemeClr val="tx1"/>
                  </a:solidFill>
                  <a:latin typeface="Courier New" panose="02070309020205020404" pitchFamily="49" charset="0"/>
                  <a:ea typeface="PMingLiU" pitchFamily="18" charset="-120"/>
                </a:rPr>
                <a:t>0x</a:t>
              </a:r>
              <a:r>
                <a:rPr lang="en-US" altLang="zh-CN" sz="1400" i="0" dirty="0">
                  <a:solidFill>
                    <a:schemeClr val="tx1"/>
                  </a:solidFill>
                  <a:latin typeface="Courier New" panose="02070309020205020404" pitchFamily="49" charset="0"/>
                  <a:ea typeface="PMingLiU" pitchFamily="18" charset="-120"/>
                </a:rPr>
                <a:t>c0</a:t>
              </a:r>
              <a:r>
                <a:rPr lang="en-US" altLang="zh-TW" sz="1400" i="0" dirty="0">
                  <a:solidFill>
                    <a:schemeClr val="tx1"/>
                  </a:solidFill>
                  <a:latin typeface="Courier New" panose="02070309020205020404" pitchFamily="49" charset="0"/>
                  <a:ea typeface="PMingLiU" pitchFamily="18" charset="-120"/>
                </a:rPr>
                <a:t>0</a:t>
              </a:r>
            </a:p>
          </p:txBody>
        </p:sp>
        <p:sp>
          <p:nvSpPr>
            <p:cNvPr id="88078" name="Rectangle 14"/>
            <p:cNvSpPr/>
            <p:nvPr/>
          </p:nvSpPr>
          <p:spPr>
            <a:xfrm>
              <a:off x="3702" y="3258"/>
              <a:ext cx="447" cy="190"/>
            </a:xfrm>
            <a:prstGeom prst="rect">
              <a:avLst/>
            </a:prstGeom>
            <a:noFill/>
            <a:ln w="25400">
              <a:noFill/>
            </a:ln>
          </p:spPr>
          <p:txBody>
            <a:bodyPr wrap="none" lIns="89140" tIns="43777" rIns="89140" bIns="43777">
              <a:spAutoFit/>
            </a:bodyPr>
            <a:lstStyle/>
            <a:p>
              <a:r>
                <a:rPr lang="en-US" altLang="zh-TW" sz="1400" i="0" dirty="0">
                  <a:solidFill>
                    <a:schemeClr val="tx1"/>
                  </a:solidFill>
                  <a:latin typeface="Courier New" panose="02070309020205020404" pitchFamily="49" charset="0"/>
                  <a:ea typeface="PMingLiU" pitchFamily="18" charset="-120"/>
                </a:rPr>
                <a:t>0x</a:t>
              </a:r>
              <a:r>
                <a:rPr lang="en-US" altLang="zh-CN" sz="1400" i="0" dirty="0">
                  <a:solidFill>
                    <a:schemeClr val="tx1"/>
                  </a:solidFill>
                  <a:latin typeface="Courier New" panose="02070309020205020404" pitchFamily="49" charset="0"/>
                  <a:ea typeface="PMingLiU" pitchFamily="18" charset="-120"/>
                </a:rPr>
                <a:t>c0</a:t>
              </a:r>
              <a:r>
                <a:rPr lang="en-US" altLang="zh-TW" sz="1400" i="0" dirty="0">
                  <a:solidFill>
                    <a:schemeClr val="tx1"/>
                  </a:solidFill>
                  <a:latin typeface="Courier New" panose="02070309020205020404" pitchFamily="49" charset="0"/>
                  <a:ea typeface="PMingLiU" pitchFamily="18" charset="-120"/>
                </a:rPr>
                <a:t>4</a:t>
              </a:r>
            </a:p>
          </p:txBody>
        </p:sp>
        <p:sp>
          <p:nvSpPr>
            <p:cNvPr id="88079" name="Rectangle 15"/>
            <p:cNvSpPr/>
            <p:nvPr/>
          </p:nvSpPr>
          <p:spPr>
            <a:xfrm>
              <a:off x="3709" y="1196"/>
              <a:ext cx="447" cy="190"/>
            </a:xfrm>
            <a:prstGeom prst="rect">
              <a:avLst/>
            </a:prstGeom>
            <a:noFill/>
            <a:ln w="25400">
              <a:noFill/>
            </a:ln>
          </p:spPr>
          <p:txBody>
            <a:bodyPr wrap="none" lIns="89140" tIns="43777" rIns="89140" bIns="43777">
              <a:spAutoFit/>
            </a:bodyPr>
            <a:lstStyle/>
            <a:p>
              <a:r>
                <a:rPr lang="en-US" altLang="zh-TW" sz="1400" i="0" dirty="0">
                  <a:solidFill>
                    <a:schemeClr val="tx1"/>
                  </a:solidFill>
                  <a:latin typeface="Courier New" panose="02070309020205020404" pitchFamily="49" charset="0"/>
                  <a:ea typeface="PMingLiU" pitchFamily="18" charset="-120"/>
                </a:rPr>
                <a:t>0x0FC</a:t>
              </a:r>
            </a:p>
          </p:txBody>
        </p:sp>
        <p:sp>
          <p:nvSpPr>
            <p:cNvPr id="88080" name="Text Box 16"/>
            <p:cNvSpPr txBox="1"/>
            <p:nvPr/>
          </p:nvSpPr>
          <p:spPr>
            <a:xfrm>
              <a:off x="5258" y="1443"/>
              <a:ext cx="287" cy="2291"/>
            </a:xfrm>
            <a:prstGeom prst="rect">
              <a:avLst/>
            </a:prstGeom>
            <a:noFill/>
            <a:ln w="9525">
              <a:noFill/>
            </a:ln>
          </p:spPr>
          <p:txBody>
            <a:bodyPr vert="eaVert" lIns="90083" tIns="45046" rIns="90083" bIns="45046">
              <a:spAutoFit/>
            </a:bodyPr>
            <a:lstStyle/>
            <a:p>
              <a:pPr eaLnBrk="1" hangingPunct="1">
                <a:spcBef>
                  <a:spcPct val="50000"/>
                </a:spcBef>
              </a:pPr>
              <a:r>
                <a:rPr lang="zh-CN" altLang="en-US" i="0" dirty="0">
                  <a:solidFill>
                    <a:schemeClr val="hlink"/>
                  </a:solidFill>
                  <a:latin typeface="Arial" panose="020B0604020202020204" pitchFamily="34" charset="0"/>
                  <a:ea typeface="黑体" panose="02010609060101010101" pitchFamily="49" charset="-122"/>
                </a:rPr>
                <a:t>指  令                            数   据</a:t>
              </a:r>
            </a:p>
          </p:txBody>
        </p:sp>
        <p:sp>
          <p:nvSpPr>
            <p:cNvPr id="88081" name="Text Box 17"/>
            <p:cNvSpPr txBox="1"/>
            <p:nvPr/>
          </p:nvSpPr>
          <p:spPr>
            <a:xfrm>
              <a:off x="4978" y="2539"/>
              <a:ext cx="183" cy="219"/>
            </a:xfrm>
            <a:prstGeom prst="rect">
              <a:avLst/>
            </a:prstGeom>
            <a:noFill/>
            <a:ln w="9525">
              <a:noFill/>
            </a:ln>
          </p:spPr>
          <p:txBody>
            <a:bodyPr lIns="90083" tIns="45046" rIns="90083" bIns="45046">
              <a:spAutoFit/>
            </a:bodyPr>
            <a:lstStyle/>
            <a:p>
              <a:pPr eaLnBrk="1" hangingPunct="1">
                <a:spcBef>
                  <a:spcPct val="50000"/>
                </a:spcBef>
              </a:pPr>
              <a:r>
                <a:rPr lang="en-US" altLang="zh-CN" sz="1700" i="0" dirty="0">
                  <a:solidFill>
                    <a:srgbClr val="0000FF"/>
                  </a:solidFill>
                  <a:latin typeface="Arial" panose="020B0604020202020204" pitchFamily="34" charset="0"/>
                  <a:ea typeface="宋体" panose="02010600030101010101" pitchFamily="2" charset="-122"/>
                </a:rPr>
                <a:t>A</a:t>
              </a:r>
            </a:p>
          </p:txBody>
        </p:sp>
        <p:sp>
          <p:nvSpPr>
            <p:cNvPr id="88082" name="Text Box 18"/>
            <p:cNvSpPr txBox="1"/>
            <p:nvPr/>
          </p:nvSpPr>
          <p:spPr>
            <a:xfrm>
              <a:off x="4978" y="3710"/>
              <a:ext cx="522" cy="219"/>
            </a:xfrm>
            <a:prstGeom prst="rect">
              <a:avLst/>
            </a:prstGeom>
            <a:noFill/>
            <a:ln w="9525">
              <a:noFill/>
            </a:ln>
          </p:spPr>
          <p:txBody>
            <a:bodyPr lIns="90083" tIns="45046" rIns="90083" bIns="45046">
              <a:spAutoFit/>
            </a:bodyPr>
            <a:lstStyle/>
            <a:p>
              <a:pPr eaLnBrk="1" hangingPunct="1">
                <a:spcBef>
                  <a:spcPct val="50000"/>
                </a:spcBef>
              </a:pPr>
              <a:r>
                <a:rPr lang="en-US" altLang="zh-CN" sz="1700" i="0" dirty="0">
                  <a:solidFill>
                    <a:srgbClr val="0000FF"/>
                  </a:solidFill>
                  <a:latin typeface="Arial" panose="020B0604020202020204" pitchFamily="34" charset="0"/>
                  <a:ea typeface="宋体" panose="02010600030101010101" pitchFamily="2" charset="-122"/>
                </a:rPr>
                <a:t>sum</a:t>
              </a:r>
            </a:p>
          </p:txBody>
        </p:sp>
        <p:sp>
          <p:nvSpPr>
            <p:cNvPr id="88083" name="Rectangle 19"/>
            <p:cNvSpPr/>
            <p:nvPr/>
          </p:nvSpPr>
          <p:spPr>
            <a:xfrm>
              <a:off x="4160" y="1962"/>
              <a:ext cx="818" cy="128"/>
            </a:xfrm>
            <a:prstGeom prst="rect">
              <a:avLst/>
            </a:prstGeom>
            <a:solidFill>
              <a:schemeClr val="bg1"/>
            </a:solidFill>
            <a:ln w="25400" cap="flat" cmpd="sng">
              <a:solidFill>
                <a:schemeClr val="tx1"/>
              </a:solidFill>
              <a:prstDash val="solid"/>
              <a:miter/>
              <a:headEnd type="none" w="med" len="med"/>
              <a:tailEnd type="none" w="med" len="med"/>
            </a:ln>
          </p:spPr>
          <p:txBody>
            <a:bodyPr wrap="none" lIns="89140" tIns="43777" rIns="89140" bIns="43777" anchor="ctr" anchorCtr="0"/>
            <a:lstStyle/>
            <a:p>
              <a:pPr algn="ctr"/>
              <a:r>
                <a:rPr lang="en-US" altLang="zh-TW" sz="1400" i="0" dirty="0">
                  <a:solidFill>
                    <a:schemeClr val="tx1"/>
                  </a:solidFill>
                  <a:latin typeface="Courier New" panose="02070309020205020404" pitchFamily="49" charset="0"/>
                  <a:ea typeface="PMingLiU" pitchFamily="18" charset="-120"/>
                </a:rPr>
                <a:t>I</a:t>
              </a:r>
              <a:r>
                <a:rPr lang="en-US" altLang="zh-CN" sz="1400" i="0" dirty="0">
                  <a:solidFill>
                    <a:schemeClr val="tx1"/>
                  </a:solidFill>
                  <a:latin typeface="Courier New" panose="02070309020205020404" pitchFamily="49" charset="0"/>
                  <a:ea typeface="PMingLiU" pitchFamily="18" charset="-120"/>
                </a:rPr>
                <a:t>34</a:t>
              </a:r>
              <a:endParaRPr lang="en-US" altLang="zh-TW" sz="1400" i="0" dirty="0">
                <a:solidFill>
                  <a:schemeClr val="tx1"/>
                </a:solidFill>
                <a:latin typeface="Courier New" panose="02070309020205020404" pitchFamily="49" charset="0"/>
                <a:ea typeface="PMingLiU" pitchFamily="18" charset="-120"/>
              </a:endParaRPr>
            </a:p>
          </p:txBody>
        </p:sp>
        <p:sp>
          <p:nvSpPr>
            <p:cNvPr id="88084" name="Rectangle 20"/>
            <p:cNvSpPr/>
            <p:nvPr/>
          </p:nvSpPr>
          <p:spPr>
            <a:xfrm>
              <a:off x="4160" y="2106"/>
              <a:ext cx="818" cy="128"/>
            </a:xfrm>
            <a:prstGeom prst="rect">
              <a:avLst/>
            </a:prstGeom>
            <a:solidFill>
              <a:schemeClr val="bg1"/>
            </a:solidFill>
            <a:ln w="25400" cap="flat" cmpd="sng">
              <a:solidFill>
                <a:schemeClr val="tx1"/>
              </a:solidFill>
              <a:prstDash val="solid"/>
              <a:miter/>
              <a:headEnd type="none" w="med" len="med"/>
              <a:tailEnd type="none" w="med" len="med"/>
            </a:ln>
          </p:spPr>
          <p:txBody>
            <a:bodyPr wrap="none" lIns="89140" tIns="43777" rIns="89140" bIns="43777" anchor="ctr" anchorCtr="0"/>
            <a:lstStyle/>
            <a:p>
              <a:pPr algn="ctr"/>
              <a:r>
                <a:rPr lang="en-US" altLang="zh-TW" sz="1400" i="0" dirty="0">
                  <a:solidFill>
                    <a:schemeClr val="tx1"/>
                  </a:solidFill>
                  <a:latin typeface="Courier New" panose="02070309020205020404" pitchFamily="49" charset="0"/>
                  <a:ea typeface="PMingLiU" pitchFamily="18" charset="-120"/>
                </a:rPr>
                <a:t>I</a:t>
              </a:r>
              <a:r>
                <a:rPr lang="en-US" altLang="zh-CN" sz="1400" i="0" dirty="0">
                  <a:solidFill>
                    <a:schemeClr val="tx1"/>
                  </a:solidFill>
                  <a:latin typeface="Courier New" panose="02070309020205020404" pitchFamily="49" charset="0"/>
                  <a:ea typeface="PMingLiU" pitchFamily="18" charset="-120"/>
                </a:rPr>
                <a:t>35</a:t>
              </a:r>
              <a:endParaRPr lang="en-US" altLang="zh-TW" sz="1400" i="0" dirty="0">
                <a:solidFill>
                  <a:schemeClr val="tx1"/>
                </a:solidFill>
                <a:latin typeface="Courier New" panose="02070309020205020404" pitchFamily="49" charset="0"/>
                <a:ea typeface="PMingLiU" pitchFamily="18" charset="-120"/>
              </a:endParaRPr>
            </a:p>
          </p:txBody>
        </p:sp>
        <p:sp>
          <p:nvSpPr>
            <p:cNvPr id="88085" name="Rectangle 21"/>
            <p:cNvSpPr/>
            <p:nvPr/>
          </p:nvSpPr>
          <p:spPr>
            <a:xfrm>
              <a:off x="4160" y="2587"/>
              <a:ext cx="818" cy="128"/>
            </a:xfrm>
            <a:prstGeom prst="rect">
              <a:avLst/>
            </a:prstGeom>
            <a:solidFill>
              <a:schemeClr val="bg1"/>
            </a:solidFill>
            <a:ln w="25400" cap="flat" cmpd="sng">
              <a:solidFill>
                <a:schemeClr val="tx1"/>
              </a:solidFill>
              <a:prstDash val="solid"/>
              <a:miter/>
              <a:headEnd type="none" w="med" len="med"/>
              <a:tailEnd type="none" w="med" len="med"/>
            </a:ln>
          </p:spPr>
          <p:txBody>
            <a:bodyPr wrap="none" lIns="89140" tIns="43777" rIns="89140" bIns="43777" anchor="ctr" anchorCtr="0"/>
            <a:lstStyle/>
            <a:p>
              <a:pPr algn="ctr"/>
              <a:r>
                <a:rPr lang="en-US" altLang="zh-CN" sz="1400" i="0" dirty="0">
                  <a:solidFill>
                    <a:schemeClr val="tx1"/>
                  </a:solidFill>
                  <a:latin typeface="Courier New" panose="02070309020205020404" pitchFamily="49" charset="0"/>
                  <a:ea typeface="PMingLiU" pitchFamily="18" charset="-120"/>
                </a:rPr>
                <a:t>A</a:t>
              </a:r>
              <a:r>
                <a:rPr lang="en-US" altLang="zh-TW" sz="1400" i="0" dirty="0">
                  <a:solidFill>
                    <a:schemeClr val="tx1"/>
                  </a:solidFill>
                  <a:latin typeface="Courier New" panose="02070309020205020404" pitchFamily="49" charset="0"/>
                  <a:ea typeface="PMingLiU" pitchFamily="18" charset="-120"/>
                </a:rPr>
                <a:t>[0]</a:t>
              </a:r>
              <a:r>
                <a:rPr lang="en-US" altLang="zh-CN" sz="1400" i="0" dirty="0">
                  <a:solidFill>
                    <a:schemeClr val="tx1"/>
                  </a:solidFill>
                  <a:latin typeface="Courier New" panose="02070309020205020404" pitchFamily="49" charset="0"/>
                  <a:ea typeface="PMingLiU" pitchFamily="18" charset="-120"/>
                </a:rPr>
                <a:t>[0]</a:t>
              </a:r>
              <a:endParaRPr lang="en-US" altLang="zh-TW" sz="1400" i="0" dirty="0">
                <a:solidFill>
                  <a:schemeClr val="tx1"/>
                </a:solidFill>
                <a:latin typeface="Courier New" panose="02070309020205020404" pitchFamily="49" charset="0"/>
                <a:ea typeface="PMingLiU" pitchFamily="18" charset="-120"/>
              </a:endParaRPr>
            </a:p>
          </p:txBody>
        </p:sp>
        <p:sp>
          <p:nvSpPr>
            <p:cNvPr id="88086" name="Rectangle 22"/>
            <p:cNvSpPr/>
            <p:nvPr/>
          </p:nvSpPr>
          <p:spPr>
            <a:xfrm>
              <a:off x="4160" y="2731"/>
              <a:ext cx="818" cy="128"/>
            </a:xfrm>
            <a:prstGeom prst="rect">
              <a:avLst/>
            </a:prstGeom>
            <a:solidFill>
              <a:schemeClr val="bg1"/>
            </a:solidFill>
            <a:ln w="25400" cap="flat" cmpd="sng">
              <a:solidFill>
                <a:schemeClr val="tx1"/>
              </a:solidFill>
              <a:prstDash val="solid"/>
              <a:miter/>
              <a:headEnd type="none" w="med" len="med"/>
              <a:tailEnd type="none" w="med" len="med"/>
            </a:ln>
          </p:spPr>
          <p:txBody>
            <a:bodyPr wrap="none" lIns="89140" tIns="43777" rIns="89140" bIns="43777" anchor="ctr" anchorCtr="0"/>
            <a:lstStyle/>
            <a:p>
              <a:pPr algn="ctr"/>
              <a:r>
                <a:rPr lang="en-US" altLang="zh-TW" sz="1400" i="0" dirty="0">
                  <a:solidFill>
                    <a:schemeClr val="tx1"/>
                  </a:solidFill>
                  <a:latin typeface="Courier New" panose="02070309020205020404" pitchFamily="49" charset="0"/>
                  <a:ea typeface="PMingLiU" pitchFamily="18" charset="-120"/>
                </a:rPr>
                <a:t>A</a:t>
              </a:r>
              <a:r>
                <a:rPr lang="en-US" altLang="zh-CN" sz="1400" i="0" dirty="0">
                  <a:solidFill>
                    <a:schemeClr val="tx1"/>
                  </a:solidFill>
                  <a:latin typeface="Courier New" panose="02070309020205020404" pitchFamily="49" charset="0"/>
                  <a:ea typeface="PMingLiU" pitchFamily="18" charset="-120"/>
                </a:rPr>
                <a:t>[0]</a:t>
              </a:r>
              <a:r>
                <a:rPr lang="en-US" altLang="zh-TW" sz="1400" i="0" dirty="0">
                  <a:solidFill>
                    <a:schemeClr val="tx1"/>
                  </a:solidFill>
                  <a:latin typeface="Courier New" panose="02070309020205020404" pitchFamily="49" charset="0"/>
                  <a:ea typeface="PMingLiU" pitchFamily="18" charset="-120"/>
                </a:rPr>
                <a:t>[1]</a:t>
              </a:r>
            </a:p>
          </p:txBody>
        </p:sp>
        <p:sp>
          <p:nvSpPr>
            <p:cNvPr id="88087" name="Rectangle 23"/>
            <p:cNvSpPr/>
            <p:nvPr/>
          </p:nvSpPr>
          <p:spPr>
            <a:xfrm>
              <a:off x="4160" y="2875"/>
              <a:ext cx="818" cy="128"/>
            </a:xfrm>
            <a:prstGeom prst="rect">
              <a:avLst/>
            </a:prstGeom>
            <a:solidFill>
              <a:schemeClr val="bg1"/>
            </a:solidFill>
            <a:ln w="25400" cap="flat" cmpd="sng">
              <a:solidFill>
                <a:schemeClr val="tx1"/>
              </a:solidFill>
              <a:prstDash val="solid"/>
              <a:miter/>
              <a:headEnd type="none" w="med" len="med"/>
              <a:tailEnd type="none" w="med" len="med"/>
            </a:ln>
          </p:spPr>
          <p:txBody>
            <a:bodyPr wrap="none" lIns="89140" tIns="43777" rIns="89140" bIns="43777" anchor="ctr" anchorCtr="0"/>
            <a:lstStyle/>
            <a:p>
              <a:pPr algn="ctr"/>
              <a:r>
                <a:rPr lang="en-US" altLang="zh-TW" i="0" dirty="0">
                  <a:solidFill>
                    <a:schemeClr val="tx1"/>
                  </a:solidFill>
                  <a:latin typeface="Times New Roman" panose="02020603050405020304" pitchFamily="18" charset="0"/>
                </a:rPr>
                <a:t>• • •</a:t>
              </a:r>
              <a:endParaRPr lang="en-US" altLang="zh-TW" i="0" dirty="0">
                <a:solidFill>
                  <a:schemeClr val="tx1"/>
                </a:solidFill>
                <a:latin typeface="Arial" panose="020B0604020202020204" pitchFamily="34" charset="0"/>
              </a:endParaRPr>
            </a:p>
          </p:txBody>
        </p:sp>
        <p:sp>
          <p:nvSpPr>
            <p:cNvPr id="88088" name="Rectangle 24"/>
            <p:cNvSpPr/>
            <p:nvPr/>
          </p:nvSpPr>
          <p:spPr>
            <a:xfrm>
              <a:off x="4160" y="3019"/>
              <a:ext cx="818" cy="128"/>
            </a:xfrm>
            <a:prstGeom prst="rect">
              <a:avLst/>
            </a:prstGeom>
            <a:solidFill>
              <a:schemeClr val="bg1"/>
            </a:solidFill>
            <a:ln w="25400" cap="flat" cmpd="sng">
              <a:solidFill>
                <a:schemeClr val="tx1"/>
              </a:solidFill>
              <a:prstDash val="solid"/>
              <a:miter/>
              <a:headEnd type="none" w="med" len="med"/>
              <a:tailEnd type="none" w="med" len="med"/>
            </a:ln>
          </p:spPr>
          <p:txBody>
            <a:bodyPr wrap="none" lIns="89140" tIns="43777" rIns="89140" bIns="43777" anchor="ctr" anchorCtr="0"/>
            <a:lstStyle/>
            <a:p>
              <a:pPr algn="ctr"/>
              <a:r>
                <a:rPr lang="en-US" altLang="zh-TW" sz="1400" i="0" dirty="0">
                  <a:solidFill>
                    <a:schemeClr val="tx1"/>
                  </a:solidFill>
                  <a:latin typeface="Courier New" panose="02070309020205020404" pitchFamily="49" charset="0"/>
                  <a:ea typeface="PMingLiU" pitchFamily="18" charset="-120"/>
                </a:rPr>
                <a:t>A</a:t>
              </a:r>
              <a:r>
                <a:rPr lang="en-US" altLang="zh-CN" sz="1400" i="0" dirty="0">
                  <a:solidFill>
                    <a:schemeClr val="tx1"/>
                  </a:solidFill>
                  <a:latin typeface="Courier New" panose="02070309020205020404" pitchFamily="49" charset="0"/>
                  <a:ea typeface="PMingLiU" pitchFamily="18" charset="-120"/>
                </a:rPr>
                <a:t>[0]</a:t>
              </a:r>
              <a:r>
                <a:rPr lang="en-US" altLang="zh-TW" sz="1400" i="0" dirty="0">
                  <a:solidFill>
                    <a:schemeClr val="tx1"/>
                  </a:solidFill>
                  <a:latin typeface="Courier New" panose="02070309020205020404" pitchFamily="49" charset="0"/>
                  <a:ea typeface="PMingLiU" pitchFamily="18" charset="-120"/>
                </a:rPr>
                <a:t>[</a:t>
              </a:r>
              <a:r>
                <a:rPr lang="en-US" altLang="zh-CN" sz="1400" i="0" dirty="0">
                  <a:solidFill>
                    <a:schemeClr val="tx1"/>
                  </a:solidFill>
                  <a:latin typeface="Courier New" panose="02070309020205020404" pitchFamily="49" charset="0"/>
                  <a:ea typeface="PMingLiU" pitchFamily="18" charset="-120"/>
                </a:rPr>
                <a:t>2047</a:t>
              </a:r>
              <a:r>
                <a:rPr lang="en-US" altLang="zh-TW" sz="1400" i="0" dirty="0">
                  <a:solidFill>
                    <a:schemeClr val="tx1"/>
                  </a:solidFill>
                  <a:latin typeface="Courier New" panose="02070309020205020404" pitchFamily="49" charset="0"/>
                  <a:ea typeface="PMingLiU" pitchFamily="18" charset="-120"/>
                </a:rPr>
                <a:t>]</a:t>
              </a:r>
            </a:p>
          </p:txBody>
        </p:sp>
        <p:sp>
          <p:nvSpPr>
            <p:cNvPr id="88089" name="Rectangle 25"/>
            <p:cNvSpPr/>
            <p:nvPr/>
          </p:nvSpPr>
          <p:spPr>
            <a:xfrm>
              <a:off x="4160" y="3163"/>
              <a:ext cx="818" cy="128"/>
            </a:xfrm>
            <a:prstGeom prst="rect">
              <a:avLst/>
            </a:prstGeom>
            <a:solidFill>
              <a:schemeClr val="bg1"/>
            </a:solidFill>
            <a:ln w="25400" cap="flat" cmpd="sng">
              <a:solidFill>
                <a:schemeClr val="tx1"/>
              </a:solidFill>
              <a:prstDash val="solid"/>
              <a:miter/>
              <a:headEnd type="none" w="med" len="med"/>
              <a:tailEnd type="none" w="med" len="med"/>
            </a:ln>
          </p:spPr>
          <p:txBody>
            <a:bodyPr wrap="none" lIns="89140" tIns="43777" rIns="89140" bIns="43777" anchor="ctr" anchorCtr="0"/>
            <a:lstStyle/>
            <a:p>
              <a:pPr algn="ctr"/>
              <a:r>
                <a:rPr lang="en-US" altLang="zh-TW" sz="1400" i="0" dirty="0">
                  <a:solidFill>
                    <a:schemeClr val="tx1"/>
                  </a:solidFill>
                  <a:latin typeface="Courier New" panose="02070309020205020404" pitchFamily="49" charset="0"/>
                  <a:ea typeface="PMingLiU" pitchFamily="18" charset="-120"/>
                </a:rPr>
                <a:t>A</a:t>
              </a:r>
              <a:r>
                <a:rPr lang="en-US" altLang="zh-CN" sz="1400" i="0" dirty="0">
                  <a:solidFill>
                    <a:schemeClr val="tx1"/>
                  </a:solidFill>
                  <a:latin typeface="Courier New" panose="02070309020205020404" pitchFamily="49" charset="0"/>
                  <a:ea typeface="PMingLiU" pitchFamily="18" charset="-120"/>
                </a:rPr>
                <a:t>[1]</a:t>
              </a:r>
              <a:r>
                <a:rPr lang="en-US" altLang="zh-TW" sz="1400" i="0" dirty="0">
                  <a:solidFill>
                    <a:schemeClr val="tx1"/>
                  </a:solidFill>
                  <a:latin typeface="Courier New" panose="02070309020205020404" pitchFamily="49" charset="0"/>
                  <a:ea typeface="PMingLiU" pitchFamily="18" charset="-120"/>
                </a:rPr>
                <a:t>[</a:t>
              </a:r>
              <a:r>
                <a:rPr lang="en-US" altLang="zh-CN" sz="1400" i="0" dirty="0">
                  <a:solidFill>
                    <a:schemeClr val="tx1"/>
                  </a:solidFill>
                  <a:latin typeface="Courier New" panose="02070309020205020404" pitchFamily="49" charset="0"/>
                  <a:ea typeface="PMingLiU" pitchFamily="18" charset="-120"/>
                </a:rPr>
                <a:t>0</a:t>
              </a:r>
              <a:r>
                <a:rPr lang="en-US" altLang="zh-TW" sz="1400" i="0" dirty="0">
                  <a:solidFill>
                    <a:schemeClr val="tx1"/>
                  </a:solidFill>
                  <a:latin typeface="Courier New" panose="02070309020205020404" pitchFamily="49" charset="0"/>
                  <a:ea typeface="PMingLiU" pitchFamily="18" charset="-120"/>
                </a:rPr>
                <a:t>]</a:t>
              </a:r>
            </a:p>
          </p:txBody>
        </p:sp>
        <p:sp>
          <p:nvSpPr>
            <p:cNvPr id="88090" name="Rectangle 26"/>
            <p:cNvSpPr/>
            <p:nvPr/>
          </p:nvSpPr>
          <p:spPr>
            <a:xfrm>
              <a:off x="4160" y="3307"/>
              <a:ext cx="818" cy="128"/>
            </a:xfrm>
            <a:prstGeom prst="rect">
              <a:avLst/>
            </a:prstGeom>
            <a:solidFill>
              <a:schemeClr val="bg1"/>
            </a:solidFill>
            <a:ln w="25400" cap="flat" cmpd="sng">
              <a:solidFill>
                <a:schemeClr val="tx1"/>
              </a:solidFill>
              <a:prstDash val="solid"/>
              <a:miter/>
              <a:headEnd type="none" w="med" len="med"/>
              <a:tailEnd type="none" w="med" len="med"/>
            </a:ln>
          </p:spPr>
          <p:txBody>
            <a:bodyPr wrap="none" lIns="89140" tIns="43777" rIns="89140" bIns="43777" anchor="ctr" anchorCtr="0"/>
            <a:lstStyle/>
            <a:p>
              <a:pPr algn="ctr"/>
              <a:r>
                <a:rPr lang="en-US" altLang="zh-TW" sz="1400" i="0" dirty="0">
                  <a:solidFill>
                    <a:schemeClr val="tx1"/>
                  </a:solidFill>
                  <a:latin typeface="Courier New" panose="02070309020205020404" pitchFamily="49" charset="0"/>
                  <a:ea typeface="PMingLiU" pitchFamily="18" charset="-120"/>
                </a:rPr>
                <a:t>A</a:t>
              </a:r>
              <a:r>
                <a:rPr lang="en-US" altLang="zh-CN" sz="1400" i="0" dirty="0">
                  <a:solidFill>
                    <a:schemeClr val="tx1"/>
                  </a:solidFill>
                  <a:latin typeface="Courier New" panose="02070309020205020404" pitchFamily="49" charset="0"/>
                  <a:ea typeface="PMingLiU" pitchFamily="18" charset="-120"/>
                </a:rPr>
                <a:t>[1]</a:t>
              </a:r>
              <a:r>
                <a:rPr lang="en-US" altLang="zh-TW" sz="1400" i="0" dirty="0">
                  <a:solidFill>
                    <a:schemeClr val="tx1"/>
                  </a:solidFill>
                  <a:latin typeface="Courier New" panose="02070309020205020404" pitchFamily="49" charset="0"/>
                  <a:ea typeface="PMingLiU" pitchFamily="18" charset="-120"/>
                </a:rPr>
                <a:t>[</a:t>
              </a:r>
              <a:r>
                <a:rPr lang="en-US" altLang="zh-CN" sz="1400" i="0" dirty="0">
                  <a:solidFill>
                    <a:schemeClr val="tx1"/>
                  </a:solidFill>
                  <a:latin typeface="Courier New" panose="02070309020205020404" pitchFamily="49" charset="0"/>
                  <a:ea typeface="PMingLiU" pitchFamily="18" charset="-120"/>
                </a:rPr>
                <a:t>1</a:t>
              </a:r>
              <a:r>
                <a:rPr lang="en-US" altLang="zh-TW" sz="1400" i="0" dirty="0">
                  <a:solidFill>
                    <a:schemeClr val="tx1"/>
                  </a:solidFill>
                  <a:latin typeface="Courier New" panose="02070309020205020404" pitchFamily="49" charset="0"/>
                  <a:ea typeface="PMingLiU" pitchFamily="18" charset="-120"/>
                </a:rPr>
                <a:t>]</a:t>
              </a:r>
            </a:p>
          </p:txBody>
        </p:sp>
        <p:sp>
          <p:nvSpPr>
            <p:cNvPr id="88091" name="Rectangle 27"/>
            <p:cNvSpPr/>
            <p:nvPr/>
          </p:nvSpPr>
          <p:spPr>
            <a:xfrm>
              <a:off x="4160" y="2250"/>
              <a:ext cx="818" cy="321"/>
            </a:xfrm>
            <a:prstGeom prst="rect">
              <a:avLst/>
            </a:prstGeom>
            <a:solidFill>
              <a:schemeClr val="bg1"/>
            </a:solidFill>
            <a:ln w="25400" cap="flat" cmpd="sng">
              <a:solidFill>
                <a:schemeClr val="tx1"/>
              </a:solidFill>
              <a:prstDash val="solid"/>
              <a:miter/>
              <a:headEnd type="none" w="med" len="med"/>
              <a:tailEnd type="none" w="med" len="med"/>
            </a:ln>
          </p:spPr>
          <p:txBody>
            <a:bodyPr wrap="none" lIns="89140" tIns="43777" rIns="89140" bIns="43777" anchor="ctr" anchorCtr="0"/>
            <a:lstStyle/>
            <a:p>
              <a:pPr algn="ctr"/>
              <a:r>
                <a:rPr lang="en-US" altLang="zh-TW" sz="1400" i="0" dirty="0">
                  <a:solidFill>
                    <a:schemeClr val="tx1"/>
                  </a:solidFill>
                  <a:latin typeface="Arial" panose="020B0604020202020204" pitchFamily="34" charset="0"/>
                  <a:ea typeface="PMingLiU" pitchFamily="18" charset="-120"/>
                </a:rPr>
                <a:t>• • •</a:t>
              </a:r>
            </a:p>
          </p:txBody>
        </p:sp>
        <p:sp>
          <p:nvSpPr>
            <p:cNvPr id="88092" name="Rectangle 28"/>
            <p:cNvSpPr/>
            <p:nvPr/>
          </p:nvSpPr>
          <p:spPr>
            <a:xfrm>
              <a:off x="4160" y="3787"/>
              <a:ext cx="818" cy="128"/>
            </a:xfrm>
            <a:prstGeom prst="rect">
              <a:avLst/>
            </a:prstGeom>
            <a:solidFill>
              <a:schemeClr val="bg1"/>
            </a:solidFill>
            <a:ln w="25400" cap="flat" cmpd="sng">
              <a:solidFill>
                <a:schemeClr val="tx1"/>
              </a:solidFill>
              <a:prstDash val="solid"/>
              <a:miter/>
              <a:headEnd type="none" w="med" len="med"/>
              <a:tailEnd type="none" w="med" len="med"/>
            </a:ln>
          </p:spPr>
          <p:txBody>
            <a:bodyPr wrap="none" lIns="89140" tIns="43777" rIns="89140" bIns="43777" anchor="ctr" anchorCtr="0"/>
            <a:lstStyle/>
            <a:p>
              <a:pPr algn="ctr"/>
              <a:endParaRPr lang="zh-CN" altLang="en-US" sz="1400" i="0" dirty="0">
                <a:solidFill>
                  <a:schemeClr val="tx1"/>
                </a:solidFill>
                <a:latin typeface="Courier New" panose="02070309020205020404" pitchFamily="49" charset="0"/>
                <a:ea typeface="PMingLiU" pitchFamily="18" charset="-120"/>
              </a:endParaRPr>
            </a:p>
          </p:txBody>
        </p:sp>
        <p:sp>
          <p:nvSpPr>
            <p:cNvPr id="88093" name="Rectangle 29"/>
            <p:cNvSpPr/>
            <p:nvPr/>
          </p:nvSpPr>
          <p:spPr>
            <a:xfrm>
              <a:off x="4160" y="3451"/>
              <a:ext cx="818" cy="320"/>
            </a:xfrm>
            <a:prstGeom prst="rect">
              <a:avLst/>
            </a:prstGeom>
            <a:solidFill>
              <a:schemeClr val="bg1"/>
            </a:solidFill>
            <a:ln w="25400" cap="flat" cmpd="sng">
              <a:solidFill>
                <a:schemeClr val="tx1"/>
              </a:solidFill>
              <a:prstDash val="solid"/>
              <a:miter/>
              <a:headEnd type="none" w="med" len="med"/>
              <a:tailEnd type="none" w="med" len="med"/>
            </a:ln>
          </p:spPr>
          <p:txBody>
            <a:bodyPr wrap="none" lIns="89140" tIns="43777" rIns="89140" bIns="43777" anchor="ctr" anchorCtr="0"/>
            <a:lstStyle/>
            <a:p>
              <a:pPr algn="ctr"/>
              <a:r>
                <a:rPr lang="en-US" altLang="zh-TW" sz="1400" i="0" dirty="0">
                  <a:solidFill>
                    <a:schemeClr val="tx1"/>
                  </a:solidFill>
                  <a:latin typeface="Arial" panose="020B0604020202020204" pitchFamily="34" charset="0"/>
                  <a:ea typeface="PMingLiU" pitchFamily="18" charset="-120"/>
                </a:rPr>
                <a:t>• • •</a:t>
              </a:r>
            </a:p>
          </p:txBody>
        </p:sp>
        <p:sp>
          <p:nvSpPr>
            <p:cNvPr id="88094" name="Rectangle 30"/>
            <p:cNvSpPr/>
            <p:nvPr/>
          </p:nvSpPr>
          <p:spPr>
            <a:xfrm>
              <a:off x="4156" y="1209"/>
              <a:ext cx="818" cy="128"/>
            </a:xfrm>
            <a:prstGeom prst="rect">
              <a:avLst/>
            </a:prstGeom>
            <a:solidFill>
              <a:schemeClr val="bg1"/>
            </a:solidFill>
            <a:ln w="25400" cap="flat" cmpd="sng">
              <a:solidFill>
                <a:schemeClr val="tx1"/>
              </a:solidFill>
              <a:prstDash val="solid"/>
              <a:miter/>
              <a:headEnd type="none" w="med" len="med"/>
              <a:tailEnd type="none" w="med" len="med"/>
            </a:ln>
          </p:spPr>
          <p:txBody>
            <a:bodyPr wrap="none" lIns="89140" tIns="43777" rIns="89140" bIns="43777" anchor="ctr" anchorCtr="0"/>
            <a:lstStyle/>
            <a:p>
              <a:pPr algn="ctr"/>
              <a:r>
                <a:rPr lang="en-US" altLang="zh-TW" sz="1400" i="0" dirty="0">
                  <a:solidFill>
                    <a:schemeClr val="tx1"/>
                  </a:solidFill>
                  <a:latin typeface="Courier New" panose="02070309020205020404" pitchFamily="49" charset="0"/>
                  <a:ea typeface="PMingLiU" pitchFamily="18" charset="-120"/>
                </a:rPr>
                <a:t>I</a:t>
              </a:r>
              <a:r>
                <a:rPr lang="en-US" altLang="zh-CN" sz="1400" i="0" dirty="0">
                  <a:solidFill>
                    <a:schemeClr val="tx1"/>
                  </a:solidFill>
                  <a:latin typeface="Courier New" panose="02070309020205020404" pitchFamily="49" charset="0"/>
                  <a:ea typeface="PMingLiU" pitchFamily="18" charset="-120"/>
                </a:rPr>
                <a:t>1</a:t>
              </a:r>
              <a:endParaRPr lang="en-US" altLang="zh-TW" sz="1400" i="0" dirty="0">
                <a:solidFill>
                  <a:schemeClr val="tx1"/>
                </a:solidFill>
                <a:latin typeface="Courier New" panose="02070309020205020404" pitchFamily="49" charset="0"/>
                <a:ea typeface="PMingLiU" pitchFamily="18" charset="-120"/>
              </a:endParaRPr>
            </a:p>
          </p:txBody>
        </p:sp>
        <p:sp>
          <p:nvSpPr>
            <p:cNvPr id="88095" name="Rectangle 31"/>
            <p:cNvSpPr/>
            <p:nvPr/>
          </p:nvSpPr>
          <p:spPr>
            <a:xfrm>
              <a:off x="4156" y="1353"/>
              <a:ext cx="818" cy="128"/>
            </a:xfrm>
            <a:prstGeom prst="rect">
              <a:avLst/>
            </a:prstGeom>
            <a:solidFill>
              <a:schemeClr val="bg1"/>
            </a:solidFill>
            <a:ln w="25400" cap="flat" cmpd="sng">
              <a:solidFill>
                <a:schemeClr val="tx1"/>
              </a:solidFill>
              <a:prstDash val="solid"/>
              <a:miter/>
              <a:headEnd type="none" w="med" len="med"/>
              <a:tailEnd type="none" w="med" len="med"/>
            </a:ln>
          </p:spPr>
          <p:txBody>
            <a:bodyPr wrap="none" lIns="89140" tIns="43777" rIns="89140" bIns="43777" anchor="ctr" anchorCtr="0"/>
            <a:lstStyle/>
            <a:p>
              <a:pPr algn="ctr"/>
              <a:r>
                <a:rPr lang="en-US" altLang="zh-TW" sz="1400" i="0" dirty="0">
                  <a:solidFill>
                    <a:schemeClr val="tx1"/>
                  </a:solidFill>
                  <a:latin typeface="Courier New" panose="02070309020205020404" pitchFamily="49" charset="0"/>
                  <a:ea typeface="PMingLiU" pitchFamily="18" charset="-120"/>
                </a:rPr>
                <a:t>I</a:t>
              </a:r>
              <a:r>
                <a:rPr lang="en-US" altLang="zh-CN" sz="1400" i="0" dirty="0">
                  <a:solidFill>
                    <a:schemeClr val="tx1"/>
                  </a:solidFill>
                  <a:latin typeface="Courier New" panose="02070309020205020404" pitchFamily="49" charset="0"/>
                  <a:ea typeface="PMingLiU" pitchFamily="18" charset="-120"/>
                </a:rPr>
                <a:t>2</a:t>
              </a:r>
              <a:endParaRPr lang="en-US" altLang="zh-TW" sz="1400" i="0" dirty="0">
                <a:solidFill>
                  <a:schemeClr val="tx1"/>
                </a:solidFill>
                <a:latin typeface="Courier New" panose="02070309020205020404" pitchFamily="49" charset="0"/>
                <a:ea typeface="PMingLiU" pitchFamily="18" charset="-120"/>
              </a:endParaRPr>
            </a:p>
          </p:txBody>
        </p:sp>
        <p:sp>
          <p:nvSpPr>
            <p:cNvPr id="88096" name="Rectangle 32"/>
            <p:cNvSpPr/>
            <p:nvPr/>
          </p:nvSpPr>
          <p:spPr>
            <a:xfrm>
              <a:off x="4156" y="1834"/>
              <a:ext cx="818" cy="128"/>
            </a:xfrm>
            <a:prstGeom prst="rect">
              <a:avLst/>
            </a:prstGeom>
            <a:solidFill>
              <a:schemeClr val="bg1"/>
            </a:solidFill>
            <a:ln w="25400" cap="flat" cmpd="sng">
              <a:solidFill>
                <a:schemeClr val="tx1"/>
              </a:solidFill>
              <a:prstDash val="solid"/>
              <a:miter/>
              <a:headEnd type="none" w="med" len="med"/>
              <a:tailEnd type="none" w="med" len="med"/>
            </a:ln>
          </p:spPr>
          <p:txBody>
            <a:bodyPr wrap="none" lIns="89140" tIns="43777" rIns="89140" bIns="43777" anchor="ctr" anchorCtr="0"/>
            <a:lstStyle/>
            <a:p>
              <a:pPr algn="ctr"/>
              <a:r>
                <a:rPr lang="en-US" altLang="zh-CN" sz="1400" i="0" dirty="0">
                  <a:solidFill>
                    <a:schemeClr val="tx1"/>
                  </a:solidFill>
                  <a:latin typeface="Courier New" panose="02070309020205020404" pitchFamily="49" charset="0"/>
                  <a:ea typeface="PMingLiU" pitchFamily="18" charset="-120"/>
                </a:rPr>
                <a:t>I33</a:t>
              </a:r>
              <a:endParaRPr lang="en-US" altLang="zh-TW" sz="1400" i="0" dirty="0">
                <a:solidFill>
                  <a:schemeClr val="tx1"/>
                </a:solidFill>
                <a:latin typeface="Courier New" panose="02070309020205020404" pitchFamily="49" charset="0"/>
                <a:ea typeface="PMingLiU" pitchFamily="18" charset="-120"/>
              </a:endParaRPr>
            </a:p>
          </p:txBody>
        </p:sp>
        <p:sp>
          <p:nvSpPr>
            <p:cNvPr id="88097" name="Rectangle 33"/>
            <p:cNvSpPr/>
            <p:nvPr/>
          </p:nvSpPr>
          <p:spPr>
            <a:xfrm>
              <a:off x="4156" y="1497"/>
              <a:ext cx="818" cy="321"/>
            </a:xfrm>
            <a:prstGeom prst="rect">
              <a:avLst/>
            </a:prstGeom>
            <a:solidFill>
              <a:schemeClr val="bg1"/>
            </a:solidFill>
            <a:ln w="25400" cap="flat" cmpd="sng">
              <a:solidFill>
                <a:schemeClr val="tx1"/>
              </a:solidFill>
              <a:prstDash val="solid"/>
              <a:miter/>
              <a:headEnd type="none" w="med" len="med"/>
              <a:tailEnd type="none" w="med" len="med"/>
            </a:ln>
          </p:spPr>
          <p:txBody>
            <a:bodyPr wrap="none" lIns="89140" tIns="43777" rIns="89140" bIns="43777" anchor="ctr" anchorCtr="0"/>
            <a:lstStyle/>
            <a:p>
              <a:pPr algn="ctr"/>
              <a:r>
                <a:rPr lang="en-US" altLang="zh-TW" sz="1400" i="0" dirty="0">
                  <a:solidFill>
                    <a:schemeClr val="tx1"/>
                  </a:solidFill>
                  <a:latin typeface="Arial" panose="020B0604020202020204" pitchFamily="34" charset="0"/>
                  <a:ea typeface="PMingLiU" pitchFamily="18" charset="-120"/>
                </a:rPr>
                <a:t>• • •</a:t>
              </a:r>
            </a:p>
          </p:txBody>
        </p:sp>
        <p:grpSp>
          <p:nvGrpSpPr>
            <p:cNvPr id="88098" name="Group 34"/>
            <p:cNvGrpSpPr/>
            <p:nvPr/>
          </p:nvGrpSpPr>
          <p:grpSpPr>
            <a:xfrm>
              <a:off x="5023" y="1497"/>
              <a:ext cx="202" cy="416"/>
              <a:chOff x="5023" y="1497"/>
              <a:chExt cx="202" cy="416"/>
            </a:xfrm>
          </p:grpSpPr>
          <p:sp>
            <p:nvSpPr>
              <p:cNvPr id="88100" name="Line 35"/>
              <p:cNvSpPr/>
              <p:nvPr/>
            </p:nvSpPr>
            <p:spPr>
              <a:xfrm>
                <a:off x="5023" y="1913"/>
                <a:ext cx="202" cy="0"/>
              </a:xfrm>
              <a:prstGeom prst="line">
                <a:avLst/>
              </a:prstGeom>
              <a:ln w="38100" cap="flat" cmpd="sng">
                <a:solidFill>
                  <a:srgbClr val="CC0000"/>
                </a:solidFill>
                <a:prstDash val="solid"/>
                <a:headEnd type="none" w="med" len="med"/>
                <a:tailEnd type="none" w="med" len="med"/>
              </a:ln>
            </p:spPr>
          </p:sp>
          <p:sp>
            <p:nvSpPr>
              <p:cNvPr id="88101" name="Line 36"/>
              <p:cNvSpPr/>
              <p:nvPr/>
            </p:nvSpPr>
            <p:spPr>
              <a:xfrm flipV="1">
                <a:off x="5225" y="1497"/>
                <a:ext cx="0" cy="416"/>
              </a:xfrm>
              <a:prstGeom prst="line">
                <a:avLst/>
              </a:prstGeom>
              <a:ln w="38100" cap="flat" cmpd="sng">
                <a:solidFill>
                  <a:srgbClr val="CC0000"/>
                </a:solidFill>
                <a:prstDash val="solid"/>
                <a:headEnd type="none" w="med" len="med"/>
                <a:tailEnd type="none" w="med" len="med"/>
              </a:ln>
            </p:spPr>
          </p:sp>
          <p:sp>
            <p:nvSpPr>
              <p:cNvPr id="88102" name="Line 37"/>
              <p:cNvSpPr/>
              <p:nvPr/>
            </p:nvSpPr>
            <p:spPr>
              <a:xfrm flipH="1">
                <a:off x="5023" y="1497"/>
                <a:ext cx="202" cy="0"/>
              </a:xfrm>
              <a:prstGeom prst="line">
                <a:avLst/>
              </a:prstGeom>
              <a:ln w="38100" cap="flat" cmpd="sng">
                <a:solidFill>
                  <a:srgbClr val="CC0000"/>
                </a:solidFill>
                <a:prstDash val="solid"/>
                <a:headEnd type="none" w="med" len="med"/>
                <a:tailEnd type="triangle" w="med" len="med"/>
              </a:ln>
            </p:spPr>
          </p:sp>
        </p:grpSp>
        <p:sp>
          <p:nvSpPr>
            <p:cNvPr id="88099" name="Text Box 38"/>
            <p:cNvSpPr txBox="1"/>
            <p:nvPr/>
          </p:nvSpPr>
          <p:spPr>
            <a:xfrm>
              <a:off x="3560" y="1581"/>
              <a:ext cx="709" cy="154"/>
            </a:xfrm>
            <a:prstGeom prst="rect">
              <a:avLst/>
            </a:prstGeom>
            <a:noFill/>
            <a:ln w="9525">
              <a:noFill/>
            </a:ln>
          </p:spPr>
          <p:txBody>
            <a:bodyPr lIns="0" tIns="0" rIns="0" bIns="0">
              <a:spAutoFit/>
            </a:bodyPr>
            <a:lstStyle/>
            <a:p>
              <a:pPr eaLnBrk="1" hangingPunct="1">
                <a:spcBef>
                  <a:spcPct val="50000"/>
                </a:spcBef>
                <a:buNone/>
              </a:pPr>
              <a:r>
                <a:rPr lang="en-US" altLang="zh-CN" sz="1600" i="0" dirty="0">
                  <a:solidFill>
                    <a:srgbClr val="CC0000"/>
                  </a:solidFill>
                  <a:latin typeface="Arial" panose="020B0604020202020204" pitchFamily="34" charset="0"/>
                  <a:ea typeface="宋体" panose="02010600030101010101" pitchFamily="2" charset="-122"/>
                </a:rPr>
                <a:t>for</a:t>
              </a:r>
              <a:r>
                <a:rPr lang="zh-CN" altLang="en-US" sz="1600" i="0" dirty="0">
                  <a:solidFill>
                    <a:srgbClr val="CC0000"/>
                  </a:solidFill>
                  <a:latin typeface="Arial" panose="020B0604020202020204" pitchFamily="34" charset="0"/>
                  <a:ea typeface="宋体" panose="02010600030101010101" pitchFamily="2" charset="-122"/>
                </a:rPr>
                <a:t>循环体</a:t>
              </a:r>
            </a:p>
          </p:txBody>
        </p:sp>
      </p:grpSp>
      <p:sp>
        <p:nvSpPr>
          <p:cNvPr id="737319" name="Text Box 39"/>
          <p:cNvSpPr txBox="1"/>
          <p:nvPr/>
        </p:nvSpPr>
        <p:spPr>
          <a:xfrm>
            <a:off x="2906713" y="5724525"/>
            <a:ext cx="4700587" cy="609600"/>
          </a:xfrm>
          <a:prstGeom prst="rect">
            <a:avLst/>
          </a:prstGeom>
          <a:noFill/>
          <a:ln w="9525">
            <a:noFill/>
          </a:ln>
        </p:spPr>
        <p:txBody>
          <a:bodyPr lIns="0" tIns="0" rIns="0" bIns="0">
            <a:spAutoFit/>
          </a:bodyPr>
          <a:lstStyle/>
          <a:p>
            <a:pPr eaLnBrk="1" hangingPunct="1">
              <a:spcBef>
                <a:spcPct val="50000"/>
              </a:spcBef>
            </a:pPr>
            <a:r>
              <a:rPr lang="zh-CN" altLang="en-US" sz="2000" i="0" dirty="0">
                <a:solidFill>
                  <a:srgbClr val="0000FF"/>
                </a:solidFill>
                <a:latin typeface="Arial" panose="020B0604020202020204" pitchFamily="34" charset="0"/>
                <a:ea typeface="黑体" panose="02010609060101010101" pitchFamily="49" charset="-122"/>
              </a:rPr>
              <a:t>实际上 优化的编译器使循环中的</a:t>
            </a:r>
            <a:r>
              <a:rPr lang="en-US" altLang="zh-CN" sz="2000" i="0" dirty="0">
                <a:solidFill>
                  <a:srgbClr val="0000FF"/>
                </a:solidFill>
                <a:latin typeface="Arial" panose="020B0604020202020204" pitchFamily="34" charset="0"/>
                <a:ea typeface="黑体" panose="02010609060101010101" pitchFamily="49" charset="-122"/>
              </a:rPr>
              <a:t>sum</a:t>
            </a:r>
            <a:r>
              <a:rPr lang="zh-CN" altLang="en-US" sz="2000" i="0" dirty="0">
                <a:solidFill>
                  <a:srgbClr val="0000FF"/>
                </a:solidFill>
                <a:latin typeface="Arial" panose="020B0604020202020204" pitchFamily="34" charset="0"/>
                <a:ea typeface="黑体" panose="02010609060101010101" pitchFamily="49" charset="-122"/>
              </a:rPr>
              <a:t>分配在寄存器中，最后才写回存储器！</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37283">
                                            <p:txEl>
                                              <p:pRg st="1" end="1"/>
                                            </p:txEl>
                                          </p:spTgt>
                                        </p:tgtEl>
                                        <p:attrNameLst>
                                          <p:attrName>style.visibility</p:attrName>
                                        </p:attrNameLst>
                                      </p:cBhvr>
                                      <p:to>
                                        <p:strVal val="visible"/>
                                      </p:to>
                                    </p:set>
                                    <p:animEffect transition="in" filter="blinds(horizontal)">
                                      <p:cBhvr>
                                        <p:cTn id="7" dur="500"/>
                                        <p:tgtEl>
                                          <p:spTgt spid="73728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37283">
                                            <p:txEl>
                                              <p:pRg st="2" end="2"/>
                                            </p:txEl>
                                          </p:spTgt>
                                        </p:tgtEl>
                                        <p:attrNameLst>
                                          <p:attrName>style.visibility</p:attrName>
                                        </p:attrNameLst>
                                      </p:cBhvr>
                                      <p:to>
                                        <p:strVal val="visible"/>
                                      </p:to>
                                    </p:set>
                                    <p:animEffect transition="in" filter="blinds(horizontal)">
                                      <p:cBhvr>
                                        <p:cTn id="12" dur="500"/>
                                        <p:tgtEl>
                                          <p:spTgt spid="73728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737283">
                                            <p:txEl>
                                              <p:pRg st="3" end="3"/>
                                            </p:txEl>
                                          </p:spTgt>
                                        </p:tgtEl>
                                        <p:attrNameLst>
                                          <p:attrName>style.visibility</p:attrName>
                                        </p:attrNameLst>
                                      </p:cBhvr>
                                      <p:to>
                                        <p:strVal val="visible"/>
                                      </p:to>
                                    </p:set>
                                    <p:animEffect transition="in" filter="blinds(horizontal)">
                                      <p:cBhvr>
                                        <p:cTn id="17" dur="500"/>
                                        <p:tgtEl>
                                          <p:spTgt spid="73728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737283">
                                            <p:txEl>
                                              <p:pRg st="4" end="4"/>
                                            </p:txEl>
                                          </p:spTgt>
                                        </p:tgtEl>
                                        <p:attrNameLst>
                                          <p:attrName>style.visibility</p:attrName>
                                        </p:attrNameLst>
                                      </p:cBhvr>
                                      <p:to>
                                        <p:strVal val="visible"/>
                                      </p:to>
                                    </p:set>
                                    <p:animEffect transition="in" filter="blinds(horizontal)">
                                      <p:cBhvr>
                                        <p:cTn id="22" dur="500"/>
                                        <p:tgtEl>
                                          <p:spTgt spid="73728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737283">
                                            <p:txEl>
                                              <p:pRg st="5" end="5"/>
                                            </p:txEl>
                                          </p:spTgt>
                                        </p:tgtEl>
                                        <p:attrNameLst>
                                          <p:attrName>style.visibility</p:attrName>
                                        </p:attrNameLst>
                                      </p:cBhvr>
                                      <p:to>
                                        <p:strVal val="visible"/>
                                      </p:to>
                                    </p:set>
                                    <p:animEffect transition="in" filter="blinds(horizontal)">
                                      <p:cBhvr>
                                        <p:cTn id="27" dur="500"/>
                                        <p:tgtEl>
                                          <p:spTgt spid="73728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737283">
                                            <p:txEl>
                                              <p:pRg st="6" end="6"/>
                                            </p:txEl>
                                          </p:spTgt>
                                        </p:tgtEl>
                                        <p:attrNameLst>
                                          <p:attrName>style.visibility</p:attrName>
                                        </p:attrNameLst>
                                      </p:cBhvr>
                                      <p:to>
                                        <p:strVal val="visible"/>
                                      </p:to>
                                    </p:set>
                                    <p:animEffect transition="in" filter="blinds(horizontal)">
                                      <p:cBhvr>
                                        <p:cTn id="32" dur="500"/>
                                        <p:tgtEl>
                                          <p:spTgt spid="73728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737319"/>
                                        </p:tgtEl>
                                        <p:attrNameLst>
                                          <p:attrName>style.visibility</p:attrName>
                                        </p:attrNameLst>
                                      </p:cBhvr>
                                      <p:to>
                                        <p:strVal val="visible"/>
                                      </p:to>
                                    </p:set>
                                    <p:animEffect transition="in" filter="blinds(horizontal)">
                                      <p:cBhvr>
                                        <p:cTn id="37" dur="500"/>
                                        <p:tgtEl>
                                          <p:spTgt spid="7373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1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p:cNvSpPr>
          <p:nvPr>
            <p:ph type="title"/>
          </p:nvPr>
        </p:nvSpPr>
        <p:spPr>
          <a:ln/>
        </p:spPr>
        <p:txBody>
          <a:bodyPr vert="horz" wrap="square" lIns="91440" tIns="45720" rIns="91440" bIns="45720" anchor="ctr" anchorCtr="0"/>
          <a:lstStyle/>
          <a:p>
            <a:pPr eaLnBrk="1" hangingPunct="1"/>
            <a:r>
              <a:rPr lang="zh-CN" altLang="en-US" dirty="0"/>
              <a:t>程序的局部性原理举例</a:t>
            </a:r>
            <a:r>
              <a:rPr lang="en-US" altLang="zh-CN" dirty="0"/>
              <a:t>2</a:t>
            </a:r>
          </a:p>
        </p:txBody>
      </p:sp>
      <p:sp>
        <p:nvSpPr>
          <p:cNvPr id="738307" name="Rectangle 3"/>
          <p:cNvSpPr>
            <a:spLocks noGrp="1"/>
          </p:cNvSpPr>
          <p:nvPr>
            <p:ph idx="1" hasCustomPrompt="1"/>
          </p:nvPr>
        </p:nvSpPr>
        <p:spPr>
          <a:xfrm>
            <a:off x="161925" y="998538"/>
            <a:ext cx="5715000" cy="4230687"/>
          </a:xfrm>
          <a:ln/>
        </p:spPr>
        <p:txBody>
          <a:bodyPr vert="horz" wrap="square" lIns="91440" tIns="45720" rIns="91440" bIns="45720" anchor="t" anchorCtr="0"/>
          <a:lstStyle/>
          <a:p>
            <a:pPr eaLnBrk="1" hangingPunct="1">
              <a:lnSpc>
                <a:spcPct val="125000"/>
              </a:lnSpc>
              <a:buNone/>
            </a:pPr>
            <a:r>
              <a:rPr lang="zh-CN" altLang="en-US" sz="2200" dirty="0">
                <a:solidFill>
                  <a:srgbClr val="CC0000"/>
                </a:solidFill>
                <a:ea typeface="黑体" panose="02010609060101010101" pitchFamily="49" charset="-122"/>
              </a:rPr>
              <a:t>程序段</a:t>
            </a:r>
            <a:r>
              <a:rPr lang="en-US" altLang="zh-CN" sz="2200" dirty="0">
                <a:solidFill>
                  <a:srgbClr val="CC0000"/>
                </a:solidFill>
                <a:ea typeface="黑体" panose="02010609060101010101" pitchFamily="49" charset="-122"/>
              </a:rPr>
              <a:t>B</a:t>
            </a:r>
            <a:r>
              <a:rPr lang="zh-CN" altLang="en-US" sz="2200" dirty="0">
                <a:solidFill>
                  <a:srgbClr val="CC0000"/>
                </a:solidFill>
                <a:ea typeface="黑体" panose="02010609060101010101" pitchFamily="49" charset="-122"/>
              </a:rPr>
              <a:t>的时间局部性和空间局部性分析</a:t>
            </a:r>
          </a:p>
          <a:p>
            <a:pPr eaLnBrk="1" hangingPunct="1">
              <a:lnSpc>
                <a:spcPct val="125000"/>
              </a:lnSpc>
              <a:buNone/>
            </a:pPr>
            <a:r>
              <a:rPr lang="zh-CN" altLang="en-US" sz="2200" dirty="0">
                <a:ea typeface="黑体" panose="02010609060101010101" pitchFamily="49" charset="-122"/>
              </a:rPr>
              <a:t>（</a:t>
            </a:r>
            <a:r>
              <a:rPr lang="en-US" altLang="zh-CN" sz="2200" dirty="0">
                <a:ea typeface="黑体" panose="02010609060101010101" pitchFamily="49" charset="-122"/>
              </a:rPr>
              <a:t>1</a:t>
            </a:r>
            <a:r>
              <a:rPr lang="zh-CN" altLang="en-US" sz="2200" dirty="0">
                <a:ea typeface="黑体" panose="02010609060101010101" pitchFamily="49" charset="-122"/>
              </a:rPr>
              <a:t>）</a:t>
            </a:r>
            <a:r>
              <a:rPr lang="zh-CN" altLang="en-US" sz="2200" dirty="0">
                <a:solidFill>
                  <a:srgbClr val="0000FF"/>
                </a:solidFill>
                <a:ea typeface="黑体" panose="02010609060101010101" pitchFamily="49" charset="-122"/>
              </a:rPr>
              <a:t>数组</a:t>
            </a:r>
            <a:r>
              <a:rPr lang="en-US" altLang="zh-CN" sz="2200" dirty="0">
                <a:solidFill>
                  <a:srgbClr val="0000FF"/>
                </a:solidFill>
                <a:ea typeface="黑体" panose="02010609060101010101" pitchFamily="49" charset="-122"/>
              </a:rPr>
              <a:t>A</a:t>
            </a:r>
            <a:r>
              <a:rPr lang="zh-CN" altLang="en-US" sz="2200" dirty="0">
                <a:solidFill>
                  <a:srgbClr val="0000FF"/>
                </a:solidFill>
                <a:ea typeface="黑体" panose="02010609060101010101" pitchFamily="49" charset="-122"/>
              </a:rPr>
              <a:t>：</a:t>
            </a:r>
            <a:r>
              <a:rPr lang="zh-CN" altLang="en-US" sz="2200" dirty="0">
                <a:ea typeface="黑体" panose="02010609060101010101" pitchFamily="49" charset="-122"/>
              </a:rPr>
              <a:t>访问顺序为</a:t>
            </a:r>
            <a:r>
              <a:rPr lang="en-US" altLang="zh-CN" sz="2200" dirty="0">
                <a:ea typeface="黑体" panose="02010609060101010101" pitchFamily="49" charset="-122"/>
              </a:rPr>
              <a:t>A[0][0], A[1][0] ,……,  A[2047][0]; A[0][1], A[1][1],…… ,A[2047][1];……</a:t>
            </a:r>
            <a:r>
              <a:rPr lang="zh-CN" altLang="en-US" sz="2200" dirty="0">
                <a:ea typeface="黑体" panose="02010609060101010101" pitchFamily="49" charset="-122"/>
              </a:rPr>
              <a:t>，与存放顺序不一致，每次跳过</a:t>
            </a:r>
            <a:r>
              <a:rPr lang="en-US" altLang="zh-CN" sz="2200" dirty="0">
                <a:ea typeface="黑体" panose="02010609060101010101" pitchFamily="49" charset="-122"/>
              </a:rPr>
              <a:t>2048</a:t>
            </a:r>
            <a:r>
              <a:rPr lang="zh-CN" altLang="en-US" sz="2200" dirty="0">
                <a:ea typeface="黑体" panose="02010609060101010101" pitchFamily="49" charset="-122"/>
              </a:rPr>
              <a:t>个单元，若交换单位小于</a:t>
            </a:r>
            <a:r>
              <a:rPr lang="en-US" altLang="zh-CN" sz="2200" dirty="0">
                <a:ea typeface="黑体" panose="02010609060101010101" pitchFamily="49" charset="-122"/>
              </a:rPr>
              <a:t>2KB</a:t>
            </a:r>
            <a:r>
              <a:rPr lang="zh-CN" altLang="en-US" sz="2200" dirty="0">
                <a:ea typeface="黑体" panose="02010609060101010101" pitchFamily="49" charset="-122"/>
              </a:rPr>
              <a:t>，则没有空间局部性！</a:t>
            </a:r>
          </a:p>
          <a:p>
            <a:pPr eaLnBrk="1" hangingPunct="1">
              <a:lnSpc>
                <a:spcPct val="125000"/>
              </a:lnSpc>
              <a:buNone/>
            </a:pPr>
            <a:r>
              <a:rPr lang="zh-CN" altLang="en-US" sz="2200" dirty="0">
                <a:ea typeface="黑体" panose="02010609060101010101" pitchFamily="49" charset="-122"/>
              </a:rPr>
              <a:t>         （时间局部性差，同程序</a:t>
            </a:r>
            <a:r>
              <a:rPr lang="en-US" altLang="zh-CN" sz="2200" dirty="0">
                <a:ea typeface="黑体" panose="02010609060101010101" pitchFamily="49" charset="-122"/>
              </a:rPr>
              <a:t>A</a:t>
            </a:r>
            <a:r>
              <a:rPr lang="zh-CN" altLang="en-US" sz="2200" dirty="0">
                <a:ea typeface="黑体" panose="02010609060101010101" pitchFamily="49" charset="-122"/>
              </a:rPr>
              <a:t>） </a:t>
            </a:r>
          </a:p>
          <a:p>
            <a:pPr eaLnBrk="1" hangingPunct="1">
              <a:lnSpc>
                <a:spcPct val="125000"/>
              </a:lnSpc>
              <a:buNone/>
            </a:pPr>
            <a:r>
              <a:rPr lang="zh-CN" altLang="en-US" sz="2200" dirty="0">
                <a:ea typeface="黑体" panose="02010609060101010101" pitchFamily="49" charset="-122"/>
              </a:rPr>
              <a:t>（</a:t>
            </a:r>
            <a:r>
              <a:rPr lang="en-US" altLang="zh-CN" sz="2200" dirty="0">
                <a:ea typeface="黑体" panose="02010609060101010101" pitchFamily="49" charset="-122"/>
              </a:rPr>
              <a:t>2</a:t>
            </a:r>
            <a:r>
              <a:rPr lang="zh-CN" altLang="en-US" sz="2200" dirty="0">
                <a:ea typeface="黑体" panose="02010609060101010101" pitchFamily="49" charset="-122"/>
              </a:rPr>
              <a:t>）</a:t>
            </a:r>
            <a:r>
              <a:rPr lang="zh-CN" altLang="en-US" sz="2200" dirty="0">
                <a:solidFill>
                  <a:srgbClr val="0000FF"/>
                </a:solidFill>
                <a:ea typeface="黑体" panose="02010609060101010101" pitchFamily="49" charset="-122"/>
              </a:rPr>
              <a:t>变量</a:t>
            </a:r>
            <a:r>
              <a:rPr lang="en-US" altLang="zh-CN" sz="2200" dirty="0">
                <a:solidFill>
                  <a:srgbClr val="0000FF"/>
                </a:solidFill>
                <a:ea typeface="黑体" panose="02010609060101010101" pitchFamily="49" charset="-122"/>
              </a:rPr>
              <a:t>sum</a:t>
            </a:r>
            <a:r>
              <a:rPr lang="zh-CN" altLang="en-US" sz="2200" dirty="0">
                <a:solidFill>
                  <a:srgbClr val="0000FF"/>
                </a:solidFill>
                <a:ea typeface="黑体" panose="02010609060101010101" pitchFamily="49" charset="-122"/>
              </a:rPr>
              <a:t>：</a:t>
            </a:r>
            <a:r>
              <a:rPr lang="zh-CN" altLang="en-US" sz="2200" dirty="0">
                <a:ea typeface="黑体" panose="02010609060101010101" pitchFamily="49" charset="-122"/>
              </a:rPr>
              <a:t>（同程序</a:t>
            </a:r>
            <a:r>
              <a:rPr lang="en-US" altLang="zh-CN" sz="2200" dirty="0">
                <a:ea typeface="黑体" panose="02010609060101010101" pitchFamily="49" charset="-122"/>
              </a:rPr>
              <a:t>A</a:t>
            </a:r>
            <a:r>
              <a:rPr lang="zh-CN" altLang="en-US" sz="2200" dirty="0">
                <a:ea typeface="黑体" panose="02010609060101010101" pitchFamily="49" charset="-122"/>
              </a:rPr>
              <a:t> ）</a:t>
            </a:r>
            <a:endParaRPr lang="en-US" altLang="zh-CN" sz="2200" dirty="0">
              <a:ea typeface="黑体" panose="02010609060101010101" pitchFamily="49" charset="-122"/>
            </a:endParaRPr>
          </a:p>
          <a:p>
            <a:pPr eaLnBrk="1" hangingPunct="1">
              <a:lnSpc>
                <a:spcPct val="125000"/>
              </a:lnSpc>
              <a:buNone/>
            </a:pPr>
            <a:r>
              <a:rPr lang="zh-CN" altLang="en-US" sz="2200" dirty="0">
                <a:ea typeface="黑体" panose="02010609060101010101" pitchFamily="49" charset="-122"/>
              </a:rPr>
              <a:t>（</a:t>
            </a:r>
            <a:r>
              <a:rPr lang="en-US" altLang="zh-CN" sz="2200" dirty="0">
                <a:ea typeface="黑体" panose="02010609060101010101" pitchFamily="49" charset="-122"/>
              </a:rPr>
              <a:t>3</a:t>
            </a:r>
            <a:r>
              <a:rPr lang="zh-CN" altLang="en-US" sz="2200" dirty="0">
                <a:ea typeface="黑体" panose="02010609060101010101" pitchFamily="49" charset="-122"/>
              </a:rPr>
              <a:t>） </a:t>
            </a:r>
            <a:r>
              <a:rPr lang="en-US" altLang="zh-CN" sz="2200" dirty="0">
                <a:solidFill>
                  <a:srgbClr val="0000FF"/>
                </a:solidFill>
                <a:ea typeface="黑体" panose="02010609060101010101" pitchFamily="49" charset="-122"/>
              </a:rPr>
              <a:t>for</a:t>
            </a:r>
            <a:r>
              <a:rPr lang="zh-CN" altLang="en-US" sz="2200" dirty="0">
                <a:solidFill>
                  <a:srgbClr val="0000FF"/>
                </a:solidFill>
                <a:ea typeface="黑体" panose="02010609060101010101" pitchFamily="49" charset="-122"/>
              </a:rPr>
              <a:t>循环体：</a:t>
            </a:r>
            <a:r>
              <a:rPr lang="zh-CN" altLang="en-US" sz="2200" dirty="0">
                <a:ea typeface="黑体" panose="02010609060101010101" pitchFamily="49" charset="-122"/>
              </a:rPr>
              <a:t>（同程序</a:t>
            </a:r>
            <a:r>
              <a:rPr lang="en-US" altLang="zh-CN" sz="2200" dirty="0">
                <a:ea typeface="黑体" panose="02010609060101010101" pitchFamily="49" charset="-122"/>
              </a:rPr>
              <a:t>A</a:t>
            </a:r>
            <a:r>
              <a:rPr lang="zh-CN" altLang="en-US" sz="2200" dirty="0">
                <a:ea typeface="黑体" panose="02010609060101010101" pitchFamily="49" charset="-122"/>
              </a:rPr>
              <a:t>）</a:t>
            </a:r>
          </a:p>
        </p:txBody>
      </p:sp>
      <p:sp>
        <p:nvSpPr>
          <p:cNvPr id="89092" name="Text Box 4"/>
          <p:cNvSpPr txBox="1"/>
          <p:nvPr/>
        </p:nvSpPr>
        <p:spPr>
          <a:xfrm>
            <a:off x="304800" y="6170613"/>
            <a:ext cx="7507288" cy="274637"/>
          </a:xfrm>
          <a:prstGeom prst="rect">
            <a:avLst/>
          </a:prstGeom>
          <a:noFill/>
          <a:ln w="9525">
            <a:noFill/>
          </a:ln>
        </p:spPr>
        <p:txBody>
          <a:bodyPr lIns="0" tIns="0" rIns="0" bIns="0">
            <a:spAutoFit/>
          </a:bodyPr>
          <a:lstStyle/>
          <a:p>
            <a:pPr eaLnBrk="1" hangingPunct="1">
              <a:spcBef>
                <a:spcPct val="50000"/>
              </a:spcBef>
            </a:pPr>
            <a:endParaRPr lang="zh-CN" altLang="en-US" dirty="0">
              <a:latin typeface="Arial" panose="020B0604020202020204" pitchFamily="34" charset="0"/>
            </a:endParaRPr>
          </a:p>
        </p:txBody>
      </p:sp>
      <p:grpSp>
        <p:nvGrpSpPr>
          <p:cNvPr id="89093" name="Group 5"/>
          <p:cNvGrpSpPr/>
          <p:nvPr/>
        </p:nvGrpSpPr>
        <p:grpSpPr>
          <a:xfrm>
            <a:off x="5973763" y="863600"/>
            <a:ext cx="3151187" cy="4338638"/>
            <a:chOff x="3560" y="1196"/>
            <a:chExt cx="1985" cy="2733"/>
          </a:xfrm>
        </p:grpSpPr>
        <p:sp>
          <p:nvSpPr>
            <p:cNvPr id="89097" name="Rectangle 6"/>
            <p:cNvSpPr/>
            <p:nvPr/>
          </p:nvSpPr>
          <p:spPr>
            <a:xfrm>
              <a:off x="3709" y="1318"/>
              <a:ext cx="447" cy="190"/>
            </a:xfrm>
            <a:prstGeom prst="rect">
              <a:avLst/>
            </a:prstGeom>
            <a:noFill/>
            <a:ln w="25400">
              <a:noFill/>
            </a:ln>
          </p:spPr>
          <p:txBody>
            <a:bodyPr wrap="none" lIns="89140" tIns="43777" rIns="89140" bIns="43777">
              <a:spAutoFit/>
            </a:bodyPr>
            <a:lstStyle/>
            <a:p>
              <a:r>
                <a:rPr lang="en-US" altLang="zh-TW" sz="1400" i="0" dirty="0">
                  <a:solidFill>
                    <a:schemeClr val="tx1"/>
                  </a:solidFill>
                  <a:latin typeface="Courier New" panose="02070309020205020404" pitchFamily="49" charset="0"/>
                  <a:ea typeface="PMingLiU" pitchFamily="18" charset="-120"/>
                </a:rPr>
                <a:t>0x100</a:t>
              </a:r>
            </a:p>
          </p:txBody>
        </p:sp>
        <p:sp>
          <p:nvSpPr>
            <p:cNvPr id="89098" name="Rectangle 7"/>
            <p:cNvSpPr/>
            <p:nvPr/>
          </p:nvSpPr>
          <p:spPr>
            <a:xfrm>
              <a:off x="3702" y="1769"/>
              <a:ext cx="447" cy="190"/>
            </a:xfrm>
            <a:prstGeom prst="rect">
              <a:avLst/>
            </a:prstGeom>
            <a:noFill/>
            <a:ln w="25400">
              <a:noFill/>
            </a:ln>
          </p:spPr>
          <p:txBody>
            <a:bodyPr wrap="none" lIns="89140" tIns="43777" rIns="89140" bIns="43777">
              <a:spAutoFit/>
            </a:bodyPr>
            <a:lstStyle/>
            <a:p>
              <a:r>
                <a:rPr lang="en-US" altLang="zh-TW" sz="1400" i="0" dirty="0">
                  <a:solidFill>
                    <a:schemeClr val="tx1"/>
                  </a:solidFill>
                  <a:latin typeface="Courier New" panose="02070309020205020404" pitchFamily="49" charset="0"/>
                  <a:ea typeface="PMingLiU" pitchFamily="18" charset="-120"/>
                </a:rPr>
                <a:t>0x1</a:t>
              </a:r>
              <a:r>
                <a:rPr lang="en-US" altLang="zh-CN" sz="1400" i="0" dirty="0">
                  <a:solidFill>
                    <a:schemeClr val="tx1"/>
                  </a:solidFill>
                  <a:latin typeface="Courier New" panose="02070309020205020404" pitchFamily="49" charset="0"/>
                  <a:ea typeface="PMingLiU" pitchFamily="18" charset="-120"/>
                </a:rPr>
                <a:t>7</a:t>
              </a:r>
              <a:r>
                <a:rPr lang="en-US" altLang="zh-TW" sz="1400" i="0" dirty="0">
                  <a:solidFill>
                    <a:schemeClr val="tx1"/>
                  </a:solidFill>
                  <a:latin typeface="Courier New" panose="02070309020205020404" pitchFamily="49" charset="0"/>
                  <a:ea typeface="PMingLiU" pitchFamily="18" charset="-120"/>
                </a:rPr>
                <a:t>C</a:t>
              </a:r>
            </a:p>
          </p:txBody>
        </p:sp>
        <p:sp>
          <p:nvSpPr>
            <p:cNvPr id="89099" name="Rectangle 8"/>
            <p:cNvSpPr/>
            <p:nvPr/>
          </p:nvSpPr>
          <p:spPr>
            <a:xfrm>
              <a:off x="3702" y="1913"/>
              <a:ext cx="447" cy="190"/>
            </a:xfrm>
            <a:prstGeom prst="rect">
              <a:avLst/>
            </a:prstGeom>
            <a:noFill/>
            <a:ln w="25400">
              <a:noFill/>
            </a:ln>
          </p:spPr>
          <p:txBody>
            <a:bodyPr wrap="none" lIns="89140" tIns="43777" rIns="89140" bIns="43777">
              <a:spAutoFit/>
            </a:bodyPr>
            <a:lstStyle/>
            <a:p>
              <a:r>
                <a:rPr lang="en-US" altLang="zh-TW" sz="1400" i="0" dirty="0">
                  <a:solidFill>
                    <a:schemeClr val="tx1"/>
                  </a:solidFill>
                  <a:latin typeface="Courier New" panose="02070309020205020404" pitchFamily="49" charset="0"/>
                  <a:ea typeface="PMingLiU" pitchFamily="18" charset="-120"/>
                </a:rPr>
                <a:t>0x1</a:t>
              </a:r>
              <a:r>
                <a:rPr lang="en-US" altLang="zh-CN" sz="1400" i="0" dirty="0">
                  <a:solidFill>
                    <a:schemeClr val="tx1"/>
                  </a:solidFill>
                  <a:latin typeface="Courier New" panose="02070309020205020404" pitchFamily="49" charset="0"/>
                  <a:ea typeface="PMingLiU" pitchFamily="18" charset="-120"/>
                </a:rPr>
                <a:t>8</a:t>
              </a:r>
              <a:r>
                <a:rPr lang="en-US" altLang="zh-TW" sz="1400" i="0" dirty="0">
                  <a:solidFill>
                    <a:schemeClr val="tx1"/>
                  </a:solidFill>
                  <a:latin typeface="Courier New" panose="02070309020205020404" pitchFamily="49" charset="0"/>
                  <a:ea typeface="PMingLiU" pitchFamily="18" charset="-120"/>
                </a:rPr>
                <a:t>0</a:t>
              </a:r>
            </a:p>
          </p:txBody>
        </p:sp>
        <p:sp>
          <p:nvSpPr>
            <p:cNvPr id="89100" name="Rectangle 9"/>
            <p:cNvSpPr/>
            <p:nvPr/>
          </p:nvSpPr>
          <p:spPr>
            <a:xfrm>
              <a:off x="3702" y="2057"/>
              <a:ext cx="447" cy="190"/>
            </a:xfrm>
            <a:prstGeom prst="rect">
              <a:avLst/>
            </a:prstGeom>
            <a:noFill/>
            <a:ln w="25400">
              <a:noFill/>
            </a:ln>
          </p:spPr>
          <p:txBody>
            <a:bodyPr wrap="none" lIns="89140" tIns="43777" rIns="89140" bIns="43777">
              <a:spAutoFit/>
            </a:bodyPr>
            <a:lstStyle/>
            <a:p>
              <a:r>
                <a:rPr lang="en-US" altLang="zh-TW" sz="1400" i="0" dirty="0">
                  <a:solidFill>
                    <a:schemeClr val="tx1"/>
                  </a:solidFill>
                  <a:latin typeface="Courier New" panose="02070309020205020404" pitchFamily="49" charset="0"/>
                  <a:ea typeface="PMingLiU" pitchFamily="18" charset="-120"/>
                </a:rPr>
                <a:t>0x1</a:t>
              </a:r>
              <a:r>
                <a:rPr lang="en-US" altLang="zh-CN" sz="1400" i="0" dirty="0">
                  <a:solidFill>
                    <a:schemeClr val="tx1"/>
                  </a:solidFill>
                  <a:latin typeface="Courier New" panose="02070309020205020404" pitchFamily="49" charset="0"/>
                  <a:ea typeface="PMingLiU" pitchFamily="18" charset="-120"/>
                </a:rPr>
                <a:t>8</a:t>
              </a:r>
              <a:r>
                <a:rPr lang="en-US" altLang="zh-TW" sz="1400" i="0" dirty="0">
                  <a:solidFill>
                    <a:schemeClr val="tx1"/>
                  </a:solidFill>
                  <a:latin typeface="Courier New" panose="02070309020205020404" pitchFamily="49" charset="0"/>
                  <a:ea typeface="PMingLiU" pitchFamily="18" charset="-120"/>
                </a:rPr>
                <a:t>4</a:t>
              </a:r>
            </a:p>
          </p:txBody>
        </p:sp>
        <p:sp>
          <p:nvSpPr>
            <p:cNvPr id="89101" name="Rectangle 10"/>
            <p:cNvSpPr/>
            <p:nvPr/>
          </p:nvSpPr>
          <p:spPr>
            <a:xfrm>
              <a:off x="3702" y="2538"/>
              <a:ext cx="447" cy="190"/>
            </a:xfrm>
            <a:prstGeom prst="rect">
              <a:avLst/>
            </a:prstGeom>
            <a:noFill/>
            <a:ln w="25400">
              <a:noFill/>
            </a:ln>
          </p:spPr>
          <p:txBody>
            <a:bodyPr wrap="none" lIns="89140" tIns="43777" rIns="89140" bIns="43777">
              <a:spAutoFit/>
            </a:bodyPr>
            <a:lstStyle/>
            <a:p>
              <a:r>
                <a:rPr lang="en-US" altLang="zh-TW" sz="1400" i="0" dirty="0">
                  <a:solidFill>
                    <a:schemeClr val="tx1"/>
                  </a:solidFill>
                  <a:latin typeface="Courier New" panose="02070309020205020404" pitchFamily="49" charset="0"/>
                  <a:ea typeface="PMingLiU" pitchFamily="18" charset="-120"/>
                </a:rPr>
                <a:t>0x400</a:t>
              </a:r>
            </a:p>
          </p:txBody>
        </p:sp>
        <p:sp>
          <p:nvSpPr>
            <p:cNvPr id="89102" name="Rectangle 11"/>
            <p:cNvSpPr/>
            <p:nvPr/>
          </p:nvSpPr>
          <p:spPr>
            <a:xfrm>
              <a:off x="3702" y="2682"/>
              <a:ext cx="447" cy="190"/>
            </a:xfrm>
            <a:prstGeom prst="rect">
              <a:avLst/>
            </a:prstGeom>
            <a:noFill/>
            <a:ln w="25400">
              <a:noFill/>
            </a:ln>
          </p:spPr>
          <p:txBody>
            <a:bodyPr wrap="none" lIns="89140" tIns="43777" rIns="89140" bIns="43777">
              <a:spAutoFit/>
            </a:bodyPr>
            <a:lstStyle/>
            <a:p>
              <a:r>
                <a:rPr lang="en-US" altLang="zh-TW" sz="1400" i="0" dirty="0">
                  <a:solidFill>
                    <a:schemeClr val="tx1"/>
                  </a:solidFill>
                  <a:latin typeface="Courier New" panose="02070309020205020404" pitchFamily="49" charset="0"/>
                  <a:ea typeface="PMingLiU" pitchFamily="18" charset="-120"/>
                </a:rPr>
                <a:t>0x404</a:t>
              </a:r>
            </a:p>
          </p:txBody>
        </p:sp>
        <p:sp>
          <p:nvSpPr>
            <p:cNvPr id="89103" name="Rectangle 12"/>
            <p:cNvSpPr/>
            <p:nvPr/>
          </p:nvSpPr>
          <p:spPr>
            <a:xfrm>
              <a:off x="3702" y="3114"/>
              <a:ext cx="447" cy="190"/>
            </a:xfrm>
            <a:prstGeom prst="rect">
              <a:avLst/>
            </a:prstGeom>
            <a:noFill/>
            <a:ln w="25400">
              <a:noFill/>
            </a:ln>
          </p:spPr>
          <p:txBody>
            <a:bodyPr wrap="none" lIns="89140" tIns="43777" rIns="89140" bIns="43777">
              <a:spAutoFit/>
            </a:bodyPr>
            <a:lstStyle/>
            <a:p>
              <a:r>
                <a:rPr lang="en-US" altLang="zh-TW" sz="1400" i="0" dirty="0">
                  <a:solidFill>
                    <a:schemeClr val="tx1"/>
                  </a:solidFill>
                  <a:latin typeface="Courier New" panose="02070309020205020404" pitchFamily="49" charset="0"/>
                  <a:ea typeface="PMingLiU" pitchFamily="18" charset="-120"/>
                </a:rPr>
                <a:t>0x</a:t>
              </a:r>
              <a:r>
                <a:rPr lang="en-US" altLang="zh-CN" sz="1400" i="0" dirty="0">
                  <a:solidFill>
                    <a:schemeClr val="tx1"/>
                  </a:solidFill>
                  <a:latin typeface="Courier New" panose="02070309020205020404" pitchFamily="49" charset="0"/>
                  <a:ea typeface="PMingLiU" pitchFamily="18" charset="-120"/>
                </a:rPr>
                <a:t>c0</a:t>
              </a:r>
              <a:r>
                <a:rPr lang="en-US" altLang="zh-TW" sz="1400" i="0" dirty="0">
                  <a:solidFill>
                    <a:schemeClr val="tx1"/>
                  </a:solidFill>
                  <a:latin typeface="Courier New" panose="02070309020205020404" pitchFamily="49" charset="0"/>
                  <a:ea typeface="PMingLiU" pitchFamily="18" charset="-120"/>
                </a:rPr>
                <a:t>0</a:t>
              </a:r>
            </a:p>
          </p:txBody>
        </p:sp>
        <p:sp>
          <p:nvSpPr>
            <p:cNvPr id="89104" name="Rectangle 13"/>
            <p:cNvSpPr/>
            <p:nvPr/>
          </p:nvSpPr>
          <p:spPr>
            <a:xfrm>
              <a:off x="3702" y="3258"/>
              <a:ext cx="447" cy="190"/>
            </a:xfrm>
            <a:prstGeom prst="rect">
              <a:avLst/>
            </a:prstGeom>
            <a:noFill/>
            <a:ln w="25400">
              <a:noFill/>
            </a:ln>
          </p:spPr>
          <p:txBody>
            <a:bodyPr wrap="none" lIns="89140" tIns="43777" rIns="89140" bIns="43777">
              <a:spAutoFit/>
            </a:bodyPr>
            <a:lstStyle/>
            <a:p>
              <a:r>
                <a:rPr lang="en-US" altLang="zh-TW" sz="1400" i="0" dirty="0">
                  <a:solidFill>
                    <a:schemeClr val="tx1"/>
                  </a:solidFill>
                  <a:latin typeface="Courier New" panose="02070309020205020404" pitchFamily="49" charset="0"/>
                  <a:ea typeface="PMingLiU" pitchFamily="18" charset="-120"/>
                </a:rPr>
                <a:t>0x</a:t>
              </a:r>
              <a:r>
                <a:rPr lang="en-US" altLang="zh-CN" sz="1400" i="0" dirty="0">
                  <a:solidFill>
                    <a:schemeClr val="tx1"/>
                  </a:solidFill>
                  <a:latin typeface="Courier New" panose="02070309020205020404" pitchFamily="49" charset="0"/>
                  <a:ea typeface="PMingLiU" pitchFamily="18" charset="-120"/>
                </a:rPr>
                <a:t>c0</a:t>
              </a:r>
              <a:r>
                <a:rPr lang="en-US" altLang="zh-TW" sz="1400" i="0" dirty="0">
                  <a:solidFill>
                    <a:schemeClr val="tx1"/>
                  </a:solidFill>
                  <a:latin typeface="Courier New" panose="02070309020205020404" pitchFamily="49" charset="0"/>
                  <a:ea typeface="PMingLiU" pitchFamily="18" charset="-120"/>
                </a:rPr>
                <a:t>4</a:t>
              </a:r>
            </a:p>
          </p:txBody>
        </p:sp>
        <p:sp>
          <p:nvSpPr>
            <p:cNvPr id="89105" name="Rectangle 14"/>
            <p:cNvSpPr/>
            <p:nvPr/>
          </p:nvSpPr>
          <p:spPr>
            <a:xfrm>
              <a:off x="3709" y="1196"/>
              <a:ext cx="447" cy="190"/>
            </a:xfrm>
            <a:prstGeom prst="rect">
              <a:avLst/>
            </a:prstGeom>
            <a:noFill/>
            <a:ln w="25400">
              <a:noFill/>
            </a:ln>
          </p:spPr>
          <p:txBody>
            <a:bodyPr wrap="none" lIns="89140" tIns="43777" rIns="89140" bIns="43777">
              <a:spAutoFit/>
            </a:bodyPr>
            <a:lstStyle/>
            <a:p>
              <a:r>
                <a:rPr lang="en-US" altLang="zh-TW" sz="1400" i="0" dirty="0">
                  <a:solidFill>
                    <a:schemeClr val="tx1"/>
                  </a:solidFill>
                  <a:latin typeface="Courier New" panose="02070309020205020404" pitchFamily="49" charset="0"/>
                  <a:ea typeface="PMingLiU" pitchFamily="18" charset="-120"/>
                </a:rPr>
                <a:t>0x0FC</a:t>
              </a:r>
            </a:p>
          </p:txBody>
        </p:sp>
        <p:sp>
          <p:nvSpPr>
            <p:cNvPr id="89106" name="Text Box 15"/>
            <p:cNvSpPr txBox="1"/>
            <p:nvPr/>
          </p:nvSpPr>
          <p:spPr>
            <a:xfrm>
              <a:off x="5239" y="1443"/>
              <a:ext cx="306" cy="2291"/>
            </a:xfrm>
            <a:prstGeom prst="rect">
              <a:avLst/>
            </a:prstGeom>
            <a:noFill/>
            <a:ln w="9525">
              <a:noFill/>
            </a:ln>
          </p:spPr>
          <p:txBody>
            <a:bodyPr vert="eaVert" lIns="90083" tIns="45046" rIns="90083" bIns="45046">
              <a:spAutoFit/>
            </a:bodyPr>
            <a:lstStyle/>
            <a:p>
              <a:pPr eaLnBrk="1" hangingPunct="1">
                <a:spcBef>
                  <a:spcPct val="50000"/>
                </a:spcBef>
              </a:pPr>
              <a:r>
                <a:rPr lang="zh-CN" altLang="en-US" sz="2000" i="0" dirty="0">
                  <a:solidFill>
                    <a:schemeClr val="hlink"/>
                  </a:solidFill>
                  <a:latin typeface="Arial" panose="020B0604020202020204" pitchFamily="34" charset="0"/>
                  <a:ea typeface="宋体" panose="02010600030101010101" pitchFamily="2" charset="-122"/>
                </a:rPr>
                <a:t>指  令                            数   据</a:t>
              </a:r>
            </a:p>
          </p:txBody>
        </p:sp>
        <p:sp>
          <p:nvSpPr>
            <p:cNvPr id="89107" name="Text Box 16"/>
            <p:cNvSpPr txBox="1"/>
            <p:nvPr/>
          </p:nvSpPr>
          <p:spPr>
            <a:xfrm>
              <a:off x="4978" y="2539"/>
              <a:ext cx="183" cy="219"/>
            </a:xfrm>
            <a:prstGeom prst="rect">
              <a:avLst/>
            </a:prstGeom>
            <a:noFill/>
            <a:ln w="9525">
              <a:noFill/>
            </a:ln>
          </p:spPr>
          <p:txBody>
            <a:bodyPr lIns="90083" tIns="45046" rIns="90083" bIns="45046">
              <a:spAutoFit/>
            </a:bodyPr>
            <a:lstStyle/>
            <a:p>
              <a:pPr eaLnBrk="1" hangingPunct="1">
                <a:spcBef>
                  <a:spcPct val="50000"/>
                </a:spcBef>
              </a:pPr>
              <a:r>
                <a:rPr lang="en-US" altLang="zh-CN" sz="1700" i="0" dirty="0">
                  <a:solidFill>
                    <a:srgbClr val="0000FF"/>
                  </a:solidFill>
                  <a:latin typeface="Arial" panose="020B0604020202020204" pitchFamily="34" charset="0"/>
                  <a:ea typeface="宋体" panose="02010600030101010101" pitchFamily="2" charset="-122"/>
                </a:rPr>
                <a:t>A</a:t>
              </a:r>
            </a:p>
          </p:txBody>
        </p:sp>
        <p:sp>
          <p:nvSpPr>
            <p:cNvPr id="89108" name="Text Box 17"/>
            <p:cNvSpPr txBox="1"/>
            <p:nvPr/>
          </p:nvSpPr>
          <p:spPr>
            <a:xfrm>
              <a:off x="4978" y="3710"/>
              <a:ext cx="522" cy="219"/>
            </a:xfrm>
            <a:prstGeom prst="rect">
              <a:avLst/>
            </a:prstGeom>
            <a:noFill/>
            <a:ln w="9525">
              <a:noFill/>
            </a:ln>
          </p:spPr>
          <p:txBody>
            <a:bodyPr lIns="90083" tIns="45046" rIns="90083" bIns="45046">
              <a:spAutoFit/>
            </a:bodyPr>
            <a:lstStyle/>
            <a:p>
              <a:pPr eaLnBrk="1" hangingPunct="1">
                <a:spcBef>
                  <a:spcPct val="50000"/>
                </a:spcBef>
              </a:pPr>
              <a:r>
                <a:rPr lang="en-US" altLang="zh-CN" sz="1700" i="0" dirty="0">
                  <a:solidFill>
                    <a:srgbClr val="0000FF"/>
                  </a:solidFill>
                  <a:latin typeface="Arial" panose="020B0604020202020204" pitchFamily="34" charset="0"/>
                  <a:ea typeface="宋体" panose="02010600030101010101" pitchFamily="2" charset="-122"/>
                </a:rPr>
                <a:t>sum</a:t>
              </a:r>
            </a:p>
          </p:txBody>
        </p:sp>
        <p:sp>
          <p:nvSpPr>
            <p:cNvPr id="89109" name="Rectangle 18"/>
            <p:cNvSpPr/>
            <p:nvPr/>
          </p:nvSpPr>
          <p:spPr>
            <a:xfrm>
              <a:off x="4160" y="1962"/>
              <a:ext cx="818" cy="128"/>
            </a:xfrm>
            <a:prstGeom prst="rect">
              <a:avLst/>
            </a:prstGeom>
            <a:solidFill>
              <a:schemeClr val="bg1"/>
            </a:solidFill>
            <a:ln w="25400" cap="flat" cmpd="sng">
              <a:solidFill>
                <a:schemeClr val="tx1"/>
              </a:solidFill>
              <a:prstDash val="solid"/>
              <a:miter/>
              <a:headEnd type="none" w="med" len="med"/>
              <a:tailEnd type="none" w="med" len="med"/>
            </a:ln>
          </p:spPr>
          <p:txBody>
            <a:bodyPr wrap="none" lIns="89140" tIns="43777" rIns="89140" bIns="43777" anchor="ctr" anchorCtr="0"/>
            <a:lstStyle/>
            <a:p>
              <a:pPr algn="ctr"/>
              <a:r>
                <a:rPr lang="en-US" altLang="zh-TW" sz="1400" i="0" dirty="0">
                  <a:solidFill>
                    <a:schemeClr val="tx1"/>
                  </a:solidFill>
                  <a:latin typeface="Courier New" panose="02070309020205020404" pitchFamily="49" charset="0"/>
                  <a:ea typeface="PMingLiU" pitchFamily="18" charset="-120"/>
                </a:rPr>
                <a:t>I</a:t>
              </a:r>
              <a:r>
                <a:rPr lang="en-US" altLang="zh-CN" sz="1400" i="0" dirty="0">
                  <a:solidFill>
                    <a:schemeClr val="tx1"/>
                  </a:solidFill>
                  <a:latin typeface="Courier New" panose="02070309020205020404" pitchFamily="49" charset="0"/>
                  <a:ea typeface="PMingLiU" pitchFamily="18" charset="-120"/>
                </a:rPr>
                <a:t>34</a:t>
              </a:r>
              <a:endParaRPr lang="en-US" altLang="zh-TW" sz="1400" i="0" dirty="0">
                <a:solidFill>
                  <a:schemeClr val="tx1"/>
                </a:solidFill>
                <a:latin typeface="Courier New" panose="02070309020205020404" pitchFamily="49" charset="0"/>
                <a:ea typeface="PMingLiU" pitchFamily="18" charset="-120"/>
              </a:endParaRPr>
            </a:p>
          </p:txBody>
        </p:sp>
        <p:sp>
          <p:nvSpPr>
            <p:cNvPr id="89110" name="Rectangle 19"/>
            <p:cNvSpPr/>
            <p:nvPr/>
          </p:nvSpPr>
          <p:spPr>
            <a:xfrm>
              <a:off x="4160" y="2106"/>
              <a:ext cx="818" cy="128"/>
            </a:xfrm>
            <a:prstGeom prst="rect">
              <a:avLst/>
            </a:prstGeom>
            <a:solidFill>
              <a:schemeClr val="bg1"/>
            </a:solidFill>
            <a:ln w="25400" cap="flat" cmpd="sng">
              <a:solidFill>
                <a:schemeClr val="tx1"/>
              </a:solidFill>
              <a:prstDash val="solid"/>
              <a:miter/>
              <a:headEnd type="none" w="med" len="med"/>
              <a:tailEnd type="none" w="med" len="med"/>
            </a:ln>
          </p:spPr>
          <p:txBody>
            <a:bodyPr wrap="none" lIns="89140" tIns="43777" rIns="89140" bIns="43777" anchor="ctr" anchorCtr="0"/>
            <a:lstStyle/>
            <a:p>
              <a:pPr algn="ctr"/>
              <a:r>
                <a:rPr lang="en-US" altLang="zh-TW" sz="1400" i="0" dirty="0">
                  <a:solidFill>
                    <a:schemeClr val="tx1"/>
                  </a:solidFill>
                  <a:latin typeface="Courier New" panose="02070309020205020404" pitchFamily="49" charset="0"/>
                  <a:ea typeface="PMingLiU" pitchFamily="18" charset="-120"/>
                </a:rPr>
                <a:t>I</a:t>
              </a:r>
              <a:r>
                <a:rPr lang="en-US" altLang="zh-CN" sz="1400" i="0" dirty="0">
                  <a:solidFill>
                    <a:schemeClr val="tx1"/>
                  </a:solidFill>
                  <a:latin typeface="Courier New" panose="02070309020205020404" pitchFamily="49" charset="0"/>
                  <a:ea typeface="PMingLiU" pitchFamily="18" charset="-120"/>
                </a:rPr>
                <a:t>35</a:t>
              </a:r>
              <a:endParaRPr lang="en-US" altLang="zh-TW" sz="1400" i="0" dirty="0">
                <a:solidFill>
                  <a:schemeClr val="tx1"/>
                </a:solidFill>
                <a:latin typeface="Courier New" panose="02070309020205020404" pitchFamily="49" charset="0"/>
                <a:ea typeface="PMingLiU" pitchFamily="18" charset="-120"/>
              </a:endParaRPr>
            </a:p>
          </p:txBody>
        </p:sp>
        <p:sp>
          <p:nvSpPr>
            <p:cNvPr id="89111" name="Rectangle 20"/>
            <p:cNvSpPr/>
            <p:nvPr/>
          </p:nvSpPr>
          <p:spPr>
            <a:xfrm>
              <a:off x="4160" y="2587"/>
              <a:ext cx="818" cy="128"/>
            </a:xfrm>
            <a:prstGeom prst="rect">
              <a:avLst/>
            </a:prstGeom>
            <a:solidFill>
              <a:schemeClr val="bg1"/>
            </a:solidFill>
            <a:ln w="25400" cap="flat" cmpd="sng">
              <a:solidFill>
                <a:schemeClr val="tx1"/>
              </a:solidFill>
              <a:prstDash val="solid"/>
              <a:miter/>
              <a:headEnd type="none" w="med" len="med"/>
              <a:tailEnd type="none" w="med" len="med"/>
            </a:ln>
          </p:spPr>
          <p:txBody>
            <a:bodyPr wrap="none" lIns="89140" tIns="43777" rIns="89140" bIns="43777" anchor="ctr" anchorCtr="0"/>
            <a:lstStyle/>
            <a:p>
              <a:pPr algn="ctr"/>
              <a:r>
                <a:rPr lang="en-US" altLang="zh-CN" sz="1400" i="0" dirty="0">
                  <a:solidFill>
                    <a:schemeClr val="tx1"/>
                  </a:solidFill>
                  <a:latin typeface="Courier New" panose="02070309020205020404" pitchFamily="49" charset="0"/>
                  <a:ea typeface="PMingLiU" pitchFamily="18" charset="-120"/>
                </a:rPr>
                <a:t>A</a:t>
              </a:r>
              <a:r>
                <a:rPr lang="en-US" altLang="zh-TW" sz="1400" i="0" dirty="0">
                  <a:solidFill>
                    <a:schemeClr val="tx1"/>
                  </a:solidFill>
                  <a:latin typeface="Courier New" panose="02070309020205020404" pitchFamily="49" charset="0"/>
                  <a:ea typeface="PMingLiU" pitchFamily="18" charset="-120"/>
                </a:rPr>
                <a:t>[0]</a:t>
              </a:r>
              <a:r>
                <a:rPr lang="en-US" altLang="zh-CN" sz="1400" i="0" dirty="0">
                  <a:solidFill>
                    <a:schemeClr val="tx1"/>
                  </a:solidFill>
                  <a:latin typeface="Courier New" panose="02070309020205020404" pitchFamily="49" charset="0"/>
                  <a:ea typeface="PMingLiU" pitchFamily="18" charset="-120"/>
                </a:rPr>
                <a:t>[0]</a:t>
              </a:r>
              <a:endParaRPr lang="en-US" altLang="zh-TW" sz="1400" i="0" dirty="0">
                <a:solidFill>
                  <a:schemeClr val="tx1"/>
                </a:solidFill>
                <a:latin typeface="Courier New" panose="02070309020205020404" pitchFamily="49" charset="0"/>
                <a:ea typeface="PMingLiU" pitchFamily="18" charset="-120"/>
              </a:endParaRPr>
            </a:p>
          </p:txBody>
        </p:sp>
        <p:sp>
          <p:nvSpPr>
            <p:cNvPr id="89112" name="Rectangle 21"/>
            <p:cNvSpPr/>
            <p:nvPr/>
          </p:nvSpPr>
          <p:spPr>
            <a:xfrm>
              <a:off x="4160" y="2731"/>
              <a:ext cx="818" cy="128"/>
            </a:xfrm>
            <a:prstGeom prst="rect">
              <a:avLst/>
            </a:prstGeom>
            <a:solidFill>
              <a:schemeClr val="bg1"/>
            </a:solidFill>
            <a:ln w="25400" cap="flat" cmpd="sng">
              <a:solidFill>
                <a:schemeClr val="tx1"/>
              </a:solidFill>
              <a:prstDash val="solid"/>
              <a:miter/>
              <a:headEnd type="none" w="med" len="med"/>
              <a:tailEnd type="none" w="med" len="med"/>
            </a:ln>
          </p:spPr>
          <p:txBody>
            <a:bodyPr wrap="none" lIns="89140" tIns="43777" rIns="89140" bIns="43777" anchor="ctr" anchorCtr="0"/>
            <a:lstStyle/>
            <a:p>
              <a:pPr algn="ctr"/>
              <a:r>
                <a:rPr lang="en-US" altLang="zh-TW" sz="1400" i="0" dirty="0">
                  <a:solidFill>
                    <a:schemeClr val="tx1"/>
                  </a:solidFill>
                  <a:latin typeface="Courier New" panose="02070309020205020404" pitchFamily="49" charset="0"/>
                  <a:ea typeface="PMingLiU" pitchFamily="18" charset="-120"/>
                </a:rPr>
                <a:t>A</a:t>
              </a:r>
              <a:r>
                <a:rPr lang="en-US" altLang="zh-CN" sz="1400" i="0" dirty="0">
                  <a:solidFill>
                    <a:schemeClr val="tx1"/>
                  </a:solidFill>
                  <a:latin typeface="Courier New" panose="02070309020205020404" pitchFamily="49" charset="0"/>
                  <a:ea typeface="PMingLiU" pitchFamily="18" charset="-120"/>
                </a:rPr>
                <a:t>[0]</a:t>
              </a:r>
              <a:r>
                <a:rPr lang="en-US" altLang="zh-TW" sz="1400" i="0" dirty="0">
                  <a:solidFill>
                    <a:schemeClr val="tx1"/>
                  </a:solidFill>
                  <a:latin typeface="Courier New" panose="02070309020205020404" pitchFamily="49" charset="0"/>
                  <a:ea typeface="PMingLiU" pitchFamily="18" charset="-120"/>
                </a:rPr>
                <a:t>[1]</a:t>
              </a:r>
            </a:p>
          </p:txBody>
        </p:sp>
        <p:sp>
          <p:nvSpPr>
            <p:cNvPr id="89113" name="Rectangle 22"/>
            <p:cNvSpPr/>
            <p:nvPr/>
          </p:nvSpPr>
          <p:spPr>
            <a:xfrm>
              <a:off x="4160" y="2875"/>
              <a:ext cx="818" cy="128"/>
            </a:xfrm>
            <a:prstGeom prst="rect">
              <a:avLst/>
            </a:prstGeom>
            <a:solidFill>
              <a:schemeClr val="bg1"/>
            </a:solidFill>
            <a:ln w="25400" cap="flat" cmpd="sng">
              <a:solidFill>
                <a:schemeClr val="tx1"/>
              </a:solidFill>
              <a:prstDash val="solid"/>
              <a:miter/>
              <a:headEnd type="none" w="med" len="med"/>
              <a:tailEnd type="none" w="med" len="med"/>
            </a:ln>
          </p:spPr>
          <p:txBody>
            <a:bodyPr wrap="none" lIns="89140" tIns="43777" rIns="89140" bIns="43777" anchor="ctr" anchorCtr="0"/>
            <a:lstStyle/>
            <a:p>
              <a:pPr algn="ctr"/>
              <a:r>
                <a:rPr lang="en-US" altLang="zh-TW" i="0" dirty="0">
                  <a:solidFill>
                    <a:schemeClr val="tx1"/>
                  </a:solidFill>
                  <a:latin typeface="Times New Roman" panose="02020603050405020304" pitchFamily="18" charset="0"/>
                </a:rPr>
                <a:t>• • •</a:t>
              </a:r>
              <a:endParaRPr lang="en-US" altLang="zh-TW" i="0" dirty="0">
                <a:solidFill>
                  <a:schemeClr val="tx1"/>
                </a:solidFill>
                <a:latin typeface="Arial" panose="020B0604020202020204" pitchFamily="34" charset="0"/>
              </a:endParaRPr>
            </a:p>
          </p:txBody>
        </p:sp>
        <p:sp>
          <p:nvSpPr>
            <p:cNvPr id="89114" name="Rectangle 23"/>
            <p:cNvSpPr/>
            <p:nvPr/>
          </p:nvSpPr>
          <p:spPr>
            <a:xfrm>
              <a:off x="4160" y="3019"/>
              <a:ext cx="818" cy="128"/>
            </a:xfrm>
            <a:prstGeom prst="rect">
              <a:avLst/>
            </a:prstGeom>
            <a:solidFill>
              <a:schemeClr val="bg1"/>
            </a:solidFill>
            <a:ln w="25400" cap="flat" cmpd="sng">
              <a:solidFill>
                <a:schemeClr val="tx1"/>
              </a:solidFill>
              <a:prstDash val="solid"/>
              <a:miter/>
              <a:headEnd type="none" w="med" len="med"/>
              <a:tailEnd type="none" w="med" len="med"/>
            </a:ln>
          </p:spPr>
          <p:txBody>
            <a:bodyPr wrap="none" lIns="89140" tIns="43777" rIns="89140" bIns="43777" anchor="ctr" anchorCtr="0"/>
            <a:lstStyle/>
            <a:p>
              <a:pPr algn="ctr"/>
              <a:r>
                <a:rPr lang="en-US" altLang="zh-TW" sz="1400" i="0" dirty="0">
                  <a:solidFill>
                    <a:schemeClr val="tx1"/>
                  </a:solidFill>
                  <a:latin typeface="Courier New" panose="02070309020205020404" pitchFamily="49" charset="0"/>
                  <a:ea typeface="PMingLiU" pitchFamily="18" charset="-120"/>
                </a:rPr>
                <a:t>A</a:t>
              </a:r>
              <a:r>
                <a:rPr lang="en-US" altLang="zh-CN" sz="1400" i="0" dirty="0">
                  <a:solidFill>
                    <a:schemeClr val="tx1"/>
                  </a:solidFill>
                  <a:latin typeface="Courier New" panose="02070309020205020404" pitchFamily="49" charset="0"/>
                  <a:ea typeface="PMingLiU" pitchFamily="18" charset="-120"/>
                </a:rPr>
                <a:t>[0]</a:t>
              </a:r>
              <a:r>
                <a:rPr lang="en-US" altLang="zh-TW" sz="1400" i="0" dirty="0">
                  <a:solidFill>
                    <a:schemeClr val="tx1"/>
                  </a:solidFill>
                  <a:latin typeface="Courier New" panose="02070309020205020404" pitchFamily="49" charset="0"/>
                  <a:ea typeface="PMingLiU" pitchFamily="18" charset="-120"/>
                </a:rPr>
                <a:t>[</a:t>
              </a:r>
              <a:r>
                <a:rPr lang="en-US" altLang="zh-CN" sz="1400" i="0" dirty="0">
                  <a:solidFill>
                    <a:schemeClr val="tx1"/>
                  </a:solidFill>
                  <a:latin typeface="Courier New" panose="02070309020205020404" pitchFamily="49" charset="0"/>
                  <a:ea typeface="PMingLiU" pitchFamily="18" charset="-120"/>
                </a:rPr>
                <a:t>2047</a:t>
              </a:r>
              <a:r>
                <a:rPr lang="en-US" altLang="zh-TW" sz="1400" i="0" dirty="0">
                  <a:solidFill>
                    <a:schemeClr val="tx1"/>
                  </a:solidFill>
                  <a:latin typeface="Courier New" panose="02070309020205020404" pitchFamily="49" charset="0"/>
                  <a:ea typeface="PMingLiU" pitchFamily="18" charset="-120"/>
                </a:rPr>
                <a:t>]</a:t>
              </a:r>
            </a:p>
          </p:txBody>
        </p:sp>
        <p:sp>
          <p:nvSpPr>
            <p:cNvPr id="89115" name="Rectangle 24"/>
            <p:cNvSpPr/>
            <p:nvPr/>
          </p:nvSpPr>
          <p:spPr>
            <a:xfrm>
              <a:off x="4160" y="3163"/>
              <a:ext cx="818" cy="128"/>
            </a:xfrm>
            <a:prstGeom prst="rect">
              <a:avLst/>
            </a:prstGeom>
            <a:solidFill>
              <a:schemeClr val="bg1"/>
            </a:solidFill>
            <a:ln w="25400" cap="flat" cmpd="sng">
              <a:solidFill>
                <a:schemeClr val="tx1"/>
              </a:solidFill>
              <a:prstDash val="solid"/>
              <a:miter/>
              <a:headEnd type="none" w="med" len="med"/>
              <a:tailEnd type="none" w="med" len="med"/>
            </a:ln>
          </p:spPr>
          <p:txBody>
            <a:bodyPr wrap="none" lIns="89140" tIns="43777" rIns="89140" bIns="43777" anchor="ctr" anchorCtr="0"/>
            <a:lstStyle/>
            <a:p>
              <a:pPr algn="ctr"/>
              <a:r>
                <a:rPr lang="en-US" altLang="zh-TW" sz="1400" i="0" dirty="0">
                  <a:solidFill>
                    <a:schemeClr val="tx1"/>
                  </a:solidFill>
                  <a:latin typeface="Courier New" panose="02070309020205020404" pitchFamily="49" charset="0"/>
                  <a:ea typeface="PMingLiU" pitchFamily="18" charset="-120"/>
                </a:rPr>
                <a:t>A</a:t>
              </a:r>
              <a:r>
                <a:rPr lang="en-US" altLang="zh-CN" sz="1400" i="0" dirty="0">
                  <a:solidFill>
                    <a:schemeClr val="tx1"/>
                  </a:solidFill>
                  <a:latin typeface="Courier New" panose="02070309020205020404" pitchFamily="49" charset="0"/>
                  <a:ea typeface="PMingLiU" pitchFamily="18" charset="-120"/>
                </a:rPr>
                <a:t>[1]</a:t>
              </a:r>
              <a:r>
                <a:rPr lang="en-US" altLang="zh-TW" sz="1400" i="0" dirty="0">
                  <a:solidFill>
                    <a:schemeClr val="tx1"/>
                  </a:solidFill>
                  <a:latin typeface="Courier New" panose="02070309020205020404" pitchFamily="49" charset="0"/>
                  <a:ea typeface="PMingLiU" pitchFamily="18" charset="-120"/>
                </a:rPr>
                <a:t>[</a:t>
              </a:r>
              <a:r>
                <a:rPr lang="en-US" altLang="zh-CN" sz="1400" i="0" dirty="0">
                  <a:solidFill>
                    <a:schemeClr val="tx1"/>
                  </a:solidFill>
                  <a:latin typeface="Courier New" panose="02070309020205020404" pitchFamily="49" charset="0"/>
                  <a:ea typeface="PMingLiU" pitchFamily="18" charset="-120"/>
                </a:rPr>
                <a:t>0</a:t>
              </a:r>
              <a:r>
                <a:rPr lang="en-US" altLang="zh-TW" sz="1400" i="0" dirty="0">
                  <a:solidFill>
                    <a:schemeClr val="tx1"/>
                  </a:solidFill>
                  <a:latin typeface="Courier New" panose="02070309020205020404" pitchFamily="49" charset="0"/>
                  <a:ea typeface="PMingLiU" pitchFamily="18" charset="-120"/>
                </a:rPr>
                <a:t>]</a:t>
              </a:r>
            </a:p>
          </p:txBody>
        </p:sp>
        <p:sp>
          <p:nvSpPr>
            <p:cNvPr id="89116" name="Rectangle 25"/>
            <p:cNvSpPr/>
            <p:nvPr/>
          </p:nvSpPr>
          <p:spPr>
            <a:xfrm>
              <a:off x="4160" y="3307"/>
              <a:ext cx="818" cy="128"/>
            </a:xfrm>
            <a:prstGeom prst="rect">
              <a:avLst/>
            </a:prstGeom>
            <a:solidFill>
              <a:schemeClr val="bg1"/>
            </a:solidFill>
            <a:ln w="25400" cap="flat" cmpd="sng">
              <a:solidFill>
                <a:schemeClr val="tx1"/>
              </a:solidFill>
              <a:prstDash val="solid"/>
              <a:miter/>
              <a:headEnd type="none" w="med" len="med"/>
              <a:tailEnd type="none" w="med" len="med"/>
            </a:ln>
          </p:spPr>
          <p:txBody>
            <a:bodyPr wrap="none" lIns="89140" tIns="43777" rIns="89140" bIns="43777" anchor="ctr" anchorCtr="0"/>
            <a:lstStyle/>
            <a:p>
              <a:pPr algn="ctr"/>
              <a:r>
                <a:rPr lang="en-US" altLang="zh-TW" sz="1400" i="0" dirty="0">
                  <a:solidFill>
                    <a:schemeClr val="tx1"/>
                  </a:solidFill>
                  <a:latin typeface="Courier New" panose="02070309020205020404" pitchFamily="49" charset="0"/>
                  <a:ea typeface="PMingLiU" pitchFamily="18" charset="-120"/>
                </a:rPr>
                <a:t>A</a:t>
              </a:r>
              <a:r>
                <a:rPr lang="en-US" altLang="zh-CN" sz="1400" i="0" dirty="0">
                  <a:solidFill>
                    <a:schemeClr val="tx1"/>
                  </a:solidFill>
                  <a:latin typeface="Courier New" panose="02070309020205020404" pitchFamily="49" charset="0"/>
                  <a:ea typeface="PMingLiU" pitchFamily="18" charset="-120"/>
                </a:rPr>
                <a:t>[1]</a:t>
              </a:r>
              <a:r>
                <a:rPr lang="en-US" altLang="zh-TW" sz="1400" i="0" dirty="0">
                  <a:solidFill>
                    <a:schemeClr val="tx1"/>
                  </a:solidFill>
                  <a:latin typeface="Courier New" panose="02070309020205020404" pitchFamily="49" charset="0"/>
                  <a:ea typeface="PMingLiU" pitchFamily="18" charset="-120"/>
                </a:rPr>
                <a:t>[</a:t>
              </a:r>
              <a:r>
                <a:rPr lang="en-US" altLang="zh-CN" sz="1400" i="0" dirty="0">
                  <a:solidFill>
                    <a:schemeClr val="tx1"/>
                  </a:solidFill>
                  <a:latin typeface="Courier New" panose="02070309020205020404" pitchFamily="49" charset="0"/>
                  <a:ea typeface="PMingLiU" pitchFamily="18" charset="-120"/>
                </a:rPr>
                <a:t>1</a:t>
              </a:r>
              <a:r>
                <a:rPr lang="en-US" altLang="zh-TW" sz="1400" i="0" dirty="0">
                  <a:solidFill>
                    <a:schemeClr val="tx1"/>
                  </a:solidFill>
                  <a:latin typeface="Courier New" panose="02070309020205020404" pitchFamily="49" charset="0"/>
                  <a:ea typeface="PMingLiU" pitchFamily="18" charset="-120"/>
                </a:rPr>
                <a:t>]</a:t>
              </a:r>
            </a:p>
          </p:txBody>
        </p:sp>
        <p:sp>
          <p:nvSpPr>
            <p:cNvPr id="89117" name="Rectangle 26"/>
            <p:cNvSpPr/>
            <p:nvPr/>
          </p:nvSpPr>
          <p:spPr>
            <a:xfrm>
              <a:off x="4160" y="2250"/>
              <a:ext cx="818" cy="321"/>
            </a:xfrm>
            <a:prstGeom prst="rect">
              <a:avLst/>
            </a:prstGeom>
            <a:solidFill>
              <a:schemeClr val="bg1"/>
            </a:solidFill>
            <a:ln w="25400" cap="flat" cmpd="sng">
              <a:solidFill>
                <a:schemeClr val="tx1"/>
              </a:solidFill>
              <a:prstDash val="solid"/>
              <a:miter/>
              <a:headEnd type="none" w="med" len="med"/>
              <a:tailEnd type="none" w="med" len="med"/>
            </a:ln>
          </p:spPr>
          <p:txBody>
            <a:bodyPr wrap="none" lIns="89140" tIns="43777" rIns="89140" bIns="43777" anchor="ctr" anchorCtr="0"/>
            <a:lstStyle/>
            <a:p>
              <a:pPr algn="ctr"/>
              <a:r>
                <a:rPr lang="en-US" altLang="zh-TW" sz="1400" i="0" dirty="0">
                  <a:solidFill>
                    <a:schemeClr val="tx1"/>
                  </a:solidFill>
                  <a:latin typeface="Arial" panose="020B0604020202020204" pitchFamily="34" charset="0"/>
                  <a:ea typeface="PMingLiU" pitchFamily="18" charset="-120"/>
                </a:rPr>
                <a:t>• • •</a:t>
              </a:r>
            </a:p>
          </p:txBody>
        </p:sp>
        <p:sp>
          <p:nvSpPr>
            <p:cNvPr id="89118" name="Rectangle 27"/>
            <p:cNvSpPr/>
            <p:nvPr/>
          </p:nvSpPr>
          <p:spPr>
            <a:xfrm>
              <a:off x="4160" y="3787"/>
              <a:ext cx="818" cy="128"/>
            </a:xfrm>
            <a:prstGeom prst="rect">
              <a:avLst/>
            </a:prstGeom>
            <a:solidFill>
              <a:schemeClr val="bg1"/>
            </a:solidFill>
            <a:ln w="25400" cap="flat" cmpd="sng">
              <a:solidFill>
                <a:schemeClr val="tx1"/>
              </a:solidFill>
              <a:prstDash val="solid"/>
              <a:miter/>
              <a:headEnd type="none" w="med" len="med"/>
              <a:tailEnd type="none" w="med" len="med"/>
            </a:ln>
          </p:spPr>
          <p:txBody>
            <a:bodyPr wrap="none" lIns="89140" tIns="43777" rIns="89140" bIns="43777" anchor="ctr" anchorCtr="0"/>
            <a:lstStyle/>
            <a:p>
              <a:pPr algn="ctr"/>
              <a:endParaRPr lang="zh-CN" altLang="en-US" sz="1400" i="0" dirty="0">
                <a:solidFill>
                  <a:schemeClr val="tx1"/>
                </a:solidFill>
                <a:latin typeface="Courier New" panose="02070309020205020404" pitchFamily="49" charset="0"/>
                <a:ea typeface="PMingLiU" pitchFamily="18" charset="-120"/>
              </a:endParaRPr>
            </a:p>
          </p:txBody>
        </p:sp>
        <p:sp>
          <p:nvSpPr>
            <p:cNvPr id="89119" name="Rectangle 28"/>
            <p:cNvSpPr/>
            <p:nvPr/>
          </p:nvSpPr>
          <p:spPr>
            <a:xfrm>
              <a:off x="4160" y="3451"/>
              <a:ext cx="818" cy="320"/>
            </a:xfrm>
            <a:prstGeom prst="rect">
              <a:avLst/>
            </a:prstGeom>
            <a:solidFill>
              <a:schemeClr val="bg1"/>
            </a:solidFill>
            <a:ln w="25400" cap="flat" cmpd="sng">
              <a:solidFill>
                <a:schemeClr val="tx1"/>
              </a:solidFill>
              <a:prstDash val="solid"/>
              <a:miter/>
              <a:headEnd type="none" w="med" len="med"/>
              <a:tailEnd type="none" w="med" len="med"/>
            </a:ln>
          </p:spPr>
          <p:txBody>
            <a:bodyPr wrap="none" lIns="89140" tIns="43777" rIns="89140" bIns="43777" anchor="ctr" anchorCtr="0"/>
            <a:lstStyle/>
            <a:p>
              <a:pPr algn="ctr"/>
              <a:r>
                <a:rPr lang="en-US" altLang="zh-TW" sz="1400" i="0" dirty="0">
                  <a:solidFill>
                    <a:schemeClr val="tx1"/>
                  </a:solidFill>
                  <a:latin typeface="Arial" panose="020B0604020202020204" pitchFamily="34" charset="0"/>
                  <a:ea typeface="PMingLiU" pitchFamily="18" charset="-120"/>
                </a:rPr>
                <a:t>• • •</a:t>
              </a:r>
            </a:p>
          </p:txBody>
        </p:sp>
        <p:sp>
          <p:nvSpPr>
            <p:cNvPr id="89120" name="Rectangle 29"/>
            <p:cNvSpPr/>
            <p:nvPr/>
          </p:nvSpPr>
          <p:spPr>
            <a:xfrm>
              <a:off x="4156" y="1209"/>
              <a:ext cx="818" cy="128"/>
            </a:xfrm>
            <a:prstGeom prst="rect">
              <a:avLst/>
            </a:prstGeom>
            <a:solidFill>
              <a:schemeClr val="bg1"/>
            </a:solidFill>
            <a:ln w="25400" cap="flat" cmpd="sng">
              <a:solidFill>
                <a:schemeClr val="tx1"/>
              </a:solidFill>
              <a:prstDash val="solid"/>
              <a:miter/>
              <a:headEnd type="none" w="med" len="med"/>
              <a:tailEnd type="none" w="med" len="med"/>
            </a:ln>
          </p:spPr>
          <p:txBody>
            <a:bodyPr wrap="none" lIns="89140" tIns="43777" rIns="89140" bIns="43777" anchor="ctr" anchorCtr="0"/>
            <a:lstStyle/>
            <a:p>
              <a:pPr algn="ctr"/>
              <a:r>
                <a:rPr lang="en-US" altLang="zh-TW" sz="1400" i="0" dirty="0">
                  <a:solidFill>
                    <a:schemeClr val="tx1"/>
                  </a:solidFill>
                  <a:latin typeface="Courier New" panose="02070309020205020404" pitchFamily="49" charset="0"/>
                  <a:ea typeface="PMingLiU" pitchFamily="18" charset="-120"/>
                </a:rPr>
                <a:t>I</a:t>
              </a:r>
              <a:r>
                <a:rPr lang="en-US" altLang="zh-CN" sz="1400" i="0" dirty="0">
                  <a:solidFill>
                    <a:schemeClr val="tx1"/>
                  </a:solidFill>
                  <a:latin typeface="Courier New" panose="02070309020205020404" pitchFamily="49" charset="0"/>
                  <a:ea typeface="PMingLiU" pitchFamily="18" charset="-120"/>
                </a:rPr>
                <a:t>1</a:t>
              </a:r>
              <a:endParaRPr lang="en-US" altLang="zh-TW" sz="1400" i="0" dirty="0">
                <a:solidFill>
                  <a:schemeClr val="tx1"/>
                </a:solidFill>
                <a:latin typeface="Courier New" panose="02070309020205020404" pitchFamily="49" charset="0"/>
                <a:ea typeface="PMingLiU" pitchFamily="18" charset="-120"/>
              </a:endParaRPr>
            </a:p>
          </p:txBody>
        </p:sp>
        <p:sp>
          <p:nvSpPr>
            <p:cNvPr id="89121" name="Rectangle 30"/>
            <p:cNvSpPr/>
            <p:nvPr/>
          </p:nvSpPr>
          <p:spPr>
            <a:xfrm>
              <a:off x="4156" y="1353"/>
              <a:ext cx="818" cy="128"/>
            </a:xfrm>
            <a:prstGeom prst="rect">
              <a:avLst/>
            </a:prstGeom>
            <a:solidFill>
              <a:schemeClr val="bg1"/>
            </a:solidFill>
            <a:ln w="25400" cap="flat" cmpd="sng">
              <a:solidFill>
                <a:schemeClr val="tx1"/>
              </a:solidFill>
              <a:prstDash val="solid"/>
              <a:miter/>
              <a:headEnd type="none" w="med" len="med"/>
              <a:tailEnd type="none" w="med" len="med"/>
            </a:ln>
          </p:spPr>
          <p:txBody>
            <a:bodyPr wrap="none" lIns="89140" tIns="43777" rIns="89140" bIns="43777" anchor="ctr" anchorCtr="0"/>
            <a:lstStyle/>
            <a:p>
              <a:pPr algn="ctr"/>
              <a:r>
                <a:rPr lang="en-US" altLang="zh-TW" sz="1400" i="0" dirty="0">
                  <a:solidFill>
                    <a:schemeClr val="tx1"/>
                  </a:solidFill>
                  <a:latin typeface="Courier New" panose="02070309020205020404" pitchFamily="49" charset="0"/>
                  <a:ea typeface="PMingLiU" pitchFamily="18" charset="-120"/>
                </a:rPr>
                <a:t>I</a:t>
              </a:r>
              <a:r>
                <a:rPr lang="en-US" altLang="zh-CN" sz="1400" i="0" dirty="0">
                  <a:solidFill>
                    <a:schemeClr val="tx1"/>
                  </a:solidFill>
                  <a:latin typeface="Courier New" panose="02070309020205020404" pitchFamily="49" charset="0"/>
                  <a:ea typeface="PMingLiU" pitchFamily="18" charset="-120"/>
                </a:rPr>
                <a:t>2</a:t>
              </a:r>
              <a:endParaRPr lang="en-US" altLang="zh-TW" sz="1400" i="0" dirty="0">
                <a:solidFill>
                  <a:schemeClr val="tx1"/>
                </a:solidFill>
                <a:latin typeface="Courier New" panose="02070309020205020404" pitchFamily="49" charset="0"/>
                <a:ea typeface="PMingLiU" pitchFamily="18" charset="-120"/>
              </a:endParaRPr>
            </a:p>
          </p:txBody>
        </p:sp>
        <p:sp>
          <p:nvSpPr>
            <p:cNvPr id="89122" name="Rectangle 31"/>
            <p:cNvSpPr/>
            <p:nvPr/>
          </p:nvSpPr>
          <p:spPr>
            <a:xfrm>
              <a:off x="4156" y="1834"/>
              <a:ext cx="818" cy="128"/>
            </a:xfrm>
            <a:prstGeom prst="rect">
              <a:avLst/>
            </a:prstGeom>
            <a:solidFill>
              <a:schemeClr val="bg1"/>
            </a:solidFill>
            <a:ln w="25400" cap="flat" cmpd="sng">
              <a:solidFill>
                <a:schemeClr val="tx1"/>
              </a:solidFill>
              <a:prstDash val="solid"/>
              <a:miter/>
              <a:headEnd type="none" w="med" len="med"/>
              <a:tailEnd type="none" w="med" len="med"/>
            </a:ln>
          </p:spPr>
          <p:txBody>
            <a:bodyPr wrap="none" lIns="89140" tIns="43777" rIns="89140" bIns="43777" anchor="ctr" anchorCtr="0"/>
            <a:lstStyle/>
            <a:p>
              <a:pPr algn="ctr"/>
              <a:r>
                <a:rPr lang="en-US" altLang="zh-CN" sz="1400" i="0" dirty="0">
                  <a:solidFill>
                    <a:schemeClr val="tx1"/>
                  </a:solidFill>
                  <a:latin typeface="Courier New" panose="02070309020205020404" pitchFamily="49" charset="0"/>
                  <a:ea typeface="PMingLiU" pitchFamily="18" charset="-120"/>
                </a:rPr>
                <a:t>I33</a:t>
              </a:r>
              <a:endParaRPr lang="en-US" altLang="zh-TW" sz="1400" i="0" dirty="0">
                <a:solidFill>
                  <a:schemeClr val="tx1"/>
                </a:solidFill>
                <a:latin typeface="Courier New" panose="02070309020205020404" pitchFamily="49" charset="0"/>
                <a:ea typeface="PMingLiU" pitchFamily="18" charset="-120"/>
              </a:endParaRPr>
            </a:p>
          </p:txBody>
        </p:sp>
        <p:sp>
          <p:nvSpPr>
            <p:cNvPr id="89123" name="Rectangle 32"/>
            <p:cNvSpPr/>
            <p:nvPr/>
          </p:nvSpPr>
          <p:spPr>
            <a:xfrm>
              <a:off x="4156" y="1497"/>
              <a:ext cx="818" cy="321"/>
            </a:xfrm>
            <a:prstGeom prst="rect">
              <a:avLst/>
            </a:prstGeom>
            <a:solidFill>
              <a:schemeClr val="bg1"/>
            </a:solidFill>
            <a:ln w="25400" cap="flat" cmpd="sng">
              <a:solidFill>
                <a:schemeClr val="tx1"/>
              </a:solidFill>
              <a:prstDash val="solid"/>
              <a:miter/>
              <a:headEnd type="none" w="med" len="med"/>
              <a:tailEnd type="none" w="med" len="med"/>
            </a:ln>
          </p:spPr>
          <p:txBody>
            <a:bodyPr wrap="none" lIns="89140" tIns="43777" rIns="89140" bIns="43777" anchor="ctr" anchorCtr="0"/>
            <a:lstStyle/>
            <a:p>
              <a:pPr algn="ctr"/>
              <a:r>
                <a:rPr lang="en-US" altLang="zh-TW" sz="1400" i="0" dirty="0">
                  <a:solidFill>
                    <a:schemeClr val="tx1"/>
                  </a:solidFill>
                  <a:latin typeface="Arial" panose="020B0604020202020204" pitchFamily="34" charset="0"/>
                  <a:ea typeface="PMingLiU" pitchFamily="18" charset="-120"/>
                </a:rPr>
                <a:t>• • •</a:t>
              </a:r>
            </a:p>
          </p:txBody>
        </p:sp>
        <p:grpSp>
          <p:nvGrpSpPr>
            <p:cNvPr id="89124" name="Group 33"/>
            <p:cNvGrpSpPr/>
            <p:nvPr/>
          </p:nvGrpSpPr>
          <p:grpSpPr>
            <a:xfrm>
              <a:off x="5023" y="1497"/>
              <a:ext cx="202" cy="416"/>
              <a:chOff x="5023" y="1497"/>
              <a:chExt cx="202" cy="416"/>
            </a:xfrm>
          </p:grpSpPr>
          <p:sp>
            <p:nvSpPr>
              <p:cNvPr id="89126" name="Line 34"/>
              <p:cNvSpPr/>
              <p:nvPr/>
            </p:nvSpPr>
            <p:spPr>
              <a:xfrm>
                <a:off x="5023" y="1913"/>
                <a:ext cx="202" cy="0"/>
              </a:xfrm>
              <a:prstGeom prst="line">
                <a:avLst/>
              </a:prstGeom>
              <a:ln w="38100" cap="flat" cmpd="sng">
                <a:solidFill>
                  <a:srgbClr val="CC0000"/>
                </a:solidFill>
                <a:prstDash val="solid"/>
                <a:headEnd type="none" w="med" len="med"/>
                <a:tailEnd type="none" w="med" len="med"/>
              </a:ln>
            </p:spPr>
          </p:sp>
          <p:sp>
            <p:nvSpPr>
              <p:cNvPr id="89127" name="Line 35"/>
              <p:cNvSpPr/>
              <p:nvPr/>
            </p:nvSpPr>
            <p:spPr>
              <a:xfrm flipV="1">
                <a:off x="5225" y="1497"/>
                <a:ext cx="0" cy="416"/>
              </a:xfrm>
              <a:prstGeom prst="line">
                <a:avLst/>
              </a:prstGeom>
              <a:ln w="38100" cap="flat" cmpd="sng">
                <a:solidFill>
                  <a:srgbClr val="CC0000"/>
                </a:solidFill>
                <a:prstDash val="solid"/>
                <a:headEnd type="none" w="med" len="med"/>
                <a:tailEnd type="none" w="med" len="med"/>
              </a:ln>
            </p:spPr>
          </p:sp>
          <p:sp>
            <p:nvSpPr>
              <p:cNvPr id="89128" name="Line 36"/>
              <p:cNvSpPr/>
              <p:nvPr/>
            </p:nvSpPr>
            <p:spPr>
              <a:xfrm flipH="1">
                <a:off x="5023" y="1497"/>
                <a:ext cx="202" cy="0"/>
              </a:xfrm>
              <a:prstGeom prst="line">
                <a:avLst/>
              </a:prstGeom>
              <a:ln w="38100" cap="flat" cmpd="sng">
                <a:solidFill>
                  <a:srgbClr val="CC0000"/>
                </a:solidFill>
                <a:prstDash val="solid"/>
                <a:headEnd type="none" w="med" len="med"/>
                <a:tailEnd type="triangle" w="med" len="med"/>
              </a:ln>
            </p:spPr>
          </p:sp>
        </p:grpSp>
        <p:sp>
          <p:nvSpPr>
            <p:cNvPr id="89125" name="Text Box 37"/>
            <p:cNvSpPr txBox="1"/>
            <p:nvPr/>
          </p:nvSpPr>
          <p:spPr>
            <a:xfrm>
              <a:off x="3560" y="1581"/>
              <a:ext cx="709" cy="154"/>
            </a:xfrm>
            <a:prstGeom prst="rect">
              <a:avLst/>
            </a:prstGeom>
            <a:noFill/>
            <a:ln w="9525">
              <a:noFill/>
            </a:ln>
          </p:spPr>
          <p:txBody>
            <a:bodyPr lIns="0" tIns="0" rIns="0" bIns="0">
              <a:spAutoFit/>
            </a:bodyPr>
            <a:lstStyle/>
            <a:p>
              <a:pPr eaLnBrk="1" hangingPunct="1">
                <a:spcBef>
                  <a:spcPct val="50000"/>
                </a:spcBef>
                <a:buNone/>
              </a:pPr>
              <a:r>
                <a:rPr lang="en-US" altLang="zh-CN" sz="1600" i="0" dirty="0">
                  <a:solidFill>
                    <a:srgbClr val="CC0000"/>
                  </a:solidFill>
                  <a:latin typeface="Arial" panose="020B0604020202020204" pitchFamily="34" charset="0"/>
                  <a:ea typeface="宋体" panose="02010600030101010101" pitchFamily="2" charset="-122"/>
                </a:rPr>
                <a:t>for</a:t>
              </a:r>
              <a:r>
                <a:rPr lang="zh-CN" altLang="en-US" sz="1600" i="0" dirty="0">
                  <a:solidFill>
                    <a:srgbClr val="CC0000"/>
                  </a:solidFill>
                  <a:latin typeface="Arial" panose="020B0604020202020204" pitchFamily="34" charset="0"/>
                  <a:ea typeface="宋体" panose="02010600030101010101" pitchFamily="2" charset="-122"/>
                </a:rPr>
                <a:t>循环体</a:t>
              </a:r>
            </a:p>
          </p:txBody>
        </p:sp>
      </p:grpSp>
      <p:sp>
        <p:nvSpPr>
          <p:cNvPr id="738343" name="Text Box 39"/>
          <p:cNvSpPr txBox="1"/>
          <p:nvPr/>
        </p:nvSpPr>
        <p:spPr>
          <a:xfrm>
            <a:off x="611188" y="5138738"/>
            <a:ext cx="4941887" cy="1495425"/>
          </a:xfrm>
          <a:prstGeom prst="rect">
            <a:avLst/>
          </a:prstGeom>
          <a:noFill/>
          <a:ln w="19050">
            <a:noFill/>
          </a:ln>
        </p:spPr>
        <p:txBody>
          <a:bodyPr lIns="45046" tIns="45046" rIns="45046" bIns="45046">
            <a:spAutoFit/>
          </a:bodyPr>
          <a:lstStyle/>
          <a:p>
            <a:pPr>
              <a:lnSpc>
                <a:spcPct val="110000"/>
              </a:lnSpc>
              <a:buNone/>
            </a:pPr>
            <a:r>
              <a:rPr lang="zh-CN" altLang="en-US" sz="2200" i="0" dirty="0">
                <a:solidFill>
                  <a:srgbClr val="CC0000"/>
                </a:solidFill>
                <a:latin typeface="Arial" panose="020B0604020202020204" pitchFamily="34" charset="0"/>
                <a:ea typeface="黑体" panose="02010609060101010101" pitchFamily="49" charset="-122"/>
              </a:rPr>
              <a:t>实际运行结果</a:t>
            </a:r>
            <a:r>
              <a:rPr lang="en-US" altLang="zh-CN" sz="2200" i="0" dirty="0">
                <a:solidFill>
                  <a:srgbClr val="CC0000"/>
                </a:solidFill>
                <a:latin typeface="Arial" panose="020B0604020202020204" pitchFamily="34" charset="0"/>
                <a:ea typeface="黑体" panose="02010609060101010101" pitchFamily="49" charset="-122"/>
              </a:rPr>
              <a:t>(2GHz Intel Pentium 4):</a:t>
            </a:r>
            <a:endParaRPr lang="zh-CN" altLang="en-US" sz="2200" i="0" dirty="0">
              <a:solidFill>
                <a:schemeClr val="tx1"/>
              </a:solidFill>
              <a:latin typeface="Arial" panose="020B0604020202020204" pitchFamily="34" charset="0"/>
              <a:ea typeface="黑体" panose="02010609060101010101" pitchFamily="49" charset="-122"/>
            </a:endParaRPr>
          </a:p>
          <a:p>
            <a:pPr>
              <a:lnSpc>
                <a:spcPct val="110000"/>
              </a:lnSpc>
              <a:buNone/>
            </a:pPr>
            <a:r>
              <a:rPr lang="zh-CN" altLang="en-US" sz="2200" i="0" dirty="0">
                <a:solidFill>
                  <a:srgbClr val="0000FF"/>
                </a:solidFill>
                <a:latin typeface="Arial" panose="020B0604020202020204" pitchFamily="34" charset="0"/>
                <a:ea typeface="黑体" panose="02010609060101010101" pitchFamily="49" charset="-122"/>
              </a:rPr>
              <a:t>程序</a:t>
            </a:r>
            <a:r>
              <a:rPr lang="en-US" altLang="zh-CN" sz="2200" i="0" dirty="0">
                <a:solidFill>
                  <a:srgbClr val="0000FF"/>
                </a:solidFill>
                <a:latin typeface="Arial" panose="020B0604020202020204" pitchFamily="34" charset="0"/>
                <a:ea typeface="黑体" panose="02010609060101010101" pitchFamily="49" charset="-122"/>
              </a:rPr>
              <a:t>A</a:t>
            </a:r>
            <a:r>
              <a:rPr lang="zh-CN" altLang="en-US" sz="2200" i="0" dirty="0">
                <a:solidFill>
                  <a:srgbClr val="0000FF"/>
                </a:solidFill>
                <a:latin typeface="Arial" panose="020B0604020202020204" pitchFamily="34" charset="0"/>
                <a:ea typeface="黑体" panose="02010609060101010101" pitchFamily="49" charset="-122"/>
              </a:rPr>
              <a:t>：</a:t>
            </a:r>
            <a:r>
              <a:rPr lang="en-US" altLang="zh-CN" sz="2200" i="0" dirty="0">
                <a:solidFill>
                  <a:srgbClr val="0000FF"/>
                </a:solidFill>
                <a:latin typeface="Arial" panose="020B0604020202020204" pitchFamily="34" charset="0"/>
                <a:ea typeface="黑体" panose="02010609060101010101" pitchFamily="49" charset="-122"/>
              </a:rPr>
              <a:t>59,393,288 </a:t>
            </a:r>
            <a:r>
              <a:rPr lang="zh-CN" altLang="en-US" sz="2200" i="0" dirty="0">
                <a:solidFill>
                  <a:srgbClr val="0000FF"/>
                </a:solidFill>
                <a:latin typeface="Arial" panose="020B0604020202020204" pitchFamily="34" charset="0"/>
                <a:ea typeface="黑体" panose="02010609060101010101" pitchFamily="49" charset="-122"/>
              </a:rPr>
              <a:t>时钟周期</a:t>
            </a:r>
            <a:endParaRPr lang="en-US" altLang="zh-CN" sz="2200" i="0" dirty="0">
              <a:solidFill>
                <a:srgbClr val="0000FF"/>
              </a:solidFill>
              <a:latin typeface="Arial" panose="020B0604020202020204" pitchFamily="34" charset="0"/>
              <a:ea typeface="黑体" panose="02010609060101010101" pitchFamily="49" charset="-122"/>
            </a:endParaRPr>
          </a:p>
          <a:p>
            <a:pPr>
              <a:lnSpc>
                <a:spcPct val="110000"/>
              </a:lnSpc>
              <a:buNone/>
            </a:pPr>
            <a:r>
              <a:rPr lang="zh-CN" altLang="en-US" sz="2200" i="0" dirty="0">
                <a:solidFill>
                  <a:srgbClr val="0000FF"/>
                </a:solidFill>
                <a:latin typeface="Arial" panose="020B0604020202020204" pitchFamily="34" charset="0"/>
                <a:ea typeface="黑体" panose="02010609060101010101" pitchFamily="49" charset="-122"/>
              </a:rPr>
              <a:t>程序</a:t>
            </a:r>
            <a:r>
              <a:rPr lang="en-US" altLang="zh-CN" sz="2200" i="0" dirty="0">
                <a:solidFill>
                  <a:srgbClr val="0000FF"/>
                </a:solidFill>
                <a:latin typeface="Arial" panose="020B0604020202020204" pitchFamily="34" charset="0"/>
                <a:ea typeface="黑体" panose="02010609060101010101" pitchFamily="49" charset="-122"/>
              </a:rPr>
              <a:t>B</a:t>
            </a:r>
            <a:r>
              <a:rPr lang="zh-CN" altLang="en-US" sz="2200" i="0" dirty="0">
                <a:solidFill>
                  <a:srgbClr val="0000FF"/>
                </a:solidFill>
                <a:latin typeface="Arial" panose="020B0604020202020204" pitchFamily="34" charset="0"/>
                <a:ea typeface="黑体" panose="02010609060101010101" pitchFamily="49" charset="-122"/>
              </a:rPr>
              <a:t>：</a:t>
            </a:r>
            <a:r>
              <a:rPr lang="en-US" altLang="zh-CN" sz="2200" i="0" dirty="0">
                <a:solidFill>
                  <a:srgbClr val="0000FF"/>
                </a:solidFill>
                <a:latin typeface="Arial" panose="020B0604020202020204" pitchFamily="34" charset="0"/>
                <a:ea typeface="黑体" panose="02010609060101010101" pitchFamily="49" charset="-122"/>
              </a:rPr>
              <a:t>1,277,877,876 </a:t>
            </a:r>
            <a:r>
              <a:rPr lang="zh-CN" altLang="en-US" sz="2200" i="0" dirty="0">
                <a:solidFill>
                  <a:srgbClr val="0000FF"/>
                </a:solidFill>
                <a:latin typeface="Arial" panose="020B0604020202020204" pitchFamily="34" charset="0"/>
                <a:ea typeface="黑体" panose="02010609060101010101" pitchFamily="49" charset="-122"/>
              </a:rPr>
              <a:t>时钟周期</a:t>
            </a:r>
            <a:endParaRPr lang="en-US" altLang="zh-CN" sz="2200" i="0" dirty="0">
              <a:solidFill>
                <a:srgbClr val="0000FF"/>
              </a:solidFill>
              <a:latin typeface="Arial" panose="020B0604020202020204" pitchFamily="34" charset="0"/>
              <a:ea typeface="黑体" panose="02010609060101010101" pitchFamily="49" charset="-122"/>
            </a:endParaRPr>
          </a:p>
          <a:p>
            <a:pPr algn="ctr">
              <a:lnSpc>
                <a:spcPct val="90000"/>
              </a:lnSpc>
              <a:buNone/>
            </a:pPr>
            <a:endParaRPr lang="en-US" altLang="zh-CN" sz="2200" i="0" dirty="0">
              <a:solidFill>
                <a:srgbClr val="0000FF"/>
              </a:solidFill>
              <a:latin typeface="Arial" panose="020B0604020202020204" pitchFamily="34" charset="0"/>
              <a:ea typeface="黑体" panose="02010609060101010101" pitchFamily="49" charset="-122"/>
            </a:endParaRPr>
          </a:p>
        </p:txBody>
      </p:sp>
      <p:sp>
        <p:nvSpPr>
          <p:cNvPr id="738344" name="Text Box 40"/>
          <p:cNvSpPr txBox="1"/>
          <p:nvPr/>
        </p:nvSpPr>
        <p:spPr>
          <a:xfrm>
            <a:off x="5697538" y="5319713"/>
            <a:ext cx="2430462" cy="697865"/>
          </a:xfrm>
          <a:prstGeom prst="rect">
            <a:avLst/>
          </a:prstGeom>
          <a:noFill/>
          <a:ln w="19050">
            <a:noFill/>
          </a:ln>
        </p:spPr>
        <p:txBody>
          <a:bodyPr lIns="45046" tIns="45046" rIns="45046" bIns="45046">
            <a:spAutoFit/>
          </a:bodyPr>
          <a:lstStyle/>
          <a:p>
            <a:pPr algn="ctr">
              <a:lnSpc>
                <a:spcPct val="90000"/>
              </a:lnSpc>
            </a:pPr>
            <a:r>
              <a:rPr lang="zh-CN" altLang="en-US" sz="2200" i="0" dirty="0">
                <a:solidFill>
                  <a:srgbClr val="CC0000"/>
                </a:solidFill>
                <a:latin typeface="Arial" panose="020B0604020202020204" pitchFamily="34" charset="0"/>
                <a:ea typeface="宋体" panose="02010600030101010101" pitchFamily="2" charset="-122"/>
              </a:rPr>
              <a:t>程序</a:t>
            </a:r>
            <a:r>
              <a:rPr lang="en-US" altLang="zh-CN" sz="2200" i="0" dirty="0">
                <a:solidFill>
                  <a:srgbClr val="CC0000"/>
                </a:solidFill>
                <a:latin typeface="Arial" panose="020B0604020202020204" pitchFamily="34" charset="0"/>
                <a:ea typeface="宋体" panose="02010600030101010101" pitchFamily="2" charset="-122"/>
              </a:rPr>
              <a:t>A</a:t>
            </a:r>
            <a:r>
              <a:rPr lang="zh-CN" altLang="en-US" sz="2200" i="0" dirty="0">
                <a:solidFill>
                  <a:srgbClr val="CC0000"/>
                </a:solidFill>
                <a:latin typeface="Arial" panose="020B0604020202020204" pitchFamily="34" charset="0"/>
                <a:ea typeface="宋体" panose="02010600030101010101" pitchFamily="2" charset="-122"/>
              </a:rPr>
              <a:t>比程序</a:t>
            </a:r>
            <a:r>
              <a:rPr lang="en-US" altLang="zh-CN" sz="2200" i="0" dirty="0">
                <a:solidFill>
                  <a:srgbClr val="CC0000"/>
                </a:solidFill>
                <a:latin typeface="Arial" panose="020B0604020202020204" pitchFamily="34" charset="0"/>
                <a:ea typeface="宋体" panose="02010600030101010101" pitchFamily="2" charset="-122"/>
              </a:rPr>
              <a:t>B</a:t>
            </a:r>
            <a:r>
              <a:rPr lang="zh-CN" altLang="en-US" sz="2200" i="0" dirty="0">
                <a:solidFill>
                  <a:srgbClr val="CC0000"/>
                </a:solidFill>
                <a:latin typeface="Arial" panose="020B0604020202020204" pitchFamily="34" charset="0"/>
                <a:ea typeface="宋体" panose="02010600030101010101" pitchFamily="2" charset="-122"/>
              </a:rPr>
              <a:t>快</a:t>
            </a:r>
            <a:r>
              <a:rPr lang="en-US" altLang="zh-CN" sz="2200" i="0" dirty="0">
                <a:solidFill>
                  <a:srgbClr val="CC0000"/>
                </a:solidFill>
                <a:latin typeface="Arial" panose="020B0604020202020204" pitchFamily="34" charset="0"/>
                <a:ea typeface="宋体" panose="02010600030101010101" pitchFamily="2" charset="-122"/>
              </a:rPr>
              <a:t>20.5 </a:t>
            </a:r>
            <a:r>
              <a:rPr lang="zh-CN" altLang="en-US" sz="2200" i="0" dirty="0">
                <a:solidFill>
                  <a:srgbClr val="CC0000"/>
                </a:solidFill>
                <a:latin typeface="Arial" panose="020B0604020202020204" pitchFamily="34" charset="0"/>
                <a:ea typeface="宋体" panose="02010600030101010101" pitchFamily="2" charset="-122"/>
              </a:rPr>
              <a:t>倍</a:t>
            </a:r>
            <a:r>
              <a:rPr lang="en-US" altLang="zh-CN" sz="2200" i="0" dirty="0">
                <a:solidFill>
                  <a:srgbClr val="CC0000"/>
                </a:solidFill>
                <a:latin typeface="Arial" panose="020B0604020202020204" pitchFamily="34" charset="0"/>
                <a:ea typeface="宋体" panose="02010600030101010101" pitchFamily="2" charset="-122"/>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38307">
                                            <p:txEl>
                                              <p:pRg st="1" end="1"/>
                                            </p:txEl>
                                          </p:spTgt>
                                        </p:tgtEl>
                                        <p:attrNameLst>
                                          <p:attrName>style.visibility</p:attrName>
                                        </p:attrNameLst>
                                      </p:cBhvr>
                                      <p:to>
                                        <p:strVal val="visible"/>
                                      </p:to>
                                    </p:set>
                                    <p:animEffect transition="in" filter="blinds(horizontal)">
                                      <p:cBhvr>
                                        <p:cTn id="7" dur="500"/>
                                        <p:tgtEl>
                                          <p:spTgt spid="738307">
                                            <p:txEl>
                                              <p:pRg st="1" end="1"/>
                                            </p:txEl>
                                          </p:spTgt>
                                        </p:tgtEl>
                                      </p:cBhvr>
                                    </p:animEffect>
                                  </p:childTnLst>
                                  <p:subTnLst>
                                    <p:animClr clrSpc="rgb" dir="cw">
                                      <p:cBhvr override="childStyle">
                                        <p:cTn dur="1" fill="hold" display="0" masterRel="nextClick" afterEffect="1"/>
                                        <p:tgtEl>
                                          <p:spTgt spid="738307">
                                            <p:txEl>
                                              <p:pRg st="1" end="1"/>
                                            </p:txEl>
                                          </p:spTgt>
                                        </p:tgtEl>
                                        <p:attrNameLst>
                                          <p:attrName>ppt_c</p:attrName>
                                        </p:attrNameLst>
                                      </p:cBhvr>
                                      <p:to>
                                        <a:schemeClr val="accent1"/>
                                      </p:to>
                                    </p:animClr>
                                  </p:sub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38307">
                                            <p:txEl>
                                              <p:pRg st="2" end="2"/>
                                            </p:txEl>
                                          </p:spTgt>
                                        </p:tgtEl>
                                        <p:attrNameLst>
                                          <p:attrName>style.visibility</p:attrName>
                                        </p:attrNameLst>
                                      </p:cBhvr>
                                      <p:to>
                                        <p:strVal val="visible"/>
                                      </p:to>
                                    </p:set>
                                    <p:animEffect transition="in" filter="blinds(horizontal)">
                                      <p:cBhvr>
                                        <p:cTn id="12" dur="500"/>
                                        <p:tgtEl>
                                          <p:spTgt spid="738307">
                                            <p:txEl>
                                              <p:pRg st="2" end="2"/>
                                            </p:txEl>
                                          </p:spTgt>
                                        </p:tgtEl>
                                      </p:cBhvr>
                                    </p:animEffect>
                                  </p:childTnLst>
                                  <p:subTnLst>
                                    <p:animClr clrSpc="rgb" dir="cw">
                                      <p:cBhvr override="childStyle">
                                        <p:cTn dur="1" fill="hold" display="0" masterRel="nextClick" afterEffect="1"/>
                                        <p:tgtEl>
                                          <p:spTgt spid="738307">
                                            <p:txEl>
                                              <p:pRg st="2" end="2"/>
                                            </p:txEl>
                                          </p:spTgt>
                                        </p:tgtEl>
                                        <p:attrNameLst>
                                          <p:attrName>ppt_c</p:attrName>
                                        </p:attrNameLst>
                                      </p:cBhvr>
                                      <p:to>
                                        <a:schemeClr val="accent1"/>
                                      </p:to>
                                    </p:animClr>
                                  </p:sub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738307">
                                            <p:txEl>
                                              <p:pRg st="3" end="3"/>
                                            </p:txEl>
                                          </p:spTgt>
                                        </p:tgtEl>
                                        <p:attrNameLst>
                                          <p:attrName>style.visibility</p:attrName>
                                        </p:attrNameLst>
                                      </p:cBhvr>
                                      <p:to>
                                        <p:strVal val="visible"/>
                                      </p:to>
                                    </p:set>
                                    <p:animEffect transition="in" filter="blinds(horizontal)">
                                      <p:cBhvr>
                                        <p:cTn id="17" dur="500"/>
                                        <p:tgtEl>
                                          <p:spTgt spid="738307">
                                            <p:txEl>
                                              <p:pRg st="3" end="3"/>
                                            </p:txEl>
                                          </p:spTgt>
                                        </p:tgtEl>
                                      </p:cBhvr>
                                    </p:animEffect>
                                  </p:childTnLst>
                                  <p:subTnLst>
                                    <p:animClr clrSpc="rgb" dir="cw">
                                      <p:cBhvr override="childStyle">
                                        <p:cTn dur="1" fill="hold" display="0" masterRel="nextClick" afterEffect="1"/>
                                        <p:tgtEl>
                                          <p:spTgt spid="738307">
                                            <p:txEl>
                                              <p:pRg st="3" end="3"/>
                                            </p:txEl>
                                          </p:spTgt>
                                        </p:tgtEl>
                                        <p:attrNameLst>
                                          <p:attrName>ppt_c</p:attrName>
                                        </p:attrNameLst>
                                      </p:cBhvr>
                                      <p:to>
                                        <a:schemeClr val="accent1"/>
                                      </p:to>
                                    </p:animClr>
                                  </p:sub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738307">
                                            <p:txEl>
                                              <p:pRg st="4" end="4"/>
                                            </p:txEl>
                                          </p:spTgt>
                                        </p:tgtEl>
                                        <p:attrNameLst>
                                          <p:attrName>style.visibility</p:attrName>
                                        </p:attrNameLst>
                                      </p:cBhvr>
                                      <p:to>
                                        <p:strVal val="visible"/>
                                      </p:to>
                                    </p:set>
                                    <p:animEffect transition="in" filter="blinds(horizontal)">
                                      <p:cBhvr>
                                        <p:cTn id="22" dur="500"/>
                                        <p:tgtEl>
                                          <p:spTgt spid="738307">
                                            <p:txEl>
                                              <p:pRg st="4" end="4"/>
                                            </p:txEl>
                                          </p:spTgt>
                                        </p:tgtEl>
                                      </p:cBhvr>
                                    </p:animEffect>
                                  </p:childTnLst>
                                  <p:subTnLst>
                                    <p:animClr clrSpc="rgb" dir="cw">
                                      <p:cBhvr override="childStyle">
                                        <p:cTn dur="1" fill="hold" display="0" masterRel="nextClick" afterEffect="1"/>
                                        <p:tgtEl>
                                          <p:spTgt spid="738307">
                                            <p:txEl>
                                              <p:pRg st="4" end="4"/>
                                            </p:txEl>
                                          </p:spTgt>
                                        </p:tgtEl>
                                        <p:attrNameLst>
                                          <p:attrName>ppt_c</p:attrName>
                                        </p:attrNameLst>
                                      </p:cBhvr>
                                      <p:to>
                                        <a:schemeClr val="accent1"/>
                                      </p:to>
                                    </p:animClr>
                                  </p:sub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738343"/>
                                        </p:tgtEl>
                                        <p:attrNameLst>
                                          <p:attrName>style.visibility</p:attrName>
                                        </p:attrNameLst>
                                      </p:cBhvr>
                                      <p:to>
                                        <p:strVal val="visible"/>
                                      </p:to>
                                    </p:set>
                                    <p:animEffect transition="in" filter="blinds(horizontal)">
                                      <p:cBhvr>
                                        <p:cTn id="27" dur="500"/>
                                        <p:tgtEl>
                                          <p:spTgt spid="738343"/>
                                        </p:tgtEl>
                                      </p:cBhvr>
                                    </p:animEffect>
                                  </p:childTnLst>
                                  <p:subTnLst>
                                    <p:animClr clrSpc="rgb" dir="cw">
                                      <p:cBhvr override="childStyle">
                                        <p:cTn dur="1" fill="hold" display="0" masterRel="nextClick" afterEffect="1"/>
                                        <p:tgtEl>
                                          <p:spTgt spid="738343"/>
                                        </p:tgtEl>
                                        <p:attrNameLst>
                                          <p:attrName>ppt_c</p:attrName>
                                        </p:attrNameLst>
                                      </p:cBhvr>
                                      <p:to>
                                        <a:schemeClr val="accent1"/>
                                      </p:to>
                                    </p:animClr>
                                  </p:sub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738344"/>
                                        </p:tgtEl>
                                        <p:attrNameLst>
                                          <p:attrName>style.visibility</p:attrName>
                                        </p:attrNameLst>
                                      </p:cBhvr>
                                      <p:to>
                                        <p:strVal val="visible"/>
                                      </p:to>
                                    </p:set>
                                    <p:animEffect transition="in" filter="blinds(horizontal)">
                                      <p:cBhvr>
                                        <p:cTn id="32" dur="500"/>
                                        <p:tgtEl>
                                          <p:spTgt spid="738344"/>
                                        </p:tgtEl>
                                      </p:cBhvr>
                                    </p:animEffect>
                                  </p:childTnLst>
                                  <p:subTnLst>
                                    <p:animClr clrSpc="rgb" dir="cw">
                                      <p:cBhvr override="childStyle">
                                        <p:cTn dur="1" fill="hold" display="0" masterRel="nextClick" afterEffect="1"/>
                                        <p:tgtEl>
                                          <p:spTgt spid="738344"/>
                                        </p:tgtEl>
                                        <p:attrNameLst>
                                          <p:attrName>ppt_c</p:attrName>
                                        </p:attrNameLst>
                                      </p:cBhvr>
                                      <p:to>
                                        <a:schemeClr val="accent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8343" grpId="0"/>
      <p:bldP spid="73834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p:cNvSpPr>
          <p:nvPr>
            <p:ph type="title"/>
          </p:nvPr>
        </p:nvSpPr>
        <p:spPr>
          <a:xfrm>
            <a:off x="306388" y="228600"/>
            <a:ext cx="8639175" cy="533400"/>
          </a:xfrm>
          <a:ln/>
        </p:spPr>
        <p:txBody>
          <a:bodyPr vert="horz" wrap="square" lIns="91440" tIns="45720" rIns="91440" bIns="45720" anchor="ctr" anchorCtr="0"/>
          <a:lstStyle/>
          <a:p>
            <a:pPr defTabSz="717550" eaLnBrk="1" hangingPunct="1"/>
            <a:r>
              <a:rPr lang="en-US" altLang="zh-CN" dirty="0"/>
              <a:t>Cache(</a:t>
            </a:r>
            <a:r>
              <a:rPr lang="zh-CN" altLang="en-US" dirty="0"/>
              <a:t>高速缓存</a:t>
            </a:r>
            <a:r>
              <a:rPr lang="en-US" altLang="zh-CN" dirty="0"/>
              <a:t>)</a:t>
            </a:r>
            <a:r>
              <a:rPr lang="zh-CN" altLang="en-US" dirty="0"/>
              <a:t>是什么样的？</a:t>
            </a:r>
          </a:p>
        </p:txBody>
      </p:sp>
      <p:sp>
        <p:nvSpPr>
          <p:cNvPr id="572419" name="Rectangle 3"/>
          <p:cNvSpPr>
            <a:spLocks noGrp="1"/>
          </p:cNvSpPr>
          <p:nvPr>
            <p:ph idx="1" hasCustomPrompt="1"/>
          </p:nvPr>
        </p:nvSpPr>
        <p:spPr>
          <a:xfrm>
            <a:off x="250825" y="908050"/>
            <a:ext cx="4241800" cy="5757863"/>
          </a:xfrm>
          <a:ln/>
        </p:spPr>
        <p:txBody>
          <a:bodyPr vert="horz" wrap="square" lIns="91440" tIns="45720" rIns="91440" bIns="45720" anchor="t" anchorCtr="0"/>
          <a:lstStyle/>
          <a:p>
            <a:pPr marL="268605" indent="-268605" defTabSz="717550" eaLnBrk="1" hangingPunct="1">
              <a:lnSpc>
                <a:spcPct val="115000"/>
              </a:lnSpc>
              <a:spcBef>
                <a:spcPct val="30000"/>
              </a:spcBef>
            </a:pPr>
            <a:r>
              <a:rPr lang="en-US" altLang="zh-CN" sz="2200" dirty="0">
                <a:solidFill>
                  <a:srgbClr val="0000FF"/>
                </a:solidFill>
                <a:ea typeface="黑体" panose="02010609060101010101" pitchFamily="49" charset="-122"/>
              </a:rPr>
              <a:t>Cache</a:t>
            </a:r>
            <a:r>
              <a:rPr lang="zh-CN" altLang="en-US" sz="2200" dirty="0">
                <a:solidFill>
                  <a:srgbClr val="0000FF"/>
                </a:solidFill>
                <a:ea typeface="黑体" panose="02010609060101010101" pitchFamily="49" charset="-122"/>
              </a:rPr>
              <a:t>是一种小容量高速缓冲存储器，它由</a:t>
            </a:r>
            <a:r>
              <a:rPr lang="en-US" altLang="zh-CN" sz="2200" dirty="0">
                <a:solidFill>
                  <a:srgbClr val="0000FF"/>
                </a:solidFill>
                <a:ea typeface="黑体" panose="02010609060101010101" pitchFamily="49" charset="-122"/>
              </a:rPr>
              <a:t>SRAM</a:t>
            </a:r>
            <a:r>
              <a:rPr lang="zh-CN" altLang="en-US" sz="2200" dirty="0">
                <a:solidFill>
                  <a:srgbClr val="0000FF"/>
                </a:solidFill>
                <a:ea typeface="黑体" panose="02010609060101010101" pitchFamily="49" charset="-122"/>
              </a:rPr>
              <a:t>组成。</a:t>
            </a:r>
          </a:p>
          <a:p>
            <a:pPr marL="268605" indent="-268605" defTabSz="717550" eaLnBrk="1" hangingPunct="1">
              <a:lnSpc>
                <a:spcPct val="115000"/>
              </a:lnSpc>
              <a:spcBef>
                <a:spcPct val="30000"/>
              </a:spcBef>
            </a:pPr>
            <a:r>
              <a:rPr lang="en-US" altLang="zh-CN" sz="2200" dirty="0">
                <a:solidFill>
                  <a:srgbClr val="0000FF"/>
                </a:solidFill>
                <a:ea typeface="黑体" panose="02010609060101010101" pitchFamily="49" charset="-122"/>
              </a:rPr>
              <a:t>Cache</a:t>
            </a:r>
            <a:r>
              <a:rPr lang="zh-CN" altLang="en-US" sz="2200" dirty="0">
                <a:solidFill>
                  <a:srgbClr val="0000FF"/>
                </a:solidFill>
                <a:ea typeface="黑体" panose="02010609060101010101" pitchFamily="49" charset="-122"/>
              </a:rPr>
              <a:t>直接制作在</a:t>
            </a:r>
            <a:r>
              <a:rPr lang="en-US" altLang="zh-CN" sz="2200" dirty="0">
                <a:solidFill>
                  <a:srgbClr val="0000FF"/>
                </a:solidFill>
                <a:ea typeface="黑体" panose="02010609060101010101" pitchFamily="49" charset="-122"/>
              </a:rPr>
              <a:t>CPU</a:t>
            </a:r>
            <a:r>
              <a:rPr lang="zh-CN" altLang="en-US" sz="2200" dirty="0">
                <a:solidFill>
                  <a:srgbClr val="0000FF"/>
                </a:solidFill>
                <a:ea typeface="黑体" panose="02010609060101010101" pitchFamily="49" charset="-122"/>
              </a:rPr>
              <a:t>芯片内，速度几乎与</a:t>
            </a:r>
            <a:r>
              <a:rPr lang="en-US" altLang="zh-CN" sz="2200" dirty="0">
                <a:solidFill>
                  <a:srgbClr val="0000FF"/>
                </a:solidFill>
                <a:ea typeface="黑体" panose="02010609060101010101" pitchFamily="49" charset="-122"/>
              </a:rPr>
              <a:t>CPU</a:t>
            </a:r>
            <a:r>
              <a:rPr lang="zh-CN" altLang="en-US" sz="2200" dirty="0">
                <a:solidFill>
                  <a:srgbClr val="0000FF"/>
                </a:solidFill>
                <a:ea typeface="黑体" panose="02010609060101010101" pitchFamily="49" charset="-122"/>
              </a:rPr>
              <a:t>一样快。</a:t>
            </a:r>
          </a:p>
          <a:p>
            <a:pPr marL="268605" indent="-268605" defTabSz="717550" eaLnBrk="1" hangingPunct="1">
              <a:lnSpc>
                <a:spcPct val="115000"/>
              </a:lnSpc>
              <a:spcBef>
                <a:spcPct val="30000"/>
              </a:spcBef>
            </a:pPr>
            <a:r>
              <a:rPr lang="zh-CN" altLang="en-US" sz="2200" dirty="0">
                <a:solidFill>
                  <a:srgbClr val="0000FF"/>
                </a:solidFill>
                <a:ea typeface="黑体" panose="02010609060101010101" pitchFamily="49" charset="-122"/>
              </a:rPr>
              <a:t>程序运行时，</a:t>
            </a:r>
            <a:r>
              <a:rPr lang="en-US" altLang="zh-CN" sz="2200" dirty="0">
                <a:solidFill>
                  <a:srgbClr val="0000FF"/>
                </a:solidFill>
                <a:ea typeface="黑体" panose="02010609060101010101" pitchFamily="49" charset="-122"/>
              </a:rPr>
              <a:t>CPU</a:t>
            </a:r>
            <a:r>
              <a:rPr lang="zh-CN" altLang="en-US" sz="2200" dirty="0">
                <a:solidFill>
                  <a:srgbClr val="0000FF"/>
                </a:solidFill>
                <a:ea typeface="黑体" panose="02010609060101010101" pitchFamily="49" charset="-122"/>
              </a:rPr>
              <a:t>使用的一部分数据</a:t>
            </a:r>
            <a:r>
              <a:rPr lang="en-US" altLang="zh-CN" sz="2200" dirty="0">
                <a:solidFill>
                  <a:srgbClr val="0000FF"/>
                </a:solidFill>
                <a:ea typeface="黑体" panose="02010609060101010101" pitchFamily="49" charset="-122"/>
              </a:rPr>
              <a:t>/</a:t>
            </a:r>
            <a:r>
              <a:rPr lang="zh-CN" altLang="en-US" sz="2200" dirty="0">
                <a:solidFill>
                  <a:srgbClr val="0000FF"/>
                </a:solidFill>
                <a:ea typeface="黑体" panose="02010609060101010101" pitchFamily="49" charset="-122"/>
              </a:rPr>
              <a:t>指令会预先成批拷贝在</a:t>
            </a:r>
            <a:r>
              <a:rPr lang="en-US" altLang="zh-CN" sz="2200" dirty="0">
                <a:solidFill>
                  <a:srgbClr val="0000FF"/>
                </a:solidFill>
                <a:ea typeface="黑体" panose="02010609060101010101" pitchFamily="49" charset="-122"/>
              </a:rPr>
              <a:t>Cache</a:t>
            </a:r>
            <a:r>
              <a:rPr lang="zh-CN" altLang="en-US" sz="2200" dirty="0">
                <a:solidFill>
                  <a:srgbClr val="0000FF"/>
                </a:solidFill>
                <a:ea typeface="黑体" panose="02010609060101010101" pitchFamily="49" charset="-122"/>
              </a:rPr>
              <a:t>中，</a:t>
            </a:r>
            <a:r>
              <a:rPr lang="en-US" altLang="zh-CN" sz="2200" dirty="0">
                <a:solidFill>
                  <a:srgbClr val="0000FF"/>
                </a:solidFill>
                <a:ea typeface="黑体" panose="02010609060101010101" pitchFamily="49" charset="-122"/>
              </a:rPr>
              <a:t>Cache</a:t>
            </a:r>
            <a:r>
              <a:rPr lang="zh-CN" altLang="en-US" sz="2200" dirty="0">
                <a:solidFill>
                  <a:srgbClr val="0000FF"/>
                </a:solidFill>
                <a:ea typeface="黑体" panose="02010609060101010101" pitchFamily="49" charset="-122"/>
              </a:rPr>
              <a:t>的内容是主存储器中部分内容的映象。</a:t>
            </a:r>
            <a:endParaRPr lang="en-US" altLang="zh-CN" sz="2200" dirty="0">
              <a:solidFill>
                <a:srgbClr val="0000FF"/>
              </a:solidFill>
              <a:ea typeface="黑体" panose="02010609060101010101" pitchFamily="49" charset="-122"/>
            </a:endParaRPr>
          </a:p>
          <a:p>
            <a:pPr marL="268605" indent="-268605" defTabSz="717550" eaLnBrk="1" hangingPunct="1">
              <a:lnSpc>
                <a:spcPct val="115000"/>
              </a:lnSpc>
              <a:spcBef>
                <a:spcPct val="30000"/>
              </a:spcBef>
            </a:pPr>
            <a:r>
              <a:rPr lang="zh-CN" altLang="en-US" sz="2200" dirty="0">
                <a:solidFill>
                  <a:srgbClr val="0000FF"/>
                </a:solidFill>
                <a:ea typeface="黑体" panose="02010609060101010101" pitchFamily="49" charset="-122"/>
              </a:rPr>
              <a:t>当</a:t>
            </a:r>
            <a:r>
              <a:rPr lang="en-US" altLang="zh-CN" sz="2200" dirty="0">
                <a:solidFill>
                  <a:srgbClr val="0000FF"/>
                </a:solidFill>
                <a:ea typeface="黑体" panose="02010609060101010101" pitchFamily="49" charset="-122"/>
              </a:rPr>
              <a:t>CPU</a:t>
            </a:r>
            <a:r>
              <a:rPr lang="zh-CN" altLang="en-US" sz="2200" dirty="0">
                <a:solidFill>
                  <a:srgbClr val="0000FF"/>
                </a:solidFill>
                <a:ea typeface="黑体" panose="02010609060101010101" pitchFamily="49" charset="-122"/>
              </a:rPr>
              <a:t>需要从内存读</a:t>
            </a:r>
            <a:r>
              <a:rPr lang="en-US" altLang="zh-CN" sz="2200" dirty="0">
                <a:solidFill>
                  <a:srgbClr val="0000FF"/>
                </a:solidFill>
                <a:ea typeface="黑体" panose="02010609060101010101" pitchFamily="49" charset="-122"/>
              </a:rPr>
              <a:t>(</a:t>
            </a:r>
            <a:r>
              <a:rPr lang="zh-CN" altLang="en-US" sz="2200" dirty="0">
                <a:solidFill>
                  <a:srgbClr val="0000FF"/>
                </a:solidFill>
                <a:ea typeface="黑体" panose="02010609060101010101" pitchFamily="49" charset="-122"/>
              </a:rPr>
              <a:t>写</a:t>
            </a:r>
            <a:r>
              <a:rPr lang="en-US" altLang="zh-CN" sz="2200" dirty="0">
                <a:solidFill>
                  <a:srgbClr val="0000FF"/>
                </a:solidFill>
                <a:ea typeface="黑体" panose="02010609060101010101" pitchFamily="49" charset="-122"/>
              </a:rPr>
              <a:t>)</a:t>
            </a:r>
            <a:r>
              <a:rPr lang="zh-CN" altLang="en-US" sz="2200" dirty="0">
                <a:solidFill>
                  <a:srgbClr val="0000FF"/>
                </a:solidFill>
                <a:ea typeface="黑体" panose="02010609060101010101" pitchFamily="49" charset="-122"/>
              </a:rPr>
              <a:t>数据或指令时，先检查</a:t>
            </a:r>
            <a:r>
              <a:rPr lang="en-US" altLang="zh-CN" sz="2200" dirty="0">
                <a:solidFill>
                  <a:srgbClr val="0000FF"/>
                </a:solidFill>
                <a:ea typeface="黑体" panose="02010609060101010101" pitchFamily="49" charset="-122"/>
              </a:rPr>
              <a:t>Cache</a:t>
            </a:r>
            <a:r>
              <a:rPr lang="zh-CN" altLang="en-US" sz="2200" dirty="0">
                <a:solidFill>
                  <a:srgbClr val="0000FF"/>
                </a:solidFill>
                <a:ea typeface="黑体" panose="02010609060101010101" pitchFamily="49" charset="-122"/>
              </a:rPr>
              <a:t>，若有，就直接从</a:t>
            </a:r>
            <a:r>
              <a:rPr lang="en-US" altLang="zh-CN" sz="2200" dirty="0">
                <a:solidFill>
                  <a:srgbClr val="0000FF"/>
                </a:solidFill>
                <a:ea typeface="黑体" panose="02010609060101010101" pitchFamily="49" charset="-122"/>
              </a:rPr>
              <a:t>Cache</a:t>
            </a:r>
            <a:r>
              <a:rPr lang="zh-CN" altLang="en-US" sz="2200" dirty="0">
                <a:solidFill>
                  <a:srgbClr val="0000FF"/>
                </a:solidFill>
                <a:ea typeface="黑体" panose="02010609060101010101" pitchFamily="49" charset="-122"/>
              </a:rPr>
              <a:t>中读取，而不用访问主存储器。</a:t>
            </a:r>
          </a:p>
        </p:txBody>
      </p:sp>
      <p:sp>
        <p:nvSpPr>
          <p:cNvPr id="90116" name="Rectangle 4"/>
          <p:cNvSpPr/>
          <p:nvPr/>
        </p:nvSpPr>
        <p:spPr>
          <a:xfrm>
            <a:off x="4662488" y="3727450"/>
            <a:ext cx="4265612" cy="2286000"/>
          </a:xfrm>
          <a:prstGeom prst="rect">
            <a:avLst/>
          </a:prstGeom>
          <a:solidFill>
            <a:srgbClr val="FF99CC"/>
          </a:solidFill>
          <a:ln w="12700" cap="flat" cmpd="sng">
            <a:solidFill>
              <a:schemeClr val="tx1"/>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90117" name="Rectangle 5"/>
          <p:cNvSpPr/>
          <p:nvPr/>
        </p:nvSpPr>
        <p:spPr>
          <a:xfrm>
            <a:off x="5194300" y="4033838"/>
            <a:ext cx="687388" cy="303212"/>
          </a:xfrm>
          <a:prstGeom prst="rect">
            <a:avLst/>
          </a:prstGeom>
          <a:solidFill>
            <a:schemeClr val="bg1"/>
          </a:solidFill>
          <a:ln w="12700" cap="flat" cmpd="sng">
            <a:solidFill>
              <a:schemeClr val="tx1"/>
            </a:solidFill>
            <a:prstDash val="solid"/>
            <a:miter/>
            <a:headEnd type="none" w="med" len="med"/>
            <a:tailEnd type="none" w="med" len="med"/>
          </a:ln>
        </p:spPr>
        <p:txBody>
          <a:bodyPr wrap="none" lIns="90083" tIns="45046" rIns="90083" bIns="45046" anchor="ctr" anchorCtr="0"/>
          <a:lstStyle/>
          <a:p>
            <a:pPr algn="ctr"/>
            <a:r>
              <a:rPr lang="en-US" altLang="zh-CN" sz="1700" i="0" dirty="0">
                <a:solidFill>
                  <a:schemeClr val="tx1"/>
                </a:solidFill>
                <a:latin typeface="Helvetica" pitchFamily="34" charset="0"/>
                <a:ea typeface="宋体" panose="02010600030101010101" pitchFamily="2" charset="-122"/>
              </a:rPr>
              <a:t>0</a:t>
            </a:r>
          </a:p>
        </p:txBody>
      </p:sp>
      <p:sp>
        <p:nvSpPr>
          <p:cNvPr id="90118" name="Rectangle 6"/>
          <p:cNvSpPr/>
          <p:nvPr/>
        </p:nvSpPr>
        <p:spPr>
          <a:xfrm>
            <a:off x="6034088" y="4033838"/>
            <a:ext cx="685800" cy="303212"/>
          </a:xfrm>
          <a:prstGeom prst="rect">
            <a:avLst/>
          </a:prstGeom>
          <a:solidFill>
            <a:schemeClr val="bg1"/>
          </a:solidFill>
          <a:ln w="12700" cap="flat" cmpd="sng">
            <a:solidFill>
              <a:schemeClr val="tx1"/>
            </a:solidFill>
            <a:prstDash val="solid"/>
            <a:miter/>
            <a:headEnd type="none" w="med" len="med"/>
            <a:tailEnd type="none" w="med" len="med"/>
          </a:ln>
        </p:spPr>
        <p:txBody>
          <a:bodyPr wrap="none" lIns="90083" tIns="45046" rIns="90083" bIns="45046" anchor="ctr" anchorCtr="0"/>
          <a:lstStyle/>
          <a:p>
            <a:pPr algn="ctr"/>
            <a:r>
              <a:rPr lang="en-US" altLang="zh-CN" sz="1700" i="0" dirty="0">
                <a:solidFill>
                  <a:schemeClr val="tx1"/>
                </a:solidFill>
                <a:latin typeface="Helvetica" pitchFamily="34" charset="0"/>
                <a:ea typeface="宋体" panose="02010600030101010101" pitchFamily="2" charset="-122"/>
              </a:rPr>
              <a:t>1</a:t>
            </a:r>
          </a:p>
        </p:txBody>
      </p:sp>
      <p:sp>
        <p:nvSpPr>
          <p:cNvPr id="90119" name="Rectangle 7"/>
          <p:cNvSpPr/>
          <p:nvPr/>
        </p:nvSpPr>
        <p:spPr>
          <a:xfrm>
            <a:off x="6872288" y="4033838"/>
            <a:ext cx="685800" cy="303212"/>
          </a:xfrm>
          <a:prstGeom prst="rect">
            <a:avLst/>
          </a:prstGeom>
          <a:solidFill>
            <a:schemeClr val="bg1"/>
          </a:solidFill>
          <a:ln w="12700" cap="flat" cmpd="sng">
            <a:solidFill>
              <a:schemeClr val="tx1"/>
            </a:solidFill>
            <a:prstDash val="solid"/>
            <a:miter/>
            <a:headEnd type="none" w="med" len="med"/>
            <a:tailEnd type="none" w="med" len="med"/>
          </a:ln>
        </p:spPr>
        <p:txBody>
          <a:bodyPr wrap="none" lIns="90083" tIns="45046" rIns="90083" bIns="45046" anchor="ctr" anchorCtr="0"/>
          <a:lstStyle/>
          <a:p>
            <a:pPr algn="ctr"/>
            <a:r>
              <a:rPr lang="en-US" altLang="zh-CN" sz="1700" i="0" dirty="0">
                <a:solidFill>
                  <a:schemeClr val="tx1"/>
                </a:solidFill>
                <a:latin typeface="Helvetica" pitchFamily="34" charset="0"/>
                <a:ea typeface="宋体" panose="02010600030101010101" pitchFamily="2" charset="-122"/>
              </a:rPr>
              <a:t>2</a:t>
            </a:r>
          </a:p>
        </p:txBody>
      </p:sp>
      <p:sp>
        <p:nvSpPr>
          <p:cNvPr id="90120" name="Rectangle 8"/>
          <p:cNvSpPr/>
          <p:nvPr/>
        </p:nvSpPr>
        <p:spPr>
          <a:xfrm>
            <a:off x="7710488" y="4033838"/>
            <a:ext cx="685800" cy="303212"/>
          </a:xfrm>
          <a:prstGeom prst="rect">
            <a:avLst/>
          </a:prstGeom>
          <a:solidFill>
            <a:schemeClr val="bg1"/>
          </a:solidFill>
          <a:ln w="12700" cap="flat" cmpd="sng">
            <a:solidFill>
              <a:schemeClr val="tx1"/>
            </a:solidFill>
            <a:prstDash val="solid"/>
            <a:miter/>
            <a:headEnd type="none" w="med" len="med"/>
            <a:tailEnd type="none" w="med" len="med"/>
          </a:ln>
        </p:spPr>
        <p:txBody>
          <a:bodyPr wrap="none" lIns="90083" tIns="45046" rIns="90083" bIns="45046" anchor="ctr" anchorCtr="0"/>
          <a:lstStyle/>
          <a:p>
            <a:pPr algn="ctr"/>
            <a:r>
              <a:rPr lang="en-US" altLang="zh-CN" sz="1700" i="0" dirty="0">
                <a:solidFill>
                  <a:schemeClr val="tx1"/>
                </a:solidFill>
                <a:latin typeface="Helvetica" pitchFamily="34" charset="0"/>
                <a:ea typeface="宋体" panose="02010600030101010101" pitchFamily="2" charset="-122"/>
              </a:rPr>
              <a:t>3</a:t>
            </a:r>
          </a:p>
        </p:txBody>
      </p:sp>
      <p:sp>
        <p:nvSpPr>
          <p:cNvPr id="90121" name="Rectangle 9"/>
          <p:cNvSpPr/>
          <p:nvPr/>
        </p:nvSpPr>
        <p:spPr>
          <a:xfrm>
            <a:off x="5194300" y="4489450"/>
            <a:ext cx="687388" cy="304800"/>
          </a:xfrm>
          <a:prstGeom prst="rect">
            <a:avLst/>
          </a:prstGeom>
          <a:solidFill>
            <a:schemeClr val="bg1"/>
          </a:solidFill>
          <a:ln w="12700" cap="flat" cmpd="sng">
            <a:solidFill>
              <a:schemeClr val="tx1"/>
            </a:solidFill>
            <a:prstDash val="solid"/>
            <a:miter/>
            <a:headEnd type="none" w="med" len="med"/>
            <a:tailEnd type="none" w="med" len="med"/>
          </a:ln>
        </p:spPr>
        <p:txBody>
          <a:bodyPr wrap="none" lIns="90083" tIns="45046" rIns="90083" bIns="45046" anchor="ctr" anchorCtr="0"/>
          <a:lstStyle/>
          <a:p>
            <a:pPr algn="ctr"/>
            <a:r>
              <a:rPr lang="en-US" altLang="zh-CN" sz="1700" i="0" dirty="0">
                <a:solidFill>
                  <a:schemeClr val="tx1"/>
                </a:solidFill>
                <a:latin typeface="Helvetica" pitchFamily="34" charset="0"/>
                <a:ea typeface="宋体" panose="02010600030101010101" pitchFamily="2" charset="-122"/>
              </a:rPr>
              <a:t>4</a:t>
            </a:r>
          </a:p>
        </p:txBody>
      </p:sp>
      <p:sp>
        <p:nvSpPr>
          <p:cNvPr id="90122" name="Rectangle 10"/>
          <p:cNvSpPr/>
          <p:nvPr/>
        </p:nvSpPr>
        <p:spPr>
          <a:xfrm>
            <a:off x="6034088" y="4489450"/>
            <a:ext cx="685800" cy="304800"/>
          </a:xfrm>
          <a:prstGeom prst="rect">
            <a:avLst/>
          </a:prstGeom>
          <a:solidFill>
            <a:schemeClr val="bg1"/>
          </a:solidFill>
          <a:ln w="12700" cap="flat" cmpd="sng">
            <a:solidFill>
              <a:schemeClr val="tx1"/>
            </a:solidFill>
            <a:prstDash val="solid"/>
            <a:miter/>
            <a:headEnd type="none" w="med" len="med"/>
            <a:tailEnd type="none" w="med" len="med"/>
          </a:ln>
        </p:spPr>
        <p:txBody>
          <a:bodyPr wrap="none" lIns="90083" tIns="45046" rIns="90083" bIns="45046" anchor="ctr" anchorCtr="0"/>
          <a:lstStyle/>
          <a:p>
            <a:pPr algn="ctr"/>
            <a:r>
              <a:rPr lang="en-US" altLang="zh-CN" sz="1700" i="0" dirty="0">
                <a:solidFill>
                  <a:schemeClr val="tx1"/>
                </a:solidFill>
                <a:latin typeface="Helvetica" pitchFamily="34" charset="0"/>
                <a:ea typeface="宋体" panose="02010600030101010101" pitchFamily="2" charset="-122"/>
              </a:rPr>
              <a:t>5</a:t>
            </a:r>
          </a:p>
        </p:txBody>
      </p:sp>
      <p:sp>
        <p:nvSpPr>
          <p:cNvPr id="90123" name="Rectangle 11"/>
          <p:cNvSpPr/>
          <p:nvPr/>
        </p:nvSpPr>
        <p:spPr>
          <a:xfrm>
            <a:off x="6872288" y="4489450"/>
            <a:ext cx="685800" cy="304800"/>
          </a:xfrm>
          <a:prstGeom prst="rect">
            <a:avLst/>
          </a:prstGeom>
          <a:solidFill>
            <a:schemeClr val="bg1"/>
          </a:solidFill>
          <a:ln w="12700" cap="flat" cmpd="sng">
            <a:solidFill>
              <a:schemeClr val="tx1"/>
            </a:solidFill>
            <a:prstDash val="solid"/>
            <a:miter/>
            <a:headEnd type="none" w="med" len="med"/>
            <a:tailEnd type="none" w="med" len="med"/>
          </a:ln>
        </p:spPr>
        <p:txBody>
          <a:bodyPr wrap="none" lIns="90083" tIns="45046" rIns="90083" bIns="45046" anchor="ctr" anchorCtr="0"/>
          <a:lstStyle/>
          <a:p>
            <a:pPr algn="ctr"/>
            <a:r>
              <a:rPr lang="en-US" altLang="zh-CN" sz="1700" i="0" dirty="0">
                <a:solidFill>
                  <a:schemeClr val="tx1"/>
                </a:solidFill>
                <a:latin typeface="Helvetica" pitchFamily="34" charset="0"/>
                <a:ea typeface="宋体" panose="02010600030101010101" pitchFamily="2" charset="-122"/>
              </a:rPr>
              <a:t>6</a:t>
            </a:r>
          </a:p>
        </p:txBody>
      </p:sp>
      <p:sp>
        <p:nvSpPr>
          <p:cNvPr id="90124" name="Rectangle 12"/>
          <p:cNvSpPr/>
          <p:nvPr/>
        </p:nvSpPr>
        <p:spPr>
          <a:xfrm>
            <a:off x="7710488" y="4489450"/>
            <a:ext cx="685800" cy="304800"/>
          </a:xfrm>
          <a:prstGeom prst="rect">
            <a:avLst/>
          </a:prstGeom>
          <a:solidFill>
            <a:schemeClr val="bg1"/>
          </a:solidFill>
          <a:ln w="12700" cap="flat" cmpd="sng">
            <a:solidFill>
              <a:schemeClr val="tx1"/>
            </a:solidFill>
            <a:prstDash val="solid"/>
            <a:miter/>
            <a:headEnd type="none" w="med" len="med"/>
            <a:tailEnd type="none" w="med" len="med"/>
          </a:ln>
        </p:spPr>
        <p:txBody>
          <a:bodyPr wrap="none" lIns="90083" tIns="45046" rIns="90083" bIns="45046" anchor="ctr" anchorCtr="0"/>
          <a:lstStyle/>
          <a:p>
            <a:pPr algn="ctr"/>
            <a:r>
              <a:rPr lang="en-US" altLang="zh-CN" sz="1700" i="0" dirty="0">
                <a:solidFill>
                  <a:schemeClr val="tx1"/>
                </a:solidFill>
                <a:latin typeface="Helvetica" pitchFamily="34" charset="0"/>
                <a:ea typeface="宋体" panose="02010600030101010101" pitchFamily="2" charset="-122"/>
              </a:rPr>
              <a:t>7</a:t>
            </a:r>
          </a:p>
        </p:txBody>
      </p:sp>
      <p:sp>
        <p:nvSpPr>
          <p:cNvPr id="90125" name="Rectangle 13"/>
          <p:cNvSpPr/>
          <p:nvPr/>
        </p:nvSpPr>
        <p:spPr>
          <a:xfrm>
            <a:off x="5194300" y="4946650"/>
            <a:ext cx="687388" cy="304800"/>
          </a:xfrm>
          <a:prstGeom prst="rect">
            <a:avLst/>
          </a:prstGeom>
          <a:solidFill>
            <a:schemeClr val="bg1"/>
          </a:solidFill>
          <a:ln w="12700" cap="flat" cmpd="sng">
            <a:solidFill>
              <a:schemeClr val="tx1"/>
            </a:solidFill>
            <a:prstDash val="solid"/>
            <a:miter/>
            <a:headEnd type="none" w="med" len="med"/>
            <a:tailEnd type="none" w="med" len="med"/>
          </a:ln>
        </p:spPr>
        <p:txBody>
          <a:bodyPr wrap="none" lIns="90083" tIns="45046" rIns="90083" bIns="45046" anchor="ctr" anchorCtr="0"/>
          <a:lstStyle/>
          <a:p>
            <a:pPr algn="ctr"/>
            <a:r>
              <a:rPr lang="en-US" altLang="zh-CN" sz="1700" i="0" dirty="0">
                <a:solidFill>
                  <a:schemeClr val="tx1"/>
                </a:solidFill>
                <a:latin typeface="Helvetica" pitchFamily="34" charset="0"/>
                <a:ea typeface="宋体" panose="02010600030101010101" pitchFamily="2" charset="-122"/>
              </a:rPr>
              <a:t>8</a:t>
            </a:r>
          </a:p>
        </p:txBody>
      </p:sp>
      <p:sp>
        <p:nvSpPr>
          <p:cNvPr id="90126" name="Rectangle 14"/>
          <p:cNvSpPr/>
          <p:nvPr/>
        </p:nvSpPr>
        <p:spPr>
          <a:xfrm>
            <a:off x="6034088" y="4946650"/>
            <a:ext cx="685800" cy="304800"/>
          </a:xfrm>
          <a:prstGeom prst="rect">
            <a:avLst/>
          </a:prstGeom>
          <a:solidFill>
            <a:schemeClr val="bg1"/>
          </a:solidFill>
          <a:ln w="12700" cap="flat" cmpd="sng">
            <a:solidFill>
              <a:schemeClr val="tx1"/>
            </a:solidFill>
            <a:prstDash val="solid"/>
            <a:miter/>
            <a:headEnd type="none" w="med" len="med"/>
            <a:tailEnd type="none" w="med" len="med"/>
          </a:ln>
        </p:spPr>
        <p:txBody>
          <a:bodyPr wrap="none" lIns="90083" tIns="45046" rIns="90083" bIns="45046" anchor="ctr" anchorCtr="0"/>
          <a:lstStyle/>
          <a:p>
            <a:pPr algn="ctr"/>
            <a:r>
              <a:rPr lang="en-US" altLang="zh-CN" sz="1700" i="0" dirty="0">
                <a:solidFill>
                  <a:schemeClr val="tx1"/>
                </a:solidFill>
                <a:latin typeface="Helvetica" pitchFamily="34" charset="0"/>
                <a:ea typeface="宋体" panose="02010600030101010101" pitchFamily="2" charset="-122"/>
              </a:rPr>
              <a:t>9</a:t>
            </a:r>
          </a:p>
        </p:txBody>
      </p:sp>
      <p:sp>
        <p:nvSpPr>
          <p:cNvPr id="90127" name="Rectangle 15"/>
          <p:cNvSpPr/>
          <p:nvPr/>
        </p:nvSpPr>
        <p:spPr>
          <a:xfrm>
            <a:off x="6872288" y="4946650"/>
            <a:ext cx="685800" cy="304800"/>
          </a:xfrm>
          <a:prstGeom prst="rect">
            <a:avLst/>
          </a:prstGeom>
          <a:solidFill>
            <a:schemeClr val="bg1"/>
          </a:solidFill>
          <a:ln w="12700" cap="flat" cmpd="sng">
            <a:solidFill>
              <a:schemeClr val="tx1"/>
            </a:solidFill>
            <a:prstDash val="solid"/>
            <a:miter/>
            <a:headEnd type="none" w="med" len="med"/>
            <a:tailEnd type="none" w="med" len="med"/>
          </a:ln>
        </p:spPr>
        <p:txBody>
          <a:bodyPr wrap="none" lIns="90083" tIns="45046" rIns="90083" bIns="45046" anchor="ctr" anchorCtr="0"/>
          <a:lstStyle/>
          <a:p>
            <a:pPr algn="ctr"/>
            <a:r>
              <a:rPr lang="en-US" altLang="zh-CN" sz="1700" i="0" dirty="0">
                <a:solidFill>
                  <a:schemeClr val="tx1"/>
                </a:solidFill>
                <a:latin typeface="Helvetica" pitchFamily="34" charset="0"/>
                <a:ea typeface="宋体" panose="02010600030101010101" pitchFamily="2" charset="-122"/>
              </a:rPr>
              <a:t>10</a:t>
            </a:r>
          </a:p>
        </p:txBody>
      </p:sp>
      <p:sp>
        <p:nvSpPr>
          <p:cNvPr id="90128" name="Rectangle 16"/>
          <p:cNvSpPr/>
          <p:nvPr/>
        </p:nvSpPr>
        <p:spPr>
          <a:xfrm>
            <a:off x="7710488" y="4946650"/>
            <a:ext cx="685800" cy="304800"/>
          </a:xfrm>
          <a:prstGeom prst="rect">
            <a:avLst/>
          </a:prstGeom>
          <a:solidFill>
            <a:schemeClr val="bg1"/>
          </a:solidFill>
          <a:ln w="12700" cap="flat" cmpd="sng">
            <a:solidFill>
              <a:schemeClr val="tx1"/>
            </a:solidFill>
            <a:prstDash val="solid"/>
            <a:miter/>
            <a:headEnd type="none" w="med" len="med"/>
            <a:tailEnd type="none" w="med" len="med"/>
          </a:ln>
        </p:spPr>
        <p:txBody>
          <a:bodyPr wrap="none" lIns="90083" tIns="45046" rIns="90083" bIns="45046" anchor="ctr" anchorCtr="0"/>
          <a:lstStyle/>
          <a:p>
            <a:pPr algn="ctr"/>
            <a:r>
              <a:rPr lang="en-US" altLang="zh-CN" sz="1700" i="0" dirty="0">
                <a:solidFill>
                  <a:schemeClr val="tx1"/>
                </a:solidFill>
                <a:latin typeface="Helvetica" pitchFamily="34" charset="0"/>
                <a:ea typeface="宋体" panose="02010600030101010101" pitchFamily="2" charset="-122"/>
              </a:rPr>
              <a:t>11</a:t>
            </a:r>
          </a:p>
        </p:txBody>
      </p:sp>
      <p:sp>
        <p:nvSpPr>
          <p:cNvPr id="90129" name="Rectangle 17"/>
          <p:cNvSpPr/>
          <p:nvPr/>
        </p:nvSpPr>
        <p:spPr>
          <a:xfrm>
            <a:off x="5194300" y="5403850"/>
            <a:ext cx="687388" cy="306388"/>
          </a:xfrm>
          <a:prstGeom prst="rect">
            <a:avLst/>
          </a:prstGeom>
          <a:solidFill>
            <a:schemeClr val="bg1"/>
          </a:solidFill>
          <a:ln w="12700" cap="flat" cmpd="sng">
            <a:solidFill>
              <a:schemeClr val="tx1"/>
            </a:solidFill>
            <a:prstDash val="solid"/>
            <a:miter/>
            <a:headEnd type="none" w="med" len="med"/>
            <a:tailEnd type="none" w="med" len="med"/>
          </a:ln>
        </p:spPr>
        <p:txBody>
          <a:bodyPr wrap="none" lIns="90083" tIns="45046" rIns="90083" bIns="45046" anchor="ctr" anchorCtr="0"/>
          <a:lstStyle/>
          <a:p>
            <a:pPr algn="ctr"/>
            <a:r>
              <a:rPr lang="en-US" altLang="zh-CN" sz="1700" i="0" dirty="0">
                <a:solidFill>
                  <a:schemeClr val="tx1"/>
                </a:solidFill>
                <a:latin typeface="Helvetica" pitchFamily="34" charset="0"/>
                <a:ea typeface="宋体" panose="02010600030101010101" pitchFamily="2" charset="-122"/>
              </a:rPr>
              <a:t>12</a:t>
            </a:r>
          </a:p>
        </p:txBody>
      </p:sp>
      <p:sp>
        <p:nvSpPr>
          <p:cNvPr id="90130" name="Rectangle 18"/>
          <p:cNvSpPr/>
          <p:nvPr/>
        </p:nvSpPr>
        <p:spPr>
          <a:xfrm>
            <a:off x="6034088" y="5403850"/>
            <a:ext cx="685800" cy="306388"/>
          </a:xfrm>
          <a:prstGeom prst="rect">
            <a:avLst/>
          </a:prstGeom>
          <a:solidFill>
            <a:schemeClr val="bg1"/>
          </a:solidFill>
          <a:ln w="12700" cap="flat" cmpd="sng">
            <a:solidFill>
              <a:schemeClr val="tx1"/>
            </a:solidFill>
            <a:prstDash val="solid"/>
            <a:miter/>
            <a:headEnd type="none" w="med" len="med"/>
            <a:tailEnd type="none" w="med" len="med"/>
          </a:ln>
        </p:spPr>
        <p:txBody>
          <a:bodyPr wrap="none" lIns="90083" tIns="45046" rIns="90083" bIns="45046" anchor="ctr" anchorCtr="0"/>
          <a:lstStyle/>
          <a:p>
            <a:pPr algn="ctr"/>
            <a:r>
              <a:rPr lang="en-US" altLang="zh-CN" sz="1700" i="0" dirty="0">
                <a:solidFill>
                  <a:schemeClr val="tx1"/>
                </a:solidFill>
                <a:latin typeface="Helvetica" pitchFamily="34" charset="0"/>
                <a:ea typeface="宋体" panose="02010600030101010101" pitchFamily="2" charset="-122"/>
              </a:rPr>
              <a:t>13</a:t>
            </a:r>
          </a:p>
        </p:txBody>
      </p:sp>
      <p:sp>
        <p:nvSpPr>
          <p:cNvPr id="90131" name="Rectangle 19"/>
          <p:cNvSpPr/>
          <p:nvPr/>
        </p:nvSpPr>
        <p:spPr>
          <a:xfrm>
            <a:off x="6872288" y="5403850"/>
            <a:ext cx="685800" cy="306388"/>
          </a:xfrm>
          <a:prstGeom prst="rect">
            <a:avLst/>
          </a:prstGeom>
          <a:solidFill>
            <a:schemeClr val="bg1"/>
          </a:solidFill>
          <a:ln w="12700" cap="flat" cmpd="sng">
            <a:solidFill>
              <a:schemeClr val="tx1"/>
            </a:solidFill>
            <a:prstDash val="solid"/>
            <a:miter/>
            <a:headEnd type="none" w="med" len="med"/>
            <a:tailEnd type="none" w="med" len="med"/>
          </a:ln>
        </p:spPr>
        <p:txBody>
          <a:bodyPr wrap="none" lIns="90083" tIns="45046" rIns="90083" bIns="45046" anchor="ctr" anchorCtr="0"/>
          <a:lstStyle/>
          <a:p>
            <a:pPr algn="ctr"/>
            <a:r>
              <a:rPr lang="en-US" altLang="zh-CN" sz="1700" i="0" dirty="0">
                <a:solidFill>
                  <a:schemeClr val="tx1"/>
                </a:solidFill>
                <a:latin typeface="Helvetica" pitchFamily="34" charset="0"/>
                <a:ea typeface="宋体" panose="02010600030101010101" pitchFamily="2" charset="-122"/>
              </a:rPr>
              <a:t>14</a:t>
            </a:r>
          </a:p>
        </p:txBody>
      </p:sp>
      <p:sp>
        <p:nvSpPr>
          <p:cNvPr id="90132" name="Rectangle 20"/>
          <p:cNvSpPr/>
          <p:nvPr/>
        </p:nvSpPr>
        <p:spPr>
          <a:xfrm>
            <a:off x="7710488" y="5403850"/>
            <a:ext cx="685800" cy="306388"/>
          </a:xfrm>
          <a:prstGeom prst="rect">
            <a:avLst/>
          </a:prstGeom>
          <a:solidFill>
            <a:schemeClr val="bg1"/>
          </a:solidFill>
          <a:ln w="12700" cap="flat" cmpd="sng">
            <a:solidFill>
              <a:schemeClr val="tx1"/>
            </a:solidFill>
            <a:prstDash val="solid"/>
            <a:miter/>
            <a:headEnd type="none" w="med" len="med"/>
            <a:tailEnd type="none" w="med" len="med"/>
          </a:ln>
        </p:spPr>
        <p:txBody>
          <a:bodyPr wrap="none" lIns="90083" tIns="45046" rIns="90083" bIns="45046" anchor="ctr" anchorCtr="0"/>
          <a:lstStyle/>
          <a:p>
            <a:pPr algn="ctr"/>
            <a:r>
              <a:rPr lang="en-US" altLang="zh-CN" sz="1700" i="0" dirty="0">
                <a:solidFill>
                  <a:schemeClr val="tx1"/>
                </a:solidFill>
                <a:latin typeface="Helvetica" pitchFamily="34" charset="0"/>
                <a:ea typeface="宋体" panose="02010600030101010101" pitchFamily="2" charset="-122"/>
              </a:rPr>
              <a:t>15</a:t>
            </a:r>
          </a:p>
        </p:txBody>
      </p:sp>
      <p:sp>
        <p:nvSpPr>
          <p:cNvPr id="90133" name="Rectangle 21"/>
          <p:cNvSpPr/>
          <p:nvPr/>
        </p:nvSpPr>
        <p:spPr>
          <a:xfrm>
            <a:off x="5040313" y="1470025"/>
            <a:ext cx="3579812" cy="609600"/>
          </a:xfrm>
          <a:prstGeom prst="rect">
            <a:avLst/>
          </a:prstGeom>
          <a:solidFill>
            <a:srgbClr val="FF99CC"/>
          </a:solidFill>
          <a:ln w="12700" cap="flat" cmpd="sng">
            <a:solidFill>
              <a:schemeClr val="tx1"/>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90134" name="Rectangle 22"/>
          <p:cNvSpPr/>
          <p:nvPr/>
        </p:nvSpPr>
        <p:spPr>
          <a:xfrm>
            <a:off x="5180013" y="1614488"/>
            <a:ext cx="685800" cy="306387"/>
          </a:xfrm>
          <a:prstGeom prst="rect">
            <a:avLst/>
          </a:prstGeom>
          <a:solidFill>
            <a:schemeClr val="bg1"/>
          </a:solidFill>
          <a:ln w="12700" cap="flat" cmpd="sng">
            <a:solidFill>
              <a:schemeClr val="tx1"/>
            </a:solidFill>
            <a:prstDash val="solid"/>
            <a:miter/>
            <a:headEnd type="none" w="med" len="med"/>
            <a:tailEnd type="none" w="med" len="med"/>
          </a:ln>
        </p:spPr>
        <p:txBody>
          <a:bodyPr wrap="none" lIns="90083" tIns="45046" rIns="90083" bIns="45046" anchor="ctr" anchorCtr="0"/>
          <a:lstStyle/>
          <a:p>
            <a:pPr algn="ctr"/>
            <a:r>
              <a:rPr lang="en-US" altLang="zh-CN" sz="1700" i="0" dirty="0">
                <a:solidFill>
                  <a:schemeClr val="tx1"/>
                </a:solidFill>
                <a:latin typeface="Helvetica" pitchFamily="34" charset="0"/>
                <a:ea typeface="宋体" panose="02010600030101010101" pitchFamily="2" charset="-122"/>
              </a:rPr>
              <a:t>8</a:t>
            </a:r>
          </a:p>
        </p:txBody>
      </p:sp>
      <p:sp>
        <p:nvSpPr>
          <p:cNvPr id="90135" name="Rectangle 23"/>
          <p:cNvSpPr/>
          <p:nvPr/>
        </p:nvSpPr>
        <p:spPr>
          <a:xfrm>
            <a:off x="6029325" y="1624013"/>
            <a:ext cx="684213" cy="304800"/>
          </a:xfrm>
          <a:prstGeom prst="rect">
            <a:avLst/>
          </a:prstGeom>
          <a:solidFill>
            <a:schemeClr val="bg1"/>
          </a:solidFill>
          <a:ln w="12700" cap="flat" cmpd="sng">
            <a:solidFill>
              <a:schemeClr val="tx1"/>
            </a:solidFill>
            <a:prstDash val="solid"/>
            <a:miter/>
            <a:headEnd type="none" w="med" len="med"/>
            <a:tailEnd type="none" w="med" len="med"/>
          </a:ln>
        </p:spPr>
        <p:txBody>
          <a:bodyPr wrap="none" lIns="90083" tIns="45046" rIns="90083" bIns="45046" anchor="ctr" anchorCtr="0"/>
          <a:lstStyle/>
          <a:p>
            <a:pPr algn="ctr"/>
            <a:r>
              <a:rPr lang="en-US" altLang="zh-CN" sz="1700" i="0" dirty="0">
                <a:solidFill>
                  <a:schemeClr val="tx1"/>
                </a:solidFill>
                <a:latin typeface="Helvetica" pitchFamily="34" charset="0"/>
                <a:ea typeface="宋体" panose="02010600030101010101" pitchFamily="2" charset="-122"/>
              </a:rPr>
              <a:t>9</a:t>
            </a:r>
          </a:p>
        </p:txBody>
      </p:sp>
      <p:sp>
        <p:nvSpPr>
          <p:cNvPr id="90136" name="Rectangle 24"/>
          <p:cNvSpPr/>
          <p:nvPr/>
        </p:nvSpPr>
        <p:spPr>
          <a:xfrm>
            <a:off x="6867525" y="1624013"/>
            <a:ext cx="684213" cy="304800"/>
          </a:xfrm>
          <a:prstGeom prst="rect">
            <a:avLst/>
          </a:prstGeom>
          <a:solidFill>
            <a:schemeClr val="bg1"/>
          </a:solidFill>
          <a:ln w="12700" cap="flat" cmpd="sng">
            <a:solidFill>
              <a:schemeClr val="tx1"/>
            </a:solidFill>
            <a:prstDash val="solid"/>
            <a:miter/>
            <a:headEnd type="none" w="med" len="med"/>
            <a:tailEnd type="none" w="med" len="med"/>
          </a:ln>
        </p:spPr>
        <p:txBody>
          <a:bodyPr wrap="none" lIns="90083" tIns="45046" rIns="90083" bIns="45046" anchor="ctr" anchorCtr="0"/>
          <a:lstStyle/>
          <a:p>
            <a:pPr algn="ctr"/>
            <a:r>
              <a:rPr lang="en-US" altLang="zh-CN" sz="1700" i="0" dirty="0">
                <a:solidFill>
                  <a:schemeClr val="tx1"/>
                </a:solidFill>
                <a:latin typeface="Helvetica" pitchFamily="34" charset="0"/>
                <a:ea typeface="宋体" panose="02010600030101010101" pitchFamily="2" charset="-122"/>
              </a:rPr>
              <a:t>14</a:t>
            </a:r>
          </a:p>
        </p:txBody>
      </p:sp>
      <p:sp>
        <p:nvSpPr>
          <p:cNvPr id="90137" name="Rectangle 25"/>
          <p:cNvSpPr/>
          <p:nvPr/>
        </p:nvSpPr>
        <p:spPr>
          <a:xfrm>
            <a:off x="7705725" y="1624013"/>
            <a:ext cx="685800" cy="304800"/>
          </a:xfrm>
          <a:prstGeom prst="rect">
            <a:avLst/>
          </a:prstGeom>
          <a:solidFill>
            <a:schemeClr val="bg1"/>
          </a:solidFill>
          <a:ln w="12700" cap="flat" cmpd="sng">
            <a:solidFill>
              <a:schemeClr val="tx1"/>
            </a:solidFill>
            <a:prstDash val="solid"/>
            <a:miter/>
            <a:headEnd type="none" w="med" len="med"/>
            <a:tailEnd type="none" w="med" len="med"/>
          </a:ln>
        </p:spPr>
        <p:txBody>
          <a:bodyPr wrap="none" lIns="90083" tIns="45046" rIns="90083" bIns="45046" anchor="ctr" anchorCtr="0"/>
          <a:lstStyle/>
          <a:p>
            <a:pPr algn="ctr"/>
            <a:r>
              <a:rPr lang="en-US" altLang="zh-CN" sz="1700" i="0" dirty="0">
                <a:solidFill>
                  <a:schemeClr val="tx1"/>
                </a:solidFill>
                <a:latin typeface="Helvetica" pitchFamily="34" charset="0"/>
                <a:ea typeface="宋体" panose="02010600030101010101" pitchFamily="2" charset="-122"/>
              </a:rPr>
              <a:t>3</a:t>
            </a:r>
          </a:p>
        </p:txBody>
      </p:sp>
      <p:sp>
        <p:nvSpPr>
          <p:cNvPr id="572442" name="Rectangle 26"/>
          <p:cNvSpPr/>
          <p:nvPr/>
        </p:nvSpPr>
        <p:spPr>
          <a:xfrm>
            <a:off x="5197475" y="4489450"/>
            <a:ext cx="685800" cy="304800"/>
          </a:xfrm>
          <a:prstGeom prst="rect">
            <a:avLst/>
          </a:prstGeom>
          <a:solidFill>
            <a:srgbClr val="00FFFF"/>
          </a:solidFill>
          <a:ln w="12700" cap="flat" cmpd="sng">
            <a:solidFill>
              <a:schemeClr val="tx1"/>
            </a:solidFill>
            <a:prstDash val="solid"/>
            <a:miter/>
            <a:headEnd type="none" w="med" len="med"/>
            <a:tailEnd type="none" w="med" len="med"/>
          </a:ln>
        </p:spPr>
        <p:txBody>
          <a:bodyPr wrap="none" lIns="90083" tIns="45046" rIns="90083" bIns="45046" anchor="ctr" anchorCtr="0"/>
          <a:lstStyle/>
          <a:p>
            <a:pPr algn="ctr"/>
            <a:r>
              <a:rPr lang="en-US" altLang="zh-CN" sz="1700" i="0" dirty="0">
                <a:solidFill>
                  <a:schemeClr val="tx1"/>
                </a:solidFill>
                <a:latin typeface="Helvetica" pitchFamily="34" charset="0"/>
                <a:ea typeface="宋体" panose="02010600030101010101" pitchFamily="2" charset="-122"/>
              </a:rPr>
              <a:t>4</a:t>
            </a:r>
          </a:p>
        </p:txBody>
      </p:sp>
      <p:sp>
        <p:nvSpPr>
          <p:cNvPr id="572443" name="Rectangle 27"/>
          <p:cNvSpPr/>
          <p:nvPr/>
        </p:nvSpPr>
        <p:spPr>
          <a:xfrm>
            <a:off x="6024563" y="2490788"/>
            <a:ext cx="685800" cy="306387"/>
          </a:xfrm>
          <a:prstGeom prst="rect">
            <a:avLst/>
          </a:prstGeom>
          <a:solidFill>
            <a:srgbClr val="00FFFF"/>
          </a:solidFill>
          <a:ln w="12700" cap="flat" cmpd="sng">
            <a:solidFill>
              <a:schemeClr val="tx1"/>
            </a:solidFill>
            <a:prstDash val="solid"/>
            <a:miter/>
            <a:headEnd type="none" w="med" len="med"/>
            <a:tailEnd type="none" w="med" len="med"/>
          </a:ln>
        </p:spPr>
        <p:txBody>
          <a:bodyPr wrap="none" lIns="90083" tIns="45046" rIns="90083" bIns="45046" anchor="ctr" anchorCtr="0"/>
          <a:lstStyle/>
          <a:p>
            <a:pPr algn="ctr"/>
            <a:r>
              <a:rPr lang="en-US" altLang="zh-CN" sz="1700" i="0" dirty="0">
                <a:solidFill>
                  <a:schemeClr val="tx1"/>
                </a:solidFill>
                <a:latin typeface="Helvetica" pitchFamily="34" charset="0"/>
                <a:ea typeface="宋体" panose="02010600030101010101" pitchFamily="2" charset="-122"/>
              </a:rPr>
              <a:t>4</a:t>
            </a:r>
          </a:p>
        </p:txBody>
      </p:sp>
      <p:sp>
        <p:nvSpPr>
          <p:cNvPr id="572444" name="Rectangle 28"/>
          <p:cNvSpPr/>
          <p:nvPr/>
        </p:nvSpPr>
        <p:spPr>
          <a:xfrm>
            <a:off x="5168900" y="1619250"/>
            <a:ext cx="684213" cy="304800"/>
          </a:xfrm>
          <a:prstGeom prst="rect">
            <a:avLst/>
          </a:prstGeom>
          <a:solidFill>
            <a:srgbClr val="00FFFF"/>
          </a:solidFill>
          <a:ln w="12700" cap="flat" cmpd="sng">
            <a:solidFill>
              <a:schemeClr val="tx1"/>
            </a:solidFill>
            <a:prstDash val="solid"/>
            <a:miter/>
            <a:headEnd type="none" w="med" len="med"/>
            <a:tailEnd type="none" w="med" len="med"/>
          </a:ln>
        </p:spPr>
        <p:txBody>
          <a:bodyPr wrap="none" lIns="90083" tIns="45046" rIns="90083" bIns="45046" anchor="ctr" anchorCtr="0"/>
          <a:lstStyle/>
          <a:p>
            <a:pPr algn="ctr"/>
            <a:r>
              <a:rPr lang="en-US" altLang="zh-CN" sz="1700" i="0" dirty="0">
                <a:solidFill>
                  <a:schemeClr val="tx1"/>
                </a:solidFill>
                <a:latin typeface="Helvetica" pitchFamily="34" charset="0"/>
                <a:ea typeface="宋体" panose="02010600030101010101" pitchFamily="2" charset="-122"/>
              </a:rPr>
              <a:t>4</a:t>
            </a:r>
          </a:p>
        </p:txBody>
      </p:sp>
      <p:sp>
        <p:nvSpPr>
          <p:cNvPr id="572445" name="Rectangle 29"/>
          <p:cNvSpPr/>
          <p:nvPr/>
        </p:nvSpPr>
        <p:spPr>
          <a:xfrm>
            <a:off x="6864350" y="1628775"/>
            <a:ext cx="685800" cy="306388"/>
          </a:xfrm>
          <a:prstGeom prst="rect">
            <a:avLst/>
          </a:prstGeom>
          <a:solidFill>
            <a:srgbClr val="FFFF00"/>
          </a:solidFill>
          <a:ln w="12700" cap="flat" cmpd="sng">
            <a:solidFill>
              <a:schemeClr val="tx1"/>
            </a:solidFill>
            <a:prstDash val="solid"/>
            <a:miter/>
            <a:headEnd type="none" w="med" len="med"/>
            <a:tailEnd type="none" w="med" len="med"/>
          </a:ln>
        </p:spPr>
        <p:txBody>
          <a:bodyPr wrap="none" lIns="90083" tIns="45046" rIns="90083" bIns="45046" anchor="ctr" anchorCtr="0"/>
          <a:lstStyle/>
          <a:p>
            <a:pPr algn="ctr"/>
            <a:r>
              <a:rPr lang="en-US" altLang="zh-CN" sz="1700" i="0" dirty="0">
                <a:solidFill>
                  <a:schemeClr val="tx1"/>
                </a:solidFill>
                <a:latin typeface="Helvetica" pitchFamily="34" charset="0"/>
                <a:ea typeface="宋体" panose="02010600030101010101" pitchFamily="2" charset="-122"/>
              </a:rPr>
              <a:t>10</a:t>
            </a:r>
          </a:p>
        </p:txBody>
      </p:sp>
      <p:sp>
        <p:nvSpPr>
          <p:cNvPr id="572446" name="Rectangle 30"/>
          <p:cNvSpPr/>
          <p:nvPr/>
        </p:nvSpPr>
        <p:spPr>
          <a:xfrm>
            <a:off x="6019800" y="2495550"/>
            <a:ext cx="684213" cy="303213"/>
          </a:xfrm>
          <a:prstGeom prst="rect">
            <a:avLst/>
          </a:prstGeom>
          <a:solidFill>
            <a:srgbClr val="FFFF00"/>
          </a:solidFill>
          <a:ln w="12700" cap="flat" cmpd="sng">
            <a:solidFill>
              <a:schemeClr val="tx1"/>
            </a:solidFill>
            <a:prstDash val="solid"/>
            <a:miter/>
            <a:headEnd type="none" w="med" len="med"/>
            <a:tailEnd type="none" w="med" len="med"/>
          </a:ln>
        </p:spPr>
        <p:txBody>
          <a:bodyPr wrap="none" lIns="90083" tIns="45046" rIns="90083" bIns="45046" anchor="ctr" anchorCtr="0"/>
          <a:lstStyle/>
          <a:p>
            <a:pPr algn="ctr"/>
            <a:r>
              <a:rPr lang="en-US" altLang="zh-CN" sz="1700" i="0" dirty="0">
                <a:solidFill>
                  <a:schemeClr val="tx1"/>
                </a:solidFill>
                <a:latin typeface="Helvetica" pitchFamily="34" charset="0"/>
                <a:ea typeface="宋体" panose="02010600030101010101" pitchFamily="2" charset="-122"/>
              </a:rPr>
              <a:t>10</a:t>
            </a:r>
          </a:p>
        </p:txBody>
      </p:sp>
      <p:sp>
        <p:nvSpPr>
          <p:cNvPr id="572447" name="Rectangle 31"/>
          <p:cNvSpPr/>
          <p:nvPr/>
        </p:nvSpPr>
        <p:spPr>
          <a:xfrm>
            <a:off x="6872288" y="4946650"/>
            <a:ext cx="684212" cy="304800"/>
          </a:xfrm>
          <a:prstGeom prst="rect">
            <a:avLst/>
          </a:prstGeom>
          <a:solidFill>
            <a:srgbClr val="FFFF00"/>
          </a:solidFill>
          <a:ln w="12700" cap="flat" cmpd="sng">
            <a:solidFill>
              <a:schemeClr val="tx1"/>
            </a:solidFill>
            <a:prstDash val="solid"/>
            <a:miter/>
            <a:headEnd type="none" w="med" len="med"/>
            <a:tailEnd type="none" w="med" len="med"/>
          </a:ln>
        </p:spPr>
        <p:txBody>
          <a:bodyPr wrap="none" lIns="90083" tIns="45046" rIns="90083" bIns="45046" anchor="ctr" anchorCtr="0"/>
          <a:lstStyle/>
          <a:p>
            <a:pPr algn="ctr"/>
            <a:r>
              <a:rPr lang="en-US" altLang="zh-CN" sz="1700" i="0" dirty="0">
                <a:solidFill>
                  <a:schemeClr val="tx1"/>
                </a:solidFill>
                <a:latin typeface="Helvetica" pitchFamily="34" charset="0"/>
                <a:ea typeface="宋体" panose="02010600030101010101" pitchFamily="2" charset="-122"/>
              </a:rPr>
              <a:t>10</a:t>
            </a:r>
          </a:p>
        </p:txBody>
      </p:sp>
      <p:sp>
        <p:nvSpPr>
          <p:cNvPr id="90144" name="Line 32"/>
          <p:cNvSpPr/>
          <p:nvPr/>
        </p:nvSpPr>
        <p:spPr>
          <a:xfrm>
            <a:off x="6777038" y="2079625"/>
            <a:ext cx="0" cy="1619250"/>
          </a:xfrm>
          <a:prstGeom prst="line">
            <a:avLst/>
          </a:prstGeom>
          <a:ln w="28575" cap="flat" cmpd="sng">
            <a:solidFill>
              <a:schemeClr val="tx1"/>
            </a:solidFill>
            <a:prstDash val="solid"/>
            <a:headEnd type="triangle" w="med" len="med"/>
            <a:tailEnd type="triangle" w="med" len="med"/>
          </a:ln>
        </p:spPr>
      </p:sp>
      <p:sp>
        <p:nvSpPr>
          <p:cNvPr id="572449" name="Text Box 33"/>
          <p:cNvSpPr txBox="1"/>
          <p:nvPr/>
        </p:nvSpPr>
        <p:spPr>
          <a:xfrm>
            <a:off x="6867525" y="2259013"/>
            <a:ext cx="1665288" cy="1003300"/>
          </a:xfrm>
          <a:prstGeom prst="rect">
            <a:avLst/>
          </a:prstGeom>
          <a:noFill/>
          <a:ln w="12700">
            <a:noFill/>
          </a:ln>
        </p:spPr>
        <p:txBody>
          <a:bodyPr lIns="90083" tIns="45046" rIns="90083" bIns="45046" anchor="ctr" anchorCtr="0">
            <a:spAutoFit/>
          </a:bodyPr>
          <a:lstStyle/>
          <a:p>
            <a:r>
              <a:rPr lang="zh-CN" altLang="en-US" sz="2000" i="0" dirty="0">
                <a:solidFill>
                  <a:schemeClr val="tx1"/>
                </a:solidFill>
                <a:latin typeface="Arial" panose="020B0604020202020204" pitchFamily="34" charset="0"/>
                <a:ea typeface="黑体" panose="02010609060101010101" pitchFamily="49" charset="-122"/>
              </a:rPr>
              <a:t>主存中的信息按</a:t>
            </a:r>
            <a:r>
              <a:rPr lang="zh-CN" altLang="en-US" sz="2000" i="0" dirty="0">
                <a:solidFill>
                  <a:srgbClr val="FF0000"/>
                </a:solidFill>
                <a:latin typeface="Arial" panose="020B0604020202020204" pitchFamily="34" charset="0"/>
                <a:ea typeface="黑体" panose="02010609060101010101" pitchFamily="49" charset="-122"/>
              </a:rPr>
              <a:t>“块”</a:t>
            </a:r>
            <a:r>
              <a:rPr lang="zh-CN" altLang="en-US" sz="2000" i="0" dirty="0">
                <a:solidFill>
                  <a:schemeClr val="tx1"/>
                </a:solidFill>
                <a:latin typeface="Arial" panose="020B0604020202020204" pitchFamily="34" charset="0"/>
                <a:ea typeface="黑体" panose="02010609060101010101" pitchFamily="49" charset="-122"/>
              </a:rPr>
              <a:t>送到</a:t>
            </a:r>
            <a:r>
              <a:rPr lang="en-US" altLang="zh-CN" sz="2000" i="0" dirty="0">
                <a:solidFill>
                  <a:schemeClr val="tx1"/>
                </a:solidFill>
                <a:latin typeface="Arial" panose="020B0604020202020204" pitchFamily="34" charset="0"/>
                <a:ea typeface="黑体" panose="02010609060101010101" pitchFamily="49" charset="-122"/>
              </a:rPr>
              <a:t>Cache</a:t>
            </a:r>
            <a:r>
              <a:rPr lang="zh-CN" altLang="en-US" sz="2000" i="0" dirty="0">
                <a:solidFill>
                  <a:schemeClr val="tx1"/>
                </a:solidFill>
                <a:latin typeface="Arial" panose="020B0604020202020204" pitchFamily="34" charset="0"/>
                <a:ea typeface="黑体" panose="02010609060101010101" pitchFamily="49" charset="-122"/>
              </a:rPr>
              <a:t>中</a:t>
            </a:r>
          </a:p>
        </p:txBody>
      </p:sp>
      <p:sp>
        <p:nvSpPr>
          <p:cNvPr id="90146" name="Text Box 34"/>
          <p:cNvSpPr txBox="1"/>
          <p:nvPr/>
        </p:nvSpPr>
        <p:spPr>
          <a:xfrm>
            <a:off x="7261225" y="1149350"/>
            <a:ext cx="1711325" cy="393700"/>
          </a:xfrm>
          <a:prstGeom prst="rect">
            <a:avLst/>
          </a:prstGeom>
          <a:noFill/>
          <a:ln w="12700">
            <a:noFill/>
          </a:ln>
        </p:spPr>
        <p:txBody>
          <a:bodyPr wrap="none" lIns="90083" tIns="45046" rIns="90083" bIns="45046" anchor="ctr" anchorCtr="0">
            <a:spAutoFit/>
          </a:bodyPr>
          <a:lstStyle/>
          <a:p>
            <a:r>
              <a:rPr lang="en-US" altLang="zh-CN" sz="2000" i="0" dirty="0">
                <a:solidFill>
                  <a:schemeClr val="hlink"/>
                </a:solidFill>
                <a:latin typeface="Arial" panose="020B0604020202020204" pitchFamily="34" charset="0"/>
                <a:ea typeface="黑体" panose="02010609060101010101" pitchFamily="49" charset="-122"/>
              </a:rPr>
              <a:t>Cache</a:t>
            </a:r>
            <a:r>
              <a:rPr lang="zh-CN" altLang="en-US" sz="2000" i="0" dirty="0">
                <a:solidFill>
                  <a:schemeClr val="hlink"/>
                </a:solidFill>
                <a:latin typeface="Arial" panose="020B0604020202020204" pitchFamily="34" charset="0"/>
                <a:ea typeface="黑体" panose="02010609060101010101" pitchFamily="49" charset="-122"/>
              </a:rPr>
              <a:t>存储器</a:t>
            </a:r>
          </a:p>
        </p:txBody>
      </p:sp>
      <p:sp>
        <p:nvSpPr>
          <p:cNvPr id="90147" name="Text Box 35"/>
          <p:cNvSpPr txBox="1"/>
          <p:nvPr/>
        </p:nvSpPr>
        <p:spPr>
          <a:xfrm>
            <a:off x="4895850" y="3316288"/>
            <a:ext cx="1203325" cy="393700"/>
          </a:xfrm>
          <a:prstGeom prst="rect">
            <a:avLst/>
          </a:prstGeom>
          <a:noFill/>
          <a:ln w="12700">
            <a:noFill/>
          </a:ln>
        </p:spPr>
        <p:txBody>
          <a:bodyPr wrap="none" lIns="90083" tIns="45046" rIns="90083" bIns="45046" anchor="ctr" anchorCtr="0">
            <a:spAutoFit/>
          </a:bodyPr>
          <a:lstStyle/>
          <a:p>
            <a:r>
              <a:rPr lang="zh-CN" altLang="en-US" sz="2000" i="0" dirty="0">
                <a:solidFill>
                  <a:schemeClr val="hlink"/>
                </a:solidFill>
                <a:latin typeface="Helvetica" pitchFamily="34" charset="0"/>
                <a:ea typeface="黑体" panose="02010609060101010101" pitchFamily="49" charset="-122"/>
              </a:rPr>
              <a:t>主存储器</a:t>
            </a:r>
          </a:p>
        </p:txBody>
      </p:sp>
      <p:sp>
        <p:nvSpPr>
          <p:cNvPr id="572453" name="Text Box 37"/>
          <p:cNvSpPr txBox="1"/>
          <p:nvPr/>
        </p:nvSpPr>
        <p:spPr>
          <a:xfrm>
            <a:off x="4797425" y="908050"/>
            <a:ext cx="2870200" cy="334963"/>
          </a:xfrm>
          <a:prstGeom prst="rect">
            <a:avLst/>
          </a:prstGeom>
          <a:noFill/>
          <a:ln w="9525">
            <a:noFill/>
          </a:ln>
        </p:spPr>
        <p:txBody>
          <a:bodyPr lIns="0" tIns="0" rIns="0" bIns="0">
            <a:spAutoFit/>
          </a:bodyPr>
          <a:lstStyle/>
          <a:p>
            <a:pPr eaLnBrk="1" hangingPunct="1">
              <a:spcBef>
                <a:spcPct val="50000"/>
              </a:spcBef>
            </a:pPr>
            <a:r>
              <a:rPr lang="zh-CN" altLang="en-US" sz="2200" i="0" dirty="0">
                <a:solidFill>
                  <a:srgbClr val="FF0000"/>
                </a:solidFill>
                <a:latin typeface="Arial" panose="020B0604020202020204" pitchFamily="34" charset="0"/>
                <a:ea typeface="黑体" panose="02010609060101010101" pitchFamily="49" charset="-122"/>
              </a:rPr>
              <a:t>数据访问过程：</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72419">
                                            <p:txEl>
                                              <p:pRg st="0" end="0"/>
                                            </p:txEl>
                                          </p:spTgt>
                                        </p:tgtEl>
                                        <p:attrNameLst>
                                          <p:attrName>style.visibility</p:attrName>
                                        </p:attrNameLst>
                                      </p:cBhvr>
                                      <p:to>
                                        <p:strVal val="visible"/>
                                      </p:to>
                                    </p:set>
                                    <p:animEffect transition="in" filter="blinds(horizontal)">
                                      <p:cBhvr>
                                        <p:cTn id="7" dur="500"/>
                                        <p:tgtEl>
                                          <p:spTgt spid="5724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72419">
                                            <p:txEl>
                                              <p:pRg st="1" end="1"/>
                                            </p:txEl>
                                          </p:spTgt>
                                        </p:tgtEl>
                                        <p:attrNameLst>
                                          <p:attrName>style.visibility</p:attrName>
                                        </p:attrNameLst>
                                      </p:cBhvr>
                                      <p:to>
                                        <p:strVal val="visible"/>
                                      </p:to>
                                    </p:set>
                                    <p:animEffect transition="in" filter="blinds(horizontal)">
                                      <p:cBhvr>
                                        <p:cTn id="12" dur="500"/>
                                        <p:tgtEl>
                                          <p:spTgt spid="5724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572419">
                                            <p:txEl>
                                              <p:pRg st="2" end="2"/>
                                            </p:txEl>
                                          </p:spTgt>
                                        </p:tgtEl>
                                        <p:attrNameLst>
                                          <p:attrName>style.visibility</p:attrName>
                                        </p:attrNameLst>
                                      </p:cBhvr>
                                      <p:to>
                                        <p:strVal val="visible"/>
                                      </p:to>
                                    </p:set>
                                    <p:animEffect transition="in" filter="blinds(horizontal)">
                                      <p:cBhvr>
                                        <p:cTn id="17" dur="500"/>
                                        <p:tgtEl>
                                          <p:spTgt spid="57241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572419">
                                            <p:txEl>
                                              <p:pRg st="3" end="3"/>
                                            </p:txEl>
                                          </p:spTgt>
                                        </p:tgtEl>
                                        <p:attrNameLst>
                                          <p:attrName>style.visibility</p:attrName>
                                        </p:attrNameLst>
                                      </p:cBhvr>
                                      <p:to>
                                        <p:strVal val="visible"/>
                                      </p:to>
                                    </p:set>
                                    <p:animEffect transition="in" filter="blinds(horizontal)">
                                      <p:cBhvr>
                                        <p:cTn id="22" dur="500"/>
                                        <p:tgtEl>
                                          <p:spTgt spid="57241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72453"/>
                                        </p:tgtEl>
                                        <p:attrNameLst>
                                          <p:attrName>style.visibility</p:attrName>
                                        </p:attrNameLst>
                                      </p:cBhvr>
                                      <p:to>
                                        <p:strVal val="visible"/>
                                      </p:to>
                                    </p:set>
                                    <p:animEffect transition="in" filter="blinds(horizontal)">
                                      <p:cBhvr>
                                        <p:cTn id="27" dur="500"/>
                                        <p:tgtEl>
                                          <p:spTgt spid="572453"/>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499"/>
                                          </p:stCondLst>
                                        </p:cTn>
                                        <p:tgtEl>
                                          <p:spTgt spid="572442"/>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grpId="0" nodeType="clickEffect">
                                  <p:stCondLst>
                                    <p:cond delay="0"/>
                                  </p:stCondLst>
                                  <p:childTnLst>
                                    <p:set>
                                      <p:cBhvr>
                                        <p:cTn id="35" dur="1" fill="hold">
                                          <p:stCondLst>
                                            <p:cond delay="0"/>
                                          </p:stCondLst>
                                        </p:cTn>
                                        <p:tgtEl>
                                          <p:spTgt spid="572449"/>
                                        </p:tgtEl>
                                        <p:attrNameLst>
                                          <p:attrName>style.visibility</p:attrName>
                                        </p:attrNameLst>
                                      </p:cBhvr>
                                      <p:to>
                                        <p:strVal val="visible"/>
                                      </p:to>
                                    </p:set>
                                    <p:animEffect transition="in" filter="blinds(horizontal)">
                                      <p:cBhvr>
                                        <p:cTn id="36" dur="500"/>
                                        <p:tgtEl>
                                          <p:spTgt spid="572449"/>
                                        </p:tgtEl>
                                      </p:cBhvr>
                                    </p:animEffec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499"/>
                                          </p:stCondLst>
                                        </p:cTn>
                                        <p:tgtEl>
                                          <p:spTgt spid="572443"/>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499"/>
                                          </p:stCondLst>
                                        </p:cTn>
                                        <p:tgtEl>
                                          <p:spTgt spid="572444"/>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499"/>
                                          </p:stCondLst>
                                        </p:cTn>
                                        <p:tgtEl>
                                          <p:spTgt spid="572447"/>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499"/>
                                          </p:stCondLst>
                                        </p:cTn>
                                        <p:tgtEl>
                                          <p:spTgt spid="572446"/>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499"/>
                                          </p:stCondLst>
                                        </p:cTn>
                                        <p:tgtEl>
                                          <p:spTgt spid="5724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2442" grpId="0" animBg="1"/>
      <p:bldP spid="572443" grpId="0" animBg="1"/>
      <p:bldP spid="572444" grpId="0" animBg="1"/>
      <p:bldP spid="572445" grpId="0" animBg="1"/>
      <p:bldP spid="572446" grpId="0" animBg="1"/>
      <p:bldP spid="572447" grpId="0" animBg="1"/>
      <p:bldP spid="572449" grpId="0"/>
      <p:bldP spid="57245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p:cNvSpPr>
          <p:nvPr>
            <p:ph type="title"/>
          </p:nvPr>
        </p:nvSpPr>
        <p:spPr>
          <a:xfrm>
            <a:off x="306388" y="228600"/>
            <a:ext cx="8639175" cy="533400"/>
          </a:xfrm>
          <a:ln/>
        </p:spPr>
        <p:txBody>
          <a:bodyPr vert="horz" wrap="square" lIns="91440" tIns="45720" rIns="91440" bIns="45720" anchor="ctr" anchorCtr="0"/>
          <a:lstStyle/>
          <a:p>
            <a:pPr defTabSz="717550" eaLnBrk="1" hangingPunct="1"/>
            <a:r>
              <a:rPr lang="en-US" altLang="zh-CN" dirty="0"/>
              <a:t>Cache(</a:t>
            </a:r>
            <a:r>
              <a:rPr lang="zh-CN" altLang="en-US" dirty="0"/>
              <a:t>高速缓存</a:t>
            </a:r>
            <a:r>
              <a:rPr lang="en-US" altLang="zh-CN" dirty="0"/>
              <a:t>)</a:t>
            </a:r>
            <a:r>
              <a:rPr lang="zh-CN" altLang="en-US" dirty="0"/>
              <a:t>是什么样的？</a:t>
            </a:r>
          </a:p>
        </p:txBody>
      </p:sp>
      <p:sp>
        <p:nvSpPr>
          <p:cNvPr id="763941" name="Text Box 37"/>
          <p:cNvSpPr txBox="1"/>
          <p:nvPr/>
        </p:nvSpPr>
        <p:spPr>
          <a:xfrm>
            <a:off x="431800" y="998538"/>
            <a:ext cx="6796088" cy="365125"/>
          </a:xfrm>
          <a:prstGeom prst="rect">
            <a:avLst/>
          </a:prstGeom>
          <a:noFill/>
          <a:ln w="9525">
            <a:noFill/>
          </a:ln>
        </p:spPr>
        <p:txBody>
          <a:bodyPr lIns="0" tIns="0" rIns="0" bIns="0">
            <a:spAutoFit/>
          </a:bodyPr>
          <a:lstStyle/>
          <a:p>
            <a:pPr eaLnBrk="1" hangingPunct="1">
              <a:spcBef>
                <a:spcPct val="50000"/>
              </a:spcBef>
            </a:pPr>
            <a:r>
              <a:rPr lang="zh-CN" altLang="en-US" sz="2400" i="0" dirty="0">
                <a:solidFill>
                  <a:srgbClr val="0000FF"/>
                </a:solidFill>
                <a:latin typeface="Arial" panose="020B0604020202020204" pitchFamily="34" charset="0"/>
                <a:ea typeface="黑体" panose="02010609060101010101" pitchFamily="49" charset="-122"/>
              </a:rPr>
              <a:t>问题：要实现</a:t>
            </a:r>
            <a:r>
              <a:rPr lang="en-US" altLang="zh-CN" sz="2400" i="0" dirty="0">
                <a:solidFill>
                  <a:srgbClr val="0000FF"/>
                </a:solidFill>
                <a:latin typeface="Arial" panose="020B0604020202020204" pitchFamily="34" charset="0"/>
                <a:ea typeface="黑体" panose="02010609060101010101" pitchFamily="49" charset="-122"/>
              </a:rPr>
              <a:t>Cache</a:t>
            </a:r>
            <a:r>
              <a:rPr lang="zh-CN" altLang="en-US" sz="2400" i="0" dirty="0">
                <a:solidFill>
                  <a:srgbClr val="0000FF"/>
                </a:solidFill>
                <a:latin typeface="Arial" panose="020B0604020202020204" pitchFamily="34" charset="0"/>
                <a:ea typeface="黑体" panose="02010609060101010101" pitchFamily="49" charset="-122"/>
              </a:rPr>
              <a:t>机制需要解决哪些问题？</a:t>
            </a:r>
          </a:p>
        </p:txBody>
      </p:sp>
      <p:sp>
        <p:nvSpPr>
          <p:cNvPr id="763942" name="Text Box 38"/>
          <p:cNvSpPr txBox="1"/>
          <p:nvPr/>
        </p:nvSpPr>
        <p:spPr>
          <a:xfrm>
            <a:off x="296863" y="1673225"/>
            <a:ext cx="6615112" cy="2441575"/>
          </a:xfrm>
          <a:prstGeom prst="rect">
            <a:avLst/>
          </a:prstGeom>
          <a:noFill/>
          <a:ln w="9525">
            <a:noFill/>
          </a:ln>
        </p:spPr>
        <p:txBody>
          <a:bodyPr lIns="0" tIns="0" rIns="0" bIns="0">
            <a:spAutoFit/>
          </a:bodyPr>
          <a:lstStyle/>
          <a:p>
            <a:pPr eaLnBrk="1" hangingPunct="1">
              <a:lnSpc>
                <a:spcPct val="130000"/>
              </a:lnSpc>
              <a:spcBef>
                <a:spcPct val="20000"/>
              </a:spcBef>
            </a:pPr>
            <a:r>
              <a:rPr lang="zh-CN" altLang="en-US" sz="2200" i="0" dirty="0">
                <a:solidFill>
                  <a:srgbClr val="FF0000"/>
                </a:solidFill>
                <a:latin typeface="Arial" panose="020B0604020202020204" pitchFamily="34" charset="0"/>
                <a:ea typeface="黑体" panose="02010609060101010101" pitchFamily="49" charset="-122"/>
              </a:rPr>
              <a:t>如何分块？</a:t>
            </a:r>
          </a:p>
          <a:p>
            <a:pPr eaLnBrk="1" hangingPunct="1">
              <a:lnSpc>
                <a:spcPct val="130000"/>
              </a:lnSpc>
              <a:spcBef>
                <a:spcPct val="20000"/>
              </a:spcBef>
            </a:pPr>
            <a:r>
              <a:rPr lang="zh-CN" altLang="en-US" sz="2200" i="0" dirty="0">
                <a:solidFill>
                  <a:srgbClr val="FF0000"/>
                </a:solidFill>
                <a:latin typeface="Arial" panose="020B0604020202020204" pitchFamily="34" charset="0"/>
                <a:ea typeface="黑体" panose="02010609060101010101" pitchFamily="49" charset="-122"/>
              </a:rPr>
              <a:t>主存块和</a:t>
            </a:r>
            <a:r>
              <a:rPr lang="en-US" altLang="zh-CN" sz="2200" i="0" dirty="0">
                <a:solidFill>
                  <a:srgbClr val="FF0000"/>
                </a:solidFill>
                <a:latin typeface="Arial" panose="020B0604020202020204" pitchFamily="34" charset="0"/>
                <a:ea typeface="黑体" panose="02010609060101010101" pitchFamily="49" charset="-122"/>
              </a:rPr>
              <a:t>Cache</a:t>
            </a:r>
            <a:r>
              <a:rPr lang="zh-CN" altLang="en-US" sz="2200" i="0" dirty="0">
                <a:solidFill>
                  <a:srgbClr val="FF0000"/>
                </a:solidFill>
                <a:latin typeface="Arial" panose="020B0604020202020204" pitchFamily="34" charset="0"/>
                <a:ea typeface="黑体" panose="02010609060101010101" pitchFamily="49" charset="-122"/>
              </a:rPr>
              <a:t>之间如何映射</a:t>
            </a:r>
            <a:r>
              <a:rPr lang="en-US" altLang="zh-CN" sz="2200" i="0" dirty="0">
                <a:solidFill>
                  <a:srgbClr val="FF0000"/>
                </a:solidFill>
                <a:latin typeface="Arial" panose="020B0604020202020204" pitchFamily="34" charset="0"/>
                <a:ea typeface="黑体" panose="02010609060101010101" pitchFamily="49" charset="-122"/>
              </a:rPr>
              <a:t>?</a:t>
            </a:r>
          </a:p>
          <a:p>
            <a:pPr eaLnBrk="1" hangingPunct="1">
              <a:lnSpc>
                <a:spcPct val="130000"/>
              </a:lnSpc>
              <a:spcBef>
                <a:spcPct val="20000"/>
              </a:spcBef>
            </a:pPr>
            <a:r>
              <a:rPr lang="en-US" altLang="zh-CN" sz="2200" i="0" dirty="0">
                <a:solidFill>
                  <a:srgbClr val="FF0000"/>
                </a:solidFill>
                <a:latin typeface="Arial" panose="020B0604020202020204" pitchFamily="34" charset="0"/>
                <a:ea typeface="黑体" panose="02010609060101010101" pitchFamily="49" charset="-122"/>
              </a:rPr>
              <a:t>Cache</a:t>
            </a:r>
            <a:r>
              <a:rPr lang="zh-CN" altLang="en-US" sz="2200" i="0" dirty="0">
                <a:solidFill>
                  <a:srgbClr val="FF0000"/>
                </a:solidFill>
                <a:latin typeface="Arial" panose="020B0604020202020204" pitchFamily="34" charset="0"/>
                <a:ea typeface="黑体" panose="02010609060101010101" pitchFamily="49" charset="-122"/>
              </a:rPr>
              <a:t>已满时，怎么办？</a:t>
            </a:r>
          </a:p>
          <a:p>
            <a:pPr eaLnBrk="1" hangingPunct="1">
              <a:lnSpc>
                <a:spcPct val="130000"/>
              </a:lnSpc>
              <a:spcBef>
                <a:spcPct val="20000"/>
              </a:spcBef>
            </a:pPr>
            <a:r>
              <a:rPr lang="zh-CN" altLang="en-US" sz="2200" i="0" dirty="0">
                <a:solidFill>
                  <a:srgbClr val="FF0000"/>
                </a:solidFill>
                <a:latin typeface="Arial" panose="020B0604020202020204" pitchFamily="34" charset="0"/>
                <a:ea typeface="黑体" panose="02010609060101010101" pitchFamily="49" charset="-122"/>
              </a:rPr>
              <a:t>写数据时怎样保证</a:t>
            </a:r>
            <a:r>
              <a:rPr lang="en-US" altLang="zh-CN" sz="2200" i="0" dirty="0">
                <a:solidFill>
                  <a:srgbClr val="FF0000"/>
                </a:solidFill>
                <a:latin typeface="Arial" panose="020B0604020202020204" pitchFamily="34" charset="0"/>
                <a:ea typeface="黑体" panose="02010609060101010101" pitchFamily="49" charset="-122"/>
              </a:rPr>
              <a:t>Cache</a:t>
            </a:r>
            <a:r>
              <a:rPr lang="zh-CN" altLang="en-US" sz="2200" i="0" dirty="0">
                <a:solidFill>
                  <a:srgbClr val="FF0000"/>
                </a:solidFill>
                <a:latin typeface="Arial" panose="020B0604020202020204" pitchFamily="34" charset="0"/>
                <a:ea typeface="黑体" panose="02010609060101010101" pitchFamily="49" charset="-122"/>
              </a:rPr>
              <a:t>和</a:t>
            </a:r>
            <a:r>
              <a:rPr lang="en-US" altLang="zh-CN" sz="2200" i="0" dirty="0">
                <a:solidFill>
                  <a:srgbClr val="FF0000"/>
                </a:solidFill>
                <a:latin typeface="Arial" panose="020B0604020202020204" pitchFamily="34" charset="0"/>
                <a:ea typeface="黑体" panose="02010609060101010101" pitchFamily="49" charset="-122"/>
              </a:rPr>
              <a:t>MM</a:t>
            </a:r>
            <a:r>
              <a:rPr lang="zh-CN" altLang="en-US" sz="2200" i="0" dirty="0">
                <a:solidFill>
                  <a:srgbClr val="FF0000"/>
                </a:solidFill>
                <a:latin typeface="Arial" panose="020B0604020202020204" pitchFamily="34" charset="0"/>
                <a:ea typeface="黑体" panose="02010609060101010101" pitchFamily="49" charset="-122"/>
              </a:rPr>
              <a:t>的一致性？</a:t>
            </a:r>
          </a:p>
          <a:p>
            <a:pPr eaLnBrk="1" hangingPunct="1">
              <a:lnSpc>
                <a:spcPct val="130000"/>
              </a:lnSpc>
              <a:spcBef>
                <a:spcPct val="20000"/>
              </a:spcBef>
            </a:pPr>
            <a:r>
              <a:rPr lang="zh-CN" altLang="en-US" sz="2200" i="0" dirty="0">
                <a:solidFill>
                  <a:srgbClr val="FF0000"/>
                </a:solidFill>
                <a:latin typeface="Arial" panose="020B0604020202020204" pitchFamily="34" charset="0"/>
                <a:ea typeface="黑体" panose="02010609060101010101" pitchFamily="49" charset="-122"/>
              </a:rPr>
              <a:t>如何根据主存地址访问到</a:t>
            </a:r>
            <a:r>
              <a:rPr lang="en-US" altLang="zh-CN" sz="2200" i="0" dirty="0">
                <a:solidFill>
                  <a:srgbClr val="FF0000"/>
                </a:solidFill>
                <a:latin typeface="Arial" panose="020B0604020202020204" pitchFamily="34" charset="0"/>
                <a:ea typeface="黑体" panose="02010609060101010101" pitchFamily="49" charset="-122"/>
              </a:rPr>
              <a:t>cache</a:t>
            </a:r>
            <a:r>
              <a:rPr lang="zh-CN" altLang="en-US" sz="2200" i="0" dirty="0">
                <a:solidFill>
                  <a:srgbClr val="FF0000"/>
                </a:solidFill>
                <a:latin typeface="Arial" panose="020B0604020202020204" pitchFamily="34" charset="0"/>
                <a:ea typeface="黑体" panose="02010609060101010101" pitchFamily="49" charset="-122"/>
              </a:rPr>
              <a:t>中的数据？</a:t>
            </a:r>
            <a:r>
              <a:rPr lang="en-US" altLang="zh-CN" sz="2200" i="0" dirty="0">
                <a:solidFill>
                  <a:srgbClr val="FF0000"/>
                </a:solidFill>
                <a:latin typeface="Arial" panose="020B0604020202020204" pitchFamily="34" charset="0"/>
                <a:ea typeface="黑体" panose="02010609060101010101" pitchFamily="49" charset="-122"/>
              </a:rPr>
              <a:t>……</a:t>
            </a:r>
          </a:p>
        </p:txBody>
      </p:sp>
      <p:sp>
        <p:nvSpPr>
          <p:cNvPr id="763943" name="Text Box 39"/>
          <p:cNvSpPr txBox="1"/>
          <p:nvPr/>
        </p:nvSpPr>
        <p:spPr>
          <a:xfrm>
            <a:off x="251460" y="5093970"/>
            <a:ext cx="8660130" cy="1353820"/>
          </a:xfrm>
          <a:prstGeom prst="rect">
            <a:avLst/>
          </a:prstGeom>
          <a:noFill/>
          <a:ln w="9525">
            <a:noFill/>
          </a:ln>
        </p:spPr>
        <p:txBody>
          <a:bodyPr wrap="square" lIns="0" tIns="0" rIns="0" bIns="0">
            <a:spAutoFit/>
          </a:bodyPr>
          <a:lstStyle/>
          <a:p>
            <a:pPr eaLnBrk="1" hangingPunct="1">
              <a:spcBef>
                <a:spcPct val="50000"/>
              </a:spcBef>
            </a:pPr>
            <a:r>
              <a:rPr lang="en-US" altLang="zh-CN" sz="2200" i="0" dirty="0">
                <a:solidFill>
                  <a:srgbClr val="CC0000"/>
                </a:solidFill>
                <a:latin typeface="Arial" panose="020B0604020202020204" pitchFamily="34" charset="0"/>
                <a:ea typeface="黑体" panose="02010609060101010101" pitchFamily="49" charset="-122"/>
              </a:rPr>
              <a:t>Cache</a:t>
            </a:r>
            <a:r>
              <a:rPr lang="zh-CN" altLang="en-US" sz="2200" i="0" dirty="0">
                <a:solidFill>
                  <a:srgbClr val="CC0000"/>
                </a:solidFill>
                <a:latin typeface="Arial" panose="020B0604020202020204" pitchFamily="34" charset="0"/>
                <a:ea typeface="黑体" panose="02010609060101010101" pitchFamily="49" charset="-122"/>
              </a:rPr>
              <a:t>有效位：在系统启动或复位时，每个</a:t>
            </a:r>
            <a:r>
              <a:rPr lang="en-US" altLang="zh-CN" sz="2200" i="0" dirty="0">
                <a:solidFill>
                  <a:srgbClr val="CC0000"/>
                </a:solidFill>
                <a:latin typeface="Arial" panose="020B0604020202020204" pitchFamily="34" charset="0"/>
                <a:ea typeface="黑体" panose="02010609060101010101" pitchFamily="49" charset="-122"/>
              </a:rPr>
              <a:t>Cache</a:t>
            </a:r>
            <a:r>
              <a:rPr lang="zh-CN" altLang="en-US" sz="2200" i="0" dirty="0">
                <a:solidFill>
                  <a:srgbClr val="CC0000"/>
                </a:solidFill>
                <a:latin typeface="Arial" panose="020B0604020202020204" pitchFamily="34" charset="0"/>
                <a:ea typeface="黑体" panose="02010609060101010101" pitchFamily="49" charset="-122"/>
              </a:rPr>
              <a:t>行都为空，信息无效，只有装入了主存块后信息时才有效。一般在</a:t>
            </a:r>
            <a:r>
              <a:rPr lang="en-US" altLang="zh-CN" sz="2200" i="0" dirty="0">
                <a:solidFill>
                  <a:srgbClr val="CC0000"/>
                </a:solidFill>
                <a:latin typeface="Arial" panose="020B0604020202020204" pitchFamily="34" charset="0"/>
                <a:ea typeface="黑体" panose="02010609060101010101" pitchFamily="49" charset="-122"/>
              </a:rPr>
              <a:t>Cache</a:t>
            </a:r>
            <a:r>
              <a:rPr lang="zh-CN" altLang="en-US" sz="2200" i="0" dirty="0">
                <a:solidFill>
                  <a:srgbClr val="CC0000"/>
                </a:solidFill>
                <a:latin typeface="Arial" panose="020B0604020202020204" pitchFamily="34" charset="0"/>
                <a:ea typeface="黑体" panose="02010609060101010101" pitchFamily="49" charset="-122"/>
              </a:rPr>
              <a:t>行添加一个有效位（</a:t>
            </a:r>
            <a:r>
              <a:rPr lang="en-US" altLang="zh-CN" sz="2200" i="0" dirty="0">
                <a:solidFill>
                  <a:srgbClr val="CC0000"/>
                </a:solidFill>
                <a:latin typeface="Arial" panose="020B0604020202020204" pitchFamily="34" charset="0"/>
                <a:ea typeface="黑体" panose="02010609060101010101" pitchFamily="49" charset="-122"/>
              </a:rPr>
              <a:t>valid bit</a:t>
            </a:r>
            <a:r>
              <a:rPr lang="zh-CN" altLang="en-US" sz="2200" i="0" dirty="0">
                <a:solidFill>
                  <a:srgbClr val="CC0000"/>
                </a:solidFill>
                <a:latin typeface="Arial" panose="020B0604020202020204" pitchFamily="34" charset="0"/>
                <a:ea typeface="黑体" panose="02010609060101010101" pitchFamily="49" charset="-122"/>
              </a:rPr>
              <a:t>）。通过有效位清</a:t>
            </a:r>
            <a:r>
              <a:rPr lang="en-US" altLang="zh-CN" sz="2200" i="0" dirty="0">
                <a:solidFill>
                  <a:srgbClr val="CC0000"/>
                </a:solidFill>
                <a:latin typeface="Arial" panose="020B0604020202020204" pitchFamily="34" charset="0"/>
                <a:ea typeface="黑体" panose="02010609060101010101" pitchFamily="49" charset="-122"/>
              </a:rPr>
              <a:t>0</a:t>
            </a:r>
            <a:r>
              <a:rPr lang="zh-CN" altLang="en-US" sz="2200" i="0" dirty="0">
                <a:solidFill>
                  <a:srgbClr val="CC0000"/>
                </a:solidFill>
                <a:latin typeface="Arial" panose="020B0604020202020204" pitchFamily="34" charset="0"/>
                <a:ea typeface="黑体" panose="02010609060101010101" pitchFamily="49" charset="-122"/>
              </a:rPr>
              <a:t>置</a:t>
            </a:r>
            <a:r>
              <a:rPr lang="en-US" altLang="zh-CN" sz="2200" i="0" dirty="0">
                <a:solidFill>
                  <a:srgbClr val="CC0000"/>
                </a:solidFill>
                <a:latin typeface="Arial" panose="020B0604020202020204" pitchFamily="34" charset="0"/>
                <a:ea typeface="黑体" panose="02010609060101010101" pitchFamily="49" charset="-122"/>
              </a:rPr>
              <a:t>Cache</a:t>
            </a:r>
            <a:r>
              <a:rPr lang="zh-CN" altLang="en-US" sz="2200" i="0" dirty="0">
                <a:solidFill>
                  <a:srgbClr val="CC0000"/>
                </a:solidFill>
                <a:latin typeface="Arial" panose="020B0604020202020204" pitchFamily="34" charset="0"/>
                <a:ea typeface="黑体" panose="02010609060101010101" pitchFamily="49" charset="-122"/>
              </a:rPr>
              <a:t>行的主存块，即冲刷，重新装入一个新主存块时，有效位置</a:t>
            </a:r>
            <a:r>
              <a:rPr lang="en-US" altLang="zh-CN" sz="2200" i="0" dirty="0">
                <a:solidFill>
                  <a:srgbClr val="CC0000"/>
                </a:solidFill>
                <a:latin typeface="Arial" panose="020B0604020202020204" pitchFamily="34" charset="0"/>
                <a:ea typeface="黑体" panose="02010609060101010101" pitchFamily="49" charset="-122"/>
              </a:rPr>
              <a:t>1</a:t>
            </a:r>
            <a:r>
              <a:rPr lang="zh-CN" altLang="en-US" sz="2200" i="0" dirty="0">
                <a:solidFill>
                  <a:srgbClr val="CC0000"/>
                </a:solidFill>
                <a:latin typeface="Arial" panose="020B0604020202020204" pitchFamily="34" charset="0"/>
                <a:ea typeface="黑体" panose="02010609060101010101" pitchFamily="49" charset="-122"/>
              </a:rPr>
              <a:t>。</a:t>
            </a:r>
          </a:p>
        </p:txBody>
      </p:sp>
      <p:sp>
        <p:nvSpPr>
          <p:cNvPr id="763946" name="Text Box 42"/>
          <p:cNvSpPr txBox="1"/>
          <p:nvPr/>
        </p:nvSpPr>
        <p:spPr>
          <a:xfrm>
            <a:off x="306705" y="4149090"/>
            <a:ext cx="8604250" cy="811530"/>
          </a:xfrm>
          <a:prstGeom prst="rect">
            <a:avLst/>
          </a:prstGeom>
          <a:noFill/>
          <a:ln w="9525">
            <a:noFill/>
          </a:ln>
        </p:spPr>
        <p:txBody>
          <a:bodyPr wrap="square" lIns="0" tIns="0" rIns="0" bIns="0">
            <a:spAutoFit/>
          </a:bodyPr>
          <a:lstStyle/>
          <a:p>
            <a:pPr eaLnBrk="1" hangingPunct="1">
              <a:lnSpc>
                <a:spcPct val="120000"/>
              </a:lnSpc>
              <a:spcBef>
                <a:spcPct val="20000"/>
              </a:spcBef>
            </a:pPr>
            <a:r>
              <a:rPr lang="zh-CN" altLang="en-US" sz="2200" i="0" dirty="0">
                <a:solidFill>
                  <a:srgbClr val="006600"/>
                </a:solidFill>
                <a:latin typeface="Arial" panose="020B0604020202020204" pitchFamily="34" charset="0"/>
                <a:ea typeface="黑体" panose="02010609060101010101" pitchFamily="49" charset="-122"/>
              </a:rPr>
              <a:t>主存被分成若干大小相同的块，称为主存块</a:t>
            </a:r>
            <a:r>
              <a:rPr lang="en-US" altLang="zh-CN" sz="2200" i="0" dirty="0">
                <a:solidFill>
                  <a:srgbClr val="006600"/>
                </a:solidFill>
                <a:latin typeface="Arial" panose="020B0604020202020204" pitchFamily="34" charset="0"/>
                <a:ea typeface="黑体" panose="02010609060101010101" pitchFamily="49" charset="-122"/>
              </a:rPr>
              <a:t>(Block)</a:t>
            </a:r>
            <a:r>
              <a:rPr lang="zh-CN" altLang="en-US" sz="2200" i="0" dirty="0">
                <a:solidFill>
                  <a:srgbClr val="006600"/>
                </a:solidFill>
                <a:latin typeface="Arial" panose="020B0604020202020204" pitchFamily="34" charset="0"/>
                <a:ea typeface="黑体" panose="02010609060101010101" pitchFamily="49" charset="-122"/>
              </a:rPr>
              <a:t>，</a:t>
            </a:r>
            <a:r>
              <a:rPr lang="en-US" altLang="zh-CN" sz="2200" i="0" dirty="0">
                <a:solidFill>
                  <a:srgbClr val="006600"/>
                </a:solidFill>
                <a:latin typeface="Arial" panose="020B0604020202020204" pitchFamily="34" charset="0"/>
                <a:ea typeface="黑体" panose="02010609060101010101" pitchFamily="49" charset="-122"/>
              </a:rPr>
              <a:t>Cache</a:t>
            </a:r>
            <a:r>
              <a:rPr lang="zh-CN" altLang="en-US" sz="2200" i="0" dirty="0">
                <a:solidFill>
                  <a:srgbClr val="006600"/>
                </a:solidFill>
                <a:latin typeface="Arial" panose="020B0604020202020204" pitchFamily="34" charset="0"/>
                <a:ea typeface="黑体" panose="02010609060101010101" pitchFamily="49" charset="-122"/>
              </a:rPr>
              <a:t>也被分成相同大小的块，称为</a:t>
            </a:r>
            <a:r>
              <a:rPr lang="en-US" altLang="zh-CN" sz="2200" i="0" dirty="0">
                <a:solidFill>
                  <a:srgbClr val="006600"/>
                </a:solidFill>
                <a:latin typeface="Arial" panose="020B0604020202020204" pitchFamily="34" charset="0"/>
                <a:ea typeface="黑体" panose="02010609060101010101" pitchFamily="49" charset="-122"/>
              </a:rPr>
              <a:t>Cache</a:t>
            </a:r>
            <a:r>
              <a:rPr lang="zh-CN" altLang="en-US" sz="2200" i="0" dirty="0">
                <a:solidFill>
                  <a:srgbClr val="006600"/>
                </a:solidFill>
                <a:latin typeface="Arial" panose="020B0604020202020204" pitchFamily="34" charset="0"/>
                <a:ea typeface="黑体" panose="02010609060101010101" pitchFamily="49" charset="-122"/>
              </a:rPr>
              <a:t>行（</a:t>
            </a:r>
            <a:r>
              <a:rPr lang="en-US" altLang="zh-CN" sz="2200" i="0" dirty="0">
                <a:solidFill>
                  <a:srgbClr val="006600"/>
                </a:solidFill>
                <a:latin typeface="Arial" panose="020B0604020202020204" pitchFamily="34" charset="0"/>
                <a:ea typeface="黑体" panose="02010609060101010101" pitchFamily="49" charset="-122"/>
              </a:rPr>
              <a:t>line</a:t>
            </a:r>
            <a:r>
              <a:rPr lang="zh-CN" altLang="en-US" sz="2200" i="0" dirty="0">
                <a:solidFill>
                  <a:srgbClr val="006600"/>
                </a:solidFill>
                <a:latin typeface="Arial" panose="020B0604020202020204" pitchFamily="34" charset="0"/>
                <a:ea typeface="黑体" panose="02010609060101010101" pitchFamily="49" charset="-122"/>
              </a:rPr>
              <a:t>）或槽（</a:t>
            </a:r>
            <a:r>
              <a:rPr lang="en-US" altLang="zh-CN" sz="2200" i="0" dirty="0">
                <a:solidFill>
                  <a:srgbClr val="006600"/>
                </a:solidFill>
                <a:latin typeface="Arial" panose="020B0604020202020204" pitchFamily="34" charset="0"/>
                <a:ea typeface="黑体" panose="02010609060101010101" pitchFamily="49" charset="-122"/>
              </a:rPr>
              <a:t>Slot</a:t>
            </a:r>
            <a:r>
              <a:rPr lang="zh-CN" altLang="en-US" sz="2200" i="0" dirty="0">
                <a:solidFill>
                  <a:srgbClr val="006600"/>
                </a:solidFill>
                <a:latin typeface="Arial" panose="020B0604020202020204" pitchFamily="34" charset="0"/>
                <a:ea typeface="黑体" panose="02010609060101010101" pitchFamily="49" charset="-122"/>
              </a:rPr>
              <a:t>）。</a:t>
            </a:r>
            <a:endParaRPr lang="en-US" altLang="zh-CN" sz="2200" i="0" dirty="0">
              <a:solidFill>
                <a:srgbClr val="006600"/>
              </a:solidFill>
              <a:latin typeface="Arial" panose="020B0604020202020204" pitchFamily="34" charset="0"/>
              <a:ea typeface="黑体" panose="02010609060101010101"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63941"/>
                                        </p:tgtEl>
                                        <p:attrNameLst>
                                          <p:attrName>style.visibility</p:attrName>
                                        </p:attrNameLst>
                                      </p:cBhvr>
                                      <p:to>
                                        <p:strVal val="visible"/>
                                      </p:to>
                                    </p:set>
                                    <p:animEffect transition="in" filter="blinds(horizontal)">
                                      <p:cBhvr>
                                        <p:cTn id="7" dur="500"/>
                                        <p:tgtEl>
                                          <p:spTgt spid="76394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63942">
                                            <p:txEl>
                                              <p:pRg st="0" end="0"/>
                                            </p:txEl>
                                          </p:spTgt>
                                        </p:tgtEl>
                                        <p:attrNameLst>
                                          <p:attrName>style.visibility</p:attrName>
                                        </p:attrNameLst>
                                      </p:cBhvr>
                                      <p:to>
                                        <p:strVal val="visible"/>
                                      </p:to>
                                    </p:set>
                                    <p:animEffect transition="in" filter="blinds(horizontal)">
                                      <p:cBhvr>
                                        <p:cTn id="12" dur="500"/>
                                        <p:tgtEl>
                                          <p:spTgt spid="76394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763942">
                                            <p:txEl>
                                              <p:pRg st="1" end="1"/>
                                            </p:txEl>
                                          </p:spTgt>
                                        </p:tgtEl>
                                        <p:attrNameLst>
                                          <p:attrName>style.visibility</p:attrName>
                                        </p:attrNameLst>
                                      </p:cBhvr>
                                      <p:to>
                                        <p:strVal val="visible"/>
                                      </p:to>
                                    </p:set>
                                    <p:animEffect transition="in" filter="blinds(horizontal)">
                                      <p:cBhvr>
                                        <p:cTn id="17" dur="500"/>
                                        <p:tgtEl>
                                          <p:spTgt spid="76394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763942">
                                            <p:txEl>
                                              <p:pRg st="2" end="2"/>
                                            </p:txEl>
                                          </p:spTgt>
                                        </p:tgtEl>
                                        <p:attrNameLst>
                                          <p:attrName>style.visibility</p:attrName>
                                        </p:attrNameLst>
                                      </p:cBhvr>
                                      <p:to>
                                        <p:strVal val="visible"/>
                                      </p:to>
                                    </p:set>
                                    <p:animEffect transition="in" filter="blinds(horizontal)">
                                      <p:cBhvr>
                                        <p:cTn id="22" dur="500"/>
                                        <p:tgtEl>
                                          <p:spTgt spid="76394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763942">
                                            <p:txEl>
                                              <p:pRg st="3" end="3"/>
                                            </p:txEl>
                                          </p:spTgt>
                                        </p:tgtEl>
                                        <p:attrNameLst>
                                          <p:attrName>style.visibility</p:attrName>
                                        </p:attrNameLst>
                                      </p:cBhvr>
                                      <p:to>
                                        <p:strVal val="visible"/>
                                      </p:to>
                                    </p:set>
                                    <p:animEffect transition="in" filter="blinds(horizontal)">
                                      <p:cBhvr>
                                        <p:cTn id="27" dur="500"/>
                                        <p:tgtEl>
                                          <p:spTgt spid="763942">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763942">
                                            <p:txEl>
                                              <p:pRg st="4" end="4"/>
                                            </p:txEl>
                                          </p:spTgt>
                                        </p:tgtEl>
                                        <p:attrNameLst>
                                          <p:attrName>style.visibility</p:attrName>
                                        </p:attrNameLst>
                                      </p:cBhvr>
                                      <p:to>
                                        <p:strVal val="visible"/>
                                      </p:to>
                                    </p:set>
                                    <p:animEffect transition="in" filter="blinds(horizontal)">
                                      <p:cBhvr>
                                        <p:cTn id="32" dur="500"/>
                                        <p:tgtEl>
                                          <p:spTgt spid="763942">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763946">
                                            <p:txEl>
                                              <p:pRg st="0" end="0"/>
                                            </p:txEl>
                                          </p:spTgt>
                                        </p:tgtEl>
                                        <p:attrNameLst>
                                          <p:attrName>style.visibility</p:attrName>
                                        </p:attrNameLst>
                                      </p:cBhvr>
                                      <p:to>
                                        <p:strVal val="visible"/>
                                      </p:to>
                                    </p:set>
                                    <p:animEffect transition="in" filter="blinds(horizontal)">
                                      <p:cBhvr>
                                        <p:cTn id="37" dur="500"/>
                                        <p:tgtEl>
                                          <p:spTgt spid="763946">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763943"/>
                                        </p:tgtEl>
                                        <p:attrNameLst>
                                          <p:attrName>style.visibility</p:attrName>
                                        </p:attrNameLst>
                                      </p:cBhvr>
                                      <p:to>
                                        <p:strVal val="visible"/>
                                      </p:to>
                                    </p:set>
                                    <p:animEffect transition="in" filter="blinds(horizontal)">
                                      <p:cBhvr>
                                        <p:cTn id="42" dur="500"/>
                                        <p:tgtEl>
                                          <p:spTgt spid="7639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3941" grpId="0"/>
      <p:bldP spid="76394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p:cNvSpPr>
          <p:nvPr>
            <p:ph type="title"/>
          </p:nvPr>
        </p:nvSpPr>
        <p:spPr>
          <a:xfrm>
            <a:off x="1371283" y="278765"/>
            <a:ext cx="5634037" cy="533400"/>
          </a:xfrm>
          <a:ln/>
        </p:spPr>
        <p:txBody>
          <a:bodyPr vert="horz" wrap="square" lIns="91440" tIns="45720" rIns="91440" bIns="45720" anchor="ctr" anchorCtr="0"/>
          <a:lstStyle/>
          <a:p>
            <a:pPr defTabSz="717550" eaLnBrk="1" hangingPunct="1"/>
            <a:r>
              <a:rPr lang="en-US" altLang="en-GB" dirty="0">
                <a:solidFill>
                  <a:srgbClr val="CC0000"/>
                </a:solidFill>
              </a:rPr>
              <a:t>CPU</a:t>
            </a:r>
            <a:r>
              <a:rPr lang="zh-CN" altLang="en-US" dirty="0">
                <a:solidFill>
                  <a:srgbClr val="CC0000"/>
                </a:solidFill>
              </a:rPr>
              <a:t>访</a:t>
            </a:r>
            <a:r>
              <a:rPr lang="en-GB" altLang="zh-CN" dirty="0">
                <a:solidFill>
                  <a:srgbClr val="CC0000"/>
                </a:solidFill>
              </a:rPr>
              <a:t>Cache </a:t>
            </a:r>
            <a:r>
              <a:rPr lang="zh-CN" altLang="en-GB" dirty="0">
                <a:solidFill>
                  <a:srgbClr val="CC0000"/>
                </a:solidFill>
              </a:rPr>
              <a:t>过程图</a:t>
            </a:r>
          </a:p>
        </p:txBody>
      </p:sp>
      <p:pic>
        <p:nvPicPr>
          <p:cNvPr id="92163" name="Picture 4"/>
          <p:cNvPicPr>
            <a:picLocks noChangeAspect="1"/>
          </p:cNvPicPr>
          <p:nvPr/>
        </p:nvPicPr>
        <p:blipFill>
          <a:blip r:embed="rId2"/>
          <a:stretch>
            <a:fillRect/>
          </a:stretch>
        </p:blipFill>
        <p:spPr>
          <a:xfrm>
            <a:off x="1371600" y="1062038"/>
            <a:ext cx="7608888" cy="5399087"/>
          </a:xfrm>
          <a:prstGeom prst="rect">
            <a:avLst/>
          </a:prstGeom>
          <a:noFill/>
          <a:ln w="9525">
            <a:noFill/>
          </a:ln>
        </p:spPr>
      </p:pic>
      <p:sp>
        <p:nvSpPr>
          <p:cNvPr id="574469" name="AutoShape 5"/>
          <p:cNvSpPr/>
          <p:nvPr/>
        </p:nvSpPr>
        <p:spPr>
          <a:xfrm>
            <a:off x="3716338" y="908050"/>
            <a:ext cx="2835275" cy="1260475"/>
          </a:xfrm>
          <a:prstGeom prst="wedgeRoundRectCallout">
            <a:avLst>
              <a:gd name="adj1" fmla="val -38352"/>
              <a:gd name="adj2" fmla="val 111588"/>
              <a:gd name="adj3" fmla="val 16667"/>
            </a:avLst>
          </a:prstGeom>
          <a:noFill/>
          <a:ln w="9525" cap="flat" cmpd="sng">
            <a:solidFill>
              <a:schemeClr val="hlink"/>
            </a:solidFill>
            <a:prstDash val="solid"/>
            <a:miter/>
            <a:headEnd type="none" w="med" len="med"/>
            <a:tailEnd type="none" w="med" len="med"/>
          </a:ln>
        </p:spPr>
        <p:txBody>
          <a:bodyPr lIns="90083" tIns="45046" rIns="90083" bIns="45046"/>
          <a:lstStyle/>
          <a:p>
            <a:pPr eaLnBrk="1" hangingPunct="1"/>
            <a:r>
              <a:rPr lang="zh-CN" altLang="en-US" sz="2200" i="0" dirty="0">
                <a:solidFill>
                  <a:schemeClr val="hlink"/>
                </a:solidFill>
                <a:latin typeface="Arial" panose="020B0604020202020204" pitchFamily="34" charset="0"/>
                <a:ea typeface="黑体" panose="02010609060101010101" pitchFamily="49" charset="-122"/>
              </a:rPr>
              <a:t>若被访问信息不在</a:t>
            </a:r>
            <a:r>
              <a:rPr lang="en-US" altLang="zh-CN" sz="2200" i="0" dirty="0">
                <a:solidFill>
                  <a:schemeClr val="hlink"/>
                </a:solidFill>
                <a:latin typeface="Arial" panose="020B0604020202020204" pitchFamily="34" charset="0"/>
                <a:ea typeface="黑体" panose="02010609060101010101" pitchFamily="49" charset="-122"/>
              </a:rPr>
              <a:t>cache</a:t>
            </a:r>
            <a:r>
              <a:rPr lang="zh-CN" altLang="en-US" sz="2200" i="0" dirty="0">
                <a:solidFill>
                  <a:schemeClr val="hlink"/>
                </a:solidFill>
                <a:latin typeface="Arial" panose="020B0604020202020204" pitchFamily="34" charset="0"/>
                <a:ea typeface="黑体" panose="02010609060101010101" pitchFamily="49" charset="-122"/>
              </a:rPr>
              <a:t>中，称为缺失或失靶</a:t>
            </a:r>
            <a:r>
              <a:rPr lang="en-US" altLang="zh-CN" sz="2200" i="0" dirty="0">
                <a:solidFill>
                  <a:schemeClr val="hlink"/>
                </a:solidFill>
                <a:latin typeface="Arial" panose="020B0604020202020204" pitchFamily="34" charset="0"/>
                <a:ea typeface="黑体" panose="02010609060101010101" pitchFamily="49" charset="-122"/>
              </a:rPr>
              <a:t>(miss)</a:t>
            </a:r>
            <a:endParaRPr lang="zh-CN" altLang="en-US" sz="2200" i="0" dirty="0">
              <a:solidFill>
                <a:schemeClr val="hlink"/>
              </a:solidFill>
              <a:latin typeface="Arial" panose="020B0604020202020204" pitchFamily="34" charset="0"/>
              <a:ea typeface="黑体" panose="02010609060101010101" pitchFamily="49" charset="-122"/>
            </a:endParaRPr>
          </a:p>
        </p:txBody>
      </p:sp>
      <p:sp>
        <p:nvSpPr>
          <p:cNvPr id="574470" name="AutoShape 6"/>
          <p:cNvSpPr/>
          <p:nvPr/>
        </p:nvSpPr>
        <p:spPr>
          <a:xfrm flipH="1">
            <a:off x="161925" y="2889250"/>
            <a:ext cx="1349375" cy="2160588"/>
          </a:xfrm>
          <a:prstGeom prst="wedgeRoundRectCallout">
            <a:avLst>
              <a:gd name="adj1" fmla="val -109884"/>
              <a:gd name="adj2" fmla="val -24287"/>
              <a:gd name="adj3" fmla="val 16667"/>
            </a:avLst>
          </a:prstGeom>
          <a:noFill/>
          <a:ln w="9525" cap="flat" cmpd="sng">
            <a:solidFill>
              <a:schemeClr val="hlink"/>
            </a:solidFill>
            <a:prstDash val="solid"/>
            <a:miter/>
            <a:headEnd type="none" w="med" len="med"/>
            <a:tailEnd type="none" w="med" len="med"/>
          </a:ln>
        </p:spPr>
        <p:txBody>
          <a:bodyPr lIns="90083" tIns="45046" rIns="90083" bIns="45046"/>
          <a:lstStyle/>
          <a:p>
            <a:pPr eaLnBrk="1" hangingPunct="1"/>
            <a:r>
              <a:rPr lang="zh-CN" altLang="en-US" sz="2200" i="0" dirty="0">
                <a:solidFill>
                  <a:schemeClr val="hlink"/>
                </a:solidFill>
                <a:latin typeface="Arial" panose="020B0604020202020204" pitchFamily="34" charset="0"/>
                <a:ea typeface="黑体" panose="02010609060101010101" pitchFamily="49" charset="-122"/>
              </a:rPr>
              <a:t>若被访问信息在</a:t>
            </a:r>
            <a:r>
              <a:rPr lang="en-US" altLang="zh-CN" sz="2200" i="0" dirty="0">
                <a:solidFill>
                  <a:schemeClr val="hlink"/>
                </a:solidFill>
                <a:latin typeface="Arial" panose="020B0604020202020204" pitchFamily="34" charset="0"/>
                <a:ea typeface="黑体" panose="02010609060101010101" pitchFamily="49" charset="-122"/>
              </a:rPr>
              <a:t>cache</a:t>
            </a:r>
            <a:r>
              <a:rPr lang="zh-CN" altLang="en-US" sz="2200" i="0" dirty="0">
                <a:solidFill>
                  <a:schemeClr val="hlink"/>
                </a:solidFill>
                <a:latin typeface="Arial" panose="020B0604020202020204" pitchFamily="34" charset="0"/>
                <a:ea typeface="黑体" panose="02010609060101010101" pitchFamily="49" charset="-122"/>
              </a:rPr>
              <a:t>中，称为命中</a:t>
            </a:r>
            <a:r>
              <a:rPr lang="en-US" altLang="zh-CN" sz="2200" i="0" dirty="0">
                <a:solidFill>
                  <a:schemeClr val="hlink"/>
                </a:solidFill>
                <a:latin typeface="Arial" panose="020B0604020202020204" pitchFamily="34" charset="0"/>
                <a:ea typeface="黑体" panose="02010609060101010101" pitchFamily="49" charset="-122"/>
              </a:rPr>
              <a:t>(hit)</a:t>
            </a:r>
            <a:endParaRPr lang="zh-CN" altLang="en-US" sz="2200" i="0" dirty="0">
              <a:solidFill>
                <a:schemeClr val="hlink"/>
              </a:solidFill>
              <a:latin typeface="Arial" panose="020B0604020202020204" pitchFamily="34" charset="0"/>
              <a:ea typeface="黑体" panose="02010609060101010101" pitchFamily="49" charset="-122"/>
            </a:endParaRPr>
          </a:p>
        </p:txBody>
      </p:sp>
      <p:grpSp>
        <p:nvGrpSpPr>
          <p:cNvPr id="574500" name="Group 36"/>
          <p:cNvGrpSpPr/>
          <p:nvPr/>
        </p:nvGrpSpPr>
        <p:grpSpPr>
          <a:xfrm>
            <a:off x="3482975" y="1493838"/>
            <a:ext cx="5499100" cy="4979987"/>
            <a:chOff x="2020" y="941"/>
            <a:chExt cx="3695" cy="3137"/>
          </a:xfrm>
        </p:grpSpPr>
        <p:sp>
          <p:nvSpPr>
            <p:cNvPr id="92169" name="Freeform 33"/>
            <p:cNvSpPr/>
            <p:nvPr/>
          </p:nvSpPr>
          <p:spPr>
            <a:xfrm>
              <a:off x="2020" y="1423"/>
              <a:ext cx="3695" cy="2655"/>
            </a:xfrm>
            <a:custGeom>
              <a:avLst/>
              <a:gdLst/>
              <a:ahLst/>
              <a:cxnLst>
                <a:cxn ang="0">
                  <a:pos x="1302" y="113"/>
                </a:cxn>
                <a:cxn ang="0">
                  <a:pos x="505" y="567"/>
                </a:cxn>
                <a:cxn ang="0">
                  <a:pos x="64" y="1984"/>
                </a:cxn>
                <a:cxn ang="0">
                  <a:pos x="890" y="2551"/>
                </a:cxn>
                <a:cxn ang="0">
                  <a:pos x="2375" y="2608"/>
                </a:cxn>
                <a:cxn ang="0">
                  <a:pos x="3503" y="2296"/>
                </a:cxn>
                <a:cxn ang="0">
                  <a:pos x="3530" y="1162"/>
                </a:cxn>
                <a:cxn ang="0">
                  <a:pos x="3255" y="624"/>
                </a:cxn>
                <a:cxn ang="0">
                  <a:pos x="2705" y="85"/>
                </a:cxn>
                <a:cxn ang="0">
                  <a:pos x="1302" y="113"/>
                </a:cxn>
              </a:cxnLst>
              <a:rect l="0" t="0" r="0" b="0"/>
              <a:pathLst>
                <a:path w="3808" h="2655">
                  <a:moveTo>
                    <a:pt x="1342" y="113"/>
                  </a:moveTo>
                  <a:cubicBezTo>
                    <a:pt x="964" y="193"/>
                    <a:pt x="733" y="255"/>
                    <a:pt x="520" y="567"/>
                  </a:cubicBezTo>
                  <a:cubicBezTo>
                    <a:pt x="307" y="879"/>
                    <a:pt x="0" y="1653"/>
                    <a:pt x="66" y="1984"/>
                  </a:cubicBezTo>
                  <a:cubicBezTo>
                    <a:pt x="132" y="2315"/>
                    <a:pt x="520" y="2447"/>
                    <a:pt x="917" y="2551"/>
                  </a:cubicBezTo>
                  <a:cubicBezTo>
                    <a:pt x="1314" y="2655"/>
                    <a:pt x="1999" y="2650"/>
                    <a:pt x="2448" y="2608"/>
                  </a:cubicBezTo>
                  <a:cubicBezTo>
                    <a:pt x="2897" y="2566"/>
                    <a:pt x="3412" y="2537"/>
                    <a:pt x="3610" y="2296"/>
                  </a:cubicBezTo>
                  <a:cubicBezTo>
                    <a:pt x="3808" y="2055"/>
                    <a:pt x="3680" y="1441"/>
                    <a:pt x="3638" y="1162"/>
                  </a:cubicBezTo>
                  <a:cubicBezTo>
                    <a:pt x="3596" y="883"/>
                    <a:pt x="3497" y="803"/>
                    <a:pt x="3355" y="624"/>
                  </a:cubicBezTo>
                  <a:cubicBezTo>
                    <a:pt x="3213" y="445"/>
                    <a:pt x="3124" y="170"/>
                    <a:pt x="2788" y="85"/>
                  </a:cubicBezTo>
                  <a:cubicBezTo>
                    <a:pt x="2452" y="0"/>
                    <a:pt x="1720" y="33"/>
                    <a:pt x="1342" y="113"/>
                  </a:cubicBezTo>
                  <a:close/>
                </a:path>
              </a:pathLst>
            </a:custGeom>
            <a:solidFill>
              <a:srgbClr val="FF99CC">
                <a:alpha val="21960"/>
              </a:srgbClr>
            </a:solidFill>
            <a:ln w="9525" cap="flat" cmpd="sng">
              <a:solidFill>
                <a:schemeClr val="tx1">
                  <a:alpha val="100000"/>
                </a:schemeClr>
              </a:solidFill>
              <a:prstDash val="solid"/>
              <a:round/>
              <a:headEnd type="none" w="med" len="med"/>
              <a:tailEnd type="none" w="med" len="med"/>
            </a:ln>
          </p:spPr>
          <p:txBody>
            <a:bodyPr/>
            <a:lstStyle/>
            <a:p>
              <a:endParaRPr lang="zh-CN" altLang="en-US"/>
            </a:p>
          </p:txBody>
        </p:sp>
        <p:sp>
          <p:nvSpPr>
            <p:cNvPr id="92170" name="Text Box 34"/>
            <p:cNvSpPr txBox="1"/>
            <p:nvPr/>
          </p:nvSpPr>
          <p:spPr>
            <a:xfrm>
              <a:off x="4099" y="941"/>
              <a:ext cx="765" cy="211"/>
            </a:xfrm>
            <a:prstGeom prst="rect">
              <a:avLst/>
            </a:prstGeom>
            <a:noFill/>
            <a:ln w="9525">
              <a:noFill/>
            </a:ln>
          </p:spPr>
          <p:txBody>
            <a:bodyPr lIns="0" tIns="0" rIns="0" bIns="0">
              <a:spAutoFit/>
            </a:bodyPr>
            <a:lstStyle/>
            <a:p>
              <a:pPr eaLnBrk="1" hangingPunct="1">
                <a:spcBef>
                  <a:spcPct val="50000"/>
                </a:spcBef>
              </a:pPr>
              <a:r>
                <a:rPr lang="zh-CN" altLang="en-US" sz="2200" i="0" dirty="0">
                  <a:solidFill>
                    <a:srgbClr val="CC0000"/>
                  </a:solidFill>
                  <a:latin typeface="Arial" panose="020B0604020202020204" pitchFamily="34" charset="0"/>
                  <a:ea typeface="黑体" panose="02010609060101010101" pitchFamily="49" charset="-122"/>
                </a:rPr>
                <a:t>缺失处理</a:t>
              </a:r>
            </a:p>
          </p:txBody>
        </p:sp>
        <p:sp>
          <p:nvSpPr>
            <p:cNvPr id="92171" name="Line 35"/>
            <p:cNvSpPr/>
            <p:nvPr/>
          </p:nvSpPr>
          <p:spPr>
            <a:xfrm flipH="1">
              <a:off x="4326" y="1114"/>
              <a:ext cx="198" cy="309"/>
            </a:xfrm>
            <a:prstGeom prst="line">
              <a:avLst/>
            </a:prstGeom>
            <a:ln w="9525" cap="flat" cmpd="sng">
              <a:solidFill>
                <a:srgbClr val="CC0000"/>
              </a:solidFill>
              <a:prstDash val="solid"/>
              <a:headEnd type="none" w="med" len="med"/>
              <a:tailEnd type="triangle" w="med" len="med"/>
            </a:ln>
          </p:spPr>
        </p:sp>
      </p:grpSp>
      <p:sp>
        <p:nvSpPr>
          <p:cNvPr id="574501" name="Text Box 37"/>
          <p:cNvSpPr txBox="1"/>
          <p:nvPr/>
        </p:nvSpPr>
        <p:spPr>
          <a:xfrm>
            <a:off x="123825" y="866775"/>
            <a:ext cx="1628775" cy="914400"/>
          </a:xfrm>
          <a:prstGeom prst="rect">
            <a:avLst/>
          </a:prstGeom>
          <a:noFill/>
          <a:ln w="9525">
            <a:noFill/>
          </a:ln>
        </p:spPr>
        <p:txBody>
          <a:bodyPr lIns="0" tIns="0" rIns="0" bIns="0">
            <a:spAutoFit/>
          </a:bodyPr>
          <a:lstStyle/>
          <a:p>
            <a:pPr eaLnBrk="1" hangingPunct="1">
              <a:spcBef>
                <a:spcPct val="50000"/>
              </a:spcBef>
            </a:pPr>
            <a:r>
              <a:rPr lang="zh-CN" altLang="en-US" sz="2000" i="0" dirty="0">
                <a:solidFill>
                  <a:srgbClr val="0000FF"/>
                </a:solidFill>
                <a:latin typeface="Arial" panose="020B0604020202020204" pitchFamily="34" charset="0"/>
                <a:ea typeface="黑体" panose="02010609060101010101" pitchFamily="49" charset="-122"/>
              </a:rPr>
              <a:t>问题：什么情况下，</a:t>
            </a:r>
            <a:r>
              <a:rPr lang="en-US" altLang="zh-CN" sz="2000" i="0" dirty="0">
                <a:solidFill>
                  <a:srgbClr val="0000FF"/>
                </a:solidFill>
                <a:latin typeface="Arial" panose="020B0604020202020204" pitchFamily="34" charset="0"/>
                <a:ea typeface="黑体" panose="02010609060101010101" pitchFamily="49" charset="-122"/>
              </a:rPr>
              <a:t>CPU</a:t>
            </a:r>
            <a:r>
              <a:rPr lang="zh-CN" altLang="en-US" sz="2000" i="0" dirty="0">
                <a:solidFill>
                  <a:srgbClr val="0000FF"/>
                </a:solidFill>
                <a:latin typeface="Arial" panose="020B0604020202020204" pitchFamily="34" charset="0"/>
                <a:ea typeface="黑体" panose="02010609060101010101" pitchFamily="49" charset="-122"/>
              </a:rPr>
              <a:t>产生访存要求？</a:t>
            </a:r>
          </a:p>
        </p:txBody>
      </p:sp>
      <p:sp>
        <p:nvSpPr>
          <p:cNvPr id="574502" name="Text Box 38"/>
          <p:cNvSpPr txBox="1"/>
          <p:nvPr/>
        </p:nvSpPr>
        <p:spPr>
          <a:xfrm>
            <a:off x="296863" y="1989138"/>
            <a:ext cx="1081087" cy="669925"/>
          </a:xfrm>
          <a:prstGeom prst="rect">
            <a:avLst/>
          </a:prstGeom>
          <a:noFill/>
          <a:ln w="9525">
            <a:noFill/>
          </a:ln>
        </p:spPr>
        <p:txBody>
          <a:bodyPr lIns="0" tIns="0" rIns="0" bIns="0">
            <a:spAutoFit/>
          </a:bodyPr>
          <a:lstStyle/>
          <a:p>
            <a:pPr eaLnBrk="1" hangingPunct="1">
              <a:spcBef>
                <a:spcPct val="50000"/>
              </a:spcBef>
            </a:pPr>
            <a:r>
              <a:rPr lang="zh-CN" altLang="en-US" sz="2200" i="0" dirty="0">
                <a:solidFill>
                  <a:srgbClr val="FF0000"/>
                </a:solidFill>
                <a:latin typeface="Arial" panose="020B0604020202020204" pitchFamily="34" charset="0"/>
                <a:ea typeface="黑体" panose="02010609060101010101" pitchFamily="49" charset="-122"/>
              </a:rPr>
              <a:t>执行指令时！</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74501"/>
                                        </p:tgtEl>
                                        <p:attrNameLst>
                                          <p:attrName>style.visibility</p:attrName>
                                        </p:attrNameLst>
                                      </p:cBhvr>
                                      <p:to>
                                        <p:strVal val="visible"/>
                                      </p:to>
                                    </p:set>
                                    <p:animEffect transition="in" filter="blinds(horizontal)">
                                      <p:cBhvr>
                                        <p:cTn id="7" dur="500"/>
                                        <p:tgtEl>
                                          <p:spTgt spid="57450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74502"/>
                                        </p:tgtEl>
                                        <p:attrNameLst>
                                          <p:attrName>style.visibility</p:attrName>
                                        </p:attrNameLst>
                                      </p:cBhvr>
                                      <p:to>
                                        <p:strVal val="visible"/>
                                      </p:to>
                                    </p:set>
                                    <p:animEffect transition="in" filter="blinds(horizontal)">
                                      <p:cBhvr>
                                        <p:cTn id="12" dur="500"/>
                                        <p:tgtEl>
                                          <p:spTgt spid="57450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74469"/>
                                        </p:tgtEl>
                                        <p:attrNameLst>
                                          <p:attrName>style.visibility</p:attrName>
                                        </p:attrNameLst>
                                      </p:cBhvr>
                                      <p:to>
                                        <p:strVal val="visible"/>
                                      </p:to>
                                    </p:set>
                                    <p:animEffect transition="in" filter="blinds(horizontal)">
                                      <p:cBhvr>
                                        <p:cTn id="17" dur="500"/>
                                        <p:tgtEl>
                                          <p:spTgt spid="57446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74470"/>
                                        </p:tgtEl>
                                        <p:attrNameLst>
                                          <p:attrName>style.visibility</p:attrName>
                                        </p:attrNameLst>
                                      </p:cBhvr>
                                      <p:to>
                                        <p:strVal val="visible"/>
                                      </p:to>
                                    </p:set>
                                    <p:animEffect transition="in" filter="blinds(horizontal)">
                                      <p:cBhvr>
                                        <p:cTn id="22" dur="500"/>
                                        <p:tgtEl>
                                          <p:spTgt spid="574470"/>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574500"/>
                                        </p:tgtEl>
                                        <p:attrNameLst>
                                          <p:attrName>style.visibility</p:attrName>
                                        </p:attrNameLst>
                                      </p:cBhvr>
                                      <p:to>
                                        <p:strVal val="visible"/>
                                      </p:to>
                                    </p:set>
                                    <p:animEffect transition="in" filter="blinds(horizontal)">
                                      <p:cBhvr>
                                        <p:cTn id="27" dur="500"/>
                                        <p:tgtEl>
                                          <p:spTgt spid="5745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4469" grpId="0" animBg="1"/>
      <p:bldP spid="574470" grpId="0" animBg="1"/>
      <p:bldP spid="574501" grpId="0"/>
      <p:bldP spid="57450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p:cNvSpPr>
          <p:nvPr>
            <p:ph type="title"/>
          </p:nvPr>
        </p:nvSpPr>
        <p:spPr>
          <a:xfrm>
            <a:off x="266700" y="165100"/>
            <a:ext cx="8640763" cy="533400"/>
          </a:xfrm>
          <a:ln/>
        </p:spPr>
        <p:txBody>
          <a:bodyPr vert="horz" wrap="square" lIns="91440" tIns="45720" rIns="91440" bIns="45720" anchor="ctr" anchorCtr="0"/>
          <a:lstStyle/>
          <a:p>
            <a:pPr eaLnBrk="1" hangingPunct="1"/>
            <a:r>
              <a:rPr lang="en-US" altLang="zh-CN" sz="2800" dirty="0"/>
              <a:t>Cache</a:t>
            </a:r>
            <a:r>
              <a:rPr lang="zh-CN" altLang="en-US" sz="2800" dirty="0"/>
              <a:t>映射(</a:t>
            </a:r>
            <a:r>
              <a:rPr lang="en-US" altLang="zh-CN" sz="2800" dirty="0"/>
              <a:t>Cache Mapping)</a:t>
            </a:r>
          </a:p>
        </p:txBody>
      </p:sp>
      <p:sp>
        <p:nvSpPr>
          <p:cNvPr id="420867" name="Rectangle 3"/>
          <p:cNvSpPr>
            <a:spLocks noGrp="1"/>
          </p:cNvSpPr>
          <p:nvPr>
            <p:ph idx="1" hasCustomPrompt="1"/>
          </p:nvPr>
        </p:nvSpPr>
        <p:spPr>
          <a:xfrm>
            <a:off x="90488" y="990600"/>
            <a:ext cx="8945562" cy="5138738"/>
          </a:xfrm>
          <a:ln/>
        </p:spPr>
        <p:txBody>
          <a:bodyPr vert="horz" wrap="square" lIns="91440" tIns="45720" rIns="91440" bIns="45720" anchor="t" anchorCtr="0"/>
          <a:lstStyle/>
          <a:p>
            <a:pPr eaLnBrk="1" hangingPunct="1">
              <a:lnSpc>
                <a:spcPct val="110000"/>
              </a:lnSpc>
              <a:spcBef>
                <a:spcPct val="25000"/>
              </a:spcBef>
            </a:pPr>
            <a:r>
              <a:rPr lang="zh-CN" altLang="en-US" sz="2000" dirty="0">
                <a:ea typeface="黑体" panose="02010609060101010101" pitchFamily="49" charset="-122"/>
              </a:rPr>
              <a:t>什么是</a:t>
            </a:r>
            <a:r>
              <a:rPr lang="en-US" altLang="zh-CN" sz="2000" dirty="0">
                <a:ea typeface="黑体" panose="02010609060101010101" pitchFamily="49" charset="-122"/>
              </a:rPr>
              <a:t>Cache</a:t>
            </a:r>
            <a:r>
              <a:rPr lang="zh-CN" altLang="en-US" sz="2000" dirty="0">
                <a:ea typeface="黑体" panose="02010609060101010101" pitchFamily="49" charset="-122"/>
              </a:rPr>
              <a:t>的映射功能？</a:t>
            </a:r>
          </a:p>
          <a:p>
            <a:pPr lvl="1" eaLnBrk="1" hangingPunct="1">
              <a:lnSpc>
                <a:spcPct val="110000"/>
              </a:lnSpc>
              <a:spcBef>
                <a:spcPct val="25000"/>
              </a:spcBef>
            </a:pPr>
            <a:r>
              <a:rPr lang="zh-CN" altLang="en-US" dirty="0">
                <a:ea typeface="黑体" panose="02010609060101010101" pitchFamily="49" charset="-122"/>
              </a:rPr>
              <a:t>把访问的局部主存区域取到</a:t>
            </a:r>
            <a:r>
              <a:rPr lang="en-US" altLang="zh-CN" dirty="0">
                <a:ea typeface="黑体" panose="02010609060101010101" pitchFamily="49" charset="-122"/>
              </a:rPr>
              <a:t>Cache</a:t>
            </a:r>
            <a:r>
              <a:rPr lang="zh-CN" altLang="en-US" dirty="0">
                <a:ea typeface="黑体" panose="02010609060101010101" pitchFamily="49" charset="-122"/>
              </a:rPr>
              <a:t>中时，该放到</a:t>
            </a:r>
            <a:r>
              <a:rPr lang="en-US" altLang="zh-CN" dirty="0">
                <a:ea typeface="黑体" panose="02010609060101010101" pitchFamily="49" charset="-122"/>
              </a:rPr>
              <a:t>Cache</a:t>
            </a:r>
            <a:r>
              <a:rPr lang="zh-CN" altLang="en-US" dirty="0">
                <a:ea typeface="黑体" panose="02010609060101010101" pitchFamily="49" charset="-122"/>
              </a:rPr>
              <a:t>的何处？</a:t>
            </a:r>
          </a:p>
          <a:p>
            <a:pPr lvl="1" eaLnBrk="1" hangingPunct="1">
              <a:lnSpc>
                <a:spcPct val="110000"/>
              </a:lnSpc>
              <a:spcBef>
                <a:spcPct val="25000"/>
              </a:spcBef>
            </a:pPr>
            <a:r>
              <a:rPr lang="en-US" altLang="zh-CN" dirty="0">
                <a:ea typeface="黑体" panose="02010609060101010101" pitchFamily="49" charset="-122"/>
              </a:rPr>
              <a:t>Cache</a:t>
            </a:r>
            <a:r>
              <a:rPr lang="zh-CN" altLang="en-US" dirty="0">
                <a:ea typeface="黑体" panose="02010609060101010101" pitchFamily="49" charset="-122"/>
              </a:rPr>
              <a:t>槽比主存块少，多个主存块映射到一个</a:t>
            </a:r>
            <a:r>
              <a:rPr lang="en-US" altLang="zh-CN" dirty="0">
                <a:ea typeface="黑体" panose="02010609060101010101" pitchFamily="49" charset="-122"/>
              </a:rPr>
              <a:t>Cache</a:t>
            </a:r>
            <a:r>
              <a:rPr lang="zh-CN" altLang="en-US" dirty="0">
                <a:ea typeface="黑体" panose="02010609060101010101" pitchFamily="49" charset="-122"/>
              </a:rPr>
              <a:t>槽中</a:t>
            </a:r>
          </a:p>
          <a:p>
            <a:pPr eaLnBrk="1" hangingPunct="1">
              <a:lnSpc>
                <a:spcPct val="110000"/>
              </a:lnSpc>
              <a:spcBef>
                <a:spcPct val="25000"/>
              </a:spcBef>
            </a:pPr>
            <a:r>
              <a:rPr lang="zh-CN" altLang="en-US" sz="2000" dirty="0">
                <a:ea typeface="黑体" panose="02010609060101010101" pitchFamily="49" charset="-122"/>
              </a:rPr>
              <a:t>如何进行映射？</a:t>
            </a:r>
          </a:p>
          <a:p>
            <a:pPr lvl="1" eaLnBrk="1" hangingPunct="1">
              <a:lnSpc>
                <a:spcPct val="110000"/>
              </a:lnSpc>
              <a:spcBef>
                <a:spcPct val="25000"/>
              </a:spcBef>
            </a:pPr>
            <a:r>
              <a:rPr lang="zh-CN" altLang="en-US" dirty="0">
                <a:ea typeface="黑体" panose="02010609060101010101" pitchFamily="49" charset="-122"/>
              </a:rPr>
              <a:t>把主存划分成大小相等的</a:t>
            </a:r>
            <a:r>
              <a:rPr lang="zh-CN" altLang="en-US" dirty="0">
                <a:solidFill>
                  <a:srgbClr val="FF0000"/>
                </a:solidFill>
                <a:ea typeface="黑体" panose="02010609060101010101" pitchFamily="49" charset="-122"/>
              </a:rPr>
              <a:t>主存块（</a:t>
            </a:r>
            <a:r>
              <a:rPr lang="en-US" altLang="zh-CN" dirty="0">
                <a:solidFill>
                  <a:srgbClr val="FF0000"/>
                </a:solidFill>
                <a:ea typeface="黑体" panose="02010609060101010101" pitchFamily="49" charset="-122"/>
              </a:rPr>
              <a:t>Block</a:t>
            </a:r>
            <a:r>
              <a:rPr lang="zh-CN" altLang="en-US" dirty="0">
                <a:solidFill>
                  <a:srgbClr val="FF0000"/>
                </a:solidFill>
                <a:ea typeface="黑体" panose="02010609060101010101" pitchFamily="49" charset="-122"/>
              </a:rPr>
              <a:t>）</a:t>
            </a:r>
          </a:p>
          <a:p>
            <a:pPr lvl="1" eaLnBrk="1" hangingPunct="1">
              <a:lnSpc>
                <a:spcPct val="110000"/>
              </a:lnSpc>
              <a:spcBef>
                <a:spcPct val="25000"/>
              </a:spcBef>
            </a:pPr>
            <a:r>
              <a:rPr lang="en-US" altLang="zh-CN" dirty="0">
                <a:ea typeface="黑体" panose="02010609060101010101" pitchFamily="49" charset="-122"/>
              </a:rPr>
              <a:t>Cache</a:t>
            </a:r>
            <a:r>
              <a:rPr lang="zh-CN" altLang="en-US" dirty="0">
                <a:ea typeface="黑体" panose="02010609060101010101" pitchFamily="49" charset="-122"/>
              </a:rPr>
              <a:t>中存放一个主存块的对应单位称为</a:t>
            </a:r>
            <a:r>
              <a:rPr lang="zh-CN" altLang="en-US" dirty="0">
                <a:solidFill>
                  <a:srgbClr val="FF0000"/>
                </a:solidFill>
                <a:ea typeface="黑体" panose="02010609060101010101" pitchFamily="49" charset="-122"/>
              </a:rPr>
              <a:t>槽（</a:t>
            </a:r>
            <a:r>
              <a:rPr lang="en-US" altLang="zh-CN" dirty="0">
                <a:solidFill>
                  <a:srgbClr val="FF0000"/>
                </a:solidFill>
                <a:ea typeface="黑体" panose="02010609060101010101" pitchFamily="49" charset="-122"/>
              </a:rPr>
              <a:t>Slot</a:t>
            </a:r>
            <a:r>
              <a:rPr lang="zh-CN" altLang="en-US" dirty="0">
                <a:solidFill>
                  <a:srgbClr val="FF0000"/>
                </a:solidFill>
                <a:ea typeface="黑体" panose="02010609060101010101" pitchFamily="49" charset="-122"/>
              </a:rPr>
              <a:t>）或行（</a:t>
            </a:r>
            <a:r>
              <a:rPr lang="en-US" altLang="zh-CN" dirty="0">
                <a:solidFill>
                  <a:srgbClr val="FF0000"/>
                </a:solidFill>
                <a:ea typeface="黑体" panose="02010609060101010101" pitchFamily="49" charset="-122"/>
              </a:rPr>
              <a:t>line</a:t>
            </a:r>
            <a:r>
              <a:rPr lang="zh-CN" altLang="en-US" dirty="0">
                <a:solidFill>
                  <a:srgbClr val="FF0000"/>
                </a:solidFill>
                <a:ea typeface="黑体" panose="02010609060101010101" pitchFamily="49" charset="-122"/>
              </a:rPr>
              <a:t>）或块（</a:t>
            </a:r>
            <a:r>
              <a:rPr lang="en-US" altLang="zh-CN" dirty="0">
                <a:solidFill>
                  <a:srgbClr val="FF0000"/>
                </a:solidFill>
                <a:ea typeface="黑体" panose="02010609060101010101" pitchFamily="49" charset="-122"/>
              </a:rPr>
              <a:t>Block</a:t>
            </a:r>
            <a:r>
              <a:rPr lang="zh-CN" altLang="en-US" dirty="0">
                <a:solidFill>
                  <a:srgbClr val="FF0000"/>
                </a:solidFill>
                <a:ea typeface="黑体" panose="02010609060101010101" pitchFamily="49" charset="-122"/>
              </a:rPr>
              <a:t>）</a:t>
            </a:r>
          </a:p>
          <a:p>
            <a:pPr lvl="1" eaLnBrk="1" hangingPunct="1">
              <a:lnSpc>
                <a:spcPct val="110000"/>
              </a:lnSpc>
              <a:spcBef>
                <a:spcPct val="25000"/>
              </a:spcBef>
            </a:pPr>
            <a:r>
              <a:rPr lang="zh-CN" altLang="en-US" dirty="0">
                <a:ea typeface="黑体" panose="02010609060101010101" pitchFamily="49" charset="-122"/>
              </a:rPr>
              <a:t>将主存块和</a:t>
            </a:r>
            <a:r>
              <a:rPr lang="en-US" altLang="zh-CN" dirty="0">
                <a:ea typeface="黑体" panose="02010609060101010101" pitchFamily="49" charset="-122"/>
              </a:rPr>
              <a:t>Cache</a:t>
            </a:r>
            <a:r>
              <a:rPr lang="zh-CN" altLang="en-US" dirty="0">
                <a:ea typeface="黑体" panose="02010609060101010101" pitchFamily="49" charset="-122"/>
              </a:rPr>
              <a:t>行按照以下三种方式进行映射</a:t>
            </a:r>
          </a:p>
          <a:p>
            <a:pPr lvl="2" eaLnBrk="1" hangingPunct="1">
              <a:lnSpc>
                <a:spcPct val="110000"/>
              </a:lnSpc>
              <a:spcBef>
                <a:spcPct val="25000"/>
              </a:spcBef>
            </a:pPr>
            <a:r>
              <a:rPr lang="zh-CN" altLang="en-US" sz="2000" dirty="0">
                <a:ea typeface="黑体" panose="02010609060101010101" pitchFamily="49" charset="-122"/>
              </a:rPr>
              <a:t>直接(</a:t>
            </a:r>
            <a:r>
              <a:rPr lang="en-US" altLang="zh-CN" sz="2000" dirty="0">
                <a:ea typeface="黑体" panose="02010609060101010101" pitchFamily="49" charset="-122"/>
              </a:rPr>
              <a:t>Direct)</a:t>
            </a:r>
            <a:r>
              <a:rPr lang="zh-CN" altLang="en-US" sz="2000" dirty="0">
                <a:ea typeface="黑体" panose="02010609060101010101" pitchFamily="49" charset="-122"/>
              </a:rPr>
              <a:t>：</a:t>
            </a:r>
            <a:r>
              <a:rPr lang="zh-CN" altLang="en-US" sz="2000" dirty="0">
                <a:solidFill>
                  <a:srgbClr val="006600"/>
                </a:solidFill>
                <a:ea typeface="黑体" panose="02010609060101010101" pitchFamily="49" charset="-122"/>
              </a:rPr>
              <a:t>每个主存块映射到</a:t>
            </a:r>
            <a:r>
              <a:rPr lang="en-US" altLang="zh-CN" sz="2000" dirty="0">
                <a:solidFill>
                  <a:srgbClr val="006600"/>
                </a:solidFill>
                <a:ea typeface="黑体" panose="02010609060101010101" pitchFamily="49" charset="-122"/>
              </a:rPr>
              <a:t>Cache</a:t>
            </a:r>
            <a:r>
              <a:rPr lang="zh-CN" altLang="en-US" sz="2000" dirty="0">
                <a:solidFill>
                  <a:srgbClr val="006600"/>
                </a:solidFill>
                <a:ea typeface="黑体" panose="02010609060101010101" pitchFamily="49" charset="-122"/>
              </a:rPr>
              <a:t>的固定行中；</a:t>
            </a:r>
          </a:p>
          <a:p>
            <a:pPr lvl="2" eaLnBrk="1" hangingPunct="1">
              <a:lnSpc>
                <a:spcPct val="110000"/>
              </a:lnSpc>
              <a:spcBef>
                <a:spcPct val="25000"/>
              </a:spcBef>
            </a:pPr>
            <a:r>
              <a:rPr lang="zh-CN" altLang="en-US" sz="2000" dirty="0">
                <a:ea typeface="黑体" panose="02010609060101010101" pitchFamily="49" charset="-122"/>
              </a:rPr>
              <a:t>全相联(</a:t>
            </a:r>
            <a:r>
              <a:rPr lang="en-US" altLang="zh-CN" sz="2000" dirty="0">
                <a:ea typeface="黑体" panose="02010609060101010101" pitchFamily="49" charset="-122"/>
              </a:rPr>
              <a:t>Full Associate)</a:t>
            </a:r>
            <a:r>
              <a:rPr lang="zh-CN" altLang="en-US" sz="2000" dirty="0">
                <a:ea typeface="黑体" panose="02010609060101010101" pitchFamily="49" charset="-122"/>
              </a:rPr>
              <a:t>：</a:t>
            </a:r>
            <a:r>
              <a:rPr lang="zh-CN" altLang="en-US" sz="2000" dirty="0">
                <a:solidFill>
                  <a:srgbClr val="006600"/>
                </a:solidFill>
                <a:ea typeface="黑体" panose="02010609060101010101" pitchFamily="49" charset="-122"/>
              </a:rPr>
              <a:t>每个主存块映射到</a:t>
            </a:r>
            <a:r>
              <a:rPr lang="en-US" altLang="zh-CN" sz="2000" dirty="0">
                <a:solidFill>
                  <a:srgbClr val="006600"/>
                </a:solidFill>
                <a:ea typeface="黑体" panose="02010609060101010101" pitchFamily="49" charset="-122"/>
              </a:rPr>
              <a:t>Cache</a:t>
            </a:r>
            <a:r>
              <a:rPr lang="zh-CN" altLang="en-US" sz="2000" dirty="0">
                <a:solidFill>
                  <a:srgbClr val="006600"/>
                </a:solidFill>
                <a:ea typeface="黑体" panose="02010609060101010101" pitchFamily="49" charset="-122"/>
              </a:rPr>
              <a:t>的任意行中；</a:t>
            </a:r>
            <a:endParaRPr lang="zh-CN" altLang="en-US" sz="2000" dirty="0">
              <a:ea typeface="黑体" panose="02010609060101010101" pitchFamily="49" charset="-122"/>
            </a:endParaRPr>
          </a:p>
          <a:p>
            <a:pPr lvl="2" eaLnBrk="1" hangingPunct="1">
              <a:lnSpc>
                <a:spcPct val="110000"/>
              </a:lnSpc>
              <a:spcBef>
                <a:spcPct val="25000"/>
              </a:spcBef>
            </a:pPr>
            <a:r>
              <a:rPr lang="zh-CN" altLang="en-US" sz="2000" dirty="0">
                <a:ea typeface="黑体" panose="02010609060101010101" pitchFamily="49" charset="-122"/>
              </a:rPr>
              <a:t>组相联(</a:t>
            </a:r>
            <a:r>
              <a:rPr lang="en-US" altLang="zh-CN" sz="2000" dirty="0">
                <a:ea typeface="黑体" panose="02010609060101010101" pitchFamily="49" charset="-122"/>
              </a:rPr>
              <a:t>Set Associate)</a:t>
            </a:r>
            <a:r>
              <a:rPr lang="zh-CN" altLang="en-US" sz="2000" dirty="0">
                <a:ea typeface="黑体" panose="02010609060101010101" pitchFamily="49" charset="-122"/>
              </a:rPr>
              <a:t>：</a:t>
            </a:r>
            <a:r>
              <a:rPr lang="zh-CN" altLang="en-US" sz="2000" dirty="0">
                <a:solidFill>
                  <a:srgbClr val="006600"/>
                </a:solidFill>
                <a:ea typeface="黑体" panose="02010609060101010101" pitchFamily="49" charset="-122"/>
              </a:rPr>
              <a:t>每个主存块映射到</a:t>
            </a:r>
            <a:r>
              <a:rPr lang="en-US" altLang="zh-CN" sz="2000" dirty="0">
                <a:solidFill>
                  <a:srgbClr val="006600"/>
                </a:solidFill>
                <a:ea typeface="黑体" panose="02010609060101010101" pitchFamily="49" charset="-122"/>
              </a:rPr>
              <a:t>Cache</a:t>
            </a:r>
            <a:r>
              <a:rPr lang="zh-CN" altLang="en-US" sz="2000" dirty="0">
                <a:solidFill>
                  <a:srgbClr val="006600"/>
                </a:solidFill>
                <a:ea typeface="黑体" panose="02010609060101010101" pitchFamily="49" charset="-122"/>
              </a:rPr>
              <a:t>的固定组中的任</a:t>
            </a:r>
          </a:p>
          <a:p>
            <a:pPr lvl="2" eaLnBrk="1" hangingPunct="1">
              <a:lnSpc>
                <a:spcPct val="110000"/>
              </a:lnSpc>
              <a:spcBef>
                <a:spcPct val="25000"/>
              </a:spcBef>
              <a:buNone/>
            </a:pPr>
            <a:r>
              <a:rPr lang="zh-CN" altLang="en-US" sz="2000" dirty="0">
                <a:solidFill>
                  <a:srgbClr val="006600"/>
                </a:solidFill>
                <a:ea typeface="黑体" panose="02010609060101010101" pitchFamily="49" charset="-122"/>
              </a:rPr>
              <a:t>                                             意一行中。</a:t>
            </a:r>
            <a:endParaRPr lang="zh-CN" altLang="en-US" sz="2000" dirty="0">
              <a:ea typeface="黑体" panose="02010609060101010101" pitchFamily="49" charset="-122"/>
            </a:endParaRPr>
          </a:p>
          <a:p>
            <a:pPr lvl="1" eaLnBrk="1" hangingPunct="1">
              <a:lnSpc>
                <a:spcPct val="80000"/>
              </a:lnSpc>
              <a:buNone/>
            </a:pPr>
            <a:r>
              <a:rPr lang="zh-CN" altLang="en-US" sz="1600" dirty="0">
                <a:latin typeface="宋体" panose="02010600030101010101" pitchFamily="2" charset="-122"/>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20867">
                                            <p:txEl>
                                              <p:pRg st="1" end="1"/>
                                            </p:txEl>
                                          </p:spTgt>
                                        </p:tgtEl>
                                        <p:attrNameLst>
                                          <p:attrName>style.visibility</p:attrName>
                                        </p:attrNameLst>
                                      </p:cBhvr>
                                      <p:to>
                                        <p:strVal val="visible"/>
                                      </p:to>
                                    </p:set>
                                    <p:animEffect transition="in" filter="blinds(horizontal)">
                                      <p:cBhvr>
                                        <p:cTn id="7" dur="500"/>
                                        <p:tgtEl>
                                          <p:spTgt spid="420867">
                                            <p:txEl>
                                              <p:pRg st="1" end="1"/>
                                            </p:txEl>
                                          </p:spTgt>
                                        </p:tgtEl>
                                      </p:cBhvr>
                                    </p:animEffect>
                                  </p:childTnLst>
                                  <p:subTnLst>
                                    <p:animClr clrSpc="rgb" dir="cw">
                                      <p:cBhvr override="childStyle">
                                        <p:cTn dur="1" fill="hold" display="0" masterRel="nextClick" afterEffect="1"/>
                                        <p:tgtEl>
                                          <p:spTgt spid="420867">
                                            <p:txEl>
                                              <p:pRg st="1" end="1"/>
                                            </p:txEl>
                                          </p:spTgt>
                                        </p:tgtEl>
                                        <p:attrNameLst>
                                          <p:attrName>ppt_c</p:attrName>
                                        </p:attrNameLst>
                                      </p:cBhvr>
                                      <p:to>
                                        <a:srgbClr val="808080"/>
                                      </p:to>
                                    </p:animClr>
                                  </p:sub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20867">
                                            <p:txEl>
                                              <p:pRg st="2" end="2"/>
                                            </p:txEl>
                                          </p:spTgt>
                                        </p:tgtEl>
                                        <p:attrNameLst>
                                          <p:attrName>style.visibility</p:attrName>
                                        </p:attrNameLst>
                                      </p:cBhvr>
                                      <p:to>
                                        <p:strVal val="visible"/>
                                      </p:to>
                                    </p:set>
                                    <p:animEffect transition="in" filter="blinds(horizontal)">
                                      <p:cBhvr>
                                        <p:cTn id="12" dur="500"/>
                                        <p:tgtEl>
                                          <p:spTgt spid="420867">
                                            <p:txEl>
                                              <p:pRg st="2" end="2"/>
                                            </p:txEl>
                                          </p:spTgt>
                                        </p:tgtEl>
                                      </p:cBhvr>
                                    </p:animEffect>
                                  </p:childTnLst>
                                  <p:subTnLst>
                                    <p:animClr clrSpc="rgb" dir="cw">
                                      <p:cBhvr override="childStyle">
                                        <p:cTn dur="1" fill="hold" display="0" masterRel="nextClick" afterEffect="1"/>
                                        <p:tgtEl>
                                          <p:spTgt spid="420867">
                                            <p:txEl>
                                              <p:pRg st="2" end="2"/>
                                            </p:txEl>
                                          </p:spTgt>
                                        </p:tgtEl>
                                        <p:attrNameLst>
                                          <p:attrName>ppt_c</p:attrName>
                                        </p:attrNameLst>
                                      </p:cBhvr>
                                      <p:to>
                                        <a:srgbClr val="808080"/>
                                      </p:to>
                                    </p:animClr>
                                  </p:sub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420867">
                                            <p:txEl>
                                              <p:pRg st="4" end="4"/>
                                            </p:txEl>
                                          </p:spTgt>
                                        </p:tgtEl>
                                        <p:attrNameLst>
                                          <p:attrName>style.visibility</p:attrName>
                                        </p:attrNameLst>
                                      </p:cBhvr>
                                      <p:to>
                                        <p:strVal val="visible"/>
                                      </p:to>
                                    </p:set>
                                    <p:animEffect transition="in" filter="blinds(horizontal)">
                                      <p:cBhvr>
                                        <p:cTn id="17" dur="500"/>
                                        <p:tgtEl>
                                          <p:spTgt spid="420867">
                                            <p:txEl>
                                              <p:pRg st="4" end="4"/>
                                            </p:txEl>
                                          </p:spTgt>
                                        </p:tgtEl>
                                      </p:cBhvr>
                                    </p:animEffect>
                                  </p:childTnLst>
                                  <p:subTnLst>
                                    <p:animClr clrSpc="rgb" dir="cw">
                                      <p:cBhvr override="childStyle">
                                        <p:cTn dur="1" fill="hold" display="0" masterRel="nextClick" afterEffect="1"/>
                                        <p:tgtEl>
                                          <p:spTgt spid="420867">
                                            <p:txEl>
                                              <p:pRg st="4" end="4"/>
                                            </p:txEl>
                                          </p:spTgt>
                                        </p:tgtEl>
                                        <p:attrNameLst>
                                          <p:attrName>ppt_c</p:attrName>
                                        </p:attrNameLst>
                                      </p:cBhvr>
                                      <p:to>
                                        <a:srgbClr val="808080"/>
                                      </p:to>
                                    </p:animClr>
                                  </p:sub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420867">
                                            <p:txEl>
                                              <p:pRg st="5" end="5"/>
                                            </p:txEl>
                                          </p:spTgt>
                                        </p:tgtEl>
                                        <p:attrNameLst>
                                          <p:attrName>style.visibility</p:attrName>
                                        </p:attrNameLst>
                                      </p:cBhvr>
                                      <p:to>
                                        <p:strVal val="visible"/>
                                      </p:to>
                                    </p:set>
                                    <p:animEffect transition="in" filter="blinds(horizontal)">
                                      <p:cBhvr>
                                        <p:cTn id="22" dur="500"/>
                                        <p:tgtEl>
                                          <p:spTgt spid="420867">
                                            <p:txEl>
                                              <p:pRg st="5" end="5"/>
                                            </p:txEl>
                                          </p:spTgt>
                                        </p:tgtEl>
                                      </p:cBhvr>
                                    </p:animEffect>
                                  </p:childTnLst>
                                  <p:subTnLst>
                                    <p:animClr clrSpc="rgb" dir="cw">
                                      <p:cBhvr override="childStyle">
                                        <p:cTn dur="1" fill="hold" display="0" masterRel="nextClick" afterEffect="1"/>
                                        <p:tgtEl>
                                          <p:spTgt spid="420867">
                                            <p:txEl>
                                              <p:pRg st="5" end="5"/>
                                            </p:txEl>
                                          </p:spTgt>
                                        </p:tgtEl>
                                        <p:attrNameLst>
                                          <p:attrName>ppt_c</p:attrName>
                                        </p:attrNameLst>
                                      </p:cBhvr>
                                      <p:to>
                                        <a:srgbClr val="808080"/>
                                      </p:to>
                                    </p:animClr>
                                  </p:sub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420867">
                                            <p:txEl>
                                              <p:pRg st="6" end="6"/>
                                            </p:txEl>
                                          </p:spTgt>
                                        </p:tgtEl>
                                        <p:attrNameLst>
                                          <p:attrName>style.visibility</p:attrName>
                                        </p:attrNameLst>
                                      </p:cBhvr>
                                      <p:to>
                                        <p:strVal val="visible"/>
                                      </p:to>
                                    </p:set>
                                    <p:animEffect transition="in" filter="blinds(horizontal)">
                                      <p:cBhvr>
                                        <p:cTn id="27" dur="500"/>
                                        <p:tgtEl>
                                          <p:spTgt spid="420867">
                                            <p:txEl>
                                              <p:pRg st="6" end="6"/>
                                            </p:txEl>
                                          </p:spTgt>
                                        </p:tgtEl>
                                      </p:cBhvr>
                                    </p:animEffect>
                                  </p:childTnLst>
                                  <p:subTnLst>
                                    <p:animClr clrSpc="rgb" dir="cw">
                                      <p:cBhvr override="childStyle">
                                        <p:cTn dur="1" fill="hold" display="0" masterRel="nextClick" afterEffect="1"/>
                                        <p:tgtEl>
                                          <p:spTgt spid="420867">
                                            <p:txEl>
                                              <p:pRg st="6" end="6"/>
                                            </p:txEl>
                                          </p:spTgt>
                                        </p:tgtEl>
                                        <p:attrNameLst>
                                          <p:attrName>ppt_c</p:attrName>
                                        </p:attrNameLst>
                                      </p:cBhvr>
                                      <p:to>
                                        <a:srgbClr val="808080"/>
                                      </p:to>
                                    </p:animClr>
                                  </p:sub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420867">
                                            <p:txEl>
                                              <p:charRg st="177" end="207"/>
                                            </p:txEl>
                                          </p:spTgt>
                                        </p:tgtEl>
                                        <p:attrNameLst>
                                          <p:attrName>style.visibility</p:attrName>
                                        </p:attrNameLst>
                                      </p:cBhvr>
                                      <p:to>
                                        <p:strVal val="visible"/>
                                      </p:to>
                                    </p:set>
                                    <p:animEffect transition="in" filter="blinds(horizontal)">
                                      <p:cBhvr>
                                        <p:cTn id="32" dur="500"/>
                                        <p:tgtEl>
                                          <p:spTgt spid="420867">
                                            <p:txEl>
                                              <p:charRg st="177" end="207"/>
                                            </p:txEl>
                                          </p:spTgt>
                                        </p:tgtEl>
                                      </p:cBhvr>
                                    </p:animEffect>
                                  </p:childTnLst>
                                  <p:subTnLst>
                                    <p:animClr clrSpc="rgb" dir="cw">
                                      <p:cBhvr override="childStyle">
                                        <p:cTn dur="1" fill="hold" display="0" masterRel="nextClick" afterEffect="1"/>
                                        <p:tgtEl>
                                          <p:spTgt spid="420867">
                                            <p:txEl>
                                              <p:charRg st="177" end="207"/>
                                            </p:txEl>
                                          </p:spTgt>
                                        </p:tgtEl>
                                        <p:attrNameLst>
                                          <p:attrName>ppt_c</p:attrName>
                                        </p:attrNameLst>
                                      </p:cBhvr>
                                      <p:to>
                                        <a:srgbClr val="808080"/>
                                      </p:to>
                                    </p:animClr>
                                  </p:sub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420867">
                                            <p:txEl>
                                              <p:charRg st="207" end="246"/>
                                            </p:txEl>
                                          </p:spTgt>
                                        </p:tgtEl>
                                        <p:attrNameLst>
                                          <p:attrName>style.visibility</p:attrName>
                                        </p:attrNameLst>
                                      </p:cBhvr>
                                      <p:to>
                                        <p:strVal val="visible"/>
                                      </p:to>
                                    </p:set>
                                    <p:animEffect transition="in" filter="blinds(horizontal)">
                                      <p:cBhvr>
                                        <p:cTn id="37" dur="500"/>
                                        <p:tgtEl>
                                          <p:spTgt spid="420867">
                                            <p:txEl>
                                              <p:charRg st="207" end="246"/>
                                            </p:txEl>
                                          </p:spTgt>
                                        </p:tgtEl>
                                      </p:cBhvr>
                                    </p:animEffect>
                                  </p:childTnLst>
                                  <p:subTnLst>
                                    <p:animClr clrSpc="rgb" dir="cw">
                                      <p:cBhvr override="childStyle">
                                        <p:cTn dur="1" fill="hold" display="0" masterRel="nextClick" afterEffect="1"/>
                                        <p:tgtEl>
                                          <p:spTgt spid="420867">
                                            <p:txEl>
                                              <p:charRg st="207" end="246"/>
                                            </p:txEl>
                                          </p:spTgt>
                                        </p:tgtEl>
                                        <p:attrNameLst>
                                          <p:attrName>ppt_c</p:attrName>
                                        </p:attrNameLst>
                                      </p:cBhvr>
                                      <p:to>
                                        <a:srgbClr val="808080"/>
                                      </p:to>
                                    </p:animClr>
                                  </p:sub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420867">
                                            <p:txEl>
                                              <p:charRg st="246" end="286"/>
                                            </p:txEl>
                                          </p:spTgt>
                                        </p:tgtEl>
                                        <p:attrNameLst>
                                          <p:attrName>style.visibility</p:attrName>
                                        </p:attrNameLst>
                                      </p:cBhvr>
                                      <p:to>
                                        <p:strVal val="visible"/>
                                      </p:to>
                                    </p:set>
                                    <p:animEffect transition="in" filter="blinds(horizontal)">
                                      <p:cBhvr>
                                        <p:cTn id="42" dur="500"/>
                                        <p:tgtEl>
                                          <p:spTgt spid="420867">
                                            <p:txEl>
                                              <p:charRg st="246" end="286"/>
                                            </p:txEl>
                                          </p:spTgt>
                                        </p:tgtEl>
                                      </p:cBhvr>
                                    </p:animEffect>
                                  </p:childTnLst>
                                </p:cTn>
                              </p:par>
                              <p:par>
                                <p:cTn id="43" presetID="3" presetClass="entr" presetSubtype="10" fill="hold" nodeType="withEffect">
                                  <p:stCondLst>
                                    <p:cond delay="0"/>
                                  </p:stCondLst>
                                  <p:childTnLst>
                                    <p:set>
                                      <p:cBhvr>
                                        <p:cTn id="44" dur="1" fill="hold">
                                          <p:stCondLst>
                                            <p:cond delay="0"/>
                                          </p:stCondLst>
                                        </p:cTn>
                                        <p:tgtEl>
                                          <p:spTgt spid="420867">
                                            <p:txEl>
                                              <p:charRg st="286" end="336"/>
                                            </p:txEl>
                                          </p:spTgt>
                                        </p:tgtEl>
                                        <p:attrNameLst>
                                          <p:attrName>style.visibility</p:attrName>
                                        </p:attrNameLst>
                                      </p:cBhvr>
                                      <p:to>
                                        <p:strVal val="visible"/>
                                      </p:to>
                                    </p:set>
                                    <p:animEffect transition="in" filter="blinds(horizontal)">
                                      <p:cBhvr>
                                        <p:cTn id="45" dur="500"/>
                                        <p:tgtEl>
                                          <p:spTgt spid="420867">
                                            <p:txEl>
                                              <p:charRg st="286" end="33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p:cNvSpPr>
          <p:nvPr>
            <p:ph type="title"/>
          </p:nvPr>
        </p:nvSpPr>
        <p:spPr>
          <a:xfrm>
            <a:off x="225425" y="306388"/>
            <a:ext cx="8740775" cy="466725"/>
          </a:xfrm>
          <a:ln/>
        </p:spPr>
        <p:txBody>
          <a:bodyPr vert="horz" wrap="square" lIns="91440" tIns="45720" rIns="91440" bIns="45720" anchor="ctr" anchorCtr="0"/>
          <a:lstStyle/>
          <a:p>
            <a:pPr eaLnBrk="1" hangingPunct="1"/>
            <a:r>
              <a:rPr lang="en-US" altLang="zh-CN" sz="2800" dirty="0">
                <a:latin typeface="Arial" panose="020B0604020202020204" pitchFamily="34" charset="0"/>
              </a:rPr>
              <a:t>The Simplest Cache: </a:t>
            </a:r>
            <a:r>
              <a:rPr lang="en-US" altLang="zh-CN" sz="2800" dirty="0">
                <a:solidFill>
                  <a:srgbClr val="CC0000"/>
                </a:solidFill>
                <a:latin typeface="Arial" panose="020B0604020202020204" pitchFamily="34" charset="0"/>
              </a:rPr>
              <a:t>Direct  Mapped Cache</a:t>
            </a:r>
          </a:p>
        </p:txBody>
      </p:sp>
      <p:sp>
        <p:nvSpPr>
          <p:cNvPr id="421891" name="Rectangle 3"/>
          <p:cNvSpPr>
            <a:spLocks noGrp="1"/>
          </p:cNvSpPr>
          <p:nvPr>
            <p:ph idx="1" hasCustomPrompt="1"/>
          </p:nvPr>
        </p:nvSpPr>
        <p:spPr>
          <a:xfrm>
            <a:off x="250825" y="908050"/>
            <a:ext cx="8674100" cy="3286125"/>
          </a:xfrm>
          <a:ln/>
        </p:spPr>
        <p:txBody>
          <a:bodyPr vert="horz" wrap="square" lIns="91440" tIns="45720" rIns="91440" bIns="45720" anchor="t" anchorCtr="0"/>
          <a:lstStyle/>
          <a:p>
            <a:pPr eaLnBrk="1" hangingPunct="1"/>
            <a:r>
              <a:rPr lang="en-US" altLang="zh-CN" sz="2200" dirty="0">
                <a:solidFill>
                  <a:srgbClr val="CC0000"/>
                </a:solidFill>
                <a:ea typeface="黑体" panose="02010609060101010101" pitchFamily="49" charset="-122"/>
              </a:rPr>
              <a:t>Direct  Mapped Cache</a:t>
            </a:r>
            <a:r>
              <a:rPr lang="zh-CN" altLang="en-US" sz="2200" dirty="0">
                <a:ea typeface="黑体" panose="02010609060101010101" pitchFamily="49" charset="-122"/>
              </a:rPr>
              <a:t>（</a:t>
            </a:r>
            <a:r>
              <a:rPr lang="zh-CN" altLang="en-US" sz="2200" dirty="0">
                <a:ea typeface="黑体" panose="02010609060101010101" pitchFamily="49" charset="-122"/>
                <a:hlinkClick r:id="" action="ppaction://hlinkshowjump?jump=nextslide"/>
              </a:rPr>
              <a:t>直接映射</a:t>
            </a:r>
            <a:r>
              <a:rPr lang="en-US" altLang="zh-CN" sz="2200" dirty="0">
                <a:ea typeface="黑体" panose="02010609060101010101" pitchFamily="49" charset="-122"/>
                <a:hlinkClick r:id="" action="ppaction://hlinkshowjump?jump=nextslide"/>
              </a:rPr>
              <a:t>Cache</a:t>
            </a:r>
            <a:r>
              <a:rPr lang="en-US" altLang="zh-CN" sz="2200" dirty="0">
                <a:ea typeface="黑体" panose="02010609060101010101" pitchFamily="49" charset="-122"/>
              </a:rPr>
              <a:t>)</a:t>
            </a:r>
          </a:p>
          <a:p>
            <a:pPr lvl="1" eaLnBrk="1" hangingPunct="1"/>
            <a:r>
              <a:rPr lang="zh-CN" altLang="en-US" sz="2200" dirty="0">
                <a:ea typeface="黑体" panose="02010609060101010101" pitchFamily="49" charset="-122"/>
              </a:rPr>
              <a:t>把主存的每一块映射到一个固定的</a:t>
            </a:r>
            <a:r>
              <a:rPr lang="en-US" altLang="zh-CN" sz="2200" dirty="0">
                <a:ea typeface="黑体" panose="02010609060101010101" pitchFamily="49" charset="-122"/>
              </a:rPr>
              <a:t>Cache</a:t>
            </a:r>
            <a:r>
              <a:rPr lang="zh-CN" altLang="en-US" sz="2200" dirty="0">
                <a:ea typeface="黑体" panose="02010609060101010101" pitchFamily="49" charset="-122"/>
              </a:rPr>
              <a:t>行（槽）</a:t>
            </a:r>
            <a:endParaRPr lang="en-US" altLang="zh-CN" sz="2200" dirty="0">
              <a:ea typeface="黑体" panose="02010609060101010101" pitchFamily="49" charset="-122"/>
            </a:endParaRPr>
          </a:p>
          <a:p>
            <a:pPr lvl="1" eaLnBrk="1" hangingPunct="1"/>
            <a:r>
              <a:rPr lang="zh-CN" altLang="en-US" sz="2200" dirty="0">
                <a:ea typeface="黑体" panose="02010609060101010101" pitchFamily="49" charset="-122"/>
              </a:rPr>
              <a:t>也称模映射(</a:t>
            </a:r>
            <a:r>
              <a:rPr lang="en-US" altLang="zh-CN" sz="2200" dirty="0">
                <a:ea typeface="黑体" panose="02010609060101010101" pitchFamily="49" charset="-122"/>
              </a:rPr>
              <a:t>Module Mapping)</a:t>
            </a:r>
          </a:p>
          <a:p>
            <a:pPr lvl="1" eaLnBrk="1" hangingPunct="1"/>
            <a:r>
              <a:rPr lang="zh-CN" altLang="en-US" sz="2200" dirty="0">
                <a:ea typeface="黑体" panose="02010609060101010101" pitchFamily="49" charset="-122"/>
              </a:rPr>
              <a:t>映射关系为：</a:t>
            </a:r>
          </a:p>
          <a:p>
            <a:pPr eaLnBrk="1" hangingPunct="1">
              <a:buNone/>
            </a:pPr>
            <a:r>
              <a:rPr lang="en-US" altLang="zh-CN" sz="2200" dirty="0">
                <a:ea typeface="黑体" panose="02010609060101010101" pitchFamily="49" charset="-122"/>
              </a:rPr>
              <a:t>         </a:t>
            </a:r>
            <a:r>
              <a:rPr lang="en-US" altLang="zh-CN" sz="2200" dirty="0">
                <a:solidFill>
                  <a:srgbClr val="FF0000"/>
                </a:solidFill>
                <a:ea typeface="黑体" panose="02010609060101010101" pitchFamily="49" charset="-122"/>
              </a:rPr>
              <a:t>Cache</a:t>
            </a:r>
            <a:r>
              <a:rPr lang="zh-CN" altLang="en-US" sz="2200" dirty="0">
                <a:solidFill>
                  <a:srgbClr val="FF0000"/>
                </a:solidFill>
                <a:ea typeface="黑体" panose="02010609060101010101" pitchFamily="49" charset="-122"/>
              </a:rPr>
              <a:t>行号</a:t>
            </a:r>
            <a:r>
              <a:rPr lang="en-US" altLang="zh-CN" sz="2200" dirty="0">
                <a:solidFill>
                  <a:srgbClr val="FF0000"/>
                </a:solidFill>
                <a:ea typeface="黑体" panose="02010609060101010101" pitchFamily="49" charset="-122"/>
              </a:rPr>
              <a:t>=</a:t>
            </a:r>
            <a:r>
              <a:rPr lang="zh-CN" altLang="en-US" sz="2200" dirty="0">
                <a:solidFill>
                  <a:srgbClr val="FF0000"/>
                </a:solidFill>
                <a:ea typeface="黑体" panose="02010609060101010101" pitchFamily="49" charset="-122"/>
              </a:rPr>
              <a:t>主存块号 </a:t>
            </a:r>
            <a:r>
              <a:rPr lang="en-US" altLang="zh-CN" sz="2200" dirty="0">
                <a:solidFill>
                  <a:srgbClr val="FF0000"/>
                </a:solidFill>
                <a:ea typeface="黑体" panose="02010609060101010101" pitchFamily="49" charset="-122"/>
              </a:rPr>
              <a:t>mod Cache</a:t>
            </a:r>
            <a:r>
              <a:rPr lang="zh-CN" altLang="en-US" sz="2200" dirty="0">
                <a:solidFill>
                  <a:srgbClr val="FF0000"/>
                </a:solidFill>
                <a:ea typeface="黑体" panose="02010609060101010101" pitchFamily="49" charset="-122"/>
              </a:rPr>
              <a:t>行数</a:t>
            </a:r>
          </a:p>
          <a:p>
            <a:pPr eaLnBrk="1" hangingPunct="1">
              <a:buNone/>
            </a:pPr>
            <a:r>
              <a:rPr lang="zh-CN" altLang="en-US" sz="2200" dirty="0">
                <a:solidFill>
                  <a:srgbClr val="FF0000"/>
                </a:solidFill>
                <a:ea typeface="黑体" panose="02010609060101010101" pitchFamily="49" charset="-122"/>
              </a:rPr>
              <a:t>           举例：4=100 </a:t>
            </a:r>
            <a:r>
              <a:rPr lang="en-US" altLang="zh-CN" sz="2200" dirty="0">
                <a:solidFill>
                  <a:srgbClr val="FF0000"/>
                </a:solidFill>
                <a:ea typeface="黑体" panose="02010609060101010101" pitchFamily="49" charset="-122"/>
              </a:rPr>
              <a:t>mod 16  </a:t>
            </a:r>
            <a:r>
              <a:rPr lang="zh-CN" altLang="en-US" sz="2200" dirty="0">
                <a:solidFill>
                  <a:srgbClr val="FF0000"/>
                </a:solidFill>
                <a:ea typeface="黑体" panose="02010609060101010101" pitchFamily="49" charset="-122"/>
              </a:rPr>
              <a:t>（假定</a:t>
            </a:r>
            <a:r>
              <a:rPr lang="en-US" altLang="zh-CN" sz="2200" dirty="0">
                <a:solidFill>
                  <a:srgbClr val="FF0000"/>
                </a:solidFill>
                <a:ea typeface="黑体" panose="02010609060101010101" pitchFamily="49" charset="-122"/>
              </a:rPr>
              <a:t>Cache</a:t>
            </a:r>
            <a:r>
              <a:rPr lang="zh-CN" altLang="en-US" sz="2200" dirty="0">
                <a:solidFill>
                  <a:srgbClr val="FF0000"/>
                </a:solidFill>
                <a:ea typeface="黑体" panose="02010609060101010101" pitchFamily="49" charset="-122"/>
              </a:rPr>
              <a:t>共有</a:t>
            </a:r>
            <a:r>
              <a:rPr lang="en-US" altLang="zh-CN" sz="2200" dirty="0">
                <a:solidFill>
                  <a:srgbClr val="FF0000"/>
                </a:solidFill>
                <a:ea typeface="黑体" panose="02010609060101010101" pitchFamily="49" charset="-122"/>
              </a:rPr>
              <a:t>16</a:t>
            </a:r>
            <a:r>
              <a:rPr lang="zh-CN" altLang="en-US" sz="2200" dirty="0">
                <a:solidFill>
                  <a:srgbClr val="FF0000"/>
                </a:solidFill>
                <a:ea typeface="黑体" panose="02010609060101010101" pitchFamily="49" charset="-122"/>
              </a:rPr>
              <a:t>行）</a:t>
            </a:r>
          </a:p>
          <a:p>
            <a:pPr eaLnBrk="1" hangingPunct="1">
              <a:buNone/>
            </a:pPr>
            <a:r>
              <a:rPr lang="en-US" altLang="zh-CN" sz="2200" dirty="0">
                <a:solidFill>
                  <a:srgbClr val="FF0000"/>
                </a:solidFill>
                <a:ea typeface="黑体" panose="02010609060101010101" pitchFamily="49" charset="-122"/>
              </a:rPr>
              <a:t>            (</a:t>
            </a:r>
            <a:r>
              <a:rPr lang="zh-CN" altLang="en-US" sz="2200" dirty="0">
                <a:solidFill>
                  <a:srgbClr val="FF0000"/>
                </a:solidFill>
                <a:ea typeface="黑体" panose="02010609060101010101" pitchFamily="49" charset="-122"/>
              </a:rPr>
              <a:t>说明：主存第100块应映射到</a:t>
            </a:r>
            <a:r>
              <a:rPr lang="en-US" altLang="zh-CN" sz="2200" dirty="0">
                <a:solidFill>
                  <a:srgbClr val="FF0000"/>
                </a:solidFill>
                <a:ea typeface="黑体" panose="02010609060101010101" pitchFamily="49" charset="-122"/>
              </a:rPr>
              <a:t>Cache</a:t>
            </a:r>
            <a:r>
              <a:rPr lang="zh-CN" altLang="en-US" sz="2200" dirty="0">
                <a:solidFill>
                  <a:srgbClr val="FF0000"/>
                </a:solidFill>
                <a:ea typeface="黑体" panose="02010609060101010101" pitchFamily="49" charset="-122"/>
              </a:rPr>
              <a:t>的第4行中。)</a:t>
            </a:r>
          </a:p>
        </p:txBody>
      </p:sp>
      <p:sp>
        <p:nvSpPr>
          <p:cNvPr id="421893" name="Rectangle 5"/>
          <p:cNvSpPr/>
          <p:nvPr/>
        </p:nvSpPr>
        <p:spPr>
          <a:xfrm>
            <a:off x="206375" y="3722688"/>
            <a:ext cx="8596313" cy="3036887"/>
          </a:xfrm>
          <a:prstGeom prst="rect">
            <a:avLst/>
          </a:prstGeom>
          <a:noFill/>
          <a:ln w="9525">
            <a:noFill/>
          </a:ln>
        </p:spPr>
        <p:txBody>
          <a:bodyPr/>
          <a:lstStyle>
            <a:lvl1pPr marL="342900" indent="-342900" algn="l" rtl="0" fontAlgn="base">
              <a:spcBef>
                <a:spcPct val="20000"/>
              </a:spcBef>
              <a:spcAft>
                <a:spcPct val="0"/>
              </a:spcAft>
              <a:buClr>
                <a:schemeClr val="accent1"/>
              </a:buClr>
              <a:buSzPct val="80000"/>
              <a:buFont typeface="Wingdings" panose="05000000000000000000" pitchFamily="2" charset="2"/>
              <a:buChar char="u"/>
              <a:defRPr kumimoji="1" sz="2400" i="0" kern="1200">
                <a:solidFill>
                  <a:schemeClr val="tx1"/>
                </a:solidFill>
                <a:latin typeface="+mn-lt"/>
                <a:ea typeface="+mn-ea"/>
                <a:cs typeface="+mn-cs"/>
              </a:defRPr>
            </a:lvl1pPr>
            <a:lvl2pPr marL="742950" indent="-285750" algn="l" rtl="0" fontAlgn="base">
              <a:spcBef>
                <a:spcPct val="20000"/>
              </a:spcBef>
              <a:spcAft>
                <a:spcPct val="0"/>
              </a:spcAft>
              <a:buChar char="–"/>
              <a:defRPr kumimoji="1" sz="2000" b="1" kern="1200">
                <a:solidFill>
                  <a:srgbClr val="000099"/>
                </a:solidFill>
                <a:latin typeface="+mn-lt"/>
                <a:ea typeface="+mn-ea"/>
                <a:cs typeface="+mn-cs"/>
              </a:defRPr>
            </a:lvl2pPr>
            <a:lvl3pPr marL="1143000" indent="-228600" algn="l" rtl="0" fontAlgn="base">
              <a:spcBef>
                <a:spcPct val="20000"/>
              </a:spcBef>
              <a:spcAft>
                <a:spcPct val="0"/>
              </a:spcAft>
              <a:buChar char="•"/>
              <a:defRPr kumimoji="1" b="1" kern="1200">
                <a:solidFill>
                  <a:srgbClr val="CC3300"/>
                </a:solidFill>
                <a:latin typeface="+mn-lt"/>
                <a:ea typeface="+mn-ea"/>
                <a:cs typeface="+mn-cs"/>
              </a:defRPr>
            </a:lvl3pPr>
            <a:lvl4pPr marL="1600200" indent="-228600" algn="l" rtl="0" fontAlgn="base">
              <a:spcBef>
                <a:spcPct val="20000"/>
              </a:spcBef>
              <a:spcAft>
                <a:spcPct val="0"/>
              </a:spcAft>
              <a:buChar char="–"/>
              <a:defRPr kumimoji="1" sz="1600" b="1" kern="1200">
                <a:solidFill>
                  <a:srgbClr val="800000"/>
                </a:solidFill>
                <a:latin typeface="+mn-lt"/>
                <a:ea typeface="+mn-ea"/>
                <a:cs typeface="+mn-cs"/>
              </a:defRPr>
            </a:lvl4pPr>
            <a:lvl5pPr marL="2057400" indent="-228600" algn="l" rtl="0" fontAlgn="base">
              <a:spcBef>
                <a:spcPct val="20000"/>
              </a:spcBef>
              <a:spcAft>
                <a:spcPct val="0"/>
              </a:spcAft>
              <a:defRPr kumimoji="1" sz="1600" b="1" kern="1200">
                <a:solidFill>
                  <a:srgbClr val="800000"/>
                </a:solidFill>
                <a:latin typeface="+mn-lt"/>
                <a:ea typeface="+mn-ea"/>
                <a:cs typeface="+mn-cs"/>
              </a:defRPr>
            </a:lvl5pPr>
          </a:lstStyle>
          <a:p>
            <a:pPr marL="342900" lvl="0" indent="-342900" eaLnBrk="1" hangingPunct="1">
              <a:lnSpc>
                <a:spcPct val="105000"/>
              </a:lnSpc>
            </a:pPr>
            <a:r>
              <a:rPr lang="zh-CN" altLang="en-US" sz="2200" dirty="0">
                <a:ea typeface="黑体" panose="02010609060101010101" pitchFamily="49" charset="-122"/>
              </a:rPr>
              <a:t>特点：</a:t>
            </a:r>
          </a:p>
          <a:p>
            <a:pPr marL="742950" lvl="1" indent="-285750" eaLnBrk="1" hangingPunct="1">
              <a:lnSpc>
                <a:spcPct val="105000"/>
              </a:lnSpc>
            </a:pPr>
            <a:r>
              <a:rPr lang="zh-CN" altLang="en-US" sz="2200" dirty="0">
                <a:ea typeface="黑体" panose="02010609060101010101" pitchFamily="49" charset="-122"/>
              </a:rPr>
              <a:t>容易实现，命中时间短</a:t>
            </a:r>
          </a:p>
          <a:p>
            <a:pPr marL="742950" lvl="1" indent="-285750" eaLnBrk="1" hangingPunct="1">
              <a:lnSpc>
                <a:spcPct val="105000"/>
              </a:lnSpc>
            </a:pPr>
            <a:r>
              <a:rPr lang="zh-CN" altLang="en-US" sz="2200" dirty="0">
                <a:ea typeface="黑体" panose="02010609060101010101" pitchFamily="49" charset="-122"/>
              </a:rPr>
              <a:t>无需考虑淘汰（替换）问题</a:t>
            </a:r>
          </a:p>
          <a:p>
            <a:pPr marL="742950" lvl="1" indent="-285750" eaLnBrk="1" hangingPunct="1">
              <a:lnSpc>
                <a:spcPct val="105000"/>
              </a:lnSpc>
            </a:pPr>
            <a:r>
              <a:rPr lang="zh-CN" altLang="en-US" sz="2200" dirty="0">
                <a:ea typeface="黑体" panose="02010609060101010101" pitchFamily="49" charset="-122"/>
              </a:rPr>
              <a:t>但不够灵活，</a:t>
            </a:r>
            <a:r>
              <a:rPr lang="en-US" altLang="zh-CN" sz="2200" dirty="0">
                <a:ea typeface="黑体" panose="02010609060101010101" pitchFamily="49" charset="-122"/>
              </a:rPr>
              <a:t>Cache</a:t>
            </a:r>
            <a:r>
              <a:rPr lang="zh-CN" altLang="en-US" sz="2200" dirty="0">
                <a:ea typeface="黑体" panose="02010609060101010101" pitchFamily="49" charset="-122"/>
              </a:rPr>
              <a:t>存储空间得不到充分利用，命中率低</a:t>
            </a:r>
            <a:endParaRPr lang="en-US" altLang="zh-CN" sz="2200" dirty="0">
              <a:ea typeface="黑体" panose="02010609060101010101" pitchFamily="49" charset="-122"/>
            </a:endParaRPr>
          </a:p>
          <a:p>
            <a:pPr marL="742950" lvl="1" indent="-285750" eaLnBrk="1" hangingPunct="1">
              <a:lnSpc>
                <a:spcPct val="105000"/>
              </a:lnSpc>
              <a:buNone/>
            </a:pPr>
            <a:r>
              <a:rPr lang="zh-CN" altLang="en-US" sz="2200" dirty="0">
                <a:solidFill>
                  <a:srgbClr val="006600"/>
                </a:solidFill>
                <a:ea typeface="黑体" panose="02010609060101010101" pitchFamily="49" charset="-122"/>
              </a:rPr>
              <a:t>  </a:t>
            </a:r>
            <a:r>
              <a:rPr lang="zh-CN" altLang="en-US" sz="2200" dirty="0">
                <a:solidFill>
                  <a:srgbClr val="FF0000"/>
                </a:solidFill>
                <a:ea typeface="黑体" panose="02010609060101010101" pitchFamily="49" charset="-122"/>
              </a:rPr>
              <a:t>例如，需将主存第0块与第16块同时复制到</a:t>
            </a:r>
            <a:r>
              <a:rPr lang="en-US" altLang="zh-CN" sz="2200" dirty="0">
                <a:solidFill>
                  <a:srgbClr val="FF0000"/>
                </a:solidFill>
                <a:ea typeface="黑体" panose="02010609060101010101" pitchFamily="49" charset="-122"/>
              </a:rPr>
              <a:t>Cache</a:t>
            </a:r>
            <a:r>
              <a:rPr lang="zh-CN" altLang="en-US" sz="2200" dirty="0">
                <a:solidFill>
                  <a:srgbClr val="FF0000"/>
                </a:solidFill>
                <a:ea typeface="黑体" panose="02010609060101010101" pitchFamily="49" charset="-122"/>
              </a:rPr>
              <a:t>中时，由于它们都只能复制到</a:t>
            </a:r>
            <a:r>
              <a:rPr lang="en-US" altLang="zh-CN" sz="2200" dirty="0">
                <a:solidFill>
                  <a:srgbClr val="FF0000"/>
                </a:solidFill>
                <a:ea typeface="黑体" panose="02010609060101010101" pitchFamily="49" charset="-122"/>
              </a:rPr>
              <a:t>Cache</a:t>
            </a:r>
            <a:r>
              <a:rPr lang="zh-CN" altLang="en-US" sz="2200" dirty="0">
                <a:solidFill>
                  <a:srgbClr val="FF0000"/>
                </a:solidFill>
                <a:ea typeface="黑体" panose="02010609060101010101" pitchFamily="49" charset="-122"/>
              </a:rPr>
              <a:t>第0行，即使</a:t>
            </a:r>
            <a:r>
              <a:rPr lang="en-US" altLang="zh-CN" sz="2200" dirty="0">
                <a:solidFill>
                  <a:srgbClr val="FF0000"/>
                </a:solidFill>
                <a:ea typeface="黑体" panose="02010609060101010101" pitchFamily="49" charset="-122"/>
              </a:rPr>
              <a:t>Cache</a:t>
            </a:r>
            <a:r>
              <a:rPr lang="zh-CN" altLang="en-US" sz="2200" dirty="0">
                <a:solidFill>
                  <a:srgbClr val="FF0000"/>
                </a:solidFill>
                <a:ea typeface="黑体" panose="02010609060101010101" pitchFamily="49" charset="-122"/>
              </a:rPr>
              <a:t>其它行空闲，也有一个主存块不能写入</a:t>
            </a:r>
            <a:r>
              <a:rPr lang="en-US" altLang="zh-CN" sz="2200" dirty="0">
                <a:solidFill>
                  <a:srgbClr val="FF0000"/>
                </a:solidFill>
                <a:ea typeface="黑体" panose="02010609060101010101" pitchFamily="49" charset="-122"/>
              </a:rPr>
              <a:t>Cache。</a:t>
            </a:r>
            <a:r>
              <a:rPr lang="zh-CN" altLang="en-US" sz="2200" dirty="0">
                <a:solidFill>
                  <a:srgbClr val="FF0000"/>
                </a:solidFill>
                <a:ea typeface="黑体" panose="02010609060101010101" pitchFamily="49" charset="-122"/>
              </a:rPr>
              <a:t>这样就会产生频繁的 </a:t>
            </a:r>
            <a:r>
              <a:rPr lang="en-US" altLang="zh-CN" sz="2200" dirty="0">
                <a:solidFill>
                  <a:srgbClr val="FF0000"/>
                </a:solidFill>
                <a:ea typeface="黑体" panose="02010609060101010101" pitchFamily="49" charset="-122"/>
              </a:rPr>
              <a:t>Cache</a:t>
            </a:r>
            <a:r>
              <a:rPr lang="zh-CN" altLang="en-US" sz="2200" dirty="0">
                <a:solidFill>
                  <a:srgbClr val="FF0000"/>
                </a:solidFill>
                <a:ea typeface="黑体" panose="02010609060101010101" pitchFamily="49" charset="-122"/>
              </a:rPr>
              <a:t>装入。</a:t>
            </a:r>
            <a:endParaRPr lang="en-US" altLang="zh-CN" sz="2200" dirty="0">
              <a:solidFill>
                <a:srgbClr val="FF0000"/>
              </a:solidFill>
              <a:ea typeface="黑体" panose="02010609060101010101" pitchFamily="49" charset="-122"/>
            </a:endParaRPr>
          </a:p>
        </p:txBody>
      </p:sp>
      <p:sp>
        <p:nvSpPr>
          <p:cNvPr id="421895" name="Text Box 7"/>
          <p:cNvSpPr txBox="1"/>
          <p:nvPr/>
        </p:nvSpPr>
        <p:spPr>
          <a:xfrm>
            <a:off x="5427663" y="1989138"/>
            <a:ext cx="3149600" cy="334962"/>
          </a:xfrm>
          <a:prstGeom prst="rect">
            <a:avLst/>
          </a:prstGeom>
          <a:noFill/>
          <a:ln w="9525">
            <a:noFill/>
          </a:ln>
        </p:spPr>
        <p:txBody>
          <a:bodyPr lIns="0" tIns="0" rIns="0" bIns="0">
            <a:spAutoFit/>
          </a:bodyPr>
          <a:lstStyle/>
          <a:p>
            <a:pPr eaLnBrk="1" hangingPunct="1">
              <a:spcBef>
                <a:spcPct val="50000"/>
              </a:spcBef>
            </a:pPr>
            <a:r>
              <a:rPr lang="zh-CN" altLang="en-US" sz="2200" i="0" dirty="0">
                <a:solidFill>
                  <a:srgbClr val="0000FF"/>
                </a:solidFill>
                <a:latin typeface="Arial" panose="020B0604020202020204" pitchFamily="34" charset="0"/>
                <a:ea typeface="黑体" panose="02010609060101010101" pitchFamily="49" charset="-122"/>
              </a:rPr>
              <a:t>块（行）都从</a:t>
            </a:r>
            <a:r>
              <a:rPr lang="en-US" altLang="zh-CN" sz="2200" i="0" dirty="0">
                <a:solidFill>
                  <a:srgbClr val="0000FF"/>
                </a:solidFill>
                <a:latin typeface="Arial" panose="020B0604020202020204" pitchFamily="34" charset="0"/>
                <a:ea typeface="黑体" panose="02010609060101010101" pitchFamily="49" charset="-122"/>
              </a:rPr>
              <a:t>0</a:t>
            </a:r>
            <a:r>
              <a:rPr lang="zh-CN" altLang="en-US" sz="2200" i="0" dirty="0">
                <a:solidFill>
                  <a:srgbClr val="0000FF"/>
                </a:solidFill>
                <a:latin typeface="Arial" panose="020B0604020202020204" pitchFamily="34" charset="0"/>
                <a:ea typeface="黑体" panose="02010609060101010101" pitchFamily="49" charset="-122"/>
              </a:rPr>
              <a:t>开始编号</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21891">
                                            <p:txEl>
                                              <p:pRg st="1" end="1"/>
                                            </p:txEl>
                                          </p:spTgt>
                                        </p:tgtEl>
                                        <p:attrNameLst>
                                          <p:attrName>style.visibility</p:attrName>
                                        </p:attrNameLst>
                                      </p:cBhvr>
                                      <p:to>
                                        <p:strVal val="visible"/>
                                      </p:to>
                                    </p:set>
                                    <p:animEffect transition="in" filter="blinds(horizontal)">
                                      <p:cBhvr>
                                        <p:cTn id="7" dur="500"/>
                                        <p:tgtEl>
                                          <p:spTgt spid="42189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21891">
                                            <p:txEl>
                                              <p:pRg st="2" end="2"/>
                                            </p:txEl>
                                          </p:spTgt>
                                        </p:tgtEl>
                                        <p:attrNameLst>
                                          <p:attrName>style.visibility</p:attrName>
                                        </p:attrNameLst>
                                      </p:cBhvr>
                                      <p:to>
                                        <p:strVal val="visible"/>
                                      </p:to>
                                    </p:set>
                                    <p:animEffect transition="in" filter="blinds(horizontal)">
                                      <p:cBhvr>
                                        <p:cTn id="12" dur="500"/>
                                        <p:tgtEl>
                                          <p:spTgt spid="42189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421891">
                                            <p:txEl>
                                              <p:pRg st="3" end="3"/>
                                            </p:txEl>
                                          </p:spTgt>
                                        </p:tgtEl>
                                        <p:attrNameLst>
                                          <p:attrName>style.visibility</p:attrName>
                                        </p:attrNameLst>
                                      </p:cBhvr>
                                      <p:to>
                                        <p:strVal val="visible"/>
                                      </p:to>
                                    </p:set>
                                    <p:animEffect transition="in" filter="blinds(horizontal)">
                                      <p:cBhvr>
                                        <p:cTn id="17" dur="500"/>
                                        <p:tgtEl>
                                          <p:spTgt spid="421891">
                                            <p:txEl>
                                              <p:pRg st="3" end="3"/>
                                            </p:txEl>
                                          </p:spTgt>
                                        </p:tgtEl>
                                      </p:cBhvr>
                                    </p:animEffect>
                                  </p:childTnLst>
                                </p:cTn>
                              </p:par>
                              <p:par>
                                <p:cTn id="18" presetID="3" presetClass="entr" presetSubtype="10" fill="hold" nodeType="withEffect">
                                  <p:stCondLst>
                                    <p:cond delay="0"/>
                                  </p:stCondLst>
                                  <p:childTnLst>
                                    <p:set>
                                      <p:cBhvr>
                                        <p:cTn id="19" dur="1" fill="hold">
                                          <p:stCondLst>
                                            <p:cond delay="0"/>
                                          </p:stCondLst>
                                        </p:cTn>
                                        <p:tgtEl>
                                          <p:spTgt spid="421891">
                                            <p:txEl>
                                              <p:pRg st="4" end="4"/>
                                            </p:txEl>
                                          </p:spTgt>
                                        </p:tgtEl>
                                        <p:attrNameLst>
                                          <p:attrName>style.visibility</p:attrName>
                                        </p:attrNameLst>
                                      </p:cBhvr>
                                      <p:to>
                                        <p:strVal val="visible"/>
                                      </p:to>
                                    </p:set>
                                    <p:animEffect transition="in" filter="blinds(horizontal)">
                                      <p:cBhvr>
                                        <p:cTn id="20" dur="500"/>
                                        <p:tgtEl>
                                          <p:spTgt spid="421891">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421891">
                                            <p:txEl>
                                              <p:pRg st="5" end="5"/>
                                            </p:txEl>
                                          </p:spTgt>
                                        </p:tgtEl>
                                        <p:attrNameLst>
                                          <p:attrName>style.visibility</p:attrName>
                                        </p:attrNameLst>
                                      </p:cBhvr>
                                      <p:to>
                                        <p:strVal val="visible"/>
                                      </p:to>
                                    </p:set>
                                    <p:animEffect transition="in" filter="blinds(horizontal)">
                                      <p:cBhvr>
                                        <p:cTn id="25" dur="500"/>
                                        <p:tgtEl>
                                          <p:spTgt spid="421891">
                                            <p:txEl>
                                              <p:pRg st="5" end="5"/>
                                            </p:txEl>
                                          </p:spTgt>
                                        </p:tgtEl>
                                      </p:cBhvr>
                                    </p:animEffect>
                                  </p:childTnLst>
                                </p:cTn>
                              </p:par>
                              <p:par>
                                <p:cTn id="26" presetID="3" presetClass="entr" presetSubtype="10" fill="hold" nodeType="withEffect">
                                  <p:stCondLst>
                                    <p:cond delay="0"/>
                                  </p:stCondLst>
                                  <p:childTnLst>
                                    <p:set>
                                      <p:cBhvr>
                                        <p:cTn id="27" dur="1" fill="hold">
                                          <p:stCondLst>
                                            <p:cond delay="0"/>
                                          </p:stCondLst>
                                        </p:cTn>
                                        <p:tgtEl>
                                          <p:spTgt spid="421891">
                                            <p:txEl>
                                              <p:pRg st="6" end="6"/>
                                            </p:txEl>
                                          </p:spTgt>
                                        </p:tgtEl>
                                        <p:attrNameLst>
                                          <p:attrName>style.visibility</p:attrName>
                                        </p:attrNameLst>
                                      </p:cBhvr>
                                      <p:to>
                                        <p:strVal val="visible"/>
                                      </p:to>
                                    </p:set>
                                    <p:animEffect transition="in" filter="blinds(horizontal)">
                                      <p:cBhvr>
                                        <p:cTn id="28" dur="500"/>
                                        <p:tgtEl>
                                          <p:spTgt spid="421891">
                                            <p:txEl>
                                              <p:pRg st="6" end="6"/>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421895"/>
                                        </p:tgtEl>
                                        <p:attrNameLst>
                                          <p:attrName>style.visibility</p:attrName>
                                        </p:attrNameLst>
                                      </p:cBhvr>
                                      <p:to>
                                        <p:strVal val="visible"/>
                                      </p:to>
                                    </p:set>
                                    <p:animEffect transition="in" filter="blinds(horizontal)">
                                      <p:cBhvr>
                                        <p:cTn id="33" dur="500"/>
                                        <p:tgtEl>
                                          <p:spTgt spid="421895"/>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nodeType="clickEffect">
                                  <p:stCondLst>
                                    <p:cond delay="0"/>
                                  </p:stCondLst>
                                  <p:childTnLst>
                                    <p:set>
                                      <p:cBhvr>
                                        <p:cTn id="37" dur="1" fill="hold">
                                          <p:stCondLst>
                                            <p:cond delay="0"/>
                                          </p:stCondLst>
                                        </p:cTn>
                                        <p:tgtEl>
                                          <p:spTgt spid="421893">
                                            <p:txEl>
                                              <p:pRg st="1" end="1"/>
                                            </p:txEl>
                                          </p:spTgt>
                                        </p:tgtEl>
                                        <p:attrNameLst>
                                          <p:attrName>style.visibility</p:attrName>
                                        </p:attrNameLst>
                                      </p:cBhvr>
                                      <p:to>
                                        <p:strVal val="visible"/>
                                      </p:to>
                                    </p:set>
                                    <p:animEffect transition="in" filter="blinds(horizontal)">
                                      <p:cBhvr>
                                        <p:cTn id="38" dur="500"/>
                                        <p:tgtEl>
                                          <p:spTgt spid="421893">
                                            <p:txEl>
                                              <p:pRg st="1" end="1"/>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nodeType="clickEffect">
                                  <p:stCondLst>
                                    <p:cond delay="0"/>
                                  </p:stCondLst>
                                  <p:childTnLst>
                                    <p:set>
                                      <p:cBhvr>
                                        <p:cTn id="42" dur="1" fill="hold">
                                          <p:stCondLst>
                                            <p:cond delay="0"/>
                                          </p:stCondLst>
                                        </p:cTn>
                                        <p:tgtEl>
                                          <p:spTgt spid="421893">
                                            <p:txEl>
                                              <p:pRg st="2" end="2"/>
                                            </p:txEl>
                                          </p:spTgt>
                                        </p:tgtEl>
                                        <p:attrNameLst>
                                          <p:attrName>style.visibility</p:attrName>
                                        </p:attrNameLst>
                                      </p:cBhvr>
                                      <p:to>
                                        <p:strVal val="visible"/>
                                      </p:to>
                                    </p:set>
                                    <p:animEffect transition="in" filter="blinds(horizontal)">
                                      <p:cBhvr>
                                        <p:cTn id="43" dur="500"/>
                                        <p:tgtEl>
                                          <p:spTgt spid="421893">
                                            <p:txEl>
                                              <p:pRg st="2" end="2"/>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3" presetClass="entr" presetSubtype="10" fill="hold" nodeType="clickEffect">
                                  <p:stCondLst>
                                    <p:cond delay="0"/>
                                  </p:stCondLst>
                                  <p:childTnLst>
                                    <p:set>
                                      <p:cBhvr>
                                        <p:cTn id="47" dur="1" fill="hold">
                                          <p:stCondLst>
                                            <p:cond delay="0"/>
                                          </p:stCondLst>
                                        </p:cTn>
                                        <p:tgtEl>
                                          <p:spTgt spid="421893">
                                            <p:txEl>
                                              <p:pRg st="3" end="3"/>
                                            </p:txEl>
                                          </p:spTgt>
                                        </p:tgtEl>
                                        <p:attrNameLst>
                                          <p:attrName>style.visibility</p:attrName>
                                        </p:attrNameLst>
                                      </p:cBhvr>
                                      <p:to>
                                        <p:strVal val="visible"/>
                                      </p:to>
                                    </p:set>
                                    <p:animEffect transition="in" filter="blinds(horizontal)">
                                      <p:cBhvr>
                                        <p:cTn id="48" dur="500"/>
                                        <p:tgtEl>
                                          <p:spTgt spid="421893">
                                            <p:txEl>
                                              <p:pRg st="3" end="3"/>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3" presetClass="entr" presetSubtype="10" fill="hold" nodeType="clickEffect">
                                  <p:stCondLst>
                                    <p:cond delay="0"/>
                                  </p:stCondLst>
                                  <p:childTnLst>
                                    <p:set>
                                      <p:cBhvr>
                                        <p:cTn id="52" dur="1" fill="hold">
                                          <p:stCondLst>
                                            <p:cond delay="0"/>
                                          </p:stCondLst>
                                        </p:cTn>
                                        <p:tgtEl>
                                          <p:spTgt spid="421893">
                                            <p:txEl>
                                              <p:pRg st="4" end="4"/>
                                            </p:txEl>
                                          </p:spTgt>
                                        </p:tgtEl>
                                        <p:attrNameLst>
                                          <p:attrName>style.visibility</p:attrName>
                                        </p:attrNameLst>
                                      </p:cBhvr>
                                      <p:to>
                                        <p:strVal val="visible"/>
                                      </p:to>
                                    </p:set>
                                    <p:animEffect transition="in" filter="blinds(horizontal)">
                                      <p:cBhvr>
                                        <p:cTn id="53" dur="500"/>
                                        <p:tgtEl>
                                          <p:spTgt spid="42189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1895" grpId="0"/>
    </p:bld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5234" name="Rectangle 2"/>
          <p:cNvSpPr>
            <a:spLocks noGrp="1"/>
          </p:cNvSpPr>
          <p:nvPr>
            <p:ph type="title"/>
          </p:nvPr>
        </p:nvSpPr>
        <p:spPr>
          <a:xfrm>
            <a:off x="304800" y="228600"/>
            <a:ext cx="8640763" cy="452438"/>
          </a:xfrm>
          <a:ln/>
        </p:spPr>
        <p:txBody>
          <a:bodyPr vert="horz" wrap="square" lIns="91440" tIns="45720" rIns="91440" bIns="45720" anchor="ctr" anchorCtr="0"/>
          <a:lstStyle/>
          <a:p>
            <a:pPr eaLnBrk="1" hangingPunct="1"/>
            <a:r>
              <a:rPr lang="zh-CN" altLang="en-US" dirty="0"/>
              <a:t>直接映射</a:t>
            </a:r>
            <a:r>
              <a:rPr lang="en-US" altLang="zh-CN" dirty="0"/>
              <a:t>Cache</a:t>
            </a:r>
            <a:r>
              <a:rPr lang="zh-CN" altLang="en-US" dirty="0"/>
              <a:t>组织示意图</a:t>
            </a:r>
          </a:p>
        </p:txBody>
      </p:sp>
      <p:pic>
        <p:nvPicPr>
          <p:cNvPr id="95235" name="Picture 3" descr="直接映射的Cache组织示意图"/>
          <p:cNvPicPr>
            <a:picLocks noChangeAspect="1"/>
          </p:cNvPicPr>
          <p:nvPr/>
        </p:nvPicPr>
        <p:blipFill>
          <a:blip r:embed="rId3"/>
          <a:stretch>
            <a:fillRect/>
          </a:stretch>
        </p:blipFill>
        <p:spPr>
          <a:xfrm>
            <a:off x="2284413" y="998538"/>
            <a:ext cx="6832600" cy="5400675"/>
          </a:xfrm>
          <a:prstGeom prst="rect">
            <a:avLst/>
          </a:prstGeom>
          <a:noFill/>
          <a:ln w="9525" cap="flat" cmpd="sng">
            <a:solidFill>
              <a:srgbClr val="0000FF"/>
            </a:solidFill>
            <a:prstDash val="solid"/>
            <a:miter/>
            <a:headEnd type="none" w="med" len="med"/>
            <a:tailEnd type="none" w="med" len="med"/>
          </a:ln>
        </p:spPr>
      </p:pic>
      <p:sp>
        <p:nvSpPr>
          <p:cNvPr id="95236" name="Rectangle 4"/>
          <p:cNvSpPr/>
          <p:nvPr/>
        </p:nvSpPr>
        <p:spPr>
          <a:xfrm>
            <a:off x="250825" y="279400"/>
            <a:ext cx="2025650" cy="3048000"/>
          </a:xfrm>
          <a:prstGeom prst="rect">
            <a:avLst/>
          </a:prstGeom>
          <a:noFill/>
          <a:ln w="9525">
            <a:noFill/>
          </a:ln>
        </p:spPr>
        <p:txBody>
          <a:bodyPr lIns="0" tIns="0" rIns="0" bIns="0">
            <a:spAutoFit/>
          </a:bodyPr>
          <a:lstStyle/>
          <a:p>
            <a:pPr eaLnBrk="1" hangingPunct="1">
              <a:spcBef>
                <a:spcPct val="50000"/>
              </a:spcBef>
              <a:buNone/>
            </a:pPr>
            <a:r>
              <a:rPr lang="zh-CN" altLang="en-US" sz="2000" i="0" dirty="0">
                <a:solidFill>
                  <a:srgbClr val="0000FF"/>
                </a:solidFill>
                <a:latin typeface="Arial" panose="020B0604020202020204" pitchFamily="34" charset="0"/>
                <a:ea typeface="黑体" panose="02010609060101010101" pitchFamily="49" charset="-122"/>
              </a:rPr>
              <a:t>假定数据在主存和</a:t>
            </a:r>
            <a:r>
              <a:rPr lang="en-US" altLang="zh-CN" sz="2000" i="0" dirty="0">
                <a:solidFill>
                  <a:srgbClr val="0000FF"/>
                </a:solidFill>
                <a:latin typeface="Arial" panose="020B0604020202020204" pitchFamily="34" charset="0"/>
                <a:ea typeface="黑体" panose="02010609060101010101" pitchFamily="49" charset="-122"/>
              </a:rPr>
              <a:t>Cache</a:t>
            </a:r>
            <a:r>
              <a:rPr lang="zh-CN" altLang="en-US" sz="2000" i="0" dirty="0">
                <a:solidFill>
                  <a:srgbClr val="0000FF"/>
                </a:solidFill>
                <a:latin typeface="Arial" panose="020B0604020202020204" pitchFamily="34" charset="0"/>
                <a:ea typeface="黑体" panose="02010609060101010101" pitchFamily="49" charset="-122"/>
              </a:rPr>
              <a:t>间的传送单位为512字。</a:t>
            </a:r>
          </a:p>
          <a:p>
            <a:pPr eaLnBrk="1" hangingPunct="1">
              <a:spcBef>
                <a:spcPct val="50000"/>
              </a:spcBef>
              <a:buNone/>
            </a:pPr>
            <a:r>
              <a:rPr lang="en-US" altLang="zh-CN" sz="2000" i="0" dirty="0">
                <a:solidFill>
                  <a:srgbClr val="0000FF"/>
                </a:solidFill>
                <a:latin typeface="Arial" panose="020B0604020202020204" pitchFamily="34" charset="0"/>
                <a:ea typeface="黑体" panose="02010609060101010101" pitchFamily="49" charset="-122"/>
              </a:rPr>
              <a:t>Cache</a:t>
            </a:r>
            <a:r>
              <a:rPr lang="zh-CN" altLang="en-US" sz="2000" i="0" dirty="0">
                <a:solidFill>
                  <a:srgbClr val="0000FF"/>
                </a:solidFill>
                <a:latin typeface="Arial" panose="020B0604020202020204" pitchFamily="34" charset="0"/>
                <a:ea typeface="黑体" panose="02010609060101010101" pitchFamily="49" charset="-122"/>
              </a:rPr>
              <a:t>大小：2</a:t>
            </a:r>
            <a:r>
              <a:rPr lang="zh-CN" altLang="en-US" sz="2000" i="0" baseline="30000" dirty="0">
                <a:solidFill>
                  <a:srgbClr val="0000FF"/>
                </a:solidFill>
                <a:latin typeface="Arial" panose="020B0604020202020204" pitchFamily="34" charset="0"/>
                <a:ea typeface="黑体" panose="02010609060101010101" pitchFamily="49" charset="-122"/>
              </a:rPr>
              <a:t>13</a:t>
            </a:r>
            <a:r>
              <a:rPr lang="zh-CN" altLang="en-US" sz="2000" i="0" dirty="0">
                <a:solidFill>
                  <a:srgbClr val="0000FF"/>
                </a:solidFill>
                <a:latin typeface="Arial" panose="020B0604020202020204" pitchFamily="34" charset="0"/>
                <a:ea typeface="黑体" panose="02010609060101010101" pitchFamily="49" charset="-122"/>
              </a:rPr>
              <a:t>字=8</a:t>
            </a:r>
            <a:r>
              <a:rPr lang="en-US" altLang="zh-CN" sz="2000" i="0" dirty="0">
                <a:solidFill>
                  <a:srgbClr val="0000FF"/>
                </a:solidFill>
                <a:latin typeface="Arial" panose="020B0604020202020204" pitchFamily="34" charset="0"/>
                <a:ea typeface="黑体" panose="02010609060101010101" pitchFamily="49" charset="-122"/>
              </a:rPr>
              <a:t>K</a:t>
            </a:r>
            <a:r>
              <a:rPr lang="zh-CN" altLang="en-US" sz="2000" i="0" dirty="0">
                <a:solidFill>
                  <a:srgbClr val="0000FF"/>
                </a:solidFill>
                <a:latin typeface="Arial" panose="020B0604020202020204" pitchFamily="34" charset="0"/>
                <a:ea typeface="黑体" panose="02010609060101010101" pitchFamily="49" charset="-122"/>
              </a:rPr>
              <a:t>字=16行 </a:t>
            </a:r>
            <a:r>
              <a:rPr lang="en-US" altLang="zh-CN" sz="2000" i="0" dirty="0">
                <a:solidFill>
                  <a:srgbClr val="0000FF"/>
                </a:solidFill>
                <a:latin typeface="Arial" panose="020B0604020202020204" pitchFamily="34" charset="0"/>
                <a:ea typeface="黑体" panose="02010609060101010101" pitchFamily="49" charset="-122"/>
              </a:rPr>
              <a:t>x 512</a:t>
            </a:r>
            <a:r>
              <a:rPr lang="zh-CN" altLang="en-US" sz="2000" i="0" dirty="0">
                <a:solidFill>
                  <a:srgbClr val="0000FF"/>
                </a:solidFill>
                <a:latin typeface="Arial" panose="020B0604020202020204" pitchFamily="34" charset="0"/>
                <a:ea typeface="黑体" panose="02010609060101010101" pitchFamily="49" charset="-122"/>
              </a:rPr>
              <a:t>字/ 行</a:t>
            </a:r>
          </a:p>
          <a:p>
            <a:pPr eaLnBrk="1" hangingPunct="1">
              <a:spcBef>
                <a:spcPct val="50000"/>
              </a:spcBef>
              <a:buNone/>
            </a:pPr>
            <a:r>
              <a:rPr lang="zh-CN" altLang="en-US" sz="2000" i="0" dirty="0">
                <a:solidFill>
                  <a:srgbClr val="0000FF"/>
                </a:solidFill>
                <a:latin typeface="Arial" panose="020B0604020202020204" pitchFamily="34" charset="0"/>
                <a:ea typeface="黑体" panose="02010609060101010101" pitchFamily="49" charset="-122"/>
              </a:rPr>
              <a:t> 主存大小：2</a:t>
            </a:r>
            <a:r>
              <a:rPr lang="zh-CN" altLang="en-US" sz="2000" i="0" baseline="30000" dirty="0">
                <a:solidFill>
                  <a:srgbClr val="0000FF"/>
                </a:solidFill>
                <a:latin typeface="Arial" panose="020B0604020202020204" pitchFamily="34" charset="0"/>
                <a:ea typeface="黑体" panose="02010609060101010101" pitchFamily="49" charset="-122"/>
              </a:rPr>
              <a:t>20</a:t>
            </a:r>
            <a:r>
              <a:rPr lang="zh-CN" altLang="en-US" sz="2000" i="0" dirty="0">
                <a:solidFill>
                  <a:srgbClr val="0000FF"/>
                </a:solidFill>
                <a:latin typeface="Arial" panose="020B0604020202020204" pitchFamily="34" charset="0"/>
                <a:ea typeface="黑体" panose="02010609060101010101" pitchFamily="49" charset="-122"/>
              </a:rPr>
              <a:t>字=1024</a:t>
            </a:r>
            <a:r>
              <a:rPr lang="en-US" altLang="zh-CN" sz="2000" i="0" dirty="0">
                <a:solidFill>
                  <a:srgbClr val="0000FF"/>
                </a:solidFill>
                <a:latin typeface="Arial" panose="020B0604020202020204" pitchFamily="34" charset="0"/>
                <a:ea typeface="黑体" panose="02010609060101010101" pitchFamily="49" charset="-122"/>
              </a:rPr>
              <a:t>K</a:t>
            </a:r>
            <a:r>
              <a:rPr lang="zh-CN" altLang="en-US" sz="2000" i="0" dirty="0">
                <a:solidFill>
                  <a:srgbClr val="0000FF"/>
                </a:solidFill>
                <a:latin typeface="Arial" panose="020B0604020202020204" pitchFamily="34" charset="0"/>
                <a:ea typeface="黑体" panose="02010609060101010101" pitchFamily="49" charset="-122"/>
              </a:rPr>
              <a:t>字=2048块 </a:t>
            </a:r>
            <a:r>
              <a:rPr lang="en-US" altLang="zh-CN" sz="2000" i="0" dirty="0">
                <a:solidFill>
                  <a:srgbClr val="0000FF"/>
                </a:solidFill>
                <a:latin typeface="Arial" panose="020B0604020202020204" pitchFamily="34" charset="0"/>
                <a:ea typeface="黑体" panose="02010609060101010101" pitchFamily="49" charset="-122"/>
              </a:rPr>
              <a:t>x 512</a:t>
            </a:r>
            <a:r>
              <a:rPr lang="zh-CN" altLang="en-US" sz="2000" i="0" dirty="0">
                <a:solidFill>
                  <a:srgbClr val="0000FF"/>
                </a:solidFill>
                <a:latin typeface="Arial" panose="020B0604020202020204" pitchFamily="34" charset="0"/>
                <a:ea typeface="黑体" panose="02010609060101010101" pitchFamily="49" charset="-122"/>
              </a:rPr>
              <a:t>字/ 块</a:t>
            </a:r>
          </a:p>
        </p:txBody>
      </p:sp>
      <p:sp>
        <p:nvSpPr>
          <p:cNvPr id="422917" name="Text Box 5"/>
          <p:cNvSpPr txBox="1"/>
          <p:nvPr/>
        </p:nvSpPr>
        <p:spPr>
          <a:xfrm>
            <a:off x="296863" y="3519488"/>
            <a:ext cx="1844675" cy="1676400"/>
          </a:xfrm>
          <a:prstGeom prst="rect">
            <a:avLst/>
          </a:prstGeom>
          <a:noFill/>
          <a:ln w="9525">
            <a:noFill/>
          </a:ln>
        </p:spPr>
        <p:txBody>
          <a:bodyPr lIns="0" tIns="0" rIns="0" bIns="0">
            <a:spAutoFit/>
          </a:bodyPr>
          <a:lstStyle/>
          <a:p>
            <a:pPr eaLnBrk="1" hangingPunct="1">
              <a:spcBef>
                <a:spcPct val="50000"/>
              </a:spcBef>
              <a:buNone/>
            </a:pPr>
            <a:r>
              <a:rPr lang="en-US" altLang="zh-CN" sz="2000" i="0" dirty="0">
                <a:solidFill>
                  <a:srgbClr val="0000FF"/>
                </a:solidFill>
                <a:latin typeface="Arial" panose="020B0604020202020204" pitchFamily="34" charset="0"/>
                <a:ea typeface="黑体" panose="02010609060101010101" pitchFamily="49" charset="-122"/>
              </a:rPr>
              <a:t>Cache</a:t>
            </a:r>
            <a:r>
              <a:rPr lang="zh-CN" altLang="en-US" sz="2000" i="0" dirty="0">
                <a:solidFill>
                  <a:srgbClr val="0000FF"/>
                </a:solidFill>
                <a:latin typeface="Arial" panose="020B0604020202020204" pitchFamily="34" charset="0"/>
                <a:ea typeface="黑体" panose="02010609060101010101" pitchFamily="49" charset="-122"/>
              </a:rPr>
              <a:t>标记</a:t>
            </a:r>
            <a:r>
              <a:rPr lang="en-US" altLang="zh-CN" sz="2000" i="0" dirty="0">
                <a:solidFill>
                  <a:srgbClr val="0000FF"/>
                </a:solidFill>
                <a:latin typeface="Arial" panose="020B0604020202020204" pitchFamily="34" charset="0"/>
                <a:ea typeface="黑体" panose="02010609060101010101" pitchFamily="49" charset="-122"/>
              </a:rPr>
              <a:t>(tag)</a:t>
            </a:r>
            <a:r>
              <a:rPr lang="zh-CN" altLang="en-US" sz="2000" i="0" dirty="0">
                <a:solidFill>
                  <a:srgbClr val="0000FF"/>
                </a:solidFill>
                <a:latin typeface="Arial" panose="020B0604020202020204" pitchFamily="34" charset="0"/>
                <a:ea typeface="黑体" panose="02010609060101010101" pitchFamily="49" charset="-122"/>
              </a:rPr>
              <a:t>指出对应行取自哪个主存块群</a:t>
            </a:r>
          </a:p>
          <a:p>
            <a:pPr eaLnBrk="1" hangingPunct="1">
              <a:spcBef>
                <a:spcPct val="50000"/>
              </a:spcBef>
              <a:buNone/>
            </a:pPr>
            <a:r>
              <a:rPr lang="zh-CN" altLang="en-US" sz="2000" i="0" dirty="0">
                <a:solidFill>
                  <a:srgbClr val="0000FF"/>
                </a:solidFill>
                <a:latin typeface="Arial" panose="020B0604020202020204" pitchFamily="34" charset="0"/>
                <a:ea typeface="黑体" panose="02010609060101010101" pitchFamily="49" charset="-122"/>
              </a:rPr>
              <a:t>指出对应地址位于哪个块群</a:t>
            </a:r>
          </a:p>
        </p:txBody>
      </p:sp>
      <p:sp>
        <p:nvSpPr>
          <p:cNvPr id="422918" name="Line 6"/>
          <p:cNvSpPr/>
          <p:nvPr/>
        </p:nvSpPr>
        <p:spPr>
          <a:xfrm flipV="1">
            <a:off x="2097088" y="3068638"/>
            <a:ext cx="674687" cy="720725"/>
          </a:xfrm>
          <a:prstGeom prst="line">
            <a:avLst/>
          </a:prstGeom>
          <a:ln w="28575" cap="flat" cmpd="sng">
            <a:solidFill>
              <a:srgbClr val="CC0000"/>
            </a:solidFill>
            <a:prstDash val="solid"/>
            <a:headEnd type="none" w="med" len="med"/>
            <a:tailEnd type="triangle" w="med" len="med"/>
          </a:ln>
        </p:spPr>
      </p:sp>
      <p:sp>
        <p:nvSpPr>
          <p:cNvPr id="422919" name="Line 7"/>
          <p:cNvSpPr/>
          <p:nvPr/>
        </p:nvSpPr>
        <p:spPr>
          <a:xfrm>
            <a:off x="1692275" y="4914900"/>
            <a:ext cx="854075" cy="314325"/>
          </a:xfrm>
          <a:prstGeom prst="line">
            <a:avLst/>
          </a:prstGeom>
          <a:ln w="28575" cap="flat" cmpd="sng">
            <a:solidFill>
              <a:srgbClr val="CC0000"/>
            </a:solidFill>
            <a:prstDash val="solid"/>
            <a:headEnd type="none" w="med" len="med"/>
            <a:tailEnd type="triangle" w="med" len="med"/>
          </a:ln>
        </p:spPr>
      </p:sp>
      <p:sp>
        <p:nvSpPr>
          <p:cNvPr id="422922" name="Text Box 10"/>
          <p:cNvSpPr txBox="1"/>
          <p:nvPr/>
        </p:nvSpPr>
        <p:spPr>
          <a:xfrm>
            <a:off x="296863" y="5273675"/>
            <a:ext cx="1941512" cy="914400"/>
          </a:xfrm>
          <a:prstGeom prst="rect">
            <a:avLst/>
          </a:prstGeom>
          <a:noFill/>
          <a:ln w="9525">
            <a:noFill/>
          </a:ln>
        </p:spPr>
        <p:txBody>
          <a:bodyPr lIns="0" tIns="0" rIns="0" bIns="0">
            <a:spAutoFit/>
          </a:bodyPr>
          <a:lstStyle/>
          <a:p>
            <a:pPr eaLnBrk="1" hangingPunct="1">
              <a:spcBef>
                <a:spcPct val="50000"/>
              </a:spcBef>
              <a:buNone/>
            </a:pPr>
            <a:r>
              <a:rPr lang="zh-CN" altLang="en-US" sz="2000" i="0" dirty="0">
                <a:solidFill>
                  <a:srgbClr val="CC0000"/>
                </a:solidFill>
                <a:latin typeface="Arial" panose="020B0604020202020204" pitchFamily="34" charset="0"/>
                <a:ea typeface="黑体" panose="02010609060101010101" pitchFamily="49" charset="-122"/>
              </a:rPr>
              <a:t>例：如何对</a:t>
            </a:r>
            <a:r>
              <a:rPr lang="en-US" altLang="zh-CN" sz="2000" i="0" dirty="0">
                <a:solidFill>
                  <a:srgbClr val="CC0000"/>
                </a:solidFill>
                <a:latin typeface="Arial" panose="020B0604020202020204" pitchFamily="34" charset="0"/>
                <a:ea typeface="黑体" panose="02010609060101010101" pitchFamily="49" charset="-122"/>
              </a:rPr>
              <a:t>0220CH</a:t>
            </a:r>
            <a:r>
              <a:rPr lang="zh-CN" altLang="en-US" sz="2000" i="0" dirty="0">
                <a:solidFill>
                  <a:srgbClr val="CC0000"/>
                </a:solidFill>
                <a:latin typeface="Arial" panose="020B0604020202020204" pitchFamily="34" charset="0"/>
                <a:ea typeface="黑体" panose="02010609060101010101" pitchFamily="49" charset="-122"/>
              </a:rPr>
              <a:t>单元进行访问？</a:t>
            </a:r>
          </a:p>
        </p:txBody>
      </p:sp>
      <p:sp>
        <p:nvSpPr>
          <p:cNvPr id="95241" name="Text Box 11"/>
          <p:cNvSpPr txBox="1"/>
          <p:nvPr/>
        </p:nvSpPr>
        <p:spPr>
          <a:xfrm>
            <a:off x="6334125" y="3629025"/>
            <a:ext cx="866775" cy="274638"/>
          </a:xfrm>
          <a:prstGeom prst="rect">
            <a:avLst/>
          </a:prstGeom>
          <a:noFill/>
          <a:ln w="9525">
            <a:noFill/>
          </a:ln>
        </p:spPr>
        <p:txBody>
          <a:bodyPr lIns="0" tIns="0" rIns="0" bIns="0">
            <a:spAutoFit/>
          </a:bodyPr>
          <a:lstStyle/>
          <a:p>
            <a:pPr eaLnBrk="1" hangingPunct="1">
              <a:spcBef>
                <a:spcPct val="50000"/>
              </a:spcBef>
            </a:pPr>
            <a:endParaRPr lang="zh-CN" altLang="en-US" dirty="0">
              <a:latin typeface="Arial" panose="020B0604020202020204" pitchFamily="34" charset="0"/>
            </a:endParaRPr>
          </a:p>
        </p:txBody>
      </p:sp>
      <p:sp>
        <p:nvSpPr>
          <p:cNvPr id="422924" name="Text Box 12"/>
          <p:cNvSpPr txBox="1"/>
          <p:nvPr/>
        </p:nvSpPr>
        <p:spPr>
          <a:xfrm>
            <a:off x="6315075" y="3324225"/>
            <a:ext cx="771525" cy="244475"/>
          </a:xfrm>
          <a:prstGeom prst="rect">
            <a:avLst/>
          </a:prstGeom>
          <a:noFill/>
          <a:ln w="9525">
            <a:noFill/>
          </a:ln>
        </p:spPr>
        <p:txBody>
          <a:bodyPr lIns="0" tIns="0" rIns="0" bIns="0">
            <a:spAutoFit/>
          </a:bodyPr>
          <a:lstStyle/>
          <a:p>
            <a:pPr eaLnBrk="1" hangingPunct="1">
              <a:spcBef>
                <a:spcPct val="50000"/>
              </a:spcBef>
            </a:pPr>
            <a:r>
              <a:rPr lang="en-US" altLang="zh-CN" sz="1600" dirty="0">
                <a:solidFill>
                  <a:srgbClr val="006600"/>
                </a:solidFill>
                <a:latin typeface="Arial" panose="020B0604020202020204" pitchFamily="34" charset="0"/>
              </a:rPr>
              <a:t>0220CH</a:t>
            </a:r>
          </a:p>
        </p:txBody>
      </p:sp>
      <p:sp>
        <p:nvSpPr>
          <p:cNvPr id="422925" name="Text Box 13"/>
          <p:cNvSpPr txBox="1"/>
          <p:nvPr/>
        </p:nvSpPr>
        <p:spPr>
          <a:xfrm>
            <a:off x="2006600" y="6248400"/>
            <a:ext cx="5934075" cy="609600"/>
          </a:xfrm>
          <a:prstGeom prst="rect">
            <a:avLst/>
          </a:prstGeom>
          <a:solidFill>
            <a:schemeClr val="bg1"/>
          </a:solidFill>
          <a:ln w="9525">
            <a:noFill/>
          </a:ln>
        </p:spPr>
        <p:txBody>
          <a:bodyPr lIns="0" tIns="0" rIns="0" bIns="0">
            <a:spAutoFit/>
          </a:bodyPr>
          <a:lstStyle/>
          <a:p>
            <a:pPr eaLnBrk="1" hangingPunct="1">
              <a:spcBef>
                <a:spcPct val="50000"/>
              </a:spcBef>
            </a:pPr>
            <a:r>
              <a:rPr lang="en-US" altLang="zh-CN" sz="2000" i="0" dirty="0">
                <a:solidFill>
                  <a:srgbClr val="006600"/>
                </a:solidFill>
                <a:latin typeface="Arial" panose="020B0604020202020204" pitchFamily="34" charset="0"/>
                <a:ea typeface="黑体" panose="02010609060101010101" pitchFamily="49" charset="-122"/>
              </a:rPr>
              <a:t>0000 001</a:t>
            </a:r>
            <a:r>
              <a:rPr lang="en-US" altLang="zh-CN" sz="2000" i="0" dirty="0">
                <a:solidFill>
                  <a:srgbClr val="CC0000"/>
                </a:solidFill>
                <a:latin typeface="Arial" panose="020B0604020202020204" pitchFamily="34" charset="0"/>
                <a:ea typeface="黑体" panose="02010609060101010101" pitchFamily="49" charset="-122"/>
              </a:rPr>
              <a:t>0 001</a:t>
            </a:r>
            <a:r>
              <a:rPr lang="en-US" altLang="zh-CN" sz="2000" i="0" dirty="0">
                <a:solidFill>
                  <a:srgbClr val="0000FF"/>
                </a:solidFill>
                <a:latin typeface="Arial" panose="020B0604020202020204" pitchFamily="34" charset="0"/>
                <a:ea typeface="黑体" panose="02010609060101010101" pitchFamily="49" charset="-122"/>
              </a:rPr>
              <a:t>0 0000 1100B </a:t>
            </a:r>
            <a:r>
              <a:rPr lang="zh-CN" altLang="en-US" sz="2000" i="0" dirty="0">
                <a:solidFill>
                  <a:srgbClr val="0000FF"/>
                </a:solidFill>
                <a:latin typeface="Arial" panose="020B0604020202020204" pitchFamily="34" charset="0"/>
                <a:ea typeface="黑体" panose="02010609060101010101" pitchFamily="49" charset="-122"/>
              </a:rPr>
              <a:t>是第</a:t>
            </a:r>
            <a:r>
              <a:rPr lang="en-US" altLang="zh-CN" sz="2000" i="0" dirty="0">
                <a:solidFill>
                  <a:srgbClr val="0000FF"/>
                </a:solidFill>
                <a:latin typeface="Arial" panose="020B0604020202020204" pitchFamily="34" charset="0"/>
                <a:ea typeface="黑体" panose="02010609060101010101" pitchFamily="49" charset="-122"/>
              </a:rPr>
              <a:t>1</a:t>
            </a:r>
            <a:r>
              <a:rPr lang="zh-CN" altLang="en-US" sz="2000" i="0" dirty="0">
                <a:solidFill>
                  <a:srgbClr val="0000FF"/>
                </a:solidFill>
                <a:latin typeface="Arial" panose="020B0604020202020204" pitchFamily="34" charset="0"/>
                <a:ea typeface="黑体" panose="02010609060101010101" pitchFamily="49" charset="-122"/>
              </a:rPr>
              <a:t>块群中的</a:t>
            </a:r>
            <a:r>
              <a:rPr lang="en-US" altLang="zh-CN" sz="2000" i="0" dirty="0">
                <a:solidFill>
                  <a:srgbClr val="0000FF"/>
                </a:solidFill>
                <a:latin typeface="Arial" panose="020B0604020202020204" pitchFamily="34" charset="0"/>
                <a:ea typeface="黑体" panose="02010609060101010101" pitchFamily="49" charset="-122"/>
              </a:rPr>
              <a:t>0001</a:t>
            </a:r>
            <a:r>
              <a:rPr lang="zh-CN" altLang="en-US" sz="2000" i="0" dirty="0">
                <a:solidFill>
                  <a:srgbClr val="0000FF"/>
                </a:solidFill>
                <a:latin typeface="Arial" panose="020B0604020202020204" pitchFamily="34" charset="0"/>
                <a:ea typeface="黑体" panose="02010609060101010101" pitchFamily="49" charset="-122"/>
              </a:rPr>
              <a:t>块（即第</a:t>
            </a:r>
            <a:r>
              <a:rPr lang="en-US" altLang="zh-CN" sz="2000" i="0" dirty="0">
                <a:solidFill>
                  <a:srgbClr val="0000FF"/>
                </a:solidFill>
                <a:latin typeface="Arial" panose="020B0604020202020204" pitchFamily="34" charset="0"/>
                <a:ea typeface="黑体" panose="02010609060101010101" pitchFamily="49" charset="-122"/>
              </a:rPr>
              <a:t>17</a:t>
            </a:r>
            <a:r>
              <a:rPr lang="zh-CN" altLang="en-US" sz="2000" i="0" dirty="0">
                <a:solidFill>
                  <a:srgbClr val="0000FF"/>
                </a:solidFill>
                <a:latin typeface="Arial" panose="020B0604020202020204" pitchFamily="34" charset="0"/>
                <a:ea typeface="黑体" panose="02010609060101010101" pitchFamily="49" charset="-122"/>
              </a:rPr>
              <a:t>块）中第</a:t>
            </a:r>
            <a:r>
              <a:rPr lang="en-US" altLang="zh-CN" sz="2000" i="0" dirty="0">
                <a:solidFill>
                  <a:srgbClr val="0000FF"/>
                </a:solidFill>
                <a:latin typeface="Arial" panose="020B0604020202020204" pitchFamily="34" charset="0"/>
                <a:ea typeface="黑体" panose="02010609060101010101" pitchFamily="49" charset="-122"/>
              </a:rPr>
              <a:t>12</a:t>
            </a:r>
            <a:r>
              <a:rPr lang="zh-CN" altLang="en-US" sz="2000" i="0" dirty="0">
                <a:solidFill>
                  <a:srgbClr val="0000FF"/>
                </a:solidFill>
                <a:latin typeface="Arial" panose="020B0604020202020204" pitchFamily="34" charset="0"/>
                <a:ea typeface="黑体" panose="02010609060101010101" pitchFamily="49" charset="-122"/>
              </a:rPr>
              <a:t>个单元！</a:t>
            </a:r>
          </a:p>
        </p:txBody>
      </p:sp>
      <p:sp>
        <p:nvSpPr>
          <p:cNvPr id="422926" name="Rectangle 14"/>
          <p:cNvSpPr/>
          <p:nvPr/>
        </p:nvSpPr>
        <p:spPr>
          <a:xfrm>
            <a:off x="7200900" y="3267075"/>
            <a:ext cx="790575" cy="333375"/>
          </a:xfrm>
          <a:prstGeom prst="rect">
            <a:avLst/>
          </a:prstGeom>
          <a:solidFill>
            <a:srgbClr val="008000">
              <a:alpha val="39999"/>
            </a:srgbClr>
          </a:solidFill>
          <a:ln w="9525">
            <a:noFill/>
          </a:ln>
        </p:spPr>
        <p:txBody>
          <a:bodyPr lIns="0" tIns="0" rIns="0" bIns="0" anchor="ctr" anchorCtr="0">
            <a:spAutoFit/>
          </a:bodyPr>
          <a:lstStyle/>
          <a:p>
            <a:pPr eaLnBrk="1" hangingPunct="1">
              <a:spcBef>
                <a:spcPct val="50000"/>
              </a:spcBef>
            </a:pPr>
            <a:endParaRPr lang="zh-CN" altLang="en-US" dirty="0">
              <a:latin typeface="Arial" panose="020B0604020202020204" pitchFamily="34" charset="0"/>
            </a:endParaRPr>
          </a:p>
        </p:txBody>
      </p:sp>
      <p:sp>
        <p:nvSpPr>
          <p:cNvPr id="422927" name="Rectangle 15"/>
          <p:cNvSpPr/>
          <p:nvPr/>
        </p:nvSpPr>
        <p:spPr>
          <a:xfrm>
            <a:off x="3255963" y="2684463"/>
            <a:ext cx="762000" cy="333375"/>
          </a:xfrm>
          <a:prstGeom prst="rect">
            <a:avLst/>
          </a:prstGeom>
          <a:solidFill>
            <a:srgbClr val="008000">
              <a:alpha val="39999"/>
            </a:srgbClr>
          </a:solidFill>
          <a:ln w="9525">
            <a:noFill/>
          </a:ln>
        </p:spPr>
        <p:txBody>
          <a:bodyPr lIns="0" tIns="0" rIns="0" bIns="0" anchor="ctr" anchorCtr="0">
            <a:spAutoFit/>
          </a:bodyPr>
          <a:lstStyle/>
          <a:p>
            <a:pPr eaLnBrk="1" hangingPunct="1">
              <a:spcBef>
                <a:spcPct val="50000"/>
              </a:spcBef>
            </a:pPr>
            <a:endParaRPr lang="zh-CN" altLang="en-US" dirty="0">
              <a:latin typeface="Arial" panose="020B0604020202020204" pitchFamily="34" charset="0"/>
            </a:endParaRPr>
          </a:p>
        </p:txBody>
      </p:sp>
      <p:sp>
        <p:nvSpPr>
          <p:cNvPr id="422929" name="Rectangle 17"/>
          <p:cNvSpPr/>
          <p:nvPr/>
        </p:nvSpPr>
        <p:spPr>
          <a:xfrm>
            <a:off x="2592388" y="2779713"/>
            <a:ext cx="788987" cy="244475"/>
          </a:xfrm>
          <a:prstGeom prst="rect">
            <a:avLst/>
          </a:prstGeom>
          <a:noFill/>
          <a:ln w="9525">
            <a:noFill/>
          </a:ln>
        </p:spPr>
        <p:txBody>
          <a:bodyPr wrap="none" lIns="0" tIns="0" rIns="0" bIns="0">
            <a:spAutoFit/>
          </a:bodyPr>
          <a:lstStyle/>
          <a:p>
            <a:pPr eaLnBrk="1" hangingPunct="1">
              <a:spcBef>
                <a:spcPct val="50000"/>
              </a:spcBef>
            </a:pPr>
            <a:r>
              <a:rPr lang="en-US" altLang="zh-CN" sz="1600" i="0" dirty="0">
                <a:solidFill>
                  <a:srgbClr val="FF0000"/>
                </a:solidFill>
                <a:latin typeface="Arial" panose="020B0604020202020204" pitchFamily="34" charset="0"/>
                <a:ea typeface="黑体" panose="02010609060101010101" pitchFamily="49" charset="-122"/>
              </a:rPr>
              <a:t>0000001</a:t>
            </a:r>
            <a:endParaRPr lang="zh-CN" altLang="en-US" sz="1600" i="0" dirty="0">
              <a:solidFill>
                <a:srgbClr val="FF0000"/>
              </a:solidFill>
              <a:latin typeface="Arial" panose="020B0604020202020204" pitchFamily="34" charset="0"/>
              <a:ea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22917">
                                            <p:txEl>
                                              <p:pRg st="0" end="0"/>
                                            </p:txEl>
                                          </p:spTgt>
                                        </p:tgtEl>
                                        <p:attrNameLst>
                                          <p:attrName>style.visibility</p:attrName>
                                        </p:attrNameLst>
                                      </p:cBhvr>
                                      <p:to>
                                        <p:strVal val="visible"/>
                                      </p:to>
                                    </p:set>
                                    <p:animEffect transition="in" filter="blinds(horizontal)">
                                      <p:cBhvr>
                                        <p:cTn id="7" dur="500"/>
                                        <p:tgtEl>
                                          <p:spTgt spid="42291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22918"/>
                                        </p:tgtEl>
                                        <p:attrNameLst>
                                          <p:attrName>style.visibility</p:attrName>
                                        </p:attrNameLst>
                                      </p:cBhvr>
                                      <p:to>
                                        <p:strVal val="visible"/>
                                      </p:to>
                                    </p:set>
                                    <p:animEffect transition="in" filter="blinds(horizontal)">
                                      <p:cBhvr>
                                        <p:cTn id="12" dur="500"/>
                                        <p:tgtEl>
                                          <p:spTgt spid="42291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422917">
                                            <p:txEl>
                                              <p:pRg st="1" end="1"/>
                                            </p:txEl>
                                          </p:spTgt>
                                        </p:tgtEl>
                                        <p:attrNameLst>
                                          <p:attrName>style.visibility</p:attrName>
                                        </p:attrNameLst>
                                      </p:cBhvr>
                                      <p:to>
                                        <p:strVal val="visible"/>
                                      </p:to>
                                    </p:set>
                                    <p:animEffect transition="in" filter="blinds(horizontal)">
                                      <p:cBhvr>
                                        <p:cTn id="17" dur="500"/>
                                        <p:tgtEl>
                                          <p:spTgt spid="42291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422919"/>
                                        </p:tgtEl>
                                        <p:attrNameLst>
                                          <p:attrName>style.visibility</p:attrName>
                                        </p:attrNameLst>
                                      </p:cBhvr>
                                      <p:to>
                                        <p:strVal val="visible"/>
                                      </p:to>
                                    </p:set>
                                    <p:animEffect transition="in" filter="blinds(horizontal)">
                                      <p:cBhvr>
                                        <p:cTn id="22" dur="500"/>
                                        <p:tgtEl>
                                          <p:spTgt spid="422919"/>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422922"/>
                                        </p:tgtEl>
                                        <p:attrNameLst>
                                          <p:attrName>style.visibility</p:attrName>
                                        </p:attrNameLst>
                                      </p:cBhvr>
                                      <p:to>
                                        <p:strVal val="visible"/>
                                      </p:to>
                                    </p:set>
                                    <p:animEffect transition="in" filter="blinds(horizontal)">
                                      <p:cBhvr>
                                        <p:cTn id="27" dur="500"/>
                                        <p:tgtEl>
                                          <p:spTgt spid="422922"/>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422925"/>
                                        </p:tgtEl>
                                        <p:attrNameLst>
                                          <p:attrName>style.visibility</p:attrName>
                                        </p:attrNameLst>
                                      </p:cBhvr>
                                      <p:to>
                                        <p:strVal val="visible"/>
                                      </p:to>
                                    </p:set>
                                    <p:animEffect transition="in" filter="blinds(horizontal)">
                                      <p:cBhvr>
                                        <p:cTn id="32" dur="500"/>
                                        <p:tgtEl>
                                          <p:spTgt spid="422925"/>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422924"/>
                                        </p:tgtEl>
                                        <p:attrNameLst>
                                          <p:attrName>style.visibility</p:attrName>
                                        </p:attrNameLst>
                                      </p:cBhvr>
                                      <p:to>
                                        <p:strVal val="visible"/>
                                      </p:to>
                                    </p:set>
                                    <p:animEffect transition="in" filter="blinds(horizontal)">
                                      <p:cBhvr>
                                        <p:cTn id="37" dur="500"/>
                                        <p:tgtEl>
                                          <p:spTgt spid="422924"/>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422926"/>
                                        </p:tgtEl>
                                        <p:attrNameLst>
                                          <p:attrName>style.visibility</p:attrName>
                                        </p:attrNameLst>
                                      </p:cBhvr>
                                      <p:to>
                                        <p:strVal val="visible"/>
                                      </p:to>
                                    </p:set>
                                    <p:animEffect transition="in" filter="blinds(horizontal)">
                                      <p:cBhvr>
                                        <p:cTn id="42" dur="500"/>
                                        <p:tgtEl>
                                          <p:spTgt spid="422926"/>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422927"/>
                                        </p:tgtEl>
                                        <p:attrNameLst>
                                          <p:attrName>style.visibility</p:attrName>
                                        </p:attrNameLst>
                                      </p:cBhvr>
                                      <p:to>
                                        <p:strVal val="visible"/>
                                      </p:to>
                                    </p:set>
                                    <p:animEffect transition="in" filter="blinds(horizontal)">
                                      <p:cBhvr>
                                        <p:cTn id="47" dur="500"/>
                                        <p:tgtEl>
                                          <p:spTgt spid="422927"/>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422929"/>
                                        </p:tgtEl>
                                        <p:attrNameLst>
                                          <p:attrName>style.visibility</p:attrName>
                                        </p:attrNameLst>
                                      </p:cBhvr>
                                      <p:to>
                                        <p:strVal val="visible"/>
                                      </p:to>
                                    </p:set>
                                    <p:animEffect transition="in" filter="blinds(horizontal)">
                                      <p:cBhvr>
                                        <p:cTn id="52" dur="500"/>
                                        <p:tgtEl>
                                          <p:spTgt spid="4229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2922" grpId="0"/>
      <p:bldP spid="422924" grpId="0"/>
      <p:bldP spid="422925" grpId="0" animBg="1"/>
      <p:bldP spid="422929"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p:cNvSpPr>
          <p:nvPr>
            <p:ph type="title"/>
          </p:nvPr>
        </p:nvSpPr>
        <p:spPr>
          <a:xfrm>
            <a:off x="569913" y="228600"/>
            <a:ext cx="7762875" cy="477838"/>
          </a:xfrm>
          <a:ln w="12700"/>
        </p:spPr>
        <p:txBody>
          <a:bodyPr vert="horz" wrap="none" lIns="63500" tIns="25400" rIns="63500" bIns="25400" anchor="t" anchorCtr="0">
            <a:spAutoFit/>
          </a:bodyPr>
          <a:lstStyle/>
          <a:p>
            <a:pPr eaLnBrk="1" hangingPunct="1"/>
            <a:r>
              <a:rPr lang="en-US" altLang="zh-CN" sz="2800" dirty="0"/>
              <a:t>Cache Organization: Cache Tag and  Cache Index</a:t>
            </a:r>
          </a:p>
        </p:txBody>
      </p:sp>
      <p:sp>
        <p:nvSpPr>
          <p:cNvPr id="427011" name="Rectangle 3"/>
          <p:cNvSpPr>
            <a:spLocks noGrp="1"/>
          </p:cNvSpPr>
          <p:nvPr>
            <p:ph idx="1" hasCustomPrompt="1"/>
          </p:nvPr>
        </p:nvSpPr>
        <p:spPr>
          <a:xfrm>
            <a:off x="250825" y="922338"/>
            <a:ext cx="8596313" cy="1590675"/>
          </a:xfrm>
          <a:ln w="12700"/>
        </p:spPr>
        <p:txBody>
          <a:bodyPr vert="horz" wrap="square" lIns="63500" tIns="25400" rIns="63500" bIns="25400" anchor="t" anchorCtr="0">
            <a:spAutoFit/>
          </a:bodyPr>
          <a:lstStyle/>
          <a:p>
            <a:pPr eaLnBrk="1" hangingPunct="1"/>
            <a:r>
              <a:rPr lang="zh-CN" altLang="en-US" sz="2200" dirty="0">
                <a:ea typeface="黑体" panose="02010609060101010101" pitchFamily="49" charset="-122"/>
              </a:rPr>
              <a:t>假定主存地址为</a:t>
            </a:r>
            <a:r>
              <a:rPr lang="en-US" altLang="zh-CN" sz="2200" dirty="0">
                <a:ea typeface="黑体" panose="02010609060101010101" pitchFamily="49" charset="-122"/>
              </a:rPr>
              <a:t>32</a:t>
            </a:r>
            <a:r>
              <a:rPr lang="zh-CN" altLang="en-US" sz="2200" dirty="0">
                <a:ea typeface="黑体" panose="02010609060101010101" pitchFamily="49" charset="-122"/>
              </a:rPr>
              <a:t>位</a:t>
            </a:r>
            <a:r>
              <a:rPr lang="en-US" altLang="zh-CN" sz="2200" dirty="0">
                <a:ea typeface="黑体" panose="02010609060101010101" pitchFamily="49" charset="-122"/>
              </a:rPr>
              <a:t>, </a:t>
            </a:r>
            <a:r>
              <a:rPr lang="zh-CN" altLang="en-US" sz="2200" dirty="0">
                <a:ea typeface="黑体" panose="02010609060101010101" pitchFamily="49" charset="-122"/>
              </a:rPr>
              <a:t>按字节编址</a:t>
            </a:r>
            <a:endParaRPr lang="en-US" altLang="zh-CN" sz="2200" dirty="0">
              <a:ea typeface="黑体" panose="02010609060101010101" pitchFamily="49" charset="-122"/>
            </a:endParaRPr>
          </a:p>
          <a:p>
            <a:pPr eaLnBrk="1" hangingPunct="1"/>
            <a:r>
              <a:rPr lang="zh-CN" altLang="en-US" sz="2200" dirty="0">
                <a:ea typeface="黑体" panose="02010609060101010101" pitchFamily="49" charset="-122"/>
              </a:rPr>
              <a:t>假定</a:t>
            </a:r>
            <a:r>
              <a:rPr lang="en-US" altLang="zh-CN" sz="2200" dirty="0">
                <a:ea typeface="黑体" panose="02010609060101010101" pitchFamily="49" charset="-122"/>
              </a:rPr>
              <a:t>Cache</a:t>
            </a:r>
            <a:r>
              <a:rPr lang="zh-CN" altLang="en-US" sz="2200" dirty="0">
                <a:ea typeface="黑体" panose="02010609060101010101" pitchFamily="49" charset="-122"/>
              </a:rPr>
              <a:t>是</a:t>
            </a:r>
            <a:r>
              <a:rPr lang="zh-CN" altLang="en-US" sz="2200" dirty="0">
                <a:solidFill>
                  <a:srgbClr val="FF0000"/>
                </a:solidFill>
                <a:ea typeface="黑体" panose="02010609060101010101" pitchFamily="49" charset="-122"/>
              </a:rPr>
              <a:t>块大小为</a:t>
            </a:r>
            <a:r>
              <a:rPr lang="en-US" altLang="zh-CN" sz="2200" dirty="0">
                <a:solidFill>
                  <a:srgbClr val="FF0000"/>
                </a:solidFill>
                <a:ea typeface="黑体" panose="02010609060101010101" pitchFamily="49" charset="-122"/>
              </a:rPr>
              <a:t>1B</a:t>
            </a:r>
            <a:r>
              <a:rPr lang="zh-CN" altLang="en-US" sz="2200" dirty="0">
                <a:ea typeface="黑体" panose="02010609060101010101" pitchFamily="49" charset="-122"/>
              </a:rPr>
              <a:t>的直接映射</a:t>
            </a:r>
            <a:r>
              <a:rPr lang="en-US" altLang="zh-CN" sz="2200" dirty="0">
                <a:ea typeface="黑体" panose="02010609060101010101" pitchFamily="49" charset="-122"/>
              </a:rPr>
              <a:t>Cache</a:t>
            </a:r>
          </a:p>
          <a:p>
            <a:pPr lvl="1" eaLnBrk="1" hangingPunct="1"/>
            <a:r>
              <a:rPr lang="en-US" altLang="zh-CN" sz="2200" dirty="0">
                <a:solidFill>
                  <a:schemeClr val="accent1"/>
                </a:solidFill>
                <a:ea typeface="黑体" panose="02010609060101010101" pitchFamily="49" charset="-122"/>
              </a:rPr>
              <a:t>Cache Index</a:t>
            </a:r>
            <a:r>
              <a:rPr lang="en-US" altLang="zh-CN" sz="2200" dirty="0">
                <a:ea typeface="黑体" panose="02010609060101010101" pitchFamily="49" charset="-122"/>
              </a:rPr>
              <a:t>: The lower  N bits of the memory address</a:t>
            </a:r>
          </a:p>
          <a:p>
            <a:pPr lvl="1" eaLnBrk="1" hangingPunct="1"/>
            <a:r>
              <a:rPr lang="en-US" altLang="zh-CN" sz="2200" dirty="0">
                <a:solidFill>
                  <a:schemeClr val="accent1"/>
                </a:solidFill>
                <a:ea typeface="黑体" panose="02010609060101010101" pitchFamily="49" charset="-122"/>
              </a:rPr>
              <a:t>Cache Tag</a:t>
            </a:r>
            <a:r>
              <a:rPr lang="en-US" altLang="zh-CN" sz="2200" dirty="0">
                <a:ea typeface="黑体" panose="02010609060101010101" pitchFamily="49" charset="-122"/>
              </a:rPr>
              <a:t>: The upper (32 - N) bits of the memory address</a:t>
            </a:r>
          </a:p>
        </p:txBody>
      </p:sp>
      <p:sp>
        <p:nvSpPr>
          <p:cNvPr id="97284" name="Rectangle 30"/>
          <p:cNvSpPr/>
          <p:nvPr/>
        </p:nvSpPr>
        <p:spPr>
          <a:xfrm>
            <a:off x="7980363" y="2827338"/>
            <a:ext cx="307975" cy="363537"/>
          </a:xfrm>
          <a:prstGeom prst="rect">
            <a:avLst/>
          </a:prstGeom>
          <a:noFill/>
          <a:ln w="12700">
            <a:noFill/>
          </a:ln>
        </p:spPr>
        <p:txBody>
          <a:bodyPr wrap="none" lIns="90488" tIns="44450" rIns="90488" bIns="44450">
            <a:spAutoFit/>
          </a:bodyPr>
          <a:lstStyle/>
          <a:p>
            <a:r>
              <a:rPr lang="zh-CN" altLang="en-US" i="0" dirty="0">
                <a:solidFill>
                  <a:schemeClr val="tx1"/>
                </a:solidFill>
                <a:latin typeface="Arial" panose="020B0604020202020204" pitchFamily="34" charset="0"/>
                <a:ea typeface="宋体" panose="02010600030101010101" pitchFamily="2" charset="-122"/>
              </a:rPr>
              <a:t>0</a:t>
            </a:r>
          </a:p>
        </p:txBody>
      </p:sp>
      <p:sp>
        <p:nvSpPr>
          <p:cNvPr id="97285" name="Rectangle 32"/>
          <p:cNvSpPr/>
          <p:nvPr/>
        </p:nvSpPr>
        <p:spPr>
          <a:xfrm>
            <a:off x="741363" y="2827338"/>
            <a:ext cx="434975" cy="363537"/>
          </a:xfrm>
          <a:prstGeom prst="rect">
            <a:avLst/>
          </a:prstGeom>
          <a:noFill/>
          <a:ln w="12700">
            <a:noFill/>
          </a:ln>
        </p:spPr>
        <p:txBody>
          <a:bodyPr wrap="none" lIns="90488" tIns="44450" rIns="90488" bIns="44450">
            <a:spAutoFit/>
          </a:bodyPr>
          <a:lstStyle/>
          <a:p>
            <a:r>
              <a:rPr lang="zh-CN" altLang="en-US" i="0" dirty="0">
                <a:solidFill>
                  <a:schemeClr val="tx1"/>
                </a:solidFill>
                <a:latin typeface="Arial" panose="020B0604020202020204" pitchFamily="34" charset="0"/>
                <a:ea typeface="宋体" panose="02010600030101010101" pitchFamily="2" charset="-122"/>
              </a:rPr>
              <a:t>31</a:t>
            </a:r>
          </a:p>
        </p:txBody>
      </p:sp>
      <p:sp>
        <p:nvSpPr>
          <p:cNvPr id="97286" name="Rectangle 4"/>
          <p:cNvSpPr/>
          <p:nvPr/>
        </p:nvSpPr>
        <p:spPr>
          <a:xfrm>
            <a:off x="5346700" y="3768725"/>
            <a:ext cx="2032000" cy="2543175"/>
          </a:xfrm>
          <a:prstGeom prst="rect">
            <a:avLst/>
          </a:prstGeom>
          <a:noFill/>
          <a:ln w="25400" cap="flat" cmpd="sng">
            <a:solidFill>
              <a:schemeClr val="tx1"/>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97287" name="Line 5"/>
          <p:cNvSpPr/>
          <p:nvPr/>
        </p:nvSpPr>
        <p:spPr>
          <a:xfrm>
            <a:off x="5346700" y="4121150"/>
            <a:ext cx="2032000" cy="0"/>
          </a:xfrm>
          <a:prstGeom prst="line">
            <a:avLst/>
          </a:prstGeom>
          <a:ln w="25400" cap="flat" cmpd="sng">
            <a:solidFill>
              <a:schemeClr val="tx1"/>
            </a:solidFill>
            <a:prstDash val="solid"/>
            <a:headEnd type="none" w="med" len="med"/>
            <a:tailEnd type="none" w="med" len="med"/>
          </a:ln>
        </p:spPr>
      </p:sp>
      <p:sp>
        <p:nvSpPr>
          <p:cNvPr id="97288" name="Line 6"/>
          <p:cNvSpPr/>
          <p:nvPr/>
        </p:nvSpPr>
        <p:spPr>
          <a:xfrm>
            <a:off x="5346700" y="4489450"/>
            <a:ext cx="2032000" cy="0"/>
          </a:xfrm>
          <a:prstGeom prst="line">
            <a:avLst/>
          </a:prstGeom>
          <a:ln w="25400" cap="flat" cmpd="sng">
            <a:solidFill>
              <a:schemeClr val="tx1"/>
            </a:solidFill>
            <a:prstDash val="solid"/>
            <a:headEnd type="none" w="med" len="med"/>
            <a:tailEnd type="none" w="med" len="med"/>
          </a:ln>
        </p:spPr>
      </p:sp>
      <p:sp>
        <p:nvSpPr>
          <p:cNvPr id="97289" name="Line 7"/>
          <p:cNvSpPr/>
          <p:nvPr/>
        </p:nvSpPr>
        <p:spPr>
          <a:xfrm>
            <a:off x="5346700" y="4856163"/>
            <a:ext cx="2032000" cy="0"/>
          </a:xfrm>
          <a:prstGeom prst="line">
            <a:avLst/>
          </a:prstGeom>
          <a:ln w="25400" cap="flat" cmpd="sng">
            <a:solidFill>
              <a:schemeClr val="tx1"/>
            </a:solidFill>
            <a:prstDash val="solid"/>
            <a:headEnd type="none" w="med" len="med"/>
            <a:tailEnd type="none" w="med" len="med"/>
          </a:ln>
        </p:spPr>
      </p:sp>
      <p:sp>
        <p:nvSpPr>
          <p:cNvPr id="97290" name="Rectangle 8"/>
          <p:cNvSpPr/>
          <p:nvPr/>
        </p:nvSpPr>
        <p:spPr>
          <a:xfrm>
            <a:off x="5908675" y="2809875"/>
            <a:ext cx="1677988" cy="393700"/>
          </a:xfrm>
          <a:prstGeom prst="rect">
            <a:avLst/>
          </a:prstGeom>
          <a:noFill/>
          <a:ln w="12700">
            <a:noFill/>
          </a:ln>
        </p:spPr>
        <p:txBody>
          <a:bodyPr wrap="none" lIns="90488" tIns="44450" rIns="90488" bIns="44450">
            <a:spAutoFit/>
          </a:bodyPr>
          <a:lstStyle/>
          <a:p>
            <a:r>
              <a:rPr lang="en-US" altLang="zh-CN" sz="2000" i="0" dirty="0">
                <a:solidFill>
                  <a:srgbClr val="CC0000"/>
                </a:solidFill>
                <a:latin typeface="Arial" panose="020B0604020202020204" pitchFamily="34" charset="0"/>
                <a:ea typeface="宋体" panose="02010600030101010101" pitchFamily="2" charset="-122"/>
              </a:rPr>
              <a:t>Cache Index</a:t>
            </a:r>
          </a:p>
        </p:txBody>
      </p:sp>
      <p:sp>
        <p:nvSpPr>
          <p:cNvPr id="97291" name="Rectangle 9"/>
          <p:cNvSpPr/>
          <p:nvPr/>
        </p:nvSpPr>
        <p:spPr>
          <a:xfrm>
            <a:off x="7370763" y="3746500"/>
            <a:ext cx="307975" cy="363538"/>
          </a:xfrm>
          <a:prstGeom prst="rect">
            <a:avLst/>
          </a:prstGeom>
          <a:noFill/>
          <a:ln w="12700">
            <a:noFill/>
          </a:ln>
        </p:spPr>
        <p:txBody>
          <a:bodyPr wrap="none" lIns="90488" tIns="44450" rIns="90488" bIns="44450">
            <a:spAutoFit/>
          </a:bodyPr>
          <a:lstStyle/>
          <a:p>
            <a:r>
              <a:rPr lang="zh-CN" altLang="en-US" i="0" dirty="0">
                <a:solidFill>
                  <a:schemeClr val="tx1"/>
                </a:solidFill>
                <a:latin typeface="Arial" panose="020B0604020202020204" pitchFamily="34" charset="0"/>
                <a:ea typeface="宋体" panose="02010600030101010101" pitchFamily="2" charset="-122"/>
              </a:rPr>
              <a:t>0</a:t>
            </a:r>
          </a:p>
        </p:txBody>
      </p:sp>
      <p:sp>
        <p:nvSpPr>
          <p:cNvPr id="97292" name="Rectangle 10"/>
          <p:cNvSpPr/>
          <p:nvPr/>
        </p:nvSpPr>
        <p:spPr>
          <a:xfrm>
            <a:off x="7370763" y="4113213"/>
            <a:ext cx="307975" cy="363537"/>
          </a:xfrm>
          <a:prstGeom prst="rect">
            <a:avLst/>
          </a:prstGeom>
          <a:noFill/>
          <a:ln w="12700">
            <a:noFill/>
          </a:ln>
        </p:spPr>
        <p:txBody>
          <a:bodyPr wrap="none" lIns="90488" tIns="44450" rIns="90488" bIns="44450">
            <a:spAutoFit/>
          </a:bodyPr>
          <a:lstStyle/>
          <a:p>
            <a:r>
              <a:rPr lang="zh-CN" altLang="en-US" i="0" dirty="0">
                <a:solidFill>
                  <a:schemeClr val="tx1"/>
                </a:solidFill>
                <a:latin typeface="Arial" panose="020B0604020202020204" pitchFamily="34" charset="0"/>
                <a:ea typeface="宋体" panose="02010600030101010101" pitchFamily="2" charset="-122"/>
              </a:rPr>
              <a:t>1</a:t>
            </a:r>
          </a:p>
        </p:txBody>
      </p:sp>
      <p:sp>
        <p:nvSpPr>
          <p:cNvPr id="97293" name="Rectangle 11"/>
          <p:cNvSpPr/>
          <p:nvPr/>
        </p:nvSpPr>
        <p:spPr>
          <a:xfrm>
            <a:off x="7370763" y="4481513"/>
            <a:ext cx="307975" cy="363537"/>
          </a:xfrm>
          <a:prstGeom prst="rect">
            <a:avLst/>
          </a:prstGeom>
          <a:noFill/>
          <a:ln w="12700">
            <a:noFill/>
          </a:ln>
        </p:spPr>
        <p:txBody>
          <a:bodyPr wrap="none" lIns="90488" tIns="44450" rIns="90488" bIns="44450">
            <a:spAutoFit/>
          </a:bodyPr>
          <a:lstStyle/>
          <a:p>
            <a:r>
              <a:rPr lang="zh-CN" altLang="en-US" i="0" dirty="0">
                <a:solidFill>
                  <a:schemeClr val="tx1"/>
                </a:solidFill>
                <a:latin typeface="Arial" panose="020B0604020202020204" pitchFamily="34" charset="0"/>
                <a:ea typeface="宋体" panose="02010600030101010101" pitchFamily="2" charset="-122"/>
              </a:rPr>
              <a:t>2</a:t>
            </a:r>
          </a:p>
        </p:txBody>
      </p:sp>
      <p:sp>
        <p:nvSpPr>
          <p:cNvPr id="97294" name="Rectangle 12"/>
          <p:cNvSpPr/>
          <p:nvPr/>
        </p:nvSpPr>
        <p:spPr>
          <a:xfrm>
            <a:off x="7370763" y="4848225"/>
            <a:ext cx="307975" cy="363538"/>
          </a:xfrm>
          <a:prstGeom prst="rect">
            <a:avLst/>
          </a:prstGeom>
          <a:noFill/>
          <a:ln w="12700">
            <a:noFill/>
          </a:ln>
        </p:spPr>
        <p:txBody>
          <a:bodyPr wrap="none" lIns="90488" tIns="44450" rIns="90488" bIns="44450">
            <a:spAutoFit/>
          </a:bodyPr>
          <a:lstStyle/>
          <a:p>
            <a:r>
              <a:rPr lang="zh-CN" altLang="en-US" i="0" dirty="0">
                <a:solidFill>
                  <a:schemeClr val="tx1"/>
                </a:solidFill>
                <a:latin typeface="Arial" panose="020B0604020202020204" pitchFamily="34" charset="0"/>
                <a:ea typeface="宋体" panose="02010600030101010101" pitchFamily="2" charset="-122"/>
              </a:rPr>
              <a:t>3</a:t>
            </a:r>
          </a:p>
        </p:txBody>
      </p:sp>
      <p:sp>
        <p:nvSpPr>
          <p:cNvPr id="97295" name="Line 13"/>
          <p:cNvSpPr/>
          <p:nvPr/>
        </p:nvSpPr>
        <p:spPr>
          <a:xfrm>
            <a:off x="5346700" y="5224463"/>
            <a:ext cx="2032000" cy="0"/>
          </a:xfrm>
          <a:prstGeom prst="line">
            <a:avLst/>
          </a:prstGeom>
          <a:ln w="25400" cap="flat" cmpd="sng">
            <a:solidFill>
              <a:schemeClr val="tx1"/>
            </a:solidFill>
            <a:prstDash val="solid"/>
            <a:headEnd type="none" w="med" len="med"/>
            <a:tailEnd type="none" w="med" len="med"/>
          </a:ln>
        </p:spPr>
      </p:sp>
      <p:sp>
        <p:nvSpPr>
          <p:cNvPr id="97296" name="Line 14"/>
          <p:cNvSpPr/>
          <p:nvPr/>
        </p:nvSpPr>
        <p:spPr>
          <a:xfrm>
            <a:off x="5346700" y="5959475"/>
            <a:ext cx="2032000" cy="0"/>
          </a:xfrm>
          <a:prstGeom prst="line">
            <a:avLst/>
          </a:prstGeom>
          <a:ln w="25400" cap="flat" cmpd="sng">
            <a:solidFill>
              <a:schemeClr val="tx1"/>
            </a:solidFill>
            <a:prstDash val="solid"/>
            <a:headEnd type="none" w="med" len="med"/>
            <a:tailEnd type="none" w="med" len="med"/>
          </a:ln>
        </p:spPr>
      </p:sp>
      <p:sp>
        <p:nvSpPr>
          <p:cNvPr id="97297" name="Rectangle 15"/>
          <p:cNvSpPr/>
          <p:nvPr/>
        </p:nvSpPr>
        <p:spPr>
          <a:xfrm>
            <a:off x="7370763" y="5951538"/>
            <a:ext cx="828675" cy="363537"/>
          </a:xfrm>
          <a:prstGeom prst="rect">
            <a:avLst/>
          </a:prstGeom>
          <a:noFill/>
          <a:ln w="12700">
            <a:noFill/>
          </a:ln>
        </p:spPr>
        <p:txBody>
          <a:bodyPr wrap="none" lIns="90488" tIns="44450" rIns="90488" bIns="44450">
            <a:spAutoFit/>
          </a:bodyPr>
          <a:lstStyle/>
          <a:p>
            <a:r>
              <a:rPr lang="zh-CN" altLang="en-US" i="0" dirty="0">
                <a:solidFill>
                  <a:schemeClr val="tx1"/>
                </a:solidFill>
                <a:latin typeface="Arial" panose="020B0604020202020204" pitchFamily="34" charset="0"/>
                <a:ea typeface="宋体" panose="02010600030101010101" pitchFamily="2" charset="-122"/>
              </a:rPr>
              <a:t>2    - 1</a:t>
            </a:r>
          </a:p>
        </p:txBody>
      </p:sp>
      <p:sp>
        <p:nvSpPr>
          <p:cNvPr id="97298" name="Rectangle 16"/>
          <p:cNvSpPr/>
          <p:nvPr/>
        </p:nvSpPr>
        <p:spPr>
          <a:xfrm>
            <a:off x="7497763" y="5810250"/>
            <a:ext cx="346075" cy="363538"/>
          </a:xfrm>
          <a:prstGeom prst="rect">
            <a:avLst/>
          </a:prstGeom>
          <a:noFill/>
          <a:ln w="12700">
            <a:noFill/>
          </a:ln>
        </p:spPr>
        <p:txBody>
          <a:bodyPr wrap="none" lIns="90488" tIns="44450" rIns="90488" bIns="44450">
            <a:spAutoFit/>
          </a:bodyPr>
          <a:lstStyle/>
          <a:p>
            <a:r>
              <a:rPr lang="en-US" altLang="zh-CN" i="0" dirty="0">
                <a:solidFill>
                  <a:schemeClr val="tx1"/>
                </a:solidFill>
                <a:latin typeface="Arial" panose="020B0604020202020204" pitchFamily="34" charset="0"/>
                <a:ea typeface="宋体" panose="02010600030101010101" pitchFamily="2" charset="-122"/>
              </a:rPr>
              <a:t>N</a:t>
            </a:r>
          </a:p>
        </p:txBody>
      </p:sp>
      <p:sp>
        <p:nvSpPr>
          <p:cNvPr id="97299" name="Rectangle 17"/>
          <p:cNvSpPr/>
          <p:nvPr/>
        </p:nvSpPr>
        <p:spPr>
          <a:xfrm>
            <a:off x="6303963" y="5291138"/>
            <a:ext cx="282575" cy="454025"/>
          </a:xfrm>
          <a:prstGeom prst="rect">
            <a:avLst/>
          </a:prstGeom>
          <a:noFill/>
          <a:ln w="12700">
            <a:noFill/>
          </a:ln>
        </p:spPr>
        <p:txBody>
          <a:bodyPr wrap="none" lIns="90488" tIns="44450" rIns="90488" bIns="44450">
            <a:spAutoFit/>
          </a:bodyPr>
          <a:lstStyle/>
          <a:p>
            <a:r>
              <a:rPr lang="zh-CN" altLang="en-US" sz="2400" i="0" dirty="0">
                <a:solidFill>
                  <a:schemeClr val="tx1"/>
                </a:solidFill>
                <a:latin typeface="Times New Roman" panose="02020603050405020304" pitchFamily="18" charset="0"/>
                <a:ea typeface="宋体" panose="02010600030101010101" pitchFamily="2" charset="-122"/>
              </a:rPr>
              <a:t>:</a:t>
            </a:r>
          </a:p>
        </p:txBody>
      </p:sp>
      <p:sp>
        <p:nvSpPr>
          <p:cNvPr id="97300" name="Rectangle 18"/>
          <p:cNvSpPr/>
          <p:nvPr/>
        </p:nvSpPr>
        <p:spPr>
          <a:xfrm>
            <a:off x="5770563" y="3397250"/>
            <a:ext cx="307975" cy="363538"/>
          </a:xfrm>
          <a:prstGeom prst="rect">
            <a:avLst/>
          </a:prstGeom>
          <a:noFill/>
          <a:ln w="12700">
            <a:noFill/>
          </a:ln>
        </p:spPr>
        <p:txBody>
          <a:bodyPr wrap="none" lIns="90488" tIns="44450" rIns="90488" bIns="44450">
            <a:spAutoFit/>
          </a:bodyPr>
          <a:lstStyle/>
          <a:p>
            <a:r>
              <a:rPr lang="zh-CN" altLang="en-US" i="0" dirty="0">
                <a:solidFill>
                  <a:schemeClr val="tx1"/>
                </a:solidFill>
                <a:latin typeface="Arial" panose="020B0604020202020204" pitchFamily="34" charset="0"/>
                <a:ea typeface="宋体" panose="02010600030101010101" pitchFamily="2" charset="-122"/>
              </a:rPr>
              <a:t>2</a:t>
            </a:r>
          </a:p>
        </p:txBody>
      </p:sp>
      <p:sp>
        <p:nvSpPr>
          <p:cNvPr id="97301" name="Rectangle 19"/>
          <p:cNvSpPr/>
          <p:nvPr/>
        </p:nvSpPr>
        <p:spPr>
          <a:xfrm>
            <a:off x="5921375" y="3338513"/>
            <a:ext cx="346075" cy="363537"/>
          </a:xfrm>
          <a:prstGeom prst="rect">
            <a:avLst/>
          </a:prstGeom>
          <a:noFill/>
          <a:ln w="12700">
            <a:noFill/>
          </a:ln>
        </p:spPr>
        <p:txBody>
          <a:bodyPr wrap="none" lIns="90488" tIns="44450" rIns="90488" bIns="44450">
            <a:spAutoFit/>
          </a:bodyPr>
          <a:lstStyle/>
          <a:p>
            <a:r>
              <a:rPr lang="en-US" altLang="zh-CN" i="0" dirty="0">
                <a:solidFill>
                  <a:schemeClr val="tx1"/>
                </a:solidFill>
                <a:latin typeface="Arial" panose="020B0604020202020204" pitchFamily="34" charset="0"/>
                <a:ea typeface="宋体" panose="02010600030101010101" pitchFamily="2" charset="-122"/>
              </a:rPr>
              <a:t>N</a:t>
            </a:r>
          </a:p>
        </p:txBody>
      </p:sp>
      <p:sp>
        <p:nvSpPr>
          <p:cNvPr id="97302" name="Rectangle 20"/>
          <p:cNvSpPr/>
          <p:nvPr/>
        </p:nvSpPr>
        <p:spPr>
          <a:xfrm>
            <a:off x="6151563" y="3375025"/>
            <a:ext cx="803275" cy="363538"/>
          </a:xfrm>
          <a:prstGeom prst="rect">
            <a:avLst/>
          </a:prstGeom>
          <a:noFill/>
          <a:ln w="12700">
            <a:noFill/>
          </a:ln>
        </p:spPr>
        <p:txBody>
          <a:bodyPr wrap="none" lIns="90488" tIns="44450" rIns="90488" bIns="44450">
            <a:spAutoFit/>
          </a:bodyPr>
          <a:lstStyle/>
          <a:p>
            <a:r>
              <a:rPr lang="en-US" altLang="zh-CN" i="0" dirty="0">
                <a:solidFill>
                  <a:schemeClr val="tx1"/>
                </a:solidFill>
                <a:latin typeface="Arial" panose="020B0604020202020204" pitchFamily="34" charset="0"/>
                <a:ea typeface="宋体" panose="02010600030101010101" pitchFamily="2" charset="-122"/>
              </a:rPr>
              <a:t>Bytes</a:t>
            </a:r>
          </a:p>
        </p:txBody>
      </p:sp>
      <p:sp>
        <p:nvSpPr>
          <p:cNvPr id="97303" name="Rectangle 22"/>
          <p:cNvSpPr/>
          <p:nvPr/>
        </p:nvSpPr>
        <p:spPr>
          <a:xfrm>
            <a:off x="5999163" y="3746500"/>
            <a:ext cx="854075" cy="363538"/>
          </a:xfrm>
          <a:prstGeom prst="rect">
            <a:avLst/>
          </a:prstGeom>
          <a:noFill/>
          <a:ln w="12700">
            <a:noFill/>
          </a:ln>
        </p:spPr>
        <p:txBody>
          <a:bodyPr wrap="none" lIns="90488" tIns="44450" rIns="90488" bIns="44450">
            <a:spAutoFit/>
          </a:bodyPr>
          <a:lstStyle/>
          <a:p>
            <a:r>
              <a:rPr lang="en-US" altLang="zh-CN" i="0" dirty="0">
                <a:solidFill>
                  <a:schemeClr val="tx1"/>
                </a:solidFill>
                <a:latin typeface="Arial" panose="020B0604020202020204" pitchFamily="34" charset="0"/>
                <a:ea typeface="宋体" panose="02010600030101010101" pitchFamily="2" charset="-122"/>
              </a:rPr>
              <a:t>Byte</a:t>
            </a:r>
            <a:r>
              <a:rPr lang="en-US" altLang="zh-CN" sz="1600" i="0" dirty="0">
                <a:solidFill>
                  <a:schemeClr val="tx1"/>
                </a:solidFill>
                <a:latin typeface="Times New Roman" panose="02020603050405020304" pitchFamily="18" charset="0"/>
                <a:ea typeface="宋体" panose="02010600030101010101" pitchFamily="2" charset="-122"/>
              </a:rPr>
              <a:t> </a:t>
            </a:r>
            <a:r>
              <a:rPr lang="en-US" altLang="zh-CN" i="0" dirty="0">
                <a:solidFill>
                  <a:schemeClr val="tx1"/>
                </a:solidFill>
                <a:latin typeface="Arial" panose="020B0604020202020204" pitchFamily="34" charset="0"/>
                <a:ea typeface="宋体" panose="02010600030101010101" pitchFamily="2" charset="-122"/>
              </a:rPr>
              <a:t>0</a:t>
            </a:r>
          </a:p>
        </p:txBody>
      </p:sp>
      <p:sp>
        <p:nvSpPr>
          <p:cNvPr id="97304" name="Rectangle 23"/>
          <p:cNvSpPr/>
          <p:nvPr/>
        </p:nvSpPr>
        <p:spPr>
          <a:xfrm>
            <a:off x="5999163" y="4113213"/>
            <a:ext cx="854075" cy="363537"/>
          </a:xfrm>
          <a:prstGeom prst="rect">
            <a:avLst/>
          </a:prstGeom>
          <a:noFill/>
          <a:ln w="12700">
            <a:noFill/>
          </a:ln>
        </p:spPr>
        <p:txBody>
          <a:bodyPr wrap="none" lIns="90488" tIns="44450" rIns="90488" bIns="44450">
            <a:spAutoFit/>
          </a:bodyPr>
          <a:lstStyle/>
          <a:p>
            <a:r>
              <a:rPr lang="en-US" altLang="zh-CN" i="0" dirty="0">
                <a:solidFill>
                  <a:schemeClr val="tx1"/>
                </a:solidFill>
                <a:latin typeface="Arial" panose="020B0604020202020204" pitchFamily="34" charset="0"/>
                <a:ea typeface="宋体" panose="02010600030101010101" pitchFamily="2" charset="-122"/>
              </a:rPr>
              <a:t>Byte</a:t>
            </a:r>
            <a:r>
              <a:rPr lang="en-US" altLang="zh-CN" sz="1600" i="0" dirty="0">
                <a:solidFill>
                  <a:schemeClr val="tx1"/>
                </a:solidFill>
                <a:latin typeface="Times New Roman" panose="02020603050405020304" pitchFamily="18" charset="0"/>
                <a:ea typeface="宋体" panose="02010600030101010101" pitchFamily="2" charset="-122"/>
              </a:rPr>
              <a:t> </a:t>
            </a:r>
            <a:r>
              <a:rPr lang="en-US" altLang="zh-CN" i="0" dirty="0">
                <a:solidFill>
                  <a:schemeClr val="tx1"/>
                </a:solidFill>
                <a:latin typeface="Arial" panose="020B0604020202020204" pitchFamily="34" charset="0"/>
                <a:ea typeface="宋体" panose="02010600030101010101" pitchFamily="2" charset="-122"/>
              </a:rPr>
              <a:t>1</a:t>
            </a:r>
          </a:p>
        </p:txBody>
      </p:sp>
      <p:sp>
        <p:nvSpPr>
          <p:cNvPr id="97305" name="Rectangle 24"/>
          <p:cNvSpPr/>
          <p:nvPr/>
        </p:nvSpPr>
        <p:spPr>
          <a:xfrm>
            <a:off x="5999163" y="4481513"/>
            <a:ext cx="866775" cy="363537"/>
          </a:xfrm>
          <a:prstGeom prst="rect">
            <a:avLst/>
          </a:prstGeom>
          <a:noFill/>
          <a:ln w="12700">
            <a:noFill/>
          </a:ln>
        </p:spPr>
        <p:txBody>
          <a:bodyPr wrap="none" lIns="90488" tIns="44450" rIns="90488" bIns="44450">
            <a:spAutoFit/>
          </a:bodyPr>
          <a:lstStyle/>
          <a:p>
            <a:r>
              <a:rPr lang="en-US" altLang="zh-CN" i="0" dirty="0">
                <a:solidFill>
                  <a:schemeClr val="tx1"/>
                </a:solidFill>
                <a:latin typeface="Arial" panose="020B0604020202020204" pitchFamily="34" charset="0"/>
                <a:ea typeface="宋体" panose="02010600030101010101" pitchFamily="2" charset="-122"/>
              </a:rPr>
              <a:t>Byte 2</a:t>
            </a:r>
          </a:p>
        </p:txBody>
      </p:sp>
      <p:sp>
        <p:nvSpPr>
          <p:cNvPr id="97306" name="Rectangle 25"/>
          <p:cNvSpPr/>
          <p:nvPr/>
        </p:nvSpPr>
        <p:spPr>
          <a:xfrm>
            <a:off x="5999163" y="4848225"/>
            <a:ext cx="854075" cy="363538"/>
          </a:xfrm>
          <a:prstGeom prst="rect">
            <a:avLst/>
          </a:prstGeom>
          <a:noFill/>
          <a:ln w="12700">
            <a:noFill/>
          </a:ln>
        </p:spPr>
        <p:txBody>
          <a:bodyPr wrap="none" lIns="90488" tIns="44450" rIns="90488" bIns="44450">
            <a:spAutoFit/>
          </a:bodyPr>
          <a:lstStyle/>
          <a:p>
            <a:r>
              <a:rPr lang="en-US" altLang="zh-CN" i="0" dirty="0">
                <a:solidFill>
                  <a:schemeClr val="tx1"/>
                </a:solidFill>
                <a:latin typeface="Arial" panose="020B0604020202020204" pitchFamily="34" charset="0"/>
                <a:ea typeface="宋体" panose="02010600030101010101" pitchFamily="2" charset="-122"/>
              </a:rPr>
              <a:t>Byte</a:t>
            </a:r>
            <a:r>
              <a:rPr lang="en-US" altLang="zh-CN" sz="1600" i="0" dirty="0">
                <a:solidFill>
                  <a:schemeClr val="tx1"/>
                </a:solidFill>
                <a:latin typeface="Times New Roman" panose="02020603050405020304" pitchFamily="18" charset="0"/>
                <a:ea typeface="宋体" panose="02010600030101010101" pitchFamily="2" charset="-122"/>
              </a:rPr>
              <a:t> </a:t>
            </a:r>
            <a:r>
              <a:rPr lang="en-US" altLang="zh-CN" i="0" dirty="0">
                <a:solidFill>
                  <a:schemeClr val="tx1"/>
                </a:solidFill>
                <a:latin typeface="Arial" panose="020B0604020202020204" pitchFamily="34" charset="0"/>
                <a:ea typeface="宋体" panose="02010600030101010101" pitchFamily="2" charset="-122"/>
              </a:rPr>
              <a:t>3</a:t>
            </a:r>
          </a:p>
        </p:txBody>
      </p:sp>
      <p:sp>
        <p:nvSpPr>
          <p:cNvPr id="97307" name="Rectangle 26"/>
          <p:cNvSpPr/>
          <p:nvPr/>
        </p:nvSpPr>
        <p:spPr>
          <a:xfrm>
            <a:off x="5770563" y="5951538"/>
            <a:ext cx="1260475" cy="363537"/>
          </a:xfrm>
          <a:prstGeom prst="rect">
            <a:avLst/>
          </a:prstGeom>
          <a:noFill/>
          <a:ln w="12700">
            <a:noFill/>
          </a:ln>
        </p:spPr>
        <p:txBody>
          <a:bodyPr wrap="none" lIns="90488" tIns="44450" rIns="90488" bIns="44450">
            <a:spAutoFit/>
          </a:bodyPr>
          <a:lstStyle/>
          <a:p>
            <a:r>
              <a:rPr lang="en-US" altLang="zh-CN" i="0" dirty="0">
                <a:solidFill>
                  <a:schemeClr val="tx1"/>
                </a:solidFill>
                <a:latin typeface="Arial" panose="020B0604020202020204" pitchFamily="34" charset="0"/>
                <a:ea typeface="宋体" panose="02010600030101010101" pitchFamily="2" charset="-122"/>
              </a:rPr>
              <a:t>Byte 2  - 1</a:t>
            </a:r>
          </a:p>
        </p:txBody>
      </p:sp>
      <p:sp>
        <p:nvSpPr>
          <p:cNvPr id="97308" name="Rectangle 27"/>
          <p:cNvSpPr/>
          <p:nvPr/>
        </p:nvSpPr>
        <p:spPr>
          <a:xfrm>
            <a:off x="774700" y="2862263"/>
            <a:ext cx="7442200" cy="336550"/>
          </a:xfrm>
          <a:prstGeom prst="rect">
            <a:avLst/>
          </a:prstGeom>
          <a:noFill/>
          <a:ln w="25400" cap="flat" cmpd="sng">
            <a:solidFill>
              <a:schemeClr val="tx1"/>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97309" name="Line 29"/>
          <p:cNvSpPr/>
          <p:nvPr/>
        </p:nvSpPr>
        <p:spPr>
          <a:xfrm>
            <a:off x="5791200" y="2862263"/>
            <a:ext cx="0" cy="336550"/>
          </a:xfrm>
          <a:prstGeom prst="line">
            <a:avLst/>
          </a:prstGeom>
          <a:ln w="25400" cap="flat" cmpd="sng">
            <a:solidFill>
              <a:schemeClr val="tx1"/>
            </a:solidFill>
            <a:prstDash val="solid"/>
            <a:headEnd type="none" w="med" len="med"/>
            <a:tailEnd type="none" w="med" len="med"/>
          </a:ln>
        </p:spPr>
      </p:sp>
      <p:sp>
        <p:nvSpPr>
          <p:cNvPr id="97310" name="Rectangle 31"/>
          <p:cNvSpPr/>
          <p:nvPr/>
        </p:nvSpPr>
        <p:spPr>
          <a:xfrm>
            <a:off x="5465763" y="2528888"/>
            <a:ext cx="327025" cy="333375"/>
          </a:xfrm>
          <a:prstGeom prst="rect">
            <a:avLst/>
          </a:prstGeom>
          <a:noFill/>
          <a:ln w="12700">
            <a:noFill/>
          </a:ln>
        </p:spPr>
        <p:txBody>
          <a:bodyPr wrap="none" lIns="90488" tIns="44450" rIns="90488" bIns="44450">
            <a:spAutoFit/>
          </a:bodyPr>
          <a:lstStyle/>
          <a:p>
            <a:pPr>
              <a:buNone/>
            </a:pPr>
            <a:r>
              <a:rPr lang="en-US" altLang="zh-CN" sz="1600" i="0" dirty="0">
                <a:solidFill>
                  <a:srgbClr val="CC0000"/>
                </a:solidFill>
                <a:latin typeface="Arial" panose="020B0604020202020204" pitchFamily="34" charset="0"/>
                <a:ea typeface="宋体" panose="02010600030101010101" pitchFamily="2" charset="-122"/>
              </a:rPr>
              <a:t>N</a:t>
            </a:r>
          </a:p>
        </p:txBody>
      </p:sp>
      <p:sp>
        <p:nvSpPr>
          <p:cNvPr id="97311" name="Rectangle 33"/>
          <p:cNvSpPr/>
          <p:nvPr/>
        </p:nvSpPr>
        <p:spPr>
          <a:xfrm>
            <a:off x="1765300" y="3768725"/>
            <a:ext cx="3251200" cy="2543175"/>
          </a:xfrm>
          <a:prstGeom prst="rect">
            <a:avLst/>
          </a:prstGeom>
          <a:noFill/>
          <a:ln w="25400" cap="flat" cmpd="sng">
            <a:solidFill>
              <a:schemeClr val="tx1"/>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97312" name="Line 34"/>
          <p:cNvSpPr/>
          <p:nvPr/>
        </p:nvSpPr>
        <p:spPr>
          <a:xfrm flipH="1">
            <a:off x="1739900" y="4121150"/>
            <a:ext cx="3302000" cy="0"/>
          </a:xfrm>
          <a:prstGeom prst="line">
            <a:avLst/>
          </a:prstGeom>
          <a:ln w="25400" cap="flat" cmpd="sng">
            <a:solidFill>
              <a:schemeClr val="tx1"/>
            </a:solidFill>
            <a:prstDash val="solid"/>
            <a:headEnd type="none" w="med" len="med"/>
            <a:tailEnd type="none" w="med" len="med"/>
          </a:ln>
        </p:spPr>
      </p:sp>
      <p:sp>
        <p:nvSpPr>
          <p:cNvPr id="97313" name="Line 35"/>
          <p:cNvSpPr/>
          <p:nvPr/>
        </p:nvSpPr>
        <p:spPr>
          <a:xfrm flipH="1">
            <a:off x="1739900" y="4489450"/>
            <a:ext cx="3302000" cy="0"/>
          </a:xfrm>
          <a:prstGeom prst="line">
            <a:avLst/>
          </a:prstGeom>
          <a:ln w="25400" cap="flat" cmpd="sng">
            <a:solidFill>
              <a:schemeClr val="tx1"/>
            </a:solidFill>
            <a:prstDash val="solid"/>
            <a:headEnd type="none" w="med" len="med"/>
            <a:tailEnd type="none" w="med" len="med"/>
          </a:ln>
        </p:spPr>
      </p:sp>
      <p:sp>
        <p:nvSpPr>
          <p:cNvPr id="97314" name="Line 36"/>
          <p:cNvSpPr/>
          <p:nvPr/>
        </p:nvSpPr>
        <p:spPr>
          <a:xfrm flipH="1">
            <a:off x="1739900" y="4856163"/>
            <a:ext cx="3302000" cy="0"/>
          </a:xfrm>
          <a:prstGeom prst="line">
            <a:avLst/>
          </a:prstGeom>
          <a:ln w="25400" cap="flat" cmpd="sng">
            <a:solidFill>
              <a:schemeClr val="tx1"/>
            </a:solidFill>
            <a:prstDash val="solid"/>
            <a:headEnd type="none" w="med" len="med"/>
            <a:tailEnd type="none" w="med" len="med"/>
          </a:ln>
        </p:spPr>
      </p:sp>
      <p:sp>
        <p:nvSpPr>
          <p:cNvPr id="97315" name="Line 37"/>
          <p:cNvSpPr/>
          <p:nvPr/>
        </p:nvSpPr>
        <p:spPr>
          <a:xfrm flipH="1">
            <a:off x="1739900" y="5224463"/>
            <a:ext cx="3302000" cy="0"/>
          </a:xfrm>
          <a:prstGeom prst="line">
            <a:avLst/>
          </a:prstGeom>
          <a:ln w="25400" cap="flat" cmpd="sng">
            <a:solidFill>
              <a:schemeClr val="tx1"/>
            </a:solidFill>
            <a:prstDash val="solid"/>
            <a:headEnd type="none" w="med" len="med"/>
            <a:tailEnd type="none" w="med" len="med"/>
          </a:ln>
        </p:spPr>
      </p:sp>
      <p:sp>
        <p:nvSpPr>
          <p:cNvPr id="97316" name="Line 38"/>
          <p:cNvSpPr/>
          <p:nvPr/>
        </p:nvSpPr>
        <p:spPr>
          <a:xfrm flipH="1">
            <a:off x="1739900" y="5959475"/>
            <a:ext cx="3302000" cy="0"/>
          </a:xfrm>
          <a:prstGeom prst="line">
            <a:avLst/>
          </a:prstGeom>
          <a:ln w="25400" cap="flat" cmpd="sng">
            <a:solidFill>
              <a:schemeClr val="tx1"/>
            </a:solidFill>
            <a:prstDash val="solid"/>
            <a:headEnd type="none" w="med" len="med"/>
            <a:tailEnd type="none" w="med" len="med"/>
          </a:ln>
        </p:spPr>
      </p:sp>
      <p:sp>
        <p:nvSpPr>
          <p:cNvPr id="97317" name="Rectangle 39"/>
          <p:cNvSpPr/>
          <p:nvPr/>
        </p:nvSpPr>
        <p:spPr>
          <a:xfrm>
            <a:off x="3255963" y="5291138"/>
            <a:ext cx="282575" cy="454025"/>
          </a:xfrm>
          <a:prstGeom prst="rect">
            <a:avLst/>
          </a:prstGeom>
          <a:noFill/>
          <a:ln w="12700">
            <a:noFill/>
          </a:ln>
        </p:spPr>
        <p:txBody>
          <a:bodyPr wrap="none" lIns="90488" tIns="44450" rIns="90488" bIns="44450">
            <a:spAutoFit/>
          </a:bodyPr>
          <a:lstStyle/>
          <a:p>
            <a:r>
              <a:rPr lang="zh-CN" altLang="en-US" sz="2400" i="0" dirty="0">
                <a:solidFill>
                  <a:schemeClr val="tx1"/>
                </a:solidFill>
                <a:latin typeface="Times New Roman" panose="02020603050405020304" pitchFamily="18" charset="0"/>
                <a:ea typeface="宋体" panose="02010600030101010101" pitchFamily="2" charset="-122"/>
              </a:rPr>
              <a:t>:</a:t>
            </a:r>
          </a:p>
        </p:txBody>
      </p:sp>
      <p:sp>
        <p:nvSpPr>
          <p:cNvPr id="97318" name="Rectangle 40"/>
          <p:cNvSpPr/>
          <p:nvPr/>
        </p:nvSpPr>
        <p:spPr>
          <a:xfrm>
            <a:off x="2006600" y="2838450"/>
            <a:ext cx="1466850" cy="393700"/>
          </a:xfrm>
          <a:prstGeom prst="rect">
            <a:avLst/>
          </a:prstGeom>
          <a:noFill/>
          <a:ln w="12700">
            <a:noFill/>
          </a:ln>
        </p:spPr>
        <p:txBody>
          <a:bodyPr wrap="none" lIns="90488" tIns="44450" rIns="90488" bIns="44450">
            <a:spAutoFit/>
          </a:bodyPr>
          <a:lstStyle/>
          <a:p>
            <a:r>
              <a:rPr lang="en-US" altLang="zh-CN" sz="2000" i="0" dirty="0">
                <a:solidFill>
                  <a:srgbClr val="CC0000"/>
                </a:solidFill>
                <a:latin typeface="Arial" panose="020B0604020202020204" pitchFamily="34" charset="0"/>
                <a:ea typeface="宋体" panose="02010600030101010101" pitchFamily="2" charset="-122"/>
              </a:rPr>
              <a:t>Cache Tag</a:t>
            </a:r>
          </a:p>
        </p:txBody>
      </p:sp>
      <p:sp>
        <p:nvSpPr>
          <p:cNvPr id="97319" name="Rectangle 41"/>
          <p:cNvSpPr/>
          <p:nvPr/>
        </p:nvSpPr>
        <p:spPr>
          <a:xfrm>
            <a:off x="3627438" y="2843213"/>
            <a:ext cx="1768475" cy="363537"/>
          </a:xfrm>
          <a:prstGeom prst="rect">
            <a:avLst/>
          </a:prstGeom>
          <a:noFill/>
          <a:ln w="12700">
            <a:noFill/>
          </a:ln>
        </p:spPr>
        <p:txBody>
          <a:bodyPr wrap="none" lIns="90488" tIns="44450" rIns="90488" bIns="44450">
            <a:spAutoFit/>
          </a:bodyPr>
          <a:lstStyle/>
          <a:p>
            <a:r>
              <a:rPr lang="en-US" altLang="zh-CN" i="0" dirty="0">
                <a:solidFill>
                  <a:schemeClr val="tx1"/>
                </a:solidFill>
                <a:latin typeface="Arial" panose="020B0604020202020204" pitchFamily="34" charset="0"/>
                <a:ea typeface="宋体" panose="02010600030101010101" pitchFamily="2" charset="-122"/>
              </a:rPr>
              <a:t>Example: 0x50</a:t>
            </a:r>
          </a:p>
        </p:txBody>
      </p:sp>
      <p:sp>
        <p:nvSpPr>
          <p:cNvPr id="97320" name="Rectangle 43"/>
          <p:cNvSpPr/>
          <p:nvPr/>
        </p:nvSpPr>
        <p:spPr>
          <a:xfrm>
            <a:off x="7586663" y="3294063"/>
            <a:ext cx="1108075" cy="363537"/>
          </a:xfrm>
          <a:prstGeom prst="rect">
            <a:avLst/>
          </a:prstGeom>
          <a:noFill/>
          <a:ln w="12700">
            <a:noFill/>
          </a:ln>
        </p:spPr>
        <p:txBody>
          <a:bodyPr wrap="none" lIns="90488" tIns="44450" rIns="90488" bIns="44450">
            <a:spAutoFit/>
          </a:bodyPr>
          <a:lstStyle/>
          <a:p>
            <a:r>
              <a:rPr lang="en-US" altLang="zh-CN" i="0" dirty="0">
                <a:solidFill>
                  <a:schemeClr val="tx1"/>
                </a:solidFill>
                <a:latin typeface="Arial" panose="020B0604020202020204" pitchFamily="34" charset="0"/>
                <a:ea typeface="宋体" panose="02010600030101010101" pitchFamily="2" charset="-122"/>
              </a:rPr>
              <a:t>Ex: 0x03</a:t>
            </a:r>
          </a:p>
        </p:txBody>
      </p:sp>
      <p:sp>
        <p:nvSpPr>
          <p:cNvPr id="97321" name="Rectangle 44"/>
          <p:cNvSpPr/>
          <p:nvPr/>
        </p:nvSpPr>
        <p:spPr>
          <a:xfrm>
            <a:off x="3103563" y="4848225"/>
            <a:ext cx="688975" cy="363538"/>
          </a:xfrm>
          <a:prstGeom prst="rect">
            <a:avLst/>
          </a:prstGeom>
          <a:noFill/>
          <a:ln w="12700">
            <a:noFill/>
          </a:ln>
        </p:spPr>
        <p:txBody>
          <a:bodyPr wrap="none" lIns="90488" tIns="44450" rIns="90488" bIns="44450">
            <a:spAutoFit/>
          </a:bodyPr>
          <a:lstStyle/>
          <a:p>
            <a:r>
              <a:rPr lang="zh-CN" altLang="en-US" i="0" dirty="0">
                <a:solidFill>
                  <a:schemeClr val="tx1"/>
                </a:solidFill>
                <a:latin typeface="Arial" panose="020B0604020202020204" pitchFamily="34" charset="0"/>
                <a:ea typeface="宋体" panose="02010600030101010101" pitchFamily="2" charset="-122"/>
              </a:rPr>
              <a:t>0</a:t>
            </a:r>
            <a:r>
              <a:rPr lang="en-US" altLang="zh-CN" i="0" dirty="0">
                <a:solidFill>
                  <a:schemeClr val="tx1"/>
                </a:solidFill>
                <a:latin typeface="Arial" panose="020B0604020202020204" pitchFamily="34" charset="0"/>
                <a:ea typeface="宋体" panose="02010600030101010101" pitchFamily="2" charset="-122"/>
              </a:rPr>
              <a:t>x50</a:t>
            </a:r>
          </a:p>
        </p:txBody>
      </p:sp>
      <p:sp>
        <p:nvSpPr>
          <p:cNvPr id="97322" name="Rectangle 46"/>
          <p:cNvSpPr/>
          <p:nvPr/>
        </p:nvSpPr>
        <p:spPr>
          <a:xfrm>
            <a:off x="2638425" y="3305175"/>
            <a:ext cx="1754188" cy="393700"/>
          </a:xfrm>
          <a:prstGeom prst="rect">
            <a:avLst/>
          </a:prstGeom>
          <a:noFill/>
          <a:ln w="12700">
            <a:noFill/>
          </a:ln>
        </p:spPr>
        <p:txBody>
          <a:bodyPr lIns="90488" tIns="44450" rIns="90488" bIns="44450">
            <a:spAutoFit/>
          </a:bodyPr>
          <a:lstStyle/>
          <a:p>
            <a:r>
              <a:rPr lang="en-US" altLang="zh-CN" sz="2000" i="0" dirty="0">
                <a:solidFill>
                  <a:srgbClr val="0000FF"/>
                </a:solidFill>
                <a:latin typeface="Arial" panose="020B0604020202020204" pitchFamily="34" charset="0"/>
                <a:ea typeface="宋体" panose="02010600030101010101" pitchFamily="2" charset="-122"/>
              </a:rPr>
              <a:t>Cache “tag”</a:t>
            </a:r>
          </a:p>
        </p:txBody>
      </p:sp>
      <p:sp>
        <p:nvSpPr>
          <p:cNvPr id="97323" name="Rectangle 47"/>
          <p:cNvSpPr/>
          <p:nvPr/>
        </p:nvSpPr>
        <p:spPr>
          <a:xfrm>
            <a:off x="1155700" y="3768725"/>
            <a:ext cx="279400" cy="2543175"/>
          </a:xfrm>
          <a:prstGeom prst="rect">
            <a:avLst/>
          </a:prstGeom>
          <a:noFill/>
          <a:ln w="25400" cap="flat" cmpd="sng">
            <a:solidFill>
              <a:schemeClr val="tx1"/>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97324" name="Rectangle 48"/>
          <p:cNvSpPr/>
          <p:nvPr/>
        </p:nvSpPr>
        <p:spPr>
          <a:xfrm>
            <a:off x="746125" y="3349625"/>
            <a:ext cx="1195388" cy="393700"/>
          </a:xfrm>
          <a:prstGeom prst="rect">
            <a:avLst/>
          </a:prstGeom>
          <a:noFill/>
          <a:ln w="12700">
            <a:noFill/>
          </a:ln>
        </p:spPr>
        <p:txBody>
          <a:bodyPr wrap="none" lIns="90488" tIns="44450" rIns="90488" bIns="44450">
            <a:spAutoFit/>
          </a:bodyPr>
          <a:lstStyle/>
          <a:p>
            <a:r>
              <a:rPr lang="en-US" altLang="zh-CN" sz="2000" i="0" dirty="0">
                <a:solidFill>
                  <a:srgbClr val="0000FF"/>
                </a:solidFill>
                <a:latin typeface="Arial" panose="020B0604020202020204" pitchFamily="34" charset="0"/>
                <a:ea typeface="宋体" panose="02010600030101010101" pitchFamily="2" charset="-122"/>
              </a:rPr>
              <a:t>Valid Bit</a:t>
            </a:r>
          </a:p>
        </p:txBody>
      </p:sp>
      <p:sp>
        <p:nvSpPr>
          <p:cNvPr id="97325" name="Line 49"/>
          <p:cNvSpPr/>
          <p:nvPr/>
        </p:nvSpPr>
        <p:spPr>
          <a:xfrm flipH="1">
            <a:off x="1130300" y="4121150"/>
            <a:ext cx="330200" cy="0"/>
          </a:xfrm>
          <a:prstGeom prst="line">
            <a:avLst/>
          </a:prstGeom>
          <a:ln w="25400" cap="flat" cmpd="sng">
            <a:solidFill>
              <a:schemeClr val="tx1"/>
            </a:solidFill>
            <a:prstDash val="solid"/>
            <a:headEnd type="none" w="med" len="med"/>
            <a:tailEnd type="none" w="med" len="med"/>
          </a:ln>
        </p:spPr>
      </p:sp>
      <p:sp>
        <p:nvSpPr>
          <p:cNvPr id="97326" name="Line 50"/>
          <p:cNvSpPr/>
          <p:nvPr/>
        </p:nvSpPr>
        <p:spPr>
          <a:xfrm flipH="1">
            <a:off x="1130300" y="4489450"/>
            <a:ext cx="330200" cy="0"/>
          </a:xfrm>
          <a:prstGeom prst="line">
            <a:avLst/>
          </a:prstGeom>
          <a:ln w="25400" cap="flat" cmpd="sng">
            <a:solidFill>
              <a:schemeClr val="tx1"/>
            </a:solidFill>
            <a:prstDash val="solid"/>
            <a:headEnd type="none" w="med" len="med"/>
            <a:tailEnd type="none" w="med" len="med"/>
          </a:ln>
        </p:spPr>
      </p:sp>
      <p:sp>
        <p:nvSpPr>
          <p:cNvPr id="97327" name="Line 51"/>
          <p:cNvSpPr/>
          <p:nvPr/>
        </p:nvSpPr>
        <p:spPr>
          <a:xfrm flipH="1">
            <a:off x="1130300" y="4856163"/>
            <a:ext cx="330200" cy="0"/>
          </a:xfrm>
          <a:prstGeom prst="line">
            <a:avLst/>
          </a:prstGeom>
          <a:ln w="25400" cap="flat" cmpd="sng">
            <a:solidFill>
              <a:schemeClr val="tx1"/>
            </a:solidFill>
            <a:prstDash val="solid"/>
            <a:headEnd type="none" w="med" len="med"/>
            <a:tailEnd type="none" w="med" len="med"/>
          </a:ln>
        </p:spPr>
      </p:sp>
      <p:sp>
        <p:nvSpPr>
          <p:cNvPr id="97328" name="Line 52"/>
          <p:cNvSpPr/>
          <p:nvPr/>
        </p:nvSpPr>
        <p:spPr>
          <a:xfrm flipH="1">
            <a:off x="1130300" y="5224463"/>
            <a:ext cx="330200" cy="0"/>
          </a:xfrm>
          <a:prstGeom prst="line">
            <a:avLst/>
          </a:prstGeom>
          <a:ln w="25400" cap="flat" cmpd="sng">
            <a:solidFill>
              <a:schemeClr val="tx1"/>
            </a:solidFill>
            <a:prstDash val="solid"/>
            <a:headEnd type="none" w="med" len="med"/>
            <a:tailEnd type="none" w="med" len="med"/>
          </a:ln>
        </p:spPr>
      </p:sp>
      <p:sp>
        <p:nvSpPr>
          <p:cNvPr id="97329" name="Line 53"/>
          <p:cNvSpPr/>
          <p:nvPr/>
        </p:nvSpPr>
        <p:spPr>
          <a:xfrm flipH="1">
            <a:off x="1130300" y="5959475"/>
            <a:ext cx="330200" cy="0"/>
          </a:xfrm>
          <a:prstGeom prst="line">
            <a:avLst/>
          </a:prstGeom>
          <a:ln w="25400" cap="flat" cmpd="sng">
            <a:solidFill>
              <a:schemeClr val="tx1"/>
            </a:solidFill>
            <a:prstDash val="solid"/>
            <a:headEnd type="none" w="med" len="med"/>
            <a:tailEnd type="none" w="med" len="med"/>
          </a:ln>
        </p:spPr>
      </p:sp>
      <p:sp>
        <p:nvSpPr>
          <p:cNvPr id="97330" name="Rectangle 54"/>
          <p:cNvSpPr/>
          <p:nvPr/>
        </p:nvSpPr>
        <p:spPr>
          <a:xfrm>
            <a:off x="1198563" y="5291138"/>
            <a:ext cx="282575" cy="454025"/>
          </a:xfrm>
          <a:prstGeom prst="rect">
            <a:avLst/>
          </a:prstGeom>
          <a:noFill/>
          <a:ln w="12700">
            <a:noFill/>
          </a:ln>
        </p:spPr>
        <p:txBody>
          <a:bodyPr wrap="none" lIns="90488" tIns="44450" rIns="90488" bIns="44450">
            <a:spAutoFit/>
          </a:bodyPr>
          <a:lstStyle/>
          <a:p>
            <a:r>
              <a:rPr lang="zh-CN" altLang="en-US" sz="2400" i="0" dirty="0">
                <a:solidFill>
                  <a:schemeClr val="tx1"/>
                </a:solidFill>
                <a:latin typeface="Times New Roman" panose="02020603050405020304" pitchFamily="18" charset="0"/>
                <a:ea typeface="宋体" panose="02010600030101010101" pitchFamily="2" charset="-122"/>
              </a:rPr>
              <a:t>:</a:t>
            </a:r>
          </a:p>
        </p:txBody>
      </p:sp>
      <p:sp>
        <p:nvSpPr>
          <p:cNvPr id="97331" name="Rectangle 56"/>
          <p:cNvSpPr/>
          <p:nvPr/>
        </p:nvSpPr>
        <p:spPr>
          <a:xfrm>
            <a:off x="6462713" y="5859463"/>
            <a:ext cx="346075" cy="363537"/>
          </a:xfrm>
          <a:prstGeom prst="rect">
            <a:avLst/>
          </a:prstGeom>
          <a:noFill/>
          <a:ln w="12700">
            <a:noFill/>
          </a:ln>
        </p:spPr>
        <p:txBody>
          <a:bodyPr wrap="none" lIns="90488" tIns="44450" rIns="90488" bIns="44450">
            <a:spAutoFit/>
          </a:bodyPr>
          <a:lstStyle/>
          <a:p>
            <a:r>
              <a:rPr lang="en-US" altLang="zh-CN" i="0" dirty="0">
                <a:solidFill>
                  <a:schemeClr val="tx1"/>
                </a:solidFill>
                <a:latin typeface="Arial" panose="020B0604020202020204" pitchFamily="34" charset="0"/>
                <a:ea typeface="宋体" panose="02010600030101010101" pitchFamily="2" charset="-122"/>
              </a:rPr>
              <a:t>N</a:t>
            </a:r>
          </a:p>
        </p:txBody>
      </p:sp>
      <p:sp>
        <p:nvSpPr>
          <p:cNvPr id="97332" name="Rectangle 59"/>
          <p:cNvSpPr/>
          <p:nvPr/>
        </p:nvSpPr>
        <p:spPr>
          <a:xfrm>
            <a:off x="6102350" y="3170238"/>
            <a:ext cx="2024063" cy="393700"/>
          </a:xfrm>
          <a:prstGeom prst="rect">
            <a:avLst/>
          </a:prstGeom>
          <a:noFill/>
          <a:ln w="12700">
            <a:noFill/>
          </a:ln>
        </p:spPr>
        <p:txBody>
          <a:bodyPr lIns="90488" tIns="44450" rIns="90488" bIns="44450">
            <a:spAutoFit/>
          </a:bodyPr>
          <a:lstStyle/>
          <a:p>
            <a:r>
              <a:rPr lang="en-US" altLang="zh-CN" sz="2000" i="0" dirty="0">
                <a:solidFill>
                  <a:srgbClr val="0000FF"/>
                </a:solidFill>
                <a:latin typeface="Arial" panose="020B0604020202020204" pitchFamily="34" charset="0"/>
                <a:ea typeface="宋体" panose="02010600030101010101" pitchFamily="2" charset="-122"/>
              </a:rPr>
              <a:t>Cache Data </a:t>
            </a:r>
          </a:p>
        </p:txBody>
      </p:sp>
      <p:sp>
        <p:nvSpPr>
          <p:cNvPr id="97333" name="Text Box 60"/>
          <p:cNvSpPr txBox="1"/>
          <p:nvPr/>
        </p:nvSpPr>
        <p:spPr>
          <a:xfrm>
            <a:off x="8128000" y="4270375"/>
            <a:ext cx="558800" cy="274638"/>
          </a:xfrm>
          <a:prstGeom prst="rect">
            <a:avLst/>
          </a:prstGeom>
          <a:noFill/>
          <a:ln w="9525">
            <a:noFill/>
          </a:ln>
        </p:spPr>
        <p:txBody>
          <a:bodyPr lIns="0" tIns="0" rIns="0" bIns="0">
            <a:spAutoFit/>
          </a:bodyPr>
          <a:lstStyle/>
          <a:p>
            <a:pPr eaLnBrk="1" hangingPunct="1">
              <a:spcBef>
                <a:spcPct val="50000"/>
              </a:spcBef>
            </a:pPr>
            <a:endParaRPr lang="zh-CN" altLang="en-US" dirty="0">
              <a:latin typeface="Arial" panose="020B0604020202020204" pitchFamily="34" charset="0"/>
            </a:endParaRPr>
          </a:p>
        </p:txBody>
      </p:sp>
      <p:grpSp>
        <p:nvGrpSpPr>
          <p:cNvPr id="97334" name="Group 67"/>
          <p:cNvGrpSpPr/>
          <p:nvPr/>
        </p:nvGrpSpPr>
        <p:grpSpPr>
          <a:xfrm>
            <a:off x="7632700" y="3136900"/>
            <a:ext cx="701675" cy="1903413"/>
            <a:chOff x="4808" y="2024"/>
            <a:chExt cx="442" cy="1240"/>
          </a:xfrm>
        </p:grpSpPr>
        <p:sp>
          <p:nvSpPr>
            <p:cNvPr id="97340" name="Line 28"/>
            <p:cNvSpPr/>
            <p:nvPr/>
          </p:nvSpPr>
          <p:spPr>
            <a:xfrm>
              <a:off x="5088" y="2024"/>
              <a:ext cx="0" cy="1232"/>
            </a:xfrm>
            <a:prstGeom prst="line">
              <a:avLst/>
            </a:prstGeom>
            <a:ln w="25400" cap="flat" cmpd="sng">
              <a:solidFill>
                <a:srgbClr val="CC0000"/>
              </a:solidFill>
              <a:prstDash val="solid"/>
              <a:headEnd type="none" w="med" len="med"/>
              <a:tailEnd type="none" w="med" len="med"/>
            </a:ln>
          </p:spPr>
        </p:sp>
        <p:sp>
          <p:nvSpPr>
            <p:cNvPr id="97341" name="Line 42"/>
            <p:cNvSpPr/>
            <p:nvPr/>
          </p:nvSpPr>
          <p:spPr>
            <a:xfrm>
              <a:off x="4808" y="3264"/>
              <a:ext cx="272" cy="0"/>
            </a:xfrm>
            <a:prstGeom prst="line">
              <a:avLst/>
            </a:prstGeom>
            <a:ln w="25400" cap="flat" cmpd="sng">
              <a:solidFill>
                <a:srgbClr val="CC0000"/>
              </a:solidFill>
              <a:prstDash val="solid"/>
              <a:headEnd type="triangle" w="med" len="med"/>
              <a:tailEnd type="none" w="med" len="med"/>
            </a:ln>
          </p:spPr>
        </p:sp>
        <p:sp>
          <p:nvSpPr>
            <p:cNvPr id="97342" name="Rectangle 61"/>
            <p:cNvSpPr/>
            <p:nvPr/>
          </p:nvSpPr>
          <p:spPr>
            <a:xfrm>
              <a:off x="5105" y="2452"/>
              <a:ext cx="145" cy="179"/>
            </a:xfrm>
            <a:prstGeom prst="rect">
              <a:avLst/>
            </a:prstGeom>
            <a:noFill/>
            <a:ln w="9525">
              <a:noFill/>
            </a:ln>
          </p:spPr>
          <p:txBody>
            <a:bodyPr wrap="none" lIns="0" tIns="0" rIns="0" bIns="0" anchor="ctr" anchorCtr="0">
              <a:spAutoFit/>
            </a:bodyPr>
            <a:lstStyle/>
            <a:p>
              <a:pPr>
                <a:buNone/>
              </a:pPr>
              <a:r>
                <a:rPr lang="en-US" altLang="zh-CN" i="0" dirty="0">
                  <a:solidFill>
                    <a:srgbClr val="CC0000"/>
                  </a:solidFill>
                  <a:latin typeface="Arial" panose="020B0604020202020204" pitchFamily="34" charset="0"/>
                  <a:ea typeface="宋体" panose="02010600030101010101" pitchFamily="2" charset="-122"/>
                </a:rPr>
                <a:t>①</a:t>
              </a:r>
            </a:p>
          </p:txBody>
        </p:sp>
      </p:grpSp>
      <p:grpSp>
        <p:nvGrpSpPr>
          <p:cNvPr id="97335" name="Group 70"/>
          <p:cNvGrpSpPr/>
          <p:nvPr/>
        </p:nvGrpSpPr>
        <p:grpSpPr>
          <a:xfrm>
            <a:off x="4346575" y="3114675"/>
            <a:ext cx="1103313" cy="1955800"/>
            <a:chOff x="2738" y="2042"/>
            <a:chExt cx="695" cy="1280"/>
          </a:xfrm>
        </p:grpSpPr>
        <p:sp>
          <p:nvSpPr>
            <p:cNvPr id="97338" name="Line 45"/>
            <p:cNvSpPr/>
            <p:nvPr/>
          </p:nvSpPr>
          <p:spPr>
            <a:xfrm>
              <a:off x="2738" y="2042"/>
              <a:ext cx="0" cy="1280"/>
            </a:xfrm>
            <a:prstGeom prst="line">
              <a:avLst/>
            </a:prstGeom>
            <a:ln w="25400" cap="flat" cmpd="sng">
              <a:solidFill>
                <a:srgbClr val="CC0000"/>
              </a:solidFill>
              <a:prstDash val="solid"/>
              <a:headEnd type="triangle" w="med" len="med"/>
              <a:tailEnd type="triangle" w="med" len="med"/>
            </a:ln>
          </p:spPr>
        </p:sp>
        <p:sp>
          <p:nvSpPr>
            <p:cNvPr id="97339" name="Rectangle 62"/>
            <p:cNvSpPr/>
            <p:nvPr/>
          </p:nvSpPr>
          <p:spPr>
            <a:xfrm>
              <a:off x="2795" y="2243"/>
              <a:ext cx="638" cy="179"/>
            </a:xfrm>
            <a:prstGeom prst="rect">
              <a:avLst/>
            </a:prstGeom>
            <a:noFill/>
            <a:ln w="9525">
              <a:noFill/>
            </a:ln>
          </p:spPr>
          <p:txBody>
            <a:bodyPr lIns="0" tIns="0" rIns="0" bIns="0">
              <a:spAutoFit/>
            </a:bodyPr>
            <a:lstStyle/>
            <a:p>
              <a:pPr eaLnBrk="1" hangingPunct="1">
                <a:spcBef>
                  <a:spcPct val="50000"/>
                </a:spcBef>
                <a:buNone/>
              </a:pPr>
              <a:r>
                <a:rPr lang="en-US" altLang="zh-CN" i="0" dirty="0">
                  <a:solidFill>
                    <a:srgbClr val="CC0000"/>
                  </a:solidFill>
                  <a:latin typeface="Arial" panose="020B0604020202020204" pitchFamily="34" charset="0"/>
                  <a:ea typeface="宋体" panose="02010600030101010101" pitchFamily="2" charset="-122"/>
                </a:rPr>
                <a:t>② =</a:t>
              </a:r>
              <a:r>
                <a:rPr lang="zh-CN" altLang="en-US" i="0" dirty="0">
                  <a:solidFill>
                    <a:srgbClr val="CC0000"/>
                  </a:solidFill>
                  <a:latin typeface="Arial" panose="020B0604020202020204" pitchFamily="34" charset="0"/>
                  <a:ea typeface="宋体" panose="02010600030101010101" pitchFamily="2" charset="-122"/>
                </a:rPr>
                <a:t>否？</a:t>
              </a:r>
            </a:p>
          </p:txBody>
        </p:sp>
      </p:grpSp>
      <p:sp>
        <p:nvSpPr>
          <p:cNvPr id="97336" name="Rectangle 63"/>
          <p:cNvSpPr/>
          <p:nvPr/>
        </p:nvSpPr>
        <p:spPr>
          <a:xfrm>
            <a:off x="180975" y="4872038"/>
            <a:ext cx="1163638" cy="274637"/>
          </a:xfrm>
          <a:prstGeom prst="rect">
            <a:avLst/>
          </a:prstGeom>
          <a:noFill/>
          <a:ln w="9525">
            <a:noFill/>
          </a:ln>
        </p:spPr>
        <p:txBody>
          <a:bodyPr lIns="0" tIns="0" rIns="0" bIns="0">
            <a:spAutoFit/>
          </a:bodyPr>
          <a:lstStyle/>
          <a:p>
            <a:pPr eaLnBrk="1" hangingPunct="1">
              <a:spcBef>
                <a:spcPct val="50000"/>
              </a:spcBef>
              <a:buNone/>
            </a:pPr>
            <a:r>
              <a:rPr lang="en-US" altLang="zh-CN" i="0" dirty="0">
                <a:solidFill>
                  <a:srgbClr val="CC0000"/>
                </a:solidFill>
                <a:latin typeface="Arial" panose="020B0604020202020204" pitchFamily="34" charset="0"/>
                <a:ea typeface="宋体" panose="02010600030101010101" pitchFamily="2" charset="-122"/>
              </a:rPr>
              <a:t>③ =1</a:t>
            </a:r>
            <a:r>
              <a:rPr lang="zh-CN" altLang="en-US" i="0" dirty="0">
                <a:solidFill>
                  <a:srgbClr val="CC0000"/>
                </a:solidFill>
                <a:latin typeface="Arial" panose="020B0604020202020204" pitchFamily="34" charset="0"/>
                <a:ea typeface="宋体" panose="02010600030101010101" pitchFamily="2" charset="-122"/>
              </a:rPr>
              <a:t>否？</a:t>
            </a:r>
          </a:p>
        </p:txBody>
      </p:sp>
      <p:sp>
        <p:nvSpPr>
          <p:cNvPr id="97337" name="Text Box 66"/>
          <p:cNvSpPr txBox="1"/>
          <p:nvPr/>
        </p:nvSpPr>
        <p:spPr>
          <a:xfrm>
            <a:off x="1252538" y="4875213"/>
            <a:ext cx="304800" cy="274637"/>
          </a:xfrm>
          <a:prstGeom prst="rect">
            <a:avLst/>
          </a:prstGeom>
          <a:noFill/>
          <a:ln w="9525">
            <a:noFill/>
          </a:ln>
        </p:spPr>
        <p:txBody>
          <a:bodyPr lIns="0" tIns="0" rIns="0" bIns="0">
            <a:spAutoFit/>
          </a:bodyPr>
          <a:lstStyle/>
          <a:p>
            <a:pPr eaLnBrk="1" hangingPunct="1">
              <a:spcBef>
                <a:spcPct val="50000"/>
              </a:spcBef>
            </a:pPr>
            <a:r>
              <a:rPr lang="en-US" altLang="zh-CN" i="0" dirty="0">
                <a:solidFill>
                  <a:schemeClr val="tx1"/>
                </a:solidFill>
                <a:latin typeface="Arial" panose="020B0604020202020204" pitchFamily="34" charset="0"/>
              </a:rPr>
              <a:t>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27011">
                                            <p:txEl>
                                              <p:pRg st="2" end="2"/>
                                            </p:txEl>
                                          </p:spTgt>
                                        </p:tgtEl>
                                        <p:attrNameLst>
                                          <p:attrName>style.visibility</p:attrName>
                                        </p:attrNameLst>
                                      </p:cBhvr>
                                      <p:to>
                                        <p:strVal val="visible"/>
                                      </p:to>
                                    </p:set>
                                    <p:animEffect transition="in" filter="blinds(horizontal)">
                                      <p:cBhvr>
                                        <p:cTn id="7" dur="500"/>
                                        <p:tgtEl>
                                          <p:spTgt spid="427011">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27011">
                                            <p:txEl>
                                              <p:pRg st="3" end="3"/>
                                            </p:txEl>
                                          </p:spTgt>
                                        </p:tgtEl>
                                        <p:attrNameLst>
                                          <p:attrName>style.visibility</p:attrName>
                                        </p:attrNameLst>
                                      </p:cBhvr>
                                      <p:to>
                                        <p:strVal val="visible"/>
                                      </p:to>
                                    </p:set>
                                    <p:animEffect transition="in" filter="blinds(horizontal)">
                                      <p:cBhvr>
                                        <p:cTn id="12" dur="500"/>
                                        <p:tgtEl>
                                          <p:spTgt spid="4270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p:cNvSpPr>
          <p:nvPr>
            <p:ph type="title"/>
          </p:nvPr>
        </p:nvSpPr>
        <p:spPr>
          <a:ln/>
        </p:spPr>
        <p:txBody>
          <a:bodyPr vert="horz" wrap="square" lIns="91440" tIns="45720" rIns="91440" bIns="45720" anchor="ctr" anchorCtr="0"/>
          <a:lstStyle/>
          <a:p>
            <a:pPr eaLnBrk="1" hangingPunct="1"/>
            <a:endParaRPr lang="zh-CN" altLang="en-US" dirty="0"/>
          </a:p>
        </p:txBody>
      </p:sp>
      <p:sp>
        <p:nvSpPr>
          <p:cNvPr id="764932" name="Rectangle 4"/>
          <p:cNvSpPr>
            <a:spLocks noGrp="1"/>
          </p:cNvSpPr>
          <p:nvPr>
            <p:ph idx="1" hasCustomPrompt="1"/>
          </p:nvPr>
        </p:nvSpPr>
        <p:spPr>
          <a:ln w="12700"/>
        </p:spPr>
        <p:txBody>
          <a:bodyPr vert="horz" wrap="square" lIns="91440" tIns="45720" rIns="91440" bIns="45720" anchor="t" anchorCtr="0"/>
          <a:lstStyle/>
          <a:p>
            <a:pPr eaLnBrk="1" hangingPunct="1">
              <a:lnSpc>
                <a:spcPct val="120000"/>
              </a:lnSpc>
            </a:pPr>
            <a:r>
              <a:rPr lang="zh-CN" altLang="en-US" dirty="0">
                <a:ea typeface="黑体" panose="02010609060101010101" pitchFamily="49" charset="-122"/>
              </a:rPr>
              <a:t>有效位</a:t>
            </a:r>
            <a:r>
              <a:rPr lang="en-US" altLang="zh-CN" dirty="0">
                <a:ea typeface="黑体" panose="02010609060101010101" pitchFamily="49" charset="-122"/>
              </a:rPr>
              <a:t>(Valid bit</a:t>
            </a:r>
            <a:r>
              <a:rPr lang="zh-CN" altLang="en-US" dirty="0">
                <a:ea typeface="黑体" panose="02010609060101010101" pitchFamily="49" charset="-122"/>
              </a:rPr>
              <a:t>）</a:t>
            </a:r>
          </a:p>
          <a:p>
            <a:pPr lvl="1" eaLnBrk="1" hangingPunct="1">
              <a:lnSpc>
                <a:spcPct val="120000"/>
              </a:lnSpc>
            </a:pPr>
            <a:r>
              <a:rPr lang="en-US" altLang="zh-CN" sz="2200" dirty="0">
                <a:solidFill>
                  <a:srgbClr val="0000FF"/>
                </a:solidFill>
                <a:ea typeface="黑体" panose="02010609060101010101" pitchFamily="49" charset="-122"/>
              </a:rPr>
              <a:t>1</a:t>
            </a:r>
            <a:r>
              <a:rPr lang="zh-CN" altLang="en-US" sz="2200" dirty="0">
                <a:solidFill>
                  <a:srgbClr val="0000FF"/>
                </a:solidFill>
                <a:ea typeface="黑体" panose="02010609060101010101" pitchFamily="49" charset="-122"/>
              </a:rPr>
              <a:t>表示有效数据，</a:t>
            </a:r>
            <a:r>
              <a:rPr lang="en-US" altLang="zh-CN" sz="2200" dirty="0">
                <a:solidFill>
                  <a:srgbClr val="0000FF"/>
                </a:solidFill>
                <a:ea typeface="黑体" panose="02010609060101010101" pitchFamily="49" charset="-122"/>
              </a:rPr>
              <a:t>0</a:t>
            </a:r>
            <a:r>
              <a:rPr lang="zh-CN" altLang="en-US" sz="2200" dirty="0">
                <a:solidFill>
                  <a:srgbClr val="0000FF"/>
                </a:solidFill>
                <a:ea typeface="黑体" panose="02010609060101010101" pitchFamily="49" charset="-122"/>
              </a:rPr>
              <a:t>表示数据已被冲刷或初始数据（即无效）</a:t>
            </a:r>
            <a:endParaRPr lang="zh-CN" altLang="en-US" dirty="0">
              <a:solidFill>
                <a:srgbClr val="0000FF"/>
              </a:solidFill>
              <a:ea typeface="黑体" panose="02010609060101010101" pitchFamily="49" charset="-122"/>
            </a:endParaRPr>
          </a:p>
          <a:p>
            <a:pPr eaLnBrk="1" hangingPunct="1">
              <a:lnSpc>
                <a:spcPct val="120000"/>
              </a:lnSpc>
            </a:pPr>
            <a:r>
              <a:rPr lang="zh-CN" altLang="en-US" dirty="0">
                <a:ea typeface="黑体" panose="02010609060101010101" pitchFamily="49" charset="-122"/>
              </a:rPr>
              <a:t>极端例子（块大小</a:t>
            </a:r>
            <a:r>
              <a:rPr lang="en-US" altLang="zh-CN" dirty="0">
                <a:ea typeface="黑体" panose="02010609060101010101" pitchFamily="49" charset="-122"/>
              </a:rPr>
              <a:t>=1B</a:t>
            </a:r>
            <a:r>
              <a:rPr lang="zh-CN" altLang="en-US" dirty="0">
                <a:ea typeface="黑体" panose="02010609060101010101" pitchFamily="49" charset="-122"/>
              </a:rPr>
              <a:t>）的特点</a:t>
            </a:r>
          </a:p>
          <a:p>
            <a:pPr lvl="1" eaLnBrk="1" hangingPunct="1">
              <a:lnSpc>
                <a:spcPct val="120000"/>
              </a:lnSpc>
            </a:pPr>
            <a:r>
              <a:rPr lang="zh-CN" altLang="en-US" sz="2200" dirty="0">
                <a:solidFill>
                  <a:srgbClr val="0000FF"/>
                </a:solidFill>
                <a:ea typeface="黑体" panose="02010609060101010101" pitchFamily="49" charset="-122"/>
              </a:rPr>
              <a:t>利用了时间局部性：某字节不久又可能被用</a:t>
            </a:r>
            <a:endParaRPr lang="en-US" altLang="zh-CN" sz="2200" dirty="0">
              <a:solidFill>
                <a:srgbClr val="0000FF"/>
              </a:solidFill>
              <a:ea typeface="黑体" panose="02010609060101010101" pitchFamily="49" charset="-122"/>
            </a:endParaRPr>
          </a:p>
          <a:p>
            <a:pPr lvl="1" eaLnBrk="1" hangingPunct="1">
              <a:lnSpc>
                <a:spcPct val="120000"/>
              </a:lnSpc>
            </a:pPr>
            <a:r>
              <a:rPr lang="zh-CN" altLang="en-US" sz="2200" dirty="0">
                <a:solidFill>
                  <a:srgbClr val="0000FF"/>
                </a:solidFill>
                <a:ea typeface="黑体" panose="02010609060101010101" pitchFamily="49" charset="-122"/>
              </a:rPr>
              <a:t>没有利用空间局部性：某字节的邻近字节不久可能也被用，但没有被调到</a:t>
            </a:r>
            <a:r>
              <a:rPr lang="en-US" altLang="zh-CN" sz="2200" dirty="0">
                <a:solidFill>
                  <a:srgbClr val="0000FF"/>
                </a:solidFill>
                <a:ea typeface="黑体" panose="02010609060101010101" pitchFamily="49" charset="-122"/>
              </a:rPr>
              <a:t>Cache</a:t>
            </a:r>
            <a:r>
              <a:rPr lang="zh-CN" altLang="en-US" sz="2200" dirty="0">
                <a:solidFill>
                  <a:srgbClr val="0000FF"/>
                </a:solidFill>
                <a:ea typeface="黑体" panose="02010609060101010101" pitchFamily="49" charset="-122"/>
              </a:rPr>
              <a:t>（每次调入的一块信息只有一个字节！）</a:t>
            </a:r>
          </a:p>
          <a:p>
            <a:pPr lvl="1" eaLnBrk="1" hangingPunct="1">
              <a:lnSpc>
                <a:spcPct val="120000"/>
              </a:lnSpc>
            </a:pPr>
            <a:r>
              <a:rPr lang="zh-CN" altLang="en-US" sz="2200" dirty="0">
                <a:solidFill>
                  <a:srgbClr val="0000FF"/>
                </a:solidFill>
                <a:ea typeface="黑体" panose="02010609060101010101" pitchFamily="49" charset="-122"/>
              </a:rPr>
              <a:t>块太小，使得发生冲突的概率增大，因为块小使映射到同一个</a:t>
            </a:r>
            <a:r>
              <a:rPr lang="en-US" altLang="zh-CN" sz="2200" dirty="0">
                <a:solidFill>
                  <a:srgbClr val="0000FF"/>
                </a:solidFill>
                <a:ea typeface="黑体" panose="02010609060101010101" pitchFamily="49" charset="-122"/>
              </a:rPr>
              <a:t>Cache</a:t>
            </a:r>
            <a:r>
              <a:rPr lang="zh-CN" altLang="en-US" sz="2200" dirty="0">
                <a:solidFill>
                  <a:srgbClr val="0000FF"/>
                </a:solidFill>
                <a:ea typeface="黑体" panose="02010609060101010101" pitchFamily="49" charset="-122"/>
              </a:rPr>
              <a:t>行的主存块增加</a:t>
            </a:r>
          </a:p>
          <a:p>
            <a:pPr eaLnBrk="1" hangingPunct="1">
              <a:lnSpc>
                <a:spcPct val="120000"/>
              </a:lnSpc>
            </a:pPr>
            <a:r>
              <a:rPr lang="zh-CN" altLang="en-US" dirty="0">
                <a:ea typeface="黑体" panose="02010609060101010101" pitchFamily="49" charset="-122"/>
              </a:rPr>
              <a:t>可以通过增大“块大小”来利用空间局部性</a:t>
            </a:r>
          </a:p>
          <a:p>
            <a:pPr lvl="1" eaLnBrk="1" hangingPunct="1">
              <a:lnSpc>
                <a:spcPct val="120000"/>
              </a:lnSpc>
            </a:pPr>
            <a:r>
              <a:rPr lang="zh-CN" altLang="en-US" sz="2200" dirty="0">
                <a:solidFill>
                  <a:srgbClr val="0000FF"/>
                </a:solidFill>
                <a:ea typeface="黑体" panose="02010609060101010101" pitchFamily="49" charset="-122"/>
              </a:rPr>
              <a:t>块大小多少才合理呢？</a:t>
            </a:r>
          </a:p>
        </p:txBody>
      </p:sp>
      <p:sp>
        <p:nvSpPr>
          <p:cNvPr id="99332" name="Rectangle 5"/>
          <p:cNvSpPr/>
          <p:nvPr/>
        </p:nvSpPr>
        <p:spPr>
          <a:xfrm>
            <a:off x="569913" y="228600"/>
            <a:ext cx="7762875" cy="477838"/>
          </a:xfrm>
          <a:prstGeom prst="rect">
            <a:avLst/>
          </a:prstGeom>
          <a:noFill/>
          <a:ln w="12700">
            <a:noFill/>
          </a:ln>
        </p:spPr>
        <p:txBody>
          <a:bodyPr wrap="none" lIns="63500" tIns="25400" rIns="63500" bIns="25400">
            <a:spAutoFit/>
          </a:bodyPr>
          <a:lstStyle/>
          <a:p>
            <a:pPr algn="ctr" eaLnBrk="1" hangingPunct="1">
              <a:buNone/>
            </a:pPr>
            <a:r>
              <a:rPr lang="en-US" altLang="zh-CN" sz="2800" i="0" dirty="0">
                <a:solidFill>
                  <a:srgbClr val="CC3300"/>
                </a:solidFill>
                <a:latin typeface="Times New Roman" panose="02020603050405020304" pitchFamily="18" charset="0"/>
                <a:ea typeface="宋体" panose="02010600030101010101" pitchFamily="2" charset="-122"/>
              </a:rPr>
              <a:t>Cache Organization: Cache Tag and  Cache Index</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64932">
                                            <p:txEl>
                                              <p:pRg st="3" end="3"/>
                                            </p:txEl>
                                          </p:spTgt>
                                        </p:tgtEl>
                                        <p:attrNameLst>
                                          <p:attrName>style.visibility</p:attrName>
                                        </p:attrNameLst>
                                      </p:cBhvr>
                                      <p:to>
                                        <p:strVal val="visible"/>
                                      </p:to>
                                    </p:set>
                                    <p:animEffect transition="in" filter="blinds(horizontal)">
                                      <p:cBhvr>
                                        <p:cTn id="7" dur="500"/>
                                        <p:tgtEl>
                                          <p:spTgt spid="764932">
                                            <p:txEl>
                                              <p:pRg st="3" end="3"/>
                                            </p:txEl>
                                          </p:spTgt>
                                        </p:tgtEl>
                                      </p:cBhvr>
                                    </p:animEffect>
                                  </p:childTnLst>
                                  <p:subTnLst>
                                    <p:animClr clrSpc="rgb" dir="cw">
                                      <p:cBhvr override="childStyle">
                                        <p:cTn dur="1" fill="hold" display="0" masterRel="nextClick" afterEffect="1"/>
                                        <p:tgtEl>
                                          <p:spTgt spid="764932">
                                            <p:txEl>
                                              <p:pRg st="3" end="3"/>
                                            </p:txEl>
                                          </p:spTgt>
                                        </p:tgtEl>
                                        <p:attrNameLst>
                                          <p:attrName>ppt_c</p:attrName>
                                        </p:attrNameLst>
                                      </p:cBhvr>
                                      <p:to>
                                        <a:schemeClr val="accent1"/>
                                      </p:to>
                                    </p:animClr>
                                  </p:sub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64932">
                                            <p:txEl>
                                              <p:pRg st="2" end="2"/>
                                            </p:txEl>
                                          </p:spTgt>
                                        </p:tgtEl>
                                        <p:attrNameLst>
                                          <p:attrName>style.visibility</p:attrName>
                                        </p:attrNameLst>
                                      </p:cBhvr>
                                      <p:to>
                                        <p:strVal val="visible"/>
                                      </p:to>
                                    </p:set>
                                    <p:animEffect transition="in" filter="blinds(horizontal)">
                                      <p:cBhvr>
                                        <p:cTn id="12" dur="500"/>
                                        <p:tgtEl>
                                          <p:spTgt spid="764932">
                                            <p:txEl>
                                              <p:pRg st="2" end="2"/>
                                            </p:txEl>
                                          </p:spTgt>
                                        </p:tgtEl>
                                      </p:cBhvr>
                                    </p:animEffect>
                                  </p:childTnLst>
                                  <p:subTnLst>
                                    <p:animClr clrSpc="rgb" dir="cw">
                                      <p:cBhvr override="childStyle">
                                        <p:cTn dur="1" fill="hold" display="0" masterRel="nextClick" afterEffect="1"/>
                                        <p:tgtEl>
                                          <p:spTgt spid="764932">
                                            <p:txEl>
                                              <p:pRg st="2" end="2"/>
                                            </p:txEl>
                                          </p:spTgt>
                                        </p:tgtEl>
                                        <p:attrNameLst>
                                          <p:attrName>ppt_c</p:attrName>
                                        </p:attrNameLst>
                                      </p:cBhvr>
                                      <p:to>
                                        <a:schemeClr val="accent1"/>
                                      </p:to>
                                    </p:animClr>
                                  </p:sub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764932">
                                            <p:txEl>
                                              <p:pRg st="0" end="0"/>
                                            </p:txEl>
                                          </p:spTgt>
                                        </p:tgtEl>
                                        <p:attrNameLst>
                                          <p:attrName>style.visibility</p:attrName>
                                        </p:attrNameLst>
                                      </p:cBhvr>
                                      <p:to>
                                        <p:strVal val="visible"/>
                                      </p:to>
                                    </p:set>
                                    <p:animEffect transition="in" filter="blinds(horizontal)">
                                      <p:cBhvr>
                                        <p:cTn id="17" dur="500"/>
                                        <p:tgtEl>
                                          <p:spTgt spid="764932">
                                            <p:txEl>
                                              <p:pRg st="0" end="0"/>
                                            </p:txEl>
                                          </p:spTgt>
                                        </p:tgtEl>
                                      </p:cBhvr>
                                    </p:animEffect>
                                  </p:childTnLst>
                                  <p:subTnLst>
                                    <p:animClr clrSpc="rgb" dir="cw">
                                      <p:cBhvr override="childStyle">
                                        <p:cTn dur="1" fill="hold" display="0" masterRel="nextClick" afterEffect="1"/>
                                        <p:tgtEl>
                                          <p:spTgt spid="764932">
                                            <p:txEl>
                                              <p:pRg st="0" end="0"/>
                                            </p:txEl>
                                          </p:spTgt>
                                        </p:tgtEl>
                                        <p:attrNameLst>
                                          <p:attrName>ppt_c</p:attrName>
                                        </p:attrNameLst>
                                      </p:cBhvr>
                                      <p:to>
                                        <a:schemeClr val="accent1"/>
                                      </p:to>
                                    </p:animClr>
                                  </p:sub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764932">
                                            <p:txEl>
                                              <p:pRg st="1" end="1"/>
                                            </p:txEl>
                                          </p:spTgt>
                                        </p:tgtEl>
                                        <p:attrNameLst>
                                          <p:attrName>style.visibility</p:attrName>
                                        </p:attrNameLst>
                                      </p:cBhvr>
                                      <p:to>
                                        <p:strVal val="visible"/>
                                      </p:to>
                                    </p:set>
                                    <p:animEffect transition="in" filter="blinds(horizontal)">
                                      <p:cBhvr>
                                        <p:cTn id="22" dur="500"/>
                                        <p:tgtEl>
                                          <p:spTgt spid="764932">
                                            <p:txEl>
                                              <p:pRg st="1" end="1"/>
                                            </p:txEl>
                                          </p:spTgt>
                                        </p:tgtEl>
                                      </p:cBhvr>
                                    </p:animEffect>
                                  </p:childTnLst>
                                  <p:subTnLst>
                                    <p:animClr clrSpc="rgb" dir="cw">
                                      <p:cBhvr override="childStyle">
                                        <p:cTn dur="1" fill="hold" display="0" masterRel="nextClick" afterEffect="1"/>
                                        <p:tgtEl>
                                          <p:spTgt spid="764932">
                                            <p:txEl>
                                              <p:pRg st="1" end="1"/>
                                            </p:txEl>
                                          </p:spTgt>
                                        </p:tgtEl>
                                        <p:attrNameLst>
                                          <p:attrName>ppt_c</p:attrName>
                                        </p:attrNameLst>
                                      </p:cBhvr>
                                      <p:to>
                                        <a:schemeClr val="accent1"/>
                                      </p:to>
                                    </p:animClr>
                                  </p:sub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764932">
                                            <p:txEl>
                                              <p:pRg st="4" end="4"/>
                                            </p:txEl>
                                          </p:spTgt>
                                        </p:tgtEl>
                                        <p:attrNameLst>
                                          <p:attrName>style.visibility</p:attrName>
                                        </p:attrNameLst>
                                      </p:cBhvr>
                                      <p:to>
                                        <p:strVal val="visible"/>
                                      </p:to>
                                    </p:set>
                                    <p:animEffect transition="in" filter="blinds(horizontal)">
                                      <p:cBhvr>
                                        <p:cTn id="27" dur="500"/>
                                        <p:tgtEl>
                                          <p:spTgt spid="764932">
                                            <p:txEl>
                                              <p:pRg st="4" end="4"/>
                                            </p:txEl>
                                          </p:spTgt>
                                        </p:tgtEl>
                                      </p:cBhvr>
                                    </p:animEffect>
                                  </p:childTnLst>
                                  <p:subTnLst>
                                    <p:animClr clrSpc="rgb" dir="cw">
                                      <p:cBhvr override="childStyle">
                                        <p:cTn dur="1" fill="hold" display="0" masterRel="nextClick" afterEffect="1"/>
                                        <p:tgtEl>
                                          <p:spTgt spid="764932">
                                            <p:txEl>
                                              <p:pRg st="4" end="4"/>
                                            </p:txEl>
                                          </p:spTgt>
                                        </p:tgtEl>
                                        <p:attrNameLst>
                                          <p:attrName>ppt_c</p:attrName>
                                        </p:attrNameLst>
                                      </p:cBhvr>
                                      <p:to>
                                        <a:schemeClr val="accent1"/>
                                      </p:to>
                                    </p:animClr>
                                  </p:sub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764932">
                                            <p:txEl>
                                              <p:pRg st="5" end="5"/>
                                            </p:txEl>
                                          </p:spTgt>
                                        </p:tgtEl>
                                        <p:attrNameLst>
                                          <p:attrName>style.visibility</p:attrName>
                                        </p:attrNameLst>
                                      </p:cBhvr>
                                      <p:to>
                                        <p:strVal val="visible"/>
                                      </p:to>
                                    </p:set>
                                    <p:animEffect transition="in" filter="blinds(horizontal)">
                                      <p:cBhvr>
                                        <p:cTn id="32" dur="500"/>
                                        <p:tgtEl>
                                          <p:spTgt spid="764932">
                                            <p:txEl>
                                              <p:pRg st="5" end="5"/>
                                            </p:txEl>
                                          </p:spTgt>
                                        </p:tgtEl>
                                      </p:cBhvr>
                                    </p:animEffect>
                                  </p:childTnLst>
                                  <p:subTnLst>
                                    <p:animClr clrSpc="rgb" dir="cw">
                                      <p:cBhvr override="childStyle">
                                        <p:cTn dur="1" fill="hold" display="0" masterRel="nextClick" afterEffect="1"/>
                                        <p:tgtEl>
                                          <p:spTgt spid="764932">
                                            <p:txEl>
                                              <p:pRg st="5" end="5"/>
                                            </p:txEl>
                                          </p:spTgt>
                                        </p:tgtEl>
                                        <p:attrNameLst>
                                          <p:attrName>ppt_c</p:attrName>
                                        </p:attrNameLst>
                                      </p:cBhvr>
                                      <p:to>
                                        <a:schemeClr val="accent1"/>
                                      </p:to>
                                    </p:animClr>
                                  </p:sub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764932">
                                            <p:txEl>
                                              <p:pRg st="6" end="6"/>
                                            </p:txEl>
                                          </p:spTgt>
                                        </p:tgtEl>
                                        <p:attrNameLst>
                                          <p:attrName>style.visibility</p:attrName>
                                        </p:attrNameLst>
                                      </p:cBhvr>
                                      <p:to>
                                        <p:strVal val="visible"/>
                                      </p:to>
                                    </p:set>
                                    <p:animEffect transition="in" filter="blinds(horizontal)">
                                      <p:cBhvr>
                                        <p:cTn id="37" dur="500"/>
                                        <p:tgtEl>
                                          <p:spTgt spid="764932">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764932">
                                            <p:txEl>
                                              <p:pRg st="7" end="7"/>
                                            </p:txEl>
                                          </p:spTgt>
                                        </p:tgtEl>
                                        <p:attrNameLst>
                                          <p:attrName>style.visibility</p:attrName>
                                        </p:attrNameLst>
                                      </p:cBhvr>
                                      <p:to>
                                        <p:strVal val="visible"/>
                                      </p:to>
                                    </p:set>
                                    <p:animEffect transition="in" filter="blinds(horizontal)">
                                      <p:cBhvr>
                                        <p:cTn id="42" dur="500"/>
                                        <p:tgtEl>
                                          <p:spTgt spid="76493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p:cNvSpPr>
          <p:nvPr>
            <p:ph type="title"/>
          </p:nvPr>
        </p:nvSpPr>
        <p:spPr>
          <a:xfrm>
            <a:off x="895350" y="228600"/>
            <a:ext cx="7759700" cy="477838"/>
          </a:xfrm>
          <a:ln w="12700"/>
        </p:spPr>
        <p:txBody>
          <a:bodyPr vert="horz" wrap="none" lIns="63500" tIns="25400" rIns="63500" bIns="25400" anchor="t" anchorCtr="0">
            <a:spAutoFit/>
          </a:bodyPr>
          <a:lstStyle/>
          <a:p>
            <a:pPr eaLnBrk="1" hangingPunct="1"/>
            <a:r>
              <a:rPr lang="en-US" altLang="zh-CN" sz="2800" dirty="0"/>
              <a:t>Ex2: 1 KB Direct Mapped Cache with 32 B Blocks</a:t>
            </a:r>
          </a:p>
        </p:txBody>
      </p:sp>
      <p:sp>
        <p:nvSpPr>
          <p:cNvPr id="430083" name="Rectangle 3"/>
          <p:cNvSpPr>
            <a:spLocks noGrp="1"/>
          </p:cNvSpPr>
          <p:nvPr>
            <p:ph idx="1" hasCustomPrompt="1"/>
          </p:nvPr>
        </p:nvSpPr>
        <p:spPr>
          <a:xfrm>
            <a:off x="431800" y="863600"/>
            <a:ext cx="8191500" cy="1085850"/>
          </a:xfrm>
          <a:ln w="12700"/>
        </p:spPr>
        <p:txBody>
          <a:bodyPr vert="horz" wrap="square" lIns="63500" tIns="25400" rIns="63500" bIns="25400" anchor="t" anchorCtr="0">
            <a:spAutoFit/>
          </a:bodyPr>
          <a:lstStyle/>
          <a:p>
            <a:pPr eaLnBrk="1" hangingPunct="1">
              <a:spcBef>
                <a:spcPct val="205000"/>
              </a:spcBef>
            </a:pPr>
            <a:r>
              <a:rPr lang="en-US" altLang="zh-CN" sz="2000" dirty="0"/>
              <a:t>For a 2</a:t>
            </a:r>
            <a:r>
              <a:rPr lang="en-US" altLang="zh-CN" sz="2000" baseline="48000" dirty="0"/>
              <a:t>N</a:t>
            </a:r>
            <a:r>
              <a:rPr lang="en-US" altLang="zh-CN" sz="2000" baseline="30000" dirty="0"/>
              <a:t> </a:t>
            </a:r>
            <a:r>
              <a:rPr lang="en-US" altLang="zh-CN" sz="2000" dirty="0"/>
              <a:t>byte cache (N=10 in this example):</a:t>
            </a:r>
          </a:p>
          <a:p>
            <a:pPr lvl="1" eaLnBrk="1" hangingPunct="1"/>
            <a:r>
              <a:rPr lang="en-US" altLang="zh-CN" dirty="0"/>
              <a:t>The uppermost (32-N)</a:t>
            </a:r>
            <a:r>
              <a:rPr lang="zh-CN" altLang="en-US" dirty="0"/>
              <a:t> </a:t>
            </a:r>
            <a:r>
              <a:rPr lang="en-US" altLang="zh-CN" dirty="0"/>
              <a:t>bits </a:t>
            </a:r>
            <a:r>
              <a:rPr lang="en-US" altLang="zh-CN" dirty="0">
                <a:solidFill>
                  <a:srgbClr val="CC0000"/>
                </a:solidFill>
              </a:rPr>
              <a:t>are always the Cache Tag</a:t>
            </a:r>
          </a:p>
          <a:p>
            <a:pPr lvl="1" eaLnBrk="1" hangingPunct="1"/>
            <a:r>
              <a:rPr lang="en-US" altLang="zh-CN" dirty="0"/>
              <a:t>The lowest M bits are the Byte Select (Block Size = 2</a:t>
            </a:r>
            <a:r>
              <a:rPr lang="en-US" altLang="zh-CN" baseline="48000" dirty="0"/>
              <a:t>M</a:t>
            </a:r>
            <a:r>
              <a:rPr lang="en-US" altLang="zh-CN" dirty="0"/>
              <a:t>)</a:t>
            </a:r>
          </a:p>
        </p:txBody>
      </p:sp>
      <p:sp>
        <p:nvSpPr>
          <p:cNvPr id="100356" name="Rectangle 4"/>
          <p:cNvSpPr/>
          <p:nvPr/>
        </p:nvSpPr>
        <p:spPr>
          <a:xfrm>
            <a:off x="5030788" y="4300538"/>
            <a:ext cx="2794000" cy="2108200"/>
          </a:xfrm>
          <a:prstGeom prst="rect">
            <a:avLst/>
          </a:prstGeom>
          <a:noFill/>
          <a:ln w="25400" cap="flat" cmpd="sng">
            <a:solidFill>
              <a:schemeClr val="tx1"/>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100357" name="Line 5"/>
          <p:cNvSpPr/>
          <p:nvPr/>
        </p:nvSpPr>
        <p:spPr>
          <a:xfrm>
            <a:off x="5030788" y="4592638"/>
            <a:ext cx="2794000" cy="0"/>
          </a:xfrm>
          <a:prstGeom prst="line">
            <a:avLst/>
          </a:prstGeom>
          <a:ln w="25400" cap="flat" cmpd="sng">
            <a:solidFill>
              <a:schemeClr val="tx1"/>
            </a:solidFill>
            <a:prstDash val="solid"/>
            <a:headEnd type="none" w="med" len="med"/>
            <a:tailEnd type="none" w="med" len="med"/>
          </a:ln>
        </p:spPr>
      </p:sp>
      <p:sp>
        <p:nvSpPr>
          <p:cNvPr id="100358" name="Line 6"/>
          <p:cNvSpPr/>
          <p:nvPr/>
        </p:nvSpPr>
        <p:spPr>
          <a:xfrm>
            <a:off x="5030788" y="4897438"/>
            <a:ext cx="2794000" cy="0"/>
          </a:xfrm>
          <a:prstGeom prst="line">
            <a:avLst/>
          </a:prstGeom>
          <a:ln w="25400" cap="flat" cmpd="sng">
            <a:solidFill>
              <a:schemeClr val="tx1"/>
            </a:solidFill>
            <a:prstDash val="solid"/>
            <a:headEnd type="none" w="med" len="med"/>
            <a:tailEnd type="none" w="med" len="med"/>
          </a:ln>
        </p:spPr>
      </p:sp>
      <p:sp>
        <p:nvSpPr>
          <p:cNvPr id="100359" name="Line 7"/>
          <p:cNvSpPr/>
          <p:nvPr/>
        </p:nvSpPr>
        <p:spPr>
          <a:xfrm>
            <a:off x="5030788" y="5202238"/>
            <a:ext cx="2794000" cy="0"/>
          </a:xfrm>
          <a:prstGeom prst="line">
            <a:avLst/>
          </a:prstGeom>
          <a:ln w="25400" cap="flat" cmpd="sng">
            <a:solidFill>
              <a:schemeClr val="tx1"/>
            </a:solidFill>
            <a:prstDash val="solid"/>
            <a:headEnd type="none" w="med" len="med"/>
            <a:tailEnd type="none" w="med" len="med"/>
          </a:ln>
        </p:spPr>
      </p:sp>
      <p:sp>
        <p:nvSpPr>
          <p:cNvPr id="100360" name="Rectangle 8"/>
          <p:cNvSpPr/>
          <p:nvPr/>
        </p:nvSpPr>
        <p:spPr>
          <a:xfrm>
            <a:off x="4932363" y="2630488"/>
            <a:ext cx="1658937" cy="393700"/>
          </a:xfrm>
          <a:prstGeom prst="rect">
            <a:avLst/>
          </a:prstGeom>
          <a:noFill/>
          <a:ln w="12700">
            <a:noFill/>
          </a:ln>
        </p:spPr>
        <p:txBody>
          <a:bodyPr wrap="none" lIns="90488" tIns="44450" rIns="90488" bIns="44450">
            <a:spAutoFit/>
          </a:bodyPr>
          <a:lstStyle/>
          <a:p>
            <a:r>
              <a:rPr lang="en-US" altLang="zh-CN" sz="2000" i="0" dirty="0">
                <a:solidFill>
                  <a:srgbClr val="CC0000"/>
                </a:solidFill>
                <a:latin typeface="Arial" panose="020B0604020202020204" pitchFamily="34" charset="0"/>
                <a:ea typeface="宋体" panose="02010600030101010101" pitchFamily="2" charset="-122"/>
              </a:rPr>
              <a:t>Cache</a:t>
            </a:r>
            <a:r>
              <a:rPr lang="en-US" altLang="zh-CN" sz="1600" i="0" dirty="0">
                <a:solidFill>
                  <a:srgbClr val="CC0000"/>
                </a:solidFill>
                <a:latin typeface="Times New Roman" panose="02020603050405020304" pitchFamily="18" charset="0"/>
                <a:ea typeface="宋体" panose="02010600030101010101" pitchFamily="2" charset="-122"/>
              </a:rPr>
              <a:t> </a:t>
            </a:r>
            <a:r>
              <a:rPr lang="en-US" altLang="zh-CN" sz="2000" i="0" dirty="0">
                <a:solidFill>
                  <a:srgbClr val="CC0000"/>
                </a:solidFill>
                <a:latin typeface="Arial" panose="020B0604020202020204" pitchFamily="34" charset="0"/>
                <a:ea typeface="宋体" panose="02010600030101010101" pitchFamily="2" charset="-122"/>
              </a:rPr>
              <a:t>Index</a:t>
            </a:r>
          </a:p>
        </p:txBody>
      </p:sp>
      <p:sp>
        <p:nvSpPr>
          <p:cNvPr id="100361" name="Rectangle 9"/>
          <p:cNvSpPr/>
          <p:nvPr/>
        </p:nvSpPr>
        <p:spPr>
          <a:xfrm>
            <a:off x="7816850" y="4281488"/>
            <a:ext cx="307975" cy="363537"/>
          </a:xfrm>
          <a:prstGeom prst="rect">
            <a:avLst/>
          </a:prstGeom>
          <a:noFill/>
          <a:ln w="12700">
            <a:noFill/>
          </a:ln>
        </p:spPr>
        <p:txBody>
          <a:bodyPr wrap="none" lIns="90488" tIns="44450" rIns="90488" bIns="44450">
            <a:spAutoFit/>
          </a:bodyPr>
          <a:lstStyle/>
          <a:p>
            <a:r>
              <a:rPr lang="zh-CN" altLang="en-US" i="0" dirty="0">
                <a:solidFill>
                  <a:schemeClr val="tx1"/>
                </a:solidFill>
                <a:latin typeface="Arial" panose="020B0604020202020204" pitchFamily="34" charset="0"/>
                <a:ea typeface="宋体" panose="02010600030101010101" pitchFamily="2" charset="-122"/>
              </a:rPr>
              <a:t>0</a:t>
            </a:r>
          </a:p>
        </p:txBody>
      </p:sp>
      <p:sp>
        <p:nvSpPr>
          <p:cNvPr id="100362" name="Rectangle 10"/>
          <p:cNvSpPr/>
          <p:nvPr/>
        </p:nvSpPr>
        <p:spPr>
          <a:xfrm>
            <a:off x="7816850" y="4586288"/>
            <a:ext cx="307975" cy="363537"/>
          </a:xfrm>
          <a:prstGeom prst="rect">
            <a:avLst/>
          </a:prstGeom>
          <a:noFill/>
          <a:ln w="12700">
            <a:noFill/>
          </a:ln>
        </p:spPr>
        <p:txBody>
          <a:bodyPr wrap="none" lIns="90488" tIns="44450" rIns="90488" bIns="44450">
            <a:spAutoFit/>
          </a:bodyPr>
          <a:lstStyle/>
          <a:p>
            <a:r>
              <a:rPr lang="zh-CN" altLang="en-US" i="0" dirty="0">
                <a:solidFill>
                  <a:schemeClr val="tx1"/>
                </a:solidFill>
                <a:latin typeface="Arial" panose="020B0604020202020204" pitchFamily="34" charset="0"/>
                <a:ea typeface="宋体" panose="02010600030101010101" pitchFamily="2" charset="-122"/>
              </a:rPr>
              <a:t>1</a:t>
            </a:r>
          </a:p>
        </p:txBody>
      </p:sp>
      <p:sp>
        <p:nvSpPr>
          <p:cNvPr id="100363" name="Rectangle 11"/>
          <p:cNvSpPr/>
          <p:nvPr/>
        </p:nvSpPr>
        <p:spPr>
          <a:xfrm>
            <a:off x="7816850" y="4891088"/>
            <a:ext cx="307975" cy="363537"/>
          </a:xfrm>
          <a:prstGeom prst="rect">
            <a:avLst/>
          </a:prstGeom>
          <a:noFill/>
          <a:ln w="12700">
            <a:noFill/>
          </a:ln>
        </p:spPr>
        <p:txBody>
          <a:bodyPr wrap="none" lIns="90488" tIns="44450" rIns="90488" bIns="44450">
            <a:spAutoFit/>
          </a:bodyPr>
          <a:lstStyle/>
          <a:p>
            <a:r>
              <a:rPr lang="zh-CN" altLang="en-US" i="0" dirty="0">
                <a:solidFill>
                  <a:schemeClr val="tx1"/>
                </a:solidFill>
                <a:latin typeface="Arial" panose="020B0604020202020204" pitchFamily="34" charset="0"/>
                <a:ea typeface="宋体" panose="02010600030101010101" pitchFamily="2" charset="-122"/>
              </a:rPr>
              <a:t>2</a:t>
            </a:r>
          </a:p>
        </p:txBody>
      </p:sp>
      <p:sp>
        <p:nvSpPr>
          <p:cNvPr id="100364" name="Rectangle 12"/>
          <p:cNvSpPr/>
          <p:nvPr/>
        </p:nvSpPr>
        <p:spPr>
          <a:xfrm>
            <a:off x="7816850" y="5195888"/>
            <a:ext cx="307975" cy="363537"/>
          </a:xfrm>
          <a:prstGeom prst="rect">
            <a:avLst/>
          </a:prstGeom>
          <a:noFill/>
          <a:ln w="12700">
            <a:noFill/>
          </a:ln>
        </p:spPr>
        <p:txBody>
          <a:bodyPr wrap="none" lIns="90488" tIns="44450" rIns="90488" bIns="44450">
            <a:spAutoFit/>
          </a:bodyPr>
          <a:lstStyle/>
          <a:p>
            <a:r>
              <a:rPr lang="zh-CN" altLang="en-US" i="0" dirty="0">
                <a:solidFill>
                  <a:schemeClr val="tx1"/>
                </a:solidFill>
                <a:latin typeface="Arial" panose="020B0604020202020204" pitchFamily="34" charset="0"/>
                <a:ea typeface="宋体" panose="02010600030101010101" pitchFamily="2" charset="-122"/>
              </a:rPr>
              <a:t>3</a:t>
            </a:r>
          </a:p>
        </p:txBody>
      </p:sp>
      <p:sp>
        <p:nvSpPr>
          <p:cNvPr id="100365" name="Line 13"/>
          <p:cNvSpPr/>
          <p:nvPr/>
        </p:nvSpPr>
        <p:spPr>
          <a:xfrm>
            <a:off x="5030788" y="5507038"/>
            <a:ext cx="2794000" cy="0"/>
          </a:xfrm>
          <a:prstGeom prst="line">
            <a:avLst/>
          </a:prstGeom>
          <a:ln w="25400" cap="flat" cmpd="sng">
            <a:solidFill>
              <a:schemeClr val="tx1"/>
            </a:solidFill>
            <a:prstDash val="solid"/>
            <a:headEnd type="none" w="med" len="med"/>
            <a:tailEnd type="none" w="med" len="med"/>
          </a:ln>
        </p:spPr>
      </p:sp>
      <p:sp>
        <p:nvSpPr>
          <p:cNvPr id="100366" name="Line 14"/>
          <p:cNvSpPr/>
          <p:nvPr/>
        </p:nvSpPr>
        <p:spPr>
          <a:xfrm>
            <a:off x="5030788" y="6116638"/>
            <a:ext cx="2794000" cy="0"/>
          </a:xfrm>
          <a:prstGeom prst="line">
            <a:avLst/>
          </a:prstGeom>
          <a:ln w="25400" cap="flat" cmpd="sng">
            <a:solidFill>
              <a:schemeClr val="tx1"/>
            </a:solidFill>
            <a:prstDash val="solid"/>
            <a:headEnd type="none" w="med" len="med"/>
            <a:tailEnd type="none" w="med" len="med"/>
          </a:ln>
        </p:spPr>
      </p:sp>
      <p:sp>
        <p:nvSpPr>
          <p:cNvPr id="100367" name="Rectangle 15"/>
          <p:cNvSpPr/>
          <p:nvPr/>
        </p:nvSpPr>
        <p:spPr>
          <a:xfrm>
            <a:off x="6369050" y="5486400"/>
            <a:ext cx="282575" cy="454025"/>
          </a:xfrm>
          <a:prstGeom prst="rect">
            <a:avLst/>
          </a:prstGeom>
          <a:noFill/>
          <a:ln w="12700">
            <a:noFill/>
          </a:ln>
        </p:spPr>
        <p:txBody>
          <a:bodyPr wrap="none" lIns="90488" tIns="44450" rIns="90488" bIns="44450">
            <a:spAutoFit/>
          </a:bodyPr>
          <a:lstStyle/>
          <a:p>
            <a:r>
              <a:rPr lang="zh-CN" altLang="en-US" sz="2400" i="0" dirty="0">
                <a:solidFill>
                  <a:schemeClr val="tx1"/>
                </a:solidFill>
                <a:latin typeface="Times New Roman" panose="02020603050405020304" pitchFamily="18" charset="0"/>
                <a:ea typeface="宋体" panose="02010600030101010101" pitchFamily="2" charset="-122"/>
              </a:rPr>
              <a:t>:</a:t>
            </a:r>
          </a:p>
        </p:txBody>
      </p:sp>
      <p:sp>
        <p:nvSpPr>
          <p:cNvPr id="100368" name="Rectangle 16"/>
          <p:cNvSpPr/>
          <p:nvPr/>
        </p:nvSpPr>
        <p:spPr>
          <a:xfrm>
            <a:off x="4997450" y="3924300"/>
            <a:ext cx="1616075" cy="393700"/>
          </a:xfrm>
          <a:prstGeom prst="rect">
            <a:avLst/>
          </a:prstGeom>
          <a:noFill/>
          <a:ln w="12700">
            <a:noFill/>
          </a:ln>
        </p:spPr>
        <p:txBody>
          <a:bodyPr wrap="none" lIns="90488" tIns="44450" rIns="90488" bIns="44450">
            <a:spAutoFit/>
          </a:bodyPr>
          <a:lstStyle/>
          <a:p>
            <a:r>
              <a:rPr lang="zh-CN" altLang="en-US" sz="1600" i="0" dirty="0">
                <a:solidFill>
                  <a:schemeClr val="tx1"/>
                </a:solidFill>
                <a:latin typeface="Times New Roman" panose="02020603050405020304" pitchFamily="18" charset="0"/>
                <a:ea typeface="宋体" panose="02010600030101010101" pitchFamily="2" charset="-122"/>
              </a:rPr>
              <a:t> </a:t>
            </a:r>
            <a:r>
              <a:rPr lang="en-US" altLang="zh-CN" sz="2000" i="0" dirty="0">
                <a:solidFill>
                  <a:srgbClr val="0000FF"/>
                </a:solidFill>
                <a:latin typeface="Arial" panose="020B0604020202020204" pitchFamily="34" charset="0"/>
                <a:ea typeface="宋体" panose="02010600030101010101" pitchFamily="2" charset="-122"/>
              </a:rPr>
              <a:t>Cache Data</a:t>
            </a:r>
          </a:p>
        </p:txBody>
      </p:sp>
      <p:sp>
        <p:nvSpPr>
          <p:cNvPr id="100369" name="Rectangle 17"/>
          <p:cNvSpPr/>
          <p:nvPr/>
        </p:nvSpPr>
        <p:spPr>
          <a:xfrm>
            <a:off x="7054850" y="4281488"/>
            <a:ext cx="473075" cy="363537"/>
          </a:xfrm>
          <a:prstGeom prst="rect">
            <a:avLst/>
          </a:prstGeom>
          <a:noFill/>
          <a:ln w="12700">
            <a:noFill/>
          </a:ln>
        </p:spPr>
        <p:txBody>
          <a:bodyPr wrap="none" lIns="90488" tIns="44450" rIns="90488" bIns="44450">
            <a:spAutoFit/>
          </a:bodyPr>
          <a:lstStyle/>
          <a:p>
            <a:r>
              <a:rPr lang="en-US" altLang="zh-CN" i="0" dirty="0">
                <a:solidFill>
                  <a:schemeClr val="tx1"/>
                </a:solidFill>
                <a:latin typeface="Arial" panose="020B0604020202020204" pitchFamily="34" charset="0"/>
                <a:ea typeface="宋体" panose="02010600030101010101" pitchFamily="2" charset="-122"/>
              </a:rPr>
              <a:t>B0</a:t>
            </a:r>
          </a:p>
        </p:txBody>
      </p:sp>
      <p:sp>
        <p:nvSpPr>
          <p:cNvPr id="100370" name="Rectangle 18"/>
          <p:cNvSpPr/>
          <p:nvPr/>
        </p:nvSpPr>
        <p:spPr>
          <a:xfrm>
            <a:off x="534988" y="2700338"/>
            <a:ext cx="7442200" cy="279400"/>
          </a:xfrm>
          <a:prstGeom prst="rect">
            <a:avLst/>
          </a:prstGeom>
          <a:noFill/>
          <a:ln w="25400" cap="flat" cmpd="sng">
            <a:solidFill>
              <a:schemeClr val="tx1"/>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100371" name="Line 20"/>
          <p:cNvSpPr/>
          <p:nvPr/>
        </p:nvSpPr>
        <p:spPr>
          <a:xfrm>
            <a:off x="4941888" y="2700338"/>
            <a:ext cx="0" cy="279400"/>
          </a:xfrm>
          <a:prstGeom prst="line">
            <a:avLst/>
          </a:prstGeom>
          <a:ln w="25400" cap="flat" cmpd="sng">
            <a:solidFill>
              <a:schemeClr val="tx1"/>
            </a:solidFill>
            <a:prstDash val="solid"/>
            <a:headEnd type="none" w="med" len="med"/>
            <a:tailEnd type="none" w="med" len="med"/>
          </a:ln>
        </p:spPr>
      </p:sp>
      <p:sp>
        <p:nvSpPr>
          <p:cNvPr id="100372" name="Rectangle 21"/>
          <p:cNvSpPr/>
          <p:nvPr/>
        </p:nvSpPr>
        <p:spPr>
          <a:xfrm>
            <a:off x="7740650" y="2376488"/>
            <a:ext cx="307975" cy="363537"/>
          </a:xfrm>
          <a:prstGeom prst="rect">
            <a:avLst/>
          </a:prstGeom>
          <a:noFill/>
          <a:ln w="12700">
            <a:noFill/>
          </a:ln>
        </p:spPr>
        <p:txBody>
          <a:bodyPr wrap="none" lIns="90488" tIns="44450" rIns="90488" bIns="44450">
            <a:spAutoFit/>
          </a:bodyPr>
          <a:lstStyle/>
          <a:p>
            <a:r>
              <a:rPr lang="zh-CN" altLang="en-US" i="0" dirty="0">
                <a:solidFill>
                  <a:schemeClr val="tx1"/>
                </a:solidFill>
                <a:latin typeface="Arial" panose="020B0604020202020204" pitchFamily="34" charset="0"/>
                <a:ea typeface="宋体" panose="02010600030101010101" pitchFamily="2" charset="-122"/>
              </a:rPr>
              <a:t>0</a:t>
            </a:r>
          </a:p>
        </p:txBody>
      </p:sp>
      <p:sp>
        <p:nvSpPr>
          <p:cNvPr id="100373" name="Rectangle 22"/>
          <p:cNvSpPr/>
          <p:nvPr/>
        </p:nvSpPr>
        <p:spPr>
          <a:xfrm>
            <a:off x="6267450" y="2389188"/>
            <a:ext cx="600075" cy="363537"/>
          </a:xfrm>
          <a:prstGeom prst="rect">
            <a:avLst/>
          </a:prstGeom>
          <a:noFill/>
          <a:ln w="12700">
            <a:noFill/>
          </a:ln>
        </p:spPr>
        <p:txBody>
          <a:bodyPr wrap="none" lIns="90488" tIns="44450" rIns="90488" bIns="44450">
            <a:spAutoFit/>
          </a:bodyPr>
          <a:lstStyle/>
          <a:p>
            <a:r>
              <a:rPr lang="zh-CN" altLang="en-US" i="0" dirty="0">
                <a:solidFill>
                  <a:schemeClr val="tx1"/>
                </a:solidFill>
                <a:latin typeface="Arial" panose="020B0604020202020204" pitchFamily="34" charset="0"/>
                <a:ea typeface="宋体" panose="02010600030101010101" pitchFamily="2" charset="-122"/>
              </a:rPr>
              <a:t>5 </a:t>
            </a:r>
            <a:r>
              <a:rPr lang="zh-CN" altLang="en-US" sz="1600" b="0" i="0" dirty="0">
                <a:solidFill>
                  <a:schemeClr val="tx1"/>
                </a:solidFill>
                <a:latin typeface="Times New Roman" panose="02020603050405020304" pitchFamily="18" charset="0"/>
                <a:ea typeface="宋体" panose="02010600030101010101" pitchFamily="2" charset="-122"/>
              </a:rPr>
              <a:t>  </a:t>
            </a:r>
            <a:r>
              <a:rPr lang="zh-CN" altLang="en-US" i="0" dirty="0">
                <a:solidFill>
                  <a:schemeClr val="tx1"/>
                </a:solidFill>
                <a:latin typeface="Arial" panose="020B0604020202020204" pitchFamily="34" charset="0"/>
                <a:ea typeface="宋体" panose="02010600030101010101" pitchFamily="2" charset="-122"/>
              </a:rPr>
              <a:t>4</a:t>
            </a:r>
          </a:p>
        </p:txBody>
      </p:sp>
      <p:sp>
        <p:nvSpPr>
          <p:cNvPr id="100374" name="Rectangle 23"/>
          <p:cNvSpPr/>
          <p:nvPr/>
        </p:nvSpPr>
        <p:spPr>
          <a:xfrm>
            <a:off x="501650" y="2376488"/>
            <a:ext cx="434975" cy="363537"/>
          </a:xfrm>
          <a:prstGeom prst="rect">
            <a:avLst/>
          </a:prstGeom>
          <a:noFill/>
          <a:ln w="12700">
            <a:noFill/>
          </a:ln>
        </p:spPr>
        <p:txBody>
          <a:bodyPr wrap="none" lIns="90488" tIns="44450" rIns="90488" bIns="44450">
            <a:spAutoFit/>
          </a:bodyPr>
          <a:lstStyle/>
          <a:p>
            <a:r>
              <a:rPr lang="zh-CN" altLang="en-US" i="0" dirty="0">
                <a:solidFill>
                  <a:schemeClr val="tx1"/>
                </a:solidFill>
                <a:latin typeface="Arial" panose="020B0604020202020204" pitchFamily="34" charset="0"/>
                <a:ea typeface="宋体" panose="02010600030101010101" pitchFamily="2" charset="-122"/>
              </a:rPr>
              <a:t>31</a:t>
            </a:r>
          </a:p>
        </p:txBody>
      </p:sp>
      <p:sp>
        <p:nvSpPr>
          <p:cNvPr id="100375" name="Rectangle 24"/>
          <p:cNvSpPr/>
          <p:nvPr/>
        </p:nvSpPr>
        <p:spPr>
          <a:xfrm>
            <a:off x="1449388" y="4300538"/>
            <a:ext cx="3251200" cy="2108200"/>
          </a:xfrm>
          <a:prstGeom prst="rect">
            <a:avLst/>
          </a:prstGeom>
          <a:noFill/>
          <a:ln w="25400" cap="flat" cmpd="sng">
            <a:solidFill>
              <a:schemeClr val="tx1"/>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100376" name="Line 25"/>
          <p:cNvSpPr/>
          <p:nvPr/>
        </p:nvSpPr>
        <p:spPr>
          <a:xfrm flipH="1">
            <a:off x="1423988" y="4592638"/>
            <a:ext cx="3302000" cy="0"/>
          </a:xfrm>
          <a:prstGeom prst="line">
            <a:avLst/>
          </a:prstGeom>
          <a:ln w="25400" cap="flat" cmpd="sng">
            <a:solidFill>
              <a:schemeClr val="tx1"/>
            </a:solidFill>
            <a:prstDash val="solid"/>
            <a:headEnd type="none" w="med" len="med"/>
            <a:tailEnd type="none" w="med" len="med"/>
          </a:ln>
        </p:spPr>
      </p:sp>
      <p:sp>
        <p:nvSpPr>
          <p:cNvPr id="100377" name="Line 26"/>
          <p:cNvSpPr/>
          <p:nvPr/>
        </p:nvSpPr>
        <p:spPr>
          <a:xfrm flipH="1">
            <a:off x="1423988" y="4897438"/>
            <a:ext cx="3302000" cy="0"/>
          </a:xfrm>
          <a:prstGeom prst="line">
            <a:avLst/>
          </a:prstGeom>
          <a:ln w="25400" cap="flat" cmpd="sng">
            <a:solidFill>
              <a:schemeClr val="tx1"/>
            </a:solidFill>
            <a:prstDash val="solid"/>
            <a:headEnd type="none" w="med" len="med"/>
            <a:tailEnd type="none" w="med" len="med"/>
          </a:ln>
        </p:spPr>
      </p:sp>
      <p:sp>
        <p:nvSpPr>
          <p:cNvPr id="100378" name="Line 27"/>
          <p:cNvSpPr/>
          <p:nvPr/>
        </p:nvSpPr>
        <p:spPr>
          <a:xfrm flipH="1">
            <a:off x="1423988" y="5202238"/>
            <a:ext cx="3302000" cy="0"/>
          </a:xfrm>
          <a:prstGeom prst="line">
            <a:avLst/>
          </a:prstGeom>
          <a:ln w="25400" cap="flat" cmpd="sng">
            <a:solidFill>
              <a:schemeClr val="tx1"/>
            </a:solidFill>
            <a:prstDash val="solid"/>
            <a:headEnd type="none" w="med" len="med"/>
            <a:tailEnd type="none" w="med" len="med"/>
          </a:ln>
        </p:spPr>
      </p:sp>
      <p:sp>
        <p:nvSpPr>
          <p:cNvPr id="100379" name="Line 28"/>
          <p:cNvSpPr/>
          <p:nvPr/>
        </p:nvSpPr>
        <p:spPr>
          <a:xfrm flipH="1">
            <a:off x="1423988" y="5507038"/>
            <a:ext cx="3302000" cy="0"/>
          </a:xfrm>
          <a:prstGeom prst="line">
            <a:avLst/>
          </a:prstGeom>
          <a:ln w="25400" cap="flat" cmpd="sng">
            <a:solidFill>
              <a:schemeClr val="tx1"/>
            </a:solidFill>
            <a:prstDash val="solid"/>
            <a:headEnd type="none" w="med" len="med"/>
            <a:tailEnd type="none" w="med" len="med"/>
          </a:ln>
        </p:spPr>
      </p:sp>
      <p:sp>
        <p:nvSpPr>
          <p:cNvPr id="100380" name="Line 29"/>
          <p:cNvSpPr/>
          <p:nvPr/>
        </p:nvSpPr>
        <p:spPr>
          <a:xfrm flipH="1">
            <a:off x="1423988" y="6116638"/>
            <a:ext cx="3302000" cy="0"/>
          </a:xfrm>
          <a:prstGeom prst="line">
            <a:avLst/>
          </a:prstGeom>
          <a:ln w="25400" cap="flat" cmpd="sng">
            <a:solidFill>
              <a:schemeClr val="tx1"/>
            </a:solidFill>
            <a:prstDash val="solid"/>
            <a:headEnd type="none" w="med" len="med"/>
            <a:tailEnd type="none" w="med" len="med"/>
          </a:ln>
        </p:spPr>
      </p:sp>
      <p:sp>
        <p:nvSpPr>
          <p:cNvPr id="100381" name="Rectangle 30"/>
          <p:cNvSpPr/>
          <p:nvPr/>
        </p:nvSpPr>
        <p:spPr>
          <a:xfrm>
            <a:off x="2940050" y="5562600"/>
            <a:ext cx="282575" cy="454025"/>
          </a:xfrm>
          <a:prstGeom prst="rect">
            <a:avLst/>
          </a:prstGeom>
          <a:noFill/>
          <a:ln w="12700">
            <a:noFill/>
          </a:ln>
        </p:spPr>
        <p:txBody>
          <a:bodyPr wrap="none" lIns="90488" tIns="44450" rIns="90488" bIns="44450">
            <a:spAutoFit/>
          </a:bodyPr>
          <a:lstStyle/>
          <a:p>
            <a:r>
              <a:rPr lang="zh-CN" altLang="en-US" sz="2400" i="0" dirty="0">
                <a:solidFill>
                  <a:schemeClr val="tx1"/>
                </a:solidFill>
                <a:latin typeface="Times New Roman" panose="02020603050405020304" pitchFamily="18" charset="0"/>
                <a:ea typeface="宋体" panose="02010600030101010101" pitchFamily="2" charset="-122"/>
              </a:rPr>
              <a:t>:</a:t>
            </a:r>
          </a:p>
        </p:txBody>
      </p:sp>
      <p:sp>
        <p:nvSpPr>
          <p:cNvPr id="100382" name="Rectangle 31"/>
          <p:cNvSpPr/>
          <p:nvPr/>
        </p:nvSpPr>
        <p:spPr>
          <a:xfrm>
            <a:off x="1376363" y="2630488"/>
            <a:ext cx="1466850" cy="393700"/>
          </a:xfrm>
          <a:prstGeom prst="rect">
            <a:avLst/>
          </a:prstGeom>
          <a:noFill/>
          <a:ln w="12700">
            <a:noFill/>
          </a:ln>
        </p:spPr>
        <p:txBody>
          <a:bodyPr wrap="none" lIns="90488" tIns="44450" rIns="90488" bIns="44450">
            <a:spAutoFit/>
          </a:bodyPr>
          <a:lstStyle/>
          <a:p>
            <a:r>
              <a:rPr lang="en-US" altLang="zh-CN" sz="2000" i="0" dirty="0">
                <a:solidFill>
                  <a:srgbClr val="CC0000"/>
                </a:solidFill>
                <a:latin typeface="Arial" panose="020B0604020202020204" pitchFamily="34" charset="0"/>
                <a:ea typeface="宋体" panose="02010600030101010101" pitchFamily="2" charset="-122"/>
              </a:rPr>
              <a:t>Cache Tag</a:t>
            </a:r>
          </a:p>
        </p:txBody>
      </p:sp>
      <p:sp>
        <p:nvSpPr>
          <p:cNvPr id="100383" name="Rectangle 32"/>
          <p:cNvSpPr/>
          <p:nvPr/>
        </p:nvSpPr>
        <p:spPr>
          <a:xfrm>
            <a:off x="2951163" y="2619375"/>
            <a:ext cx="1925637" cy="393700"/>
          </a:xfrm>
          <a:prstGeom prst="rect">
            <a:avLst/>
          </a:prstGeom>
          <a:noFill/>
          <a:ln w="12700">
            <a:noFill/>
          </a:ln>
        </p:spPr>
        <p:txBody>
          <a:bodyPr wrap="none" lIns="90488" tIns="44450" rIns="90488" bIns="44450">
            <a:spAutoFit/>
          </a:bodyPr>
          <a:lstStyle/>
          <a:p>
            <a:r>
              <a:rPr lang="en-US" altLang="zh-CN" sz="2000" i="0" dirty="0">
                <a:solidFill>
                  <a:srgbClr val="0000FF"/>
                </a:solidFill>
                <a:latin typeface="Arial" panose="020B0604020202020204" pitchFamily="34" charset="0"/>
                <a:ea typeface="宋体" panose="02010600030101010101" pitchFamily="2" charset="-122"/>
              </a:rPr>
              <a:t>Example:</a:t>
            </a:r>
            <a:r>
              <a:rPr lang="en-US" altLang="zh-CN" sz="1600" i="0" dirty="0">
                <a:solidFill>
                  <a:srgbClr val="0000FF"/>
                </a:solidFill>
                <a:latin typeface="Times New Roman" panose="02020603050405020304" pitchFamily="18" charset="0"/>
                <a:ea typeface="宋体" panose="02010600030101010101" pitchFamily="2" charset="-122"/>
              </a:rPr>
              <a:t> </a:t>
            </a:r>
            <a:r>
              <a:rPr lang="en-US" altLang="zh-CN" sz="2000" i="0" dirty="0">
                <a:solidFill>
                  <a:srgbClr val="0000FF"/>
                </a:solidFill>
                <a:latin typeface="Arial" panose="020B0604020202020204" pitchFamily="34" charset="0"/>
                <a:ea typeface="宋体" panose="02010600030101010101" pitchFamily="2" charset="-122"/>
              </a:rPr>
              <a:t>0x50</a:t>
            </a:r>
          </a:p>
        </p:txBody>
      </p:sp>
      <p:sp>
        <p:nvSpPr>
          <p:cNvPr id="100384" name="Rectangle 34"/>
          <p:cNvSpPr/>
          <p:nvPr/>
        </p:nvSpPr>
        <p:spPr>
          <a:xfrm>
            <a:off x="5149850" y="2986088"/>
            <a:ext cx="1211263" cy="393700"/>
          </a:xfrm>
          <a:prstGeom prst="rect">
            <a:avLst/>
          </a:prstGeom>
          <a:noFill/>
          <a:ln w="12700">
            <a:noFill/>
          </a:ln>
        </p:spPr>
        <p:txBody>
          <a:bodyPr wrap="none" lIns="90488" tIns="44450" rIns="90488" bIns="44450">
            <a:spAutoFit/>
          </a:bodyPr>
          <a:lstStyle/>
          <a:p>
            <a:r>
              <a:rPr lang="en-US" altLang="zh-CN" sz="2000" i="0" dirty="0">
                <a:solidFill>
                  <a:srgbClr val="0000FF"/>
                </a:solidFill>
                <a:latin typeface="Arial" panose="020B0604020202020204" pitchFamily="34" charset="0"/>
                <a:ea typeface="宋体" panose="02010600030101010101" pitchFamily="2" charset="-122"/>
              </a:rPr>
              <a:t>Ex: 0x01</a:t>
            </a:r>
          </a:p>
        </p:txBody>
      </p:sp>
      <p:sp>
        <p:nvSpPr>
          <p:cNvPr id="100385" name="Rectangle 35"/>
          <p:cNvSpPr/>
          <p:nvPr/>
        </p:nvSpPr>
        <p:spPr>
          <a:xfrm>
            <a:off x="2787650" y="4586288"/>
            <a:ext cx="746125" cy="393700"/>
          </a:xfrm>
          <a:prstGeom prst="rect">
            <a:avLst/>
          </a:prstGeom>
          <a:noFill/>
          <a:ln w="12700">
            <a:noFill/>
          </a:ln>
        </p:spPr>
        <p:txBody>
          <a:bodyPr wrap="none" lIns="90488" tIns="44450" rIns="90488" bIns="44450">
            <a:spAutoFit/>
          </a:bodyPr>
          <a:lstStyle/>
          <a:p>
            <a:r>
              <a:rPr lang="zh-CN" altLang="en-US" sz="2000" i="0" dirty="0">
                <a:solidFill>
                  <a:srgbClr val="CC0000"/>
                </a:solidFill>
                <a:latin typeface="Arial" panose="020B0604020202020204" pitchFamily="34" charset="0"/>
                <a:ea typeface="宋体" panose="02010600030101010101" pitchFamily="2" charset="-122"/>
              </a:rPr>
              <a:t>0</a:t>
            </a:r>
            <a:r>
              <a:rPr lang="en-US" altLang="zh-CN" sz="2000" i="0" dirty="0">
                <a:solidFill>
                  <a:srgbClr val="CC0000"/>
                </a:solidFill>
                <a:latin typeface="Arial" panose="020B0604020202020204" pitchFamily="34" charset="0"/>
                <a:ea typeface="宋体" panose="02010600030101010101" pitchFamily="2" charset="-122"/>
              </a:rPr>
              <a:t>x50</a:t>
            </a:r>
          </a:p>
        </p:txBody>
      </p:sp>
      <p:sp>
        <p:nvSpPr>
          <p:cNvPr id="100386" name="Rectangle 38"/>
          <p:cNvSpPr/>
          <p:nvPr/>
        </p:nvSpPr>
        <p:spPr>
          <a:xfrm>
            <a:off x="839788" y="4300538"/>
            <a:ext cx="279400" cy="2108200"/>
          </a:xfrm>
          <a:prstGeom prst="rect">
            <a:avLst/>
          </a:prstGeom>
          <a:noFill/>
          <a:ln w="25400" cap="flat" cmpd="sng">
            <a:solidFill>
              <a:schemeClr val="tx1"/>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100387" name="Rectangle 39"/>
          <p:cNvSpPr/>
          <p:nvPr/>
        </p:nvSpPr>
        <p:spPr>
          <a:xfrm>
            <a:off x="431800" y="3878263"/>
            <a:ext cx="1195388" cy="393700"/>
          </a:xfrm>
          <a:prstGeom prst="rect">
            <a:avLst/>
          </a:prstGeom>
          <a:noFill/>
          <a:ln w="12700">
            <a:noFill/>
          </a:ln>
        </p:spPr>
        <p:txBody>
          <a:bodyPr wrap="none" lIns="90488" tIns="44450" rIns="90488" bIns="44450">
            <a:spAutoFit/>
          </a:bodyPr>
          <a:lstStyle/>
          <a:p>
            <a:r>
              <a:rPr lang="en-US" altLang="zh-CN" sz="2000" i="0" dirty="0">
                <a:solidFill>
                  <a:srgbClr val="0000FF"/>
                </a:solidFill>
                <a:latin typeface="Arial" panose="020B0604020202020204" pitchFamily="34" charset="0"/>
                <a:ea typeface="宋体" panose="02010600030101010101" pitchFamily="2" charset="-122"/>
              </a:rPr>
              <a:t>Valid Bit</a:t>
            </a:r>
          </a:p>
        </p:txBody>
      </p:sp>
      <p:sp>
        <p:nvSpPr>
          <p:cNvPr id="100388" name="Line 40"/>
          <p:cNvSpPr/>
          <p:nvPr/>
        </p:nvSpPr>
        <p:spPr>
          <a:xfrm flipH="1">
            <a:off x="827088" y="4592638"/>
            <a:ext cx="304800" cy="0"/>
          </a:xfrm>
          <a:prstGeom prst="line">
            <a:avLst/>
          </a:prstGeom>
          <a:ln w="25400" cap="flat" cmpd="sng">
            <a:solidFill>
              <a:schemeClr val="tx1"/>
            </a:solidFill>
            <a:prstDash val="solid"/>
            <a:headEnd type="none" w="med" len="med"/>
            <a:tailEnd type="none" w="med" len="med"/>
          </a:ln>
        </p:spPr>
      </p:sp>
      <p:sp>
        <p:nvSpPr>
          <p:cNvPr id="100389" name="Line 41"/>
          <p:cNvSpPr/>
          <p:nvPr/>
        </p:nvSpPr>
        <p:spPr>
          <a:xfrm flipH="1">
            <a:off x="814388" y="4897438"/>
            <a:ext cx="330200" cy="0"/>
          </a:xfrm>
          <a:prstGeom prst="line">
            <a:avLst/>
          </a:prstGeom>
          <a:ln w="25400" cap="flat" cmpd="sng">
            <a:solidFill>
              <a:schemeClr val="tx1"/>
            </a:solidFill>
            <a:prstDash val="solid"/>
            <a:headEnd type="none" w="med" len="med"/>
            <a:tailEnd type="none" w="med" len="med"/>
          </a:ln>
        </p:spPr>
      </p:sp>
      <p:sp>
        <p:nvSpPr>
          <p:cNvPr id="100390" name="Line 42"/>
          <p:cNvSpPr/>
          <p:nvPr/>
        </p:nvSpPr>
        <p:spPr>
          <a:xfrm flipH="1">
            <a:off x="814388" y="5202238"/>
            <a:ext cx="330200" cy="0"/>
          </a:xfrm>
          <a:prstGeom prst="line">
            <a:avLst/>
          </a:prstGeom>
          <a:ln w="25400" cap="flat" cmpd="sng">
            <a:solidFill>
              <a:schemeClr val="tx1"/>
            </a:solidFill>
            <a:prstDash val="solid"/>
            <a:headEnd type="none" w="med" len="med"/>
            <a:tailEnd type="none" w="med" len="med"/>
          </a:ln>
        </p:spPr>
      </p:sp>
      <p:sp>
        <p:nvSpPr>
          <p:cNvPr id="100391" name="Line 43"/>
          <p:cNvSpPr/>
          <p:nvPr/>
        </p:nvSpPr>
        <p:spPr>
          <a:xfrm flipH="1">
            <a:off x="814388" y="5507038"/>
            <a:ext cx="330200" cy="0"/>
          </a:xfrm>
          <a:prstGeom prst="line">
            <a:avLst/>
          </a:prstGeom>
          <a:ln w="25400" cap="flat" cmpd="sng">
            <a:solidFill>
              <a:schemeClr val="tx1"/>
            </a:solidFill>
            <a:prstDash val="solid"/>
            <a:headEnd type="none" w="med" len="med"/>
            <a:tailEnd type="none" w="med" len="med"/>
          </a:ln>
        </p:spPr>
      </p:sp>
      <p:sp>
        <p:nvSpPr>
          <p:cNvPr id="100392" name="Line 44"/>
          <p:cNvSpPr/>
          <p:nvPr/>
        </p:nvSpPr>
        <p:spPr>
          <a:xfrm flipH="1">
            <a:off x="814388" y="6116638"/>
            <a:ext cx="330200" cy="0"/>
          </a:xfrm>
          <a:prstGeom prst="line">
            <a:avLst/>
          </a:prstGeom>
          <a:ln w="25400" cap="flat" cmpd="sng">
            <a:solidFill>
              <a:schemeClr val="tx1"/>
            </a:solidFill>
            <a:prstDash val="solid"/>
            <a:headEnd type="none" w="med" len="med"/>
            <a:tailEnd type="none" w="med" len="med"/>
          </a:ln>
        </p:spPr>
      </p:sp>
      <p:sp>
        <p:nvSpPr>
          <p:cNvPr id="100393" name="Rectangle 45"/>
          <p:cNvSpPr/>
          <p:nvPr/>
        </p:nvSpPr>
        <p:spPr>
          <a:xfrm>
            <a:off x="882650" y="5562600"/>
            <a:ext cx="282575" cy="454025"/>
          </a:xfrm>
          <a:prstGeom prst="rect">
            <a:avLst/>
          </a:prstGeom>
          <a:noFill/>
          <a:ln w="12700">
            <a:noFill/>
          </a:ln>
        </p:spPr>
        <p:txBody>
          <a:bodyPr wrap="none" lIns="90488" tIns="44450" rIns="90488" bIns="44450">
            <a:spAutoFit/>
          </a:bodyPr>
          <a:lstStyle/>
          <a:p>
            <a:r>
              <a:rPr lang="zh-CN" altLang="en-US" sz="2400" i="0" dirty="0">
                <a:solidFill>
                  <a:schemeClr val="tx1"/>
                </a:solidFill>
                <a:latin typeface="Times New Roman" panose="02020603050405020304" pitchFamily="18" charset="0"/>
                <a:ea typeface="宋体" panose="02010600030101010101" pitchFamily="2" charset="-122"/>
              </a:rPr>
              <a:t>:</a:t>
            </a:r>
          </a:p>
        </p:txBody>
      </p:sp>
      <p:sp>
        <p:nvSpPr>
          <p:cNvPr id="100394" name="Rectangle 46"/>
          <p:cNvSpPr/>
          <p:nvPr/>
        </p:nvSpPr>
        <p:spPr>
          <a:xfrm>
            <a:off x="7816850" y="6110288"/>
            <a:ext cx="434975" cy="363537"/>
          </a:xfrm>
          <a:prstGeom prst="rect">
            <a:avLst/>
          </a:prstGeom>
          <a:noFill/>
          <a:ln w="12700">
            <a:noFill/>
          </a:ln>
        </p:spPr>
        <p:txBody>
          <a:bodyPr wrap="none" lIns="90488" tIns="44450" rIns="90488" bIns="44450">
            <a:spAutoFit/>
          </a:bodyPr>
          <a:lstStyle/>
          <a:p>
            <a:r>
              <a:rPr lang="zh-CN" altLang="en-US" i="0" dirty="0">
                <a:solidFill>
                  <a:schemeClr val="tx1"/>
                </a:solidFill>
                <a:latin typeface="Arial" panose="020B0604020202020204" pitchFamily="34" charset="0"/>
                <a:ea typeface="宋体" panose="02010600030101010101" pitchFamily="2" charset="-122"/>
              </a:rPr>
              <a:t>31</a:t>
            </a:r>
          </a:p>
        </p:txBody>
      </p:sp>
      <p:sp>
        <p:nvSpPr>
          <p:cNvPr id="100395" name="Line 47"/>
          <p:cNvSpPr/>
          <p:nvPr/>
        </p:nvSpPr>
        <p:spPr>
          <a:xfrm>
            <a:off x="7075488" y="4300538"/>
            <a:ext cx="0" cy="279400"/>
          </a:xfrm>
          <a:prstGeom prst="line">
            <a:avLst/>
          </a:prstGeom>
          <a:ln w="25400" cap="flat" cmpd="sng">
            <a:solidFill>
              <a:schemeClr val="tx1"/>
            </a:solidFill>
            <a:prstDash val="solid"/>
            <a:headEnd type="none" w="med" len="med"/>
            <a:tailEnd type="none" w="med" len="med"/>
          </a:ln>
        </p:spPr>
      </p:sp>
      <p:sp>
        <p:nvSpPr>
          <p:cNvPr id="100396" name="Rectangle 48"/>
          <p:cNvSpPr/>
          <p:nvPr/>
        </p:nvSpPr>
        <p:spPr>
          <a:xfrm>
            <a:off x="6292850" y="4281488"/>
            <a:ext cx="473075" cy="363537"/>
          </a:xfrm>
          <a:prstGeom prst="rect">
            <a:avLst/>
          </a:prstGeom>
          <a:noFill/>
          <a:ln w="12700">
            <a:noFill/>
          </a:ln>
        </p:spPr>
        <p:txBody>
          <a:bodyPr wrap="none" lIns="90488" tIns="44450" rIns="90488" bIns="44450">
            <a:spAutoFit/>
          </a:bodyPr>
          <a:lstStyle/>
          <a:p>
            <a:r>
              <a:rPr lang="en-US" altLang="zh-CN" i="0" dirty="0">
                <a:solidFill>
                  <a:schemeClr val="tx1"/>
                </a:solidFill>
                <a:latin typeface="Arial" panose="020B0604020202020204" pitchFamily="34" charset="0"/>
                <a:ea typeface="宋体" panose="02010600030101010101" pitchFamily="2" charset="-122"/>
              </a:rPr>
              <a:t>B1</a:t>
            </a:r>
          </a:p>
        </p:txBody>
      </p:sp>
      <p:sp>
        <p:nvSpPr>
          <p:cNvPr id="100397" name="Line 49"/>
          <p:cNvSpPr/>
          <p:nvPr/>
        </p:nvSpPr>
        <p:spPr>
          <a:xfrm>
            <a:off x="6313488" y="4300538"/>
            <a:ext cx="0" cy="279400"/>
          </a:xfrm>
          <a:prstGeom prst="line">
            <a:avLst/>
          </a:prstGeom>
          <a:ln w="25400" cap="flat" cmpd="sng">
            <a:solidFill>
              <a:schemeClr val="tx1"/>
            </a:solidFill>
            <a:prstDash val="solid"/>
            <a:headEnd type="none" w="med" len="med"/>
            <a:tailEnd type="none" w="med" len="med"/>
          </a:ln>
        </p:spPr>
      </p:sp>
      <p:sp>
        <p:nvSpPr>
          <p:cNvPr id="100398" name="Rectangle 50"/>
          <p:cNvSpPr/>
          <p:nvPr/>
        </p:nvSpPr>
        <p:spPr>
          <a:xfrm>
            <a:off x="4997450" y="4281488"/>
            <a:ext cx="600075" cy="363537"/>
          </a:xfrm>
          <a:prstGeom prst="rect">
            <a:avLst/>
          </a:prstGeom>
          <a:noFill/>
          <a:ln w="12700">
            <a:noFill/>
          </a:ln>
        </p:spPr>
        <p:txBody>
          <a:bodyPr wrap="none" lIns="90488" tIns="44450" rIns="90488" bIns="44450">
            <a:spAutoFit/>
          </a:bodyPr>
          <a:lstStyle/>
          <a:p>
            <a:r>
              <a:rPr lang="en-US" altLang="zh-CN" i="0" dirty="0">
                <a:solidFill>
                  <a:schemeClr val="tx1"/>
                </a:solidFill>
                <a:latin typeface="Arial" panose="020B0604020202020204" pitchFamily="34" charset="0"/>
                <a:ea typeface="宋体" panose="02010600030101010101" pitchFamily="2" charset="-122"/>
              </a:rPr>
              <a:t>B31</a:t>
            </a:r>
          </a:p>
        </p:txBody>
      </p:sp>
      <p:sp>
        <p:nvSpPr>
          <p:cNvPr id="100399" name="Line 51"/>
          <p:cNvSpPr/>
          <p:nvPr/>
        </p:nvSpPr>
        <p:spPr>
          <a:xfrm>
            <a:off x="5780088" y="4300538"/>
            <a:ext cx="0" cy="279400"/>
          </a:xfrm>
          <a:prstGeom prst="line">
            <a:avLst/>
          </a:prstGeom>
          <a:ln w="25400" cap="flat" cmpd="sng">
            <a:solidFill>
              <a:schemeClr val="tx1"/>
            </a:solidFill>
            <a:prstDash val="solid"/>
            <a:headEnd type="none" w="med" len="med"/>
            <a:tailEnd type="none" w="med" len="med"/>
          </a:ln>
        </p:spPr>
      </p:sp>
      <p:sp>
        <p:nvSpPr>
          <p:cNvPr id="100400" name="Rectangle 52"/>
          <p:cNvSpPr/>
          <p:nvPr/>
        </p:nvSpPr>
        <p:spPr>
          <a:xfrm rot="-5400000">
            <a:off x="5916613" y="4195763"/>
            <a:ext cx="282575" cy="454025"/>
          </a:xfrm>
          <a:prstGeom prst="rect">
            <a:avLst/>
          </a:prstGeom>
          <a:noFill/>
          <a:ln w="12700">
            <a:noFill/>
          </a:ln>
        </p:spPr>
        <p:txBody>
          <a:bodyPr wrap="none" lIns="90488" tIns="44450" rIns="90488" bIns="44450">
            <a:spAutoFit/>
          </a:bodyPr>
          <a:lstStyle/>
          <a:p>
            <a:r>
              <a:rPr lang="zh-CN" altLang="en-US" sz="2400" i="0" dirty="0">
                <a:solidFill>
                  <a:schemeClr val="tx1"/>
                </a:solidFill>
                <a:latin typeface="Times New Roman" panose="02020603050405020304" pitchFamily="18" charset="0"/>
                <a:ea typeface="宋体" panose="02010600030101010101" pitchFamily="2" charset="-122"/>
              </a:rPr>
              <a:t>:</a:t>
            </a:r>
          </a:p>
        </p:txBody>
      </p:sp>
      <p:sp>
        <p:nvSpPr>
          <p:cNvPr id="100401" name="Rectangle 53"/>
          <p:cNvSpPr/>
          <p:nvPr/>
        </p:nvSpPr>
        <p:spPr>
          <a:xfrm>
            <a:off x="7054850" y="4586288"/>
            <a:ext cx="600075" cy="363537"/>
          </a:xfrm>
          <a:prstGeom prst="rect">
            <a:avLst/>
          </a:prstGeom>
          <a:noFill/>
          <a:ln w="12700">
            <a:noFill/>
          </a:ln>
        </p:spPr>
        <p:txBody>
          <a:bodyPr wrap="none" lIns="90488" tIns="44450" rIns="90488" bIns="44450">
            <a:spAutoFit/>
          </a:bodyPr>
          <a:lstStyle/>
          <a:p>
            <a:r>
              <a:rPr lang="en-US" altLang="zh-CN" i="0" dirty="0">
                <a:solidFill>
                  <a:schemeClr val="tx1"/>
                </a:solidFill>
                <a:latin typeface="Arial" panose="020B0604020202020204" pitchFamily="34" charset="0"/>
                <a:ea typeface="宋体" panose="02010600030101010101" pitchFamily="2" charset="-122"/>
              </a:rPr>
              <a:t>B32</a:t>
            </a:r>
          </a:p>
        </p:txBody>
      </p:sp>
      <p:sp>
        <p:nvSpPr>
          <p:cNvPr id="100402" name="Line 54"/>
          <p:cNvSpPr/>
          <p:nvPr/>
        </p:nvSpPr>
        <p:spPr>
          <a:xfrm>
            <a:off x="7075488" y="4605338"/>
            <a:ext cx="0" cy="279400"/>
          </a:xfrm>
          <a:prstGeom prst="line">
            <a:avLst/>
          </a:prstGeom>
          <a:ln w="25400" cap="flat" cmpd="sng">
            <a:solidFill>
              <a:schemeClr val="tx1"/>
            </a:solidFill>
            <a:prstDash val="solid"/>
            <a:headEnd type="none" w="med" len="med"/>
            <a:tailEnd type="none" w="med" len="med"/>
          </a:ln>
        </p:spPr>
      </p:sp>
      <p:sp>
        <p:nvSpPr>
          <p:cNvPr id="100403" name="Rectangle 55"/>
          <p:cNvSpPr/>
          <p:nvPr/>
        </p:nvSpPr>
        <p:spPr>
          <a:xfrm>
            <a:off x="6292850" y="4586288"/>
            <a:ext cx="600075" cy="363537"/>
          </a:xfrm>
          <a:prstGeom prst="rect">
            <a:avLst/>
          </a:prstGeom>
          <a:noFill/>
          <a:ln w="12700">
            <a:noFill/>
          </a:ln>
        </p:spPr>
        <p:txBody>
          <a:bodyPr wrap="none" lIns="90488" tIns="44450" rIns="90488" bIns="44450">
            <a:spAutoFit/>
          </a:bodyPr>
          <a:lstStyle/>
          <a:p>
            <a:r>
              <a:rPr lang="en-US" altLang="zh-CN" i="0" dirty="0">
                <a:solidFill>
                  <a:schemeClr val="tx1"/>
                </a:solidFill>
                <a:latin typeface="Arial" panose="020B0604020202020204" pitchFamily="34" charset="0"/>
                <a:ea typeface="宋体" panose="02010600030101010101" pitchFamily="2" charset="-122"/>
              </a:rPr>
              <a:t>B33</a:t>
            </a:r>
          </a:p>
        </p:txBody>
      </p:sp>
      <p:sp>
        <p:nvSpPr>
          <p:cNvPr id="100404" name="Line 56"/>
          <p:cNvSpPr/>
          <p:nvPr/>
        </p:nvSpPr>
        <p:spPr>
          <a:xfrm>
            <a:off x="6313488" y="4605338"/>
            <a:ext cx="0" cy="279400"/>
          </a:xfrm>
          <a:prstGeom prst="line">
            <a:avLst/>
          </a:prstGeom>
          <a:ln w="25400" cap="flat" cmpd="sng">
            <a:solidFill>
              <a:schemeClr val="tx1"/>
            </a:solidFill>
            <a:prstDash val="solid"/>
            <a:headEnd type="none" w="med" len="med"/>
            <a:tailEnd type="none" w="med" len="med"/>
          </a:ln>
        </p:spPr>
      </p:sp>
      <p:sp>
        <p:nvSpPr>
          <p:cNvPr id="100405" name="Rectangle 57"/>
          <p:cNvSpPr/>
          <p:nvPr/>
        </p:nvSpPr>
        <p:spPr>
          <a:xfrm>
            <a:off x="4997450" y="4586288"/>
            <a:ext cx="600075" cy="363537"/>
          </a:xfrm>
          <a:prstGeom prst="rect">
            <a:avLst/>
          </a:prstGeom>
          <a:noFill/>
          <a:ln w="12700">
            <a:noFill/>
          </a:ln>
        </p:spPr>
        <p:txBody>
          <a:bodyPr wrap="none" lIns="90488" tIns="44450" rIns="90488" bIns="44450">
            <a:spAutoFit/>
          </a:bodyPr>
          <a:lstStyle/>
          <a:p>
            <a:r>
              <a:rPr lang="en-US" altLang="zh-CN" i="0" dirty="0">
                <a:solidFill>
                  <a:schemeClr val="tx1"/>
                </a:solidFill>
                <a:latin typeface="Arial" panose="020B0604020202020204" pitchFamily="34" charset="0"/>
                <a:ea typeface="宋体" panose="02010600030101010101" pitchFamily="2" charset="-122"/>
              </a:rPr>
              <a:t>B63</a:t>
            </a:r>
          </a:p>
        </p:txBody>
      </p:sp>
      <p:sp>
        <p:nvSpPr>
          <p:cNvPr id="100406" name="Line 58"/>
          <p:cNvSpPr/>
          <p:nvPr/>
        </p:nvSpPr>
        <p:spPr>
          <a:xfrm>
            <a:off x="5780088" y="4605338"/>
            <a:ext cx="0" cy="279400"/>
          </a:xfrm>
          <a:prstGeom prst="line">
            <a:avLst/>
          </a:prstGeom>
          <a:ln w="25400" cap="flat" cmpd="sng">
            <a:solidFill>
              <a:schemeClr val="tx1"/>
            </a:solidFill>
            <a:prstDash val="solid"/>
            <a:headEnd type="none" w="med" len="med"/>
            <a:tailEnd type="none" w="med" len="med"/>
          </a:ln>
        </p:spPr>
      </p:sp>
      <p:sp>
        <p:nvSpPr>
          <p:cNvPr id="100407" name="Rectangle 59"/>
          <p:cNvSpPr/>
          <p:nvPr/>
        </p:nvSpPr>
        <p:spPr>
          <a:xfrm rot="-5400000">
            <a:off x="5916613" y="4500563"/>
            <a:ext cx="282575" cy="454025"/>
          </a:xfrm>
          <a:prstGeom prst="rect">
            <a:avLst/>
          </a:prstGeom>
          <a:noFill/>
          <a:ln w="12700">
            <a:noFill/>
          </a:ln>
        </p:spPr>
        <p:txBody>
          <a:bodyPr wrap="none" lIns="90488" tIns="44450" rIns="90488" bIns="44450">
            <a:spAutoFit/>
          </a:bodyPr>
          <a:lstStyle/>
          <a:p>
            <a:r>
              <a:rPr lang="zh-CN" altLang="en-US" sz="2400" i="0" dirty="0">
                <a:solidFill>
                  <a:schemeClr val="tx1"/>
                </a:solidFill>
                <a:latin typeface="Times New Roman" panose="02020603050405020304" pitchFamily="18" charset="0"/>
                <a:ea typeface="宋体" panose="02010600030101010101" pitchFamily="2" charset="-122"/>
              </a:rPr>
              <a:t>:</a:t>
            </a:r>
          </a:p>
        </p:txBody>
      </p:sp>
      <p:sp>
        <p:nvSpPr>
          <p:cNvPr id="100408" name="Rectangle 60"/>
          <p:cNvSpPr/>
          <p:nvPr/>
        </p:nvSpPr>
        <p:spPr>
          <a:xfrm>
            <a:off x="7085013" y="6084888"/>
            <a:ext cx="727075" cy="363537"/>
          </a:xfrm>
          <a:prstGeom prst="rect">
            <a:avLst/>
          </a:prstGeom>
          <a:noFill/>
          <a:ln w="12700">
            <a:noFill/>
          </a:ln>
        </p:spPr>
        <p:txBody>
          <a:bodyPr wrap="none" lIns="90488" tIns="44450" rIns="90488" bIns="44450">
            <a:spAutoFit/>
          </a:bodyPr>
          <a:lstStyle/>
          <a:p>
            <a:r>
              <a:rPr lang="en-US" altLang="zh-CN" i="0" dirty="0">
                <a:solidFill>
                  <a:schemeClr val="tx1"/>
                </a:solidFill>
                <a:latin typeface="Arial" panose="020B0604020202020204" pitchFamily="34" charset="0"/>
                <a:ea typeface="宋体" panose="02010600030101010101" pitchFamily="2" charset="-122"/>
              </a:rPr>
              <a:t>B992</a:t>
            </a:r>
          </a:p>
        </p:txBody>
      </p:sp>
      <p:sp>
        <p:nvSpPr>
          <p:cNvPr id="100409" name="Rectangle 61"/>
          <p:cNvSpPr/>
          <p:nvPr/>
        </p:nvSpPr>
        <p:spPr>
          <a:xfrm>
            <a:off x="4997450" y="6110288"/>
            <a:ext cx="854075" cy="363537"/>
          </a:xfrm>
          <a:prstGeom prst="rect">
            <a:avLst/>
          </a:prstGeom>
          <a:noFill/>
          <a:ln w="12700">
            <a:noFill/>
          </a:ln>
        </p:spPr>
        <p:txBody>
          <a:bodyPr wrap="none" lIns="90488" tIns="44450" rIns="90488" bIns="44450">
            <a:spAutoFit/>
          </a:bodyPr>
          <a:lstStyle/>
          <a:p>
            <a:r>
              <a:rPr lang="en-US" altLang="zh-CN" i="0" dirty="0">
                <a:solidFill>
                  <a:schemeClr val="tx1"/>
                </a:solidFill>
                <a:latin typeface="Arial" panose="020B0604020202020204" pitchFamily="34" charset="0"/>
                <a:ea typeface="宋体" panose="02010600030101010101" pitchFamily="2" charset="-122"/>
              </a:rPr>
              <a:t>B1023</a:t>
            </a:r>
          </a:p>
        </p:txBody>
      </p:sp>
      <p:sp>
        <p:nvSpPr>
          <p:cNvPr id="100410" name="Rectangle 62"/>
          <p:cNvSpPr/>
          <p:nvPr/>
        </p:nvSpPr>
        <p:spPr>
          <a:xfrm rot="-5400000">
            <a:off x="6373813" y="6024563"/>
            <a:ext cx="282575" cy="454025"/>
          </a:xfrm>
          <a:prstGeom prst="rect">
            <a:avLst/>
          </a:prstGeom>
          <a:noFill/>
          <a:ln w="12700">
            <a:noFill/>
          </a:ln>
        </p:spPr>
        <p:txBody>
          <a:bodyPr wrap="none" lIns="90488" tIns="44450" rIns="90488" bIns="44450">
            <a:spAutoFit/>
          </a:bodyPr>
          <a:lstStyle/>
          <a:p>
            <a:r>
              <a:rPr lang="zh-CN" altLang="en-US" sz="2400" i="0" dirty="0">
                <a:solidFill>
                  <a:schemeClr val="tx1"/>
                </a:solidFill>
                <a:latin typeface="Times New Roman" panose="02020603050405020304" pitchFamily="18" charset="0"/>
                <a:ea typeface="宋体" panose="02010600030101010101" pitchFamily="2" charset="-122"/>
              </a:rPr>
              <a:t>:</a:t>
            </a:r>
          </a:p>
        </p:txBody>
      </p:sp>
      <p:sp>
        <p:nvSpPr>
          <p:cNvPr id="100411" name="Rectangle 63"/>
          <p:cNvSpPr/>
          <p:nvPr/>
        </p:nvSpPr>
        <p:spPr>
          <a:xfrm>
            <a:off x="1492250" y="3924300"/>
            <a:ext cx="1498600" cy="393700"/>
          </a:xfrm>
          <a:prstGeom prst="rect">
            <a:avLst/>
          </a:prstGeom>
          <a:noFill/>
          <a:ln w="12700">
            <a:noFill/>
          </a:ln>
        </p:spPr>
        <p:txBody>
          <a:bodyPr wrap="none" lIns="90488" tIns="44450" rIns="90488" bIns="44450">
            <a:spAutoFit/>
          </a:bodyPr>
          <a:lstStyle/>
          <a:p>
            <a:r>
              <a:rPr lang="zh-CN" altLang="en-US" sz="1600" i="0" dirty="0">
                <a:solidFill>
                  <a:schemeClr val="tx1"/>
                </a:solidFill>
                <a:latin typeface="Times New Roman" panose="02020603050405020304" pitchFamily="18" charset="0"/>
                <a:ea typeface="宋体" panose="02010600030101010101" pitchFamily="2" charset="-122"/>
              </a:rPr>
              <a:t> </a:t>
            </a:r>
            <a:r>
              <a:rPr lang="en-US" altLang="zh-CN" sz="2000" i="0" dirty="0">
                <a:solidFill>
                  <a:srgbClr val="0000FF"/>
                </a:solidFill>
                <a:latin typeface="Arial" panose="020B0604020202020204" pitchFamily="34" charset="0"/>
                <a:ea typeface="宋体" panose="02010600030101010101" pitchFamily="2" charset="-122"/>
              </a:rPr>
              <a:t>Cache</a:t>
            </a:r>
            <a:r>
              <a:rPr lang="en-US" altLang="zh-CN" sz="1600" i="0" dirty="0">
                <a:solidFill>
                  <a:srgbClr val="0000FF"/>
                </a:solidFill>
                <a:latin typeface="Times New Roman" panose="02020603050405020304" pitchFamily="18" charset="0"/>
                <a:ea typeface="宋体" panose="02010600030101010101" pitchFamily="2" charset="-122"/>
              </a:rPr>
              <a:t> </a:t>
            </a:r>
            <a:r>
              <a:rPr lang="en-US" altLang="zh-CN" sz="2000" i="0" dirty="0">
                <a:solidFill>
                  <a:srgbClr val="0000FF"/>
                </a:solidFill>
                <a:latin typeface="Arial" panose="020B0604020202020204" pitchFamily="34" charset="0"/>
                <a:ea typeface="宋体" panose="02010600030101010101" pitchFamily="2" charset="-122"/>
              </a:rPr>
              <a:t>Tag</a:t>
            </a:r>
          </a:p>
        </p:txBody>
      </p:sp>
      <p:sp>
        <p:nvSpPr>
          <p:cNvPr id="100412" name="Line 64"/>
          <p:cNvSpPr/>
          <p:nvPr/>
        </p:nvSpPr>
        <p:spPr>
          <a:xfrm>
            <a:off x="6542088" y="2700338"/>
            <a:ext cx="0" cy="279400"/>
          </a:xfrm>
          <a:prstGeom prst="line">
            <a:avLst/>
          </a:prstGeom>
          <a:ln w="25400" cap="flat" cmpd="sng">
            <a:solidFill>
              <a:schemeClr val="tx1"/>
            </a:solidFill>
            <a:prstDash val="solid"/>
            <a:headEnd type="none" w="med" len="med"/>
            <a:tailEnd type="none" w="med" len="med"/>
          </a:ln>
        </p:spPr>
      </p:sp>
      <p:sp>
        <p:nvSpPr>
          <p:cNvPr id="100413" name="Rectangle 65"/>
          <p:cNvSpPr/>
          <p:nvPr/>
        </p:nvSpPr>
        <p:spPr>
          <a:xfrm>
            <a:off x="6488113" y="2663825"/>
            <a:ext cx="1549400" cy="393700"/>
          </a:xfrm>
          <a:prstGeom prst="rect">
            <a:avLst/>
          </a:prstGeom>
          <a:noFill/>
          <a:ln w="12700">
            <a:noFill/>
          </a:ln>
        </p:spPr>
        <p:txBody>
          <a:bodyPr wrap="none" lIns="90488" tIns="44450" rIns="90488" bIns="44450">
            <a:spAutoFit/>
          </a:bodyPr>
          <a:lstStyle/>
          <a:p>
            <a:r>
              <a:rPr lang="en-US" altLang="zh-CN" sz="2000" i="0" dirty="0">
                <a:solidFill>
                  <a:srgbClr val="CC0000"/>
                </a:solidFill>
                <a:latin typeface="Arial" panose="020B0604020202020204" pitchFamily="34" charset="0"/>
                <a:ea typeface="宋体" panose="02010600030101010101" pitchFamily="2" charset="-122"/>
              </a:rPr>
              <a:t>Byte Select</a:t>
            </a:r>
          </a:p>
        </p:txBody>
      </p:sp>
      <p:sp>
        <p:nvSpPr>
          <p:cNvPr id="100414" name="Rectangle 66"/>
          <p:cNvSpPr/>
          <p:nvPr/>
        </p:nvSpPr>
        <p:spPr>
          <a:xfrm>
            <a:off x="6750050" y="2986088"/>
            <a:ext cx="1192213" cy="393700"/>
          </a:xfrm>
          <a:prstGeom prst="rect">
            <a:avLst/>
          </a:prstGeom>
          <a:noFill/>
          <a:ln w="12700">
            <a:noFill/>
          </a:ln>
        </p:spPr>
        <p:txBody>
          <a:bodyPr wrap="none" lIns="90488" tIns="44450" rIns="90488" bIns="44450">
            <a:spAutoFit/>
          </a:bodyPr>
          <a:lstStyle/>
          <a:p>
            <a:r>
              <a:rPr lang="en-US" altLang="zh-CN" sz="2000" i="0" dirty="0">
                <a:solidFill>
                  <a:srgbClr val="0000FF"/>
                </a:solidFill>
                <a:latin typeface="Arial" panose="020B0604020202020204" pitchFamily="34" charset="0"/>
                <a:ea typeface="宋体" panose="02010600030101010101" pitchFamily="2" charset="-122"/>
              </a:rPr>
              <a:t>Ex:</a:t>
            </a:r>
            <a:r>
              <a:rPr lang="en-US" altLang="zh-CN" sz="1600" i="0" dirty="0">
                <a:solidFill>
                  <a:srgbClr val="0000FF"/>
                </a:solidFill>
                <a:latin typeface="Times New Roman" panose="02020603050405020304" pitchFamily="18" charset="0"/>
                <a:ea typeface="宋体" panose="02010600030101010101" pitchFamily="2" charset="-122"/>
              </a:rPr>
              <a:t> </a:t>
            </a:r>
            <a:r>
              <a:rPr lang="en-US" altLang="zh-CN" sz="2000" i="0" dirty="0">
                <a:solidFill>
                  <a:srgbClr val="0000FF"/>
                </a:solidFill>
                <a:latin typeface="Arial" panose="020B0604020202020204" pitchFamily="34" charset="0"/>
                <a:ea typeface="宋体" panose="02010600030101010101" pitchFamily="2" charset="-122"/>
              </a:rPr>
              <a:t>0x00</a:t>
            </a:r>
          </a:p>
        </p:txBody>
      </p:sp>
      <p:sp>
        <p:nvSpPr>
          <p:cNvPr id="100415" name="Rectangle 67"/>
          <p:cNvSpPr/>
          <p:nvPr/>
        </p:nvSpPr>
        <p:spPr>
          <a:xfrm>
            <a:off x="4578350" y="2389188"/>
            <a:ext cx="714375" cy="363537"/>
          </a:xfrm>
          <a:prstGeom prst="rect">
            <a:avLst/>
          </a:prstGeom>
          <a:noFill/>
          <a:ln w="12700">
            <a:noFill/>
          </a:ln>
        </p:spPr>
        <p:txBody>
          <a:bodyPr wrap="none" lIns="90488" tIns="44450" rIns="90488" bIns="44450">
            <a:spAutoFit/>
          </a:bodyPr>
          <a:lstStyle/>
          <a:p>
            <a:r>
              <a:rPr lang="zh-CN" altLang="en-US" i="0" dirty="0">
                <a:solidFill>
                  <a:schemeClr val="tx1"/>
                </a:solidFill>
                <a:latin typeface="Arial" panose="020B0604020202020204" pitchFamily="34" charset="0"/>
                <a:ea typeface="宋体" panose="02010600030101010101" pitchFamily="2" charset="-122"/>
              </a:rPr>
              <a:t>10</a:t>
            </a:r>
            <a:r>
              <a:rPr lang="zh-CN" altLang="en-US" sz="1600" b="0" i="0" dirty="0">
                <a:solidFill>
                  <a:schemeClr val="tx1"/>
                </a:solidFill>
                <a:latin typeface="Times New Roman" panose="02020603050405020304" pitchFamily="18" charset="0"/>
                <a:ea typeface="宋体" panose="02010600030101010101" pitchFamily="2" charset="-122"/>
              </a:rPr>
              <a:t>   </a:t>
            </a:r>
            <a:r>
              <a:rPr lang="zh-CN" altLang="en-US" i="0" dirty="0">
                <a:solidFill>
                  <a:schemeClr val="tx1"/>
                </a:solidFill>
                <a:latin typeface="Arial" panose="020B0604020202020204" pitchFamily="34" charset="0"/>
                <a:ea typeface="宋体" panose="02010600030101010101" pitchFamily="2" charset="-122"/>
              </a:rPr>
              <a:t>9</a:t>
            </a:r>
          </a:p>
        </p:txBody>
      </p:sp>
      <p:sp>
        <p:nvSpPr>
          <p:cNvPr id="430151" name="Text Box 71"/>
          <p:cNvSpPr txBox="1"/>
          <p:nvPr/>
        </p:nvSpPr>
        <p:spPr>
          <a:xfrm>
            <a:off x="4725988" y="1957388"/>
            <a:ext cx="4032250" cy="304800"/>
          </a:xfrm>
          <a:prstGeom prst="rect">
            <a:avLst/>
          </a:prstGeom>
          <a:noFill/>
          <a:ln w="9525">
            <a:noFill/>
          </a:ln>
        </p:spPr>
        <p:txBody>
          <a:bodyPr lIns="0" tIns="0" rIns="0" bIns="0">
            <a:spAutoFit/>
          </a:bodyPr>
          <a:lstStyle/>
          <a:p>
            <a:pPr eaLnBrk="1" hangingPunct="1">
              <a:spcBef>
                <a:spcPct val="50000"/>
              </a:spcBef>
            </a:pPr>
            <a:r>
              <a:rPr lang="en-US" altLang="zh-CN" sz="2000" i="0" dirty="0">
                <a:solidFill>
                  <a:srgbClr val="CC0000"/>
                </a:solidFill>
                <a:latin typeface="Arial" panose="020B0604020202020204" pitchFamily="34" charset="0"/>
              </a:rPr>
              <a:t>Suppose Block size is 32B , M=5</a:t>
            </a:r>
            <a:endParaRPr lang="zh-CN" altLang="en-US" sz="2000" i="0" dirty="0">
              <a:solidFill>
                <a:srgbClr val="CC0000"/>
              </a:solidFill>
              <a:latin typeface="Arial" panose="020B0604020202020204" pitchFamily="34" charset="0"/>
            </a:endParaRPr>
          </a:p>
        </p:txBody>
      </p:sp>
      <p:grpSp>
        <p:nvGrpSpPr>
          <p:cNvPr id="430160" name="Group 80"/>
          <p:cNvGrpSpPr/>
          <p:nvPr/>
        </p:nvGrpSpPr>
        <p:grpSpPr>
          <a:xfrm>
            <a:off x="4294188" y="2878138"/>
            <a:ext cx="266700" cy="1879600"/>
            <a:chOff x="2904" y="1704"/>
            <a:chExt cx="168" cy="1184"/>
          </a:xfrm>
        </p:grpSpPr>
        <p:sp>
          <p:nvSpPr>
            <p:cNvPr id="100431" name="Line 36"/>
            <p:cNvSpPr/>
            <p:nvPr/>
          </p:nvSpPr>
          <p:spPr>
            <a:xfrm>
              <a:off x="3072" y="1704"/>
              <a:ext cx="0" cy="1184"/>
            </a:xfrm>
            <a:prstGeom prst="line">
              <a:avLst/>
            </a:prstGeom>
            <a:ln w="25400" cap="flat" cmpd="sng">
              <a:solidFill>
                <a:srgbClr val="CC0000"/>
              </a:solidFill>
              <a:prstDash val="solid"/>
              <a:headEnd type="triangle" w="med" len="med"/>
              <a:tailEnd type="triangle" w="med" len="med"/>
            </a:ln>
          </p:spPr>
        </p:sp>
        <p:sp>
          <p:nvSpPr>
            <p:cNvPr id="100432" name="Rectangle 73"/>
            <p:cNvSpPr/>
            <p:nvPr/>
          </p:nvSpPr>
          <p:spPr>
            <a:xfrm>
              <a:off x="2904" y="2072"/>
              <a:ext cx="161" cy="192"/>
            </a:xfrm>
            <a:prstGeom prst="rect">
              <a:avLst/>
            </a:prstGeom>
            <a:noFill/>
            <a:ln w="9525">
              <a:noFill/>
            </a:ln>
          </p:spPr>
          <p:txBody>
            <a:bodyPr wrap="none" lIns="0" tIns="0" rIns="0" bIns="0" anchor="ctr" anchorCtr="0">
              <a:spAutoFit/>
            </a:bodyPr>
            <a:lstStyle/>
            <a:p>
              <a:pPr>
                <a:buNone/>
              </a:pPr>
              <a:r>
                <a:rPr lang="en-US" altLang="zh-CN" sz="2000" i="0" dirty="0">
                  <a:solidFill>
                    <a:srgbClr val="CC0000"/>
                  </a:solidFill>
                  <a:latin typeface="Arial" panose="020B0604020202020204" pitchFamily="34" charset="0"/>
                  <a:ea typeface="宋体" panose="02010600030101010101" pitchFamily="2" charset="-122"/>
                </a:rPr>
                <a:t>②</a:t>
              </a:r>
            </a:p>
          </p:txBody>
        </p:sp>
      </p:grpSp>
      <p:grpSp>
        <p:nvGrpSpPr>
          <p:cNvPr id="430158" name="Group 78"/>
          <p:cNvGrpSpPr/>
          <p:nvPr/>
        </p:nvGrpSpPr>
        <p:grpSpPr>
          <a:xfrm>
            <a:off x="5627688" y="3284538"/>
            <a:ext cx="2819400" cy="1473200"/>
            <a:chOff x="3744" y="1960"/>
            <a:chExt cx="1776" cy="928"/>
          </a:xfrm>
        </p:grpSpPr>
        <p:grpSp>
          <p:nvGrpSpPr>
            <p:cNvPr id="100425" name="Group 72"/>
            <p:cNvGrpSpPr/>
            <p:nvPr/>
          </p:nvGrpSpPr>
          <p:grpSpPr>
            <a:xfrm>
              <a:off x="3744" y="1960"/>
              <a:ext cx="1776" cy="928"/>
              <a:chOff x="3744" y="1960"/>
              <a:chExt cx="1776" cy="928"/>
            </a:xfrm>
          </p:grpSpPr>
          <p:sp>
            <p:nvSpPr>
              <p:cNvPr id="100427" name="Line 33"/>
              <p:cNvSpPr/>
              <p:nvPr/>
            </p:nvSpPr>
            <p:spPr>
              <a:xfrm>
                <a:off x="5240" y="2880"/>
                <a:ext cx="272" cy="0"/>
              </a:xfrm>
              <a:prstGeom prst="line">
                <a:avLst/>
              </a:prstGeom>
              <a:ln w="25400" cap="flat" cmpd="sng">
                <a:solidFill>
                  <a:srgbClr val="CC0000"/>
                </a:solidFill>
                <a:prstDash val="solid"/>
                <a:headEnd type="triangle" w="med" len="med"/>
                <a:tailEnd type="none" w="med" len="med"/>
              </a:ln>
            </p:spPr>
          </p:sp>
          <p:sp>
            <p:nvSpPr>
              <p:cNvPr id="100428" name="Line 68"/>
              <p:cNvSpPr/>
              <p:nvPr/>
            </p:nvSpPr>
            <p:spPr>
              <a:xfrm>
                <a:off x="3752" y="2160"/>
                <a:ext cx="1760" cy="0"/>
              </a:xfrm>
              <a:prstGeom prst="line">
                <a:avLst/>
              </a:prstGeom>
              <a:ln w="25400" cap="flat" cmpd="sng">
                <a:solidFill>
                  <a:srgbClr val="CC0000"/>
                </a:solidFill>
                <a:prstDash val="solid"/>
                <a:headEnd type="none" w="med" len="med"/>
                <a:tailEnd type="none" w="med" len="med"/>
              </a:ln>
            </p:spPr>
          </p:sp>
          <p:sp>
            <p:nvSpPr>
              <p:cNvPr id="100429" name="Line 69"/>
              <p:cNvSpPr/>
              <p:nvPr/>
            </p:nvSpPr>
            <p:spPr>
              <a:xfrm flipV="1">
                <a:off x="5520" y="2152"/>
                <a:ext cx="0" cy="736"/>
              </a:xfrm>
              <a:prstGeom prst="line">
                <a:avLst/>
              </a:prstGeom>
              <a:ln w="25400" cap="flat" cmpd="sng">
                <a:solidFill>
                  <a:srgbClr val="CC0000"/>
                </a:solidFill>
                <a:prstDash val="solid"/>
                <a:headEnd type="none" w="med" len="med"/>
                <a:tailEnd type="none" w="med" len="med"/>
              </a:ln>
            </p:spPr>
          </p:sp>
          <p:sp>
            <p:nvSpPr>
              <p:cNvPr id="100430" name="Line 70"/>
              <p:cNvSpPr/>
              <p:nvPr/>
            </p:nvSpPr>
            <p:spPr>
              <a:xfrm flipV="1">
                <a:off x="3744" y="1960"/>
                <a:ext cx="0" cy="208"/>
              </a:xfrm>
              <a:prstGeom prst="line">
                <a:avLst/>
              </a:prstGeom>
              <a:ln w="25400" cap="flat" cmpd="sng">
                <a:solidFill>
                  <a:srgbClr val="CC0000"/>
                </a:solidFill>
                <a:prstDash val="solid"/>
                <a:headEnd type="none" w="med" len="med"/>
                <a:tailEnd type="none" w="med" len="med"/>
              </a:ln>
            </p:spPr>
          </p:sp>
        </p:grpSp>
        <p:sp>
          <p:nvSpPr>
            <p:cNvPr id="100426" name="Rectangle 74"/>
            <p:cNvSpPr/>
            <p:nvPr/>
          </p:nvSpPr>
          <p:spPr>
            <a:xfrm>
              <a:off x="5346" y="2277"/>
              <a:ext cx="161" cy="192"/>
            </a:xfrm>
            <a:prstGeom prst="rect">
              <a:avLst/>
            </a:prstGeom>
            <a:noFill/>
            <a:ln w="9525">
              <a:noFill/>
            </a:ln>
          </p:spPr>
          <p:txBody>
            <a:bodyPr wrap="none" lIns="0" tIns="0" rIns="0" bIns="0">
              <a:spAutoFit/>
            </a:bodyPr>
            <a:lstStyle/>
            <a:p>
              <a:pPr eaLnBrk="1" hangingPunct="1">
                <a:spcBef>
                  <a:spcPct val="50000"/>
                </a:spcBef>
              </a:pPr>
              <a:r>
                <a:rPr lang="en-US" altLang="zh-CN" sz="2000" i="0" dirty="0">
                  <a:solidFill>
                    <a:srgbClr val="CC0000"/>
                  </a:solidFill>
                  <a:latin typeface="Arial" panose="020B0604020202020204" pitchFamily="34" charset="0"/>
                  <a:ea typeface="宋体" panose="02010600030101010101" pitchFamily="2" charset="-122"/>
                </a:rPr>
                <a:t>①</a:t>
              </a:r>
              <a:endParaRPr lang="zh-CN" altLang="en-US" sz="2000" i="0" dirty="0">
                <a:solidFill>
                  <a:srgbClr val="CC0000"/>
                </a:solidFill>
                <a:latin typeface="Arial" panose="020B0604020202020204" pitchFamily="34" charset="0"/>
                <a:ea typeface="宋体" panose="02010600030101010101" pitchFamily="2" charset="-122"/>
              </a:endParaRPr>
            </a:p>
          </p:txBody>
        </p:sp>
      </p:grpSp>
      <p:grpSp>
        <p:nvGrpSpPr>
          <p:cNvPr id="430159" name="Group 79"/>
          <p:cNvGrpSpPr/>
          <p:nvPr/>
        </p:nvGrpSpPr>
        <p:grpSpPr>
          <a:xfrm>
            <a:off x="7226300" y="3335338"/>
            <a:ext cx="306388" cy="1422400"/>
            <a:chOff x="4751" y="1992"/>
            <a:chExt cx="193" cy="896"/>
          </a:xfrm>
        </p:grpSpPr>
        <p:sp>
          <p:nvSpPr>
            <p:cNvPr id="100423" name="Line 19"/>
            <p:cNvSpPr/>
            <p:nvPr/>
          </p:nvSpPr>
          <p:spPr>
            <a:xfrm>
              <a:off x="4944" y="1992"/>
              <a:ext cx="0" cy="896"/>
            </a:xfrm>
            <a:prstGeom prst="line">
              <a:avLst/>
            </a:prstGeom>
            <a:ln w="25400" cap="flat" cmpd="sng">
              <a:solidFill>
                <a:srgbClr val="CC0000"/>
              </a:solidFill>
              <a:prstDash val="solid"/>
              <a:headEnd type="none" w="med" len="med"/>
              <a:tailEnd type="triangle" w="med" len="med"/>
            </a:ln>
          </p:spPr>
        </p:sp>
        <p:sp>
          <p:nvSpPr>
            <p:cNvPr id="100424" name="Rectangle 75"/>
            <p:cNvSpPr/>
            <p:nvPr/>
          </p:nvSpPr>
          <p:spPr>
            <a:xfrm>
              <a:off x="4751" y="2277"/>
              <a:ext cx="161" cy="192"/>
            </a:xfrm>
            <a:prstGeom prst="rect">
              <a:avLst/>
            </a:prstGeom>
            <a:noFill/>
            <a:ln w="9525">
              <a:noFill/>
            </a:ln>
          </p:spPr>
          <p:txBody>
            <a:bodyPr wrap="none" lIns="0" tIns="0" rIns="0" bIns="0">
              <a:spAutoFit/>
            </a:bodyPr>
            <a:lstStyle/>
            <a:p>
              <a:pPr eaLnBrk="1" hangingPunct="1">
                <a:spcBef>
                  <a:spcPct val="50000"/>
                </a:spcBef>
              </a:pPr>
              <a:r>
                <a:rPr lang="en-US" altLang="zh-CN" sz="2000" i="0" dirty="0">
                  <a:solidFill>
                    <a:srgbClr val="CC0000"/>
                  </a:solidFill>
                  <a:latin typeface="Arial" panose="020B0604020202020204" pitchFamily="34" charset="0"/>
                  <a:ea typeface="宋体" panose="02010600030101010101" pitchFamily="2" charset="-122"/>
                </a:rPr>
                <a:t>④</a:t>
              </a:r>
              <a:endParaRPr lang="en-US" altLang="en-US" sz="2000" i="0" dirty="0">
                <a:solidFill>
                  <a:srgbClr val="CC0000"/>
                </a:solidFill>
                <a:latin typeface="Arial" panose="020B0604020202020204" pitchFamily="34" charset="0"/>
                <a:ea typeface="宋体" panose="02010600030101010101" pitchFamily="2" charset="-122"/>
              </a:endParaRPr>
            </a:p>
          </p:txBody>
        </p:sp>
      </p:grpSp>
      <p:grpSp>
        <p:nvGrpSpPr>
          <p:cNvPr id="430161" name="Group 81"/>
          <p:cNvGrpSpPr/>
          <p:nvPr/>
        </p:nvGrpSpPr>
        <p:grpSpPr>
          <a:xfrm>
            <a:off x="476250" y="4592638"/>
            <a:ext cx="584200" cy="304800"/>
            <a:chOff x="499" y="2784"/>
            <a:chExt cx="368" cy="192"/>
          </a:xfrm>
        </p:grpSpPr>
        <p:sp>
          <p:nvSpPr>
            <p:cNvPr id="100421" name="Rectangle 76"/>
            <p:cNvSpPr/>
            <p:nvPr/>
          </p:nvSpPr>
          <p:spPr>
            <a:xfrm>
              <a:off x="499" y="2784"/>
              <a:ext cx="226" cy="192"/>
            </a:xfrm>
            <a:prstGeom prst="rect">
              <a:avLst/>
            </a:prstGeom>
            <a:noFill/>
            <a:ln w="9525">
              <a:noFill/>
            </a:ln>
          </p:spPr>
          <p:txBody>
            <a:bodyPr lIns="0" tIns="0" rIns="0" bIns="0">
              <a:spAutoFit/>
            </a:bodyPr>
            <a:lstStyle/>
            <a:p>
              <a:pPr eaLnBrk="1" hangingPunct="1">
                <a:spcBef>
                  <a:spcPct val="50000"/>
                </a:spcBef>
                <a:buNone/>
              </a:pPr>
              <a:r>
                <a:rPr lang="en-US" altLang="zh-CN" sz="2000" i="0" dirty="0">
                  <a:solidFill>
                    <a:srgbClr val="CC0000"/>
                  </a:solidFill>
                  <a:latin typeface="Arial" panose="020B0604020202020204" pitchFamily="34" charset="0"/>
                  <a:ea typeface="宋体" panose="02010600030101010101" pitchFamily="2" charset="-122"/>
                </a:rPr>
                <a:t>③</a:t>
              </a:r>
              <a:r>
                <a:rPr lang="en-US" altLang="zh-CN" dirty="0">
                  <a:latin typeface="Arial" panose="020B0604020202020204" pitchFamily="34" charset="0"/>
                </a:rPr>
                <a:t> </a:t>
              </a:r>
              <a:endParaRPr lang="zh-CN" altLang="en-US" dirty="0">
                <a:latin typeface="Arial" panose="020B0604020202020204" pitchFamily="34" charset="0"/>
              </a:endParaRPr>
            </a:p>
          </p:txBody>
        </p:sp>
        <p:sp>
          <p:nvSpPr>
            <p:cNvPr id="100422" name="Rectangle 77"/>
            <p:cNvSpPr/>
            <p:nvPr/>
          </p:nvSpPr>
          <p:spPr>
            <a:xfrm>
              <a:off x="787" y="2784"/>
              <a:ext cx="80" cy="173"/>
            </a:xfrm>
            <a:prstGeom prst="rect">
              <a:avLst/>
            </a:prstGeom>
            <a:noFill/>
            <a:ln w="9525">
              <a:noFill/>
            </a:ln>
          </p:spPr>
          <p:txBody>
            <a:bodyPr wrap="none" lIns="0" tIns="0" rIns="0" bIns="0">
              <a:spAutoFit/>
            </a:bodyPr>
            <a:lstStyle/>
            <a:p>
              <a:pPr eaLnBrk="1" hangingPunct="1">
                <a:spcBef>
                  <a:spcPct val="50000"/>
                </a:spcBef>
              </a:pPr>
              <a:r>
                <a:rPr lang="en-US" altLang="zh-CN" i="0" dirty="0">
                  <a:solidFill>
                    <a:srgbClr val="CC0000"/>
                  </a:solidFill>
                  <a:latin typeface="Arial" panose="020B0604020202020204" pitchFamily="34" charset="0"/>
                </a:rPr>
                <a:t>1</a:t>
              </a:r>
              <a:endParaRPr lang="zh-CN" altLang="en-US" i="0" dirty="0">
                <a:solidFill>
                  <a:srgbClr val="CC0000"/>
                </a:solidFill>
                <a:latin typeface="Arial" panose="020B0604020202020204" pitchFamily="34" charset="0"/>
              </a:endParaRPr>
            </a:p>
          </p:txBody>
        </p:sp>
      </p:gr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30083">
                                            <p:txEl>
                                              <p:pRg st="1" end="1"/>
                                            </p:txEl>
                                          </p:spTgt>
                                        </p:tgtEl>
                                        <p:attrNameLst>
                                          <p:attrName>style.visibility</p:attrName>
                                        </p:attrNameLst>
                                      </p:cBhvr>
                                      <p:to>
                                        <p:strVal val="visible"/>
                                      </p:to>
                                    </p:set>
                                    <p:animEffect transition="in" filter="blinds(horizontal)">
                                      <p:cBhvr>
                                        <p:cTn id="7" dur="500"/>
                                        <p:tgtEl>
                                          <p:spTgt spid="43008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30083">
                                            <p:txEl>
                                              <p:pRg st="2" end="2"/>
                                            </p:txEl>
                                          </p:spTgt>
                                        </p:tgtEl>
                                        <p:attrNameLst>
                                          <p:attrName>style.visibility</p:attrName>
                                        </p:attrNameLst>
                                      </p:cBhvr>
                                      <p:to>
                                        <p:strVal val="visible"/>
                                      </p:to>
                                    </p:set>
                                    <p:animEffect transition="in" filter="blinds(horizontal)">
                                      <p:cBhvr>
                                        <p:cTn id="12" dur="500"/>
                                        <p:tgtEl>
                                          <p:spTgt spid="43008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30151"/>
                                        </p:tgtEl>
                                        <p:attrNameLst>
                                          <p:attrName>style.visibility</p:attrName>
                                        </p:attrNameLst>
                                      </p:cBhvr>
                                      <p:to>
                                        <p:strVal val="visible"/>
                                      </p:to>
                                    </p:set>
                                    <p:animEffect transition="in" filter="blinds(horizontal)">
                                      <p:cBhvr>
                                        <p:cTn id="17" dur="500"/>
                                        <p:tgtEl>
                                          <p:spTgt spid="430151"/>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430158"/>
                                        </p:tgtEl>
                                        <p:attrNameLst>
                                          <p:attrName>style.visibility</p:attrName>
                                        </p:attrNameLst>
                                      </p:cBhvr>
                                      <p:to>
                                        <p:strVal val="visible"/>
                                      </p:to>
                                    </p:set>
                                    <p:animEffect transition="in" filter="blinds(horizontal)">
                                      <p:cBhvr>
                                        <p:cTn id="22" dur="500"/>
                                        <p:tgtEl>
                                          <p:spTgt spid="430158"/>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430160"/>
                                        </p:tgtEl>
                                        <p:attrNameLst>
                                          <p:attrName>style.visibility</p:attrName>
                                        </p:attrNameLst>
                                      </p:cBhvr>
                                      <p:to>
                                        <p:strVal val="visible"/>
                                      </p:to>
                                    </p:set>
                                    <p:animEffect transition="in" filter="blinds(horizontal)">
                                      <p:cBhvr>
                                        <p:cTn id="27" dur="500"/>
                                        <p:tgtEl>
                                          <p:spTgt spid="430160"/>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430161"/>
                                        </p:tgtEl>
                                        <p:attrNameLst>
                                          <p:attrName>style.visibility</p:attrName>
                                        </p:attrNameLst>
                                      </p:cBhvr>
                                      <p:to>
                                        <p:strVal val="visible"/>
                                      </p:to>
                                    </p:set>
                                    <p:animEffect transition="in" filter="blinds(horizontal)">
                                      <p:cBhvr>
                                        <p:cTn id="32" dur="500"/>
                                        <p:tgtEl>
                                          <p:spTgt spid="430161"/>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430159"/>
                                        </p:tgtEl>
                                        <p:attrNameLst>
                                          <p:attrName>style.visibility</p:attrName>
                                        </p:attrNameLst>
                                      </p:cBhvr>
                                      <p:to>
                                        <p:strVal val="visible"/>
                                      </p:to>
                                    </p:set>
                                    <p:animEffect transition="in" filter="blinds(horizontal)">
                                      <p:cBhvr>
                                        <p:cTn id="37" dur="500"/>
                                        <p:tgtEl>
                                          <p:spTgt spid="4301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51"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p:cNvSpPr>
          <p:nvPr>
            <p:ph type="title"/>
          </p:nvPr>
        </p:nvSpPr>
        <p:spPr>
          <a:xfrm>
            <a:off x="893763" y="228600"/>
            <a:ext cx="7848600" cy="477838"/>
          </a:xfrm>
          <a:ln w="12700"/>
        </p:spPr>
        <p:txBody>
          <a:bodyPr vert="horz" wrap="none" lIns="63500" tIns="25400" rIns="63500" bIns="25400" anchor="t" anchorCtr="0">
            <a:spAutoFit/>
          </a:bodyPr>
          <a:lstStyle/>
          <a:p>
            <a:pPr eaLnBrk="1" hangingPunct="1"/>
            <a:r>
              <a:rPr lang="en-US" altLang="zh-CN" sz="2800" dirty="0"/>
              <a:t>Ex3: 64 KB Direct Mapped Cache with 16B Blocks</a:t>
            </a:r>
          </a:p>
        </p:txBody>
      </p:sp>
      <p:sp>
        <p:nvSpPr>
          <p:cNvPr id="102403" name="Rectangle 3"/>
          <p:cNvSpPr>
            <a:spLocks noGrp="1"/>
          </p:cNvSpPr>
          <p:nvPr>
            <p:ph idx="1" hasCustomPrompt="1"/>
          </p:nvPr>
        </p:nvSpPr>
        <p:spPr>
          <a:xfrm>
            <a:off x="0" y="908050"/>
            <a:ext cx="8937625" cy="660400"/>
          </a:xfrm>
          <a:ln w="12700"/>
        </p:spPr>
        <p:txBody>
          <a:bodyPr vert="horz" wrap="square" lIns="63500" tIns="25400" rIns="63500" bIns="25400" anchor="t" anchorCtr="0">
            <a:spAutoFit/>
          </a:bodyPr>
          <a:lstStyle/>
          <a:p>
            <a:pPr eaLnBrk="1" hangingPunct="1">
              <a:spcBef>
                <a:spcPct val="0"/>
              </a:spcBef>
              <a:buNone/>
            </a:pPr>
            <a:r>
              <a:rPr lang="zh-CN" altLang="en-US" sz="1600" dirty="0"/>
              <a:t>     </a:t>
            </a:r>
            <a:r>
              <a:rPr lang="zh-CN" altLang="en-US" sz="2000" dirty="0">
                <a:ea typeface="黑体" panose="02010609060101010101" pitchFamily="49" charset="-122"/>
              </a:rPr>
              <a:t>主存和</a:t>
            </a:r>
            <a:r>
              <a:rPr lang="en-US" altLang="zh-CN" sz="2000" dirty="0">
                <a:ea typeface="黑体" panose="02010609060101010101" pitchFamily="49" charset="-122"/>
              </a:rPr>
              <a:t>Cache</a:t>
            </a:r>
            <a:r>
              <a:rPr lang="zh-CN" altLang="en-US" sz="2000" dirty="0">
                <a:ea typeface="黑体" panose="02010609060101010101" pitchFamily="49" charset="-122"/>
              </a:rPr>
              <a:t>之间直接映射，块大小为</a:t>
            </a:r>
            <a:r>
              <a:rPr lang="en-US" altLang="zh-CN" sz="2000" dirty="0">
                <a:ea typeface="黑体" panose="02010609060101010101" pitchFamily="49" charset="-122"/>
              </a:rPr>
              <a:t>16B</a:t>
            </a:r>
            <a:r>
              <a:rPr lang="zh-CN" altLang="en-US" sz="2000" dirty="0">
                <a:ea typeface="黑体" panose="02010609060101010101" pitchFamily="49" charset="-122"/>
              </a:rPr>
              <a:t>。</a:t>
            </a:r>
            <a:r>
              <a:rPr lang="en-US" altLang="zh-CN" sz="2000" dirty="0">
                <a:ea typeface="黑体" panose="02010609060101010101" pitchFamily="49" charset="-122"/>
              </a:rPr>
              <a:t>Cache</a:t>
            </a:r>
            <a:r>
              <a:rPr lang="zh-CN" altLang="en-US" sz="2000" dirty="0">
                <a:ea typeface="黑体" panose="02010609060101010101" pitchFamily="49" charset="-122"/>
              </a:rPr>
              <a:t>的数据区容量为</a:t>
            </a:r>
            <a:r>
              <a:rPr lang="en-US" altLang="zh-CN" sz="2000" dirty="0">
                <a:ea typeface="黑体" panose="02010609060101010101" pitchFamily="49" charset="-122"/>
              </a:rPr>
              <a:t>64KB</a:t>
            </a:r>
            <a:r>
              <a:rPr lang="zh-CN" altLang="en-US" sz="2000" dirty="0">
                <a:ea typeface="黑体" panose="02010609060101010101" pitchFamily="49" charset="-122"/>
              </a:rPr>
              <a:t>，主存地址为</a:t>
            </a:r>
            <a:r>
              <a:rPr lang="en-US" altLang="zh-CN" sz="2000" dirty="0">
                <a:ea typeface="黑体" panose="02010609060101010101" pitchFamily="49" charset="-122"/>
              </a:rPr>
              <a:t>32</a:t>
            </a:r>
            <a:r>
              <a:rPr lang="zh-CN" altLang="en-US" sz="2000" dirty="0">
                <a:ea typeface="黑体" panose="02010609060101010101" pitchFamily="49" charset="-122"/>
              </a:rPr>
              <a:t>位，按字节编址。要求：说明主存地址如何划分和访存过程。</a:t>
            </a:r>
            <a:r>
              <a:rPr lang="en-US" altLang="zh-CN" sz="1600" dirty="0"/>
              <a:t> </a:t>
            </a:r>
          </a:p>
        </p:txBody>
      </p:sp>
      <p:sp>
        <p:nvSpPr>
          <p:cNvPr id="102404" name="Freeform 4"/>
          <p:cNvSpPr/>
          <p:nvPr/>
        </p:nvSpPr>
        <p:spPr>
          <a:xfrm>
            <a:off x="1755775" y="5086350"/>
            <a:ext cx="61913" cy="55563"/>
          </a:xfrm>
          <a:custGeom>
            <a:avLst/>
            <a:gdLst/>
            <a:ahLst/>
            <a:cxnLst>
              <a:cxn ang="0">
                <a:pos x="57919" y="0"/>
              </a:cxn>
              <a:cxn ang="0">
                <a:pos x="0" y="0"/>
              </a:cxn>
              <a:cxn ang="0">
                <a:pos x="27961" y="55563"/>
              </a:cxn>
              <a:cxn ang="0">
                <a:pos x="61913" y="0"/>
              </a:cxn>
              <a:cxn ang="0">
                <a:pos x="61913" y="0"/>
              </a:cxn>
              <a:cxn ang="0">
                <a:pos x="57919" y="0"/>
              </a:cxn>
            </a:cxnLst>
            <a:rect l="0" t="0" r="0" b="0"/>
            <a:pathLst>
              <a:path w="31" h="31">
                <a:moveTo>
                  <a:pt x="29" y="0"/>
                </a:moveTo>
                <a:lnTo>
                  <a:pt x="0" y="0"/>
                </a:lnTo>
                <a:lnTo>
                  <a:pt x="14" y="31"/>
                </a:lnTo>
                <a:lnTo>
                  <a:pt x="31" y="0"/>
                </a:lnTo>
                <a:lnTo>
                  <a:pt x="31" y="0"/>
                </a:lnTo>
                <a:lnTo>
                  <a:pt x="29" y="0"/>
                </a:lnTo>
                <a:close/>
              </a:path>
            </a:pathLst>
          </a:custGeom>
          <a:solidFill>
            <a:srgbClr val="000000">
              <a:alpha val="100000"/>
            </a:srgbClr>
          </a:solidFill>
          <a:ln w="9525">
            <a:noFill/>
          </a:ln>
        </p:spPr>
        <p:txBody>
          <a:bodyPr/>
          <a:lstStyle/>
          <a:p>
            <a:endParaRPr lang="zh-CN" altLang="en-US"/>
          </a:p>
        </p:txBody>
      </p:sp>
      <p:sp>
        <p:nvSpPr>
          <p:cNvPr id="102405" name="Line 6"/>
          <p:cNvSpPr/>
          <p:nvPr/>
        </p:nvSpPr>
        <p:spPr>
          <a:xfrm>
            <a:off x="3371850" y="2286000"/>
            <a:ext cx="80963" cy="42863"/>
          </a:xfrm>
          <a:prstGeom prst="line">
            <a:avLst/>
          </a:prstGeom>
          <a:ln w="12700" cap="flat" cmpd="sng">
            <a:solidFill>
              <a:srgbClr val="000000"/>
            </a:solidFill>
            <a:prstDash val="solid"/>
            <a:headEnd type="none" w="med" len="med"/>
            <a:tailEnd type="none" w="med" len="med"/>
          </a:ln>
        </p:spPr>
      </p:sp>
      <p:sp>
        <p:nvSpPr>
          <p:cNvPr id="102406" name="Rectangle 7"/>
          <p:cNvSpPr/>
          <p:nvPr/>
        </p:nvSpPr>
        <p:spPr>
          <a:xfrm>
            <a:off x="3476625" y="2168525"/>
            <a:ext cx="196850" cy="212725"/>
          </a:xfrm>
          <a:prstGeom prst="rect">
            <a:avLst/>
          </a:prstGeom>
          <a:noFill/>
          <a:ln w="9525">
            <a:noFill/>
          </a:ln>
        </p:spPr>
        <p:txBody>
          <a:bodyPr wrap="none" lIns="0" tIns="0" rIns="0" bIns="0">
            <a:spAutoFit/>
          </a:bodyPr>
          <a:lstStyle/>
          <a:p>
            <a:r>
              <a:rPr lang="zh-CN" altLang="en-US" sz="1400" i="0" dirty="0">
                <a:solidFill>
                  <a:srgbClr val="000000"/>
                </a:solidFill>
                <a:latin typeface="Arial" panose="020B0604020202020204" pitchFamily="34" charset="0"/>
                <a:ea typeface="宋体" panose="02010600030101010101" pitchFamily="2" charset="-122"/>
              </a:rPr>
              <a:t>1</a:t>
            </a:r>
            <a:r>
              <a:rPr lang="en-US" altLang="zh-CN" sz="1400" i="0" dirty="0">
                <a:solidFill>
                  <a:srgbClr val="000000"/>
                </a:solidFill>
                <a:latin typeface="Arial" panose="020B0604020202020204" pitchFamily="34" charset="0"/>
                <a:ea typeface="宋体" panose="02010600030101010101" pitchFamily="2" charset="-122"/>
              </a:rPr>
              <a:t>6</a:t>
            </a:r>
            <a:endParaRPr lang="en-US" altLang="zh-CN" sz="1400" i="0" dirty="0">
              <a:solidFill>
                <a:schemeClr val="tx1"/>
              </a:solidFill>
              <a:latin typeface="Times New Roman" panose="02020603050405020304" pitchFamily="18" charset="0"/>
              <a:ea typeface="宋体" panose="02010600030101010101" pitchFamily="2" charset="-122"/>
            </a:endParaRPr>
          </a:p>
        </p:txBody>
      </p:sp>
      <p:sp>
        <p:nvSpPr>
          <p:cNvPr id="102407" name="Line 9"/>
          <p:cNvSpPr/>
          <p:nvPr/>
        </p:nvSpPr>
        <p:spPr>
          <a:xfrm>
            <a:off x="3817938" y="2270125"/>
            <a:ext cx="157162" cy="82550"/>
          </a:xfrm>
          <a:prstGeom prst="line">
            <a:avLst/>
          </a:prstGeom>
          <a:ln w="12700" cap="flat" cmpd="sng">
            <a:solidFill>
              <a:srgbClr val="000000"/>
            </a:solidFill>
            <a:prstDash val="solid"/>
            <a:headEnd type="none" w="med" len="med"/>
            <a:tailEnd type="none" w="med" len="med"/>
          </a:ln>
        </p:spPr>
      </p:sp>
      <p:sp>
        <p:nvSpPr>
          <p:cNvPr id="102408" name="Rectangle 10"/>
          <p:cNvSpPr/>
          <p:nvPr/>
        </p:nvSpPr>
        <p:spPr>
          <a:xfrm>
            <a:off x="3937000" y="2168525"/>
            <a:ext cx="196850" cy="212725"/>
          </a:xfrm>
          <a:prstGeom prst="rect">
            <a:avLst/>
          </a:prstGeom>
          <a:noFill/>
          <a:ln w="9525">
            <a:noFill/>
          </a:ln>
        </p:spPr>
        <p:txBody>
          <a:bodyPr wrap="none" lIns="0" tIns="0" rIns="0" bIns="0">
            <a:spAutoFit/>
          </a:bodyPr>
          <a:lstStyle/>
          <a:p>
            <a:r>
              <a:rPr lang="zh-CN" altLang="en-US" sz="1400" i="0" dirty="0">
                <a:solidFill>
                  <a:srgbClr val="000000"/>
                </a:solidFill>
                <a:latin typeface="Arial" panose="020B0604020202020204" pitchFamily="34" charset="0"/>
                <a:ea typeface="宋体" panose="02010600030101010101" pitchFamily="2" charset="-122"/>
              </a:rPr>
              <a:t>1</a:t>
            </a:r>
            <a:r>
              <a:rPr lang="en-US" altLang="zh-CN" sz="1400" i="0" dirty="0">
                <a:solidFill>
                  <a:srgbClr val="000000"/>
                </a:solidFill>
                <a:latin typeface="Arial" panose="020B0604020202020204" pitchFamily="34" charset="0"/>
                <a:ea typeface="宋体" panose="02010600030101010101" pitchFamily="2" charset="-122"/>
              </a:rPr>
              <a:t>2</a:t>
            </a:r>
            <a:endParaRPr lang="en-US" altLang="zh-CN" sz="1400" i="0" dirty="0">
              <a:solidFill>
                <a:schemeClr val="tx1"/>
              </a:solidFill>
              <a:latin typeface="Times New Roman" panose="02020603050405020304" pitchFamily="18" charset="0"/>
              <a:ea typeface="宋体" panose="02010600030101010101" pitchFamily="2" charset="-122"/>
            </a:endParaRPr>
          </a:p>
        </p:txBody>
      </p:sp>
      <p:sp>
        <p:nvSpPr>
          <p:cNvPr id="102409" name="Rectangle 12"/>
          <p:cNvSpPr/>
          <p:nvPr/>
        </p:nvSpPr>
        <p:spPr>
          <a:xfrm>
            <a:off x="5586413" y="2079625"/>
            <a:ext cx="1685925" cy="274638"/>
          </a:xfrm>
          <a:prstGeom prst="rect">
            <a:avLst/>
          </a:prstGeom>
          <a:noFill/>
          <a:ln w="9525">
            <a:noFill/>
          </a:ln>
        </p:spPr>
        <p:txBody>
          <a:bodyPr lIns="0" tIns="0" rIns="0" bIns="0">
            <a:spAutoFit/>
          </a:bodyPr>
          <a:lstStyle/>
          <a:p>
            <a:r>
              <a:rPr lang="en-US" altLang="zh-CN" i="0" dirty="0">
                <a:solidFill>
                  <a:srgbClr val="0000FF"/>
                </a:solidFill>
                <a:latin typeface="Arial" panose="020B0604020202020204" pitchFamily="34" charset="0"/>
                <a:ea typeface="宋体" panose="02010600030101010101" pitchFamily="2" charset="-122"/>
              </a:rPr>
              <a:t>Byte offset</a:t>
            </a:r>
          </a:p>
        </p:txBody>
      </p:sp>
      <p:sp>
        <p:nvSpPr>
          <p:cNvPr id="102410" name="Freeform 13"/>
          <p:cNvSpPr/>
          <p:nvPr/>
        </p:nvSpPr>
        <p:spPr>
          <a:xfrm>
            <a:off x="1314450" y="3130550"/>
            <a:ext cx="5762625" cy="1660525"/>
          </a:xfrm>
          <a:custGeom>
            <a:avLst/>
            <a:gdLst/>
            <a:ahLst/>
            <a:cxnLst>
              <a:cxn ang="0">
                <a:pos x="5758655" y="1656895"/>
              </a:cxn>
              <a:cxn ang="0">
                <a:pos x="5762625" y="0"/>
              </a:cxn>
              <a:cxn ang="0">
                <a:pos x="0" y="0"/>
              </a:cxn>
              <a:cxn ang="0">
                <a:pos x="0" y="1660525"/>
              </a:cxn>
              <a:cxn ang="0">
                <a:pos x="5762625" y="1660525"/>
              </a:cxn>
              <a:cxn ang="0">
                <a:pos x="5762625" y="1660525"/>
              </a:cxn>
            </a:cxnLst>
            <a:rect l="0" t="0" r="0" b="0"/>
            <a:pathLst>
              <a:path w="2903" h="915">
                <a:moveTo>
                  <a:pt x="2901" y="913"/>
                </a:moveTo>
                <a:lnTo>
                  <a:pt x="2903" y="0"/>
                </a:lnTo>
                <a:lnTo>
                  <a:pt x="0" y="0"/>
                </a:lnTo>
                <a:lnTo>
                  <a:pt x="0" y="915"/>
                </a:lnTo>
                <a:lnTo>
                  <a:pt x="2903" y="915"/>
                </a:lnTo>
                <a:lnTo>
                  <a:pt x="2903" y="915"/>
                </a:lnTo>
              </a:path>
            </a:pathLst>
          </a:custGeom>
          <a:no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102411" name="Rectangle 14"/>
          <p:cNvSpPr/>
          <p:nvPr/>
        </p:nvSpPr>
        <p:spPr>
          <a:xfrm>
            <a:off x="1241425" y="2884488"/>
            <a:ext cx="111125" cy="274637"/>
          </a:xfrm>
          <a:prstGeom prst="rect">
            <a:avLst/>
          </a:prstGeom>
          <a:noFill/>
          <a:ln w="9525">
            <a:noFill/>
          </a:ln>
        </p:spPr>
        <p:txBody>
          <a:bodyPr lIns="0" tIns="0" rIns="0" bIns="0">
            <a:spAutoFit/>
          </a:bodyPr>
          <a:lstStyle/>
          <a:p>
            <a:r>
              <a:rPr lang="en-US" altLang="zh-CN" i="0" dirty="0">
                <a:solidFill>
                  <a:srgbClr val="000000"/>
                </a:solidFill>
                <a:latin typeface="Arial" panose="020B0604020202020204" pitchFamily="34" charset="0"/>
                <a:ea typeface="宋体" panose="02010600030101010101" pitchFamily="2" charset="-122"/>
              </a:rPr>
              <a:t>V</a:t>
            </a:r>
          </a:p>
        </p:txBody>
      </p:sp>
      <p:sp>
        <p:nvSpPr>
          <p:cNvPr id="102412" name="Rectangle 16"/>
          <p:cNvSpPr/>
          <p:nvPr/>
        </p:nvSpPr>
        <p:spPr>
          <a:xfrm>
            <a:off x="1649413" y="2843213"/>
            <a:ext cx="342900" cy="274637"/>
          </a:xfrm>
          <a:prstGeom prst="rect">
            <a:avLst/>
          </a:prstGeom>
          <a:noFill/>
          <a:ln w="9525">
            <a:noFill/>
          </a:ln>
        </p:spPr>
        <p:txBody>
          <a:bodyPr wrap="none" lIns="0" tIns="0" rIns="0" bIns="0">
            <a:spAutoFit/>
          </a:bodyPr>
          <a:lstStyle/>
          <a:p>
            <a:r>
              <a:rPr lang="en-US" altLang="zh-CN" i="0" dirty="0">
                <a:solidFill>
                  <a:srgbClr val="000000"/>
                </a:solidFill>
                <a:latin typeface="Arial" panose="020B0604020202020204" pitchFamily="34" charset="0"/>
                <a:ea typeface="宋体" panose="02010600030101010101" pitchFamily="2" charset="-122"/>
              </a:rPr>
              <a:t>tag</a:t>
            </a:r>
          </a:p>
        </p:txBody>
      </p:sp>
      <p:sp>
        <p:nvSpPr>
          <p:cNvPr id="102413" name="Freeform 22"/>
          <p:cNvSpPr/>
          <p:nvPr/>
        </p:nvSpPr>
        <p:spPr>
          <a:xfrm>
            <a:off x="1314450" y="3790950"/>
            <a:ext cx="5762625" cy="171450"/>
          </a:xfrm>
          <a:custGeom>
            <a:avLst/>
            <a:gdLst/>
            <a:ahLst/>
            <a:cxnLst>
              <a:cxn ang="0">
                <a:pos x="5758655" y="167802"/>
              </a:cxn>
              <a:cxn ang="0">
                <a:pos x="5762625" y="0"/>
              </a:cxn>
              <a:cxn ang="0">
                <a:pos x="0" y="0"/>
              </a:cxn>
              <a:cxn ang="0">
                <a:pos x="0" y="171450"/>
              </a:cxn>
              <a:cxn ang="0">
                <a:pos x="5762625" y="171450"/>
              </a:cxn>
              <a:cxn ang="0">
                <a:pos x="5762625" y="171450"/>
              </a:cxn>
              <a:cxn ang="0">
                <a:pos x="5758655" y="167802"/>
              </a:cxn>
            </a:cxnLst>
            <a:rect l="0" t="0" r="0" b="0"/>
            <a:pathLst>
              <a:path w="2903" h="94">
                <a:moveTo>
                  <a:pt x="2901" y="92"/>
                </a:moveTo>
                <a:lnTo>
                  <a:pt x="2903" y="0"/>
                </a:lnTo>
                <a:lnTo>
                  <a:pt x="0" y="0"/>
                </a:lnTo>
                <a:lnTo>
                  <a:pt x="0" y="94"/>
                </a:lnTo>
                <a:lnTo>
                  <a:pt x="2903" y="94"/>
                </a:lnTo>
                <a:lnTo>
                  <a:pt x="2903" y="94"/>
                </a:lnTo>
                <a:lnTo>
                  <a:pt x="2901" y="92"/>
                </a:lnTo>
                <a:close/>
              </a:path>
            </a:pathLst>
          </a:custGeom>
          <a:solidFill>
            <a:srgbClr val="CCCCCC">
              <a:alpha val="100000"/>
            </a:srgbClr>
          </a:solidFill>
          <a:ln w="9525">
            <a:noFill/>
          </a:ln>
        </p:spPr>
        <p:txBody>
          <a:bodyPr/>
          <a:lstStyle/>
          <a:p>
            <a:endParaRPr lang="zh-CN" altLang="en-US"/>
          </a:p>
        </p:txBody>
      </p:sp>
      <p:sp>
        <p:nvSpPr>
          <p:cNvPr id="102414" name="Freeform 23"/>
          <p:cNvSpPr/>
          <p:nvPr/>
        </p:nvSpPr>
        <p:spPr>
          <a:xfrm>
            <a:off x="1314450" y="3790950"/>
            <a:ext cx="5762625" cy="171450"/>
          </a:xfrm>
          <a:custGeom>
            <a:avLst/>
            <a:gdLst/>
            <a:ahLst/>
            <a:cxnLst>
              <a:cxn ang="0">
                <a:pos x="5758655" y="167802"/>
              </a:cxn>
              <a:cxn ang="0">
                <a:pos x="5762625" y="0"/>
              </a:cxn>
              <a:cxn ang="0">
                <a:pos x="0" y="0"/>
              </a:cxn>
              <a:cxn ang="0">
                <a:pos x="0" y="171450"/>
              </a:cxn>
              <a:cxn ang="0">
                <a:pos x="5762625" y="171450"/>
              </a:cxn>
              <a:cxn ang="0">
                <a:pos x="5762625" y="171450"/>
              </a:cxn>
            </a:cxnLst>
            <a:rect l="0" t="0" r="0" b="0"/>
            <a:pathLst>
              <a:path w="2903" h="94">
                <a:moveTo>
                  <a:pt x="2901" y="92"/>
                </a:moveTo>
                <a:lnTo>
                  <a:pt x="2903" y="0"/>
                </a:lnTo>
                <a:lnTo>
                  <a:pt x="0" y="0"/>
                </a:lnTo>
                <a:lnTo>
                  <a:pt x="0" y="94"/>
                </a:lnTo>
                <a:lnTo>
                  <a:pt x="2903" y="94"/>
                </a:lnTo>
                <a:lnTo>
                  <a:pt x="2903" y="94"/>
                </a:lnTo>
              </a:path>
            </a:pathLst>
          </a:custGeom>
          <a:no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102415" name="Freeform 24"/>
          <p:cNvSpPr/>
          <p:nvPr/>
        </p:nvSpPr>
        <p:spPr>
          <a:xfrm>
            <a:off x="1360488" y="3849688"/>
            <a:ext cx="61912" cy="55562"/>
          </a:xfrm>
          <a:custGeom>
            <a:avLst/>
            <a:gdLst/>
            <a:ahLst/>
            <a:cxnLst>
              <a:cxn ang="0">
                <a:pos x="27960" y="51977"/>
              </a:cxn>
              <a:cxn ang="0">
                <a:pos x="37946" y="55562"/>
              </a:cxn>
              <a:cxn ang="0">
                <a:pos x="41940" y="51977"/>
              </a:cxn>
              <a:cxn ang="0">
                <a:pos x="45935" y="51977"/>
              </a:cxn>
              <a:cxn ang="0">
                <a:pos x="49929" y="46600"/>
              </a:cxn>
              <a:cxn ang="0">
                <a:pos x="53923" y="46600"/>
              </a:cxn>
              <a:cxn ang="0">
                <a:pos x="57918" y="43016"/>
              </a:cxn>
              <a:cxn ang="0">
                <a:pos x="57918" y="39431"/>
              </a:cxn>
              <a:cxn ang="0">
                <a:pos x="61912" y="35846"/>
              </a:cxn>
              <a:cxn ang="0">
                <a:pos x="61912" y="32262"/>
              </a:cxn>
              <a:cxn ang="0">
                <a:pos x="61912" y="25093"/>
              </a:cxn>
              <a:cxn ang="0">
                <a:pos x="61912" y="25093"/>
              </a:cxn>
              <a:cxn ang="0">
                <a:pos x="61912" y="21508"/>
              </a:cxn>
              <a:cxn ang="0">
                <a:pos x="57918" y="17923"/>
              </a:cxn>
              <a:cxn ang="0">
                <a:pos x="57918" y="14339"/>
              </a:cxn>
              <a:cxn ang="0">
                <a:pos x="53923" y="10754"/>
              </a:cxn>
              <a:cxn ang="0">
                <a:pos x="49929" y="7169"/>
              </a:cxn>
              <a:cxn ang="0">
                <a:pos x="45935" y="3585"/>
              </a:cxn>
              <a:cxn ang="0">
                <a:pos x="41940" y="3585"/>
              </a:cxn>
              <a:cxn ang="0">
                <a:pos x="37946" y="0"/>
              </a:cxn>
              <a:cxn ang="0">
                <a:pos x="31955" y="0"/>
              </a:cxn>
              <a:cxn ang="0">
                <a:pos x="23966" y="0"/>
              </a:cxn>
              <a:cxn ang="0">
                <a:pos x="19972" y="3585"/>
              </a:cxn>
              <a:cxn ang="0">
                <a:pos x="15977" y="3585"/>
              </a:cxn>
              <a:cxn ang="0">
                <a:pos x="11983" y="7169"/>
              </a:cxn>
              <a:cxn ang="0">
                <a:pos x="7989" y="7169"/>
              </a:cxn>
              <a:cxn ang="0">
                <a:pos x="7989" y="10754"/>
              </a:cxn>
              <a:cxn ang="0">
                <a:pos x="3994" y="14339"/>
              </a:cxn>
              <a:cxn ang="0">
                <a:pos x="3994" y="17923"/>
              </a:cxn>
              <a:cxn ang="0">
                <a:pos x="0" y="21508"/>
              </a:cxn>
              <a:cxn ang="0">
                <a:pos x="0" y="25093"/>
              </a:cxn>
              <a:cxn ang="0">
                <a:pos x="0" y="32262"/>
              </a:cxn>
              <a:cxn ang="0">
                <a:pos x="3994" y="35846"/>
              </a:cxn>
              <a:cxn ang="0">
                <a:pos x="3994" y="39431"/>
              </a:cxn>
              <a:cxn ang="0">
                <a:pos x="7989" y="43016"/>
              </a:cxn>
              <a:cxn ang="0">
                <a:pos x="7989" y="46600"/>
              </a:cxn>
              <a:cxn ang="0">
                <a:pos x="11983" y="46600"/>
              </a:cxn>
              <a:cxn ang="0">
                <a:pos x="15977" y="51977"/>
              </a:cxn>
              <a:cxn ang="0">
                <a:pos x="19972" y="51977"/>
              </a:cxn>
              <a:cxn ang="0">
                <a:pos x="23966" y="55562"/>
              </a:cxn>
              <a:cxn ang="0">
                <a:pos x="31955" y="55562"/>
              </a:cxn>
              <a:cxn ang="0">
                <a:pos x="31955" y="55562"/>
              </a:cxn>
              <a:cxn ang="0">
                <a:pos x="27960" y="51977"/>
              </a:cxn>
            </a:cxnLst>
            <a:rect l="0" t="0" r="0" b="0"/>
            <a:pathLst>
              <a:path w="31" h="31">
                <a:moveTo>
                  <a:pt x="14" y="29"/>
                </a:moveTo>
                <a:lnTo>
                  <a:pt x="19" y="31"/>
                </a:lnTo>
                <a:lnTo>
                  <a:pt x="21" y="29"/>
                </a:lnTo>
                <a:lnTo>
                  <a:pt x="23" y="29"/>
                </a:lnTo>
                <a:lnTo>
                  <a:pt x="25" y="26"/>
                </a:lnTo>
                <a:lnTo>
                  <a:pt x="27" y="26"/>
                </a:lnTo>
                <a:lnTo>
                  <a:pt x="29" y="24"/>
                </a:lnTo>
                <a:lnTo>
                  <a:pt x="29" y="22"/>
                </a:lnTo>
                <a:lnTo>
                  <a:pt x="31" y="20"/>
                </a:lnTo>
                <a:lnTo>
                  <a:pt x="31" y="18"/>
                </a:lnTo>
                <a:lnTo>
                  <a:pt x="31" y="14"/>
                </a:lnTo>
                <a:lnTo>
                  <a:pt x="31" y="14"/>
                </a:lnTo>
                <a:lnTo>
                  <a:pt x="31" y="12"/>
                </a:lnTo>
                <a:lnTo>
                  <a:pt x="29" y="10"/>
                </a:lnTo>
                <a:lnTo>
                  <a:pt x="29" y="8"/>
                </a:lnTo>
                <a:lnTo>
                  <a:pt x="27" y="6"/>
                </a:lnTo>
                <a:lnTo>
                  <a:pt x="25" y="4"/>
                </a:lnTo>
                <a:lnTo>
                  <a:pt x="23" y="2"/>
                </a:lnTo>
                <a:lnTo>
                  <a:pt x="21" y="2"/>
                </a:lnTo>
                <a:lnTo>
                  <a:pt x="19" y="0"/>
                </a:lnTo>
                <a:lnTo>
                  <a:pt x="16" y="0"/>
                </a:lnTo>
                <a:lnTo>
                  <a:pt x="12" y="0"/>
                </a:lnTo>
                <a:lnTo>
                  <a:pt x="10" y="2"/>
                </a:lnTo>
                <a:lnTo>
                  <a:pt x="8" y="2"/>
                </a:lnTo>
                <a:lnTo>
                  <a:pt x="6" y="4"/>
                </a:lnTo>
                <a:lnTo>
                  <a:pt x="4" y="4"/>
                </a:lnTo>
                <a:lnTo>
                  <a:pt x="4" y="6"/>
                </a:lnTo>
                <a:lnTo>
                  <a:pt x="2" y="8"/>
                </a:lnTo>
                <a:lnTo>
                  <a:pt x="2" y="10"/>
                </a:lnTo>
                <a:lnTo>
                  <a:pt x="0" y="12"/>
                </a:lnTo>
                <a:lnTo>
                  <a:pt x="0" y="14"/>
                </a:lnTo>
                <a:lnTo>
                  <a:pt x="0" y="18"/>
                </a:lnTo>
                <a:lnTo>
                  <a:pt x="2" y="20"/>
                </a:lnTo>
                <a:lnTo>
                  <a:pt x="2" y="22"/>
                </a:lnTo>
                <a:lnTo>
                  <a:pt x="4" y="24"/>
                </a:lnTo>
                <a:lnTo>
                  <a:pt x="4" y="26"/>
                </a:lnTo>
                <a:lnTo>
                  <a:pt x="6" y="26"/>
                </a:lnTo>
                <a:lnTo>
                  <a:pt x="8" y="29"/>
                </a:lnTo>
                <a:lnTo>
                  <a:pt x="10" y="29"/>
                </a:lnTo>
                <a:lnTo>
                  <a:pt x="12" y="31"/>
                </a:lnTo>
                <a:lnTo>
                  <a:pt x="16" y="31"/>
                </a:lnTo>
                <a:lnTo>
                  <a:pt x="16" y="31"/>
                </a:lnTo>
                <a:lnTo>
                  <a:pt x="14" y="29"/>
                </a:lnTo>
                <a:close/>
              </a:path>
            </a:pathLst>
          </a:custGeom>
          <a:solidFill>
            <a:srgbClr val="000000">
              <a:alpha val="100000"/>
            </a:srgbClr>
          </a:solidFill>
          <a:ln w="9525">
            <a:noFill/>
          </a:ln>
        </p:spPr>
        <p:txBody>
          <a:bodyPr/>
          <a:lstStyle/>
          <a:p>
            <a:endParaRPr lang="zh-CN" altLang="en-US"/>
          </a:p>
        </p:txBody>
      </p:sp>
      <p:sp>
        <p:nvSpPr>
          <p:cNvPr id="102416" name="Freeform 25"/>
          <p:cNvSpPr/>
          <p:nvPr/>
        </p:nvSpPr>
        <p:spPr>
          <a:xfrm>
            <a:off x="1755775" y="3840163"/>
            <a:ext cx="61913" cy="57150"/>
          </a:xfrm>
          <a:custGeom>
            <a:avLst/>
            <a:gdLst/>
            <a:ahLst/>
            <a:cxnLst>
              <a:cxn ang="0">
                <a:pos x="27961" y="53463"/>
              </a:cxn>
              <a:cxn ang="0">
                <a:pos x="31955" y="57150"/>
              </a:cxn>
              <a:cxn ang="0">
                <a:pos x="39944" y="53463"/>
              </a:cxn>
              <a:cxn ang="0">
                <a:pos x="43938" y="53463"/>
              </a:cxn>
              <a:cxn ang="0">
                <a:pos x="49930" y="49776"/>
              </a:cxn>
              <a:cxn ang="0">
                <a:pos x="49930" y="49776"/>
              </a:cxn>
              <a:cxn ang="0">
                <a:pos x="53924" y="46089"/>
              </a:cxn>
              <a:cxn ang="0">
                <a:pos x="57919" y="42402"/>
              </a:cxn>
              <a:cxn ang="0">
                <a:pos x="57919" y="38715"/>
              </a:cxn>
              <a:cxn ang="0">
                <a:pos x="57919" y="35027"/>
              </a:cxn>
              <a:cxn ang="0">
                <a:pos x="61913" y="27653"/>
              </a:cxn>
              <a:cxn ang="0">
                <a:pos x="57919" y="23966"/>
              </a:cxn>
              <a:cxn ang="0">
                <a:pos x="57919" y="20279"/>
              </a:cxn>
              <a:cxn ang="0">
                <a:pos x="57919" y="16592"/>
              </a:cxn>
              <a:cxn ang="0">
                <a:pos x="53924" y="12905"/>
              </a:cxn>
              <a:cxn ang="0">
                <a:pos x="49930" y="9218"/>
              </a:cxn>
              <a:cxn ang="0">
                <a:pos x="49930" y="3687"/>
              </a:cxn>
              <a:cxn ang="0">
                <a:pos x="43938" y="3687"/>
              </a:cxn>
              <a:cxn ang="0">
                <a:pos x="39944" y="0"/>
              </a:cxn>
              <a:cxn ang="0">
                <a:pos x="31955" y="0"/>
              </a:cxn>
              <a:cxn ang="0">
                <a:pos x="27961" y="0"/>
              </a:cxn>
              <a:cxn ang="0">
                <a:pos x="23966" y="0"/>
              </a:cxn>
              <a:cxn ang="0">
                <a:pos x="19972" y="0"/>
              </a:cxn>
              <a:cxn ang="0">
                <a:pos x="15978" y="3687"/>
              </a:cxn>
              <a:cxn ang="0">
                <a:pos x="11983" y="3687"/>
              </a:cxn>
              <a:cxn ang="0">
                <a:pos x="7989" y="9218"/>
              </a:cxn>
              <a:cxn ang="0">
                <a:pos x="3994" y="12905"/>
              </a:cxn>
              <a:cxn ang="0">
                <a:pos x="3994" y="16592"/>
              </a:cxn>
              <a:cxn ang="0">
                <a:pos x="0" y="20279"/>
              </a:cxn>
              <a:cxn ang="0">
                <a:pos x="0" y="23966"/>
              </a:cxn>
              <a:cxn ang="0">
                <a:pos x="0" y="27653"/>
              </a:cxn>
              <a:cxn ang="0">
                <a:pos x="0" y="35027"/>
              </a:cxn>
              <a:cxn ang="0">
                <a:pos x="0" y="38715"/>
              </a:cxn>
              <a:cxn ang="0">
                <a:pos x="3994" y="42402"/>
              </a:cxn>
              <a:cxn ang="0">
                <a:pos x="3994" y="46089"/>
              </a:cxn>
              <a:cxn ang="0">
                <a:pos x="7989" y="49776"/>
              </a:cxn>
              <a:cxn ang="0">
                <a:pos x="11983" y="49776"/>
              </a:cxn>
              <a:cxn ang="0">
                <a:pos x="15978" y="53463"/>
              </a:cxn>
              <a:cxn ang="0">
                <a:pos x="19972" y="53463"/>
              </a:cxn>
              <a:cxn ang="0">
                <a:pos x="23966" y="57150"/>
              </a:cxn>
              <a:cxn ang="0">
                <a:pos x="27961" y="57150"/>
              </a:cxn>
              <a:cxn ang="0">
                <a:pos x="27961" y="57150"/>
              </a:cxn>
              <a:cxn ang="0">
                <a:pos x="27961" y="53463"/>
              </a:cxn>
            </a:cxnLst>
            <a:rect l="0" t="0" r="0" b="0"/>
            <a:pathLst>
              <a:path w="31" h="31">
                <a:moveTo>
                  <a:pt x="14" y="29"/>
                </a:moveTo>
                <a:lnTo>
                  <a:pt x="16" y="31"/>
                </a:lnTo>
                <a:lnTo>
                  <a:pt x="20" y="29"/>
                </a:lnTo>
                <a:lnTo>
                  <a:pt x="22" y="29"/>
                </a:lnTo>
                <a:lnTo>
                  <a:pt x="25" y="27"/>
                </a:lnTo>
                <a:lnTo>
                  <a:pt x="25" y="27"/>
                </a:lnTo>
                <a:lnTo>
                  <a:pt x="27" y="25"/>
                </a:lnTo>
                <a:lnTo>
                  <a:pt x="29" y="23"/>
                </a:lnTo>
                <a:lnTo>
                  <a:pt x="29" y="21"/>
                </a:lnTo>
                <a:lnTo>
                  <a:pt x="29" y="19"/>
                </a:lnTo>
                <a:lnTo>
                  <a:pt x="31" y="15"/>
                </a:lnTo>
                <a:lnTo>
                  <a:pt x="29" y="13"/>
                </a:lnTo>
                <a:lnTo>
                  <a:pt x="29" y="11"/>
                </a:lnTo>
                <a:lnTo>
                  <a:pt x="29" y="9"/>
                </a:lnTo>
                <a:lnTo>
                  <a:pt x="27" y="7"/>
                </a:lnTo>
                <a:lnTo>
                  <a:pt x="25" y="5"/>
                </a:lnTo>
                <a:lnTo>
                  <a:pt x="25" y="2"/>
                </a:lnTo>
                <a:lnTo>
                  <a:pt x="22" y="2"/>
                </a:lnTo>
                <a:lnTo>
                  <a:pt x="20" y="0"/>
                </a:lnTo>
                <a:lnTo>
                  <a:pt x="16" y="0"/>
                </a:lnTo>
                <a:lnTo>
                  <a:pt x="14" y="0"/>
                </a:lnTo>
                <a:lnTo>
                  <a:pt x="12" y="0"/>
                </a:lnTo>
                <a:lnTo>
                  <a:pt x="10" y="0"/>
                </a:lnTo>
                <a:lnTo>
                  <a:pt x="8" y="2"/>
                </a:lnTo>
                <a:lnTo>
                  <a:pt x="6" y="2"/>
                </a:lnTo>
                <a:lnTo>
                  <a:pt x="4" y="5"/>
                </a:lnTo>
                <a:lnTo>
                  <a:pt x="2" y="7"/>
                </a:lnTo>
                <a:lnTo>
                  <a:pt x="2" y="9"/>
                </a:lnTo>
                <a:lnTo>
                  <a:pt x="0" y="11"/>
                </a:lnTo>
                <a:lnTo>
                  <a:pt x="0" y="13"/>
                </a:lnTo>
                <a:lnTo>
                  <a:pt x="0" y="15"/>
                </a:lnTo>
                <a:lnTo>
                  <a:pt x="0" y="19"/>
                </a:lnTo>
                <a:lnTo>
                  <a:pt x="0" y="21"/>
                </a:lnTo>
                <a:lnTo>
                  <a:pt x="2" y="23"/>
                </a:lnTo>
                <a:lnTo>
                  <a:pt x="2" y="25"/>
                </a:lnTo>
                <a:lnTo>
                  <a:pt x="4" y="27"/>
                </a:lnTo>
                <a:lnTo>
                  <a:pt x="6" y="27"/>
                </a:lnTo>
                <a:lnTo>
                  <a:pt x="8" y="29"/>
                </a:lnTo>
                <a:lnTo>
                  <a:pt x="10" y="29"/>
                </a:lnTo>
                <a:lnTo>
                  <a:pt x="12" y="31"/>
                </a:lnTo>
                <a:lnTo>
                  <a:pt x="14" y="31"/>
                </a:lnTo>
                <a:lnTo>
                  <a:pt x="14" y="31"/>
                </a:lnTo>
                <a:lnTo>
                  <a:pt x="14" y="29"/>
                </a:lnTo>
                <a:close/>
              </a:path>
            </a:pathLst>
          </a:custGeom>
          <a:solidFill>
            <a:srgbClr val="000000">
              <a:alpha val="100000"/>
            </a:srgbClr>
          </a:solidFill>
          <a:ln w="9525">
            <a:noFill/>
          </a:ln>
        </p:spPr>
        <p:txBody>
          <a:bodyPr/>
          <a:lstStyle/>
          <a:p>
            <a:endParaRPr lang="zh-CN" altLang="en-US"/>
          </a:p>
        </p:txBody>
      </p:sp>
      <p:sp>
        <p:nvSpPr>
          <p:cNvPr id="102417" name="Freeform 26"/>
          <p:cNvSpPr/>
          <p:nvPr/>
        </p:nvSpPr>
        <p:spPr>
          <a:xfrm>
            <a:off x="2676525" y="3849688"/>
            <a:ext cx="61913" cy="55562"/>
          </a:xfrm>
          <a:custGeom>
            <a:avLst/>
            <a:gdLst/>
            <a:ahLst/>
            <a:cxnLst>
              <a:cxn ang="0">
                <a:pos x="27961" y="51977"/>
              </a:cxn>
              <a:cxn ang="0">
                <a:pos x="31955" y="55562"/>
              </a:cxn>
              <a:cxn ang="0">
                <a:pos x="39944" y="51977"/>
              </a:cxn>
              <a:cxn ang="0">
                <a:pos x="43938" y="51977"/>
              </a:cxn>
              <a:cxn ang="0">
                <a:pos x="47933" y="46600"/>
              </a:cxn>
              <a:cxn ang="0">
                <a:pos x="47933" y="46600"/>
              </a:cxn>
              <a:cxn ang="0">
                <a:pos x="51927" y="43016"/>
              </a:cxn>
              <a:cxn ang="0">
                <a:pos x="57919" y="39431"/>
              </a:cxn>
              <a:cxn ang="0">
                <a:pos x="57919" y="35846"/>
              </a:cxn>
              <a:cxn ang="0">
                <a:pos x="61913" y="32262"/>
              </a:cxn>
              <a:cxn ang="0">
                <a:pos x="61913" y="25093"/>
              </a:cxn>
              <a:cxn ang="0">
                <a:pos x="61913" y="21508"/>
              </a:cxn>
              <a:cxn ang="0">
                <a:pos x="57919" y="17923"/>
              </a:cxn>
              <a:cxn ang="0">
                <a:pos x="57919" y="14339"/>
              </a:cxn>
              <a:cxn ang="0">
                <a:pos x="51927" y="10754"/>
              </a:cxn>
              <a:cxn ang="0">
                <a:pos x="47933" y="7169"/>
              </a:cxn>
              <a:cxn ang="0">
                <a:pos x="47933" y="7169"/>
              </a:cxn>
              <a:cxn ang="0">
                <a:pos x="43938" y="3585"/>
              </a:cxn>
              <a:cxn ang="0">
                <a:pos x="39944" y="3585"/>
              </a:cxn>
              <a:cxn ang="0">
                <a:pos x="31955" y="0"/>
              </a:cxn>
              <a:cxn ang="0">
                <a:pos x="27961" y="0"/>
              </a:cxn>
              <a:cxn ang="0">
                <a:pos x="23966" y="0"/>
              </a:cxn>
              <a:cxn ang="0">
                <a:pos x="19972" y="3585"/>
              </a:cxn>
              <a:cxn ang="0">
                <a:pos x="15978" y="3585"/>
              </a:cxn>
              <a:cxn ang="0">
                <a:pos x="11983" y="7169"/>
              </a:cxn>
              <a:cxn ang="0">
                <a:pos x="7989" y="7169"/>
              </a:cxn>
              <a:cxn ang="0">
                <a:pos x="3994" y="10754"/>
              </a:cxn>
              <a:cxn ang="0">
                <a:pos x="3994" y="14339"/>
              </a:cxn>
              <a:cxn ang="0">
                <a:pos x="0" y="17923"/>
              </a:cxn>
              <a:cxn ang="0">
                <a:pos x="0" y="21508"/>
              </a:cxn>
              <a:cxn ang="0">
                <a:pos x="0" y="25093"/>
              </a:cxn>
              <a:cxn ang="0">
                <a:pos x="0" y="32262"/>
              </a:cxn>
              <a:cxn ang="0">
                <a:pos x="0" y="35846"/>
              </a:cxn>
              <a:cxn ang="0">
                <a:pos x="3994" y="39431"/>
              </a:cxn>
              <a:cxn ang="0">
                <a:pos x="3994" y="43016"/>
              </a:cxn>
              <a:cxn ang="0">
                <a:pos x="7989" y="46600"/>
              </a:cxn>
              <a:cxn ang="0">
                <a:pos x="11983" y="46600"/>
              </a:cxn>
              <a:cxn ang="0">
                <a:pos x="15978" y="51977"/>
              </a:cxn>
              <a:cxn ang="0">
                <a:pos x="19972" y="51977"/>
              </a:cxn>
              <a:cxn ang="0">
                <a:pos x="23966" y="55562"/>
              </a:cxn>
              <a:cxn ang="0">
                <a:pos x="27961" y="55562"/>
              </a:cxn>
              <a:cxn ang="0">
                <a:pos x="27961" y="55562"/>
              </a:cxn>
              <a:cxn ang="0">
                <a:pos x="27961" y="51977"/>
              </a:cxn>
            </a:cxnLst>
            <a:rect l="0" t="0" r="0" b="0"/>
            <a:pathLst>
              <a:path w="31" h="31">
                <a:moveTo>
                  <a:pt x="14" y="29"/>
                </a:moveTo>
                <a:lnTo>
                  <a:pt x="16" y="31"/>
                </a:lnTo>
                <a:lnTo>
                  <a:pt x="20" y="29"/>
                </a:lnTo>
                <a:lnTo>
                  <a:pt x="22" y="29"/>
                </a:lnTo>
                <a:lnTo>
                  <a:pt x="24" y="26"/>
                </a:lnTo>
                <a:lnTo>
                  <a:pt x="24" y="26"/>
                </a:lnTo>
                <a:lnTo>
                  <a:pt x="26" y="24"/>
                </a:lnTo>
                <a:lnTo>
                  <a:pt x="29" y="22"/>
                </a:lnTo>
                <a:lnTo>
                  <a:pt x="29" y="20"/>
                </a:lnTo>
                <a:lnTo>
                  <a:pt x="31" y="18"/>
                </a:lnTo>
                <a:lnTo>
                  <a:pt x="31" y="14"/>
                </a:lnTo>
                <a:lnTo>
                  <a:pt x="31" y="12"/>
                </a:lnTo>
                <a:lnTo>
                  <a:pt x="29" y="10"/>
                </a:lnTo>
                <a:lnTo>
                  <a:pt x="29" y="8"/>
                </a:lnTo>
                <a:lnTo>
                  <a:pt x="26" y="6"/>
                </a:lnTo>
                <a:lnTo>
                  <a:pt x="24" y="4"/>
                </a:lnTo>
                <a:lnTo>
                  <a:pt x="24" y="4"/>
                </a:lnTo>
                <a:lnTo>
                  <a:pt x="22" y="2"/>
                </a:lnTo>
                <a:lnTo>
                  <a:pt x="20" y="2"/>
                </a:lnTo>
                <a:lnTo>
                  <a:pt x="16" y="0"/>
                </a:lnTo>
                <a:lnTo>
                  <a:pt x="14" y="0"/>
                </a:lnTo>
                <a:lnTo>
                  <a:pt x="12" y="0"/>
                </a:lnTo>
                <a:lnTo>
                  <a:pt x="10" y="2"/>
                </a:lnTo>
                <a:lnTo>
                  <a:pt x="8" y="2"/>
                </a:lnTo>
                <a:lnTo>
                  <a:pt x="6" y="4"/>
                </a:lnTo>
                <a:lnTo>
                  <a:pt x="4" y="4"/>
                </a:lnTo>
                <a:lnTo>
                  <a:pt x="2" y="6"/>
                </a:lnTo>
                <a:lnTo>
                  <a:pt x="2" y="8"/>
                </a:lnTo>
                <a:lnTo>
                  <a:pt x="0" y="10"/>
                </a:lnTo>
                <a:lnTo>
                  <a:pt x="0" y="12"/>
                </a:lnTo>
                <a:lnTo>
                  <a:pt x="0" y="14"/>
                </a:lnTo>
                <a:lnTo>
                  <a:pt x="0" y="18"/>
                </a:lnTo>
                <a:lnTo>
                  <a:pt x="0" y="20"/>
                </a:lnTo>
                <a:lnTo>
                  <a:pt x="2" y="22"/>
                </a:lnTo>
                <a:lnTo>
                  <a:pt x="2" y="24"/>
                </a:lnTo>
                <a:lnTo>
                  <a:pt x="4" y="26"/>
                </a:lnTo>
                <a:lnTo>
                  <a:pt x="6" y="26"/>
                </a:lnTo>
                <a:lnTo>
                  <a:pt x="8" y="29"/>
                </a:lnTo>
                <a:lnTo>
                  <a:pt x="10" y="29"/>
                </a:lnTo>
                <a:lnTo>
                  <a:pt x="12" y="31"/>
                </a:lnTo>
                <a:lnTo>
                  <a:pt x="14" y="31"/>
                </a:lnTo>
                <a:lnTo>
                  <a:pt x="14" y="31"/>
                </a:lnTo>
                <a:lnTo>
                  <a:pt x="14" y="29"/>
                </a:lnTo>
                <a:close/>
              </a:path>
            </a:pathLst>
          </a:custGeom>
          <a:solidFill>
            <a:srgbClr val="000000">
              <a:alpha val="100000"/>
            </a:srgbClr>
          </a:solidFill>
          <a:ln w="9525">
            <a:noFill/>
          </a:ln>
        </p:spPr>
        <p:txBody>
          <a:bodyPr/>
          <a:lstStyle/>
          <a:p>
            <a:endParaRPr lang="zh-CN" altLang="en-US"/>
          </a:p>
        </p:txBody>
      </p:sp>
      <p:sp>
        <p:nvSpPr>
          <p:cNvPr id="102418" name="Freeform 27"/>
          <p:cNvSpPr/>
          <p:nvPr/>
        </p:nvSpPr>
        <p:spPr>
          <a:xfrm>
            <a:off x="1241425" y="3849688"/>
            <a:ext cx="61913" cy="55562"/>
          </a:xfrm>
          <a:custGeom>
            <a:avLst/>
            <a:gdLst/>
            <a:ahLst/>
            <a:cxnLst>
              <a:cxn ang="0">
                <a:pos x="0" y="0"/>
              </a:cxn>
              <a:cxn ang="0">
                <a:pos x="3994" y="55562"/>
              </a:cxn>
              <a:cxn ang="0">
                <a:pos x="61913" y="28677"/>
              </a:cxn>
              <a:cxn ang="0">
                <a:pos x="3994" y="3585"/>
              </a:cxn>
              <a:cxn ang="0">
                <a:pos x="3994" y="3585"/>
              </a:cxn>
              <a:cxn ang="0">
                <a:pos x="0" y="0"/>
              </a:cxn>
            </a:cxnLst>
            <a:rect l="0" t="0" r="0" b="0"/>
            <a:pathLst>
              <a:path w="31" h="31">
                <a:moveTo>
                  <a:pt x="0" y="0"/>
                </a:moveTo>
                <a:lnTo>
                  <a:pt x="2" y="31"/>
                </a:lnTo>
                <a:lnTo>
                  <a:pt x="31" y="16"/>
                </a:lnTo>
                <a:lnTo>
                  <a:pt x="2" y="2"/>
                </a:lnTo>
                <a:lnTo>
                  <a:pt x="2" y="2"/>
                </a:lnTo>
                <a:lnTo>
                  <a:pt x="0" y="0"/>
                </a:lnTo>
                <a:close/>
              </a:path>
            </a:pathLst>
          </a:custGeom>
          <a:solidFill>
            <a:srgbClr val="000000">
              <a:alpha val="100000"/>
            </a:srgbClr>
          </a:solidFill>
          <a:ln w="9525">
            <a:noFill/>
          </a:ln>
        </p:spPr>
        <p:txBody>
          <a:bodyPr/>
          <a:lstStyle/>
          <a:p>
            <a:endParaRPr lang="zh-CN" altLang="en-US"/>
          </a:p>
        </p:txBody>
      </p:sp>
      <p:sp>
        <p:nvSpPr>
          <p:cNvPr id="102419" name="Freeform 29"/>
          <p:cNvSpPr/>
          <p:nvPr/>
        </p:nvSpPr>
        <p:spPr>
          <a:xfrm>
            <a:off x="7935913" y="2973388"/>
            <a:ext cx="100012" cy="80962"/>
          </a:xfrm>
          <a:custGeom>
            <a:avLst/>
            <a:gdLst/>
            <a:ahLst/>
            <a:cxnLst>
              <a:cxn ang="0">
                <a:pos x="0" y="75739"/>
              </a:cxn>
              <a:cxn ang="0">
                <a:pos x="100012" y="80962"/>
              </a:cxn>
              <a:cxn ang="0">
                <a:pos x="51619" y="0"/>
              </a:cxn>
              <a:cxn ang="0">
                <a:pos x="6452" y="80962"/>
              </a:cxn>
              <a:cxn ang="0">
                <a:pos x="6452" y="80962"/>
              </a:cxn>
              <a:cxn ang="0">
                <a:pos x="0" y="75739"/>
              </a:cxn>
            </a:cxnLst>
            <a:rect l="0" t="0" r="0" b="0"/>
            <a:pathLst>
              <a:path w="31" h="31">
                <a:moveTo>
                  <a:pt x="0" y="29"/>
                </a:moveTo>
                <a:lnTo>
                  <a:pt x="31" y="31"/>
                </a:lnTo>
                <a:lnTo>
                  <a:pt x="16" y="0"/>
                </a:lnTo>
                <a:lnTo>
                  <a:pt x="2" y="31"/>
                </a:lnTo>
                <a:lnTo>
                  <a:pt x="2" y="31"/>
                </a:lnTo>
                <a:lnTo>
                  <a:pt x="0" y="29"/>
                </a:lnTo>
                <a:close/>
              </a:path>
            </a:pathLst>
          </a:custGeom>
          <a:solidFill>
            <a:srgbClr val="000000">
              <a:alpha val="100000"/>
            </a:srgbClr>
          </a:solidFill>
          <a:ln w="9525">
            <a:noFill/>
          </a:ln>
        </p:spPr>
        <p:txBody>
          <a:bodyPr/>
          <a:lstStyle/>
          <a:p>
            <a:endParaRPr lang="zh-CN" altLang="en-US"/>
          </a:p>
        </p:txBody>
      </p:sp>
      <p:sp>
        <p:nvSpPr>
          <p:cNvPr id="102420" name="Freeform 30"/>
          <p:cNvSpPr/>
          <p:nvPr/>
        </p:nvSpPr>
        <p:spPr>
          <a:xfrm>
            <a:off x="1282700" y="5614988"/>
            <a:ext cx="238125" cy="260350"/>
          </a:xfrm>
          <a:custGeom>
            <a:avLst/>
            <a:gdLst/>
            <a:ahLst/>
            <a:cxnLst>
              <a:cxn ang="0">
                <a:pos x="0" y="154753"/>
              </a:cxn>
              <a:cxn ang="0">
                <a:pos x="3969" y="172960"/>
              </a:cxn>
              <a:cxn ang="0">
                <a:pos x="7938" y="187525"/>
              </a:cxn>
              <a:cxn ang="0">
                <a:pos x="15875" y="202090"/>
              </a:cxn>
              <a:cxn ang="0">
                <a:pos x="23813" y="218476"/>
              </a:cxn>
              <a:cxn ang="0">
                <a:pos x="35719" y="229399"/>
              </a:cxn>
              <a:cxn ang="0">
                <a:pos x="47625" y="240323"/>
              </a:cxn>
              <a:cxn ang="0">
                <a:pos x="65484" y="247606"/>
              </a:cxn>
              <a:cxn ang="0">
                <a:pos x="81359" y="254888"/>
              </a:cxn>
              <a:cxn ang="0">
                <a:pos x="101203" y="260350"/>
              </a:cxn>
              <a:cxn ang="0">
                <a:pos x="123031" y="260350"/>
              </a:cxn>
              <a:cxn ang="0">
                <a:pos x="138906" y="260350"/>
              </a:cxn>
              <a:cxn ang="0">
                <a:pos x="158750" y="254888"/>
              </a:cxn>
              <a:cxn ang="0">
                <a:pos x="176609" y="247606"/>
              </a:cxn>
              <a:cxn ang="0">
                <a:pos x="192484" y="240323"/>
              </a:cxn>
              <a:cxn ang="0">
                <a:pos x="204391" y="229399"/>
              </a:cxn>
              <a:cxn ang="0">
                <a:pos x="216297" y="218476"/>
              </a:cxn>
              <a:cxn ang="0">
                <a:pos x="224234" y="202090"/>
              </a:cxn>
              <a:cxn ang="0">
                <a:pos x="234156" y="187525"/>
              </a:cxn>
              <a:cxn ang="0">
                <a:pos x="238125" y="172960"/>
              </a:cxn>
              <a:cxn ang="0">
                <a:pos x="238125" y="154753"/>
              </a:cxn>
              <a:cxn ang="0">
                <a:pos x="238125" y="0"/>
              </a:cxn>
              <a:cxn ang="0">
                <a:pos x="3969" y="0"/>
              </a:cxn>
              <a:cxn ang="0">
                <a:pos x="3969" y="154753"/>
              </a:cxn>
              <a:cxn ang="0">
                <a:pos x="3969" y="154753"/>
              </a:cxn>
            </a:cxnLst>
            <a:rect l="0" t="0" r="0" b="0"/>
            <a:pathLst>
              <a:path w="120" h="143">
                <a:moveTo>
                  <a:pt x="0" y="85"/>
                </a:moveTo>
                <a:lnTo>
                  <a:pt x="2" y="95"/>
                </a:lnTo>
                <a:lnTo>
                  <a:pt x="4" y="103"/>
                </a:lnTo>
                <a:lnTo>
                  <a:pt x="8" y="111"/>
                </a:lnTo>
                <a:lnTo>
                  <a:pt x="12" y="120"/>
                </a:lnTo>
                <a:lnTo>
                  <a:pt x="18" y="126"/>
                </a:lnTo>
                <a:lnTo>
                  <a:pt x="24" y="132"/>
                </a:lnTo>
                <a:lnTo>
                  <a:pt x="33" y="136"/>
                </a:lnTo>
                <a:lnTo>
                  <a:pt x="41" y="140"/>
                </a:lnTo>
                <a:lnTo>
                  <a:pt x="51" y="143"/>
                </a:lnTo>
                <a:lnTo>
                  <a:pt x="62" y="143"/>
                </a:lnTo>
                <a:lnTo>
                  <a:pt x="70" y="143"/>
                </a:lnTo>
                <a:lnTo>
                  <a:pt x="80" y="140"/>
                </a:lnTo>
                <a:lnTo>
                  <a:pt x="89" y="136"/>
                </a:lnTo>
                <a:lnTo>
                  <a:pt x="97" y="132"/>
                </a:lnTo>
                <a:lnTo>
                  <a:pt x="103" y="126"/>
                </a:lnTo>
                <a:lnTo>
                  <a:pt x="109" y="120"/>
                </a:lnTo>
                <a:lnTo>
                  <a:pt x="113" y="111"/>
                </a:lnTo>
                <a:lnTo>
                  <a:pt x="118" y="103"/>
                </a:lnTo>
                <a:lnTo>
                  <a:pt x="120" y="95"/>
                </a:lnTo>
                <a:lnTo>
                  <a:pt x="120" y="85"/>
                </a:lnTo>
                <a:lnTo>
                  <a:pt x="120" y="0"/>
                </a:lnTo>
                <a:lnTo>
                  <a:pt x="2" y="0"/>
                </a:lnTo>
                <a:lnTo>
                  <a:pt x="2" y="85"/>
                </a:lnTo>
                <a:lnTo>
                  <a:pt x="2" y="85"/>
                </a:lnTo>
              </a:path>
            </a:pathLst>
          </a:custGeom>
          <a:no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102421" name="Freeform 31"/>
          <p:cNvSpPr/>
          <p:nvPr/>
        </p:nvSpPr>
        <p:spPr>
          <a:xfrm>
            <a:off x="1647825" y="5149850"/>
            <a:ext cx="273050" cy="247650"/>
          </a:xfrm>
          <a:custGeom>
            <a:avLst/>
            <a:gdLst/>
            <a:ahLst/>
            <a:cxnLst>
              <a:cxn ang="0">
                <a:pos x="135528" y="247650"/>
              </a:cxn>
              <a:cxn ang="0">
                <a:pos x="161438" y="247650"/>
              </a:cxn>
              <a:cxn ang="0">
                <a:pos x="181369" y="244035"/>
              </a:cxn>
              <a:cxn ang="0">
                <a:pos x="197314" y="234996"/>
              </a:cxn>
              <a:cxn ang="0">
                <a:pos x="219237" y="224150"/>
              </a:cxn>
              <a:cxn ang="0">
                <a:pos x="235182" y="213304"/>
              </a:cxn>
              <a:cxn ang="0">
                <a:pos x="247140" y="198843"/>
              </a:cxn>
              <a:cxn ang="0">
                <a:pos x="259099" y="182574"/>
              </a:cxn>
              <a:cxn ang="0">
                <a:pos x="267071" y="164497"/>
              </a:cxn>
              <a:cxn ang="0">
                <a:pos x="273050" y="146421"/>
              </a:cxn>
              <a:cxn ang="0">
                <a:pos x="273050" y="122921"/>
              </a:cxn>
              <a:cxn ang="0">
                <a:pos x="273050" y="104845"/>
              </a:cxn>
              <a:cxn ang="0">
                <a:pos x="267071" y="86768"/>
              </a:cxn>
              <a:cxn ang="0">
                <a:pos x="259099" y="66884"/>
              </a:cxn>
              <a:cxn ang="0">
                <a:pos x="247140" y="52422"/>
              </a:cxn>
              <a:cxn ang="0">
                <a:pos x="235182" y="37961"/>
              </a:cxn>
              <a:cxn ang="0">
                <a:pos x="219237" y="25307"/>
              </a:cxn>
              <a:cxn ang="0">
                <a:pos x="197314" y="14461"/>
              </a:cxn>
              <a:cxn ang="0">
                <a:pos x="181369" y="7231"/>
              </a:cxn>
              <a:cxn ang="0">
                <a:pos x="161438" y="3615"/>
              </a:cxn>
              <a:cxn ang="0">
                <a:pos x="135528" y="0"/>
              </a:cxn>
              <a:cxn ang="0">
                <a:pos x="115598" y="3615"/>
              </a:cxn>
              <a:cxn ang="0">
                <a:pos x="93674" y="7231"/>
              </a:cxn>
              <a:cxn ang="0">
                <a:pos x="73743" y="14461"/>
              </a:cxn>
              <a:cxn ang="0">
                <a:pos x="57799" y="25307"/>
              </a:cxn>
              <a:cxn ang="0">
                <a:pos x="41854" y="37961"/>
              </a:cxn>
              <a:cxn ang="0">
                <a:pos x="27903" y="52422"/>
              </a:cxn>
              <a:cxn ang="0">
                <a:pos x="15945" y="66884"/>
              </a:cxn>
              <a:cxn ang="0">
                <a:pos x="7972" y="86768"/>
              </a:cxn>
              <a:cxn ang="0">
                <a:pos x="3986" y="104845"/>
              </a:cxn>
              <a:cxn ang="0">
                <a:pos x="0" y="122921"/>
              </a:cxn>
              <a:cxn ang="0">
                <a:pos x="3986" y="146421"/>
              </a:cxn>
              <a:cxn ang="0">
                <a:pos x="7972" y="164497"/>
              </a:cxn>
              <a:cxn ang="0">
                <a:pos x="15945" y="182574"/>
              </a:cxn>
              <a:cxn ang="0">
                <a:pos x="27903" y="198843"/>
              </a:cxn>
              <a:cxn ang="0">
                <a:pos x="41854" y="213304"/>
              </a:cxn>
              <a:cxn ang="0">
                <a:pos x="57799" y="224150"/>
              </a:cxn>
              <a:cxn ang="0">
                <a:pos x="73743" y="234996"/>
              </a:cxn>
              <a:cxn ang="0">
                <a:pos x="93674" y="244035"/>
              </a:cxn>
              <a:cxn ang="0">
                <a:pos x="115598" y="247650"/>
              </a:cxn>
              <a:cxn ang="0">
                <a:pos x="135528" y="247650"/>
              </a:cxn>
              <a:cxn ang="0">
                <a:pos x="135528" y="247650"/>
              </a:cxn>
            </a:cxnLst>
            <a:rect l="0" t="0" r="0" b="0"/>
            <a:pathLst>
              <a:path w="137" h="137">
                <a:moveTo>
                  <a:pt x="68" y="137"/>
                </a:moveTo>
                <a:lnTo>
                  <a:pt x="81" y="137"/>
                </a:lnTo>
                <a:lnTo>
                  <a:pt x="91" y="135"/>
                </a:lnTo>
                <a:lnTo>
                  <a:pt x="99" y="130"/>
                </a:lnTo>
                <a:lnTo>
                  <a:pt x="110" y="124"/>
                </a:lnTo>
                <a:lnTo>
                  <a:pt x="118" y="118"/>
                </a:lnTo>
                <a:lnTo>
                  <a:pt x="124" y="110"/>
                </a:lnTo>
                <a:lnTo>
                  <a:pt x="130" y="101"/>
                </a:lnTo>
                <a:lnTo>
                  <a:pt x="134" y="91"/>
                </a:lnTo>
                <a:lnTo>
                  <a:pt x="137" y="81"/>
                </a:lnTo>
                <a:lnTo>
                  <a:pt x="137" y="68"/>
                </a:lnTo>
                <a:lnTo>
                  <a:pt x="137" y="58"/>
                </a:lnTo>
                <a:lnTo>
                  <a:pt x="134" y="48"/>
                </a:lnTo>
                <a:lnTo>
                  <a:pt x="130" y="37"/>
                </a:lnTo>
                <a:lnTo>
                  <a:pt x="124" y="29"/>
                </a:lnTo>
                <a:lnTo>
                  <a:pt x="118" y="21"/>
                </a:lnTo>
                <a:lnTo>
                  <a:pt x="110" y="14"/>
                </a:lnTo>
                <a:lnTo>
                  <a:pt x="99" y="8"/>
                </a:lnTo>
                <a:lnTo>
                  <a:pt x="91" y="4"/>
                </a:lnTo>
                <a:lnTo>
                  <a:pt x="81" y="2"/>
                </a:lnTo>
                <a:lnTo>
                  <a:pt x="68" y="0"/>
                </a:lnTo>
                <a:lnTo>
                  <a:pt x="58" y="2"/>
                </a:lnTo>
                <a:lnTo>
                  <a:pt x="47" y="4"/>
                </a:lnTo>
                <a:lnTo>
                  <a:pt x="37" y="8"/>
                </a:lnTo>
                <a:lnTo>
                  <a:pt x="29" y="14"/>
                </a:lnTo>
                <a:lnTo>
                  <a:pt x="21" y="21"/>
                </a:lnTo>
                <a:lnTo>
                  <a:pt x="14" y="29"/>
                </a:lnTo>
                <a:lnTo>
                  <a:pt x="8" y="37"/>
                </a:lnTo>
                <a:lnTo>
                  <a:pt x="4" y="48"/>
                </a:lnTo>
                <a:lnTo>
                  <a:pt x="2" y="58"/>
                </a:lnTo>
                <a:lnTo>
                  <a:pt x="0" y="68"/>
                </a:lnTo>
                <a:lnTo>
                  <a:pt x="2" y="81"/>
                </a:lnTo>
                <a:lnTo>
                  <a:pt x="4" y="91"/>
                </a:lnTo>
                <a:lnTo>
                  <a:pt x="8" y="101"/>
                </a:lnTo>
                <a:lnTo>
                  <a:pt x="14" y="110"/>
                </a:lnTo>
                <a:lnTo>
                  <a:pt x="21" y="118"/>
                </a:lnTo>
                <a:lnTo>
                  <a:pt x="29" y="124"/>
                </a:lnTo>
                <a:lnTo>
                  <a:pt x="37" y="130"/>
                </a:lnTo>
                <a:lnTo>
                  <a:pt x="47" y="135"/>
                </a:lnTo>
                <a:lnTo>
                  <a:pt x="58" y="137"/>
                </a:lnTo>
                <a:lnTo>
                  <a:pt x="68" y="137"/>
                </a:lnTo>
                <a:lnTo>
                  <a:pt x="68" y="137"/>
                </a:lnTo>
              </a:path>
            </a:pathLst>
          </a:custGeom>
          <a:no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102422" name="Line 32"/>
          <p:cNvSpPr/>
          <p:nvPr/>
        </p:nvSpPr>
        <p:spPr>
          <a:xfrm>
            <a:off x="1706563" y="4897438"/>
            <a:ext cx="155575" cy="87312"/>
          </a:xfrm>
          <a:prstGeom prst="line">
            <a:avLst/>
          </a:prstGeom>
          <a:ln w="12700" cap="flat" cmpd="sng">
            <a:solidFill>
              <a:srgbClr val="000000"/>
            </a:solidFill>
            <a:prstDash val="solid"/>
            <a:headEnd type="none" w="med" len="med"/>
            <a:tailEnd type="none" w="med" len="med"/>
          </a:ln>
        </p:spPr>
      </p:sp>
      <p:sp>
        <p:nvSpPr>
          <p:cNvPr id="102423" name="Rectangle 33"/>
          <p:cNvSpPr/>
          <p:nvPr/>
        </p:nvSpPr>
        <p:spPr>
          <a:xfrm>
            <a:off x="1841500" y="4800600"/>
            <a:ext cx="63500" cy="136525"/>
          </a:xfrm>
          <a:prstGeom prst="rect">
            <a:avLst/>
          </a:prstGeom>
          <a:noFill/>
          <a:ln w="9525">
            <a:noFill/>
          </a:ln>
        </p:spPr>
        <p:txBody>
          <a:bodyPr wrap="none" lIns="0" tIns="0" rIns="0" bIns="0">
            <a:spAutoFit/>
          </a:bodyPr>
          <a:lstStyle/>
          <a:p>
            <a:r>
              <a:rPr lang="zh-CN" altLang="en-US" sz="900" b="0" i="0" dirty="0">
                <a:solidFill>
                  <a:srgbClr val="000000"/>
                </a:solidFill>
                <a:latin typeface="Arial" panose="020B0604020202020204" pitchFamily="34" charset="0"/>
                <a:ea typeface="宋体" panose="02010600030101010101" pitchFamily="2" charset="-122"/>
              </a:rPr>
              <a:t>1</a:t>
            </a:r>
            <a:endParaRPr lang="zh-CN" altLang="en-US" sz="2400" b="0" i="0" dirty="0">
              <a:solidFill>
                <a:schemeClr val="tx1"/>
              </a:solidFill>
              <a:latin typeface="Times New Roman" panose="02020603050405020304" pitchFamily="18" charset="0"/>
              <a:ea typeface="宋体" panose="02010600030101010101" pitchFamily="2" charset="-122"/>
            </a:endParaRPr>
          </a:p>
        </p:txBody>
      </p:sp>
      <p:sp>
        <p:nvSpPr>
          <p:cNvPr id="102424" name="Rectangle 34"/>
          <p:cNvSpPr/>
          <p:nvPr/>
        </p:nvSpPr>
        <p:spPr>
          <a:xfrm>
            <a:off x="1920875" y="4800600"/>
            <a:ext cx="63500" cy="136525"/>
          </a:xfrm>
          <a:prstGeom prst="rect">
            <a:avLst/>
          </a:prstGeom>
          <a:noFill/>
          <a:ln w="9525">
            <a:noFill/>
          </a:ln>
        </p:spPr>
        <p:txBody>
          <a:bodyPr wrap="none" lIns="0" tIns="0" rIns="0" bIns="0">
            <a:spAutoFit/>
          </a:bodyPr>
          <a:lstStyle/>
          <a:p>
            <a:r>
              <a:rPr lang="zh-CN" altLang="en-US" sz="900" b="0" i="0" dirty="0">
                <a:solidFill>
                  <a:srgbClr val="000000"/>
                </a:solidFill>
                <a:latin typeface="Arial" panose="020B0604020202020204" pitchFamily="34" charset="0"/>
                <a:ea typeface="宋体" panose="02010600030101010101" pitchFamily="2" charset="-122"/>
              </a:rPr>
              <a:t>6</a:t>
            </a:r>
            <a:endParaRPr lang="zh-CN" altLang="en-US" sz="2400" b="0" i="0" dirty="0">
              <a:solidFill>
                <a:schemeClr val="tx1"/>
              </a:solidFill>
              <a:latin typeface="Times New Roman" panose="02020603050405020304" pitchFamily="18" charset="0"/>
              <a:ea typeface="宋体" panose="02010600030101010101" pitchFamily="2" charset="-122"/>
            </a:endParaRPr>
          </a:p>
        </p:txBody>
      </p:sp>
      <p:sp>
        <p:nvSpPr>
          <p:cNvPr id="102425" name="Line 35"/>
          <p:cNvSpPr/>
          <p:nvPr/>
        </p:nvSpPr>
        <p:spPr>
          <a:xfrm>
            <a:off x="1782763" y="3867150"/>
            <a:ext cx="3175" cy="1233488"/>
          </a:xfrm>
          <a:prstGeom prst="line">
            <a:avLst/>
          </a:prstGeom>
          <a:ln w="22225" cap="flat" cmpd="sng">
            <a:solidFill>
              <a:srgbClr val="000000"/>
            </a:solidFill>
            <a:prstDash val="solid"/>
            <a:headEnd type="none" w="med" len="med"/>
            <a:tailEnd type="none" w="med" len="med"/>
          </a:ln>
        </p:spPr>
      </p:sp>
      <p:sp>
        <p:nvSpPr>
          <p:cNvPr id="102426" name="Freeform 39"/>
          <p:cNvSpPr/>
          <p:nvPr/>
        </p:nvSpPr>
        <p:spPr>
          <a:xfrm>
            <a:off x="1579563" y="5246688"/>
            <a:ext cx="60325" cy="57150"/>
          </a:xfrm>
          <a:custGeom>
            <a:avLst/>
            <a:gdLst/>
            <a:ahLst/>
            <a:cxnLst>
              <a:cxn ang="0">
                <a:pos x="0" y="0"/>
              </a:cxn>
              <a:cxn ang="0">
                <a:pos x="3892" y="57150"/>
              </a:cxn>
              <a:cxn ang="0">
                <a:pos x="60325" y="25810"/>
              </a:cxn>
              <a:cxn ang="0">
                <a:pos x="3892" y="0"/>
              </a:cxn>
              <a:cxn ang="0">
                <a:pos x="3892" y="0"/>
              </a:cxn>
              <a:cxn ang="0">
                <a:pos x="0" y="0"/>
              </a:cxn>
            </a:cxnLst>
            <a:rect l="0" t="0" r="0" b="0"/>
            <a:pathLst>
              <a:path w="31" h="31">
                <a:moveTo>
                  <a:pt x="0" y="0"/>
                </a:moveTo>
                <a:lnTo>
                  <a:pt x="2" y="31"/>
                </a:lnTo>
                <a:lnTo>
                  <a:pt x="31" y="14"/>
                </a:lnTo>
                <a:lnTo>
                  <a:pt x="2" y="0"/>
                </a:lnTo>
                <a:lnTo>
                  <a:pt x="2" y="0"/>
                </a:lnTo>
                <a:lnTo>
                  <a:pt x="0" y="0"/>
                </a:lnTo>
                <a:close/>
              </a:path>
            </a:pathLst>
          </a:custGeom>
          <a:solidFill>
            <a:srgbClr val="000000">
              <a:alpha val="100000"/>
            </a:srgbClr>
          </a:solidFill>
          <a:ln w="9525">
            <a:noFill/>
          </a:ln>
        </p:spPr>
        <p:txBody>
          <a:bodyPr/>
          <a:lstStyle/>
          <a:p>
            <a:endParaRPr lang="zh-CN" altLang="en-US"/>
          </a:p>
        </p:txBody>
      </p:sp>
      <p:sp>
        <p:nvSpPr>
          <p:cNvPr id="102427" name="Freeform 41"/>
          <p:cNvSpPr/>
          <p:nvPr/>
        </p:nvSpPr>
        <p:spPr>
          <a:xfrm>
            <a:off x="2700338" y="3875088"/>
            <a:ext cx="1497012" cy="1527175"/>
          </a:xfrm>
          <a:custGeom>
            <a:avLst/>
            <a:gdLst/>
            <a:ahLst/>
            <a:cxnLst>
              <a:cxn ang="0">
                <a:pos x="0" y="0"/>
              </a:cxn>
              <a:cxn ang="0">
                <a:pos x="0" y="1409141"/>
              </a:cxn>
              <a:cxn ang="0">
                <a:pos x="1497012" y="1409141"/>
              </a:cxn>
              <a:cxn ang="0">
                <a:pos x="1497012" y="1527175"/>
              </a:cxn>
            </a:cxnLst>
            <a:rect l="0" t="0" r="0" b="0"/>
            <a:pathLst>
              <a:path w="754" h="841">
                <a:moveTo>
                  <a:pt x="0" y="0"/>
                </a:moveTo>
                <a:lnTo>
                  <a:pt x="0" y="776"/>
                </a:lnTo>
                <a:lnTo>
                  <a:pt x="754" y="776"/>
                </a:lnTo>
                <a:lnTo>
                  <a:pt x="754" y="841"/>
                </a:lnTo>
              </a:path>
            </a:pathLst>
          </a:custGeom>
          <a:noFill/>
          <a:ln w="22225" cap="flat" cmpd="sng">
            <a:solidFill>
              <a:srgbClr val="000000">
                <a:alpha val="100000"/>
              </a:srgbClr>
            </a:solidFill>
            <a:prstDash val="solid"/>
            <a:round/>
            <a:headEnd type="none" w="med" len="med"/>
            <a:tailEnd type="none" w="med" len="med"/>
          </a:ln>
        </p:spPr>
        <p:txBody>
          <a:bodyPr/>
          <a:lstStyle/>
          <a:p>
            <a:endParaRPr lang="zh-CN" altLang="en-US"/>
          </a:p>
        </p:txBody>
      </p:sp>
      <p:sp>
        <p:nvSpPr>
          <p:cNvPr id="102428" name="Freeform 42"/>
          <p:cNvSpPr/>
          <p:nvPr/>
        </p:nvSpPr>
        <p:spPr>
          <a:xfrm>
            <a:off x="4467225" y="3043238"/>
            <a:ext cx="3513138" cy="2989262"/>
          </a:xfrm>
          <a:custGeom>
            <a:avLst/>
            <a:gdLst/>
            <a:ahLst/>
            <a:cxnLst>
              <a:cxn ang="0">
                <a:pos x="3513138" y="0"/>
              </a:cxn>
              <a:cxn ang="0">
                <a:pos x="3513138" y="2989262"/>
              </a:cxn>
              <a:cxn ang="0">
                <a:pos x="0" y="2989262"/>
              </a:cxn>
              <a:cxn ang="0">
                <a:pos x="0" y="2712422"/>
              </a:cxn>
            </a:cxnLst>
            <a:rect l="0" t="0" r="0" b="0"/>
            <a:pathLst>
              <a:path w="1783" h="1976">
                <a:moveTo>
                  <a:pt x="1783" y="0"/>
                </a:moveTo>
                <a:lnTo>
                  <a:pt x="1783" y="1976"/>
                </a:lnTo>
                <a:lnTo>
                  <a:pt x="0" y="1976"/>
                </a:lnTo>
                <a:lnTo>
                  <a:pt x="0" y="1793"/>
                </a:lnTo>
              </a:path>
            </a:pathLst>
          </a:custGeom>
          <a:noFill/>
          <a:ln w="22225" cap="flat" cmpd="sng">
            <a:solidFill>
              <a:srgbClr val="000000">
                <a:alpha val="100000"/>
              </a:srgbClr>
            </a:solidFill>
            <a:prstDash val="solid"/>
            <a:round/>
            <a:headEnd type="none" w="med" len="med"/>
            <a:tailEnd type="none" w="med" len="med"/>
          </a:ln>
        </p:spPr>
        <p:txBody>
          <a:bodyPr/>
          <a:lstStyle/>
          <a:p>
            <a:endParaRPr lang="zh-CN" altLang="en-US"/>
          </a:p>
        </p:txBody>
      </p:sp>
      <p:sp>
        <p:nvSpPr>
          <p:cNvPr id="102429" name="Line 43"/>
          <p:cNvSpPr/>
          <p:nvPr/>
        </p:nvSpPr>
        <p:spPr>
          <a:xfrm>
            <a:off x="2627313" y="4908550"/>
            <a:ext cx="153987" cy="82550"/>
          </a:xfrm>
          <a:prstGeom prst="line">
            <a:avLst/>
          </a:prstGeom>
          <a:ln w="12700" cap="flat" cmpd="sng">
            <a:solidFill>
              <a:srgbClr val="000000"/>
            </a:solidFill>
            <a:prstDash val="solid"/>
            <a:headEnd type="none" w="med" len="med"/>
            <a:tailEnd type="none" w="med" len="med"/>
          </a:ln>
        </p:spPr>
      </p:sp>
      <p:sp>
        <p:nvSpPr>
          <p:cNvPr id="102430" name="Rectangle 44"/>
          <p:cNvSpPr/>
          <p:nvPr/>
        </p:nvSpPr>
        <p:spPr>
          <a:xfrm>
            <a:off x="2765425" y="4808538"/>
            <a:ext cx="63500" cy="134937"/>
          </a:xfrm>
          <a:prstGeom prst="rect">
            <a:avLst/>
          </a:prstGeom>
          <a:noFill/>
          <a:ln w="9525">
            <a:noFill/>
          </a:ln>
        </p:spPr>
        <p:txBody>
          <a:bodyPr wrap="none" lIns="0" tIns="0" rIns="0" bIns="0">
            <a:spAutoFit/>
          </a:bodyPr>
          <a:lstStyle/>
          <a:p>
            <a:r>
              <a:rPr lang="zh-CN" altLang="en-US" sz="900" b="0" i="0" dirty="0">
                <a:solidFill>
                  <a:srgbClr val="000000"/>
                </a:solidFill>
                <a:latin typeface="Arial" panose="020B0604020202020204" pitchFamily="34" charset="0"/>
                <a:ea typeface="宋体" panose="02010600030101010101" pitchFamily="2" charset="-122"/>
              </a:rPr>
              <a:t>3</a:t>
            </a:r>
            <a:endParaRPr lang="zh-CN" altLang="en-US" sz="2400" b="0" i="0" dirty="0">
              <a:solidFill>
                <a:schemeClr val="tx1"/>
              </a:solidFill>
              <a:latin typeface="Times New Roman" panose="02020603050405020304" pitchFamily="18" charset="0"/>
              <a:ea typeface="宋体" panose="02010600030101010101" pitchFamily="2" charset="-122"/>
            </a:endParaRPr>
          </a:p>
        </p:txBody>
      </p:sp>
      <p:sp>
        <p:nvSpPr>
          <p:cNvPr id="102431" name="Rectangle 45"/>
          <p:cNvSpPr/>
          <p:nvPr/>
        </p:nvSpPr>
        <p:spPr>
          <a:xfrm>
            <a:off x="2840038" y="4808538"/>
            <a:ext cx="63500" cy="134937"/>
          </a:xfrm>
          <a:prstGeom prst="rect">
            <a:avLst/>
          </a:prstGeom>
          <a:noFill/>
          <a:ln w="9525">
            <a:noFill/>
          </a:ln>
        </p:spPr>
        <p:txBody>
          <a:bodyPr wrap="none" lIns="0" tIns="0" rIns="0" bIns="0">
            <a:spAutoFit/>
          </a:bodyPr>
          <a:lstStyle/>
          <a:p>
            <a:r>
              <a:rPr lang="zh-CN" altLang="en-US" sz="900" b="0" i="0" dirty="0">
                <a:solidFill>
                  <a:srgbClr val="000000"/>
                </a:solidFill>
                <a:latin typeface="Arial" panose="020B0604020202020204" pitchFamily="34" charset="0"/>
                <a:ea typeface="宋体" panose="02010600030101010101" pitchFamily="2" charset="-122"/>
              </a:rPr>
              <a:t>2</a:t>
            </a:r>
            <a:endParaRPr lang="zh-CN" altLang="en-US" sz="2400" b="0" i="0" dirty="0">
              <a:solidFill>
                <a:schemeClr val="tx1"/>
              </a:solidFill>
              <a:latin typeface="Times New Roman" panose="02020603050405020304" pitchFamily="18" charset="0"/>
              <a:ea typeface="宋体" panose="02010600030101010101" pitchFamily="2" charset="-122"/>
            </a:endParaRPr>
          </a:p>
        </p:txBody>
      </p:sp>
      <p:sp>
        <p:nvSpPr>
          <p:cNvPr id="102432" name="Freeform 46"/>
          <p:cNvSpPr/>
          <p:nvPr/>
        </p:nvSpPr>
        <p:spPr>
          <a:xfrm>
            <a:off x="1989138" y="2878138"/>
            <a:ext cx="61912" cy="60325"/>
          </a:xfrm>
          <a:custGeom>
            <a:avLst/>
            <a:gdLst/>
            <a:ahLst/>
            <a:cxnLst>
              <a:cxn ang="0">
                <a:pos x="0" y="0"/>
              </a:cxn>
              <a:cxn ang="0">
                <a:pos x="0" y="60325"/>
              </a:cxn>
              <a:cxn ang="0">
                <a:pos x="61912" y="31077"/>
              </a:cxn>
              <a:cxn ang="0">
                <a:pos x="0" y="3656"/>
              </a:cxn>
              <a:cxn ang="0">
                <a:pos x="0" y="3656"/>
              </a:cxn>
              <a:cxn ang="0">
                <a:pos x="0" y="0"/>
              </a:cxn>
            </a:cxnLst>
            <a:rect l="0" t="0" r="0" b="0"/>
            <a:pathLst>
              <a:path w="31" h="33">
                <a:moveTo>
                  <a:pt x="0" y="0"/>
                </a:moveTo>
                <a:lnTo>
                  <a:pt x="0" y="33"/>
                </a:lnTo>
                <a:lnTo>
                  <a:pt x="31" y="17"/>
                </a:lnTo>
                <a:lnTo>
                  <a:pt x="0" y="2"/>
                </a:lnTo>
                <a:lnTo>
                  <a:pt x="0" y="2"/>
                </a:lnTo>
                <a:lnTo>
                  <a:pt x="0" y="0"/>
                </a:lnTo>
                <a:close/>
              </a:path>
            </a:pathLst>
          </a:custGeom>
          <a:solidFill>
            <a:srgbClr val="000000">
              <a:alpha val="100000"/>
            </a:srgbClr>
          </a:solidFill>
          <a:ln w="9525">
            <a:noFill/>
          </a:ln>
        </p:spPr>
        <p:txBody>
          <a:bodyPr/>
          <a:lstStyle/>
          <a:p>
            <a:endParaRPr lang="zh-CN" altLang="en-US"/>
          </a:p>
        </p:txBody>
      </p:sp>
      <p:sp>
        <p:nvSpPr>
          <p:cNvPr id="102433" name="Freeform 47"/>
          <p:cNvSpPr/>
          <p:nvPr/>
        </p:nvSpPr>
        <p:spPr>
          <a:xfrm>
            <a:off x="7146925" y="3130550"/>
            <a:ext cx="63500" cy="57150"/>
          </a:xfrm>
          <a:custGeom>
            <a:avLst/>
            <a:gdLst/>
            <a:ahLst/>
            <a:cxnLst>
              <a:cxn ang="0">
                <a:pos x="0" y="53463"/>
              </a:cxn>
              <a:cxn ang="0">
                <a:pos x="63500" y="57150"/>
              </a:cxn>
              <a:cxn ang="0">
                <a:pos x="33734" y="0"/>
              </a:cxn>
              <a:cxn ang="0">
                <a:pos x="0" y="57150"/>
              </a:cxn>
              <a:cxn ang="0">
                <a:pos x="0" y="57150"/>
              </a:cxn>
              <a:cxn ang="0">
                <a:pos x="0" y="53463"/>
              </a:cxn>
            </a:cxnLst>
            <a:rect l="0" t="0" r="0" b="0"/>
            <a:pathLst>
              <a:path w="32" h="31">
                <a:moveTo>
                  <a:pt x="0" y="29"/>
                </a:moveTo>
                <a:lnTo>
                  <a:pt x="32" y="31"/>
                </a:lnTo>
                <a:lnTo>
                  <a:pt x="17" y="0"/>
                </a:lnTo>
                <a:lnTo>
                  <a:pt x="0" y="31"/>
                </a:lnTo>
                <a:lnTo>
                  <a:pt x="0" y="31"/>
                </a:lnTo>
                <a:lnTo>
                  <a:pt x="0" y="29"/>
                </a:lnTo>
                <a:close/>
              </a:path>
            </a:pathLst>
          </a:custGeom>
          <a:solidFill>
            <a:srgbClr val="000000">
              <a:alpha val="100000"/>
            </a:srgbClr>
          </a:solidFill>
          <a:ln w="9525">
            <a:noFill/>
          </a:ln>
        </p:spPr>
        <p:txBody>
          <a:bodyPr/>
          <a:lstStyle/>
          <a:p>
            <a:endParaRPr lang="zh-CN" altLang="en-US"/>
          </a:p>
        </p:txBody>
      </p:sp>
      <p:sp>
        <p:nvSpPr>
          <p:cNvPr id="102434" name="Freeform 48"/>
          <p:cNvSpPr/>
          <p:nvPr/>
        </p:nvSpPr>
        <p:spPr>
          <a:xfrm>
            <a:off x="7146925" y="4732338"/>
            <a:ext cx="63500" cy="55562"/>
          </a:xfrm>
          <a:custGeom>
            <a:avLst/>
            <a:gdLst/>
            <a:ahLst/>
            <a:cxnLst>
              <a:cxn ang="0">
                <a:pos x="57547" y="0"/>
              </a:cxn>
              <a:cxn ang="0">
                <a:pos x="0" y="0"/>
              </a:cxn>
              <a:cxn ang="0">
                <a:pos x="33734" y="55562"/>
              </a:cxn>
              <a:cxn ang="0">
                <a:pos x="63500" y="0"/>
              </a:cxn>
              <a:cxn ang="0">
                <a:pos x="63500" y="0"/>
              </a:cxn>
              <a:cxn ang="0">
                <a:pos x="57547" y="0"/>
              </a:cxn>
            </a:cxnLst>
            <a:rect l="0" t="0" r="0" b="0"/>
            <a:pathLst>
              <a:path w="32" h="31">
                <a:moveTo>
                  <a:pt x="29" y="0"/>
                </a:moveTo>
                <a:lnTo>
                  <a:pt x="0" y="0"/>
                </a:lnTo>
                <a:lnTo>
                  <a:pt x="17" y="31"/>
                </a:lnTo>
                <a:lnTo>
                  <a:pt x="32" y="0"/>
                </a:lnTo>
                <a:lnTo>
                  <a:pt x="32" y="0"/>
                </a:lnTo>
                <a:lnTo>
                  <a:pt x="29" y="0"/>
                </a:lnTo>
                <a:close/>
              </a:path>
            </a:pathLst>
          </a:custGeom>
          <a:solidFill>
            <a:srgbClr val="000000">
              <a:alpha val="100000"/>
            </a:srgbClr>
          </a:solidFill>
          <a:ln w="9525">
            <a:noFill/>
          </a:ln>
        </p:spPr>
        <p:txBody>
          <a:bodyPr/>
          <a:lstStyle/>
          <a:p>
            <a:endParaRPr lang="zh-CN" altLang="en-US"/>
          </a:p>
        </p:txBody>
      </p:sp>
      <p:sp>
        <p:nvSpPr>
          <p:cNvPr id="102435" name="Line 49"/>
          <p:cNvSpPr/>
          <p:nvPr/>
        </p:nvSpPr>
        <p:spPr>
          <a:xfrm>
            <a:off x="7177088" y="3168650"/>
            <a:ext cx="3175" cy="1577975"/>
          </a:xfrm>
          <a:prstGeom prst="line">
            <a:avLst/>
          </a:prstGeom>
          <a:ln w="28575" cap="flat" cmpd="sng">
            <a:solidFill>
              <a:srgbClr val="000000"/>
            </a:solidFill>
            <a:prstDash val="solid"/>
            <a:headEnd type="none" w="med" len="med"/>
            <a:tailEnd type="none" w="med" len="med"/>
          </a:ln>
        </p:spPr>
      </p:sp>
      <p:sp>
        <p:nvSpPr>
          <p:cNvPr id="102436" name="Rectangle 50"/>
          <p:cNvSpPr/>
          <p:nvPr/>
        </p:nvSpPr>
        <p:spPr>
          <a:xfrm>
            <a:off x="7264400" y="3273425"/>
            <a:ext cx="0" cy="365125"/>
          </a:xfrm>
          <a:prstGeom prst="rect">
            <a:avLst/>
          </a:prstGeom>
          <a:noFill/>
          <a:ln w="9525">
            <a:noFill/>
          </a:ln>
        </p:spPr>
        <p:txBody>
          <a:bodyPr wrap="none" lIns="0" tIns="0" rIns="0" bIns="0">
            <a:spAutoFit/>
          </a:bodyPr>
          <a:lstStyle/>
          <a:p>
            <a:endParaRPr lang="zh-CN" altLang="en-US" sz="2400" b="0" i="0" dirty="0">
              <a:solidFill>
                <a:schemeClr val="tx1"/>
              </a:solidFill>
              <a:latin typeface="Times New Roman" panose="02020603050405020304" pitchFamily="18" charset="0"/>
              <a:ea typeface="宋体" panose="02010600030101010101" pitchFamily="2" charset="-122"/>
            </a:endParaRPr>
          </a:p>
        </p:txBody>
      </p:sp>
      <p:sp>
        <p:nvSpPr>
          <p:cNvPr id="102437" name="Freeform 51"/>
          <p:cNvSpPr/>
          <p:nvPr/>
        </p:nvSpPr>
        <p:spPr>
          <a:xfrm>
            <a:off x="2055813" y="2882900"/>
            <a:ext cx="60325" cy="55563"/>
          </a:xfrm>
          <a:custGeom>
            <a:avLst/>
            <a:gdLst/>
            <a:ahLst/>
            <a:cxnLst>
              <a:cxn ang="0">
                <a:pos x="56433" y="51978"/>
              </a:cxn>
              <a:cxn ang="0">
                <a:pos x="60325" y="0"/>
              </a:cxn>
              <a:cxn ang="0">
                <a:pos x="0" y="26885"/>
              </a:cxn>
              <a:cxn ang="0">
                <a:pos x="60325" y="55563"/>
              </a:cxn>
              <a:cxn ang="0">
                <a:pos x="60325" y="55563"/>
              </a:cxn>
              <a:cxn ang="0">
                <a:pos x="56433" y="51978"/>
              </a:cxn>
            </a:cxnLst>
            <a:rect l="0" t="0" r="0" b="0"/>
            <a:pathLst>
              <a:path w="31" h="31">
                <a:moveTo>
                  <a:pt x="29" y="29"/>
                </a:moveTo>
                <a:lnTo>
                  <a:pt x="31" y="0"/>
                </a:lnTo>
                <a:lnTo>
                  <a:pt x="0" y="15"/>
                </a:lnTo>
                <a:lnTo>
                  <a:pt x="31" y="31"/>
                </a:lnTo>
                <a:lnTo>
                  <a:pt x="31" y="31"/>
                </a:lnTo>
                <a:lnTo>
                  <a:pt x="29" y="29"/>
                </a:lnTo>
                <a:close/>
              </a:path>
            </a:pathLst>
          </a:custGeom>
          <a:solidFill>
            <a:srgbClr val="000000">
              <a:alpha val="100000"/>
            </a:srgbClr>
          </a:solidFill>
          <a:ln w="9525">
            <a:noFill/>
          </a:ln>
        </p:spPr>
        <p:txBody>
          <a:bodyPr/>
          <a:lstStyle/>
          <a:p>
            <a:endParaRPr lang="zh-CN" altLang="en-US"/>
          </a:p>
        </p:txBody>
      </p:sp>
      <p:sp>
        <p:nvSpPr>
          <p:cNvPr id="102438" name="Freeform 52"/>
          <p:cNvSpPr/>
          <p:nvPr/>
        </p:nvSpPr>
        <p:spPr>
          <a:xfrm>
            <a:off x="7015163" y="2878138"/>
            <a:ext cx="61912" cy="60325"/>
          </a:xfrm>
          <a:custGeom>
            <a:avLst/>
            <a:gdLst/>
            <a:ahLst/>
            <a:cxnLst>
              <a:cxn ang="0">
                <a:pos x="0" y="0"/>
              </a:cxn>
              <a:cxn ang="0">
                <a:pos x="0" y="60325"/>
              </a:cxn>
              <a:cxn ang="0">
                <a:pos x="61912" y="31077"/>
              </a:cxn>
              <a:cxn ang="0">
                <a:pos x="0" y="3656"/>
              </a:cxn>
              <a:cxn ang="0">
                <a:pos x="0" y="3656"/>
              </a:cxn>
              <a:cxn ang="0">
                <a:pos x="0" y="0"/>
              </a:cxn>
            </a:cxnLst>
            <a:rect l="0" t="0" r="0" b="0"/>
            <a:pathLst>
              <a:path w="31" h="33">
                <a:moveTo>
                  <a:pt x="0" y="0"/>
                </a:moveTo>
                <a:lnTo>
                  <a:pt x="0" y="33"/>
                </a:lnTo>
                <a:lnTo>
                  <a:pt x="31" y="17"/>
                </a:lnTo>
                <a:lnTo>
                  <a:pt x="0" y="2"/>
                </a:lnTo>
                <a:lnTo>
                  <a:pt x="0" y="2"/>
                </a:lnTo>
                <a:lnTo>
                  <a:pt x="0" y="0"/>
                </a:lnTo>
                <a:close/>
              </a:path>
            </a:pathLst>
          </a:custGeom>
          <a:solidFill>
            <a:srgbClr val="000000">
              <a:alpha val="100000"/>
            </a:srgbClr>
          </a:solidFill>
          <a:ln w="9525">
            <a:noFill/>
          </a:ln>
        </p:spPr>
        <p:txBody>
          <a:bodyPr/>
          <a:lstStyle/>
          <a:p>
            <a:endParaRPr lang="zh-CN" altLang="en-US"/>
          </a:p>
        </p:txBody>
      </p:sp>
      <p:sp>
        <p:nvSpPr>
          <p:cNvPr id="102439" name="Freeform 53"/>
          <p:cNvSpPr/>
          <p:nvPr/>
        </p:nvSpPr>
        <p:spPr>
          <a:xfrm>
            <a:off x="1533525" y="2882900"/>
            <a:ext cx="61913" cy="55563"/>
          </a:xfrm>
          <a:custGeom>
            <a:avLst/>
            <a:gdLst/>
            <a:ahLst/>
            <a:cxnLst>
              <a:cxn ang="0">
                <a:pos x="57919" y="51978"/>
              </a:cxn>
              <a:cxn ang="0">
                <a:pos x="61913" y="0"/>
              </a:cxn>
              <a:cxn ang="0">
                <a:pos x="0" y="26885"/>
              </a:cxn>
              <a:cxn ang="0">
                <a:pos x="61913" y="55563"/>
              </a:cxn>
              <a:cxn ang="0">
                <a:pos x="61913" y="55563"/>
              </a:cxn>
              <a:cxn ang="0">
                <a:pos x="57919" y="51978"/>
              </a:cxn>
            </a:cxnLst>
            <a:rect l="0" t="0" r="0" b="0"/>
            <a:pathLst>
              <a:path w="31" h="31">
                <a:moveTo>
                  <a:pt x="29" y="29"/>
                </a:moveTo>
                <a:lnTo>
                  <a:pt x="31" y="0"/>
                </a:lnTo>
                <a:lnTo>
                  <a:pt x="0" y="15"/>
                </a:lnTo>
                <a:lnTo>
                  <a:pt x="31" y="31"/>
                </a:lnTo>
                <a:lnTo>
                  <a:pt x="31" y="31"/>
                </a:lnTo>
                <a:lnTo>
                  <a:pt x="29" y="29"/>
                </a:lnTo>
                <a:close/>
              </a:path>
            </a:pathLst>
          </a:custGeom>
          <a:solidFill>
            <a:srgbClr val="000000">
              <a:alpha val="100000"/>
            </a:srgbClr>
          </a:solidFill>
          <a:ln w="9525">
            <a:noFill/>
          </a:ln>
        </p:spPr>
        <p:txBody>
          <a:bodyPr/>
          <a:lstStyle/>
          <a:p>
            <a:endParaRPr lang="zh-CN" altLang="en-US"/>
          </a:p>
        </p:txBody>
      </p:sp>
      <p:sp>
        <p:nvSpPr>
          <p:cNvPr id="102440" name="Line 54"/>
          <p:cNvSpPr/>
          <p:nvPr/>
        </p:nvSpPr>
        <p:spPr>
          <a:xfrm>
            <a:off x="1579563" y="2909888"/>
            <a:ext cx="417512" cy="1587"/>
          </a:xfrm>
          <a:prstGeom prst="line">
            <a:avLst/>
          </a:prstGeom>
          <a:ln w="12700" cap="flat" cmpd="sng">
            <a:solidFill>
              <a:srgbClr val="000000"/>
            </a:solidFill>
            <a:prstDash val="solid"/>
            <a:headEnd type="none" w="med" len="med"/>
            <a:tailEnd type="none" w="med" len="med"/>
          </a:ln>
        </p:spPr>
      </p:sp>
      <p:sp>
        <p:nvSpPr>
          <p:cNvPr id="102441" name="Line 55"/>
          <p:cNvSpPr/>
          <p:nvPr/>
        </p:nvSpPr>
        <p:spPr>
          <a:xfrm>
            <a:off x="2108200" y="2909888"/>
            <a:ext cx="4922838" cy="1587"/>
          </a:xfrm>
          <a:prstGeom prst="line">
            <a:avLst/>
          </a:prstGeom>
          <a:ln w="12700" cap="flat" cmpd="sng">
            <a:solidFill>
              <a:srgbClr val="000000"/>
            </a:solidFill>
            <a:prstDash val="solid"/>
            <a:headEnd type="none" w="med" len="med"/>
            <a:tailEnd type="none" w="med" len="med"/>
          </a:ln>
        </p:spPr>
      </p:sp>
      <p:sp>
        <p:nvSpPr>
          <p:cNvPr id="102442" name="Rectangle 69"/>
          <p:cNvSpPr/>
          <p:nvPr/>
        </p:nvSpPr>
        <p:spPr>
          <a:xfrm>
            <a:off x="3830638" y="2619375"/>
            <a:ext cx="381000" cy="274638"/>
          </a:xfrm>
          <a:prstGeom prst="rect">
            <a:avLst/>
          </a:prstGeom>
          <a:noFill/>
          <a:ln w="9525">
            <a:noFill/>
          </a:ln>
        </p:spPr>
        <p:txBody>
          <a:bodyPr wrap="none" lIns="0" tIns="0" rIns="0" bIns="0">
            <a:spAutoFit/>
          </a:bodyPr>
          <a:lstStyle/>
          <a:p>
            <a:r>
              <a:rPr lang="en-US" altLang="zh-CN" i="0" dirty="0">
                <a:solidFill>
                  <a:srgbClr val="000000"/>
                </a:solidFill>
                <a:latin typeface="Arial" panose="020B0604020202020204" pitchFamily="34" charset="0"/>
                <a:ea typeface="宋体" panose="02010600030101010101" pitchFamily="2" charset="-122"/>
              </a:rPr>
              <a:t>128</a:t>
            </a:r>
            <a:endParaRPr lang="en-US" altLang="zh-CN" i="0" dirty="0">
              <a:solidFill>
                <a:schemeClr val="tx1"/>
              </a:solidFill>
              <a:latin typeface="Times New Roman" panose="02020603050405020304" pitchFamily="18" charset="0"/>
              <a:ea typeface="宋体" panose="02010600030101010101" pitchFamily="2" charset="-122"/>
            </a:endParaRPr>
          </a:p>
        </p:txBody>
      </p:sp>
      <p:sp>
        <p:nvSpPr>
          <p:cNvPr id="102443" name="Freeform 72"/>
          <p:cNvSpPr/>
          <p:nvPr/>
        </p:nvSpPr>
        <p:spPr>
          <a:xfrm>
            <a:off x="4016375" y="5449888"/>
            <a:ext cx="903288" cy="250825"/>
          </a:xfrm>
          <a:custGeom>
            <a:avLst/>
            <a:gdLst/>
            <a:ahLst/>
            <a:cxnLst>
              <a:cxn ang="0">
                <a:pos x="134997" y="247190"/>
              </a:cxn>
              <a:cxn ang="0">
                <a:pos x="115144" y="247190"/>
              </a:cxn>
              <a:cxn ang="0">
                <a:pos x="93307" y="243555"/>
              </a:cxn>
              <a:cxn ang="0">
                <a:pos x="73454" y="236284"/>
              </a:cxn>
              <a:cxn ang="0">
                <a:pos x="57572" y="225379"/>
              </a:cxn>
              <a:cxn ang="0">
                <a:pos x="39705" y="214474"/>
              </a:cxn>
              <a:cxn ang="0">
                <a:pos x="23823" y="198115"/>
              </a:cxn>
              <a:cxn ang="0">
                <a:pos x="15882" y="183575"/>
              </a:cxn>
              <a:cxn ang="0">
                <a:pos x="7941" y="165399"/>
              </a:cxn>
              <a:cxn ang="0">
                <a:pos x="0" y="145406"/>
              </a:cxn>
              <a:cxn ang="0">
                <a:pos x="0" y="127230"/>
              </a:cxn>
              <a:cxn ang="0">
                <a:pos x="0" y="105419"/>
              </a:cxn>
              <a:cxn ang="0">
                <a:pos x="7941" y="85426"/>
              </a:cxn>
              <a:cxn ang="0">
                <a:pos x="15882" y="67250"/>
              </a:cxn>
              <a:cxn ang="0">
                <a:pos x="23823" y="52710"/>
              </a:cxn>
              <a:cxn ang="0">
                <a:pos x="39705" y="36351"/>
              </a:cxn>
              <a:cxn ang="0">
                <a:pos x="57572" y="25446"/>
              </a:cxn>
              <a:cxn ang="0">
                <a:pos x="73454" y="14541"/>
              </a:cxn>
              <a:cxn ang="0">
                <a:pos x="93307" y="7270"/>
              </a:cxn>
              <a:cxn ang="0">
                <a:pos x="115144" y="3635"/>
              </a:cxn>
              <a:cxn ang="0">
                <a:pos x="134997" y="0"/>
              </a:cxn>
              <a:cxn ang="0">
                <a:pos x="768291" y="0"/>
              </a:cxn>
              <a:cxn ang="0">
                <a:pos x="792114" y="3635"/>
              </a:cxn>
              <a:cxn ang="0">
                <a:pos x="813952" y="7270"/>
              </a:cxn>
              <a:cxn ang="0">
                <a:pos x="833804" y="14541"/>
              </a:cxn>
              <a:cxn ang="0">
                <a:pos x="849686" y="25446"/>
              </a:cxn>
              <a:cxn ang="0">
                <a:pos x="867554" y="36351"/>
              </a:cxn>
              <a:cxn ang="0">
                <a:pos x="879465" y="52710"/>
              </a:cxn>
              <a:cxn ang="0">
                <a:pos x="891377" y="67250"/>
              </a:cxn>
              <a:cxn ang="0">
                <a:pos x="899318" y="85426"/>
              </a:cxn>
              <a:cxn ang="0">
                <a:pos x="903288" y="105419"/>
              </a:cxn>
              <a:cxn ang="0">
                <a:pos x="903288" y="127230"/>
              </a:cxn>
              <a:cxn ang="0">
                <a:pos x="903288" y="145406"/>
              </a:cxn>
              <a:cxn ang="0">
                <a:pos x="899318" y="165399"/>
              </a:cxn>
              <a:cxn ang="0">
                <a:pos x="891377" y="183575"/>
              </a:cxn>
              <a:cxn ang="0">
                <a:pos x="879465" y="198115"/>
              </a:cxn>
              <a:cxn ang="0">
                <a:pos x="867554" y="214474"/>
              </a:cxn>
              <a:cxn ang="0">
                <a:pos x="849686" y="225379"/>
              </a:cxn>
              <a:cxn ang="0">
                <a:pos x="833804" y="236284"/>
              </a:cxn>
              <a:cxn ang="0">
                <a:pos x="813952" y="243555"/>
              </a:cxn>
              <a:cxn ang="0">
                <a:pos x="792114" y="247190"/>
              </a:cxn>
              <a:cxn ang="0">
                <a:pos x="768291" y="250825"/>
              </a:cxn>
              <a:cxn ang="0">
                <a:pos x="134997" y="250825"/>
              </a:cxn>
              <a:cxn ang="0">
                <a:pos x="134997" y="250825"/>
              </a:cxn>
            </a:cxnLst>
            <a:rect l="0" t="0" r="0" b="0"/>
            <a:pathLst>
              <a:path w="455" h="138">
                <a:moveTo>
                  <a:pt x="68" y="136"/>
                </a:moveTo>
                <a:lnTo>
                  <a:pt x="58" y="136"/>
                </a:lnTo>
                <a:lnTo>
                  <a:pt x="47" y="134"/>
                </a:lnTo>
                <a:lnTo>
                  <a:pt x="37" y="130"/>
                </a:lnTo>
                <a:lnTo>
                  <a:pt x="29" y="124"/>
                </a:lnTo>
                <a:lnTo>
                  <a:pt x="20" y="118"/>
                </a:lnTo>
                <a:lnTo>
                  <a:pt x="12" y="109"/>
                </a:lnTo>
                <a:lnTo>
                  <a:pt x="8" y="101"/>
                </a:lnTo>
                <a:lnTo>
                  <a:pt x="4" y="91"/>
                </a:lnTo>
                <a:lnTo>
                  <a:pt x="0" y="80"/>
                </a:lnTo>
                <a:lnTo>
                  <a:pt x="0" y="70"/>
                </a:lnTo>
                <a:lnTo>
                  <a:pt x="0" y="58"/>
                </a:lnTo>
                <a:lnTo>
                  <a:pt x="4" y="47"/>
                </a:lnTo>
                <a:lnTo>
                  <a:pt x="8" y="37"/>
                </a:lnTo>
                <a:lnTo>
                  <a:pt x="12" y="29"/>
                </a:lnTo>
                <a:lnTo>
                  <a:pt x="20" y="20"/>
                </a:lnTo>
                <a:lnTo>
                  <a:pt x="29" y="14"/>
                </a:lnTo>
                <a:lnTo>
                  <a:pt x="37" y="8"/>
                </a:lnTo>
                <a:lnTo>
                  <a:pt x="47" y="4"/>
                </a:lnTo>
                <a:lnTo>
                  <a:pt x="58" y="2"/>
                </a:lnTo>
                <a:lnTo>
                  <a:pt x="68" y="0"/>
                </a:lnTo>
                <a:lnTo>
                  <a:pt x="387" y="0"/>
                </a:lnTo>
                <a:lnTo>
                  <a:pt x="399" y="2"/>
                </a:lnTo>
                <a:lnTo>
                  <a:pt x="410" y="4"/>
                </a:lnTo>
                <a:lnTo>
                  <a:pt x="420" y="8"/>
                </a:lnTo>
                <a:lnTo>
                  <a:pt x="428" y="14"/>
                </a:lnTo>
                <a:lnTo>
                  <a:pt x="437" y="20"/>
                </a:lnTo>
                <a:lnTo>
                  <a:pt x="443" y="29"/>
                </a:lnTo>
                <a:lnTo>
                  <a:pt x="449" y="37"/>
                </a:lnTo>
                <a:lnTo>
                  <a:pt x="453" y="47"/>
                </a:lnTo>
                <a:lnTo>
                  <a:pt x="455" y="58"/>
                </a:lnTo>
                <a:lnTo>
                  <a:pt x="455" y="70"/>
                </a:lnTo>
                <a:lnTo>
                  <a:pt x="455" y="80"/>
                </a:lnTo>
                <a:lnTo>
                  <a:pt x="453" y="91"/>
                </a:lnTo>
                <a:lnTo>
                  <a:pt x="449" y="101"/>
                </a:lnTo>
                <a:lnTo>
                  <a:pt x="443" y="109"/>
                </a:lnTo>
                <a:lnTo>
                  <a:pt x="437" y="118"/>
                </a:lnTo>
                <a:lnTo>
                  <a:pt x="428" y="124"/>
                </a:lnTo>
                <a:lnTo>
                  <a:pt x="420" y="130"/>
                </a:lnTo>
                <a:lnTo>
                  <a:pt x="410" y="134"/>
                </a:lnTo>
                <a:lnTo>
                  <a:pt x="399" y="136"/>
                </a:lnTo>
                <a:lnTo>
                  <a:pt x="387" y="138"/>
                </a:lnTo>
                <a:lnTo>
                  <a:pt x="68" y="138"/>
                </a:lnTo>
                <a:lnTo>
                  <a:pt x="68" y="138"/>
                </a:lnTo>
              </a:path>
            </a:pathLst>
          </a:custGeom>
          <a:no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102444" name="Freeform 73"/>
          <p:cNvSpPr/>
          <p:nvPr/>
        </p:nvSpPr>
        <p:spPr>
          <a:xfrm>
            <a:off x="3929063" y="3849688"/>
            <a:ext cx="61912" cy="55562"/>
          </a:xfrm>
          <a:custGeom>
            <a:avLst/>
            <a:gdLst/>
            <a:ahLst/>
            <a:cxnLst>
              <a:cxn ang="0">
                <a:pos x="29957" y="51977"/>
              </a:cxn>
              <a:cxn ang="0">
                <a:pos x="37946" y="55562"/>
              </a:cxn>
              <a:cxn ang="0">
                <a:pos x="41940" y="51977"/>
              </a:cxn>
              <a:cxn ang="0">
                <a:pos x="45935" y="51977"/>
              </a:cxn>
              <a:cxn ang="0">
                <a:pos x="49929" y="46600"/>
              </a:cxn>
              <a:cxn ang="0">
                <a:pos x="53923" y="46600"/>
              </a:cxn>
              <a:cxn ang="0">
                <a:pos x="57918" y="43016"/>
              </a:cxn>
              <a:cxn ang="0">
                <a:pos x="57918" y="39431"/>
              </a:cxn>
              <a:cxn ang="0">
                <a:pos x="61912" y="35846"/>
              </a:cxn>
              <a:cxn ang="0">
                <a:pos x="61912" y="32262"/>
              </a:cxn>
              <a:cxn ang="0">
                <a:pos x="61912" y="25093"/>
              </a:cxn>
              <a:cxn ang="0">
                <a:pos x="61912" y="21508"/>
              </a:cxn>
              <a:cxn ang="0">
                <a:pos x="61912" y="17923"/>
              </a:cxn>
              <a:cxn ang="0">
                <a:pos x="57918" y="14339"/>
              </a:cxn>
              <a:cxn ang="0">
                <a:pos x="57918" y="10754"/>
              </a:cxn>
              <a:cxn ang="0">
                <a:pos x="53923" y="7169"/>
              </a:cxn>
              <a:cxn ang="0">
                <a:pos x="49929" y="7169"/>
              </a:cxn>
              <a:cxn ang="0">
                <a:pos x="45935" y="3585"/>
              </a:cxn>
              <a:cxn ang="0">
                <a:pos x="41940" y="3585"/>
              </a:cxn>
              <a:cxn ang="0">
                <a:pos x="37946" y="0"/>
              </a:cxn>
              <a:cxn ang="0">
                <a:pos x="33952" y="0"/>
              </a:cxn>
              <a:cxn ang="0">
                <a:pos x="29957" y="0"/>
              </a:cxn>
              <a:cxn ang="0">
                <a:pos x="19972" y="3585"/>
              </a:cxn>
              <a:cxn ang="0">
                <a:pos x="15977" y="3585"/>
              </a:cxn>
              <a:cxn ang="0">
                <a:pos x="11983" y="7169"/>
              </a:cxn>
              <a:cxn ang="0">
                <a:pos x="11983" y="7169"/>
              </a:cxn>
              <a:cxn ang="0">
                <a:pos x="7989" y="10754"/>
              </a:cxn>
              <a:cxn ang="0">
                <a:pos x="3994" y="14339"/>
              </a:cxn>
              <a:cxn ang="0">
                <a:pos x="3994" y="17923"/>
              </a:cxn>
              <a:cxn ang="0">
                <a:pos x="0" y="21508"/>
              </a:cxn>
              <a:cxn ang="0">
                <a:pos x="0" y="25093"/>
              </a:cxn>
              <a:cxn ang="0">
                <a:pos x="0" y="32262"/>
              </a:cxn>
              <a:cxn ang="0">
                <a:pos x="3994" y="35846"/>
              </a:cxn>
              <a:cxn ang="0">
                <a:pos x="3994" y="39431"/>
              </a:cxn>
              <a:cxn ang="0">
                <a:pos x="7989" y="43016"/>
              </a:cxn>
              <a:cxn ang="0">
                <a:pos x="11983" y="46600"/>
              </a:cxn>
              <a:cxn ang="0">
                <a:pos x="11983" y="46600"/>
              </a:cxn>
              <a:cxn ang="0">
                <a:pos x="15977" y="51977"/>
              </a:cxn>
              <a:cxn ang="0">
                <a:pos x="19972" y="51977"/>
              </a:cxn>
              <a:cxn ang="0">
                <a:pos x="29957" y="55562"/>
              </a:cxn>
              <a:cxn ang="0">
                <a:pos x="33952" y="55562"/>
              </a:cxn>
              <a:cxn ang="0">
                <a:pos x="33952" y="55562"/>
              </a:cxn>
              <a:cxn ang="0">
                <a:pos x="29957" y="51977"/>
              </a:cxn>
            </a:cxnLst>
            <a:rect l="0" t="0" r="0" b="0"/>
            <a:pathLst>
              <a:path w="31" h="31">
                <a:moveTo>
                  <a:pt x="15" y="29"/>
                </a:moveTo>
                <a:lnTo>
                  <a:pt x="19" y="31"/>
                </a:lnTo>
                <a:lnTo>
                  <a:pt x="21" y="29"/>
                </a:lnTo>
                <a:lnTo>
                  <a:pt x="23" y="29"/>
                </a:lnTo>
                <a:lnTo>
                  <a:pt x="25" y="26"/>
                </a:lnTo>
                <a:lnTo>
                  <a:pt x="27" y="26"/>
                </a:lnTo>
                <a:lnTo>
                  <a:pt x="29" y="24"/>
                </a:lnTo>
                <a:lnTo>
                  <a:pt x="29" y="22"/>
                </a:lnTo>
                <a:lnTo>
                  <a:pt x="31" y="20"/>
                </a:lnTo>
                <a:lnTo>
                  <a:pt x="31" y="18"/>
                </a:lnTo>
                <a:lnTo>
                  <a:pt x="31" y="14"/>
                </a:lnTo>
                <a:lnTo>
                  <a:pt x="31" y="12"/>
                </a:lnTo>
                <a:lnTo>
                  <a:pt x="31" y="10"/>
                </a:lnTo>
                <a:lnTo>
                  <a:pt x="29" y="8"/>
                </a:lnTo>
                <a:lnTo>
                  <a:pt x="29" y="6"/>
                </a:lnTo>
                <a:lnTo>
                  <a:pt x="27" y="4"/>
                </a:lnTo>
                <a:lnTo>
                  <a:pt x="25" y="4"/>
                </a:lnTo>
                <a:lnTo>
                  <a:pt x="23" y="2"/>
                </a:lnTo>
                <a:lnTo>
                  <a:pt x="21" y="2"/>
                </a:lnTo>
                <a:lnTo>
                  <a:pt x="19" y="0"/>
                </a:lnTo>
                <a:lnTo>
                  <a:pt x="17" y="0"/>
                </a:lnTo>
                <a:lnTo>
                  <a:pt x="15" y="0"/>
                </a:lnTo>
                <a:lnTo>
                  <a:pt x="10" y="2"/>
                </a:lnTo>
                <a:lnTo>
                  <a:pt x="8" y="2"/>
                </a:lnTo>
                <a:lnTo>
                  <a:pt x="6" y="4"/>
                </a:lnTo>
                <a:lnTo>
                  <a:pt x="6" y="4"/>
                </a:lnTo>
                <a:lnTo>
                  <a:pt x="4" y="6"/>
                </a:lnTo>
                <a:lnTo>
                  <a:pt x="2" y="8"/>
                </a:lnTo>
                <a:lnTo>
                  <a:pt x="2" y="10"/>
                </a:lnTo>
                <a:lnTo>
                  <a:pt x="0" y="12"/>
                </a:lnTo>
                <a:lnTo>
                  <a:pt x="0" y="14"/>
                </a:lnTo>
                <a:lnTo>
                  <a:pt x="0" y="18"/>
                </a:lnTo>
                <a:lnTo>
                  <a:pt x="2" y="20"/>
                </a:lnTo>
                <a:lnTo>
                  <a:pt x="2" y="22"/>
                </a:lnTo>
                <a:lnTo>
                  <a:pt x="4" y="24"/>
                </a:lnTo>
                <a:lnTo>
                  <a:pt x="6" y="26"/>
                </a:lnTo>
                <a:lnTo>
                  <a:pt x="6" y="26"/>
                </a:lnTo>
                <a:lnTo>
                  <a:pt x="8" y="29"/>
                </a:lnTo>
                <a:lnTo>
                  <a:pt x="10" y="29"/>
                </a:lnTo>
                <a:lnTo>
                  <a:pt x="15" y="31"/>
                </a:lnTo>
                <a:lnTo>
                  <a:pt x="17" y="31"/>
                </a:lnTo>
                <a:lnTo>
                  <a:pt x="17" y="31"/>
                </a:lnTo>
                <a:lnTo>
                  <a:pt x="15" y="29"/>
                </a:lnTo>
                <a:close/>
              </a:path>
            </a:pathLst>
          </a:custGeom>
          <a:solidFill>
            <a:srgbClr val="000000">
              <a:alpha val="100000"/>
            </a:srgbClr>
          </a:solidFill>
          <a:ln w="9525">
            <a:noFill/>
          </a:ln>
        </p:spPr>
        <p:txBody>
          <a:bodyPr/>
          <a:lstStyle/>
          <a:p>
            <a:endParaRPr lang="zh-CN" altLang="en-US"/>
          </a:p>
        </p:txBody>
      </p:sp>
      <p:sp>
        <p:nvSpPr>
          <p:cNvPr id="102445" name="Line 74"/>
          <p:cNvSpPr/>
          <p:nvPr/>
        </p:nvSpPr>
        <p:spPr>
          <a:xfrm>
            <a:off x="3879850" y="4908550"/>
            <a:ext cx="160338" cy="82550"/>
          </a:xfrm>
          <a:prstGeom prst="line">
            <a:avLst/>
          </a:prstGeom>
          <a:ln w="12700" cap="flat" cmpd="sng">
            <a:solidFill>
              <a:srgbClr val="000000"/>
            </a:solidFill>
            <a:prstDash val="solid"/>
            <a:headEnd type="none" w="med" len="med"/>
            <a:tailEnd type="none" w="med" len="med"/>
          </a:ln>
        </p:spPr>
      </p:sp>
      <p:sp>
        <p:nvSpPr>
          <p:cNvPr id="102446" name="Rectangle 75"/>
          <p:cNvSpPr/>
          <p:nvPr/>
        </p:nvSpPr>
        <p:spPr>
          <a:xfrm>
            <a:off x="4021138" y="4808538"/>
            <a:ext cx="63500" cy="134937"/>
          </a:xfrm>
          <a:prstGeom prst="rect">
            <a:avLst/>
          </a:prstGeom>
          <a:noFill/>
          <a:ln w="9525">
            <a:noFill/>
          </a:ln>
        </p:spPr>
        <p:txBody>
          <a:bodyPr wrap="none" lIns="0" tIns="0" rIns="0" bIns="0">
            <a:spAutoFit/>
          </a:bodyPr>
          <a:lstStyle/>
          <a:p>
            <a:r>
              <a:rPr lang="zh-CN" altLang="en-US" sz="900" b="0" i="0" dirty="0">
                <a:solidFill>
                  <a:srgbClr val="000000"/>
                </a:solidFill>
                <a:latin typeface="Arial" panose="020B0604020202020204" pitchFamily="34" charset="0"/>
                <a:ea typeface="宋体" panose="02010600030101010101" pitchFamily="2" charset="-122"/>
              </a:rPr>
              <a:t>3</a:t>
            </a:r>
            <a:endParaRPr lang="zh-CN" altLang="en-US" sz="2400" b="0" i="0" dirty="0">
              <a:solidFill>
                <a:schemeClr val="tx1"/>
              </a:solidFill>
              <a:latin typeface="Times New Roman" panose="02020603050405020304" pitchFamily="18" charset="0"/>
              <a:ea typeface="宋体" panose="02010600030101010101" pitchFamily="2" charset="-122"/>
            </a:endParaRPr>
          </a:p>
        </p:txBody>
      </p:sp>
      <p:sp>
        <p:nvSpPr>
          <p:cNvPr id="102447" name="Rectangle 76"/>
          <p:cNvSpPr/>
          <p:nvPr/>
        </p:nvSpPr>
        <p:spPr>
          <a:xfrm>
            <a:off x="4097338" y="4808538"/>
            <a:ext cx="63500" cy="134937"/>
          </a:xfrm>
          <a:prstGeom prst="rect">
            <a:avLst/>
          </a:prstGeom>
          <a:noFill/>
          <a:ln w="9525">
            <a:noFill/>
          </a:ln>
        </p:spPr>
        <p:txBody>
          <a:bodyPr wrap="none" lIns="0" tIns="0" rIns="0" bIns="0">
            <a:spAutoFit/>
          </a:bodyPr>
          <a:lstStyle/>
          <a:p>
            <a:r>
              <a:rPr lang="zh-CN" altLang="en-US" sz="900" b="0" i="0" dirty="0">
                <a:solidFill>
                  <a:srgbClr val="000000"/>
                </a:solidFill>
                <a:latin typeface="Arial" panose="020B0604020202020204" pitchFamily="34" charset="0"/>
                <a:ea typeface="宋体" panose="02010600030101010101" pitchFamily="2" charset="-122"/>
              </a:rPr>
              <a:t>2</a:t>
            </a:r>
            <a:endParaRPr lang="zh-CN" altLang="en-US" sz="2400" b="0" i="0" dirty="0">
              <a:solidFill>
                <a:schemeClr val="tx1"/>
              </a:solidFill>
              <a:latin typeface="Times New Roman" panose="02020603050405020304" pitchFamily="18" charset="0"/>
              <a:ea typeface="宋体" panose="02010600030101010101" pitchFamily="2" charset="-122"/>
            </a:endParaRPr>
          </a:p>
        </p:txBody>
      </p:sp>
      <p:sp>
        <p:nvSpPr>
          <p:cNvPr id="102448" name="Freeform 77"/>
          <p:cNvSpPr/>
          <p:nvPr/>
        </p:nvSpPr>
        <p:spPr>
          <a:xfrm>
            <a:off x="5180013" y="3849688"/>
            <a:ext cx="57150" cy="55562"/>
          </a:xfrm>
          <a:custGeom>
            <a:avLst/>
            <a:gdLst/>
            <a:ahLst/>
            <a:cxnLst>
              <a:cxn ang="0">
                <a:pos x="27590" y="51977"/>
              </a:cxn>
              <a:cxn ang="0">
                <a:pos x="31531" y="55562"/>
              </a:cxn>
              <a:cxn ang="0">
                <a:pos x="35472" y="51977"/>
              </a:cxn>
              <a:cxn ang="0">
                <a:pos x="39414" y="51977"/>
              </a:cxn>
              <a:cxn ang="0">
                <a:pos x="43355" y="46600"/>
              </a:cxn>
              <a:cxn ang="0">
                <a:pos x="47297" y="46600"/>
              </a:cxn>
              <a:cxn ang="0">
                <a:pos x="53209" y="43016"/>
              </a:cxn>
              <a:cxn ang="0">
                <a:pos x="57150" y="39431"/>
              </a:cxn>
              <a:cxn ang="0">
                <a:pos x="57150" y="35846"/>
              </a:cxn>
              <a:cxn ang="0">
                <a:pos x="57150" y="32262"/>
              </a:cxn>
              <a:cxn ang="0">
                <a:pos x="57150" y="25093"/>
              </a:cxn>
              <a:cxn ang="0">
                <a:pos x="57150" y="21508"/>
              </a:cxn>
              <a:cxn ang="0">
                <a:pos x="57150" y="17923"/>
              </a:cxn>
              <a:cxn ang="0">
                <a:pos x="57150" y="14339"/>
              </a:cxn>
              <a:cxn ang="0">
                <a:pos x="53209" y="10754"/>
              </a:cxn>
              <a:cxn ang="0">
                <a:pos x="47297" y="7169"/>
              </a:cxn>
              <a:cxn ang="0">
                <a:pos x="43355" y="7169"/>
              </a:cxn>
              <a:cxn ang="0">
                <a:pos x="39414" y="3585"/>
              </a:cxn>
              <a:cxn ang="0">
                <a:pos x="35472" y="3585"/>
              </a:cxn>
              <a:cxn ang="0">
                <a:pos x="31531" y="0"/>
              </a:cxn>
              <a:cxn ang="0">
                <a:pos x="27590" y="0"/>
              </a:cxn>
              <a:cxn ang="0">
                <a:pos x="23648" y="0"/>
              </a:cxn>
              <a:cxn ang="0">
                <a:pos x="19707" y="3585"/>
              </a:cxn>
              <a:cxn ang="0">
                <a:pos x="15766" y="3585"/>
              </a:cxn>
              <a:cxn ang="0">
                <a:pos x="11824" y="7169"/>
              </a:cxn>
              <a:cxn ang="0">
                <a:pos x="7883" y="7169"/>
              </a:cxn>
              <a:cxn ang="0">
                <a:pos x="3941" y="10754"/>
              </a:cxn>
              <a:cxn ang="0">
                <a:pos x="3941" y="14339"/>
              </a:cxn>
              <a:cxn ang="0">
                <a:pos x="0" y="17923"/>
              </a:cxn>
              <a:cxn ang="0">
                <a:pos x="0" y="21508"/>
              </a:cxn>
              <a:cxn ang="0">
                <a:pos x="0" y="25093"/>
              </a:cxn>
              <a:cxn ang="0">
                <a:pos x="0" y="32262"/>
              </a:cxn>
              <a:cxn ang="0">
                <a:pos x="0" y="35846"/>
              </a:cxn>
              <a:cxn ang="0">
                <a:pos x="3941" y="39431"/>
              </a:cxn>
              <a:cxn ang="0">
                <a:pos x="3941" y="43016"/>
              </a:cxn>
              <a:cxn ang="0">
                <a:pos x="7883" y="46600"/>
              </a:cxn>
              <a:cxn ang="0">
                <a:pos x="11824" y="46600"/>
              </a:cxn>
              <a:cxn ang="0">
                <a:pos x="15766" y="51977"/>
              </a:cxn>
              <a:cxn ang="0">
                <a:pos x="19707" y="51977"/>
              </a:cxn>
              <a:cxn ang="0">
                <a:pos x="23648" y="55562"/>
              </a:cxn>
              <a:cxn ang="0">
                <a:pos x="27590" y="55562"/>
              </a:cxn>
              <a:cxn ang="0">
                <a:pos x="27590" y="55562"/>
              </a:cxn>
              <a:cxn ang="0">
                <a:pos x="27590" y="51977"/>
              </a:cxn>
            </a:cxnLst>
            <a:rect l="0" t="0" r="0" b="0"/>
            <a:pathLst>
              <a:path w="29" h="31">
                <a:moveTo>
                  <a:pt x="14" y="29"/>
                </a:moveTo>
                <a:lnTo>
                  <a:pt x="16" y="31"/>
                </a:lnTo>
                <a:lnTo>
                  <a:pt x="18" y="29"/>
                </a:lnTo>
                <a:lnTo>
                  <a:pt x="20" y="29"/>
                </a:lnTo>
                <a:lnTo>
                  <a:pt x="22" y="26"/>
                </a:lnTo>
                <a:lnTo>
                  <a:pt x="24" y="26"/>
                </a:lnTo>
                <a:lnTo>
                  <a:pt x="27" y="24"/>
                </a:lnTo>
                <a:lnTo>
                  <a:pt x="29" y="22"/>
                </a:lnTo>
                <a:lnTo>
                  <a:pt x="29" y="20"/>
                </a:lnTo>
                <a:lnTo>
                  <a:pt x="29" y="18"/>
                </a:lnTo>
                <a:lnTo>
                  <a:pt x="29" y="14"/>
                </a:lnTo>
                <a:lnTo>
                  <a:pt x="29" y="12"/>
                </a:lnTo>
                <a:lnTo>
                  <a:pt x="29" y="10"/>
                </a:lnTo>
                <a:lnTo>
                  <a:pt x="29" y="8"/>
                </a:lnTo>
                <a:lnTo>
                  <a:pt x="27" y="6"/>
                </a:lnTo>
                <a:lnTo>
                  <a:pt x="24" y="4"/>
                </a:lnTo>
                <a:lnTo>
                  <a:pt x="22" y="4"/>
                </a:lnTo>
                <a:lnTo>
                  <a:pt x="20" y="2"/>
                </a:lnTo>
                <a:lnTo>
                  <a:pt x="18" y="2"/>
                </a:lnTo>
                <a:lnTo>
                  <a:pt x="16" y="0"/>
                </a:lnTo>
                <a:lnTo>
                  <a:pt x="14" y="0"/>
                </a:lnTo>
                <a:lnTo>
                  <a:pt x="12" y="0"/>
                </a:lnTo>
                <a:lnTo>
                  <a:pt x="10" y="2"/>
                </a:lnTo>
                <a:lnTo>
                  <a:pt x="8" y="2"/>
                </a:lnTo>
                <a:lnTo>
                  <a:pt x="6" y="4"/>
                </a:lnTo>
                <a:lnTo>
                  <a:pt x="4" y="4"/>
                </a:lnTo>
                <a:lnTo>
                  <a:pt x="2" y="6"/>
                </a:lnTo>
                <a:lnTo>
                  <a:pt x="2" y="8"/>
                </a:lnTo>
                <a:lnTo>
                  <a:pt x="0" y="10"/>
                </a:lnTo>
                <a:lnTo>
                  <a:pt x="0" y="12"/>
                </a:lnTo>
                <a:lnTo>
                  <a:pt x="0" y="14"/>
                </a:lnTo>
                <a:lnTo>
                  <a:pt x="0" y="18"/>
                </a:lnTo>
                <a:lnTo>
                  <a:pt x="0" y="20"/>
                </a:lnTo>
                <a:lnTo>
                  <a:pt x="2" y="22"/>
                </a:lnTo>
                <a:lnTo>
                  <a:pt x="2" y="24"/>
                </a:lnTo>
                <a:lnTo>
                  <a:pt x="4" y="26"/>
                </a:lnTo>
                <a:lnTo>
                  <a:pt x="6" y="26"/>
                </a:lnTo>
                <a:lnTo>
                  <a:pt x="8" y="29"/>
                </a:lnTo>
                <a:lnTo>
                  <a:pt x="10" y="29"/>
                </a:lnTo>
                <a:lnTo>
                  <a:pt x="12" y="31"/>
                </a:lnTo>
                <a:lnTo>
                  <a:pt x="14" y="31"/>
                </a:lnTo>
                <a:lnTo>
                  <a:pt x="14" y="31"/>
                </a:lnTo>
                <a:lnTo>
                  <a:pt x="14" y="29"/>
                </a:lnTo>
                <a:close/>
              </a:path>
            </a:pathLst>
          </a:custGeom>
          <a:solidFill>
            <a:srgbClr val="000000">
              <a:alpha val="100000"/>
            </a:srgbClr>
          </a:solidFill>
          <a:ln w="9525">
            <a:noFill/>
          </a:ln>
        </p:spPr>
        <p:txBody>
          <a:bodyPr/>
          <a:lstStyle/>
          <a:p>
            <a:endParaRPr lang="zh-CN" altLang="en-US"/>
          </a:p>
        </p:txBody>
      </p:sp>
      <p:sp>
        <p:nvSpPr>
          <p:cNvPr id="102449" name="Freeform 78"/>
          <p:cNvSpPr/>
          <p:nvPr/>
        </p:nvSpPr>
        <p:spPr>
          <a:xfrm>
            <a:off x="4557713" y="3875088"/>
            <a:ext cx="646112" cy="1527175"/>
          </a:xfrm>
          <a:custGeom>
            <a:avLst/>
            <a:gdLst/>
            <a:ahLst/>
            <a:cxnLst>
              <a:cxn ang="0">
                <a:pos x="646112" y="0"/>
              </a:cxn>
              <a:cxn ang="0">
                <a:pos x="646112" y="1243894"/>
              </a:cxn>
              <a:cxn ang="0">
                <a:pos x="0" y="1243894"/>
              </a:cxn>
              <a:cxn ang="0">
                <a:pos x="0" y="1527175"/>
              </a:cxn>
            </a:cxnLst>
            <a:rect l="0" t="0" r="0" b="0"/>
            <a:pathLst>
              <a:path w="325" h="841">
                <a:moveTo>
                  <a:pt x="325" y="0"/>
                </a:moveTo>
                <a:lnTo>
                  <a:pt x="325" y="685"/>
                </a:lnTo>
                <a:lnTo>
                  <a:pt x="0" y="685"/>
                </a:lnTo>
                <a:lnTo>
                  <a:pt x="0" y="841"/>
                </a:lnTo>
              </a:path>
            </a:pathLst>
          </a:custGeom>
          <a:noFill/>
          <a:ln w="22225" cap="flat" cmpd="sng">
            <a:solidFill>
              <a:srgbClr val="000000">
                <a:alpha val="100000"/>
              </a:srgbClr>
            </a:solidFill>
            <a:prstDash val="solid"/>
            <a:round/>
            <a:headEnd type="none" w="med" len="med"/>
            <a:tailEnd type="none" w="med" len="med"/>
          </a:ln>
        </p:spPr>
        <p:txBody>
          <a:bodyPr/>
          <a:lstStyle/>
          <a:p>
            <a:endParaRPr lang="zh-CN" altLang="en-US"/>
          </a:p>
        </p:txBody>
      </p:sp>
      <p:sp>
        <p:nvSpPr>
          <p:cNvPr id="102450" name="Line 79"/>
          <p:cNvSpPr/>
          <p:nvPr/>
        </p:nvSpPr>
        <p:spPr>
          <a:xfrm>
            <a:off x="5129213" y="4908550"/>
            <a:ext cx="155575" cy="82550"/>
          </a:xfrm>
          <a:prstGeom prst="line">
            <a:avLst/>
          </a:prstGeom>
          <a:ln w="12700" cap="flat" cmpd="sng">
            <a:solidFill>
              <a:srgbClr val="000000"/>
            </a:solidFill>
            <a:prstDash val="solid"/>
            <a:headEnd type="none" w="med" len="med"/>
            <a:tailEnd type="none" w="med" len="med"/>
          </a:ln>
        </p:spPr>
      </p:sp>
      <p:sp>
        <p:nvSpPr>
          <p:cNvPr id="102451" name="Rectangle 80"/>
          <p:cNvSpPr/>
          <p:nvPr/>
        </p:nvSpPr>
        <p:spPr>
          <a:xfrm>
            <a:off x="5265738" y="4808538"/>
            <a:ext cx="63500" cy="134937"/>
          </a:xfrm>
          <a:prstGeom prst="rect">
            <a:avLst/>
          </a:prstGeom>
          <a:noFill/>
          <a:ln w="9525">
            <a:noFill/>
          </a:ln>
        </p:spPr>
        <p:txBody>
          <a:bodyPr wrap="none" lIns="0" tIns="0" rIns="0" bIns="0">
            <a:spAutoFit/>
          </a:bodyPr>
          <a:lstStyle/>
          <a:p>
            <a:r>
              <a:rPr lang="zh-CN" altLang="en-US" sz="900" b="0" i="0" dirty="0">
                <a:solidFill>
                  <a:srgbClr val="000000"/>
                </a:solidFill>
                <a:latin typeface="Arial" panose="020B0604020202020204" pitchFamily="34" charset="0"/>
                <a:ea typeface="宋体" panose="02010600030101010101" pitchFamily="2" charset="-122"/>
              </a:rPr>
              <a:t>3</a:t>
            </a:r>
            <a:endParaRPr lang="zh-CN" altLang="en-US" sz="2400" b="0" i="0" dirty="0">
              <a:solidFill>
                <a:schemeClr val="tx1"/>
              </a:solidFill>
              <a:latin typeface="Times New Roman" panose="02020603050405020304" pitchFamily="18" charset="0"/>
              <a:ea typeface="宋体" panose="02010600030101010101" pitchFamily="2" charset="-122"/>
            </a:endParaRPr>
          </a:p>
        </p:txBody>
      </p:sp>
      <p:sp>
        <p:nvSpPr>
          <p:cNvPr id="102452" name="Rectangle 81"/>
          <p:cNvSpPr/>
          <p:nvPr/>
        </p:nvSpPr>
        <p:spPr>
          <a:xfrm>
            <a:off x="5341938" y="4808538"/>
            <a:ext cx="63500" cy="134937"/>
          </a:xfrm>
          <a:prstGeom prst="rect">
            <a:avLst/>
          </a:prstGeom>
          <a:noFill/>
          <a:ln w="9525">
            <a:noFill/>
          </a:ln>
        </p:spPr>
        <p:txBody>
          <a:bodyPr wrap="none" lIns="0" tIns="0" rIns="0" bIns="0">
            <a:spAutoFit/>
          </a:bodyPr>
          <a:lstStyle/>
          <a:p>
            <a:r>
              <a:rPr lang="zh-CN" altLang="en-US" sz="900" b="0" i="0" dirty="0">
                <a:solidFill>
                  <a:srgbClr val="000000"/>
                </a:solidFill>
                <a:latin typeface="Arial" panose="020B0604020202020204" pitchFamily="34" charset="0"/>
                <a:ea typeface="宋体" panose="02010600030101010101" pitchFamily="2" charset="-122"/>
              </a:rPr>
              <a:t>2</a:t>
            </a:r>
            <a:endParaRPr lang="zh-CN" altLang="en-US" sz="2400" b="0" i="0" dirty="0">
              <a:solidFill>
                <a:schemeClr val="tx1"/>
              </a:solidFill>
              <a:latin typeface="Times New Roman" panose="02020603050405020304" pitchFamily="18" charset="0"/>
              <a:ea typeface="宋体" panose="02010600030101010101" pitchFamily="2" charset="-122"/>
            </a:endParaRPr>
          </a:p>
        </p:txBody>
      </p:sp>
      <p:sp>
        <p:nvSpPr>
          <p:cNvPr id="102453" name="Freeform 82"/>
          <p:cNvSpPr/>
          <p:nvPr/>
        </p:nvSpPr>
        <p:spPr>
          <a:xfrm>
            <a:off x="6432550" y="3849688"/>
            <a:ext cx="60325" cy="55562"/>
          </a:xfrm>
          <a:custGeom>
            <a:avLst/>
            <a:gdLst/>
            <a:ahLst/>
            <a:cxnLst>
              <a:cxn ang="0">
                <a:pos x="29190" y="51977"/>
              </a:cxn>
              <a:cxn ang="0">
                <a:pos x="33081" y="55562"/>
              </a:cxn>
              <a:cxn ang="0">
                <a:pos x="40865" y="51977"/>
              </a:cxn>
              <a:cxn ang="0">
                <a:pos x="44757" y="51977"/>
              </a:cxn>
              <a:cxn ang="0">
                <a:pos x="48649" y="46600"/>
              </a:cxn>
              <a:cxn ang="0">
                <a:pos x="48649" y="46600"/>
              </a:cxn>
              <a:cxn ang="0">
                <a:pos x="52541" y="43016"/>
              </a:cxn>
              <a:cxn ang="0">
                <a:pos x="56433" y="39431"/>
              </a:cxn>
              <a:cxn ang="0">
                <a:pos x="56433" y="35846"/>
              </a:cxn>
              <a:cxn ang="0">
                <a:pos x="56433" y="32262"/>
              </a:cxn>
              <a:cxn ang="0">
                <a:pos x="60325" y="25093"/>
              </a:cxn>
              <a:cxn ang="0">
                <a:pos x="56433" y="21508"/>
              </a:cxn>
              <a:cxn ang="0">
                <a:pos x="56433" y="17923"/>
              </a:cxn>
              <a:cxn ang="0">
                <a:pos x="56433" y="14339"/>
              </a:cxn>
              <a:cxn ang="0">
                <a:pos x="52541" y="10754"/>
              </a:cxn>
              <a:cxn ang="0">
                <a:pos x="48649" y="7169"/>
              </a:cxn>
              <a:cxn ang="0">
                <a:pos x="48649" y="7169"/>
              </a:cxn>
              <a:cxn ang="0">
                <a:pos x="44757" y="3585"/>
              </a:cxn>
              <a:cxn ang="0">
                <a:pos x="40865" y="3585"/>
              </a:cxn>
              <a:cxn ang="0">
                <a:pos x="33081" y="0"/>
              </a:cxn>
              <a:cxn ang="0">
                <a:pos x="29190" y="0"/>
              </a:cxn>
              <a:cxn ang="0">
                <a:pos x="25298" y="0"/>
              </a:cxn>
              <a:cxn ang="0">
                <a:pos x="21406" y="3585"/>
              </a:cxn>
              <a:cxn ang="0">
                <a:pos x="15568" y="3585"/>
              </a:cxn>
              <a:cxn ang="0">
                <a:pos x="11676" y="7169"/>
              </a:cxn>
              <a:cxn ang="0">
                <a:pos x="7784" y="7169"/>
              </a:cxn>
              <a:cxn ang="0">
                <a:pos x="3892" y="10754"/>
              </a:cxn>
              <a:cxn ang="0">
                <a:pos x="3892" y="14339"/>
              </a:cxn>
              <a:cxn ang="0">
                <a:pos x="0" y="17923"/>
              </a:cxn>
              <a:cxn ang="0">
                <a:pos x="0" y="21508"/>
              </a:cxn>
              <a:cxn ang="0">
                <a:pos x="0" y="25093"/>
              </a:cxn>
              <a:cxn ang="0">
                <a:pos x="0" y="32262"/>
              </a:cxn>
              <a:cxn ang="0">
                <a:pos x="0" y="35846"/>
              </a:cxn>
              <a:cxn ang="0">
                <a:pos x="3892" y="39431"/>
              </a:cxn>
              <a:cxn ang="0">
                <a:pos x="3892" y="43016"/>
              </a:cxn>
              <a:cxn ang="0">
                <a:pos x="7784" y="46600"/>
              </a:cxn>
              <a:cxn ang="0">
                <a:pos x="11676" y="46600"/>
              </a:cxn>
              <a:cxn ang="0">
                <a:pos x="15568" y="51977"/>
              </a:cxn>
              <a:cxn ang="0">
                <a:pos x="21406" y="51977"/>
              </a:cxn>
              <a:cxn ang="0">
                <a:pos x="25298" y="55562"/>
              </a:cxn>
              <a:cxn ang="0">
                <a:pos x="29190" y="55562"/>
              </a:cxn>
              <a:cxn ang="0">
                <a:pos x="29190" y="55562"/>
              </a:cxn>
              <a:cxn ang="0">
                <a:pos x="29190" y="51977"/>
              </a:cxn>
            </a:cxnLst>
            <a:rect l="0" t="0" r="0" b="0"/>
            <a:pathLst>
              <a:path w="31" h="31">
                <a:moveTo>
                  <a:pt x="15" y="29"/>
                </a:moveTo>
                <a:lnTo>
                  <a:pt x="17" y="31"/>
                </a:lnTo>
                <a:lnTo>
                  <a:pt x="21" y="29"/>
                </a:lnTo>
                <a:lnTo>
                  <a:pt x="23" y="29"/>
                </a:lnTo>
                <a:lnTo>
                  <a:pt x="25" y="26"/>
                </a:lnTo>
                <a:lnTo>
                  <a:pt x="25" y="26"/>
                </a:lnTo>
                <a:lnTo>
                  <a:pt x="27" y="24"/>
                </a:lnTo>
                <a:lnTo>
                  <a:pt x="29" y="22"/>
                </a:lnTo>
                <a:lnTo>
                  <a:pt x="29" y="20"/>
                </a:lnTo>
                <a:lnTo>
                  <a:pt x="29" y="18"/>
                </a:lnTo>
                <a:lnTo>
                  <a:pt x="31" y="14"/>
                </a:lnTo>
                <a:lnTo>
                  <a:pt x="29" y="12"/>
                </a:lnTo>
                <a:lnTo>
                  <a:pt x="29" y="10"/>
                </a:lnTo>
                <a:lnTo>
                  <a:pt x="29" y="8"/>
                </a:lnTo>
                <a:lnTo>
                  <a:pt x="27" y="6"/>
                </a:lnTo>
                <a:lnTo>
                  <a:pt x="25" y="4"/>
                </a:lnTo>
                <a:lnTo>
                  <a:pt x="25" y="4"/>
                </a:lnTo>
                <a:lnTo>
                  <a:pt x="23" y="2"/>
                </a:lnTo>
                <a:lnTo>
                  <a:pt x="21" y="2"/>
                </a:lnTo>
                <a:lnTo>
                  <a:pt x="17" y="0"/>
                </a:lnTo>
                <a:lnTo>
                  <a:pt x="15" y="0"/>
                </a:lnTo>
                <a:lnTo>
                  <a:pt x="13" y="0"/>
                </a:lnTo>
                <a:lnTo>
                  <a:pt x="11" y="2"/>
                </a:lnTo>
                <a:lnTo>
                  <a:pt x="8" y="2"/>
                </a:lnTo>
                <a:lnTo>
                  <a:pt x="6" y="4"/>
                </a:lnTo>
                <a:lnTo>
                  <a:pt x="4" y="4"/>
                </a:lnTo>
                <a:lnTo>
                  <a:pt x="2" y="6"/>
                </a:lnTo>
                <a:lnTo>
                  <a:pt x="2" y="8"/>
                </a:lnTo>
                <a:lnTo>
                  <a:pt x="0" y="10"/>
                </a:lnTo>
                <a:lnTo>
                  <a:pt x="0" y="12"/>
                </a:lnTo>
                <a:lnTo>
                  <a:pt x="0" y="14"/>
                </a:lnTo>
                <a:lnTo>
                  <a:pt x="0" y="18"/>
                </a:lnTo>
                <a:lnTo>
                  <a:pt x="0" y="20"/>
                </a:lnTo>
                <a:lnTo>
                  <a:pt x="2" y="22"/>
                </a:lnTo>
                <a:lnTo>
                  <a:pt x="2" y="24"/>
                </a:lnTo>
                <a:lnTo>
                  <a:pt x="4" y="26"/>
                </a:lnTo>
                <a:lnTo>
                  <a:pt x="6" y="26"/>
                </a:lnTo>
                <a:lnTo>
                  <a:pt x="8" y="29"/>
                </a:lnTo>
                <a:lnTo>
                  <a:pt x="11" y="29"/>
                </a:lnTo>
                <a:lnTo>
                  <a:pt x="13" y="31"/>
                </a:lnTo>
                <a:lnTo>
                  <a:pt x="15" y="31"/>
                </a:lnTo>
                <a:lnTo>
                  <a:pt x="15" y="31"/>
                </a:lnTo>
                <a:lnTo>
                  <a:pt x="15" y="29"/>
                </a:lnTo>
                <a:close/>
              </a:path>
            </a:pathLst>
          </a:custGeom>
          <a:solidFill>
            <a:srgbClr val="000000">
              <a:alpha val="100000"/>
            </a:srgbClr>
          </a:solidFill>
          <a:ln w="9525">
            <a:noFill/>
          </a:ln>
        </p:spPr>
        <p:txBody>
          <a:bodyPr/>
          <a:lstStyle/>
          <a:p>
            <a:endParaRPr lang="zh-CN" altLang="en-US"/>
          </a:p>
        </p:txBody>
      </p:sp>
      <p:sp>
        <p:nvSpPr>
          <p:cNvPr id="102454" name="Freeform 83"/>
          <p:cNvSpPr/>
          <p:nvPr/>
        </p:nvSpPr>
        <p:spPr>
          <a:xfrm>
            <a:off x="4738688" y="3875088"/>
            <a:ext cx="1722437" cy="1522412"/>
          </a:xfrm>
          <a:custGeom>
            <a:avLst/>
            <a:gdLst/>
            <a:ahLst/>
            <a:cxnLst>
              <a:cxn ang="0">
                <a:pos x="1718468" y="0"/>
              </a:cxn>
              <a:cxn ang="0">
                <a:pos x="1722437" y="1408095"/>
              </a:cxn>
              <a:cxn ang="0">
                <a:pos x="0" y="1408095"/>
              </a:cxn>
              <a:cxn ang="0">
                <a:pos x="0" y="1522412"/>
              </a:cxn>
            </a:cxnLst>
            <a:rect l="0" t="0" r="0" b="0"/>
            <a:pathLst>
              <a:path w="868" h="839">
                <a:moveTo>
                  <a:pt x="866" y="0"/>
                </a:moveTo>
                <a:lnTo>
                  <a:pt x="868" y="776"/>
                </a:lnTo>
                <a:lnTo>
                  <a:pt x="0" y="776"/>
                </a:lnTo>
                <a:lnTo>
                  <a:pt x="0" y="839"/>
                </a:lnTo>
              </a:path>
            </a:pathLst>
          </a:custGeom>
          <a:noFill/>
          <a:ln w="22225" cap="flat" cmpd="sng">
            <a:solidFill>
              <a:srgbClr val="000000">
                <a:alpha val="100000"/>
              </a:srgbClr>
            </a:solidFill>
            <a:prstDash val="solid"/>
            <a:round/>
            <a:headEnd type="none" w="med" len="med"/>
            <a:tailEnd type="none" w="med" len="med"/>
          </a:ln>
        </p:spPr>
        <p:txBody>
          <a:bodyPr/>
          <a:lstStyle/>
          <a:p>
            <a:endParaRPr lang="zh-CN" altLang="en-US"/>
          </a:p>
        </p:txBody>
      </p:sp>
      <p:sp>
        <p:nvSpPr>
          <p:cNvPr id="102455" name="Line 84"/>
          <p:cNvSpPr/>
          <p:nvPr/>
        </p:nvSpPr>
        <p:spPr>
          <a:xfrm>
            <a:off x="6381750" y="4908550"/>
            <a:ext cx="157163" cy="82550"/>
          </a:xfrm>
          <a:prstGeom prst="line">
            <a:avLst/>
          </a:prstGeom>
          <a:ln w="12700" cap="flat" cmpd="sng">
            <a:solidFill>
              <a:srgbClr val="000000"/>
            </a:solidFill>
            <a:prstDash val="solid"/>
            <a:headEnd type="none" w="med" len="med"/>
            <a:tailEnd type="none" w="med" len="med"/>
          </a:ln>
        </p:spPr>
      </p:sp>
      <p:sp>
        <p:nvSpPr>
          <p:cNvPr id="102456" name="Rectangle 85"/>
          <p:cNvSpPr/>
          <p:nvPr/>
        </p:nvSpPr>
        <p:spPr>
          <a:xfrm>
            <a:off x="6523038" y="4808538"/>
            <a:ext cx="63500" cy="134937"/>
          </a:xfrm>
          <a:prstGeom prst="rect">
            <a:avLst/>
          </a:prstGeom>
          <a:noFill/>
          <a:ln w="9525">
            <a:noFill/>
          </a:ln>
        </p:spPr>
        <p:txBody>
          <a:bodyPr wrap="none" lIns="0" tIns="0" rIns="0" bIns="0">
            <a:spAutoFit/>
          </a:bodyPr>
          <a:lstStyle/>
          <a:p>
            <a:r>
              <a:rPr lang="zh-CN" altLang="en-US" sz="900" b="0" i="0" dirty="0">
                <a:solidFill>
                  <a:srgbClr val="000000"/>
                </a:solidFill>
                <a:latin typeface="Arial" panose="020B0604020202020204" pitchFamily="34" charset="0"/>
                <a:ea typeface="宋体" panose="02010600030101010101" pitchFamily="2" charset="-122"/>
              </a:rPr>
              <a:t>3</a:t>
            </a:r>
            <a:endParaRPr lang="zh-CN" altLang="en-US" sz="2400" b="0" i="0" dirty="0">
              <a:solidFill>
                <a:schemeClr val="tx1"/>
              </a:solidFill>
              <a:latin typeface="Times New Roman" panose="02020603050405020304" pitchFamily="18" charset="0"/>
              <a:ea typeface="宋体" panose="02010600030101010101" pitchFamily="2" charset="-122"/>
            </a:endParaRPr>
          </a:p>
        </p:txBody>
      </p:sp>
      <p:sp>
        <p:nvSpPr>
          <p:cNvPr id="102457" name="Rectangle 86"/>
          <p:cNvSpPr/>
          <p:nvPr/>
        </p:nvSpPr>
        <p:spPr>
          <a:xfrm>
            <a:off x="6596063" y="4808538"/>
            <a:ext cx="63500" cy="134937"/>
          </a:xfrm>
          <a:prstGeom prst="rect">
            <a:avLst/>
          </a:prstGeom>
          <a:noFill/>
          <a:ln w="9525">
            <a:noFill/>
          </a:ln>
        </p:spPr>
        <p:txBody>
          <a:bodyPr wrap="none" lIns="0" tIns="0" rIns="0" bIns="0">
            <a:spAutoFit/>
          </a:bodyPr>
          <a:lstStyle/>
          <a:p>
            <a:r>
              <a:rPr lang="zh-CN" altLang="en-US" sz="900" b="0" i="0" dirty="0">
                <a:solidFill>
                  <a:srgbClr val="000000"/>
                </a:solidFill>
                <a:latin typeface="Arial" panose="020B0604020202020204" pitchFamily="34" charset="0"/>
                <a:ea typeface="宋体" panose="02010600030101010101" pitchFamily="2" charset="-122"/>
              </a:rPr>
              <a:t>2</a:t>
            </a:r>
            <a:endParaRPr lang="zh-CN" altLang="en-US" sz="2400" b="0" i="0" dirty="0">
              <a:solidFill>
                <a:schemeClr val="tx1"/>
              </a:solidFill>
              <a:latin typeface="Times New Roman" panose="02020603050405020304" pitchFamily="18" charset="0"/>
              <a:ea typeface="宋体" panose="02010600030101010101" pitchFamily="2" charset="-122"/>
            </a:endParaRPr>
          </a:p>
        </p:txBody>
      </p:sp>
      <p:sp>
        <p:nvSpPr>
          <p:cNvPr id="102458" name="Freeform 87"/>
          <p:cNvSpPr/>
          <p:nvPr/>
        </p:nvSpPr>
        <p:spPr>
          <a:xfrm>
            <a:off x="4167188" y="5384800"/>
            <a:ext cx="57150" cy="57150"/>
          </a:xfrm>
          <a:custGeom>
            <a:avLst/>
            <a:gdLst/>
            <a:ahLst/>
            <a:cxnLst>
              <a:cxn ang="0">
                <a:pos x="57150" y="0"/>
              </a:cxn>
              <a:cxn ang="0">
                <a:pos x="0" y="3687"/>
              </a:cxn>
              <a:cxn ang="0">
                <a:pos x="29560" y="57150"/>
              </a:cxn>
              <a:cxn ang="0">
                <a:pos x="57150" y="3687"/>
              </a:cxn>
              <a:cxn ang="0">
                <a:pos x="57150" y="3687"/>
              </a:cxn>
              <a:cxn ang="0">
                <a:pos x="57150" y="0"/>
              </a:cxn>
            </a:cxnLst>
            <a:rect l="0" t="0" r="0" b="0"/>
            <a:pathLst>
              <a:path w="29" h="31">
                <a:moveTo>
                  <a:pt x="29" y="0"/>
                </a:moveTo>
                <a:lnTo>
                  <a:pt x="0" y="2"/>
                </a:lnTo>
                <a:lnTo>
                  <a:pt x="15" y="31"/>
                </a:lnTo>
                <a:lnTo>
                  <a:pt x="29" y="2"/>
                </a:lnTo>
                <a:lnTo>
                  <a:pt x="29" y="2"/>
                </a:lnTo>
                <a:lnTo>
                  <a:pt x="29" y="0"/>
                </a:lnTo>
                <a:close/>
              </a:path>
            </a:pathLst>
          </a:custGeom>
          <a:solidFill>
            <a:srgbClr val="000000">
              <a:alpha val="100000"/>
            </a:srgbClr>
          </a:solidFill>
          <a:ln w="9525">
            <a:noFill/>
          </a:ln>
        </p:spPr>
        <p:txBody>
          <a:bodyPr/>
          <a:lstStyle/>
          <a:p>
            <a:endParaRPr lang="zh-CN" altLang="en-US"/>
          </a:p>
        </p:txBody>
      </p:sp>
      <p:sp>
        <p:nvSpPr>
          <p:cNvPr id="102459" name="Freeform 88"/>
          <p:cNvSpPr/>
          <p:nvPr/>
        </p:nvSpPr>
        <p:spPr>
          <a:xfrm>
            <a:off x="4348163" y="5384800"/>
            <a:ext cx="57150" cy="57150"/>
          </a:xfrm>
          <a:custGeom>
            <a:avLst/>
            <a:gdLst/>
            <a:ahLst/>
            <a:cxnLst>
              <a:cxn ang="0">
                <a:pos x="57150" y="0"/>
              </a:cxn>
              <a:cxn ang="0">
                <a:pos x="0" y="3687"/>
              </a:cxn>
              <a:cxn ang="0">
                <a:pos x="29560" y="57150"/>
              </a:cxn>
              <a:cxn ang="0">
                <a:pos x="57150" y="3687"/>
              </a:cxn>
              <a:cxn ang="0">
                <a:pos x="57150" y="3687"/>
              </a:cxn>
              <a:cxn ang="0">
                <a:pos x="57150" y="0"/>
              </a:cxn>
            </a:cxnLst>
            <a:rect l="0" t="0" r="0" b="0"/>
            <a:pathLst>
              <a:path w="29" h="31">
                <a:moveTo>
                  <a:pt x="29" y="0"/>
                </a:moveTo>
                <a:lnTo>
                  <a:pt x="0" y="2"/>
                </a:lnTo>
                <a:lnTo>
                  <a:pt x="15" y="31"/>
                </a:lnTo>
                <a:lnTo>
                  <a:pt x="29" y="2"/>
                </a:lnTo>
                <a:lnTo>
                  <a:pt x="29" y="2"/>
                </a:lnTo>
                <a:lnTo>
                  <a:pt x="29" y="0"/>
                </a:lnTo>
                <a:close/>
              </a:path>
            </a:pathLst>
          </a:custGeom>
          <a:solidFill>
            <a:srgbClr val="000000">
              <a:alpha val="100000"/>
            </a:srgbClr>
          </a:solidFill>
          <a:ln w="9525">
            <a:noFill/>
          </a:ln>
        </p:spPr>
        <p:txBody>
          <a:bodyPr/>
          <a:lstStyle/>
          <a:p>
            <a:endParaRPr lang="zh-CN" altLang="en-US"/>
          </a:p>
        </p:txBody>
      </p:sp>
      <p:sp>
        <p:nvSpPr>
          <p:cNvPr id="102460" name="Freeform 89"/>
          <p:cNvSpPr/>
          <p:nvPr/>
        </p:nvSpPr>
        <p:spPr>
          <a:xfrm>
            <a:off x="4529138" y="5384800"/>
            <a:ext cx="60325" cy="57150"/>
          </a:xfrm>
          <a:custGeom>
            <a:avLst/>
            <a:gdLst/>
            <a:ahLst/>
            <a:cxnLst>
              <a:cxn ang="0">
                <a:pos x="56433" y="0"/>
              </a:cxn>
              <a:cxn ang="0">
                <a:pos x="0" y="3687"/>
              </a:cxn>
              <a:cxn ang="0">
                <a:pos x="29190" y="57150"/>
              </a:cxn>
              <a:cxn ang="0">
                <a:pos x="60325" y="3687"/>
              </a:cxn>
              <a:cxn ang="0">
                <a:pos x="60325" y="3687"/>
              </a:cxn>
              <a:cxn ang="0">
                <a:pos x="56433" y="0"/>
              </a:cxn>
            </a:cxnLst>
            <a:rect l="0" t="0" r="0" b="0"/>
            <a:pathLst>
              <a:path w="31" h="31">
                <a:moveTo>
                  <a:pt x="29" y="0"/>
                </a:moveTo>
                <a:lnTo>
                  <a:pt x="0" y="2"/>
                </a:lnTo>
                <a:lnTo>
                  <a:pt x="15" y="31"/>
                </a:lnTo>
                <a:lnTo>
                  <a:pt x="31" y="2"/>
                </a:lnTo>
                <a:lnTo>
                  <a:pt x="31" y="2"/>
                </a:lnTo>
                <a:lnTo>
                  <a:pt x="29" y="0"/>
                </a:lnTo>
                <a:close/>
              </a:path>
            </a:pathLst>
          </a:custGeom>
          <a:solidFill>
            <a:srgbClr val="000000">
              <a:alpha val="100000"/>
            </a:srgbClr>
          </a:solidFill>
          <a:ln w="9525">
            <a:noFill/>
          </a:ln>
        </p:spPr>
        <p:txBody>
          <a:bodyPr/>
          <a:lstStyle/>
          <a:p>
            <a:endParaRPr lang="zh-CN" altLang="en-US"/>
          </a:p>
        </p:txBody>
      </p:sp>
      <p:sp>
        <p:nvSpPr>
          <p:cNvPr id="102461" name="Freeform 90"/>
          <p:cNvSpPr/>
          <p:nvPr/>
        </p:nvSpPr>
        <p:spPr>
          <a:xfrm>
            <a:off x="4711700" y="5384800"/>
            <a:ext cx="60325" cy="57150"/>
          </a:xfrm>
          <a:custGeom>
            <a:avLst/>
            <a:gdLst/>
            <a:ahLst/>
            <a:cxnLst>
              <a:cxn ang="0">
                <a:pos x="56433" y="0"/>
              </a:cxn>
              <a:cxn ang="0">
                <a:pos x="0" y="3687"/>
              </a:cxn>
              <a:cxn ang="0">
                <a:pos x="27244" y="57150"/>
              </a:cxn>
              <a:cxn ang="0">
                <a:pos x="60325" y="3687"/>
              </a:cxn>
              <a:cxn ang="0">
                <a:pos x="60325" y="3687"/>
              </a:cxn>
              <a:cxn ang="0">
                <a:pos x="56433" y="0"/>
              </a:cxn>
            </a:cxnLst>
            <a:rect l="0" t="0" r="0" b="0"/>
            <a:pathLst>
              <a:path w="31" h="31">
                <a:moveTo>
                  <a:pt x="29" y="0"/>
                </a:moveTo>
                <a:lnTo>
                  <a:pt x="0" y="2"/>
                </a:lnTo>
                <a:lnTo>
                  <a:pt x="14" y="31"/>
                </a:lnTo>
                <a:lnTo>
                  <a:pt x="31" y="2"/>
                </a:lnTo>
                <a:lnTo>
                  <a:pt x="31" y="2"/>
                </a:lnTo>
                <a:lnTo>
                  <a:pt x="29" y="0"/>
                </a:lnTo>
                <a:close/>
              </a:path>
            </a:pathLst>
          </a:custGeom>
          <a:solidFill>
            <a:srgbClr val="000000">
              <a:alpha val="100000"/>
            </a:srgbClr>
          </a:solidFill>
          <a:ln w="9525">
            <a:noFill/>
          </a:ln>
        </p:spPr>
        <p:txBody>
          <a:bodyPr/>
          <a:lstStyle/>
          <a:p>
            <a:endParaRPr lang="zh-CN" altLang="en-US"/>
          </a:p>
        </p:txBody>
      </p:sp>
      <p:sp>
        <p:nvSpPr>
          <p:cNvPr id="102462" name="Line 91"/>
          <p:cNvSpPr/>
          <p:nvPr/>
        </p:nvSpPr>
        <p:spPr>
          <a:xfrm>
            <a:off x="4221163" y="2270125"/>
            <a:ext cx="160337" cy="82550"/>
          </a:xfrm>
          <a:prstGeom prst="line">
            <a:avLst/>
          </a:prstGeom>
          <a:ln w="12700" cap="flat" cmpd="sng">
            <a:solidFill>
              <a:srgbClr val="000000"/>
            </a:solidFill>
            <a:prstDash val="solid"/>
            <a:headEnd type="none" w="med" len="med"/>
            <a:tailEnd type="none" w="med" len="med"/>
          </a:ln>
        </p:spPr>
      </p:sp>
      <p:sp>
        <p:nvSpPr>
          <p:cNvPr id="102463" name="Rectangle 92"/>
          <p:cNvSpPr/>
          <p:nvPr/>
        </p:nvSpPr>
        <p:spPr>
          <a:xfrm>
            <a:off x="4341813" y="2151063"/>
            <a:ext cx="98425" cy="212725"/>
          </a:xfrm>
          <a:prstGeom prst="rect">
            <a:avLst/>
          </a:prstGeom>
          <a:noFill/>
          <a:ln w="9525">
            <a:noFill/>
          </a:ln>
        </p:spPr>
        <p:txBody>
          <a:bodyPr wrap="none" lIns="0" tIns="0" rIns="0" bIns="0">
            <a:spAutoFit/>
          </a:bodyPr>
          <a:lstStyle/>
          <a:p>
            <a:r>
              <a:rPr lang="zh-CN" altLang="en-US" sz="1400" i="0" dirty="0">
                <a:solidFill>
                  <a:srgbClr val="000000"/>
                </a:solidFill>
                <a:latin typeface="Arial" panose="020B0604020202020204" pitchFamily="34" charset="0"/>
                <a:ea typeface="宋体" panose="02010600030101010101" pitchFamily="2" charset="-122"/>
              </a:rPr>
              <a:t>2</a:t>
            </a:r>
            <a:endParaRPr lang="zh-CN" altLang="en-US" sz="1400" i="0" dirty="0">
              <a:solidFill>
                <a:schemeClr val="tx1"/>
              </a:solidFill>
              <a:latin typeface="Times New Roman" panose="02020603050405020304" pitchFamily="18" charset="0"/>
              <a:ea typeface="宋体" panose="02010600030101010101" pitchFamily="2" charset="-122"/>
            </a:endParaRPr>
          </a:p>
        </p:txBody>
      </p:sp>
      <p:sp>
        <p:nvSpPr>
          <p:cNvPr id="102464" name="Line 93"/>
          <p:cNvSpPr/>
          <p:nvPr/>
        </p:nvSpPr>
        <p:spPr>
          <a:xfrm>
            <a:off x="4389438" y="5816600"/>
            <a:ext cx="157162" cy="87313"/>
          </a:xfrm>
          <a:prstGeom prst="line">
            <a:avLst/>
          </a:prstGeom>
          <a:ln w="12700" cap="flat" cmpd="sng">
            <a:solidFill>
              <a:srgbClr val="000000"/>
            </a:solidFill>
            <a:prstDash val="solid"/>
            <a:headEnd type="none" w="med" len="med"/>
            <a:tailEnd type="none" w="med" len="med"/>
          </a:ln>
        </p:spPr>
      </p:sp>
      <p:sp>
        <p:nvSpPr>
          <p:cNvPr id="102465" name="Rectangle 94"/>
          <p:cNvSpPr/>
          <p:nvPr/>
        </p:nvSpPr>
        <p:spPr>
          <a:xfrm>
            <a:off x="4524375" y="5721350"/>
            <a:ext cx="63500" cy="136525"/>
          </a:xfrm>
          <a:prstGeom prst="rect">
            <a:avLst/>
          </a:prstGeom>
          <a:noFill/>
          <a:ln w="9525">
            <a:noFill/>
          </a:ln>
        </p:spPr>
        <p:txBody>
          <a:bodyPr wrap="none" lIns="0" tIns="0" rIns="0" bIns="0">
            <a:spAutoFit/>
          </a:bodyPr>
          <a:lstStyle/>
          <a:p>
            <a:r>
              <a:rPr lang="zh-CN" altLang="en-US" sz="900" b="0" i="0" dirty="0">
                <a:solidFill>
                  <a:srgbClr val="000000"/>
                </a:solidFill>
                <a:latin typeface="Arial" panose="020B0604020202020204" pitchFamily="34" charset="0"/>
                <a:ea typeface="宋体" panose="02010600030101010101" pitchFamily="2" charset="-122"/>
              </a:rPr>
              <a:t>3</a:t>
            </a:r>
            <a:endParaRPr lang="zh-CN" altLang="en-US" sz="2400" b="0" i="0" dirty="0">
              <a:solidFill>
                <a:schemeClr val="tx1"/>
              </a:solidFill>
              <a:latin typeface="Times New Roman" panose="02020603050405020304" pitchFamily="18" charset="0"/>
              <a:ea typeface="宋体" panose="02010600030101010101" pitchFamily="2" charset="-122"/>
            </a:endParaRPr>
          </a:p>
        </p:txBody>
      </p:sp>
      <p:sp>
        <p:nvSpPr>
          <p:cNvPr id="102466" name="Rectangle 95"/>
          <p:cNvSpPr/>
          <p:nvPr/>
        </p:nvSpPr>
        <p:spPr>
          <a:xfrm>
            <a:off x="4603750" y="5721350"/>
            <a:ext cx="63500" cy="136525"/>
          </a:xfrm>
          <a:prstGeom prst="rect">
            <a:avLst/>
          </a:prstGeom>
          <a:noFill/>
          <a:ln w="9525">
            <a:noFill/>
          </a:ln>
        </p:spPr>
        <p:txBody>
          <a:bodyPr wrap="none" lIns="0" tIns="0" rIns="0" bIns="0">
            <a:spAutoFit/>
          </a:bodyPr>
          <a:lstStyle/>
          <a:p>
            <a:r>
              <a:rPr lang="zh-CN" altLang="en-US" sz="900" b="0" i="0" dirty="0">
                <a:solidFill>
                  <a:srgbClr val="000000"/>
                </a:solidFill>
                <a:latin typeface="Arial" panose="020B0604020202020204" pitchFamily="34" charset="0"/>
                <a:ea typeface="宋体" panose="02010600030101010101" pitchFamily="2" charset="-122"/>
              </a:rPr>
              <a:t>2</a:t>
            </a:r>
            <a:endParaRPr lang="zh-CN" altLang="en-US" sz="2400" b="0" i="0" dirty="0">
              <a:solidFill>
                <a:schemeClr val="tx1"/>
              </a:solidFill>
              <a:latin typeface="Times New Roman" panose="02020603050405020304" pitchFamily="18" charset="0"/>
              <a:ea typeface="宋体" panose="02010600030101010101" pitchFamily="2" charset="-122"/>
            </a:endParaRPr>
          </a:p>
        </p:txBody>
      </p:sp>
      <p:sp>
        <p:nvSpPr>
          <p:cNvPr id="102467" name="Freeform 96"/>
          <p:cNvSpPr/>
          <p:nvPr/>
        </p:nvSpPr>
        <p:spPr>
          <a:xfrm>
            <a:off x="3959225" y="3875088"/>
            <a:ext cx="419100" cy="1522412"/>
          </a:xfrm>
          <a:custGeom>
            <a:avLst/>
            <a:gdLst/>
            <a:ahLst/>
            <a:cxnLst>
              <a:cxn ang="0">
                <a:pos x="419100" y="1522412"/>
              </a:cxn>
              <a:cxn ang="0">
                <a:pos x="419100" y="1242970"/>
              </a:cxn>
              <a:cxn ang="0">
                <a:pos x="0" y="1242970"/>
              </a:cxn>
              <a:cxn ang="0">
                <a:pos x="0" y="0"/>
              </a:cxn>
            </a:cxnLst>
            <a:rect l="0" t="0" r="0" b="0"/>
            <a:pathLst>
              <a:path w="211" h="839">
                <a:moveTo>
                  <a:pt x="211" y="839"/>
                </a:moveTo>
                <a:lnTo>
                  <a:pt x="211" y="685"/>
                </a:lnTo>
                <a:lnTo>
                  <a:pt x="0" y="685"/>
                </a:lnTo>
                <a:lnTo>
                  <a:pt x="0" y="0"/>
                </a:lnTo>
              </a:path>
            </a:pathLst>
          </a:custGeom>
          <a:noFill/>
          <a:ln w="22225" cap="flat" cmpd="sng">
            <a:solidFill>
              <a:srgbClr val="000000">
                <a:alpha val="100000"/>
              </a:srgbClr>
            </a:solidFill>
            <a:prstDash val="solid"/>
            <a:round/>
            <a:headEnd type="none" w="med" len="med"/>
            <a:tailEnd type="none" w="med" len="med"/>
          </a:ln>
        </p:spPr>
        <p:txBody>
          <a:bodyPr/>
          <a:lstStyle/>
          <a:p>
            <a:endParaRPr lang="zh-CN" altLang="en-US"/>
          </a:p>
        </p:txBody>
      </p:sp>
      <p:sp>
        <p:nvSpPr>
          <p:cNvPr id="102468" name="Line 97"/>
          <p:cNvSpPr/>
          <p:nvPr/>
        </p:nvSpPr>
        <p:spPr>
          <a:xfrm flipV="1">
            <a:off x="1468438" y="3141663"/>
            <a:ext cx="3175" cy="1649412"/>
          </a:xfrm>
          <a:prstGeom prst="line">
            <a:avLst/>
          </a:prstGeom>
          <a:ln w="12700" cap="flat" cmpd="sng">
            <a:solidFill>
              <a:srgbClr val="000000"/>
            </a:solidFill>
            <a:prstDash val="solid"/>
            <a:headEnd type="none" w="med" len="med"/>
            <a:tailEnd type="none" w="med" len="med"/>
          </a:ln>
        </p:spPr>
      </p:sp>
      <p:sp>
        <p:nvSpPr>
          <p:cNvPr id="102469" name="Line 98"/>
          <p:cNvSpPr/>
          <p:nvPr/>
        </p:nvSpPr>
        <p:spPr>
          <a:xfrm flipV="1">
            <a:off x="2047875" y="3141663"/>
            <a:ext cx="3175" cy="1649412"/>
          </a:xfrm>
          <a:prstGeom prst="line">
            <a:avLst/>
          </a:prstGeom>
          <a:ln w="12700" cap="flat" cmpd="sng">
            <a:solidFill>
              <a:srgbClr val="000000"/>
            </a:solidFill>
            <a:prstDash val="solid"/>
            <a:headEnd type="none" w="med" len="med"/>
            <a:tailEnd type="none" w="med" len="med"/>
          </a:ln>
        </p:spPr>
      </p:sp>
      <p:sp>
        <p:nvSpPr>
          <p:cNvPr id="102470" name="Line 99"/>
          <p:cNvSpPr/>
          <p:nvPr/>
        </p:nvSpPr>
        <p:spPr>
          <a:xfrm flipV="1">
            <a:off x="3328988" y="3141663"/>
            <a:ext cx="4762" cy="1649412"/>
          </a:xfrm>
          <a:prstGeom prst="line">
            <a:avLst/>
          </a:prstGeom>
          <a:ln w="12700" cap="flat" cmpd="sng">
            <a:solidFill>
              <a:srgbClr val="000000"/>
            </a:solidFill>
            <a:prstDash val="solid"/>
            <a:headEnd type="none" w="med" len="med"/>
            <a:tailEnd type="none" w="med" len="med"/>
          </a:ln>
        </p:spPr>
      </p:sp>
      <p:sp>
        <p:nvSpPr>
          <p:cNvPr id="102471" name="Line 100"/>
          <p:cNvSpPr/>
          <p:nvPr/>
        </p:nvSpPr>
        <p:spPr>
          <a:xfrm flipV="1">
            <a:off x="4586288" y="3141663"/>
            <a:ext cx="3175" cy="1649412"/>
          </a:xfrm>
          <a:prstGeom prst="line">
            <a:avLst/>
          </a:prstGeom>
          <a:ln w="12700" cap="flat" cmpd="sng">
            <a:solidFill>
              <a:srgbClr val="000000"/>
            </a:solidFill>
            <a:prstDash val="solid"/>
            <a:headEnd type="none" w="med" len="med"/>
            <a:tailEnd type="none" w="med" len="med"/>
          </a:ln>
        </p:spPr>
      </p:sp>
      <p:sp>
        <p:nvSpPr>
          <p:cNvPr id="102472" name="Line 101"/>
          <p:cNvSpPr/>
          <p:nvPr/>
        </p:nvSpPr>
        <p:spPr>
          <a:xfrm flipV="1">
            <a:off x="5837238" y="3141663"/>
            <a:ext cx="1587" cy="1649412"/>
          </a:xfrm>
          <a:prstGeom prst="line">
            <a:avLst/>
          </a:prstGeom>
          <a:ln w="12700" cap="flat" cmpd="sng">
            <a:solidFill>
              <a:srgbClr val="000000"/>
            </a:solidFill>
            <a:prstDash val="solid"/>
            <a:headEnd type="none" w="med" len="med"/>
            <a:tailEnd type="none" w="med" len="med"/>
          </a:ln>
        </p:spPr>
      </p:sp>
      <p:sp>
        <p:nvSpPr>
          <p:cNvPr id="102473" name="Line 102"/>
          <p:cNvSpPr/>
          <p:nvPr/>
        </p:nvSpPr>
        <p:spPr>
          <a:xfrm flipH="1">
            <a:off x="1322388" y="3295650"/>
            <a:ext cx="5743575" cy="1588"/>
          </a:xfrm>
          <a:prstGeom prst="line">
            <a:avLst/>
          </a:prstGeom>
          <a:ln w="12700" cap="flat" cmpd="sng">
            <a:solidFill>
              <a:srgbClr val="000000"/>
            </a:solidFill>
            <a:prstDash val="solid"/>
            <a:headEnd type="none" w="med" len="med"/>
            <a:tailEnd type="none" w="med" len="med"/>
          </a:ln>
        </p:spPr>
      </p:sp>
      <p:sp>
        <p:nvSpPr>
          <p:cNvPr id="102474" name="Line 103"/>
          <p:cNvSpPr/>
          <p:nvPr/>
        </p:nvSpPr>
        <p:spPr>
          <a:xfrm flipH="1">
            <a:off x="1322388" y="3460750"/>
            <a:ext cx="5743575" cy="4763"/>
          </a:xfrm>
          <a:prstGeom prst="line">
            <a:avLst/>
          </a:prstGeom>
          <a:ln w="12700" cap="flat" cmpd="sng">
            <a:solidFill>
              <a:srgbClr val="000000"/>
            </a:solidFill>
            <a:prstDash val="solid"/>
            <a:headEnd type="none" w="med" len="med"/>
            <a:tailEnd type="none" w="med" len="med"/>
          </a:ln>
        </p:spPr>
      </p:sp>
      <p:sp>
        <p:nvSpPr>
          <p:cNvPr id="102475" name="Line 104"/>
          <p:cNvSpPr/>
          <p:nvPr/>
        </p:nvSpPr>
        <p:spPr>
          <a:xfrm flipH="1">
            <a:off x="1322388" y="3625850"/>
            <a:ext cx="5743575" cy="4763"/>
          </a:xfrm>
          <a:prstGeom prst="line">
            <a:avLst/>
          </a:prstGeom>
          <a:ln w="12700" cap="flat" cmpd="sng">
            <a:solidFill>
              <a:srgbClr val="000000"/>
            </a:solidFill>
            <a:prstDash val="solid"/>
            <a:headEnd type="none" w="med" len="med"/>
            <a:tailEnd type="none" w="med" len="med"/>
          </a:ln>
        </p:spPr>
      </p:sp>
      <p:sp>
        <p:nvSpPr>
          <p:cNvPr id="102476" name="Line 105"/>
          <p:cNvSpPr/>
          <p:nvPr/>
        </p:nvSpPr>
        <p:spPr>
          <a:xfrm flipH="1">
            <a:off x="1322388" y="3790950"/>
            <a:ext cx="5743575" cy="6350"/>
          </a:xfrm>
          <a:prstGeom prst="line">
            <a:avLst/>
          </a:prstGeom>
          <a:ln w="12700" cap="flat" cmpd="sng">
            <a:solidFill>
              <a:srgbClr val="000000"/>
            </a:solidFill>
            <a:prstDash val="solid"/>
            <a:headEnd type="none" w="med" len="med"/>
            <a:tailEnd type="none" w="med" len="med"/>
          </a:ln>
        </p:spPr>
      </p:sp>
      <p:sp>
        <p:nvSpPr>
          <p:cNvPr id="102477" name="Line 106"/>
          <p:cNvSpPr/>
          <p:nvPr/>
        </p:nvSpPr>
        <p:spPr>
          <a:xfrm flipH="1">
            <a:off x="1322388" y="3959225"/>
            <a:ext cx="5743575" cy="3175"/>
          </a:xfrm>
          <a:prstGeom prst="line">
            <a:avLst/>
          </a:prstGeom>
          <a:ln w="12700" cap="flat" cmpd="sng">
            <a:solidFill>
              <a:srgbClr val="000000"/>
            </a:solidFill>
            <a:prstDash val="solid"/>
            <a:headEnd type="none" w="med" len="med"/>
            <a:tailEnd type="none" w="med" len="med"/>
          </a:ln>
        </p:spPr>
      </p:sp>
      <p:sp>
        <p:nvSpPr>
          <p:cNvPr id="102478" name="Line 107"/>
          <p:cNvSpPr/>
          <p:nvPr/>
        </p:nvSpPr>
        <p:spPr>
          <a:xfrm flipH="1">
            <a:off x="1322388" y="4127500"/>
            <a:ext cx="5743575" cy="1588"/>
          </a:xfrm>
          <a:prstGeom prst="line">
            <a:avLst/>
          </a:prstGeom>
          <a:ln w="12700" cap="flat" cmpd="sng">
            <a:solidFill>
              <a:srgbClr val="000000"/>
            </a:solidFill>
            <a:prstDash val="solid"/>
            <a:headEnd type="none" w="med" len="med"/>
            <a:tailEnd type="none" w="med" len="med"/>
          </a:ln>
        </p:spPr>
      </p:sp>
      <p:sp>
        <p:nvSpPr>
          <p:cNvPr id="102479" name="Line 108"/>
          <p:cNvSpPr/>
          <p:nvPr/>
        </p:nvSpPr>
        <p:spPr>
          <a:xfrm flipH="1">
            <a:off x="1322388" y="4292600"/>
            <a:ext cx="5743575" cy="1588"/>
          </a:xfrm>
          <a:prstGeom prst="line">
            <a:avLst/>
          </a:prstGeom>
          <a:ln w="12700" cap="flat" cmpd="sng">
            <a:solidFill>
              <a:srgbClr val="000000"/>
            </a:solidFill>
            <a:prstDash val="solid"/>
            <a:headEnd type="none" w="med" len="med"/>
            <a:tailEnd type="none" w="med" len="med"/>
          </a:ln>
        </p:spPr>
      </p:sp>
      <p:sp>
        <p:nvSpPr>
          <p:cNvPr id="102480" name="Line 109"/>
          <p:cNvSpPr/>
          <p:nvPr/>
        </p:nvSpPr>
        <p:spPr>
          <a:xfrm flipH="1">
            <a:off x="1322388" y="4457700"/>
            <a:ext cx="5743575" cy="1588"/>
          </a:xfrm>
          <a:prstGeom prst="line">
            <a:avLst/>
          </a:prstGeom>
          <a:ln w="12700" cap="flat" cmpd="sng">
            <a:solidFill>
              <a:srgbClr val="000000"/>
            </a:solidFill>
            <a:prstDash val="solid"/>
            <a:headEnd type="none" w="med" len="med"/>
            <a:tailEnd type="none" w="med" len="med"/>
          </a:ln>
        </p:spPr>
      </p:sp>
      <p:sp>
        <p:nvSpPr>
          <p:cNvPr id="102481" name="Line 110"/>
          <p:cNvSpPr/>
          <p:nvPr/>
        </p:nvSpPr>
        <p:spPr>
          <a:xfrm flipH="1">
            <a:off x="1322388" y="4622800"/>
            <a:ext cx="5743575" cy="1588"/>
          </a:xfrm>
          <a:prstGeom prst="line">
            <a:avLst/>
          </a:prstGeom>
          <a:ln w="12700" cap="flat" cmpd="sng">
            <a:solidFill>
              <a:srgbClr val="000000"/>
            </a:solidFill>
            <a:prstDash val="solid"/>
            <a:headEnd type="none" w="med" len="med"/>
            <a:tailEnd type="none" w="med" len="med"/>
          </a:ln>
        </p:spPr>
      </p:sp>
      <p:sp>
        <p:nvSpPr>
          <p:cNvPr id="102482" name="Rectangle 112"/>
          <p:cNvSpPr/>
          <p:nvPr/>
        </p:nvSpPr>
        <p:spPr>
          <a:xfrm>
            <a:off x="2954338" y="1685925"/>
            <a:ext cx="196850" cy="212725"/>
          </a:xfrm>
          <a:prstGeom prst="rect">
            <a:avLst/>
          </a:prstGeom>
          <a:noFill/>
          <a:ln w="9525">
            <a:noFill/>
          </a:ln>
        </p:spPr>
        <p:txBody>
          <a:bodyPr wrap="none" lIns="0" tIns="0" rIns="0" bIns="0">
            <a:spAutoFit/>
          </a:bodyPr>
          <a:lstStyle/>
          <a:p>
            <a:r>
              <a:rPr lang="zh-CN" altLang="en-US" sz="1400" i="0" dirty="0">
                <a:solidFill>
                  <a:srgbClr val="000000"/>
                </a:solidFill>
                <a:latin typeface="Arial" panose="020B0604020202020204" pitchFamily="34" charset="0"/>
                <a:ea typeface="宋体" panose="02010600030101010101" pitchFamily="2" charset="-122"/>
              </a:rPr>
              <a:t>3</a:t>
            </a:r>
            <a:r>
              <a:rPr lang="en-US" altLang="zh-CN" sz="1400" i="0" dirty="0">
                <a:solidFill>
                  <a:srgbClr val="000000"/>
                </a:solidFill>
                <a:latin typeface="Arial" panose="020B0604020202020204" pitchFamily="34" charset="0"/>
                <a:ea typeface="宋体" panose="02010600030101010101" pitchFamily="2" charset="-122"/>
              </a:rPr>
              <a:t>1</a:t>
            </a:r>
            <a:endParaRPr lang="en-US" altLang="zh-CN" sz="1400" i="0" dirty="0">
              <a:solidFill>
                <a:schemeClr val="tx1"/>
              </a:solidFill>
              <a:latin typeface="Times New Roman" panose="02020603050405020304" pitchFamily="18" charset="0"/>
              <a:ea typeface="宋体" panose="02010600030101010101" pitchFamily="2" charset="-122"/>
            </a:endParaRPr>
          </a:p>
        </p:txBody>
      </p:sp>
      <p:sp>
        <p:nvSpPr>
          <p:cNvPr id="102483" name="Rectangle 115"/>
          <p:cNvSpPr/>
          <p:nvPr/>
        </p:nvSpPr>
        <p:spPr>
          <a:xfrm>
            <a:off x="3194050" y="1771650"/>
            <a:ext cx="33338" cy="138113"/>
          </a:xfrm>
          <a:prstGeom prst="rect">
            <a:avLst/>
          </a:prstGeom>
          <a:noFill/>
          <a:ln w="9525">
            <a:noFill/>
          </a:ln>
        </p:spPr>
        <p:txBody>
          <a:bodyPr wrap="none" lIns="0" tIns="0" rIns="0" bIns="0">
            <a:spAutoFit/>
          </a:bodyPr>
          <a:lstStyle/>
          <a:p>
            <a:r>
              <a:rPr lang="zh-CN" altLang="en-US" sz="900" b="0" i="0" dirty="0">
                <a:solidFill>
                  <a:srgbClr val="000000"/>
                </a:solidFill>
                <a:latin typeface="Arial" panose="020B0604020202020204" pitchFamily="34" charset="0"/>
                <a:ea typeface="宋体" panose="02010600030101010101" pitchFamily="2" charset="-122"/>
              </a:rPr>
              <a:t> </a:t>
            </a:r>
            <a:endParaRPr lang="zh-CN" altLang="en-US" sz="2400" b="0" i="0" dirty="0">
              <a:solidFill>
                <a:schemeClr val="tx1"/>
              </a:solidFill>
              <a:latin typeface="Times New Roman" panose="02020603050405020304" pitchFamily="18" charset="0"/>
              <a:ea typeface="宋体" panose="02010600030101010101" pitchFamily="2" charset="-122"/>
            </a:endParaRPr>
          </a:p>
        </p:txBody>
      </p:sp>
      <p:sp>
        <p:nvSpPr>
          <p:cNvPr id="102484" name="Rectangle 117"/>
          <p:cNvSpPr/>
          <p:nvPr/>
        </p:nvSpPr>
        <p:spPr>
          <a:xfrm>
            <a:off x="3382963" y="1771650"/>
            <a:ext cx="31750" cy="136525"/>
          </a:xfrm>
          <a:prstGeom prst="rect">
            <a:avLst/>
          </a:prstGeom>
          <a:noFill/>
          <a:ln w="9525">
            <a:noFill/>
          </a:ln>
        </p:spPr>
        <p:txBody>
          <a:bodyPr wrap="none" lIns="0" tIns="0" rIns="0" bIns="0">
            <a:spAutoFit/>
          </a:bodyPr>
          <a:lstStyle/>
          <a:p>
            <a:r>
              <a:rPr lang="zh-CN" altLang="en-US" sz="900" b="0" i="0" dirty="0">
                <a:solidFill>
                  <a:srgbClr val="000000"/>
                </a:solidFill>
                <a:latin typeface="Arial" panose="020B0604020202020204" pitchFamily="34" charset="0"/>
                <a:ea typeface="宋体" panose="02010600030101010101" pitchFamily="2" charset="-122"/>
              </a:rPr>
              <a:t> </a:t>
            </a:r>
            <a:endParaRPr lang="zh-CN" altLang="en-US" sz="2400" b="0" i="0" dirty="0">
              <a:solidFill>
                <a:schemeClr val="tx1"/>
              </a:solidFill>
              <a:latin typeface="Times New Roman" panose="02020603050405020304" pitchFamily="18" charset="0"/>
              <a:ea typeface="宋体" panose="02010600030101010101" pitchFamily="2" charset="-122"/>
            </a:endParaRPr>
          </a:p>
        </p:txBody>
      </p:sp>
      <p:sp>
        <p:nvSpPr>
          <p:cNvPr id="102485" name="AutoShape 119"/>
          <p:cNvSpPr/>
          <p:nvPr/>
        </p:nvSpPr>
        <p:spPr>
          <a:xfrm>
            <a:off x="7743825" y="2243138"/>
            <a:ext cx="558800" cy="241300"/>
          </a:xfrm>
          <a:prstGeom prst="roundRect">
            <a:avLst>
              <a:gd name="adj" fmla="val 37500"/>
            </a:avLst>
          </a:prstGeom>
          <a:noFill/>
          <a:ln w="12700" cap="flat" cmpd="sng">
            <a:solidFill>
              <a:schemeClr val="tx1"/>
            </a:solidFill>
            <a:prstDash val="solid"/>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102486" name="Line 120"/>
          <p:cNvSpPr/>
          <p:nvPr/>
        </p:nvSpPr>
        <p:spPr>
          <a:xfrm flipV="1">
            <a:off x="7972425" y="2471738"/>
            <a:ext cx="0" cy="304800"/>
          </a:xfrm>
          <a:prstGeom prst="line">
            <a:avLst/>
          </a:prstGeom>
          <a:ln w="25400" cap="flat" cmpd="sng">
            <a:solidFill>
              <a:schemeClr val="tx1"/>
            </a:solidFill>
            <a:prstDash val="solid"/>
            <a:headEnd type="none" w="med" len="med"/>
            <a:tailEnd type="triangle" w="sm" len="sm"/>
          </a:ln>
        </p:spPr>
      </p:sp>
      <p:sp>
        <p:nvSpPr>
          <p:cNvPr id="102487" name="Text Box 124"/>
          <p:cNvSpPr txBox="1"/>
          <p:nvPr/>
        </p:nvSpPr>
        <p:spPr>
          <a:xfrm>
            <a:off x="5518150" y="5695950"/>
            <a:ext cx="679450" cy="366713"/>
          </a:xfrm>
          <a:prstGeom prst="rect">
            <a:avLst/>
          </a:prstGeom>
          <a:noFill/>
          <a:ln w="12700">
            <a:noFill/>
          </a:ln>
        </p:spPr>
        <p:txBody>
          <a:bodyPr wrap="none">
            <a:spAutoFit/>
          </a:bodyPr>
          <a:lstStyle/>
          <a:p>
            <a:r>
              <a:rPr lang="en-US" altLang="zh-CN" i="0" dirty="0">
                <a:solidFill>
                  <a:srgbClr val="000000"/>
                </a:solidFill>
                <a:latin typeface="Arial" panose="020B0604020202020204" pitchFamily="34" charset="0"/>
                <a:ea typeface="宋体" panose="02010600030101010101" pitchFamily="2" charset="-122"/>
              </a:rPr>
              <a:t>Data</a:t>
            </a:r>
          </a:p>
        </p:txBody>
      </p:sp>
      <p:sp>
        <p:nvSpPr>
          <p:cNvPr id="102488" name="Text Box 125"/>
          <p:cNvSpPr txBox="1"/>
          <p:nvPr/>
        </p:nvSpPr>
        <p:spPr>
          <a:xfrm>
            <a:off x="7677150" y="2698750"/>
            <a:ext cx="768350" cy="366713"/>
          </a:xfrm>
          <a:prstGeom prst="rect">
            <a:avLst/>
          </a:prstGeom>
          <a:noFill/>
          <a:ln w="12700">
            <a:noFill/>
          </a:ln>
        </p:spPr>
        <p:txBody>
          <a:bodyPr wrap="none">
            <a:spAutoFit/>
          </a:bodyPr>
          <a:lstStyle/>
          <a:p>
            <a:r>
              <a:rPr lang="en-US" altLang="zh-CN" i="0" dirty="0">
                <a:solidFill>
                  <a:srgbClr val="000000"/>
                </a:solidFill>
                <a:latin typeface="Arial" panose="020B0604020202020204" pitchFamily="34" charset="0"/>
                <a:ea typeface="宋体" panose="02010600030101010101" pitchFamily="2" charset="-122"/>
              </a:rPr>
              <a:t>Word</a:t>
            </a:r>
          </a:p>
        </p:txBody>
      </p:sp>
      <p:sp>
        <p:nvSpPr>
          <p:cNvPr id="102489" name="Line 126"/>
          <p:cNvSpPr/>
          <p:nvPr/>
        </p:nvSpPr>
        <p:spPr>
          <a:xfrm flipH="1" flipV="1">
            <a:off x="7985125" y="1963738"/>
            <a:ext cx="0" cy="279400"/>
          </a:xfrm>
          <a:prstGeom prst="line">
            <a:avLst/>
          </a:prstGeom>
          <a:ln w="25400" cap="flat" cmpd="sng">
            <a:solidFill>
              <a:schemeClr val="tx1"/>
            </a:solidFill>
            <a:prstDash val="solid"/>
            <a:headEnd type="none" w="med" len="med"/>
            <a:tailEnd type="triangle" w="sm" len="sm"/>
          </a:ln>
        </p:spPr>
      </p:sp>
      <p:sp>
        <p:nvSpPr>
          <p:cNvPr id="102490" name="Line 127"/>
          <p:cNvSpPr/>
          <p:nvPr/>
        </p:nvSpPr>
        <p:spPr>
          <a:xfrm>
            <a:off x="4529138" y="2265363"/>
            <a:ext cx="169862" cy="87312"/>
          </a:xfrm>
          <a:prstGeom prst="line">
            <a:avLst/>
          </a:prstGeom>
          <a:ln w="12700" cap="flat" cmpd="sng">
            <a:solidFill>
              <a:srgbClr val="000000"/>
            </a:solidFill>
            <a:prstDash val="solid"/>
            <a:headEnd type="none" w="med" len="med"/>
            <a:tailEnd type="none" w="med" len="med"/>
          </a:ln>
        </p:spPr>
      </p:sp>
      <p:sp>
        <p:nvSpPr>
          <p:cNvPr id="102491" name="Rectangle 128"/>
          <p:cNvSpPr/>
          <p:nvPr/>
        </p:nvSpPr>
        <p:spPr>
          <a:xfrm>
            <a:off x="4656138" y="2151063"/>
            <a:ext cx="98425" cy="212725"/>
          </a:xfrm>
          <a:prstGeom prst="rect">
            <a:avLst/>
          </a:prstGeom>
          <a:noFill/>
          <a:ln w="9525">
            <a:noFill/>
          </a:ln>
        </p:spPr>
        <p:txBody>
          <a:bodyPr wrap="none" lIns="0" tIns="0" rIns="0" bIns="0">
            <a:spAutoFit/>
          </a:bodyPr>
          <a:lstStyle/>
          <a:p>
            <a:r>
              <a:rPr lang="zh-CN" altLang="en-US" sz="1400" i="0" dirty="0">
                <a:solidFill>
                  <a:srgbClr val="000000"/>
                </a:solidFill>
                <a:latin typeface="Arial" panose="020B0604020202020204" pitchFamily="34" charset="0"/>
                <a:ea typeface="宋体" panose="02010600030101010101" pitchFamily="2" charset="-122"/>
              </a:rPr>
              <a:t>2</a:t>
            </a:r>
            <a:endParaRPr lang="zh-CN" altLang="en-US" sz="1400" i="0" dirty="0">
              <a:solidFill>
                <a:schemeClr val="tx1"/>
              </a:solidFill>
              <a:latin typeface="Times New Roman" panose="02020603050405020304" pitchFamily="18" charset="0"/>
              <a:ea typeface="宋体" panose="02010600030101010101" pitchFamily="2" charset="-122"/>
            </a:endParaRPr>
          </a:p>
        </p:txBody>
      </p:sp>
      <p:sp>
        <p:nvSpPr>
          <p:cNvPr id="102492" name="Rectangle 130"/>
          <p:cNvSpPr/>
          <p:nvPr/>
        </p:nvSpPr>
        <p:spPr>
          <a:xfrm>
            <a:off x="4619625" y="1685925"/>
            <a:ext cx="98425" cy="212725"/>
          </a:xfrm>
          <a:prstGeom prst="rect">
            <a:avLst/>
          </a:prstGeom>
          <a:noFill/>
          <a:ln w="9525">
            <a:noFill/>
          </a:ln>
        </p:spPr>
        <p:txBody>
          <a:bodyPr wrap="none" lIns="0" tIns="0" rIns="0" bIns="0">
            <a:spAutoFit/>
          </a:bodyPr>
          <a:lstStyle/>
          <a:p>
            <a:r>
              <a:rPr lang="zh-CN" altLang="en-US" sz="1400" i="0" dirty="0">
                <a:solidFill>
                  <a:srgbClr val="000000"/>
                </a:solidFill>
                <a:latin typeface="Arial" panose="020B0604020202020204" pitchFamily="34" charset="0"/>
                <a:ea typeface="宋体" panose="02010600030101010101" pitchFamily="2" charset="-122"/>
              </a:rPr>
              <a:t>0</a:t>
            </a:r>
            <a:endParaRPr lang="zh-CN" altLang="en-US" sz="1400" i="0" dirty="0">
              <a:solidFill>
                <a:schemeClr val="tx1"/>
              </a:solidFill>
              <a:latin typeface="Times New Roman" panose="02020603050405020304" pitchFamily="18" charset="0"/>
              <a:ea typeface="宋体" panose="02010600030101010101" pitchFamily="2" charset="-122"/>
            </a:endParaRPr>
          </a:p>
        </p:txBody>
      </p:sp>
      <p:sp>
        <p:nvSpPr>
          <p:cNvPr id="102493" name="Text Box 132"/>
          <p:cNvSpPr txBox="1"/>
          <p:nvPr/>
        </p:nvSpPr>
        <p:spPr>
          <a:xfrm>
            <a:off x="7632700" y="1584325"/>
            <a:ext cx="679450" cy="366713"/>
          </a:xfrm>
          <a:prstGeom prst="rect">
            <a:avLst/>
          </a:prstGeom>
          <a:noFill/>
          <a:ln w="12700">
            <a:noFill/>
          </a:ln>
        </p:spPr>
        <p:txBody>
          <a:bodyPr wrap="none">
            <a:spAutoFit/>
          </a:bodyPr>
          <a:lstStyle/>
          <a:p>
            <a:r>
              <a:rPr lang="en-US" altLang="zh-CN" i="0" dirty="0">
                <a:solidFill>
                  <a:srgbClr val="000000"/>
                </a:solidFill>
                <a:latin typeface="Arial" panose="020B0604020202020204" pitchFamily="34" charset="0"/>
                <a:ea typeface="宋体" panose="02010600030101010101" pitchFamily="2" charset="-122"/>
              </a:rPr>
              <a:t>Byte</a:t>
            </a:r>
          </a:p>
        </p:txBody>
      </p:sp>
      <p:sp>
        <p:nvSpPr>
          <p:cNvPr id="102494" name="Rectangle 133"/>
          <p:cNvSpPr/>
          <p:nvPr/>
        </p:nvSpPr>
        <p:spPr>
          <a:xfrm>
            <a:off x="5532438" y="2393950"/>
            <a:ext cx="1649412" cy="274638"/>
          </a:xfrm>
          <a:prstGeom prst="rect">
            <a:avLst/>
          </a:prstGeom>
          <a:noFill/>
          <a:ln w="9525">
            <a:noFill/>
          </a:ln>
        </p:spPr>
        <p:txBody>
          <a:bodyPr lIns="0" tIns="0" rIns="0" bIns="0">
            <a:spAutoFit/>
          </a:bodyPr>
          <a:lstStyle/>
          <a:p>
            <a:r>
              <a:rPr lang="en-US" altLang="zh-CN" i="0" dirty="0">
                <a:solidFill>
                  <a:srgbClr val="800000"/>
                </a:solidFill>
                <a:latin typeface="Arial" panose="020B0604020202020204" pitchFamily="34" charset="0"/>
                <a:ea typeface="宋体" panose="02010600030101010101" pitchFamily="2" charset="-122"/>
              </a:rPr>
              <a:t>Block offset</a:t>
            </a:r>
          </a:p>
        </p:txBody>
      </p:sp>
      <p:sp>
        <p:nvSpPr>
          <p:cNvPr id="102495" name="Rectangle 134"/>
          <p:cNvSpPr/>
          <p:nvPr/>
        </p:nvSpPr>
        <p:spPr>
          <a:xfrm>
            <a:off x="2862263" y="1493838"/>
            <a:ext cx="2382837" cy="274637"/>
          </a:xfrm>
          <a:prstGeom prst="rect">
            <a:avLst/>
          </a:prstGeom>
          <a:noFill/>
          <a:ln w="9525">
            <a:noFill/>
          </a:ln>
        </p:spPr>
        <p:txBody>
          <a:bodyPr lIns="0" tIns="0" rIns="0" bIns="0">
            <a:spAutoFit/>
          </a:bodyPr>
          <a:lstStyle/>
          <a:p>
            <a:r>
              <a:rPr lang="en-US" altLang="zh-CN" i="0" dirty="0">
                <a:solidFill>
                  <a:srgbClr val="0000FF"/>
                </a:solidFill>
                <a:latin typeface="Arial" panose="020B0604020202020204" pitchFamily="34" charset="0"/>
                <a:ea typeface="宋体" panose="02010600030101010101" pitchFamily="2" charset="-122"/>
              </a:rPr>
              <a:t>Memory Address</a:t>
            </a:r>
          </a:p>
        </p:txBody>
      </p:sp>
      <p:sp>
        <p:nvSpPr>
          <p:cNvPr id="102496" name="Rectangle 135"/>
          <p:cNvSpPr/>
          <p:nvPr/>
        </p:nvSpPr>
        <p:spPr>
          <a:xfrm>
            <a:off x="1376363" y="2168525"/>
            <a:ext cx="1173162" cy="274638"/>
          </a:xfrm>
          <a:prstGeom prst="rect">
            <a:avLst/>
          </a:prstGeom>
          <a:noFill/>
          <a:ln w="9525">
            <a:noFill/>
          </a:ln>
        </p:spPr>
        <p:txBody>
          <a:bodyPr lIns="0" tIns="0" rIns="0" bIns="0">
            <a:spAutoFit/>
          </a:bodyPr>
          <a:lstStyle/>
          <a:p>
            <a:r>
              <a:rPr lang="en-US" altLang="zh-CN" i="0" dirty="0">
                <a:solidFill>
                  <a:srgbClr val="0000FF"/>
                </a:solidFill>
                <a:latin typeface="Arial" panose="020B0604020202020204" pitchFamily="34" charset="0"/>
                <a:ea typeface="宋体" panose="02010600030101010101" pitchFamily="2" charset="-122"/>
              </a:rPr>
              <a:t>Tag</a:t>
            </a:r>
          </a:p>
        </p:txBody>
      </p:sp>
      <p:sp>
        <p:nvSpPr>
          <p:cNvPr id="102497" name="Rectangle 136"/>
          <p:cNvSpPr/>
          <p:nvPr/>
        </p:nvSpPr>
        <p:spPr>
          <a:xfrm>
            <a:off x="2816225" y="2438400"/>
            <a:ext cx="1173163" cy="274638"/>
          </a:xfrm>
          <a:prstGeom prst="rect">
            <a:avLst/>
          </a:prstGeom>
          <a:noFill/>
          <a:ln w="9525">
            <a:noFill/>
          </a:ln>
        </p:spPr>
        <p:txBody>
          <a:bodyPr lIns="0" tIns="0" rIns="0" bIns="0">
            <a:spAutoFit/>
          </a:bodyPr>
          <a:lstStyle/>
          <a:p>
            <a:r>
              <a:rPr lang="en-US" altLang="zh-CN" i="0" dirty="0">
                <a:solidFill>
                  <a:srgbClr val="CC0000"/>
                </a:solidFill>
                <a:latin typeface="Arial" panose="020B0604020202020204" pitchFamily="34" charset="0"/>
                <a:ea typeface="宋体" panose="02010600030101010101" pitchFamily="2" charset="-122"/>
              </a:rPr>
              <a:t>Index</a:t>
            </a:r>
            <a:endParaRPr lang="zh-CN" altLang="en-US" i="0" dirty="0">
              <a:solidFill>
                <a:srgbClr val="CC0000"/>
              </a:solidFill>
              <a:latin typeface="Arial" panose="020B0604020202020204" pitchFamily="34" charset="0"/>
              <a:ea typeface="宋体" panose="02010600030101010101" pitchFamily="2" charset="-122"/>
            </a:endParaRPr>
          </a:p>
        </p:txBody>
      </p:sp>
      <p:sp>
        <p:nvSpPr>
          <p:cNvPr id="102498" name="Rectangle 137"/>
          <p:cNvSpPr/>
          <p:nvPr/>
        </p:nvSpPr>
        <p:spPr>
          <a:xfrm>
            <a:off x="7767638" y="2214563"/>
            <a:ext cx="546100" cy="274637"/>
          </a:xfrm>
          <a:prstGeom prst="rect">
            <a:avLst/>
          </a:prstGeom>
          <a:noFill/>
          <a:ln w="9525">
            <a:noFill/>
          </a:ln>
        </p:spPr>
        <p:txBody>
          <a:bodyPr lIns="0" tIns="0" rIns="0" bIns="0">
            <a:spAutoFit/>
          </a:bodyPr>
          <a:lstStyle/>
          <a:p>
            <a:r>
              <a:rPr lang="en-US" altLang="zh-CN" i="0" dirty="0">
                <a:solidFill>
                  <a:srgbClr val="000000"/>
                </a:solidFill>
                <a:latin typeface="Arial" panose="020B0604020202020204" pitchFamily="34" charset="0"/>
                <a:ea typeface="宋体" panose="02010600030101010101" pitchFamily="2" charset="-122"/>
              </a:rPr>
              <a:t>Mux</a:t>
            </a:r>
          </a:p>
        </p:txBody>
      </p:sp>
      <p:sp>
        <p:nvSpPr>
          <p:cNvPr id="102499" name="Rectangle 139"/>
          <p:cNvSpPr/>
          <p:nvPr/>
        </p:nvSpPr>
        <p:spPr>
          <a:xfrm>
            <a:off x="7210425" y="3848100"/>
            <a:ext cx="1411288" cy="549275"/>
          </a:xfrm>
          <a:prstGeom prst="rect">
            <a:avLst/>
          </a:prstGeom>
          <a:noFill/>
          <a:ln w="9525">
            <a:noFill/>
          </a:ln>
        </p:spPr>
        <p:txBody>
          <a:bodyPr lIns="0" tIns="0" rIns="0" bIns="0">
            <a:spAutoFit/>
          </a:bodyPr>
          <a:lstStyle/>
          <a:p>
            <a:r>
              <a:rPr lang="en-US" altLang="zh-CN" i="0" dirty="0">
                <a:solidFill>
                  <a:schemeClr val="tx1"/>
                </a:solidFill>
                <a:latin typeface="Arial" panose="020B0604020202020204" pitchFamily="34" charset="0"/>
                <a:ea typeface="宋体" panose="02010600030101010101" pitchFamily="2" charset="-122"/>
              </a:rPr>
              <a:t>4K</a:t>
            </a:r>
          </a:p>
          <a:p>
            <a:r>
              <a:rPr lang="en-US" altLang="zh-CN" i="0" dirty="0">
                <a:solidFill>
                  <a:schemeClr val="tx1"/>
                </a:solidFill>
                <a:latin typeface="Arial" panose="020B0604020202020204" pitchFamily="34" charset="0"/>
                <a:ea typeface="宋体" panose="02010600030101010101" pitchFamily="2" charset="-122"/>
              </a:rPr>
              <a:t>lines</a:t>
            </a:r>
          </a:p>
        </p:txBody>
      </p:sp>
      <p:sp>
        <p:nvSpPr>
          <p:cNvPr id="102500" name="Text Box 140"/>
          <p:cNvSpPr txBox="1"/>
          <p:nvPr/>
        </p:nvSpPr>
        <p:spPr>
          <a:xfrm>
            <a:off x="1697038" y="5143500"/>
            <a:ext cx="560387" cy="274638"/>
          </a:xfrm>
          <a:prstGeom prst="rect">
            <a:avLst/>
          </a:prstGeom>
          <a:noFill/>
          <a:ln w="9525">
            <a:noFill/>
          </a:ln>
        </p:spPr>
        <p:txBody>
          <a:bodyPr lIns="0" tIns="0" rIns="0" bIns="0">
            <a:spAutoFit/>
          </a:bodyPr>
          <a:lstStyle/>
          <a:p>
            <a:pPr eaLnBrk="1" hangingPunct="1">
              <a:spcBef>
                <a:spcPct val="50000"/>
              </a:spcBef>
            </a:pPr>
            <a:r>
              <a:rPr lang="zh-CN" altLang="en-US" dirty="0">
                <a:latin typeface="Arial" panose="020B0604020202020204" pitchFamily="34" charset="0"/>
              </a:rPr>
              <a:t>=</a:t>
            </a:r>
          </a:p>
        </p:txBody>
      </p:sp>
      <p:sp>
        <p:nvSpPr>
          <p:cNvPr id="102501" name="Rectangle 141"/>
          <p:cNvSpPr/>
          <p:nvPr/>
        </p:nvSpPr>
        <p:spPr>
          <a:xfrm>
            <a:off x="4238625" y="5408613"/>
            <a:ext cx="512763" cy="274637"/>
          </a:xfrm>
          <a:prstGeom prst="rect">
            <a:avLst/>
          </a:prstGeom>
          <a:noFill/>
          <a:ln w="9525">
            <a:noFill/>
          </a:ln>
        </p:spPr>
        <p:txBody>
          <a:bodyPr lIns="0" tIns="0" rIns="0" bIns="0">
            <a:spAutoFit/>
          </a:bodyPr>
          <a:lstStyle/>
          <a:p>
            <a:r>
              <a:rPr lang="en-US" altLang="zh-CN" i="0" dirty="0">
                <a:solidFill>
                  <a:srgbClr val="000000"/>
                </a:solidFill>
                <a:latin typeface="Arial" panose="020B0604020202020204" pitchFamily="34" charset="0"/>
                <a:ea typeface="宋体" panose="02010600030101010101" pitchFamily="2" charset="-122"/>
              </a:rPr>
              <a:t>Mux</a:t>
            </a:r>
          </a:p>
        </p:txBody>
      </p:sp>
      <p:sp>
        <p:nvSpPr>
          <p:cNvPr id="102502" name="Rectangle 143"/>
          <p:cNvSpPr/>
          <p:nvPr/>
        </p:nvSpPr>
        <p:spPr>
          <a:xfrm>
            <a:off x="1677988" y="2659063"/>
            <a:ext cx="254000" cy="274637"/>
          </a:xfrm>
          <a:prstGeom prst="rect">
            <a:avLst/>
          </a:prstGeom>
          <a:noFill/>
          <a:ln w="9525">
            <a:noFill/>
          </a:ln>
        </p:spPr>
        <p:txBody>
          <a:bodyPr wrap="none" lIns="0" tIns="0" rIns="0" bIns="0">
            <a:spAutoFit/>
          </a:bodyPr>
          <a:lstStyle/>
          <a:p>
            <a:r>
              <a:rPr lang="zh-CN" altLang="en-US" i="0" dirty="0">
                <a:solidFill>
                  <a:srgbClr val="000000"/>
                </a:solidFill>
                <a:latin typeface="Arial" panose="020B0604020202020204" pitchFamily="34" charset="0"/>
                <a:ea typeface="宋体" panose="02010600030101010101" pitchFamily="2" charset="-122"/>
              </a:rPr>
              <a:t>1</a:t>
            </a:r>
            <a:r>
              <a:rPr lang="en-US" altLang="zh-CN" i="0" dirty="0">
                <a:solidFill>
                  <a:srgbClr val="000000"/>
                </a:solidFill>
                <a:latin typeface="Arial" panose="020B0604020202020204" pitchFamily="34" charset="0"/>
                <a:ea typeface="宋体" panose="02010600030101010101" pitchFamily="2" charset="-122"/>
              </a:rPr>
              <a:t>6</a:t>
            </a:r>
          </a:p>
        </p:txBody>
      </p:sp>
      <p:grpSp>
        <p:nvGrpSpPr>
          <p:cNvPr id="102503" name="Group 166"/>
          <p:cNvGrpSpPr/>
          <p:nvPr/>
        </p:nvGrpSpPr>
        <p:grpSpPr>
          <a:xfrm>
            <a:off x="2862263" y="1898650"/>
            <a:ext cx="1905000" cy="269875"/>
            <a:chOff x="1878" y="1213"/>
            <a:chExt cx="1091" cy="153"/>
          </a:xfrm>
        </p:grpSpPr>
        <p:sp>
          <p:nvSpPr>
            <p:cNvPr id="102531" name="Freeform 111"/>
            <p:cNvSpPr/>
            <p:nvPr/>
          </p:nvSpPr>
          <p:spPr>
            <a:xfrm>
              <a:off x="1878" y="1223"/>
              <a:ext cx="1091" cy="132"/>
            </a:xfrm>
            <a:custGeom>
              <a:avLst/>
              <a:gdLst/>
              <a:ahLst/>
              <a:cxnLst>
                <a:cxn ang="0">
                  <a:pos x="0" y="132"/>
                </a:cxn>
                <a:cxn ang="0">
                  <a:pos x="0" y="0"/>
                </a:cxn>
                <a:cxn ang="0">
                  <a:pos x="1091" y="0"/>
                </a:cxn>
                <a:cxn ang="0">
                  <a:pos x="1091" y="132"/>
                </a:cxn>
                <a:cxn ang="0">
                  <a:pos x="0" y="132"/>
                </a:cxn>
                <a:cxn ang="0">
                  <a:pos x="0" y="132"/>
                </a:cxn>
              </a:cxnLst>
              <a:rect l="0" t="0" r="0" b="0"/>
              <a:pathLst>
                <a:path w="757" h="101">
                  <a:moveTo>
                    <a:pt x="0" y="101"/>
                  </a:moveTo>
                  <a:lnTo>
                    <a:pt x="0" y="0"/>
                  </a:lnTo>
                  <a:lnTo>
                    <a:pt x="757" y="0"/>
                  </a:lnTo>
                  <a:lnTo>
                    <a:pt x="757" y="101"/>
                  </a:lnTo>
                  <a:lnTo>
                    <a:pt x="0" y="101"/>
                  </a:lnTo>
                  <a:lnTo>
                    <a:pt x="0" y="101"/>
                  </a:lnTo>
                </a:path>
              </a:pathLst>
            </a:custGeom>
            <a:noFill/>
            <a:ln w="28575" cap="flat" cmpd="sng">
              <a:solidFill>
                <a:srgbClr val="000000">
                  <a:alpha val="100000"/>
                </a:srgbClr>
              </a:solidFill>
              <a:prstDash val="solid"/>
              <a:round/>
              <a:headEnd type="none" w="med" len="med"/>
              <a:tailEnd type="none" w="med" len="med"/>
            </a:ln>
          </p:spPr>
          <p:txBody>
            <a:bodyPr/>
            <a:lstStyle/>
            <a:p>
              <a:endParaRPr lang="zh-CN" altLang="en-US"/>
            </a:p>
          </p:txBody>
        </p:sp>
        <p:sp>
          <p:nvSpPr>
            <p:cNvPr id="102532" name="Line 131"/>
            <p:cNvSpPr/>
            <p:nvPr/>
          </p:nvSpPr>
          <p:spPr>
            <a:xfrm>
              <a:off x="2613" y="1221"/>
              <a:ext cx="0" cy="145"/>
            </a:xfrm>
            <a:prstGeom prst="line">
              <a:avLst/>
            </a:prstGeom>
            <a:ln w="28575" cap="flat" cmpd="sng">
              <a:solidFill>
                <a:srgbClr val="000000"/>
              </a:solidFill>
              <a:prstDash val="solid"/>
              <a:headEnd type="none" w="med" len="med"/>
              <a:tailEnd type="none" w="med" len="med"/>
            </a:ln>
          </p:spPr>
        </p:sp>
        <p:sp>
          <p:nvSpPr>
            <p:cNvPr id="102533" name="Line 138"/>
            <p:cNvSpPr/>
            <p:nvPr/>
          </p:nvSpPr>
          <p:spPr>
            <a:xfrm flipH="1">
              <a:off x="2288" y="1223"/>
              <a:ext cx="0" cy="135"/>
            </a:xfrm>
            <a:prstGeom prst="line">
              <a:avLst/>
            </a:prstGeom>
            <a:ln w="28575" cap="flat" cmpd="sng">
              <a:solidFill>
                <a:srgbClr val="000000"/>
              </a:solidFill>
              <a:prstDash val="solid"/>
              <a:headEnd type="none" w="med" len="med"/>
              <a:tailEnd type="none" w="med" len="med"/>
            </a:ln>
          </p:spPr>
        </p:sp>
        <p:sp>
          <p:nvSpPr>
            <p:cNvPr id="102534" name="Line 144"/>
            <p:cNvSpPr/>
            <p:nvPr/>
          </p:nvSpPr>
          <p:spPr>
            <a:xfrm>
              <a:off x="2797" y="1213"/>
              <a:ext cx="0" cy="145"/>
            </a:xfrm>
            <a:prstGeom prst="line">
              <a:avLst/>
            </a:prstGeom>
            <a:ln w="28575" cap="flat" cmpd="sng">
              <a:solidFill>
                <a:srgbClr val="000000"/>
              </a:solidFill>
              <a:prstDash val="solid"/>
              <a:headEnd type="none" w="med" len="med"/>
              <a:tailEnd type="none" w="med" len="med"/>
            </a:ln>
          </p:spPr>
        </p:sp>
      </p:grpSp>
      <p:sp>
        <p:nvSpPr>
          <p:cNvPr id="102504" name="Rectangle 145"/>
          <p:cNvSpPr/>
          <p:nvPr/>
        </p:nvSpPr>
        <p:spPr>
          <a:xfrm>
            <a:off x="3963988" y="2843213"/>
            <a:ext cx="469900" cy="274637"/>
          </a:xfrm>
          <a:prstGeom prst="rect">
            <a:avLst/>
          </a:prstGeom>
          <a:noFill/>
          <a:ln w="9525">
            <a:noFill/>
          </a:ln>
        </p:spPr>
        <p:txBody>
          <a:bodyPr wrap="none" lIns="0" tIns="0" rIns="0" bIns="0">
            <a:spAutoFit/>
          </a:bodyPr>
          <a:lstStyle/>
          <a:p>
            <a:r>
              <a:rPr lang="en-US" altLang="zh-CN" i="0" dirty="0">
                <a:solidFill>
                  <a:srgbClr val="000000"/>
                </a:solidFill>
                <a:latin typeface="Arial" panose="020B0604020202020204" pitchFamily="34" charset="0"/>
                <a:ea typeface="宋体" panose="02010600030101010101" pitchFamily="2" charset="-122"/>
              </a:rPr>
              <a:t>data</a:t>
            </a:r>
          </a:p>
        </p:txBody>
      </p:sp>
      <p:grpSp>
        <p:nvGrpSpPr>
          <p:cNvPr id="432285" name="Group 157"/>
          <p:cNvGrpSpPr/>
          <p:nvPr/>
        </p:nvGrpSpPr>
        <p:grpSpPr>
          <a:xfrm>
            <a:off x="4294188" y="2147888"/>
            <a:ext cx="3400425" cy="3727450"/>
            <a:chOff x="2675" y="1761"/>
            <a:chExt cx="2142" cy="2348"/>
          </a:xfrm>
        </p:grpSpPr>
        <p:sp>
          <p:nvSpPr>
            <p:cNvPr id="102529" name="Freeform 71"/>
            <p:cNvSpPr/>
            <p:nvPr/>
          </p:nvSpPr>
          <p:spPr>
            <a:xfrm>
              <a:off x="2675" y="1761"/>
              <a:ext cx="2142" cy="2160"/>
            </a:xfrm>
            <a:custGeom>
              <a:avLst/>
              <a:gdLst/>
              <a:ahLst/>
              <a:cxnLst>
                <a:cxn ang="0">
                  <a:pos x="394" y="2158"/>
                </a:cxn>
                <a:cxn ang="0">
                  <a:pos x="2142" y="2160"/>
                </a:cxn>
                <a:cxn ang="0">
                  <a:pos x="2142" y="341"/>
                </a:cxn>
                <a:cxn ang="0">
                  <a:pos x="0" y="341"/>
                </a:cxn>
                <a:cxn ang="0">
                  <a:pos x="0" y="0"/>
                </a:cxn>
              </a:cxnLst>
              <a:rect l="0" t="0" r="0" b="0"/>
              <a:pathLst>
                <a:path w="1713" h="1890">
                  <a:moveTo>
                    <a:pt x="315" y="1888"/>
                  </a:moveTo>
                  <a:lnTo>
                    <a:pt x="1713" y="1890"/>
                  </a:lnTo>
                  <a:lnTo>
                    <a:pt x="1713" y="298"/>
                  </a:lnTo>
                  <a:lnTo>
                    <a:pt x="0" y="298"/>
                  </a:lnTo>
                  <a:lnTo>
                    <a:pt x="0" y="0"/>
                  </a:lnTo>
                </a:path>
              </a:pathLst>
            </a:custGeom>
            <a:noFill/>
            <a:ln w="22225" cap="flat" cmpd="sng">
              <a:solidFill>
                <a:srgbClr val="800000">
                  <a:alpha val="100000"/>
                </a:srgbClr>
              </a:solidFill>
              <a:prstDash val="solid"/>
              <a:round/>
              <a:headEnd type="none" w="med" len="med"/>
              <a:tailEnd type="none" w="med" len="med"/>
            </a:ln>
          </p:spPr>
          <p:txBody>
            <a:bodyPr/>
            <a:lstStyle/>
            <a:p>
              <a:endParaRPr lang="zh-CN" altLang="en-US"/>
            </a:p>
          </p:txBody>
        </p:sp>
        <p:sp>
          <p:nvSpPr>
            <p:cNvPr id="102530" name="Rectangle 149"/>
            <p:cNvSpPr/>
            <p:nvPr/>
          </p:nvSpPr>
          <p:spPr>
            <a:xfrm>
              <a:off x="3069" y="3936"/>
              <a:ext cx="145" cy="173"/>
            </a:xfrm>
            <a:prstGeom prst="rect">
              <a:avLst/>
            </a:prstGeom>
            <a:noFill/>
            <a:ln w="9525">
              <a:noFill/>
            </a:ln>
          </p:spPr>
          <p:txBody>
            <a:bodyPr wrap="none" lIns="0" tIns="0" rIns="0" bIns="0" anchor="ctr" anchorCtr="0">
              <a:spAutoFit/>
            </a:bodyPr>
            <a:lstStyle/>
            <a:p>
              <a:pPr>
                <a:buNone/>
              </a:pPr>
              <a:r>
                <a:rPr lang="en-US" altLang="zh-CN" i="0" dirty="0">
                  <a:solidFill>
                    <a:schemeClr val="hlink"/>
                  </a:solidFill>
                  <a:latin typeface="Arial" panose="020B0604020202020204" pitchFamily="34" charset="0"/>
                  <a:ea typeface="宋体" panose="02010600030101010101" pitchFamily="2" charset="-122"/>
                </a:rPr>
                <a:t>④</a:t>
              </a:r>
            </a:p>
          </p:txBody>
        </p:sp>
      </p:grpSp>
      <p:grpSp>
        <p:nvGrpSpPr>
          <p:cNvPr id="432279" name="Group 151"/>
          <p:cNvGrpSpPr/>
          <p:nvPr/>
        </p:nvGrpSpPr>
        <p:grpSpPr>
          <a:xfrm>
            <a:off x="1138238" y="2147888"/>
            <a:ext cx="2744787" cy="1730375"/>
            <a:chOff x="687" y="1761"/>
            <a:chExt cx="1729" cy="1090"/>
          </a:xfrm>
        </p:grpSpPr>
        <p:sp>
          <p:nvSpPr>
            <p:cNvPr id="102527" name="Freeform 28"/>
            <p:cNvSpPr/>
            <p:nvPr/>
          </p:nvSpPr>
          <p:spPr>
            <a:xfrm>
              <a:off x="687" y="1761"/>
              <a:ext cx="1729" cy="1090"/>
            </a:xfrm>
            <a:custGeom>
              <a:avLst/>
              <a:gdLst/>
              <a:ahLst/>
              <a:cxnLst>
                <a:cxn ang="0">
                  <a:pos x="1729" y="0"/>
                </a:cxn>
                <a:cxn ang="0">
                  <a:pos x="1729" y="340"/>
                </a:cxn>
                <a:cxn ang="0">
                  <a:pos x="0" y="340"/>
                </a:cxn>
                <a:cxn ang="0">
                  <a:pos x="0" y="1090"/>
                </a:cxn>
                <a:cxn ang="0">
                  <a:pos x="80" y="1090"/>
                </a:cxn>
              </a:cxnLst>
              <a:rect l="0" t="0" r="0" b="0"/>
              <a:pathLst>
                <a:path w="1383" h="954">
                  <a:moveTo>
                    <a:pt x="1383" y="0"/>
                  </a:moveTo>
                  <a:lnTo>
                    <a:pt x="1383" y="298"/>
                  </a:lnTo>
                  <a:lnTo>
                    <a:pt x="0" y="298"/>
                  </a:lnTo>
                  <a:lnTo>
                    <a:pt x="0" y="954"/>
                  </a:lnTo>
                  <a:lnTo>
                    <a:pt x="64" y="954"/>
                  </a:lnTo>
                </a:path>
              </a:pathLst>
            </a:custGeom>
            <a:noFill/>
            <a:ln w="22225" cap="flat" cmpd="sng">
              <a:solidFill>
                <a:srgbClr val="CC0000">
                  <a:alpha val="100000"/>
                </a:srgbClr>
              </a:solidFill>
              <a:prstDash val="solid"/>
              <a:round/>
              <a:headEnd type="none" w="med" len="med"/>
              <a:tailEnd type="none" w="med" len="med"/>
            </a:ln>
          </p:spPr>
          <p:txBody>
            <a:bodyPr/>
            <a:lstStyle/>
            <a:p>
              <a:endParaRPr lang="zh-CN" altLang="en-US"/>
            </a:p>
          </p:txBody>
        </p:sp>
        <p:sp>
          <p:nvSpPr>
            <p:cNvPr id="102528" name="Rectangle 150"/>
            <p:cNvSpPr/>
            <p:nvPr/>
          </p:nvSpPr>
          <p:spPr>
            <a:xfrm>
              <a:off x="2228" y="1861"/>
              <a:ext cx="145" cy="173"/>
            </a:xfrm>
            <a:prstGeom prst="rect">
              <a:avLst/>
            </a:prstGeom>
            <a:noFill/>
            <a:ln w="9525">
              <a:noFill/>
            </a:ln>
          </p:spPr>
          <p:txBody>
            <a:bodyPr wrap="none" lIns="0" tIns="0" rIns="0" bIns="0">
              <a:spAutoFit/>
            </a:bodyPr>
            <a:lstStyle/>
            <a:p>
              <a:pPr eaLnBrk="1" hangingPunct="1">
                <a:spcBef>
                  <a:spcPct val="50000"/>
                </a:spcBef>
              </a:pPr>
              <a:r>
                <a:rPr lang="en-US" altLang="zh-CN" i="0" dirty="0">
                  <a:solidFill>
                    <a:srgbClr val="CC0000"/>
                  </a:solidFill>
                  <a:latin typeface="Arial" panose="020B0604020202020204" pitchFamily="34" charset="0"/>
                  <a:ea typeface="宋体" panose="02010600030101010101" pitchFamily="2" charset="-122"/>
                </a:rPr>
                <a:t>①</a:t>
              </a:r>
              <a:endParaRPr lang="zh-CN" altLang="en-US" i="0" dirty="0">
                <a:solidFill>
                  <a:srgbClr val="CC0000"/>
                </a:solidFill>
                <a:latin typeface="Arial" panose="020B0604020202020204" pitchFamily="34" charset="0"/>
                <a:ea typeface="宋体" panose="02010600030101010101" pitchFamily="2" charset="-122"/>
              </a:endParaRPr>
            </a:p>
          </p:txBody>
        </p:sp>
      </p:grpSp>
      <p:grpSp>
        <p:nvGrpSpPr>
          <p:cNvPr id="432281" name="Group 153"/>
          <p:cNvGrpSpPr/>
          <p:nvPr/>
        </p:nvGrpSpPr>
        <p:grpSpPr>
          <a:xfrm>
            <a:off x="1031875" y="2125663"/>
            <a:ext cx="2395538" cy="3151187"/>
            <a:chOff x="620" y="1747"/>
            <a:chExt cx="1509" cy="1985"/>
          </a:xfrm>
        </p:grpSpPr>
        <p:sp>
          <p:nvSpPr>
            <p:cNvPr id="102525" name="Freeform 40"/>
            <p:cNvSpPr/>
            <p:nvPr/>
          </p:nvSpPr>
          <p:spPr>
            <a:xfrm>
              <a:off x="620" y="1761"/>
              <a:ext cx="1509" cy="1971"/>
            </a:xfrm>
            <a:custGeom>
              <a:avLst/>
              <a:gdLst/>
              <a:ahLst/>
              <a:cxnLst>
                <a:cxn ang="0">
                  <a:pos x="1509" y="0"/>
                </a:cxn>
                <a:cxn ang="0">
                  <a:pos x="1509" y="210"/>
                </a:cxn>
                <a:cxn ang="0">
                  <a:pos x="0" y="210"/>
                </a:cxn>
                <a:cxn ang="0">
                  <a:pos x="0" y="1971"/>
                </a:cxn>
                <a:cxn ang="0">
                  <a:pos x="358" y="1971"/>
                </a:cxn>
              </a:cxnLst>
              <a:rect l="0" t="0" r="0" b="0"/>
              <a:pathLst>
                <a:path w="1207" h="1724">
                  <a:moveTo>
                    <a:pt x="1207" y="0"/>
                  </a:moveTo>
                  <a:lnTo>
                    <a:pt x="1207" y="184"/>
                  </a:lnTo>
                  <a:lnTo>
                    <a:pt x="0" y="184"/>
                  </a:lnTo>
                  <a:lnTo>
                    <a:pt x="0" y="1724"/>
                  </a:lnTo>
                  <a:lnTo>
                    <a:pt x="286" y="1724"/>
                  </a:lnTo>
                </a:path>
              </a:pathLst>
            </a:custGeom>
            <a:noFill/>
            <a:ln w="22225" cap="flat" cmpd="sng">
              <a:solidFill>
                <a:srgbClr val="0000FF">
                  <a:alpha val="100000"/>
                </a:srgbClr>
              </a:solidFill>
              <a:prstDash val="solid"/>
              <a:round/>
              <a:headEnd type="none" w="med" len="med"/>
              <a:tailEnd type="none" w="med" len="med"/>
            </a:ln>
          </p:spPr>
          <p:txBody>
            <a:bodyPr/>
            <a:lstStyle/>
            <a:p>
              <a:endParaRPr lang="zh-CN" altLang="en-US"/>
            </a:p>
          </p:txBody>
        </p:sp>
        <p:sp>
          <p:nvSpPr>
            <p:cNvPr id="102526" name="Rectangle 152"/>
            <p:cNvSpPr/>
            <p:nvPr/>
          </p:nvSpPr>
          <p:spPr>
            <a:xfrm>
              <a:off x="1932" y="1747"/>
              <a:ext cx="145" cy="173"/>
            </a:xfrm>
            <a:prstGeom prst="rect">
              <a:avLst/>
            </a:prstGeom>
            <a:noFill/>
            <a:ln w="9525">
              <a:noFill/>
            </a:ln>
          </p:spPr>
          <p:txBody>
            <a:bodyPr wrap="none" lIns="0" tIns="0" rIns="0" bIns="0">
              <a:spAutoFit/>
            </a:bodyPr>
            <a:lstStyle/>
            <a:p>
              <a:pPr eaLnBrk="1" hangingPunct="1">
                <a:spcBef>
                  <a:spcPct val="50000"/>
                </a:spcBef>
              </a:pPr>
              <a:r>
                <a:rPr lang="en-US" altLang="zh-CN" i="0" dirty="0">
                  <a:solidFill>
                    <a:srgbClr val="0000FF"/>
                  </a:solidFill>
                  <a:latin typeface="Arial" panose="020B0604020202020204" pitchFamily="34" charset="0"/>
                  <a:ea typeface="宋体" panose="02010600030101010101" pitchFamily="2" charset="-122"/>
                </a:rPr>
                <a:t>②</a:t>
              </a:r>
              <a:endParaRPr lang="zh-CN" altLang="en-US" i="0" dirty="0">
                <a:solidFill>
                  <a:srgbClr val="0000FF"/>
                </a:solidFill>
                <a:latin typeface="Arial" panose="020B0604020202020204" pitchFamily="34" charset="0"/>
                <a:ea typeface="宋体" panose="02010600030101010101" pitchFamily="2" charset="-122"/>
              </a:endParaRPr>
            </a:p>
          </p:txBody>
        </p:sp>
      </p:grpSp>
      <p:grpSp>
        <p:nvGrpSpPr>
          <p:cNvPr id="432289" name="Group 161"/>
          <p:cNvGrpSpPr/>
          <p:nvPr/>
        </p:nvGrpSpPr>
        <p:grpSpPr>
          <a:xfrm>
            <a:off x="654050" y="2101850"/>
            <a:ext cx="1171575" cy="3938588"/>
            <a:chOff x="382" y="1732"/>
            <a:chExt cx="738" cy="2481"/>
          </a:xfrm>
        </p:grpSpPr>
        <p:sp>
          <p:nvSpPr>
            <p:cNvPr id="102517" name="Freeform 5"/>
            <p:cNvSpPr/>
            <p:nvPr/>
          </p:nvSpPr>
          <p:spPr>
            <a:xfrm>
              <a:off x="506" y="1929"/>
              <a:ext cx="39" cy="35"/>
            </a:xfrm>
            <a:custGeom>
              <a:avLst/>
              <a:gdLst/>
              <a:ahLst/>
              <a:cxnLst>
                <a:cxn ang="0">
                  <a:pos x="0" y="33"/>
                </a:cxn>
                <a:cxn ang="0">
                  <a:pos x="39" y="35"/>
                </a:cxn>
                <a:cxn ang="0">
                  <a:pos x="21" y="0"/>
                </a:cxn>
                <a:cxn ang="0">
                  <a:pos x="0" y="35"/>
                </a:cxn>
                <a:cxn ang="0">
                  <a:pos x="0" y="35"/>
                </a:cxn>
                <a:cxn ang="0">
                  <a:pos x="0" y="33"/>
                </a:cxn>
              </a:cxnLst>
              <a:rect l="0" t="0" r="0" b="0"/>
              <a:pathLst>
                <a:path w="31" h="31">
                  <a:moveTo>
                    <a:pt x="0" y="29"/>
                  </a:moveTo>
                  <a:lnTo>
                    <a:pt x="31" y="31"/>
                  </a:lnTo>
                  <a:lnTo>
                    <a:pt x="17" y="0"/>
                  </a:lnTo>
                  <a:lnTo>
                    <a:pt x="0" y="31"/>
                  </a:lnTo>
                  <a:lnTo>
                    <a:pt x="0" y="31"/>
                  </a:lnTo>
                  <a:lnTo>
                    <a:pt x="0" y="29"/>
                  </a:lnTo>
                  <a:close/>
                </a:path>
              </a:pathLst>
            </a:custGeom>
            <a:solidFill>
              <a:srgbClr val="000000">
                <a:alpha val="100000"/>
              </a:srgbClr>
            </a:solidFill>
            <a:ln w="9525">
              <a:noFill/>
            </a:ln>
          </p:spPr>
          <p:txBody>
            <a:bodyPr/>
            <a:lstStyle/>
            <a:p>
              <a:endParaRPr lang="zh-CN" altLang="en-US"/>
            </a:p>
          </p:txBody>
        </p:sp>
        <p:sp>
          <p:nvSpPr>
            <p:cNvPr id="102518" name="Text Box 123"/>
            <p:cNvSpPr txBox="1"/>
            <p:nvPr/>
          </p:nvSpPr>
          <p:spPr>
            <a:xfrm>
              <a:off x="382" y="1732"/>
              <a:ext cx="308" cy="231"/>
            </a:xfrm>
            <a:prstGeom prst="rect">
              <a:avLst/>
            </a:prstGeom>
            <a:noFill/>
            <a:ln w="12700">
              <a:noFill/>
            </a:ln>
          </p:spPr>
          <p:txBody>
            <a:bodyPr wrap="none">
              <a:spAutoFit/>
            </a:bodyPr>
            <a:lstStyle/>
            <a:p>
              <a:r>
                <a:rPr lang="en-US" altLang="zh-CN" i="0" dirty="0">
                  <a:solidFill>
                    <a:schemeClr val="tx1"/>
                  </a:solidFill>
                  <a:latin typeface="Arial" panose="020B0604020202020204" pitchFamily="34" charset="0"/>
                  <a:ea typeface="宋体" panose="02010600030101010101" pitchFamily="2" charset="-122"/>
                </a:rPr>
                <a:t>Hit</a:t>
              </a:r>
            </a:p>
          </p:txBody>
        </p:sp>
        <p:grpSp>
          <p:nvGrpSpPr>
            <p:cNvPr id="102519" name="Group 156"/>
            <p:cNvGrpSpPr/>
            <p:nvPr/>
          </p:nvGrpSpPr>
          <p:grpSpPr>
            <a:xfrm>
              <a:off x="527" y="1956"/>
              <a:ext cx="593" cy="2257"/>
              <a:chOff x="527" y="1956"/>
              <a:chExt cx="593" cy="2257"/>
            </a:xfrm>
          </p:grpSpPr>
          <p:sp>
            <p:nvSpPr>
              <p:cNvPr id="102520" name="Line 36"/>
              <p:cNvSpPr/>
              <p:nvPr/>
            </p:nvSpPr>
            <p:spPr>
              <a:xfrm>
                <a:off x="845" y="2849"/>
                <a:ext cx="2" cy="1094"/>
              </a:xfrm>
              <a:prstGeom prst="line">
                <a:avLst/>
              </a:prstGeom>
              <a:ln w="28575" cap="flat" cmpd="sng">
                <a:solidFill>
                  <a:srgbClr val="006600"/>
                </a:solidFill>
                <a:prstDash val="solid"/>
                <a:headEnd type="none" w="med" len="med"/>
                <a:tailEnd type="none" w="med" len="med"/>
              </a:ln>
            </p:spPr>
          </p:sp>
          <p:sp>
            <p:nvSpPr>
              <p:cNvPr id="102521" name="Freeform 38"/>
              <p:cNvSpPr/>
              <p:nvPr/>
            </p:nvSpPr>
            <p:spPr>
              <a:xfrm>
                <a:off x="527" y="1956"/>
                <a:ext cx="320" cy="2257"/>
              </a:xfrm>
              <a:custGeom>
                <a:avLst/>
                <a:gdLst/>
                <a:ahLst/>
                <a:cxnLst>
                  <a:cxn ang="0">
                    <a:pos x="320" y="2153"/>
                  </a:cxn>
                  <a:cxn ang="0">
                    <a:pos x="320" y="2257"/>
                  </a:cxn>
                  <a:cxn ang="0">
                    <a:pos x="0" y="2257"/>
                  </a:cxn>
                  <a:cxn ang="0">
                    <a:pos x="0" y="0"/>
                  </a:cxn>
                </a:cxnLst>
                <a:rect l="0" t="0" r="0" b="0"/>
                <a:pathLst>
                  <a:path w="256" h="1974">
                    <a:moveTo>
                      <a:pt x="256" y="1883"/>
                    </a:moveTo>
                    <a:lnTo>
                      <a:pt x="256" y="1974"/>
                    </a:lnTo>
                    <a:lnTo>
                      <a:pt x="0" y="1974"/>
                    </a:lnTo>
                    <a:lnTo>
                      <a:pt x="0" y="0"/>
                    </a:lnTo>
                  </a:path>
                </a:pathLst>
              </a:custGeom>
              <a:noFill/>
              <a:ln w="28575" cap="flat" cmpd="sng">
                <a:solidFill>
                  <a:srgbClr val="006600">
                    <a:alpha val="100000"/>
                  </a:srgbClr>
                </a:solidFill>
                <a:prstDash val="solid"/>
                <a:round/>
                <a:headEnd type="none" w="med" len="med"/>
                <a:tailEnd type="none" w="med" len="med"/>
              </a:ln>
            </p:spPr>
            <p:txBody>
              <a:bodyPr/>
              <a:lstStyle/>
              <a:p>
                <a:endParaRPr lang="zh-CN" altLang="en-US"/>
              </a:p>
            </p:txBody>
          </p:sp>
          <p:grpSp>
            <p:nvGrpSpPr>
              <p:cNvPr id="102522" name="Group 155"/>
              <p:cNvGrpSpPr/>
              <p:nvPr/>
            </p:nvGrpSpPr>
            <p:grpSpPr>
              <a:xfrm>
                <a:off x="887" y="3808"/>
                <a:ext cx="233" cy="294"/>
                <a:chOff x="887" y="3808"/>
                <a:chExt cx="233" cy="294"/>
              </a:xfrm>
            </p:grpSpPr>
            <p:sp>
              <p:nvSpPr>
                <p:cNvPr id="102523" name="Freeform 37"/>
                <p:cNvSpPr/>
                <p:nvPr/>
              </p:nvSpPr>
              <p:spPr>
                <a:xfrm>
                  <a:off x="887" y="3808"/>
                  <a:ext cx="206" cy="129"/>
                </a:xfrm>
                <a:custGeom>
                  <a:avLst/>
                  <a:gdLst/>
                  <a:ahLst/>
                  <a:cxnLst>
                    <a:cxn ang="0">
                      <a:pos x="206" y="0"/>
                    </a:cxn>
                    <a:cxn ang="0">
                      <a:pos x="206" y="66"/>
                    </a:cxn>
                    <a:cxn ang="0">
                      <a:pos x="0" y="66"/>
                    </a:cxn>
                    <a:cxn ang="0">
                      <a:pos x="0" y="129"/>
                    </a:cxn>
                  </a:cxnLst>
                  <a:rect l="0" t="0" r="0" b="0"/>
                  <a:pathLst>
                    <a:path w="165" h="113">
                      <a:moveTo>
                        <a:pt x="165" y="0"/>
                      </a:moveTo>
                      <a:lnTo>
                        <a:pt x="165" y="58"/>
                      </a:lnTo>
                      <a:lnTo>
                        <a:pt x="0" y="58"/>
                      </a:lnTo>
                      <a:lnTo>
                        <a:pt x="0" y="113"/>
                      </a:lnTo>
                    </a:path>
                  </a:pathLst>
                </a:custGeom>
                <a:noFill/>
                <a:ln w="28575" cap="flat" cmpd="sng">
                  <a:solidFill>
                    <a:srgbClr val="006600">
                      <a:alpha val="100000"/>
                    </a:srgbClr>
                  </a:solidFill>
                  <a:prstDash val="solid"/>
                  <a:round/>
                  <a:headEnd type="none" w="med" len="med"/>
                  <a:tailEnd type="none" w="med" len="med"/>
                </a:ln>
              </p:spPr>
              <p:txBody>
                <a:bodyPr/>
                <a:lstStyle/>
                <a:p>
                  <a:endParaRPr lang="zh-CN" altLang="en-US"/>
                </a:p>
              </p:txBody>
            </p:sp>
            <p:sp>
              <p:nvSpPr>
                <p:cNvPr id="102524" name="Rectangle 154"/>
                <p:cNvSpPr/>
                <p:nvPr/>
              </p:nvSpPr>
              <p:spPr>
                <a:xfrm>
                  <a:off x="975" y="3929"/>
                  <a:ext cx="145" cy="173"/>
                </a:xfrm>
                <a:prstGeom prst="rect">
                  <a:avLst/>
                </a:prstGeom>
                <a:noFill/>
                <a:ln w="9525">
                  <a:noFill/>
                </a:ln>
              </p:spPr>
              <p:txBody>
                <a:bodyPr wrap="none" lIns="0" tIns="0" rIns="0" bIns="0">
                  <a:spAutoFit/>
                </a:bodyPr>
                <a:lstStyle/>
                <a:p>
                  <a:pPr eaLnBrk="1" hangingPunct="1">
                    <a:spcBef>
                      <a:spcPct val="50000"/>
                    </a:spcBef>
                  </a:pPr>
                  <a:r>
                    <a:rPr lang="en-US" altLang="zh-CN" i="0" dirty="0">
                      <a:solidFill>
                        <a:srgbClr val="006600"/>
                      </a:solidFill>
                      <a:latin typeface="Arial" panose="020B0604020202020204" pitchFamily="34" charset="0"/>
                      <a:ea typeface="宋体" panose="02010600030101010101" pitchFamily="2" charset="-122"/>
                    </a:rPr>
                    <a:t>③</a:t>
                  </a:r>
                  <a:endParaRPr lang="zh-CN" altLang="en-US" i="0" dirty="0">
                    <a:solidFill>
                      <a:srgbClr val="006600"/>
                    </a:solidFill>
                    <a:latin typeface="Arial" panose="020B0604020202020204" pitchFamily="34" charset="0"/>
                    <a:ea typeface="宋体" panose="02010600030101010101" pitchFamily="2" charset="-122"/>
                  </a:endParaRPr>
                </a:p>
              </p:txBody>
            </p:sp>
          </p:grpSp>
        </p:grpSp>
      </p:grpSp>
      <p:grpSp>
        <p:nvGrpSpPr>
          <p:cNvPr id="432288" name="Group 160"/>
          <p:cNvGrpSpPr/>
          <p:nvPr/>
        </p:nvGrpSpPr>
        <p:grpSpPr>
          <a:xfrm>
            <a:off x="4594225" y="2151063"/>
            <a:ext cx="3111500" cy="274637"/>
            <a:chOff x="2864" y="1763"/>
            <a:chExt cx="1960" cy="173"/>
          </a:xfrm>
        </p:grpSpPr>
        <p:grpSp>
          <p:nvGrpSpPr>
            <p:cNvPr id="102513" name="Group 158"/>
            <p:cNvGrpSpPr/>
            <p:nvPr/>
          </p:nvGrpSpPr>
          <p:grpSpPr>
            <a:xfrm>
              <a:off x="2864" y="1765"/>
              <a:ext cx="1960" cy="168"/>
              <a:chOff x="2864" y="1765"/>
              <a:chExt cx="1960" cy="168"/>
            </a:xfrm>
          </p:grpSpPr>
          <p:sp>
            <p:nvSpPr>
              <p:cNvPr id="102515" name="Line 121"/>
              <p:cNvSpPr/>
              <p:nvPr/>
            </p:nvSpPr>
            <p:spPr>
              <a:xfrm>
                <a:off x="2864" y="1765"/>
                <a:ext cx="0" cy="168"/>
              </a:xfrm>
              <a:prstGeom prst="line">
                <a:avLst/>
              </a:prstGeom>
              <a:ln w="22225" cap="flat" cmpd="sng">
                <a:solidFill>
                  <a:schemeClr val="accent1"/>
                </a:solidFill>
                <a:prstDash val="solid"/>
                <a:headEnd type="none" w="med" len="med"/>
                <a:tailEnd type="none" w="med" len="med"/>
              </a:ln>
            </p:spPr>
          </p:sp>
          <p:sp>
            <p:nvSpPr>
              <p:cNvPr id="102516" name="Line 122"/>
              <p:cNvSpPr/>
              <p:nvPr/>
            </p:nvSpPr>
            <p:spPr>
              <a:xfrm>
                <a:off x="2864" y="1925"/>
                <a:ext cx="1960" cy="0"/>
              </a:xfrm>
              <a:prstGeom prst="line">
                <a:avLst/>
              </a:prstGeom>
              <a:ln w="22225" cap="flat" cmpd="sng">
                <a:solidFill>
                  <a:schemeClr val="accent1"/>
                </a:solidFill>
                <a:prstDash val="solid"/>
                <a:headEnd type="none" w="med" len="med"/>
                <a:tailEnd type="triangle" w="med" len="med"/>
              </a:ln>
            </p:spPr>
          </p:sp>
        </p:grpSp>
        <p:sp>
          <p:nvSpPr>
            <p:cNvPr id="102514" name="Rectangle 159"/>
            <p:cNvSpPr/>
            <p:nvPr/>
          </p:nvSpPr>
          <p:spPr>
            <a:xfrm>
              <a:off x="3122" y="1763"/>
              <a:ext cx="184" cy="173"/>
            </a:xfrm>
            <a:prstGeom prst="rect">
              <a:avLst/>
            </a:prstGeom>
            <a:noFill/>
            <a:ln w="9525">
              <a:noFill/>
            </a:ln>
          </p:spPr>
          <p:txBody>
            <a:bodyPr wrap="none" lIns="0" tIns="0" rIns="0" bIns="0" anchor="ctr" anchorCtr="0">
              <a:spAutoFit/>
            </a:bodyPr>
            <a:lstStyle/>
            <a:p>
              <a:pPr>
                <a:buNone/>
              </a:pPr>
              <a:r>
                <a:rPr lang="en-US" altLang="zh-CN" i="0" dirty="0">
                  <a:solidFill>
                    <a:schemeClr val="accent1"/>
                  </a:solidFill>
                  <a:latin typeface="Arial" panose="020B0604020202020204" pitchFamily="34" charset="0"/>
                  <a:ea typeface="宋体" panose="02010600030101010101" pitchFamily="2" charset="-122"/>
                </a:rPr>
                <a:t>⑤</a:t>
              </a:r>
              <a:r>
                <a:rPr lang="en-US" altLang="zh-CN" dirty="0">
                  <a:latin typeface="Arial" panose="020B0604020202020204" pitchFamily="34" charset="0"/>
                </a:rPr>
                <a:t> </a:t>
              </a:r>
            </a:p>
          </p:txBody>
        </p:sp>
      </p:grpSp>
      <p:sp>
        <p:nvSpPr>
          <p:cNvPr id="432291" name="Text Box 163"/>
          <p:cNvSpPr txBox="1"/>
          <p:nvPr/>
        </p:nvSpPr>
        <p:spPr>
          <a:xfrm>
            <a:off x="1962150" y="5454650"/>
            <a:ext cx="1936750" cy="549275"/>
          </a:xfrm>
          <a:prstGeom prst="rect">
            <a:avLst/>
          </a:prstGeom>
          <a:noFill/>
          <a:ln w="9525">
            <a:noFill/>
          </a:ln>
        </p:spPr>
        <p:txBody>
          <a:bodyPr lIns="0" tIns="0" rIns="0" bIns="0">
            <a:spAutoFit/>
          </a:bodyPr>
          <a:lstStyle/>
          <a:p>
            <a:pPr eaLnBrk="1" hangingPunct="1">
              <a:spcBef>
                <a:spcPct val="50000"/>
              </a:spcBef>
            </a:pPr>
            <a:r>
              <a:rPr lang="zh-CN" altLang="en-US" i="0" dirty="0">
                <a:solidFill>
                  <a:srgbClr val="FF0000"/>
                </a:solidFill>
                <a:latin typeface="Arial" panose="020B0604020202020204" pitchFamily="34" charset="0"/>
                <a:ea typeface="黑体" panose="02010609060101010101" pitchFamily="49" charset="-122"/>
              </a:rPr>
              <a:t>问题：</a:t>
            </a:r>
            <a:r>
              <a:rPr lang="en-US" altLang="zh-CN" i="0" dirty="0">
                <a:solidFill>
                  <a:srgbClr val="FF0000"/>
                </a:solidFill>
                <a:latin typeface="Arial" panose="020B0604020202020204" pitchFamily="34" charset="0"/>
                <a:ea typeface="黑体" panose="02010609060101010101" pitchFamily="49" charset="-122"/>
              </a:rPr>
              <a:t>Cache</a:t>
            </a:r>
            <a:r>
              <a:rPr lang="zh-CN" altLang="en-US" i="0" dirty="0">
                <a:solidFill>
                  <a:srgbClr val="FF0000"/>
                </a:solidFill>
                <a:latin typeface="Arial" panose="020B0604020202020204" pitchFamily="34" charset="0"/>
                <a:ea typeface="黑体" panose="02010609060101010101" pitchFamily="49" charset="-122"/>
              </a:rPr>
              <a:t>有多少行？容量多大？</a:t>
            </a:r>
          </a:p>
        </p:txBody>
      </p:sp>
      <p:sp>
        <p:nvSpPr>
          <p:cNvPr id="432292" name="Text Box 164"/>
          <p:cNvSpPr txBox="1"/>
          <p:nvPr/>
        </p:nvSpPr>
        <p:spPr>
          <a:xfrm>
            <a:off x="1601788" y="6105525"/>
            <a:ext cx="5400675" cy="609600"/>
          </a:xfrm>
          <a:prstGeom prst="rect">
            <a:avLst/>
          </a:prstGeom>
          <a:noFill/>
          <a:ln w="9525">
            <a:noFill/>
          </a:ln>
        </p:spPr>
        <p:txBody>
          <a:bodyPr lIns="0" tIns="0" rIns="0" bIns="0">
            <a:spAutoFit/>
          </a:bodyPr>
          <a:lstStyle/>
          <a:p>
            <a:pPr eaLnBrk="1" hangingPunct="1"/>
            <a:r>
              <a:rPr lang="zh-CN" altLang="en-US" sz="2000" i="0" dirty="0">
                <a:solidFill>
                  <a:srgbClr val="0000FF"/>
                </a:solidFill>
                <a:latin typeface="Arial" panose="020B0604020202020204" pitchFamily="34" charset="0"/>
                <a:ea typeface="黑体" panose="02010609060101010101" pitchFamily="49" charset="-122"/>
              </a:rPr>
              <a:t>容量 </a:t>
            </a:r>
            <a:r>
              <a:rPr lang="en-US" altLang="zh-CN" sz="2000" i="0" dirty="0">
                <a:solidFill>
                  <a:srgbClr val="0000FF"/>
                </a:solidFill>
                <a:latin typeface="Arial" panose="020B0604020202020204" pitchFamily="34" charset="0"/>
                <a:ea typeface="黑体" panose="02010609060101010101" pitchFamily="49" charset="-122"/>
              </a:rPr>
              <a:t>4Kx(1+16)+64Kx8=580Kbits=72.5KB, </a:t>
            </a:r>
          </a:p>
          <a:p>
            <a:pPr eaLnBrk="1" hangingPunct="1"/>
            <a:r>
              <a:rPr lang="zh-CN" altLang="en-US" sz="2000" i="0" dirty="0">
                <a:solidFill>
                  <a:srgbClr val="0000FF"/>
                </a:solidFill>
                <a:latin typeface="Arial" panose="020B0604020202020204" pitchFamily="34" charset="0"/>
                <a:ea typeface="黑体" panose="02010609060101010101" pitchFamily="49" charset="-122"/>
              </a:rPr>
              <a:t>数据占</a:t>
            </a:r>
            <a:r>
              <a:rPr lang="en-US" altLang="zh-CN" sz="2000" i="0" dirty="0">
                <a:solidFill>
                  <a:srgbClr val="0000FF"/>
                </a:solidFill>
                <a:latin typeface="Arial" panose="020B0604020202020204" pitchFamily="34" charset="0"/>
                <a:ea typeface="黑体" panose="02010609060101010101" pitchFamily="49" charset="-122"/>
              </a:rPr>
              <a:t>64KB / 72.5KB = 88.3%</a:t>
            </a:r>
            <a:r>
              <a:rPr lang="en-US" altLang="zh-CN" sz="2000" dirty="0">
                <a:solidFill>
                  <a:srgbClr val="0000FF"/>
                </a:solidFill>
                <a:latin typeface="Arial" panose="020B0604020202020204" pitchFamily="34" charset="0"/>
                <a:ea typeface="黑体" panose="02010609060101010101" pitchFamily="49" charset="-122"/>
              </a:rPr>
              <a:t> </a:t>
            </a:r>
            <a:r>
              <a:rPr lang="en-US" altLang="zh-CN" sz="2000" i="0" dirty="0">
                <a:solidFill>
                  <a:srgbClr val="0000FF"/>
                </a:solidFill>
                <a:latin typeface="Arial" panose="020B0604020202020204" pitchFamily="34" charset="0"/>
                <a:ea typeface="黑体" panose="02010609060101010101" pitchFamily="49" charset="-122"/>
              </a:rPr>
              <a:t> </a:t>
            </a:r>
          </a:p>
        </p:txBody>
      </p:sp>
      <p:sp>
        <p:nvSpPr>
          <p:cNvPr id="102512" name="Line 165"/>
          <p:cNvSpPr/>
          <p:nvPr/>
        </p:nvSpPr>
        <p:spPr>
          <a:xfrm>
            <a:off x="2051050" y="2752725"/>
            <a:ext cx="0" cy="406400"/>
          </a:xfrm>
          <a:prstGeom prst="line">
            <a:avLst/>
          </a:prstGeom>
          <a:ln w="28575" cap="flat" cmpd="sng">
            <a:solidFill>
              <a:srgbClr val="800000"/>
            </a:solidFill>
            <a:prstDash val="solid"/>
            <a:headEnd type="none" w="med" len="med"/>
            <a:tailEnd type="none" w="med" len="med"/>
          </a:ln>
        </p:spPr>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32279"/>
                                        </p:tgtEl>
                                        <p:attrNameLst>
                                          <p:attrName>style.visibility</p:attrName>
                                        </p:attrNameLst>
                                      </p:cBhvr>
                                      <p:to>
                                        <p:strVal val="visible"/>
                                      </p:to>
                                    </p:set>
                                    <p:animEffect transition="in" filter="blinds(horizontal)">
                                      <p:cBhvr>
                                        <p:cTn id="7" dur="500"/>
                                        <p:tgtEl>
                                          <p:spTgt spid="43227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32281"/>
                                        </p:tgtEl>
                                        <p:attrNameLst>
                                          <p:attrName>style.visibility</p:attrName>
                                        </p:attrNameLst>
                                      </p:cBhvr>
                                      <p:to>
                                        <p:strVal val="visible"/>
                                      </p:to>
                                    </p:set>
                                    <p:animEffect transition="in" filter="blinds(horizontal)">
                                      <p:cBhvr>
                                        <p:cTn id="12" dur="500"/>
                                        <p:tgtEl>
                                          <p:spTgt spid="43228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432289"/>
                                        </p:tgtEl>
                                        <p:attrNameLst>
                                          <p:attrName>style.visibility</p:attrName>
                                        </p:attrNameLst>
                                      </p:cBhvr>
                                      <p:to>
                                        <p:strVal val="visible"/>
                                      </p:to>
                                    </p:set>
                                    <p:animEffect transition="in" filter="blinds(horizontal)">
                                      <p:cBhvr>
                                        <p:cTn id="17" dur="500"/>
                                        <p:tgtEl>
                                          <p:spTgt spid="43228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432285"/>
                                        </p:tgtEl>
                                        <p:attrNameLst>
                                          <p:attrName>style.visibility</p:attrName>
                                        </p:attrNameLst>
                                      </p:cBhvr>
                                      <p:to>
                                        <p:strVal val="visible"/>
                                      </p:to>
                                    </p:set>
                                    <p:animEffect transition="in" filter="blinds(horizontal)">
                                      <p:cBhvr>
                                        <p:cTn id="22" dur="500"/>
                                        <p:tgtEl>
                                          <p:spTgt spid="432285"/>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432288"/>
                                        </p:tgtEl>
                                        <p:attrNameLst>
                                          <p:attrName>style.visibility</p:attrName>
                                        </p:attrNameLst>
                                      </p:cBhvr>
                                      <p:to>
                                        <p:strVal val="visible"/>
                                      </p:to>
                                    </p:set>
                                    <p:animEffect transition="in" filter="blinds(horizontal)">
                                      <p:cBhvr>
                                        <p:cTn id="27" dur="500"/>
                                        <p:tgtEl>
                                          <p:spTgt spid="432288"/>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432291"/>
                                        </p:tgtEl>
                                        <p:attrNameLst>
                                          <p:attrName>style.visibility</p:attrName>
                                        </p:attrNameLst>
                                      </p:cBhvr>
                                      <p:to>
                                        <p:strVal val="visible"/>
                                      </p:to>
                                    </p:set>
                                    <p:animEffect transition="in" filter="blinds(horizontal)">
                                      <p:cBhvr>
                                        <p:cTn id="32" dur="500"/>
                                        <p:tgtEl>
                                          <p:spTgt spid="432291"/>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432292"/>
                                        </p:tgtEl>
                                        <p:attrNameLst>
                                          <p:attrName>style.visibility</p:attrName>
                                        </p:attrNameLst>
                                      </p:cBhvr>
                                      <p:to>
                                        <p:strVal val="visible"/>
                                      </p:to>
                                    </p:set>
                                    <p:animEffect transition="in" filter="blinds(horizontal)">
                                      <p:cBhvr>
                                        <p:cTn id="37" dur="500"/>
                                        <p:tgtEl>
                                          <p:spTgt spid="4322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2291" grpId="0"/>
      <p:bldP spid="43229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p:cNvSpPr>
          <p:nvPr>
            <p:ph type="title"/>
          </p:nvPr>
        </p:nvSpPr>
        <p:spPr>
          <a:xfrm>
            <a:off x="800100" y="228600"/>
            <a:ext cx="7183438" cy="368300"/>
          </a:xfrm>
          <a:ln/>
        </p:spPr>
        <p:txBody>
          <a:bodyPr vert="horz" wrap="square" lIns="91440" tIns="45720" rIns="91440" bIns="45720" anchor="ctr" anchorCtr="0"/>
          <a:lstStyle/>
          <a:p>
            <a:pPr eaLnBrk="1" hangingPunct="1"/>
            <a:r>
              <a:rPr lang="zh-CN" altLang="en-US" dirty="0"/>
              <a:t>如何计算</a:t>
            </a:r>
            <a:r>
              <a:rPr lang="en-US" altLang="zh-CN" dirty="0"/>
              <a:t>Cache</a:t>
            </a:r>
            <a:r>
              <a:rPr lang="zh-CN" altLang="en-US" dirty="0"/>
              <a:t>的容量？</a:t>
            </a:r>
          </a:p>
        </p:txBody>
      </p:sp>
      <p:sp>
        <p:nvSpPr>
          <p:cNvPr id="434179" name="Text Box 3"/>
          <p:cNvSpPr txBox="1"/>
          <p:nvPr/>
        </p:nvSpPr>
        <p:spPr>
          <a:xfrm>
            <a:off x="482600" y="863600"/>
            <a:ext cx="8004175" cy="701675"/>
          </a:xfrm>
          <a:prstGeom prst="rect">
            <a:avLst/>
          </a:prstGeom>
          <a:noFill/>
          <a:ln w="12700">
            <a:noFill/>
          </a:ln>
        </p:spPr>
        <p:txBody>
          <a:bodyPr>
            <a:spAutoFit/>
          </a:bodyPr>
          <a:lstStyle/>
          <a:p>
            <a:r>
              <a:rPr lang="en-US" altLang="zh-CN" sz="2000" i="0" dirty="0">
                <a:solidFill>
                  <a:schemeClr val="tx1"/>
                </a:solidFill>
                <a:latin typeface="Arial" panose="020B0604020202020204" pitchFamily="34" charset="0"/>
                <a:ea typeface="宋体" panose="02010600030101010101" pitchFamily="2" charset="-122"/>
              </a:rPr>
              <a:t>Consider a cache with </a:t>
            </a:r>
            <a:r>
              <a:rPr lang="en-US" altLang="zh-CN" sz="2000" i="0" dirty="0">
                <a:solidFill>
                  <a:srgbClr val="CC0000"/>
                </a:solidFill>
                <a:latin typeface="Arial" panose="020B0604020202020204" pitchFamily="34" charset="0"/>
                <a:ea typeface="宋体" panose="02010600030101010101" pitchFamily="2" charset="-122"/>
              </a:rPr>
              <a:t>64 Blocks</a:t>
            </a:r>
            <a:r>
              <a:rPr lang="en-US" altLang="zh-CN" sz="2000" i="0" dirty="0">
                <a:solidFill>
                  <a:schemeClr val="tx1"/>
                </a:solidFill>
                <a:latin typeface="Arial" panose="020B0604020202020204" pitchFamily="34" charset="0"/>
                <a:ea typeface="宋体" panose="02010600030101010101" pitchFamily="2" charset="-122"/>
              </a:rPr>
              <a:t> and </a:t>
            </a:r>
            <a:r>
              <a:rPr lang="en-US" altLang="zh-CN" sz="2000" i="0" dirty="0">
                <a:solidFill>
                  <a:srgbClr val="CC0000"/>
                </a:solidFill>
                <a:latin typeface="Arial" panose="020B0604020202020204" pitchFamily="34" charset="0"/>
                <a:ea typeface="宋体" panose="02010600030101010101" pitchFamily="2" charset="-122"/>
              </a:rPr>
              <a:t>a block size of 16 bytes</a:t>
            </a:r>
            <a:r>
              <a:rPr lang="en-US" altLang="zh-CN" sz="2000" i="0" dirty="0">
                <a:solidFill>
                  <a:schemeClr val="tx1"/>
                </a:solidFill>
                <a:latin typeface="Arial" panose="020B0604020202020204" pitchFamily="34" charset="0"/>
                <a:ea typeface="宋体" panose="02010600030101010101" pitchFamily="2" charset="-122"/>
              </a:rPr>
              <a:t>. </a:t>
            </a:r>
          </a:p>
          <a:p>
            <a:r>
              <a:rPr lang="en-US" altLang="zh-CN" sz="2000" i="0" dirty="0">
                <a:solidFill>
                  <a:srgbClr val="FF0000"/>
                </a:solidFill>
                <a:latin typeface="Arial" panose="020B0604020202020204" pitchFamily="34" charset="0"/>
                <a:ea typeface="宋体" panose="02010600030101010101" pitchFamily="2" charset="-122"/>
              </a:rPr>
              <a:t>What block number does byte address 1200 map to?</a:t>
            </a:r>
          </a:p>
        </p:txBody>
      </p:sp>
      <p:sp>
        <p:nvSpPr>
          <p:cNvPr id="434180" name="Text Box 4"/>
          <p:cNvSpPr txBox="1"/>
          <p:nvPr/>
        </p:nvSpPr>
        <p:spPr>
          <a:xfrm>
            <a:off x="566738" y="1565275"/>
            <a:ext cx="8054975" cy="396875"/>
          </a:xfrm>
          <a:prstGeom prst="rect">
            <a:avLst/>
          </a:prstGeom>
          <a:noFill/>
          <a:ln w="12700">
            <a:noFill/>
          </a:ln>
        </p:spPr>
        <p:txBody>
          <a:bodyPr>
            <a:spAutoFit/>
          </a:bodyPr>
          <a:lstStyle/>
          <a:p>
            <a:r>
              <a:rPr lang="zh-CN" altLang="en-US" sz="2000" i="0" dirty="0">
                <a:solidFill>
                  <a:srgbClr val="0000FF"/>
                </a:solidFill>
                <a:latin typeface="Arial" panose="020B0604020202020204" pitchFamily="34" charset="0"/>
                <a:ea typeface="黑体" panose="02010609060101010101" pitchFamily="49" charset="-122"/>
              </a:rPr>
              <a:t>地址</a:t>
            </a:r>
            <a:r>
              <a:rPr lang="en-US" altLang="zh-CN" sz="2000" i="0" dirty="0">
                <a:solidFill>
                  <a:srgbClr val="0000FF"/>
                </a:solidFill>
                <a:latin typeface="Arial" panose="020B0604020202020204" pitchFamily="34" charset="0"/>
                <a:ea typeface="黑体" panose="02010609060101010101" pitchFamily="49" charset="-122"/>
              </a:rPr>
              <a:t>1200</a:t>
            </a:r>
            <a:r>
              <a:rPr lang="zh-CN" altLang="en-US" sz="2000" i="0" dirty="0">
                <a:solidFill>
                  <a:srgbClr val="0000FF"/>
                </a:solidFill>
                <a:latin typeface="Arial" panose="020B0604020202020204" pitchFamily="34" charset="0"/>
                <a:ea typeface="黑体" panose="02010609060101010101" pitchFamily="49" charset="-122"/>
              </a:rPr>
              <a:t>对应存放在第</a:t>
            </a:r>
            <a:r>
              <a:rPr lang="en-US" altLang="zh-CN" sz="2000" i="0" dirty="0">
                <a:solidFill>
                  <a:srgbClr val="0000FF"/>
                </a:solidFill>
                <a:latin typeface="Arial" panose="020B0604020202020204" pitchFamily="34" charset="0"/>
                <a:ea typeface="黑体" panose="02010609060101010101" pitchFamily="49" charset="-122"/>
              </a:rPr>
              <a:t>11</a:t>
            </a:r>
            <a:r>
              <a:rPr lang="zh-CN" altLang="en-US" sz="2000" i="0" dirty="0">
                <a:solidFill>
                  <a:srgbClr val="0000FF"/>
                </a:solidFill>
                <a:latin typeface="Arial" panose="020B0604020202020204" pitchFamily="34" charset="0"/>
                <a:ea typeface="黑体" panose="02010609060101010101" pitchFamily="49" charset="-122"/>
              </a:rPr>
              <a:t>行。因为：</a:t>
            </a:r>
            <a:r>
              <a:rPr lang="en-US" altLang="zh-CN" sz="2000" i="0" dirty="0">
                <a:solidFill>
                  <a:srgbClr val="0000FF"/>
                </a:solidFill>
                <a:latin typeface="Arial" panose="020B0604020202020204" pitchFamily="34" charset="0"/>
                <a:ea typeface="黑体" panose="02010609060101010101" pitchFamily="49" charset="-122"/>
              </a:rPr>
              <a:t> [1200/16=75] module 64 = 11</a:t>
            </a:r>
          </a:p>
        </p:txBody>
      </p:sp>
      <p:sp>
        <p:nvSpPr>
          <p:cNvPr id="434181" name="Text Box 5"/>
          <p:cNvSpPr txBox="1"/>
          <p:nvPr/>
        </p:nvSpPr>
        <p:spPr>
          <a:xfrm>
            <a:off x="385763" y="1989138"/>
            <a:ext cx="8281987" cy="1495425"/>
          </a:xfrm>
          <a:prstGeom prst="rect">
            <a:avLst/>
          </a:prstGeom>
          <a:noFill/>
          <a:ln w="12700">
            <a:noFill/>
          </a:ln>
        </p:spPr>
        <p:txBody>
          <a:bodyPr>
            <a:spAutoFit/>
          </a:bodyPr>
          <a:lstStyle/>
          <a:p>
            <a:pPr>
              <a:lnSpc>
                <a:spcPct val="115000"/>
              </a:lnSpc>
            </a:pPr>
            <a:r>
              <a:rPr lang="en-US" altLang="zh-CN" sz="2000" i="0" dirty="0">
                <a:solidFill>
                  <a:srgbClr val="FF0000"/>
                </a:solidFill>
                <a:latin typeface="Arial" panose="020B0604020202020204" pitchFamily="34" charset="0"/>
                <a:ea typeface="黑体" panose="02010609060101010101" pitchFamily="49" charset="-122"/>
              </a:rPr>
              <a:t>How many total bits are required for a directed mapped cache with 16K Entries of data and 1-word blocks, assuming a 32-bit address?</a:t>
            </a:r>
          </a:p>
          <a:p>
            <a:pPr>
              <a:lnSpc>
                <a:spcPct val="115000"/>
              </a:lnSpc>
            </a:pPr>
            <a:r>
              <a:rPr lang="en-US" altLang="zh-CN" sz="2000" i="0" dirty="0">
                <a:solidFill>
                  <a:srgbClr val="CC3300"/>
                </a:solidFill>
                <a:latin typeface="Arial" panose="020B0604020202020204" pitchFamily="34" charset="0"/>
                <a:ea typeface="黑体" panose="02010609060101010101" pitchFamily="49" charset="-122"/>
              </a:rPr>
              <a:t>(Cache :</a:t>
            </a:r>
            <a:r>
              <a:rPr lang="zh-CN" altLang="en-US" sz="2000" i="0" dirty="0">
                <a:solidFill>
                  <a:srgbClr val="CC3300"/>
                </a:solidFill>
                <a:latin typeface="Arial" panose="020B0604020202020204" pitchFamily="34" charset="0"/>
                <a:ea typeface="黑体" panose="02010609060101010101" pitchFamily="49" charset="-122"/>
              </a:rPr>
              <a:t>直接映射方式 、</a:t>
            </a:r>
            <a:r>
              <a:rPr lang="en-US" altLang="zh-CN" sz="2000" i="0" dirty="0">
                <a:solidFill>
                  <a:srgbClr val="CC3300"/>
                </a:solidFill>
                <a:latin typeface="Arial" panose="020B0604020202020204" pitchFamily="34" charset="0"/>
                <a:ea typeface="黑体" panose="02010609060101010101" pitchFamily="49" charset="-122"/>
              </a:rPr>
              <a:t>16K</a:t>
            </a:r>
            <a:r>
              <a:rPr lang="zh-CN" altLang="en-US" sz="2000" i="0" dirty="0">
                <a:solidFill>
                  <a:srgbClr val="CC3300"/>
                </a:solidFill>
                <a:latin typeface="Arial" panose="020B0604020202020204" pitchFamily="34" charset="0"/>
                <a:ea typeface="黑体" panose="02010609060101010101" pitchFamily="49" charset="-122"/>
              </a:rPr>
              <a:t>项数据、块大小为</a:t>
            </a:r>
            <a:r>
              <a:rPr lang="en-US" altLang="zh-CN" sz="2000" i="0" dirty="0">
                <a:solidFill>
                  <a:srgbClr val="CC3300"/>
                </a:solidFill>
                <a:latin typeface="Arial" panose="020B0604020202020204" pitchFamily="34" charset="0"/>
                <a:ea typeface="黑体" panose="02010609060101010101" pitchFamily="49" charset="-122"/>
              </a:rPr>
              <a:t>1</a:t>
            </a:r>
            <a:r>
              <a:rPr lang="zh-CN" altLang="en-US" sz="2000" i="0" dirty="0">
                <a:solidFill>
                  <a:srgbClr val="CC3300"/>
                </a:solidFill>
                <a:latin typeface="Arial" panose="020B0604020202020204" pitchFamily="34" charset="0"/>
                <a:ea typeface="黑体" panose="02010609060101010101" pitchFamily="49" charset="-122"/>
              </a:rPr>
              <a:t>个</a:t>
            </a:r>
            <a:r>
              <a:rPr lang="en-US" altLang="zh-CN" sz="2000" i="0" dirty="0">
                <a:solidFill>
                  <a:srgbClr val="CC3300"/>
                </a:solidFill>
                <a:latin typeface="Arial" panose="020B0604020202020204" pitchFamily="34" charset="0"/>
                <a:ea typeface="黑体" panose="02010609060101010101" pitchFamily="49" charset="-122"/>
              </a:rPr>
              <a:t>32</a:t>
            </a:r>
            <a:r>
              <a:rPr lang="zh-CN" altLang="en-US" sz="2000" i="0" dirty="0">
                <a:solidFill>
                  <a:srgbClr val="CC3300"/>
                </a:solidFill>
                <a:latin typeface="Arial" panose="020B0604020202020204" pitchFamily="34" charset="0"/>
                <a:ea typeface="黑体" panose="02010609060101010101" pitchFamily="49" charset="-122"/>
              </a:rPr>
              <a:t>位字、</a:t>
            </a:r>
            <a:r>
              <a:rPr lang="en-US" altLang="zh-CN" sz="2000" i="0" dirty="0">
                <a:solidFill>
                  <a:srgbClr val="CC3300"/>
                </a:solidFill>
                <a:latin typeface="Arial" panose="020B0604020202020204" pitchFamily="34" charset="0"/>
                <a:ea typeface="黑体" panose="02010609060101010101" pitchFamily="49" charset="-122"/>
              </a:rPr>
              <a:t>32</a:t>
            </a:r>
            <a:r>
              <a:rPr lang="zh-CN" altLang="en-US" sz="2000" i="0" dirty="0">
                <a:solidFill>
                  <a:srgbClr val="CC3300"/>
                </a:solidFill>
                <a:latin typeface="Arial" panose="020B0604020202020204" pitchFamily="34" charset="0"/>
                <a:ea typeface="黑体" panose="02010609060101010101" pitchFamily="49" charset="-122"/>
              </a:rPr>
              <a:t>位地址</a:t>
            </a:r>
            <a:r>
              <a:rPr lang="en-US" altLang="zh-CN" sz="2000" i="0" dirty="0">
                <a:solidFill>
                  <a:srgbClr val="CC3300"/>
                </a:solidFill>
                <a:latin typeface="Arial" panose="020B0604020202020204" pitchFamily="34" charset="0"/>
                <a:ea typeface="黑体" panose="02010609060101010101" pitchFamily="49" charset="-122"/>
              </a:rPr>
              <a:t>)</a:t>
            </a:r>
          </a:p>
          <a:p>
            <a:pPr>
              <a:lnSpc>
                <a:spcPct val="115000"/>
              </a:lnSpc>
            </a:pPr>
            <a:r>
              <a:rPr lang="zh-CN" altLang="en-US" sz="2000" i="0" dirty="0">
                <a:solidFill>
                  <a:srgbClr val="CC3300"/>
                </a:solidFill>
                <a:latin typeface="Arial" panose="020B0604020202020204" pitchFamily="34" charset="0"/>
                <a:ea typeface="黑体" panose="02010609060101010101" pitchFamily="49" charset="-122"/>
              </a:rPr>
              <a:t>      </a:t>
            </a:r>
            <a:r>
              <a:rPr lang="zh-CN" altLang="en-US" sz="2000" i="0" dirty="0">
                <a:solidFill>
                  <a:srgbClr val="0000FF"/>
                </a:solidFill>
                <a:latin typeface="Arial" panose="020B0604020202020204" pitchFamily="34" charset="0"/>
                <a:ea typeface="黑体" panose="02010609060101010101" pitchFamily="49" charset="-122"/>
              </a:rPr>
              <a:t> 答：</a:t>
            </a:r>
            <a:r>
              <a:rPr lang="en-US" altLang="zh-CN" sz="2000" i="0" dirty="0">
                <a:solidFill>
                  <a:srgbClr val="0000FF"/>
                </a:solidFill>
                <a:latin typeface="Arial" panose="020B0604020202020204" pitchFamily="34" charset="0"/>
                <a:ea typeface="黑体" panose="02010609060101010101" pitchFamily="49" charset="-122"/>
              </a:rPr>
              <a:t>Cache</a:t>
            </a:r>
            <a:r>
              <a:rPr lang="zh-CN" altLang="en-US" sz="2000" i="0" dirty="0">
                <a:solidFill>
                  <a:srgbClr val="0000FF"/>
                </a:solidFill>
                <a:latin typeface="Arial" panose="020B0604020202020204" pitchFamily="34" charset="0"/>
                <a:ea typeface="黑体" panose="02010609060101010101" pitchFamily="49" charset="-122"/>
              </a:rPr>
              <a:t>的存储布局如下：</a:t>
            </a:r>
          </a:p>
        </p:txBody>
      </p:sp>
      <p:sp>
        <p:nvSpPr>
          <p:cNvPr id="104454" name="Text Box 6"/>
          <p:cNvSpPr txBox="1"/>
          <p:nvPr/>
        </p:nvSpPr>
        <p:spPr>
          <a:xfrm>
            <a:off x="822325" y="3584575"/>
            <a:ext cx="184150" cy="396875"/>
          </a:xfrm>
          <a:prstGeom prst="rect">
            <a:avLst/>
          </a:prstGeom>
          <a:noFill/>
          <a:ln w="12700">
            <a:noFill/>
          </a:ln>
        </p:spPr>
        <p:txBody>
          <a:bodyPr wrap="none">
            <a:spAutoFit/>
          </a:bodyPr>
          <a:lstStyle/>
          <a:p>
            <a:endParaRPr lang="zh-CN" altLang="en-US" sz="2000" i="0" dirty="0">
              <a:solidFill>
                <a:schemeClr val="tx1"/>
              </a:solidFill>
              <a:latin typeface="Times New Roman" panose="02020603050405020304" pitchFamily="18" charset="0"/>
              <a:ea typeface="宋体" panose="02010600030101010101" pitchFamily="2" charset="-122"/>
            </a:endParaRPr>
          </a:p>
        </p:txBody>
      </p:sp>
      <p:sp>
        <p:nvSpPr>
          <p:cNvPr id="434183" name="Text Box 7"/>
          <p:cNvSpPr txBox="1"/>
          <p:nvPr/>
        </p:nvSpPr>
        <p:spPr>
          <a:xfrm>
            <a:off x="341313" y="5319713"/>
            <a:ext cx="8280400" cy="396875"/>
          </a:xfrm>
          <a:prstGeom prst="rect">
            <a:avLst/>
          </a:prstGeom>
          <a:noFill/>
          <a:ln w="12700">
            <a:noFill/>
          </a:ln>
        </p:spPr>
        <p:txBody>
          <a:bodyPr wrap="none">
            <a:spAutoFit/>
          </a:bodyPr>
          <a:lstStyle/>
          <a:p>
            <a:r>
              <a:rPr lang="zh-CN" altLang="en-US" sz="2000" i="0" dirty="0">
                <a:solidFill>
                  <a:srgbClr val="CC3300"/>
                </a:solidFill>
                <a:latin typeface="Arial" panose="020B0604020202020204" pitchFamily="34" charset="0"/>
                <a:ea typeface="黑体" panose="02010609060101010101" pitchFamily="49" charset="-122"/>
              </a:rPr>
              <a:t>所以，</a:t>
            </a:r>
            <a:r>
              <a:rPr lang="en-US" altLang="zh-CN" sz="2000" i="0" dirty="0">
                <a:solidFill>
                  <a:srgbClr val="CC3300"/>
                </a:solidFill>
                <a:latin typeface="Arial" panose="020B0604020202020204" pitchFamily="34" charset="0"/>
                <a:ea typeface="黑体" panose="02010609060101010101" pitchFamily="49" charset="-122"/>
              </a:rPr>
              <a:t>Cache</a:t>
            </a:r>
            <a:r>
              <a:rPr lang="zh-CN" altLang="en-US" sz="2000" i="0" dirty="0">
                <a:solidFill>
                  <a:srgbClr val="CC3300"/>
                </a:solidFill>
                <a:latin typeface="Arial" panose="020B0604020202020204" pitchFamily="34" charset="0"/>
                <a:ea typeface="黑体" panose="02010609060101010101" pitchFamily="49" charset="-122"/>
              </a:rPr>
              <a:t>的大小为：</a:t>
            </a:r>
            <a:r>
              <a:rPr lang="en-US" altLang="zh-CN" sz="2000" i="0" dirty="0">
                <a:solidFill>
                  <a:srgbClr val="CC3300"/>
                </a:solidFill>
                <a:latin typeface="Arial" panose="020B0604020202020204" pitchFamily="34" charset="0"/>
                <a:ea typeface="黑体" panose="02010609060101010101" pitchFamily="49" charset="-122"/>
              </a:rPr>
              <a:t>2</a:t>
            </a:r>
            <a:r>
              <a:rPr lang="en-US" altLang="zh-CN" sz="2000" i="0" baseline="42000" dirty="0">
                <a:solidFill>
                  <a:srgbClr val="CC3300"/>
                </a:solidFill>
                <a:latin typeface="Arial" panose="020B0604020202020204" pitchFamily="34" charset="0"/>
                <a:ea typeface="黑体" panose="02010609060101010101" pitchFamily="49" charset="-122"/>
              </a:rPr>
              <a:t>14</a:t>
            </a:r>
            <a:r>
              <a:rPr lang="en-US" altLang="zh-CN" sz="2000" i="0" dirty="0">
                <a:solidFill>
                  <a:srgbClr val="CC3300"/>
                </a:solidFill>
                <a:latin typeface="Arial" panose="020B0604020202020204" pitchFamily="34" charset="0"/>
                <a:ea typeface="黑体" panose="02010609060101010101" pitchFamily="49" charset="-122"/>
              </a:rPr>
              <a:t> ×(32 + (32-14-2)+1) = 2</a:t>
            </a:r>
            <a:r>
              <a:rPr lang="en-US" altLang="zh-CN" sz="2000" i="0" baseline="42000" dirty="0">
                <a:solidFill>
                  <a:srgbClr val="CC3300"/>
                </a:solidFill>
                <a:latin typeface="Arial" panose="020B0604020202020204" pitchFamily="34" charset="0"/>
                <a:ea typeface="黑体" panose="02010609060101010101" pitchFamily="49" charset="-122"/>
              </a:rPr>
              <a:t>14</a:t>
            </a:r>
            <a:r>
              <a:rPr lang="en-US" altLang="zh-CN" sz="2000" i="0" dirty="0">
                <a:solidFill>
                  <a:srgbClr val="CC3300"/>
                </a:solidFill>
                <a:latin typeface="Arial" panose="020B0604020202020204" pitchFamily="34" charset="0"/>
                <a:ea typeface="黑体" panose="02010609060101010101" pitchFamily="49" charset="-122"/>
              </a:rPr>
              <a:t>×49 = 784 Kbits</a:t>
            </a:r>
          </a:p>
        </p:txBody>
      </p:sp>
      <p:grpSp>
        <p:nvGrpSpPr>
          <p:cNvPr id="434184" name="Group 8"/>
          <p:cNvGrpSpPr/>
          <p:nvPr/>
        </p:nvGrpSpPr>
        <p:grpSpPr>
          <a:xfrm>
            <a:off x="1422400" y="3743325"/>
            <a:ext cx="6384925" cy="1546225"/>
            <a:chOff x="598" y="2312"/>
            <a:chExt cx="4022" cy="1420"/>
          </a:xfrm>
        </p:grpSpPr>
        <p:sp>
          <p:nvSpPr>
            <p:cNvPr id="104462" name="Rectangle 9"/>
            <p:cNvSpPr/>
            <p:nvPr/>
          </p:nvSpPr>
          <p:spPr>
            <a:xfrm>
              <a:off x="888" y="2328"/>
              <a:ext cx="1208" cy="888"/>
            </a:xfrm>
            <a:prstGeom prst="rect">
              <a:avLst/>
            </a:prstGeom>
            <a:noFill/>
            <a:ln w="12700" cap="flat" cmpd="sng">
              <a:solidFill>
                <a:schemeClr val="tx1"/>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104463" name="Rectangle 10"/>
            <p:cNvSpPr/>
            <p:nvPr/>
          </p:nvSpPr>
          <p:spPr>
            <a:xfrm>
              <a:off x="2232" y="2328"/>
              <a:ext cx="1872" cy="888"/>
            </a:xfrm>
            <a:prstGeom prst="rect">
              <a:avLst/>
            </a:prstGeom>
            <a:noFill/>
            <a:ln w="12700" cap="flat" cmpd="sng">
              <a:solidFill>
                <a:schemeClr val="tx1"/>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104464" name="Rectangle 11"/>
            <p:cNvSpPr/>
            <p:nvPr/>
          </p:nvSpPr>
          <p:spPr>
            <a:xfrm>
              <a:off x="624" y="2328"/>
              <a:ext cx="184" cy="888"/>
            </a:xfrm>
            <a:prstGeom prst="rect">
              <a:avLst/>
            </a:prstGeom>
            <a:noFill/>
            <a:ln w="12700" cap="flat" cmpd="sng">
              <a:solidFill>
                <a:schemeClr val="tx1"/>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104465" name="Text Box 12"/>
            <p:cNvSpPr txBox="1"/>
            <p:nvPr/>
          </p:nvSpPr>
          <p:spPr>
            <a:xfrm>
              <a:off x="1126" y="3368"/>
              <a:ext cx="863" cy="364"/>
            </a:xfrm>
            <a:prstGeom prst="rect">
              <a:avLst/>
            </a:prstGeom>
            <a:noFill/>
            <a:ln w="12700">
              <a:noFill/>
            </a:ln>
          </p:spPr>
          <p:txBody>
            <a:bodyPr wrap="none">
              <a:spAutoFit/>
            </a:bodyPr>
            <a:lstStyle/>
            <a:p>
              <a:r>
                <a:rPr lang="zh-CN" altLang="en-US" sz="2000" i="0" dirty="0">
                  <a:solidFill>
                    <a:schemeClr val="tx1"/>
                  </a:solidFill>
                  <a:latin typeface="Arial" panose="020B0604020202020204" pitchFamily="34" charset="0"/>
                  <a:ea typeface="宋体" panose="02010600030101010101" pitchFamily="2" charset="-122"/>
                </a:rPr>
                <a:t>32 –14 –2</a:t>
              </a:r>
              <a:r>
                <a:rPr lang="zh-CN" altLang="en-US" i="0" dirty="0">
                  <a:solidFill>
                    <a:schemeClr val="tx1"/>
                  </a:solidFill>
                  <a:latin typeface="Times New Roman" panose="02020603050405020304" pitchFamily="18" charset="0"/>
                  <a:ea typeface="宋体" panose="02010600030101010101" pitchFamily="2" charset="-122"/>
                </a:rPr>
                <a:t> </a:t>
              </a:r>
            </a:p>
          </p:txBody>
        </p:sp>
        <p:sp>
          <p:nvSpPr>
            <p:cNvPr id="104466" name="Text Box 13"/>
            <p:cNvSpPr txBox="1"/>
            <p:nvPr/>
          </p:nvSpPr>
          <p:spPr>
            <a:xfrm>
              <a:off x="3102" y="3351"/>
              <a:ext cx="294" cy="365"/>
            </a:xfrm>
            <a:prstGeom prst="rect">
              <a:avLst/>
            </a:prstGeom>
            <a:noFill/>
            <a:ln w="12700">
              <a:noFill/>
            </a:ln>
          </p:spPr>
          <p:txBody>
            <a:bodyPr wrap="none">
              <a:spAutoFit/>
            </a:bodyPr>
            <a:lstStyle/>
            <a:p>
              <a:r>
                <a:rPr lang="zh-CN" altLang="en-US" sz="2000" i="0" dirty="0">
                  <a:solidFill>
                    <a:schemeClr val="tx1"/>
                  </a:solidFill>
                  <a:latin typeface="Arial" panose="020B0604020202020204" pitchFamily="34" charset="0"/>
                  <a:ea typeface="宋体" panose="02010600030101010101" pitchFamily="2" charset="-122"/>
                </a:rPr>
                <a:t>32</a:t>
              </a:r>
            </a:p>
          </p:txBody>
        </p:sp>
        <p:sp>
          <p:nvSpPr>
            <p:cNvPr id="104467" name="AutoShape 14"/>
            <p:cNvSpPr/>
            <p:nvPr/>
          </p:nvSpPr>
          <p:spPr>
            <a:xfrm rot="5400000">
              <a:off x="1428" y="2756"/>
              <a:ext cx="128" cy="1176"/>
            </a:xfrm>
            <a:prstGeom prst="rightBrace">
              <a:avLst>
                <a:gd name="adj1" fmla="val 74435"/>
                <a:gd name="adj2" fmla="val 47935"/>
              </a:avLst>
            </a:prstGeom>
            <a:noFill/>
            <a:ln w="12700" cap="flat" cmpd="sng">
              <a:solidFill>
                <a:schemeClr val="tx1"/>
              </a:solidFill>
              <a:prstDash val="solid"/>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104468" name="AutoShape 15"/>
            <p:cNvSpPr/>
            <p:nvPr/>
          </p:nvSpPr>
          <p:spPr>
            <a:xfrm rot="5400000">
              <a:off x="3108" y="2420"/>
              <a:ext cx="136" cy="1808"/>
            </a:xfrm>
            <a:prstGeom prst="rightBrace">
              <a:avLst>
                <a:gd name="adj1" fmla="val 107706"/>
                <a:gd name="adj2" fmla="val 47935"/>
              </a:avLst>
            </a:prstGeom>
            <a:noFill/>
            <a:ln w="12700" cap="flat" cmpd="sng">
              <a:solidFill>
                <a:schemeClr val="tx1"/>
              </a:solidFill>
              <a:prstDash val="solid"/>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104469" name="AutoShape 16"/>
            <p:cNvSpPr/>
            <p:nvPr/>
          </p:nvSpPr>
          <p:spPr>
            <a:xfrm rot="10800000">
              <a:off x="4184" y="2312"/>
              <a:ext cx="56" cy="896"/>
            </a:xfrm>
            <a:prstGeom prst="leftBrace">
              <a:avLst>
                <a:gd name="adj1" fmla="val 133333"/>
                <a:gd name="adj2" fmla="val 50000"/>
              </a:avLst>
            </a:prstGeom>
            <a:noFill/>
            <a:ln w="12700" cap="flat" cmpd="sng">
              <a:solidFill>
                <a:schemeClr val="tx1"/>
              </a:solidFill>
              <a:prstDash val="solid"/>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104470" name="Text Box 17"/>
            <p:cNvSpPr txBox="1"/>
            <p:nvPr/>
          </p:nvSpPr>
          <p:spPr>
            <a:xfrm>
              <a:off x="4262" y="2663"/>
              <a:ext cx="188" cy="365"/>
            </a:xfrm>
            <a:prstGeom prst="rect">
              <a:avLst/>
            </a:prstGeom>
            <a:noFill/>
            <a:ln w="12700">
              <a:noFill/>
            </a:ln>
          </p:spPr>
          <p:txBody>
            <a:bodyPr>
              <a:spAutoFit/>
            </a:bodyPr>
            <a:lstStyle/>
            <a:p>
              <a:r>
                <a:rPr lang="zh-CN" altLang="en-US" sz="2000" i="0" dirty="0">
                  <a:solidFill>
                    <a:schemeClr val="tx1"/>
                  </a:solidFill>
                  <a:latin typeface="Arial" panose="020B0604020202020204" pitchFamily="34" charset="0"/>
                  <a:ea typeface="宋体" panose="02010600030101010101" pitchFamily="2" charset="-122"/>
                </a:rPr>
                <a:t>2</a:t>
              </a:r>
            </a:p>
          </p:txBody>
        </p:sp>
        <p:sp>
          <p:nvSpPr>
            <p:cNvPr id="104471" name="Text Box 18"/>
            <p:cNvSpPr txBox="1"/>
            <p:nvPr/>
          </p:nvSpPr>
          <p:spPr>
            <a:xfrm>
              <a:off x="4326" y="2535"/>
              <a:ext cx="294" cy="365"/>
            </a:xfrm>
            <a:prstGeom prst="rect">
              <a:avLst/>
            </a:prstGeom>
            <a:noFill/>
            <a:ln w="12700">
              <a:noFill/>
            </a:ln>
          </p:spPr>
          <p:txBody>
            <a:bodyPr wrap="none">
              <a:spAutoFit/>
            </a:bodyPr>
            <a:lstStyle/>
            <a:p>
              <a:r>
                <a:rPr lang="zh-CN" altLang="en-US" sz="2000" i="0" dirty="0">
                  <a:solidFill>
                    <a:schemeClr val="tx1"/>
                  </a:solidFill>
                  <a:latin typeface="Arial" panose="020B0604020202020204" pitchFamily="34" charset="0"/>
                  <a:ea typeface="宋体" panose="02010600030101010101" pitchFamily="2" charset="-122"/>
                </a:rPr>
                <a:t>14</a:t>
              </a:r>
            </a:p>
          </p:txBody>
        </p:sp>
        <p:sp>
          <p:nvSpPr>
            <p:cNvPr id="104472" name="Text Box 19"/>
            <p:cNvSpPr txBox="1"/>
            <p:nvPr/>
          </p:nvSpPr>
          <p:spPr>
            <a:xfrm>
              <a:off x="598" y="3207"/>
              <a:ext cx="205" cy="365"/>
            </a:xfrm>
            <a:prstGeom prst="rect">
              <a:avLst/>
            </a:prstGeom>
            <a:noFill/>
            <a:ln w="12700">
              <a:noFill/>
            </a:ln>
          </p:spPr>
          <p:txBody>
            <a:bodyPr wrap="none">
              <a:spAutoFit/>
            </a:bodyPr>
            <a:lstStyle/>
            <a:p>
              <a:r>
                <a:rPr lang="zh-CN" altLang="en-US" sz="2000" i="0" dirty="0">
                  <a:solidFill>
                    <a:schemeClr val="tx1"/>
                  </a:solidFill>
                  <a:latin typeface="Arial" panose="020B0604020202020204" pitchFamily="34" charset="0"/>
                  <a:ea typeface="宋体" panose="02010600030101010101" pitchFamily="2" charset="-122"/>
                </a:rPr>
                <a:t>1</a:t>
              </a:r>
            </a:p>
          </p:txBody>
        </p:sp>
      </p:grpSp>
      <p:sp>
        <p:nvSpPr>
          <p:cNvPr id="434196" name="Text Box 20"/>
          <p:cNvSpPr txBox="1"/>
          <p:nvPr/>
        </p:nvSpPr>
        <p:spPr>
          <a:xfrm>
            <a:off x="250825" y="5805488"/>
            <a:ext cx="2559050" cy="304800"/>
          </a:xfrm>
          <a:prstGeom prst="rect">
            <a:avLst/>
          </a:prstGeom>
          <a:noFill/>
          <a:ln w="9525">
            <a:noFill/>
          </a:ln>
        </p:spPr>
        <p:txBody>
          <a:bodyPr lIns="0" tIns="0" rIns="0" bIns="0">
            <a:spAutoFit/>
          </a:bodyPr>
          <a:lstStyle/>
          <a:p>
            <a:pPr eaLnBrk="1" hangingPunct="1">
              <a:spcBef>
                <a:spcPct val="50000"/>
              </a:spcBef>
              <a:buNone/>
            </a:pPr>
            <a:r>
              <a:rPr lang="zh-CN" altLang="en-US" sz="2000" i="0" dirty="0">
                <a:solidFill>
                  <a:srgbClr val="0000FF"/>
                </a:solidFill>
                <a:latin typeface="黑体" panose="02010609060101010101" pitchFamily="49" charset="-122"/>
                <a:ea typeface="黑体" panose="02010609060101010101" pitchFamily="49" charset="-122"/>
              </a:rPr>
              <a:t>若块大小为</a:t>
            </a:r>
            <a:r>
              <a:rPr lang="en-US" altLang="zh-CN" sz="2000" i="0" dirty="0">
                <a:solidFill>
                  <a:srgbClr val="0000FF"/>
                </a:solidFill>
                <a:latin typeface="黑体" panose="02010609060101010101" pitchFamily="49" charset="-122"/>
                <a:ea typeface="黑体" panose="02010609060101010101" pitchFamily="49" charset="-122"/>
              </a:rPr>
              <a:t>4</a:t>
            </a:r>
            <a:r>
              <a:rPr lang="zh-CN" altLang="en-US" sz="2000" i="0" dirty="0">
                <a:solidFill>
                  <a:srgbClr val="0000FF"/>
                </a:solidFill>
                <a:latin typeface="黑体" panose="02010609060101010101" pitchFamily="49" charset="-122"/>
                <a:ea typeface="黑体" panose="02010609060101010101" pitchFamily="49" charset="-122"/>
              </a:rPr>
              <a:t>个字呢？</a:t>
            </a:r>
          </a:p>
        </p:txBody>
      </p:sp>
      <p:sp>
        <p:nvSpPr>
          <p:cNvPr id="434197" name="Text Box 21"/>
          <p:cNvSpPr txBox="1"/>
          <p:nvPr/>
        </p:nvSpPr>
        <p:spPr>
          <a:xfrm>
            <a:off x="2727325" y="5768975"/>
            <a:ext cx="6375400" cy="396875"/>
          </a:xfrm>
          <a:prstGeom prst="rect">
            <a:avLst/>
          </a:prstGeom>
          <a:noFill/>
          <a:ln w="12700">
            <a:noFill/>
          </a:ln>
        </p:spPr>
        <p:txBody>
          <a:bodyPr wrap="none">
            <a:spAutoFit/>
          </a:bodyPr>
          <a:lstStyle/>
          <a:p>
            <a:pPr>
              <a:buNone/>
            </a:pPr>
            <a:r>
              <a:rPr lang="en-US" altLang="zh-CN" sz="2000" i="0" dirty="0">
                <a:solidFill>
                  <a:srgbClr val="0000FF"/>
                </a:solidFill>
                <a:latin typeface="Arial" panose="020B0604020202020204" pitchFamily="34" charset="0"/>
                <a:ea typeface="宋体" panose="02010600030101010101" pitchFamily="2" charset="-122"/>
              </a:rPr>
              <a:t>2</a:t>
            </a:r>
            <a:r>
              <a:rPr lang="en-US" altLang="zh-CN" sz="2000" i="0" baseline="42000" dirty="0">
                <a:solidFill>
                  <a:srgbClr val="0000FF"/>
                </a:solidFill>
                <a:latin typeface="Arial" panose="020B0604020202020204" pitchFamily="34" charset="0"/>
                <a:ea typeface="宋体" panose="02010600030101010101" pitchFamily="2" charset="-122"/>
              </a:rPr>
              <a:t>14</a:t>
            </a:r>
            <a:r>
              <a:rPr lang="en-US" altLang="zh-CN" sz="2000" i="0" dirty="0">
                <a:solidFill>
                  <a:srgbClr val="0000FF"/>
                </a:solidFill>
                <a:latin typeface="Arial" panose="020B0604020202020204" pitchFamily="34" charset="0"/>
                <a:ea typeface="宋体" panose="02010600030101010101" pitchFamily="2" charset="-122"/>
              </a:rPr>
              <a:t> ×(</a:t>
            </a:r>
            <a:r>
              <a:rPr lang="en-US" altLang="zh-CN" sz="2000" i="0" dirty="0">
                <a:solidFill>
                  <a:srgbClr val="CC0000"/>
                </a:solidFill>
                <a:latin typeface="Arial" panose="020B0604020202020204" pitchFamily="34" charset="0"/>
                <a:cs typeface="Arial" panose="020B0604020202020204" pitchFamily="34" charset="0"/>
              </a:rPr>
              <a:t>4×</a:t>
            </a:r>
            <a:r>
              <a:rPr lang="en-US" altLang="zh-CN" sz="2000" i="0" dirty="0">
                <a:solidFill>
                  <a:srgbClr val="0000FF"/>
                </a:solidFill>
                <a:latin typeface="Arial" panose="020B0604020202020204" pitchFamily="34" charset="0"/>
                <a:cs typeface="Arial" panose="020B0604020202020204" pitchFamily="34" charset="0"/>
              </a:rPr>
              <a:t>32</a:t>
            </a:r>
            <a:r>
              <a:rPr lang="en-US" altLang="zh-CN" sz="2000" i="0" dirty="0">
                <a:solidFill>
                  <a:srgbClr val="0000FF"/>
                </a:solidFill>
                <a:latin typeface="Arial" panose="020B0604020202020204" pitchFamily="34" charset="0"/>
                <a:ea typeface="宋体" panose="02010600030101010101" pitchFamily="2" charset="-122"/>
              </a:rPr>
              <a:t> + (32-14-2</a:t>
            </a:r>
            <a:r>
              <a:rPr lang="en-US" altLang="zh-CN" sz="2000" i="0" dirty="0">
                <a:solidFill>
                  <a:srgbClr val="CC0000"/>
                </a:solidFill>
                <a:latin typeface="Arial" panose="020B0604020202020204" pitchFamily="34" charset="0"/>
                <a:ea typeface="宋体" panose="02010600030101010101" pitchFamily="2" charset="-122"/>
              </a:rPr>
              <a:t>-2</a:t>
            </a:r>
            <a:r>
              <a:rPr lang="en-US" altLang="zh-CN" sz="2000" i="0" dirty="0">
                <a:solidFill>
                  <a:srgbClr val="0000FF"/>
                </a:solidFill>
                <a:latin typeface="Arial" panose="020B0604020202020204" pitchFamily="34" charset="0"/>
                <a:ea typeface="宋体" panose="02010600030101010101" pitchFamily="2" charset="-122"/>
              </a:rPr>
              <a:t>)+1) = 2</a:t>
            </a:r>
            <a:r>
              <a:rPr lang="en-US" altLang="zh-CN" sz="2000" i="0" baseline="42000" dirty="0">
                <a:solidFill>
                  <a:srgbClr val="0000FF"/>
                </a:solidFill>
                <a:latin typeface="Arial" panose="020B0604020202020204" pitchFamily="34" charset="0"/>
                <a:ea typeface="宋体" panose="02010600030101010101" pitchFamily="2" charset="-122"/>
              </a:rPr>
              <a:t>14</a:t>
            </a:r>
            <a:r>
              <a:rPr lang="en-US" altLang="zh-CN" sz="2000" i="0" dirty="0">
                <a:solidFill>
                  <a:srgbClr val="0000FF"/>
                </a:solidFill>
                <a:latin typeface="Arial" panose="020B0604020202020204" pitchFamily="34" charset="0"/>
                <a:ea typeface="宋体" panose="02010600030101010101" pitchFamily="2" charset="-122"/>
              </a:rPr>
              <a:t>×143 = 2288 Kbits</a:t>
            </a:r>
          </a:p>
        </p:txBody>
      </p:sp>
      <p:sp>
        <p:nvSpPr>
          <p:cNvPr id="434199" name="Text Box 23"/>
          <p:cNvSpPr txBox="1"/>
          <p:nvPr/>
        </p:nvSpPr>
        <p:spPr>
          <a:xfrm>
            <a:off x="4527550" y="3384550"/>
            <a:ext cx="3968750" cy="304800"/>
          </a:xfrm>
          <a:prstGeom prst="rect">
            <a:avLst/>
          </a:prstGeom>
          <a:noFill/>
          <a:ln w="9525">
            <a:noFill/>
          </a:ln>
        </p:spPr>
        <p:txBody>
          <a:bodyPr lIns="0" tIns="0" rIns="0" bIns="0">
            <a:spAutoFit/>
          </a:bodyPr>
          <a:lstStyle/>
          <a:p>
            <a:pPr eaLnBrk="1" hangingPunct="1">
              <a:spcBef>
                <a:spcPct val="50000"/>
              </a:spcBef>
            </a:pPr>
            <a:r>
              <a:rPr lang="en-US" altLang="zh-CN" sz="2000" i="0" dirty="0">
                <a:solidFill>
                  <a:srgbClr val="FF0000"/>
                </a:solidFill>
                <a:latin typeface="Arial" panose="020B0604020202020204" pitchFamily="34" charset="0"/>
                <a:ea typeface="黑体" panose="02010609060101010101" pitchFamily="49" charset="-122"/>
              </a:rPr>
              <a:t>Cache</a:t>
            </a:r>
            <a:r>
              <a:rPr lang="zh-CN" altLang="en-US" sz="2000" i="0" dirty="0">
                <a:solidFill>
                  <a:srgbClr val="FF0000"/>
                </a:solidFill>
                <a:latin typeface="Arial" panose="020B0604020202020204" pitchFamily="34" charset="0"/>
                <a:ea typeface="黑体" panose="02010609060101010101" pitchFamily="49" charset="-122"/>
              </a:rPr>
              <a:t>共有</a:t>
            </a:r>
            <a:r>
              <a:rPr lang="en-US" altLang="zh-CN" sz="2000" i="0" dirty="0">
                <a:solidFill>
                  <a:srgbClr val="FF0000"/>
                </a:solidFill>
                <a:latin typeface="Arial" panose="020B0604020202020204" pitchFamily="34" charset="0"/>
                <a:ea typeface="黑体" panose="02010609060101010101" pitchFamily="49" charset="-122"/>
              </a:rPr>
              <a:t>16K x 4B= 64KB</a:t>
            </a:r>
            <a:r>
              <a:rPr lang="zh-CN" altLang="en-US" sz="2000" i="0" dirty="0">
                <a:solidFill>
                  <a:srgbClr val="FF0000"/>
                </a:solidFill>
                <a:latin typeface="Arial" panose="020B0604020202020204" pitchFamily="34" charset="0"/>
                <a:ea typeface="黑体" panose="02010609060101010101" pitchFamily="49" charset="-122"/>
              </a:rPr>
              <a:t>数据</a:t>
            </a:r>
          </a:p>
        </p:txBody>
      </p:sp>
      <p:sp>
        <p:nvSpPr>
          <p:cNvPr id="434201" name="Text Box 25"/>
          <p:cNvSpPr txBox="1"/>
          <p:nvPr/>
        </p:nvSpPr>
        <p:spPr>
          <a:xfrm>
            <a:off x="250825" y="6264275"/>
            <a:ext cx="2835275" cy="304800"/>
          </a:xfrm>
          <a:prstGeom prst="rect">
            <a:avLst/>
          </a:prstGeom>
          <a:noFill/>
          <a:ln w="9525">
            <a:noFill/>
          </a:ln>
        </p:spPr>
        <p:txBody>
          <a:bodyPr lIns="0" tIns="0" rIns="0" bIns="0">
            <a:spAutoFit/>
          </a:bodyPr>
          <a:lstStyle/>
          <a:p>
            <a:pPr eaLnBrk="1" hangingPunct="1">
              <a:spcBef>
                <a:spcPct val="50000"/>
              </a:spcBef>
              <a:buNone/>
            </a:pPr>
            <a:r>
              <a:rPr lang="zh-CN" altLang="en-US" sz="2000" i="0" dirty="0">
                <a:solidFill>
                  <a:srgbClr val="0000FF"/>
                </a:solidFill>
                <a:latin typeface="Arial" panose="020B0604020202020204" pitchFamily="34" charset="0"/>
                <a:ea typeface="黑体" panose="02010609060101010101" pitchFamily="49" charset="-122"/>
              </a:rPr>
              <a:t>若块大小为</a:t>
            </a:r>
            <a:r>
              <a:rPr lang="en-US" altLang="zh-CN" sz="2000" i="0" dirty="0">
                <a:solidFill>
                  <a:srgbClr val="0000FF"/>
                </a:solidFill>
                <a:latin typeface="Arial" panose="020B0604020202020204" pitchFamily="34" charset="0"/>
                <a:ea typeface="黑体" panose="02010609060101010101" pitchFamily="49" charset="-122"/>
              </a:rPr>
              <a:t>2</a:t>
            </a:r>
            <a:r>
              <a:rPr lang="en-US" altLang="zh-CN" sz="2000" i="0" baseline="30000" dirty="0">
                <a:solidFill>
                  <a:srgbClr val="0000FF"/>
                </a:solidFill>
                <a:latin typeface="Arial" panose="020B0604020202020204" pitchFamily="34" charset="0"/>
                <a:ea typeface="黑体" panose="02010609060101010101" pitchFamily="49" charset="-122"/>
              </a:rPr>
              <a:t>m</a:t>
            </a:r>
            <a:r>
              <a:rPr lang="zh-CN" altLang="en-US" sz="2000" i="0" dirty="0">
                <a:solidFill>
                  <a:srgbClr val="0000FF"/>
                </a:solidFill>
                <a:latin typeface="Arial" panose="020B0604020202020204" pitchFamily="34" charset="0"/>
                <a:ea typeface="黑体" panose="02010609060101010101" pitchFamily="49" charset="-122"/>
              </a:rPr>
              <a:t>个字呢？</a:t>
            </a:r>
          </a:p>
        </p:txBody>
      </p:sp>
      <p:sp>
        <p:nvSpPr>
          <p:cNvPr id="434202" name="Text Box 26"/>
          <p:cNvSpPr txBox="1"/>
          <p:nvPr/>
        </p:nvSpPr>
        <p:spPr>
          <a:xfrm>
            <a:off x="2727325" y="6196013"/>
            <a:ext cx="3889375" cy="396875"/>
          </a:xfrm>
          <a:prstGeom prst="rect">
            <a:avLst/>
          </a:prstGeom>
          <a:noFill/>
          <a:ln w="12700">
            <a:noFill/>
          </a:ln>
        </p:spPr>
        <p:txBody>
          <a:bodyPr wrap="none">
            <a:spAutoFit/>
          </a:bodyPr>
          <a:lstStyle/>
          <a:p>
            <a:pPr>
              <a:buNone/>
            </a:pPr>
            <a:r>
              <a:rPr lang="en-US" altLang="zh-CN" sz="2000" i="0" dirty="0">
                <a:solidFill>
                  <a:srgbClr val="0000FF"/>
                </a:solidFill>
                <a:latin typeface="Arial" panose="020B0604020202020204" pitchFamily="34" charset="0"/>
                <a:ea typeface="宋体" panose="02010600030101010101" pitchFamily="2" charset="-122"/>
              </a:rPr>
              <a:t>2</a:t>
            </a:r>
            <a:r>
              <a:rPr lang="en-US" altLang="zh-CN" sz="2000" i="0" baseline="42000" dirty="0">
                <a:solidFill>
                  <a:srgbClr val="0000FF"/>
                </a:solidFill>
                <a:latin typeface="Arial" panose="020B0604020202020204" pitchFamily="34" charset="0"/>
                <a:ea typeface="宋体" panose="02010600030101010101" pitchFamily="2" charset="-122"/>
              </a:rPr>
              <a:t>14</a:t>
            </a:r>
            <a:r>
              <a:rPr lang="en-US" altLang="zh-CN" sz="2000" i="0" dirty="0">
                <a:solidFill>
                  <a:srgbClr val="0000FF"/>
                </a:solidFill>
                <a:latin typeface="Arial" panose="020B0604020202020204" pitchFamily="34" charset="0"/>
                <a:ea typeface="宋体" panose="02010600030101010101" pitchFamily="2" charset="-122"/>
              </a:rPr>
              <a:t> ×(</a:t>
            </a:r>
            <a:r>
              <a:rPr lang="en-US" altLang="zh-CN" sz="2000" i="0" dirty="0">
                <a:solidFill>
                  <a:srgbClr val="CC0000"/>
                </a:solidFill>
                <a:latin typeface="Arial" panose="020B0604020202020204" pitchFamily="34" charset="0"/>
                <a:cs typeface="Arial" panose="020B0604020202020204" pitchFamily="34" charset="0"/>
              </a:rPr>
              <a:t>2</a:t>
            </a:r>
            <a:r>
              <a:rPr lang="en-US" altLang="zh-CN" sz="2000" i="0" baseline="30000" dirty="0">
                <a:solidFill>
                  <a:srgbClr val="CC0000"/>
                </a:solidFill>
                <a:latin typeface="Arial" panose="020B0604020202020204" pitchFamily="34" charset="0"/>
                <a:cs typeface="Arial" panose="020B0604020202020204" pitchFamily="34" charset="0"/>
              </a:rPr>
              <a:t>m</a:t>
            </a:r>
            <a:r>
              <a:rPr lang="en-US" altLang="zh-CN" sz="2000" i="0" dirty="0">
                <a:solidFill>
                  <a:srgbClr val="CC0000"/>
                </a:solidFill>
                <a:latin typeface="Arial" panose="020B0604020202020204" pitchFamily="34" charset="0"/>
                <a:cs typeface="Arial" panose="020B0604020202020204" pitchFamily="34" charset="0"/>
              </a:rPr>
              <a:t>×</a:t>
            </a:r>
            <a:r>
              <a:rPr lang="en-US" altLang="zh-CN" sz="2000" i="0" dirty="0">
                <a:solidFill>
                  <a:srgbClr val="0000FF"/>
                </a:solidFill>
                <a:latin typeface="Arial" panose="020B0604020202020204" pitchFamily="34" charset="0"/>
                <a:cs typeface="Arial" panose="020B0604020202020204" pitchFamily="34" charset="0"/>
              </a:rPr>
              <a:t>32</a:t>
            </a:r>
            <a:r>
              <a:rPr lang="en-US" altLang="zh-CN" sz="2000" i="0" dirty="0">
                <a:solidFill>
                  <a:srgbClr val="0000FF"/>
                </a:solidFill>
                <a:latin typeface="Arial" panose="020B0604020202020204" pitchFamily="34" charset="0"/>
                <a:ea typeface="宋体" panose="02010600030101010101" pitchFamily="2" charset="-122"/>
              </a:rPr>
              <a:t> + (32-14-2</a:t>
            </a:r>
            <a:r>
              <a:rPr lang="en-US" altLang="zh-CN" sz="2000" i="0" dirty="0">
                <a:solidFill>
                  <a:srgbClr val="CC0000"/>
                </a:solidFill>
                <a:latin typeface="Arial" panose="020B0604020202020204" pitchFamily="34" charset="0"/>
                <a:ea typeface="宋体" panose="02010600030101010101" pitchFamily="2" charset="-122"/>
              </a:rPr>
              <a:t>- m</a:t>
            </a:r>
            <a:r>
              <a:rPr lang="en-US" altLang="zh-CN" sz="2000" i="0" dirty="0">
                <a:solidFill>
                  <a:srgbClr val="0000FF"/>
                </a:solidFill>
                <a:latin typeface="Arial" panose="020B0604020202020204" pitchFamily="34" charset="0"/>
                <a:ea typeface="宋体" panose="02010600030101010101" pitchFamily="2" charset="-122"/>
              </a:rPr>
              <a:t>)+1)</a:t>
            </a:r>
            <a:r>
              <a:rPr lang="en-US" altLang="zh-CN" i="0" dirty="0">
                <a:solidFill>
                  <a:srgbClr val="0000FF"/>
                </a:solidFill>
                <a:latin typeface="Arial" panose="020B0604020202020204" pitchFamily="34" charset="0"/>
                <a:ea typeface="宋体" panose="02010600030101010101" pitchFamily="2" charset="-122"/>
              </a:rPr>
              <a:t> </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34179">
                                            <p:txEl>
                                              <p:pRg st="1" end="1"/>
                                            </p:txEl>
                                          </p:spTgt>
                                        </p:tgtEl>
                                        <p:attrNameLst>
                                          <p:attrName>style.visibility</p:attrName>
                                        </p:attrNameLst>
                                      </p:cBhvr>
                                      <p:to>
                                        <p:strVal val="visible"/>
                                      </p:to>
                                    </p:set>
                                    <p:animEffect transition="in" filter="blinds(horizontal)">
                                      <p:cBhvr>
                                        <p:cTn id="7" dur="500"/>
                                        <p:tgtEl>
                                          <p:spTgt spid="43417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34180"/>
                                        </p:tgtEl>
                                        <p:attrNameLst>
                                          <p:attrName>style.visibility</p:attrName>
                                        </p:attrNameLst>
                                      </p:cBhvr>
                                      <p:to>
                                        <p:strVal val="visible"/>
                                      </p:to>
                                    </p:set>
                                    <p:animEffect transition="in" filter="blinds(horizontal)">
                                      <p:cBhvr>
                                        <p:cTn id="12" dur="500"/>
                                        <p:tgtEl>
                                          <p:spTgt spid="43418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34181">
                                            <p:txEl>
                                              <p:pRg st="0" end="0"/>
                                            </p:txEl>
                                          </p:spTgt>
                                        </p:tgtEl>
                                        <p:attrNameLst>
                                          <p:attrName>style.visibility</p:attrName>
                                        </p:attrNameLst>
                                      </p:cBhvr>
                                      <p:to>
                                        <p:strVal val="visible"/>
                                      </p:to>
                                    </p:set>
                                    <p:animEffect transition="in" filter="blinds(horizontal)">
                                      <p:cBhvr>
                                        <p:cTn id="17" dur="500"/>
                                        <p:tgtEl>
                                          <p:spTgt spid="434181">
                                            <p:txEl>
                                              <p:pRg st="0" end="0"/>
                                            </p:txEl>
                                          </p:spTgt>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434181">
                                            <p:txEl>
                                              <p:pRg st="1" end="1"/>
                                            </p:txEl>
                                          </p:spTgt>
                                        </p:tgtEl>
                                        <p:attrNameLst>
                                          <p:attrName>style.visibility</p:attrName>
                                        </p:attrNameLst>
                                      </p:cBhvr>
                                      <p:to>
                                        <p:strVal val="visible"/>
                                      </p:to>
                                    </p:set>
                                    <p:animEffect transition="in" filter="blinds(horizontal)">
                                      <p:cBhvr>
                                        <p:cTn id="20" dur="500"/>
                                        <p:tgtEl>
                                          <p:spTgt spid="434181">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434199"/>
                                        </p:tgtEl>
                                        <p:attrNameLst>
                                          <p:attrName>style.visibility</p:attrName>
                                        </p:attrNameLst>
                                      </p:cBhvr>
                                      <p:to>
                                        <p:strVal val="visible"/>
                                      </p:to>
                                    </p:set>
                                    <p:animEffect transition="in" filter="blinds(horizontal)">
                                      <p:cBhvr>
                                        <p:cTn id="25" dur="500"/>
                                        <p:tgtEl>
                                          <p:spTgt spid="434199"/>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434181">
                                            <p:txEl>
                                              <p:pRg st="2" end="2"/>
                                            </p:txEl>
                                          </p:spTgt>
                                        </p:tgtEl>
                                        <p:attrNameLst>
                                          <p:attrName>style.visibility</p:attrName>
                                        </p:attrNameLst>
                                      </p:cBhvr>
                                      <p:to>
                                        <p:strVal val="visible"/>
                                      </p:to>
                                    </p:set>
                                    <p:animEffect transition="in" filter="blinds(horizontal)">
                                      <p:cBhvr>
                                        <p:cTn id="30" dur="500"/>
                                        <p:tgtEl>
                                          <p:spTgt spid="434181">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nodeType="clickEffect">
                                  <p:stCondLst>
                                    <p:cond delay="0"/>
                                  </p:stCondLst>
                                  <p:childTnLst>
                                    <p:set>
                                      <p:cBhvr>
                                        <p:cTn id="34" dur="1" fill="hold">
                                          <p:stCondLst>
                                            <p:cond delay="0"/>
                                          </p:stCondLst>
                                        </p:cTn>
                                        <p:tgtEl>
                                          <p:spTgt spid="434184"/>
                                        </p:tgtEl>
                                        <p:attrNameLst>
                                          <p:attrName>style.visibility</p:attrName>
                                        </p:attrNameLst>
                                      </p:cBhvr>
                                      <p:to>
                                        <p:strVal val="visible"/>
                                      </p:to>
                                    </p:set>
                                    <p:animEffect transition="in" filter="blinds(horizontal)">
                                      <p:cBhvr>
                                        <p:cTn id="35" dur="500"/>
                                        <p:tgtEl>
                                          <p:spTgt spid="434184"/>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434183"/>
                                        </p:tgtEl>
                                        <p:attrNameLst>
                                          <p:attrName>style.visibility</p:attrName>
                                        </p:attrNameLst>
                                      </p:cBhvr>
                                      <p:to>
                                        <p:strVal val="visible"/>
                                      </p:to>
                                    </p:set>
                                    <p:animEffect transition="in" filter="blinds(horizontal)">
                                      <p:cBhvr>
                                        <p:cTn id="40" dur="500"/>
                                        <p:tgtEl>
                                          <p:spTgt spid="434183"/>
                                        </p:tgtEl>
                                      </p:cBhvr>
                                    </p:animEffect>
                                  </p:childTnLst>
                                </p:cTn>
                              </p:par>
                            </p:childTnLst>
                          </p:cTn>
                        </p:par>
                      </p:childTnLst>
                    </p:cTn>
                  </p:par>
                  <p:par>
                    <p:cTn id="41" fill="hold">
                      <p:stCondLst>
                        <p:cond delay="indefinite"/>
                      </p:stCondLst>
                      <p:childTnLst>
                        <p:par>
                          <p:cTn id="42" fill="hold">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434196"/>
                                        </p:tgtEl>
                                        <p:attrNameLst>
                                          <p:attrName>style.visibility</p:attrName>
                                        </p:attrNameLst>
                                      </p:cBhvr>
                                      <p:to>
                                        <p:strVal val="visible"/>
                                      </p:to>
                                    </p:set>
                                    <p:animEffect transition="in" filter="blinds(horizontal)">
                                      <p:cBhvr>
                                        <p:cTn id="45" dur="500"/>
                                        <p:tgtEl>
                                          <p:spTgt spid="434196"/>
                                        </p:tgtEl>
                                      </p:cBhvr>
                                    </p:animEffect>
                                  </p:childTnLst>
                                </p:cTn>
                              </p:par>
                            </p:childTnLst>
                          </p:cTn>
                        </p:par>
                      </p:childTnLst>
                    </p:cTn>
                  </p:par>
                  <p:par>
                    <p:cTn id="46" fill="hold">
                      <p:stCondLst>
                        <p:cond delay="indefinite"/>
                      </p:stCondLst>
                      <p:childTnLst>
                        <p:par>
                          <p:cTn id="47" fill="hold">
                            <p:stCondLst>
                              <p:cond delay="0"/>
                            </p:stCondLst>
                            <p:childTnLst>
                              <p:par>
                                <p:cTn id="48" presetID="3" presetClass="entr" presetSubtype="10" fill="hold" grpId="0" nodeType="clickEffect">
                                  <p:stCondLst>
                                    <p:cond delay="0"/>
                                  </p:stCondLst>
                                  <p:childTnLst>
                                    <p:set>
                                      <p:cBhvr>
                                        <p:cTn id="49" dur="1" fill="hold">
                                          <p:stCondLst>
                                            <p:cond delay="0"/>
                                          </p:stCondLst>
                                        </p:cTn>
                                        <p:tgtEl>
                                          <p:spTgt spid="434197"/>
                                        </p:tgtEl>
                                        <p:attrNameLst>
                                          <p:attrName>style.visibility</p:attrName>
                                        </p:attrNameLst>
                                      </p:cBhvr>
                                      <p:to>
                                        <p:strVal val="visible"/>
                                      </p:to>
                                    </p:set>
                                    <p:animEffect transition="in" filter="blinds(horizontal)">
                                      <p:cBhvr>
                                        <p:cTn id="50" dur="500"/>
                                        <p:tgtEl>
                                          <p:spTgt spid="434197"/>
                                        </p:tgtEl>
                                      </p:cBhvr>
                                    </p:animEffect>
                                  </p:childTnLst>
                                </p:cTn>
                              </p:par>
                            </p:childTnLst>
                          </p:cTn>
                        </p:par>
                      </p:childTnLst>
                    </p:cTn>
                  </p:par>
                  <p:par>
                    <p:cTn id="51" fill="hold">
                      <p:stCondLst>
                        <p:cond delay="indefinite"/>
                      </p:stCondLst>
                      <p:childTnLst>
                        <p:par>
                          <p:cTn id="52" fill="hold">
                            <p:stCondLst>
                              <p:cond delay="0"/>
                            </p:stCondLst>
                            <p:childTnLst>
                              <p:par>
                                <p:cTn id="53" presetID="3" presetClass="entr" presetSubtype="10" fill="hold" grpId="0" nodeType="clickEffect">
                                  <p:stCondLst>
                                    <p:cond delay="0"/>
                                  </p:stCondLst>
                                  <p:childTnLst>
                                    <p:set>
                                      <p:cBhvr>
                                        <p:cTn id="54" dur="1" fill="hold">
                                          <p:stCondLst>
                                            <p:cond delay="0"/>
                                          </p:stCondLst>
                                        </p:cTn>
                                        <p:tgtEl>
                                          <p:spTgt spid="434201"/>
                                        </p:tgtEl>
                                        <p:attrNameLst>
                                          <p:attrName>style.visibility</p:attrName>
                                        </p:attrNameLst>
                                      </p:cBhvr>
                                      <p:to>
                                        <p:strVal val="visible"/>
                                      </p:to>
                                    </p:set>
                                    <p:animEffect transition="in" filter="blinds(horizontal)">
                                      <p:cBhvr>
                                        <p:cTn id="55" dur="500"/>
                                        <p:tgtEl>
                                          <p:spTgt spid="434201"/>
                                        </p:tgtEl>
                                      </p:cBhvr>
                                    </p:animEffect>
                                  </p:childTnLst>
                                </p:cTn>
                              </p:par>
                            </p:childTnLst>
                          </p:cTn>
                        </p:par>
                      </p:childTnLst>
                    </p:cTn>
                  </p:par>
                  <p:par>
                    <p:cTn id="56" fill="hold">
                      <p:stCondLst>
                        <p:cond delay="indefinite"/>
                      </p:stCondLst>
                      <p:childTnLst>
                        <p:par>
                          <p:cTn id="57" fill="hold">
                            <p:stCondLst>
                              <p:cond delay="0"/>
                            </p:stCondLst>
                            <p:childTnLst>
                              <p:par>
                                <p:cTn id="58" presetID="3" presetClass="entr" presetSubtype="10" fill="hold" grpId="0" nodeType="clickEffect">
                                  <p:stCondLst>
                                    <p:cond delay="0"/>
                                  </p:stCondLst>
                                  <p:childTnLst>
                                    <p:set>
                                      <p:cBhvr>
                                        <p:cTn id="59" dur="1" fill="hold">
                                          <p:stCondLst>
                                            <p:cond delay="0"/>
                                          </p:stCondLst>
                                        </p:cTn>
                                        <p:tgtEl>
                                          <p:spTgt spid="434202"/>
                                        </p:tgtEl>
                                        <p:attrNameLst>
                                          <p:attrName>style.visibility</p:attrName>
                                        </p:attrNameLst>
                                      </p:cBhvr>
                                      <p:to>
                                        <p:strVal val="visible"/>
                                      </p:to>
                                    </p:set>
                                    <p:animEffect transition="in" filter="blinds(horizontal)">
                                      <p:cBhvr>
                                        <p:cTn id="60" dur="500"/>
                                        <p:tgtEl>
                                          <p:spTgt spid="4342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4180" grpId="0"/>
      <p:bldP spid="434181" grpId="0" uiExpand="1" build="allAtOnce"/>
      <p:bldP spid="434183" grpId="0"/>
      <p:bldP spid="434196" grpId="0"/>
      <p:bldP spid="434197" grpId="0"/>
      <p:bldP spid="434199" grpId="0"/>
      <p:bldP spid="434201" grpId="0"/>
      <p:bldP spid="434202"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7250" name="Picture 2" descr="全相联映射的Cache组织示意图"/>
          <p:cNvPicPr>
            <a:picLocks noChangeAspect="1"/>
          </p:cNvPicPr>
          <p:nvPr/>
        </p:nvPicPr>
        <p:blipFill>
          <a:blip r:embed="rId3"/>
          <a:stretch>
            <a:fillRect/>
          </a:stretch>
        </p:blipFill>
        <p:spPr>
          <a:xfrm>
            <a:off x="3402013" y="1487488"/>
            <a:ext cx="5741987" cy="4686300"/>
          </a:xfrm>
          <a:prstGeom prst="rect">
            <a:avLst/>
          </a:prstGeom>
          <a:noFill/>
          <a:ln w="9525">
            <a:noFill/>
          </a:ln>
        </p:spPr>
      </p:pic>
      <p:sp>
        <p:nvSpPr>
          <p:cNvPr id="105475" name="Rectangle 4"/>
          <p:cNvSpPr>
            <a:spLocks noGrp="1"/>
          </p:cNvSpPr>
          <p:nvPr>
            <p:ph type="title"/>
          </p:nvPr>
        </p:nvSpPr>
        <p:spPr>
          <a:xfrm>
            <a:off x="304800" y="228600"/>
            <a:ext cx="8640763" cy="365125"/>
          </a:xfrm>
          <a:ln/>
        </p:spPr>
        <p:txBody>
          <a:bodyPr vert="horz" wrap="square" lIns="91440" tIns="45720" rIns="91440" bIns="45720" anchor="ctr" anchorCtr="0"/>
          <a:lstStyle/>
          <a:p>
            <a:pPr eaLnBrk="1" hangingPunct="1"/>
            <a:r>
              <a:rPr lang="zh-CN" altLang="en-US" dirty="0"/>
              <a:t>       全相联映射</a:t>
            </a:r>
            <a:r>
              <a:rPr lang="en-US" altLang="zh-CN" dirty="0"/>
              <a:t>Cache</a:t>
            </a:r>
            <a:r>
              <a:rPr lang="zh-CN" altLang="en-US" dirty="0"/>
              <a:t>组织示意图</a:t>
            </a:r>
          </a:p>
        </p:txBody>
      </p:sp>
      <p:sp>
        <p:nvSpPr>
          <p:cNvPr id="437254" name="Text Box 6"/>
          <p:cNvSpPr txBox="1"/>
          <p:nvPr/>
        </p:nvSpPr>
        <p:spPr>
          <a:xfrm>
            <a:off x="161925" y="3429000"/>
            <a:ext cx="2801938" cy="1371600"/>
          </a:xfrm>
          <a:prstGeom prst="rect">
            <a:avLst/>
          </a:prstGeom>
          <a:noFill/>
          <a:ln w="9525">
            <a:noFill/>
          </a:ln>
        </p:spPr>
        <p:txBody>
          <a:bodyPr lIns="0" tIns="0" rIns="0" bIns="0">
            <a:spAutoFit/>
          </a:bodyPr>
          <a:lstStyle/>
          <a:p>
            <a:pPr eaLnBrk="1" hangingPunct="1">
              <a:spcBef>
                <a:spcPct val="50000"/>
              </a:spcBef>
              <a:buNone/>
            </a:pPr>
            <a:r>
              <a:rPr lang="en-US" altLang="zh-CN" sz="2000" i="0" dirty="0">
                <a:solidFill>
                  <a:srgbClr val="0000FF"/>
                </a:solidFill>
                <a:latin typeface="Arial" panose="020B0604020202020204" pitchFamily="34" charset="0"/>
                <a:ea typeface="黑体" panose="02010609060101010101" pitchFamily="49" charset="-122"/>
              </a:rPr>
              <a:t>Cache</a:t>
            </a:r>
            <a:r>
              <a:rPr lang="zh-CN" altLang="en-US" sz="2000" i="0" dirty="0">
                <a:solidFill>
                  <a:srgbClr val="0000FF"/>
                </a:solidFill>
                <a:latin typeface="Arial" panose="020B0604020202020204" pitchFamily="34" charset="0"/>
                <a:ea typeface="黑体" panose="02010609060101010101" pitchFamily="49" charset="-122"/>
              </a:rPr>
              <a:t>标记（</a:t>
            </a:r>
            <a:r>
              <a:rPr lang="en-US" altLang="zh-CN" sz="2000" i="0" dirty="0">
                <a:solidFill>
                  <a:srgbClr val="0000FF"/>
                </a:solidFill>
                <a:latin typeface="Arial" panose="020B0604020202020204" pitchFamily="34" charset="0"/>
                <a:ea typeface="黑体" panose="02010609060101010101" pitchFamily="49" charset="-122"/>
              </a:rPr>
              <a:t>tag</a:t>
            </a:r>
            <a:r>
              <a:rPr lang="zh-CN" altLang="en-US" sz="2000" i="0" dirty="0">
                <a:solidFill>
                  <a:srgbClr val="0000FF"/>
                </a:solidFill>
                <a:latin typeface="Arial" panose="020B0604020202020204" pitchFamily="34" charset="0"/>
                <a:ea typeface="黑体" panose="02010609060101010101" pitchFamily="49" charset="-122"/>
              </a:rPr>
              <a:t>）指出对应行取自哪个主存块</a:t>
            </a:r>
          </a:p>
          <a:p>
            <a:pPr eaLnBrk="1" hangingPunct="1">
              <a:spcBef>
                <a:spcPct val="50000"/>
              </a:spcBef>
              <a:buNone/>
            </a:pPr>
            <a:r>
              <a:rPr lang="zh-CN" altLang="en-US" sz="2000" i="0" dirty="0">
                <a:solidFill>
                  <a:srgbClr val="0000FF"/>
                </a:solidFill>
                <a:latin typeface="Arial" panose="020B0604020202020204" pitchFamily="34" charset="0"/>
                <a:ea typeface="黑体" panose="02010609060101010101" pitchFamily="49" charset="-122"/>
              </a:rPr>
              <a:t>主存</a:t>
            </a:r>
            <a:r>
              <a:rPr lang="en-US" altLang="zh-CN" sz="2000" i="0" dirty="0">
                <a:solidFill>
                  <a:srgbClr val="0000FF"/>
                </a:solidFill>
                <a:latin typeface="Arial" panose="020B0604020202020204" pitchFamily="34" charset="0"/>
                <a:ea typeface="黑体" panose="02010609060101010101" pitchFamily="49" charset="-122"/>
              </a:rPr>
              <a:t>tag</a:t>
            </a:r>
            <a:r>
              <a:rPr lang="zh-CN" altLang="en-US" sz="2000" i="0" dirty="0">
                <a:solidFill>
                  <a:srgbClr val="0000FF"/>
                </a:solidFill>
                <a:latin typeface="Arial" panose="020B0604020202020204" pitchFamily="34" charset="0"/>
                <a:ea typeface="黑体" panose="02010609060101010101" pitchFamily="49" charset="-122"/>
              </a:rPr>
              <a:t>指出对应地址位于哪个主存块</a:t>
            </a:r>
          </a:p>
        </p:txBody>
      </p:sp>
      <p:sp>
        <p:nvSpPr>
          <p:cNvPr id="437255" name="Line 7"/>
          <p:cNvSpPr/>
          <p:nvPr/>
        </p:nvSpPr>
        <p:spPr>
          <a:xfrm flipV="1">
            <a:off x="2185988" y="2798763"/>
            <a:ext cx="1665287" cy="630237"/>
          </a:xfrm>
          <a:prstGeom prst="line">
            <a:avLst/>
          </a:prstGeom>
          <a:ln w="28575" cap="flat" cmpd="sng">
            <a:solidFill>
              <a:srgbClr val="CC0000"/>
            </a:solidFill>
            <a:prstDash val="solid"/>
            <a:headEnd type="none" w="med" len="med"/>
            <a:tailEnd type="triangle" w="med" len="med"/>
          </a:ln>
        </p:spPr>
      </p:sp>
      <p:sp>
        <p:nvSpPr>
          <p:cNvPr id="437256" name="Line 8"/>
          <p:cNvSpPr/>
          <p:nvPr/>
        </p:nvSpPr>
        <p:spPr>
          <a:xfrm>
            <a:off x="2546350" y="4464050"/>
            <a:ext cx="1574800" cy="930275"/>
          </a:xfrm>
          <a:prstGeom prst="line">
            <a:avLst/>
          </a:prstGeom>
          <a:ln w="28575" cap="flat" cmpd="sng">
            <a:solidFill>
              <a:srgbClr val="CC0000"/>
            </a:solidFill>
            <a:prstDash val="solid"/>
            <a:headEnd type="none" w="med" len="med"/>
            <a:tailEnd type="triangle" w="med" len="med"/>
          </a:ln>
        </p:spPr>
      </p:sp>
      <p:sp>
        <p:nvSpPr>
          <p:cNvPr id="437260" name="Text Box 12"/>
          <p:cNvSpPr txBox="1"/>
          <p:nvPr/>
        </p:nvSpPr>
        <p:spPr>
          <a:xfrm>
            <a:off x="250825" y="5049838"/>
            <a:ext cx="2476500" cy="609600"/>
          </a:xfrm>
          <a:prstGeom prst="rect">
            <a:avLst/>
          </a:prstGeom>
          <a:noFill/>
          <a:ln w="9525">
            <a:noFill/>
          </a:ln>
        </p:spPr>
        <p:txBody>
          <a:bodyPr lIns="0" tIns="0" rIns="0" bIns="0">
            <a:spAutoFit/>
          </a:bodyPr>
          <a:lstStyle/>
          <a:p>
            <a:pPr eaLnBrk="1" hangingPunct="1">
              <a:spcBef>
                <a:spcPct val="50000"/>
              </a:spcBef>
              <a:buNone/>
            </a:pPr>
            <a:r>
              <a:rPr lang="zh-CN" altLang="en-US" sz="2000" i="0" dirty="0">
                <a:solidFill>
                  <a:srgbClr val="CC0000"/>
                </a:solidFill>
                <a:latin typeface="Arial" panose="020B0604020202020204" pitchFamily="34" charset="0"/>
                <a:ea typeface="黑体" panose="02010609060101010101" pitchFamily="49" charset="-122"/>
              </a:rPr>
              <a:t>如何对</a:t>
            </a:r>
            <a:r>
              <a:rPr lang="en-US" altLang="zh-CN" sz="2000" i="0" dirty="0">
                <a:solidFill>
                  <a:srgbClr val="CC0000"/>
                </a:solidFill>
                <a:latin typeface="Arial" panose="020B0604020202020204" pitchFamily="34" charset="0"/>
                <a:ea typeface="黑体" panose="02010609060101010101" pitchFamily="49" charset="-122"/>
              </a:rPr>
              <a:t>01E0CH</a:t>
            </a:r>
            <a:r>
              <a:rPr lang="zh-CN" altLang="en-US" sz="2000" i="0" dirty="0">
                <a:solidFill>
                  <a:srgbClr val="CC0000"/>
                </a:solidFill>
                <a:latin typeface="Arial" panose="020B0604020202020204" pitchFamily="34" charset="0"/>
                <a:ea typeface="黑体" panose="02010609060101010101" pitchFamily="49" charset="-122"/>
              </a:rPr>
              <a:t>单元进行访问？</a:t>
            </a:r>
          </a:p>
        </p:txBody>
      </p:sp>
      <p:sp>
        <p:nvSpPr>
          <p:cNvPr id="437261" name="Text Box 13"/>
          <p:cNvSpPr txBox="1"/>
          <p:nvPr/>
        </p:nvSpPr>
        <p:spPr>
          <a:xfrm>
            <a:off x="341313" y="6059488"/>
            <a:ext cx="6778625" cy="609600"/>
          </a:xfrm>
          <a:prstGeom prst="rect">
            <a:avLst/>
          </a:prstGeom>
          <a:solidFill>
            <a:schemeClr val="bg1"/>
          </a:solidFill>
          <a:ln w="9525">
            <a:noFill/>
          </a:ln>
        </p:spPr>
        <p:txBody>
          <a:bodyPr lIns="0" tIns="0" rIns="0" bIns="0">
            <a:spAutoFit/>
          </a:bodyPr>
          <a:lstStyle/>
          <a:p>
            <a:pPr eaLnBrk="1" hangingPunct="1">
              <a:spcBef>
                <a:spcPct val="50000"/>
              </a:spcBef>
            </a:pPr>
            <a:r>
              <a:rPr lang="en-US" altLang="zh-CN" sz="2000" i="0" dirty="0">
                <a:solidFill>
                  <a:srgbClr val="FF0000"/>
                </a:solidFill>
                <a:latin typeface="Arial" panose="020B0604020202020204" pitchFamily="34" charset="0"/>
                <a:ea typeface="黑体" panose="02010609060101010101" pitchFamily="49" charset="-122"/>
              </a:rPr>
              <a:t>0000 0001 111</a:t>
            </a:r>
            <a:r>
              <a:rPr lang="en-US" altLang="zh-CN" sz="2000" i="0" dirty="0">
                <a:solidFill>
                  <a:srgbClr val="0000FF"/>
                </a:solidFill>
                <a:latin typeface="Arial" panose="020B0604020202020204" pitchFamily="34" charset="0"/>
                <a:ea typeface="黑体" panose="02010609060101010101" pitchFamily="49" charset="-122"/>
              </a:rPr>
              <a:t>0 0000 1100B  </a:t>
            </a:r>
            <a:r>
              <a:rPr lang="zh-CN" altLang="en-US" sz="2000" i="0" dirty="0">
                <a:solidFill>
                  <a:srgbClr val="0000FF"/>
                </a:solidFill>
                <a:latin typeface="Arial" panose="020B0604020202020204" pitchFamily="34" charset="0"/>
                <a:ea typeface="黑体" panose="02010609060101010101" pitchFamily="49" charset="-122"/>
              </a:rPr>
              <a:t>是第</a:t>
            </a:r>
            <a:r>
              <a:rPr lang="en-US" altLang="zh-CN" sz="2000" i="0" dirty="0">
                <a:solidFill>
                  <a:srgbClr val="0000FF"/>
                </a:solidFill>
                <a:latin typeface="Arial" panose="020B0604020202020204" pitchFamily="34" charset="0"/>
                <a:ea typeface="黑体" panose="02010609060101010101" pitchFamily="49" charset="-122"/>
              </a:rPr>
              <a:t>15</a:t>
            </a:r>
            <a:r>
              <a:rPr lang="zh-CN" altLang="en-US" sz="2000" i="0" dirty="0">
                <a:solidFill>
                  <a:srgbClr val="0000FF"/>
                </a:solidFill>
                <a:latin typeface="Arial" panose="020B0604020202020204" pitchFamily="34" charset="0"/>
                <a:ea typeface="黑体" panose="02010609060101010101" pitchFamily="49" charset="-122"/>
              </a:rPr>
              <a:t>块中的第</a:t>
            </a:r>
            <a:r>
              <a:rPr lang="en-US" altLang="zh-CN" sz="2000" i="0" dirty="0">
                <a:solidFill>
                  <a:srgbClr val="0000FF"/>
                </a:solidFill>
                <a:latin typeface="Arial" panose="020B0604020202020204" pitchFamily="34" charset="0"/>
                <a:ea typeface="黑体" panose="02010609060101010101" pitchFamily="49" charset="-122"/>
              </a:rPr>
              <a:t>12</a:t>
            </a:r>
            <a:r>
              <a:rPr lang="zh-CN" altLang="en-US" sz="2000" i="0" dirty="0">
                <a:solidFill>
                  <a:srgbClr val="0000FF"/>
                </a:solidFill>
                <a:latin typeface="Arial" panose="020B0604020202020204" pitchFamily="34" charset="0"/>
                <a:ea typeface="黑体" panose="02010609060101010101" pitchFamily="49" charset="-122"/>
              </a:rPr>
              <a:t>个单元！可映射到任意</a:t>
            </a:r>
            <a:r>
              <a:rPr lang="en-US" altLang="zh-CN" sz="2000" i="0" dirty="0">
                <a:solidFill>
                  <a:srgbClr val="0000FF"/>
                </a:solidFill>
                <a:latin typeface="Arial" panose="020B0604020202020204" pitchFamily="34" charset="0"/>
                <a:ea typeface="黑体" panose="02010609060101010101" pitchFamily="49" charset="-122"/>
              </a:rPr>
              <a:t>cache</a:t>
            </a:r>
            <a:r>
              <a:rPr lang="zh-CN" altLang="en-US" sz="2000" i="0" dirty="0">
                <a:solidFill>
                  <a:srgbClr val="0000FF"/>
                </a:solidFill>
                <a:latin typeface="Arial" panose="020B0604020202020204" pitchFamily="34" charset="0"/>
                <a:ea typeface="黑体" panose="02010609060101010101" pitchFamily="49" charset="-122"/>
              </a:rPr>
              <a:t>行中</a:t>
            </a:r>
          </a:p>
        </p:txBody>
      </p:sp>
      <p:sp>
        <p:nvSpPr>
          <p:cNvPr id="437262" name="Rectangle 14"/>
          <p:cNvSpPr/>
          <p:nvPr/>
        </p:nvSpPr>
        <p:spPr>
          <a:xfrm>
            <a:off x="7858125" y="3924300"/>
            <a:ext cx="900113" cy="360363"/>
          </a:xfrm>
          <a:prstGeom prst="rect">
            <a:avLst/>
          </a:prstGeom>
          <a:solidFill>
            <a:srgbClr val="008000">
              <a:alpha val="39999"/>
            </a:srgbClr>
          </a:solidFill>
          <a:ln w="9525">
            <a:noFill/>
          </a:ln>
        </p:spPr>
        <p:txBody>
          <a:bodyPr lIns="0" tIns="0" rIns="0" bIns="0" anchor="ctr" anchorCtr="0">
            <a:spAutoFit/>
          </a:bodyPr>
          <a:lstStyle/>
          <a:p>
            <a:pPr eaLnBrk="1" hangingPunct="1">
              <a:spcBef>
                <a:spcPct val="50000"/>
              </a:spcBef>
            </a:pPr>
            <a:endParaRPr lang="zh-CN" altLang="en-US" dirty="0">
              <a:latin typeface="Arial" panose="020B0604020202020204" pitchFamily="34" charset="0"/>
            </a:endParaRPr>
          </a:p>
        </p:txBody>
      </p:sp>
      <p:sp>
        <p:nvSpPr>
          <p:cNvPr id="105482" name="Rectangle 17"/>
          <p:cNvSpPr/>
          <p:nvPr/>
        </p:nvSpPr>
        <p:spPr>
          <a:xfrm>
            <a:off x="4797425" y="819150"/>
            <a:ext cx="3870325" cy="396875"/>
          </a:xfrm>
          <a:prstGeom prst="rect">
            <a:avLst/>
          </a:prstGeom>
          <a:noFill/>
          <a:ln w="9525">
            <a:noFill/>
          </a:ln>
        </p:spPr>
        <p:txBody>
          <a:bodyPr lIns="0" tIns="0" rIns="0" bIns="0">
            <a:spAutoFit/>
          </a:bodyPr>
          <a:lstStyle/>
          <a:p>
            <a:pPr eaLnBrk="1" hangingPunct="1">
              <a:lnSpc>
                <a:spcPct val="130000"/>
              </a:lnSpc>
              <a:spcBef>
                <a:spcPct val="30000"/>
              </a:spcBef>
              <a:buClr>
                <a:schemeClr val="accent1"/>
              </a:buClr>
              <a:buSzPct val="80000"/>
              <a:buFont typeface="Wingdings" panose="05000000000000000000" pitchFamily="2" charset="2"/>
            </a:pPr>
            <a:r>
              <a:rPr lang="zh-CN" altLang="en-US" sz="2000" i="0" dirty="0">
                <a:solidFill>
                  <a:schemeClr val="tx1"/>
                </a:solidFill>
                <a:latin typeface="Arial" panose="020B0604020202020204" pitchFamily="34" charset="0"/>
                <a:ea typeface="黑体" panose="02010609060101010101" pitchFamily="49" charset="-122"/>
              </a:rPr>
              <a:t>每个主存块可装到</a:t>
            </a:r>
            <a:r>
              <a:rPr lang="en-US" altLang="zh-CN" sz="2000" i="0" dirty="0">
                <a:solidFill>
                  <a:schemeClr val="tx1"/>
                </a:solidFill>
                <a:latin typeface="Arial" panose="020B0604020202020204" pitchFamily="34" charset="0"/>
                <a:ea typeface="黑体" panose="02010609060101010101" pitchFamily="49" charset="-122"/>
              </a:rPr>
              <a:t>Cache</a:t>
            </a:r>
            <a:r>
              <a:rPr lang="zh-CN" altLang="en-US" sz="2000" i="0" dirty="0">
                <a:solidFill>
                  <a:schemeClr val="tx1"/>
                </a:solidFill>
                <a:latin typeface="Arial" panose="020B0604020202020204" pitchFamily="34" charset="0"/>
                <a:ea typeface="黑体" panose="02010609060101010101" pitchFamily="49" charset="-122"/>
              </a:rPr>
              <a:t>任一行中。</a:t>
            </a:r>
          </a:p>
        </p:txBody>
      </p:sp>
      <p:sp>
        <p:nvSpPr>
          <p:cNvPr id="105483" name="Rectangle 18"/>
          <p:cNvSpPr/>
          <p:nvPr/>
        </p:nvSpPr>
        <p:spPr>
          <a:xfrm>
            <a:off x="206375" y="279400"/>
            <a:ext cx="2025650" cy="3048000"/>
          </a:xfrm>
          <a:prstGeom prst="rect">
            <a:avLst/>
          </a:prstGeom>
          <a:solidFill>
            <a:schemeClr val="bg1"/>
          </a:solidFill>
          <a:ln w="9525">
            <a:noFill/>
          </a:ln>
        </p:spPr>
        <p:txBody>
          <a:bodyPr lIns="0" tIns="0" rIns="0" bIns="0">
            <a:spAutoFit/>
          </a:bodyPr>
          <a:lstStyle/>
          <a:p>
            <a:pPr eaLnBrk="1" hangingPunct="1">
              <a:spcBef>
                <a:spcPct val="50000"/>
              </a:spcBef>
              <a:buNone/>
            </a:pPr>
            <a:r>
              <a:rPr lang="zh-CN" altLang="en-US" sz="2000" i="0" dirty="0">
                <a:solidFill>
                  <a:srgbClr val="0000FF"/>
                </a:solidFill>
                <a:latin typeface="Arial" panose="020B0604020202020204" pitchFamily="34" charset="0"/>
                <a:ea typeface="黑体" panose="02010609060101010101" pitchFamily="49" charset="-122"/>
              </a:rPr>
              <a:t>假定数据在主存和</a:t>
            </a:r>
            <a:r>
              <a:rPr lang="en-US" altLang="zh-CN" sz="2000" i="0" dirty="0">
                <a:solidFill>
                  <a:srgbClr val="0000FF"/>
                </a:solidFill>
                <a:latin typeface="Arial" panose="020B0604020202020204" pitchFamily="34" charset="0"/>
                <a:ea typeface="黑体" panose="02010609060101010101" pitchFamily="49" charset="-122"/>
              </a:rPr>
              <a:t>Cache</a:t>
            </a:r>
            <a:r>
              <a:rPr lang="zh-CN" altLang="en-US" sz="2000" i="0" dirty="0">
                <a:solidFill>
                  <a:srgbClr val="0000FF"/>
                </a:solidFill>
                <a:latin typeface="Arial" panose="020B0604020202020204" pitchFamily="34" charset="0"/>
                <a:ea typeface="黑体" panose="02010609060101010101" pitchFamily="49" charset="-122"/>
              </a:rPr>
              <a:t>间的传送单位为512字。</a:t>
            </a:r>
          </a:p>
          <a:p>
            <a:pPr eaLnBrk="1" hangingPunct="1">
              <a:spcBef>
                <a:spcPct val="50000"/>
              </a:spcBef>
              <a:buNone/>
            </a:pPr>
            <a:r>
              <a:rPr lang="en-US" altLang="zh-CN" sz="2000" i="0" dirty="0">
                <a:solidFill>
                  <a:srgbClr val="0000FF"/>
                </a:solidFill>
                <a:latin typeface="Arial" panose="020B0604020202020204" pitchFamily="34" charset="0"/>
                <a:ea typeface="黑体" panose="02010609060101010101" pitchFamily="49" charset="-122"/>
              </a:rPr>
              <a:t>Cache</a:t>
            </a:r>
            <a:r>
              <a:rPr lang="zh-CN" altLang="en-US" sz="2000" i="0" dirty="0">
                <a:solidFill>
                  <a:srgbClr val="0000FF"/>
                </a:solidFill>
                <a:latin typeface="Arial" panose="020B0604020202020204" pitchFamily="34" charset="0"/>
                <a:ea typeface="黑体" panose="02010609060101010101" pitchFamily="49" charset="-122"/>
              </a:rPr>
              <a:t>大小：2</a:t>
            </a:r>
            <a:r>
              <a:rPr lang="zh-CN" altLang="en-US" sz="2000" i="0" baseline="30000" dirty="0">
                <a:solidFill>
                  <a:srgbClr val="0000FF"/>
                </a:solidFill>
                <a:latin typeface="Arial" panose="020B0604020202020204" pitchFamily="34" charset="0"/>
                <a:ea typeface="黑体" panose="02010609060101010101" pitchFamily="49" charset="-122"/>
              </a:rPr>
              <a:t>13</a:t>
            </a:r>
            <a:r>
              <a:rPr lang="zh-CN" altLang="en-US" sz="2000" i="0" dirty="0">
                <a:solidFill>
                  <a:srgbClr val="0000FF"/>
                </a:solidFill>
                <a:latin typeface="Arial" panose="020B0604020202020204" pitchFamily="34" charset="0"/>
                <a:ea typeface="黑体" panose="02010609060101010101" pitchFamily="49" charset="-122"/>
              </a:rPr>
              <a:t>字=8</a:t>
            </a:r>
            <a:r>
              <a:rPr lang="en-US" altLang="zh-CN" sz="2000" i="0" dirty="0">
                <a:solidFill>
                  <a:srgbClr val="0000FF"/>
                </a:solidFill>
                <a:latin typeface="Arial" panose="020B0604020202020204" pitchFamily="34" charset="0"/>
                <a:ea typeface="黑体" panose="02010609060101010101" pitchFamily="49" charset="-122"/>
              </a:rPr>
              <a:t>K</a:t>
            </a:r>
            <a:r>
              <a:rPr lang="zh-CN" altLang="en-US" sz="2000" i="0" dirty="0">
                <a:solidFill>
                  <a:srgbClr val="0000FF"/>
                </a:solidFill>
                <a:latin typeface="Arial" panose="020B0604020202020204" pitchFamily="34" charset="0"/>
                <a:ea typeface="黑体" panose="02010609060101010101" pitchFamily="49" charset="-122"/>
              </a:rPr>
              <a:t>字=16行 </a:t>
            </a:r>
            <a:r>
              <a:rPr lang="en-US" altLang="zh-CN" sz="2000" i="0" dirty="0">
                <a:solidFill>
                  <a:srgbClr val="0000FF"/>
                </a:solidFill>
                <a:latin typeface="Arial" panose="020B0604020202020204" pitchFamily="34" charset="0"/>
                <a:ea typeface="黑体" panose="02010609060101010101" pitchFamily="49" charset="-122"/>
              </a:rPr>
              <a:t>x 512</a:t>
            </a:r>
            <a:r>
              <a:rPr lang="zh-CN" altLang="en-US" sz="2000" i="0" dirty="0">
                <a:solidFill>
                  <a:srgbClr val="0000FF"/>
                </a:solidFill>
                <a:latin typeface="Arial" panose="020B0604020202020204" pitchFamily="34" charset="0"/>
                <a:ea typeface="黑体" panose="02010609060101010101" pitchFamily="49" charset="-122"/>
              </a:rPr>
              <a:t>字/ 行</a:t>
            </a:r>
          </a:p>
          <a:p>
            <a:pPr eaLnBrk="1" hangingPunct="1">
              <a:spcBef>
                <a:spcPct val="50000"/>
              </a:spcBef>
              <a:buNone/>
            </a:pPr>
            <a:r>
              <a:rPr lang="zh-CN" altLang="en-US" sz="2000" i="0" dirty="0">
                <a:solidFill>
                  <a:srgbClr val="0000FF"/>
                </a:solidFill>
                <a:latin typeface="Arial" panose="020B0604020202020204" pitchFamily="34" charset="0"/>
                <a:ea typeface="黑体" panose="02010609060101010101" pitchFamily="49" charset="-122"/>
              </a:rPr>
              <a:t> 主存大小：2</a:t>
            </a:r>
            <a:r>
              <a:rPr lang="zh-CN" altLang="en-US" sz="2000" i="0" baseline="30000" dirty="0">
                <a:solidFill>
                  <a:srgbClr val="0000FF"/>
                </a:solidFill>
                <a:latin typeface="Arial" panose="020B0604020202020204" pitchFamily="34" charset="0"/>
                <a:ea typeface="黑体" panose="02010609060101010101" pitchFamily="49" charset="-122"/>
              </a:rPr>
              <a:t>20</a:t>
            </a:r>
            <a:r>
              <a:rPr lang="zh-CN" altLang="en-US" sz="2000" i="0" dirty="0">
                <a:solidFill>
                  <a:srgbClr val="0000FF"/>
                </a:solidFill>
                <a:latin typeface="Arial" panose="020B0604020202020204" pitchFamily="34" charset="0"/>
                <a:ea typeface="黑体" panose="02010609060101010101" pitchFamily="49" charset="-122"/>
              </a:rPr>
              <a:t>字=1024</a:t>
            </a:r>
            <a:r>
              <a:rPr lang="en-US" altLang="zh-CN" sz="2000" i="0" dirty="0">
                <a:solidFill>
                  <a:srgbClr val="0000FF"/>
                </a:solidFill>
                <a:latin typeface="Arial" panose="020B0604020202020204" pitchFamily="34" charset="0"/>
                <a:ea typeface="黑体" panose="02010609060101010101" pitchFamily="49" charset="-122"/>
              </a:rPr>
              <a:t>K</a:t>
            </a:r>
            <a:r>
              <a:rPr lang="zh-CN" altLang="en-US" sz="2000" i="0" dirty="0">
                <a:solidFill>
                  <a:srgbClr val="0000FF"/>
                </a:solidFill>
                <a:latin typeface="Arial" panose="020B0604020202020204" pitchFamily="34" charset="0"/>
                <a:ea typeface="黑体" panose="02010609060101010101" pitchFamily="49" charset="-122"/>
              </a:rPr>
              <a:t>字=2048块 </a:t>
            </a:r>
            <a:r>
              <a:rPr lang="en-US" altLang="zh-CN" sz="2000" i="0" dirty="0">
                <a:solidFill>
                  <a:srgbClr val="0000FF"/>
                </a:solidFill>
                <a:latin typeface="Arial" panose="020B0604020202020204" pitchFamily="34" charset="0"/>
                <a:ea typeface="黑体" panose="02010609060101010101" pitchFamily="49" charset="-122"/>
              </a:rPr>
              <a:t>x 512</a:t>
            </a:r>
            <a:r>
              <a:rPr lang="zh-CN" altLang="en-US" sz="2000" i="0" dirty="0">
                <a:solidFill>
                  <a:srgbClr val="0000FF"/>
                </a:solidFill>
                <a:latin typeface="Arial" panose="020B0604020202020204" pitchFamily="34" charset="0"/>
                <a:ea typeface="黑体" panose="02010609060101010101" pitchFamily="49" charset="-122"/>
              </a:rPr>
              <a:t>字/ 块</a:t>
            </a:r>
          </a:p>
        </p:txBody>
      </p:sp>
      <p:sp>
        <p:nvSpPr>
          <p:cNvPr id="437267" name="Rectangle 19"/>
          <p:cNvSpPr/>
          <p:nvPr/>
        </p:nvSpPr>
        <p:spPr>
          <a:xfrm>
            <a:off x="2997200" y="3429000"/>
            <a:ext cx="1574800" cy="274638"/>
          </a:xfrm>
          <a:prstGeom prst="rect">
            <a:avLst/>
          </a:prstGeom>
          <a:noFill/>
          <a:ln w="9525">
            <a:noFill/>
          </a:ln>
        </p:spPr>
        <p:txBody>
          <a:bodyPr lIns="0" tIns="0" rIns="0" bIns="0">
            <a:spAutoFit/>
          </a:bodyPr>
          <a:lstStyle/>
          <a:p>
            <a:pPr eaLnBrk="1" hangingPunct="1">
              <a:spcBef>
                <a:spcPct val="50000"/>
              </a:spcBef>
            </a:pPr>
            <a:r>
              <a:rPr lang="en-US" altLang="zh-CN" i="0" dirty="0">
                <a:solidFill>
                  <a:srgbClr val="FF0000"/>
                </a:solidFill>
                <a:latin typeface="Arial" panose="020B0604020202020204" pitchFamily="34" charset="0"/>
                <a:ea typeface="黑体" panose="02010609060101010101" pitchFamily="49" charset="-122"/>
              </a:rPr>
              <a:t>0000 0001 111</a:t>
            </a:r>
            <a:endParaRPr lang="zh-CN" altLang="en-US" i="0" dirty="0">
              <a:solidFill>
                <a:srgbClr val="FF0000"/>
              </a:solidFill>
              <a:latin typeface="Arial" panose="020B0604020202020204" pitchFamily="34" charset="0"/>
              <a:ea typeface="黑体" panose="02010609060101010101" pitchFamily="49" charset="-122"/>
            </a:endParaRPr>
          </a:p>
        </p:txBody>
      </p:sp>
      <p:sp>
        <p:nvSpPr>
          <p:cNvPr id="437268" name="Text Box 20"/>
          <p:cNvSpPr txBox="1"/>
          <p:nvPr/>
        </p:nvSpPr>
        <p:spPr>
          <a:xfrm>
            <a:off x="2411413" y="819150"/>
            <a:ext cx="1844675" cy="609600"/>
          </a:xfrm>
          <a:prstGeom prst="rect">
            <a:avLst/>
          </a:prstGeom>
          <a:noFill/>
          <a:ln w="9525">
            <a:noFill/>
          </a:ln>
        </p:spPr>
        <p:txBody>
          <a:bodyPr lIns="0" tIns="0" rIns="0" bIns="0">
            <a:spAutoFit/>
          </a:bodyPr>
          <a:lstStyle/>
          <a:p>
            <a:pPr eaLnBrk="1" hangingPunct="1">
              <a:spcBef>
                <a:spcPct val="50000"/>
              </a:spcBef>
              <a:buNone/>
            </a:pPr>
            <a:r>
              <a:rPr lang="zh-CN" altLang="en-US" sz="2000" i="0" dirty="0">
                <a:solidFill>
                  <a:srgbClr val="CC0000"/>
                </a:solidFill>
                <a:latin typeface="Arial" panose="020B0604020202020204" pitchFamily="34" charset="0"/>
                <a:ea typeface="黑体" panose="02010609060101010101" pitchFamily="49" charset="-122"/>
              </a:rPr>
              <a:t>按内容访问，是相联存取方式！</a:t>
            </a:r>
          </a:p>
        </p:txBody>
      </p:sp>
      <p:sp>
        <p:nvSpPr>
          <p:cNvPr id="437269" name="Text Box 21"/>
          <p:cNvSpPr txBox="1"/>
          <p:nvPr/>
        </p:nvSpPr>
        <p:spPr>
          <a:xfrm>
            <a:off x="2411413" y="1584325"/>
            <a:ext cx="1485900" cy="609600"/>
          </a:xfrm>
          <a:prstGeom prst="rect">
            <a:avLst/>
          </a:prstGeom>
          <a:solidFill>
            <a:schemeClr val="bg1"/>
          </a:solidFill>
          <a:ln w="9525">
            <a:noFill/>
          </a:ln>
        </p:spPr>
        <p:txBody>
          <a:bodyPr lIns="0" tIns="0" rIns="0" bIns="0">
            <a:spAutoFit/>
          </a:bodyPr>
          <a:lstStyle/>
          <a:p>
            <a:pPr eaLnBrk="1" hangingPunct="1">
              <a:spcBef>
                <a:spcPct val="50000"/>
              </a:spcBef>
              <a:buNone/>
            </a:pPr>
            <a:r>
              <a:rPr lang="zh-CN" altLang="en-US" sz="2000" i="0" dirty="0">
                <a:solidFill>
                  <a:srgbClr val="FF0000"/>
                </a:solidFill>
                <a:latin typeface="Arial" panose="020B0604020202020204" pitchFamily="34" charset="0"/>
                <a:ea typeface="黑体" panose="02010609060101010101" pitchFamily="49" charset="-122"/>
              </a:rPr>
              <a:t>如何实现按内容访问？</a:t>
            </a:r>
          </a:p>
        </p:txBody>
      </p:sp>
      <p:sp>
        <p:nvSpPr>
          <p:cNvPr id="437270" name="Text Box 22"/>
          <p:cNvSpPr txBox="1"/>
          <p:nvPr/>
        </p:nvSpPr>
        <p:spPr>
          <a:xfrm>
            <a:off x="2457450" y="2314575"/>
            <a:ext cx="1485900" cy="304800"/>
          </a:xfrm>
          <a:prstGeom prst="rect">
            <a:avLst/>
          </a:prstGeom>
          <a:solidFill>
            <a:schemeClr val="bg1"/>
          </a:solidFill>
          <a:ln w="9525">
            <a:noFill/>
          </a:ln>
        </p:spPr>
        <p:txBody>
          <a:bodyPr lIns="0" tIns="0" rIns="0" bIns="0">
            <a:spAutoFit/>
          </a:bodyPr>
          <a:lstStyle/>
          <a:p>
            <a:pPr eaLnBrk="1" hangingPunct="1">
              <a:spcBef>
                <a:spcPct val="50000"/>
              </a:spcBef>
              <a:buNone/>
            </a:pPr>
            <a:r>
              <a:rPr lang="zh-CN" altLang="en-US" sz="2000" i="0" dirty="0">
                <a:solidFill>
                  <a:schemeClr val="tx1"/>
                </a:solidFill>
                <a:latin typeface="Arial" panose="020B0604020202020204" pitchFamily="34" charset="0"/>
                <a:ea typeface="黑体" panose="02010609060101010101" pitchFamily="49" charset="-122"/>
              </a:rPr>
              <a:t>直接比较！</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37250"/>
                                        </p:tgtEl>
                                        <p:attrNameLst>
                                          <p:attrName>style.visibility</p:attrName>
                                        </p:attrNameLst>
                                      </p:cBhvr>
                                      <p:to>
                                        <p:strVal val="visible"/>
                                      </p:to>
                                    </p:set>
                                    <p:animEffect transition="in" filter="blinds(horizontal)">
                                      <p:cBhvr>
                                        <p:cTn id="7" dur="500"/>
                                        <p:tgtEl>
                                          <p:spTgt spid="43725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37254">
                                            <p:txEl>
                                              <p:pRg st="0" end="0"/>
                                            </p:txEl>
                                          </p:spTgt>
                                        </p:tgtEl>
                                        <p:attrNameLst>
                                          <p:attrName>style.visibility</p:attrName>
                                        </p:attrNameLst>
                                      </p:cBhvr>
                                      <p:to>
                                        <p:strVal val="visible"/>
                                      </p:to>
                                    </p:set>
                                    <p:animEffect transition="in" filter="blinds(horizontal)">
                                      <p:cBhvr>
                                        <p:cTn id="12" dur="500"/>
                                        <p:tgtEl>
                                          <p:spTgt spid="43725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437255"/>
                                        </p:tgtEl>
                                        <p:attrNameLst>
                                          <p:attrName>style.visibility</p:attrName>
                                        </p:attrNameLst>
                                      </p:cBhvr>
                                      <p:to>
                                        <p:strVal val="visible"/>
                                      </p:to>
                                    </p:set>
                                    <p:animEffect transition="in" filter="blinds(horizontal)">
                                      <p:cBhvr>
                                        <p:cTn id="17" dur="500"/>
                                        <p:tgtEl>
                                          <p:spTgt spid="43725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437254">
                                            <p:txEl>
                                              <p:pRg st="1" end="1"/>
                                            </p:txEl>
                                          </p:spTgt>
                                        </p:tgtEl>
                                        <p:attrNameLst>
                                          <p:attrName>style.visibility</p:attrName>
                                        </p:attrNameLst>
                                      </p:cBhvr>
                                      <p:to>
                                        <p:strVal val="visible"/>
                                      </p:to>
                                    </p:set>
                                    <p:animEffect transition="in" filter="blinds(horizontal)">
                                      <p:cBhvr>
                                        <p:cTn id="22" dur="500"/>
                                        <p:tgtEl>
                                          <p:spTgt spid="437254">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437256"/>
                                        </p:tgtEl>
                                        <p:attrNameLst>
                                          <p:attrName>style.visibility</p:attrName>
                                        </p:attrNameLst>
                                      </p:cBhvr>
                                      <p:to>
                                        <p:strVal val="visible"/>
                                      </p:to>
                                    </p:set>
                                    <p:animEffect transition="in" filter="blinds(horizontal)">
                                      <p:cBhvr>
                                        <p:cTn id="27" dur="500"/>
                                        <p:tgtEl>
                                          <p:spTgt spid="437256"/>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437260"/>
                                        </p:tgtEl>
                                        <p:attrNameLst>
                                          <p:attrName>style.visibility</p:attrName>
                                        </p:attrNameLst>
                                      </p:cBhvr>
                                      <p:to>
                                        <p:strVal val="visible"/>
                                      </p:to>
                                    </p:set>
                                    <p:animEffect transition="in" filter="blinds(horizontal)">
                                      <p:cBhvr>
                                        <p:cTn id="32" dur="500"/>
                                        <p:tgtEl>
                                          <p:spTgt spid="437260"/>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437261"/>
                                        </p:tgtEl>
                                        <p:attrNameLst>
                                          <p:attrName>style.visibility</p:attrName>
                                        </p:attrNameLst>
                                      </p:cBhvr>
                                      <p:to>
                                        <p:strVal val="visible"/>
                                      </p:to>
                                    </p:set>
                                    <p:animEffect transition="in" filter="blinds(horizontal)">
                                      <p:cBhvr>
                                        <p:cTn id="37" dur="500"/>
                                        <p:tgtEl>
                                          <p:spTgt spid="437261"/>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437262"/>
                                        </p:tgtEl>
                                        <p:attrNameLst>
                                          <p:attrName>style.visibility</p:attrName>
                                        </p:attrNameLst>
                                      </p:cBhvr>
                                      <p:to>
                                        <p:strVal val="visible"/>
                                      </p:to>
                                    </p:set>
                                    <p:animEffect transition="in" filter="blinds(horizontal)">
                                      <p:cBhvr>
                                        <p:cTn id="42" dur="500"/>
                                        <p:tgtEl>
                                          <p:spTgt spid="437262"/>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437267"/>
                                        </p:tgtEl>
                                        <p:attrNameLst>
                                          <p:attrName>style.visibility</p:attrName>
                                        </p:attrNameLst>
                                      </p:cBhvr>
                                      <p:to>
                                        <p:strVal val="visible"/>
                                      </p:to>
                                    </p:set>
                                    <p:animEffect transition="in" filter="blinds(horizontal)">
                                      <p:cBhvr>
                                        <p:cTn id="47" dur="500"/>
                                        <p:tgtEl>
                                          <p:spTgt spid="437267"/>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437268"/>
                                        </p:tgtEl>
                                        <p:attrNameLst>
                                          <p:attrName>style.visibility</p:attrName>
                                        </p:attrNameLst>
                                      </p:cBhvr>
                                      <p:to>
                                        <p:strVal val="visible"/>
                                      </p:to>
                                    </p:set>
                                    <p:animEffect transition="in" filter="blinds(horizontal)">
                                      <p:cBhvr>
                                        <p:cTn id="52" dur="500"/>
                                        <p:tgtEl>
                                          <p:spTgt spid="437268"/>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437269"/>
                                        </p:tgtEl>
                                        <p:attrNameLst>
                                          <p:attrName>style.visibility</p:attrName>
                                        </p:attrNameLst>
                                      </p:cBhvr>
                                      <p:to>
                                        <p:strVal val="visible"/>
                                      </p:to>
                                    </p:set>
                                    <p:animEffect transition="in" filter="blinds(horizontal)">
                                      <p:cBhvr>
                                        <p:cTn id="57" dur="500"/>
                                        <p:tgtEl>
                                          <p:spTgt spid="437269"/>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437270"/>
                                        </p:tgtEl>
                                        <p:attrNameLst>
                                          <p:attrName>style.visibility</p:attrName>
                                        </p:attrNameLst>
                                      </p:cBhvr>
                                      <p:to>
                                        <p:strVal val="visible"/>
                                      </p:to>
                                    </p:set>
                                    <p:animEffect transition="in" filter="blinds(horizontal)">
                                      <p:cBhvr>
                                        <p:cTn id="62" dur="500"/>
                                        <p:tgtEl>
                                          <p:spTgt spid="4372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7260" grpId="0"/>
      <p:bldP spid="437261" grpId="0" animBg="1"/>
      <p:bldP spid="437267" grpId="0"/>
      <p:bldP spid="437268" grpId="0"/>
      <p:bldP spid="437269" grpId="0" animBg="1"/>
      <p:bldP spid="437270"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p:cNvSpPr>
          <p:nvPr>
            <p:ph type="title"/>
          </p:nvPr>
        </p:nvSpPr>
        <p:spPr>
          <a:ln/>
        </p:spPr>
        <p:txBody>
          <a:bodyPr vert="horz" wrap="square" lIns="91440" tIns="45720" rIns="91440" bIns="45720" anchor="ctr" anchorCtr="0"/>
          <a:lstStyle/>
          <a:p>
            <a:pPr eaLnBrk="1" hangingPunct="1"/>
            <a:r>
              <a:rPr lang="zh-CN" altLang="en-US" sz="2800" dirty="0"/>
              <a:t>举例：</a:t>
            </a:r>
            <a:r>
              <a:rPr lang="en-US" altLang="zh-CN" sz="2800" dirty="0"/>
              <a:t>Fully Associative</a:t>
            </a:r>
            <a:endParaRPr lang="zh-CN" altLang="en-US" sz="2800" dirty="0"/>
          </a:p>
        </p:txBody>
      </p:sp>
      <p:sp>
        <p:nvSpPr>
          <p:cNvPr id="439299" name="Rectangle 3"/>
          <p:cNvSpPr>
            <a:spLocks noGrp="1"/>
          </p:cNvSpPr>
          <p:nvPr>
            <p:ph idx="1" hasCustomPrompt="1"/>
          </p:nvPr>
        </p:nvSpPr>
        <p:spPr>
          <a:xfrm>
            <a:off x="341313" y="908050"/>
            <a:ext cx="8596312" cy="2181225"/>
          </a:xfrm>
          <a:ln w="12700"/>
        </p:spPr>
        <p:txBody>
          <a:bodyPr vert="horz" wrap="square" lIns="63500" tIns="25400" rIns="63500" bIns="25400" anchor="t" anchorCtr="0">
            <a:spAutoFit/>
          </a:bodyPr>
          <a:lstStyle/>
          <a:p>
            <a:pPr eaLnBrk="1" hangingPunct="1"/>
            <a:r>
              <a:rPr lang="en-US" altLang="zh-CN" sz="2000" dirty="0">
                <a:ea typeface="黑体" panose="02010609060101010101" pitchFamily="49" charset="-122"/>
              </a:rPr>
              <a:t>Fully Associative Cache </a:t>
            </a:r>
          </a:p>
          <a:p>
            <a:pPr lvl="1" eaLnBrk="1" hangingPunct="1"/>
            <a:r>
              <a:rPr lang="zh-CN" altLang="en-US" dirty="0">
                <a:solidFill>
                  <a:srgbClr val="CC3300"/>
                </a:solidFill>
                <a:ea typeface="黑体" panose="02010609060101010101" pitchFamily="49" charset="-122"/>
              </a:rPr>
              <a:t>无需</a:t>
            </a:r>
            <a:r>
              <a:rPr lang="en-US" altLang="zh-CN" dirty="0">
                <a:solidFill>
                  <a:srgbClr val="CC3300"/>
                </a:solidFill>
                <a:ea typeface="黑体" panose="02010609060101010101" pitchFamily="49" charset="-122"/>
              </a:rPr>
              <a:t>Cache</a:t>
            </a:r>
            <a:r>
              <a:rPr lang="zh-CN" altLang="en-US" dirty="0">
                <a:solidFill>
                  <a:srgbClr val="CC3300"/>
                </a:solidFill>
                <a:ea typeface="黑体" panose="02010609060101010101" pitchFamily="49" charset="-122"/>
              </a:rPr>
              <a:t>索引，为什么？  </a:t>
            </a:r>
            <a:r>
              <a:rPr lang="zh-CN" altLang="en-US" dirty="0">
                <a:solidFill>
                  <a:srgbClr val="0000FF"/>
                </a:solidFill>
                <a:ea typeface="黑体" panose="02010609060101010101" pitchFamily="49" charset="-122"/>
              </a:rPr>
              <a:t>因为同时比较所有</a:t>
            </a:r>
            <a:r>
              <a:rPr lang="en-US" altLang="zh-CN" dirty="0">
                <a:solidFill>
                  <a:srgbClr val="0000FF"/>
                </a:solidFill>
                <a:ea typeface="黑体" panose="02010609060101010101" pitchFamily="49" charset="-122"/>
              </a:rPr>
              <a:t>Cache</a:t>
            </a:r>
            <a:r>
              <a:rPr lang="zh-CN" altLang="en-US" dirty="0">
                <a:solidFill>
                  <a:srgbClr val="0000FF"/>
                </a:solidFill>
                <a:ea typeface="黑体" panose="02010609060101010101" pitchFamily="49" charset="-122"/>
              </a:rPr>
              <a:t>项的标志</a:t>
            </a:r>
            <a:endParaRPr lang="en-US" altLang="zh-CN" dirty="0">
              <a:solidFill>
                <a:srgbClr val="0000FF"/>
              </a:solidFill>
              <a:ea typeface="黑体" panose="02010609060101010101" pitchFamily="49" charset="-122"/>
            </a:endParaRPr>
          </a:p>
          <a:p>
            <a:pPr eaLnBrk="1" hangingPunct="1"/>
            <a:r>
              <a:rPr lang="en-US" altLang="zh-CN" sz="2000" dirty="0">
                <a:ea typeface="黑体" panose="02010609060101010101" pitchFamily="49" charset="-122"/>
              </a:rPr>
              <a:t>By definition: </a:t>
            </a:r>
            <a:r>
              <a:rPr lang="en-US" altLang="zh-CN" sz="2000" dirty="0">
                <a:solidFill>
                  <a:srgbClr val="CC0000"/>
                </a:solidFill>
                <a:ea typeface="黑体" panose="02010609060101010101" pitchFamily="49" charset="-122"/>
              </a:rPr>
              <a:t>Conflict Miss</a:t>
            </a:r>
            <a:r>
              <a:rPr lang="en-US" altLang="zh-CN" sz="2000" dirty="0">
                <a:ea typeface="黑体" panose="02010609060101010101" pitchFamily="49" charset="-122"/>
              </a:rPr>
              <a:t> = 0</a:t>
            </a:r>
          </a:p>
          <a:p>
            <a:pPr lvl="1" eaLnBrk="1" hangingPunct="1"/>
            <a:r>
              <a:rPr lang="en-US" altLang="zh-CN" dirty="0">
                <a:ea typeface="黑体" panose="02010609060101010101" pitchFamily="49" charset="-122"/>
              </a:rPr>
              <a:t>(</a:t>
            </a:r>
            <a:r>
              <a:rPr lang="zh-CN" altLang="en-US" dirty="0">
                <a:ea typeface="黑体" panose="02010609060101010101" pitchFamily="49" charset="-122"/>
              </a:rPr>
              <a:t>没有</a:t>
            </a:r>
            <a:r>
              <a:rPr lang="zh-CN" altLang="en-US" dirty="0">
                <a:solidFill>
                  <a:srgbClr val="CC0000"/>
                </a:solidFill>
                <a:ea typeface="黑体" panose="02010609060101010101" pitchFamily="49" charset="-122"/>
              </a:rPr>
              <a:t>冲突缺失</a:t>
            </a:r>
            <a:r>
              <a:rPr lang="zh-CN" altLang="en-US" dirty="0">
                <a:ea typeface="黑体" panose="02010609060101010101" pitchFamily="49" charset="-122"/>
              </a:rPr>
              <a:t>，因为只要有空闲</a:t>
            </a:r>
            <a:r>
              <a:rPr lang="en-US" altLang="zh-CN" dirty="0">
                <a:ea typeface="黑体" panose="02010609060101010101" pitchFamily="49" charset="-122"/>
              </a:rPr>
              <a:t>Cache</a:t>
            </a:r>
            <a:r>
              <a:rPr lang="zh-CN" altLang="en-US" dirty="0">
                <a:ea typeface="黑体" panose="02010609060101010101" pitchFamily="49" charset="-122"/>
              </a:rPr>
              <a:t>块，都不会发生冲突</a:t>
            </a:r>
            <a:r>
              <a:rPr lang="en-US" altLang="zh-CN" dirty="0">
                <a:ea typeface="黑体" panose="02010609060101010101" pitchFamily="49" charset="-122"/>
              </a:rPr>
              <a:t>)</a:t>
            </a:r>
          </a:p>
          <a:p>
            <a:pPr eaLnBrk="1" hangingPunct="1"/>
            <a:r>
              <a:rPr lang="en-US" altLang="zh-CN" sz="2000" dirty="0">
                <a:ea typeface="黑体" panose="02010609060101010101" pitchFamily="49" charset="-122"/>
              </a:rPr>
              <a:t>Example: 32bits memory address,</a:t>
            </a:r>
            <a:r>
              <a:rPr lang="zh-CN" altLang="en-US" sz="2000" dirty="0">
                <a:ea typeface="黑体" panose="02010609060101010101" pitchFamily="49" charset="-122"/>
              </a:rPr>
              <a:t> </a:t>
            </a:r>
            <a:r>
              <a:rPr lang="en-US" altLang="zh-CN" sz="2000" dirty="0">
                <a:ea typeface="黑体" panose="02010609060101010101" pitchFamily="49" charset="-122"/>
              </a:rPr>
              <a:t>32 B blocks.</a:t>
            </a:r>
            <a:r>
              <a:rPr lang="en-US" altLang="zh-CN" sz="2000" b="0" dirty="0">
                <a:ea typeface="黑体" panose="02010609060101010101" pitchFamily="49" charset="-122"/>
              </a:rPr>
              <a:t> </a:t>
            </a:r>
            <a:r>
              <a:rPr lang="zh-CN" altLang="en-US" sz="2000" dirty="0">
                <a:ea typeface="黑体" panose="02010609060101010101" pitchFamily="49" charset="-122"/>
              </a:rPr>
              <a:t>比较器位数多长？</a:t>
            </a:r>
          </a:p>
          <a:p>
            <a:pPr lvl="1" eaLnBrk="1" hangingPunct="1"/>
            <a:r>
              <a:rPr lang="en-US" altLang="zh-CN" b="0" dirty="0">
                <a:ea typeface="黑体" panose="02010609060101010101" pitchFamily="49" charset="-122"/>
              </a:rPr>
              <a:t> </a:t>
            </a:r>
            <a:r>
              <a:rPr lang="en-US" altLang="zh-CN" dirty="0">
                <a:ea typeface="黑体" panose="02010609060101010101" pitchFamily="49" charset="-122"/>
              </a:rPr>
              <a:t>we need N </a:t>
            </a:r>
            <a:r>
              <a:rPr lang="en-US" altLang="zh-CN" dirty="0">
                <a:solidFill>
                  <a:srgbClr val="CC0000"/>
                </a:solidFill>
                <a:ea typeface="黑体" panose="02010609060101010101" pitchFamily="49" charset="-122"/>
              </a:rPr>
              <a:t>27-bit </a:t>
            </a:r>
            <a:r>
              <a:rPr lang="en-US" altLang="zh-CN" dirty="0">
                <a:ea typeface="黑体" panose="02010609060101010101" pitchFamily="49" charset="-122"/>
              </a:rPr>
              <a:t>comparators</a:t>
            </a:r>
          </a:p>
        </p:txBody>
      </p:sp>
      <p:grpSp>
        <p:nvGrpSpPr>
          <p:cNvPr id="439367" name="Group 71"/>
          <p:cNvGrpSpPr/>
          <p:nvPr/>
        </p:nvGrpSpPr>
        <p:grpSpPr>
          <a:xfrm>
            <a:off x="566738" y="3122613"/>
            <a:ext cx="7932737" cy="3432175"/>
            <a:chOff x="563" y="2020"/>
            <a:chExt cx="4997" cy="1997"/>
          </a:xfrm>
        </p:grpSpPr>
        <p:sp>
          <p:nvSpPr>
            <p:cNvPr id="107527" name="Rectangle 13"/>
            <p:cNvSpPr/>
            <p:nvPr/>
          </p:nvSpPr>
          <p:spPr>
            <a:xfrm>
              <a:off x="5123" y="2020"/>
              <a:ext cx="203" cy="229"/>
            </a:xfrm>
            <a:prstGeom prst="rect">
              <a:avLst/>
            </a:prstGeom>
            <a:noFill/>
            <a:ln w="12700">
              <a:noFill/>
            </a:ln>
          </p:spPr>
          <p:txBody>
            <a:bodyPr wrap="none" lIns="90488" tIns="44450" rIns="90488" bIns="44450">
              <a:spAutoFit/>
            </a:bodyPr>
            <a:lstStyle/>
            <a:p>
              <a:r>
                <a:rPr lang="zh-CN" altLang="en-US" sz="2000" i="0" dirty="0">
                  <a:solidFill>
                    <a:schemeClr val="tx1"/>
                  </a:solidFill>
                  <a:latin typeface="Arial" panose="020B0604020202020204" pitchFamily="34" charset="0"/>
                  <a:ea typeface="宋体" panose="02010600030101010101" pitchFamily="2" charset="-122"/>
                </a:rPr>
                <a:t>0</a:t>
              </a:r>
            </a:p>
          </p:txBody>
        </p:sp>
        <p:sp>
          <p:nvSpPr>
            <p:cNvPr id="107528" name="Rectangle 14"/>
            <p:cNvSpPr/>
            <p:nvPr/>
          </p:nvSpPr>
          <p:spPr>
            <a:xfrm>
              <a:off x="4355" y="2020"/>
              <a:ext cx="203" cy="229"/>
            </a:xfrm>
            <a:prstGeom prst="rect">
              <a:avLst/>
            </a:prstGeom>
            <a:noFill/>
            <a:ln w="12700">
              <a:noFill/>
            </a:ln>
          </p:spPr>
          <p:txBody>
            <a:bodyPr wrap="none" lIns="90488" tIns="44450" rIns="90488" bIns="44450">
              <a:spAutoFit/>
            </a:bodyPr>
            <a:lstStyle/>
            <a:p>
              <a:r>
                <a:rPr lang="zh-CN" altLang="en-US" sz="2000" i="0" dirty="0">
                  <a:solidFill>
                    <a:schemeClr val="tx1"/>
                  </a:solidFill>
                  <a:latin typeface="Arial" panose="020B0604020202020204" pitchFamily="34" charset="0"/>
                  <a:ea typeface="宋体" panose="02010600030101010101" pitchFamily="2" charset="-122"/>
                </a:rPr>
                <a:t>4</a:t>
              </a:r>
            </a:p>
          </p:txBody>
        </p:sp>
        <p:sp>
          <p:nvSpPr>
            <p:cNvPr id="107529" name="Rectangle 15"/>
            <p:cNvSpPr/>
            <p:nvPr/>
          </p:nvSpPr>
          <p:spPr>
            <a:xfrm>
              <a:off x="563" y="2020"/>
              <a:ext cx="292" cy="229"/>
            </a:xfrm>
            <a:prstGeom prst="rect">
              <a:avLst/>
            </a:prstGeom>
            <a:noFill/>
            <a:ln w="12700">
              <a:noFill/>
            </a:ln>
          </p:spPr>
          <p:txBody>
            <a:bodyPr wrap="none" lIns="90488" tIns="44450" rIns="90488" bIns="44450">
              <a:spAutoFit/>
            </a:bodyPr>
            <a:lstStyle/>
            <a:p>
              <a:r>
                <a:rPr lang="zh-CN" altLang="en-US" sz="2000" i="0" dirty="0">
                  <a:solidFill>
                    <a:schemeClr val="tx1"/>
                  </a:solidFill>
                  <a:latin typeface="Arial" panose="020B0604020202020204" pitchFamily="34" charset="0"/>
                  <a:ea typeface="宋体" panose="02010600030101010101" pitchFamily="2" charset="-122"/>
                </a:rPr>
                <a:t>31</a:t>
              </a:r>
            </a:p>
          </p:txBody>
        </p:sp>
        <p:grpSp>
          <p:nvGrpSpPr>
            <p:cNvPr id="107530" name="Group 70"/>
            <p:cNvGrpSpPr/>
            <p:nvPr/>
          </p:nvGrpSpPr>
          <p:grpSpPr>
            <a:xfrm>
              <a:off x="584" y="2212"/>
              <a:ext cx="4976" cy="1805"/>
              <a:chOff x="584" y="2212"/>
              <a:chExt cx="4976" cy="1805"/>
            </a:xfrm>
          </p:grpSpPr>
          <p:sp>
            <p:nvSpPr>
              <p:cNvPr id="107531" name="Rectangle 4"/>
              <p:cNvSpPr/>
              <p:nvPr/>
            </p:nvSpPr>
            <p:spPr>
              <a:xfrm>
                <a:off x="3800" y="2840"/>
                <a:ext cx="1760" cy="1136"/>
              </a:xfrm>
              <a:prstGeom prst="rect">
                <a:avLst/>
              </a:prstGeom>
              <a:noFill/>
              <a:ln w="25400" cap="flat" cmpd="sng">
                <a:solidFill>
                  <a:schemeClr val="tx1"/>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107532" name="Line 5"/>
              <p:cNvSpPr/>
              <p:nvPr/>
            </p:nvSpPr>
            <p:spPr>
              <a:xfrm>
                <a:off x="3800" y="3024"/>
                <a:ext cx="1760" cy="0"/>
              </a:xfrm>
              <a:prstGeom prst="line">
                <a:avLst/>
              </a:prstGeom>
              <a:ln w="25400" cap="flat" cmpd="sng">
                <a:solidFill>
                  <a:schemeClr val="tx1"/>
                </a:solidFill>
                <a:prstDash val="solid"/>
                <a:headEnd type="none" w="med" len="med"/>
                <a:tailEnd type="none" w="med" len="med"/>
              </a:ln>
            </p:spPr>
          </p:sp>
          <p:sp>
            <p:nvSpPr>
              <p:cNvPr id="107533" name="Line 6"/>
              <p:cNvSpPr/>
              <p:nvPr/>
            </p:nvSpPr>
            <p:spPr>
              <a:xfrm>
                <a:off x="3800" y="3216"/>
                <a:ext cx="1760" cy="0"/>
              </a:xfrm>
              <a:prstGeom prst="line">
                <a:avLst/>
              </a:prstGeom>
              <a:ln w="25400" cap="flat" cmpd="sng">
                <a:solidFill>
                  <a:schemeClr val="tx1"/>
                </a:solidFill>
                <a:prstDash val="solid"/>
                <a:headEnd type="none" w="med" len="med"/>
                <a:tailEnd type="none" w="med" len="med"/>
              </a:ln>
            </p:spPr>
          </p:sp>
          <p:sp>
            <p:nvSpPr>
              <p:cNvPr id="107534" name="Line 7"/>
              <p:cNvSpPr/>
              <p:nvPr/>
            </p:nvSpPr>
            <p:spPr>
              <a:xfrm>
                <a:off x="3800" y="3408"/>
                <a:ext cx="1760" cy="0"/>
              </a:xfrm>
              <a:prstGeom prst="line">
                <a:avLst/>
              </a:prstGeom>
              <a:ln w="25400" cap="flat" cmpd="sng">
                <a:solidFill>
                  <a:schemeClr val="tx1"/>
                </a:solidFill>
                <a:prstDash val="solid"/>
                <a:headEnd type="none" w="med" len="med"/>
                <a:tailEnd type="none" w="med" len="med"/>
              </a:ln>
            </p:spPr>
          </p:sp>
          <p:sp>
            <p:nvSpPr>
              <p:cNvPr id="107535" name="Line 8"/>
              <p:cNvSpPr/>
              <p:nvPr/>
            </p:nvSpPr>
            <p:spPr>
              <a:xfrm>
                <a:off x="3800" y="3600"/>
                <a:ext cx="1760" cy="0"/>
              </a:xfrm>
              <a:prstGeom prst="line">
                <a:avLst/>
              </a:prstGeom>
              <a:ln w="25400" cap="flat" cmpd="sng">
                <a:solidFill>
                  <a:schemeClr val="tx1"/>
                </a:solidFill>
                <a:prstDash val="solid"/>
                <a:headEnd type="none" w="med" len="med"/>
                <a:tailEnd type="none" w="med" len="med"/>
              </a:ln>
            </p:spPr>
          </p:sp>
          <p:sp>
            <p:nvSpPr>
              <p:cNvPr id="107536" name="Rectangle 9"/>
              <p:cNvSpPr/>
              <p:nvPr/>
            </p:nvSpPr>
            <p:spPr>
              <a:xfrm>
                <a:off x="4643" y="3635"/>
                <a:ext cx="178" cy="264"/>
              </a:xfrm>
              <a:prstGeom prst="rect">
                <a:avLst/>
              </a:prstGeom>
              <a:noFill/>
              <a:ln w="12700">
                <a:noFill/>
              </a:ln>
            </p:spPr>
            <p:txBody>
              <a:bodyPr wrap="none" lIns="90488" tIns="44450" rIns="90488" bIns="44450">
                <a:spAutoFit/>
              </a:bodyPr>
              <a:lstStyle/>
              <a:p>
                <a:r>
                  <a:rPr lang="zh-CN" altLang="en-US" sz="2400" i="0" dirty="0">
                    <a:solidFill>
                      <a:schemeClr val="tx1"/>
                    </a:solidFill>
                    <a:latin typeface="Times New Roman" panose="02020603050405020304" pitchFamily="18" charset="0"/>
                    <a:ea typeface="宋体" panose="02010600030101010101" pitchFamily="2" charset="-122"/>
                  </a:rPr>
                  <a:t>:</a:t>
                </a:r>
              </a:p>
            </p:txBody>
          </p:sp>
          <p:sp>
            <p:nvSpPr>
              <p:cNvPr id="107537" name="Rectangle 10"/>
              <p:cNvSpPr/>
              <p:nvPr/>
            </p:nvSpPr>
            <p:spPr>
              <a:xfrm>
                <a:off x="3923" y="2636"/>
                <a:ext cx="930" cy="212"/>
              </a:xfrm>
              <a:prstGeom prst="rect">
                <a:avLst/>
              </a:prstGeom>
              <a:noFill/>
              <a:ln w="12700">
                <a:noFill/>
              </a:ln>
            </p:spPr>
            <p:txBody>
              <a:bodyPr wrap="none" lIns="90488" tIns="44450" rIns="90488" bIns="44450">
                <a:spAutoFit/>
              </a:bodyPr>
              <a:lstStyle/>
              <a:p>
                <a:r>
                  <a:rPr lang="zh-CN" altLang="en-US" sz="1600" i="0" dirty="0">
                    <a:solidFill>
                      <a:schemeClr val="tx1"/>
                    </a:solidFill>
                    <a:latin typeface="Times New Roman" panose="02020603050405020304" pitchFamily="18" charset="0"/>
                    <a:ea typeface="宋体" panose="02010600030101010101" pitchFamily="2" charset="-122"/>
                  </a:rPr>
                  <a:t> </a:t>
                </a:r>
                <a:r>
                  <a:rPr lang="en-US" altLang="zh-CN" i="0" dirty="0">
                    <a:solidFill>
                      <a:srgbClr val="0000FF"/>
                    </a:solidFill>
                    <a:latin typeface="Arial" panose="020B0604020202020204" pitchFamily="34" charset="0"/>
                    <a:ea typeface="宋体" panose="02010600030101010101" pitchFamily="2" charset="-122"/>
                  </a:rPr>
                  <a:t>Cache Data</a:t>
                </a:r>
              </a:p>
            </p:txBody>
          </p:sp>
          <p:sp>
            <p:nvSpPr>
              <p:cNvPr id="107538" name="Rectangle 11"/>
              <p:cNvSpPr/>
              <p:nvPr/>
            </p:nvSpPr>
            <p:spPr>
              <a:xfrm>
                <a:off x="5075" y="2828"/>
                <a:ext cx="330" cy="212"/>
              </a:xfrm>
              <a:prstGeom prst="rect">
                <a:avLst/>
              </a:prstGeom>
              <a:noFill/>
              <a:ln w="12700">
                <a:noFill/>
              </a:ln>
            </p:spPr>
            <p:txBody>
              <a:bodyPr wrap="none" lIns="90488" tIns="44450" rIns="90488" bIns="44450">
                <a:spAutoFit/>
              </a:bodyPr>
              <a:lstStyle/>
              <a:p>
                <a:r>
                  <a:rPr lang="en-US" altLang="zh-CN" i="0" dirty="0">
                    <a:solidFill>
                      <a:srgbClr val="000000"/>
                    </a:solidFill>
                    <a:latin typeface="Arial" panose="020B0604020202020204" pitchFamily="34" charset="0"/>
                    <a:ea typeface="宋体" panose="02010600030101010101" pitchFamily="2" charset="-122"/>
                  </a:rPr>
                  <a:t>B</a:t>
                </a:r>
                <a:r>
                  <a:rPr lang="en-US" altLang="zh-CN" sz="1600" i="0" dirty="0">
                    <a:solidFill>
                      <a:schemeClr val="tx1"/>
                    </a:solidFill>
                    <a:latin typeface="Times New Roman" panose="02020603050405020304" pitchFamily="18" charset="0"/>
                    <a:ea typeface="宋体" panose="02010600030101010101" pitchFamily="2" charset="-122"/>
                  </a:rPr>
                  <a:t> </a:t>
                </a:r>
                <a:r>
                  <a:rPr lang="en-US" altLang="zh-CN" i="0" dirty="0">
                    <a:solidFill>
                      <a:srgbClr val="000000"/>
                    </a:solidFill>
                    <a:latin typeface="Arial" panose="020B0604020202020204" pitchFamily="34" charset="0"/>
                    <a:ea typeface="宋体" panose="02010600030101010101" pitchFamily="2" charset="-122"/>
                  </a:rPr>
                  <a:t>0</a:t>
                </a:r>
              </a:p>
            </p:txBody>
          </p:sp>
          <p:sp>
            <p:nvSpPr>
              <p:cNvPr id="107539" name="Rectangle 12"/>
              <p:cNvSpPr/>
              <p:nvPr/>
            </p:nvSpPr>
            <p:spPr>
              <a:xfrm>
                <a:off x="584" y="2224"/>
                <a:ext cx="4688" cy="176"/>
              </a:xfrm>
              <a:prstGeom prst="rect">
                <a:avLst/>
              </a:prstGeom>
              <a:noFill/>
              <a:ln w="25400" cap="flat" cmpd="sng">
                <a:solidFill>
                  <a:schemeClr val="tx1"/>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107540" name="Rectangle 16"/>
              <p:cNvSpPr/>
              <p:nvPr/>
            </p:nvSpPr>
            <p:spPr>
              <a:xfrm>
                <a:off x="1688" y="2840"/>
                <a:ext cx="1856" cy="1136"/>
              </a:xfrm>
              <a:prstGeom prst="rect">
                <a:avLst/>
              </a:prstGeom>
              <a:noFill/>
              <a:ln w="25400" cap="flat" cmpd="sng">
                <a:solidFill>
                  <a:schemeClr val="tx1"/>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107541" name="Line 17"/>
              <p:cNvSpPr/>
              <p:nvPr/>
            </p:nvSpPr>
            <p:spPr>
              <a:xfrm flipH="1">
                <a:off x="1672" y="3024"/>
                <a:ext cx="1888" cy="0"/>
              </a:xfrm>
              <a:prstGeom prst="line">
                <a:avLst/>
              </a:prstGeom>
              <a:ln w="25400" cap="flat" cmpd="sng">
                <a:solidFill>
                  <a:schemeClr val="tx1"/>
                </a:solidFill>
                <a:prstDash val="solid"/>
                <a:headEnd type="none" w="med" len="med"/>
                <a:tailEnd type="none" w="med" len="med"/>
              </a:ln>
            </p:spPr>
          </p:sp>
          <p:sp>
            <p:nvSpPr>
              <p:cNvPr id="107542" name="Line 18"/>
              <p:cNvSpPr/>
              <p:nvPr/>
            </p:nvSpPr>
            <p:spPr>
              <a:xfrm flipH="1">
                <a:off x="1672" y="3216"/>
                <a:ext cx="1888" cy="0"/>
              </a:xfrm>
              <a:prstGeom prst="line">
                <a:avLst/>
              </a:prstGeom>
              <a:ln w="25400" cap="flat" cmpd="sng">
                <a:solidFill>
                  <a:schemeClr val="tx1"/>
                </a:solidFill>
                <a:prstDash val="solid"/>
                <a:headEnd type="none" w="med" len="med"/>
                <a:tailEnd type="none" w="med" len="med"/>
              </a:ln>
            </p:spPr>
          </p:sp>
          <p:sp>
            <p:nvSpPr>
              <p:cNvPr id="107543" name="Line 19"/>
              <p:cNvSpPr/>
              <p:nvPr/>
            </p:nvSpPr>
            <p:spPr>
              <a:xfrm flipH="1">
                <a:off x="1672" y="3408"/>
                <a:ext cx="1888" cy="0"/>
              </a:xfrm>
              <a:prstGeom prst="line">
                <a:avLst/>
              </a:prstGeom>
              <a:ln w="25400" cap="flat" cmpd="sng">
                <a:solidFill>
                  <a:schemeClr val="tx1"/>
                </a:solidFill>
                <a:prstDash val="solid"/>
                <a:headEnd type="none" w="med" len="med"/>
                <a:tailEnd type="none" w="med" len="med"/>
              </a:ln>
            </p:spPr>
          </p:sp>
          <p:sp>
            <p:nvSpPr>
              <p:cNvPr id="107544" name="Line 20"/>
              <p:cNvSpPr/>
              <p:nvPr/>
            </p:nvSpPr>
            <p:spPr>
              <a:xfrm flipH="1">
                <a:off x="1672" y="3600"/>
                <a:ext cx="1888" cy="0"/>
              </a:xfrm>
              <a:prstGeom prst="line">
                <a:avLst/>
              </a:prstGeom>
              <a:ln w="25400" cap="flat" cmpd="sng">
                <a:solidFill>
                  <a:schemeClr val="tx1"/>
                </a:solidFill>
                <a:prstDash val="solid"/>
                <a:headEnd type="none" w="med" len="med"/>
                <a:tailEnd type="none" w="med" len="med"/>
              </a:ln>
            </p:spPr>
          </p:sp>
          <p:sp>
            <p:nvSpPr>
              <p:cNvPr id="107545" name="Rectangle 21"/>
              <p:cNvSpPr/>
              <p:nvPr/>
            </p:nvSpPr>
            <p:spPr>
              <a:xfrm>
                <a:off x="2435" y="3635"/>
                <a:ext cx="178" cy="264"/>
              </a:xfrm>
              <a:prstGeom prst="rect">
                <a:avLst/>
              </a:prstGeom>
              <a:noFill/>
              <a:ln w="12700">
                <a:noFill/>
              </a:ln>
            </p:spPr>
            <p:txBody>
              <a:bodyPr wrap="none" lIns="90488" tIns="44450" rIns="90488" bIns="44450">
                <a:spAutoFit/>
              </a:bodyPr>
              <a:lstStyle/>
              <a:p>
                <a:r>
                  <a:rPr lang="zh-CN" altLang="en-US" sz="2400" i="0" dirty="0">
                    <a:solidFill>
                      <a:schemeClr val="tx1"/>
                    </a:solidFill>
                    <a:latin typeface="Times New Roman" panose="02020603050405020304" pitchFamily="18" charset="0"/>
                    <a:ea typeface="宋体" panose="02010600030101010101" pitchFamily="2" charset="-122"/>
                  </a:rPr>
                  <a:t>:</a:t>
                </a:r>
              </a:p>
            </p:txBody>
          </p:sp>
          <p:sp>
            <p:nvSpPr>
              <p:cNvPr id="107546" name="Rectangle 22"/>
              <p:cNvSpPr/>
              <p:nvPr/>
            </p:nvSpPr>
            <p:spPr>
              <a:xfrm>
                <a:off x="2147" y="2212"/>
                <a:ext cx="1778" cy="212"/>
              </a:xfrm>
              <a:prstGeom prst="rect">
                <a:avLst/>
              </a:prstGeom>
              <a:noFill/>
              <a:ln w="12700">
                <a:noFill/>
              </a:ln>
            </p:spPr>
            <p:txBody>
              <a:bodyPr wrap="none" lIns="90488" tIns="44450" rIns="90488" bIns="44450">
                <a:spAutoFit/>
              </a:bodyPr>
              <a:lstStyle/>
              <a:p>
                <a:r>
                  <a:rPr lang="en-US" altLang="zh-CN" i="0" dirty="0">
                    <a:solidFill>
                      <a:srgbClr val="000000"/>
                    </a:solidFill>
                    <a:latin typeface="Arial" panose="020B0604020202020204" pitchFamily="34" charset="0"/>
                    <a:ea typeface="宋体" panose="02010600030101010101" pitchFamily="2" charset="-122"/>
                  </a:rPr>
                  <a:t>Cache Tag (27 bits long)</a:t>
                </a:r>
              </a:p>
            </p:txBody>
          </p:sp>
          <p:sp>
            <p:nvSpPr>
              <p:cNvPr id="107547" name="Rectangle 23"/>
              <p:cNvSpPr/>
              <p:nvPr/>
            </p:nvSpPr>
            <p:spPr>
              <a:xfrm>
                <a:off x="3608" y="2840"/>
                <a:ext cx="128" cy="1136"/>
              </a:xfrm>
              <a:prstGeom prst="rect">
                <a:avLst/>
              </a:prstGeom>
              <a:noFill/>
              <a:ln w="25400" cap="flat" cmpd="sng">
                <a:solidFill>
                  <a:schemeClr val="tx1"/>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107548" name="Rectangle 24"/>
              <p:cNvSpPr/>
              <p:nvPr/>
            </p:nvSpPr>
            <p:spPr>
              <a:xfrm>
                <a:off x="3347" y="2636"/>
                <a:ext cx="410" cy="212"/>
              </a:xfrm>
              <a:prstGeom prst="rect">
                <a:avLst/>
              </a:prstGeom>
              <a:noFill/>
              <a:ln w="12700">
                <a:noFill/>
              </a:ln>
            </p:spPr>
            <p:txBody>
              <a:bodyPr wrap="none" lIns="90488" tIns="44450" rIns="90488" bIns="44450">
                <a:spAutoFit/>
              </a:bodyPr>
              <a:lstStyle/>
              <a:p>
                <a:r>
                  <a:rPr lang="en-US" altLang="zh-CN" i="0" dirty="0">
                    <a:solidFill>
                      <a:srgbClr val="0000FF"/>
                    </a:solidFill>
                    <a:latin typeface="Arial" panose="020B0604020202020204" pitchFamily="34" charset="0"/>
                    <a:ea typeface="宋体" panose="02010600030101010101" pitchFamily="2" charset="-122"/>
                  </a:rPr>
                  <a:t>     V</a:t>
                </a:r>
              </a:p>
            </p:txBody>
          </p:sp>
          <p:sp>
            <p:nvSpPr>
              <p:cNvPr id="107549" name="Line 25"/>
              <p:cNvSpPr/>
              <p:nvPr/>
            </p:nvSpPr>
            <p:spPr>
              <a:xfrm flipH="1">
                <a:off x="3592" y="3024"/>
                <a:ext cx="160" cy="0"/>
              </a:xfrm>
              <a:prstGeom prst="line">
                <a:avLst/>
              </a:prstGeom>
              <a:ln w="25400" cap="flat" cmpd="sng">
                <a:solidFill>
                  <a:schemeClr val="tx1"/>
                </a:solidFill>
                <a:prstDash val="solid"/>
                <a:headEnd type="none" w="med" len="med"/>
                <a:tailEnd type="none" w="med" len="med"/>
              </a:ln>
            </p:spPr>
          </p:sp>
          <p:sp>
            <p:nvSpPr>
              <p:cNvPr id="107550" name="Line 26"/>
              <p:cNvSpPr/>
              <p:nvPr/>
            </p:nvSpPr>
            <p:spPr>
              <a:xfrm flipH="1">
                <a:off x="3592" y="3216"/>
                <a:ext cx="160" cy="0"/>
              </a:xfrm>
              <a:prstGeom prst="line">
                <a:avLst/>
              </a:prstGeom>
              <a:ln w="25400" cap="flat" cmpd="sng">
                <a:solidFill>
                  <a:schemeClr val="tx1"/>
                </a:solidFill>
                <a:prstDash val="solid"/>
                <a:headEnd type="none" w="med" len="med"/>
                <a:tailEnd type="none" w="med" len="med"/>
              </a:ln>
            </p:spPr>
          </p:sp>
          <p:sp>
            <p:nvSpPr>
              <p:cNvPr id="107551" name="Line 27"/>
              <p:cNvSpPr/>
              <p:nvPr/>
            </p:nvSpPr>
            <p:spPr>
              <a:xfrm flipH="1">
                <a:off x="3592" y="3408"/>
                <a:ext cx="160" cy="0"/>
              </a:xfrm>
              <a:prstGeom prst="line">
                <a:avLst/>
              </a:prstGeom>
              <a:ln w="25400" cap="flat" cmpd="sng">
                <a:solidFill>
                  <a:schemeClr val="tx1"/>
                </a:solidFill>
                <a:prstDash val="solid"/>
                <a:headEnd type="none" w="med" len="med"/>
                <a:tailEnd type="none" w="med" len="med"/>
              </a:ln>
            </p:spPr>
          </p:sp>
          <p:sp>
            <p:nvSpPr>
              <p:cNvPr id="107552" name="Line 28"/>
              <p:cNvSpPr/>
              <p:nvPr/>
            </p:nvSpPr>
            <p:spPr>
              <a:xfrm flipH="1">
                <a:off x="3592" y="3600"/>
                <a:ext cx="160" cy="0"/>
              </a:xfrm>
              <a:prstGeom prst="line">
                <a:avLst/>
              </a:prstGeom>
              <a:ln w="25400" cap="flat" cmpd="sng">
                <a:solidFill>
                  <a:schemeClr val="tx1"/>
                </a:solidFill>
                <a:prstDash val="solid"/>
                <a:headEnd type="none" w="med" len="med"/>
                <a:tailEnd type="none" w="med" len="med"/>
              </a:ln>
            </p:spPr>
          </p:sp>
          <p:sp>
            <p:nvSpPr>
              <p:cNvPr id="107553" name="Rectangle 29"/>
              <p:cNvSpPr/>
              <p:nvPr/>
            </p:nvSpPr>
            <p:spPr>
              <a:xfrm>
                <a:off x="3587" y="3635"/>
                <a:ext cx="178" cy="264"/>
              </a:xfrm>
              <a:prstGeom prst="rect">
                <a:avLst/>
              </a:prstGeom>
              <a:noFill/>
              <a:ln w="12700">
                <a:noFill/>
              </a:ln>
            </p:spPr>
            <p:txBody>
              <a:bodyPr wrap="none" lIns="90488" tIns="44450" rIns="90488" bIns="44450">
                <a:spAutoFit/>
              </a:bodyPr>
              <a:lstStyle/>
              <a:p>
                <a:r>
                  <a:rPr lang="zh-CN" altLang="en-US" sz="2400" i="0" dirty="0">
                    <a:solidFill>
                      <a:schemeClr val="tx1"/>
                    </a:solidFill>
                    <a:latin typeface="Times New Roman" panose="02020603050405020304" pitchFamily="18" charset="0"/>
                    <a:ea typeface="宋体" panose="02010600030101010101" pitchFamily="2" charset="-122"/>
                  </a:rPr>
                  <a:t>:</a:t>
                </a:r>
              </a:p>
            </p:txBody>
          </p:sp>
          <p:sp>
            <p:nvSpPr>
              <p:cNvPr id="107554" name="Line 30"/>
              <p:cNvSpPr/>
              <p:nvPr/>
            </p:nvSpPr>
            <p:spPr>
              <a:xfrm>
                <a:off x="5088" y="2840"/>
                <a:ext cx="0" cy="176"/>
              </a:xfrm>
              <a:prstGeom prst="line">
                <a:avLst/>
              </a:prstGeom>
              <a:ln w="25400" cap="flat" cmpd="sng">
                <a:solidFill>
                  <a:schemeClr val="tx1"/>
                </a:solidFill>
                <a:prstDash val="solid"/>
                <a:headEnd type="none" w="med" len="med"/>
                <a:tailEnd type="none" w="med" len="med"/>
              </a:ln>
            </p:spPr>
          </p:sp>
          <p:sp>
            <p:nvSpPr>
              <p:cNvPr id="107555" name="Rectangle 31"/>
              <p:cNvSpPr/>
              <p:nvPr/>
            </p:nvSpPr>
            <p:spPr>
              <a:xfrm>
                <a:off x="4595" y="2828"/>
                <a:ext cx="330" cy="212"/>
              </a:xfrm>
              <a:prstGeom prst="rect">
                <a:avLst/>
              </a:prstGeom>
              <a:noFill/>
              <a:ln w="12700">
                <a:noFill/>
              </a:ln>
            </p:spPr>
            <p:txBody>
              <a:bodyPr wrap="none" lIns="90488" tIns="44450" rIns="90488" bIns="44450">
                <a:spAutoFit/>
              </a:bodyPr>
              <a:lstStyle/>
              <a:p>
                <a:r>
                  <a:rPr lang="en-US" altLang="zh-CN" i="0" dirty="0">
                    <a:solidFill>
                      <a:srgbClr val="000000"/>
                    </a:solidFill>
                    <a:latin typeface="Arial" panose="020B0604020202020204" pitchFamily="34" charset="0"/>
                    <a:ea typeface="宋体" panose="02010600030101010101" pitchFamily="2" charset="-122"/>
                  </a:rPr>
                  <a:t>B</a:t>
                </a:r>
                <a:r>
                  <a:rPr lang="en-US" altLang="zh-CN" sz="1600" i="0" dirty="0">
                    <a:solidFill>
                      <a:schemeClr val="tx1"/>
                    </a:solidFill>
                    <a:latin typeface="Times New Roman" panose="02020603050405020304" pitchFamily="18" charset="0"/>
                    <a:ea typeface="宋体" panose="02010600030101010101" pitchFamily="2" charset="-122"/>
                  </a:rPr>
                  <a:t> </a:t>
                </a:r>
                <a:r>
                  <a:rPr lang="en-US" altLang="zh-CN" i="0" dirty="0">
                    <a:solidFill>
                      <a:srgbClr val="000000"/>
                    </a:solidFill>
                    <a:latin typeface="Arial" panose="020B0604020202020204" pitchFamily="34" charset="0"/>
                    <a:ea typeface="宋体" panose="02010600030101010101" pitchFamily="2" charset="-122"/>
                  </a:rPr>
                  <a:t>1</a:t>
                </a:r>
              </a:p>
            </p:txBody>
          </p:sp>
          <p:sp>
            <p:nvSpPr>
              <p:cNvPr id="107556" name="Line 32"/>
              <p:cNvSpPr/>
              <p:nvPr/>
            </p:nvSpPr>
            <p:spPr>
              <a:xfrm>
                <a:off x="4608" y="2840"/>
                <a:ext cx="0" cy="176"/>
              </a:xfrm>
              <a:prstGeom prst="line">
                <a:avLst/>
              </a:prstGeom>
              <a:ln w="25400" cap="flat" cmpd="sng">
                <a:solidFill>
                  <a:schemeClr val="tx1"/>
                </a:solidFill>
                <a:prstDash val="solid"/>
                <a:headEnd type="none" w="med" len="med"/>
                <a:tailEnd type="none" w="med" len="med"/>
              </a:ln>
            </p:spPr>
          </p:sp>
          <p:sp>
            <p:nvSpPr>
              <p:cNvPr id="107557" name="Rectangle 33"/>
              <p:cNvSpPr/>
              <p:nvPr/>
            </p:nvSpPr>
            <p:spPr>
              <a:xfrm>
                <a:off x="3779" y="2828"/>
                <a:ext cx="410" cy="212"/>
              </a:xfrm>
              <a:prstGeom prst="rect">
                <a:avLst/>
              </a:prstGeom>
              <a:noFill/>
              <a:ln w="12700">
                <a:noFill/>
              </a:ln>
            </p:spPr>
            <p:txBody>
              <a:bodyPr wrap="none" lIns="90488" tIns="44450" rIns="90488" bIns="44450">
                <a:spAutoFit/>
              </a:bodyPr>
              <a:lstStyle/>
              <a:p>
                <a:r>
                  <a:rPr lang="en-US" altLang="zh-CN" i="0" dirty="0">
                    <a:solidFill>
                      <a:srgbClr val="000000"/>
                    </a:solidFill>
                    <a:latin typeface="Arial" panose="020B0604020202020204" pitchFamily="34" charset="0"/>
                    <a:ea typeface="宋体" panose="02010600030101010101" pitchFamily="2" charset="-122"/>
                  </a:rPr>
                  <a:t>B</a:t>
                </a:r>
                <a:r>
                  <a:rPr lang="en-US" altLang="zh-CN" sz="1600" i="0" dirty="0">
                    <a:solidFill>
                      <a:schemeClr val="tx1"/>
                    </a:solidFill>
                    <a:latin typeface="Times New Roman" panose="02020603050405020304" pitchFamily="18" charset="0"/>
                    <a:ea typeface="宋体" panose="02010600030101010101" pitchFamily="2" charset="-122"/>
                  </a:rPr>
                  <a:t> </a:t>
                </a:r>
                <a:r>
                  <a:rPr lang="en-US" altLang="zh-CN" i="0" dirty="0">
                    <a:solidFill>
                      <a:srgbClr val="000000"/>
                    </a:solidFill>
                    <a:latin typeface="Arial" panose="020B0604020202020204" pitchFamily="34" charset="0"/>
                    <a:ea typeface="宋体" panose="02010600030101010101" pitchFamily="2" charset="-122"/>
                  </a:rPr>
                  <a:t>31</a:t>
                </a:r>
              </a:p>
            </p:txBody>
          </p:sp>
          <p:sp>
            <p:nvSpPr>
              <p:cNvPr id="107558" name="Line 34"/>
              <p:cNvSpPr/>
              <p:nvPr/>
            </p:nvSpPr>
            <p:spPr>
              <a:xfrm>
                <a:off x="4272" y="2840"/>
                <a:ext cx="0" cy="176"/>
              </a:xfrm>
              <a:prstGeom prst="line">
                <a:avLst/>
              </a:prstGeom>
              <a:ln w="25400" cap="flat" cmpd="sng">
                <a:solidFill>
                  <a:schemeClr val="tx1"/>
                </a:solidFill>
                <a:prstDash val="solid"/>
                <a:headEnd type="none" w="med" len="med"/>
                <a:tailEnd type="none" w="med" len="med"/>
              </a:ln>
            </p:spPr>
          </p:sp>
          <p:sp>
            <p:nvSpPr>
              <p:cNvPr id="107559" name="Rectangle 35"/>
              <p:cNvSpPr/>
              <p:nvPr/>
            </p:nvSpPr>
            <p:spPr>
              <a:xfrm rot="-5400000">
                <a:off x="4365" y="2781"/>
                <a:ext cx="164" cy="286"/>
              </a:xfrm>
              <a:prstGeom prst="rect">
                <a:avLst/>
              </a:prstGeom>
              <a:noFill/>
              <a:ln w="12700">
                <a:noFill/>
              </a:ln>
            </p:spPr>
            <p:txBody>
              <a:bodyPr wrap="none" lIns="90488" tIns="44450" rIns="90488" bIns="44450">
                <a:spAutoFit/>
              </a:bodyPr>
              <a:lstStyle/>
              <a:p>
                <a:r>
                  <a:rPr lang="zh-CN" altLang="en-US" sz="2400" i="0" dirty="0">
                    <a:solidFill>
                      <a:schemeClr val="tx1"/>
                    </a:solidFill>
                    <a:latin typeface="Times New Roman" panose="02020603050405020304" pitchFamily="18" charset="0"/>
                    <a:ea typeface="宋体" panose="02010600030101010101" pitchFamily="2" charset="-122"/>
                  </a:rPr>
                  <a:t>:</a:t>
                </a:r>
              </a:p>
            </p:txBody>
          </p:sp>
          <p:sp>
            <p:nvSpPr>
              <p:cNvPr id="107560" name="Rectangle 36"/>
              <p:cNvSpPr/>
              <p:nvPr/>
            </p:nvSpPr>
            <p:spPr>
              <a:xfrm>
                <a:off x="5075" y="3020"/>
                <a:ext cx="410" cy="212"/>
              </a:xfrm>
              <a:prstGeom prst="rect">
                <a:avLst/>
              </a:prstGeom>
              <a:noFill/>
              <a:ln w="12700">
                <a:noFill/>
              </a:ln>
            </p:spPr>
            <p:txBody>
              <a:bodyPr wrap="none" lIns="90488" tIns="44450" rIns="90488" bIns="44450">
                <a:spAutoFit/>
              </a:bodyPr>
              <a:lstStyle/>
              <a:p>
                <a:r>
                  <a:rPr lang="en-US" altLang="zh-CN" i="0" dirty="0">
                    <a:solidFill>
                      <a:srgbClr val="000000"/>
                    </a:solidFill>
                    <a:latin typeface="Arial" panose="020B0604020202020204" pitchFamily="34" charset="0"/>
                    <a:ea typeface="宋体" panose="02010600030101010101" pitchFamily="2" charset="-122"/>
                  </a:rPr>
                  <a:t>B</a:t>
                </a:r>
                <a:r>
                  <a:rPr lang="en-US" altLang="zh-CN" sz="1600" i="0" dirty="0">
                    <a:solidFill>
                      <a:schemeClr val="tx1"/>
                    </a:solidFill>
                    <a:latin typeface="Times New Roman" panose="02020603050405020304" pitchFamily="18" charset="0"/>
                    <a:ea typeface="宋体" panose="02010600030101010101" pitchFamily="2" charset="-122"/>
                  </a:rPr>
                  <a:t> </a:t>
                </a:r>
                <a:r>
                  <a:rPr lang="en-US" altLang="zh-CN" i="0" dirty="0">
                    <a:solidFill>
                      <a:srgbClr val="000000"/>
                    </a:solidFill>
                    <a:latin typeface="Arial" panose="020B0604020202020204" pitchFamily="34" charset="0"/>
                    <a:ea typeface="宋体" panose="02010600030101010101" pitchFamily="2" charset="-122"/>
                  </a:rPr>
                  <a:t>32</a:t>
                </a:r>
              </a:p>
            </p:txBody>
          </p:sp>
          <p:sp>
            <p:nvSpPr>
              <p:cNvPr id="107561" name="Line 37"/>
              <p:cNvSpPr/>
              <p:nvPr/>
            </p:nvSpPr>
            <p:spPr>
              <a:xfrm>
                <a:off x="5088" y="3032"/>
                <a:ext cx="0" cy="176"/>
              </a:xfrm>
              <a:prstGeom prst="line">
                <a:avLst/>
              </a:prstGeom>
              <a:ln w="25400" cap="flat" cmpd="sng">
                <a:solidFill>
                  <a:schemeClr val="tx1"/>
                </a:solidFill>
                <a:prstDash val="solid"/>
                <a:headEnd type="none" w="med" len="med"/>
                <a:tailEnd type="none" w="med" len="med"/>
              </a:ln>
            </p:spPr>
          </p:sp>
          <p:sp>
            <p:nvSpPr>
              <p:cNvPr id="107562" name="Rectangle 38"/>
              <p:cNvSpPr/>
              <p:nvPr/>
            </p:nvSpPr>
            <p:spPr>
              <a:xfrm>
                <a:off x="4595" y="3020"/>
                <a:ext cx="378" cy="212"/>
              </a:xfrm>
              <a:prstGeom prst="rect">
                <a:avLst/>
              </a:prstGeom>
              <a:noFill/>
              <a:ln w="12700">
                <a:noFill/>
              </a:ln>
            </p:spPr>
            <p:txBody>
              <a:bodyPr wrap="none" lIns="90488" tIns="44450" rIns="90488" bIns="44450">
                <a:spAutoFit/>
              </a:bodyPr>
              <a:lstStyle/>
              <a:p>
                <a:r>
                  <a:rPr lang="en-US" altLang="zh-CN" i="0" dirty="0">
                    <a:solidFill>
                      <a:srgbClr val="000000"/>
                    </a:solidFill>
                    <a:latin typeface="Arial" panose="020B0604020202020204" pitchFamily="34" charset="0"/>
                    <a:ea typeface="宋体" panose="02010600030101010101" pitchFamily="2" charset="-122"/>
                  </a:rPr>
                  <a:t>B33</a:t>
                </a:r>
              </a:p>
            </p:txBody>
          </p:sp>
          <p:sp>
            <p:nvSpPr>
              <p:cNvPr id="107563" name="Line 39"/>
              <p:cNvSpPr/>
              <p:nvPr/>
            </p:nvSpPr>
            <p:spPr>
              <a:xfrm>
                <a:off x="4608" y="3032"/>
                <a:ext cx="0" cy="176"/>
              </a:xfrm>
              <a:prstGeom prst="line">
                <a:avLst/>
              </a:prstGeom>
              <a:ln w="25400" cap="flat" cmpd="sng">
                <a:solidFill>
                  <a:schemeClr val="tx1"/>
                </a:solidFill>
                <a:prstDash val="solid"/>
                <a:headEnd type="none" w="med" len="med"/>
                <a:tailEnd type="none" w="med" len="med"/>
              </a:ln>
            </p:spPr>
          </p:sp>
          <p:sp>
            <p:nvSpPr>
              <p:cNvPr id="107564" name="Rectangle 40"/>
              <p:cNvSpPr/>
              <p:nvPr/>
            </p:nvSpPr>
            <p:spPr>
              <a:xfrm>
                <a:off x="3779" y="3020"/>
                <a:ext cx="418" cy="212"/>
              </a:xfrm>
              <a:prstGeom prst="rect">
                <a:avLst/>
              </a:prstGeom>
              <a:noFill/>
              <a:ln w="12700">
                <a:noFill/>
              </a:ln>
            </p:spPr>
            <p:txBody>
              <a:bodyPr wrap="none" lIns="90488" tIns="44450" rIns="90488" bIns="44450">
                <a:spAutoFit/>
              </a:bodyPr>
              <a:lstStyle/>
              <a:p>
                <a:r>
                  <a:rPr lang="en-US" altLang="zh-CN" i="0" dirty="0">
                    <a:solidFill>
                      <a:srgbClr val="000000"/>
                    </a:solidFill>
                    <a:latin typeface="Arial" panose="020B0604020202020204" pitchFamily="34" charset="0"/>
                    <a:ea typeface="宋体" panose="02010600030101010101" pitchFamily="2" charset="-122"/>
                  </a:rPr>
                  <a:t>B 63</a:t>
                </a:r>
              </a:p>
            </p:txBody>
          </p:sp>
          <p:sp>
            <p:nvSpPr>
              <p:cNvPr id="107565" name="Line 41"/>
              <p:cNvSpPr/>
              <p:nvPr/>
            </p:nvSpPr>
            <p:spPr>
              <a:xfrm>
                <a:off x="4272" y="3032"/>
                <a:ext cx="0" cy="176"/>
              </a:xfrm>
              <a:prstGeom prst="line">
                <a:avLst/>
              </a:prstGeom>
              <a:ln w="25400" cap="flat" cmpd="sng">
                <a:solidFill>
                  <a:schemeClr val="tx1"/>
                </a:solidFill>
                <a:prstDash val="solid"/>
                <a:headEnd type="none" w="med" len="med"/>
                <a:tailEnd type="none" w="med" len="med"/>
              </a:ln>
            </p:spPr>
          </p:sp>
          <p:sp>
            <p:nvSpPr>
              <p:cNvPr id="107566" name="Rectangle 42"/>
              <p:cNvSpPr/>
              <p:nvPr/>
            </p:nvSpPr>
            <p:spPr>
              <a:xfrm rot="-5400000">
                <a:off x="4364" y="2972"/>
                <a:ext cx="165" cy="286"/>
              </a:xfrm>
              <a:prstGeom prst="rect">
                <a:avLst/>
              </a:prstGeom>
              <a:noFill/>
              <a:ln w="12700">
                <a:noFill/>
              </a:ln>
            </p:spPr>
            <p:txBody>
              <a:bodyPr wrap="none" lIns="90488" tIns="44450" rIns="90488" bIns="44450">
                <a:spAutoFit/>
              </a:bodyPr>
              <a:lstStyle/>
              <a:p>
                <a:r>
                  <a:rPr lang="zh-CN" altLang="en-US" sz="2400" i="0" dirty="0">
                    <a:solidFill>
                      <a:schemeClr val="tx1"/>
                    </a:solidFill>
                    <a:latin typeface="Times New Roman" panose="02020603050405020304" pitchFamily="18" charset="0"/>
                    <a:ea typeface="宋体" panose="02010600030101010101" pitchFamily="2" charset="-122"/>
                  </a:rPr>
                  <a:t>:</a:t>
                </a:r>
              </a:p>
            </p:txBody>
          </p:sp>
          <p:sp>
            <p:nvSpPr>
              <p:cNvPr id="107567" name="Rectangle 43"/>
              <p:cNvSpPr/>
              <p:nvPr/>
            </p:nvSpPr>
            <p:spPr>
              <a:xfrm>
                <a:off x="1667" y="2636"/>
                <a:ext cx="874" cy="212"/>
              </a:xfrm>
              <a:prstGeom prst="rect">
                <a:avLst/>
              </a:prstGeom>
              <a:noFill/>
              <a:ln w="12700">
                <a:noFill/>
              </a:ln>
            </p:spPr>
            <p:txBody>
              <a:bodyPr wrap="none" lIns="90488" tIns="44450" rIns="90488" bIns="44450">
                <a:spAutoFit/>
              </a:bodyPr>
              <a:lstStyle/>
              <a:p>
                <a:r>
                  <a:rPr lang="zh-CN" altLang="en-US" sz="1600" i="0" dirty="0">
                    <a:solidFill>
                      <a:schemeClr val="tx1"/>
                    </a:solidFill>
                    <a:latin typeface="Times New Roman" panose="02020603050405020304" pitchFamily="18" charset="0"/>
                    <a:ea typeface="宋体" panose="02010600030101010101" pitchFamily="2" charset="-122"/>
                  </a:rPr>
                  <a:t> </a:t>
                </a:r>
                <a:r>
                  <a:rPr lang="en-US" altLang="zh-CN" i="0" dirty="0">
                    <a:solidFill>
                      <a:srgbClr val="0000FF"/>
                    </a:solidFill>
                    <a:latin typeface="Arial" panose="020B0604020202020204" pitchFamily="34" charset="0"/>
                    <a:ea typeface="宋体" panose="02010600030101010101" pitchFamily="2" charset="-122"/>
                  </a:rPr>
                  <a:t>Cache Tag</a:t>
                </a:r>
              </a:p>
            </p:txBody>
          </p:sp>
          <p:sp>
            <p:nvSpPr>
              <p:cNvPr id="107568" name="Line 44"/>
              <p:cNvSpPr/>
              <p:nvPr/>
            </p:nvSpPr>
            <p:spPr>
              <a:xfrm>
                <a:off x="4368" y="2224"/>
                <a:ext cx="0" cy="176"/>
              </a:xfrm>
              <a:prstGeom prst="line">
                <a:avLst/>
              </a:prstGeom>
              <a:ln w="25400" cap="flat" cmpd="sng">
                <a:solidFill>
                  <a:schemeClr val="tx1"/>
                </a:solidFill>
                <a:prstDash val="solid"/>
                <a:headEnd type="none" w="med" len="med"/>
                <a:tailEnd type="none" w="med" len="med"/>
              </a:ln>
            </p:spPr>
          </p:sp>
          <p:sp>
            <p:nvSpPr>
              <p:cNvPr id="107569" name="Rectangle 45"/>
              <p:cNvSpPr/>
              <p:nvPr/>
            </p:nvSpPr>
            <p:spPr>
              <a:xfrm>
                <a:off x="4403" y="2212"/>
                <a:ext cx="882" cy="212"/>
              </a:xfrm>
              <a:prstGeom prst="rect">
                <a:avLst/>
              </a:prstGeom>
              <a:noFill/>
              <a:ln w="12700">
                <a:noFill/>
              </a:ln>
            </p:spPr>
            <p:txBody>
              <a:bodyPr wrap="none" lIns="90488" tIns="44450" rIns="90488" bIns="44450">
                <a:spAutoFit/>
              </a:bodyPr>
              <a:lstStyle/>
              <a:p>
                <a:r>
                  <a:rPr lang="en-US" altLang="zh-CN" i="0" dirty="0">
                    <a:solidFill>
                      <a:srgbClr val="000000"/>
                    </a:solidFill>
                    <a:latin typeface="Arial" panose="020B0604020202020204" pitchFamily="34" charset="0"/>
                    <a:ea typeface="宋体" panose="02010600030101010101" pitchFamily="2" charset="-122"/>
                  </a:rPr>
                  <a:t>Byte</a:t>
                </a:r>
                <a:r>
                  <a:rPr lang="en-US" altLang="zh-CN" sz="1600" i="0" dirty="0">
                    <a:solidFill>
                      <a:schemeClr val="tx1"/>
                    </a:solidFill>
                    <a:latin typeface="Times New Roman" panose="02020603050405020304" pitchFamily="18" charset="0"/>
                    <a:ea typeface="宋体" panose="02010600030101010101" pitchFamily="2" charset="-122"/>
                  </a:rPr>
                  <a:t> </a:t>
                </a:r>
                <a:r>
                  <a:rPr lang="en-US" altLang="zh-CN" i="0" dirty="0">
                    <a:solidFill>
                      <a:srgbClr val="000000"/>
                    </a:solidFill>
                    <a:latin typeface="Arial" panose="020B0604020202020204" pitchFamily="34" charset="0"/>
                    <a:ea typeface="宋体" panose="02010600030101010101" pitchFamily="2" charset="-122"/>
                  </a:rPr>
                  <a:t>Select</a:t>
                </a:r>
              </a:p>
            </p:txBody>
          </p:sp>
          <p:sp>
            <p:nvSpPr>
              <p:cNvPr id="107570" name="Rectangle 46"/>
              <p:cNvSpPr/>
              <p:nvPr/>
            </p:nvSpPr>
            <p:spPr>
              <a:xfrm>
                <a:off x="4499" y="2404"/>
                <a:ext cx="763" cy="229"/>
              </a:xfrm>
              <a:prstGeom prst="rect">
                <a:avLst/>
              </a:prstGeom>
              <a:noFill/>
              <a:ln w="12700">
                <a:noFill/>
              </a:ln>
            </p:spPr>
            <p:txBody>
              <a:bodyPr wrap="none" lIns="90488" tIns="44450" rIns="90488" bIns="44450">
                <a:spAutoFit/>
              </a:bodyPr>
              <a:lstStyle/>
              <a:p>
                <a:r>
                  <a:rPr lang="en-US" altLang="zh-CN" sz="2000" i="0" dirty="0">
                    <a:solidFill>
                      <a:srgbClr val="CC0000"/>
                    </a:solidFill>
                    <a:latin typeface="Arial" panose="020B0604020202020204" pitchFamily="34" charset="0"/>
                    <a:ea typeface="宋体" panose="02010600030101010101" pitchFamily="2" charset="-122"/>
                  </a:rPr>
                  <a:t>Ex: 0x01</a:t>
                </a:r>
              </a:p>
            </p:txBody>
          </p:sp>
          <p:sp>
            <p:nvSpPr>
              <p:cNvPr id="107571" name="Oval 47"/>
              <p:cNvSpPr/>
              <p:nvPr/>
            </p:nvSpPr>
            <p:spPr>
              <a:xfrm>
                <a:off x="1256" y="2840"/>
                <a:ext cx="176" cy="176"/>
              </a:xfrm>
              <a:prstGeom prst="ellipse">
                <a:avLst/>
              </a:prstGeom>
              <a:noFill/>
              <a:ln w="25400" cap="flat" cmpd="sng">
                <a:solidFill>
                  <a:schemeClr val="tx1"/>
                </a:solidFill>
                <a:prstDash val="solid"/>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107572" name="Rectangle 48"/>
              <p:cNvSpPr/>
              <p:nvPr/>
            </p:nvSpPr>
            <p:spPr>
              <a:xfrm>
                <a:off x="1264" y="2829"/>
                <a:ext cx="207" cy="229"/>
              </a:xfrm>
              <a:prstGeom prst="rect">
                <a:avLst/>
              </a:prstGeom>
              <a:noFill/>
              <a:ln w="12700">
                <a:noFill/>
              </a:ln>
            </p:spPr>
            <p:txBody>
              <a:bodyPr wrap="none" lIns="90488" tIns="44450" rIns="90488" bIns="44450">
                <a:spAutoFit/>
              </a:bodyPr>
              <a:lstStyle/>
              <a:p>
                <a:r>
                  <a:rPr lang="en-US" altLang="zh-CN" sz="2000" i="0" dirty="0">
                    <a:solidFill>
                      <a:schemeClr val="tx1"/>
                    </a:solidFill>
                    <a:latin typeface="Arial" panose="020B0604020202020204" pitchFamily="34" charset="0"/>
                    <a:ea typeface="宋体" panose="02010600030101010101" pitchFamily="2" charset="-122"/>
                  </a:rPr>
                  <a:t>=</a:t>
                </a:r>
              </a:p>
            </p:txBody>
          </p:sp>
          <p:sp>
            <p:nvSpPr>
              <p:cNvPr id="107573" name="Line 49"/>
              <p:cNvSpPr/>
              <p:nvPr/>
            </p:nvSpPr>
            <p:spPr>
              <a:xfrm flipH="1">
                <a:off x="1432" y="2928"/>
                <a:ext cx="256" cy="0"/>
              </a:xfrm>
              <a:prstGeom prst="line">
                <a:avLst/>
              </a:prstGeom>
              <a:ln w="25400" cap="flat" cmpd="sng">
                <a:solidFill>
                  <a:schemeClr val="tx1"/>
                </a:solidFill>
                <a:prstDash val="solid"/>
                <a:headEnd type="none" w="med" len="med"/>
                <a:tailEnd type="triangle" w="med" len="med"/>
              </a:ln>
            </p:spPr>
          </p:sp>
          <p:sp>
            <p:nvSpPr>
              <p:cNvPr id="107574" name="Oval 50"/>
              <p:cNvSpPr/>
              <p:nvPr/>
            </p:nvSpPr>
            <p:spPr>
              <a:xfrm>
                <a:off x="1256" y="3224"/>
                <a:ext cx="176" cy="176"/>
              </a:xfrm>
              <a:prstGeom prst="ellipse">
                <a:avLst/>
              </a:prstGeom>
              <a:noFill/>
              <a:ln w="25400" cap="flat" cmpd="sng">
                <a:solidFill>
                  <a:schemeClr val="tx1"/>
                </a:solidFill>
                <a:prstDash val="solid"/>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107575" name="Rectangle 51"/>
              <p:cNvSpPr/>
              <p:nvPr/>
            </p:nvSpPr>
            <p:spPr>
              <a:xfrm>
                <a:off x="1247" y="3212"/>
                <a:ext cx="207" cy="230"/>
              </a:xfrm>
              <a:prstGeom prst="rect">
                <a:avLst/>
              </a:prstGeom>
              <a:noFill/>
              <a:ln w="12700">
                <a:noFill/>
              </a:ln>
            </p:spPr>
            <p:txBody>
              <a:bodyPr wrap="none" lIns="90488" tIns="44450" rIns="90488" bIns="44450">
                <a:spAutoFit/>
              </a:bodyPr>
              <a:lstStyle/>
              <a:p>
                <a:r>
                  <a:rPr lang="en-US" altLang="zh-CN" sz="2000" i="0" dirty="0">
                    <a:solidFill>
                      <a:schemeClr val="tx1"/>
                    </a:solidFill>
                    <a:latin typeface="Arial" panose="020B0604020202020204" pitchFamily="34" charset="0"/>
                    <a:ea typeface="宋体" panose="02010600030101010101" pitchFamily="2" charset="-122"/>
                  </a:rPr>
                  <a:t>=</a:t>
                </a:r>
              </a:p>
            </p:txBody>
          </p:sp>
          <p:sp>
            <p:nvSpPr>
              <p:cNvPr id="107576" name="Line 52"/>
              <p:cNvSpPr/>
              <p:nvPr/>
            </p:nvSpPr>
            <p:spPr>
              <a:xfrm flipH="1">
                <a:off x="1432" y="3312"/>
                <a:ext cx="256" cy="0"/>
              </a:xfrm>
              <a:prstGeom prst="line">
                <a:avLst/>
              </a:prstGeom>
              <a:ln w="25400" cap="flat" cmpd="sng">
                <a:solidFill>
                  <a:schemeClr val="tx1"/>
                </a:solidFill>
                <a:prstDash val="solid"/>
                <a:headEnd type="none" w="med" len="med"/>
                <a:tailEnd type="triangle" w="med" len="med"/>
              </a:ln>
            </p:spPr>
          </p:sp>
          <p:sp>
            <p:nvSpPr>
              <p:cNvPr id="107577" name="Oval 53"/>
              <p:cNvSpPr/>
              <p:nvPr/>
            </p:nvSpPr>
            <p:spPr>
              <a:xfrm>
                <a:off x="1016" y="3032"/>
                <a:ext cx="176" cy="176"/>
              </a:xfrm>
              <a:prstGeom prst="ellipse">
                <a:avLst/>
              </a:prstGeom>
              <a:noFill/>
              <a:ln w="25400" cap="flat" cmpd="sng">
                <a:solidFill>
                  <a:schemeClr val="tx1"/>
                </a:solidFill>
                <a:prstDash val="solid"/>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107578" name="Rectangle 54"/>
              <p:cNvSpPr/>
              <p:nvPr/>
            </p:nvSpPr>
            <p:spPr>
              <a:xfrm>
                <a:off x="1020" y="3020"/>
                <a:ext cx="207" cy="229"/>
              </a:xfrm>
              <a:prstGeom prst="rect">
                <a:avLst/>
              </a:prstGeom>
              <a:noFill/>
              <a:ln w="12700">
                <a:noFill/>
              </a:ln>
            </p:spPr>
            <p:txBody>
              <a:bodyPr wrap="none" lIns="90488" tIns="44450" rIns="90488" bIns="44450">
                <a:spAutoFit/>
              </a:bodyPr>
              <a:lstStyle/>
              <a:p>
                <a:r>
                  <a:rPr lang="en-US" altLang="zh-CN" sz="2000" i="0" dirty="0">
                    <a:solidFill>
                      <a:schemeClr val="tx1"/>
                    </a:solidFill>
                    <a:latin typeface="Arial" panose="020B0604020202020204" pitchFamily="34" charset="0"/>
                    <a:ea typeface="宋体" panose="02010600030101010101" pitchFamily="2" charset="-122"/>
                  </a:rPr>
                  <a:t>=</a:t>
                </a:r>
              </a:p>
            </p:txBody>
          </p:sp>
          <p:sp>
            <p:nvSpPr>
              <p:cNvPr id="107579" name="Line 55"/>
              <p:cNvSpPr/>
              <p:nvPr/>
            </p:nvSpPr>
            <p:spPr>
              <a:xfrm flipH="1">
                <a:off x="1192" y="3120"/>
                <a:ext cx="496" cy="0"/>
              </a:xfrm>
              <a:prstGeom prst="line">
                <a:avLst/>
              </a:prstGeom>
              <a:ln w="25400" cap="flat" cmpd="sng">
                <a:solidFill>
                  <a:schemeClr val="tx1"/>
                </a:solidFill>
                <a:prstDash val="solid"/>
                <a:headEnd type="none" w="med" len="med"/>
                <a:tailEnd type="triangle" w="med" len="med"/>
              </a:ln>
            </p:spPr>
          </p:sp>
          <p:sp>
            <p:nvSpPr>
              <p:cNvPr id="107580" name="Oval 56"/>
              <p:cNvSpPr/>
              <p:nvPr/>
            </p:nvSpPr>
            <p:spPr>
              <a:xfrm>
                <a:off x="1016" y="3416"/>
                <a:ext cx="176" cy="176"/>
              </a:xfrm>
              <a:prstGeom prst="ellipse">
                <a:avLst/>
              </a:prstGeom>
              <a:noFill/>
              <a:ln w="25400" cap="flat" cmpd="sng">
                <a:solidFill>
                  <a:schemeClr val="tx1"/>
                </a:solidFill>
                <a:prstDash val="solid"/>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107581" name="Line 57"/>
              <p:cNvSpPr/>
              <p:nvPr/>
            </p:nvSpPr>
            <p:spPr>
              <a:xfrm flipH="1">
                <a:off x="1192" y="3504"/>
                <a:ext cx="496" cy="0"/>
              </a:xfrm>
              <a:prstGeom prst="line">
                <a:avLst/>
              </a:prstGeom>
              <a:ln w="25400" cap="flat" cmpd="sng">
                <a:solidFill>
                  <a:schemeClr val="tx1"/>
                </a:solidFill>
                <a:prstDash val="solid"/>
                <a:headEnd type="none" w="med" len="med"/>
                <a:tailEnd type="triangle" w="med" len="med"/>
              </a:ln>
            </p:spPr>
          </p:sp>
          <p:sp>
            <p:nvSpPr>
              <p:cNvPr id="107582" name="Rectangle 58"/>
              <p:cNvSpPr/>
              <p:nvPr/>
            </p:nvSpPr>
            <p:spPr>
              <a:xfrm>
                <a:off x="1020" y="3404"/>
                <a:ext cx="207" cy="229"/>
              </a:xfrm>
              <a:prstGeom prst="rect">
                <a:avLst/>
              </a:prstGeom>
              <a:noFill/>
              <a:ln w="12700">
                <a:noFill/>
              </a:ln>
            </p:spPr>
            <p:txBody>
              <a:bodyPr wrap="none" lIns="90488" tIns="44450" rIns="90488" bIns="44450">
                <a:spAutoFit/>
              </a:bodyPr>
              <a:lstStyle/>
              <a:p>
                <a:r>
                  <a:rPr lang="en-US" altLang="zh-CN" sz="2000" i="0" dirty="0">
                    <a:solidFill>
                      <a:schemeClr val="tx1"/>
                    </a:solidFill>
                    <a:latin typeface="Arial" panose="020B0604020202020204" pitchFamily="34" charset="0"/>
                    <a:ea typeface="宋体" panose="02010600030101010101" pitchFamily="2" charset="-122"/>
                  </a:rPr>
                  <a:t>=</a:t>
                </a:r>
              </a:p>
            </p:txBody>
          </p:sp>
          <p:sp>
            <p:nvSpPr>
              <p:cNvPr id="107583" name="Line 59"/>
              <p:cNvSpPr/>
              <p:nvPr/>
            </p:nvSpPr>
            <p:spPr>
              <a:xfrm>
                <a:off x="672" y="2404"/>
                <a:ext cx="0" cy="1476"/>
              </a:xfrm>
              <a:prstGeom prst="line">
                <a:avLst/>
              </a:prstGeom>
              <a:ln w="25400" cap="flat" cmpd="sng">
                <a:solidFill>
                  <a:schemeClr val="tx1"/>
                </a:solidFill>
                <a:prstDash val="solid"/>
                <a:headEnd type="none" w="med" len="med"/>
                <a:tailEnd type="none" w="med" len="med"/>
              </a:ln>
            </p:spPr>
          </p:sp>
          <p:sp>
            <p:nvSpPr>
              <p:cNvPr id="107584" name="Line 60"/>
              <p:cNvSpPr/>
              <p:nvPr/>
            </p:nvSpPr>
            <p:spPr>
              <a:xfrm>
                <a:off x="680" y="3504"/>
                <a:ext cx="320" cy="0"/>
              </a:xfrm>
              <a:prstGeom prst="line">
                <a:avLst/>
              </a:prstGeom>
              <a:ln w="25400" cap="flat" cmpd="sng">
                <a:solidFill>
                  <a:schemeClr val="tx1"/>
                </a:solidFill>
                <a:prstDash val="solid"/>
                <a:headEnd type="none" w="med" len="med"/>
                <a:tailEnd type="triangle" w="med" len="med"/>
              </a:ln>
            </p:spPr>
          </p:sp>
          <p:sp>
            <p:nvSpPr>
              <p:cNvPr id="107585" name="Line 61"/>
              <p:cNvSpPr/>
              <p:nvPr/>
            </p:nvSpPr>
            <p:spPr>
              <a:xfrm>
                <a:off x="680" y="3120"/>
                <a:ext cx="320" cy="0"/>
              </a:xfrm>
              <a:prstGeom prst="line">
                <a:avLst/>
              </a:prstGeom>
              <a:ln w="25400" cap="flat" cmpd="sng">
                <a:solidFill>
                  <a:schemeClr val="tx1"/>
                </a:solidFill>
                <a:prstDash val="solid"/>
                <a:headEnd type="none" w="med" len="med"/>
                <a:tailEnd type="triangle" w="med" len="med"/>
              </a:ln>
            </p:spPr>
          </p:sp>
          <p:sp>
            <p:nvSpPr>
              <p:cNvPr id="107586" name="Line 62"/>
              <p:cNvSpPr/>
              <p:nvPr/>
            </p:nvSpPr>
            <p:spPr>
              <a:xfrm>
                <a:off x="680" y="3312"/>
                <a:ext cx="560" cy="0"/>
              </a:xfrm>
              <a:prstGeom prst="line">
                <a:avLst/>
              </a:prstGeom>
              <a:ln w="25400" cap="flat" cmpd="sng">
                <a:solidFill>
                  <a:schemeClr val="tx1"/>
                </a:solidFill>
                <a:prstDash val="solid"/>
                <a:headEnd type="none" w="med" len="med"/>
                <a:tailEnd type="triangle" w="med" len="med"/>
              </a:ln>
            </p:spPr>
          </p:sp>
          <p:sp>
            <p:nvSpPr>
              <p:cNvPr id="107587" name="Line 63"/>
              <p:cNvSpPr/>
              <p:nvPr/>
            </p:nvSpPr>
            <p:spPr>
              <a:xfrm>
                <a:off x="680" y="2928"/>
                <a:ext cx="560" cy="0"/>
              </a:xfrm>
              <a:prstGeom prst="line">
                <a:avLst/>
              </a:prstGeom>
              <a:ln w="25400" cap="flat" cmpd="sng">
                <a:solidFill>
                  <a:schemeClr val="tx1"/>
                </a:solidFill>
                <a:prstDash val="solid"/>
                <a:headEnd type="none" w="med" len="med"/>
                <a:tailEnd type="triangle" w="med" len="med"/>
              </a:ln>
            </p:spPr>
          </p:sp>
          <p:sp>
            <p:nvSpPr>
              <p:cNvPr id="107588" name="Oval 64"/>
              <p:cNvSpPr/>
              <p:nvPr/>
            </p:nvSpPr>
            <p:spPr>
              <a:xfrm>
                <a:off x="1016" y="3800"/>
                <a:ext cx="176" cy="176"/>
              </a:xfrm>
              <a:prstGeom prst="ellipse">
                <a:avLst/>
              </a:prstGeom>
              <a:noFill/>
              <a:ln w="25400" cap="flat" cmpd="sng">
                <a:solidFill>
                  <a:schemeClr val="tx1"/>
                </a:solidFill>
                <a:prstDash val="solid"/>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107589" name="Line 65"/>
              <p:cNvSpPr/>
              <p:nvPr/>
            </p:nvSpPr>
            <p:spPr>
              <a:xfrm flipH="1">
                <a:off x="1192" y="3888"/>
                <a:ext cx="496" cy="0"/>
              </a:xfrm>
              <a:prstGeom prst="line">
                <a:avLst/>
              </a:prstGeom>
              <a:ln w="25400" cap="flat" cmpd="sng">
                <a:solidFill>
                  <a:schemeClr val="tx1"/>
                </a:solidFill>
                <a:prstDash val="solid"/>
                <a:headEnd type="none" w="med" len="med"/>
                <a:tailEnd type="triangle" w="med" len="med"/>
              </a:ln>
            </p:spPr>
          </p:sp>
          <p:sp>
            <p:nvSpPr>
              <p:cNvPr id="107590" name="Rectangle 66"/>
              <p:cNvSpPr/>
              <p:nvPr/>
            </p:nvSpPr>
            <p:spPr>
              <a:xfrm>
                <a:off x="1020" y="3788"/>
                <a:ext cx="207" cy="229"/>
              </a:xfrm>
              <a:prstGeom prst="rect">
                <a:avLst/>
              </a:prstGeom>
              <a:noFill/>
              <a:ln w="12700">
                <a:noFill/>
              </a:ln>
            </p:spPr>
            <p:txBody>
              <a:bodyPr wrap="none" lIns="90488" tIns="44450" rIns="90488" bIns="44450">
                <a:spAutoFit/>
              </a:bodyPr>
              <a:lstStyle/>
              <a:p>
                <a:r>
                  <a:rPr lang="en-US" altLang="zh-CN" sz="2000" i="0" dirty="0">
                    <a:solidFill>
                      <a:schemeClr val="tx1"/>
                    </a:solidFill>
                    <a:latin typeface="Arial" panose="020B0604020202020204" pitchFamily="34" charset="0"/>
                    <a:ea typeface="宋体" panose="02010600030101010101" pitchFamily="2" charset="-122"/>
                  </a:rPr>
                  <a:t>=</a:t>
                </a:r>
              </a:p>
            </p:txBody>
          </p:sp>
          <p:sp>
            <p:nvSpPr>
              <p:cNvPr id="107591" name="Line 67"/>
              <p:cNvSpPr/>
              <p:nvPr/>
            </p:nvSpPr>
            <p:spPr>
              <a:xfrm>
                <a:off x="680" y="3888"/>
                <a:ext cx="320" cy="0"/>
              </a:xfrm>
              <a:prstGeom prst="line">
                <a:avLst/>
              </a:prstGeom>
              <a:ln w="25400" cap="flat" cmpd="sng">
                <a:solidFill>
                  <a:schemeClr val="tx1"/>
                </a:solidFill>
                <a:prstDash val="solid"/>
                <a:headEnd type="none" w="med" len="med"/>
                <a:tailEnd type="triangle" w="med" len="med"/>
              </a:ln>
            </p:spPr>
          </p:sp>
          <p:sp>
            <p:nvSpPr>
              <p:cNvPr id="107592" name="Line 68"/>
              <p:cNvSpPr/>
              <p:nvPr/>
            </p:nvSpPr>
            <p:spPr>
              <a:xfrm>
                <a:off x="4848" y="2614"/>
                <a:ext cx="0" cy="210"/>
              </a:xfrm>
              <a:prstGeom prst="line">
                <a:avLst/>
              </a:prstGeom>
              <a:ln w="38100" cap="flat" cmpd="sng">
                <a:solidFill>
                  <a:schemeClr val="tx1"/>
                </a:solidFill>
                <a:prstDash val="solid"/>
                <a:headEnd type="none" w="med" len="med"/>
                <a:tailEnd type="triangle" w="med" len="med"/>
              </a:ln>
            </p:spPr>
          </p:sp>
          <p:sp>
            <p:nvSpPr>
              <p:cNvPr id="107593" name="Rectangle 69"/>
              <p:cNvSpPr/>
              <p:nvPr/>
            </p:nvSpPr>
            <p:spPr>
              <a:xfrm>
                <a:off x="1323" y="3587"/>
                <a:ext cx="178" cy="264"/>
              </a:xfrm>
              <a:prstGeom prst="rect">
                <a:avLst/>
              </a:prstGeom>
              <a:noFill/>
              <a:ln w="12700">
                <a:noFill/>
              </a:ln>
            </p:spPr>
            <p:txBody>
              <a:bodyPr wrap="none" lIns="90488" tIns="44450" rIns="90488" bIns="44450">
                <a:spAutoFit/>
              </a:bodyPr>
              <a:lstStyle/>
              <a:p>
                <a:r>
                  <a:rPr lang="zh-CN" altLang="en-US" sz="2400" i="0" dirty="0">
                    <a:solidFill>
                      <a:schemeClr val="tx1"/>
                    </a:solidFill>
                    <a:latin typeface="Times New Roman" panose="02020603050405020304" pitchFamily="18" charset="0"/>
                    <a:ea typeface="宋体" panose="02010600030101010101" pitchFamily="2" charset="-122"/>
                  </a:rPr>
                  <a:t>:</a:t>
                </a:r>
              </a:p>
            </p:txBody>
          </p:sp>
        </p:grpSp>
      </p:grpSp>
      <p:sp>
        <p:nvSpPr>
          <p:cNvPr id="439368" name="Text Box 72"/>
          <p:cNvSpPr txBox="1"/>
          <p:nvPr/>
        </p:nvSpPr>
        <p:spPr>
          <a:xfrm>
            <a:off x="971550" y="3878263"/>
            <a:ext cx="3195638" cy="304800"/>
          </a:xfrm>
          <a:prstGeom prst="rect">
            <a:avLst/>
          </a:prstGeom>
          <a:noFill/>
          <a:ln w="9525">
            <a:noFill/>
          </a:ln>
        </p:spPr>
        <p:txBody>
          <a:bodyPr lIns="0" tIns="0" rIns="0" bIns="0">
            <a:spAutoFit/>
          </a:bodyPr>
          <a:lstStyle/>
          <a:p>
            <a:pPr eaLnBrk="1" hangingPunct="1">
              <a:spcBef>
                <a:spcPct val="50000"/>
              </a:spcBef>
            </a:pPr>
            <a:r>
              <a:rPr lang="zh-CN" altLang="en-US" sz="2000" i="0" dirty="0">
                <a:solidFill>
                  <a:srgbClr val="FF0000"/>
                </a:solidFill>
                <a:latin typeface="Arial" panose="020B0604020202020204" pitchFamily="34" charset="0"/>
                <a:ea typeface="黑体" panose="02010609060101010101" pitchFamily="49" charset="-122"/>
              </a:rPr>
              <a:t>问题：需要多少个比较器？</a:t>
            </a:r>
          </a:p>
        </p:txBody>
      </p:sp>
      <p:sp>
        <p:nvSpPr>
          <p:cNvPr id="439370" name="Text Box 74"/>
          <p:cNvSpPr txBox="1"/>
          <p:nvPr/>
        </p:nvSpPr>
        <p:spPr>
          <a:xfrm>
            <a:off x="3986213" y="3878263"/>
            <a:ext cx="2114550" cy="274637"/>
          </a:xfrm>
          <a:prstGeom prst="rect">
            <a:avLst/>
          </a:prstGeom>
          <a:noFill/>
          <a:ln w="9525">
            <a:noFill/>
          </a:ln>
        </p:spPr>
        <p:txBody>
          <a:bodyPr lIns="0" tIns="0" rIns="0" bIns="0">
            <a:spAutoFit/>
          </a:bodyPr>
          <a:lstStyle/>
          <a:p>
            <a:pPr eaLnBrk="1" hangingPunct="1">
              <a:spcBef>
                <a:spcPct val="50000"/>
              </a:spcBef>
            </a:pPr>
            <a:r>
              <a:rPr lang="zh-CN" altLang="en-US" i="0" dirty="0">
                <a:solidFill>
                  <a:srgbClr val="0000FF"/>
                </a:solidFill>
                <a:latin typeface="Arial" panose="020B0604020202020204" pitchFamily="34" charset="0"/>
                <a:ea typeface="黑体" panose="02010609060101010101" pitchFamily="49" charset="-122"/>
              </a:rPr>
              <a:t>每行一个比较器！</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39299">
                                            <p:txEl>
                                              <p:pRg st="1" end="1"/>
                                            </p:txEl>
                                          </p:spTgt>
                                        </p:tgtEl>
                                        <p:attrNameLst>
                                          <p:attrName>style.visibility</p:attrName>
                                        </p:attrNameLst>
                                      </p:cBhvr>
                                      <p:to>
                                        <p:strVal val="visible"/>
                                      </p:to>
                                    </p:set>
                                    <p:animEffect transition="in" filter="blinds(horizontal)">
                                      <p:cBhvr>
                                        <p:cTn id="7" dur="500"/>
                                        <p:tgtEl>
                                          <p:spTgt spid="43929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39299">
                                            <p:txEl>
                                              <p:pRg st="2" end="2"/>
                                            </p:txEl>
                                          </p:spTgt>
                                        </p:tgtEl>
                                        <p:attrNameLst>
                                          <p:attrName>style.visibility</p:attrName>
                                        </p:attrNameLst>
                                      </p:cBhvr>
                                      <p:to>
                                        <p:strVal val="visible"/>
                                      </p:to>
                                    </p:set>
                                    <p:animEffect transition="in" filter="blinds(horizontal)">
                                      <p:cBhvr>
                                        <p:cTn id="12" dur="500"/>
                                        <p:tgtEl>
                                          <p:spTgt spid="43929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439299">
                                            <p:txEl>
                                              <p:pRg st="3" end="3"/>
                                            </p:txEl>
                                          </p:spTgt>
                                        </p:tgtEl>
                                        <p:attrNameLst>
                                          <p:attrName>style.visibility</p:attrName>
                                        </p:attrNameLst>
                                      </p:cBhvr>
                                      <p:to>
                                        <p:strVal val="visible"/>
                                      </p:to>
                                    </p:set>
                                    <p:animEffect transition="in" filter="blinds(horizontal)">
                                      <p:cBhvr>
                                        <p:cTn id="17" dur="500"/>
                                        <p:tgtEl>
                                          <p:spTgt spid="439299">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439299">
                                            <p:txEl>
                                              <p:pRg st="4" end="4"/>
                                            </p:txEl>
                                          </p:spTgt>
                                        </p:tgtEl>
                                        <p:attrNameLst>
                                          <p:attrName>style.visibility</p:attrName>
                                        </p:attrNameLst>
                                      </p:cBhvr>
                                      <p:to>
                                        <p:strVal val="visible"/>
                                      </p:to>
                                    </p:set>
                                    <p:animEffect transition="in" filter="blinds(horizontal)">
                                      <p:cBhvr>
                                        <p:cTn id="22" dur="500"/>
                                        <p:tgtEl>
                                          <p:spTgt spid="439299">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439299">
                                            <p:txEl>
                                              <p:pRg st="5" end="5"/>
                                            </p:txEl>
                                          </p:spTgt>
                                        </p:tgtEl>
                                        <p:attrNameLst>
                                          <p:attrName>style.visibility</p:attrName>
                                        </p:attrNameLst>
                                      </p:cBhvr>
                                      <p:to>
                                        <p:strVal val="visible"/>
                                      </p:to>
                                    </p:set>
                                    <p:animEffect transition="in" filter="blinds(horizontal)">
                                      <p:cBhvr>
                                        <p:cTn id="27" dur="500"/>
                                        <p:tgtEl>
                                          <p:spTgt spid="439299">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439367"/>
                                        </p:tgtEl>
                                        <p:attrNameLst>
                                          <p:attrName>style.visibility</p:attrName>
                                        </p:attrNameLst>
                                      </p:cBhvr>
                                      <p:to>
                                        <p:strVal val="visible"/>
                                      </p:to>
                                    </p:set>
                                    <p:animEffect transition="in" filter="blinds(horizontal)">
                                      <p:cBhvr>
                                        <p:cTn id="32" dur="500"/>
                                        <p:tgtEl>
                                          <p:spTgt spid="439367"/>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439368"/>
                                        </p:tgtEl>
                                        <p:attrNameLst>
                                          <p:attrName>style.visibility</p:attrName>
                                        </p:attrNameLst>
                                      </p:cBhvr>
                                      <p:to>
                                        <p:strVal val="visible"/>
                                      </p:to>
                                    </p:set>
                                    <p:animEffect transition="in" filter="blinds(horizontal)">
                                      <p:cBhvr>
                                        <p:cTn id="37" dur="500"/>
                                        <p:tgtEl>
                                          <p:spTgt spid="439368"/>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439370"/>
                                        </p:tgtEl>
                                        <p:attrNameLst>
                                          <p:attrName>style.visibility</p:attrName>
                                        </p:attrNameLst>
                                      </p:cBhvr>
                                      <p:to>
                                        <p:strVal val="visible"/>
                                      </p:to>
                                    </p:set>
                                    <p:animEffect transition="in" filter="blinds(horizontal)">
                                      <p:cBhvr>
                                        <p:cTn id="42" dur="500"/>
                                        <p:tgtEl>
                                          <p:spTgt spid="4393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9368" grpId="0"/>
      <p:bldP spid="439370"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descr="fully-associative-mapping"/>
          <p:cNvPicPr>
            <a:picLocks noChangeAspect="1"/>
          </p:cNvPicPr>
          <p:nvPr/>
        </p:nvPicPr>
        <p:blipFill>
          <a:blip r:embed="rId2"/>
          <a:stretch>
            <a:fillRect/>
          </a:stretch>
        </p:blipFill>
        <p:spPr>
          <a:xfrm>
            <a:off x="161925" y="69850"/>
            <a:ext cx="8937625" cy="5654675"/>
          </a:xfrm>
          <a:prstGeom prst="rect">
            <a:avLst/>
          </a:prstGeom>
          <a:noFill/>
          <a:ln w="9525">
            <a:noFill/>
          </a:ln>
        </p:spPr>
      </p:pic>
      <p:sp>
        <p:nvSpPr>
          <p:cNvPr id="440324" name="Rectangle 4"/>
          <p:cNvSpPr/>
          <p:nvPr/>
        </p:nvSpPr>
        <p:spPr>
          <a:xfrm>
            <a:off x="206375" y="5589588"/>
            <a:ext cx="6996113" cy="1182687"/>
          </a:xfrm>
          <a:prstGeom prst="rect">
            <a:avLst/>
          </a:prstGeom>
          <a:solidFill>
            <a:schemeClr val="bg1"/>
          </a:solidFill>
          <a:ln w="9525">
            <a:noFill/>
          </a:ln>
        </p:spPr>
        <p:txBody>
          <a:bodyPr/>
          <a:lstStyle>
            <a:lvl1pPr marL="342900" indent="-342900" algn="l" rtl="0" fontAlgn="base">
              <a:spcBef>
                <a:spcPct val="20000"/>
              </a:spcBef>
              <a:spcAft>
                <a:spcPct val="0"/>
              </a:spcAft>
              <a:buClr>
                <a:schemeClr val="accent1"/>
              </a:buClr>
              <a:buSzPct val="80000"/>
              <a:buFont typeface="Wingdings" panose="05000000000000000000" pitchFamily="2" charset="2"/>
              <a:buChar char="u"/>
              <a:defRPr kumimoji="1" sz="2400" i="0" kern="1200">
                <a:solidFill>
                  <a:schemeClr val="tx1"/>
                </a:solidFill>
                <a:latin typeface="+mn-lt"/>
                <a:ea typeface="+mn-ea"/>
                <a:cs typeface="+mn-cs"/>
              </a:defRPr>
            </a:lvl1pPr>
            <a:lvl2pPr marL="742950" indent="-285750" algn="l" rtl="0" fontAlgn="base">
              <a:spcBef>
                <a:spcPct val="20000"/>
              </a:spcBef>
              <a:spcAft>
                <a:spcPct val="0"/>
              </a:spcAft>
              <a:buChar char="–"/>
              <a:defRPr kumimoji="1" sz="2000" b="1" kern="1200">
                <a:solidFill>
                  <a:srgbClr val="000099"/>
                </a:solidFill>
                <a:latin typeface="+mn-lt"/>
                <a:ea typeface="+mn-ea"/>
                <a:cs typeface="+mn-cs"/>
              </a:defRPr>
            </a:lvl2pPr>
            <a:lvl3pPr marL="1143000" indent="-228600" algn="l" rtl="0" fontAlgn="base">
              <a:spcBef>
                <a:spcPct val="20000"/>
              </a:spcBef>
              <a:spcAft>
                <a:spcPct val="0"/>
              </a:spcAft>
              <a:buChar char="•"/>
              <a:defRPr kumimoji="1" b="1" kern="1200">
                <a:solidFill>
                  <a:srgbClr val="CC3300"/>
                </a:solidFill>
                <a:latin typeface="+mn-lt"/>
                <a:ea typeface="+mn-ea"/>
                <a:cs typeface="+mn-cs"/>
              </a:defRPr>
            </a:lvl3pPr>
            <a:lvl4pPr marL="1600200" indent="-228600" algn="l" rtl="0" fontAlgn="base">
              <a:spcBef>
                <a:spcPct val="20000"/>
              </a:spcBef>
              <a:spcAft>
                <a:spcPct val="0"/>
              </a:spcAft>
              <a:buChar char="–"/>
              <a:defRPr kumimoji="1" sz="1600" b="1" kern="1200">
                <a:solidFill>
                  <a:srgbClr val="800000"/>
                </a:solidFill>
                <a:latin typeface="+mn-lt"/>
                <a:ea typeface="+mn-ea"/>
                <a:cs typeface="+mn-cs"/>
              </a:defRPr>
            </a:lvl4pPr>
            <a:lvl5pPr marL="2057400" indent="-228600" algn="l" rtl="0" fontAlgn="base">
              <a:spcBef>
                <a:spcPct val="20000"/>
              </a:spcBef>
              <a:spcAft>
                <a:spcPct val="0"/>
              </a:spcAft>
              <a:defRPr kumimoji="1" sz="1600" b="1" kern="1200">
                <a:solidFill>
                  <a:srgbClr val="800000"/>
                </a:solidFill>
                <a:latin typeface="+mn-lt"/>
                <a:ea typeface="+mn-ea"/>
                <a:cs typeface="+mn-cs"/>
              </a:defRPr>
            </a:lvl5pPr>
          </a:lstStyle>
          <a:p>
            <a:pPr marL="342900" lvl="0" indent="-342900" eaLnBrk="1" hangingPunct="1">
              <a:lnSpc>
                <a:spcPct val="90000"/>
              </a:lnSpc>
              <a:buNone/>
            </a:pPr>
            <a:r>
              <a:rPr lang="zh-CN" altLang="en-US" sz="2200" dirty="0">
                <a:solidFill>
                  <a:srgbClr val="CC0000"/>
                </a:solidFill>
                <a:latin typeface="黑体" panose="02010609060101010101" pitchFamily="49" charset="-122"/>
                <a:ea typeface="黑体" panose="02010609060101010101" pitchFamily="49" charset="-122"/>
              </a:rPr>
              <a:t>比直接映射灵活，命中率高。</a:t>
            </a:r>
          </a:p>
          <a:p>
            <a:pPr marL="342900" lvl="0" indent="-342900" eaLnBrk="1" hangingPunct="1">
              <a:spcBef>
                <a:spcPct val="0"/>
              </a:spcBef>
              <a:buNone/>
            </a:pPr>
            <a:r>
              <a:rPr lang="zh-CN" altLang="en-US" sz="2200" dirty="0">
                <a:solidFill>
                  <a:srgbClr val="CC0000"/>
                </a:solidFill>
                <a:latin typeface="黑体" panose="02010609060101010101" pitchFamily="49" charset="-122"/>
                <a:ea typeface="黑体" panose="02010609060101010101" pitchFamily="49" charset="-122"/>
              </a:rPr>
              <a:t>采用相联存取技术（按内容访问），实现复杂、速度慢。</a:t>
            </a:r>
          </a:p>
          <a:p>
            <a:pPr marL="342900" lvl="0" indent="-342900" eaLnBrk="1" hangingPunct="1">
              <a:spcBef>
                <a:spcPct val="0"/>
              </a:spcBef>
              <a:buNone/>
            </a:pPr>
            <a:r>
              <a:rPr lang="en-US" altLang="zh-CN" sz="2200" dirty="0">
                <a:solidFill>
                  <a:srgbClr val="CC0000"/>
                </a:solidFill>
                <a:latin typeface="黑体" panose="02010609060101010101" pitchFamily="49" charset="-122"/>
                <a:ea typeface="黑体" panose="02010609060101010101" pitchFamily="49" charset="-122"/>
              </a:rPr>
              <a:t>Cache</a:t>
            </a:r>
            <a:r>
              <a:rPr lang="zh-CN" altLang="en-US" sz="2200" dirty="0">
                <a:solidFill>
                  <a:srgbClr val="CC0000"/>
                </a:solidFill>
                <a:latin typeface="黑体" panose="02010609060101010101" pitchFamily="49" charset="-122"/>
                <a:ea typeface="黑体" panose="02010609060101010101" pitchFamily="49" charset="-122"/>
              </a:rPr>
              <a:t>标记位数增加，比较逻辑成本随之增加。</a:t>
            </a:r>
          </a:p>
        </p:txBody>
      </p:sp>
      <p:sp>
        <p:nvSpPr>
          <p:cNvPr id="440328" name="Text Box 8"/>
          <p:cNvSpPr txBox="1"/>
          <p:nvPr/>
        </p:nvSpPr>
        <p:spPr>
          <a:xfrm>
            <a:off x="7407275" y="5768975"/>
            <a:ext cx="1349375" cy="609600"/>
          </a:xfrm>
          <a:prstGeom prst="rect">
            <a:avLst/>
          </a:prstGeom>
          <a:noFill/>
          <a:ln w="9525">
            <a:noFill/>
          </a:ln>
        </p:spPr>
        <p:txBody>
          <a:bodyPr lIns="0" tIns="0" rIns="0" bIns="0">
            <a:spAutoFit/>
          </a:bodyPr>
          <a:lstStyle/>
          <a:p>
            <a:pPr eaLnBrk="1" hangingPunct="1">
              <a:spcBef>
                <a:spcPct val="50000"/>
              </a:spcBef>
            </a:pPr>
            <a:r>
              <a:rPr lang="zh-CN" altLang="en-US" sz="2000" i="0" dirty="0">
                <a:solidFill>
                  <a:srgbClr val="0000FF"/>
                </a:solidFill>
                <a:latin typeface="Arial" panose="020B0604020202020204" pitchFamily="34" charset="0"/>
                <a:ea typeface="黑体" panose="02010609060101010101" pitchFamily="49" charset="-122"/>
              </a:rPr>
              <a:t>不适合大容量</a:t>
            </a:r>
            <a:r>
              <a:rPr lang="en-US" altLang="zh-CN" sz="2000" i="0" dirty="0">
                <a:solidFill>
                  <a:srgbClr val="0000FF"/>
                </a:solidFill>
                <a:latin typeface="Arial" panose="020B0604020202020204" pitchFamily="34" charset="0"/>
                <a:ea typeface="黑体" panose="02010609060101010101" pitchFamily="49" charset="-122"/>
              </a:rPr>
              <a:t>cache</a:t>
            </a:r>
            <a:r>
              <a:rPr lang="zh-CN" altLang="en-US" sz="2000" i="0" dirty="0">
                <a:solidFill>
                  <a:srgbClr val="0000FF"/>
                </a:solidFill>
                <a:latin typeface="Arial" panose="020B0604020202020204" pitchFamily="34" charset="0"/>
                <a:ea typeface="黑体" panose="02010609060101010101" pitchFamily="49" charset="-122"/>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40324">
                                            <p:txEl>
                                              <p:pRg st="0" end="0"/>
                                            </p:txEl>
                                          </p:spTgt>
                                        </p:tgtEl>
                                        <p:attrNameLst>
                                          <p:attrName>style.visibility</p:attrName>
                                        </p:attrNameLst>
                                      </p:cBhvr>
                                      <p:to>
                                        <p:strVal val="visible"/>
                                      </p:to>
                                    </p:set>
                                    <p:animEffect transition="in" filter="blinds(horizontal)">
                                      <p:cBhvr>
                                        <p:cTn id="7" dur="500"/>
                                        <p:tgtEl>
                                          <p:spTgt spid="44032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40324">
                                            <p:txEl>
                                              <p:pRg st="1" end="1"/>
                                            </p:txEl>
                                          </p:spTgt>
                                        </p:tgtEl>
                                        <p:attrNameLst>
                                          <p:attrName>style.visibility</p:attrName>
                                        </p:attrNameLst>
                                      </p:cBhvr>
                                      <p:to>
                                        <p:strVal val="visible"/>
                                      </p:to>
                                    </p:set>
                                    <p:animEffect transition="in" filter="blinds(horizontal)">
                                      <p:cBhvr>
                                        <p:cTn id="12" dur="500"/>
                                        <p:tgtEl>
                                          <p:spTgt spid="44032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440324">
                                            <p:txEl>
                                              <p:pRg st="2" end="2"/>
                                            </p:txEl>
                                          </p:spTgt>
                                        </p:tgtEl>
                                        <p:attrNameLst>
                                          <p:attrName>style.visibility</p:attrName>
                                        </p:attrNameLst>
                                      </p:cBhvr>
                                      <p:to>
                                        <p:strVal val="visible"/>
                                      </p:to>
                                    </p:set>
                                    <p:animEffect transition="in" filter="blinds(horizontal)">
                                      <p:cBhvr>
                                        <p:cTn id="17" dur="500"/>
                                        <p:tgtEl>
                                          <p:spTgt spid="44032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40328"/>
                                        </p:tgtEl>
                                        <p:attrNameLst>
                                          <p:attrName>style.visibility</p:attrName>
                                        </p:attrNameLst>
                                      </p:cBhvr>
                                      <p:to>
                                        <p:strVal val="visible"/>
                                      </p:to>
                                    </p:set>
                                    <p:animEffect transition="in" filter="blinds(horizontal)">
                                      <p:cBhvr>
                                        <p:cTn id="22" dur="500"/>
                                        <p:tgtEl>
                                          <p:spTgt spid="4403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28"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p:cNvSpPr>
          <p:nvPr>
            <p:ph type="title"/>
          </p:nvPr>
        </p:nvSpPr>
        <p:spPr>
          <a:xfrm>
            <a:off x="355600" y="254000"/>
            <a:ext cx="8458200" cy="519113"/>
          </a:xfrm>
          <a:ln/>
        </p:spPr>
        <p:txBody>
          <a:bodyPr vert="horz" wrap="square" lIns="91440" tIns="45720" rIns="91440" bIns="45720" anchor="ctr" anchorCtr="0"/>
          <a:lstStyle/>
          <a:p>
            <a:pPr eaLnBrk="1" hangingPunct="1"/>
            <a:r>
              <a:rPr lang="zh-CN" altLang="en-US" dirty="0"/>
              <a:t>组相联映射（</a:t>
            </a:r>
            <a:r>
              <a:rPr lang="en-US" altLang="zh-CN" dirty="0"/>
              <a:t>Set Associative）</a:t>
            </a:r>
          </a:p>
        </p:txBody>
      </p:sp>
      <p:sp>
        <p:nvSpPr>
          <p:cNvPr id="442371" name="Rectangle 3"/>
          <p:cNvSpPr>
            <a:spLocks noGrp="1"/>
          </p:cNvSpPr>
          <p:nvPr>
            <p:ph idx="1" hasCustomPrompt="1"/>
          </p:nvPr>
        </p:nvSpPr>
        <p:spPr>
          <a:xfrm>
            <a:off x="719138" y="984250"/>
            <a:ext cx="7723187" cy="3330575"/>
          </a:xfrm>
          <a:ln/>
        </p:spPr>
        <p:txBody>
          <a:bodyPr vert="horz" wrap="square" lIns="91440" tIns="45720" rIns="91440" bIns="45720" anchor="t" anchorCtr="0"/>
          <a:lstStyle/>
          <a:p>
            <a:pPr eaLnBrk="1" hangingPunct="1">
              <a:lnSpc>
                <a:spcPct val="110000"/>
              </a:lnSpc>
            </a:pPr>
            <a:r>
              <a:rPr lang="zh-CN" altLang="en-US" sz="2000" dirty="0">
                <a:ea typeface="黑体" panose="02010609060101010101" pitchFamily="49" charset="-122"/>
                <a:hlinkClick r:id="" action="ppaction://hlinkshowjump?jump=nextslide"/>
              </a:rPr>
              <a:t>组相联映射</a:t>
            </a:r>
            <a:r>
              <a:rPr lang="zh-CN" altLang="en-US" sz="2000" dirty="0">
                <a:ea typeface="黑体" panose="02010609060101010101" pitchFamily="49" charset="-122"/>
              </a:rPr>
              <a:t>结合直接映射和全相联映射的特点</a:t>
            </a:r>
          </a:p>
          <a:p>
            <a:pPr eaLnBrk="1" hangingPunct="1">
              <a:lnSpc>
                <a:spcPct val="110000"/>
              </a:lnSpc>
            </a:pPr>
            <a:r>
              <a:rPr lang="zh-CN" altLang="en-US" sz="2000" dirty="0">
                <a:ea typeface="黑体" panose="02010609060101010101" pitchFamily="49" charset="-122"/>
              </a:rPr>
              <a:t>将</a:t>
            </a:r>
            <a:r>
              <a:rPr lang="en-US" altLang="zh-CN" sz="2000" dirty="0">
                <a:ea typeface="黑体" panose="02010609060101010101" pitchFamily="49" charset="-122"/>
              </a:rPr>
              <a:t>Cache</a:t>
            </a:r>
            <a:r>
              <a:rPr lang="zh-CN" altLang="en-US" sz="2000" dirty="0">
                <a:ea typeface="黑体" panose="02010609060101010101" pitchFamily="49" charset="-122"/>
              </a:rPr>
              <a:t>所有行分组，把主存块映射到</a:t>
            </a:r>
            <a:r>
              <a:rPr lang="en-US" altLang="zh-CN" sz="2000" dirty="0">
                <a:ea typeface="黑体" panose="02010609060101010101" pitchFamily="49" charset="-122"/>
              </a:rPr>
              <a:t>Cache</a:t>
            </a:r>
            <a:r>
              <a:rPr lang="zh-CN" altLang="en-US" sz="2000" dirty="0">
                <a:ea typeface="黑体" panose="02010609060101010101" pitchFamily="49" charset="-122"/>
              </a:rPr>
              <a:t>固定组的任一行中。也即：组间模映射、组内全映射。映射关系为：</a:t>
            </a:r>
          </a:p>
          <a:p>
            <a:pPr eaLnBrk="1" hangingPunct="1">
              <a:lnSpc>
                <a:spcPct val="110000"/>
              </a:lnSpc>
              <a:buNone/>
            </a:pPr>
            <a:r>
              <a:rPr lang="en-US" altLang="zh-CN" sz="2000" dirty="0">
                <a:ea typeface="黑体" panose="02010609060101010101" pitchFamily="49" charset="-122"/>
              </a:rPr>
              <a:t>     </a:t>
            </a:r>
            <a:r>
              <a:rPr lang="en-US" altLang="zh-CN" sz="2000" dirty="0">
                <a:solidFill>
                  <a:srgbClr val="FF0000"/>
                </a:solidFill>
                <a:ea typeface="黑体" panose="02010609060101010101" pitchFamily="49" charset="-122"/>
              </a:rPr>
              <a:t>Cache</a:t>
            </a:r>
            <a:r>
              <a:rPr lang="zh-CN" altLang="en-US" sz="2000" dirty="0">
                <a:solidFill>
                  <a:srgbClr val="FF0000"/>
                </a:solidFill>
                <a:ea typeface="黑体" panose="02010609060101010101" pitchFamily="49" charset="-122"/>
              </a:rPr>
              <a:t>组号</a:t>
            </a:r>
            <a:r>
              <a:rPr lang="en-US" altLang="zh-CN" sz="2000" dirty="0">
                <a:solidFill>
                  <a:srgbClr val="FF0000"/>
                </a:solidFill>
                <a:ea typeface="黑体" panose="02010609060101010101" pitchFamily="49" charset="-122"/>
              </a:rPr>
              <a:t>=</a:t>
            </a:r>
            <a:r>
              <a:rPr lang="zh-CN" altLang="en-US" sz="2000" dirty="0">
                <a:solidFill>
                  <a:srgbClr val="FF0000"/>
                </a:solidFill>
                <a:ea typeface="黑体" panose="02010609060101010101" pitchFamily="49" charset="-122"/>
              </a:rPr>
              <a:t>主存块号 </a:t>
            </a:r>
            <a:r>
              <a:rPr lang="en-US" altLang="zh-CN" sz="2000" dirty="0">
                <a:solidFill>
                  <a:srgbClr val="FF0000"/>
                </a:solidFill>
                <a:ea typeface="黑体" panose="02010609060101010101" pitchFamily="49" charset="-122"/>
              </a:rPr>
              <a:t>mod Cache</a:t>
            </a:r>
            <a:r>
              <a:rPr lang="zh-CN" altLang="en-US" sz="2000" dirty="0">
                <a:solidFill>
                  <a:srgbClr val="FF0000"/>
                </a:solidFill>
                <a:ea typeface="黑体" panose="02010609060101010101" pitchFamily="49" charset="-122"/>
              </a:rPr>
              <a:t>组数</a:t>
            </a:r>
          </a:p>
          <a:p>
            <a:pPr eaLnBrk="1" hangingPunct="1">
              <a:lnSpc>
                <a:spcPct val="110000"/>
              </a:lnSpc>
              <a:buNone/>
            </a:pPr>
            <a:r>
              <a:rPr lang="zh-CN" altLang="en-US" sz="2000" dirty="0">
                <a:solidFill>
                  <a:srgbClr val="FF0000"/>
                </a:solidFill>
                <a:ea typeface="黑体" panose="02010609060101010101" pitchFamily="49" charset="-122"/>
              </a:rPr>
              <a:t>     举例：假定</a:t>
            </a:r>
            <a:r>
              <a:rPr lang="en-US" altLang="zh-CN" sz="2000" dirty="0">
                <a:solidFill>
                  <a:srgbClr val="FF0000"/>
                </a:solidFill>
                <a:ea typeface="黑体" panose="02010609060101010101" pitchFamily="49" charset="-122"/>
              </a:rPr>
              <a:t>Cache</a:t>
            </a:r>
            <a:r>
              <a:rPr lang="zh-CN" altLang="en-US" sz="2000" dirty="0">
                <a:solidFill>
                  <a:srgbClr val="FF0000"/>
                </a:solidFill>
                <a:ea typeface="黑体" panose="02010609060101010101" pitchFamily="49" charset="-122"/>
              </a:rPr>
              <a:t>划分为：8</a:t>
            </a:r>
            <a:r>
              <a:rPr lang="en-US" altLang="zh-CN" sz="2000" dirty="0">
                <a:solidFill>
                  <a:srgbClr val="FF0000"/>
                </a:solidFill>
                <a:ea typeface="黑体" panose="02010609060101010101" pitchFamily="49" charset="-122"/>
              </a:rPr>
              <a:t>K</a:t>
            </a:r>
            <a:r>
              <a:rPr lang="zh-CN" altLang="en-US" sz="2000" dirty="0">
                <a:solidFill>
                  <a:srgbClr val="FF0000"/>
                </a:solidFill>
                <a:ea typeface="黑体" panose="02010609060101010101" pitchFamily="49" charset="-122"/>
              </a:rPr>
              <a:t>字=8组</a:t>
            </a:r>
            <a:r>
              <a:rPr lang="en-US" altLang="zh-CN" sz="2000" dirty="0">
                <a:solidFill>
                  <a:srgbClr val="FF0000"/>
                </a:solidFill>
                <a:ea typeface="黑体" panose="02010609060101010101" pitchFamily="49" charset="-122"/>
              </a:rPr>
              <a:t>x2</a:t>
            </a:r>
            <a:r>
              <a:rPr lang="zh-CN" altLang="en-US" sz="2000" dirty="0">
                <a:solidFill>
                  <a:srgbClr val="FF0000"/>
                </a:solidFill>
                <a:ea typeface="黑体" panose="02010609060101010101" pitchFamily="49" charset="-122"/>
              </a:rPr>
              <a:t>行</a:t>
            </a:r>
            <a:r>
              <a:rPr lang="en-US" altLang="zh-CN" sz="2000" dirty="0">
                <a:solidFill>
                  <a:srgbClr val="FF0000"/>
                </a:solidFill>
                <a:ea typeface="黑体" panose="02010609060101010101" pitchFamily="49" charset="-122"/>
              </a:rPr>
              <a:t>/</a:t>
            </a:r>
            <a:r>
              <a:rPr lang="zh-CN" altLang="en-US" sz="2000" dirty="0">
                <a:solidFill>
                  <a:srgbClr val="FF0000"/>
                </a:solidFill>
                <a:ea typeface="黑体" panose="02010609060101010101" pitchFamily="49" charset="-122"/>
              </a:rPr>
              <a:t>组</a:t>
            </a:r>
            <a:r>
              <a:rPr lang="en-US" altLang="zh-CN" sz="2000" dirty="0">
                <a:solidFill>
                  <a:srgbClr val="FF0000"/>
                </a:solidFill>
                <a:ea typeface="黑体" panose="02010609060101010101" pitchFamily="49" charset="-122"/>
              </a:rPr>
              <a:t>x512</a:t>
            </a:r>
            <a:r>
              <a:rPr lang="zh-CN" altLang="en-US" sz="2000" dirty="0">
                <a:solidFill>
                  <a:srgbClr val="FF0000"/>
                </a:solidFill>
                <a:ea typeface="黑体" panose="02010609060101010101" pitchFamily="49" charset="-122"/>
              </a:rPr>
              <a:t>字/行</a:t>
            </a:r>
          </a:p>
          <a:p>
            <a:pPr eaLnBrk="1" hangingPunct="1">
              <a:lnSpc>
                <a:spcPct val="110000"/>
              </a:lnSpc>
              <a:buNone/>
            </a:pPr>
            <a:r>
              <a:rPr lang="en-US" altLang="zh-CN" sz="2000" dirty="0">
                <a:solidFill>
                  <a:srgbClr val="FF0000"/>
                </a:solidFill>
                <a:ea typeface="黑体" panose="02010609060101010101" pitchFamily="49" charset="-122"/>
              </a:rPr>
              <a:t>                 4=100 mod 8</a:t>
            </a:r>
          </a:p>
          <a:p>
            <a:pPr eaLnBrk="1" hangingPunct="1">
              <a:lnSpc>
                <a:spcPct val="110000"/>
              </a:lnSpc>
              <a:buNone/>
            </a:pPr>
            <a:r>
              <a:rPr lang="en-US" altLang="zh-CN" sz="2000" dirty="0">
                <a:solidFill>
                  <a:srgbClr val="FF0000"/>
                </a:solidFill>
                <a:ea typeface="黑体" panose="02010609060101010101" pitchFamily="49" charset="-122"/>
              </a:rPr>
              <a:t>     (</a:t>
            </a:r>
            <a:r>
              <a:rPr lang="zh-CN" altLang="en-US" sz="2000" dirty="0">
                <a:solidFill>
                  <a:srgbClr val="FF0000"/>
                </a:solidFill>
                <a:ea typeface="黑体" panose="02010609060101010101" pitchFamily="49" charset="-122"/>
              </a:rPr>
              <a:t>主存第100块应映射到</a:t>
            </a:r>
            <a:r>
              <a:rPr lang="en-US" altLang="zh-CN" sz="2000" dirty="0">
                <a:solidFill>
                  <a:srgbClr val="FF0000"/>
                </a:solidFill>
                <a:ea typeface="黑体" panose="02010609060101010101" pitchFamily="49" charset="-122"/>
              </a:rPr>
              <a:t>Cache</a:t>
            </a:r>
            <a:r>
              <a:rPr lang="zh-CN" altLang="en-US" sz="2000" dirty="0">
                <a:solidFill>
                  <a:srgbClr val="FF0000"/>
                </a:solidFill>
                <a:ea typeface="黑体" panose="02010609060101010101" pitchFamily="49" charset="-122"/>
              </a:rPr>
              <a:t>的第4组的任意行中。)</a:t>
            </a:r>
          </a:p>
          <a:p>
            <a:pPr eaLnBrk="1" hangingPunct="1">
              <a:lnSpc>
                <a:spcPct val="110000"/>
              </a:lnSpc>
              <a:buNone/>
            </a:pPr>
            <a:r>
              <a:rPr lang="zh-CN" altLang="en-US" sz="1800" dirty="0">
                <a:latin typeface="宋体" panose="02010600030101010101" pitchFamily="2" charset="-122"/>
              </a:rPr>
              <a:t>   </a:t>
            </a:r>
            <a:endParaRPr lang="zh-CN" altLang="en-US" sz="1800" dirty="0"/>
          </a:p>
        </p:txBody>
      </p:sp>
      <p:sp>
        <p:nvSpPr>
          <p:cNvPr id="442372" name="Rectangle 4"/>
          <p:cNvSpPr/>
          <p:nvPr/>
        </p:nvSpPr>
        <p:spPr>
          <a:xfrm>
            <a:off x="296863" y="4014788"/>
            <a:ext cx="8415337" cy="2316162"/>
          </a:xfrm>
          <a:prstGeom prst="rect">
            <a:avLst/>
          </a:prstGeom>
          <a:noFill/>
          <a:ln w="9525">
            <a:noFill/>
          </a:ln>
        </p:spPr>
        <p:txBody>
          <a:bodyPr/>
          <a:lstStyle>
            <a:lvl1pPr marL="342900" indent="-342900" algn="l" rtl="0" fontAlgn="base">
              <a:spcBef>
                <a:spcPct val="20000"/>
              </a:spcBef>
              <a:spcAft>
                <a:spcPct val="0"/>
              </a:spcAft>
              <a:buClr>
                <a:schemeClr val="accent1"/>
              </a:buClr>
              <a:buSzPct val="80000"/>
              <a:buFont typeface="Wingdings" panose="05000000000000000000" pitchFamily="2" charset="2"/>
              <a:buChar char="u"/>
              <a:defRPr kumimoji="1" sz="2400" i="0" kern="1200">
                <a:solidFill>
                  <a:schemeClr val="tx1"/>
                </a:solidFill>
                <a:latin typeface="+mn-lt"/>
                <a:ea typeface="+mn-ea"/>
                <a:cs typeface="+mn-cs"/>
              </a:defRPr>
            </a:lvl1pPr>
            <a:lvl2pPr marL="742950" indent="-285750" algn="l" rtl="0" fontAlgn="base">
              <a:spcBef>
                <a:spcPct val="20000"/>
              </a:spcBef>
              <a:spcAft>
                <a:spcPct val="0"/>
              </a:spcAft>
              <a:buChar char="–"/>
              <a:defRPr kumimoji="1" sz="2000" b="1" kern="1200">
                <a:solidFill>
                  <a:srgbClr val="000099"/>
                </a:solidFill>
                <a:latin typeface="+mn-lt"/>
                <a:ea typeface="+mn-ea"/>
                <a:cs typeface="+mn-cs"/>
              </a:defRPr>
            </a:lvl2pPr>
            <a:lvl3pPr marL="1143000" indent="-228600" algn="l" rtl="0" fontAlgn="base">
              <a:spcBef>
                <a:spcPct val="20000"/>
              </a:spcBef>
              <a:spcAft>
                <a:spcPct val="0"/>
              </a:spcAft>
              <a:buChar char="•"/>
              <a:defRPr kumimoji="1" b="1" kern="1200">
                <a:solidFill>
                  <a:srgbClr val="CC3300"/>
                </a:solidFill>
                <a:latin typeface="+mn-lt"/>
                <a:ea typeface="+mn-ea"/>
                <a:cs typeface="+mn-cs"/>
              </a:defRPr>
            </a:lvl3pPr>
            <a:lvl4pPr marL="1600200" indent="-228600" algn="l" rtl="0" fontAlgn="base">
              <a:spcBef>
                <a:spcPct val="20000"/>
              </a:spcBef>
              <a:spcAft>
                <a:spcPct val="0"/>
              </a:spcAft>
              <a:buChar char="–"/>
              <a:defRPr kumimoji="1" sz="1600" b="1" kern="1200">
                <a:solidFill>
                  <a:srgbClr val="800000"/>
                </a:solidFill>
                <a:latin typeface="+mn-lt"/>
                <a:ea typeface="+mn-ea"/>
                <a:cs typeface="+mn-cs"/>
              </a:defRPr>
            </a:lvl4pPr>
            <a:lvl5pPr marL="2057400" indent="-228600" algn="l" rtl="0" fontAlgn="base">
              <a:spcBef>
                <a:spcPct val="20000"/>
              </a:spcBef>
              <a:spcAft>
                <a:spcPct val="0"/>
              </a:spcAft>
              <a:defRPr kumimoji="1" sz="1600" b="1" kern="1200">
                <a:solidFill>
                  <a:srgbClr val="800000"/>
                </a:solidFill>
                <a:latin typeface="+mn-lt"/>
                <a:ea typeface="+mn-ea"/>
                <a:cs typeface="+mn-cs"/>
              </a:defRPr>
            </a:lvl5pPr>
          </a:lstStyle>
          <a:p>
            <a:pPr marL="342900" lvl="0" indent="-342900" eaLnBrk="1" hangingPunct="1">
              <a:lnSpc>
                <a:spcPct val="90000"/>
              </a:lnSpc>
              <a:spcBef>
                <a:spcPct val="70000"/>
              </a:spcBef>
            </a:pPr>
            <a:r>
              <a:rPr lang="zh-CN" altLang="en-US" sz="2200" dirty="0">
                <a:ea typeface="黑体" panose="02010609060101010101" pitchFamily="49" charset="-122"/>
              </a:rPr>
              <a:t>特点：</a:t>
            </a:r>
          </a:p>
          <a:p>
            <a:pPr marL="742950" lvl="1" indent="-285750" eaLnBrk="1" hangingPunct="1">
              <a:lnSpc>
                <a:spcPct val="115000"/>
              </a:lnSpc>
              <a:spcBef>
                <a:spcPct val="30000"/>
              </a:spcBef>
            </a:pPr>
            <a:r>
              <a:rPr lang="zh-CN" altLang="en-US" sz="2200" dirty="0">
                <a:ea typeface="黑体" panose="02010609060101010101" pitchFamily="49" charset="-122"/>
              </a:rPr>
              <a:t>结合直接映射和全相联映射的优点。当</a:t>
            </a:r>
            <a:r>
              <a:rPr lang="en-US" altLang="zh-CN" sz="2200" dirty="0">
                <a:ea typeface="黑体" panose="02010609060101010101" pitchFamily="49" charset="-122"/>
              </a:rPr>
              <a:t>Cache</a:t>
            </a:r>
            <a:r>
              <a:rPr lang="zh-CN" altLang="en-US" sz="2200" dirty="0">
                <a:ea typeface="黑体" panose="02010609060101010101" pitchFamily="49" charset="-122"/>
              </a:rPr>
              <a:t>组数为1时，变为全相联映射；当每组只有一个槽时，变为直接映射。</a:t>
            </a:r>
          </a:p>
          <a:p>
            <a:pPr marL="742950" lvl="1" indent="-285750" eaLnBrk="1" hangingPunct="1">
              <a:lnSpc>
                <a:spcPct val="115000"/>
              </a:lnSpc>
              <a:spcBef>
                <a:spcPct val="30000"/>
              </a:spcBef>
            </a:pPr>
            <a:r>
              <a:rPr lang="zh-CN" altLang="en-US" sz="2200" dirty="0">
                <a:ea typeface="黑体" panose="02010609060101010101" pitchFamily="49" charset="-122"/>
              </a:rPr>
              <a:t>每组</a:t>
            </a:r>
            <a:r>
              <a:rPr lang="en-US" altLang="zh-CN" sz="2200" dirty="0">
                <a:ea typeface="黑体" panose="02010609060101010101" pitchFamily="49" charset="-122"/>
              </a:rPr>
              <a:t>2</a:t>
            </a:r>
            <a:r>
              <a:rPr lang="zh-CN" altLang="en-US" sz="2200" dirty="0">
                <a:ea typeface="黑体" panose="02010609060101010101" pitchFamily="49" charset="-122"/>
              </a:rPr>
              <a:t>或</a:t>
            </a:r>
            <a:r>
              <a:rPr lang="en-US" altLang="zh-CN" sz="2200" dirty="0">
                <a:ea typeface="黑体" panose="02010609060101010101" pitchFamily="49" charset="-122"/>
              </a:rPr>
              <a:t>4</a:t>
            </a:r>
            <a:r>
              <a:rPr lang="zh-CN" altLang="en-US" sz="2200" dirty="0">
                <a:ea typeface="黑体" panose="02010609060101010101" pitchFamily="49" charset="-122"/>
              </a:rPr>
              <a:t>行（称为2</a:t>
            </a:r>
            <a:r>
              <a:rPr lang="en-US" altLang="zh-CN" sz="2200" dirty="0">
                <a:ea typeface="黑体" panose="02010609060101010101" pitchFamily="49" charset="-122"/>
              </a:rPr>
              <a:t>-</a:t>
            </a:r>
            <a:r>
              <a:rPr lang="zh-CN" altLang="en-US" sz="2200" dirty="0">
                <a:ea typeface="黑体" panose="02010609060101010101" pitchFamily="49" charset="-122"/>
              </a:rPr>
              <a:t>路或</a:t>
            </a:r>
            <a:r>
              <a:rPr lang="en-US" altLang="zh-CN" sz="2200" dirty="0">
                <a:ea typeface="黑体" panose="02010609060101010101" pitchFamily="49" charset="-122"/>
              </a:rPr>
              <a:t>4-</a:t>
            </a:r>
            <a:r>
              <a:rPr lang="zh-CN" altLang="en-US" sz="2200" dirty="0">
                <a:ea typeface="黑体" panose="02010609060101010101" pitchFamily="49" charset="-122"/>
              </a:rPr>
              <a:t>路组相联）较常用。通常每组4行以上很少用。在较大容量的</a:t>
            </a:r>
            <a:r>
              <a:rPr lang="en-US" altLang="zh-CN" sz="2200" dirty="0">
                <a:ea typeface="黑体" panose="02010609060101010101" pitchFamily="49" charset="-122"/>
              </a:rPr>
              <a:t>L2 Cahce</a:t>
            </a:r>
            <a:r>
              <a:rPr lang="zh-CN" altLang="en-US" sz="2200" dirty="0">
                <a:ea typeface="黑体" panose="02010609060101010101" pitchFamily="49" charset="-122"/>
              </a:rPr>
              <a:t>和</a:t>
            </a:r>
            <a:r>
              <a:rPr lang="en-US" altLang="zh-CN" sz="2200" dirty="0">
                <a:ea typeface="黑体" panose="02010609060101010101" pitchFamily="49" charset="-122"/>
              </a:rPr>
              <a:t>L3 Cahce</a:t>
            </a:r>
            <a:r>
              <a:rPr lang="zh-CN" altLang="en-US" sz="2200" dirty="0">
                <a:ea typeface="黑体" panose="02010609060101010101" pitchFamily="49" charset="-122"/>
              </a:rPr>
              <a:t>中使用</a:t>
            </a:r>
            <a:r>
              <a:rPr lang="en-US" altLang="zh-CN" sz="2200" dirty="0">
                <a:ea typeface="黑体" panose="02010609060101010101" pitchFamily="49" charset="-122"/>
              </a:rPr>
              <a:t>4-</a:t>
            </a:r>
            <a:r>
              <a:rPr lang="zh-CN" altLang="en-US" sz="2200" dirty="0">
                <a:ea typeface="黑体" panose="02010609060101010101" pitchFamily="49" charset="-122"/>
              </a:rPr>
              <a:t>路以上。</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42371">
                                            <p:txEl>
                                              <p:pRg st="0" end="0"/>
                                            </p:txEl>
                                          </p:spTgt>
                                        </p:tgtEl>
                                        <p:attrNameLst>
                                          <p:attrName>style.visibility</p:attrName>
                                        </p:attrNameLst>
                                      </p:cBhvr>
                                      <p:to>
                                        <p:strVal val="visible"/>
                                      </p:to>
                                    </p:set>
                                    <p:animEffect transition="in" filter="blinds(horizontal)">
                                      <p:cBhvr>
                                        <p:cTn id="7" dur="500"/>
                                        <p:tgtEl>
                                          <p:spTgt spid="4423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42371">
                                            <p:txEl>
                                              <p:pRg st="1" end="1"/>
                                            </p:txEl>
                                          </p:spTgt>
                                        </p:tgtEl>
                                        <p:attrNameLst>
                                          <p:attrName>style.visibility</p:attrName>
                                        </p:attrNameLst>
                                      </p:cBhvr>
                                      <p:to>
                                        <p:strVal val="visible"/>
                                      </p:to>
                                    </p:set>
                                    <p:animEffect transition="in" filter="blinds(horizontal)">
                                      <p:cBhvr>
                                        <p:cTn id="12" dur="500"/>
                                        <p:tgtEl>
                                          <p:spTgt spid="4423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442371">
                                            <p:txEl>
                                              <p:pRg st="2" end="2"/>
                                            </p:txEl>
                                          </p:spTgt>
                                        </p:tgtEl>
                                        <p:attrNameLst>
                                          <p:attrName>style.visibility</p:attrName>
                                        </p:attrNameLst>
                                      </p:cBhvr>
                                      <p:to>
                                        <p:strVal val="visible"/>
                                      </p:to>
                                    </p:set>
                                    <p:animEffect transition="in" filter="blinds(horizontal)">
                                      <p:cBhvr>
                                        <p:cTn id="17" dur="500"/>
                                        <p:tgtEl>
                                          <p:spTgt spid="44237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442371">
                                            <p:txEl>
                                              <p:pRg st="3" end="3"/>
                                            </p:txEl>
                                          </p:spTgt>
                                        </p:tgtEl>
                                        <p:attrNameLst>
                                          <p:attrName>style.visibility</p:attrName>
                                        </p:attrNameLst>
                                      </p:cBhvr>
                                      <p:to>
                                        <p:strVal val="visible"/>
                                      </p:to>
                                    </p:set>
                                    <p:animEffect transition="in" filter="blinds(horizontal)">
                                      <p:cBhvr>
                                        <p:cTn id="22" dur="500"/>
                                        <p:tgtEl>
                                          <p:spTgt spid="442371">
                                            <p:txEl>
                                              <p:pRg st="3" end="3"/>
                                            </p:txEl>
                                          </p:spTgt>
                                        </p:tgtEl>
                                      </p:cBhvr>
                                    </p:animEffect>
                                  </p:childTnLst>
                                </p:cTn>
                              </p:par>
                              <p:par>
                                <p:cTn id="23" presetID="3" presetClass="entr" presetSubtype="10" fill="hold" nodeType="withEffect">
                                  <p:stCondLst>
                                    <p:cond delay="0"/>
                                  </p:stCondLst>
                                  <p:childTnLst>
                                    <p:set>
                                      <p:cBhvr>
                                        <p:cTn id="24" dur="1" fill="hold">
                                          <p:stCondLst>
                                            <p:cond delay="0"/>
                                          </p:stCondLst>
                                        </p:cTn>
                                        <p:tgtEl>
                                          <p:spTgt spid="442371">
                                            <p:txEl>
                                              <p:pRg st="4" end="4"/>
                                            </p:txEl>
                                          </p:spTgt>
                                        </p:tgtEl>
                                        <p:attrNameLst>
                                          <p:attrName>style.visibility</p:attrName>
                                        </p:attrNameLst>
                                      </p:cBhvr>
                                      <p:to>
                                        <p:strVal val="visible"/>
                                      </p:to>
                                    </p:set>
                                    <p:animEffect transition="in" filter="blinds(horizontal)">
                                      <p:cBhvr>
                                        <p:cTn id="25" dur="500"/>
                                        <p:tgtEl>
                                          <p:spTgt spid="442371">
                                            <p:txEl>
                                              <p:pRg st="4" end="4"/>
                                            </p:txEl>
                                          </p:spTgt>
                                        </p:tgtEl>
                                      </p:cBhvr>
                                    </p:animEffect>
                                  </p:childTnLst>
                                </p:cTn>
                              </p:par>
                              <p:par>
                                <p:cTn id="26" presetID="3" presetClass="entr" presetSubtype="10" fill="hold" nodeType="withEffect">
                                  <p:stCondLst>
                                    <p:cond delay="0"/>
                                  </p:stCondLst>
                                  <p:childTnLst>
                                    <p:set>
                                      <p:cBhvr>
                                        <p:cTn id="27" dur="1" fill="hold">
                                          <p:stCondLst>
                                            <p:cond delay="0"/>
                                          </p:stCondLst>
                                        </p:cTn>
                                        <p:tgtEl>
                                          <p:spTgt spid="442371">
                                            <p:txEl>
                                              <p:pRg st="5" end="5"/>
                                            </p:txEl>
                                          </p:spTgt>
                                        </p:tgtEl>
                                        <p:attrNameLst>
                                          <p:attrName>style.visibility</p:attrName>
                                        </p:attrNameLst>
                                      </p:cBhvr>
                                      <p:to>
                                        <p:strVal val="visible"/>
                                      </p:to>
                                    </p:set>
                                    <p:animEffect transition="in" filter="blinds(horizontal)">
                                      <p:cBhvr>
                                        <p:cTn id="28" dur="500"/>
                                        <p:tgtEl>
                                          <p:spTgt spid="442371">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nodeType="clickEffect">
                                  <p:stCondLst>
                                    <p:cond delay="0"/>
                                  </p:stCondLst>
                                  <p:childTnLst>
                                    <p:set>
                                      <p:cBhvr>
                                        <p:cTn id="32" dur="1" fill="hold">
                                          <p:stCondLst>
                                            <p:cond delay="0"/>
                                          </p:stCondLst>
                                        </p:cTn>
                                        <p:tgtEl>
                                          <p:spTgt spid="442372">
                                            <p:txEl>
                                              <p:pRg st="0" end="0"/>
                                            </p:txEl>
                                          </p:spTgt>
                                        </p:tgtEl>
                                        <p:attrNameLst>
                                          <p:attrName>style.visibility</p:attrName>
                                        </p:attrNameLst>
                                      </p:cBhvr>
                                      <p:to>
                                        <p:strVal val="visible"/>
                                      </p:to>
                                    </p:set>
                                    <p:animEffect transition="in" filter="blinds(horizontal)">
                                      <p:cBhvr>
                                        <p:cTn id="33" dur="500"/>
                                        <p:tgtEl>
                                          <p:spTgt spid="442372">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nodeType="clickEffect">
                                  <p:stCondLst>
                                    <p:cond delay="0"/>
                                  </p:stCondLst>
                                  <p:childTnLst>
                                    <p:set>
                                      <p:cBhvr>
                                        <p:cTn id="37" dur="1" fill="hold">
                                          <p:stCondLst>
                                            <p:cond delay="0"/>
                                          </p:stCondLst>
                                        </p:cTn>
                                        <p:tgtEl>
                                          <p:spTgt spid="442372">
                                            <p:txEl>
                                              <p:charRg st="4" end="57"/>
                                            </p:txEl>
                                          </p:spTgt>
                                        </p:tgtEl>
                                        <p:attrNameLst>
                                          <p:attrName>style.visibility</p:attrName>
                                        </p:attrNameLst>
                                      </p:cBhvr>
                                      <p:to>
                                        <p:strVal val="visible"/>
                                      </p:to>
                                    </p:set>
                                    <p:animEffect transition="in" filter="blinds(horizontal)">
                                      <p:cBhvr>
                                        <p:cTn id="38" dur="500"/>
                                        <p:tgtEl>
                                          <p:spTgt spid="442372">
                                            <p:txEl>
                                              <p:charRg st="4" end="57"/>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nodeType="clickEffect">
                                  <p:stCondLst>
                                    <p:cond delay="0"/>
                                  </p:stCondLst>
                                  <p:childTnLst>
                                    <p:set>
                                      <p:cBhvr>
                                        <p:cTn id="42" dur="1" fill="hold">
                                          <p:stCondLst>
                                            <p:cond delay="0"/>
                                          </p:stCondLst>
                                        </p:cTn>
                                        <p:tgtEl>
                                          <p:spTgt spid="442372">
                                            <p:txEl>
                                              <p:charRg st="57" end="126"/>
                                            </p:txEl>
                                          </p:spTgt>
                                        </p:tgtEl>
                                        <p:attrNameLst>
                                          <p:attrName>style.visibility</p:attrName>
                                        </p:attrNameLst>
                                      </p:cBhvr>
                                      <p:to>
                                        <p:strVal val="visible"/>
                                      </p:to>
                                    </p:set>
                                    <p:animEffect transition="in" filter="blinds(horizontal)">
                                      <p:cBhvr>
                                        <p:cTn id="43" dur="500"/>
                                        <p:tgtEl>
                                          <p:spTgt spid="442372">
                                            <p:txEl>
                                              <p:charRg st="57" end="12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3" descr="Cache组相联映象的组织示意图_修改"/>
          <p:cNvPicPr>
            <a:picLocks noChangeAspect="1"/>
          </p:cNvPicPr>
          <p:nvPr/>
        </p:nvPicPr>
        <p:blipFill>
          <a:blip r:embed="rId3"/>
          <a:stretch>
            <a:fillRect/>
          </a:stretch>
        </p:blipFill>
        <p:spPr>
          <a:xfrm>
            <a:off x="2862263" y="414338"/>
            <a:ext cx="6119812" cy="5800725"/>
          </a:xfrm>
          <a:prstGeom prst="rect">
            <a:avLst/>
          </a:prstGeom>
          <a:noFill/>
          <a:ln w="9525">
            <a:noFill/>
          </a:ln>
        </p:spPr>
      </p:pic>
      <p:sp>
        <p:nvSpPr>
          <p:cNvPr id="443397" name="Text Box 5"/>
          <p:cNvSpPr txBox="1"/>
          <p:nvPr/>
        </p:nvSpPr>
        <p:spPr>
          <a:xfrm>
            <a:off x="206375" y="3249613"/>
            <a:ext cx="2116138" cy="1371600"/>
          </a:xfrm>
          <a:prstGeom prst="rect">
            <a:avLst/>
          </a:prstGeom>
          <a:noFill/>
          <a:ln w="9525">
            <a:noFill/>
          </a:ln>
        </p:spPr>
        <p:txBody>
          <a:bodyPr lIns="0" tIns="0" rIns="0" bIns="0">
            <a:spAutoFit/>
          </a:bodyPr>
          <a:lstStyle/>
          <a:p>
            <a:pPr eaLnBrk="1" hangingPunct="1">
              <a:spcBef>
                <a:spcPct val="50000"/>
              </a:spcBef>
              <a:buNone/>
            </a:pPr>
            <a:r>
              <a:rPr lang="zh-CN" altLang="en-US" sz="2000" i="0" dirty="0">
                <a:solidFill>
                  <a:srgbClr val="0000FF"/>
                </a:solidFill>
                <a:latin typeface="Arial" panose="020B0604020202020204" pitchFamily="34" charset="0"/>
                <a:ea typeface="黑体" panose="02010609060101010101" pitchFamily="49" charset="-122"/>
              </a:rPr>
              <a:t>指出对应行取自哪个主存组群</a:t>
            </a:r>
          </a:p>
          <a:p>
            <a:pPr eaLnBrk="1" hangingPunct="1">
              <a:spcBef>
                <a:spcPct val="50000"/>
              </a:spcBef>
              <a:buNone/>
            </a:pPr>
            <a:r>
              <a:rPr lang="zh-CN" altLang="en-US" sz="2000" i="0" dirty="0">
                <a:solidFill>
                  <a:srgbClr val="0000FF"/>
                </a:solidFill>
                <a:latin typeface="Arial" panose="020B0604020202020204" pitchFamily="34" charset="0"/>
                <a:ea typeface="黑体" panose="02010609060101010101" pitchFamily="49" charset="-122"/>
              </a:rPr>
              <a:t>指出对应地址位于哪个主存组群中</a:t>
            </a:r>
          </a:p>
        </p:txBody>
      </p:sp>
      <p:sp>
        <p:nvSpPr>
          <p:cNvPr id="443398" name="Line 6"/>
          <p:cNvSpPr/>
          <p:nvPr/>
        </p:nvSpPr>
        <p:spPr>
          <a:xfrm flipV="1">
            <a:off x="2232025" y="2573338"/>
            <a:ext cx="1260475" cy="720725"/>
          </a:xfrm>
          <a:prstGeom prst="line">
            <a:avLst/>
          </a:prstGeom>
          <a:ln w="28575" cap="flat" cmpd="sng">
            <a:solidFill>
              <a:srgbClr val="CC0000"/>
            </a:solidFill>
            <a:prstDash val="solid"/>
            <a:headEnd type="none" w="med" len="med"/>
            <a:tailEnd type="triangle" w="med" len="med"/>
          </a:ln>
        </p:spPr>
      </p:sp>
      <p:sp>
        <p:nvSpPr>
          <p:cNvPr id="443399" name="Line 7"/>
          <p:cNvSpPr/>
          <p:nvPr/>
        </p:nvSpPr>
        <p:spPr>
          <a:xfrm>
            <a:off x="2154238" y="4344988"/>
            <a:ext cx="1112837" cy="749300"/>
          </a:xfrm>
          <a:prstGeom prst="line">
            <a:avLst/>
          </a:prstGeom>
          <a:ln w="28575" cap="flat" cmpd="sng">
            <a:solidFill>
              <a:srgbClr val="CC0000"/>
            </a:solidFill>
            <a:prstDash val="solid"/>
            <a:headEnd type="none" w="med" len="med"/>
            <a:tailEnd type="triangle" w="med" len="med"/>
          </a:ln>
        </p:spPr>
      </p:sp>
      <p:sp>
        <p:nvSpPr>
          <p:cNvPr id="443401" name="Text Box 9"/>
          <p:cNvSpPr txBox="1"/>
          <p:nvPr/>
        </p:nvSpPr>
        <p:spPr>
          <a:xfrm>
            <a:off x="3851275" y="6129338"/>
            <a:ext cx="3992563" cy="609600"/>
          </a:xfrm>
          <a:prstGeom prst="rect">
            <a:avLst/>
          </a:prstGeom>
          <a:noFill/>
          <a:ln w="9525">
            <a:noFill/>
          </a:ln>
        </p:spPr>
        <p:txBody>
          <a:bodyPr lIns="0" tIns="0" rIns="0" bIns="0">
            <a:spAutoFit/>
          </a:bodyPr>
          <a:lstStyle/>
          <a:p>
            <a:pPr eaLnBrk="1" hangingPunct="1">
              <a:spcBef>
                <a:spcPct val="50000"/>
              </a:spcBef>
              <a:buNone/>
            </a:pPr>
            <a:r>
              <a:rPr lang="zh-CN" altLang="en-US" sz="2000" i="0" dirty="0">
                <a:solidFill>
                  <a:srgbClr val="FF0000"/>
                </a:solidFill>
                <a:latin typeface="Arial" panose="020B0604020202020204" pitchFamily="34" charset="0"/>
                <a:ea typeface="黑体" panose="02010609060101010101" pitchFamily="49" charset="-122"/>
              </a:rPr>
              <a:t>将主存地址标记和对应</a:t>
            </a:r>
            <a:r>
              <a:rPr lang="en-US" altLang="zh-CN" sz="2000" i="0" dirty="0">
                <a:solidFill>
                  <a:srgbClr val="FF0000"/>
                </a:solidFill>
                <a:latin typeface="Arial" panose="020B0604020202020204" pitchFamily="34" charset="0"/>
                <a:ea typeface="黑体" panose="02010609060101010101" pitchFamily="49" charset="-122"/>
              </a:rPr>
              <a:t>Cache</a:t>
            </a:r>
            <a:r>
              <a:rPr lang="zh-CN" altLang="en-US" sz="2000" i="0" dirty="0">
                <a:solidFill>
                  <a:srgbClr val="FF0000"/>
                </a:solidFill>
                <a:latin typeface="Arial" panose="020B0604020202020204" pitchFamily="34" charset="0"/>
                <a:ea typeface="黑体" panose="02010609060101010101" pitchFamily="49" charset="-122"/>
              </a:rPr>
              <a:t>组中每个</a:t>
            </a:r>
            <a:r>
              <a:rPr lang="en-US" altLang="zh-CN" sz="2000" i="0" dirty="0">
                <a:solidFill>
                  <a:srgbClr val="FF0000"/>
                </a:solidFill>
                <a:latin typeface="Arial" panose="020B0604020202020204" pitchFamily="34" charset="0"/>
                <a:ea typeface="黑体" panose="02010609060101010101" pitchFamily="49" charset="-122"/>
              </a:rPr>
              <a:t>Cache</a:t>
            </a:r>
            <a:r>
              <a:rPr lang="zh-CN" altLang="en-US" sz="2000" i="0" dirty="0">
                <a:solidFill>
                  <a:srgbClr val="FF0000"/>
                </a:solidFill>
                <a:latin typeface="Arial" panose="020B0604020202020204" pitchFamily="34" charset="0"/>
                <a:ea typeface="黑体" panose="02010609060101010101" pitchFamily="49" charset="-122"/>
              </a:rPr>
              <a:t>标记进行比较！</a:t>
            </a:r>
          </a:p>
        </p:txBody>
      </p:sp>
      <p:sp>
        <p:nvSpPr>
          <p:cNvPr id="443403" name="Text Box 11"/>
          <p:cNvSpPr txBox="1"/>
          <p:nvPr/>
        </p:nvSpPr>
        <p:spPr>
          <a:xfrm>
            <a:off x="161925" y="4754563"/>
            <a:ext cx="2703513" cy="609600"/>
          </a:xfrm>
          <a:prstGeom prst="rect">
            <a:avLst/>
          </a:prstGeom>
          <a:noFill/>
          <a:ln w="9525">
            <a:noFill/>
          </a:ln>
        </p:spPr>
        <p:txBody>
          <a:bodyPr lIns="0" tIns="0" rIns="0" bIns="0">
            <a:spAutoFit/>
          </a:bodyPr>
          <a:lstStyle/>
          <a:p>
            <a:pPr eaLnBrk="1" hangingPunct="1">
              <a:spcBef>
                <a:spcPct val="50000"/>
              </a:spcBef>
              <a:buNone/>
            </a:pPr>
            <a:r>
              <a:rPr lang="zh-CN" altLang="en-US" sz="2000" i="0" dirty="0">
                <a:solidFill>
                  <a:srgbClr val="CC0000"/>
                </a:solidFill>
                <a:latin typeface="Arial" panose="020B0604020202020204" pitchFamily="34" charset="0"/>
                <a:ea typeface="黑体" panose="02010609060101010101" pitchFamily="49" charset="-122"/>
              </a:rPr>
              <a:t>例：如何对</a:t>
            </a:r>
            <a:r>
              <a:rPr lang="en-US" altLang="zh-CN" sz="2000" i="0" dirty="0">
                <a:solidFill>
                  <a:srgbClr val="CC0000"/>
                </a:solidFill>
                <a:latin typeface="Arial" panose="020B0604020202020204" pitchFamily="34" charset="0"/>
                <a:ea typeface="黑体" panose="02010609060101010101" pitchFamily="49" charset="-122"/>
              </a:rPr>
              <a:t>0120CH</a:t>
            </a:r>
            <a:r>
              <a:rPr lang="zh-CN" altLang="en-US" sz="2000" i="0" dirty="0">
                <a:solidFill>
                  <a:srgbClr val="CC0000"/>
                </a:solidFill>
                <a:latin typeface="Arial" panose="020B0604020202020204" pitchFamily="34" charset="0"/>
                <a:ea typeface="黑体" panose="02010609060101010101" pitchFamily="49" charset="-122"/>
              </a:rPr>
              <a:t>单元进行访问？</a:t>
            </a:r>
          </a:p>
        </p:txBody>
      </p:sp>
      <p:sp>
        <p:nvSpPr>
          <p:cNvPr id="443404" name="Text Box 12"/>
          <p:cNvSpPr txBox="1"/>
          <p:nvPr/>
        </p:nvSpPr>
        <p:spPr>
          <a:xfrm>
            <a:off x="250825" y="5364163"/>
            <a:ext cx="3133725" cy="1219200"/>
          </a:xfrm>
          <a:prstGeom prst="rect">
            <a:avLst/>
          </a:prstGeom>
          <a:noFill/>
          <a:ln w="9525">
            <a:noFill/>
          </a:ln>
        </p:spPr>
        <p:txBody>
          <a:bodyPr lIns="0" tIns="0" rIns="0" bIns="0">
            <a:spAutoFit/>
          </a:bodyPr>
          <a:lstStyle/>
          <a:p>
            <a:pPr eaLnBrk="1" hangingPunct="1">
              <a:spcBef>
                <a:spcPct val="20000"/>
              </a:spcBef>
            </a:pPr>
            <a:r>
              <a:rPr lang="en-US" altLang="zh-CN" sz="2000" i="0" dirty="0">
                <a:solidFill>
                  <a:srgbClr val="FF0000"/>
                </a:solidFill>
                <a:latin typeface="Arial" panose="020B0604020202020204" pitchFamily="34" charset="0"/>
                <a:ea typeface="黑体" panose="02010609060101010101" pitchFamily="49" charset="-122"/>
              </a:rPr>
              <a:t>0000 0001</a:t>
            </a:r>
            <a:r>
              <a:rPr lang="en-US" altLang="zh-CN" sz="2000" i="0" dirty="0">
                <a:solidFill>
                  <a:srgbClr val="CC0000"/>
                </a:solidFill>
                <a:latin typeface="Arial" panose="020B0604020202020204" pitchFamily="34" charset="0"/>
                <a:ea typeface="黑体" panose="02010609060101010101" pitchFamily="49" charset="-122"/>
              </a:rPr>
              <a:t> 001</a:t>
            </a:r>
            <a:r>
              <a:rPr lang="en-US" altLang="zh-CN" sz="2000" i="0" dirty="0">
                <a:solidFill>
                  <a:srgbClr val="0000FF"/>
                </a:solidFill>
                <a:latin typeface="Arial" panose="020B0604020202020204" pitchFamily="34" charset="0"/>
                <a:ea typeface="黑体" panose="02010609060101010101" pitchFamily="49" charset="-122"/>
              </a:rPr>
              <a:t>0 0000 1100B</a:t>
            </a:r>
            <a:r>
              <a:rPr lang="zh-CN" altLang="en-US" sz="2000" i="0" dirty="0">
                <a:solidFill>
                  <a:srgbClr val="0000FF"/>
                </a:solidFill>
                <a:latin typeface="Arial" panose="020B0604020202020204" pitchFamily="34" charset="0"/>
                <a:ea typeface="黑体" panose="02010609060101010101" pitchFamily="49" charset="-122"/>
              </a:rPr>
              <a:t>是第</a:t>
            </a:r>
            <a:r>
              <a:rPr lang="en-US" altLang="zh-CN" sz="2000" i="0" dirty="0">
                <a:solidFill>
                  <a:srgbClr val="0000FF"/>
                </a:solidFill>
                <a:latin typeface="Arial" panose="020B0604020202020204" pitchFamily="34" charset="0"/>
                <a:ea typeface="黑体" panose="02010609060101010101" pitchFamily="49" charset="-122"/>
              </a:rPr>
              <a:t>1</a:t>
            </a:r>
            <a:r>
              <a:rPr lang="zh-CN" altLang="en-US" sz="2000" i="0" dirty="0">
                <a:solidFill>
                  <a:srgbClr val="0000FF"/>
                </a:solidFill>
                <a:latin typeface="Arial" panose="020B0604020202020204" pitchFamily="34" charset="0"/>
                <a:ea typeface="黑体" panose="02010609060101010101" pitchFamily="49" charset="-122"/>
              </a:rPr>
              <a:t>组群中的</a:t>
            </a:r>
            <a:r>
              <a:rPr lang="en-US" altLang="zh-CN" sz="2000" i="0" dirty="0">
                <a:solidFill>
                  <a:srgbClr val="0000FF"/>
                </a:solidFill>
                <a:latin typeface="Arial" panose="020B0604020202020204" pitchFamily="34" charset="0"/>
                <a:ea typeface="黑体" panose="02010609060101010101" pitchFamily="49" charset="-122"/>
              </a:rPr>
              <a:t>001</a:t>
            </a:r>
            <a:r>
              <a:rPr lang="zh-CN" altLang="en-US" sz="2000" i="0" dirty="0">
                <a:solidFill>
                  <a:srgbClr val="0000FF"/>
                </a:solidFill>
                <a:latin typeface="Arial" panose="020B0604020202020204" pitchFamily="34" charset="0"/>
                <a:ea typeface="黑体" panose="02010609060101010101" pitchFamily="49" charset="-122"/>
              </a:rPr>
              <a:t>块（即第</a:t>
            </a:r>
            <a:r>
              <a:rPr lang="en-US" altLang="zh-CN" sz="2000" i="0" dirty="0">
                <a:solidFill>
                  <a:srgbClr val="0000FF"/>
                </a:solidFill>
                <a:latin typeface="Arial" panose="020B0604020202020204" pitchFamily="34" charset="0"/>
                <a:ea typeface="黑体" panose="02010609060101010101" pitchFamily="49" charset="-122"/>
              </a:rPr>
              <a:t>9</a:t>
            </a:r>
            <a:r>
              <a:rPr lang="zh-CN" altLang="en-US" sz="2000" i="0" dirty="0">
                <a:solidFill>
                  <a:srgbClr val="0000FF"/>
                </a:solidFill>
                <a:latin typeface="Arial" panose="020B0604020202020204" pitchFamily="34" charset="0"/>
                <a:ea typeface="黑体" panose="02010609060101010101" pitchFamily="49" charset="-122"/>
              </a:rPr>
              <a:t>块）中第</a:t>
            </a:r>
            <a:r>
              <a:rPr lang="en-US" altLang="zh-CN" sz="2000" i="0" dirty="0">
                <a:solidFill>
                  <a:srgbClr val="0000FF"/>
                </a:solidFill>
                <a:latin typeface="Arial" panose="020B0604020202020204" pitchFamily="34" charset="0"/>
                <a:ea typeface="黑体" panose="02010609060101010101" pitchFamily="49" charset="-122"/>
              </a:rPr>
              <a:t>12</a:t>
            </a:r>
            <a:r>
              <a:rPr lang="zh-CN" altLang="en-US" sz="2000" i="0" dirty="0">
                <a:solidFill>
                  <a:srgbClr val="0000FF"/>
                </a:solidFill>
                <a:latin typeface="Arial" panose="020B0604020202020204" pitchFamily="34" charset="0"/>
                <a:ea typeface="黑体" panose="02010609060101010101" pitchFamily="49" charset="-122"/>
              </a:rPr>
              <a:t>个单元。</a:t>
            </a:r>
            <a:r>
              <a:rPr lang="en-US" altLang="zh-CN" sz="2000" i="0" dirty="0">
                <a:solidFill>
                  <a:srgbClr val="0000FF"/>
                </a:solidFill>
                <a:latin typeface="Arial" panose="020B0604020202020204" pitchFamily="34" charset="0"/>
                <a:ea typeface="黑体" panose="02010609060101010101" pitchFamily="49" charset="-122"/>
              </a:rPr>
              <a:t> </a:t>
            </a:r>
          </a:p>
          <a:p>
            <a:pPr eaLnBrk="1" hangingPunct="1"/>
            <a:r>
              <a:rPr lang="zh-CN" altLang="en-US" sz="2000" i="0" dirty="0">
                <a:solidFill>
                  <a:srgbClr val="0000FF"/>
                </a:solidFill>
                <a:latin typeface="Arial" panose="020B0604020202020204" pitchFamily="34" charset="0"/>
                <a:ea typeface="黑体" panose="02010609060101010101" pitchFamily="49" charset="-122"/>
              </a:rPr>
              <a:t>所以，映射到第一组中。</a:t>
            </a:r>
          </a:p>
        </p:txBody>
      </p:sp>
      <p:sp>
        <p:nvSpPr>
          <p:cNvPr id="443405" name="Rectangle 13"/>
          <p:cNvSpPr/>
          <p:nvPr/>
        </p:nvSpPr>
        <p:spPr>
          <a:xfrm>
            <a:off x="7362825" y="2754313"/>
            <a:ext cx="765175" cy="404812"/>
          </a:xfrm>
          <a:prstGeom prst="rect">
            <a:avLst/>
          </a:prstGeom>
          <a:solidFill>
            <a:srgbClr val="008000">
              <a:alpha val="39999"/>
            </a:srgbClr>
          </a:solidFill>
          <a:ln w="9525">
            <a:noFill/>
          </a:ln>
        </p:spPr>
        <p:txBody>
          <a:bodyPr lIns="0" tIns="0" rIns="0" bIns="0" anchor="ctr" anchorCtr="0">
            <a:spAutoFit/>
          </a:bodyPr>
          <a:lstStyle/>
          <a:p>
            <a:pPr eaLnBrk="1" hangingPunct="1">
              <a:spcBef>
                <a:spcPct val="50000"/>
              </a:spcBef>
            </a:pPr>
            <a:endParaRPr lang="zh-CN" altLang="en-US" dirty="0">
              <a:latin typeface="Arial" panose="020B0604020202020204" pitchFamily="34" charset="0"/>
            </a:endParaRPr>
          </a:p>
        </p:txBody>
      </p:sp>
      <p:sp>
        <p:nvSpPr>
          <p:cNvPr id="443406" name="Line 14"/>
          <p:cNvSpPr/>
          <p:nvPr/>
        </p:nvSpPr>
        <p:spPr>
          <a:xfrm flipH="1" flipV="1">
            <a:off x="4976813" y="2619375"/>
            <a:ext cx="2386012" cy="314325"/>
          </a:xfrm>
          <a:prstGeom prst="line">
            <a:avLst/>
          </a:prstGeom>
          <a:ln w="57150" cap="flat" cmpd="sng">
            <a:solidFill>
              <a:srgbClr val="CC0000"/>
            </a:solidFill>
            <a:prstDash val="solid"/>
            <a:headEnd type="none" w="med" len="med"/>
            <a:tailEnd type="triangle" w="med" len="med"/>
          </a:ln>
        </p:spPr>
      </p:sp>
      <p:sp>
        <p:nvSpPr>
          <p:cNvPr id="443407" name="Rectangle 15"/>
          <p:cNvSpPr/>
          <p:nvPr/>
        </p:nvSpPr>
        <p:spPr>
          <a:xfrm>
            <a:off x="4114800" y="2259013"/>
            <a:ext cx="671513" cy="360362"/>
          </a:xfrm>
          <a:prstGeom prst="rect">
            <a:avLst/>
          </a:prstGeom>
          <a:solidFill>
            <a:srgbClr val="008000">
              <a:alpha val="39999"/>
            </a:srgbClr>
          </a:solidFill>
          <a:ln w="9525">
            <a:noFill/>
          </a:ln>
        </p:spPr>
        <p:txBody>
          <a:bodyPr lIns="0" tIns="0" rIns="0" bIns="0" anchor="ctr" anchorCtr="0">
            <a:spAutoFit/>
          </a:bodyPr>
          <a:lstStyle/>
          <a:p>
            <a:pPr eaLnBrk="1" hangingPunct="1">
              <a:spcBef>
                <a:spcPct val="50000"/>
              </a:spcBef>
            </a:pPr>
            <a:endParaRPr lang="zh-CN" altLang="en-US" dirty="0">
              <a:latin typeface="Arial" panose="020B0604020202020204" pitchFamily="34" charset="0"/>
            </a:endParaRPr>
          </a:p>
        </p:txBody>
      </p:sp>
      <p:sp>
        <p:nvSpPr>
          <p:cNvPr id="443408" name="Rectangle 16"/>
          <p:cNvSpPr/>
          <p:nvPr/>
        </p:nvSpPr>
        <p:spPr>
          <a:xfrm>
            <a:off x="4122738" y="2619375"/>
            <a:ext cx="671512" cy="404813"/>
          </a:xfrm>
          <a:prstGeom prst="rect">
            <a:avLst/>
          </a:prstGeom>
          <a:solidFill>
            <a:srgbClr val="008000">
              <a:alpha val="39999"/>
            </a:srgbClr>
          </a:solidFill>
          <a:ln w="9525">
            <a:noFill/>
          </a:ln>
        </p:spPr>
        <p:txBody>
          <a:bodyPr lIns="0" tIns="0" rIns="0" bIns="0" anchor="ctr" anchorCtr="0">
            <a:spAutoFit/>
          </a:bodyPr>
          <a:lstStyle/>
          <a:p>
            <a:pPr eaLnBrk="1" hangingPunct="1">
              <a:spcBef>
                <a:spcPct val="50000"/>
              </a:spcBef>
            </a:pPr>
            <a:endParaRPr lang="zh-CN" altLang="en-US" dirty="0">
              <a:latin typeface="Arial" panose="020B0604020202020204" pitchFamily="34" charset="0"/>
            </a:endParaRPr>
          </a:p>
        </p:txBody>
      </p:sp>
      <p:sp>
        <p:nvSpPr>
          <p:cNvPr id="110605" name="Rectangle 20"/>
          <p:cNvSpPr/>
          <p:nvPr/>
        </p:nvSpPr>
        <p:spPr>
          <a:xfrm>
            <a:off x="206375" y="188913"/>
            <a:ext cx="2025650" cy="2863850"/>
          </a:xfrm>
          <a:prstGeom prst="rect">
            <a:avLst/>
          </a:prstGeom>
          <a:solidFill>
            <a:schemeClr val="bg1"/>
          </a:solidFill>
          <a:ln w="9525">
            <a:noFill/>
          </a:ln>
        </p:spPr>
        <p:txBody>
          <a:bodyPr lIns="0" tIns="0" rIns="0" bIns="0">
            <a:spAutoFit/>
          </a:bodyPr>
          <a:lstStyle/>
          <a:p>
            <a:pPr eaLnBrk="1" hangingPunct="1">
              <a:spcBef>
                <a:spcPct val="50000"/>
              </a:spcBef>
              <a:buNone/>
            </a:pPr>
            <a:r>
              <a:rPr lang="zh-CN" altLang="en-US" sz="2000" i="0" dirty="0">
                <a:solidFill>
                  <a:srgbClr val="0000FF"/>
                </a:solidFill>
                <a:latin typeface="Arial" panose="020B0604020202020204" pitchFamily="34" charset="0"/>
                <a:ea typeface="黑体" panose="02010609060101010101" pitchFamily="49" charset="-122"/>
              </a:rPr>
              <a:t>假定数据在主存和</a:t>
            </a:r>
            <a:r>
              <a:rPr lang="en-US" altLang="zh-CN" sz="2000" i="0" dirty="0">
                <a:solidFill>
                  <a:srgbClr val="0000FF"/>
                </a:solidFill>
                <a:latin typeface="Arial" panose="020B0604020202020204" pitchFamily="34" charset="0"/>
                <a:ea typeface="黑体" panose="02010609060101010101" pitchFamily="49" charset="-122"/>
              </a:rPr>
              <a:t>Cache</a:t>
            </a:r>
            <a:r>
              <a:rPr lang="zh-CN" altLang="en-US" sz="2000" i="0" dirty="0">
                <a:solidFill>
                  <a:srgbClr val="0000FF"/>
                </a:solidFill>
                <a:latin typeface="Arial" panose="020B0604020202020204" pitchFamily="34" charset="0"/>
                <a:ea typeface="黑体" panose="02010609060101010101" pitchFamily="49" charset="-122"/>
              </a:rPr>
              <a:t>间的传送单位为512字。</a:t>
            </a:r>
          </a:p>
          <a:p>
            <a:pPr eaLnBrk="1" hangingPunct="1">
              <a:spcBef>
                <a:spcPct val="20000"/>
              </a:spcBef>
              <a:buNone/>
            </a:pPr>
            <a:r>
              <a:rPr lang="en-US" altLang="zh-CN" sz="2000" i="0" dirty="0">
                <a:solidFill>
                  <a:srgbClr val="0000FF"/>
                </a:solidFill>
                <a:latin typeface="Arial" panose="020B0604020202020204" pitchFamily="34" charset="0"/>
                <a:ea typeface="黑体" panose="02010609060101010101" pitchFamily="49" charset="-122"/>
              </a:rPr>
              <a:t>Cache</a:t>
            </a:r>
            <a:r>
              <a:rPr lang="zh-CN" altLang="en-US" sz="2000" i="0" dirty="0">
                <a:solidFill>
                  <a:srgbClr val="0000FF"/>
                </a:solidFill>
                <a:latin typeface="Arial" panose="020B0604020202020204" pitchFamily="34" charset="0"/>
                <a:ea typeface="黑体" panose="02010609060101010101" pitchFamily="49" charset="-122"/>
              </a:rPr>
              <a:t>大小：2</a:t>
            </a:r>
            <a:r>
              <a:rPr lang="zh-CN" altLang="en-US" sz="2000" i="0" baseline="30000" dirty="0">
                <a:solidFill>
                  <a:srgbClr val="0000FF"/>
                </a:solidFill>
                <a:latin typeface="Arial" panose="020B0604020202020204" pitchFamily="34" charset="0"/>
                <a:ea typeface="黑体" panose="02010609060101010101" pitchFamily="49" charset="-122"/>
              </a:rPr>
              <a:t>13</a:t>
            </a:r>
            <a:r>
              <a:rPr lang="zh-CN" altLang="en-US" sz="2000" i="0" dirty="0">
                <a:solidFill>
                  <a:srgbClr val="0000FF"/>
                </a:solidFill>
                <a:latin typeface="Arial" panose="020B0604020202020204" pitchFamily="34" charset="0"/>
                <a:ea typeface="黑体" panose="02010609060101010101" pitchFamily="49" charset="-122"/>
              </a:rPr>
              <a:t>字=8</a:t>
            </a:r>
            <a:r>
              <a:rPr lang="en-US" altLang="zh-CN" sz="2000" i="0" dirty="0">
                <a:solidFill>
                  <a:srgbClr val="0000FF"/>
                </a:solidFill>
                <a:latin typeface="Arial" panose="020B0604020202020204" pitchFamily="34" charset="0"/>
                <a:ea typeface="黑体" panose="02010609060101010101" pitchFamily="49" charset="-122"/>
              </a:rPr>
              <a:t>K</a:t>
            </a:r>
            <a:r>
              <a:rPr lang="zh-CN" altLang="en-US" sz="2000" i="0" dirty="0">
                <a:solidFill>
                  <a:srgbClr val="0000FF"/>
                </a:solidFill>
                <a:latin typeface="Arial" panose="020B0604020202020204" pitchFamily="34" charset="0"/>
                <a:ea typeface="黑体" panose="02010609060101010101" pitchFamily="49" charset="-122"/>
              </a:rPr>
              <a:t>字=16行 </a:t>
            </a:r>
            <a:r>
              <a:rPr lang="en-US" altLang="zh-CN" sz="2000" i="0" dirty="0">
                <a:solidFill>
                  <a:srgbClr val="0000FF"/>
                </a:solidFill>
                <a:latin typeface="Arial" panose="020B0604020202020204" pitchFamily="34" charset="0"/>
                <a:ea typeface="黑体" panose="02010609060101010101" pitchFamily="49" charset="-122"/>
              </a:rPr>
              <a:t>x 512</a:t>
            </a:r>
            <a:r>
              <a:rPr lang="zh-CN" altLang="en-US" sz="2000" i="0" dirty="0">
                <a:solidFill>
                  <a:srgbClr val="0000FF"/>
                </a:solidFill>
                <a:latin typeface="Arial" panose="020B0604020202020204" pitchFamily="34" charset="0"/>
                <a:ea typeface="黑体" panose="02010609060101010101" pitchFamily="49" charset="-122"/>
              </a:rPr>
              <a:t>字/ 行</a:t>
            </a:r>
          </a:p>
          <a:p>
            <a:pPr eaLnBrk="1" hangingPunct="1">
              <a:spcBef>
                <a:spcPct val="20000"/>
              </a:spcBef>
              <a:buNone/>
            </a:pPr>
            <a:r>
              <a:rPr lang="zh-CN" altLang="en-US" sz="2000" i="0" dirty="0">
                <a:solidFill>
                  <a:srgbClr val="0000FF"/>
                </a:solidFill>
                <a:latin typeface="Arial" panose="020B0604020202020204" pitchFamily="34" charset="0"/>
                <a:ea typeface="黑体" panose="02010609060101010101" pitchFamily="49" charset="-122"/>
              </a:rPr>
              <a:t> 主存大小：2</a:t>
            </a:r>
            <a:r>
              <a:rPr lang="zh-CN" altLang="en-US" sz="2000" i="0" baseline="30000" dirty="0">
                <a:solidFill>
                  <a:srgbClr val="0000FF"/>
                </a:solidFill>
                <a:latin typeface="Arial" panose="020B0604020202020204" pitchFamily="34" charset="0"/>
                <a:ea typeface="黑体" panose="02010609060101010101" pitchFamily="49" charset="-122"/>
              </a:rPr>
              <a:t>20</a:t>
            </a:r>
            <a:r>
              <a:rPr lang="zh-CN" altLang="en-US" sz="2000" i="0" dirty="0">
                <a:solidFill>
                  <a:srgbClr val="0000FF"/>
                </a:solidFill>
                <a:latin typeface="Arial" panose="020B0604020202020204" pitchFamily="34" charset="0"/>
                <a:ea typeface="黑体" panose="02010609060101010101" pitchFamily="49" charset="-122"/>
              </a:rPr>
              <a:t>字=1024</a:t>
            </a:r>
            <a:r>
              <a:rPr lang="en-US" altLang="zh-CN" sz="2000" i="0" dirty="0">
                <a:solidFill>
                  <a:srgbClr val="0000FF"/>
                </a:solidFill>
                <a:latin typeface="Arial" panose="020B0604020202020204" pitchFamily="34" charset="0"/>
                <a:ea typeface="黑体" panose="02010609060101010101" pitchFamily="49" charset="-122"/>
              </a:rPr>
              <a:t>K</a:t>
            </a:r>
            <a:r>
              <a:rPr lang="zh-CN" altLang="en-US" sz="2000" i="0" dirty="0">
                <a:solidFill>
                  <a:srgbClr val="0000FF"/>
                </a:solidFill>
                <a:latin typeface="Arial" panose="020B0604020202020204" pitchFamily="34" charset="0"/>
                <a:ea typeface="黑体" panose="02010609060101010101" pitchFamily="49" charset="-122"/>
              </a:rPr>
              <a:t>字=2048块 </a:t>
            </a:r>
            <a:r>
              <a:rPr lang="en-US" altLang="zh-CN" sz="2000" i="0" dirty="0">
                <a:solidFill>
                  <a:srgbClr val="0000FF"/>
                </a:solidFill>
                <a:latin typeface="Arial" panose="020B0604020202020204" pitchFamily="34" charset="0"/>
                <a:ea typeface="黑体" panose="02010609060101010101" pitchFamily="49" charset="-122"/>
              </a:rPr>
              <a:t>x 512</a:t>
            </a:r>
            <a:r>
              <a:rPr lang="zh-CN" altLang="en-US" sz="2000" i="0" dirty="0">
                <a:solidFill>
                  <a:srgbClr val="0000FF"/>
                </a:solidFill>
                <a:latin typeface="Arial" panose="020B0604020202020204" pitchFamily="34" charset="0"/>
                <a:ea typeface="黑体" panose="02010609060101010101" pitchFamily="49" charset="-122"/>
              </a:rPr>
              <a:t>字/ 块</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43397">
                                            <p:txEl>
                                              <p:pRg st="0" end="0"/>
                                            </p:txEl>
                                          </p:spTgt>
                                        </p:tgtEl>
                                        <p:attrNameLst>
                                          <p:attrName>style.visibility</p:attrName>
                                        </p:attrNameLst>
                                      </p:cBhvr>
                                      <p:to>
                                        <p:strVal val="visible"/>
                                      </p:to>
                                    </p:set>
                                    <p:animEffect transition="in" filter="blinds(horizontal)">
                                      <p:cBhvr>
                                        <p:cTn id="7" dur="500"/>
                                        <p:tgtEl>
                                          <p:spTgt spid="44339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43398"/>
                                        </p:tgtEl>
                                        <p:attrNameLst>
                                          <p:attrName>style.visibility</p:attrName>
                                        </p:attrNameLst>
                                      </p:cBhvr>
                                      <p:to>
                                        <p:strVal val="visible"/>
                                      </p:to>
                                    </p:set>
                                    <p:animEffect transition="in" filter="blinds(horizontal)">
                                      <p:cBhvr>
                                        <p:cTn id="12" dur="500"/>
                                        <p:tgtEl>
                                          <p:spTgt spid="44339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443397">
                                            <p:txEl>
                                              <p:pRg st="1" end="1"/>
                                            </p:txEl>
                                          </p:spTgt>
                                        </p:tgtEl>
                                        <p:attrNameLst>
                                          <p:attrName>style.visibility</p:attrName>
                                        </p:attrNameLst>
                                      </p:cBhvr>
                                      <p:to>
                                        <p:strVal val="visible"/>
                                      </p:to>
                                    </p:set>
                                    <p:animEffect transition="in" filter="blinds(horizontal)">
                                      <p:cBhvr>
                                        <p:cTn id="17" dur="500"/>
                                        <p:tgtEl>
                                          <p:spTgt spid="44339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443399"/>
                                        </p:tgtEl>
                                        <p:attrNameLst>
                                          <p:attrName>style.visibility</p:attrName>
                                        </p:attrNameLst>
                                      </p:cBhvr>
                                      <p:to>
                                        <p:strVal val="visible"/>
                                      </p:to>
                                    </p:set>
                                    <p:animEffect transition="in" filter="blinds(horizontal)">
                                      <p:cBhvr>
                                        <p:cTn id="22" dur="500"/>
                                        <p:tgtEl>
                                          <p:spTgt spid="443399"/>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443401"/>
                                        </p:tgtEl>
                                        <p:attrNameLst>
                                          <p:attrName>style.visibility</p:attrName>
                                        </p:attrNameLst>
                                      </p:cBhvr>
                                      <p:to>
                                        <p:strVal val="visible"/>
                                      </p:to>
                                    </p:set>
                                    <p:animEffect transition="in" filter="blinds(horizontal)">
                                      <p:cBhvr>
                                        <p:cTn id="27" dur="500"/>
                                        <p:tgtEl>
                                          <p:spTgt spid="443401"/>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443403"/>
                                        </p:tgtEl>
                                        <p:attrNameLst>
                                          <p:attrName>style.visibility</p:attrName>
                                        </p:attrNameLst>
                                      </p:cBhvr>
                                      <p:to>
                                        <p:strVal val="visible"/>
                                      </p:to>
                                    </p:set>
                                    <p:animEffect transition="in" filter="blinds(horizontal)">
                                      <p:cBhvr>
                                        <p:cTn id="32" dur="500"/>
                                        <p:tgtEl>
                                          <p:spTgt spid="443403"/>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443404"/>
                                        </p:tgtEl>
                                        <p:attrNameLst>
                                          <p:attrName>style.visibility</p:attrName>
                                        </p:attrNameLst>
                                      </p:cBhvr>
                                      <p:to>
                                        <p:strVal val="visible"/>
                                      </p:to>
                                    </p:set>
                                    <p:animEffect transition="in" filter="blinds(horizontal)">
                                      <p:cBhvr>
                                        <p:cTn id="37" dur="500"/>
                                        <p:tgtEl>
                                          <p:spTgt spid="443404"/>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443405"/>
                                        </p:tgtEl>
                                        <p:attrNameLst>
                                          <p:attrName>style.visibility</p:attrName>
                                        </p:attrNameLst>
                                      </p:cBhvr>
                                      <p:to>
                                        <p:strVal val="visible"/>
                                      </p:to>
                                    </p:set>
                                    <p:animEffect transition="in" filter="blinds(horizontal)">
                                      <p:cBhvr>
                                        <p:cTn id="42" dur="500"/>
                                        <p:tgtEl>
                                          <p:spTgt spid="443405"/>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443406"/>
                                        </p:tgtEl>
                                        <p:attrNameLst>
                                          <p:attrName>style.visibility</p:attrName>
                                        </p:attrNameLst>
                                      </p:cBhvr>
                                      <p:to>
                                        <p:strVal val="visible"/>
                                      </p:to>
                                    </p:set>
                                    <p:animEffect transition="in" filter="blinds(horizontal)">
                                      <p:cBhvr>
                                        <p:cTn id="47" dur="500"/>
                                        <p:tgtEl>
                                          <p:spTgt spid="443406"/>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nodeType="clickEffect">
                                  <p:stCondLst>
                                    <p:cond delay="0"/>
                                  </p:stCondLst>
                                  <p:childTnLst>
                                    <p:set>
                                      <p:cBhvr>
                                        <p:cTn id="51" dur="1" fill="hold">
                                          <p:stCondLst>
                                            <p:cond delay="0"/>
                                          </p:stCondLst>
                                        </p:cTn>
                                        <p:tgtEl>
                                          <p:spTgt spid="443407"/>
                                        </p:tgtEl>
                                        <p:attrNameLst>
                                          <p:attrName>style.visibility</p:attrName>
                                        </p:attrNameLst>
                                      </p:cBhvr>
                                      <p:to>
                                        <p:strVal val="visible"/>
                                      </p:to>
                                    </p:set>
                                    <p:animEffect transition="in" filter="blinds(horizontal)">
                                      <p:cBhvr>
                                        <p:cTn id="52" dur="500"/>
                                        <p:tgtEl>
                                          <p:spTgt spid="443407"/>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nodeType="clickEffect">
                                  <p:stCondLst>
                                    <p:cond delay="0"/>
                                  </p:stCondLst>
                                  <p:childTnLst>
                                    <p:set>
                                      <p:cBhvr>
                                        <p:cTn id="56" dur="1" fill="hold">
                                          <p:stCondLst>
                                            <p:cond delay="0"/>
                                          </p:stCondLst>
                                        </p:cTn>
                                        <p:tgtEl>
                                          <p:spTgt spid="443408"/>
                                        </p:tgtEl>
                                        <p:attrNameLst>
                                          <p:attrName>style.visibility</p:attrName>
                                        </p:attrNameLst>
                                      </p:cBhvr>
                                      <p:to>
                                        <p:strVal val="visible"/>
                                      </p:to>
                                    </p:set>
                                    <p:animEffect transition="in" filter="blinds(horizontal)">
                                      <p:cBhvr>
                                        <p:cTn id="57" dur="500"/>
                                        <p:tgtEl>
                                          <p:spTgt spid="4434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3401" grpId="0"/>
      <p:bldP spid="443403" grpId="0"/>
      <p:bldP spid="443404"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p:cNvSpPr>
          <p:nvPr>
            <p:ph type="title"/>
          </p:nvPr>
        </p:nvSpPr>
        <p:spPr>
          <a:ln/>
        </p:spPr>
        <p:txBody>
          <a:bodyPr vert="horz" wrap="square" lIns="91440" tIns="45720" rIns="91440" bIns="45720" anchor="ctr" anchorCtr="0"/>
          <a:lstStyle/>
          <a:p>
            <a:pPr eaLnBrk="1" hangingPunct="1"/>
            <a:r>
              <a:rPr lang="zh-CN" altLang="en-US" dirty="0"/>
              <a:t>例</a:t>
            </a:r>
            <a:r>
              <a:rPr lang="en-US" altLang="zh-CN" dirty="0"/>
              <a:t>1</a:t>
            </a:r>
            <a:r>
              <a:rPr lang="zh-CN" altLang="en-US" dirty="0"/>
              <a:t>：</a:t>
            </a:r>
            <a:r>
              <a:rPr lang="en-US" altLang="zh-CN" dirty="0"/>
              <a:t>A Two-way Set Associative Cache</a:t>
            </a:r>
            <a:endParaRPr lang="zh-CN" altLang="en-US" dirty="0"/>
          </a:p>
        </p:txBody>
      </p:sp>
      <p:sp>
        <p:nvSpPr>
          <p:cNvPr id="445443" name="Rectangle 3"/>
          <p:cNvSpPr>
            <a:spLocks noGrp="1"/>
          </p:cNvSpPr>
          <p:nvPr>
            <p:ph idx="1" hasCustomPrompt="1"/>
          </p:nvPr>
        </p:nvSpPr>
        <p:spPr>
          <a:xfrm>
            <a:off x="284163" y="869950"/>
            <a:ext cx="8402637" cy="2060575"/>
          </a:xfrm>
          <a:ln w="12700"/>
        </p:spPr>
        <p:txBody>
          <a:bodyPr vert="horz" wrap="square" lIns="63500" tIns="25400" rIns="63500" bIns="25400" anchor="t" anchorCtr="0">
            <a:spAutoFit/>
          </a:bodyPr>
          <a:lstStyle/>
          <a:p>
            <a:pPr eaLnBrk="1" hangingPunct="1">
              <a:lnSpc>
                <a:spcPct val="110000"/>
              </a:lnSpc>
              <a:spcBef>
                <a:spcPct val="0"/>
              </a:spcBef>
            </a:pPr>
            <a:r>
              <a:rPr lang="en-US" altLang="zh-CN" sz="2000" dirty="0">
                <a:ea typeface="黑体" panose="02010609060101010101" pitchFamily="49" charset="-122"/>
              </a:rPr>
              <a:t>N-way set associative</a:t>
            </a:r>
            <a:endParaRPr lang="zh-CN" altLang="en-US" dirty="0">
              <a:solidFill>
                <a:srgbClr val="CC3300"/>
              </a:solidFill>
              <a:ea typeface="黑体" panose="02010609060101010101" pitchFamily="49" charset="-122"/>
            </a:endParaRPr>
          </a:p>
          <a:p>
            <a:pPr lvl="1" eaLnBrk="1" hangingPunct="1">
              <a:lnSpc>
                <a:spcPct val="110000"/>
              </a:lnSpc>
              <a:spcBef>
                <a:spcPct val="0"/>
              </a:spcBef>
            </a:pPr>
            <a:r>
              <a:rPr lang="en-US" altLang="zh-CN" dirty="0">
                <a:ea typeface="黑体" panose="02010609060101010101" pitchFamily="49" charset="-122"/>
              </a:rPr>
              <a:t>N </a:t>
            </a:r>
            <a:r>
              <a:rPr lang="zh-CN" altLang="en-US" dirty="0">
                <a:ea typeface="黑体" panose="02010609060101010101" pitchFamily="49" charset="-122"/>
              </a:rPr>
              <a:t>个直接映射的行并行操作</a:t>
            </a:r>
          </a:p>
          <a:p>
            <a:pPr eaLnBrk="1" hangingPunct="1">
              <a:lnSpc>
                <a:spcPct val="110000"/>
              </a:lnSpc>
              <a:spcBef>
                <a:spcPct val="0"/>
              </a:spcBef>
            </a:pPr>
            <a:r>
              <a:rPr lang="en-US" altLang="zh-CN" sz="2000" dirty="0">
                <a:ea typeface="黑体" panose="02010609060101010101" pitchFamily="49" charset="-122"/>
              </a:rPr>
              <a:t>Example: </a:t>
            </a:r>
            <a:r>
              <a:rPr lang="en-US" altLang="zh-CN" sz="2000" dirty="0">
                <a:solidFill>
                  <a:srgbClr val="CC0000"/>
                </a:solidFill>
                <a:ea typeface="黑体" panose="02010609060101010101" pitchFamily="49" charset="-122"/>
              </a:rPr>
              <a:t>Two-way </a:t>
            </a:r>
            <a:r>
              <a:rPr lang="en-US" altLang="zh-CN" sz="2000" dirty="0">
                <a:solidFill>
                  <a:srgbClr val="FF0000"/>
                </a:solidFill>
                <a:ea typeface="黑体" panose="02010609060101010101" pitchFamily="49" charset="-122"/>
              </a:rPr>
              <a:t>set associative</a:t>
            </a:r>
            <a:r>
              <a:rPr lang="en-US" altLang="zh-CN" sz="2000" dirty="0">
                <a:ea typeface="黑体" panose="02010609060101010101" pitchFamily="49" charset="-122"/>
              </a:rPr>
              <a:t> cache</a:t>
            </a:r>
          </a:p>
          <a:p>
            <a:pPr lvl="1" eaLnBrk="1" hangingPunct="1">
              <a:lnSpc>
                <a:spcPct val="110000"/>
              </a:lnSpc>
              <a:spcBef>
                <a:spcPct val="0"/>
              </a:spcBef>
            </a:pPr>
            <a:r>
              <a:rPr lang="en-US" altLang="zh-CN" dirty="0">
                <a:ea typeface="黑体" panose="02010609060101010101" pitchFamily="49" charset="-122"/>
              </a:rPr>
              <a:t>Cache Index </a:t>
            </a:r>
            <a:r>
              <a:rPr lang="zh-CN" altLang="en-US" dirty="0">
                <a:ea typeface="黑体" panose="02010609060101010101" pitchFamily="49" charset="-122"/>
              </a:rPr>
              <a:t>选择其中的一个</a:t>
            </a:r>
            <a:r>
              <a:rPr lang="en-US" altLang="zh-CN" dirty="0">
                <a:ea typeface="黑体" panose="02010609060101010101" pitchFamily="49" charset="-122"/>
              </a:rPr>
              <a:t>Cache</a:t>
            </a:r>
            <a:r>
              <a:rPr lang="zh-CN" altLang="en-US" dirty="0">
                <a:ea typeface="黑体" panose="02010609060101010101" pitchFamily="49" charset="-122"/>
              </a:rPr>
              <a:t>行集合（</a:t>
            </a:r>
            <a:r>
              <a:rPr lang="en-US" altLang="zh-CN" dirty="0">
                <a:ea typeface="黑体" panose="02010609060101010101" pitchFamily="49" charset="-122"/>
              </a:rPr>
              <a:t>2</a:t>
            </a:r>
            <a:r>
              <a:rPr lang="zh-CN" altLang="en-US" dirty="0">
                <a:ea typeface="黑体" panose="02010609060101010101" pitchFamily="49" charset="-122"/>
              </a:rPr>
              <a:t>行）</a:t>
            </a:r>
          </a:p>
          <a:p>
            <a:pPr lvl="1" eaLnBrk="1" hangingPunct="1">
              <a:lnSpc>
                <a:spcPct val="110000"/>
              </a:lnSpc>
              <a:spcBef>
                <a:spcPct val="0"/>
              </a:spcBef>
            </a:pPr>
            <a:r>
              <a:rPr lang="zh-CN" altLang="en-US" dirty="0">
                <a:ea typeface="黑体" panose="02010609060101010101" pitchFamily="49" charset="-122"/>
              </a:rPr>
              <a:t>对这个集合中的两个</a:t>
            </a:r>
            <a:r>
              <a:rPr lang="en-US" altLang="zh-CN" dirty="0">
                <a:ea typeface="黑体" panose="02010609060101010101" pitchFamily="49" charset="-122"/>
              </a:rPr>
              <a:t>Cache</a:t>
            </a:r>
            <a:r>
              <a:rPr lang="zh-CN" altLang="en-US" dirty="0">
                <a:ea typeface="黑体" panose="02010609060101010101" pitchFamily="49" charset="-122"/>
              </a:rPr>
              <a:t>行的</a:t>
            </a:r>
            <a:r>
              <a:rPr lang="en-US" altLang="zh-CN" dirty="0">
                <a:ea typeface="黑体" panose="02010609060101010101" pitchFamily="49" charset="-122"/>
              </a:rPr>
              <a:t>Tag</a:t>
            </a:r>
            <a:r>
              <a:rPr lang="zh-CN" altLang="en-US" dirty="0">
                <a:solidFill>
                  <a:srgbClr val="CC0000"/>
                </a:solidFill>
                <a:ea typeface="黑体" panose="02010609060101010101" pitchFamily="49" charset="-122"/>
              </a:rPr>
              <a:t>并行</a:t>
            </a:r>
            <a:r>
              <a:rPr lang="zh-CN" altLang="en-US" dirty="0">
                <a:ea typeface="黑体" panose="02010609060101010101" pitchFamily="49" charset="-122"/>
              </a:rPr>
              <a:t>进行比较</a:t>
            </a:r>
          </a:p>
          <a:p>
            <a:pPr lvl="1" eaLnBrk="1" hangingPunct="1">
              <a:lnSpc>
                <a:spcPct val="110000"/>
              </a:lnSpc>
              <a:spcBef>
                <a:spcPct val="0"/>
              </a:spcBef>
            </a:pPr>
            <a:r>
              <a:rPr lang="zh-CN" altLang="en-US" dirty="0">
                <a:ea typeface="黑体" panose="02010609060101010101" pitchFamily="49" charset="-122"/>
              </a:rPr>
              <a:t>根据比较结果确定信息在哪个行，或不在</a:t>
            </a:r>
            <a:r>
              <a:rPr lang="en-US" altLang="zh-CN" dirty="0">
                <a:ea typeface="黑体" panose="02010609060101010101" pitchFamily="49" charset="-122"/>
              </a:rPr>
              <a:t>Cache</a:t>
            </a:r>
            <a:r>
              <a:rPr lang="zh-CN" altLang="en-US" dirty="0">
                <a:ea typeface="黑体" panose="02010609060101010101" pitchFamily="49" charset="-122"/>
              </a:rPr>
              <a:t>中</a:t>
            </a:r>
          </a:p>
        </p:txBody>
      </p:sp>
      <p:sp>
        <p:nvSpPr>
          <p:cNvPr id="112644" name="Rectangle 38"/>
          <p:cNvSpPr/>
          <p:nvPr/>
        </p:nvSpPr>
        <p:spPr>
          <a:xfrm>
            <a:off x="3627438" y="3079750"/>
            <a:ext cx="1844675" cy="393700"/>
          </a:xfrm>
          <a:prstGeom prst="rect">
            <a:avLst/>
          </a:prstGeom>
          <a:noFill/>
          <a:ln w="12700">
            <a:noFill/>
          </a:ln>
        </p:spPr>
        <p:txBody>
          <a:bodyPr lIns="90488" tIns="44450" rIns="90488" bIns="44450">
            <a:spAutoFit/>
          </a:bodyPr>
          <a:lstStyle/>
          <a:p>
            <a:r>
              <a:rPr lang="en-US" altLang="zh-CN" sz="2000" i="0" dirty="0">
                <a:solidFill>
                  <a:srgbClr val="CC0000"/>
                </a:solidFill>
                <a:latin typeface="Arial" panose="020B0604020202020204" pitchFamily="34" charset="0"/>
                <a:ea typeface="黑体" panose="02010609060101010101" pitchFamily="49" charset="-122"/>
              </a:rPr>
              <a:t>Cache Index</a:t>
            </a:r>
          </a:p>
        </p:txBody>
      </p:sp>
      <p:sp>
        <p:nvSpPr>
          <p:cNvPr id="112645" name="Rectangle 4"/>
          <p:cNvSpPr/>
          <p:nvPr/>
        </p:nvSpPr>
        <p:spPr>
          <a:xfrm>
            <a:off x="2603500" y="3673475"/>
            <a:ext cx="1574800" cy="1235075"/>
          </a:xfrm>
          <a:prstGeom prst="rect">
            <a:avLst/>
          </a:prstGeom>
          <a:noFill/>
          <a:ln w="25400" cap="flat" cmpd="sng">
            <a:solidFill>
              <a:schemeClr val="tx1"/>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112646" name="Line 5"/>
          <p:cNvSpPr/>
          <p:nvPr/>
        </p:nvSpPr>
        <p:spPr>
          <a:xfrm>
            <a:off x="2603500" y="3975100"/>
            <a:ext cx="1574800" cy="0"/>
          </a:xfrm>
          <a:prstGeom prst="line">
            <a:avLst/>
          </a:prstGeom>
          <a:ln w="25400" cap="flat" cmpd="sng">
            <a:solidFill>
              <a:schemeClr val="tx1"/>
            </a:solidFill>
            <a:prstDash val="solid"/>
            <a:headEnd type="none" w="med" len="med"/>
            <a:tailEnd type="none" w="med" len="med"/>
          </a:ln>
        </p:spPr>
      </p:sp>
      <p:sp>
        <p:nvSpPr>
          <p:cNvPr id="112647" name="Line 6"/>
          <p:cNvSpPr/>
          <p:nvPr/>
        </p:nvSpPr>
        <p:spPr>
          <a:xfrm>
            <a:off x="2603500" y="4606925"/>
            <a:ext cx="1574800" cy="0"/>
          </a:xfrm>
          <a:prstGeom prst="line">
            <a:avLst/>
          </a:prstGeom>
          <a:ln w="25400" cap="flat" cmpd="sng">
            <a:solidFill>
              <a:schemeClr val="tx1"/>
            </a:solidFill>
            <a:prstDash val="solid"/>
            <a:headEnd type="none" w="med" len="med"/>
            <a:tailEnd type="none" w="med" len="med"/>
          </a:ln>
        </p:spPr>
      </p:sp>
      <p:sp>
        <p:nvSpPr>
          <p:cNvPr id="112648" name="Rectangle 7"/>
          <p:cNvSpPr/>
          <p:nvPr/>
        </p:nvSpPr>
        <p:spPr>
          <a:xfrm>
            <a:off x="2798763" y="3338513"/>
            <a:ext cx="1412875" cy="363537"/>
          </a:xfrm>
          <a:prstGeom prst="rect">
            <a:avLst/>
          </a:prstGeom>
          <a:noFill/>
          <a:ln w="12700">
            <a:noFill/>
          </a:ln>
        </p:spPr>
        <p:txBody>
          <a:bodyPr wrap="none" lIns="90488" tIns="44450" rIns="90488" bIns="44450">
            <a:spAutoFit/>
          </a:bodyPr>
          <a:lstStyle/>
          <a:p>
            <a:r>
              <a:rPr lang="en-US" altLang="zh-CN" i="0" dirty="0">
                <a:solidFill>
                  <a:srgbClr val="0000FF"/>
                </a:solidFill>
                <a:latin typeface="Arial" panose="020B0604020202020204" pitchFamily="34" charset="0"/>
                <a:ea typeface="宋体" panose="02010600030101010101" pitchFamily="2" charset="-122"/>
              </a:rPr>
              <a:t>Cache</a:t>
            </a:r>
            <a:r>
              <a:rPr lang="en-US" altLang="zh-CN" sz="1600" i="0" dirty="0">
                <a:solidFill>
                  <a:srgbClr val="0000FF"/>
                </a:solidFill>
                <a:latin typeface="Times New Roman" panose="02020603050405020304" pitchFamily="18" charset="0"/>
                <a:ea typeface="宋体" panose="02010600030101010101" pitchFamily="2" charset="-122"/>
              </a:rPr>
              <a:t> </a:t>
            </a:r>
            <a:r>
              <a:rPr lang="en-US" altLang="zh-CN" i="0" dirty="0">
                <a:solidFill>
                  <a:srgbClr val="0000FF"/>
                </a:solidFill>
                <a:latin typeface="Arial" panose="020B0604020202020204" pitchFamily="34" charset="0"/>
                <a:ea typeface="宋体" panose="02010600030101010101" pitchFamily="2" charset="-122"/>
              </a:rPr>
              <a:t>Data</a:t>
            </a:r>
          </a:p>
        </p:txBody>
      </p:sp>
      <p:sp>
        <p:nvSpPr>
          <p:cNvPr id="112649" name="Rectangle 8"/>
          <p:cNvSpPr/>
          <p:nvPr/>
        </p:nvSpPr>
        <p:spPr>
          <a:xfrm>
            <a:off x="2722563" y="3654425"/>
            <a:ext cx="993775" cy="363538"/>
          </a:xfrm>
          <a:prstGeom prst="rect">
            <a:avLst/>
          </a:prstGeom>
          <a:noFill/>
          <a:ln w="12700">
            <a:noFill/>
          </a:ln>
        </p:spPr>
        <p:txBody>
          <a:bodyPr wrap="none" lIns="90488" tIns="44450" rIns="90488" bIns="44450">
            <a:spAutoFit/>
          </a:bodyPr>
          <a:lstStyle/>
          <a:p>
            <a:r>
              <a:rPr lang="en-US" altLang="zh-CN" i="0" dirty="0">
                <a:solidFill>
                  <a:srgbClr val="0000FF"/>
                </a:solidFill>
                <a:latin typeface="Arial" panose="020B0604020202020204" pitchFamily="34" charset="0"/>
                <a:ea typeface="宋体" panose="02010600030101010101" pitchFamily="2" charset="-122"/>
              </a:rPr>
              <a:t>Block 0</a:t>
            </a:r>
          </a:p>
        </p:txBody>
      </p:sp>
      <p:sp>
        <p:nvSpPr>
          <p:cNvPr id="112650" name="Rectangle 9"/>
          <p:cNvSpPr/>
          <p:nvPr/>
        </p:nvSpPr>
        <p:spPr>
          <a:xfrm>
            <a:off x="698500" y="3673475"/>
            <a:ext cx="1727200" cy="1235075"/>
          </a:xfrm>
          <a:prstGeom prst="rect">
            <a:avLst/>
          </a:prstGeom>
          <a:noFill/>
          <a:ln w="25400" cap="flat" cmpd="sng">
            <a:solidFill>
              <a:schemeClr val="tx1"/>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112651" name="Line 10"/>
          <p:cNvSpPr/>
          <p:nvPr/>
        </p:nvSpPr>
        <p:spPr>
          <a:xfrm flipH="1" flipV="1">
            <a:off x="696913" y="3975100"/>
            <a:ext cx="1730375" cy="0"/>
          </a:xfrm>
          <a:prstGeom prst="line">
            <a:avLst/>
          </a:prstGeom>
          <a:ln w="25400" cap="flat" cmpd="sng">
            <a:solidFill>
              <a:schemeClr val="tx1"/>
            </a:solidFill>
            <a:prstDash val="solid"/>
            <a:headEnd type="none" w="med" len="med"/>
            <a:tailEnd type="none" w="med" len="med"/>
          </a:ln>
        </p:spPr>
      </p:sp>
      <p:sp>
        <p:nvSpPr>
          <p:cNvPr id="112652" name="Line 11"/>
          <p:cNvSpPr/>
          <p:nvPr/>
        </p:nvSpPr>
        <p:spPr>
          <a:xfrm flipH="1">
            <a:off x="701675" y="4606925"/>
            <a:ext cx="1725613" cy="0"/>
          </a:xfrm>
          <a:prstGeom prst="line">
            <a:avLst/>
          </a:prstGeom>
          <a:ln w="25400" cap="flat" cmpd="sng">
            <a:solidFill>
              <a:schemeClr val="tx1"/>
            </a:solidFill>
            <a:prstDash val="solid"/>
            <a:headEnd type="none" w="med" len="med"/>
            <a:tailEnd type="none" w="med" len="med"/>
          </a:ln>
        </p:spPr>
      </p:sp>
      <p:sp>
        <p:nvSpPr>
          <p:cNvPr id="112653" name="Rectangle 12"/>
          <p:cNvSpPr/>
          <p:nvPr/>
        </p:nvSpPr>
        <p:spPr>
          <a:xfrm>
            <a:off x="317500" y="3673475"/>
            <a:ext cx="203200" cy="1235075"/>
          </a:xfrm>
          <a:prstGeom prst="rect">
            <a:avLst/>
          </a:prstGeom>
          <a:noFill/>
          <a:ln w="25400" cap="flat" cmpd="sng">
            <a:solidFill>
              <a:schemeClr val="tx1"/>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112654" name="Line 13"/>
          <p:cNvSpPr/>
          <p:nvPr/>
        </p:nvSpPr>
        <p:spPr>
          <a:xfrm flipH="1" flipV="1">
            <a:off x="315913" y="3975100"/>
            <a:ext cx="196850" cy="0"/>
          </a:xfrm>
          <a:prstGeom prst="line">
            <a:avLst/>
          </a:prstGeom>
          <a:ln w="25400" cap="flat" cmpd="sng">
            <a:solidFill>
              <a:schemeClr val="tx1"/>
            </a:solidFill>
            <a:prstDash val="solid"/>
            <a:headEnd type="none" w="med" len="med"/>
            <a:tailEnd type="none" w="med" len="med"/>
          </a:ln>
        </p:spPr>
      </p:sp>
      <p:sp>
        <p:nvSpPr>
          <p:cNvPr id="112655" name="Line 14"/>
          <p:cNvSpPr/>
          <p:nvPr/>
        </p:nvSpPr>
        <p:spPr>
          <a:xfrm flipH="1">
            <a:off x="325438" y="4606925"/>
            <a:ext cx="192087" cy="0"/>
          </a:xfrm>
          <a:prstGeom prst="line">
            <a:avLst/>
          </a:prstGeom>
          <a:ln w="25400" cap="flat" cmpd="sng">
            <a:solidFill>
              <a:schemeClr val="tx1"/>
            </a:solidFill>
            <a:prstDash val="solid"/>
            <a:headEnd type="none" w="med" len="med"/>
            <a:tailEnd type="none" w="med" len="med"/>
          </a:ln>
        </p:spPr>
      </p:sp>
      <p:sp>
        <p:nvSpPr>
          <p:cNvPr id="112656" name="Rectangle 15"/>
          <p:cNvSpPr/>
          <p:nvPr/>
        </p:nvSpPr>
        <p:spPr>
          <a:xfrm>
            <a:off x="969963" y="3338513"/>
            <a:ext cx="1336675" cy="363537"/>
          </a:xfrm>
          <a:prstGeom prst="rect">
            <a:avLst/>
          </a:prstGeom>
          <a:noFill/>
          <a:ln w="12700">
            <a:noFill/>
          </a:ln>
        </p:spPr>
        <p:txBody>
          <a:bodyPr wrap="none" lIns="90488" tIns="44450" rIns="90488" bIns="44450">
            <a:spAutoFit/>
          </a:bodyPr>
          <a:lstStyle/>
          <a:p>
            <a:r>
              <a:rPr lang="en-US" altLang="zh-CN" i="0" dirty="0">
                <a:solidFill>
                  <a:srgbClr val="0000FF"/>
                </a:solidFill>
                <a:latin typeface="Arial" panose="020B0604020202020204" pitchFamily="34" charset="0"/>
                <a:ea typeface="宋体" panose="02010600030101010101" pitchFamily="2" charset="-122"/>
              </a:rPr>
              <a:t>Cache Tag</a:t>
            </a:r>
          </a:p>
        </p:txBody>
      </p:sp>
      <p:sp>
        <p:nvSpPr>
          <p:cNvPr id="112657" name="Rectangle 16"/>
          <p:cNvSpPr/>
          <p:nvPr/>
        </p:nvSpPr>
        <p:spPr>
          <a:xfrm>
            <a:off x="55563" y="3338513"/>
            <a:ext cx="727075" cy="363537"/>
          </a:xfrm>
          <a:prstGeom prst="rect">
            <a:avLst/>
          </a:prstGeom>
          <a:noFill/>
          <a:ln w="12700">
            <a:noFill/>
          </a:ln>
        </p:spPr>
        <p:txBody>
          <a:bodyPr wrap="none" lIns="90488" tIns="44450" rIns="90488" bIns="44450">
            <a:spAutoFit/>
          </a:bodyPr>
          <a:lstStyle/>
          <a:p>
            <a:r>
              <a:rPr lang="en-US" altLang="zh-CN" i="0" dirty="0">
                <a:solidFill>
                  <a:srgbClr val="0000FF"/>
                </a:solidFill>
                <a:latin typeface="Arial" panose="020B0604020202020204" pitchFamily="34" charset="0"/>
                <a:ea typeface="宋体" panose="02010600030101010101" pitchFamily="2" charset="-122"/>
              </a:rPr>
              <a:t>Valid</a:t>
            </a:r>
          </a:p>
        </p:txBody>
      </p:sp>
      <p:sp>
        <p:nvSpPr>
          <p:cNvPr id="112658" name="Rectangle 17"/>
          <p:cNvSpPr/>
          <p:nvPr/>
        </p:nvSpPr>
        <p:spPr>
          <a:xfrm>
            <a:off x="1427163" y="4033838"/>
            <a:ext cx="282575" cy="454025"/>
          </a:xfrm>
          <a:prstGeom prst="rect">
            <a:avLst/>
          </a:prstGeom>
          <a:noFill/>
          <a:ln w="12700">
            <a:noFill/>
          </a:ln>
        </p:spPr>
        <p:txBody>
          <a:bodyPr wrap="none" lIns="90488" tIns="44450" rIns="90488" bIns="44450">
            <a:spAutoFit/>
          </a:bodyPr>
          <a:lstStyle/>
          <a:p>
            <a:r>
              <a:rPr lang="zh-CN" altLang="en-US" sz="2400" i="0" dirty="0">
                <a:solidFill>
                  <a:schemeClr val="tx1"/>
                </a:solidFill>
                <a:latin typeface="Times New Roman" panose="02020603050405020304" pitchFamily="18" charset="0"/>
                <a:ea typeface="宋体" panose="02010600030101010101" pitchFamily="2" charset="-122"/>
              </a:rPr>
              <a:t>:</a:t>
            </a:r>
          </a:p>
        </p:txBody>
      </p:sp>
      <p:sp>
        <p:nvSpPr>
          <p:cNvPr id="112659" name="Rectangle 18"/>
          <p:cNvSpPr/>
          <p:nvPr/>
        </p:nvSpPr>
        <p:spPr>
          <a:xfrm>
            <a:off x="284163" y="4033838"/>
            <a:ext cx="282575" cy="454025"/>
          </a:xfrm>
          <a:prstGeom prst="rect">
            <a:avLst/>
          </a:prstGeom>
          <a:noFill/>
          <a:ln w="12700">
            <a:noFill/>
          </a:ln>
        </p:spPr>
        <p:txBody>
          <a:bodyPr wrap="none" lIns="90488" tIns="44450" rIns="90488" bIns="44450">
            <a:spAutoFit/>
          </a:bodyPr>
          <a:lstStyle/>
          <a:p>
            <a:r>
              <a:rPr lang="zh-CN" altLang="en-US" sz="2400" i="0" dirty="0">
                <a:solidFill>
                  <a:schemeClr val="tx1"/>
                </a:solidFill>
                <a:latin typeface="Times New Roman" panose="02020603050405020304" pitchFamily="18" charset="0"/>
                <a:ea typeface="宋体" panose="02010600030101010101" pitchFamily="2" charset="-122"/>
              </a:rPr>
              <a:t>:</a:t>
            </a:r>
          </a:p>
        </p:txBody>
      </p:sp>
      <p:sp>
        <p:nvSpPr>
          <p:cNvPr id="112660" name="Rectangle 19"/>
          <p:cNvSpPr/>
          <p:nvPr/>
        </p:nvSpPr>
        <p:spPr>
          <a:xfrm>
            <a:off x="3255963" y="4033838"/>
            <a:ext cx="282575" cy="454025"/>
          </a:xfrm>
          <a:prstGeom prst="rect">
            <a:avLst/>
          </a:prstGeom>
          <a:noFill/>
          <a:ln w="12700">
            <a:noFill/>
          </a:ln>
        </p:spPr>
        <p:txBody>
          <a:bodyPr wrap="none" lIns="90488" tIns="44450" rIns="90488" bIns="44450">
            <a:spAutoFit/>
          </a:bodyPr>
          <a:lstStyle/>
          <a:p>
            <a:r>
              <a:rPr lang="zh-CN" altLang="en-US" sz="2400" i="0" dirty="0">
                <a:solidFill>
                  <a:schemeClr val="tx1"/>
                </a:solidFill>
                <a:latin typeface="Times New Roman" panose="02020603050405020304" pitchFamily="18" charset="0"/>
                <a:ea typeface="宋体" panose="02010600030101010101" pitchFamily="2" charset="-122"/>
              </a:rPr>
              <a:t>:</a:t>
            </a:r>
          </a:p>
        </p:txBody>
      </p:sp>
      <p:sp>
        <p:nvSpPr>
          <p:cNvPr id="112661" name="Rectangle 20"/>
          <p:cNvSpPr/>
          <p:nvPr/>
        </p:nvSpPr>
        <p:spPr>
          <a:xfrm>
            <a:off x="4949825" y="3673475"/>
            <a:ext cx="1574800" cy="1235075"/>
          </a:xfrm>
          <a:prstGeom prst="rect">
            <a:avLst/>
          </a:prstGeom>
          <a:noFill/>
          <a:ln w="25400" cap="flat" cmpd="sng">
            <a:solidFill>
              <a:schemeClr val="tx1"/>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112662" name="Line 21"/>
          <p:cNvSpPr/>
          <p:nvPr/>
        </p:nvSpPr>
        <p:spPr>
          <a:xfrm flipH="1" flipV="1">
            <a:off x="4953000" y="3975100"/>
            <a:ext cx="1573213" cy="0"/>
          </a:xfrm>
          <a:prstGeom prst="line">
            <a:avLst/>
          </a:prstGeom>
          <a:ln w="25400" cap="flat" cmpd="sng">
            <a:solidFill>
              <a:schemeClr val="tx1"/>
            </a:solidFill>
            <a:prstDash val="solid"/>
            <a:headEnd type="none" w="med" len="med"/>
            <a:tailEnd type="none" w="med" len="med"/>
          </a:ln>
        </p:spPr>
      </p:sp>
      <p:sp>
        <p:nvSpPr>
          <p:cNvPr id="112663" name="Line 22"/>
          <p:cNvSpPr/>
          <p:nvPr/>
        </p:nvSpPr>
        <p:spPr>
          <a:xfrm flipH="1">
            <a:off x="4957763" y="4606925"/>
            <a:ext cx="1592262" cy="0"/>
          </a:xfrm>
          <a:prstGeom prst="line">
            <a:avLst/>
          </a:prstGeom>
          <a:ln w="25400" cap="flat" cmpd="sng">
            <a:solidFill>
              <a:schemeClr val="tx1"/>
            </a:solidFill>
            <a:prstDash val="solid"/>
            <a:headEnd type="none" w="med" len="med"/>
            <a:tailEnd type="none" w="med" len="med"/>
          </a:ln>
        </p:spPr>
      </p:sp>
      <p:sp>
        <p:nvSpPr>
          <p:cNvPr id="112664" name="Rectangle 23"/>
          <p:cNvSpPr/>
          <p:nvPr/>
        </p:nvSpPr>
        <p:spPr>
          <a:xfrm flipH="1">
            <a:off x="5132388" y="3344863"/>
            <a:ext cx="1425575" cy="363537"/>
          </a:xfrm>
          <a:prstGeom prst="rect">
            <a:avLst/>
          </a:prstGeom>
          <a:noFill/>
          <a:ln w="12700">
            <a:noFill/>
          </a:ln>
        </p:spPr>
        <p:txBody>
          <a:bodyPr wrap="none" lIns="90488" tIns="44450" rIns="90488" bIns="44450">
            <a:spAutoFit/>
          </a:bodyPr>
          <a:lstStyle/>
          <a:p>
            <a:r>
              <a:rPr lang="en-US" altLang="zh-CN" i="0" dirty="0">
                <a:solidFill>
                  <a:srgbClr val="0000FF"/>
                </a:solidFill>
                <a:latin typeface="Arial" panose="020B0604020202020204" pitchFamily="34" charset="0"/>
                <a:ea typeface="宋体" panose="02010600030101010101" pitchFamily="2" charset="-122"/>
              </a:rPr>
              <a:t>Cache Data</a:t>
            </a:r>
          </a:p>
        </p:txBody>
      </p:sp>
      <p:sp>
        <p:nvSpPr>
          <p:cNvPr id="112665" name="Rectangle 24"/>
          <p:cNvSpPr/>
          <p:nvPr/>
        </p:nvSpPr>
        <p:spPr>
          <a:xfrm flipH="1">
            <a:off x="4976813" y="3660775"/>
            <a:ext cx="1057275" cy="363538"/>
          </a:xfrm>
          <a:prstGeom prst="rect">
            <a:avLst/>
          </a:prstGeom>
          <a:noFill/>
          <a:ln w="12700">
            <a:noFill/>
          </a:ln>
        </p:spPr>
        <p:txBody>
          <a:bodyPr wrap="none" lIns="90488" tIns="44450" rIns="90488" bIns="44450">
            <a:spAutoFit/>
          </a:bodyPr>
          <a:lstStyle/>
          <a:p>
            <a:r>
              <a:rPr lang="en-US" altLang="zh-CN" i="0" dirty="0">
                <a:solidFill>
                  <a:srgbClr val="0000FF"/>
                </a:solidFill>
                <a:latin typeface="Arial" panose="020B0604020202020204" pitchFamily="34" charset="0"/>
                <a:ea typeface="宋体" panose="02010600030101010101" pitchFamily="2" charset="-122"/>
              </a:rPr>
              <a:t> Block 0</a:t>
            </a:r>
          </a:p>
        </p:txBody>
      </p:sp>
      <p:sp>
        <p:nvSpPr>
          <p:cNvPr id="112666" name="Rectangle 25"/>
          <p:cNvSpPr/>
          <p:nvPr/>
        </p:nvSpPr>
        <p:spPr>
          <a:xfrm>
            <a:off x="6702425" y="3673475"/>
            <a:ext cx="1727200" cy="1235075"/>
          </a:xfrm>
          <a:prstGeom prst="rect">
            <a:avLst/>
          </a:prstGeom>
          <a:noFill/>
          <a:ln w="25400" cap="flat" cmpd="sng">
            <a:solidFill>
              <a:schemeClr val="tx1"/>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112667" name="Line 26"/>
          <p:cNvSpPr/>
          <p:nvPr/>
        </p:nvSpPr>
        <p:spPr>
          <a:xfrm>
            <a:off x="6702425" y="3975100"/>
            <a:ext cx="1727200" cy="0"/>
          </a:xfrm>
          <a:prstGeom prst="line">
            <a:avLst/>
          </a:prstGeom>
          <a:ln w="25400" cap="flat" cmpd="sng">
            <a:solidFill>
              <a:schemeClr val="tx1"/>
            </a:solidFill>
            <a:prstDash val="solid"/>
            <a:headEnd type="none" w="med" len="med"/>
            <a:tailEnd type="none" w="med" len="med"/>
          </a:ln>
        </p:spPr>
      </p:sp>
      <p:sp>
        <p:nvSpPr>
          <p:cNvPr id="112668" name="Line 27"/>
          <p:cNvSpPr/>
          <p:nvPr/>
        </p:nvSpPr>
        <p:spPr>
          <a:xfrm>
            <a:off x="6702425" y="4606925"/>
            <a:ext cx="1727200" cy="0"/>
          </a:xfrm>
          <a:prstGeom prst="line">
            <a:avLst/>
          </a:prstGeom>
          <a:ln w="25400" cap="flat" cmpd="sng">
            <a:solidFill>
              <a:schemeClr val="tx1"/>
            </a:solidFill>
            <a:prstDash val="solid"/>
            <a:headEnd type="none" w="med" len="med"/>
            <a:tailEnd type="none" w="med" len="med"/>
          </a:ln>
        </p:spPr>
      </p:sp>
      <p:sp>
        <p:nvSpPr>
          <p:cNvPr id="112669" name="Rectangle 28"/>
          <p:cNvSpPr/>
          <p:nvPr/>
        </p:nvSpPr>
        <p:spPr>
          <a:xfrm>
            <a:off x="8607425" y="3673475"/>
            <a:ext cx="203200" cy="1235075"/>
          </a:xfrm>
          <a:prstGeom prst="rect">
            <a:avLst/>
          </a:prstGeom>
          <a:noFill/>
          <a:ln w="25400" cap="flat" cmpd="sng">
            <a:solidFill>
              <a:schemeClr val="tx1"/>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112670" name="Line 29"/>
          <p:cNvSpPr/>
          <p:nvPr/>
        </p:nvSpPr>
        <p:spPr>
          <a:xfrm>
            <a:off x="8607425" y="3975100"/>
            <a:ext cx="203200" cy="0"/>
          </a:xfrm>
          <a:prstGeom prst="line">
            <a:avLst/>
          </a:prstGeom>
          <a:ln w="25400" cap="flat" cmpd="sng">
            <a:solidFill>
              <a:schemeClr val="tx1"/>
            </a:solidFill>
            <a:prstDash val="solid"/>
            <a:headEnd type="none" w="med" len="med"/>
            <a:tailEnd type="none" w="med" len="med"/>
          </a:ln>
        </p:spPr>
      </p:sp>
      <p:sp>
        <p:nvSpPr>
          <p:cNvPr id="112671" name="Line 30"/>
          <p:cNvSpPr/>
          <p:nvPr/>
        </p:nvSpPr>
        <p:spPr>
          <a:xfrm>
            <a:off x="8607425" y="4606925"/>
            <a:ext cx="203200" cy="0"/>
          </a:xfrm>
          <a:prstGeom prst="line">
            <a:avLst/>
          </a:prstGeom>
          <a:ln w="25400" cap="flat" cmpd="sng">
            <a:solidFill>
              <a:schemeClr val="tx1"/>
            </a:solidFill>
            <a:prstDash val="solid"/>
            <a:headEnd type="none" w="med" len="med"/>
            <a:tailEnd type="none" w="med" len="med"/>
          </a:ln>
        </p:spPr>
      </p:sp>
      <p:sp>
        <p:nvSpPr>
          <p:cNvPr id="112672" name="Rectangle 31"/>
          <p:cNvSpPr/>
          <p:nvPr/>
        </p:nvSpPr>
        <p:spPr>
          <a:xfrm flipH="1">
            <a:off x="7038975" y="3344863"/>
            <a:ext cx="1336675" cy="363537"/>
          </a:xfrm>
          <a:prstGeom prst="rect">
            <a:avLst/>
          </a:prstGeom>
          <a:noFill/>
          <a:ln w="12700">
            <a:noFill/>
          </a:ln>
        </p:spPr>
        <p:txBody>
          <a:bodyPr wrap="none" lIns="90488" tIns="44450" rIns="90488" bIns="44450">
            <a:spAutoFit/>
          </a:bodyPr>
          <a:lstStyle/>
          <a:p>
            <a:r>
              <a:rPr lang="en-US" altLang="zh-CN" i="0" dirty="0">
                <a:solidFill>
                  <a:srgbClr val="0000FF"/>
                </a:solidFill>
                <a:latin typeface="Arial" panose="020B0604020202020204" pitchFamily="34" charset="0"/>
                <a:ea typeface="宋体" panose="02010600030101010101" pitchFamily="2" charset="-122"/>
              </a:rPr>
              <a:t>Cache Tag</a:t>
            </a:r>
          </a:p>
        </p:txBody>
      </p:sp>
      <p:sp>
        <p:nvSpPr>
          <p:cNvPr id="112673" name="Rectangle 32"/>
          <p:cNvSpPr/>
          <p:nvPr/>
        </p:nvSpPr>
        <p:spPr>
          <a:xfrm flipH="1">
            <a:off x="8413750" y="3344863"/>
            <a:ext cx="727075" cy="363537"/>
          </a:xfrm>
          <a:prstGeom prst="rect">
            <a:avLst/>
          </a:prstGeom>
          <a:noFill/>
          <a:ln w="12700">
            <a:noFill/>
          </a:ln>
        </p:spPr>
        <p:txBody>
          <a:bodyPr wrap="none" lIns="90488" tIns="44450" rIns="90488" bIns="44450">
            <a:spAutoFit/>
          </a:bodyPr>
          <a:lstStyle/>
          <a:p>
            <a:r>
              <a:rPr lang="en-US" altLang="zh-CN" i="0" dirty="0">
                <a:solidFill>
                  <a:srgbClr val="0000FF"/>
                </a:solidFill>
                <a:latin typeface="Arial" panose="020B0604020202020204" pitchFamily="34" charset="0"/>
                <a:ea typeface="宋体" panose="02010600030101010101" pitchFamily="2" charset="-122"/>
              </a:rPr>
              <a:t>Valid</a:t>
            </a:r>
          </a:p>
        </p:txBody>
      </p:sp>
      <p:sp>
        <p:nvSpPr>
          <p:cNvPr id="112674" name="Rectangle 33"/>
          <p:cNvSpPr/>
          <p:nvPr/>
        </p:nvSpPr>
        <p:spPr>
          <a:xfrm flipH="1">
            <a:off x="7412038" y="4040188"/>
            <a:ext cx="282575" cy="454025"/>
          </a:xfrm>
          <a:prstGeom prst="rect">
            <a:avLst/>
          </a:prstGeom>
          <a:noFill/>
          <a:ln w="12700">
            <a:noFill/>
          </a:ln>
        </p:spPr>
        <p:txBody>
          <a:bodyPr wrap="none" lIns="90488" tIns="44450" rIns="90488" bIns="44450">
            <a:spAutoFit/>
          </a:bodyPr>
          <a:lstStyle/>
          <a:p>
            <a:r>
              <a:rPr lang="zh-CN" altLang="en-US" sz="2400" i="0" dirty="0">
                <a:solidFill>
                  <a:schemeClr val="tx1"/>
                </a:solidFill>
                <a:latin typeface="Times New Roman" panose="02020603050405020304" pitchFamily="18" charset="0"/>
                <a:ea typeface="宋体" panose="02010600030101010101" pitchFamily="2" charset="-122"/>
              </a:rPr>
              <a:t>:</a:t>
            </a:r>
          </a:p>
        </p:txBody>
      </p:sp>
      <p:sp>
        <p:nvSpPr>
          <p:cNvPr id="112675" name="Rectangle 34"/>
          <p:cNvSpPr/>
          <p:nvPr/>
        </p:nvSpPr>
        <p:spPr>
          <a:xfrm flipH="1">
            <a:off x="8555038" y="4040188"/>
            <a:ext cx="282575" cy="454025"/>
          </a:xfrm>
          <a:prstGeom prst="rect">
            <a:avLst/>
          </a:prstGeom>
          <a:noFill/>
          <a:ln w="12700">
            <a:noFill/>
          </a:ln>
        </p:spPr>
        <p:txBody>
          <a:bodyPr wrap="none" lIns="90488" tIns="44450" rIns="90488" bIns="44450">
            <a:spAutoFit/>
          </a:bodyPr>
          <a:lstStyle/>
          <a:p>
            <a:r>
              <a:rPr lang="zh-CN" altLang="en-US" sz="2400" i="0" dirty="0">
                <a:solidFill>
                  <a:schemeClr val="tx1"/>
                </a:solidFill>
                <a:latin typeface="Times New Roman" panose="02020603050405020304" pitchFamily="18" charset="0"/>
                <a:ea typeface="宋体" panose="02010600030101010101" pitchFamily="2" charset="-122"/>
              </a:rPr>
              <a:t>:</a:t>
            </a:r>
          </a:p>
        </p:txBody>
      </p:sp>
      <p:sp>
        <p:nvSpPr>
          <p:cNvPr id="112676" name="Rectangle 35"/>
          <p:cNvSpPr/>
          <p:nvPr/>
        </p:nvSpPr>
        <p:spPr>
          <a:xfrm flipH="1">
            <a:off x="5583238" y="4040188"/>
            <a:ext cx="282575" cy="454025"/>
          </a:xfrm>
          <a:prstGeom prst="rect">
            <a:avLst/>
          </a:prstGeom>
          <a:noFill/>
          <a:ln w="12700">
            <a:noFill/>
          </a:ln>
        </p:spPr>
        <p:txBody>
          <a:bodyPr wrap="none" lIns="90488" tIns="44450" rIns="90488" bIns="44450">
            <a:spAutoFit/>
          </a:bodyPr>
          <a:lstStyle/>
          <a:p>
            <a:r>
              <a:rPr lang="zh-CN" altLang="en-US" sz="2400" i="0" dirty="0">
                <a:solidFill>
                  <a:schemeClr val="tx1"/>
                </a:solidFill>
                <a:latin typeface="Times New Roman" panose="02020603050405020304" pitchFamily="18" charset="0"/>
                <a:ea typeface="宋体" panose="02010600030101010101" pitchFamily="2" charset="-122"/>
              </a:rPr>
              <a:t>:</a:t>
            </a:r>
          </a:p>
        </p:txBody>
      </p:sp>
      <p:sp>
        <p:nvSpPr>
          <p:cNvPr id="112677" name="Line 40"/>
          <p:cNvSpPr/>
          <p:nvPr/>
        </p:nvSpPr>
        <p:spPr>
          <a:xfrm>
            <a:off x="3365500" y="5394325"/>
            <a:ext cx="2444750" cy="0"/>
          </a:xfrm>
          <a:prstGeom prst="line">
            <a:avLst/>
          </a:prstGeom>
          <a:ln w="25400" cap="flat" cmpd="sng">
            <a:solidFill>
              <a:schemeClr val="tx1"/>
            </a:solidFill>
            <a:prstDash val="solid"/>
            <a:headEnd type="none" w="med" len="med"/>
            <a:tailEnd type="none" w="med" len="med"/>
          </a:ln>
        </p:spPr>
      </p:sp>
      <p:sp>
        <p:nvSpPr>
          <p:cNvPr id="112678" name="Line 41"/>
          <p:cNvSpPr/>
          <p:nvPr/>
        </p:nvSpPr>
        <p:spPr>
          <a:xfrm>
            <a:off x="3365500" y="5407025"/>
            <a:ext cx="209550" cy="303213"/>
          </a:xfrm>
          <a:prstGeom prst="line">
            <a:avLst/>
          </a:prstGeom>
          <a:ln w="25400" cap="flat" cmpd="sng">
            <a:solidFill>
              <a:schemeClr val="tx1"/>
            </a:solidFill>
            <a:prstDash val="solid"/>
            <a:headEnd type="none" w="med" len="med"/>
            <a:tailEnd type="none" w="med" len="med"/>
          </a:ln>
        </p:spPr>
      </p:sp>
      <p:sp>
        <p:nvSpPr>
          <p:cNvPr id="112679" name="Line 42"/>
          <p:cNvSpPr/>
          <p:nvPr/>
        </p:nvSpPr>
        <p:spPr>
          <a:xfrm>
            <a:off x="3568700" y="5710238"/>
            <a:ext cx="1981200" cy="0"/>
          </a:xfrm>
          <a:prstGeom prst="line">
            <a:avLst/>
          </a:prstGeom>
          <a:ln w="25400" cap="flat" cmpd="sng">
            <a:solidFill>
              <a:schemeClr val="tx1"/>
            </a:solidFill>
            <a:prstDash val="solid"/>
            <a:headEnd type="none" w="med" len="med"/>
            <a:tailEnd type="none" w="med" len="med"/>
          </a:ln>
        </p:spPr>
      </p:sp>
      <p:sp>
        <p:nvSpPr>
          <p:cNvPr id="112680" name="Line 43"/>
          <p:cNvSpPr/>
          <p:nvPr/>
        </p:nvSpPr>
        <p:spPr>
          <a:xfrm flipH="1">
            <a:off x="5545138" y="5387975"/>
            <a:ext cx="265112" cy="323850"/>
          </a:xfrm>
          <a:prstGeom prst="line">
            <a:avLst/>
          </a:prstGeom>
          <a:ln w="25400" cap="flat" cmpd="sng">
            <a:solidFill>
              <a:schemeClr val="tx1"/>
            </a:solidFill>
            <a:prstDash val="solid"/>
            <a:headEnd type="none" w="med" len="med"/>
            <a:tailEnd type="none" w="med" len="med"/>
          </a:ln>
        </p:spPr>
      </p:sp>
      <p:sp>
        <p:nvSpPr>
          <p:cNvPr id="112681" name="Rectangle 44"/>
          <p:cNvSpPr/>
          <p:nvPr/>
        </p:nvSpPr>
        <p:spPr>
          <a:xfrm>
            <a:off x="4322763" y="5387975"/>
            <a:ext cx="638175" cy="363538"/>
          </a:xfrm>
          <a:prstGeom prst="rect">
            <a:avLst/>
          </a:prstGeom>
          <a:noFill/>
          <a:ln w="12700">
            <a:noFill/>
          </a:ln>
        </p:spPr>
        <p:txBody>
          <a:bodyPr wrap="none" lIns="90488" tIns="44450" rIns="90488" bIns="44450">
            <a:spAutoFit/>
          </a:bodyPr>
          <a:lstStyle/>
          <a:p>
            <a:r>
              <a:rPr lang="en-US" altLang="zh-CN" i="0" dirty="0">
                <a:solidFill>
                  <a:srgbClr val="0000FF"/>
                </a:solidFill>
                <a:latin typeface="Arial" panose="020B0604020202020204" pitchFamily="34" charset="0"/>
                <a:ea typeface="宋体" panose="02010600030101010101" pitchFamily="2" charset="-122"/>
              </a:rPr>
              <a:t>Mux</a:t>
            </a:r>
          </a:p>
        </p:txBody>
      </p:sp>
      <p:sp>
        <p:nvSpPr>
          <p:cNvPr id="112682" name="Rectangle 47"/>
          <p:cNvSpPr/>
          <p:nvPr/>
        </p:nvSpPr>
        <p:spPr>
          <a:xfrm>
            <a:off x="5008563" y="5334000"/>
            <a:ext cx="307975" cy="363538"/>
          </a:xfrm>
          <a:prstGeom prst="rect">
            <a:avLst/>
          </a:prstGeom>
          <a:noFill/>
          <a:ln w="12700">
            <a:noFill/>
          </a:ln>
        </p:spPr>
        <p:txBody>
          <a:bodyPr wrap="none" lIns="90488" tIns="44450" rIns="90488" bIns="44450">
            <a:spAutoFit/>
          </a:bodyPr>
          <a:lstStyle/>
          <a:p>
            <a:r>
              <a:rPr lang="zh-CN" altLang="en-US" i="0" dirty="0">
                <a:solidFill>
                  <a:schemeClr val="tx1"/>
                </a:solidFill>
                <a:latin typeface="Arial" panose="020B0604020202020204" pitchFamily="34" charset="0"/>
                <a:ea typeface="宋体" panose="02010600030101010101" pitchFamily="2" charset="-122"/>
              </a:rPr>
              <a:t>0</a:t>
            </a:r>
          </a:p>
        </p:txBody>
      </p:sp>
      <p:sp>
        <p:nvSpPr>
          <p:cNvPr id="112683" name="Rectangle 48"/>
          <p:cNvSpPr/>
          <p:nvPr/>
        </p:nvSpPr>
        <p:spPr>
          <a:xfrm>
            <a:off x="3865563" y="5334000"/>
            <a:ext cx="322262" cy="393700"/>
          </a:xfrm>
          <a:prstGeom prst="rect">
            <a:avLst/>
          </a:prstGeom>
          <a:noFill/>
          <a:ln w="12700">
            <a:noFill/>
          </a:ln>
        </p:spPr>
        <p:txBody>
          <a:bodyPr wrap="none" lIns="90488" tIns="44450" rIns="90488" bIns="44450">
            <a:spAutoFit/>
          </a:bodyPr>
          <a:lstStyle/>
          <a:p>
            <a:r>
              <a:rPr lang="zh-CN" altLang="en-US" sz="2000" i="0" dirty="0">
                <a:solidFill>
                  <a:schemeClr val="tx1"/>
                </a:solidFill>
                <a:latin typeface="Arial" panose="020B0604020202020204" pitchFamily="34" charset="0"/>
                <a:ea typeface="宋体" panose="02010600030101010101" pitchFamily="2" charset="-122"/>
              </a:rPr>
              <a:t>1</a:t>
            </a:r>
          </a:p>
        </p:txBody>
      </p:sp>
      <p:sp>
        <p:nvSpPr>
          <p:cNvPr id="112684" name="Arc 54"/>
          <p:cNvSpPr/>
          <p:nvPr/>
        </p:nvSpPr>
        <p:spPr>
          <a:xfrm>
            <a:off x="2946400" y="5408613"/>
            <a:ext cx="304800" cy="223837"/>
          </a:xfrm>
          <a:custGeom>
            <a:avLst/>
            <a:gdLst/>
            <a:ahLst/>
            <a:cxnLst>
              <a:cxn ang="0">
                <a:pos x="0" y="0"/>
              </a:cxn>
              <a:cxn ang="0">
                <a:pos x="304800" y="223837"/>
              </a:cxn>
              <a:cxn ang="0">
                <a:pos x="0" y="223837"/>
              </a:cxn>
            </a:cxnLst>
            <a:rect l="0" t="0" r="0" b="0"/>
            <a:pathLst>
              <a:path w="21600" h="21600" fill="none">
                <a:moveTo>
                  <a:pt x="0" y="0"/>
                </a:moveTo>
                <a:cubicBezTo>
                  <a:pt x="11929" y="0"/>
                  <a:pt x="21600" y="9670"/>
                  <a:pt x="21600" y="21600"/>
                </a:cubicBezTo>
              </a:path>
              <a:path w="21600" h="21600" stroke="0">
                <a:moveTo>
                  <a:pt x="0" y="0"/>
                </a:moveTo>
                <a:cubicBezTo>
                  <a:pt x="11929" y="0"/>
                  <a:pt x="21600" y="9670"/>
                  <a:pt x="21600" y="21600"/>
                </a:cubicBezTo>
                <a:lnTo>
                  <a:pt x="0" y="21600"/>
                </a:lnTo>
                <a:lnTo>
                  <a:pt x="0" y="0"/>
                </a:lnTo>
                <a:close/>
              </a:path>
            </a:pathLst>
          </a:custGeom>
          <a:noFill/>
          <a:ln w="25400" cap="rnd" cmpd="sng">
            <a:solidFill>
              <a:schemeClr val="tx1">
                <a:alpha val="100000"/>
              </a:schemeClr>
            </a:solidFill>
            <a:prstDash val="solid"/>
            <a:round/>
            <a:headEnd type="none" w="med" len="med"/>
            <a:tailEnd type="none" w="med" len="med"/>
          </a:ln>
        </p:spPr>
        <p:txBody>
          <a:bodyPr/>
          <a:lstStyle/>
          <a:p>
            <a:endParaRPr lang="zh-CN" altLang="en-US"/>
          </a:p>
        </p:txBody>
      </p:sp>
      <p:sp>
        <p:nvSpPr>
          <p:cNvPr id="112685" name="Arc 55"/>
          <p:cNvSpPr/>
          <p:nvPr/>
        </p:nvSpPr>
        <p:spPr>
          <a:xfrm rot="10800000">
            <a:off x="2947988" y="5645150"/>
            <a:ext cx="304800" cy="223838"/>
          </a:xfrm>
          <a:custGeom>
            <a:avLst/>
            <a:gdLst/>
            <a:ahLst/>
            <a:cxnLst>
              <a:cxn ang="0">
                <a:pos x="0" y="223838"/>
              </a:cxn>
              <a:cxn ang="0">
                <a:pos x="303220" y="0"/>
              </a:cxn>
              <a:cxn ang="0">
                <a:pos x="304800" y="223838"/>
              </a:cxn>
            </a:cxnLst>
            <a:rect l="0" t="0" r="0" b="0"/>
            <a:pathLst>
              <a:path w="21600" h="21600" fill="none">
                <a:moveTo>
                  <a:pt x="0" y="21599"/>
                </a:moveTo>
                <a:cubicBezTo>
                  <a:pt x="0" y="9714"/>
                  <a:pt x="9602" y="61"/>
                  <a:pt x="21488" y="0"/>
                </a:cubicBezTo>
              </a:path>
              <a:path w="21600" h="21600" stroke="0">
                <a:moveTo>
                  <a:pt x="0" y="21599"/>
                </a:moveTo>
                <a:cubicBezTo>
                  <a:pt x="0" y="9714"/>
                  <a:pt x="9602" y="61"/>
                  <a:pt x="21488" y="0"/>
                </a:cubicBezTo>
                <a:lnTo>
                  <a:pt x="21600" y="21600"/>
                </a:lnTo>
                <a:lnTo>
                  <a:pt x="0" y="21599"/>
                </a:lnTo>
                <a:close/>
              </a:path>
            </a:pathLst>
          </a:custGeom>
          <a:noFill/>
          <a:ln w="25400" cap="rnd" cmpd="sng">
            <a:solidFill>
              <a:schemeClr val="tx1">
                <a:alpha val="100000"/>
              </a:schemeClr>
            </a:solidFill>
            <a:prstDash val="solid"/>
            <a:round/>
            <a:headEnd type="none" w="med" len="med"/>
            <a:tailEnd type="none" w="med" len="med"/>
          </a:ln>
        </p:spPr>
        <p:txBody>
          <a:bodyPr/>
          <a:lstStyle/>
          <a:p>
            <a:endParaRPr lang="zh-CN" altLang="en-US"/>
          </a:p>
        </p:txBody>
      </p:sp>
      <p:sp>
        <p:nvSpPr>
          <p:cNvPr id="112686" name="Line 56"/>
          <p:cNvSpPr/>
          <p:nvPr/>
        </p:nvSpPr>
        <p:spPr>
          <a:xfrm flipH="1">
            <a:off x="2730500" y="5414963"/>
            <a:ext cx="215900" cy="0"/>
          </a:xfrm>
          <a:prstGeom prst="line">
            <a:avLst/>
          </a:prstGeom>
          <a:ln w="25400" cap="flat" cmpd="sng">
            <a:solidFill>
              <a:schemeClr val="tx1"/>
            </a:solidFill>
            <a:prstDash val="solid"/>
            <a:headEnd type="none" w="med" len="med"/>
            <a:tailEnd type="none" w="med" len="med"/>
          </a:ln>
        </p:spPr>
      </p:sp>
      <p:sp>
        <p:nvSpPr>
          <p:cNvPr id="112687" name="Line 57"/>
          <p:cNvSpPr/>
          <p:nvPr/>
        </p:nvSpPr>
        <p:spPr>
          <a:xfrm>
            <a:off x="2743200" y="5407025"/>
            <a:ext cx="0" cy="447675"/>
          </a:xfrm>
          <a:prstGeom prst="line">
            <a:avLst/>
          </a:prstGeom>
          <a:ln w="25400" cap="flat" cmpd="sng">
            <a:solidFill>
              <a:schemeClr val="tx1"/>
            </a:solidFill>
            <a:prstDash val="solid"/>
            <a:headEnd type="none" w="med" len="med"/>
            <a:tailEnd type="none" w="med" len="med"/>
          </a:ln>
        </p:spPr>
      </p:sp>
      <p:sp>
        <p:nvSpPr>
          <p:cNvPr id="112688" name="Line 58"/>
          <p:cNvSpPr/>
          <p:nvPr/>
        </p:nvSpPr>
        <p:spPr>
          <a:xfrm flipH="1">
            <a:off x="2730500" y="5867400"/>
            <a:ext cx="215900" cy="0"/>
          </a:xfrm>
          <a:prstGeom prst="line">
            <a:avLst/>
          </a:prstGeom>
          <a:ln w="25400" cap="flat" cmpd="sng">
            <a:solidFill>
              <a:schemeClr val="tx1"/>
            </a:solidFill>
            <a:prstDash val="solid"/>
            <a:headEnd type="none" w="med" len="med"/>
            <a:tailEnd type="none" w="med" len="med"/>
          </a:ln>
        </p:spPr>
      </p:sp>
      <p:sp>
        <p:nvSpPr>
          <p:cNvPr id="112689" name="Line 59"/>
          <p:cNvSpPr/>
          <p:nvPr/>
        </p:nvSpPr>
        <p:spPr>
          <a:xfrm flipV="1">
            <a:off x="3259138" y="5624513"/>
            <a:ext cx="252412" cy="1587"/>
          </a:xfrm>
          <a:prstGeom prst="line">
            <a:avLst/>
          </a:prstGeom>
          <a:ln w="25400" cap="flat" cmpd="sng">
            <a:solidFill>
              <a:schemeClr val="tx1"/>
            </a:solidFill>
            <a:prstDash val="solid"/>
            <a:headEnd type="none" w="med" len="med"/>
            <a:tailEnd type="none" w="med" len="med"/>
          </a:ln>
        </p:spPr>
      </p:sp>
      <p:sp>
        <p:nvSpPr>
          <p:cNvPr id="112690" name="Line 61"/>
          <p:cNvSpPr/>
          <p:nvPr/>
        </p:nvSpPr>
        <p:spPr>
          <a:xfrm flipH="1">
            <a:off x="2501900" y="5788025"/>
            <a:ext cx="254000" cy="0"/>
          </a:xfrm>
          <a:prstGeom prst="line">
            <a:avLst/>
          </a:prstGeom>
          <a:ln w="25400" cap="flat" cmpd="sng">
            <a:solidFill>
              <a:schemeClr val="tx1"/>
            </a:solidFill>
            <a:prstDash val="solid"/>
            <a:headEnd type="none" w="med" len="med"/>
            <a:tailEnd type="none" w="med" len="med"/>
          </a:ln>
        </p:spPr>
      </p:sp>
      <p:sp>
        <p:nvSpPr>
          <p:cNvPr id="112691" name="Rectangle 62"/>
          <p:cNvSpPr/>
          <p:nvPr/>
        </p:nvSpPr>
        <p:spPr>
          <a:xfrm>
            <a:off x="1350963" y="5308600"/>
            <a:ext cx="568325" cy="363538"/>
          </a:xfrm>
          <a:prstGeom prst="rect">
            <a:avLst/>
          </a:prstGeom>
          <a:noFill/>
          <a:ln w="12700">
            <a:noFill/>
          </a:ln>
        </p:spPr>
        <p:txBody>
          <a:bodyPr wrap="none" lIns="90488" tIns="44450" rIns="90488" bIns="44450">
            <a:spAutoFit/>
          </a:bodyPr>
          <a:lstStyle/>
          <a:p>
            <a:r>
              <a:rPr lang="en-US" altLang="zh-CN" sz="1600" i="0" dirty="0">
                <a:solidFill>
                  <a:schemeClr val="tx1"/>
                </a:solidFill>
                <a:latin typeface="Times New Roman" panose="02020603050405020304" pitchFamily="18" charset="0"/>
                <a:ea typeface="宋体" panose="02010600030101010101" pitchFamily="2" charset="-122"/>
              </a:rPr>
              <a:t>     </a:t>
            </a:r>
            <a:r>
              <a:rPr lang="en-US" altLang="zh-CN" i="0" dirty="0">
                <a:solidFill>
                  <a:srgbClr val="0000FF"/>
                </a:solidFill>
                <a:latin typeface="Arial" panose="020B0604020202020204" pitchFamily="34" charset="0"/>
                <a:ea typeface="宋体" panose="02010600030101010101" pitchFamily="2" charset="-122"/>
              </a:rPr>
              <a:t>=</a:t>
            </a:r>
          </a:p>
        </p:txBody>
      </p:sp>
      <p:sp>
        <p:nvSpPr>
          <p:cNvPr id="112692" name="Arc 70"/>
          <p:cNvSpPr/>
          <p:nvPr/>
        </p:nvSpPr>
        <p:spPr>
          <a:xfrm>
            <a:off x="5907088" y="5408613"/>
            <a:ext cx="304800" cy="223837"/>
          </a:xfrm>
          <a:custGeom>
            <a:avLst/>
            <a:gdLst/>
            <a:ahLst/>
            <a:cxnLst>
              <a:cxn ang="0">
                <a:pos x="0" y="223837"/>
              </a:cxn>
              <a:cxn ang="0">
                <a:pos x="303220" y="0"/>
              </a:cxn>
              <a:cxn ang="0">
                <a:pos x="304800" y="223837"/>
              </a:cxn>
            </a:cxnLst>
            <a:rect l="0" t="0" r="0" b="0"/>
            <a:pathLst>
              <a:path w="21600" h="21600" fill="none">
                <a:moveTo>
                  <a:pt x="0" y="21599"/>
                </a:moveTo>
                <a:cubicBezTo>
                  <a:pt x="0" y="9714"/>
                  <a:pt x="9602" y="61"/>
                  <a:pt x="21488" y="0"/>
                </a:cubicBezTo>
              </a:path>
              <a:path w="21600" h="21600" stroke="0">
                <a:moveTo>
                  <a:pt x="0" y="21599"/>
                </a:moveTo>
                <a:cubicBezTo>
                  <a:pt x="0" y="9714"/>
                  <a:pt x="9602" y="61"/>
                  <a:pt x="21488" y="0"/>
                </a:cubicBezTo>
                <a:lnTo>
                  <a:pt x="21600" y="21600"/>
                </a:lnTo>
                <a:lnTo>
                  <a:pt x="0" y="21599"/>
                </a:lnTo>
                <a:close/>
              </a:path>
            </a:pathLst>
          </a:custGeom>
          <a:noFill/>
          <a:ln w="25400" cap="rnd" cmpd="sng">
            <a:solidFill>
              <a:schemeClr val="tx1">
                <a:alpha val="100000"/>
              </a:schemeClr>
            </a:solidFill>
            <a:prstDash val="solid"/>
            <a:round/>
            <a:headEnd type="none" w="med" len="med"/>
            <a:tailEnd type="none" w="med" len="med"/>
          </a:ln>
        </p:spPr>
        <p:txBody>
          <a:bodyPr/>
          <a:lstStyle/>
          <a:p>
            <a:endParaRPr lang="zh-CN" altLang="en-US"/>
          </a:p>
        </p:txBody>
      </p:sp>
      <p:sp>
        <p:nvSpPr>
          <p:cNvPr id="112693" name="Arc 71"/>
          <p:cNvSpPr/>
          <p:nvPr/>
        </p:nvSpPr>
        <p:spPr>
          <a:xfrm rot="10800000">
            <a:off x="5892800" y="5645150"/>
            <a:ext cx="304800" cy="223838"/>
          </a:xfrm>
          <a:custGeom>
            <a:avLst/>
            <a:gdLst/>
            <a:ahLst/>
            <a:cxnLst>
              <a:cxn ang="0">
                <a:pos x="0" y="0"/>
              </a:cxn>
              <a:cxn ang="0">
                <a:pos x="304800" y="223838"/>
              </a:cxn>
              <a:cxn ang="0">
                <a:pos x="0" y="223838"/>
              </a:cxn>
            </a:cxnLst>
            <a:rect l="0" t="0" r="0" b="0"/>
            <a:pathLst>
              <a:path w="21600" h="21600" fill="none">
                <a:moveTo>
                  <a:pt x="0" y="0"/>
                </a:moveTo>
                <a:cubicBezTo>
                  <a:pt x="11929" y="0"/>
                  <a:pt x="21600" y="9670"/>
                  <a:pt x="21600" y="21600"/>
                </a:cubicBezTo>
              </a:path>
              <a:path w="21600" h="21600" stroke="0">
                <a:moveTo>
                  <a:pt x="0" y="0"/>
                </a:moveTo>
                <a:cubicBezTo>
                  <a:pt x="11929" y="0"/>
                  <a:pt x="21600" y="9670"/>
                  <a:pt x="21600" y="21600"/>
                </a:cubicBezTo>
                <a:lnTo>
                  <a:pt x="0" y="21600"/>
                </a:lnTo>
                <a:lnTo>
                  <a:pt x="0" y="0"/>
                </a:lnTo>
                <a:close/>
              </a:path>
            </a:pathLst>
          </a:custGeom>
          <a:noFill/>
          <a:ln w="25400" cap="rnd" cmpd="sng">
            <a:solidFill>
              <a:schemeClr val="tx1">
                <a:alpha val="100000"/>
              </a:schemeClr>
            </a:solidFill>
            <a:prstDash val="solid"/>
            <a:round/>
            <a:headEnd type="none" w="med" len="med"/>
            <a:tailEnd type="none" w="med" len="med"/>
          </a:ln>
        </p:spPr>
        <p:txBody>
          <a:bodyPr/>
          <a:lstStyle/>
          <a:p>
            <a:endParaRPr lang="zh-CN" altLang="en-US"/>
          </a:p>
        </p:txBody>
      </p:sp>
      <p:sp>
        <p:nvSpPr>
          <p:cNvPr id="112694" name="Line 72"/>
          <p:cNvSpPr/>
          <p:nvPr/>
        </p:nvSpPr>
        <p:spPr>
          <a:xfrm>
            <a:off x="6223000" y="5414963"/>
            <a:ext cx="165100" cy="0"/>
          </a:xfrm>
          <a:prstGeom prst="line">
            <a:avLst/>
          </a:prstGeom>
          <a:ln w="25400" cap="flat" cmpd="sng">
            <a:solidFill>
              <a:schemeClr val="tx1"/>
            </a:solidFill>
            <a:prstDash val="solid"/>
            <a:headEnd type="none" w="med" len="med"/>
            <a:tailEnd type="none" w="med" len="med"/>
          </a:ln>
        </p:spPr>
      </p:sp>
      <p:sp>
        <p:nvSpPr>
          <p:cNvPr id="112695" name="Line 73"/>
          <p:cNvSpPr/>
          <p:nvPr/>
        </p:nvSpPr>
        <p:spPr>
          <a:xfrm>
            <a:off x="6400800" y="5407025"/>
            <a:ext cx="0" cy="466725"/>
          </a:xfrm>
          <a:prstGeom prst="line">
            <a:avLst/>
          </a:prstGeom>
          <a:ln w="25400" cap="flat" cmpd="sng">
            <a:solidFill>
              <a:schemeClr val="tx1"/>
            </a:solidFill>
            <a:prstDash val="solid"/>
            <a:headEnd type="none" w="med" len="med"/>
            <a:tailEnd type="none" w="med" len="med"/>
          </a:ln>
        </p:spPr>
      </p:sp>
      <p:sp>
        <p:nvSpPr>
          <p:cNvPr id="112696" name="Line 74"/>
          <p:cNvSpPr/>
          <p:nvPr/>
        </p:nvSpPr>
        <p:spPr>
          <a:xfrm>
            <a:off x="6197600" y="5867400"/>
            <a:ext cx="190500" cy="0"/>
          </a:xfrm>
          <a:prstGeom prst="line">
            <a:avLst/>
          </a:prstGeom>
          <a:ln w="25400" cap="flat" cmpd="sng">
            <a:solidFill>
              <a:schemeClr val="tx1"/>
            </a:solidFill>
            <a:prstDash val="solid"/>
            <a:headEnd type="none" w="med" len="med"/>
            <a:tailEnd type="none" w="med" len="med"/>
          </a:ln>
        </p:spPr>
      </p:sp>
      <p:sp>
        <p:nvSpPr>
          <p:cNvPr id="112697" name="Line 75"/>
          <p:cNvSpPr/>
          <p:nvPr/>
        </p:nvSpPr>
        <p:spPr>
          <a:xfrm flipH="1">
            <a:off x="5626100" y="5630863"/>
            <a:ext cx="279400" cy="0"/>
          </a:xfrm>
          <a:prstGeom prst="line">
            <a:avLst/>
          </a:prstGeom>
          <a:ln w="25400" cap="flat" cmpd="sng">
            <a:solidFill>
              <a:schemeClr val="tx1"/>
            </a:solidFill>
            <a:prstDash val="solid"/>
            <a:headEnd type="none" w="med" len="med"/>
            <a:tailEnd type="none" w="med" len="med"/>
          </a:ln>
        </p:spPr>
      </p:sp>
      <p:sp>
        <p:nvSpPr>
          <p:cNvPr id="112698" name="Rectangle 77"/>
          <p:cNvSpPr/>
          <p:nvPr/>
        </p:nvSpPr>
        <p:spPr>
          <a:xfrm flipH="1">
            <a:off x="6792913" y="5316538"/>
            <a:ext cx="695325" cy="363537"/>
          </a:xfrm>
          <a:prstGeom prst="rect">
            <a:avLst/>
          </a:prstGeom>
          <a:noFill/>
          <a:ln w="12700">
            <a:noFill/>
          </a:ln>
        </p:spPr>
        <p:txBody>
          <a:bodyPr wrap="none" lIns="90488" tIns="44450" rIns="90488" bIns="44450">
            <a:spAutoFit/>
          </a:bodyPr>
          <a:lstStyle/>
          <a:p>
            <a:r>
              <a:rPr lang="zh-CN" altLang="en-US" i="0" dirty="0">
                <a:solidFill>
                  <a:srgbClr val="0000FF"/>
                </a:solidFill>
                <a:latin typeface="Arial" panose="020B0604020202020204" pitchFamily="34" charset="0"/>
                <a:ea typeface="宋体" panose="02010600030101010101" pitchFamily="2" charset="-122"/>
              </a:rPr>
              <a:t>      </a:t>
            </a:r>
            <a:r>
              <a:rPr lang="en-US" altLang="zh-CN" i="0" dirty="0">
                <a:solidFill>
                  <a:srgbClr val="0000FF"/>
                </a:solidFill>
                <a:latin typeface="Arial" panose="020B0604020202020204" pitchFamily="34" charset="0"/>
                <a:ea typeface="宋体" panose="02010600030101010101" pitchFamily="2" charset="-122"/>
              </a:rPr>
              <a:t>=</a:t>
            </a:r>
          </a:p>
        </p:txBody>
      </p:sp>
      <p:sp>
        <p:nvSpPr>
          <p:cNvPr id="112699" name="Oval 83"/>
          <p:cNvSpPr/>
          <p:nvPr/>
        </p:nvSpPr>
        <p:spPr>
          <a:xfrm>
            <a:off x="3594100" y="5802313"/>
            <a:ext cx="431800" cy="446087"/>
          </a:xfrm>
          <a:prstGeom prst="ellipse">
            <a:avLst/>
          </a:prstGeom>
          <a:noFill/>
          <a:ln w="25400" cap="flat" cmpd="sng">
            <a:solidFill>
              <a:schemeClr val="tx1"/>
            </a:solidFill>
            <a:prstDash val="solid"/>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grpSp>
        <p:nvGrpSpPr>
          <p:cNvPr id="112700" name="Group 109"/>
          <p:cNvGrpSpPr/>
          <p:nvPr/>
        </p:nvGrpSpPr>
        <p:grpSpPr>
          <a:xfrm>
            <a:off x="3357563" y="5629275"/>
            <a:ext cx="2370137" cy="995363"/>
            <a:chOff x="2115" y="3567"/>
            <a:chExt cx="1493" cy="606"/>
          </a:xfrm>
        </p:grpSpPr>
        <p:grpSp>
          <p:nvGrpSpPr>
            <p:cNvPr id="112740" name="Group 108"/>
            <p:cNvGrpSpPr/>
            <p:nvPr/>
          </p:nvGrpSpPr>
          <p:grpSpPr>
            <a:xfrm>
              <a:off x="2115" y="3567"/>
              <a:ext cx="1493" cy="344"/>
              <a:chOff x="2115" y="3567"/>
              <a:chExt cx="1493" cy="344"/>
            </a:xfrm>
          </p:grpSpPr>
          <p:sp>
            <p:nvSpPr>
              <p:cNvPr id="112744" name="Rectangle 84"/>
              <p:cNvSpPr/>
              <p:nvPr/>
            </p:nvSpPr>
            <p:spPr>
              <a:xfrm>
                <a:off x="2243" y="3708"/>
                <a:ext cx="306" cy="203"/>
              </a:xfrm>
              <a:prstGeom prst="rect">
                <a:avLst/>
              </a:prstGeom>
              <a:noFill/>
              <a:ln w="12700">
                <a:noFill/>
              </a:ln>
            </p:spPr>
            <p:txBody>
              <a:bodyPr wrap="none" lIns="90488" tIns="44450" rIns="90488" bIns="44450">
                <a:spAutoFit/>
              </a:bodyPr>
              <a:lstStyle/>
              <a:p>
                <a:r>
                  <a:rPr lang="en-US" altLang="zh-CN" sz="1600" i="0" dirty="0">
                    <a:solidFill>
                      <a:schemeClr val="tx1"/>
                    </a:solidFill>
                    <a:latin typeface="Times New Roman" panose="02020603050405020304" pitchFamily="18" charset="0"/>
                    <a:ea typeface="宋体" panose="02010600030101010101" pitchFamily="2" charset="-122"/>
                  </a:rPr>
                  <a:t>OR</a:t>
                </a:r>
              </a:p>
            </p:txBody>
          </p:sp>
          <p:sp>
            <p:nvSpPr>
              <p:cNvPr id="112745" name="Line 85"/>
              <p:cNvSpPr/>
              <p:nvPr/>
            </p:nvSpPr>
            <p:spPr>
              <a:xfrm>
                <a:off x="2115" y="3567"/>
                <a:ext cx="1" cy="245"/>
              </a:xfrm>
              <a:prstGeom prst="line">
                <a:avLst/>
              </a:prstGeom>
              <a:ln w="25400" cap="flat" cmpd="sng">
                <a:solidFill>
                  <a:schemeClr val="tx1"/>
                </a:solidFill>
                <a:prstDash val="solid"/>
                <a:headEnd type="none" w="med" len="med"/>
                <a:tailEnd type="none" w="med" len="med"/>
              </a:ln>
            </p:spPr>
          </p:sp>
          <p:sp>
            <p:nvSpPr>
              <p:cNvPr id="112746" name="Line 86"/>
              <p:cNvSpPr/>
              <p:nvPr/>
            </p:nvSpPr>
            <p:spPr>
              <a:xfrm>
                <a:off x="2120" y="3802"/>
                <a:ext cx="140" cy="0"/>
              </a:xfrm>
              <a:prstGeom prst="line">
                <a:avLst/>
              </a:prstGeom>
              <a:ln w="25400" cap="flat" cmpd="sng">
                <a:solidFill>
                  <a:schemeClr val="tx1"/>
                </a:solidFill>
                <a:prstDash val="solid"/>
                <a:headEnd type="none" w="med" len="med"/>
                <a:tailEnd type="none" w="med" len="med"/>
              </a:ln>
            </p:spPr>
          </p:sp>
          <p:sp>
            <p:nvSpPr>
              <p:cNvPr id="112747" name="Line 87"/>
              <p:cNvSpPr/>
              <p:nvPr/>
            </p:nvSpPr>
            <p:spPr>
              <a:xfrm>
                <a:off x="3600" y="3576"/>
                <a:ext cx="0" cy="224"/>
              </a:xfrm>
              <a:prstGeom prst="line">
                <a:avLst/>
              </a:prstGeom>
              <a:ln w="25400" cap="flat" cmpd="sng">
                <a:solidFill>
                  <a:schemeClr val="tx1"/>
                </a:solidFill>
                <a:prstDash val="solid"/>
                <a:headEnd type="none" w="med" len="med"/>
                <a:tailEnd type="none" w="med" len="med"/>
              </a:ln>
            </p:spPr>
          </p:sp>
          <p:sp>
            <p:nvSpPr>
              <p:cNvPr id="112748" name="Line 88"/>
              <p:cNvSpPr/>
              <p:nvPr/>
            </p:nvSpPr>
            <p:spPr>
              <a:xfrm flipV="1">
                <a:off x="2539" y="3804"/>
                <a:ext cx="1069" cy="1"/>
              </a:xfrm>
              <a:prstGeom prst="line">
                <a:avLst/>
              </a:prstGeom>
              <a:ln w="25400" cap="flat" cmpd="sng">
                <a:solidFill>
                  <a:schemeClr val="tx1"/>
                </a:solidFill>
                <a:prstDash val="solid"/>
                <a:headEnd type="none" w="med" len="med"/>
                <a:tailEnd type="none" w="med" len="med"/>
              </a:ln>
            </p:spPr>
          </p:sp>
        </p:grpSp>
        <p:sp>
          <p:nvSpPr>
            <p:cNvPr id="112741" name="Line 89"/>
            <p:cNvSpPr/>
            <p:nvPr/>
          </p:nvSpPr>
          <p:spPr>
            <a:xfrm>
              <a:off x="2420" y="3949"/>
              <a:ext cx="0" cy="224"/>
            </a:xfrm>
            <a:prstGeom prst="line">
              <a:avLst/>
            </a:prstGeom>
            <a:ln w="25400" cap="flat" cmpd="sng">
              <a:solidFill>
                <a:schemeClr val="tx1"/>
              </a:solidFill>
              <a:prstDash val="solid"/>
              <a:headEnd type="none" w="med" len="med"/>
              <a:tailEnd type="triangle" w="med" len="med"/>
            </a:ln>
          </p:spPr>
        </p:sp>
        <p:sp>
          <p:nvSpPr>
            <p:cNvPr id="112742" name="Rectangle 90"/>
            <p:cNvSpPr/>
            <p:nvPr/>
          </p:nvSpPr>
          <p:spPr>
            <a:xfrm>
              <a:off x="2115" y="3934"/>
              <a:ext cx="306" cy="222"/>
            </a:xfrm>
            <a:prstGeom prst="rect">
              <a:avLst/>
            </a:prstGeom>
            <a:noFill/>
            <a:ln w="12700">
              <a:noFill/>
            </a:ln>
          </p:spPr>
          <p:txBody>
            <a:bodyPr wrap="none" lIns="90488" tIns="44450" rIns="90488" bIns="44450">
              <a:spAutoFit/>
            </a:bodyPr>
            <a:lstStyle/>
            <a:p>
              <a:r>
                <a:rPr lang="en-US" altLang="zh-CN" i="0" dirty="0">
                  <a:solidFill>
                    <a:srgbClr val="0000FF"/>
                  </a:solidFill>
                  <a:latin typeface="Arial" panose="020B0604020202020204" pitchFamily="34" charset="0"/>
                  <a:ea typeface="宋体" panose="02010600030101010101" pitchFamily="2" charset="-122"/>
                </a:rPr>
                <a:t>Hit</a:t>
              </a:r>
            </a:p>
          </p:txBody>
        </p:sp>
        <p:sp>
          <p:nvSpPr>
            <p:cNvPr id="112743" name="Rectangle 91"/>
            <p:cNvSpPr/>
            <p:nvPr/>
          </p:nvSpPr>
          <p:spPr>
            <a:xfrm>
              <a:off x="2508" y="3974"/>
              <a:ext cx="145" cy="167"/>
            </a:xfrm>
            <a:prstGeom prst="rect">
              <a:avLst/>
            </a:prstGeom>
            <a:noFill/>
            <a:ln w="9525">
              <a:noFill/>
            </a:ln>
          </p:spPr>
          <p:txBody>
            <a:bodyPr wrap="none" lIns="0" tIns="0" rIns="0" bIns="0" anchor="ctr" anchorCtr="0">
              <a:spAutoFit/>
            </a:bodyPr>
            <a:lstStyle/>
            <a:p>
              <a:r>
                <a:rPr lang="en-US" altLang="zh-CN" i="0" dirty="0">
                  <a:solidFill>
                    <a:schemeClr val="tx1"/>
                  </a:solidFill>
                  <a:latin typeface="Arial" panose="020B0604020202020204" pitchFamily="34" charset="0"/>
                  <a:ea typeface="宋体" panose="02010600030101010101" pitchFamily="2" charset="-122"/>
                </a:rPr>
                <a:t>④</a:t>
              </a:r>
            </a:p>
          </p:txBody>
        </p:sp>
      </p:grpSp>
      <p:grpSp>
        <p:nvGrpSpPr>
          <p:cNvPr id="112701" name="Group 95"/>
          <p:cNvGrpSpPr/>
          <p:nvPr/>
        </p:nvGrpSpPr>
        <p:grpSpPr>
          <a:xfrm>
            <a:off x="241300" y="3429000"/>
            <a:ext cx="8661400" cy="1558925"/>
            <a:chOff x="152" y="2227"/>
            <a:chExt cx="5456" cy="949"/>
          </a:xfrm>
        </p:grpSpPr>
        <p:sp>
          <p:nvSpPr>
            <p:cNvPr id="112736" name="Line 36"/>
            <p:cNvSpPr/>
            <p:nvPr/>
          </p:nvSpPr>
          <p:spPr>
            <a:xfrm>
              <a:off x="2880" y="2227"/>
              <a:ext cx="0" cy="805"/>
            </a:xfrm>
            <a:prstGeom prst="line">
              <a:avLst/>
            </a:prstGeom>
            <a:ln w="25400" cap="flat" cmpd="sng">
              <a:solidFill>
                <a:srgbClr val="CC0000"/>
              </a:solidFill>
              <a:prstDash val="solid"/>
              <a:headEnd type="none" w="med" len="med"/>
              <a:tailEnd type="none" w="med" len="med"/>
            </a:ln>
          </p:spPr>
        </p:sp>
        <p:sp>
          <p:nvSpPr>
            <p:cNvPr id="112737" name="Line 37"/>
            <p:cNvSpPr/>
            <p:nvPr/>
          </p:nvSpPr>
          <p:spPr>
            <a:xfrm>
              <a:off x="2648" y="3040"/>
              <a:ext cx="464" cy="0"/>
            </a:xfrm>
            <a:prstGeom prst="line">
              <a:avLst/>
            </a:prstGeom>
            <a:ln w="25400" cap="flat" cmpd="sng">
              <a:solidFill>
                <a:srgbClr val="CC0000"/>
              </a:solidFill>
              <a:prstDash val="solid"/>
              <a:headEnd type="triangle" w="med" len="med"/>
              <a:tailEnd type="triangle" w="med" len="med"/>
            </a:ln>
          </p:spPr>
        </p:sp>
        <p:sp>
          <p:nvSpPr>
            <p:cNvPr id="112738" name="Rectangle 39"/>
            <p:cNvSpPr/>
            <p:nvPr/>
          </p:nvSpPr>
          <p:spPr>
            <a:xfrm>
              <a:off x="152" y="2856"/>
              <a:ext cx="5456" cy="320"/>
            </a:xfrm>
            <a:prstGeom prst="rect">
              <a:avLst/>
            </a:prstGeom>
            <a:noFill/>
            <a:ln w="25400" cap="flat" cmpd="sng">
              <a:solidFill>
                <a:schemeClr val="accent1"/>
              </a:solidFill>
              <a:prstDash val="dash"/>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112739" name="Rectangle 92"/>
            <p:cNvSpPr/>
            <p:nvPr/>
          </p:nvSpPr>
          <p:spPr>
            <a:xfrm>
              <a:off x="2933" y="2544"/>
              <a:ext cx="145" cy="167"/>
            </a:xfrm>
            <a:prstGeom prst="rect">
              <a:avLst/>
            </a:prstGeom>
            <a:noFill/>
            <a:ln w="9525">
              <a:noFill/>
            </a:ln>
          </p:spPr>
          <p:txBody>
            <a:bodyPr wrap="none" lIns="0" tIns="0" rIns="0" bIns="0">
              <a:spAutoFit/>
            </a:bodyPr>
            <a:lstStyle/>
            <a:p>
              <a:pPr eaLnBrk="1" hangingPunct="1">
                <a:spcBef>
                  <a:spcPct val="50000"/>
                </a:spcBef>
              </a:pPr>
              <a:r>
                <a:rPr lang="en-US" altLang="zh-CN" i="0" dirty="0">
                  <a:solidFill>
                    <a:srgbClr val="CC0000"/>
                  </a:solidFill>
                  <a:latin typeface="Arial" panose="020B0604020202020204" pitchFamily="34" charset="0"/>
                  <a:ea typeface="宋体" panose="02010600030101010101" pitchFamily="2" charset="-122"/>
                </a:rPr>
                <a:t>①</a:t>
              </a:r>
              <a:endParaRPr lang="zh-CN" altLang="en-US" i="0" dirty="0">
                <a:solidFill>
                  <a:srgbClr val="CC0000"/>
                </a:solidFill>
                <a:latin typeface="Arial" panose="020B0604020202020204" pitchFamily="34" charset="0"/>
                <a:ea typeface="宋体" panose="02010600030101010101" pitchFamily="2" charset="-122"/>
              </a:endParaRPr>
            </a:p>
          </p:txBody>
        </p:sp>
      </p:grpSp>
      <p:grpSp>
        <p:nvGrpSpPr>
          <p:cNvPr id="112702" name="Group 103"/>
          <p:cNvGrpSpPr/>
          <p:nvPr/>
        </p:nvGrpSpPr>
        <p:grpSpPr>
          <a:xfrm>
            <a:off x="531813" y="4776788"/>
            <a:ext cx="7989887" cy="947737"/>
            <a:chOff x="335" y="3048"/>
            <a:chExt cx="5033" cy="577"/>
          </a:xfrm>
        </p:grpSpPr>
        <p:sp>
          <p:nvSpPr>
            <p:cNvPr id="112726" name="Oval 53"/>
            <p:cNvSpPr/>
            <p:nvPr/>
          </p:nvSpPr>
          <p:spPr>
            <a:xfrm>
              <a:off x="872" y="3336"/>
              <a:ext cx="560" cy="272"/>
            </a:xfrm>
            <a:prstGeom prst="ellipse">
              <a:avLst/>
            </a:prstGeom>
            <a:noFill/>
            <a:ln w="25400" cap="flat" cmpd="sng">
              <a:solidFill>
                <a:srgbClr val="0000FF"/>
              </a:solidFill>
              <a:prstDash val="solid"/>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112727" name="Oval 69"/>
            <p:cNvSpPr/>
            <p:nvPr/>
          </p:nvSpPr>
          <p:spPr>
            <a:xfrm>
              <a:off x="4286" y="3332"/>
              <a:ext cx="618" cy="293"/>
            </a:xfrm>
            <a:prstGeom prst="ellipse">
              <a:avLst/>
            </a:prstGeom>
            <a:noFill/>
            <a:ln w="25400" cap="flat" cmpd="sng">
              <a:solidFill>
                <a:srgbClr val="0000FF"/>
              </a:solidFill>
              <a:prstDash val="solid"/>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grpSp>
          <p:nvGrpSpPr>
            <p:cNvPr id="112728" name="Group 98"/>
            <p:cNvGrpSpPr/>
            <p:nvPr/>
          </p:nvGrpSpPr>
          <p:grpSpPr>
            <a:xfrm>
              <a:off x="335" y="3048"/>
              <a:ext cx="5033" cy="449"/>
              <a:chOff x="335" y="3048"/>
              <a:chExt cx="5033" cy="449"/>
            </a:xfrm>
          </p:grpSpPr>
          <p:sp>
            <p:nvSpPr>
              <p:cNvPr id="112729" name="Line 66"/>
              <p:cNvSpPr/>
              <p:nvPr/>
            </p:nvSpPr>
            <p:spPr>
              <a:xfrm>
                <a:off x="1148" y="3048"/>
                <a:ext cx="4" cy="284"/>
              </a:xfrm>
              <a:prstGeom prst="line">
                <a:avLst/>
              </a:prstGeom>
              <a:ln w="25400" cap="flat" cmpd="sng">
                <a:solidFill>
                  <a:srgbClr val="0000FF"/>
                </a:solidFill>
                <a:prstDash val="solid"/>
                <a:headEnd type="none" w="med" len="med"/>
                <a:tailEnd type="triangle" w="med" len="med"/>
              </a:ln>
            </p:spPr>
          </p:sp>
          <p:sp>
            <p:nvSpPr>
              <p:cNvPr id="112730" name="Line 67"/>
              <p:cNvSpPr/>
              <p:nvPr/>
            </p:nvSpPr>
            <p:spPr>
              <a:xfrm flipH="1">
                <a:off x="376" y="3472"/>
                <a:ext cx="496" cy="0"/>
              </a:xfrm>
              <a:prstGeom prst="line">
                <a:avLst/>
              </a:prstGeom>
              <a:ln w="25400" cap="flat" cmpd="sng">
                <a:solidFill>
                  <a:srgbClr val="0000FF"/>
                </a:solidFill>
                <a:prstDash val="solid"/>
                <a:headEnd type="triangle" w="med" len="med"/>
                <a:tailEnd type="none" w="med" len="med"/>
              </a:ln>
            </p:spPr>
          </p:sp>
          <p:sp>
            <p:nvSpPr>
              <p:cNvPr id="112731" name="Rectangle 68"/>
              <p:cNvSpPr/>
              <p:nvPr/>
            </p:nvSpPr>
            <p:spPr>
              <a:xfrm>
                <a:off x="335" y="3276"/>
                <a:ext cx="618" cy="221"/>
              </a:xfrm>
              <a:prstGeom prst="rect">
                <a:avLst/>
              </a:prstGeom>
              <a:noFill/>
              <a:ln w="12700">
                <a:noFill/>
              </a:ln>
            </p:spPr>
            <p:txBody>
              <a:bodyPr wrap="none" lIns="90488" tIns="44450" rIns="90488" bIns="44450">
                <a:spAutoFit/>
              </a:bodyPr>
              <a:lstStyle/>
              <a:p>
                <a:r>
                  <a:rPr lang="en-US" altLang="zh-CN" i="0" dirty="0">
                    <a:solidFill>
                      <a:srgbClr val="0000FF"/>
                    </a:solidFill>
                    <a:latin typeface="Arial" panose="020B0604020202020204" pitchFamily="34" charset="0"/>
                    <a:ea typeface="宋体" panose="02010600030101010101" pitchFamily="2" charset="-122"/>
                  </a:rPr>
                  <a:t>AdrTag</a:t>
                </a:r>
              </a:p>
            </p:txBody>
          </p:sp>
          <p:sp>
            <p:nvSpPr>
              <p:cNvPr id="112732" name="Line 81"/>
              <p:cNvSpPr/>
              <p:nvPr/>
            </p:nvSpPr>
            <p:spPr>
              <a:xfrm>
                <a:off x="4604" y="3048"/>
                <a:ext cx="0" cy="288"/>
              </a:xfrm>
              <a:prstGeom prst="line">
                <a:avLst/>
              </a:prstGeom>
              <a:ln w="25400" cap="flat" cmpd="sng">
                <a:solidFill>
                  <a:srgbClr val="0000FF"/>
                </a:solidFill>
                <a:prstDash val="solid"/>
                <a:headEnd type="none" w="med" len="med"/>
                <a:tailEnd type="triangle" w="med" len="med"/>
              </a:ln>
            </p:spPr>
          </p:sp>
          <p:sp>
            <p:nvSpPr>
              <p:cNvPr id="112733" name="Line 82"/>
              <p:cNvSpPr/>
              <p:nvPr/>
            </p:nvSpPr>
            <p:spPr>
              <a:xfrm>
                <a:off x="4904" y="3472"/>
                <a:ext cx="464" cy="0"/>
              </a:xfrm>
              <a:prstGeom prst="line">
                <a:avLst/>
              </a:prstGeom>
              <a:ln w="25400" cap="flat" cmpd="sng">
                <a:solidFill>
                  <a:srgbClr val="0000FF"/>
                </a:solidFill>
                <a:prstDash val="solid"/>
                <a:headEnd type="triangle" w="med" len="med"/>
                <a:tailEnd type="none" w="med" len="med"/>
              </a:ln>
            </p:spPr>
          </p:sp>
          <p:sp>
            <p:nvSpPr>
              <p:cNvPr id="112734" name="Rectangle 93"/>
              <p:cNvSpPr/>
              <p:nvPr/>
            </p:nvSpPr>
            <p:spPr>
              <a:xfrm>
                <a:off x="1204" y="3136"/>
                <a:ext cx="145" cy="167"/>
              </a:xfrm>
              <a:prstGeom prst="rect">
                <a:avLst/>
              </a:prstGeom>
              <a:noFill/>
              <a:ln w="9525">
                <a:noFill/>
              </a:ln>
            </p:spPr>
            <p:txBody>
              <a:bodyPr wrap="none" lIns="0" tIns="0" rIns="0" bIns="0">
                <a:spAutoFit/>
              </a:bodyPr>
              <a:lstStyle/>
              <a:p>
                <a:pPr eaLnBrk="1" hangingPunct="1">
                  <a:spcBef>
                    <a:spcPct val="50000"/>
                  </a:spcBef>
                </a:pPr>
                <a:r>
                  <a:rPr lang="en-US" altLang="zh-CN" i="0" dirty="0">
                    <a:solidFill>
                      <a:srgbClr val="0000FF"/>
                    </a:solidFill>
                    <a:latin typeface="Arial" panose="020B0604020202020204" pitchFamily="34" charset="0"/>
                    <a:ea typeface="宋体" panose="02010600030101010101" pitchFamily="2" charset="-122"/>
                  </a:rPr>
                  <a:t>②</a:t>
                </a:r>
                <a:endParaRPr lang="zh-CN" altLang="en-US" i="0" dirty="0">
                  <a:solidFill>
                    <a:srgbClr val="0000FF"/>
                  </a:solidFill>
                  <a:latin typeface="Arial" panose="020B0604020202020204" pitchFamily="34" charset="0"/>
                  <a:ea typeface="宋体" panose="02010600030101010101" pitchFamily="2" charset="-122"/>
                </a:endParaRPr>
              </a:p>
            </p:txBody>
          </p:sp>
          <p:sp>
            <p:nvSpPr>
              <p:cNvPr id="112735" name="Rectangle 97"/>
              <p:cNvSpPr/>
              <p:nvPr/>
            </p:nvSpPr>
            <p:spPr>
              <a:xfrm>
                <a:off x="4694" y="3133"/>
                <a:ext cx="145" cy="167"/>
              </a:xfrm>
              <a:prstGeom prst="rect">
                <a:avLst/>
              </a:prstGeom>
              <a:noFill/>
              <a:ln w="9525">
                <a:noFill/>
              </a:ln>
            </p:spPr>
            <p:txBody>
              <a:bodyPr wrap="none" lIns="0" tIns="0" rIns="0" bIns="0">
                <a:spAutoFit/>
              </a:bodyPr>
              <a:lstStyle/>
              <a:p>
                <a:pPr eaLnBrk="1" hangingPunct="1">
                  <a:spcBef>
                    <a:spcPct val="50000"/>
                  </a:spcBef>
                </a:pPr>
                <a:r>
                  <a:rPr lang="en-US" altLang="zh-CN" i="0" dirty="0">
                    <a:solidFill>
                      <a:srgbClr val="0000FF"/>
                    </a:solidFill>
                    <a:latin typeface="Arial" panose="020B0604020202020204" pitchFamily="34" charset="0"/>
                    <a:ea typeface="宋体" panose="02010600030101010101" pitchFamily="2" charset="-122"/>
                  </a:rPr>
                  <a:t>②</a:t>
                </a:r>
                <a:endParaRPr lang="zh-CN" altLang="en-US" i="0" dirty="0">
                  <a:solidFill>
                    <a:srgbClr val="0000FF"/>
                  </a:solidFill>
                  <a:latin typeface="Arial" panose="020B0604020202020204" pitchFamily="34" charset="0"/>
                  <a:ea typeface="宋体" panose="02010600030101010101" pitchFamily="2" charset="-122"/>
                </a:endParaRPr>
              </a:p>
            </p:txBody>
          </p:sp>
        </p:grpSp>
      </p:grpSp>
      <p:grpSp>
        <p:nvGrpSpPr>
          <p:cNvPr id="112703" name="Group 102"/>
          <p:cNvGrpSpPr/>
          <p:nvPr/>
        </p:nvGrpSpPr>
        <p:grpSpPr>
          <a:xfrm>
            <a:off x="444500" y="4776788"/>
            <a:ext cx="8231188" cy="1350962"/>
            <a:chOff x="280" y="3048"/>
            <a:chExt cx="5185" cy="822"/>
          </a:xfrm>
        </p:grpSpPr>
        <p:grpSp>
          <p:nvGrpSpPr>
            <p:cNvPr id="112715" name="Group 99"/>
            <p:cNvGrpSpPr/>
            <p:nvPr/>
          </p:nvGrpSpPr>
          <p:grpSpPr>
            <a:xfrm>
              <a:off x="280" y="3048"/>
              <a:ext cx="5185" cy="630"/>
              <a:chOff x="280" y="3048"/>
              <a:chExt cx="5185" cy="630"/>
            </a:xfrm>
          </p:grpSpPr>
          <p:sp>
            <p:nvSpPr>
              <p:cNvPr id="112718" name="Line 60"/>
              <p:cNvSpPr/>
              <p:nvPr/>
            </p:nvSpPr>
            <p:spPr>
              <a:xfrm flipH="1">
                <a:off x="1576" y="3472"/>
                <a:ext cx="160" cy="0"/>
              </a:xfrm>
              <a:prstGeom prst="line">
                <a:avLst/>
              </a:prstGeom>
              <a:ln w="25400" cap="flat" cmpd="sng">
                <a:solidFill>
                  <a:srgbClr val="800000"/>
                </a:solidFill>
                <a:prstDash val="solid"/>
                <a:headEnd type="none" w="med" len="med"/>
                <a:tailEnd type="none" w="med" len="med"/>
              </a:ln>
            </p:spPr>
          </p:sp>
          <p:sp>
            <p:nvSpPr>
              <p:cNvPr id="112719" name="Line 63"/>
              <p:cNvSpPr/>
              <p:nvPr/>
            </p:nvSpPr>
            <p:spPr>
              <a:xfrm>
                <a:off x="1448" y="3472"/>
                <a:ext cx="128" cy="0"/>
              </a:xfrm>
              <a:prstGeom prst="line">
                <a:avLst/>
              </a:prstGeom>
              <a:ln w="25400" cap="flat" cmpd="sng">
                <a:solidFill>
                  <a:srgbClr val="800000"/>
                </a:solidFill>
                <a:prstDash val="solid"/>
                <a:headEnd type="none" w="med" len="med"/>
                <a:tailEnd type="none" w="med" len="med"/>
              </a:ln>
            </p:spPr>
          </p:sp>
          <p:sp>
            <p:nvSpPr>
              <p:cNvPr id="112720" name="Line 64"/>
              <p:cNvSpPr/>
              <p:nvPr/>
            </p:nvSpPr>
            <p:spPr>
              <a:xfrm flipH="1">
                <a:off x="280" y="3664"/>
                <a:ext cx="1312" cy="0"/>
              </a:xfrm>
              <a:prstGeom prst="line">
                <a:avLst/>
              </a:prstGeom>
              <a:ln w="25400" cap="flat" cmpd="sng">
                <a:solidFill>
                  <a:srgbClr val="800000"/>
                </a:solidFill>
                <a:prstDash val="solid"/>
                <a:headEnd type="none" w="med" len="med"/>
                <a:tailEnd type="none" w="med" len="med"/>
              </a:ln>
            </p:spPr>
          </p:sp>
          <p:sp>
            <p:nvSpPr>
              <p:cNvPr id="112721" name="Line 65"/>
              <p:cNvSpPr/>
              <p:nvPr/>
            </p:nvSpPr>
            <p:spPr>
              <a:xfrm>
                <a:off x="288" y="3048"/>
                <a:ext cx="0" cy="608"/>
              </a:xfrm>
              <a:prstGeom prst="line">
                <a:avLst/>
              </a:prstGeom>
              <a:ln w="25400" cap="flat" cmpd="sng">
                <a:solidFill>
                  <a:srgbClr val="800000"/>
                </a:solidFill>
                <a:prstDash val="solid"/>
                <a:headEnd type="none" w="med" len="med"/>
                <a:tailEnd type="none" w="med" len="med"/>
              </a:ln>
            </p:spPr>
          </p:sp>
          <p:sp>
            <p:nvSpPr>
              <p:cNvPr id="112722" name="Line 76"/>
              <p:cNvSpPr/>
              <p:nvPr/>
            </p:nvSpPr>
            <p:spPr>
              <a:xfrm>
                <a:off x="4040" y="3472"/>
                <a:ext cx="128" cy="0"/>
              </a:xfrm>
              <a:prstGeom prst="line">
                <a:avLst/>
              </a:prstGeom>
              <a:ln w="25400" cap="flat" cmpd="sng">
                <a:solidFill>
                  <a:srgbClr val="800000"/>
                </a:solidFill>
                <a:prstDash val="solid"/>
                <a:headEnd type="none" w="med" len="med"/>
                <a:tailEnd type="none" w="med" len="med"/>
              </a:ln>
            </p:spPr>
          </p:sp>
          <p:sp>
            <p:nvSpPr>
              <p:cNvPr id="112723" name="Line 78"/>
              <p:cNvSpPr/>
              <p:nvPr/>
            </p:nvSpPr>
            <p:spPr>
              <a:xfrm flipH="1">
                <a:off x="4168" y="3472"/>
                <a:ext cx="160" cy="0"/>
              </a:xfrm>
              <a:prstGeom prst="line">
                <a:avLst/>
              </a:prstGeom>
              <a:ln w="25400" cap="flat" cmpd="sng">
                <a:solidFill>
                  <a:srgbClr val="800000"/>
                </a:solidFill>
                <a:prstDash val="solid"/>
                <a:headEnd type="none" w="med" len="med"/>
                <a:tailEnd type="none" w="med" len="med"/>
              </a:ln>
            </p:spPr>
          </p:sp>
          <p:sp>
            <p:nvSpPr>
              <p:cNvPr id="112724" name="Line 79"/>
              <p:cNvSpPr/>
              <p:nvPr/>
            </p:nvSpPr>
            <p:spPr>
              <a:xfrm>
                <a:off x="4032" y="3664"/>
                <a:ext cx="1432" cy="0"/>
              </a:xfrm>
              <a:prstGeom prst="line">
                <a:avLst/>
              </a:prstGeom>
              <a:ln w="25400" cap="flat" cmpd="sng">
                <a:solidFill>
                  <a:srgbClr val="800000"/>
                </a:solidFill>
                <a:prstDash val="solid"/>
                <a:headEnd type="none" w="med" len="med"/>
                <a:tailEnd type="none" w="med" len="med"/>
              </a:ln>
            </p:spPr>
          </p:sp>
          <p:sp>
            <p:nvSpPr>
              <p:cNvPr id="112725" name="Line 80"/>
              <p:cNvSpPr/>
              <p:nvPr/>
            </p:nvSpPr>
            <p:spPr>
              <a:xfrm>
                <a:off x="5465" y="3070"/>
                <a:ext cx="0" cy="608"/>
              </a:xfrm>
              <a:prstGeom prst="line">
                <a:avLst/>
              </a:prstGeom>
              <a:ln w="25400" cap="flat" cmpd="sng">
                <a:solidFill>
                  <a:srgbClr val="800000"/>
                </a:solidFill>
                <a:prstDash val="solid"/>
                <a:headEnd type="none" w="med" len="med"/>
                <a:tailEnd type="none" w="med" len="med"/>
              </a:ln>
            </p:spPr>
          </p:sp>
        </p:grpSp>
        <p:sp>
          <p:nvSpPr>
            <p:cNvPr id="112716" name="Rectangle 100"/>
            <p:cNvSpPr/>
            <p:nvPr/>
          </p:nvSpPr>
          <p:spPr>
            <a:xfrm>
              <a:off x="3831" y="3703"/>
              <a:ext cx="145" cy="167"/>
            </a:xfrm>
            <a:prstGeom prst="rect">
              <a:avLst/>
            </a:prstGeom>
            <a:noFill/>
            <a:ln w="9525">
              <a:noFill/>
            </a:ln>
          </p:spPr>
          <p:txBody>
            <a:bodyPr wrap="none" lIns="0" tIns="0" rIns="0" bIns="0">
              <a:spAutoFit/>
            </a:bodyPr>
            <a:lstStyle/>
            <a:p>
              <a:pPr eaLnBrk="1" hangingPunct="1">
                <a:spcBef>
                  <a:spcPct val="50000"/>
                </a:spcBef>
              </a:pPr>
              <a:r>
                <a:rPr lang="en-US" altLang="zh-CN" i="0" dirty="0">
                  <a:solidFill>
                    <a:srgbClr val="800000"/>
                  </a:solidFill>
                  <a:latin typeface="Arial" panose="020B0604020202020204" pitchFamily="34" charset="0"/>
                  <a:ea typeface="宋体" panose="02010600030101010101" pitchFamily="2" charset="-122"/>
                </a:rPr>
                <a:t>③</a:t>
              </a:r>
              <a:endParaRPr lang="zh-CN" altLang="en-US" i="0" dirty="0">
                <a:solidFill>
                  <a:srgbClr val="800000"/>
                </a:solidFill>
                <a:latin typeface="Arial" panose="020B0604020202020204" pitchFamily="34" charset="0"/>
                <a:ea typeface="宋体" panose="02010600030101010101" pitchFamily="2" charset="-122"/>
              </a:endParaRPr>
            </a:p>
          </p:txBody>
        </p:sp>
        <p:sp>
          <p:nvSpPr>
            <p:cNvPr id="112717" name="Rectangle 101"/>
            <p:cNvSpPr/>
            <p:nvPr/>
          </p:nvSpPr>
          <p:spPr>
            <a:xfrm>
              <a:off x="1784" y="3703"/>
              <a:ext cx="145" cy="167"/>
            </a:xfrm>
            <a:prstGeom prst="rect">
              <a:avLst/>
            </a:prstGeom>
            <a:noFill/>
            <a:ln w="9525">
              <a:noFill/>
            </a:ln>
          </p:spPr>
          <p:txBody>
            <a:bodyPr wrap="none" lIns="0" tIns="0" rIns="0" bIns="0">
              <a:spAutoFit/>
            </a:bodyPr>
            <a:lstStyle/>
            <a:p>
              <a:pPr eaLnBrk="1" hangingPunct="1">
                <a:spcBef>
                  <a:spcPct val="50000"/>
                </a:spcBef>
              </a:pPr>
              <a:r>
                <a:rPr lang="en-US" altLang="zh-CN" i="0" dirty="0">
                  <a:solidFill>
                    <a:srgbClr val="0000FF"/>
                  </a:solidFill>
                  <a:latin typeface="Arial" panose="020B0604020202020204" pitchFamily="34" charset="0"/>
                  <a:ea typeface="宋体" panose="02010600030101010101" pitchFamily="2" charset="-122"/>
                </a:rPr>
                <a:t>③</a:t>
              </a:r>
              <a:endParaRPr lang="zh-CN" altLang="en-US" i="0" dirty="0">
                <a:solidFill>
                  <a:srgbClr val="0000FF"/>
                </a:solidFill>
                <a:latin typeface="Arial" panose="020B0604020202020204" pitchFamily="34" charset="0"/>
                <a:ea typeface="宋体" panose="02010600030101010101" pitchFamily="2" charset="-122"/>
              </a:endParaRPr>
            </a:p>
          </p:txBody>
        </p:sp>
      </p:grpSp>
      <p:grpSp>
        <p:nvGrpSpPr>
          <p:cNvPr id="112704" name="Group 112"/>
          <p:cNvGrpSpPr/>
          <p:nvPr/>
        </p:nvGrpSpPr>
        <p:grpSpPr>
          <a:xfrm>
            <a:off x="3962400" y="4776788"/>
            <a:ext cx="2149475" cy="1725612"/>
            <a:chOff x="2496" y="3048"/>
            <a:chExt cx="1354" cy="1051"/>
          </a:xfrm>
        </p:grpSpPr>
        <p:sp>
          <p:nvSpPr>
            <p:cNvPr id="112705" name="Rectangle 52"/>
            <p:cNvSpPr/>
            <p:nvPr/>
          </p:nvSpPr>
          <p:spPr>
            <a:xfrm>
              <a:off x="2880" y="3878"/>
              <a:ext cx="970" cy="221"/>
            </a:xfrm>
            <a:prstGeom prst="rect">
              <a:avLst/>
            </a:prstGeom>
            <a:noFill/>
            <a:ln w="12700">
              <a:noFill/>
            </a:ln>
          </p:spPr>
          <p:txBody>
            <a:bodyPr wrap="none" lIns="90488" tIns="44450" rIns="90488" bIns="44450">
              <a:spAutoFit/>
            </a:bodyPr>
            <a:lstStyle/>
            <a:p>
              <a:r>
                <a:rPr lang="en-US" altLang="zh-CN" i="0" dirty="0">
                  <a:solidFill>
                    <a:srgbClr val="0000FF"/>
                  </a:solidFill>
                  <a:latin typeface="Arial" panose="020B0604020202020204" pitchFamily="34" charset="0"/>
                  <a:ea typeface="宋体" panose="02010600030101010101" pitchFamily="2" charset="-122"/>
                </a:rPr>
                <a:t>Cache</a:t>
              </a:r>
              <a:r>
                <a:rPr lang="en-US" altLang="zh-CN" sz="1600" i="0" dirty="0">
                  <a:solidFill>
                    <a:srgbClr val="CC0000"/>
                  </a:solidFill>
                  <a:latin typeface="Times New Roman" panose="02020603050405020304" pitchFamily="18" charset="0"/>
                  <a:ea typeface="宋体" panose="02010600030101010101" pitchFamily="2" charset="-122"/>
                </a:rPr>
                <a:t> </a:t>
              </a:r>
              <a:r>
                <a:rPr lang="en-US" altLang="zh-CN" i="0" dirty="0">
                  <a:solidFill>
                    <a:srgbClr val="0000FF"/>
                  </a:solidFill>
                  <a:latin typeface="Arial" panose="020B0604020202020204" pitchFamily="34" charset="0"/>
                  <a:ea typeface="宋体" panose="02010600030101010101" pitchFamily="2" charset="-122"/>
                </a:rPr>
                <a:t>Block</a:t>
              </a:r>
            </a:p>
          </p:txBody>
        </p:sp>
        <p:grpSp>
          <p:nvGrpSpPr>
            <p:cNvPr id="112706" name="Group 110"/>
            <p:cNvGrpSpPr/>
            <p:nvPr/>
          </p:nvGrpSpPr>
          <p:grpSpPr>
            <a:xfrm>
              <a:off x="2496" y="3048"/>
              <a:ext cx="974" cy="1040"/>
              <a:chOff x="2496" y="3048"/>
              <a:chExt cx="974" cy="1040"/>
            </a:xfrm>
          </p:grpSpPr>
          <p:sp>
            <p:nvSpPr>
              <p:cNvPr id="112708" name="Line 45"/>
              <p:cNvSpPr/>
              <p:nvPr/>
            </p:nvSpPr>
            <p:spPr>
              <a:xfrm>
                <a:off x="2496" y="3048"/>
                <a:ext cx="0" cy="368"/>
              </a:xfrm>
              <a:prstGeom prst="line">
                <a:avLst/>
              </a:prstGeom>
              <a:ln w="25400" cap="flat" cmpd="sng">
                <a:solidFill>
                  <a:schemeClr val="tx1"/>
                </a:solidFill>
                <a:prstDash val="solid"/>
                <a:headEnd type="none" w="med" len="med"/>
                <a:tailEnd type="triangle" w="med" len="med"/>
              </a:ln>
            </p:spPr>
          </p:sp>
          <p:sp>
            <p:nvSpPr>
              <p:cNvPr id="112709" name="Line 46"/>
              <p:cNvSpPr/>
              <p:nvPr/>
            </p:nvSpPr>
            <p:spPr>
              <a:xfrm>
                <a:off x="3264" y="3048"/>
                <a:ext cx="0" cy="368"/>
              </a:xfrm>
              <a:prstGeom prst="line">
                <a:avLst/>
              </a:prstGeom>
              <a:ln w="25400" cap="flat" cmpd="sng">
                <a:solidFill>
                  <a:schemeClr val="tx1"/>
                </a:solidFill>
                <a:prstDash val="solid"/>
                <a:headEnd type="none" w="med" len="med"/>
                <a:tailEnd type="triangle" w="med" len="med"/>
              </a:ln>
            </p:spPr>
          </p:sp>
          <p:grpSp>
            <p:nvGrpSpPr>
              <p:cNvPr id="112710" name="Group 107"/>
              <p:cNvGrpSpPr/>
              <p:nvPr/>
            </p:nvGrpSpPr>
            <p:grpSpPr>
              <a:xfrm>
                <a:off x="2592" y="3217"/>
                <a:ext cx="878" cy="871"/>
                <a:chOff x="2592" y="3217"/>
                <a:chExt cx="878" cy="871"/>
              </a:xfrm>
            </p:grpSpPr>
            <p:sp>
              <p:nvSpPr>
                <p:cNvPr id="112711" name="Line 51"/>
                <p:cNvSpPr/>
                <p:nvPr/>
              </p:nvSpPr>
              <p:spPr>
                <a:xfrm>
                  <a:off x="2880" y="3624"/>
                  <a:ext cx="0" cy="464"/>
                </a:xfrm>
                <a:prstGeom prst="line">
                  <a:avLst/>
                </a:prstGeom>
                <a:ln w="25400">
                  <a:noFill/>
                </a:ln>
              </p:spPr>
            </p:sp>
            <p:grpSp>
              <p:nvGrpSpPr>
                <p:cNvPr id="112712" name="Group 106"/>
                <p:cNvGrpSpPr/>
                <p:nvPr/>
              </p:nvGrpSpPr>
              <p:grpSpPr>
                <a:xfrm>
                  <a:off x="2592" y="3217"/>
                  <a:ext cx="878" cy="188"/>
                  <a:chOff x="2592" y="3217"/>
                  <a:chExt cx="878" cy="188"/>
                </a:xfrm>
              </p:grpSpPr>
              <p:sp>
                <p:nvSpPr>
                  <p:cNvPr id="112713" name="Rectangle 104"/>
                  <p:cNvSpPr/>
                  <p:nvPr/>
                </p:nvSpPr>
                <p:spPr>
                  <a:xfrm>
                    <a:off x="2592" y="3238"/>
                    <a:ext cx="145" cy="167"/>
                  </a:xfrm>
                  <a:prstGeom prst="rect">
                    <a:avLst/>
                  </a:prstGeom>
                  <a:noFill/>
                  <a:ln w="9525">
                    <a:noFill/>
                  </a:ln>
                </p:spPr>
                <p:txBody>
                  <a:bodyPr wrap="none" lIns="0" tIns="0" rIns="0" bIns="0" anchor="ctr" anchorCtr="0">
                    <a:spAutoFit/>
                  </a:bodyPr>
                  <a:lstStyle/>
                  <a:p>
                    <a:r>
                      <a:rPr lang="en-US" altLang="zh-CN" i="0" dirty="0">
                        <a:solidFill>
                          <a:srgbClr val="0000FF"/>
                        </a:solidFill>
                        <a:latin typeface="Arial" panose="020B0604020202020204" pitchFamily="34" charset="0"/>
                        <a:ea typeface="宋体" panose="02010600030101010101" pitchFamily="2" charset="-122"/>
                      </a:rPr>
                      <a:t>⑤</a:t>
                    </a:r>
                  </a:p>
                </p:txBody>
              </p:sp>
              <p:sp>
                <p:nvSpPr>
                  <p:cNvPr id="112714" name="Rectangle 105"/>
                  <p:cNvSpPr/>
                  <p:nvPr/>
                </p:nvSpPr>
                <p:spPr>
                  <a:xfrm>
                    <a:off x="3325" y="3217"/>
                    <a:ext cx="145" cy="167"/>
                  </a:xfrm>
                  <a:prstGeom prst="rect">
                    <a:avLst/>
                  </a:prstGeom>
                  <a:noFill/>
                  <a:ln w="9525">
                    <a:noFill/>
                  </a:ln>
                </p:spPr>
                <p:txBody>
                  <a:bodyPr wrap="none" lIns="0" tIns="0" rIns="0" bIns="0" anchor="ctr" anchorCtr="0">
                    <a:spAutoFit/>
                  </a:bodyPr>
                  <a:lstStyle/>
                  <a:p>
                    <a:r>
                      <a:rPr lang="en-US" altLang="zh-CN" i="0" dirty="0">
                        <a:solidFill>
                          <a:srgbClr val="006600"/>
                        </a:solidFill>
                        <a:latin typeface="Arial" panose="020B0604020202020204" pitchFamily="34" charset="0"/>
                        <a:ea typeface="宋体" panose="02010600030101010101" pitchFamily="2" charset="-122"/>
                      </a:rPr>
                      <a:t>⑤</a:t>
                    </a:r>
                  </a:p>
                </p:txBody>
              </p:sp>
            </p:grpSp>
          </p:grpSp>
        </p:grpSp>
        <p:sp>
          <p:nvSpPr>
            <p:cNvPr id="112707" name="Line 111"/>
            <p:cNvSpPr/>
            <p:nvPr/>
          </p:nvSpPr>
          <p:spPr>
            <a:xfrm>
              <a:off x="2904" y="3618"/>
              <a:ext cx="0" cy="444"/>
            </a:xfrm>
            <a:prstGeom prst="line">
              <a:avLst/>
            </a:prstGeom>
            <a:ln w="28575" cap="flat" cmpd="sng">
              <a:solidFill>
                <a:schemeClr val="tx1"/>
              </a:solidFill>
              <a:prstDash val="solid"/>
              <a:headEnd type="none" w="med" len="med"/>
              <a:tailEnd type="triangle" w="med" len="med"/>
            </a:ln>
          </p:spPr>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45443">
                                            <p:txEl>
                                              <p:pRg st="1" end="1"/>
                                            </p:txEl>
                                          </p:spTgt>
                                        </p:tgtEl>
                                        <p:attrNameLst>
                                          <p:attrName>style.visibility</p:attrName>
                                        </p:attrNameLst>
                                      </p:cBhvr>
                                      <p:to>
                                        <p:strVal val="visible"/>
                                      </p:to>
                                    </p:set>
                                    <p:animEffect transition="in" filter="blinds(horizontal)">
                                      <p:cBhvr>
                                        <p:cTn id="7" dur="500"/>
                                        <p:tgtEl>
                                          <p:spTgt spid="44544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45443">
                                            <p:txEl>
                                              <p:pRg st="2" end="2"/>
                                            </p:txEl>
                                          </p:spTgt>
                                        </p:tgtEl>
                                        <p:attrNameLst>
                                          <p:attrName>style.visibility</p:attrName>
                                        </p:attrNameLst>
                                      </p:cBhvr>
                                      <p:to>
                                        <p:strVal val="visible"/>
                                      </p:to>
                                    </p:set>
                                    <p:animEffect transition="in" filter="blinds(horizontal)">
                                      <p:cBhvr>
                                        <p:cTn id="12" dur="500"/>
                                        <p:tgtEl>
                                          <p:spTgt spid="44544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445443">
                                            <p:txEl>
                                              <p:pRg st="3" end="3"/>
                                            </p:txEl>
                                          </p:spTgt>
                                        </p:tgtEl>
                                        <p:attrNameLst>
                                          <p:attrName>style.visibility</p:attrName>
                                        </p:attrNameLst>
                                      </p:cBhvr>
                                      <p:to>
                                        <p:strVal val="visible"/>
                                      </p:to>
                                    </p:set>
                                    <p:animEffect transition="in" filter="blinds(horizontal)">
                                      <p:cBhvr>
                                        <p:cTn id="17" dur="500"/>
                                        <p:tgtEl>
                                          <p:spTgt spid="44544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445443">
                                            <p:txEl>
                                              <p:pRg st="4" end="4"/>
                                            </p:txEl>
                                          </p:spTgt>
                                        </p:tgtEl>
                                        <p:attrNameLst>
                                          <p:attrName>style.visibility</p:attrName>
                                        </p:attrNameLst>
                                      </p:cBhvr>
                                      <p:to>
                                        <p:strVal val="visible"/>
                                      </p:to>
                                    </p:set>
                                    <p:animEffect transition="in" filter="blinds(horizontal)">
                                      <p:cBhvr>
                                        <p:cTn id="22" dur="500"/>
                                        <p:tgtEl>
                                          <p:spTgt spid="44544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445443">
                                            <p:txEl>
                                              <p:pRg st="5" end="5"/>
                                            </p:txEl>
                                          </p:spTgt>
                                        </p:tgtEl>
                                        <p:attrNameLst>
                                          <p:attrName>style.visibility</p:attrName>
                                        </p:attrNameLst>
                                      </p:cBhvr>
                                      <p:to>
                                        <p:strVal val="visible"/>
                                      </p:to>
                                    </p:set>
                                    <p:animEffect transition="in" filter="blinds(horizontal)">
                                      <p:cBhvr>
                                        <p:cTn id="27" dur="500"/>
                                        <p:tgtEl>
                                          <p:spTgt spid="44544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set-associative-mapping"/>
          <p:cNvPicPr>
            <a:picLocks noChangeAspect="1"/>
          </p:cNvPicPr>
          <p:nvPr/>
        </p:nvPicPr>
        <p:blipFill>
          <a:blip r:embed="rId2"/>
          <a:stretch>
            <a:fillRect/>
          </a:stretch>
        </p:blipFill>
        <p:spPr>
          <a:xfrm>
            <a:off x="152400" y="908050"/>
            <a:ext cx="8839200" cy="5568950"/>
          </a:xfrm>
          <a:prstGeom prst="rect">
            <a:avLst/>
          </a:prstGeom>
          <a:noFill/>
          <a:ln w="9525">
            <a:noFill/>
          </a:ln>
        </p:spPr>
      </p:pic>
      <p:sp>
        <p:nvSpPr>
          <p:cNvPr id="113667" name="Rectangle 3"/>
          <p:cNvSpPr>
            <a:spLocks noGrp="1"/>
          </p:cNvSpPr>
          <p:nvPr>
            <p:ph type="title"/>
          </p:nvPr>
        </p:nvSpPr>
        <p:spPr>
          <a:ln/>
        </p:spPr>
        <p:txBody>
          <a:bodyPr vert="horz" wrap="square" lIns="91440" tIns="45720" rIns="91440" bIns="45720" anchor="ctr" anchorCtr="0"/>
          <a:lstStyle/>
          <a:p>
            <a:pPr eaLnBrk="1" hangingPunct="1"/>
            <a:r>
              <a:rPr lang="zh-CN" altLang="en-US" dirty="0"/>
              <a:t>例</a:t>
            </a:r>
            <a:r>
              <a:rPr lang="en-US" altLang="zh-CN" dirty="0"/>
              <a:t>2</a:t>
            </a:r>
            <a:r>
              <a:rPr lang="zh-CN" altLang="en-US" dirty="0"/>
              <a:t>：</a:t>
            </a:r>
            <a:r>
              <a:rPr lang="en-US" altLang="zh-CN" dirty="0"/>
              <a:t>A N-way Set Associative Cache</a:t>
            </a:r>
            <a:endParaRPr lang="zh-CN" alt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p:cNvSpPr>
          <p:nvPr>
            <p:ph type="title"/>
          </p:nvPr>
        </p:nvSpPr>
        <p:spPr>
          <a:xfrm>
            <a:off x="1608138" y="290513"/>
            <a:ext cx="4413250" cy="477837"/>
          </a:xfrm>
          <a:ln w="12700"/>
        </p:spPr>
        <p:txBody>
          <a:bodyPr vert="horz" wrap="none" lIns="63500" tIns="25400" rIns="63500" bIns="25400" anchor="t" anchorCtr="0">
            <a:spAutoFit/>
          </a:bodyPr>
          <a:lstStyle/>
          <a:p>
            <a:pPr eaLnBrk="1" hangingPunct="1"/>
            <a:r>
              <a:rPr lang="zh-CN" altLang="en-US" sz="2800" dirty="0"/>
              <a:t>命中率、失靶率、失靶损失</a:t>
            </a:r>
          </a:p>
        </p:txBody>
      </p:sp>
      <p:sp>
        <p:nvSpPr>
          <p:cNvPr id="415747" name="Rectangle 3"/>
          <p:cNvSpPr>
            <a:spLocks noGrp="1"/>
          </p:cNvSpPr>
          <p:nvPr>
            <p:ph idx="1" hasCustomPrompt="1"/>
          </p:nvPr>
        </p:nvSpPr>
        <p:spPr>
          <a:xfrm>
            <a:off x="444500" y="1033463"/>
            <a:ext cx="8177213" cy="4895850"/>
          </a:xfrm>
          <a:ln w="12700"/>
        </p:spPr>
        <p:txBody>
          <a:bodyPr vert="horz" wrap="square" lIns="63500" tIns="25400" rIns="63500" bIns="25400" anchor="t" anchorCtr="0">
            <a:spAutoFit/>
          </a:bodyPr>
          <a:lstStyle/>
          <a:p>
            <a:pPr eaLnBrk="1" hangingPunct="1">
              <a:lnSpc>
                <a:spcPct val="110000"/>
              </a:lnSpc>
              <a:spcBef>
                <a:spcPct val="25000"/>
              </a:spcBef>
            </a:pPr>
            <a:r>
              <a:rPr lang="en-US" altLang="zh-CN" dirty="0">
                <a:ea typeface="黑体" panose="02010609060101010101" pitchFamily="49" charset="-122"/>
              </a:rPr>
              <a:t>Hit: </a:t>
            </a:r>
            <a:r>
              <a:rPr lang="zh-CN" altLang="en-US" dirty="0">
                <a:ea typeface="黑体" panose="02010609060101010101" pitchFamily="49" charset="-122"/>
              </a:rPr>
              <a:t>要访问的信息在</a:t>
            </a:r>
            <a:r>
              <a:rPr lang="en-US" altLang="zh-CN" dirty="0">
                <a:ea typeface="黑体" panose="02010609060101010101" pitchFamily="49" charset="-122"/>
              </a:rPr>
              <a:t>Cache</a:t>
            </a:r>
            <a:r>
              <a:rPr lang="zh-CN" altLang="en-US" dirty="0">
                <a:ea typeface="黑体" panose="02010609060101010101" pitchFamily="49" charset="-122"/>
              </a:rPr>
              <a:t>中 </a:t>
            </a:r>
          </a:p>
          <a:p>
            <a:pPr lvl="1" eaLnBrk="1" hangingPunct="1">
              <a:lnSpc>
                <a:spcPct val="110000"/>
              </a:lnSpc>
              <a:spcBef>
                <a:spcPct val="25000"/>
              </a:spcBef>
            </a:pPr>
            <a:r>
              <a:rPr lang="en-US" altLang="zh-CN" sz="2400" dirty="0">
                <a:solidFill>
                  <a:schemeClr val="accent1"/>
                </a:solidFill>
                <a:ea typeface="黑体" panose="02010609060101010101" pitchFamily="49" charset="-122"/>
              </a:rPr>
              <a:t>Hit Rate</a:t>
            </a:r>
            <a:r>
              <a:rPr lang="en-US" altLang="zh-CN" sz="2400" dirty="0">
                <a:solidFill>
                  <a:srgbClr val="CC3300"/>
                </a:solidFill>
                <a:ea typeface="黑体" panose="02010609060101010101" pitchFamily="49" charset="-122"/>
              </a:rPr>
              <a:t>(</a:t>
            </a:r>
            <a:r>
              <a:rPr lang="zh-CN" altLang="en-US" sz="2400" dirty="0">
                <a:solidFill>
                  <a:srgbClr val="CC3300"/>
                </a:solidFill>
                <a:ea typeface="黑体" panose="02010609060101010101" pitchFamily="49" charset="-122"/>
              </a:rPr>
              <a:t>命中率)</a:t>
            </a:r>
            <a:r>
              <a:rPr lang="zh-CN" altLang="en-US" sz="2400" dirty="0">
                <a:ea typeface="黑体" panose="02010609060101010101" pitchFamily="49" charset="-122"/>
              </a:rPr>
              <a:t>：在</a:t>
            </a:r>
            <a:r>
              <a:rPr lang="en-US" altLang="zh-CN" sz="2400" dirty="0">
                <a:ea typeface="黑体" panose="02010609060101010101" pitchFamily="49" charset="-122"/>
              </a:rPr>
              <a:t>Cache</a:t>
            </a:r>
            <a:r>
              <a:rPr lang="zh-CN" altLang="en-US" sz="2400" dirty="0">
                <a:ea typeface="黑体" panose="02010609060101010101" pitchFamily="49" charset="-122"/>
              </a:rPr>
              <a:t>中的概率</a:t>
            </a:r>
          </a:p>
          <a:p>
            <a:pPr lvl="1" eaLnBrk="1" hangingPunct="1">
              <a:lnSpc>
                <a:spcPct val="110000"/>
              </a:lnSpc>
              <a:spcBef>
                <a:spcPct val="25000"/>
              </a:spcBef>
            </a:pPr>
            <a:r>
              <a:rPr lang="en-US" altLang="zh-CN" sz="2400" dirty="0">
                <a:solidFill>
                  <a:schemeClr val="accent1"/>
                </a:solidFill>
                <a:ea typeface="黑体" panose="02010609060101010101" pitchFamily="49" charset="-122"/>
              </a:rPr>
              <a:t>Hit Time </a:t>
            </a:r>
            <a:r>
              <a:rPr lang="en-US" altLang="zh-CN" sz="2400" dirty="0">
                <a:solidFill>
                  <a:srgbClr val="CC3300"/>
                </a:solidFill>
                <a:ea typeface="黑体" panose="02010609060101010101" pitchFamily="49" charset="-122"/>
              </a:rPr>
              <a:t>(</a:t>
            </a:r>
            <a:r>
              <a:rPr lang="zh-CN" altLang="en-US" sz="2400" dirty="0">
                <a:solidFill>
                  <a:srgbClr val="CC3300"/>
                </a:solidFill>
                <a:ea typeface="黑体" panose="02010609060101010101" pitchFamily="49" charset="-122"/>
              </a:rPr>
              <a:t>命中时间</a:t>
            </a:r>
            <a:r>
              <a:rPr lang="en-US" altLang="zh-CN" sz="2400" dirty="0">
                <a:solidFill>
                  <a:srgbClr val="CC3300"/>
                </a:solidFill>
                <a:ea typeface="黑体" panose="02010609060101010101" pitchFamily="49" charset="-122"/>
              </a:rPr>
              <a:t>)</a:t>
            </a:r>
            <a:r>
              <a:rPr lang="en-US" altLang="zh-CN" sz="2400" dirty="0">
                <a:solidFill>
                  <a:schemeClr val="accent1"/>
                </a:solidFill>
                <a:ea typeface="黑体" panose="02010609060101010101" pitchFamily="49" charset="-122"/>
              </a:rPr>
              <a:t> </a:t>
            </a:r>
            <a:r>
              <a:rPr lang="zh-CN" altLang="en-US" sz="2400" dirty="0">
                <a:ea typeface="黑体" panose="02010609060101010101" pitchFamily="49" charset="-122"/>
              </a:rPr>
              <a:t>：在</a:t>
            </a:r>
            <a:r>
              <a:rPr lang="en-US" altLang="zh-CN" sz="2400" dirty="0">
                <a:ea typeface="黑体" panose="02010609060101010101" pitchFamily="49" charset="-122"/>
              </a:rPr>
              <a:t>Cache</a:t>
            </a:r>
            <a:r>
              <a:rPr lang="zh-CN" altLang="en-US" sz="2400" dirty="0">
                <a:ea typeface="黑体" panose="02010609060101010101" pitchFamily="49" charset="-122"/>
              </a:rPr>
              <a:t>中的访问时间，包括：</a:t>
            </a:r>
            <a:endParaRPr lang="en-US" altLang="zh-CN" sz="2400" dirty="0">
              <a:ea typeface="黑体" panose="02010609060101010101" pitchFamily="49" charset="-122"/>
            </a:endParaRPr>
          </a:p>
          <a:p>
            <a:pPr lvl="2" eaLnBrk="1" hangingPunct="1">
              <a:lnSpc>
                <a:spcPct val="110000"/>
              </a:lnSpc>
              <a:spcBef>
                <a:spcPct val="25000"/>
              </a:spcBef>
              <a:buNone/>
            </a:pPr>
            <a:r>
              <a:rPr lang="en-US" altLang="zh-CN" sz="2400" dirty="0">
                <a:solidFill>
                  <a:srgbClr val="000099"/>
                </a:solidFill>
                <a:ea typeface="黑体" panose="02010609060101010101" pitchFamily="49" charset="-122"/>
              </a:rPr>
              <a:t>Time to determine hit/miss + Cache access time </a:t>
            </a:r>
          </a:p>
          <a:p>
            <a:pPr lvl="2" eaLnBrk="1" hangingPunct="1">
              <a:lnSpc>
                <a:spcPct val="110000"/>
              </a:lnSpc>
              <a:spcBef>
                <a:spcPct val="25000"/>
              </a:spcBef>
              <a:buNone/>
            </a:pPr>
            <a:r>
              <a:rPr lang="en-US" altLang="zh-CN" sz="2400" dirty="0">
                <a:ea typeface="黑体" panose="02010609060101010101" pitchFamily="49" charset="-122"/>
              </a:rPr>
              <a:t>(</a:t>
            </a:r>
            <a:r>
              <a:rPr lang="zh-CN" altLang="en-US" sz="2400" dirty="0">
                <a:ea typeface="黑体" panose="02010609060101010101" pitchFamily="49" charset="-122"/>
              </a:rPr>
              <a:t>即： 判断时间 </a:t>
            </a:r>
            <a:r>
              <a:rPr lang="en-US" altLang="zh-CN" sz="2400" dirty="0">
                <a:ea typeface="黑体" panose="02010609060101010101" pitchFamily="49" charset="-122"/>
              </a:rPr>
              <a:t>+ Cache</a:t>
            </a:r>
            <a:r>
              <a:rPr lang="zh-CN" altLang="en-US" sz="2400" dirty="0">
                <a:ea typeface="黑体" panose="02010609060101010101" pitchFamily="49" charset="-122"/>
              </a:rPr>
              <a:t>访问</a:t>
            </a:r>
            <a:r>
              <a:rPr lang="en-US" altLang="zh-CN" sz="2400" dirty="0">
                <a:ea typeface="黑体" panose="02010609060101010101" pitchFamily="49" charset="-122"/>
              </a:rPr>
              <a:t>)</a:t>
            </a:r>
            <a:endParaRPr lang="zh-CN" altLang="en-US" sz="2400" dirty="0">
              <a:ea typeface="黑体" panose="02010609060101010101" pitchFamily="49" charset="-122"/>
            </a:endParaRPr>
          </a:p>
          <a:p>
            <a:pPr eaLnBrk="1" hangingPunct="1">
              <a:lnSpc>
                <a:spcPct val="110000"/>
              </a:lnSpc>
              <a:spcBef>
                <a:spcPct val="25000"/>
              </a:spcBef>
            </a:pPr>
            <a:r>
              <a:rPr lang="en-US" altLang="zh-CN" dirty="0">
                <a:ea typeface="黑体" panose="02010609060101010101" pitchFamily="49" charset="-122"/>
              </a:rPr>
              <a:t>Miss: </a:t>
            </a:r>
            <a:r>
              <a:rPr lang="zh-CN" altLang="en-US" dirty="0">
                <a:ea typeface="黑体" panose="02010609060101010101" pitchFamily="49" charset="-122"/>
              </a:rPr>
              <a:t>要找的信息不在</a:t>
            </a:r>
            <a:r>
              <a:rPr lang="en-US" altLang="zh-CN" dirty="0">
                <a:ea typeface="黑体" panose="02010609060101010101" pitchFamily="49" charset="-122"/>
              </a:rPr>
              <a:t>Cache</a:t>
            </a:r>
            <a:r>
              <a:rPr lang="zh-CN" altLang="en-US" dirty="0">
                <a:ea typeface="黑体" panose="02010609060101010101" pitchFamily="49" charset="-122"/>
              </a:rPr>
              <a:t>中</a:t>
            </a:r>
          </a:p>
          <a:p>
            <a:pPr lvl="1" eaLnBrk="1" hangingPunct="1">
              <a:lnSpc>
                <a:spcPct val="110000"/>
              </a:lnSpc>
              <a:spcBef>
                <a:spcPct val="25000"/>
              </a:spcBef>
            </a:pPr>
            <a:r>
              <a:rPr lang="en-US" altLang="zh-CN" sz="2400" dirty="0">
                <a:solidFill>
                  <a:schemeClr val="accent1"/>
                </a:solidFill>
                <a:ea typeface="黑体" panose="02010609060101010101" pitchFamily="49" charset="-122"/>
              </a:rPr>
              <a:t>Miss Rate </a:t>
            </a:r>
            <a:r>
              <a:rPr lang="en-US" altLang="zh-CN" sz="2400" dirty="0">
                <a:solidFill>
                  <a:srgbClr val="CC3300"/>
                </a:solidFill>
                <a:ea typeface="黑体" panose="02010609060101010101" pitchFamily="49" charset="-122"/>
              </a:rPr>
              <a:t>(</a:t>
            </a:r>
            <a:r>
              <a:rPr lang="zh-CN" altLang="en-US" sz="2400" dirty="0">
                <a:solidFill>
                  <a:srgbClr val="CC3300"/>
                </a:solidFill>
                <a:ea typeface="黑体" panose="02010609060101010101" pitchFamily="49" charset="-122"/>
              </a:rPr>
              <a:t>缺失率</a:t>
            </a:r>
            <a:r>
              <a:rPr lang="en-US" altLang="zh-CN" sz="2400" dirty="0">
                <a:solidFill>
                  <a:srgbClr val="CC3300"/>
                </a:solidFill>
                <a:ea typeface="黑体" panose="02010609060101010101" pitchFamily="49" charset="-122"/>
              </a:rPr>
              <a:t>)</a:t>
            </a:r>
            <a:r>
              <a:rPr lang="en-US" altLang="zh-CN" sz="2400" dirty="0">
                <a:ea typeface="黑体" panose="02010609060101010101" pitchFamily="49" charset="-122"/>
              </a:rPr>
              <a:t> = 1 - (Hit Rate)</a:t>
            </a:r>
          </a:p>
          <a:p>
            <a:pPr lvl="1" eaLnBrk="1" hangingPunct="1">
              <a:lnSpc>
                <a:spcPct val="110000"/>
              </a:lnSpc>
              <a:spcBef>
                <a:spcPct val="25000"/>
              </a:spcBef>
            </a:pPr>
            <a:r>
              <a:rPr lang="en-US" altLang="zh-CN" sz="2400" dirty="0">
                <a:solidFill>
                  <a:schemeClr val="accent1"/>
                </a:solidFill>
                <a:ea typeface="黑体" panose="02010609060101010101" pitchFamily="49" charset="-122"/>
              </a:rPr>
              <a:t>Miss Penalty </a:t>
            </a:r>
            <a:r>
              <a:rPr lang="en-US" altLang="zh-CN" sz="2400" dirty="0">
                <a:solidFill>
                  <a:srgbClr val="CC3300"/>
                </a:solidFill>
                <a:ea typeface="黑体" panose="02010609060101010101" pitchFamily="49" charset="-122"/>
              </a:rPr>
              <a:t>(</a:t>
            </a:r>
            <a:r>
              <a:rPr lang="zh-CN" altLang="en-US" sz="2400" dirty="0">
                <a:solidFill>
                  <a:srgbClr val="CC3300"/>
                </a:solidFill>
                <a:ea typeface="黑体" panose="02010609060101010101" pitchFamily="49" charset="-122"/>
              </a:rPr>
              <a:t>缺失损失)</a:t>
            </a:r>
            <a:r>
              <a:rPr lang="zh-CN" altLang="en-US" sz="2400" dirty="0">
                <a:ea typeface="黑体" panose="02010609060101010101" pitchFamily="49" charset="-122"/>
              </a:rPr>
              <a:t>：访问一个主存块所花时间</a:t>
            </a:r>
          </a:p>
          <a:p>
            <a:pPr eaLnBrk="1" hangingPunct="1">
              <a:lnSpc>
                <a:spcPct val="110000"/>
              </a:lnSpc>
              <a:spcBef>
                <a:spcPct val="25000"/>
              </a:spcBef>
            </a:pPr>
            <a:r>
              <a:rPr lang="en-US" altLang="zh-CN" dirty="0">
                <a:ea typeface="黑体" panose="02010609060101010101" pitchFamily="49" charset="-122"/>
              </a:rPr>
              <a:t>Hit Time &lt;&lt; Miss Penalty  </a:t>
            </a:r>
            <a:r>
              <a:rPr lang="zh-CN" altLang="en-US" dirty="0">
                <a:solidFill>
                  <a:srgbClr val="006600"/>
                </a:solidFill>
                <a:ea typeface="黑体" panose="02010609060101010101" pitchFamily="49" charset="-122"/>
              </a:rPr>
              <a:t>（</a:t>
            </a:r>
            <a:r>
              <a:rPr lang="en-US" altLang="zh-CN" dirty="0">
                <a:solidFill>
                  <a:srgbClr val="006600"/>
                </a:solidFill>
                <a:ea typeface="黑体" panose="02010609060101010101" pitchFamily="49" charset="-122"/>
              </a:rPr>
              <a:t>Why?</a:t>
            </a:r>
            <a:r>
              <a:rPr lang="zh-CN" altLang="en-US" dirty="0">
                <a:solidFill>
                  <a:srgbClr val="006600"/>
                </a:solidFill>
                <a:ea typeface="黑体" panose="02010609060101010101" pitchFamily="49" charset="-122"/>
              </a:rPr>
              <a:t>）</a:t>
            </a:r>
          </a:p>
          <a:p>
            <a:pPr eaLnBrk="1" hangingPunct="1">
              <a:spcBef>
                <a:spcPct val="35000"/>
              </a:spcBef>
              <a:buNone/>
            </a:pPr>
            <a:endParaRPr lang="en-US" altLang="zh-CN" dirty="0">
              <a:solidFill>
                <a:schemeClr val="accent1"/>
              </a:solidFill>
              <a:ea typeface="黑体" panose="02010609060101010101" pitchFamily="49" charset="-122"/>
            </a:endParaRPr>
          </a:p>
        </p:txBody>
      </p:sp>
      <p:sp>
        <p:nvSpPr>
          <p:cNvPr id="115716" name="Text Box 26"/>
          <p:cNvSpPr txBox="1"/>
          <p:nvPr/>
        </p:nvSpPr>
        <p:spPr>
          <a:xfrm>
            <a:off x="2205038" y="7245350"/>
            <a:ext cx="274637" cy="0"/>
          </a:xfrm>
          <a:prstGeom prst="rect">
            <a:avLst/>
          </a:prstGeom>
          <a:noFill/>
          <a:ln w="9525">
            <a:noFill/>
          </a:ln>
        </p:spPr>
        <p:txBody>
          <a:bodyPr vert="eaVert" wrap="none" lIns="0" tIns="0" rIns="0" bIns="0">
            <a:spAutoFit/>
          </a:bodyPr>
          <a:lstStyle/>
          <a:p>
            <a:pPr eaLnBrk="1" hangingPunct="1">
              <a:spcBef>
                <a:spcPct val="50000"/>
              </a:spcBef>
            </a:pPr>
            <a:endParaRPr lang="zh-CN" altLang="en-US" dirty="0">
              <a:latin typeface="Arial" panose="020B0604020202020204"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15747">
                                            <p:txEl>
                                              <p:pRg st="1" end="1"/>
                                            </p:txEl>
                                          </p:spTgt>
                                        </p:tgtEl>
                                        <p:attrNameLst>
                                          <p:attrName>style.visibility</p:attrName>
                                        </p:attrNameLst>
                                      </p:cBhvr>
                                      <p:to>
                                        <p:strVal val="visible"/>
                                      </p:to>
                                    </p:set>
                                    <p:animEffect transition="in" filter="blinds(horizontal)">
                                      <p:cBhvr>
                                        <p:cTn id="7" dur="500"/>
                                        <p:tgtEl>
                                          <p:spTgt spid="41574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15747">
                                            <p:txEl>
                                              <p:pRg st="2" end="2"/>
                                            </p:txEl>
                                          </p:spTgt>
                                        </p:tgtEl>
                                        <p:attrNameLst>
                                          <p:attrName>style.visibility</p:attrName>
                                        </p:attrNameLst>
                                      </p:cBhvr>
                                      <p:to>
                                        <p:strVal val="visible"/>
                                      </p:to>
                                    </p:set>
                                    <p:animEffect transition="in" filter="blinds(horizontal)">
                                      <p:cBhvr>
                                        <p:cTn id="12" dur="500"/>
                                        <p:tgtEl>
                                          <p:spTgt spid="41574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415747">
                                            <p:txEl>
                                              <p:pRg st="3" end="3"/>
                                            </p:txEl>
                                          </p:spTgt>
                                        </p:tgtEl>
                                        <p:attrNameLst>
                                          <p:attrName>style.visibility</p:attrName>
                                        </p:attrNameLst>
                                      </p:cBhvr>
                                      <p:to>
                                        <p:strVal val="visible"/>
                                      </p:to>
                                    </p:set>
                                    <p:animEffect transition="in" filter="blinds(horizontal)">
                                      <p:cBhvr>
                                        <p:cTn id="17" dur="500"/>
                                        <p:tgtEl>
                                          <p:spTgt spid="415747">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415747">
                                            <p:txEl>
                                              <p:pRg st="4" end="4"/>
                                            </p:txEl>
                                          </p:spTgt>
                                        </p:tgtEl>
                                        <p:attrNameLst>
                                          <p:attrName>style.visibility</p:attrName>
                                        </p:attrNameLst>
                                      </p:cBhvr>
                                      <p:to>
                                        <p:strVal val="visible"/>
                                      </p:to>
                                    </p:set>
                                    <p:animEffect transition="in" filter="blinds(horizontal)">
                                      <p:cBhvr>
                                        <p:cTn id="22" dur="500"/>
                                        <p:tgtEl>
                                          <p:spTgt spid="415747">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415747">
                                            <p:txEl>
                                              <p:pRg st="6" end="6"/>
                                            </p:txEl>
                                          </p:spTgt>
                                        </p:tgtEl>
                                        <p:attrNameLst>
                                          <p:attrName>style.visibility</p:attrName>
                                        </p:attrNameLst>
                                      </p:cBhvr>
                                      <p:to>
                                        <p:strVal val="visible"/>
                                      </p:to>
                                    </p:set>
                                    <p:animEffect transition="in" filter="blinds(horizontal)">
                                      <p:cBhvr>
                                        <p:cTn id="27" dur="500"/>
                                        <p:tgtEl>
                                          <p:spTgt spid="415747">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415747">
                                            <p:txEl>
                                              <p:pRg st="7" end="7"/>
                                            </p:txEl>
                                          </p:spTgt>
                                        </p:tgtEl>
                                        <p:attrNameLst>
                                          <p:attrName>style.visibility</p:attrName>
                                        </p:attrNameLst>
                                      </p:cBhvr>
                                      <p:to>
                                        <p:strVal val="visible"/>
                                      </p:to>
                                    </p:set>
                                    <p:animEffect transition="in" filter="blinds(horizontal)">
                                      <p:cBhvr>
                                        <p:cTn id="32" dur="500"/>
                                        <p:tgtEl>
                                          <p:spTgt spid="415747">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415747">
                                            <p:txEl>
                                              <p:pRg st="8" end="8"/>
                                            </p:txEl>
                                          </p:spTgt>
                                        </p:tgtEl>
                                        <p:attrNameLst>
                                          <p:attrName>style.visibility</p:attrName>
                                        </p:attrNameLst>
                                      </p:cBhvr>
                                      <p:to>
                                        <p:strVal val="visible"/>
                                      </p:to>
                                    </p:set>
                                    <p:animEffect transition="in" filter="blinds(horizontal)">
                                      <p:cBhvr>
                                        <p:cTn id="37" dur="500"/>
                                        <p:tgtEl>
                                          <p:spTgt spid="41574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cache ratio"/>
          <p:cNvPicPr>
            <a:picLocks noChangeAspect="1"/>
          </p:cNvPicPr>
          <p:nvPr/>
        </p:nvPicPr>
        <p:blipFill>
          <a:blip r:embed="rId3"/>
          <a:stretch>
            <a:fillRect/>
          </a:stretch>
        </p:blipFill>
        <p:spPr>
          <a:xfrm>
            <a:off x="304800" y="836613"/>
            <a:ext cx="8640763" cy="5534025"/>
          </a:xfrm>
          <a:prstGeom prst="rect">
            <a:avLst/>
          </a:prstGeom>
          <a:noFill/>
          <a:ln w="9525">
            <a:noFill/>
          </a:ln>
        </p:spPr>
      </p:pic>
      <p:sp>
        <p:nvSpPr>
          <p:cNvPr id="117763" name="Rectangle 3"/>
          <p:cNvSpPr>
            <a:spLocks noGrp="1"/>
          </p:cNvSpPr>
          <p:nvPr>
            <p:ph type="title"/>
          </p:nvPr>
        </p:nvSpPr>
        <p:spPr>
          <a:xfrm>
            <a:off x="304800" y="142875"/>
            <a:ext cx="8640763" cy="533400"/>
          </a:xfrm>
          <a:ln/>
        </p:spPr>
        <p:txBody>
          <a:bodyPr vert="horz" wrap="square" lIns="91440" tIns="45720" rIns="91440" bIns="45720" anchor="ctr" anchorCtr="0"/>
          <a:lstStyle/>
          <a:p>
            <a:pPr eaLnBrk="1" hangingPunct="1"/>
            <a:r>
              <a:rPr lang="en-US" altLang="zh-CN" dirty="0">
                <a:latin typeface="Arial" panose="020B0604020202020204" pitchFamily="34" charset="0"/>
              </a:rPr>
              <a:t>Average access time(</a:t>
            </a:r>
            <a:r>
              <a:rPr lang="zh-CN" altLang="en-US" dirty="0">
                <a:latin typeface="Arial" panose="020B0604020202020204" pitchFamily="34" charset="0"/>
              </a:rPr>
              <a:t>平均访问时间</a:t>
            </a:r>
            <a:r>
              <a:rPr lang="en-US" altLang="zh-CN" dirty="0">
                <a:latin typeface="Arial" panose="020B0604020202020204" pitchFamily="34" charset="0"/>
              </a:rPr>
              <a:t>)</a:t>
            </a:r>
            <a:endParaRPr lang="zh-CN" altLang="en-US" dirty="0">
              <a:latin typeface="Arial" panose="020B0604020202020204" pitchFamily="34" charset="0"/>
            </a:endParaRPr>
          </a:p>
        </p:txBody>
      </p:sp>
      <p:sp>
        <p:nvSpPr>
          <p:cNvPr id="417796" name="Text Box 4"/>
          <p:cNvSpPr txBox="1"/>
          <p:nvPr/>
        </p:nvSpPr>
        <p:spPr>
          <a:xfrm>
            <a:off x="1196975" y="6173788"/>
            <a:ext cx="7281863" cy="334962"/>
          </a:xfrm>
          <a:prstGeom prst="rect">
            <a:avLst/>
          </a:prstGeom>
          <a:noFill/>
          <a:ln w="9525">
            <a:noFill/>
          </a:ln>
        </p:spPr>
        <p:txBody>
          <a:bodyPr lIns="0" tIns="0" rIns="0" bIns="0">
            <a:spAutoFit/>
          </a:bodyPr>
          <a:lstStyle/>
          <a:p>
            <a:pPr eaLnBrk="1" hangingPunct="1">
              <a:spcBef>
                <a:spcPct val="20000"/>
              </a:spcBef>
              <a:buNone/>
            </a:pPr>
            <a:r>
              <a:rPr lang="en-US" altLang="zh-CN" sz="2200" i="0" dirty="0">
                <a:solidFill>
                  <a:srgbClr val="CC3300"/>
                </a:solidFill>
                <a:latin typeface="Arial" panose="020B0604020202020204" pitchFamily="34" charset="0"/>
                <a:ea typeface="黑体" panose="02010609060101010101" pitchFamily="49" charset="-122"/>
              </a:rPr>
              <a:t>Cache</a:t>
            </a:r>
            <a:r>
              <a:rPr lang="zh-CN" altLang="en-US" sz="2200" i="0" dirty="0">
                <a:solidFill>
                  <a:srgbClr val="CC3300"/>
                </a:solidFill>
                <a:latin typeface="Arial" panose="020B0604020202020204" pitchFamily="34" charset="0"/>
                <a:ea typeface="黑体" panose="02010609060101010101" pitchFamily="49" charset="-122"/>
              </a:rPr>
              <a:t>对程序员是透明，以方便编程！</a:t>
            </a:r>
          </a:p>
        </p:txBody>
      </p:sp>
      <p:sp>
        <p:nvSpPr>
          <p:cNvPr id="417797" name="Text Box 5"/>
          <p:cNvSpPr txBox="1"/>
          <p:nvPr/>
        </p:nvSpPr>
        <p:spPr>
          <a:xfrm>
            <a:off x="971550" y="4103688"/>
            <a:ext cx="5599113" cy="334962"/>
          </a:xfrm>
          <a:prstGeom prst="rect">
            <a:avLst/>
          </a:prstGeom>
          <a:noFill/>
          <a:ln w="9525">
            <a:noFill/>
          </a:ln>
        </p:spPr>
        <p:txBody>
          <a:bodyPr lIns="0" tIns="0" rIns="0" bIns="0">
            <a:spAutoFit/>
          </a:bodyPr>
          <a:lstStyle/>
          <a:p>
            <a:pPr eaLnBrk="1" hangingPunct="1">
              <a:spcBef>
                <a:spcPct val="50000"/>
              </a:spcBef>
            </a:pPr>
            <a:r>
              <a:rPr lang="zh-CN" altLang="en-US" sz="2200" i="0" dirty="0">
                <a:solidFill>
                  <a:srgbClr val="CC0000"/>
                </a:solidFill>
                <a:latin typeface="Arial" panose="020B0604020202020204" pitchFamily="34" charset="0"/>
                <a:ea typeface="黑体" panose="02010609060101010101" pitchFamily="49" charset="-122"/>
              </a:rPr>
              <a:t>要提高平均访问速度，必须提高命中率！</a:t>
            </a:r>
          </a:p>
        </p:txBody>
      </p:sp>
      <p:sp>
        <p:nvSpPr>
          <p:cNvPr id="117766" name="Line 6"/>
          <p:cNvSpPr/>
          <p:nvPr/>
        </p:nvSpPr>
        <p:spPr>
          <a:xfrm>
            <a:off x="304800" y="684213"/>
            <a:ext cx="8640763" cy="0"/>
          </a:xfrm>
          <a:prstGeom prst="line">
            <a:avLst/>
          </a:prstGeom>
          <a:ln w="9525" cap="flat" cmpd="sng">
            <a:solidFill>
              <a:schemeClr val="accent1"/>
            </a:solidFill>
            <a:prstDash val="solid"/>
            <a:headEnd type="none" w="med" len="med"/>
            <a:tailEnd type="none" w="med" len="med"/>
          </a:ln>
        </p:spPr>
      </p:sp>
      <p:sp>
        <p:nvSpPr>
          <p:cNvPr id="117767" name="Line 7"/>
          <p:cNvSpPr/>
          <p:nvPr/>
        </p:nvSpPr>
        <p:spPr>
          <a:xfrm>
            <a:off x="2051050" y="5724525"/>
            <a:ext cx="315913" cy="0"/>
          </a:xfrm>
          <a:prstGeom prst="line">
            <a:avLst/>
          </a:prstGeom>
          <a:ln w="28575" cap="flat" cmpd="sng">
            <a:solidFill>
              <a:srgbClr val="FF0000"/>
            </a:solidFill>
            <a:prstDash val="solid"/>
            <a:headEnd type="none" w="med" len="med"/>
            <a:tailEnd type="none" w="med" len="med"/>
          </a:ln>
        </p:spPr>
      </p:sp>
      <p:sp>
        <p:nvSpPr>
          <p:cNvPr id="117768" name="Line 8"/>
          <p:cNvSpPr/>
          <p:nvPr/>
        </p:nvSpPr>
        <p:spPr>
          <a:xfrm>
            <a:off x="3357563" y="5722938"/>
            <a:ext cx="944562" cy="1587"/>
          </a:xfrm>
          <a:prstGeom prst="line">
            <a:avLst/>
          </a:prstGeom>
          <a:ln w="28575" cap="flat" cmpd="sng">
            <a:solidFill>
              <a:srgbClr val="FF0000"/>
            </a:solidFill>
            <a:prstDash val="solid"/>
            <a:headEnd type="none" w="med" len="med"/>
            <a:tailEnd type="none" w="med" len="med"/>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17797"/>
                                        </p:tgtEl>
                                        <p:attrNameLst>
                                          <p:attrName>style.visibility</p:attrName>
                                        </p:attrNameLst>
                                      </p:cBhvr>
                                      <p:to>
                                        <p:strVal val="visible"/>
                                      </p:to>
                                    </p:set>
                                    <p:animEffect transition="in" filter="blinds(horizontal)">
                                      <p:cBhvr>
                                        <p:cTn id="7" dur="500"/>
                                        <p:tgtEl>
                                          <p:spTgt spid="41779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17796">
                                            <p:txEl>
                                              <p:pRg st="0" end="0"/>
                                            </p:txEl>
                                          </p:spTgt>
                                        </p:tgtEl>
                                        <p:attrNameLst>
                                          <p:attrName>style.visibility</p:attrName>
                                        </p:attrNameLst>
                                      </p:cBhvr>
                                      <p:to>
                                        <p:strVal val="visible"/>
                                      </p:to>
                                    </p:set>
                                    <p:animEffect transition="in" filter="blinds(horizontal)">
                                      <p:cBhvr>
                                        <p:cTn id="12" dur="500"/>
                                        <p:tgtEl>
                                          <p:spTgt spid="41779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7796" grpId="0" uiExpand="1" build="allAtOnce"/>
      <p:bldP spid="417797"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p:cNvSpPr>
          <p:nvPr>
            <p:ph type="title"/>
          </p:nvPr>
        </p:nvSpPr>
        <p:spPr>
          <a:ln/>
        </p:spPr>
        <p:txBody>
          <a:bodyPr vert="horz" wrap="square" lIns="91440" tIns="45720" rIns="91440" bIns="45720" anchor="ctr" anchorCtr="0"/>
          <a:lstStyle/>
          <a:p>
            <a:pPr eaLnBrk="1" hangingPunct="1"/>
            <a:r>
              <a:rPr lang="zh-CN" altLang="en-US" sz="2800" dirty="0"/>
              <a:t>命中率到底应该有多大？</a:t>
            </a:r>
          </a:p>
        </p:txBody>
      </p:sp>
      <p:grpSp>
        <p:nvGrpSpPr>
          <p:cNvPr id="119811" name="Group 15"/>
          <p:cNvGrpSpPr/>
          <p:nvPr/>
        </p:nvGrpSpPr>
        <p:grpSpPr>
          <a:xfrm>
            <a:off x="206375" y="863600"/>
            <a:ext cx="8731250" cy="5580063"/>
            <a:chOff x="144" y="573"/>
            <a:chExt cx="5491" cy="2449"/>
          </a:xfrm>
        </p:grpSpPr>
        <p:pic>
          <p:nvPicPr>
            <p:cNvPr id="119812" name="Picture 16" descr="cache ratio2"/>
            <p:cNvPicPr>
              <a:picLocks noChangeAspect="1"/>
            </p:cNvPicPr>
            <p:nvPr/>
          </p:nvPicPr>
          <p:blipFill>
            <a:blip r:embed="rId2"/>
            <a:stretch>
              <a:fillRect/>
            </a:stretch>
          </p:blipFill>
          <p:spPr>
            <a:xfrm>
              <a:off x="144" y="573"/>
              <a:ext cx="5491" cy="2449"/>
            </a:xfrm>
            <a:prstGeom prst="rect">
              <a:avLst/>
            </a:prstGeom>
            <a:noFill/>
            <a:ln w="9525">
              <a:noFill/>
            </a:ln>
          </p:spPr>
        </p:pic>
        <p:sp>
          <p:nvSpPr>
            <p:cNvPr id="119813" name="Line 17"/>
            <p:cNvSpPr/>
            <p:nvPr/>
          </p:nvSpPr>
          <p:spPr>
            <a:xfrm>
              <a:off x="924" y="1395"/>
              <a:ext cx="510" cy="0"/>
            </a:xfrm>
            <a:prstGeom prst="line">
              <a:avLst/>
            </a:prstGeom>
            <a:ln w="28575" cap="flat" cmpd="sng">
              <a:solidFill>
                <a:srgbClr val="FF0000"/>
              </a:solidFill>
              <a:prstDash val="solid"/>
              <a:headEnd type="none" w="med" len="med"/>
              <a:tailEnd type="none" w="med" len="med"/>
            </a:ln>
          </p:spPr>
        </p:sp>
        <p:sp>
          <p:nvSpPr>
            <p:cNvPr id="119814" name="Line 18"/>
            <p:cNvSpPr/>
            <p:nvPr/>
          </p:nvSpPr>
          <p:spPr>
            <a:xfrm>
              <a:off x="2426" y="1706"/>
              <a:ext cx="652" cy="0"/>
            </a:xfrm>
            <a:prstGeom prst="line">
              <a:avLst/>
            </a:prstGeom>
            <a:ln w="28575" cap="flat" cmpd="sng">
              <a:solidFill>
                <a:srgbClr val="FF0000"/>
              </a:solidFill>
              <a:prstDash val="solid"/>
              <a:headEnd type="none" w="med" len="med"/>
              <a:tailEnd type="none" w="med" len="med"/>
            </a:ln>
          </p:spPr>
        </p:sp>
        <p:sp>
          <p:nvSpPr>
            <p:cNvPr id="119815" name="Line 19"/>
            <p:cNvSpPr/>
            <p:nvPr/>
          </p:nvSpPr>
          <p:spPr>
            <a:xfrm>
              <a:off x="2086" y="1877"/>
              <a:ext cx="2892" cy="0"/>
            </a:xfrm>
            <a:prstGeom prst="line">
              <a:avLst/>
            </a:prstGeom>
            <a:ln w="28575" cap="flat" cmpd="sng">
              <a:solidFill>
                <a:srgbClr val="FF0000"/>
              </a:solidFill>
              <a:prstDash val="solid"/>
              <a:headEnd type="none" w="med" len="med"/>
              <a:tailEnd type="none" w="med" len="med"/>
            </a:ln>
          </p:spPr>
        </p:sp>
      </p:gr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p:cNvSpPr>
          <p:nvPr>
            <p:ph type="title"/>
          </p:nvPr>
        </p:nvSpPr>
        <p:spPr>
          <a:ln/>
        </p:spPr>
        <p:txBody>
          <a:bodyPr vert="horz" wrap="square" lIns="91440" tIns="45720" rIns="91440" bIns="45720" anchor="ctr" anchorCtr="0"/>
          <a:lstStyle/>
          <a:p>
            <a:pPr eaLnBrk="1" hangingPunct="1"/>
            <a:r>
              <a:rPr lang="zh-CN" altLang="en-US" sz="2800" dirty="0"/>
              <a:t>看看命中率对平均访问时间的影响</a:t>
            </a:r>
          </a:p>
        </p:txBody>
      </p:sp>
      <p:sp>
        <p:nvSpPr>
          <p:cNvPr id="765956" name="Rectangle 4"/>
          <p:cNvSpPr/>
          <p:nvPr/>
        </p:nvSpPr>
        <p:spPr>
          <a:xfrm>
            <a:off x="296863" y="954088"/>
            <a:ext cx="8640762" cy="5248275"/>
          </a:xfrm>
          <a:prstGeom prst="rect">
            <a:avLst/>
          </a:prstGeom>
          <a:noFill/>
          <a:ln w="9525">
            <a:noFill/>
          </a:ln>
        </p:spPr>
        <p:txBody>
          <a:bodyPr/>
          <a:lstStyle>
            <a:lvl1pPr marL="342900" indent="-342900" algn="l" rtl="0" fontAlgn="base">
              <a:spcBef>
                <a:spcPct val="20000"/>
              </a:spcBef>
              <a:spcAft>
                <a:spcPct val="0"/>
              </a:spcAft>
              <a:buClr>
                <a:schemeClr val="accent1"/>
              </a:buClr>
              <a:buSzPct val="80000"/>
              <a:buFont typeface="Wingdings" panose="05000000000000000000" pitchFamily="2" charset="2"/>
              <a:buChar char="u"/>
              <a:defRPr kumimoji="1" sz="2400" i="0" kern="1200">
                <a:solidFill>
                  <a:schemeClr val="tx1"/>
                </a:solidFill>
                <a:latin typeface="+mn-lt"/>
                <a:ea typeface="+mn-ea"/>
                <a:cs typeface="+mn-cs"/>
              </a:defRPr>
            </a:lvl1pPr>
            <a:lvl2pPr marL="742950" indent="-285750" algn="l" rtl="0" fontAlgn="base">
              <a:spcBef>
                <a:spcPct val="20000"/>
              </a:spcBef>
              <a:spcAft>
                <a:spcPct val="0"/>
              </a:spcAft>
              <a:buChar char="–"/>
              <a:defRPr kumimoji="1" sz="2000" b="1" kern="1200">
                <a:solidFill>
                  <a:srgbClr val="000099"/>
                </a:solidFill>
                <a:latin typeface="+mn-lt"/>
                <a:ea typeface="+mn-ea"/>
                <a:cs typeface="+mn-cs"/>
              </a:defRPr>
            </a:lvl2pPr>
            <a:lvl3pPr marL="1143000" indent="-228600" algn="l" rtl="0" fontAlgn="base">
              <a:spcBef>
                <a:spcPct val="20000"/>
              </a:spcBef>
              <a:spcAft>
                <a:spcPct val="0"/>
              </a:spcAft>
              <a:buChar char="•"/>
              <a:defRPr kumimoji="1" b="1" kern="1200">
                <a:solidFill>
                  <a:srgbClr val="CC3300"/>
                </a:solidFill>
                <a:latin typeface="+mn-lt"/>
                <a:ea typeface="+mn-ea"/>
                <a:cs typeface="+mn-cs"/>
              </a:defRPr>
            </a:lvl3pPr>
            <a:lvl4pPr marL="1600200" indent="-228600" algn="l" rtl="0" fontAlgn="base">
              <a:spcBef>
                <a:spcPct val="20000"/>
              </a:spcBef>
              <a:spcAft>
                <a:spcPct val="0"/>
              </a:spcAft>
              <a:buChar char="–"/>
              <a:defRPr kumimoji="1" sz="1600" b="1" kern="1200">
                <a:solidFill>
                  <a:srgbClr val="800000"/>
                </a:solidFill>
                <a:latin typeface="+mn-lt"/>
                <a:ea typeface="+mn-ea"/>
                <a:cs typeface="+mn-cs"/>
              </a:defRPr>
            </a:lvl4pPr>
            <a:lvl5pPr marL="2057400" indent="-228600" algn="l" rtl="0" fontAlgn="base">
              <a:spcBef>
                <a:spcPct val="20000"/>
              </a:spcBef>
              <a:spcAft>
                <a:spcPct val="0"/>
              </a:spcAft>
              <a:defRPr kumimoji="1" sz="1600" b="1" kern="1200">
                <a:solidFill>
                  <a:srgbClr val="800000"/>
                </a:solidFill>
                <a:latin typeface="+mn-lt"/>
                <a:ea typeface="+mn-ea"/>
                <a:cs typeface="+mn-cs"/>
              </a:defRPr>
            </a:lvl5pPr>
          </a:lstStyle>
          <a:p>
            <a:pPr marL="0" lvl="0" indent="0" eaLnBrk="1" hangingPunct="1">
              <a:lnSpc>
                <a:spcPct val="110000"/>
              </a:lnSpc>
              <a:spcBef>
                <a:spcPct val="10000"/>
              </a:spcBef>
            </a:pPr>
            <a:r>
              <a:rPr lang="zh-CN" altLang="en-US" dirty="0"/>
              <a:t> 设</a:t>
            </a:r>
            <a:r>
              <a:rPr lang="en-US" altLang="zh-CN" dirty="0">
                <a:ea typeface="黑体" panose="02010609060101010101" pitchFamily="49" charset="-122"/>
              </a:rPr>
              <a:t>H</a:t>
            </a:r>
            <a:r>
              <a:rPr lang="zh-CN" altLang="en-US" dirty="0">
                <a:ea typeface="黑体" panose="02010609060101010101" pitchFamily="49" charset="-122"/>
              </a:rPr>
              <a:t>是命中率，则平均访问时间</a:t>
            </a:r>
            <a:r>
              <a:rPr lang="en-US" altLang="zh-CN" dirty="0">
                <a:ea typeface="黑体" panose="02010609060101010101" pitchFamily="49" charset="-122"/>
              </a:rPr>
              <a:t>T</a:t>
            </a:r>
            <a:r>
              <a:rPr lang="zh-CN" altLang="en-US" dirty="0">
                <a:ea typeface="黑体" panose="02010609060101010101" pitchFamily="49" charset="-122"/>
              </a:rPr>
              <a:t> </a:t>
            </a:r>
            <a:r>
              <a:rPr lang="en-US" altLang="zh-CN" dirty="0">
                <a:ea typeface="黑体" panose="02010609060101010101" pitchFamily="49" charset="-122"/>
              </a:rPr>
              <a:t>= HT</a:t>
            </a:r>
            <a:r>
              <a:rPr lang="en-US" altLang="zh-CN" baseline="-25000" dirty="0">
                <a:ea typeface="黑体" panose="02010609060101010101" pitchFamily="49" charset="-122"/>
              </a:rPr>
              <a:t>C</a:t>
            </a:r>
            <a:r>
              <a:rPr lang="en-US" altLang="zh-CN" dirty="0">
                <a:ea typeface="黑体" panose="02010609060101010101" pitchFamily="49" charset="-122"/>
              </a:rPr>
              <a:t>+ (1 - H)(T</a:t>
            </a:r>
            <a:r>
              <a:rPr lang="en-US" altLang="zh-CN" baseline="-25000" dirty="0">
                <a:ea typeface="黑体" panose="02010609060101010101" pitchFamily="49" charset="-122"/>
              </a:rPr>
              <a:t>C</a:t>
            </a:r>
            <a:r>
              <a:rPr lang="en-US" altLang="zh-CN" dirty="0">
                <a:ea typeface="黑体" panose="02010609060101010101" pitchFamily="49" charset="-122"/>
              </a:rPr>
              <a:t>+ T</a:t>
            </a:r>
            <a:r>
              <a:rPr lang="en-US" altLang="zh-CN" baseline="-25000" dirty="0">
                <a:ea typeface="黑体" panose="02010609060101010101" pitchFamily="49" charset="-122"/>
              </a:rPr>
              <a:t>M</a:t>
            </a:r>
            <a:r>
              <a:rPr lang="en-US" altLang="zh-CN" dirty="0">
                <a:ea typeface="黑体" panose="02010609060101010101" pitchFamily="49" charset="-122"/>
              </a:rPr>
              <a:t>)</a:t>
            </a:r>
          </a:p>
          <a:p>
            <a:pPr marL="365125" lvl="1" indent="-182245" eaLnBrk="1" hangingPunct="1">
              <a:lnSpc>
                <a:spcPct val="110000"/>
              </a:lnSpc>
              <a:spcBef>
                <a:spcPct val="10000"/>
              </a:spcBef>
              <a:buNone/>
            </a:pPr>
            <a:r>
              <a:rPr lang="en-US" altLang="zh-CN" sz="2400" dirty="0">
                <a:ea typeface="黑体" panose="02010609060101010101" pitchFamily="49" charset="-122"/>
              </a:rPr>
              <a:t>                                                       = T</a:t>
            </a:r>
            <a:r>
              <a:rPr lang="en-US" altLang="zh-CN" sz="2400" baseline="-25000" dirty="0">
                <a:ea typeface="黑体" panose="02010609060101010101" pitchFamily="49" charset="-122"/>
              </a:rPr>
              <a:t>C</a:t>
            </a:r>
            <a:r>
              <a:rPr lang="en-US" altLang="zh-CN" sz="2400" dirty="0">
                <a:ea typeface="黑体" panose="02010609060101010101" pitchFamily="49" charset="-122"/>
              </a:rPr>
              <a:t>+ (1 - H)T</a:t>
            </a:r>
            <a:r>
              <a:rPr lang="en-US" altLang="zh-CN" sz="2400" baseline="-25000" dirty="0">
                <a:ea typeface="黑体" panose="02010609060101010101" pitchFamily="49" charset="-122"/>
              </a:rPr>
              <a:t>M</a:t>
            </a:r>
          </a:p>
          <a:p>
            <a:pPr marL="365125" lvl="1" indent="-182245" eaLnBrk="1" hangingPunct="1">
              <a:lnSpc>
                <a:spcPct val="110000"/>
              </a:lnSpc>
              <a:spcBef>
                <a:spcPct val="10000"/>
              </a:spcBef>
              <a:buNone/>
            </a:pPr>
            <a:endParaRPr lang="en-US" altLang="zh-CN" sz="2400" dirty="0">
              <a:ea typeface="黑体" panose="02010609060101010101" pitchFamily="49" charset="-122"/>
            </a:endParaRPr>
          </a:p>
          <a:p>
            <a:pPr marL="0" lvl="0" indent="0" eaLnBrk="1" hangingPunct="1">
              <a:lnSpc>
                <a:spcPct val="110000"/>
              </a:lnSpc>
              <a:spcBef>
                <a:spcPct val="10000"/>
              </a:spcBef>
            </a:pPr>
            <a:r>
              <a:rPr lang="zh-CN" altLang="en-US" dirty="0">
                <a:ea typeface="黑体" panose="02010609060101010101" pitchFamily="49" charset="-122"/>
              </a:rPr>
              <a:t>例</a:t>
            </a:r>
            <a:r>
              <a:rPr lang="en-US" altLang="zh-CN" dirty="0">
                <a:ea typeface="黑体" panose="02010609060101010101" pitchFamily="49" charset="-122"/>
              </a:rPr>
              <a:t>1. </a:t>
            </a:r>
            <a:r>
              <a:rPr lang="zh-CN" altLang="en-US" dirty="0">
                <a:ea typeface="黑体" panose="02010609060101010101" pitchFamily="49" charset="-122"/>
              </a:rPr>
              <a:t>若</a:t>
            </a:r>
            <a:r>
              <a:rPr lang="en-US" altLang="zh-CN" dirty="0">
                <a:ea typeface="黑体" panose="02010609060101010101" pitchFamily="49" charset="-122"/>
              </a:rPr>
              <a:t>H=0.85, Tc=1ns, T</a:t>
            </a:r>
            <a:r>
              <a:rPr lang="en-US" altLang="zh-CN" baseline="-25000" dirty="0">
                <a:ea typeface="黑体" panose="02010609060101010101" pitchFamily="49" charset="-122"/>
              </a:rPr>
              <a:t>M</a:t>
            </a:r>
            <a:r>
              <a:rPr lang="en-US" altLang="zh-CN" dirty="0">
                <a:ea typeface="黑体" panose="02010609060101010101" pitchFamily="49" charset="-122"/>
              </a:rPr>
              <a:t>=20ns</a:t>
            </a:r>
            <a:r>
              <a:rPr lang="zh-CN" altLang="en-US" dirty="0">
                <a:ea typeface="黑体" panose="02010609060101010101" pitchFamily="49" charset="-122"/>
              </a:rPr>
              <a:t>，则</a:t>
            </a:r>
            <a:r>
              <a:rPr lang="en-US" altLang="zh-CN" dirty="0">
                <a:ea typeface="黑体" panose="02010609060101010101" pitchFamily="49" charset="-122"/>
              </a:rPr>
              <a:t>T</a:t>
            </a:r>
            <a:r>
              <a:rPr lang="zh-CN" altLang="en-US" dirty="0">
                <a:ea typeface="黑体" panose="02010609060101010101" pitchFamily="49" charset="-122"/>
              </a:rPr>
              <a:t>为多少？</a:t>
            </a:r>
          </a:p>
          <a:p>
            <a:pPr marL="365125" lvl="1" indent="-182245" eaLnBrk="1" hangingPunct="1">
              <a:lnSpc>
                <a:spcPct val="110000"/>
              </a:lnSpc>
              <a:spcBef>
                <a:spcPct val="10000"/>
              </a:spcBef>
              <a:buNone/>
            </a:pPr>
            <a:r>
              <a:rPr lang="zh-CN" altLang="en-US" sz="2400" dirty="0">
                <a:ea typeface="黑体" panose="02010609060101010101" pitchFamily="49" charset="-122"/>
              </a:rPr>
              <a:t>  答： </a:t>
            </a:r>
            <a:r>
              <a:rPr lang="en-US" altLang="zh-CN" sz="2400" dirty="0">
                <a:ea typeface="黑体" panose="02010609060101010101" pitchFamily="49" charset="-122"/>
              </a:rPr>
              <a:t>T = 4ns</a:t>
            </a:r>
          </a:p>
          <a:p>
            <a:pPr marL="365125" lvl="1" indent="-182245" eaLnBrk="1" hangingPunct="1">
              <a:lnSpc>
                <a:spcPct val="110000"/>
              </a:lnSpc>
              <a:spcBef>
                <a:spcPct val="10000"/>
              </a:spcBef>
              <a:buNone/>
            </a:pPr>
            <a:r>
              <a:rPr lang="en-US" altLang="zh-CN" sz="2400" dirty="0">
                <a:ea typeface="黑体" panose="02010609060101010101" pitchFamily="49" charset="-122"/>
              </a:rPr>
              <a:t>  </a:t>
            </a:r>
          </a:p>
          <a:p>
            <a:pPr marL="0" lvl="0" indent="0" eaLnBrk="1" hangingPunct="1">
              <a:lnSpc>
                <a:spcPct val="110000"/>
              </a:lnSpc>
              <a:spcBef>
                <a:spcPct val="10000"/>
              </a:spcBef>
            </a:pPr>
            <a:r>
              <a:rPr lang="zh-CN" altLang="en-US" dirty="0">
                <a:ea typeface="黑体" panose="02010609060101010101" pitchFamily="49" charset="-122"/>
              </a:rPr>
              <a:t>例</a:t>
            </a:r>
            <a:r>
              <a:rPr lang="en-US" altLang="zh-CN" dirty="0">
                <a:ea typeface="黑体" panose="02010609060101010101" pitchFamily="49" charset="-122"/>
              </a:rPr>
              <a:t>2. </a:t>
            </a:r>
            <a:r>
              <a:rPr lang="zh-CN" altLang="en-US" dirty="0">
                <a:ea typeface="黑体" panose="02010609060101010101" pitchFamily="49" charset="-122"/>
              </a:rPr>
              <a:t>若命中率</a:t>
            </a:r>
            <a:r>
              <a:rPr lang="en-US" altLang="zh-CN" dirty="0">
                <a:ea typeface="黑体" panose="02010609060101010101" pitchFamily="49" charset="-122"/>
              </a:rPr>
              <a:t>H</a:t>
            </a:r>
            <a:r>
              <a:rPr lang="zh-CN" altLang="en-US" dirty="0">
                <a:ea typeface="黑体" panose="02010609060101010101" pitchFamily="49" charset="-122"/>
              </a:rPr>
              <a:t>提高到</a:t>
            </a:r>
            <a:r>
              <a:rPr lang="en-US" altLang="zh-CN" dirty="0">
                <a:ea typeface="黑体" panose="02010609060101010101" pitchFamily="49" charset="-122"/>
              </a:rPr>
              <a:t>0.95</a:t>
            </a:r>
            <a:r>
              <a:rPr lang="zh-CN" altLang="en-US" dirty="0">
                <a:ea typeface="黑体" panose="02010609060101010101" pitchFamily="49" charset="-122"/>
              </a:rPr>
              <a:t>，则结果又如何？ </a:t>
            </a:r>
          </a:p>
          <a:p>
            <a:pPr marL="365125" lvl="1" indent="-182245" eaLnBrk="1" hangingPunct="1">
              <a:lnSpc>
                <a:spcPct val="110000"/>
              </a:lnSpc>
              <a:spcBef>
                <a:spcPct val="10000"/>
              </a:spcBef>
              <a:buNone/>
            </a:pPr>
            <a:r>
              <a:rPr lang="zh-CN" altLang="en-US" sz="2400" dirty="0">
                <a:ea typeface="黑体" panose="02010609060101010101" pitchFamily="49" charset="-122"/>
              </a:rPr>
              <a:t>	答： </a:t>
            </a:r>
            <a:r>
              <a:rPr lang="en-US" altLang="zh-CN" sz="2400" dirty="0">
                <a:ea typeface="黑体" panose="02010609060101010101" pitchFamily="49" charset="-122"/>
              </a:rPr>
              <a:t>T = 2ns</a:t>
            </a:r>
          </a:p>
          <a:p>
            <a:pPr marL="365125" lvl="1" indent="-182245" eaLnBrk="1" hangingPunct="1">
              <a:lnSpc>
                <a:spcPct val="110000"/>
              </a:lnSpc>
              <a:spcBef>
                <a:spcPct val="10000"/>
              </a:spcBef>
              <a:buNone/>
            </a:pPr>
            <a:endParaRPr lang="en-US" altLang="zh-CN" sz="2400" dirty="0">
              <a:ea typeface="黑体" panose="02010609060101010101" pitchFamily="49" charset="-122"/>
            </a:endParaRPr>
          </a:p>
          <a:p>
            <a:pPr marL="0" lvl="0" indent="0" eaLnBrk="1" hangingPunct="1">
              <a:lnSpc>
                <a:spcPct val="110000"/>
              </a:lnSpc>
              <a:spcBef>
                <a:spcPct val="10000"/>
              </a:spcBef>
            </a:pPr>
            <a:r>
              <a:rPr lang="zh-CN" altLang="en-US" dirty="0">
                <a:ea typeface="黑体" panose="02010609060101010101" pitchFamily="49" charset="-122"/>
              </a:rPr>
              <a:t>例</a:t>
            </a:r>
            <a:r>
              <a:rPr lang="en-US" altLang="zh-CN" dirty="0">
                <a:ea typeface="黑体" panose="02010609060101010101" pitchFamily="49" charset="-122"/>
              </a:rPr>
              <a:t>3. </a:t>
            </a:r>
            <a:r>
              <a:rPr lang="zh-CN" altLang="en-US" dirty="0">
                <a:ea typeface="黑体" panose="02010609060101010101" pitchFamily="49" charset="-122"/>
              </a:rPr>
              <a:t>若命中率为</a:t>
            </a:r>
            <a:r>
              <a:rPr lang="en-US" altLang="zh-CN" dirty="0">
                <a:ea typeface="黑体" panose="02010609060101010101" pitchFamily="49" charset="-122"/>
              </a:rPr>
              <a:t>0.99</a:t>
            </a:r>
            <a:r>
              <a:rPr lang="zh-CN" altLang="en-US" dirty="0">
                <a:ea typeface="黑体" panose="02010609060101010101" pitchFamily="49" charset="-122"/>
              </a:rPr>
              <a:t>呢？ </a:t>
            </a:r>
          </a:p>
          <a:p>
            <a:pPr marL="365125" lvl="1" indent="-182245" eaLnBrk="1" hangingPunct="1">
              <a:lnSpc>
                <a:spcPct val="110000"/>
              </a:lnSpc>
              <a:spcBef>
                <a:spcPct val="10000"/>
              </a:spcBef>
              <a:buNone/>
            </a:pPr>
            <a:r>
              <a:rPr lang="zh-CN" altLang="en-US" sz="2400" dirty="0">
                <a:ea typeface="黑体" panose="02010609060101010101" pitchFamily="49" charset="-122"/>
              </a:rPr>
              <a:t>   答</a:t>
            </a:r>
            <a:r>
              <a:rPr lang="en-US" altLang="zh-CN" sz="2400" dirty="0">
                <a:ea typeface="黑体" panose="02010609060101010101" pitchFamily="49" charset="-122"/>
              </a:rPr>
              <a:t>:   T = 1.2ns</a:t>
            </a:r>
            <a:endParaRPr lang="zh-CN" altLang="en-US" sz="2400" dirty="0">
              <a:ea typeface="黑体" panose="02010609060101010101" pitchFamily="49" charset="-122"/>
            </a:endParaRPr>
          </a:p>
        </p:txBody>
      </p:sp>
      <p:sp>
        <p:nvSpPr>
          <p:cNvPr id="765957" name="Text Box 5"/>
          <p:cNvSpPr txBox="1"/>
          <p:nvPr/>
        </p:nvSpPr>
        <p:spPr>
          <a:xfrm>
            <a:off x="3941763" y="5634038"/>
            <a:ext cx="4505325" cy="334962"/>
          </a:xfrm>
          <a:prstGeom prst="rect">
            <a:avLst/>
          </a:prstGeom>
          <a:noFill/>
          <a:ln w="9525">
            <a:noFill/>
          </a:ln>
        </p:spPr>
        <p:txBody>
          <a:bodyPr lIns="0" tIns="0" rIns="0" bIns="0">
            <a:spAutoFit/>
          </a:bodyPr>
          <a:lstStyle/>
          <a:p>
            <a:pPr eaLnBrk="1" hangingPunct="1">
              <a:spcBef>
                <a:spcPct val="50000"/>
              </a:spcBef>
            </a:pPr>
            <a:r>
              <a:rPr lang="zh-CN" altLang="en-US" sz="2200" i="0" dirty="0">
                <a:solidFill>
                  <a:srgbClr val="FF0000"/>
                </a:solidFill>
                <a:latin typeface="Arial" panose="020B0604020202020204" pitchFamily="34" charset="0"/>
                <a:ea typeface="黑体" panose="02010609060101010101" pitchFamily="49" charset="-122"/>
              </a:rPr>
              <a:t>访存速度与命中率的关系非常大！</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65956">
                                            <p:txEl>
                                              <p:pRg st="3" end="3"/>
                                            </p:txEl>
                                          </p:spTgt>
                                        </p:tgtEl>
                                        <p:attrNameLst>
                                          <p:attrName>style.visibility</p:attrName>
                                        </p:attrNameLst>
                                      </p:cBhvr>
                                      <p:to>
                                        <p:strVal val="visible"/>
                                      </p:to>
                                    </p:set>
                                    <p:animEffect transition="in" filter="blinds(horizontal)">
                                      <p:cBhvr>
                                        <p:cTn id="7" dur="500"/>
                                        <p:tgtEl>
                                          <p:spTgt spid="765956">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65956">
                                            <p:txEl>
                                              <p:pRg st="4" end="4"/>
                                            </p:txEl>
                                          </p:spTgt>
                                        </p:tgtEl>
                                        <p:attrNameLst>
                                          <p:attrName>style.visibility</p:attrName>
                                        </p:attrNameLst>
                                      </p:cBhvr>
                                      <p:to>
                                        <p:strVal val="visible"/>
                                      </p:to>
                                    </p:set>
                                    <p:animEffect transition="in" filter="blinds(horizontal)">
                                      <p:cBhvr>
                                        <p:cTn id="12" dur="500"/>
                                        <p:tgtEl>
                                          <p:spTgt spid="765956">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765956">
                                            <p:txEl>
                                              <p:pRg st="5" end="5"/>
                                            </p:txEl>
                                          </p:spTgt>
                                        </p:tgtEl>
                                        <p:attrNameLst>
                                          <p:attrName>style.visibility</p:attrName>
                                        </p:attrNameLst>
                                      </p:cBhvr>
                                      <p:to>
                                        <p:strVal val="visible"/>
                                      </p:to>
                                    </p:set>
                                    <p:animEffect transition="in" filter="blinds(horizontal)">
                                      <p:cBhvr>
                                        <p:cTn id="17" dur="500"/>
                                        <p:tgtEl>
                                          <p:spTgt spid="765956">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765956">
                                            <p:txEl>
                                              <p:pRg st="6" end="6"/>
                                            </p:txEl>
                                          </p:spTgt>
                                        </p:tgtEl>
                                        <p:attrNameLst>
                                          <p:attrName>style.visibility</p:attrName>
                                        </p:attrNameLst>
                                      </p:cBhvr>
                                      <p:to>
                                        <p:strVal val="visible"/>
                                      </p:to>
                                    </p:set>
                                    <p:animEffect transition="in" filter="blinds(horizontal)">
                                      <p:cBhvr>
                                        <p:cTn id="22" dur="500"/>
                                        <p:tgtEl>
                                          <p:spTgt spid="765956">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765956">
                                            <p:txEl>
                                              <p:pRg st="7" end="7"/>
                                            </p:txEl>
                                          </p:spTgt>
                                        </p:tgtEl>
                                        <p:attrNameLst>
                                          <p:attrName>style.visibility</p:attrName>
                                        </p:attrNameLst>
                                      </p:cBhvr>
                                      <p:to>
                                        <p:strVal val="visible"/>
                                      </p:to>
                                    </p:set>
                                    <p:animEffect transition="in" filter="blinds(horizontal)">
                                      <p:cBhvr>
                                        <p:cTn id="27" dur="500"/>
                                        <p:tgtEl>
                                          <p:spTgt spid="765956">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765956">
                                            <p:txEl>
                                              <p:pRg st="9" end="9"/>
                                            </p:txEl>
                                          </p:spTgt>
                                        </p:tgtEl>
                                        <p:attrNameLst>
                                          <p:attrName>style.visibility</p:attrName>
                                        </p:attrNameLst>
                                      </p:cBhvr>
                                      <p:to>
                                        <p:strVal val="visible"/>
                                      </p:to>
                                    </p:set>
                                    <p:animEffect transition="in" filter="blinds(horizontal)">
                                      <p:cBhvr>
                                        <p:cTn id="32" dur="500"/>
                                        <p:tgtEl>
                                          <p:spTgt spid="765956">
                                            <p:txEl>
                                              <p:pRg st="9" end="9"/>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765956">
                                            <p:txEl>
                                              <p:pRg st="10" end="10"/>
                                            </p:txEl>
                                          </p:spTgt>
                                        </p:tgtEl>
                                        <p:attrNameLst>
                                          <p:attrName>style.visibility</p:attrName>
                                        </p:attrNameLst>
                                      </p:cBhvr>
                                      <p:to>
                                        <p:strVal val="visible"/>
                                      </p:to>
                                    </p:set>
                                    <p:animEffect transition="in" filter="blinds(horizontal)">
                                      <p:cBhvr>
                                        <p:cTn id="37" dur="500"/>
                                        <p:tgtEl>
                                          <p:spTgt spid="765956">
                                            <p:txEl>
                                              <p:pRg st="10" end="1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765957"/>
                                        </p:tgtEl>
                                        <p:attrNameLst>
                                          <p:attrName>style.visibility</p:attrName>
                                        </p:attrNameLst>
                                      </p:cBhvr>
                                      <p:to>
                                        <p:strVal val="visible"/>
                                      </p:to>
                                    </p:set>
                                    <p:animEffect transition="in" filter="blinds(horizontal)">
                                      <p:cBhvr>
                                        <p:cTn id="42" dur="500"/>
                                        <p:tgtEl>
                                          <p:spTgt spid="7659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5957"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p:cNvSpPr>
          <p:nvPr>
            <p:ph type="title"/>
          </p:nvPr>
        </p:nvSpPr>
        <p:spPr>
          <a:ln/>
        </p:spPr>
        <p:txBody>
          <a:bodyPr vert="horz" wrap="square" lIns="91440" tIns="45720" rIns="91440" bIns="45720" anchor="ctr" anchorCtr="0"/>
          <a:lstStyle/>
          <a:p>
            <a:pPr eaLnBrk="1" hangingPunct="1"/>
            <a:r>
              <a:rPr lang="en-US" altLang="zh-CN" dirty="0"/>
              <a:t>The Need to Replace! (</a:t>
            </a:r>
            <a:r>
              <a:rPr lang="zh-CN" altLang="en-US" dirty="0"/>
              <a:t>何时需要替换？</a:t>
            </a:r>
            <a:r>
              <a:rPr lang="en-US" altLang="zh-CN" dirty="0"/>
              <a:t>)</a:t>
            </a:r>
            <a:endParaRPr lang="zh-CN" altLang="en-US" dirty="0"/>
          </a:p>
        </p:txBody>
      </p:sp>
      <p:sp>
        <p:nvSpPr>
          <p:cNvPr id="450563" name="Rectangle 3"/>
          <p:cNvSpPr>
            <a:spLocks noGrp="1"/>
          </p:cNvSpPr>
          <p:nvPr>
            <p:ph idx="1" hasCustomPrompt="1"/>
          </p:nvPr>
        </p:nvSpPr>
        <p:spPr>
          <a:xfrm>
            <a:off x="495300" y="914400"/>
            <a:ext cx="8191500" cy="5089525"/>
          </a:xfrm>
          <a:ln w="12700"/>
        </p:spPr>
        <p:txBody>
          <a:bodyPr vert="horz" wrap="square" lIns="63500" tIns="25400" rIns="63500" bIns="25400" anchor="t" anchorCtr="0">
            <a:spAutoFit/>
          </a:bodyPr>
          <a:lstStyle/>
          <a:p>
            <a:pPr eaLnBrk="1" hangingPunct="1"/>
            <a:r>
              <a:rPr lang="en-US" altLang="zh-CN" dirty="0">
                <a:ea typeface="黑体" panose="02010609060101010101" pitchFamily="49" charset="-122"/>
              </a:rPr>
              <a:t>Direct Mapped Cache:</a:t>
            </a:r>
            <a:endParaRPr lang="en-US" altLang="zh-CN" dirty="0">
              <a:solidFill>
                <a:srgbClr val="CC3300"/>
              </a:solidFill>
              <a:ea typeface="黑体" panose="02010609060101010101" pitchFamily="49" charset="-122"/>
            </a:endParaRPr>
          </a:p>
          <a:p>
            <a:pPr lvl="1" eaLnBrk="1" hangingPunct="1"/>
            <a:r>
              <a:rPr lang="zh-CN" altLang="en-US" sz="2400" dirty="0">
                <a:ea typeface="黑体" panose="02010609060101010101" pitchFamily="49" charset="-122"/>
              </a:rPr>
              <a:t>映射唯一，毫无选择，无需考虑替换</a:t>
            </a:r>
          </a:p>
          <a:p>
            <a:pPr eaLnBrk="1" hangingPunct="1"/>
            <a:r>
              <a:rPr lang="en-US" altLang="zh-CN" dirty="0">
                <a:ea typeface="黑体" panose="02010609060101010101" pitchFamily="49" charset="-122"/>
              </a:rPr>
              <a:t>N-way Set Associative Cache: </a:t>
            </a:r>
            <a:endParaRPr lang="en-US" altLang="zh-CN" dirty="0">
              <a:solidFill>
                <a:srgbClr val="CC3300"/>
              </a:solidFill>
              <a:ea typeface="黑体" panose="02010609060101010101" pitchFamily="49" charset="-122"/>
            </a:endParaRPr>
          </a:p>
          <a:p>
            <a:pPr lvl="1" eaLnBrk="1" hangingPunct="1"/>
            <a:r>
              <a:rPr lang="zh-CN" altLang="en-US" sz="2400" dirty="0">
                <a:ea typeface="黑体" panose="02010609060101010101" pitchFamily="49" charset="-122"/>
              </a:rPr>
              <a:t>每个主存数据有</a:t>
            </a:r>
            <a:r>
              <a:rPr lang="en-US" altLang="zh-CN" sz="2400" dirty="0">
                <a:ea typeface="黑体" panose="02010609060101010101" pitchFamily="49" charset="-122"/>
              </a:rPr>
              <a:t>N</a:t>
            </a:r>
            <a:r>
              <a:rPr lang="zh-CN" altLang="en-US" sz="2400" dirty="0">
                <a:ea typeface="黑体" panose="02010609060101010101" pitchFamily="49" charset="-122"/>
              </a:rPr>
              <a:t>个</a:t>
            </a:r>
            <a:r>
              <a:rPr lang="en-US" altLang="zh-CN" sz="2400" dirty="0">
                <a:ea typeface="黑体" panose="02010609060101010101" pitchFamily="49" charset="-122"/>
              </a:rPr>
              <a:t>Cache</a:t>
            </a:r>
            <a:r>
              <a:rPr lang="zh-CN" altLang="en-US" sz="2400" dirty="0">
                <a:ea typeface="黑体" panose="02010609060101010101" pitchFamily="49" charset="-122"/>
              </a:rPr>
              <a:t>行可选择，需考虑替换</a:t>
            </a:r>
            <a:endParaRPr lang="en-US" altLang="zh-CN" sz="2400" dirty="0">
              <a:ea typeface="黑体" panose="02010609060101010101" pitchFamily="49" charset="-122"/>
            </a:endParaRPr>
          </a:p>
          <a:p>
            <a:pPr eaLnBrk="1" hangingPunct="1"/>
            <a:r>
              <a:rPr lang="en-US" altLang="zh-CN" dirty="0">
                <a:ea typeface="黑体" panose="02010609060101010101" pitchFamily="49" charset="-122"/>
              </a:rPr>
              <a:t>Fully Associative Cache:</a:t>
            </a:r>
            <a:endParaRPr lang="en-US" altLang="zh-CN" dirty="0">
              <a:solidFill>
                <a:srgbClr val="CC3300"/>
              </a:solidFill>
              <a:ea typeface="黑体" panose="02010609060101010101" pitchFamily="49" charset="-122"/>
            </a:endParaRPr>
          </a:p>
          <a:p>
            <a:pPr lvl="1" eaLnBrk="1" hangingPunct="1"/>
            <a:r>
              <a:rPr lang="zh-CN" altLang="en-US" sz="2400" dirty="0">
                <a:ea typeface="黑体" panose="02010609060101010101" pitchFamily="49" charset="-122"/>
              </a:rPr>
              <a:t>每个主存数据可存放到</a:t>
            </a:r>
            <a:r>
              <a:rPr lang="en-US" altLang="zh-CN" sz="2400" dirty="0">
                <a:ea typeface="黑体" panose="02010609060101010101" pitchFamily="49" charset="-122"/>
              </a:rPr>
              <a:t>Cache</a:t>
            </a:r>
            <a:r>
              <a:rPr lang="zh-CN" altLang="en-US" sz="2400" dirty="0">
                <a:ea typeface="黑体" panose="02010609060101010101" pitchFamily="49" charset="-122"/>
              </a:rPr>
              <a:t>任意行中，需考虑替换</a:t>
            </a:r>
            <a:endParaRPr lang="en-US" altLang="zh-CN" sz="2400" dirty="0">
              <a:ea typeface="黑体" panose="02010609060101010101" pitchFamily="49" charset="-122"/>
            </a:endParaRPr>
          </a:p>
          <a:p>
            <a:pPr eaLnBrk="1" hangingPunct="1">
              <a:buNone/>
            </a:pPr>
            <a:r>
              <a:rPr lang="zh-CN" altLang="en-US" dirty="0">
                <a:solidFill>
                  <a:srgbClr val="CC0000"/>
                </a:solidFill>
                <a:ea typeface="黑体" panose="02010609060101010101" pitchFamily="49" charset="-122"/>
              </a:rPr>
              <a:t>结论：若</a:t>
            </a:r>
            <a:r>
              <a:rPr lang="en-US" altLang="zh-CN" dirty="0">
                <a:solidFill>
                  <a:srgbClr val="CC0000"/>
                </a:solidFill>
                <a:ea typeface="黑体" panose="02010609060101010101" pitchFamily="49" charset="-122"/>
              </a:rPr>
              <a:t>Cache miss in a N-way Set Associative or Fully Associative Cache</a:t>
            </a:r>
            <a:r>
              <a:rPr lang="zh-CN" altLang="en-US" dirty="0">
                <a:solidFill>
                  <a:srgbClr val="CC0000"/>
                </a:solidFill>
                <a:ea typeface="黑体" panose="02010609060101010101" pitchFamily="49" charset="-122"/>
              </a:rPr>
              <a:t>，则可能需要替换。其过程为：</a:t>
            </a:r>
          </a:p>
          <a:p>
            <a:pPr lvl="1" eaLnBrk="1" hangingPunct="1"/>
            <a:r>
              <a:rPr lang="zh-CN" altLang="en-US" sz="2400" dirty="0">
                <a:ea typeface="黑体" panose="02010609060101010101" pitchFamily="49" charset="-122"/>
              </a:rPr>
              <a:t>从主存取出一个新块</a:t>
            </a:r>
          </a:p>
          <a:p>
            <a:pPr lvl="1" eaLnBrk="1" hangingPunct="1"/>
            <a:r>
              <a:rPr lang="zh-CN" altLang="en-US" sz="2400" dirty="0">
                <a:ea typeface="黑体" panose="02010609060101010101" pitchFamily="49" charset="-122"/>
              </a:rPr>
              <a:t>选择一个有映射关系的空</a:t>
            </a:r>
            <a:r>
              <a:rPr lang="en-US" altLang="zh-CN" sz="2400" dirty="0">
                <a:ea typeface="黑体" panose="02010609060101010101" pitchFamily="49" charset="-122"/>
              </a:rPr>
              <a:t>Cache</a:t>
            </a:r>
            <a:r>
              <a:rPr lang="zh-CN" altLang="en-US" sz="2400" dirty="0">
                <a:ea typeface="黑体" panose="02010609060101010101" pitchFamily="49" charset="-122"/>
              </a:rPr>
              <a:t>行</a:t>
            </a:r>
          </a:p>
          <a:p>
            <a:pPr lvl="1" eaLnBrk="1" hangingPunct="1"/>
            <a:r>
              <a:rPr lang="zh-CN" altLang="en-US" sz="2400" dirty="0">
                <a:ea typeface="黑体" panose="02010609060101010101" pitchFamily="49" charset="-122"/>
              </a:rPr>
              <a:t>对应的</a:t>
            </a:r>
            <a:r>
              <a:rPr lang="en-US" altLang="zh-CN" sz="2400" dirty="0">
                <a:ea typeface="黑体" panose="02010609060101010101" pitchFamily="49" charset="-122"/>
              </a:rPr>
              <a:t>Cache</a:t>
            </a:r>
            <a:r>
              <a:rPr lang="zh-CN" altLang="en-US" sz="2400" dirty="0">
                <a:ea typeface="黑体" panose="02010609060101010101" pitchFamily="49" charset="-122"/>
              </a:rPr>
              <a:t>行已被占满而需要调入新的主存块时，必须考虑从</a:t>
            </a:r>
            <a:r>
              <a:rPr lang="en-US" altLang="zh-CN" sz="2400" dirty="0">
                <a:ea typeface="黑体" panose="02010609060101010101" pitchFamily="49" charset="-122"/>
              </a:rPr>
              <a:t>cache</a:t>
            </a:r>
            <a:r>
              <a:rPr lang="zh-CN" altLang="en-US" sz="2400" dirty="0">
                <a:ea typeface="黑体" panose="02010609060101010101" pitchFamily="49" charset="-122"/>
              </a:rPr>
              <a:t>行中调出一个主存块</a:t>
            </a:r>
            <a:endParaRPr lang="en-US" altLang="zh-CN" sz="2400" dirty="0">
              <a:ea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50563">
                                            <p:txEl>
                                              <p:pRg st="1" end="1"/>
                                            </p:txEl>
                                          </p:spTgt>
                                        </p:tgtEl>
                                        <p:attrNameLst>
                                          <p:attrName>style.visibility</p:attrName>
                                        </p:attrNameLst>
                                      </p:cBhvr>
                                      <p:to>
                                        <p:strVal val="visible"/>
                                      </p:to>
                                    </p:set>
                                    <p:animEffect transition="in" filter="blinds(horizontal)">
                                      <p:cBhvr>
                                        <p:cTn id="7" dur="500"/>
                                        <p:tgtEl>
                                          <p:spTgt spid="45056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50563">
                                            <p:txEl>
                                              <p:pRg st="3" end="3"/>
                                            </p:txEl>
                                          </p:spTgt>
                                        </p:tgtEl>
                                        <p:attrNameLst>
                                          <p:attrName>style.visibility</p:attrName>
                                        </p:attrNameLst>
                                      </p:cBhvr>
                                      <p:to>
                                        <p:strVal val="visible"/>
                                      </p:to>
                                    </p:set>
                                    <p:animEffect transition="in" filter="blinds(horizontal)">
                                      <p:cBhvr>
                                        <p:cTn id="12" dur="500"/>
                                        <p:tgtEl>
                                          <p:spTgt spid="45056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450563">
                                            <p:txEl>
                                              <p:pRg st="5" end="5"/>
                                            </p:txEl>
                                          </p:spTgt>
                                        </p:tgtEl>
                                        <p:attrNameLst>
                                          <p:attrName>style.visibility</p:attrName>
                                        </p:attrNameLst>
                                      </p:cBhvr>
                                      <p:to>
                                        <p:strVal val="visible"/>
                                      </p:to>
                                    </p:set>
                                    <p:animEffect transition="in" filter="blinds(horizontal)">
                                      <p:cBhvr>
                                        <p:cTn id="17" dur="500"/>
                                        <p:tgtEl>
                                          <p:spTgt spid="45056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450563">
                                            <p:txEl>
                                              <p:pRg st="6" end="6"/>
                                            </p:txEl>
                                          </p:spTgt>
                                        </p:tgtEl>
                                        <p:attrNameLst>
                                          <p:attrName>style.visibility</p:attrName>
                                        </p:attrNameLst>
                                      </p:cBhvr>
                                      <p:to>
                                        <p:strVal val="visible"/>
                                      </p:to>
                                    </p:set>
                                    <p:animEffect transition="in" filter="blinds(horizontal)">
                                      <p:cBhvr>
                                        <p:cTn id="22" dur="500"/>
                                        <p:tgtEl>
                                          <p:spTgt spid="45056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450563">
                                            <p:txEl>
                                              <p:pRg st="7" end="7"/>
                                            </p:txEl>
                                          </p:spTgt>
                                        </p:tgtEl>
                                        <p:attrNameLst>
                                          <p:attrName>style.visibility</p:attrName>
                                        </p:attrNameLst>
                                      </p:cBhvr>
                                      <p:to>
                                        <p:strVal val="visible"/>
                                      </p:to>
                                    </p:set>
                                    <p:animEffect transition="in" filter="blinds(horizontal)">
                                      <p:cBhvr>
                                        <p:cTn id="27" dur="500"/>
                                        <p:tgtEl>
                                          <p:spTgt spid="450563">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450563">
                                            <p:txEl>
                                              <p:pRg st="8" end="8"/>
                                            </p:txEl>
                                          </p:spTgt>
                                        </p:tgtEl>
                                        <p:attrNameLst>
                                          <p:attrName>style.visibility</p:attrName>
                                        </p:attrNameLst>
                                      </p:cBhvr>
                                      <p:to>
                                        <p:strVal val="visible"/>
                                      </p:to>
                                    </p:set>
                                    <p:animEffect transition="in" filter="blinds(horizontal)">
                                      <p:cBhvr>
                                        <p:cTn id="32" dur="500"/>
                                        <p:tgtEl>
                                          <p:spTgt spid="450563">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450563">
                                            <p:txEl>
                                              <p:pRg st="9" end="9"/>
                                            </p:txEl>
                                          </p:spTgt>
                                        </p:tgtEl>
                                        <p:attrNameLst>
                                          <p:attrName>style.visibility</p:attrName>
                                        </p:attrNameLst>
                                      </p:cBhvr>
                                      <p:to>
                                        <p:strVal val="visible"/>
                                      </p:to>
                                    </p:set>
                                    <p:animEffect transition="in" filter="blinds(horizontal)">
                                      <p:cBhvr>
                                        <p:cTn id="37" dur="500"/>
                                        <p:tgtEl>
                                          <p:spTgt spid="45056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p:cNvSpPr>
          <p:nvPr>
            <p:ph type="title"/>
          </p:nvPr>
        </p:nvSpPr>
        <p:spPr>
          <a:xfrm>
            <a:off x="304800" y="228600"/>
            <a:ext cx="8640763" cy="417513"/>
          </a:xfrm>
          <a:ln/>
        </p:spPr>
        <p:txBody>
          <a:bodyPr vert="horz" wrap="square" lIns="91440" tIns="45720" rIns="91440" bIns="45720" anchor="ctr" anchorCtr="0"/>
          <a:lstStyle/>
          <a:p>
            <a:pPr eaLnBrk="1" hangingPunct="1"/>
            <a:r>
              <a:rPr lang="zh-CN" altLang="en-US" sz="3600" dirty="0"/>
              <a:t>替换(</a:t>
            </a:r>
            <a:r>
              <a:rPr lang="en-US" altLang="zh-CN" sz="3600" dirty="0"/>
              <a:t>Replacement</a:t>
            </a:r>
            <a:r>
              <a:rPr lang="zh-CN" altLang="en-US" sz="3600" dirty="0"/>
              <a:t>)算法</a:t>
            </a:r>
          </a:p>
        </p:txBody>
      </p:sp>
      <p:sp>
        <p:nvSpPr>
          <p:cNvPr id="130051" name="Rectangle 3"/>
          <p:cNvSpPr>
            <a:spLocks noGrp="1"/>
          </p:cNvSpPr>
          <p:nvPr>
            <p:ph idx="1" hasCustomPrompt="1"/>
          </p:nvPr>
        </p:nvSpPr>
        <p:spPr>
          <a:xfrm>
            <a:off x="161925" y="863600"/>
            <a:ext cx="8620125" cy="5260975"/>
          </a:xfrm>
          <a:ln/>
        </p:spPr>
        <p:txBody>
          <a:bodyPr vert="horz" wrap="square" lIns="91440" tIns="45720" rIns="91440" bIns="45720" anchor="t" anchorCtr="0"/>
          <a:lstStyle/>
          <a:p>
            <a:pPr algn="just" eaLnBrk="1" hangingPunct="1">
              <a:lnSpc>
                <a:spcPct val="110000"/>
              </a:lnSpc>
            </a:pPr>
            <a:r>
              <a:rPr lang="zh-CN" altLang="en-US" sz="2200" dirty="0">
                <a:ea typeface="黑体" panose="02010609060101010101" pitchFamily="49" charset="-122"/>
              </a:rPr>
              <a:t>问题举例：</a:t>
            </a:r>
          </a:p>
          <a:p>
            <a:pPr lvl="1" algn="just" eaLnBrk="1" hangingPunct="1">
              <a:lnSpc>
                <a:spcPct val="110000"/>
              </a:lnSpc>
              <a:buNone/>
            </a:pPr>
            <a:r>
              <a:rPr lang="zh-CN" altLang="en-US" sz="2200" dirty="0">
                <a:ea typeface="黑体" panose="02010609060101010101" pitchFamily="49" charset="-122"/>
              </a:rPr>
              <a:t>    组相联映射时，假定第0组的两行分别被主存第0和8块占满，此时若需调入主存第16块，根据映射关系，它只能放到</a:t>
            </a:r>
            <a:r>
              <a:rPr lang="en-US" altLang="zh-CN" sz="2200" dirty="0">
                <a:ea typeface="黑体" panose="02010609060101010101" pitchFamily="49" charset="-122"/>
              </a:rPr>
              <a:t>Cache</a:t>
            </a:r>
            <a:r>
              <a:rPr lang="zh-CN" altLang="en-US" sz="2200" dirty="0">
                <a:ea typeface="黑体" panose="02010609060101010101" pitchFamily="49" charset="-122"/>
              </a:rPr>
              <a:t>第一组，因此，第一组中必须调出一块，那么调出哪一块呢？</a:t>
            </a:r>
          </a:p>
          <a:p>
            <a:pPr lvl="1" algn="just" eaLnBrk="1" hangingPunct="1">
              <a:lnSpc>
                <a:spcPct val="110000"/>
              </a:lnSpc>
              <a:buNone/>
            </a:pPr>
            <a:r>
              <a:rPr lang="zh-CN" altLang="en-US" sz="2200" dirty="0">
                <a:ea typeface="黑体" panose="02010609060101010101" pitchFamily="49" charset="-122"/>
              </a:rPr>
              <a:t>    这就是淘汰策略问题，也称替换算法。</a:t>
            </a:r>
          </a:p>
          <a:p>
            <a:pPr algn="just" eaLnBrk="1" hangingPunct="1">
              <a:lnSpc>
                <a:spcPct val="110000"/>
              </a:lnSpc>
            </a:pPr>
            <a:r>
              <a:rPr lang="zh-CN" altLang="en-US" sz="2200" dirty="0">
                <a:ea typeface="黑体" panose="02010609060101010101" pitchFamily="49" charset="-122"/>
              </a:rPr>
              <a:t>常用替换算法有：</a:t>
            </a:r>
          </a:p>
          <a:p>
            <a:pPr lvl="1" algn="just" eaLnBrk="1" hangingPunct="1">
              <a:lnSpc>
                <a:spcPct val="110000"/>
              </a:lnSpc>
            </a:pPr>
            <a:r>
              <a:rPr lang="zh-CN" altLang="en-US" sz="2200" dirty="0">
                <a:ea typeface="黑体" panose="02010609060101010101" pitchFamily="49" charset="-122"/>
              </a:rPr>
              <a:t>先进先出</a:t>
            </a:r>
            <a:r>
              <a:rPr lang="en-US" altLang="zh-CN" sz="2200" dirty="0">
                <a:ea typeface="黑体" panose="02010609060101010101" pitchFamily="49" charset="-122"/>
              </a:rPr>
              <a:t>FIFO</a:t>
            </a:r>
            <a:r>
              <a:rPr lang="zh-CN" altLang="en-US" sz="2200" dirty="0">
                <a:ea typeface="黑体" panose="02010609060101010101" pitchFamily="49" charset="-122"/>
              </a:rPr>
              <a:t> （</a:t>
            </a:r>
            <a:r>
              <a:rPr lang="en-US" altLang="zh-CN" sz="2200" dirty="0">
                <a:ea typeface="黑体" panose="02010609060101010101" pitchFamily="49" charset="-122"/>
              </a:rPr>
              <a:t>first-in-first-out）</a:t>
            </a:r>
          </a:p>
          <a:p>
            <a:pPr lvl="1" algn="just" eaLnBrk="1" hangingPunct="1">
              <a:lnSpc>
                <a:spcPct val="110000"/>
              </a:lnSpc>
            </a:pPr>
            <a:r>
              <a:rPr lang="zh-CN" altLang="en-US" sz="2200" dirty="0">
                <a:ea typeface="黑体" panose="02010609060101010101" pitchFamily="49" charset="-122"/>
              </a:rPr>
              <a:t>最近最少用</a:t>
            </a:r>
            <a:r>
              <a:rPr lang="en-US" altLang="zh-CN" sz="2200" dirty="0">
                <a:ea typeface="黑体" panose="02010609060101010101" pitchFamily="49" charset="-122"/>
              </a:rPr>
              <a:t>LRU</a:t>
            </a:r>
            <a:r>
              <a:rPr lang="zh-CN" altLang="en-US" sz="2200" dirty="0">
                <a:ea typeface="黑体" panose="02010609060101010101" pitchFamily="49" charset="-122"/>
              </a:rPr>
              <a:t> （</a:t>
            </a:r>
            <a:r>
              <a:rPr lang="en-US" altLang="zh-CN" sz="2200" dirty="0">
                <a:ea typeface="黑体" panose="02010609060101010101" pitchFamily="49" charset="-122"/>
              </a:rPr>
              <a:t> least-recently used）</a:t>
            </a:r>
          </a:p>
          <a:p>
            <a:pPr lvl="1" algn="just" eaLnBrk="1" hangingPunct="1">
              <a:lnSpc>
                <a:spcPct val="110000"/>
              </a:lnSpc>
            </a:pPr>
            <a:r>
              <a:rPr lang="zh-CN" altLang="en-US" sz="2200" dirty="0">
                <a:ea typeface="黑体" panose="02010609060101010101" pitchFamily="49" charset="-122"/>
              </a:rPr>
              <a:t>最不经常用</a:t>
            </a:r>
            <a:r>
              <a:rPr lang="en-US" altLang="zh-CN" sz="2200" dirty="0">
                <a:ea typeface="黑体" panose="02010609060101010101" pitchFamily="49" charset="-122"/>
              </a:rPr>
              <a:t>LFU</a:t>
            </a:r>
            <a:r>
              <a:rPr lang="zh-CN" altLang="en-US" sz="2200" dirty="0">
                <a:ea typeface="黑体" panose="02010609060101010101" pitchFamily="49" charset="-122"/>
              </a:rPr>
              <a:t> （</a:t>
            </a:r>
            <a:r>
              <a:rPr lang="en-US" altLang="zh-CN" sz="2200" dirty="0">
                <a:ea typeface="黑体" panose="02010609060101010101" pitchFamily="49" charset="-122"/>
              </a:rPr>
              <a:t> least-frequently used）</a:t>
            </a:r>
          </a:p>
          <a:p>
            <a:pPr lvl="1" algn="just" eaLnBrk="1" hangingPunct="1">
              <a:lnSpc>
                <a:spcPct val="110000"/>
              </a:lnSpc>
            </a:pPr>
            <a:r>
              <a:rPr lang="zh-CN" altLang="en-US" sz="2200" dirty="0">
                <a:ea typeface="黑体" panose="02010609060101010101" pitchFamily="49" charset="-122"/>
              </a:rPr>
              <a:t>随机替换算法（</a:t>
            </a:r>
            <a:r>
              <a:rPr lang="en-US" altLang="zh-CN" sz="2200" dirty="0">
                <a:ea typeface="黑体" panose="02010609060101010101" pitchFamily="49" charset="-122"/>
              </a:rPr>
              <a:t>Random）</a:t>
            </a:r>
          </a:p>
          <a:p>
            <a:pPr lvl="1" algn="just" eaLnBrk="1" hangingPunct="1">
              <a:lnSpc>
                <a:spcPct val="110000"/>
              </a:lnSpc>
              <a:buNone/>
            </a:pPr>
            <a:r>
              <a:rPr lang="zh-CN" altLang="en-US" sz="2200" dirty="0">
                <a:ea typeface="黑体" panose="02010609060101010101" pitchFamily="49" charset="-122"/>
              </a:rPr>
              <a:t>等等</a:t>
            </a:r>
          </a:p>
        </p:txBody>
      </p:sp>
      <p:sp>
        <p:nvSpPr>
          <p:cNvPr id="451588" name="Text Box 4"/>
          <p:cNvSpPr txBox="1"/>
          <p:nvPr/>
        </p:nvSpPr>
        <p:spPr>
          <a:xfrm>
            <a:off x="385763" y="5768975"/>
            <a:ext cx="7605712" cy="577850"/>
          </a:xfrm>
          <a:prstGeom prst="rect">
            <a:avLst/>
          </a:prstGeom>
          <a:noFill/>
          <a:ln w="9525">
            <a:noFill/>
          </a:ln>
        </p:spPr>
        <p:txBody>
          <a:bodyPr lIns="0" tIns="0" rIns="0" bIns="0">
            <a:spAutoFit/>
          </a:bodyPr>
          <a:lstStyle/>
          <a:p>
            <a:pPr eaLnBrk="1" hangingPunct="1">
              <a:spcBef>
                <a:spcPct val="50000"/>
              </a:spcBef>
            </a:pPr>
            <a:r>
              <a:rPr lang="zh-CN" altLang="en-US" sz="1900" i="0" dirty="0">
                <a:solidFill>
                  <a:srgbClr val="CC0000"/>
                </a:solidFill>
                <a:latin typeface="Arial" panose="020B0604020202020204" pitchFamily="34" charset="0"/>
                <a:ea typeface="黑体" panose="02010609060101010101" pitchFamily="49" charset="-122"/>
              </a:rPr>
              <a:t>这里的替换策略和后面的虚拟存储器所用的替换策略类似，将是以后操作系统课程的重要内容，本课程只做简单介绍。有兴趣的同学可以自学。</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51588"/>
                                        </p:tgtEl>
                                        <p:attrNameLst>
                                          <p:attrName>style.visibility</p:attrName>
                                        </p:attrNameLst>
                                      </p:cBhvr>
                                      <p:to>
                                        <p:strVal val="visible"/>
                                      </p:to>
                                    </p:set>
                                    <p:animEffect transition="in" filter="blinds(horizontal)">
                                      <p:cBhvr>
                                        <p:cTn id="7" dur="500"/>
                                        <p:tgtEl>
                                          <p:spTgt spid="4515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1588"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p:cNvSpPr>
          <p:nvPr>
            <p:ph type="title"/>
          </p:nvPr>
        </p:nvSpPr>
        <p:spPr>
          <a:ln/>
        </p:spPr>
        <p:txBody>
          <a:bodyPr vert="horz" wrap="square" lIns="91440" tIns="45720" rIns="91440" bIns="45720" anchor="ctr" anchorCtr="0"/>
          <a:lstStyle/>
          <a:p>
            <a:pPr eaLnBrk="1" hangingPunct="1"/>
            <a:r>
              <a:rPr lang="zh-CN" altLang="en-US" dirty="0">
                <a:solidFill>
                  <a:srgbClr val="CC0000"/>
                </a:solidFill>
              </a:rPr>
              <a:t>替换算法-先进先出（</a:t>
            </a:r>
            <a:r>
              <a:rPr lang="en-US" altLang="zh-CN" dirty="0">
                <a:solidFill>
                  <a:srgbClr val="CC0000"/>
                </a:solidFill>
              </a:rPr>
              <a:t>FIFO</a:t>
            </a:r>
            <a:r>
              <a:rPr lang="zh-CN" altLang="en-US" dirty="0">
                <a:solidFill>
                  <a:srgbClr val="CC0000"/>
                </a:solidFill>
              </a:rPr>
              <a:t>）</a:t>
            </a:r>
            <a:endParaRPr lang="en-US" altLang="zh-CN" dirty="0">
              <a:solidFill>
                <a:srgbClr val="CC0000"/>
              </a:solidFill>
            </a:endParaRPr>
          </a:p>
        </p:txBody>
      </p:sp>
      <p:sp>
        <p:nvSpPr>
          <p:cNvPr id="131075" name="Rectangle 3"/>
          <p:cNvSpPr>
            <a:spLocks noGrp="1"/>
          </p:cNvSpPr>
          <p:nvPr>
            <p:ph idx="1" hasCustomPrompt="1"/>
          </p:nvPr>
        </p:nvSpPr>
        <p:spPr>
          <a:xfrm>
            <a:off x="304800" y="990600"/>
            <a:ext cx="8640763" cy="1339850"/>
          </a:xfrm>
          <a:ln/>
        </p:spPr>
        <p:txBody>
          <a:bodyPr vert="horz" wrap="square" lIns="91440" tIns="45720" rIns="91440" bIns="45720" anchor="t" anchorCtr="0"/>
          <a:lstStyle/>
          <a:p>
            <a:pPr eaLnBrk="1" hangingPunct="1"/>
            <a:r>
              <a:rPr lang="zh-CN" altLang="en-US" dirty="0">
                <a:ea typeface="黑体" panose="02010609060101010101" pitchFamily="49" charset="-122"/>
              </a:rPr>
              <a:t>总是把最先进入的那一块淘汰掉。</a:t>
            </a:r>
          </a:p>
          <a:p>
            <a:pPr lvl="1" eaLnBrk="1" hangingPunct="1">
              <a:buNone/>
            </a:pPr>
            <a:r>
              <a:rPr lang="zh-CN" altLang="en-US" dirty="0">
                <a:ea typeface="黑体" panose="02010609060101010101" pitchFamily="49" charset="-122"/>
              </a:rPr>
              <a:t>例：假定主存中的5块{1,2,3,4,5}同时映射到</a:t>
            </a:r>
            <a:r>
              <a:rPr lang="en-US" altLang="zh-CN" dirty="0">
                <a:ea typeface="黑体" panose="02010609060101010101" pitchFamily="49" charset="-122"/>
              </a:rPr>
              <a:t>Cache</a:t>
            </a:r>
            <a:r>
              <a:rPr lang="zh-CN" altLang="en-US" dirty="0">
                <a:ea typeface="黑体" panose="02010609060101010101" pitchFamily="49" charset="-122"/>
              </a:rPr>
              <a:t>同一组中，对于同一地址流，考察3行/组、 4行/组的情况。</a:t>
            </a:r>
          </a:p>
        </p:txBody>
      </p:sp>
      <p:sp>
        <p:nvSpPr>
          <p:cNvPr id="131076" name="Text Box 4"/>
          <p:cNvSpPr txBox="1"/>
          <p:nvPr/>
        </p:nvSpPr>
        <p:spPr>
          <a:xfrm>
            <a:off x="242888" y="6045200"/>
            <a:ext cx="8699500" cy="396875"/>
          </a:xfrm>
          <a:prstGeom prst="rect">
            <a:avLst/>
          </a:prstGeom>
          <a:noFill/>
          <a:ln w="9525">
            <a:noFill/>
          </a:ln>
        </p:spPr>
        <p:txBody>
          <a:bodyPr>
            <a:spAutoFit/>
          </a:bodyPr>
          <a:lstStyle/>
          <a:p>
            <a:pPr eaLnBrk="1" hangingPunct="1">
              <a:spcBef>
                <a:spcPct val="50000"/>
              </a:spcBef>
            </a:pPr>
            <a:r>
              <a:rPr lang="zh-CN" altLang="en-US" sz="2000" i="0" dirty="0">
                <a:solidFill>
                  <a:srgbClr val="800000"/>
                </a:solidFill>
                <a:latin typeface="Arial" panose="020B0604020202020204" pitchFamily="34" charset="0"/>
                <a:ea typeface="黑体" panose="02010609060101010101" pitchFamily="49" charset="-122"/>
              </a:rPr>
              <a:t>由此可见，</a:t>
            </a:r>
            <a:r>
              <a:rPr lang="en-US" altLang="zh-CN" sz="2000" i="0" dirty="0">
                <a:solidFill>
                  <a:srgbClr val="800000"/>
                </a:solidFill>
                <a:latin typeface="Arial" panose="020B0604020202020204" pitchFamily="34" charset="0"/>
                <a:ea typeface="黑体" panose="02010609060101010101" pitchFamily="49" charset="-122"/>
              </a:rPr>
              <a:t>FIFO</a:t>
            </a:r>
            <a:r>
              <a:rPr lang="zh-CN" altLang="en-US" sz="2000" i="0" dirty="0">
                <a:solidFill>
                  <a:srgbClr val="800000"/>
                </a:solidFill>
                <a:latin typeface="Arial" panose="020B0604020202020204" pitchFamily="34" charset="0"/>
                <a:ea typeface="黑体" panose="02010609060101010101" pitchFamily="49" charset="-122"/>
              </a:rPr>
              <a:t>不是一种堆栈算法，即命中率并不随组的增大而提高。</a:t>
            </a:r>
          </a:p>
        </p:txBody>
      </p:sp>
      <p:sp>
        <p:nvSpPr>
          <p:cNvPr id="131077" name="Rectangle 5"/>
          <p:cNvSpPr/>
          <p:nvPr/>
        </p:nvSpPr>
        <p:spPr>
          <a:xfrm>
            <a:off x="8113713" y="2730500"/>
            <a:ext cx="376237" cy="1130300"/>
          </a:xfrm>
          <a:prstGeom prst="rect">
            <a:avLst/>
          </a:prstGeom>
          <a:noFill/>
          <a:ln w="9525" cap="flat" cmpd="sng">
            <a:solidFill>
              <a:srgbClr val="800000"/>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131078" name="Line 6"/>
          <p:cNvSpPr/>
          <p:nvPr/>
        </p:nvSpPr>
        <p:spPr>
          <a:xfrm>
            <a:off x="8113713" y="3149600"/>
            <a:ext cx="390525" cy="0"/>
          </a:xfrm>
          <a:prstGeom prst="line">
            <a:avLst/>
          </a:prstGeom>
          <a:ln w="9525" cap="flat" cmpd="sng">
            <a:solidFill>
              <a:srgbClr val="800000"/>
            </a:solidFill>
            <a:prstDash val="solid"/>
            <a:headEnd type="none" w="med" len="med"/>
            <a:tailEnd type="none" w="med" len="med"/>
          </a:ln>
        </p:spPr>
      </p:sp>
      <p:sp>
        <p:nvSpPr>
          <p:cNvPr id="131079" name="Line 7"/>
          <p:cNvSpPr/>
          <p:nvPr/>
        </p:nvSpPr>
        <p:spPr>
          <a:xfrm>
            <a:off x="8105775" y="3479800"/>
            <a:ext cx="390525" cy="0"/>
          </a:xfrm>
          <a:prstGeom prst="line">
            <a:avLst/>
          </a:prstGeom>
          <a:ln w="9525" cap="flat" cmpd="sng">
            <a:solidFill>
              <a:srgbClr val="800000"/>
            </a:solidFill>
            <a:prstDash val="solid"/>
            <a:headEnd type="none" w="med" len="med"/>
            <a:tailEnd type="none" w="med" len="med"/>
          </a:ln>
        </p:spPr>
      </p:sp>
      <p:sp>
        <p:nvSpPr>
          <p:cNvPr id="131080" name="Rectangle 8"/>
          <p:cNvSpPr/>
          <p:nvPr/>
        </p:nvSpPr>
        <p:spPr>
          <a:xfrm>
            <a:off x="1790700" y="2759075"/>
            <a:ext cx="376238" cy="1130300"/>
          </a:xfrm>
          <a:prstGeom prst="rect">
            <a:avLst/>
          </a:prstGeom>
          <a:noFill/>
          <a:ln w="9525" cap="flat" cmpd="sng">
            <a:solidFill>
              <a:srgbClr val="800000"/>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131081" name="Rectangle 9"/>
          <p:cNvSpPr/>
          <p:nvPr/>
        </p:nvSpPr>
        <p:spPr>
          <a:xfrm>
            <a:off x="2387600" y="2747963"/>
            <a:ext cx="376238" cy="1130300"/>
          </a:xfrm>
          <a:prstGeom prst="rect">
            <a:avLst/>
          </a:prstGeom>
          <a:noFill/>
          <a:ln w="9525" cap="flat" cmpd="sng">
            <a:solidFill>
              <a:srgbClr val="800000"/>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131082" name="Line 10"/>
          <p:cNvSpPr/>
          <p:nvPr/>
        </p:nvSpPr>
        <p:spPr>
          <a:xfrm>
            <a:off x="1792288" y="3140075"/>
            <a:ext cx="390525" cy="0"/>
          </a:xfrm>
          <a:prstGeom prst="line">
            <a:avLst/>
          </a:prstGeom>
          <a:ln w="9525" cap="flat" cmpd="sng">
            <a:solidFill>
              <a:srgbClr val="800000"/>
            </a:solidFill>
            <a:prstDash val="solid"/>
            <a:headEnd type="none" w="med" len="med"/>
            <a:tailEnd type="none" w="med" len="med"/>
          </a:ln>
        </p:spPr>
      </p:sp>
      <p:sp>
        <p:nvSpPr>
          <p:cNvPr id="131083" name="Line 11"/>
          <p:cNvSpPr/>
          <p:nvPr/>
        </p:nvSpPr>
        <p:spPr>
          <a:xfrm>
            <a:off x="1784350" y="3508375"/>
            <a:ext cx="390525" cy="0"/>
          </a:xfrm>
          <a:prstGeom prst="line">
            <a:avLst/>
          </a:prstGeom>
          <a:ln w="9525" cap="flat" cmpd="sng">
            <a:solidFill>
              <a:srgbClr val="800000"/>
            </a:solidFill>
            <a:prstDash val="solid"/>
            <a:headEnd type="none" w="med" len="med"/>
            <a:tailEnd type="none" w="med" len="med"/>
          </a:ln>
        </p:spPr>
      </p:sp>
      <p:sp>
        <p:nvSpPr>
          <p:cNvPr id="131084" name="Text Box 12"/>
          <p:cNvSpPr txBox="1"/>
          <p:nvPr/>
        </p:nvSpPr>
        <p:spPr>
          <a:xfrm>
            <a:off x="1804988" y="2762250"/>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1*</a:t>
            </a:r>
          </a:p>
        </p:txBody>
      </p:sp>
      <p:sp>
        <p:nvSpPr>
          <p:cNvPr id="131085" name="Line 13"/>
          <p:cNvSpPr/>
          <p:nvPr/>
        </p:nvSpPr>
        <p:spPr>
          <a:xfrm>
            <a:off x="2382838" y="3157538"/>
            <a:ext cx="390525" cy="0"/>
          </a:xfrm>
          <a:prstGeom prst="line">
            <a:avLst/>
          </a:prstGeom>
          <a:ln w="9525" cap="flat" cmpd="sng">
            <a:solidFill>
              <a:srgbClr val="800000"/>
            </a:solidFill>
            <a:prstDash val="solid"/>
            <a:headEnd type="none" w="med" len="med"/>
            <a:tailEnd type="none" w="med" len="med"/>
          </a:ln>
        </p:spPr>
      </p:sp>
      <p:sp>
        <p:nvSpPr>
          <p:cNvPr id="131086" name="Line 14"/>
          <p:cNvSpPr/>
          <p:nvPr/>
        </p:nvSpPr>
        <p:spPr>
          <a:xfrm>
            <a:off x="2387600" y="3513138"/>
            <a:ext cx="390525" cy="0"/>
          </a:xfrm>
          <a:prstGeom prst="line">
            <a:avLst/>
          </a:prstGeom>
          <a:ln w="9525" cap="flat" cmpd="sng">
            <a:solidFill>
              <a:srgbClr val="800000"/>
            </a:solidFill>
            <a:prstDash val="solid"/>
            <a:headEnd type="none" w="med" len="med"/>
            <a:tailEnd type="none" w="med" len="med"/>
          </a:ln>
        </p:spPr>
      </p:sp>
      <p:sp>
        <p:nvSpPr>
          <p:cNvPr id="131087" name="Text Box 15"/>
          <p:cNvSpPr txBox="1"/>
          <p:nvPr/>
        </p:nvSpPr>
        <p:spPr>
          <a:xfrm>
            <a:off x="2408238" y="2767013"/>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1*</a:t>
            </a:r>
          </a:p>
        </p:txBody>
      </p:sp>
      <p:sp>
        <p:nvSpPr>
          <p:cNvPr id="131088" name="Text Box 16"/>
          <p:cNvSpPr txBox="1"/>
          <p:nvPr/>
        </p:nvSpPr>
        <p:spPr>
          <a:xfrm>
            <a:off x="4735513" y="5348288"/>
            <a:ext cx="255587"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4</a:t>
            </a:r>
          </a:p>
        </p:txBody>
      </p:sp>
      <p:sp>
        <p:nvSpPr>
          <p:cNvPr id="131089" name="Text Box 17"/>
          <p:cNvSpPr txBox="1"/>
          <p:nvPr/>
        </p:nvSpPr>
        <p:spPr>
          <a:xfrm>
            <a:off x="2446338" y="3155950"/>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2</a:t>
            </a:r>
          </a:p>
        </p:txBody>
      </p:sp>
      <p:sp>
        <p:nvSpPr>
          <p:cNvPr id="131090" name="Text Box 18"/>
          <p:cNvSpPr txBox="1"/>
          <p:nvPr/>
        </p:nvSpPr>
        <p:spPr>
          <a:xfrm>
            <a:off x="3060700" y="3495675"/>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3</a:t>
            </a:r>
          </a:p>
        </p:txBody>
      </p:sp>
      <p:sp>
        <p:nvSpPr>
          <p:cNvPr id="131091" name="Rectangle 19"/>
          <p:cNvSpPr/>
          <p:nvPr/>
        </p:nvSpPr>
        <p:spPr>
          <a:xfrm>
            <a:off x="2987675" y="2744788"/>
            <a:ext cx="376238" cy="1130300"/>
          </a:xfrm>
          <a:prstGeom prst="rect">
            <a:avLst/>
          </a:prstGeom>
          <a:noFill/>
          <a:ln w="9525" cap="flat" cmpd="sng">
            <a:solidFill>
              <a:srgbClr val="800000"/>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131092" name="Line 20"/>
          <p:cNvSpPr/>
          <p:nvPr/>
        </p:nvSpPr>
        <p:spPr>
          <a:xfrm>
            <a:off x="2987675" y="3138488"/>
            <a:ext cx="390525" cy="0"/>
          </a:xfrm>
          <a:prstGeom prst="line">
            <a:avLst/>
          </a:prstGeom>
          <a:ln w="9525" cap="flat" cmpd="sng">
            <a:solidFill>
              <a:srgbClr val="800000"/>
            </a:solidFill>
            <a:prstDash val="solid"/>
            <a:headEnd type="none" w="med" len="med"/>
            <a:tailEnd type="none" w="med" len="med"/>
          </a:ln>
        </p:spPr>
      </p:sp>
      <p:sp>
        <p:nvSpPr>
          <p:cNvPr id="131093" name="Line 21"/>
          <p:cNvSpPr/>
          <p:nvPr/>
        </p:nvSpPr>
        <p:spPr>
          <a:xfrm>
            <a:off x="2992438" y="3494088"/>
            <a:ext cx="390525" cy="0"/>
          </a:xfrm>
          <a:prstGeom prst="line">
            <a:avLst/>
          </a:prstGeom>
          <a:ln w="9525" cap="flat" cmpd="sng">
            <a:solidFill>
              <a:srgbClr val="800000"/>
            </a:solidFill>
            <a:prstDash val="solid"/>
            <a:headEnd type="none" w="med" len="med"/>
            <a:tailEnd type="none" w="med" len="med"/>
          </a:ln>
        </p:spPr>
      </p:sp>
      <p:sp>
        <p:nvSpPr>
          <p:cNvPr id="131094" name="Text Box 22"/>
          <p:cNvSpPr txBox="1"/>
          <p:nvPr/>
        </p:nvSpPr>
        <p:spPr>
          <a:xfrm>
            <a:off x="2987675" y="2773363"/>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1*</a:t>
            </a:r>
          </a:p>
        </p:txBody>
      </p:sp>
      <p:sp>
        <p:nvSpPr>
          <p:cNvPr id="131095" name="Rectangle 23"/>
          <p:cNvSpPr/>
          <p:nvPr/>
        </p:nvSpPr>
        <p:spPr>
          <a:xfrm>
            <a:off x="3552825" y="2751138"/>
            <a:ext cx="376238" cy="1130300"/>
          </a:xfrm>
          <a:prstGeom prst="rect">
            <a:avLst/>
          </a:prstGeom>
          <a:noFill/>
          <a:ln w="9525" cap="flat" cmpd="sng">
            <a:solidFill>
              <a:srgbClr val="800000"/>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131096" name="Rectangle 24"/>
          <p:cNvSpPr/>
          <p:nvPr/>
        </p:nvSpPr>
        <p:spPr>
          <a:xfrm>
            <a:off x="4098925" y="2740025"/>
            <a:ext cx="376238" cy="1130300"/>
          </a:xfrm>
          <a:prstGeom prst="rect">
            <a:avLst/>
          </a:prstGeom>
          <a:noFill/>
          <a:ln w="9525" cap="flat" cmpd="sng">
            <a:solidFill>
              <a:srgbClr val="800000"/>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131097" name="Line 25"/>
          <p:cNvSpPr/>
          <p:nvPr/>
        </p:nvSpPr>
        <p:spPr>
          <a:xfrm>
            <a:off x="3554413" y="3144838"/>
            <a:ext cx="390525" cy="0"/>
          </a:xfrm>
          <a:prstGeom prst="line">
            <a:avLst/>
          </a:prstGeom>
          <a:ln w="9525" cap="flat" cmpd="sng">
            <a:solidFill>
              <a:srgbClr val="800000"/>
            </a:solidFill>
            <a:prstDash val="solid"/>
            <a:headEnd type="none" w="med" len="med"/>
            <a:tailEnd type="none" w="med" len="med"/>
          </a:ln>
        </p:spPr>
      </p:sp>
      <p:sp>
        <p:nvSpPr>
          <p:cNvPr id="131098" name="Line 26"/>
          <p:cNvSpPr/>
          <p:nvPr/>
        </p:nvSpPr>
        <p:spPr>
          <a:xfrm>
            <a:off x="3546475" y="3500438"/>
            <a:ext cx="390525" cy="0"/>
          </a:xfrm>
          <a:prstGeom prst="line">
            <a:avLst/>
          </a:prstGeom>
          <a:ln w="9525" cap="flat" cmpd="sng">
            <a:solidFill>
              <a:srgbClr val="800000"/>
            </a:solidFill>
            <a:prstDash val="solid"/>
            <a:headEnd type="none" w="med" len="med"/>
            <a:tailEnd type="none" w="med" len="med"/>
          </a:ln>
        </p:spPr>
      </p:sp>
      <p:sp>
        <p:nvSpPr>
          <p:cNvPr id="131099" name="Text Box 27"/>
          <p:cNvSpPr txBox="1"/>
          <p:nvPr/>
        </p:nvSpPr>
        <p:spPr>
          <a:xfrm>
            <a:off x="3605213" y="2754313"/>
            <a:ext cx="214312"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4</a:t>
            </a:r>
          </a:p>
        </p:txBody>
      </p:sp>
      <p:sp>
        <p:nvSpPr>
          <p:cNvPr id="131100" name="Line 28"/>
          <p:cNvSpPr/>
          <p:nvPr/>
        </p:nvSpPr>
        <p:spPr>
          <a:xfrm>
            <a:off x="4106863" y="3136900"/>
            <a:ext cx="390525" cy="0"/>
          </a:xfrm>
          <a:prstGeom prst="line">
            <a:avLst/>
          </a:prstGeom>
          <a:ln w="9525" cap="flat" cmpd="sng">
            <a:solidFill>
              <a:srgbClr val="800000"/>
            </a:solidFill>
            <a:prstDash val="solid"/>
            <a:headEnd type="none" w="med" len="med"/>
            <a:tailEnd type="none" w="med" len="med"/>
          </a:ln>
        </p:spPr>
      </p:sp>
      <p:sp>
        <p:nvSpPr>
          <p:cNvPr id="131101" name="Line 29"/>
          <p:cNvSpPr/>
          <p:nvPr/>
        </p:nvSpPr>
        <p:spPr>
          <a:xfrm>
            <a:off x="4098925" y="3505200"/>
            <a:ext cx="390525" cy="0"/>
          </a:xfrm>
          <a:prstGeom prst="line">
            <a:avLst/>
          </a:prstGeom>
          <a:ln w="9525" cap="flat" cmpd="sng">
            <a:solidFill>
              <a:srgbClr val="800000"/>
            </a:solidFill>
            <a:prstDash val="solid"/>
            <a:headEnd type="none" w="med" len="med"/>
            <a:tailEnd type="none" w="med" len="med"/>
          </a:ln>
        </p:spPr>
      </p:sp>
      <p:sp>
        <p:nvSpPr>
          <p:cNvPr id="131102" name="Text Box 30"/>
          <p:cNvSpPr txBox="1"/>
          <p:nvPr/>
        </p:nvSpPr>
        <p:spPr>
          <a:xfrm>
            <a:off x="4170363" y="2759075"/>
            <a:ext cx="22860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4</a:t>
            </a:r>
          </a:p>
        </p:txBody>
      </p:sp>
      <p:sp>
        <p:nvSpPr>
          <p:cNvPr id="131103" name="Text Box 31"/>
          <p:cNvSpPr txBox="1"/>
          <p:nvPr/>
        </p:nvSpPr>
        <p:spPr>
          <a:xfrm>
            <a:off x="3609975" y="3162300"/>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2*</a:t>
            </a:r>
          </a:p>
        </p:txBody>
      </p:sp>
      <p:sp>
        <p:nvSpPr>
          <p:cNvPr id="131104" name="Text Box 32"/>
          <p:cNvSpPr txBox="1"/>
          <p:nvPr/>
        </p:nvSpPr>
        <p:spPr>
          <a:xfrm>
            <a:off x="4195763" y="3165475"/>
            <a:ext cx="214312"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1</a:t>
            </a:r>
          </a:p>
        </p:txBody>
      </p:sp>
      <p:sp>
        <p:nvSpPr>
          <p:cNvPr id="131105" name="Text Box 33"/>
          <p:cNvSpPr txBox="1"/>
          <p:nvPr/>
        </p:nvSpPr>
        <p:spPr>
          <a:xfrm>
            <a:off x="4157663" y="3513138"/>
            <a:ext cx="295275"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3*</a:t>
            </a:r>
          </a:p>
        </p:txBody>
      </p:sp>
      <p:sp>
        <p:nvSpPr>
          <p:cNvPr id="131106" name="Rectangle 34"/>
          <p:cNvSpPr/>
          <p:nvPr/>
        </p:nvSpPr>
        <p:spPr>
          <a:xfrm>
            <a:off x="4649788" y="2743200"/>
            <a:ext cx="376237" cy="1130300"/>
          </a:xfrm>
          <a:prstGeom prst="rect">
            <a:avLst/>
          </a:prstGeom>
          <a:noFill/>
          <a:ln w="9525" cap="flat" cmpd="sng">
            <a:solidFill>
              <a:srgbClr val="800000"/>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131107" name="Line 35"/>
          <p:cNvSpPr/>
          <p:nvPr/>
        </p:nvSpPr>
        <p:spPr>
          <a:xfrm>
            <a:off x="4649788" y="3136900"/>
            <a:ext cx="390525" cy="0"/>
          </a:xfrm>
          <a:prstGeom prst="line">
            <a:avLst/>
          </a:prstGeom>
          <a:ln w="9525" cap="flat" cmpd="sng">
            <a:solidFill>
              <a:srgbClr val="800000"/>
            </a:solidFill>
            <a:prstDash val="solid"/>
            <a:headEnd type="none" w="med" len="med"/>
            <a:tailEnd type="none" w="med" len="med"/>
          </a:ln>
        </p:spPr>
      </p:sp>
      <p:sp>
        <p:nvSpPr>
          <p:cNvPr id="131108" name="Line 36"/>
          <p:cNvSpPr/>
          <p:nvPr/>
        </p:nvSpPr>
        <p:spPr>
          <a:xfrm>
            <a:off x="4654550" y="3492500"/>
            <a:ext cx="390525" cy="0"/>
          </a:xfrm>
          <a:prstGeom prst="line">
            <a:avLst/>
          </a:prstGeom>
          <a:ln w="9525" cap="flat" cmpd="sng">
            <a:solidFill>
              <a:srgbClr val="800000"/>
            </a:solidFill>
            <a:prstDash val="solid"/>
            <a:headEnd type="none" w="med" len="med"/>
            <a:tailEnd type="none" w="med" len="med"/>
          </a:ln>
        </p:spPr>
      </p:sp>
      <p:sp>
        <p:nvSpPr>
          <p:cNvPr id="131109" name="Text Box 37"/>
          <p:cNvSpPr txBox="1"/>
          <p:nvPr/>
        </p:nvSpPr>
        <p:spPr>
          <a:xfrm>
            <a:off x="4725988" y="2771775"/>
            <a:ext cx="309562"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4*</a:t>
            </a:r>
          </a:p>
        </p:txBody>
      </p:sp>
      <p:sp>
        <p:nvSpPr>
          <p:cNvPr id="131110" name="Rectangle 38"/>
          <p:cNvSpPr/>
          <p:nvPr/>
        </p:nvSpPr>
        <p:spPr>
          <a:xfrm>
            <a:off x="5214938" y="2749550"/>
            <a:ext cx="376237" cy="1130300"/>
          </a:xfrm>
          <a:prstGeom prst="rect">
            <a:avLst/>
          </a:prstGeom>
          <a:noFill/>
          <a:ln w="9525" cap="flat" cmpd="sng">
            <a:solidFill>
              <a:srgbClr val="800000"/>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131111" name="Rectangle 39"/>
          <p:cNvSpPr/>
          <p:nvPr/>
        </p:nvSpPr>
        <p:spPr>
          <a:xfrm>
            <a:off x="5786438" y="2738438"/>
            <a:ext cx="376237" cy="1130300"/>
          </a:xfrm>
          <a:prstGeom prst="rect">
            <a:avLst/>
          </a:prstGeom>
          <a:noFill/>
          <a:ln w="9525" cap="flat" cmpd="sng">
            <a:solidFill>
              <a:srgbClr val="800000"/>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131112" name="Line 40"/>
          <p:cNvSpPr/>
          <p:nvPr/>
        </p:nvSpPr>
        <p:spPr>
          <a:xfrm>
            <a:off x="5216525" y="3143250"/>
            <a:ext cx="390525" cy="0"/>
          </a:xfrm>
          <a:prstGeom prst="line">
            <a:avLst/>
          </a:prstGeom>
          <a:ln w="9525" cap="flat" cmpd="sng">
            <a:solidFill>
              <a:srgbClr val="800000"/>
            </a:solidFill>
            <a:prstDash val="solid"/>
            <a:headEnd type="none" w="med" len="med"/>
            <a:tailEnd type="none" w="med" len="med"/>
          </a:ln>
        </p:spPr>
      </p:sp>
      <p:sp>
        <p:nvSpPr>
          <p:cNvPr id="131113" name="Line 41"/>
          <p:cNvSpPr/>
          <p:nvPr/>
        </p:nvSpPr>
        <p:spPr>
          <a:xfrm>
            <a:off x="5221288" y="3498850"/>
            <a:ext cx="390525" cy="0"/>
          </a:xfrm>
          <a:prstGeom prst="line">
            <a:avLst/>
          </a:prstGeom>
          <a:ln w="9525" cap="flat" cmpd="sng">
            <a:solidFill>
              <a:srgbClr val="800000"/>
            </a:solidFill>
            <a:prstDash val="solid"/>
            <a:headEnd type="none" w="med" len="med"/>
            <a:tailEnd type="none" w="med" len="med"/>
          </a:ln>
        </p:spPr>
      </p:sp>
      <p:sp>
        <p:nvSpPr>
          <p:cNvPr id="131114" name="Text Box 42"/>
          <p:cNvSpPr txBox="1"/>
          <p:nvPr/>
        </p:nvSpPr>
        <p:spPr>
          <a:xfrm>
            <a:off x="5229225" y="2752725"/>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 5</a:t>
            </a:r>
          </a:p>
        </p:txBody>
      </p:sp>
      <p:sp>
        <p:nvSpPr>
          <p:cNvPr id="131115" name="Line 43"/>
          <p:cNvSpPr/>
          <p:nvPr/>
        </p:nvSpPr>
        <p:spPr>
          <a:xfrm>
            <a:off x="5781675" y="3148013"/>
            <a:ext cx="390525" cy="0"/>
          </a:xfrm>
          <a:prstGeom prst="line">
            <a:avLst/>
          </a:prstGeom>
          <a:ln w="9525" cap="flat" cmpd="sng">
            <a:solidFill>
              <a:srgbClr val="800000"/>
            </a:solidFill>
            <a:prstDash val="solid"/>
            <a:headEnd type="none" w="med" len="med"/>
            <a:tailEnd type="none" w="med" len="med"/>
          </a:ln>
        </p:spPr>
      </p:sp>
      <p:sp>
        <p:nvSpPr>
          <p:cNvPr id="131116" name="Line 44"/>
          <p:cNvSpPr/>
          <p:nvPr/>
        </p:nvSpPr>
        <p:spPr>
          <a:xfrm>
            <a:off x="5786438" y="3503613"/>
            <a:ext cx="390525" cy="0"/>
          </a:xfrm>
          <a:prstGeom prst="line">
            <a:avLst/>
          </a:prstGeom>
          <a:ln w="9525" cap="flat" cmpd="sng">
            <a:solidFill>
              <a:srgbClr val="800000"/>
            </a:solidFill>
            <a:prstDash val="solid"/>
            <a:headEnd type="none" w="med" len="med"/>
            <a:tailEnd type="none" w="med" len="med"/>
          </a:ln>
        </p:spPr>
      </p:sp>
      <p:sp>
        <p:nvSpPr>
          <p:cNvPr id="131117" name="Text Box 45"/>
          <p:cNvSpPr txBox="1"/>
          <p:nvPr/>
        </p:nvSpPr>
        <p:spPr>
          <a:xfrm>
            <a:off x="5807075" y="3125788"/>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1*</a:t>
            </a:r>
          </a:p>
        </p:txBody>
      </p:sp>
      <p:sp>
        <p:nvSpPr>
          <p:cNvPr id="131118" name="Text Box 46"/>
          <p:cNvSpPr txBox="1"/>
          <p:nvPr/>
        </p:nvSpPr>
        <p:spPr>
          <a:xfrm>
            <a:off x="5216525" y="3133725"/>
            <a:ext cx="295275"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1*</a:t>
            </a:r>
          </a:p>
        </p:txBody>
      </p:sp>
      <p:sp>
        <p:nvSpPr>
          <p:cNvPr id="131119" name="Text Box 47"/>
          <p:cNvSpPr txBox="1"/>
          <p:nvPr/>
        </p:nvSpPr>
        <p:spPr>
          <a:xfrm>
            <a:off x="5845175" y="3514725"/>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2</a:t>
            </a:r>
          </a:p>
        </p:txBody>
      </p:sp>
      <p:sp>
        <p:nvSpPr>
          <p:cNvPr id="131120" name="Text Box 48"/>
          <p:cNvSpPr txBox="1"/>
          <p:nvPr/>
        </p:nvSpPr>
        <p:spPr>
          <a:xfrm>
            <a:off x="7013575" y="3113088"/>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3</a:t>
            </a:r>
          </a:p>
        </p:txBody>
      </p:sp>
      <p:sp>
        <p:nvSpPr>
          <p:cNvPr id="131121" name="Rectangle 49"/>
          <p:cNvSpPr/>
          <p:nvPr/>
        </p:nvSpPr>
        <p:spPr>
          <a:xfrm>
            <a:off x="6380163" y="2746375"/>
            <a:ext cx="376237" cy="1130300"/>
          </a:xfrm>
          <a:prstGeom prst="rect">
            <a:avLst/>
          </a:prstGeom>
          <a:noFill/>
          <a:ln w="9525" cap="flat" cmpd="sng">
            <a:solidFill>
              <a:srgbClr val="800000"/>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131122" name="Line 50"/>
          <p:cNvSpPr/>
          <p:nvPr/>
        </p:nvSpPr>
        <p:spPr>
          <a:xfrm>
            <a:off x="6380163" y="3114675"/>
            <a:ext cx="390525" cy="0"/>
          </a:xfrm>
          <a:prstGeom prst="line">
            <a:avLst/>
          </a:prstGeom>
          <a:ln w="9525" cap="flat" cmpd="sng">
            <a:solidFill>
              <a:srgbClr val="800000"/>
            </a:solidFill>
            <a:prstDash val="solid"/>
            <a:headEnd type="none" w="med" len="med"/>
            <a:tailEnd type="none" w="med" len="med"/>
          </a:ln>
        </p:spPr>
      </p:sp>
      <p:sp>
        <p:nvSpPr>
          <p:cNvPr id="131123" name="Line 51"/>
          <p:cNvSpPr/>
          <p:nvPr/>
        </p:nvSpPr>
        <p:spPr>
          <a:xfrm>
            <a:off x="6372225" y="3470275"/>
            <a:ext cx="390525" cy="0"/>
          </a:xfrm>
          <a:prstGeom prst="line">
            <a:avLst/>
          </a:prstGeom>
          <a:ln w="9525" cap="flat" cmpd="sng">
            <a:solidFill>
              <a:srgbClr val="800000"/>
            </a:solidFill>
            <a:prstDash val="solid"/>
            <a:headEnd type="none" w="med" len="med"/>
            <a:tailEnd type="none" w="med" len="med"/>
          </a:ln>
        </p:spPr>
      </p:sp>
      <p:sp>
        <p:nvSpPr>
          <p:cNvPr id="131124" name="Rectangle 52"/>
          <p:cNvSpPr/>
          <p:nvPr/>
        </p:nvSpPr>
        <p:spPr>
          <a:xfrm>
            <a:off x="6945313" y="2714625"/>
            <a:ext cx="376237" cy="1130300"/>
          </a:xfrm>
          <a:prstGeom prst="rect">
            <a:avLst/>
          </a:prstGeom>
          <a:noFill/>
          <a:ln w="9525" cap="flat" cmpd="sng">
            <a:solidFill>
              <a:srgbClr val="800000"/>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131125" name="Rectangle 53"/>
          <p:cNvSpPr/>
          <p:nvPr/>
        </p:nvSpPr>
        <p:spPr>
          <a:xfrm>
            <a:off x="7516813" y="2716213"/>
            <a:ext cx="376237" cy="1130300"/>
          </a:xfrm>
          <a:prstGeom prst="rect">
            <a:avLst/>
          </a:prstGeom>
          <a:noFill/>
          <a:ln w="9525" cap="flat" cmpd="sng">
            <a:solidFill>
              <a:srgbClr val="800000"/>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131126" name="Line 54"/>
          <p:cNvSpPr/>
          <p:nvPr/>
        </p:nvSpPr>
        <p:spPr>
          <a:xfrm>
            <a:off x="6934200" y="3108325"/>
            <a:ext cx="390525" cy="0"/>
          </a:xfrm>
          <a:prstGeom prst="line">
            <a:avLst/>
          </a:prstGeom>
          <a:ln w="9525" cap="flat" cmpd="sng">
            <a:solidFill>
              <a:srgbClr val="800000"/>
            </a:solidFill>
            <a:prstDash val="solid"/>
            <a:headEnd type="none" w="med" len="med"/>
            <a:tailEnd type="none" w="med" len="med"/>
          </a:ln>
        </p:spPr>
      </p:sp>
      <p:sp>
        <p:nvSpPr>
          <p:cNvPr id="131127" name="Line 55"/>
          <p:cNvSpPr/>
          <p:nvPr/>
        </p:nvSpPr>
        <p:spPr>
          <a:xfrm>
            <a:off x="6938963" y="3463925"/>
            <a:ext cx="390525" cy="0"/>
          </a:xfrm>
          <a:prstGeom prst="line">
            <a:avLst/>
          </a:prstGeom>
          <a:ln w="9525" cap="flat" cmpd="sng">
            <a:solidFill>
              <a:srgbClr val="800000"/>
            </a:solidFill>
            <a:prstDash val="solid"/>
            <a:headEnd type="none" w="med" len="med"/>
            <a:tailEnd type="none" w="med" len="med"/>
          </a:ln>
        </p:spPr>
      </p:sp>
      <p:sp>
        <p:nvSpPr>
          <p:cNvPr id="131128" name="Text Box 56"/>
          <p:cNvSpPr txBox="1"/>
          <p:nvPr/>
        </p:nvSpPr>
        <p:spPr>
          <a:xfrm>
            <a:off x="7023100" y="2730500"/>
            <a:ext cx="282575"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5</a:t>
            </a:r>
          </a:p>
        </p:txBody>
      </p:sp>
      <p:sp>
        <p:nvSpPr>
          <p:cNvPr id="131129" name="Line 57"/>
          <p:cNvSpPr/>
          <p:nvPr/>
        </p:nvSpPr>
        <p:spPr>
          <a:xfrm>
            <a:off x="7512050" y="3125788"/>
            <a:ext cx="390525" cy="0"/>
          </a:xfrm>
          <a:prstGeom prst="line">
            <a:avLst/>
          </a:prstGeom>
          <a:ln w="9525" cap="flat" cmpd="sng">
            <a:solidFill>
              <a:srgbClr val="800000"/>
            </a:solidFill>
            <a:prstDash val="solid"/>
            <a:headEnd type="none" w="med" len="med"/>
            <a:tailEnd type="none" w="med" len="med"/>
          </a:ln>
        </p:spPr>
      </p:sp>
      <p:sp>
        <p:nvSpPr>
          <p:cNvPr id="131130" name="Line 58"/>
          <p:cNvSpPr/>
          <p:nvPr/>
        </p:nvSpPr>
        <p:spPr>
          <a:xfrm>
            <a:off x="7516813" y="3481388"/>
            <a:ext cx="390525" cy="0"/>
          </a:xfrm>
          <a:prstGeom prst="line">
            <a:avLst/>
          </a:prstGeom>
          <a:ln w="9525" cap="flat" cmpd="sng">
            <a:solidFill>
              <a:srgbClr val="800000"/>
            </a:solidFill>
            <a:prstDash val="solid"/>
            <a:headEnd type="none" w="med" len="med"/>
            <a:tailEnd type="none" w="med" len="med"/>
          </a:ln>
        </p:spPr>
      </p:sp>
      <p:sp>
        <p:nvSpPr>
          <p:cNvPr id="131131" name="Text Box 59"/>
          <p:cNvSpPr txBox="1"/>
          <p:nvPr/>
        </p:nvSpPr>
        <p:spPr>
          <a:xfrm>
            <a:off x="7562850" y="2735263"/>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5*</a:t>
            </a:r>
          </a:p>
        </p:txBody>
      </p:sp>
      <p:sp>
        <p:nvSpPr>
          <p:cNvPr id="131132" name="Text Box 60"/>
          <p:cNvSpPr txBox="1"/>
          <p:nvPr/>
        </p:nvSpPr>
        <p:spPr>
          <a:xfrm>
            <a:off x="6994525" y="3475038"/>
            <a:ext cx="363538"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2*</a:t>
            </a:r>
          </a:p>
        </p:txBody>
      </p:sp>
      <p:sp>
        <p:nvSpPr>
          <p:cNvPr id="131133" name="Text Box 61"/>
          <p:cNvSpPr txBox="1"/>
          <p:nvPr/>
        </p:nvSpPr>
        <p:spPr>
          <a:xfrm>
            <a:off x="7600950" y="3124200"/>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3</a:t>
            </a:r>
          </a:p>
        </p:txBody>
      </p:sp>
      <p:sp>
        <p:nvSpPr>
          <p:cNvPr id="131134" name="Text Box 62"/>
          <p:cNvSpPr txBox="1"/>
          <p:nvPr/>
        </p:nvSpPr>
        <p:spPr>
          <a:xfrm>
            <a:off x="7600950" y="3489325"/>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4</a:t>
            </a:r>
          </a:p>
        </p:txBody>
      </p:sp>
      <p:sp>
        <p:nvSpPr>
          <p:cNvPr id="131135" name="Text Box 63"/>
          <p:cNvSpPr txBox="1"/>
          <p:nvPr/>
        </p:nvSpPr>
        <p:spPr>
          <a:xfrm>
            <a:off x="1628775" y="2251075"/>
            <a:ext cx="6911975" cy="457200"/>
          </a:xfrm>
          <a:prstGeom prst="rect">
            <a:avLst/>
          </a:prstGeom>
          <a:noFill/>
          <a:ln w="9525">
            <a:noFill/>
          </a:ln>
        </p:spPr>
        <p:txBody>
          <a:bodyPr>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 1      2     3     4    1     2     5    1     2     3     4     5   </a:t>
            </a:r>
          </a:p>
        </p:txBody>
      </p:sp>
      <p:sp>
        <p:nvSpPr>
          <p:cNvPr id="131136" name="Text Box 64"/>
          <p:cNvSpPr txBox="1"/>
          <p:nvPr/>
        </p:nvSpPr>
        <p:spPr>
          <a:xfrm>
            <a:off x="3068638" y="3148013"/>
            <a:ext cx="242887"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2</a:t>
            </a:r>
          </a:p>
        </p:txBody>
      </p:sp>
      <p:sp>
        <p:nvSpPr>
          <p:cNvPr id="131137" name="Text Box 65"/>
          <p:cNvSpPr txBox="1"/>
          <p:nvPr/>
        </p:nvSpPr>
        <p:spPr>
          <a:xfrm>
            <a:off x="3627438" y="3511550"/>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3</a:t>
            </a:r>
          </a:p>
        </p:txBody>
      </p:sp>
      <p:sp>
        <p:nvSpPr>
          <p:cNvPr id="131138" name="Text Box 66"/>
          <p:cNvSpPr txBox="1"/>
          <p:nvPr/>
        </p:nvSpPr>
        <p:spPr>
          <a:xfrm>
            <a:off x="4738688" y="3152775"/>
            <a:ext cx="258762"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1</a:t>
            </a:r>
          </a:p>
        </p:txBody>
      </p:sp>
      <p:sp>
        <p:nvSpPr>
          <p:cNvPr id="131139" name="Text Box 67"/>
          <p:cNvSpPr txBox="1"/>
          <p:nvPr/>
        </p:nvSpPr>
        <p:spPr>
          <a:xfrm>
            <a:off x="4756150" y="3502025"/>
            <a:ext cx="269875"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2</a:t>
            </a:r>
          </a:p>
        </p:txBody>
      </p:sp>
      <p:sp>
        <p:nvSpPr>
          <p:cNvPr id="131140" name="Text Box 68"/>
          <p:cNvSpPr txBox="1"/>
          <p:nvPr/>
        </p:nvSpPr>
        <p:spPr>
          <a:xfrm>
            <a:off x="5311775" y="3509963"/>
            <a:ext cx="269875"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2</a:t>
            </a:r>
          </a:p>
        </p:txBody>
      </p:sp>
      <p:sp>
        <p:nvSpPr>
          <p:cNvPr id="131141" name="Text Box 69"/>
          <p:cNvSpPr txBox="1"/>
          <p:nvPr/>
        </p:nvSpPr>
        <p:spPr>
          <a:xfrm>
            <a:off x="5773738" y="2757488"/>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 5</a:t>
            </a:r>
          </a:p>
        </p:txBody>
      </p:sp>
      <p:sp>
        <p:nvSpPr>
          <p:cNvPr id="131142" name="Text Box 70"/>
          <p:cNvSpPr txBox="1"/>
          <p:nvPr/>
        </p:nvSpPr>
        <p:spPr>
          <a:xfrm>
            <a:off x="6391275" y="3106738"/>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1*</a:t>
            </a:r>
          </a:p>
        </p:txBody>
      </p:sp>
      <p:sp>
        <p:nvSpPr>
          <p:cNvPr id="131143" name="Text Box 71"/>
          <p:cNvSpPr txBox="1"/>
          <p:nvPr/>
        </p:nvSpPr>
        <p:spPr>
          <a:xfrm>
            <a:off x="6429375" y="3495675"/>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2</a:t>
            </a:r>
          </a:p>
        </p:txBody>
      </p:sp>
      <p:sp>
        <p:nvSpPr>
          <p:cNvPr id="131144" name="Text Box 72"/>
          <p:cNvSpPr txBox="1"/>
          <p:nvPr/>
        </p:nvSpPr>
        <p:spPr>
          <a:xfrm>
            <a:off x="6357938" y="2738438"/>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 5</a:t>
            </a:r>
          </a:p>
        </p:txBody>
      </p:sp>
      <p:sp>
        <p:nvSpPr>
          <p:cNvPr id="131145" name="Text Box 73"/>
          <p:cNvSpPr txBox="1"/>
          <p:nvPr/>
        </p:nvSpPr>
        <p:spPr>
          <a:xfrm>
            <a:off x="8166100" y="2732088"/>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5*</a:t>
            </a:r>
          </a:p>
        </p:txBody>
      </p:sp>
      <p:sp>
        <p:nvSpPr>
          <p:cNvPr id="131146" name="Text Box 74"/>
          <p:cNvSpPr txBox="1"/>
          <p:nvPr/>
        </p:nvSpPr>
        <p:spPr>
          <a:xfrm>
            <a:off x="8204200" y="3121025"/>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3</a:t>
            </a:r>
          </a:p>
        </p:txBody>
      </p:sp>
      <p:sp>
        <p:nvSpPr>
          <p:cNvPr id="131147" name="Text Box 75"/>
          <p:cNvSpPr txBox="1"/>
          <p:nvPr/>
        </p:nvSpPr>
        <p:spPr>
          <a:xfrm>
            <a:off x="8204200" y="3486150"/>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4</a:t>
            </a:r>
          </a:p>
        </p:txBody>
      </p:sp>
      <p:sp>
        <p:nvSpPr>
          <p:cNvPr id="131148" name="Text Box 76"/>
          <p:cNvSpPr txBox="1"/>
          <p:nvPr/>
        </p:nvSpPr>
        <p:spPr>
          <a:xfrm>
            <a:off x="1643063" y="3867150"/>
            <a:ext cx="6911975"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                                                </a:t>
            </a:r>
            <a:r>
              <a:rPr lang="zh-CN" altLang="en-US" sz="2400" i="0" dirty="0">
                <a:solidFill>
                  <a:srgbClr val="006600"/>
                </a:solidFill>
                <a:latin typeface="Arial" panose="020B0604020202020204" pitchFamily="34" charset="0"/>
                <a:ea typeface="宋体" panose="02010600030101010101" pitchFamily="2" charset="-122"/>
              </a:rPr>
              <a:t>√    √                 √</a:t>
            </a:r>
            <a:r>
              <a:rPr lang="zh-CN" altLang="en-US" sz="2400" b="0" i="0" dirty="0">
                <a:solidFill>
                  <a:schemeClr val="tx1"/>
                </a:solidFill>
                <a:latin typeface="Arial" panose="020B0604020202020204" pitchFamily="34" charset="0"/>
                <a:ea typeface="宋体" panose="02010600030101010101" pitchFamily="2" charset="-122"/>
              </a:rPr>
              <a:t> </a:t>
            </a:r>
          </a:p>
        </p:txBody>
      </p:sp>
      <p:sp>
        <p:nvSpPr>
          <p:cNvPr id="131149" name="Text Box 77"/>
          <p:cNvSpPr txBox="1"/>
          <p:nvPr/>
        </p:nvSpPr>
        <p:spPr>
          <a:xfrm>
            <a:off x="317500" y="2851150"/>
            <a:ext cx="1290638" cy="457200"/>
          </a:xfrm>
          <a:prstGeom prst="rect">
            <a:avLst/>
          </a:prstGeom>
          <a:noFill/>
          <a:ln w="9525">
            <a:noFill/>
          </a:ln>
        </p:spPr>
        <p:txBody>
          <a:bodyPr>
            <a:spAutoFit/>
          </a:bodyPr>
          <a:lstStyle/>
          <a:p>
            <a:pPr eaLnBrk="1" hangingPunct="1">
              <a:spcBef>
                <a:spcPct val="50000"/>
              </a:spcBef>
            </a:pPr>
            <a:r>
              <a:rPr lang="zh-CN" altLang="en-US" sz="2400" i="0" dirty="0">
                <a:solidFill>
                  <a:schemeClr val="tx1"/>
                </a:solidFill>
                <a:latin typeface="Arial" panose="020B0604020202020204" pitchFamily="34" charset="0"/>
                <a:ea typeface="黑体" panose="02010609060101010101" pitchFamily="49" charset="-122"/>
              </a:rPr>
              <a:t>3行</a:t>
            </a:r>
            <a:r>
              <a:rPr lang="en-US" altLang="zh-CN" sz="2400" i="0" dirty="0">
                <a:solidFill>
                  <a:schemeClr val="tx1"/>
                </a:solidFill>
                <a:latin typeface="Arial" panose="020B0604020202020204" pitchFamily="34" charset="0"/>
                <a:ea typeface="黑体" panose="02010609060101010101" pitchFamily="49" charset="-122"/>
              </a:rPr>
              <a:t>/</a:t>
            </a:r>
            <a:r>
              <a:rPr lang="zh-CN" altLang="en-US" sz="2400" i="0" dirty="0">
                <a:solidFill>
                  <a:schemeClr val="tx1"/>
                </a:solidFill>
                <a:latin typeface="Arial" panose="020B0604020202020204" pitchFamily="34" charset="0"/>
                <a:ea typeface="黑体" panose="02010609060101010101" pitchFamily="49" charset="-122"/>
              </a:rPr>
              <a:t>组</a:t>
            </a:r>
            <a:endParaRPr lang="en-US" altLang="zh-CN" sz="2400" i="0" dirty="0">
              <a:solidFill>
                <a:schemeClr val="tx1"/>
              </a:solidFill>
              <a:latin typeface="Arial" panose="020B0604020202020204" pitchFamily="34" charset="0"/>
              <a:ea typeface="黑体" panose="02010609060101010101" pitchFamily="49" charset="-122"/>
            </a:endParaRPr>
          </a:p>
        </p:txBody>
      </p:sp>
      <p:sp>
        <p:nvSpPr>
          <p:cNvPr id="131150" name="Rectangle 78"/>
          <p:cNvSpPr/>
          <p:nvPr/>
        </p:nvSpPr>
        <p:spPr>
          <a:xfrm>
            <a:off x="8101013" y="4254500"/>
            <a:ext cx="376237" cy="1452563"/>
          </a:xfrm>
          <a:prstGeom prst="rect">
            <a:avLst/>
          </a:prstGeom>
          <a:noFill/>
          <a:ln w="9525" cap="flat" cmpd="sng">
            <a:solidFill>
              <a:srgbClr val="800000"/>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131151" name="Line 79"/>
          <p:cNvSpPr/>
          <p:nvPr/>
        </p:nvSpPr>
        <p:spPr>
          <a:xfrm>
            <a:off x="8101013" y="4673600"/>
            <a:ext cx="390525" cy="0"/>
          </a:xfrm>
          <a:prstGeom prst="line">
            <a:avLst/>
          </a:prstGeom>
          <a:ln w="9525" cap="flat" cmpd="sng">
            <a:solidFill>
              <a:srgbClr val="800000"/>
            </a:solidFill>
            <a:prstDash val="solid"/>
            <a:headEnd type="none" w="med" len="med"/>
            <a:tailEnd type="none" w="med" len="med"/>
          </a:ln>
        </p:spPr>
      </p:sp>
      <p:sp>
        <p:nvSpPr>
          <p:cNvPr id="131152" name="Line 80"/>
          <p:cNvSpPr/>
          <p:nvPr/>
        </p:nvSpPr>
        <p:spPr>
          <a:xfrm>
            <a:off x="8093075" y="5003800"/>
            <a:ext cx="390525" cy="0"/>
          </a:xfrm>
          <a:prstGeom prst="line">
            <a:avLst/>
          </a:prstGeom>
          <a:ln w="9525" cap="flat" cmpd="sng">
            <a:solidFill>
              <a:srgbClr val="800000"/>
            </a:solidFill>
            <a:prstDash val="solid"/>
            <a:headEnd type="none" w="med" len="med"/>
            <a:tailEnd type="none" w="med" len="med"/>
          </a:ln>
        </p:spPr>
      </p:sp>
      <p:sp>
        <p:nvSpPr>
          <p:cNvPr id="131153" name="Rectangle 81"/>
          <p:cNvSpPr/>
          <p:nvPr/>
        </p:nvSpPr>
        <p:spPr>
          <a:xfrm>
            <a:off x="1778000" y="4283075"/>
            <a:ext cx="376238" cy="1373188"/>
          </a:xfrm>
          <a:prstGeom prst="rect">
            <a:avLst/>
          </a:prstGeom>
          <a:noFill/>
          <a:ln w="9525" cap="flat" cmpd="sng">
            <a:solidFill>
              <a:srgbClr val="800000"/>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131154" name="Rectangle 82"/>
          <p:cNvSpPr/>
          <p:nvPr/>
        </p:nvSpPr>
        <p:spPr>
          <a:xfrm>
            <a:off x="2374900" y="4271963"/>
            <a:ext cx="376238" cy="1398587"/>
          </a:xfrm>
          <a:prstGeom prst="rect">
            <a:avLst/>
          </a:prstGeom>
          <a:noFill/>
          <a:ln w="9525" cap="flat" cmpd="sng">
            <a:solidFill>
              <a:srgbClr val="800000"/>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131155" name="Line 83"/>
          <p:cNvSpPr/>
          <p:nvPr/>
        </p:nvSpPr>
        <p:spPr>
          <a:xfrm>
            <a:off x="1779588" y="4664075"/>
            <a:ext cx="390525" cy="0"/>
          </a:xfrm>
          <a:prstGeom prst="line">
            <a:avLst/>
          </a:prstGeom>
          <a:ln w="9525" cap="flat" cmpd="sng">
            <a:solidFill>
              <a:srgbClr val="800000"/>
            </a:solidFill>
            <a:prstDash val="solid"/>
            <a:headEnd type="none" w="med" len="med"/>
            <a:tailEnd type="none" w="med" len="med"/>
          </a:ln>
        </p:spPr>
      </p:sp>
      <p:sp>
        <p:nvSpPr>
          <p:cNvPr id="131156" name="Line 84"/>
          <p:cNvSpPr/>
          <p:nvPr/>
        </p:nvSpPr>
        <p:spPr>
          <a:xfrm>
            <a:off x="1771650" y="5032375"/>
            <a:ext cx="390525" cy="0"/>
          </a:xfrm>
          <a:prstGeom prst="line">
            <a:avLst/>
          </a:prstGeom>
          <a:ln w="9525" cap="flat" cmpd="sng">
            <a:solidFill>
              <a:srgbClr val="800000"/>
            </a:solidFill>
            <a:prstDash val="solid"/>
            <a:headEnd type="none" w="med" len="med"/>
            <a:tailEnd type="none" w="med" len="med"/>
          </a:ln>
        </p:spPr>
      </p:sp>
      <p:sp>
        <p:nvSpPr>
          <p:cNvPr id="131157" name="Text Box 85"/>
          <p:cNvSpPr txBox="1"/>
          <p:nvPr/>
        </p:nvSpPr>
        <p:spPr>
          <a:xfrm>
            <a:off x="1792288" y="4286250"/>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1*</a:t>
            </a:r>
          </a:p>
        </p:txBody>
      </p:sp>
      <p:sp>
        <p:nvSpPr>
          <p:cNvPr id="131158" name="Line 86"/>
          <p:cNvSpPr/>
          <p:nvPr/>
        </p:nvSpPr>
        <p:spPr>
          <a:xfrm>
            <a:off x="2382838" y="4668838"/>
            <a:ext cx="390525" cy="0"/>
          </a:xfrm>
          <a:prstGeom prst="line">
            <a:avLst/>
          </a:prstGeom>
          <a:ln w="9525" cap="flat" cmpd="sng">
            <a:solidFill>
              <a:srgbClr val="800000"/>
            </a:solidFill>
            <a:prstDash val="solid"/>
            <a:headEnd type="none" w="med" len="med"/>
            <a:tailEnd type="none" w="med" len="med"/>
          </a:ln>
        </p:spPr>
      </p:sp>
      <p:sp>
        <p:nvSpPr>
          <p:cNvPr id="131159" name="Line 87"/>
          <p:cNvSpPr/>
          <p:nvPr/>
        </p:nvSpPr>
        <p:spPr>
          <a:xfrm>
            <a:off x="2374900" y="5024438"/>
            <a:ext cx="390525" cy="0"/>
          </a:xfrm>
          <a:prstGeom prst="line">
            <a:avLst/>
          </a:prstGeom>
          <a:ln w="9525" cap="flat" cmpd="sng">
            <a:solidFill>
              <a:srgbClr val="800000"/>
            </a:solidFill>
            <a:prstDash val="solid"/>
            <a:headEnd type="none" w="med" len="med"/>
            <a:tailEnd type="none" w="med" len="med"/>
          </a:ln>
        </p:spPr>
      </p:sp>
      <p:sp>
        <p:nvSpPr>
          <p:cNvPr id="131160" name="Text Box 88"/>
          <p:cNvSpPr txBox="1"/>
          <p:nvPr/>
        </p:nvSpPr>
        <p:spPr>
          <a:xfrm>
            <a:off x="2395538" y="4291013"/>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1*</a:t>
            </a:r>
          </a:p>
        </p:txBody>
      </p:sp>
      <p:sp>
        <p:nvSpPr>
          <p:cNvPr id="131161" name="Text Box 89"/>
          <p:cNvSpPr txBox="1"/>
          <p:nvPr/>
        </p:nvSpPr>
        <p:spPr>
          <a:xfrm>
            <a:off x="4141788" y="5353050"/>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4</a:t>
            </a:r>
          </a:p>
        </p:txBody>
      </p:sp>
      <p:sp>
        <p:nvSpPr>
          <p:cNvPr id="131162" name="Text Box 90"/>
          <p:cNvSpPr txBox="1"/>
          <p:nvPr/>
        </p:nvSpPr>
        <p:spPr>
          <a:xfrm>
            <a:off x="2433638" y="4679950"/>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2</a:t>
            </a:r>
          </a:p>
        </p:txBody>
      </p:sp>
      <p:sp>
        <p:nvSpPr>
          <p:cNvPr id="131163" name="Text Box 91"/>
          <p:cNvSpPr txBox="1"/>
          <p:nvPr/>
        </p:nvSpPr>
        <p:spPr>
          <a:xfrm>
            <a:off x="3048000" y="5019675"/>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3</a:t>
            </a:r>
          </a:p>
        </p:txBody>
      </p:sp>
      <p:sp>
        <p:nvSpPr>
          <p:cNvPr id="131164" name="Rectangle 92"/>
          <p:cNvSpPr/>
          <p:nvPr/>
        </p:nvSpPr>
        <p:spPr>
          <a:xfrm>
            <a:off x="2974975" y="4268788"/>
            <a:ext cx="376238" cy="1425575"/>
          </a:xfrm>
          <a:prstGeom prst="rect">
            <a:avLst/>
          </a:prstGeom>
          <a:noFill/>
          <a:ln w="9525" cap="flat" cmpd="sng">
            <a:solidFill>
              <a:srgbClr val="800000"/>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131165" name="Line 93"/>
          <p:cNvSpPr/>
          <p:nvPr/>
        </p:nvSpPr>
        <p:spPr>
          <a:xfrm>
            <a:off x="2974975" y="4662488"/>
            <a:ext cx="390525" cy="0"/>
          </a:xfrm>
          <a:prstGeom prst="line">
            <a:avLst/>
          </a:prstGeom>
          <a:ln w="9525" cap="flat" cmpd="sng">
            <a:solidFill>
              <a:srgbClr val="800000"/>
            </a:solidFill>
            <a:prstDash val="solid"/>
            <a:headEnd type="none" w="med" len="med"/>
            <a:tailEnd type="none" w="med" len="med"/>
          </a:ln>
        </p:spPr>
      </p:sp>
      <p:sp>
        <p:nvSpPr>
          <p:cNvPr id="131166" name="Line 94"/>
          <p:cNvSpPr/>
          <p:nvPr/>
        </p:nvSpPr>
        <p:spPr>
          <a:xfrm>
            <a:off x="2967038" y="5018088"/>
            <a:ext cx="390525" cy="0"/>
          </a:xfrm>
          <a:prstGeom prst="line">
            <a:avLst/>
          </a:prstGeom>
          <a:ln w="9525" cap="flat" cmpd="sng">
            <a:solidFill>
              <a:srgbClr val="800000"/>
            </a:solidFill>
            <a:prstDash val="solid"/>
            <a:headEnd type="none" w="med" len="med"/>
            <a:tailEnd type="none" w="med" len="med"/>
          </a:ln>
        </p:spPr>
      </p:sp>
      <p:sp>
        <p:nvSpPr>
          <p:cNvPr id="131167" name="Text Box 95"/>
          <p:cNvSpPr txBox="1"/>
          <p:nvPr/>
        </p:nvSpPr>
        <p:spPr>
          <a:xfrm>
            <a:off x="2974975" y="4297363"/>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1*</a:t>
            </a:r>
          </a:p>
        </p:txBody>
      </p:sp>
      <p:sp>
        <p:nvSpPr>
          <p:cNvPr id="131168" name="Rectangle 96"/>
          <p:cNvSpPr/>
          <p:nvPr/>
        </p:nvSpPr>
        <p:spPr>
          <a:xfrm>
            <a:off x="3540125" y="4275138"/>
            <a:ext cx="376238" cy="1412875"/>
          </a:xfrm>
          <a:prstGeom prst="rect">
            <a:avLst/>
          </a:prstGeom>
          <a:noFill/>
          <a:ln w="9525" cap="flat" cmpd="sng">
            <a:solidFill>
              <a:srgbClr val="800000"/>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131169" name="Rectangle 97"/>
          <p:cNvSpPr/>
          <p:nvPr/>
        </p:nvSpPr>
        <p:spPr>
          <a:xfrm>
            <a:off x="4086225" y="4264025"/>
            <a:ext cx="376238" cy="1452563"/>
          </a:xfrm>
          <a:prstGeom prst="rect">
            <a:avLst/>
          </a:prstGeom>
          <a:noFill/>
          <a:ln w="9525" cap="flat" cmpd="sng">
            <a:solidFill>
              <a:srgbClr val="800000"/>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131170" name="Line 98"/>
          <p:cNvSpPr/>
          <p:nvPr/>
        </p:nvSpPr>
        <p:spPr>
          <a:xfrm>
            <a:off x="3541713" y="4656138"/>
            <a:ext cx="390525" cy="0"/>
          </a:xfrm>
          <a:prstGeom prst="line">
            <a:avLst/>
          </a:prstGeom>
          <a:ln w="9525" cap="flat" cmpd="sng">
            <a:solidFill>
              <a:srgbClr val="800000"/>
            </a:solidFill>
            <a:prstDash val="solid"/>
            <a:headEnd type="none" w="med" len="med"/>
            <a:tailEnd type="none" w="med" len="med"/>
          </a:ln>
        </p:spPr>
      </p:sp>
      <p:sp>
        <p:nvSpPr>
          <p:cNvPr id="131171" name="Line 99"/>
          <p:cNvSpPr/>
          <p:nvPr/>
        </p:nvSpPr>
        <p:spPr>
          <a:xfrm>
            <a:off x="3533775" y="5024438"/>
            <a:ext cx="390525" cy="0"/>
          </a:xfrm>
          <a:prstGeom prst="line">
            <a:avLst/>
          </a:prstGeom>
          <a:ln w="9525" cap="flat" cmpd="sng">
            <a:solidFill>
              <a:srgbClr val="800000"/>
            </a:solidFill>
            <a:prstDash val="solid"/>
            <a:headEnd type="none" w="med" len="med"/>
            <a:tailEnd type="none" w="med" len="med"/>
          </a:ln>
        </p:spPr>
      </p:sp>
      <p:sp>
        <p:nvSpPr>
          <p:cNvPr id="131172" name="Text Box 100"/>
          <p:cNvSpPr txBox="1"/>
          <p:nvPr/>
        </p:nvSpPr>
        <p:spPr>
          <a:xfrm>
            <a:off x="3603625" y="5345113"/>
            <a:ext cx="214313"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4</a:t>
            </a:r>
          </a:p>
        </p:txBody>
      </p:sp>
      <p:sp>
        <p:nvSpPr>
          <p:cNvPr id="131173" name="Line 101"/>
          <p:cNvSpPr/>
          <p:nvPr/>
        </p:nvSpPr>
        <p:spPr>
          <a:xfrm>
            <a:off x="4094163" y="4660900"/>
            <a:ext cx="390525" cy="0"/>
          </a:xfrm>
          <a:prstGeom prst="line">
            <a:avLst/>
          </a:prstGeom>
          <a:ln w="9525" cap="flat" cmpd="sng">
            <a:solidFill>
              <a:srgbClr val="800000"/>
            </a:solidFill>
            <a:prstDash val="solid"/>
            <a:headEnd type="none" w="med" len="med"/>
            <a:tailEnd type="none" w="med" len="med"/>
          </a:ln>
        </p:spPr>
      </p:sp>
      <p:sp>
        <p:nvSpPr>
          <p:cNvPr id="131174" name="Line 102"/>
          <p:cNvSpPr/>
          <p:nvPr/>
        </p:nvSpPr>
        <p:spPr>
          <a:xfrm>
            <a:off x="4086225" y="5029200"/>
            <a:ext cx="390525" cy="0"/>
          </a:xfrm>
          <a:prstGeom prst="line">
            <a:avLst/>
          </a:prstGeom>
          <a:ln w="9525" cap="flat" cmpd="sng">
            <a:solidFill>
              <a:srgbClr val="800000"/>
            </a:solidFill>
            <a:prstDash val="solid"/>
            <a:headEnd type="none" w="med" len="med"/>
            <a:tailEnd type="none" w="med" len="med"/>
          </a:ln>
        </p:spPr>
      </p:sp>
      <p:sp>
        <p:nvSpPr>
          <p:cNvPr id="131175" name="Text Box 103"/>
          <p:cNvSpPr txBox="1"/>
          <p:nvPr/>
        </p:nvSpPr>
        <p:spPr>
          <a:xfrm>
            <a:off x="5284788" y="5395913"/>
            <a:ext cx="22860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4</a:t>
            </a:r>
          </a:p>
        </p:txBody>
      </p:sp>
      <p:sp>
        <p:nvSpPr>
          <p:cNvPr id="131176" name="Text Box 104"/>
          <p:cNvSpPr txBox="1"/>
          <p:nvPr/>
        </p:nvSpPr>
        <p:spPr>
          <a:xfrm>
            <a:off x="3635375" y="4673600"/>
            <a:ext cx="322263"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2</a:t>
            </a:r>
          </a:p>
        </p:txBody>
      </p:sp>
      <p:sp>
        <p:nvSpPr>
          <p:cNvPr id="131177" name="Text Box 105"/>
          <p:cNvSpPr txBox="1"/>
          <p:nvPr/>
        </p:nvSpPr>
        <p:spPr>
          <a:xfrm>
            <a:off x="5857875" y="5392738"/>
            <a:ext cx="214313"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4</a:t>
            </a:r>
          </a:p>
        </p:txBody>
      </p:sp>
      <p:sp>
        <p:nvSpPr>
          <p:cNvPr id="131178" name="Text Box 106"/>
          <p:cNvSpPr txBox="1"/>
          <p:nvPr/>
        </p:nvSpPr>
        <p:spPr>
          <a:xfrm>
            <a:off x="4144963" y="5037138"/>
            <a:ext cx="295275"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3*</a:t>
            </a:r>
          </a:p>
        </p:txBody>
      </p:sp>
      <p:sp>
        <p:nvSpPr>
          <p:cNvPr id="131179" name="Rectangle 107"/>
          <p:cNvSpPr/>
          <p:nvPr/>
        </p:nvSpPr>
        <p:spPr>
          <a:xfrm>
            <a:off x="4637088" y="4267200"/>
            <a:ext cx="376237" cy="1452563"/>
          </a:xfrm>
          <a:prstGeom prst="rect">
            <a:avLst/>
          </a:prstGeom>
          <a:noFill/>
          <a:ln w="9525" cap="flat" cmpd="sng">
            <a:solidFill>
              <a:srgbClr val="800000"/>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131180" name="Line 108"/>
          <p:cNvSpPr/>
          <p:nvPr/>
        </p:nvSpPr>
        <p:spPr>
          <a:xfrm>
            <a:off x="4637088" y="4660900"/>
            <a:ext cx="390525" cy="0"/>
          </a:xfrm>
          <a:prstGeom prst="line">
            <a:avLst/>
          </a:prstGeom>
          <a:ln w="9525" cap="flat" cmpd="sng">
            <a:solidFill>
              <a:srgbClr val="800000"/>
            </a:solidFill>
            <a:prstDash val="solid"/>
            <a:headEnd type="none" w="med" len="med"/>
            <a:tailEnd type="none" w="med" len="med"/>
          </a:ln>
        </p:spPr>
      </p:sp>
      <p:sp>
        <p:nvSpPr>
          <p:cNvPr id="131181" name="Line 109"/>
          <p:cNvSpPr/>
          <p:nvPr/>
        </p:nvSpPr>
        <p:spPr>
          <a:xfrm>
            <a:off x="4641850" y="5016500"/>
            <a:ext cx="390525" cy="0"/>
          </a:xfrm>
          <a:prstGeom prst="line">
            <a:avLst/>
          </a:prstGeom>
          <a:ln w="9525" cap="flat" cmpd="sng">
            <a:solidFill>
              <a:srgbClr val="800000"/>
            </a:solidFill>
            <a:prstDash val="solid"/>
            <a:headEnd type="none" w="med" len="med"/>
            <a:tailEnd type="none" w="med" len="med"/>
          </a:ln>
        </p:spPr>
      </p:sp>
      <p:sp>
        <p:nvSpPr>
          <p:cNvPr id="131182" name="Text Box 110"/>
          <p:cNvSpPr txBox="1"/>
          <p:nvPr/>
        </p:nvSpPr>
        <p:spPr>
          <a:xfrm>
            <a:off x="4713288" y="4295775"/>
            <a:ext cx="309562"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1*</a:t>
            </a:r>
          </a:p>
        </p:txBody>
      </p:sp>
      <p:sp>
        <p:nvSpPr>
          <p:cNvPr id="131183" name="Rectangle 111"/>
          <p:cNvSpPr/>
          <p:nvPr/>
        </p:nvSpPr>
        <p:spPr>
          <a:xfrm>
            <a:off x="5202238" y="4260850"/>
            <a:ext cx="376237" cy="1454150"/>
          </a:xfrm>
          <a:prstGeom prst="rect">
            <a:avLst/>
          </a:prstGeom>
          <a:noFill/>
          <a:ln w="9525" cap="flat" cmpd="sng">
            <a:solidFill>
              <a:srgbClr val="800000"/>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131184" name="Rectangle 112"/>
          <p:cNvSpPr/>
          <p:nvPr/>
        </p:nvSpPr>
        <p:spPr>
          <a:xfrm>
            <a:off x="5773738" y="4262438"/>
            <a:ext cx="376237" cy="1479550"/>
          </a:xfrm>
          <a:prstGeom prst="rect">
            <a:avLst/>
          </a:prstGeom>
          <a:noFill/>
          <a:ln w="9525" cap="flat" cmpd="sng">
            <a:solidFill>
              <a:srgbClr val="800000"/>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131185" name="Line 113"/>
          <p:cNvSpPr/>
          <p:nvPr/>
        </p:nvSpPr>
        <p:spPr>
          <a:xfrm>
            <a:off x="5203825" y="4667250"/>
            <a:ext cx="390525" cy="0"/>
          </a:xfrm>
          <a:prstGeom prst="line">
            <a:avLst/>
          </a:prstGeom>
          <a:ln w="9525" cap="flat" cmpd="sng">
            <a:solidFill>
              <a:srgbClr val="800000"/>
            </a:solidFill>
            <a:prstDash val="solid"/>
            <a:headEnd type="none" w="med" len="med"/>
            <a:tailEnd type="none" w="med" len="med"/>
          </a:ln>
        </p:spPr>
      </p:sp>
      <p:sp>
        <p:nvSpPr>
          <p:cNvPr id="131186" name="Line 114"/>
          <p:cNvSpPr/>
          <p:nvPr/>
        </p:nvSpPr>
        <p:spPr>
          <a:xfrm>
            <a:off x="5208588" y="5022850"/>
            <a:ext cx="390525" cy="0"/>
          </a:xfrm>
          <a:prstGeom prst="line">
            <a:avLst/>
          </a:prstGeom>
          <a:ln w="9525" cap="flat" cmpd="sng">
            <a:solidFill>
              <a:srgbClr val="800000"/>
            </a:solidFill>
            <a:prstDash val="solid"/>
            <a:headEnd type="none" w="med" len="med"/>
            <a:tailEnd type="none" w="med" len="med"/>
          </a:ln>
        </p:spPr>
      </p:sp>
      <p:sp>
        <p:nvSpPr>
          <p:cNvPr id="131187" name="Text Box 115"/>
          <p:cNvSpPr txBox="1"/>
          <p:nvPr/>
        </p:nvSpPr>
        <p:spPr>
          <a:xfrm>
            <a:off x="5216525" y="4276725"/>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 5</a:t>
            </a:r>
          </a:p>
        </p:txBody>
      </p:sp>
      <p:sp>
        <p:nvSpPr>
          <p:cNvPr id="131188" name="Line 116"/>
          <p:cNvSpPr/>
          <p:nvPr/>
        </p:nvSpPr>
        <p:spPr>
          <a:xfrm>
            <a:off x="5768975" y="4672013"/>
            <a:ext cx="390525" cy="0"/>
          </a:xfrm>
          <a:prstGeom prst="line">
            <a:avLst/>
          </a:prstGeom>
          <a:ln w="9525" cap="flat" cmpd="sng">
            <a:solidFill>
              <a:srgbClr val="800000"/>
            </a:solidFill>
            <a:prstDash val="solid"/>
            <a:headEnd type="none" w="med" len="med"/>
            <a:tailEnd type="none" w="med" len="med"/>
          </a:ln>
        </p:spPr>
      </p:sp>
      <p:sp>
        <p:nvSpPr>
          <p:cNvPr id="131189" name="Line 117"/>
          <p:cNvSpPr/>
          <p:nvPr/>
        </p:nvSpPr>
        <p:spPr>
          <a:xfrm>
            <a:off x="5773738" y="5027613"/>
            <a:ext cx="390525" cy="0"/>
          </a:xfrm>
          <a:prstGeom prst="line">
            <a:avLst/>
          </a:prstGeom>
          <a:ln w="9525" cap="flat" cmpd="sng">
            <a:solidFill>
              <a:srgbClr val="800000"/>
            </a:solidFill>
            <a:prstDash val="solid"/>
            <a:headEnd type="none" w="med" len="med"/>
            <a:tailEnd type="none" w="med" len="med"/>
          </a:ln>
        </p:spPr>
      </p:sp>
      <p:sp>
        <p:nvSpPr>
          <p:cNvPr id="131190" name="Text Box 118"/>
          <p:cNvSpPr txBox="1"/>
          <p:nvPr/>
        </p:nvSpPr>
        <p:spPr>
          <a:xfrm>
            <a:off x="5832475" y="4649788"/>
            <a:ext cx="22860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1</a:t>
            </a:r>
          </a:p>
        </p:txBody>
      </p:sp>
      <p:sp>
        <p:nvSpPr>
          <p:cNvPr id="131191" name="Text Box 119"/>
          <p:cNvSpPr txBox="1"/>
          <p:nvPr/>
        </p:nvSpPr>
        <p:spPr>
          <a:xfrm>
            <a:off x="5203825" y="4657725"/>
            <a:ext cx="295275"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2*</a:t>
            </a:r>
          </a:p>
        </p:txBody>
      </p:sp>
      <p:sp>
        <p:nvSpPr>
          <p:cNvPr id="131192" name="Text Box 120"/>
          <p:cNvSpPr txBox="1"/>
          <p:nvPr/>
        </p:nvSpPr>
        <p:spPr>
          <a:xfrm>
            <a:off x="5832475" y="5038725"/>
            <a:ext cx="322263"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3*</a:t>
            </a:r>
          </a:p>
        </p:txBody>
      </p:sp>
      <p:sp>
        <p:nvSpPr>
          <p:cNvPr id="131193" name="Text Box 121"/>
          <p:cNvSpPr txBox="1"/>
          <p:nvPr/>
        </p:nvSpPr>
        <p:spPr>
          <a:xfrm>
            <a:off x="7000875" y="4637088"/>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1</a:t>
            </a:r>
          </a:p>
        </p:txBody>
      </p:sp>
      <p:sp>
        <p:nvSpPr>
          <p:cNvPr id="131194" name="Rectangle 122"/>
          <p:cNvSpPr/>
          <p:nvPr/>
        </p:nvSpPr>
        <p:spPr>
          <a:xfrm>
            <a:off x="6919913" y="4244975"/>
            <a:ext cx="376237" cy="1465263"/>
          </a:xfrm>
          <a:prstGeom prst="rect">
            <a:avLst/>
          </a:prstGeom>
          <a:noFill/>
          <a:ln w="9525" cap="flat" cmpd="sng">
            <a:solidFill>
              <a:srgbClr val="800000"/>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131195" name="Line 123"/>
          <p:cNvSpPr/>
          <p:nvPr/>
        </p:nvSpPr>
        <p:spPr>
          <a:xfrm>
            <a:off x="6367463" y="4638675"/>
            <a:ext cx="390525" cy="0"/>
          </a:xfrm>
          <a:prstGeom prst="line">
            <a:avLst/>
          </a:prstGeom>
          <a:ln w="9525" cap="flat" cmpd="sng">
            <a:solidFill>
              <a:srgbClr val="800000"/>
            </a:solidFill>
            <a:prstDash val="solid"/>
            <a:headEnd type="none" w="med" len="med"/>
            <a:tailEnd type="none" w="med" len="med"/>
          </a:ln>
        </p:spPr>
      </p:sp>
      <p:sp>
        <p:nvSpPr>
          <p:cNvPr id="131196" name="Line 124"/>
          <p:cNvSpPr/>
          <p:nvPr/>
        </p:nvSpPr>
        <p:spPr>
          <a:xfrm>
            <a:off x="6359525" y="4994275"/>
            <a:ext cx="390525" cy="0"/>
          </a:xfrm>
          <a:prstGeom prst="line">
            <a:avLst/>
          </a:prstGeom>
          <a:ln w="9525" cap="flat" cmpd="sng">
            <a:solidFill>
              <a:srgbClr val="800000"/>
            </a:solidFill>
            <a:prstDash val="solid"/>
            <a:headEnd type="none" w="med" len="med"/>
            <a:tailEnd type="none" w="med" len="med"/>
          </a:ln>
        </p:spPr>
      </p:sp>
      <p:sp>
        <p:nvSpPr>
          <p:cNvPr id="131197" name="Rectangle 125"/>
          <p:cNvSpPr/>
          <p:nvPr/>
        </p:nvSpPr>
        <p:spPr>
          <a:xfrm>
            <a:off x="6380163" y="4251325"/>
            <a:ext cx="376237" cy="1479550"/>
          </a:xfrm>
          <a:prstGeom prst="rect">
            <a:avLst/>
          </a:prstGeom>
          <a:noFill/>
          <a:ln w="9525" cap="flat" cmpd="sng">
            <a:solidFill>
              <a:srgbClr val="800000"/>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131198" name="Rectangle 126"/>
          <p:cNvSpPr/>
          <p:nvPr/>
        </p:nvSpPr>
        <p:spPr>
          <a:xfrm>
            <a:off x="7504113" y="4240213"/>
            <a:ext cx="376237" cy="1481137"/>
          </a:xfrm>
          <a:prstGeom prst="rect">
            <a:avLst/>
          </a:prstGeom>
          <a:noFill/>
          <a:ln w="9525" cap="flat" cmpd="sng">
            <a:solidFill>
              <a:srgbClr val="800000"/>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131199" name="Line 127"/>
          <p:cNvSpPr/>
          <p:nvPr/>
        </p:nvSpPr>
        <p:spPr>
          <a:xfrm>
            <a:off x="6921500" y="4632325"/>
            <a:ext cx="390525" cy="0"/>
          </a:xfrm>
          <a:prstGeom prst="line">
            <a:avLst/>
          </a:prstGeom>
          <a:ln w="9525" cap="flat" cmpd="sng">
            <a:solidFill>
              <a:srgbClr val="800000"/>
            </a:solidFill>
            <a:prstDash val="solid"/>
            <a:headEnd type="none" w="med" len="med"/>
            <a:tailEnd type="none" w="med" len="med"/>
          </a:ln>
        </p:spPr>
      </p:sp>
      <p:sp>
        <p:nvSpPr>
          <p:cNvPr id="131200" name="Line 128"/>
          <p:cNvSpPr/>
          <p:nvPr/>
        </p:nvSpPr>
        <p:spPr>
          <a:xfrm>
            <a:off x="6926263" y="4987925"/>
            <a:ext cx="390525" cy="0"/>
          </a:xfrm>
          <a:prstGeom prst="line">
            <a:avLst/>
          </a:prstGeom>
          <a:ln w="9525" cap="flat" cmpd="sng">
            <a:solidFill>
              <a:srgbClr val="800000"/>
            </a:solidFill>
            <a:prstDash val="solid"/>
            <a:headEnd type="none" w="med" len="med"/>
            <a:tailEnd type="none" w="med" len="med"/>
          </a:ln>
        </p:spPr>
      </p:sp>
      <p:sp>
        <p:nvSpPr>
          <p:cNvPr id="131201" name="Text Box 129"/>
          <p:cNvSpPr txBox="1"/>
          <p:nvPr/>
        </p:nvSpPr>
        <p:spPr>
          <a:xfrm>
            <a:off x="6969125" y="4254500"/>
            <a:ext cx="3619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5*</a:t>
            </a:r>
          </a:p>
        </p:txBody>
      </p:sp>
      <p:sp>
        <p:nvSpPr>
          <p:cNvPr id="131202" name="Line 130"/>
          <p:cNvSpPr/>
          <p:nvPr/>
        </p:nvSpPr>
        <p:spPr>
          <a:xfrm>
            <a:off x="7499350" y="4649788"/>
            <a:ext cx="390525" cy="0"/>
          </a:xfrm>
          <a:prstGeom prst="line">
            <a:avLst/>
          </a:prstGeom>
          <a:ln w="9525" cap="flat" cmpd="sng">
            <a:solidFill>
              <a:srgbClr val="800000"/>
            </a:solidFill>
            <a:prstDash val="solid"/>
            <a:headEnd type="none" w="med" len="med"/>
            <a:tailEnd type="none" w="med" len="med"/>
          </a:ln>
        </p:spPr>
      </p:sp>
      <p:sp>
        <p:nvSpPr>
          <p:cNvPr id="131203" name="Line 131"/>
          <p:cNvSpPr/>
          <p:nvPr/>
        </p:nvSpPr>
        <p:spPr>
          <a:xfrm>
            <a:off x="7504113" y="5005388"/>
            <a:ext cx="390525" cy="0"/>
          </a:xfrm>
          <a:prstGeom prst="line">
            <a:avLst/>
          </a:prstGeom>
          <a:ln w="9525" cap="flat" cmpd="sng">
            <a:solidFill>
              <a:srgbClr val="800000"/>
            </a:solidFill>
            <a:prstDash val="solid"/>
            <a:headEnd type="none" w="med" len="med"/>
            <a:tailEnd type="none" w="med" len="med"/>
          </a:ln>
        </p:spPr>
      </p:sp>
      <p:sp>
        <p:nvSpPr>
          <p:cNvPr id="131204" name="Text Box 132"/>
          <p:cNvSpPr txBox="1"/>
          <p:nvPr/>
        </p:nvSpPr>
        <p:spPr>
          <a:xfrm>
            <a:off x="7575550" y="4259263"/>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4</a:t>
            </a:r>
          </a:p>
        </p:txBody>
      </p:sp>
      <p:sp>
        <p:nvSpPr>
          <p:cNvPr id="131205" name="Text Box 133"/>
          <p:cNvSpPr txBox="1"/>
          <p:nvPr/>
        </p:nvSpPr>
        <p:spPr>
          <a:xfrm>
            <a:off x="7032625" y="4999038"/>
            <a:ext cx="282575"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2</a:t>
            </a:r>
          </a:p>
        </p:txBody>
      </p:sp>
      <p:sp>
        <p:nvSpPr>
          <p:cNvPr id="131206" name="Text Box 134"/>
          <p:cNvSpPr txBox="1"/>
          <p:nvPr/>
        </p:nvSpPr>
        <p:spPr>
          <a:xfrm>
            <a:off x="7562850" y="4648200"/>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1*</a:t>
            </a:r>
          </a:p>
        </p:txBody>
      </p:sp>
      <p:sp>
        <p:nvSpPr>
          <p:cNvPr id="131207" name="Text Box 135"/>
          <p:cNvSpPr txBox="1"/>
          <p:nvPr/>
        </p:nvSpPr>
        <p:spPr>
          <a:xfrm>
            <a:off x="7588250" y="5013325"/>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2</a:t>
            </a:r>
          </a:p>
        </p:txBody>
      </p:sp>
      <p:sp>
        <p:nvSpPr>
          <p:cNvPr id="131208" name="Text Box 136"/>
          <p:cNvSpPr txBox="1"/>
          <p:nvPr/>
        </p:nvSpPr>
        <p:spPr>
          <a:xfrm>
            <a:off x="3055938" y="4672013"/>
            <a:ext cx="242887"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2</a:t>
            </a:r>
          </a:p>
        </p:txBody>
      </p:sp>
      <p:sp>
        <p:nvSpPr>
          <p:cNvPr id="131209" name="Text Box 137"/>
          <p:cNvSpPr txBox="1"/>
          <p:nvPr/>
        </p:nvSpPr>
        <p:spPr>
          <a:xfrm>
            <a:off x="3614738" y="5010150"/>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3</a:t>
            </a:r>
          </a:p>
        </p:txBody>
      </p:sp>
      <p:sp>
        <p:nvSpPr>
          <p:cNvPr id="131210" name="Text Box 138"/>
          <p:cNvSpPr txBox="1"/>
          <p:nvPr/>
        </p:nvSpPr>
        <p:spPr>
          <a:xfrm>
            <a:off x="4725988" y="4676775"/>
            <a:ext cx="258762"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2</a:t>
            </a:r>
          </a:p>
        </p:txBody>
      </p:sp>
      <p:sp>
        <p:nvSpPr>
          <p:cNvPr id="131211" name="Text Box 139"/>
          <p:cNvSpPr txBox="1"/>
          <p:nvPr/>
        </p:nvSpPr>
        <p:spPr>
          <a:xfrm>
            <a:off x="4743450" y="5026025"/>
            <a:ext cx="269875"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3</a:t>
            </a:r>
          </a:p>
        </p:txBody>
      </p:sp>
      <p:sp>
        <p:nvSpPr>
          <p:cNvPr id="131212" name="Text Box 140"/>
          <p:cNvSpPr txBox="1"/>
          <p:nvPr/>
        </p:nvSpPr>
        <p:spPr>
          <a:xfrm>
            <a:off x="5299075" y="5033963"/>
            <a:ext cx="269875"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3</a:t>
            </a:r>
          </a:p>
        </p:txBody>
      </p:sp>
      <p:sp>
        <p:nvSpPr>
          <p:cNvPr id="131213" name="Text Box 141"/>
          <p:cNvSpPr txBox="1"/>
          <p:nvPr/>
        </p:nvSpPr>
        <p:spPr>
          <a:xfrm>
            <a:off x="5786438" y="4281488"/>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 5</a:t>
            </a:r>
          </a:p>
        </p:txBody>
      </p:sp>
      <p:sp>
        <p:nvSpPr>
          <p:cNvPr id="131214" name="Text Box 142"/>
          <p:cNvSpPr txBox="1"/>
          <p:nvPr/>
        </p:nvSpPr>
        <p:spPr>
          <a:xfrm>
            <a:off x="6403975" y="4630738"/>
            <a:ext cx="268288"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1</a:t>
            </a:r>
          </a:p>
        </p:txBody>
      </p:sp>
      <p:sp>
        <p:nvSpPr>
          <p:cNvPr id="131215" name="Text Box 143"/>
          <p:cNvSpPr txBox="1"/>
          <p:nvPr/>
        </p:nvSpPr>
        <p:spPr>
          <a:xfrm>
            <a:off x="6416675" y="5019675"/>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2</a:t>
            </a:r>
          </a:p>
        </p:txBody>
      </p:sp>
      <p:sp>
        <p:nvSpPr>
          <p:cNvPr id="131216" name="Text Box 144"/>
          <p:cNvSpPr txBox="1"/>
          <p:nvPr/>
        </p:nvSpPr>
        <p:spPr>
          <a:xfrm>
            <a:off x="6345238" y="4262438"/>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 5</a:t>
            </a:r>
          </a:p>
        </p:txBody>
      </p:sp>
      <p:sp>
        <p:nvSpPr>
          <p:cNvPr id="131217" name="Text Box 145"/>
          <p:cNvSpPr txBox="1"/>
          <p:nvPr/>
        </p:nvSpPr>
        <p:spPr>
          <a:xfrm>
            <a:off x="8191500" y="4256088"/>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4</a:t>
            </a:r>
          </a:p>
        </p:txBody>
      </p:sp>
      <p:sp>
        <p:nvSpPr>
          <p:cNvPr id="131218" name="Text Box 146"/>
          <p:cNvSpPr txBox="1"/>
          <p:nvPr/>
        </p:nvSpPr>
        <p:spPr>
          <a:xfrm>
            <a:off x="8191500" y="4645025"/>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5</a:t>
            </a:r>
          </a:p>
        </p:txBody>
      </p:sp>
      <p:sp>
        <p:nvSpPr>
          <p:cNvPr id="131219" name="Text Box 147"/>
          <p:cNvSpPr txBox="1"/>
          <p:nvPr/>
        </p:nvSpPr>
        <p:spPr>
          <a:xfrm>
            <a:off x="8153400" y="5010150"/>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2*</a:t>
            </a:r>
          </a:p>
        </p:txBody>
      </p:sp>
      <p:sp>
        <p:nvSpPr>
          <p:cNvPr id="131220" name="Line 148"/>
          <p:cNvSpPr/>
          <p:nvPr/>
        </p:nvSpPr>
        <p:spPr>
          <a:xfrm>
            <a:off x="1771650" y="5349875"/>
            <a:ext cx="390525" cy="0"/>
          </a:xfrm>
          <a:prstGeom prst="line">
            <a:avLst/>
          </a:prstGeom>
          <a:ln w="9525" cap="flat" cmpd="sng">
            <a:solidFill>
              <a:srgbClr val="800000"/>
            </a:solidFill>
            <a:prstDash val="solid"/>
            <a:headEnd type="none" w="med" len="med"/>
            <a:tailEnd type="none" w="med" len="med"/>
          </a:ln>
        </p:spPr>
      </p:sp>
      <p:sp>
        <p:nvSpPr>
          <p:cNvPr id="131221" name="Line 149"/>
          <p:cNvSpPr/>
          <p:nvPr/>
        </p:nvSpPr>
        <p:spPr>
          <a:xfrm>
            <a:off x="2381250" y="5337175"/>
            <a:ext cx="390525" cy="0"/>
          </a:xfrm>
          <a:prstGeom prst="line">
            <a:avLst/>
          </a:prstGeom>
          <a:ln w="9525" cap="flat" cmpd="sng">
            <a:solidFill>
              <a:srgbClr val="800000"/>
            </a:solidFill>
            <a:prstDash val="solid"/>
            <a:headEnd type="none" w="med" len="med"/>
            <a:tailEnd type="none" w="med" len="med"/>
          </a:ln>
        </p:spPr>
      </p:sp>
      <p:sp>
        <p:nvSpPr>
          <p:cNvPr id="131222" name="Line 150"/>
          <p:cNvSpPr/>
          <p:nvPr/>
        </p:nvSpPr>
        <p:spPr>
          <a:xfrm>
            <a:off x="2965450" y="5349875"/>
            <a:ext cx="390525" cy="0"/>
          </a:xfrm>
          <a:prstGeom prst="line">
            <a:avLst/>
          </a:prstGeom>
          <a:ln w="9525" cap="flat" cmpd="sng">
            <a:solidFill>
              <a:srgbClr val="800000"/>
            </a:solidFill>
            <a:prstDash val="solid"/>
            <a:headEnd type="none" w="med" len="med"/>
            <a:tailEnd type="none" w="med" len="med"/>
          </a:ln>
        </p:spPr>
      </p:sp>
      <p:sp>
        <p:nvSpPr>
          <p:cNvPr id="131223" name="Line 151"/>
          <p:cNvSpPr/>
          <p:nvPr/>
        </p:nvSpPr>
        <p:spPr>
          <a:xfrm>
            <a:off x="3536950" y="5356225"/>
            <a:ext cx="390525" cy="0"/>
          </a:xfrm>
          <a:prstGeom prst="line">
            <a:avLst/>
          </a:prstGeom>
          <a:ln w="9525" cap="flat" cmpd="sng">
            <a:solidFill>
              <a:srgbClr val="800000"/>
            </a:solidFill>
            <a:prstDash val="solid"/>
            <a:headEnd type="none" w="med" len="med"/>
            <a:tailEnd type="none" w="med" len="med"/>
          </a:ln>
        </p:spPr>
      </p:sp>
      <p:sp>
        <p:nvSpPr>
          <p:cNvPr id="131224" name="Line 152"/>
          <p:cNvSpPr/>
          <p:nvPr/>
        </p:nvSpPr>
        <p:spPr>
          <a:xfrm>
            <a:off x="4643438" y="5394325"/>
            <a:ext cx="390525" cy="0"/>
          </a:xfrm>
          <a:prstGeom prst="line">
            <a:avLst/>
          </a:prstGeom>
          <a:ln w="9525" cap="flat" cmpd="sng">
            <a:solidFill>
              <a:srgbClr val="800000"/>
            </a:solidFill>
            <a:prstDash val="solid"/>
            <a:headEnd type="none" w="med" len="med"/>
            <a:tailEnd type="none" w="med" len="med"/>
          </a:ln>
        </p:spPr>
      </p:sp>
      <p:sp>
        <p:nvSpPr>
          <p:cNvPr id="131225" name="Line 153"/>
          <p:cNvSpPr/>
          <p:nvPr/>
        </p:nvSpPr>
        <p:spPr>
          <a:xfrm>
            <a:off x="6378575" y="5402263"/>
            <a:ext cx="390525" cy="0"/>
          </a:xfrm>
          <a:prstGeom prst="line">
            <a:avLst/>
          </a:prstGeom>
          <a:ln w="9525" cap="flat" cmpd="sng">
            <a:solidFill>
              <a:srgbClr val="800000"/>
            </a:solidFill>
            <a:prstDash val="solid"/>
            <a:headEnd type="none" w="med" len="med"/>
            <a:tailEnd type="none" w="med" len="med"/>
          </a:ln>
        </p:spPr>
      </p:sp>
      <p:sp>
        <p:nvSpPr>
          <p:cNvPr id="131226" name="Line 154"/>
          <p:cNvSpPr/>
          <p:nvPr/>
        </p:nvSpPr>
        <p:spPr>
          <a:xfrm>
            <a:off x="6926263" y="5392738"/>
            <a:ext cx="390525" cy="0"/>
          </a:xfrm>
          <a:prstGeom prst="line">
            <a:avLst/>
          </a:prstGeom>
          <a:ln w="9525" cap="flat" cmpd="sng">
            <a:solidFill>
              <a:srgbClr val="800000"/>
            </a:solidFill>
            <a:prstDash val="solid"/>
            <a:headEnd type="none" w="med" len="med"/>
            <a:tailEnd type="none" w="med" len="med"/>
          </a:ln>
        </p:spPr>
      </p:sp>
      <p:sp>
        <p:nvSpPr>
          <p:cNvPr id="131227" name="Line 155"/>
          <p:cNvSpPr/>
          <p:nvPr/>
        </p:nvSpPr>
        <p:spPr>
          <a:xfrm>
            <a:off x="7508875" y="5372100"/>
            <a:ext cx="390525" cy="0"/>
          </a:xfrm>
          <a:prstGeom prst="line">
            <a:avLst/>
          </a:prstGeom>
          <a:ln w="9525" cap="flat" cmpd="sng">
            <a:solidFill>
              <a:srgbClr val="800000"/>
            </a:solidFill>
            <a:prstDash val="solid"/>
            <a:headEnd type="none" w="med" len="med"/>
            <a:tailEnd type="none" w="med" len="med"/>
          </a:ln>
        </p:spPr>
      </p:sp>
      <p:sp>
        <p:nvSpPr>
          <p:cNvPr id="131228" name="Line 156"/>
          <p:cNvSpPr/>
          <p:nvPr/>
        </p:nvSpPr>
        <p:spPr>
          <a:xfrm>
            <a:off x="8093075" y="5384800"/>
            <a:ext cx="390525" cy="0"/>
          </a:xfrm>
          <a:prstGeom prst="line">
            <a:avLst/>
          </a:prstGeom>
          <a:ln w="9525" cap="flat" cmpd="sng">
            <a:solidFill>
              <a:srgbClr val="800000"/>
            </a:solidFill>
            <a:prstDash val="solid"/>
            <a:headEnd type="none" w="med" len="med"/>
            <a:tailEnd type="none" w="med" len="med"/>
          </a:ln>
        </p:spPr>
      </p:sp>
      <p:sp>
        <p:nvSpPr>
          <p:cNvPr id="131229" name="Line 157"/>
          <p:cNvSpPr/>
          <p:nvPr/>
        </p:nvSpPr>
        <p:spPr>
          <a:xfrm>
            <a:off x="5765800" y="5419725"/>
            <a:ext cx="390525" cy="0"/>
          </a:xfrm>
          <a:prstGeom prst="line">
            <a:avLst/>
          </a:prstGeom>
          <a:ln w="9525" cap="flat" cmpd="sng">
            <a:solidFill>
              <a:srgbClr val="800000"/>
            </a:solidFill>
            <a:prstDash val="solid"/>
            <a:headEnd type="none" w="med" len="med"/>
            <a:tailEnd type="none" w="med" len="med"/>
          </a:ln>
        </p:spPr>
      </p:sp>
      <p:sp>
        <p:nvSpPr>
          <p:cNvPr id="131230" name="Line 158"/>
          <p:cNvSpPr/>
          <p:nvPr/>
        </p:nvSpPr>
        <p:spPr>
          <a:xfrm>
            <a:off x="5203825" y="5413375"/>
            <a:ext cx="390525" cy="0"/>
          </a:xfrm>
          <a:prstGeom prst="line">
            <a:avLst/>
          </a:prstGeom>
          <a:ln w="9525" cap="flat" cmpd="sng">
            <a:solidFill>
              <a:srgbClr val="800000"/>
            </a:solidFill>
            <a:prstDash val="solid"/>
            <a:headEnd type="none" w="med" len="med"/>
            <a:tailEnd type="none" w="med" len="med"/>
          </a:ln>
        </p:spPr>
      </p:sp>
      <p:sp>
        <p:nvSpPr>
          <p:cNvPr id="131231" name="Line 159"/>
          <p:cNvSpPr/>
          <p:nvPr/>
        </p:nvSpPr>
        <p:spPr>
          <a:xfrm>
            <a:off x="4084638" y="5373688"/>
            <a:ext cx="390525" cy="0"/>
          </a:xfrm>
          <a:prstGeom prst="line">
            <a:avLst/>
          </a:prstGeom>
          <a:ln w="9525" cap="flat" cmpd="sng">
            <a:solidFill>
              <a:srgbClr val="800000"/>
            </a:solidFill>
            <a:prstDash val="solid"/>
            <a:headEnd type="none" w="med" len="med"/>
            <a:tailEnd type="none" w="med" len="med"/>
          </a:ln>
        </p:spPr>
      </p:sp>
      <p:sp>
        <p:nvSpPr>
          <p:cNvPr id="131232" name="Text Box 160"/>
          <p:cNvSpPr txBox="1"/>
          <p:nvPr/>
        </p:nvSpPr>
        <p:spPr>
          <a:xfrm>
            <a:off x="1700213" y="5741988"/>
            <a:ext cx="6911975"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                            </a:t>
            </a:r>
            <a:r>
              <a:rPr lang="zh-CN" altLang="en-US" sz="2400" i="0" dirty="0">
                <a:solidFill>
                  <a:srgbClr val="006600"/>
                </a:solidFill>
                <a:latin typeface="Arial" panose="020B0604020202020204" pitchFamily="34" charset="0"/>
                <a:ea typeface="宋体" panose="02010600030101010101" pitchFamily="2" charset="-122"/>
              </a:rPr>
              <a:t>√    √ </a:t>
            </a:r>
            <a:r>
              <a:rPr lang="zh-CN" altLang="en-US" sz="2400" b="0" i="0" dirty="0">
                <a:solidFill>
                  <a:schemeClr val="tx1"/>
                </a:solidFill>
                <a:latin typeface="Arial" panose="020B0604020202020204" pitchFamily="34" charset="0"/>
                <a:ea typeface="宋体" panose="02010600030101010101" pitchFamily="2" charset="-122"/>
              </a:rPr>
              <a:t>                 </a:t>
            </a:r>
          </a:p>
        </p:txBody>
      </p:sp>
      <p:sp>
        <p:nvSpPr>
          <p:cNvPr id="131233" name="Text Box 161"/>
          <p:cNvSpPr txBox="1"/>
          <p:nvPr/>
        </p:nvSpPr>
        <p:spPr>
          <a:xfrm>
            <a:off x="3578225" y="4306888"/>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1*</a:t>
            </a:r>
          </a:p>
        </p:txBody>
      </p:sp>
      <p:sp>
        <p:nvSpPr>
          <p:cNvPr id="131234" name="Text Box 162"/>
          <p:cNvSpPr txBox="1"/>
          <p:nvPr/>
        </p:nvSpPr>
        <p:spPr>
          <a:xfrm>
            <a:off x="4168775" y="4686300"/>
            <a:ext cx="322263"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2</a:t>
            </a:r>
          </a:p>
        </p:txBody>
      </p:sp>
      <p:sp>
        <p:nvSpPr>
          <p:cNvPr id="131235" name="Text Box 163"/>
          <p:cNvSpPr txBox="1"/>
          <p:nvPr/>
        </p:nvSpPr>
        <p:spPr>
          <a:xfrm>
            <a:off x="4111625" y="4319588"/>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1*</a:t>
            </a:r>
          </a:p>
        </p:txBody>
      </p:sp>
      <p:sp>
        <p:nvSpPr>
          <p:cNvPr id="131236" name="Text Box 164"/>
          <p:cNvSpPr txBox="1"/>
          <p:nvPr/>
        </p:nvSpPr>
        <p:spPr>
          <a:xfrm>
            <a:off x="6426200" y="5384800"/>
            <a:ext cx="307975"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4*</a:t>
            </a:r>
          </a:p>
        </p:txBody>
      </p:sp>
      <p:sp>
        <p:nvSpPr>
          <p:cNvPr id="131237" name="Text Box 165"/>
          <p:cNvSpPr txBox="1"/>
          <p:nvPr/>
        </p:nvSpPr>
        <p:spPr>
          <a:xfrm>
            <a:off x="7021513" y="5376863"/>
            <a:ext cx="307975"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3</a:t>
            </a:r>
          </a:p>
        </p:txBody>
      </p:sp>
      <p:sp>
        <p:nvSpPr>
          <p:cNvPr id="131238" name="Text Box 166"/>
          <p:cNvSpPr txBox="1"/>
          <p:nvPr/>
        </p:nvSpPr>
        <p:spPr>
          <a:xfrm>
            <a:off x="7605713" y="5364163"/>
            <a:ext cx="307975"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3</a:t>
            </a:r>
          </a:p>
        </p:txBody>
      </p:sp>
      <p:sp>
        <p:nvSpPr>
          <p:cNvPr id="131239" name="Text Box 167"/>
          <p:cNvSpPr txBox="1"/>
          <p:nvPr/>
        </p:nvSpPr>
        <p:spPr>
          <a:xfrm>
            <a:off x="8189913" y="5364163"/>
            <a:ext cx="307975"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3</a:t>
            </a:r>
          </a:p>
        </p:txBody>
      </p:sp>
      <p:sp>
        <p:nvSpPr>
          <p:cNvPr id="131240" name="Text Box 168"/>
          <p:cNvSpPr txBox="1"/>
          <p:nvPr/>
        </p:nvSpPr>
        <p:spPr>
          <a:xfrm>
            <a:off x="317500" y="4751388"/>
            <a:ext cx="1290638" cy="457200"/>
          </a:xfrm>
          <a:prstGeom prst="rect">
            <a:avLst/>
          </a:prstGeom>
          <a:noFill/>
          <a:ln w="9525">
            <a:noFill/>
          </a:ln>
        </p:spPr>
        <p:txBody>
          <a:bodyPr>
            <a:spAutoFit/>
          </a:bodyPr>
          <a:lstStyle/>
          <a:p>
            <a:pPr eaLnBrk="1" hangingPunct="1">
              <a:spcBef>
                <a:spcPct val="50000"/>
              </a:spcBef>
            </a:pPr>
            <a:r>
              <a:rPr lang="zh-CN" altLang="en-US" sz="2400" i="0" dirty="0">
                <a:solidFill>
                  <a:schemeClr val="tx1"/>
                </a:solidFill>
                <a:latin typeface="Arial" panose="020B0604020202020204" pitchFamily="34" charset="0"/>
                <a:ea typeface="黑体" panose="02010609060101010101" pitchFamily="49" charset="-122"/>
              </a:rPr>
              <a:t>4行/组</a:t>
            </a:r>
            <a:endParaRPr lang="en-US" altLang="zh-CN" sz="2400" i="0" dirty="0">
              <a:solidFill>
                <a:schemeClr val="tx1"/>
              </a:solidFill>
              <a:latin typeface="Arial" panose="020B0604020202020204" pitchFamily="34" charset="0"/>
              <a:ea typeface="黑体" panose="02010609060101010101" pitchFamily="49" charset="-122"/>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p:cNvSpPr>
          <p:nvPr>
            <p:ph type="title"/>
          </p:nvPr>
        </p:nvSpPr>
        <p:spPr>
          <a:ln/>
        </p:spPr>
        <p:txBody>
          <a:bodyPr vert="horz" wrap="square" lIns="91440" tIns="45720" rIns="91440" bIns="45720" anchor="ctr" anchorCtr="0"/>
          <a:lstStyle/>
          <a:p>
            <a:pPr eaLnBrk="1" hangingPunct="1"/>
            <a:r>
              <a:rPr lang="zh-CN" altLang="en-US" dirty="0">
                <a:solidFill>
                  <a:srgbClr val="CC0000"/>
                </a:solidFill>
              </a:rPr>
              <a:t>替换算法-最近最少用</a:t>
            </a:r>
            <a:r>
              <a:rPr lang="en-US" altLang="zh-CN" dirty="0">
                <a:solidFill>
                  <a:srgbClr val="CC0000"/>
                </a:solidFill>
              </a:rPr>
              <a:t>(LRU)</a:t>
            </a:r>
          </a:p>
        </p:txBody>
      </p:sp>
      <p:sp>
        <p:nvSpPr>
          <p:cNvPr id="132099" name="Rectangle 3"/>
          <p:cNvSpPr>
            <a:spLocks noGrp="1"/>
          </p:cNvSpPr>
          <p:nvPr>
            <p:ph idx="1" hasCustomPrompt="1"/>
          </p:nvPr>
        </p:nvSpPr>
        <p:spPr>
          <a:xfrm>
            <a:off x="304800" y="838200"/>
            <a:ext cx="8640763" cy="5334000"/>
          </a:xfrm>
          <a:ln/>
        </p:spPr>
        <p:txBody>
          <a:bodyPr vert="horz" wrap="square" lIns="91440" tIns="45720" rIns="91440" bIns="45720" anchor="t" anchorCtr="0"/>
          <a:lstStyle/>
          <a:p>
            <a:pPr eaLnBrk="1" hangingPunct="1"/>
            <a:r>
              <a:rPr lang="zh-CN" altLang="en-US" dirty="0">
                <a:ea typeface="黑体" panose="02010609060101010101" pitchFamily="49" charset="-122"/>
              </a:rPr>
              <a:t>总是把最近最少用的那一块淘汰掉。</a:t>
            </a:r>
          </a:p>
          <a:p>
            <a:pPr lvl="1" eaLnBrk="1" hangingPunct="1">
              <a:buNone/>
            </a:pPr>
            <a:r>
              <a:rPr lang="zh-CN" altLang="en-US" dirty="0">
                <a:ea typeface="黑体" panose="02010609060101010101" pitchFamily="49" charset="-122"/>
              </a:rPr>
              <a:t>例：假定主存中的5块{1,2,3,4,5}同时映射到</a:t>
            </a:r>
            <a:r>
              <a:rPr lang="en-US" altLang="zh-CN" dirty="0">
                <a:ea typeface="黑体" panose="02010609060101010101" pitchFamily="49" charset="-122"/>
              </a:rPr>
              <a:t>Cache</a:t>
            </a:r>
            <a:r>
              <a:rPr lang="zh-CN" altLang="en-US" dirty="0">
                <a:ea typeface="黑体" panose="02010609060101010101" pitchFamily="49" charset="-122"/>
              </a:rPr>
              <a:t>同一组中，对于同一地址流，考察3行/组、 4行/组、 5行/组的情况。</a:t>
            </a:r>
          </a:p>
          <a:p>
            <a:pPr eaLnBrk="1" hangingPunct="1"/>
            <a:endParaRPr lang="zh-CN" altLang="en-US" dirty="0">
              <a:ea typeface="黑体" panose="02010609060101010101" pitchFamily="49" charset="-122"/>
            </a:endParaRPr>
          </a:p>
        </p:txBody>
      </p:sp>
      <p:sp>
        <p:nvSpPr>
          <p:cNvPr id="132100" name="Text Box 4"/>
          <p:cNvSpPr txBox="1"/>
          <p:nvPr/>
        </p:nvSpPr>
        <p:spPr>
          <a:xfrm>
            <a:off x="4735513" y="3706813"/>
            <a:ext cx="255587"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3</a:t>
            </a:r>
          </a:p>
        </p:txBody>
      </p:sp>
      <p:sp>
        <p:nvSpPr>
          <p:cNvPr id="132101" name="Rectangle 5"/>
          <p:cNvSpPr/>
          <p:nvPr/>
        </p:nvSpPr>
        <p:spPr>
          <a:xfrm>
            <a:off x="8101013" y="2574925"/>
            <a:ext cx="376237" cy="1870075"/>
          </a:xfrm>
          <a:prstGeom prst="rect">
            <a:avLst/>
          </a:prstGeom>
          <a:noFill/>
          <a:ln w="9525" cap="flat" cmpd="sng">
            <a:solidFill>
              <a:srgbClr val="800000"/>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132102" name="Line 6"/>
          <p:cNvSpPr/>
          <p:nvPr/>
        </p:nvSpPr>
        <p:spPr>
          <a:xfrm>
            <a:off x="8101013" y="2994025"/>
            <a:ext cx="390525" cy="0"/>
          </a:xfrm>
          <a:prstGeom prst="line">
            <a:avLst/>
          </a:prstGeom>
          <a:ln w="9525" cap="flat" cmpd="sng">
            <a:solidFill>
              <a:srgbClr val="800000"/>
            </a:solidFill>
            <a:prstDash val="solid"/>
            <a:headEnd type="none" w="med" len="med"/>
            <a:tailEnd type="none" w="med" len="med"/>
          </a:ln>
        </p:spPr>
      </p:sp>
      <p:sp>
        <p:nvSpPr>
          <p:cNvPr id="132103" name="Line 7"/>
          <p:cNvSpPr/>
          <p:nvPr/>
        </p:nvSpPr>
        <p:spPr>
          <a:xfrm>
            <a:off x="8093075" y="3324225"/>
            <a:ext cx="390525" cy="0"/>
          </a:xfrm>
          <a:prstGeom prst="line">
            <a:avLst/>
          </a:prstGeom>
          <a:ln w="9525" cap="flat" cmpd="sng">
            <a:solidFill>
              <a:srgbClr val="800000"/>
            </a:solidFill>
            <a:prstDash val="solid"/>
            <a:headEnd type="none" w="med" len="med"/>
            <a:tailEnd type="none" w="med" len="med"/>
          </a:ln>
        </p:spPr>
      </p:sp>
      <p:sp>
        <p:nvSpPr>
          <p:cNvPr id="132104" name="Rectangle 8"/>
          <p:cNvSpPr/>
          <p:nvPr/>
        </p:nvSpPr>
        <p:spPr>
          <a:xfrm>
            <a:off x="1778000" y="2603500"/>
            <a:ext cx="376238" cy="1843088"/>
          </a:xfrm>
          <a:prstGeom prst="rect">
            <a:avLst/>
          </a:prstGeom>
          <a:noFill/>
          <a:ln w="9525" cap="flat" cmpd="sng">
            <a:solidFill>
              <a:srgbClr val="800000"/>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132105" name="Rectangle 9"/>
          <p:cNvSpPr/>
          <p:nvPr/>
        </p:nvSpPr>
        <p:spPr>
          <a:xfrm>
            <a:off x="2374900" y="2592388"/>
            <a:ext cx="376238" cy="1855787"/>
          </a:xfrm>
          <a:prstGeom prst="rect">
            <a:avLst/>
          </a:prstGeom>
          <a:noFill/>
          <a:ln w="9525" cap="flat" cmpd="sng">
            <a:solidFill>
              <a:srgbClr val="800000"/>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132106" name="Line 10"/>
          <p:cNvSpPr/>
          <p:nvPr/>
        </p:nvSpPr>
        <p:spPr>
          <a:xfrm>
            <a:off x="1779588" y="2984500"/>
            <a:ext cx="390525" cy="0"/>
          </a:xfrm>
          <a:prstGeom prst="line">
            <a:avLst/>
          </a:prstGeom>
          <a:ln w="9525" cap="flat" cmpd="sng">
            <a:solidFill>
              <a:srgbClr val="800000"/>
            </a:solidFill>
            <a:prstDash val="solid"/>
            <a:headEnd type="none" w="med" len="med"/>
            <a:tailEnd type="none" w="med" len="med"/>
          </a:ln>
        </p:spPr>
      </p:sp>
      <p:sp>
        <p:nvSpPr>
          <p:cNvPr id="132107" name="Line 11"/>
          <p:cNvSpPr/>
          <p:nvPr/>
        </p:nvSpPr>
        <p:spPr>
          <a:xfrm>
            <a:off x="1771650" y="3352800"/>
            <a:ext cx="390525" cy="0"/>
          </a:xfrm>
          <a:prstGeom prst="line">
            <a:avLst/>
          </a:prstGeom>
          <a:ln w="9525" cap="flat" cmpd="sng">
            <a:solidFill>
              <a:srgbClr val="800000"/>
            </a:solidFill>
            <a:prstDash val="solid"/>
            <a:headEnd type="none" w="med" len="med"/>
            <a:tailEnd type="none" w="med" len="med"/>
          </a:ln>
        </p:spPr>
      </p:sp>
      <p:sp>
        <p:nvSpPr>
          <p:cNvPr id="132108" name="Text Box 12"/>
          <p:cNvSpPr txBox="1"/>
          <p:nvPr/>
        </p:nvSpPr>
        <p:spPr>
          <a:xfrm>
            <a:off x="1792288" y="2606675"/>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 1</a:t>
            </a:r>
          </a:p>
        </p:txBody>
      </p:sp>
      <p:sp>
        <p:nvSpPr>
          <p:cNvPr id="132109" name="Line 13"/>
          <p:cNvSpPr/>
          <p:nvPr/>
        </p:nvSpPr>
        <p:spPr>
          <a:xfrm>
            <a:off x="2382838" y="2989263"/>
            <a:ext cx="390525" cy="0"/>
          </a:xfrm>
          <a:prstGeom prst="line">
            <a:avLst/>
          </a:prstGeom>
          <a:ln w="9525" cap="flat" cmpd="sng">
            <a:solidFill>
              <a:srgbClr val="800000"/>
            </a:solidFill>
            <a:prstDash val="solid"/>
            <a:headEnd type="none" w="med" len="med"/>
            <a:tailEnd type="none" w="med" len="med"/>
          </a:ln>
        </p:spPr>
      </p:sp>
      <p:sp>
        <p:nvSpPr>
          <p:cNvPr id="132110" name="Line 14"/>
          <p:cNvSpPr/>
          <p:nvPr/>
        </p:nvSpPr>
        <p:spPr>
          <a:xfrm>
            <a:off x="2374900" y="3344863"/>
            <a:ext cx="390525" cy="0"/>
          </a:xfrm>
          <a:prstGeom prst="line">
            <a:avLst/>
          </a:prstGeom>
          <a:ln w="9525" cap="flat" cmpd="sng">
            <a:solidFill>
              <a:srgbClr val="800000"/>
            </a:solidFill>
            <a:prstDash val="solid"/>
            <a:headEnd type="none" w="med" len="med"/>
            <a:tailEnd type="none" w="med" len="med"/>
          </a:ln>
        </p:spPr>
      </p:sp>
      <p:sp>
        <p:nvSpPr>
          <p:cNvPr id="132111" name="Text Box 15"/>
          <p:cNvSpPr txBox="1"/>
          <p:nvPr/>
        </p:nvSpPr>
        <p:spPr>
          <a:xfrm>
            <a:off x="2395538" y="2611438"/>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 2</a:t>
            </a:r>
          </a:p>
        </p:txBody>
      </p:sp>
      <p:sp>
        <p:nvSpPr>
          <p:cNvPr id="132112" name="Text Box 16"/>
          <p:cNvSpPr txBox="1"/>
          <p:nvPr/>
        </p:nvSpPr>
        <p:spPr>
          <a:xfrm>
            <a:off x="4167188" y="3686175"/>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2</a:t>
            </a:r>
          </a:p>
        </p:txBody>
      </p:sp>
      <p:sp>
        <p:nvSpPr>
          <p:cNvPr id="132113" name="Text Box 17"/>
          <p:cNvSpPr txBox="1"/>
          <p:nvPr/>
        </p:nvSpPr>
        <p:spPr>
          <a:xfrm>
            <a:off x="2459038" y="3000375"/>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1</a:t>
            </a:r>
          </a:p>
        </p:txBody>
      </p:sp>
      <p:sp>
        <p:nvSpPr>
          <p:cNvPr id="132114" name="Text Box 18"/>
          <p:cNvSpPr txBox="1"/>
          <p:nvPr/>
        </p:nvSpPr>
        <p:spPr>
          <a:xfrm>
            <a:off x="3048000" y="3340100"/>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1</a:t>
            </a:r>
          </a:p>
        </p:txBody>
      </p:sp>
      <p:sp>
        <p:nvSpPr>
          <p:cNvPr id="132115" name="Rectangle 19"/>
          <p:cNvSpPr/>
          <p:nvPr/>
        </p:nvSpPr>
        <p:spPr>
          <a:xfrm>
            <a:off x="2974975" y="2589213"/>
            <a:ext cx="376238" cy="1855787"/>
          </a:xfrm>
          <a:prstGeom prst="rect">
            <a:avLst/>
          </a:prstGeom>
          <a:noFill/>
          <a:ln w="9525" cap="flat" cmpd="sng">
            <a:solidFill>
              <a:srgbClr val="800000"/>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132116" name="Line 20"/>
          <p:cNvSpPr/>
          <p:nvPr/>
        </p:nvSpPr>
        <p:spPr>
          <a:xfrm>
            <a:off x="2974975" y="2982913"/>
            <a:ext cx="390525" cy="0"/>
          </a:xfrm>
          <a:prstGeom prst="line">
            <a:avLst/>
          </a:prstGeom>
          <a:ln w="9525" cap="flat" cmpd="sng">
            <a:solidFill>
              <a:srgbClr val="800000"/>
            </a:solidFill>
            <a:prstDash val="solid"/>
            <a:headEnd type="none" w="med" len="med"/>
            <a:tailEnd type="none" w="med" len="med"/>
          </a:ln>
        </p:spPr>
      </p:sp>
      <p:sp>
        <p:nvSpPr>
          <p:cNvPr id="132117" name="Line 21"/>
          <p:cNvSpPr/>
          <p:nvPr/>
        </p:nvSpPr>
        <p:spPr>
          <a:xfrm>
            <a:off x="2967038" y="3338513"/>
            <a:ext cx="390525" cy="0"/>
          </a:xfrm>
          <a:prstGeom prst="line">
            <a:avLst/>
          </a:prstGeom>
          <a:ln w="9525" cap="flat" cmpd="sng">
            <a:solidFill>
              <a:srgbClr val="800000"/>
            </a:solidFill>
            <a:prstDash val="solid"/>
            <a:headEnd type="none" w="med" len="med"/>
            <a:tailEnd type="none" w="med" len="med"/>
          </a:ln>
        </p:spPr>
      </p:sp>
      <p:sp>
        <p:nvSpPr>
          <p:cNvPr id="132118" name="Text Box 22"/>
          <p:cNvSpPr txBox="1"/>
          <p:nvPr/>
        </p:nvSpPr>
        <p:spPr>
          <a:xfrm>
            <a:off x="2974975" y="2617788"/>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 3</a:t>
            </a:r>
          </a:p>
        </p:txBody>
      </p:sp>
      <p:sp>
        <p:nvSpPr>
          <p:cNvPr id="132119" name="Rectangle 23"/>
          <p:cNvSpPr/>
          <p:nvPr/>
        </p:nvSpPr>
        <p:spPr>
          <a:xfrm>
            <a:off x="3540125" y="2595563"/>
            <a:ext cx="376238" cy="1857375"/>
          </a:xfrm>
          <a:prstGeom prst="rect">
            <a:avLst/>
          </a:prstGeom>
          <a:noFill/>
          <a:ln w="9525" cap="flat" cmpd="sng">
            <a:solidFill>
              <a:srgbClr val="800000"/>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132120" name="Rectangle 24"/>
          <p:cNvSpPr/>
          <p:nvPr/>
        </p:nvSpPr>
        <p:spPr>
          <a:xfrm>
            <a:off x="4086225" y="2584450"/>
            <a:ext cx="376238" cy="1854200"/>
          </a:xfrm>
          <a:prstGeom prst="rect">
            <a:avLst/>
          </a:prstGeom>
          <a:noFill/>
          <a:ln w="9525" cap="flat" cmpd="sng">
            <a:solidFill>
              <a:srgbClr val="800000"/>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132121" name="Line 25"/>
          <p:cNvSpPr/>
          <p:nvPr/>
        </p:nvSpPr>
        <p:spPr>
          <a:xfrm>
            <a:off x="3541713" y="2976563"/>
            <a:ext cx="390525" cy="0"/>
          </a:xfrm>
          <a:prstGeom prst="line">
            <a:avLst/>
          </a:prstGeom>
          <a:ln w="9525" cap="flat" cmpd="sng">
            <a:solidFill>
              <a:srgbClr val="800000"/>
            </a:solidFill>
            <a:prstDash val="solid"/>
            <a:headEnd type="none" w="med" len="med"/>
            <a:tailEnd type="none" w="med" len="med"/>
          </a:ln>
        </p:spPr>
      </p:sp>
      <p:sp>
        <p:nvSpPr>
          <p:cNvPr id="132122" name="Line 26"/>
          <p:cNvSpPr/>
          <p:nvPr/>
        </p:nvSpPr>
        <p:spPr>
          <a:xfrm>
            <a:off x="3533775" y="3344863"/>
            <a:ext cx="390525" cy="0"/>
          </a:xfrm>
          <a:prstGeom prst="line">
            <a:avLst/>
          </a:prstGeom>
          <a:ln w="9525" cap="flat" cmpd="sng">
            <a:solidFill>
              <a:srgbClr val="800000"/>
            </a:solidFill>
            <a:prstDash val="solid"/>
            <a:headEnd type="none" w="med" len="med"/>
            <a:tailEnd type="none" w="med" len="med"/>
          </a:ln>
        </p:spPr>
      </p:sp>
      <p:sp>
        <p:nvSpPr>
          <p:cNvPr id="132123" name="Text Box 27"/>
          <p:cNvSpPr txBox="1"/>
          <p:nvPr/>
        </p:nvSpPr>
        <p:spPr>
          <a:xfrm>
            <a:off x="3616325" y="3678238"/>
            <a:ext cx="214313"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1</a:t>
            </a:r>
          </a:p>
        </p:txBody>
      </p:sp>
      <p:sp>
        <p:nvSpPr>
          <p:cNvPr id="132124" name="Line 28"/>
          <p:cNvSpPr/>
          <p:nvPr/>
        </p:nvSpPr>
        <p:spPr>
          <a:xfrm>
            <a:off x="4094163" y="2981325"/>
            <a:ext cx="390525" cy="0"/>
          </a:xfrm>
          <a:prstGeom prst="line">
            <a:avLst/>
          </a:prstGeom>
          <a:ln w="9525" cap="flat" cmpd="sng">
            <a:solidFill>
              <a:srgbClr val="800000"/>
            </a:solidFill>
            <a:prstDash val="solid"/>
            <a:headEnd type="none" w="med" len="med"/>
            <a:tailEnd type="none" w="med" len="med"/>
          </a:ln>
        </p:spPr>
      </p:sp>
      <p:sp>
        <p:nvSpPr>
          <p:cNvPr id="132125" name="Line 29"/>
          <p:cNvSpPr/>
          <p:nvPr/>
        </p:nvSpPr>
        <p:spPr>
          <a:xfrm>
            <a:off x="4086225" y="3349625"/>
            <a:ext cx="390525" cy="0"/>
          </a:xfrm>
          <a:prstGeom prst="line">
            <a:avLst/>
          </a:prstGeom>
          <a:ln w="9525" cap="flat" cmpd="sng">
            <a:solidFill>
              <a:srgbClr val="800000"/>
            </a:solidFill>
            <a:prstDash val="solid"/>
            <a:headEnd type="none" w="med" len="med"/>
            <a:tailEnd type="none" w="med" len="med"/>
          </a:ln>
        </p:spPr>
      </p:sp>
      <p:sp>
        <p:nvSpPr>
          <p:cNvPr id="132126" name="Text Box 30"/>
          <p:cNvSpPr txBox="1"/>
          <p:nvPr/>
        </p:nvSpPr>
        <p:spPr>
          <a:xfrm>
            <a:off x="5284788" y="3716338"/>
            <a:ext cx="22860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4</a:t>
            </a:r>
          </a:p>
        </p:txBody>
      </p:sp>
      <p:sp>
        <p:nvSpPr>
          <p:cNvPr id="132127" name="Text Box 31"/>
          <p:cNvSpPr txBox="1"/>
          <p:nvPr/>
        </p:nvSpPr>
        <p:spPr>
          <a:xfrm>
            <a:off x="3622675" y="2994025"/>
            <a:ext cx="322263"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3</a:t>
            </a:r>
          </a:p>
        </p:txBody>
      </p:sp>
      <p:sp>
        <p:nvSpPr>
          <p:cNvPr id="132128" name="Text Box 32"/>
          <p:cNvSpPr txBox="1"/>
          <p:nvPr/>
        </p:nvSpPr>
        <p:spPr>
          <a:xfrm>
            <a:off x="5857875" y="4119563"/>
            <a:ext cx="214313"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3</a:t>
            </a:r>
          </a:p>
        </p:txBody>
      </p:sp>
      <p:sp>
        <p:nvSpPr>
          <p:cNvPr id="132129" name="Text Box 33"/>
          <p:cNvSpPr txBox="1"/>
          <p:nvPr/>
        </p:nvSpPr>
        <p:spPr>
          <a:xfrm>
            <a:off x="4170363" y="3357563"/>
            <a:ext cx="295275"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3</a:t>
            </a:r>
          </a:p>
        </p:txBody>
      </p:sp>
      <p:sp>
        <p:nvSpPr>
          <p:cNvPr id="132130" name="Rectangle 34"/>
          <p:cNvSpPr/>
          <p:nvPr/>
        </p:nvSpPr>
        <p:spPr>
          <a:xfrm>
            <a:off x="4637088" y="2587625"/>
            <a:ext cx="376237" cy="1844675"/>
          </a:xfrm>
          <a:prstGeom prst="rect">
            <a:avLst/>
          </a:prstGeom>
          <a:noFill/>
          <a:ln w="9525" cap="flat" cmpd="sng">
            <a:solidFill>
              <a:srgbClr val="800000"/>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132131" name="Line 35"/>
          <p:cNvSpPr/>
          <p:nvPr/>
        </p:nvSpPr>
        <p:spPr>
          <a:xfrm>
            <a:off x="4637088" y="2981325"/>
            <a:ext cx="390525" cy="0"/>
          </a:xfrm>
          <a:prstGeom prst="line">
            <a:avLst/>
          </a:prstGeom>
          <a:ln w="9525" cap="flat" cmpd="sng">
            <a:solidFill>
              <a:srgbClr val="800000"/>
            </a:solidFill>
            <a:prstDash val="solid"/>
            <a:headEnd type="none" w="med" len="med"/>
            <a:tailEnd type="none" w="med" len="med"/>
          </a:ln>
        </p:spPr>
      </p:sp>
      <p:sp>
        <p:nvSpPr>
          <p:cNvPr id="132132" name="Line 36"/>
          <p:cNvSpPr/>
          <p:nvPr/>
        </p:nvSpPr>
        <p:spPr>
          <a:xfrm>
            <a:off x="4641850" y="3336925"/>
            <a:ext cx="390525" cy="0"/>
          </a:xfrm>
          <a:prstGeom prst="line">
            <a:avLst/>
          </a:prstGeom>
          <a:ln w="9525" cap="flat" cmpd="sng">
            <a:solidFill>
              <a:srgbClr val="800000"/>
            </a:solidFill>
            <a:prstDash val="solid"/>
            <a:headEnd type="none" w="med" len="med"/>
            <a:tailEnd type="none" w="med" len="med"/>
          </a:ln>
        </p:spPr>
      </p:sp>
      <p:sp>
        <p:nvSpPr>
          <p:cNvPr id="132133" name="Text Box 37"/>
          <p:cNvSpPr txBox="1"/>
          <p:nvPr/>
        </p:nvSpPr>
        <p:spPr>
          <a:xfrm>
            <a:off x="4713288" y="2616200"/>
            <a:ext cx="309562"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2</a:t>
            </a:r>
          </a:p>
        </p:txBody>
      </p:sp>
      <p:sp>
        <p:nvSpPr>
          <p:cNvPr id="132134" name="Rectangle 38"/>
          <p:cNvSpPr/>
          <p:nvPr/>
        </p:nvSpPr>
        <p:spPr>
          <a:xfrm>
            <a:off x="5202238" y="2581275"/>
            <a:ext cx="376237" cy="1870075"/>
          </a:xfrm>
          <a:prstGeom prst="rect">
            <a:avLst/>
          </a:prstGeom>
          <a:noFill/>
          <a:ln w="9525" cap="flat" cmpd="sng">
            <a:solidFill>
              <a:srgbClr val="800000"/>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132135" name="Rectangle 39"/>
          <p:cNvSpPr/>
          <p:nvPr/>
        </p:nvSpPr>
        <p:spPr>
          <a:xfrm>
            <a:off x="5773738" y="2582863"/>
            <a:ext cx="376237" cy="1870075"/>
          </a:xfrm>
          <a:prstGeom prst="rect">
            <a:avLst/>
          </a:prstGeom>
          <a:noFill/>
          <a:ln w="9525" cap="flat" cmpd="sng">
            <a:solidFill>
              <a:srgbClr val="800000"/>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132136" name="Line 40"/>
          <p:cNvSpPr/>
          <p:nvPr/>
        </p:nvSpPr>
        <p:spPr>
          <a:xfrm>
            <a:off x="5203825" y="2987675"/>
            <a:ext cx="390525" cy="0"/>
          </a:xfrm>
          <a:prstGeom prst="line">
            <a:avLst/>
          </a:prstGeom>
          <a:ln w="9525" cap="flat" cmpd="sng">
            <a:solidFill>
              <a:srgbClr val="800000"/>
            </a:solidFill>
            <a:prstDash val="solid"/>
            <a:headEnd type="none" w="med" len="med"/>
            <a:tailEnd type="none" w="med" len="med"/>
          </a:ln>
        </p:spPr>
      </p:sp>
      <p:sp>
        <p:nvSpPr>
          <p:cNvPr id="132137" name="Line 41"/>
          <p:cNvSpPr/>
          <p:nvPr/>
        </p:nvSpPr>
        <p:spPr>
          <a:xfrm>
            <a:off x="5208588" y="3343275"/>
            <a:ext cx="390525" cy="0"/>
          </a:xfrm>
          <a:prstGeom prst="line">
            <a:avLst/>
          </a:prstGeom>
          <a:ln w="9525" cap="flat" cmpd="sng">
            <a:solidFill>
              <a:srgbClr val="800000"/>
            </a:solidFill>
            <a:prstDash val="solid"/>
            <a:headEnd type="none" w="med" len="med"/>
            <a:tailEnd type="none" w="med" len="med"/>
          </a:ln>
        </p:spPr>
      </p:sp>
      <p:sp>
        <p:nvSpPr>
          <p:cNvPr id="132138" name="Text Box 42"/>
          <p:cNvSpPr txBox="1"/>
          <p:nvPr/>
        </p:nvSpPr>
        <p:spPr>
          <a:xfrm>
            <a:off x="5216525" y="2597150"/>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 5</a:t>
            </a:r>
          </a:p>
        </p:txBody>
      </p:sp>
      <p:sp>
        <p:nvSpPr>
          <p:cNvPr id="132139" name="Line 43"/>
          <p:cNvSpPr/>
          <p:nvPr/>
        </p:nvSpPr>
        <p:spPr>
          <a:xfrm>
            <a:off x="5768975" y="2992438"/>
            <a:ext cx="390525" cy="0"/>
          </a:xfrm>
          <a:prstGeom prst="line">
            <a:avLst/>
          </a:prstGeom>
          <a:ln w="9525" cap="flat" cmpd="sng">
            <a:solidFill>
              <a:srgbClr val="800000"/>
            </a:solidFill>
            <a:prstDash val="solid"/>
            <a:headEnd type="none" w="med" len="med"/>
            <a:tailEnd type="none" w="med" len="med"/>
          </a:ln>
        </p:spPr>
      </p:sp>
      <p:sp>
        <p:nvSpPr>
          <p:cNvPr id="132140" name="Line 44"/>
          <p:cNvSpPr/>
          <p:nvPr/>
        </p:nvSpPr>
        <p:spPr>
          <a:xfrm>
            <a:off x="5773738" y="3348038"/>
            <a:ext cx="390525" cy="0"/>
          </a:xfrm>
          <a:prstGeom prst="line">
            <a:avLst/>
          </a:prstGeom>
          <a:ln w="9525" cap="flat" cmpd="sng">
            <a:solidFill>
              <a:srgbClr val="800000"/>
            </a:solidFill>
            <a:prstDash val="solid"/>
            <a:headEnd type="none" w="med" len="med"/>
            <a:tailEnd type="none" w="med" len="med"/>
          </a:ln>
        </p:spPr>
      </p:sp>
      <p:sp>
        <p:nvSpPr>
          <p:cNvPr id="132141" name="Text Box 45"/>
          <p:cNvSpPr txBox="1"/>
          <p:nvPr/>
        </p:nvSpPr>
        <p:spPr>
          <a:xfrm>
            <a:off x="5832475" y="3376613"/>
            <a:ext cx="22860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2</a:t>
            </a:r>
          </a:p>
        </p:txBody>
      </p:sp>
      <p:sp>
        <p:nvSpPr>
          <p:cNvPr id="132142" name="Text Box 46"/>
          <p:cNvSpPr txBox="1"/>
          <p:nvPr/>
        </p:nvSpPr>
        <p:spPr>
          <a:xfrm>
            <a:off x="5292725" y="2978150"/>
            <a:ext cx="295275"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2</a:t>
            </a:r>
          </a:p>
        </p:txBody>
      </p:sp>
      <p:sp>
        <p:nvSpPr>
          <p:cNvPr id="132143" name="Text Box 47"/>
          <p:cNvSpPr txBox="1"/>
          <p:nvPr/>
        </p:nvSpPr>
        <p:spPr>
          <a:xfrm>
            <a:off x="5832475" y="3765550"/>
            <a:ext cx="322263"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4</a:t>
            </a:r>
          </a:p>
        </p:txBody>
      </p:sp>
      <p:sp>
        <p:nvSpPr>
          <p:cNvPr id="132144" name="Text Box 48"/>
          <p:cNvSpPr txBox="1"/>
          <p:nvPr/>
        </p:nvSpPr>
        <p:spPr>
          <a:xfrm>
            <a:off x="7051675" y="2957513"/>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2</a:t>
            </a:r>
          </a:p>
        </p:txBody>
      </p:sp>
      <p:sp>
        <p:nvSpPr>
          <p:cNvPr id="132145" name="Rectangle 49"/>
          <p:cNvSpPr/>
          <p:nvPr/>
        </p:nvSpPr>
        <p:spPr>
          <a:xfrm>
            <a:off x="6919913" y="2565400"/>
            <a:ext cx="376237" cy="1893888"/>
          </a:xfrm>
          <a:prstGeom prst="rect">
            <a:avLst/>
          </a:prstGeom>
          <a:noFill/>
          <a:ln w="9525" cap="flat" cmpd="sng">
            <a:solidFill>
              <a:srgbClr val="800000"/>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132146" name="Line 50"/>
          <p:cNvSpPr/>
          <p:nvPr/>
        </p:nvSpPr>
        <p:spPr>
          <a:xfrm>
            <a:off x="6367463" y="2959100"/>
            <a:ext cx="390525" cy="0"/>
          </a:xfrm>
          <a:prstGeom prst="line">
            <a:avLst/>
          </a:prstGeom>
          <a:ln w="9525" cap="flat" cmpd="sng">
            <a:solidFill>
              <a:srgbClr val="800000"/>
            </a:solidFill>
            <a:prstDash val="solid"/>
            <a:headEnd type="none" w="med" len="med"/>
            <a:tailEnd type="none" w="med" len="med"/>
          </a:ln>
        </p:spPr>
      </p:sp>
      <p:sp>
        <p:nvSpPr>
          <p:cNvPr id="132147" name="Line 51"/>
          <p:cNvSpPr/>
          <p:nvPr/>
        </p:nvSpPr>
        <p:spPr>
          <a:xfrm>
            <a:off x="6359525" y="3314700"/>
            <a:ext cx="390525" cy="0"/>
          </a:xfrm>
          <a:prstGeom prst="line">
            <a:avLst/>
          </a:prstGeom>
          <a:ln w="9525" cap="flat" cmpd="sng">
            <a:solidFill>
              <a:srgbClr val="800000"/>
            </a:solidFill>
            <a:prstDash val="solid"/>
            <a:headEnd type="none" w="med" len="med"/>
            <a:tailEnd type="none" w="med" len="med"/>
          </a:ln>
        </p:spPr>
      </p:sp>
      <p:sp>
        <p:nvSpPr>
          <p:cNvPr id="132148" name="Rectangle 52"/>
          <p:cNvSpPr/>
          <p:nvPr/>
        </p:nvSpPr>
        <p:spPr>
          <a:xfrm>
            <a:off x="6380163" y="2571750"/>
            <a:ext cx="376237" cy="1870075"/>
          </a:xfrm>
          <a:prstGeom prst="rect">
            <a:avLst/>
          </a:prstGeom>
          <a:noFill/>
          <a:ln w="9525" cap="flat" cmpd="sng">
            <a:solidFill>
              <a:srgbClr val="800000"/>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132149" name="Rectangle 53"/>
          <p:cNvSpPr/>
          <p:nvPr/>
        </p:nvSpPr>
        <p:spPr>
          <a:xfrm>
            <a:off x="7504113" y="2560638"/>
            <a:ext cx="376237" cy="1870075"/>
          </a:xfrm>
          <a:prstGeom prst="rect">
            <a:avLst/>
          </a:prstGeom>
          <a:noFill/>
          <a:ln w="9525" cap="flat" cmpd="sng">
            <a:solidFill>
              <a:srgbClr val="800000"/>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132150" name="Line 54"/>
          <p:cNvSpPr/>
          <p:nvPr/>
        </p:nvSpPr>
        <p:spPr>
          <a:xfrm>
            <a:off x="6921500" y="2952750"/>
            <a:ext cx="390525" cy="0"/>
          </a:xfrm>
          <a:prstGeom prst="line">
            <a:avLst/>
          </a:prstGeom>
          <a:ln w="9525" cap="flat" cmpd="sng">
            <a:solidFill>
              <a:srgbClr val="800000"/>
            </a:solidFill>
            <a:prstDash val="solid"/>
            <a:headEnd type="none" w="med" len="med"/>
            <a:tailEnd type="none" w="med" len="med"/>
          </a:ln>
        </p:spPr>
      </p:sp>
      <p:sp>
        <p:nvSpPr>
          <p:cNvPr id="132151" name="Line 55"/>
          <p:cNvSpPr/>
          <p:nvPr/>
        </p:nvSpPr>
        <p:spPr>
          <a:xfrm>
            <a:off x="6926263" y="3308350"/>
            <a:ext cx="390525" cy="0"/>
          </a:xfrm>
          <a:prstGeom prst="line">
            <a:avLst/>
          </a:prstGeom>
          <a:ln w="9525" cap="flat" cmpd="sng">
            <a:solidFill>
              <a:srgbClr val="800000"/>
            </a:solidFill>
            <a:prstDash val="solid"/>
            <a:headEnd type="none" w="med" len="med"/>
            <a:tailEnd type="none" w="med" len="med"/>
          </a:ln>
        </p:spPr>
      </p:sp>
      <p:sp>
        <p:nvSpPr>
          <p:cNvPr id="132152" name="Text Box 56"/>
          <p:cNvSpPr txBox="1"/>
          <p:nvPr/>
        </p:nvSpPr>
        <p:spPr>
          <a:xfrm>
            <a:off x="7019925" y="2574925"/>
            <a:ext cx="3619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3</a:t>
            </a:r>
          </a:p>
        </p:txBody>
      </p:sp>
      <p:sp>
        <p:nvSpPr>
          <p:cNvPr id="132153" name="Line 57"/>
          <p:cNvSpPr/>
          <p:nvPr/>
        </p:nvSpPr>
        <p:spPr>
          <a:xfrm>
            <a:off x="7499350" y="2970213"/>
            <a:ext cx="390525" cy="0"/>
          </a:xfrm>
          <a:prstGeom prst="line">
            <a:avLst/>
          </a:prstGeom>
          <a:ln w="9525" cap="flat" cmpd="sng">
            <a:solidFill>
              <a:srgbClr val="800000"/>
            </a:solidFill>
            <a:prstDash val="solid"/>
            <a:headEnd type="none" w="med" len="med"/>
            <a:tailEnd type="none" w="med" len="med"/>
          </a:ln>
        </p:spPr>
      </p:sp>
      <p:sp>
        <p:nvSpPr>
          <p:cNvPr id="132154" name="Line 58"/>
          <p:cNvSpPr/>
          <p:nvPr/>
        </p:nvSpPr>
        <p:spPr>
          <a:xfrm>
            <a:off x="7504113" y="3325813"/>
            <a:ext cx="390525" cy="0"/>
          </a:xfrm>
          <a:prstGeom prst="line">
            <a:avLst/>
          </a:prstGeom>
          <a:ln w="9525" cap="flat" cmpd="sng">
            <a:solidFill>
              <a:srgbClr val="800000"/>
            </a:solidFill>
            <a:prstDash val="solid"/>
            <a:headEnd type="none" w="med" len="med"/>
            <a:tailEnd type="none" w="med" len="med"/>
          </a:ln>
        </p:spPr>
      </p:sp>
      <p:sp>
        <p:nvSpPr>
          <p:cNvPr id="132155" name="Text Box 59"/>
          <p:cNvSpPr txBox="1"/>
          <p:nvPr/>
        </p:nvSpPr>
        <p:spPr>
          <a:xfrm>
            <a:off x="7575550" y="2579688"/>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4</a:t>
            </a:r>
          </a:p>
        </p:txBody>
      </p:sp>
      <p:sp>
        <p:nvSpPr>
          <p:cNvPr id="132156" name="Text Box 60"/>
          <p:cNvSpPr txBox="1"/>
          <p:nvPr/>
        </p:nvSpPr>
        <p:spPr>
          <a:xfrm>
            <a:off x="7032625" y="3319463"/>
            <a:ext cx="282575"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1</a:t>
            </a:r>
          </a:p>
        </p:txBody>
      </p:sp>
      <p:sp>
        <p:nvSpPr>
          <p:cNvPr id="132157" name="Text Box 61"/>
          <p:cNvSpPr txBox="1"/>
          <p:nvPr/>
        </p:nvSpPr>
        <p:spPr>
          <a:xfrm>
            <a:off x="7588250" y="2968625"/>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3</a:t>
            </a:r>
          </a:p>
        </p:txBody>
      </p:sp>
      <p:sp>
        <p:nvSpPr>
          <p:cNvPr id="132158" name="Text Box 62"/>
          <p:cNvSpPr txBox="1"/>
          <p:nvPr/>
        </p:nvSpPr>
        <p:spPr>
          <a:xfrm>
            <a:off x="7588250" y="3333750"/>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2</a:t>
            </a:r>
          </a:p>
        </p:txBody>
      </p:sp>
      <p:sp>
        <p:nvSpPr>
          <p:cNvPr id="132159" name="Text Box 63"/>
          <p:cNvSpPr txBox="1"/>
          <p:nvPr/>
        </p:nvSpPr>
        <p:spPr>
          <a:xfrm>
            <a:off x="3055938" y="2992438"/>
            <a:ext cx="242887"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2</a:t>
            </a:r>
          </a:p>
        </p:txBody>
      </p:sp>
      <p:sp>
        <p:nvSpPr>
          <p:cNvPr id="132160" name="Text Box 64"/>
          <p:cNvSpPr txBox="1"/>
          <p:nvPr/>
        </p:nvSpPr>
        <p:spPr>
          <a:xfrm>
            <a:off x="3614738" y="3330575"/>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2</a:t>
            </a:r>
          </a:p>
        </p:txBody>
      </p:sp>
      <p:sp>
        <p:nvSpPr>
          <p:cNvPr id="132161" name="Text Box 65"/>
          <p:cNvSpPr txBox="1"/>
          <p:nvPr/>
        </p:nvSpPr>
        <p:spPr>
          <a:xfrm>
            <a:off x="4725988" y="2997200"/>
            <a:ext cx="258762"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1</a:t>
            </a:r>
          </a:p>
        </p:txBody>
      </p:sp>
      <p:sp>
        <p:nvSpPr>
          <p:cNvPr id="132162" name="Text Box 66"/>
          <p:cNvSpPr txBox="1"/>
          <p:nvPr/>
        </p:nvSpPr>
        <p:spPr>
          <a:xfrm>
            <a:off x="4743450" y="3346450"/>
            <a:ext cx="269875"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4</a:t>
            </a:r>
          </a:p>
        </p:txBody>
      </p:sp>
      <p:sp>
        <p:nvSpPr>
          <p:cNvPr id="132163" name="Text Box 67"/>
          <p:cNvSpPr txBox="1"/>
          <p:nvPr/>
        </p:nvSpPr>
        <p:spPr>
          <a:xfrm>
            <a:off x="5299075" y="3354388"/>
            <a:ext cx="269875"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1</a:t>
            </a:r>
          </a:p>
        </p:txBody>
      </p:sp>
      <p:sp>
        <p:nvSpPr>
          <p:cNvPr id="132164" name="Text Box 68"/>
          <p:cNvSpPr txBox="1"/>
          <p:nvPr/>
        </p:nvSpPr>
        <p:spPr>
          <a:xfrm>
            <a:off x="5786438" y="3008313"/>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 5</a:t>
            </a:r>
          </a:p>
        </p:txBody>
      </p:sp>
      <p:sp>
        <p:nvSpPr>
          <p:cNvPr id="132165" name="Text Box 69"/>
          <p:cNvSpPr txBox="1"/>
          <p:nvPr/>
        </p:nvSpPr>
        <p:spPr>
          <a:xfrm>
            <a:off x="6442075" y="2951163"/>
            <a:ext cx="268288"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1</a:t>
            </a:r>
          </a:p>
        </p:txBody>
      </p:sp>
      <p:sp>
        <p:nvSpPr>
          <p:cNvPr id="132166" name="Text Box 70"/>
          <p:cNvSpPr txBox="1"/>
          <p:nvPr/>
        </p:nvSpPr>
        <p:spPr>
          <a:xfrm>
            <a:off x="6454775" y="3340100"/>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5</a:t>
            </a:r>
          </a:p>
        </p:txBody>
      </p:sp>
      <p:sp>
        <p:nvSpPr>
          <p:cNvPr id="132167" name="Text Box 71"/>
          <p:cNvSpPr txBox="1"/>
          <p:nvPr/>
        </p:nvSpPr>
        <p:spPr>
          <a:xfrm>
            <a:off x="6383338" y="2582863"/>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 2</a:t>
            </a:r>
          </a:p>
        </p:txBody>
      </p:sp>
      <p:sp>
        <p:nvSpPr>
          <p:cNvPr id="132168" name="Text Box 72"/>
          <p:cNvSpPr txBox="1"/>
          <p:nvPr/>
        </p:nvSpPr>
        <p:spPr>
          <a:xfrm>
            <a:off x="8191500" y="2576513"/>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5</a:t>
            </a:r>
          </a:p>
        </p:txBody>
      </p:sp>
      <p:sp>
        <p:nvSpPr>
          <p:cNvPr id="132169" name="Text Box 73"/>
          <p:cNvSpPr txBox="1"/>
          <p:nvPr/>
        </p:nvSpPr>
        <p:spPr>
          <a:xfrm>
            <a:off x="8191500" y="2965450"/>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4</a:t>
            </a:r>
          </a:p>
        </p:txBody>
      </p:sp>
      <p:sp>
        <p:nvSpPr>
          <p:cNvPr id="132170" name="Text Box 74"/>
          <p:cNvSpPr txBox="1"/>
          <p:nvPr/>
        </p:nvSpPr>
        <p:spPr>
          <a:xfrm>
            <a:off x="8204200" y="3330575"/>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3</a:t>
            </a:r>
          </a:p>
        </p:txBody>
      </p:sp>
      <p:sp>
        <p:nvSpPr>
          <p:cNvPr id="132171" name="Line 75"/>
          <p:cNvSpPr/>
          <p:nvPr/>
        </p:nvSpPr>
        <p:spPr>
          <a:xfrm>
            <a:off x="1771650" y="3695700"/>
            <a:ext cx="390525" cy="0"/>
          </a:xfrm>
          <a:prstGeom prst="line">
            <a:avLst/>
          </a:prstGeom>
          <a:ln w="9525" cap="flat" cmpd="sng">
            <a:solidFill>
              <a:srgbClr val="800000"/>
            </a:solidFill>
            <a:prstDash val="solid"/>
            <a:headEnd type="none" w="med" len="med"/>
            <a:tailEnd type="none" w="med" len="med"/>
          </a:ln>
        </p:spPr>
      </p:sp>
      <p:sp>
        <p:nvSpPr>
          <p:cNvPr id="132172" name="Line 76"/>
          <p:cNvSpPr/>
          <p:nvPr/>
        </p:nvSpPr>
        <p:spPr>
          <a:xfrm>
            <a:off x="2381250" y="3683000"/>
            <a:ext cx="390525" cy="0"/>
          </a:xfrm>
          <a:prstGeom prst="line">
            <a:avLst/>
          </a:prstGeom>
          <a:ln w="9525" cap="flat" cmpd="sng">
            <a:solidFill>
              <a:srgbClr val="800000"/>
            </a:solidFill>
            <a:prstDash val="solid"/>
            <a:headEnd type="none" w="med" len="med"/>
            <a:tailEnd type="none" w="med" len="med"/>
          </a:ln>
        </p:spPr>
      </p:sp>
      <p:sp>
        <p:nvSpPr>
          <p:cNvPr id="132173" name="Line 77"/>
          <p:cNvSpPr/>
          <p:nvPr/>
        </p:nvSpPr>
        <p:spPr>
          <a:xfrm>
            <a:off x="2965450" y="3670300"/>
            <a:ext cx="390525" cy="0"/>
          </a:xfrm>
          <a:prstGeom prst="line">
            <a:avLst/>
          </a:prstGeom>
          <a:ln w="9525" cap="flat" cmpd="sng">
            <a:solidFill>
              <a:srgbClr val="800000"/>
            </a:solidFill>
            <a:prstDash val="solid"/>
            <a:headEnd type="none" w="med" len="med"/>
            <a:tailEnd type="none" w="med" len="med"/>
          </a:ln>
        </p:spPr>
      </p:sp>
      <p:sp>
        <p:nvSpPr>
          <p:cNvPr id="132174" name="Line 78"/>
          <p:cNvSpPr/>
          <p:nvPr/>
        </p:nvSpPr>
        <p:spPr>
          <a:xfrm>
            <a:off x="3536950" y="3676650"/>
            <a:ext cx="390525" cy="0"/>
          </a:xfrm>
          <a:prstGeom prst="line">
            <a:avLst/>
          </a:prstGeom>
          <a:ln w="9525" cap="flat" cmpd="sng">
            <a:solidFill>
              <a:srgbClr val="800000"/>
            </a:solidFill>
            <a:prstDash val="solid"/>
            <a:headEnd type="none" w="med" len="med"/>
            <a:tailEnd type="none" w="med" len="med"/>
          </a:ln>
        </p:spPr>
      </p:sp>
      <p:sp>
        <p:nvSpPr>
          <p:cNvPr id="132175" name="Line 79"/>
          <p:cNvSpPr/>
          <p:nvPr/>
        </p:nvSpPr>
        <p:spPr>
          <a:xfrm>
            <a:off x="4643438" y="3714750"/>
            <a:ext cx="390525" cy="0"/>
          </a:xfrm>
          <a:prstGeom prst="line">
            <a:avLst/>
          </a:prstGeom>
          <a:ln w="9525" cap="flat" cmpd="sng">
            <a:solidFill>
              <a:srgbClr val="800000"/>
            </a:solidFill>
            <a:prstDash val="solid"/>
            <a:headEnd type="none" w="med" len="med"/>
            <a:tailEnd type="none" w="med" len="med"/>
          </a:ln>
        </p:spPr>
      </p:sp>
      <p:sp>
        <p:nvSpPr>
          <p:cNvPr id="132176" name="Line 80"/>
          <p:cNvSpPr/>
          <p:nvPr/>
        </p:nvSpPr>
        <p:spPr>
          <a:xfrm>
            <a:off x="6378575" y="3722688"/>
            <a:ext cx="390525" cy="0"/>
          </a:xfrm>
          <a:prstGeom prst="line">
            <a:avLst/>
          </a:prstGeom>
          <a:ln w="9525" cap="flat" cmpd="sng">
            <a:solidFill>
              <a:srgbClr val="800000"/>
            </a:solidFill>
            <a:prstDash val="solid"/>
            <a:headEnd type="none" w="med" len="med"/>
            <a:tailEnd type="none" w="med" len="med"/>
          </a:ln>
        </p:spPr>
      </p:sp>
      <p:sp>
        <p:nvSpPr>
          <p:cNvPr id="132177" name="Line 81"/>
          <p:cNvSpPr/>
          <p:nvPr/>
        </p:nvSpPr>
        <p:spPr>
          <a:xfrm>
            <a:off x="6926263" y="3713163"/>
            <a:ext cx="390525" cy="0"/>
          </a:xfrm>
          <a:prstGeom prst="line">
            <a:avLst/>
          </a:prstGeom>
          <a:ln w="9525" cap="flat" cmpd="sng">
            <a:solidFill>
              <a:srgbClr val="800000"/>
            </a:solidFill>
            <a:prstDash val="solid"/>
            <a:headEnd type="none" w="med" len="med"/>
            <a:tailEnd type="none" w="med" len="med"/>
          </a:ln>
        </p:spPr>
      </p:sp>
      <p:sp>
        <p:nvSpPr>
          <p:cNvPr id="132178" name="Line 82"/>
          <p:cNvSpPr/>
          <p:nvPr/>
        </p:nvSpPr>
        <p:spPr>
          <a:xfrm>
            <a:off x="7508875" y="3692525"/>
            <a:ext cx="390525" cy="0"/>
          </a:xfrm>
          <a:prstGeom prst="line">
            <a:avLst/>
          </a:prstGeom>
          <a:ln w="9525" cap="flat" cmpd="sng">
            <a:solidFill>
              <a:srgbClr val="800000"/>
            </a:solidFill>
            <a:prstDash val="solid"/>
            <a:headEnd type="none" w="med" len="med"/>
            <a:tailEnd type="none" w="med" len="med"/>
          </a:ln>
        </p:spPr>
      </p:sp>
      <p:sp>
        <p:nvSpPr>
          <p:cNvPr id="132179" name="Line 83"/>
          <p:cNvSpPr/>
          <p:nvPr/>
        </p:nvSpPr>
        <p:spPr>
          <a:xfrm>
            <a:off x="8093075" y="3705225"/>
            <a:ext cx="390525" cy="0"/>
          </a:xfrm>
          <a:prstGeom prst="line">
            <a:avLst/>
          </a:prstGeom>
          <a:ln w="9525" cap="flat" cmpd="sng">
            <a:solidFill>
              <a:srgbClr val="800000"/>
            </a:solidFill>
            <a:prstDash val="solid"/>
            <a:headEnd type="none" w="med" len="med"/>
            <a:tailEnd type="none" w="med" len="med"/>
          </a:ln>
        </p:spPr>
      </p:sp>
      <p:sp>
        <p:nvSpPr>
          <p:cNvPr id="132180" name="Line 84"/>
          <p:cNvSpPr/>
          <p:nvPr/>
        </p:nvSpPr>
        <p:spPr>
          <a:xfrm>
            <a:off x="5765800" y="3740150"/>
            <a:ext cx="390525" cy="0"/>
          </a:xfrm>
          <a:prstGeom prst="line">
            <a:avLst/>
          </a:prstGeom>
          <a:ln w="9525" cap="flat" cmpd="sng">
            <a:solidFill>
              <a:srgbClr val="800000"/>
            </a:solidFill>
            <a:prstDash val="solid"/>
            <a:headEnd type="none" w="med" len="med"/>
            <a:tailEnd type="none" w="med" len="med"/>
          </a:ln>
        </p:spPr>
      </p:sp>
      <p:sp>
        <p:nvSpPr>
          <p:cNvPr id="132181" name="Line 85"/>
          <p:cNvSpPr/>
          <p:nvPr/>
        </p:nvSpPr>
        <p:spPr>
          <a:xfrm>
            <a:off x="5203825" y="3733800"/>
            <a:ext cx="390525" cy="0"/>
          </a:xfrm>
          <a:prstGeom prst="line">
            <a:avLst/>
          </a:prstGeom>
          <a:ln w="9525" cap="flat" cmpd="sng">
            <a:solidFill>
              <a:srgbClr val="800000"/>
            </a:solidFill>
            <a:prstDash val="solid"/>
            <a:headEnd type="none" w="med" len="med"/>
            <a:tailEnd type="none" w="med" len="med"/>
          </a:ln>
        </p:spPr>
      </p:sp>
      <p:sp>
        <p:nvSpPr>
          <p:cNvPr id="132182" name="Line 86"/>
          <p:cNvSpPr/>
          <p:nvPr/>
        </p:nvSpPr>
        <p:spPr>
          <a:xfrm>
            <a:off x="4084638" y="3694113"/>
            <a:ext cx="390525" cy="0"/>
          </a:xfrm>
          <a:prstGeom prst="line">
            <a:avLst/>
          </a:prstGeom>
          <a:ln w="9525" cap="flat" cmpd="sng">
            <a:solidFill>
              <a:srgbClr val="800000"/>
            </a:solidFill>
            <a:prstDash val="solid"/>
            <a:headEnd type="none" w="med" len="med"/>
            <a:tailEnd type="none" w="med" len="med"/>
          </a:ln>
        </p:spPr>
      </p:sp>
      <p:sp>
        <p:nvSpPr>
          <p:cNvPr id="132183" name="Text Box 87"/>
          <p:cNvSpPr txBox="1"/>
          <p:nvPr/>
        </p:nvSpPr>
        <p:spPr>
          <a:xfrm>
            <a:off x="1700213" y="4524375"/>
            <a:ext cx="6911975" cy="1168400"/>
          </a:xfrm>
          <a:prstGeom prst="rect">
            <a:avLst/>
          </a:prstGeom>
          <a:noFill/>
          <a:ln w="9525">
            <a:noFill/>
          </a:ln>
        </p:spPr>
        <p:txBody>
          <a:bodyPr lIns="0" tIns="0" rIns="0" bIns="0">
            <a:spAutoFit/>
          </a:bodyPr>
          <a:lstStyle/>
          <a:p>
            <a:pPr eaLnBrk="1" hangingPunct="1">
              <a:spcBef>
                <a:spcPct val="10000"/>
              </a:spcBef>
            </a:pPr>
            <a:r>
              <a:rPr lang="zh-CN" altLang="en-US" sz="2400" b="0" i="0" dirty="0">
                <a:solidFill>
                  <a:schemeClr val="tx1"/>
                </a:solidFill>
                <a:latin typeface="Arial" panose="020B0604020202020204" pitchFamily="34" charset="0"/>
                <a:ea typeface="宋体" panose="02010600030101010101" pitchFamily="2" charset="-122"/>
              </a:rPr>
              <a:t>                                                </a:t>
            </a:r>
            <a:r>
              <a:rPr lang="zh-CN" altLang="en-US" sz="2400" i="0" dirty="0">
                <a:solidFill>
                  <a:srgbClr val="006600"/>
                </a:solidFill>
                <a:latin typeface="Arial" panose="020B0604020202020204" pitchFamily="34" charset="0"/>
                <a:ea typeface="宋体" panose="02010600030101010101" pitchFamily="2" charset="-122"/>
              </a:rPr>
              <a:t>√    √ </a:t>
            </a:r>
            <a:r>
              <a:rPr lang="zh-CN" altLang="en-US" sz="2400" b="0" i="0" dirty="0">
                <a:solidFill>
                  <a:schemeClr val="tx1"/>
                </a:solidFill>
                <a:latin typeface="Arial" panose="020B0604020202020204" pitchFamily="34" charset="0"/>
                <a:ea typeface="宋体" panose="02010600030101010101" pitchFamily="2" charset="-122"/>
              </a:rPr>
              <a:t>      </a:t>
            </a:r>
          </a:p>
          <a:p>
            <a:pPr eaLnBrk="1" hangingPunct="1">
              <a:spcBef>
                <a:spcPct val="10000"/>
              </a:spcBef>
            </a:pPr>
            <a:r>
              <a:rPr lang="zh-CN" altLang="en-US" sz="2400" b="0" i="0" dirty="0">
                <a:solidFill>
                  <a:schemeClr val="tx1"/>
                </a:solidFill>
                <a:latin typeface="Arial" panose="020B0604020202020204" pitchFamily="34" charset="0"/>
                <a:ea typeface="宋体" panose="02010600030101010101" pitchFamily="2" charset="-122"/>
              </a:rPr>
              <a:t>                            </a:t>
            </a:r>
            <a:r>
              <a:rPr lang="zh-CN" altLang="en-US" sz="2400" i="0" dirty="0">
                <a:solidFill>
                  <a:srgbClr val="006600"/>
                </a:solidFill>
                <a:latin typeface="Arial" panose="020B0604020202020204" pitchFamily="34" charset="0"/>
                <a:ea typeface="宋体" panose="02010600030101010101" pitchFamily="2" charset="-122"/>
              </a:rPr>
              <a:t>√   √          √    √</a:t>
            </a:r>
          </a:p>
          <a:p>
            <a:pPr eaLnBrk="1" hangingPunct="1">
              <a:spcBef>
                <a:spcPct val="10000"/>
              </a:spcBef>
            </a:pPr>
            <a:r>
              <a:rPr lang="zh-CN" altLang="en-US" sz="2400" i="0" dirty="0">
                <a:solidFill>
                  <a:srgbClr val="006600"/>
                </a:solidFill>
                <a:latin typeface="Arial" panose="020B0604020202020204" pitchFamily="34" charset="0"/>
                <a:ea typeface="宋体" panose="02010600030101010101" pitchFamily="2" charset="-122"/>
              </a:rPr>
              <a:t>                            √   √          √    √   √   √   √</a:t>
            </a:r>
          </a:p>
        </p:txBody>
      </p:sp>
      <p:sp>
        <p:nvSpPr>
          <p:cNvPr id="132184" name="Text Box 88"/>
          <p:cNvSpPr txBox="1"/>
          <p:nvPr/>
        </p:nvSpPr>
        <p:spPr>
          <a:xfrm>
            <a:off x="3540125" y="2614613"/>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 4</a:t>
            </a:r>
          </a:p>
        </p:txBody>
      </p:sp>
      <p:sp>
        <p:nvSpPr>
          <p:cNvPr id="132185" name="Text Box 89"/>
          <p:cNvSpPr txBox="1"/>
          <p:nvPr/>
        </p:nvSpPr>
        <p:spPr>
          <a:xfrm>
            <a:off x="4168775" y="3006725"/>
            <a:ext cx="322263"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4</a:t>
            </a:r>
          </a:p>
        </p:txBody>
      </p:sp>
      <p:sp>
        <p:nvSpPr>
          <p:cNvPr id="132186" name="Text Box 90"/>
          <p:cNvSpPr txBox="1"/>
          <p:nvPr/>
        </p:nvSpPr>
        <p:spPr>
          <a:xfrm>
            <a:off x="4137025" y="2627313"/>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1</a:t>
            </a:r>
          </a:p>
        </p:txBody>
      </p:sp>
      <p:sp>
        <p:nvSpPr>
          <p:cNvPr id="132187" name="Text Box 91"/>
          <p:cNvSpPr txBox="1"/>
          <p:nvPr/>
        </p:nvSpPr>
        <p:spPr>
          <a:xfrm>
            <a:off x="6451600" y="3705225"/>
            <a:ext cx="307975"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4</a:t>
            </a:r>
          </a:p>
        </p:txBody>
      </p:sp>
      <p:sp>
        <p:nvSpPr>
          <p:cNvPr id="132188" name="Text Box 92"/>
          <p:cNvSpPr txBox="1"/>
          <p:nvPr/>
        </p:nvSpPr>
        <p:spPr>
          <a:xfrm>
            <a:off x="7046913" y="3697288"/>
            <a:ext cx="307975"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5</a:t>
            </a:r>
          </a:p>
        </p:txBody>
      </p:sp>
      <p:sp>
        <p:nvSpPr>
          <p:cNvPr id="132189" name="Text Box 93"/>
          <p:cNvSpPr txBox="1"/>
          <p:nvPr/>
        </p:nvSpPr>
        <p:spPr>
          <a:xfrm>
            <a:off x="7605713" y="3684588"/>
            <a:ext cx="307975"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1</a:t>
            </a:r>
          </a:p>
        </p:txBody>
      </p:sp>
      <p:sp>
        <p:nvSpPr>
          <p:cNvPr id="132190" name="Text Box 94"/>
          <p:cNvSpPr txBox="1"/>
          <p:nvPr/>
        </p:nvSpPr>
        <p:spPr>
          <a:xfrm>
            <a:off x="8189913" y="3684588"/>
            <a:ext cx="307975"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2</a:t>
            </a:r>
          </a:p>
        </p:txBody>
      </p:sp>
      <p:sp>
        <p:nvSpPr>
          <p:cNvPr id="132191" name="Text Box 95"/>
          <p:cNvSpPr txBox="1"/>
          <p:nvPr/>
        </p:nvSpPr>
        <p:spPr>
          <a:xfrm>
            <a:off x="1654175" y="2133600"/>
            <a:ext cx="6911975" cy="457200"/>
          </a:xfrm>
          <a:prstGeom prst="rect">
            <a:avLst/>
          </a:prstGeom>
          <a:noFill/>
          <a:ln w="9525">
            <a:noFill/>
          </a:ln>
        </p:spPr>
        <p:txBody>
          <a:bodyPr>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 1      2     3     4    1     2     5    1     2     3     4     5   </a:t>
            </a:r>
          </a:p>
        </p:txBody>
      </p:sp>
      <p:sp>
        <p:nvSpPr>
          <p:cNvPr id="132192" name="Line 96"/>
          <p:cNvSpPr/>
          <p:nvPr/>
        </p:nvSpPr>
        <p:spPr>
          <a:xfrm>
            <a:off x="1771650" y="4064000"/>
            <a:ext cx="390525" cy="0"/>
          </a:xfrm>
          <a:prstGeom prst="line">
            <a:avLst/>
          </a:prstGeom>
          <a:ln w="9525" cap="flat" cmpd="sng">
            <a:solidFill>
              <a:srgbClr val="800000"/>
            </a:solidFill>
            <a:prstDash val="solid"/>
            <a:headEnd type="none" w="med" len="med"/>
            <a:tailEnd type="none" w="med" len="med"/>
          </a:ln>
        </p:spPr>
      </p:sp>
      <p:sp>
        <p:nvSpPr>
          <p:cNvPr id="132193" name="Line 97"/>
          <p:cNvSpPr/>
          <p:nvPr/>
        </p:nvSpPr>
        <p:spPr>
          <a:xfrm>
            <a:off x="2381250" y="4057650"/>
            <a:ext cx="390525" cy="0"/>
          </a:xfrm>
          <a:prstGeom prst="line">
            <a:avLst/>
          </a:prstGeom>
          <a:ln w="9525" cap="flat" cmpd="sng">
            <a:solidFill>
              <a:srgbClr val="800000"/>
            </a:solidFill>
            <a:prstDash val="solid"/>
            <a:headEnd type="none" w="med" len="med"/>
            <a:tailEnd type="none" w="med" len="med"/>
          </a:ln>
        </p:spPr>
      </p:sp>
      <p:sp>
        <p:nvSpPr>
          <p:cNvPr id="132194" name="Line 98"/>
          <p:cNvSpPr/>
          <p:nvPr/>
        </p:nvSpPr>
        <p:spPr>
          <a:xfrm>
            <a:off x="5208588" y="4105275"/>
            <a:ext cx="390525" cy="0"/>
          </a:xfrm>
          <a:prstGeom prst="line">
            <a:avLst/>
          </a:prstGeom>
          <a:ln w="9525" cap="flat" cmpd="sng">
            <a:solidFill>
              <a:srgbClr val="800000"/>
            </a:solidFill>
            <a:prstDash val="solid"/>
            <a:headEnd type="none" w="med" len="med"/>
            <a:tailEnd type="none" w="med" len="med"/>
          </a:ln>
        </p:spPr>
      </p:sp>
      <p:sp>
        <p:nvSpPr>
          <p:cNvPr id="132195" name="Line 99"/>
          <p:cNvSpPr/>
          <p:nvPr/>
        </p:nvSpPr>
        <p:spPr>
          <a:xfrm>
            <a:off x="5764213" y="4108450"/>
            <a:ext cx="390525" cy="0"/>
          </a:xfrm>
          <a:prstGeom prst="line">
            <a:avLst/>
          </a:prstGeom>
          <a:ln w="9525" cap="flat" cmpd="sng">
            <a:solidFill>
              <a:srgbClr val="800000"/>
            </a:solidFill>
            <a:prstDash val="solid"/>
            <a:headEnd type="none" w="med" len="med"/>
            <a:tailEnd type="none" w="med" len="med"/>
          </a:ln>
        </p:spPr>
      </p:sp>
      <p:sp>
        <p:nvSpPr>
          <p:cNvPr id="132196" name="Line 100"/>
          <p:cNvSpPr/>
          <p:nvPr/>
        </p:nvSpPr>
        <p:spPr>
          <a:xfrm>
            <a:off x="6376988" y="4111625"/>
            <a:ext cx="390525" cy="0"/>
          </a:xfrm>
          <a:prstGeom prst="line">
            <a:avLst/>
          </a:prstGeom>
          <a:ln w="9525" cap="flat" cmpd="sng">
            <a:solidFill>
              <a:srgbClr val="800000"/>
            </a:solidFill>
            <a:prstDash val="solid"/>
            <a:headEnd type="none" w="med" len="med"/>
            <a:tailEnd type="none" w="med" len="med"/>
          </a:ln>
        </p:spPr>
      </p:sp>
      <p:sp>
        <p:nvSpPr>
          <p:cNvPr id="132197" name="Line 101"/>
          <p:cNvSpPr/>
          <p:nvPr/>
        </p:nvSpPr>
        <p:spPr>
          <a:xfrm>
            <a:off x="6926263" y="4092575"/>
            <a:ext cx="390525" cy="0"/>
          </a:xfrm>
          <a:prstGeom prst="line">
            <a:avLst/>
          </a:prstGeom>
          <a:ln w="9525" cap="flat" cmpd="sng">
            <a:solidFill>
              <a:srgbClr val="800000"/>
            </a:solidFill>
            <a:prstDash val="solid"/>
            <a:headEnd type="none" w="med" len="med"/>
            <a:tailEnd type="none" w="med" len="med"/>
          </a:ln>
        </p:spPr>
      </p:sp>
      <p:sp>
        <p:nvSpPr>
          <p:cNvPr id="132198" name="Line 102"/>
          <p:cNvSpPr/>
          <p:nvPr/>
        </p:nvSpPr>
        <p:spPr>
          <a:xfrm>
            <a:off x="7504113" y="4071938"/>
            <a:ext cx="390525" cy="0"/>
          </a:xfrm>
          <a:prstGeom prst="line">
            <a:avLst/>
          </a:prstGeom>
          <a:ln w="9525" cap="flat" cmpd="sng">
            <a:solidFill>
              <a:srgbClr val="800000"/>
            </a:solidFill>
            <a:prstDash val="solid"/>
            <a:headEnd type="none" w="med" len="med"/>
            <a:tailEnd type="none" w="med" len="med"/>
          </a:ln>
        </p:spPr>
      </p:sp>
      <p:sp>
        <p:nvSpPr>
          <p:cNvPr id="132199" name="Line 103"/>
          <p:cNvSpPr/>
          <p:nvPr/>
        </p:nvSpPr>
        <p:spPr>
          <a:xfrm>
            <a:off x="8094663" y="4103688"/>
            <a:ext cx="390525" cy="0"/>
          </a:xfrm>
          <a:prstGeom prst="line">
            <a:avLst/>
          </a:prstGeom>
          <a:ln w="9525" cap="flat" cmpd="sng">
            <a:solidFill>
              <a:srgbClr val="800000"/>
            </a:solidFill>
            <a:prstDash val="solid"/>
            <a:headEnd type="none" w="med" len="med"/>
            <a:tailEnd type="none" w="med" len="med"/>
          </a:ln>
        </p:spPr>
      </p:sp>
      <p:sp>
        <p:nvSpPr>
          <p:cNvPr id="132200" name="Line 104"/>
          <p:cNvSpPr/>
          <p:nvPr/>
        </p:nvSpPr>
        <p:spPr>
          <a:xfrm>
            <a:off x="2965450" y="4070350"/>
            <a:ext cx="390525" cy="0"/>
          </a:xfrm>
          <a:prstGeom prst="line">
            <a:avLst/>
          </a:prstGeom>
          <a:ln w="9525" cap="flat" cmpd="sng">
            <a:solidFill>
              <a:srgbClr val="800000"/>
            </a:solidFill>
            <a:prstDash val="solid"/>
            <a:headEnd type="none" w="med" len="med"/>
            <a:tailEnd type="none" w="med" len="med"/>
          </a:ln>
        </p:spPr>
      </p:sp>
      <p:sp>
        <p:nvSpPr>
          <p:cNvPr id="132201" name="Line 105"/>
          <p:cNvSpPr/>
          <p:nvPr/>
        </p:nvSpPr>
        <p:spPr>
          <a:xfrm>
            <a:off x="3536950" y="4083050"/>
            <a:ext cx="390525" cy="0"/>
          </a:xfrm>
          <a:prstGeom prst="line">
            <a:avLst/>
          </a:prstGeom>
          <a:ln w="9525" cap="flat" cmpd="sng">
            <a:solidFill>
              <a:srgbClr val="800000"/>
            </a:solidFill>
            <a:prstDash val="solid"/>
            <a:headEnd type="none" w="med" len="med"/>
            <a:tailEnd type="none" w="med" len="med"/>
          </a:ln>
        </p:spPr>
      </p:sp>
      <p:sp>
        <p:nvSpPr>
          <p:cNvPr id="132202" name="Line 106"/>
          <p:cNvSpPr/>
          <p:nvPr/>
        </p:nvSpPr>
        <p:spPr>
          <a:xfrm>
            <a:off x="4083050" y="4095750"/>
            <a:ext cx="390525" cy="0"/>
          </a:xfrm>
          <a:prstGeom prst="line">
            <a:avLst/>
          </a:prstGeom>
          <a:ln w="9525" cap="flat" cmpd="sng">
            <a:solidFill>
              <a:srgbClr val="800000"/>
            </a:solidFill>
            <a:prstDash val="solid"/>
            <a:headEnd type="none" w="med" len="med"/>
            <a:tailEnd type="none" w="med" len="med"/>
          </a:ln>
        </p:spPr>
      </p:sp>
      <p:sp>
        <p:nvSpPr>
          <p:cNvPr id="132203" name="Line 107"/>
          <p:cNvSpPr/>
          <p:nvPr/>
        </p:nvSpPr>
        <p:spPr>
          <a:xfrm>
            <a:off x="4641850" y="4108450"/>
            <a:ext cx="390525" cy="0"/>
          </a:xfrm>
          <a:prstGeom prst="line">
            <a:avLst/>
          </a:prstGeom>
          <a:ln w="9525" cap="flat" cmpd="sng">
            <a:solidFill>
              <a:srgbClr val="800000"/>
            </a:solidFill>
            <a:prstDash val="solid"/>
            <a:headEnd type="none" w="med" len="med"/>
            <a:tailEnd type="none" w="med" len="med"/>
          </a:ln>
        </p:spPr>
      </p:sp>
      <p:sp>
        <p:nvSpPr>
          <p:cNvPr id="132204" name="Text Box 108"/>
          <p:cNvSpPr txBox="1"/>
          <p:nvPr/>
        </p:nvSpPr>
        <p:spPr>
          <a:xfrm>
            <a:off x="5302250" y="4105275"/>
            <a:ext cx="307975"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3</a:t>
            </a:r>
          </a:p>
        </p:txBody>
      </p:sp>
      <p:sp>
        <p:nvSpPr>
          <p:cNvPr id="132205" name="Text Box 109"/>
          <p:cNvSpPr txBox="1"/>
          <p:nvPr/>
        </p:nvSpPr>
        <p:spPr>
          <a:xfrm>
            <a:off x="5837238" y="2600325"/>
            <a:ext cx="22860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1</a:t>
            </a:r>
          </a:p>
        </p:txBody>
      </p:sp>
      <p:sp>
        <p:nvSpPr>
          <p:cNvPr id="132206" name="Text Box 110"/>
          <p:cNvSpPr txBox="1"/>
          <p:nvPr/>
        </p:nvSpPr>
        <p:spPr>
          <a:xfrm>
            <a:off x="6442075" y="4106863"/>
            <a:ext cx="214313"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3</a:t>
            </a:r>
          </a:p>
        </p:txBody>
      </p:sp>
      <p:sp>
        <p:nvSpPr>
          <p:cNvPr id="132207" name="Text Box 111"/>
          <p:cNvSpPr txBox="1"/>
          <p:nvPr/>
        </p:nvSpPr>
        <p:spPr>
          <a:xfrm>
            <a:off x="7023100" y="4098925"/>
            <a:ext cx="307975"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4</a:t>
            </a:r>
          </a:p>
        </p:txBody>
      </p:sp>
      <p:sp>
        <p:nvSpPr>
          <p:cNvPr id="132208" name="Text Box 112"/>
          <p:cNvSpPr txBox="1"/>
          <p:nvPr/>
        </p:nvSpPr>
        <p:spPr>
          <a:xfrm>
            <a:off x="7605713" y="4078288"/>
            <a:ext cx="307975"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5</a:t>
            </a:r>
          </a:p>
        </p:txBody>
      </p:sp>
      <p:sp>
        <p:nvSpPr>
          <p:cNvPr id="132209" name="Text Box 113"/>
          <p:cNvSpPr txBox="1"/>
          <p:nvPr/>
        </p:nvSpPr>
        <p:spPr>
          <a:xfrm>
            <a:off x="8189913" y="4090988"/>
            <a:ext cx="307975"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1</a:t>
            </a:r>
          </a:p>
        </p:txBody>
      </p:sp>
      <p:sp>
        <p:nvSpPr>
          <p:cNvPr id="132210" name="Text Box 114"/>
          <p:cNvSpPr txBox="1"/>
          <p:nvPr/>
        </p:nvSpPr>
        <p:spPr>
          <a:xfrm>
            <a:off x="665163" y="4416425"/>
            <a:ext cx="1143000" cy="1260475"/>
          </a:xfrm>
          <a:prstGeom prst="rect">
            <a:avLst/>
          </a:prstGeom>
          <a:noFill/>
          <a:ln w="9525">
            <a:noFill/>
          </a:ln>
        </p:spPr>
        <p:txBody>
          <a:bodyPr>
            <a:spAutoFit/>
          </a:bodyPr>
          <a:lstStyle/>
          <a:p>
            <a:pPr eaLnBrk="1" hangingPunct="1">
              <a:spcBef>
                <a:spcPct val="10000"/>
              </a:spcBef>
            </a:pPr>
            <a:r>
              <a:rPr lang="zh-CN" altLang="en-US" sz="2400" b="0" i="0" dirty="0">
                <a:solidFill>
                  <a:schemeClr val="tx1"/>
                </a:solidFill>
                <a:latin typeface="Arial" panose="020B0604020202020204" pitchFamily="34" charset="0"/>
                <a:ea typeface="黑体" panose="02010609060101010101" pitchFamily="49" charset="-122"/>
              </a:rPr>
              <a:t>3行/组</a:t>
            </a:r>
          </a:p>
          <a:p>
            <a:pPr eaLnBrk="1" hangingPunct="1">
              <a:spcBef>
                <a:spcPct val="10000"/>
              </a:spcBef>
            </a:pPr>
            <a:r>
              <a:rPr lang="en-US" altLang="zh-CN" sz="2400" b="0" i="0" dirty="0">
                <a:solidFill>
                  <a:schemeClr val="tx1"/>
                </a:solidFill>
                <a:latin typeface="Arial" panose="020B0604020202020204" pitchFamily="34" charset="0"/>
                <a:ea typeface="黑体" panose="02010609060101010101" pitchFamily="49" charset="-122"/>
              </a:rPr>
              <a:t>4</a:t>
            </a:r>
            <a:r>
              <a:rPr lang="zh-CN" altLang="en-US" sz="2400" b="0" i="0" dirty="0">
                <a:solidFill>
                  <a:schemeClr val="tx1"/>
                </a:solidFill>
                <a:latin typeface="Arial" panose="020B0604020202020204" pitchFamily="34" charset="0"/>
                <a:ea typeface="黑体" panose="02010609060101010101" pitchFamily="49" charset="-122"/>
              </a:rPr>
              <a:t>行/组</a:t>
            </a:r>
          </a:p>
          <a:p>
            <a:pPr eaLnBrk="1" hangingPunct="1">
              <a:spcBef>
                <a:spcPct val="10000"/>
              </a:spcBef>
            </a:pPr>
            <a:r>
              <a:rPr lang="zh-CN" altLang="en-US" sz="2400" b="0" i="0" dirty="0">
                <a:solidFill>
                  <a:schemeClr val="tx1"/>
                </a:solidFill>
                <a:latin typeface="Arial" panose="020B0604020202020204" pitchFamily="34" charset="0"/>
                <a:ea typeface="黑体" panose="02010609060101010101" pitchFamily="49" charset="-122"/>
              </a:rPr>
              <a:t>5行/组</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p:cNvSpPr>
          <p:nvPr>
            <p:ph type="title"/>
          </p:nvPr>
        </p:nvSpPr>
        <p:spPr>
          <a:ln/>
        </p:spPr>
        <p:txBody>
          <a:bodyPr vert="horz" wrap="square" lIns="91440" tIns="45720" rIns="91440" bIns="45720" anchor="ctr" anchorCtr="0"/>
          <a:lstStyle/>
          <a:p>
            <a:pPr eaLnBrk="1" hangingPunct="1"/>
            <a:r>
              <a:rPr lang="zh-CN" altLang="en-US" dirty="0">
                <a:solidFill>
                  <a:srgbClr val="CC0000"/>
                </a:solidFill>
              </a:rPr>
              <a:t>替换算法-最近最少用</a:t>
            </a:r>
          </a:p>
        </p:txBody>
      </p:sp>
      <p:sp>
        <p:nvSpPr>
          <p:cNvPr id="133123" name="Rectangle 3"/>
          <p:cNvSpPr>
            <a:spLocks noGrp="1"/>
          </p:cNvSpPr>
          <p:nvPr>
            <p:ph idx="1" hasCustomPrompt="1"/>
          </p:nvPr>
        </p:nvSpPr>
        <p:spPr>
          <a:xfrm>
            <a:off x="520700" y="981075"/>
            <a:ext cx="8299450" cy="5483225"/>
          </a:xfrm>
          <a:ln/>
        </p:spPr>
        <p:txBody>
          <a:bodyPr vert="horz" wrap="square" lIns="91440" tIns="45720" rIns="91440" bIns="45720" anchor="t" anchorCtr="0"/>
          <a:lstStyle/>
          <a:p>
            <a:pPr eaLnBrk="1" hangingPunct="1">
              <a:lnSpc>
                <a:spcPct val="115000"/>
              </a:lnSpc>
              <a:spcBef>
                <a:spcPct val="50000"/>
              </a:spcBef>
            </a:pPr>
            <a:r>
              <a:rPr lang="zh-CN" altLang="en-US" dirty="0">
                <a:ea typeface="黑体" panose="02010609060101010101" pitchFamily="49" charset="-122"/>
              </a:rPr>
              <a:t>是一种堆栈算法，它的命中率随组的增大而提高。</a:t>
            </a:r>
          </a:p>
          <a:p>
            <a:pPr eaLnBrk="1" hangingPunct="1">
              <a:lnSpc>
                <a:spcPct val="115000"/>
              </a:lnSpc>
              <a:spcBef>
                <a:spcPct val="50000"/>
              </a:spcBef>
            </a:pPr>
            <a:r>
              <a:rPr lang="zh-CN" altLang="en-US" dirty="0">
                <a:ea typeface="黑体" panose="02010609060101010101" pitchFamily="49" charset="-122"/>
              </a:rPr>
              <a:t>当分块局部化范围</a:t>
            </a:r>
            <a:r>
              <a:rPr lang="en-US" altLang="zh-CN" dirty="0">
                <a:ea typeface="黑体" panose="02010609060101010101" pitchFamily="49" charset="-122"/>
              </a:rPr>
              <a:t>(</a:t>
            </a:r>
            <a:r>
              <a:rPr lang="zh-CN" altLang="en-US" dirty="0">
                <a:ea typeface="黑体" panose="02010609060101010101" pitchFamily="49" charset="-122"/>
              </a:rPr>
              <a:t>即：某段时间集中访问的存储区</a:t>
            </a:r>
            <a:r>
              <a:rPr lang="en-US" altLang="zh-CN" dirty="0">
                <a:ea typeface="黑体" panose="02010609060101010101" pitchFamily="49" charset="-122"/>
              </a:rPr>
              <a:t>)</a:t>
            </a:r>
            <a:r>
              <a:rPr lang="zh-CN" altLang="en-US" dirty="0">
                <a:ea typeface="黑体" panose="02010609060101010101" pitchFamily="49" charset="-122"/>
              </a:rPr>
              <a:t>超过了</a:t>
            </a:r>
            <a:r>
              <a:rPr lang="en-US" altLang="zh-CN" dirty="0">
                <a:ea typeface="黑体" panose="02010609060101010101" pitchFamily="49" charset="-122"/>
              </a:rPr>
              <a:t>Cache</a:t>
            </a:r>
            <a:r>
              <a:rPr lang="zh-CN" altLang="en-US" dirty="0">
                <a:ea typeface="黑体" panose="02010609060101010101" pitchFamily="49" charset="-122"/>
              </a:rPr>
              <a:t>存储容量时，命中率变得很低。极端情况下，假设地址流是1,2,3,4,1 2,3,4,1,……，而</a:t>
            </a:r>
            <a:r>
              <a:rPr lang="en-US" altLang="zh-CN" dirty="0">
                <a:ea typeface="黑体" panose="02010609060101010101" pitchFamily="49" charset="-122"/>
              </a:rPr>
              <a:t>Cache</a:t>
            </a:r>
            <a:r>
              <a:rPr lang="zh-CN" altLang="en-US" dirty="0">
                <a:ea typeface="黑体" panose="02010609060101010101" pitchFamily="49" charset="-122"/>
              </a:rPr>
              <a:t>每组只有3行，那么，不管是</a:t>
            </a:r>
            <a:r>
              <a:rPr lang="en-US" altLang="zh-CN" dirty="0">
                <a:ea typeface="黑体" panose="02010609060101010101" pitchFamily="49" charset="-122"/>
              </a:rPr>
              <a:t>FIFO，</a:t>
            </a:r>
            <a:r>
              <a:rPr lang="zh-CN" altLang="en-US" dirty="0">
                <a:ea typeface="黑体" panose="02010609060101010101" pitchFamily="49" charset="-122"/>
              </a:rPr>
              <a:t>还是</a:t>
            </a:r>
            <a:r>
              <a:rPr lang="en-US" altLang="zh-CN" dirty="0">
                <a:ea typeface="黑体" panose="02010609060101010101" pitchFamily="49" charset="-122"/>
              </a:rPr>
              <a:t>LRU</a:t>
            </a:r>
            <a:r>
              <a:rPr lang="zh-CN" altLang="en-US" dirty="0">
                <a:ea typeface="黑体" panose="02010609060101010101" pitchFamily="49" charset="-122"/>
              </a:rPr>
              <a:t>算法，其命中率都为0。这种现象称为颠簸(</a:t>
            </a:r>
            <a:r>
              <a:rPr lang="en-US" altLang="zh-CN" dirty="0">
                <a:ea typeface="黑体" panose="02010609060101010101" pitchFamily="49" charset="-122"/>
              </a:rPr>
              <a:t>Thrashing / PingPong)。</a:t>
            </a:r>
          </a:p>
          <a:p>
            <a:pPr eaLnBrk="1" hangingPunct="1">
              <a:lnSpc>
                <a:spcPct val="115000"/>
              </a:lnSpc>
              <a:spcBef>
                <a:spcPct val="50000"/>
              </a:spcBef>
            </a:pPr>
            <a:r>
              <a:rPr lang="zh-CN" altLang="en-US" dirty="0">
                <a:ea typeface="黑体" panose="02010609060101010101" pitchFamily="49" charset="-122"/>
              </a:rPr>
              <a:t>该算法具体实现时，并不是通过移动块来实现的，而是通过给每个</a:t>
            </a:r>
            <a:r>
              <a:rPr lang="en-US" altLang="zh-CN" dirty="0">
                <a:ea typeface="黑体" panose="02010609060101010101" pitchFamily="49" charset="-122"/>
              </a:rPr>
              <a:t>cache</a:t>
            </a:r>
            <a:r>
              <a:rPr lang="zh-CN" altLang="en-US" dirty="0">
                <a:ea typeface="黑体" panose="02010609060101010101" pitchFamily="49" charset="-122"/>
              </a:rPr>
              <a:t>行设定一个计数器，根据计数值来记录这些主存块的使用情况。这个计数值称为</a:t>
            </a:r>
            <a:r>
              <a:rPr lang="en-US" altLang="zh-CN" dirty="0">
                <a:solidFill>
                  <a:srgbClr val="FF0000"/>
                </a:solidFill>
                <a:ea typeface="黑体" panose="02010609060101010101" pitchFamily="49" charset="-122"/>
              </a:rPr>
              <a:t>LRU</a:t>
            </a:r>
            <a:r>
              <a:rPr lang="zh-CN" altLang="en-US" dirty="0">
                <a:solidFill>
                  <a:srgbClr val="FF0000"/>
                </a:solidFill>
                <a:ea typeface="黑体" panose="02010609060101010101" pitchFamily="49" charset="-122"/>
              </a:rPr>
              <a:t>位</a:t>
            </a:r>
            <a:r>
              <a:rPr lang="zh-CN" altLang="en-US" dirty="0">
                <a:ea typeface="黑体" panose="02010609060101010101" pitchFamily="49" charset="-122"/>
              </a:rPr>
              <a:t>。</a:t>
            </a:r>
          </a:p>
          <a:p>
            <a:pPr eaLnBrk="1" hangingPunct="1">
              <a:lnSpc>
                <a:spcPct val="115000"/>
              </a:lnSpc>
              <a:spcBef>
                <a:spcPct val="50000"/>
              </a:spcBef>
              <a:buNone/>
            </a:pPr>
            <a:r>
              <a:rPr lang="zh-CN" altLang="en-US" dirty="0">
                <a:ea typeface="黑体" panose="02010609060101010101" pitchFamily="49" charset="-122"/>
              </a:rPr>
              <a:t>    </a:t>
            </a:r>
            <a:r>
              <a:rPr lang="zh-CN" altLang="en-US" dirty="0">
                <a:ea typeface="黑体" panose="02010609060101010101" pitchFamily="49" charset="-122"/>
                <a:hlinkClick r:id="" action="ppaction://hlinkshowjump?jump=nextslide"/>
              </a:rPr>
              <a:t>具体实现</a:t>
            </a:r>
            <a:endParaRPr lang="zh-CN" altLang="en-US" dirty="0">
              <a:ea typeface="黑体" panose="02010609060101010101" pitchFamily="49" charset="-122"/>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p:cNvSpPr>
          <p:nvPr>
            <p:ph type="title"/>
          </p:nvPr>
        </p:nvSpPr>
        <p:spPr>
          <a:ln/>
        </p:spPr>
        <p:txBody>
          <a:bodyPr vert="horz" wrap="square" lIns="91440" tIns="45720" rIns="91440" bIns="45720" anchor="ctr" anchorCtr="0"/>
          <a:lstStyle/>
          <a:p>
            <a:pPr eaLnBrk="1" hangingPunct="1"/>
            <a:r>
              <a:rPr lang="zh-CN" altLang="en-US" dirty="0">
                <a:solidFill>
                  <a:srgbClr val="CC0000"/>
                </a:solidFill>
              </a:rPr>
              <a:t>替换算法-最近最少用</a:t>
            </a:r>
          </a:p>
        </p:txBody>
      </p:sp>
      <p:sp>
        <p:nvSpPr>
          <p:cNvPr id="455683" name="Rectangle 3"/>
          <p:cNvSpPr>
            <a:spLocks noGrp="1"/>
          </p:cNvSpPr>
          <p:nvPr>
            <p:ph idx="1" hasCustomPrompt="1"/>
          </p:nvPr>
        </p:nvSpPr>
        <p:spPr>
          <a:xfrm>
            <a:off x="0" y="1038225"/>
            <a:ext cx="8945563" cy="2795588"/>
          </a:xfrm>
          <a:ln/>
        </p:spPr>
        <p:txBody>
          <a:bodyPr vert="horz" wrap="square" lIns="91440" tIns="45720" rIns="91440" bIns="45720" anchor="t" anchorCtr="0"/>
          <a:lstStyle/>
          <a:p>
            <a:pPr eaLnBrk="1" hangingPunct="1"/>
            <a:r>
              <a:rPr lang="zh-CN" altLang="en-US" sz="2200" dirty="0">
                <a:ea typeface="黑体" panose="02010609060101010101" pitchFamily="49" charset="-122"/>
              </a:rPr>
              <a:t>计数器变化规则：</a:t>
            </a:r>
          </a:p>
          <a:p>
            <a:pPr lvl="1" eaLnBrk="1" hangingPunct="1">
              <a:buFont typeface="Wingdings" panose="05000000000000000000" pitchFamily="2" charset="2"/>
              <a:buChar char="Ø"/>
            </a:pPr>
            <a:r>
              <a:rPr lang="zh-CN" altLang="en-US" sz="2200" dirty="0">
                <a:ea typeface="黑体" panose="02010609060101010101" pitchFamily="49" charset="-122"/>
              </a:rPr>
              <a:t>每组4行时，计数器有2位。计数值越小则说明越被常用。</a:t>
            </a:r>
          </a:p>
          <a:p>
            <a:pPr lvl="1" eaLnBrk="1" hangingPunct="1">
              <a:buFont typeface="Wingdings" panose="05000000000000000000" pitchFamily="2" charset="2"/>
              <a:buChar char="Ø"/>
            </a:pPr>
            <a:r>
              <a:rPr lang="zh-CN" altLang="en-US" sz="2200" dirty="0">
                <a:ea typeface="黑体" panose="02010609060101010101" pitchFamily="49" charset="-122"/>
              </a:rPr>
              <a:t>命中时，被访问行的计数器置0，比其低的计数器加1，其余不变。</a:t>
            </a:r>
          </a:p>
          <a:p>
            <a:pPr lvl="1" eaLnBrk="1" hangingPunct="1">
              <a:buFont typeface="Wingdings" panose="05000000000000000000" pitchFamily="2" charset="2"/>
              <a:buChar char="Ø"/>
            </a:pPr>
            <a:r>
              <a:rPr lang="zh-CN" altLang="en-US" sz="2200" dirty="0">
                <a:ea typeface="黑体" panose="02010609060101010101" pitchFamily="49" charset="-122"/>
              </a:rPr>
              <a:t>未命中且该组未满时，新行计数器置为0，其余全加1。</a:t>
            </a:r>
          </a:p>
          <a:p>
            <a:pPr lvl="1" eaLnBrk="1" hangingPunct="1">
              <a:buFont typeface="Wingdings" panose="05000000000000000000" pitchFamily="2" charset="2"/>
              <a:buChar char="Ø"/>
            </a:pPr>
            <a:r>
              <a:rPr lang="zh-CN" altLang="en-US" sz="2200" dirty="0">
                <a:ea typeface="黑体" panose="02010609060101010101" pitchFamily="49" charset="-122"/>
              </a:rPr>
              <a:t>未命中且该组已满时，计数值为3的那一行中的主存块被淘汰，新行计数器置为0，其余加1。</a:t>
            </a:r>
          </a:p>
          <a:p>
            <a:pPr lvl="1" eaLnBrk="1" hangingPunct="1">
              <a:buChar char="–"/>
            </a:pPr>
            <a:endParaRPr lang="zh-CN" altLang="en-US" sz="2200" dirty="0">
              <a:ea typeface="黑体" panose="02010609060101010101" pitchFamily="49" charset="-122"/>
            </a:endParaRPr>
          </a:p>
        </p:txBody>
      </p:sp>
      <p:sp>
        <p:nvSpPr>
          <p:cNvPr id="134148" name="Rectangle 4"/>
          <p:cNvSpPr/>
          <p:nvPr/>
        </p:nvSpPr>
        <p:spPr>
          <a:xfrm>
            <a:off x="525463" y="4229100"/>
            <a:ext cx="7851775" cy="1598613"/>
          </a:xfrm>
          <a:prstGeom prst="rect">
            <a:avLst/>
          </a:prstGeom>
          <a:noFill/>
          <a:ln w="9525" cap="flat" cmpd="sng">
            <a:solidFill>
              <a:srgbClr val="800000"/>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134149" name="Text Box 5"/>
          <p:cNvSpPr txBox="1"/>
          <p:nvPr/>
        </p:nvSpPr>
        <p:spPr>
          <a:xfrm>
            <a:off x="431800" y="3743325"/>
            <a:ext cx="8161338" cy="457200"/>
          </a:xfrm>
          <a:prstGeom prst="rect">
            <a:avLst/>
          </a:prstGeom>
          <a:noFill/>
          <a:ln w="9525">
            <a:noFill/>
          </a:ln>
        </p:spPr>
        <p:txBody>
          <a:bodyPr>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  1      2      3      4      1      2     5      1      2      3      4      5   </a:t>
            </a:r>
          </a:p>
        </p:txBody>
      </p:sp>
      <p:sp>
        <p:nvSpPr>
          <p:cNvPr id="134150" name="Line 6"/>
          <p:cNvSpPr/>
          <p:nvPr/>
        </p:nvSpPr>
        <p:spPr>
          <a:xfrm>
            <a:off x="525463" y="4711700"/>
            <a:ext cx="7850187" cy="0"/>
          </a:xfrm>
          <a:prstGeom prst="line">
            <a:avLst/>
          </a:prstGeom>
          <a:ln w="9525" cap="flat" cmpd="sng">
            <a:solidFill>
              <a:srgbClr val="800000"/>
            </a:solidFill>
            <a:prstDash val="solid"/>
            <a:headEnd type="none" w="med" len="med"/>
            <a:tailEnd type="none" w="med" len="med"/>
          </a:ln>
        </p:spPr>
      </p:sp>
      <p:sp>
        <p:nvSpPr>
          <p:cNvPr id="134151" name="Line 7"/>
          <p:cNvSpPr/>
          <p:nvPr/>
        </p:nvSpPr>
        <p:spPr>
          <a:xfrm>
            <a:off x="512763" y="5054600"/>
            <a:ext cx="7891462" cy="0"/>
          </a:xfrm>
          <a:prstGeom prst="line">
            <a:avLst/>
          </a:prstGeom>
          <a:ln w="9525" cap="flat" cmpd="sng">
            <a:solidFill>
              <a:srgbClr val="800000"/>
            </a:solidFill>
            <a:prstDash val="solid"/>
            <a:headEnd type="none" w="med" len="med"/>
            <a:tailEnd type="none" w="med" len="med"/>
          </a:ln>
        </p:spPr>
      </p:sp>
      <p:sp>
        <p:nvSpPr>
          <p:cNvPr id="134152" name="Line 8"/>
          <p:cNvSpPr/>
          <p:nvPr/>
        </p:nvSpPr>
        <p:spPr>
          <a:xfrm>
            <a:off x="525463" y="5435600"/>
            <a:ext cx="7837487" cy="0"/>
          </a:xfrm>
          <a:prstGeom prst="line">
            <a:avLst/>
          </a:prstGeom>
          <a:ln w="9525" cap="flat" cmpd="sng">
            <a:solidFill>
              <a:srgbClr val="800000"/>
            </a:solidFill>
            <a:prstDash val="solid"/>
            <a:headEnd type="none" w="med" len="med"/>
            <a:tailEnd type="none" w="med" len="med"/>
          </a:ln>
        </p:spPr>
      </p:sp>
      <p:sp>
        <p:nvSpPr>
          <p:cNvPr id="134153" name="Line 9"/>
          <p:cNvSpPr/>
          <p:nvPr/>
        </p:nvSpPr>
        <p:spPr>
          <a:xfrm flipH="1">
            <a:off x="1123950" y="4227513"/>
            <a:ext cx="12700" cy="1614487"/>
          </a:xfrm>
          <a:prstGeom prst="line">
            <a:avLst/>
          </a:prstGeom>
          <a:ln w="9525" cap="flat" cmpd="sng">
            <a:solidFill>
              <a:srgbClr val="800000"/>
            </a:solidFill>
            <a:prstDash val="solid"/>
            <a:headEnd type="none" w="med" len="med"/>
            <a:tailEnd type="none" w="med" len="med"/>
          </a:ln>
        </p:spPr>
      </p:sp>
      <p:sp>
        <p:nvSpPr>
          <p:cNvPr id="134154" name="Line 10"/>
          <p:cNvSpPr/>
          <p:nvPr/>
        </p:nvSpPr>
        <p:spPr>
          <a:xfrm>
            <a:off x="806450" y="4227513"/>
            <a:ext cx="0" cy="1601787"/>
          </a:xfrm>
          <a:prstGeom prst="line">
            <a:avLst/>
          </a:prstGeom>
          <a:ln w="9525" cap="rnd" cmpd="sng">
            <a:solidFill>
              <a:srgbClr val="800000"/>
            </a:solidFill>
            <a:prstDash val="sysDot"/>
            <a:headEnd type="none" w="med" len="med"/>
            <a:tailEnd type="none" w="med" len="med"/>
          </a:ln>
        </p:spPr>
      </p:sp>
      <p:sp>
        <p:nvSpPr>
          <p:cNvPr id="134155" name="Text Box 11"/>
          <p:cNvSpPr txBox="1"/>
          <p:nvPr/>
        </p:nvSpPr>
        <p:spPr>
          <a:xfrm>
            <a:off x="8131175" y="4322763"/>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5</a:t>
            </a:r>
          </a:p>
        </p:txBody>
      </p:sp>
      <p:sp>
        <p:nvSpPr>
          <p:cNvPr id="134156" name="Text Box 12"/>
          <p:cNvSpPr txBox="1"/>
          <p:nvPr/>
        </p:nvSpPr>
        <p:spPr>
          <a:xfrm>
            <a:off x="8131175" y="4711700"/>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4</a:t>
            </a:r>
          </a:p>
        </p:txBody>
      </p:sp>
      <p:sp>
        <p:nvSpPr>
          <p:cNvPr id="134157" name="Text Box 13"/>
          <p:cNvSpPr txBox="1"/>
          <p:nvPr/>
        </p:nvSpPr>
        <p:spPr>
          <a:xfrm>
            <a:off x="8143875" y="5076825"/>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3</a:t>
            </a:r>
          </a:p>
        </p:txBody>
      </p:sp>
      <p:sp>
        <p:nvSpPr>
          <p:cNvPr id="134158" name="Text Box 14"/>
          <p:cNvSpPr txBox="1"/>
          <p:nvPr/>
        </p:nvSpPr>
        <p:spPr>
          <a:xfrm>
            <a:off x="8129588" y="5430838"/>
            <a:ext cx="307975"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2</a:t>
            </a:r>
          </a:p>
        </p:txBody>
      </p:sp>
      <p:sp>
        <p:nvSpPr>
          <p:cNvPr id="134159" name="Line 15"/>
          <p:cNvSpPr/>
          <p:nvPr/>
        </p:nvSpPr>
        <p:spPr>
          <a:xfrm flipH="1">
            <a:off x="1784350" y="4227513"/>
            <a:ext cx="0" cy="1600200"/>
          </a:xfrm>
          <a:prstGeom prst="line">
            <a:avLst/>
          </a:prstGeom>
          <a:ln w="9525" cap="flat" cmpd="sng">
            <a:solidFill>
              <a:srgbClr val="800000"/>
            </a:solidFill>
            <a:prstDash val="solid"/>
            <a:headEnd type="none" w="med" len="med"/>
            <a:tailEnd type="none" w="med" len="med"/>
          </a:ln>
        </p:spPr>
      </p:sp>
      <p:sp>
        <p:nvSpPr>
          <p:cNvPr id="134160" name="Line 16"/>
          <p:cNvSpPr/>
          <p:nvPr/>
        </p:nvSpPr>
        <p:spPr>
          <a:xfrm>
            <a:off x="1454150" y="4240213"/>
            <a:ext cx="0" cy="1601787"/>
          </a:xfrm>
          <a:prstGeom prst="line">
            <a:avLst/>
          </a:prstGeom>
          <a:ln w="9525" cap="rnd" cmpd="sng">
            <a:solidFill>
              <a:srgbClr val="800000"/>
            </a:solidFill>
            <a:prstDash val="sysDot"/>
            <a:headEnd type="none" w="med" len="med"/>
            <a:tailEnd type="none" w="med" len="med"/>
          </a:ln>
        </p:spPr>
      </p:sp>
      <p:sp>
        <p:nvSpPr>
          <p:cNvPr id="134161" name="Line 17"/>
          <p:cNvSpPr/>
          <p:nvPr/>
        </p:nvSpPr>
        <p:spPr>
          <a:xfrm flipH="1">
            <a:off x="2468563" y="4246563"/>
            <a:ext cx="12700" cy="1614487"/>
          </a:xfrm>
          <a:prstGeom prst="line">
            <a:avLst/>
          </a:prstGeom>
          <a:ln w="9525" cap="flat" cmpd="sng">
            <a:solidFill>
              <a:srgbClr val="800000"/>
            </a:solidFill>
            <a:prstDash val="solid"/>
            <a:headEnd type="none" w="med" len="med"/>
            <a:tailEnd type="none" w="med" len="med"/>
          </a:ln>
        </p:spPr>
      </p:sp>
      <p:sp>
        <p:nvSpPr>
          <p:cNvPr id="134162" name="Line 18"/>
          <p:cNvSpPr/>
          <p:nvPr/>
        </p:nvSpPr>
        <p:spPr>
          <a:xfrm>
            <a:off x="2151063" y="4246563"/>
            <a:ext cx="0" cy="1601787"/>
          </a:xfrm>
          <a:prstGeom prst="line">
            <a:avLst/>
          </a:prstGeom>
          <a:ln w="9525" cap="rnd" cmpd="sng">
            <a:solidFill>
              <a:srgbClr val="800000"/>
            </a:solidFill>
            <a:prstDash val="sysDot"/>
            <a:headEnd type="none" w="med" len="med"/>
            <a:tailEnd type="none" w="med" len="med"/>
          </a:ln>
        </p:spPr>
      </p:sp>
      <p:sp>
        <p:nvSpPr>
          <p:cNvPr id="134163" name="Line 19"/>
          <p:cNvSpPr/>
          <p:nvPr/>
        </p:nvSpPr>
        <p:spPr>
          <a:xfrm flipH="1">
            <a:off x="3128963" y="4246563"/>
            <a:ext cx="0" cy="1600200"/>
          </a:xfrm>
          <a:prstGeom prst="line">
            <a:avLst/>
          </a:prstGeom>
          <a:ln w="9525" cap="flat" cmpd="sng">
            <a:solidFill>
              <a:srgbClr val="800000"/>
            </a:solidFill>
            <a:prstDash val="solid"/>
            <a:headEnd type="none" w="med" len="med"/>
            <a:tailEnd type="none" w="med" len="med"/>
          </a:ln>
        </p:spPr>
      </p:sp>
      <p:sp>
        <p:nvSpPr>
          <p:cNvPr id="134164" name="Line 20"/>
          <p:cNvSpPr/>
          <p:nvPr/>
        </p:nvSpPr>
        <p:spPr>
          <a:xfrm>
            <a:off x="2798763" y="4259263"/>
            <a:ext cx="0" cy="1601787"/>
          </a:xfrm>
          <a:prstGeom prst="line">
            <a:avLst/>
          </a:prstGeom>
          <a:ln w="9525" cap="rnd" cmpd="sng">
            <a:solidFill>
              <a:srgbClr val="800000"/>
            </a:solidFill>
            <a:prstDash val="sysDot"/>
            <a:headEnd type="none" w="med" len="med"/>
            <a:tailEnd type="none" w="med" len="med"/>
          </a:ln>
        </p:spPr>
      </p:sp>
      <p:sp>
        <p:nvSpPr>
          <p:cNvPr id="134165" name="Line 21"/>
          <p:cNvSpPr/>
          <p:nvPr/>
        </p:nvSpPr>
        <p:spPr>
          <a:xfrm flipH="1">
            <a:off x="3802063" y="4221163"/>
            <a:ext cx="0" cy="1614487"/>
          </a:xfrm>
          <a:prstGeom prst="line">
            <a:avLst/>
          </a:prstGeom>
          <a:ln w="9525" cap="flat" cmpd="sng">
            <a:solidFill>
              <a:srgbClr val="800000"/>
            </a:solidFill>
            <a:prstDash val="solid"/>
            <a:headEnd type="none" w="med" len="med"/>
            <a:tailEnd type="none" w="med" len="med"/>
          </a:ln>
        </p:spPr>
      </p:sp>
      <p:sp>
        <p:nvSpPr>
          <p:cNvPr id="134166" name="Line 22"/>
          <p:cNvSpPr/>
          <p:nvPr/>
        </p:nvSpPr>
        <p:spPr>
          <a:xfrm>
            <a:off x="3471863" y="4221163"/>
            <a:ext cx="0" cy="1601787"/>
          </a:xfrm>
          <a:prstGeom prst="line">
            <a:avLst/>
          </a:prstGeom>
          <a:ln w="9525" cap="rnd" cmpd="sng">
            <a:solidFill>
              <a:srgbClr val="800000"/>
            </a:solidFill>
            <a:prstDash val="sysDot"/>
            <a:headEnd type="none" w="med" len="med"/>
            <a:tailEnd type="none" w="med" len="med"/>
          </a:ln>
        </p:spPr>
      </p:sp>
      <p:sp>
        <p:nvSpPr>
          <p:cNvPr id="134167" name="Line 23"/>
          <p:cNvSpPr/>
          <p:nvPr/>
        </p:nvSpPr>
        <p:spPr>
          <a:xfrm flipH="1">
            <a:off x="4449763" y="4221163"/>
            <a:ext cx="0" cy="1600200"/>
          </a:xfrm>
          <a:prstGeom prst="line">
            <a:avLst/>
          </a:prstGeom>
          <a:ln w="9525" cap="flat" cmpd="sng">
            <a:solidFill>
              <a:srgbClr val="800000"/>
            </a:solidFill>
            <a:prstDash val="solid"/>
            <a:headEnd type="none" w="med" len="med"/>
            <a:tailEnd type="none" w="med" len="med"/>
          </a:ln>
        </p:spPr>
      </p:sp>
      <p:sp>
        <p:nvSpPr>
          <p:cNvPr id="134168" name="Line 24"/>
          <p:cNvSpPr/>
          <p:nvPr/>
        </p:nvSpPr>
        <p:spPr>
          <a:xfrm>
            <a:off x="4119563" y="4233863"/>
            <a:ext cx="0" cy="1601787"/>
          </a:xfrm>
          <a:prstGeom prst="line">
            <a:avLst/>
          </a:prstGeom>
          <a:ln w="9525" cap="rnd" cmpd="sng">
            <a:solidFill>
              <a:srgbClr val="800000"/>
            </a:solidFill>
            <a:prstDash val="sysDot"/>
            <a:headEnd type="none" w="med" len="med"/>
            <a:tailEnd type="none" w="med" len="med"/>
          </a:ln>
        </p:spPr>
      </p:sp>
      <p:sp>
        <p:nvSpPr>
          <p:cNvPr id="134169" name="Line 25"/>
          <p:cNvSpPr/>
          <p:nvPr/>
        </p:nvSpPr>
        <p:spPr>
          <a:xfrm flipH="1">
            <a:off x="5081588" y="4232275"/>
            <a:ext cx="0" cy="1628775"/>
          </a:xfrm>
          <a:prstGeom prst="line">
            <a:avLst/>
          </a:prstGeom>
          <a:ln w="9525" cap="flat" cmpd="sng">
            <a:solidFill>
              <a:srgbClr val="800000"/>
            </a:solidFill>
            <a:prstDash val="solid"/>
            <a:headEnd type="none" w="med" len="med"/>
            <a:tailEnd type="none" w="med" len="med"/>
          </a:ln>
        </p:spPr>
      </p:sp>
      <p:sp>
        <p:nvSpPr>
          <p:cNvPr id="134170" name="Line 26"/>
          <p:cNvSpPr/>
          <p:nvPr/>
        </p:nvSpPr>
        <p:spPr>
          <a:xfrm>
            <a:off x="4751388" y="4232275"/>
            <a:ext cx="0" cy="1601788"/>
          </a:xfrm>
          <a:prstGeom prst="line">
            <a:avLst/>
          </a:prstGeom>
          <a:ln w="9525" cap="rnd" cmpd="sng">
            <a:solidFill>
              <a:srgbClr val="800000"/>
            </a:solidFill>
            <a:prstDash val="sysDot"/>
            <a:headEnd type="none" w="med" len="med"/>
            <a:tailEnd type="none" w="med" len="med"/>
          </a:ln>
        </p:spPr>
      </p:sp>
      <p:sp>
        <p:nvSpPr>
          <p:cNvPr id="134171" name="Line 27"/>
          <p:cNvSpPr/>
          <p:nvPr/>
        </p:nvSpPr>
        <p:spPr>
          <a:xfrm flipH="1">
            <a:off x="5729288" y="4232275"/>
            <a:ext cx="0" cy="1600200"/>
          </a:xfrm>
          <a:prstGeom prst="line">
            <a:avLst/>
          </a:prstGeom>
          <a:ln w="9525" cap="flat" cmpd="sng">
            <a:solidFill>
              <a:srgbClr val="800000"/>
            </a:solidFill>
            <a:prstDash val="solid"/>
            <a:headEnd type="none" w="med" len="med"/>
            <a:tailEnd type="none" w="med" len="med"/>
          </a:ln>
        </p:spPr>
      </p:sp>
      <p:sp>
        <p:nvSpPr>
          <p:cNvPr id="134172" name="Line 28"/>
          <p:cNvSpPr/>
          <p:nvPr/>
        </p:nvSpPr>
        <p:spPr>
          <a:xfrm>
            <a:off x="5399088" y="4244975"/>
            <a:ext cx="0" cy="1601788"/>
          </a:xfrm>
          <a:prstGeom prst="line">
            <a:avLst/>
          </a:prstGeom>
          <a:ln w="9525" cap="rnd" cmpd="sng">
            <a:solidFill>
              <a:srgbClr val="800000"/>
            </a:solidFill>
            <a:prstDash val="sysDot"/>
            <a:headEnd type="none" w="med" len="med"/>
            <a:tailEnd type="none" w="med" len="med"/>
          </a:ln>
        </p:spPr>
      </p:sp>
      <p:sp>
        <p:nvSpPr>
          <p:cNvPr id="134173" name="Line 29"/>
          <p:cNvSpPr/>
          <p:nvPr/>
        </p:nvSpPr>
        <p:spPr>
          <a:xfrm>
            <a:off x="6426200" y="4225925"/>
            <a:ext cx="1588" cy="1614488"/>
          </a:xfrm>
          <a:prstGeom prst="line">
            <a:avLst/>
          </a:prstGeom>
          <a:ln w="9525" cap="flat" cmpd="sng">
            <a:solidFill>
              <a:srgbClr val="800000"/>
            </a:solidFill>
            <a:prstDash val="solid"/>
            <a:headEnd type="none" w="med" len="med"/>
            <a:tailEnd type="none" w="med" len="med"/>
          </a:ln>
        </p:spPr>
      </p:sp>
      <p:sp>
        <p:nvSpPr>
          <p:cNvPr id="134174" name="Line 30"/>
          <p:cNvSpPr/>
          <p:nvPr/>
        </p:nvSpPr>
        <p:spPr>
          <a:xfrm>
            <a:off x="6096000" y="4251325"/>
            <a:ext cx="0" cy="1601788"/>
          </a:xfrm>
          <a:prstGeom prst="line">
            <a:avLst/>
          </a:prstGeom>
          <a:ln w="9525" cap="rnd" cmpd="sng">
            <a:solidFill>
              <a:srgbClr val="800000"/>
            </a:solidFill>
            <a:prstDash val="sysDot"/>
            <a:headEnd type="none" w="med" len="med"/>
            <a:tailEnd type="none" w="med" len="med"/>
          </a:ln>
        </p:spPr>
      </p:sp>
      <p:sp>
        <p:nvSpPr>
          <p:cNvPr id="134175" name="Line 31"/>
          <p:cNvSpPr/>
          <p:nvPr/>
        </p:nvSpPr>
        <p:spPr>
          <a:xfrm flipH="1">
            <a:off x="7073900" y="4225925"/>
            <a:ext cx="0" cy="1600200"/>
          </a:xfrm>
          <a:prstGeom prst="line">
            <a:avLst/>
          </a:prstGeom>
          <a:ln w="9525" cap="flat" cmpd="sng">
            <a:solidFill>
              <a:srgbClr val="800000"/>
            </a:solidFill>
            <a:prstDash val="solid"/>
            <a:headEnd type="none" w="med" len="med"/>
            <a:tailEnd type="none" w="med" len="med"/>
          </a:ln>
        </p:spPr>
      </p:sp>
      <p:sp>
        <p:nvSpPr>
          <p:cNvPr id="134176" name="Line 32"/>
          <p:cNvSpPr/>
          <p:nvPr/>
        </p:nvSpPr>
        <p:spPr>
          <a:xfrm>
            <a:off x="6743700" y="4238625"/>
            <a:ext cx="0" cy="1601788"/>
          </a:xfrm>
          <a:prstGeom prst="line">
            <a:avLst/>
          </a:prstGeom>
          <a:ln w="9525" cap="rnd" cmpd="sng">
            <a:solidFill>
              <a:srgbClr val="800000"/>
            </a:solidFill>
            <a:prstDash val="sysDot"/>
            <a:headEnd type="none" w="med" len="med"/>
            <a:tailEnd type="none" w="med" len="med"/>
          </a:ln>
        </p:spPr>
      </p:sp>
      <p:sp>
        <p:nvSpPr>
          <p:cNvPr id="134177" name="Line 33"/>
          <p:cNvSpPr/>
          <p:nvPr/>
        </p:nvSpPr>
        <p:spPr>
          <a:xfrm flipH="1">
            <a:off x="7747000" y="4225925"/>
            <a:ext cx="0" cy="1614488"/>
          </a:xfrm>
          <a:prstGeom prst="line">
            <a:avLst/>
          </a:prstGeom>
          <a:ln w="9525" cap="flat" cmpd="sng">
            <a:solidFill>
              <a:srgbClr val="800000"/>
            </a:solidFill>
            <a:prstDash val="solid"/>
            <a:headEnd type="none" w="med" len="med"/>
            <a:tailEnd type="none" w="med" len="med"/>
          </a:ln>
        </p:spPr>
      </p:sp>
      <p:sp>
        <p:nvSpPr>
          <p:cNvPr id="134178" name="Line 34"/>
          <p:cNvSpPr/>
          <p:nvPr/>
        </p:nvSpPr>
        <p:spPr>
          <a:xfrm>
            <a:off x="7416800" y="4225925"/>
            <a:ext cx="0" cy="1601788"/>
          </a:xfrm>
          <a:prstGeom prst="line">
            <a:avLst/>
          </a:prstGeom>
          <a:ln w="9525" cap="rnd" cmpd="sng">
            <a:solidFill>
              <a:srgbClr val="800000"/>
            </a:solidFill>
            <a:prstDash val="sysDot"/>
            <a:headEnd type="none" w="med" len="med"/>
            <a:tailEnd type="none" w="med" len="med"/>
          </a:ln>
        </p:spPr>
      </p:sp>
      <p:sp>
        <p:nvSpPr>
          <p:cNvPr id="134179" name="Line 35"/>
          <p:cNvSpPr/>
          <p:nvPr/>
        </p:nvSpPr>
        <p:spPr>
          <a:xfrm>
            <a:off x="8080375" y="4230688"/>
            <a:ext cx="0" cy="1601787"/>
          </a:xfrm>
          <a:prstGeom prst="line">
            <a:avLst/>
          </a:prstGeom>
          <a:ln w="9525" cap="rnd" cmpd="sng">
            <a:solidFill>
              <a:srgbClr val="800000"/>
            </a:solidFill>
            <a:prstDash val="sysDot"/>
            <a:headEnd type="none" w="med" len="med"/>
            <a:tailEnd type="none" w="med" len="med"/>
          </a:ln>
        </p:spPr>
      </p:sp>
      <p:sp>
        <p:nvSpPr>
          <p:cNvPr id="134180" name="Text Box 36"/>
          <p:cNvSpPr txBox="1"/>
          <p:nvPr/>
        </p:nvSpPr>
        <p:spPr>
          <a:xfrm>
            <a:off x="7810500" y="4324350"/>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hlink"/>
                </a:solidFill>
                <a:latin typeface="Arial" panose="020B0604020202020204" pitchFamily="34" charset="0"/>
                <a:ea typeface="宋体" panose="02010600030101010101" pitchFamily="2" charset="-122"/>
              </a:rPr>
              <a:t>0</a:t>
            </a:r>
          </a:p>
        </p:txBody>
      </p:sp>
      <p:sp>
        <p:nvSpPr>
          <p:cNvPr id="134181" name="Text Box 37"/>
          <p:cNvSpPr txBox="1"/>
          <p:nvPr/>
        </p:nvSpPr>
        <p:spPr>
          <a:xfrm>
            <a:off x="7810500" y="4713288"/>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hlink"/>
                </a:solidFill>
                <a:latin typeface="Arial" panose="020B0604020202020204" pitchFamily="34" charset="0"/>
                <a:ea typeface="宋体" panose="02010600030101010101" pitchFamily="2" charset="-122"/>
              </a:rPr>
              <a:t>3</a:t>
            </a:r>
          </a:p>
        </p:txBody>
      </p:sp>
      <p:sp>
        <p:nvSpPr>
          <p:cNvPr id="134182" name="Text Box 38"/>
          <p:cNvSpPr txBox="1"/>
          <p:nvPr/>
        </p:nvSpPr>
        <p:spPr>
          <a:xfrm>
            <a:off x="7823200" y="5078413"/>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hlink"/>
                </a:solidFill>
                <a:latin typeface="Arial" panose="020B0604020202020204" pitchFamily="34" charset="0"/>
                <a:ea typeface="宋体" panose="02010600030101010101" pitchFamily="2" charset="-122"/>
              </a:rPr>
              <a:t>2</a:t>
            </a:r>
          </a:p>
        </p:txBody>
      </p:sp>
      <p:sp>
        <p:nvSpPr>
          <p:cNvPr id="134183" name="Text Box 39"/>
          <p:cNvSpPr txBox="1"/>
          <p:nvPr/>
        </p:nvSpPr>
        <p:spPr>
          <a:xfrm>
            <a:off x="7808913" y="5432425"/>
            <a:ext cx="307975"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hlink"/>
                </a:solidFill>
                <a:latin typeface="Arial" panose="020B0604020202020204" pitchFamily="34" charset="0"/>
                <a:ea typeface="宋体" panose="02010600030101010101" pitchFamily="2" charset="-122"/>
              </a:rPr>
              <a:t>1</a:t>
            </a:r>
          </a:p>
        </p:txBody>
      </p:sp>
      <p:sp>
        <p:nvSpPr>
          <p:cNvPr id="134184" name="Text Box 40"/>
          <p:cNvSpPr txBox="1"/>
          <p:nvPr/>
        </p:nvSpPr>
        <p:spPr>
          <a:xfrm>
            <a:off x="7494588" y="4322763"/>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1</a:t>
            </a:r>
          </a:p>
        </p:txBody>
      </p:sp>
      <p:sp>
        <p:nvSpPr>
          <p:cNvPr id="134185" name="Text Box 41"/>
          <p:cNvSpPr txBox="1"/>
          <p:nvPr/>
        </p:nvSpPr>
        <p:spPr>
          <a:xfrm>
            <a:off x="7494588" y="4711700"/>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2</a:t>
            </a:r>
          </a:p>
        </p:txBody>
      </p:sp>
      <p:sp>
        <p:nvSpPr>
          <p:cNvPr id="134186" name="Text Box 42"/>
          <p:cNvSpPr txBox="1"/>
          <p:nvPr/>
        </p:nvSpPr>
        <p:spPr>
          <a:xfrm>
            <a:off x="7507288" y="5076825"/>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4</a:t>
            </a:r>
          </a:p>
        </p:txBody>
      </p:sp>
      <p:sp>
        <p:nvSpPr>
          <p:cNvPr id="134187" name="Text Box 43"/>
          <p:cNvSpPr txBox="1"/>
          <p:nvPr/>
        </p:nvSpPr>
        <p:spPr>
          <a:xfrm>
            <a:off x="7493000" y="5430838"/>
            <a:ext cx="307975"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3</a:t>
            </a:r>
          </a:p>
        </p:txBody>
      </p:sp>
      <p:sp>
        <p:nvSpPr>
          <p:cNvPr id="134188" name="Text Box 44"/>
          <p:cNvSpPr txBox="1"/>
          <p:nvPr/>
        </p:nvSpPr>
        <p:spPr>
          <a:xfrm>
            <a:off x="7173913" y="4324350"/>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hlink"/>
                </a:solidFill>
                <a:latin typeface="Arial" panose="020B0604020202020204" pitchFamily="34" charset="0"/>
                <a:ea typeface="宋体" panose="02010600030101010101" pitchFamily="2" charset="-122"/>
              </a:rPr>
              <a:t>3</a:t>
            </a:r>
          </a:p>
        </p:txBody>
      </p:sp>
      <p:sp>
        <p:nvSpPr>
          <p:cNvPr id="134189" name="Text Box 45"/>
          <p:cNvSpPr txBox="1"/>
          <p:nvPr/>
        </p:nvSpPr>
        <p:spPr>
          <a:xfrm>
            <a:off x="7173913" y="4713288"/>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hlink"/>
                </a:solidFill>
                <a:latin typeface="Arial" panose="020B0604020202020204" pitchFamily="34" charset="0"/>
                <a:ea typeface="宋体" panose="02010600030101010101" pitchFamily="2" charset="-122"/>
              </a:rPr>
              <a:t>2</a:t>
            </a:r>
          </a:p>
        </p:txBody>
      </p:sp>
      <p:sp>
        <p:nvSpPr>
          <p:cNvPr id="134190" name="Text Box 46"/>
          <p:cNvSpPr txBox="1"/>
          <p:nvPr/>
        </p:nvSpPr>
        <p:spPr>
          <a:xfrm>
            <a:off x="7186613" y="5078413"/>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hlink"/>
                </a:solidFill>
                <a:latin typeface="Arial" panose="020B0604020202020204" pitchFamily="34" charset="0"/>
                <a:ea typeface="宋体" panose="02010600030101010101" pitchFamily="2" charset="-122"/>
              </a:rPr>
              <a:t>0</a:t>
            </a:r>
          </a:p>
        </p:txBody>
      </p:sp>
      <p:sp>
        <p:nvSpPr>
          <p:cNvPr id="134191" name="Text Box 47"/>
          <p:cNvSpPr txBox="1"/>
          <p:nvPr/>
        </p:nvSpPr>
        <p:spPr>
          <a:xfrm>
            <a:off x="7172325" y="5432425"/>
            <a:ext cx="307975"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hlink"/>
                </a:solidFill>
                <a:latin typeface="Arial" panose="020B0604020202020204" pitchFamily="34" charset="0"/>
                <a:ea typeface="宋体" panose="02010600030101010101" pitchFamily="2" charset="-122"/>
              </a:rPr>
              <a:t>1</a:t>
            </a:r>
          </a:p>
        </p:txBody>
      </p:sp>
      <p:sp>
        <p:nvSpPr>
          <p:cNvPr id="134192" name="Text Box 48"/>
          <p:cNvSpPr txBox="1"/>
          <p:nvPr/>
        </p:nvSpPr>
        <p:spPr>
          <a:xfrm>
            <a:off x="6821488" y="4322763"/>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1</a:t>
            </a:r>
          </a:p>
        </p:txBody>
      </p:sp>
      <p:sp>
        <p:nvSpPr>
          <p:cNvPr id="134193" name="Text Box 49"/>
          <p:cNvSpPr txBox="1"/>
          <p:nvPr/>
        </p:nvSpPr>
        <p:spPr>
          <a:xfrm>
            <a:off x="6821488" y="4711700"/>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2</a:t>
            </a:r>
          </a:p>
        </p:txBody>
      </p:sp>
      <p:sp>
        <p:nvSpPr>
          <p:cNvPr id="134194" name="Text Box 50"/>
          <p:cNvSpPr txBox="1"/>
          <p:nvPr/>
        </p:nvSpPr>
        <p:spPr>
          <a:xfrm>
            <a:off x="6834188" y="5076825"/>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5</a:t>
            </a:r>
          </a:p>
        </p:txBody>
      </p:sp>
      <p:sp>
        <p:nvSpPr>
          <p:cNvPr id="134195" name="Text Box 51"/>
          <p:cNvSpPr txBox="1"/>
          <p:nvPr/>
        </p:nvSpPr>
        <p:spPr>
          <a:xfrm>
            <a:off x="6819900" y="5430838"/>
            <a:ext cx="307975"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3</a:t>
            </a:r>
          </a:p>
        </p:txBody>
      </p:sp>
      <p:sp>
        <p:nvSpPr>
          <p:cNvPr id="134196" name="Text Box 52"/>
          <p:cNvSpPr txBox="1"/>
          <p:nvPr/>
        </p:nvSpPr>
        <p:spPr>
          <a:xfrm>
            <a:off x="6500813" y="4324350"/>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hlink"/>
                </a:solidFill>
                <a:latin typeface="Arial" panose="020B0604020202020204" pitchFamily="34" charset="0"/>
                <a:ea typeface="宋体" panose="02010600030101010101" pitchFamily="2" charset="-122"/>
              </a:rPr>
              <a:t>2</a:t>
            </a:r>
          </a:p>
        </p:txBody>
      </p:sp>
      <p:sp>
        <p:nvSpPr>
          <p:cNvPr id="134197" name="Text Box 53"/>
          <p:cNvSpPr txBox="1"/>
          <p:nvPr/>
        </p:nvSpPr>
        <p:spPr>
          <a:xfrm>
            <a:off x="6500813" y="4713288"/>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hlink"/>
                </a:solidFill>
                <a:latin typeface="Arial" panose="020B0604020202020204" pitchFamily="34" charset="0"/>
                <a:ea typeface="宋体" panose="02010600030101010101" pitchFamily="2" charset="-122"/>
              </a:rPr>
              <a:t>1</a:t>
            </a:r>
          </a:p>
        </p:txBody>
      </p:sp>
      <p:sp>
        <p:nvSpPr>
          <p:cNvPr id="134198" name="Text Box 54"/>
          <p:cNvSpPr txBox="1"/>
          <p:nvPr/>
        </p:nvSpPr>
        <p:spPr>
          <a:xfrm>
            <a:off x="6513513" y="5078413"/>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hlink"/>
                </a:solidFill>
                <a:latin typeface="Arial" panose="020B0604020202020204" pitchFamily="34" charset="0"/>
                <a:ea typeface="宋体" panose="02010600030101010101" pitchFamily="2" charset="-122"/>
              </a:rPr>
              <a:t>3</a:t>
            </a:r>
          </a:p>
        </p:txBody>
      </p:sp>
      <p:sp>
        <p:nvSpPr>
          <p:cNvPr id="134199" name="Text Box 55"/>
          <p:cNvSpPr txBox="1"/>
          <p:nvPr/>
        </p:nvSpPr>
        <p:spPr>
          <a:xfrm>
            <a:off x="6499225" y="5432425"/>
            <a:ext cx="307975"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hlink"/>
                </a:solidFill>
                <a:latin typeface="Arial" panose="020B0604020202020204" pitchFamily="34" charset="0"/>
                <a:ea typeface="宋体" panose="02010600030101010101" pitchFamily="2" charset="-122"/>
              </a:rPr>
              <a:t>0</a:t>
            </a:r>
          </a:p>
        </p:txBody>
      </p:sp>
      <p:sp>
        <p:nvSpPr>
          <p:cNvPr id="134200" name="Text Box 56"/>
          <p:cNvSpPr txBox="1"/>
          <p:nvPr/>
        </p:nvSpPr>
        <p:spPr>
          <a:xfrm>
            <a:off x="6173788" y="4335463"/>
            <a:ext cx="187325"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1</a:t>
            </a:r>
          </a:p>
        </p:txBody>
      </p:sp>
      <p:sp>
        <p:nvSpPr>
          <p:cNvPr id="134201" name="Text Box 57"/>
          <p:cNvSpPr txBox="1"/>
          <p:nvPr/>
        </p:nvSpPr>
        <p:spPr>
          <a:xfrm>
            <a:off x="6173788" y="4724400"/>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2</a:t>
            </a:r>
          </a:p>
        </p:txBody>
      </p:sp>
      <p:sp>
        <p:nvSpPr>
          <p:cNvPr id="134202" name="Text Box 58"/>
          <p:cNvSpPr txBox="1"/>
          <p:nvPr/>
        </p:nvSpPr>
        <p:spPr>
          <a:xfrm>
            <a:off x="6186488" y="5089525"/>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5</a:t>
            </a:r>
          </a:p>
        </p:txBody>
      </p:sp>
      <p:sp>
        <p:nvSpPr>
          <p:cNvPr id="134203" name="Text Box 59"/>
          <p:cNvSpPr txBox="1"/>
          <p:nvPr/>
        </p:nvSpPr>
        <p:spPr>
          <a:xfrm>
            <a:off x="6172200" y="5443538"/>
            <a:ext cx="307975"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4</a:t>
            </a:r>
          </a:p>
        </p:txBody>
      </p:sp>
      <p:sp>
        <p:nvSpPr>
          <p:cNvPr id="134204" name="Text Box 60"/>
          <p:cNvSpPr txBox="1"/>
          <p:nvPr/>
        </p:nvSpPr>
        <p:spPr>
          <a:xfrm>
            <a:off x="5853113" y="4337050"/>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hlink"/>
                </a:solidFill>
                <a:latin typeface="Arial" panose="020B0604020202020204" pitchFamily="34" charset="0"/>
                <a:ea typeface="宋体" panose="02010600030101010101" pitchFamily="2" charset="-122"/>
              </a:rPr>
              <a:t>1</a:t>
            </a:r>
          </a:p>
        </p:txBody>
      </p:sp>
      <p:sp>
        <p:nvSpPr>
          <p:cNvPr id="134205" name="Text Box 61"/>
          <p:cNvSpPr txBox="1"/>
          <p:nvPr/>
        </p:nvSpPr>
        <p:spPr>
          <a:xfrm>
            <a:off x="5853113" y="4725988"/>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hlink"/>
                </a:solidFill>
                <a:latin typeface="Arial" panose="020B0604020202020204" pitchFamily="34" charset="0"/>
                <a:ea typeface="宋体" panose="02010600030101010101" pitchFamily="2" charset="-122"/>
              </a:rPr>
              <a:t>0</a:t>
            </a:r>
          </a:p>
        </p:txBody>
      </p:sp>
      <p:sp>
        <p:nvSpPr>
          <p:cNvPr id="134206" name="Text Box 62"/>
          <p:cNvSpPr txBox="1"/>
          <p:nvPr/>
        </p:nvSpPr>
        <p:spPr>
          <a:xfrm>
            <a:off x="5865813" y="5091113"/>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hlink"/>
                </a:solidFill>
                <a:latin typeface="Arial" panose="020B0604020202020204" pitchFamily="34" charset="0"/>
                <a:ea typeface="宋体" panose="02010600030101010101" pitchFamily="2" charset="-122"/>
              </a:rPr>
              <a:t>2</a:t>
            </a:r>
          </a:p>
        </p:txBody>
      </p:sp>
      <p:sp>
        <p:nvSpPr>
          <p:cNvPr id="134207" name="Text Box 63"/>
          <p:cNvSpPr txBox="1"/>
          <p:nvPr/>
        </p:nvSpPr>
        <p:spPr>
          <a:xfrm>
            <a:off x="5851525" y="5445125"/>
            <a:ext cx="307975"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hlink"/>
                </a:solidFill>
                <a:latin typeface="Arial" panose="020B0604020202020204" pitchFamily="34" charset="0"/>
                <a:ea typeface="宋体" panose="02010600030101010101" pitchFamily="2" charset="-122"/>
              </a:rPr>
              <a:t>3</a:t>
            </a:r>
          </a:p>
        </p:txBody>
      </p:sp>
      <p:sp>
        <p:nvSpPr>
          <p:cNvPr id="134208" name="Text Box 64"/>
          <p:cNvSpPr txBox="1"/>
          <p:nvPr/>
        </p:nvSpPr>
        <p:spPr>
          <a:xfrm>
            <a:off x="5487988" y="4324350"/>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1</a:t>
            </a:r>
          </a:p>
        </p:txBody>
      </p:sp>
      <p:sp>
        <p:nvSpPr>
          <p:cNvPr id="134209" name="Text Box 65"/>
          <p:cNvSpPr txBox="1"/>
          <p:nvPr/>
        </p:nvSpPr>
        <p:spPr>
          <a:xfrm>
            <a:off x="5487988" y="4713288"/>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2</a:t>
            </a:r>
          </a:p>
        </p:txBody>
      </p:sp>
      <p:sp>
        <p:nvSpPr>
          <p:cNvPr id="134210" name="Text Box 66"/>
          <p:cNvSpPr txBox="1"/>
          <p:nvPr/>
        </p:nvSpPr>
        <p:spPr>
          <a:xfrm>
            <a:off x="5500688" y="5078413"/>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5</a:t>
            </a:r>
          </a:p>
        </p:txBody>
      </p:sp>
      <p:sp>
        <p:nvSpPr>
          <p:cNvPr id="134211" name="Text Box 67"/>
          <p:cNvSpPr txBox="1"/>
          <p:nvPr/>
        </p:nvSpPr>
        <p:spPr>
          <a:xfrm>
            <a:off x="5486400" y="5432425"/>
            <a:ext cx="307975"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4</a:t>
            </a:r>
          </a:p>
        </p:txBody>
      </p:sp>
      <p:sp>
        <p:nvSpPr>
          <p:cNvPr id="134212" name="Text Box 68"/>
          <p:cNvSpPr txBox="1"/>
          <p:nvPr/>
        </p:nvSpPr>
        <p:spPr>
          <a:xfrm>
            <a:off x="5167313" y="4325938"/>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hlink"/>
                </a:solidFill>
                <a:latin typeface="Arial" panose="020B0604020202020204" pitchFamily="34" charset="0"/>
                <a:ea typeface="宋体" panose="02010600030101010101" pitchFamily="2" charset="-122"/>
              </a:rPr>
              <a:t>0</a:t>
            </a:r>
          </a:p>
        </p:txBody>
      </p:sp>
      <p:sp>
        <p:nvSpPr>
          <p:cNvPr id="134213" name="Text Box 69"/>
          <p:cNvSpPr txBox="1"/>
          <p:nvPr/>
        </p:nvSpPr>
        <p:spPr>
          <a:xfrm>
            <a:off x="5167313" y="4714875"/>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hlink"/>
                </a:solidFill>
                <a:latin typeface="Arial" panose="020B0604020202020204" pitchFamily="34" charset="0"/>
                <a:ea typeface="宋体" panose="02010600030101010101" pitchFamily="2" charset="-122"/>
              </a:rPr>
              <a:t>2</a:t>
            </a:r>
          </a:p>
        </p:txBody>
      </p:sp>
      <p:sp>
        <p:nvSpPr>
          <p:cNvPr id="134214" name="Text Box 70"/>
          <p:cNvSpPr txBox="1"/>
          <p:nvPr/>
        </p:nvSpPr>
        <p:spPr>
          <a:xfrm>
            <a:off x="5180013" y="5080000"/>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hlink"/>
                </a:solidFill>
                <a:latin typeface="Arial" panose="020B0604020202020204" pitchFamily="34" charset="0"/>
                <a:ea typeface="宋体" panose="02010600030101010101" pitchFamily="2" charset="-122"/>
              </a:rPr>
              <a:t>1</a:t>
            </a:r>
          </a:p>
        </p:txBody>
      </p:sp>
      <p:sp>
        <p:nvSpPr>
          <p:cNvPr id="134215" name="Text Box 71"/>
          <p:cNvSpPr txBox="1"/>
          <p:nvPr/>
        </p:nvSpPr>
        <p:spPr>
          <a:xfrm>
            <a:off x="5165725" y="5434013"/>
            <a:ext cx="307975"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hlink"/>
                </a:solidFill>
                <a:latin typeface="Arial" panose="020B0604020202020204" pitchFamily="34" charset="0"/>
                <a:ea typeface="宋体" panose="02010600030101010101" pitchFamily="2" charset="-122"/>
              </a:rPr>
              <a:t>3</a:t>
            </a:r>
          </a:p>
        </p:txBody>
      </p:sp>
      <p:sp>
        <p:nvSpPr>
          <p:cNvPr id="134216" name="Text Box 72"/>
          <p:cNvSpPr txBox="1"/>
          <p:nvPr/>
        </p:nvSpPr>
        <p:spPr>
          <a:xfrm>
            <a:off x="4829175" y="4340225"/>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1</a:t>
            </a:r>
          </a:p>
        </p:txBody>
      </p:sp>
      <p:sp>
        <p:nvSpPr>
          <p:cNvPr id="134217" name="Text Box 73"/>
          <p:cNvSpPr txBox="1"/>
          <p:nvPr/>
        </p:nvSpPr>
        <p:spPr>
          <a:xfrm>
            <a:off x="4829175" y="4729163"/>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2</a:t>
            </a:r>
          </a:p>
        </p:txBody>
      </p:sp>
      <p:sp>
        <p:nvSpPr>
          <p:cNvPr id="134218" name="Text Box 74"/>
          <p:cNvSpPr txBox="1"/>
          <p:nvPr/>
        </p:nvSpPr>
        <p:spPr>
          <a:xfrm>
            <a:off x="4841875" y="5094288"/>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5</a:t>
            </a:r>
          </a:p>
        </p:txBody>
      </p:sp>
      <p:sp>
        <p:nvSpPr>
          <p:cNvPr id="134219" name="Text Box 75"/>
          <p:cNvSpPr txBox="1"/>
          <p:nvPr/>
        </p:nvSpPr>
        <p:spPr>
          <a:xfrm>
            <a:off x="4827588" y="5448300"/>
            <a:ext cx="307975"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4</a:t>
            </a:r>
          </a:p>
        </p:txBody>
      </p:sp>
      <p:sp>
        <p:nvSpPr>
          <p:cNvPr id="134220" name="Text Box 76"/>
          <p:cNvSpPr txBox="1"/>
          <p:nvPr/>
        </p:nvSpPr>
        <p:spPr>
          <a:xfrm>
            <a:off x="4508500" y="4341813"/>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hlink"/>
                </a:solidFill>
                <a:latin typeface="Arial" panose="020B0604020202020204" pitchFamily="34" charset="0"/>
                <a:ea typeface="宋体" panose="02010600030101010101" pitchFamily="2" charset="-122"/>
              </a:rPr>
              <a:t>2</a:t>
            </a:r>
          </a:p>
        </p:txBody>
      </p:sp>
      <p:sp>
        <p:nvSpPr>
          <p:cNvPr id="134221" name="Text Box 77"/>
          <p:cNvSpPr txBox="1"/>
          <p:nvPr/>
        </p:nvSpPr>
        <p:spPr>
          <a:xfrm>
            <a:off x="4508500" y="4730750"/>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hlink"/>
                </a:solidFill>
                <a:latin typeface="Arial" panose="020B0604020202020204" pitchFamily="34" charset="0"/>
                <a:ea typeface="宋体" panose="02010600030101010101" pitchFamily="2" charset="-122"/>
              </a:rPr>
              <a:t>1</a:t>
            </a:r>
          </a:p>
        </p:txBody>
      </p:sp>
      <p:sp>
        <p:nvSpPr>
          <p:cNvPr id="134222" name="Text Box 78"/>
          <p:cNvSpPr txBox="1"/>
          <p:nvPr/>
        </p:nvSpPr>
        <p:spPr>
          <a:xfrm>
            <a:off x="4521200" y="5095875"/>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hlink"/>
                </a:solidFill>
                <a:latin typeface="Arial" panose="020B0604020202020204" pitchFamily="34" charset="0"/>
                <a:ea typeface="宋体" panose="02010600030101010101" pitchFamily="2" charset="-122"/>
              </a:rPr>
              <a:t>0</a:t>
            </a:r>
          </a:p>
        </p:txBody>
      </p:sp>
      <p:sp>
        <p:nvSpPr>
          <p:cNvPr id="134223" name="Text Box 79"/>
          <p:cNvSpPr txBox="1"/>
          <p:nvPr/>
        </p:nvSpPr>
        <p:spPr>
          <a:xfrm>
            <a:off x="4506913" y="5449888"/>
            <a:ext cx="307975"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hlink"/>
                </a:solidFill>
                <a:latin typeface="Arial" panose="020B0604020202020204" pitchFamily="34" charset="0"/>
                <a:ea typeface="宋体" panose="02010600030101010101" pitchFamily="2" charset="-122"/>
              </a:rPr>
              <a:t>3</a:t>
            </a:r>
          </a:p>
        </p:txBody>
      </p:sp>
      <p:sp>
        <p:nvSpPr>
          <p:cNvPr id="134224" name="Text Box 80"/>
          <p:cNvSpPr txBox="1"/>
          <p:nvPr/>
        </p:nvSpPr>
        <p:spPr>
          <a:xfrm>
            <a:off x="4208463" y="4343400"/>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1</a:t>
            </a:r>
          </a:p>
        </p:txBody>
      </p:sp>
      <p:sp>
        <p:nvSpPr>
          <p:cNvPr id="134225" name="Text Box 81"/>
          <p:cNvSpPr txBox="1"/>
          <p:nvPr/>
        </p:nvSpPr>
        <p:spPr>
          <a:xfrm>
            <a:off x="4208463" y="4732338"/>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2</a:t>
            </a:r>
          </a:p>
        </p:txBody>
      </p:sp>
      <p:sp>
        <p:nvSpPr>
          <p:cNvPr id="134226" name="Text Box 82"/>
          <p:cNvSpPr txBox="1"/>
          <p:nvPr/>
        </p:nvSpPr>
        <p:spPr>
          <a:xfrm>
            <a:off x="4221163" y="5097463"/>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3</a:t>
            </a:r>
          </a:p>
        </p:txBody>
      </p:sp>
      <p:sp>
        <p:nvSpPr>
          <p:cNvPr id="134227" name="Text Box 83"/>
          <p:cNvSpPr txBox="1"/>
          <p:nvPr/>
        </p:nvSpPr>
        <p:spPr>
          <a:xfrm>
            <a:off x="4206875" y="5451475"/>
            <a:ext cx="307975"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4</a:t>
            </a:r>
          </a:p>
        </p:txBody>
      </p:sp>
      <p:sp>
        <p:nvSpPr>
          <p:cNvPr id="134228" name="Text Box 84"/>
          <p:cNvSpPr txBox="1"/>
          <p:nvPr/>
        </p:nvSpPr>
        <p:spPr>
          <a:xfrm>
            <a:off x="3887788" y="4344988"/>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hlink"/>
                </a:solidFill>
                <a:latin typeface="Arial" panose="020B0604020202020204" pitchFamily="34" charset="0"/>
                <a:ea typeface="宋体" panose="02010600030101010101" pitchFamily="2" charset="-122"/>
              </a:rPr>
              <a:t>1</a:t>
            </a:r>
          </a:p>
        </p:txBody>
      </p:sp>
      <p:sp>
        <p:nvSpPr>
          <p:cNvPr id="134229" name="Text Box 85"/>
          <p:cNvSpPr txBox="1"/>
          <p:nvPr/>
        </p:nvSpPr>
        <p:spPr>
          <a:xfrm>
            <a:off x="3887788" y="4733925"/>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hlink"/>
                </a:solidFill>
                <a:latin typeface="Arial" panose="020B0604020202020204" pitchFamily="34" charset="0"/>
                <a:ea typeface="宋体" panose="02010600030101010101" pitchFamily="2" charset="-122"/>
              </a:rPr>
              <a:t>0</a:t>
            </a:r>
          </a:p>
        </p:txBody>
      </p:sp>
      <p:sp>
        <p:nvSpPr>
          <p:cNvPr id="134230" name="Text Box 86"/>
          <p:cNvSpPr txBox="1"/>
          <p:nvPr/>
        </p:nvSpPr>
        <p:spPr>
          <a:xfrm>
            <a:off x="3900488" y="5099050"/>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hlink"/>
                </a:solidFill>
                <a:latin typeface="Arial" panose="020B0604020202020204" pitchFamily="34" charset="0"/>
                <a:ea typeface="宋体" panose="02010600030101010101" pitchFamily="2" charset="-122"/>
              </a:rPr>
              <a:t>3</a:t>
            </a:r>
          </a:p>
        </p:txBody>
      </p:sp>
      <p:sp>
        <p:nvSpPr>
          <p:cNvPr id="134231" name="Text Box 87"/>
          <p:cNvSpPr txBox="1"/>
          <p:nvPr/>
        </p:nvSpPr>
        <p:spPr>
          <a:xfrm>
            <a:off x="3886200" y="5453063"/>
            <a:ext cx="307975"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hlink"/>
                </a:solidFill>
                <a:latin typeface="Arial" panose="020B0604020202020204" pitchFamily="34" charset="0"/>
                <a:ea typeface="宋体" panose="02010600030101010101" pitchFamily="2" charset="-122"/>
              </a:rPr>
              <a:t>2</a:t>
            </a:r>
          </a:p>
        </p:txBody>
      </p:sp>
      <p:sp>
        <p:nvSpPr>
          <p:cNvPr id="134232" name="Text Box 88"/>
          <p:cNvSpPr txBox="1"/>
          <p:nvPr/>
        </p:nvSpPr>
        <p:spPr>
          <a:xfrm>
            <a:off x="3575050" y="4346575"/>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1</a:t>
            </a:r>
          </a:p>
        </p:txBody>
      </p:sp>
      <p:sp>
        <p:nvSpPr>
          <p:cNvPr id="134233" name="Text Box 89"/>
          <p:cNvSpPr txBox="1"/>
          <p:nvPr/>
        </p:nvSpPr>
        <p:spPr>
          <a:xfrm>
            <a:off x="3575050" y="4735513"/>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2</a:t>
            </a:r>
          </a:p>
        </p:txBody>
      </p:sp>
      <p:sp>
        <p:nvSpPr>
          <p:cNvPr id="134234" name="Text Box 90"/>
          <p:cNvSpPr txBox="1"/>
          <p:nvPr/>
        </p:nvSpPr>
        <p:spPr>
          <a:xfrm>
            <a:off x="3587750" y="5100638"/>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3</a:t>
            </a:r>
          </a:p>
        </p:txBody>
      </p:sp>
      <p:sp>
        <p:nvSpPr>
          <p:cNvPr id="134235" name="Text Box 91"/>
          <p:cNvSpPr txBox="1"/>
          <p:nvPr/>
        </p:nvSpPr>
        <p:spPr>
          <a:xfrm>
            <a:off x="3573463" y="5454650"/>
            <a:ext cx="307975"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4</a:t>
            </a:r>
          </a:p>
        </p:txBody>
      </p:sp>
      <p:sp>
        <p:nvSpPr>
          <p:cNvPr id="134236" name="Text Box 92"/>
          <p:cNvSpPr txBox="1"/>
          <p:nvPr/>
        </p:nvSpPr>
        <p:spPr>
          <a:xfrm>
            <a:off x="3254375" y="4348163"/>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hlink"/>
                </a:solidFill>
                <a:latin typeface="Arial" panose="020B0604020202020204" pitchFamily="34" charset="0"/>
                <a:ea typeface="宋体" panose="02010600030101010101" pitchFamily="2" charset="-122"/>
              </a:rPr>
              <a:t>0</a:t>
            </a:r>
          </a:p>
        </p:txBody>
      </p:sp>
      <p:sp>
        <p:nvSpPr>
          <p:cNvPr id="134237" name="Text Box 93"/>
          <p:cNvSpPr txBox="1"/>
          <p:nvPr/>
        </p:nvSpPr>
        <p:spPr>
          <a:xfrm>
            <a:off x="3254375" y="4737100"/>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hlink"/>
                </a:solidFill>
                <a:latin typeface="Arial" panose="020B0604020202020204" pitchFamily="34" charset="0"/>
                <a:ea typeface="宋体" panose="02010600030101010101" pitchFamily="2" charset="-122"/>
              </a:rPr>
              <a:t>3</a:t>
            </a:r>
          </a:p>
        </p:txBody>
      </p:sp>
      <p:sp>
        <p:nvSpPr>
          <p:cNvPr id="134238" name="Text Box 94"/>
          <p:cNvSpPr txBox="1"/>
          <p:nvPr/>
        </p:nvSpPr>
        <p:spPr>
          <a:xfrm>
            <a:off x="3267075" y="5102225"/>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hlink"/>
                </a:solidFill>
                <a:latin typeface="Arial" panose="020B0604020202020204" pitchFamily="34" charset="0"/>
                <a:ea typeface="宋体" panose="02010600030101010101" pitchFamily="2" charset="-122"/>
              </a:rPr>
              <a:t>2</a:t>
            </a:r>
          </a:p>
        </p:txBody>
      </p:sp>
      <p:sp>
        <p:nvSpPr>
          <p:cNvPr id="134239" name="Text Box 95"/>
          <p:cNvSpPr txBox="1"/>
          <p:nvPr/>
        </p:nvSpPr>
        <p:spPr>
          <a:xfrm>
            <a:off x="3252788" y="5456238"/>
            <a:ext cx="307975"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hlink"/>
                </a:solidFill>
                <a:latin typeface="Arial" panose="020B0604020202020204" pitchFamily="34" charset="0"/>
                <a:ea typeface="宋体" panose="02010600030101010101" pitchFamily="2" charset="-122"/>
              </a:rPr>
              <a:t>1</a:t>
            </a:r>
          </a:p>
        </p:txBody>
      </p:sp>
      <p:sp>
        <p:nvSpPr>
          <p:cNvPr id="134240" name="Text Box 96"/>
          <p:cNvSpPr txBox="1"/>
          <p:nvPr/>
        </p:nvSpPr>
        <p:spPr>
          <a:xfrm>
            <a:off x="2925763" y="4335463"/>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1</a:t>
            </a:r>
          </a:p>
        </p:txBody>
      </p:sp>
      <p:sp>
        <p:nvSpPr>
          <p:cNvPr id="134241" name="Text Box 97"/>
          <p:cNvSpPr txBox="1"/>
          <p:nvPr/>
        </p:nvSpPr>
        <p:spPr>
          <a:xfrm>
            <a:off x="2925763" y="4724400"/>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2</a:t>
            </a:r>
          </a:p>
        </p:txBody>
      </p:sp>
      <p:sp>
        <p:nvSpPr>
          <p:cNvPr id="134242" name="Text Box 98"/>
          <p:cNvSpPr txBox="1"/>
          <p:nvPr/>
        </p:nvSpPr>
        <p:spPr>
          <a:xfrm>
            <a:off x="2938463" y="5089525"/>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3</a:t>
            </a:r>
          </a:p>
        </p:txBody>
      </p:sp>
      <p:sp>
        <p:nvSpPr>
          <p:cNvPr id="134243" name="Text Box 99"/>
          <p:cNvSpPr txBox="1"/>
          <p:nvPr/>
        </p:nvSpPr>
        <p:spPr>
          <a:xfrm>
            <a:off x="2924175" y="5443538"/>
            <a:ext cx="307975"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4</a:t>
            </a:r>
          </a:p>
        </p:txBody>
      </p:sp>
      <p:sp>
        <p:nvSpPr>
          <p:cNvPr id="134244" name="Text Box 100"/>
          <p:cNvSpPr txBox="1"/>
          <p:nvPr/>
        </p:nvSpPr>
        <p:spPr>
          <a:xfrm>
            <a:off x="2579688" y="4337050"/>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hlink"/>
                </a:solidFill>
                <a:latin typeface="Arial" panose="020B0604020202020204" pitchFamily="34" charset="0"/>
                <a:ea typeface="宋体" panose="02010600030101010101" pitchFamily="2" charset="-122"/>
              </a:rPr>
              <a:t>3</a:t>
            </a:r>
          </a:p>
        </p:txBody>
      </p:sp>
      <p:sp>
        <p:nvSpPr>
          <p:cNvPr id="134245" name="Text Box 101"/>
          <p:cNvSpPr txBox="1"/>
          <p:nvPr/>
        </p:nvSpPr>
        <p:spPr>
          <a:xfrm>
            <a:off x="2579688" y="4725988"/>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hlink"/>
                </a:solidFill>
                <a:latin typeface="Arial" panose="020B0604020202020204" pitchFamily="34" charset="0"/>
                <a:ea typeface="宋体" panose="02010600030101010101" pitchFamily="2" charset="-122"/>
              </a:rPr>
              <a:t>2</a:t>
            </a:r>
          </a:p>
        </p:txBody>
      </p:sp>
      <p:sp>
        <p:nvSpPr>
          <p:cNvPr id="134246" name="Text Box 102"/>
          <p:cNvSpPr txBox="1"/>
          <p:nvPr/>
        </p:nvSpPr>
        <p:spPr>
          <a:xfrm>
            <a:off x="2592388" y="5091113"/>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hlink"/>
                </a:solidFill>
                <a:latin typeface="Arial" panose="020B0604020202020204" pitchFamily="34" charset="0"/>
                <a:ea typeface="宋体" panose="02010600030101010101" pitchFamily="2" charset="-122"/>
              </a:rPr>
              <a:t>1</a:t>
            </a:r>
          </a:p>
        </p:txBody>
      </p:sp>
      <p:sp>
        <p:nvSpPr>
          <p:cNvPr id="134247" name="Text Box 103"/>
          <p:cNvSpPr txBox="1"/>
          <p:nvPr/>
        </p:nvSpPr>
        <p:spPr>
          <a:xfrm>
            <a:off x="2578100" y="5445125"/>
            <a:ext cx="307975"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hlink"/>
                </a:solidFill>
                <a:latin typeface="Arial" panose="020B0604020202020204" pitchFamily="34" charset="0"/>
                <a:ea typeface="宋体" panose="02010600030101010101" pitchFamily="2" charset="-122"/>
              </a:rPr>
              <a:t>0</a:t>
            </a:r>
          </a:p>
        </p:txBody>
      </p:sp>
      <p:sp>
        <p:nvSpPr>
          <p:cNvPr id="134248" name="Text Box 104"/>
          <p:cNvSpPr txBox="1"/>
          <p:nvPr/>
        </p:nvSpPr>
        <p:spPr>
          <a:xfrm>
            <a:off x="2259013" y="4335463"/>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1</a:t>
            </a:r>
          </a:p>
        </p:txBody>
      </p:sp>
      <p:sp>
        <p:nvSpPr>
          <p:cNvPr id="134249" name="Text Box 105"/>
          <p:cNvSpPr txBox="1"/>
          <p:nvPr/>
        </p:nvSpPr>
        <p:spPr>
          <a:xfrm>
            <a:off x="2259013" y="4724400"/>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2</a:t>
            </a:r>
          </a:p>
        </p:txBody>
      </p:sp>
      <p:sp>
        <p:nvSpPr>
          <p:cNvPr id="134250" name="Text Box 106"/>
          <p:cNvSpPr txBox="1"/>
          <p:nvPr/>
        </p:nvSpPr>
        <p:spPr>
          <a:xfrm>
            <a:off x="2271713" y="5089525"/>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3</a:t>
            </a:r>
          </a:p>
        </p:txBody>
      </p:sp>
      <p:sp>
        <p:nvSpPr>
          <p:cNvPr id="134251" name="Text Box 107"/>
          <p:cNvSpPr txBox="1"/>
          <p:nvPr/>
        </p:nvSpPr>
        <p:spPr>
          <a:xfrm>
            <a:off x="1938338" y="4337050"/>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hlink"/>
                </a:solidFill>
                <a:latin typeface="Arial" panose="020B0604020202020204" pitchFamily="34" charset="0"/>
                <a:ea typeface="宋体" panose="02010600030101010101" pitchFamily="2" charset="-122"/>
              </a:rPr>
              <a:t>2</a:t>
            </a:r>
          </a:p>
        </p:txBody>
      </p:sp>
      <p:sp>
        <p:nvSpPr>
          <p:cNvPr id="134252" name="Text Box 108"/>
          <p:cNvSpPr txBox="1"/>
          <p:nvPr/>
        </p:nvSpPr>
        <p:spPr>
          <a:xfrm>
            <a:off x="1938338" y="4725988"/>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hlink"/>
                </a:solidFill>
                <a:latin typeface="Arial" panose="020B0604020202020204" pitchFamily="34" charset="0"/>
                <a:ea typeface="宋体" panose="02010600030101010101" pitchFamily="2" charset="-122"/>
              </a:rPr>
              <a:t>1</a:t>
            </a:r>
          </a:p>
        </p:txBody>
      </p:sp>
      <p:sp>
        <p:nvSpPr>
          <p:cNvPr id="134253" name="Text Box 109"/>
          <p:cNvSpPr txBox="1"/>
          <p:nvPr/>
        </p:nvSpPr>
        <p:spPr>
          <a:xfrm>
            <a:off x="1951038" y="5091113"/>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hlink"/>
                </a:solidFill>
                <a:latin typeface="Arial" panose="020B0604020202020204" pitchFamily="34" charset="0"/>
                <a:ea typeface="宋体" panose="02010600030101010101" pitchFamily="2" charset="-122"/>
              </a:rPr>
              <a:t>0</a:t>
            </a:r>
          </a:p>
        </p:txBody>
      </p:sp>
      <p:sp>
        <p:nvSpPr>
          <p:cNvPr id="134254" name="Text Box 110"/>
          <p:cNvSpPr txBox="1"/>
          <p:nvPr/>
        </p:nvSpPr>
        <p:spPr>
          <a:xfrm>
            <a:off x="1573213" y="4335463"/>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1</a:t>
            </a:r>
          </a:p>
        </p:txBody>
      </p:sp>
      <p:sp>
        <p:nvSpPr>
          <p:cNvPr id="134255" name="Text Box 111"/>
          <p:cNvSpPr txBox="1"/>
          <p:nvPr/>
        </p:nvSpPr>
        <p:spPr>
          <a:xfrm>
            <a:off x="1573213" y="4724400"/>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2</a:t>
            </a:r>
          </a:p>
        </p:txBody>
      </p:sp>
      <p:sp>
        <p:nvSpPr>
          <p:cNvPr id="134256" name="Text Box 112"/>
          <p:cNvSpPr txBox="1"/>
          <p:nvPr/>
        </p:nvSpPr>
        <p:spPr>
          <a:xfrm>
            <a:off x="1252538" y="4337050"/>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hlink"/>
                </a:solidFill>
                <a:latin typeface="Arial" panose="020B0604020202020204" pitchFamily="34" charset="0"/>
                <a:ea typeface="宋体" panose="02010600030101010101" pitchFamily="2" charset="-122"/>
              </a:rPr>
              <a:t>1</a:t>
            </a:r>
          </a:p>
        </p:txBody>
      </p:sp>
      <p:sp>
        <p:nvSpPr>
          <p:cNvPr id="134257" name="Text Box 113"/>
          <p:cNvSpPr txBox="1"/>
          <p:nvPr/>
        </p:nvSpPr>
        <p:spPr>
          <a:xfrm>
            <a:off x="1252538" y="4725988"/>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hlink"/>
                </a:solidFill>
                <a:latin typeface="Arial" panose="020B0604020202020204" pitchFamily="34" charset="0"/>
                <a:ea typeface="宋体" panose="02010600030101010101" pitchFamily="2" charset="-122"/>
              </a:rPr>
              <a:t>0</a:t>
            </a:r>
          </a:p>
        </p:txBody>
      </p:sp>
      <p:sp>
        <p:nvSpPr>
          <p:cNvPr id="134258" name="Text Box 114"/>
          <p:cNvSpPr txBox="1"/>
          <p:nvPr/>
        </p:nvSpPr>
        <p:spPr>
          <a:xfrm>
            <a:off x="925513" y="4348163"/>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1</a:t>
            </a:r>
          </a:p>
        </p:txBody>
      </p:sp>
      <p:sp>
        <p:nvSpPr>
          <p:cNvPr id="134259" name="Text Box 115"/>
          <p:cNvSpPr txBox="1"/>
          <p:nvPr/>
        </p:nvSpPr>
        <p:spPr>
          <a:xfrm>
            <a:off x="604838" y="4349750"/>
            <a:ext cx="349250" cy="365125"/>
          </a:xfrm>
          <a:prstGeom prst="rect">
            <a:avLst/>
          </a:prstGeom>
          <a:noFill/>
          <a:ln w="9525">
            <a:noFill/>
          </a:ln>
        </p:spPr>
        <p:txBody>
          <a:bodyPr lIns="0" tIns="0" rIns="0" bIns="0">
            <a:spAutoFit/>
          </a:bodyPr>
          <a:lstStyle/>
          <a:p>
            <a:pPr eaLnBrk="1" hangingPunct="1">
              <a:spcBef>
                <a:spcPct val="50000"/>
              </a:spcBef>
            </a:pPr>
            <a:r>
              <a:rPr lang="zh-CN" altLang="en-US" sz="2400" b="0" i="0" dirty="0">
                <a:solidFill>
                  <a:schemeClr val="hlink"/>
                </a:solidFill>
                <a:latin typeface="Arial" panose="020B0604020202020204" pitchFamily="34" charset="0"/>
                <a:ea typeface="宋体" panose="02010600030101010101" pitchFamily="2" charset="-122"/>
              </a:rPr>
              <a:t>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55683">
                                            <p:txEl>
                                              <p:pRg st="1" end="1"/>
                                            </p:txEl>
                                          </p:spTgt>
                                        </p:tgtEl>
                                        <p:attrNameLst>
                                          <p:attrName>style.visibility</p:attrName>
                                        </p:attrNameLst>
                                      </p:cBhvr>
                                      <p:to>
                                        <p:strVal val="visible"/>
                                      </p:to>
                                    </p:set>
                                    <p:animEffect transition="in" filter="blinds(horizontal)">
                                      <p:cBhvr>
                                        <p:cTn id="7" dur="500"/>
                                        <p:tgtEl>
                                          <p:spTgt spid="45568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6" name="Rectangle 2"/>
          <p:cNvSpPr>
            <a:spLocks noGrp="1"/>
          </p:cNvSpPr>
          <p:nvPr>
            <p:ph idx="1" hasCustomPrompt="1"/>
          </p:nvPr>
        </p:nvSpPr>
        <p:spPr>
          <a:xfrm>
            <a:off x="622300" y="1008063"/>
            <a:ext cx="8167688" cy="5383212"/>
          </a:xfrm>
          <a:ln/>
        </p:spPr>
        <p:txBody>
          <a:bodyPr vert="horz" wrap="square" lIns="91440" tIns="45720" rIns="91440" bIns="45720" anchor="t" anchorCtr="0"/>
          <a:lstStyle/>
          <a:p>
            <a:pPr algn="just" eaLnBrk="1" hangingPunct="1">
              <a:spcBef>
                <a:spcPct val="55000"/>
              </a:spcBef>
            </a:pPr>
            <a:r>
              <a:rPr lang="zh-CN" altLang="en-US" dirty="0">
                <a:ea typeface="黑体" panose="02010609060101010101" pitchFamily="49" charset="-122"/>
              </a:rPr>
              <a:t>最不经常用（</a:t>
            </a:r>
            <a:r>
              <a:rPr lang="en-US" altLang="zh-CN" dirty="0">
                <a:ea typeface="黑体" panose="02010609060101010101" pitchFamily="49" charset="-122"/>
              </a:rPr>
              <a:t>LFU）</a:t>
            </a:r>
            <a:r>
              <a:rPr lang="zh-CN" altLang="en-US" dirty="0">
                <a:ea typeface="黑体" panose="02010609060101010101" pitchFamily="49" charset="-122"/>
              </a:rPr>
              <a:t>算法：</a:t>
            </a:r>
          </a:p>
          <a:p>
            <a:pPr algn="just" eaLnBrk="1" hangingPunct="1">
              <a:spcBef>
                <a:spcPct val="55000"/>
              </a:spcBef>
              <a:buNone/>
            </a:pPr>
            <a:r>
              <a:rPr lang="zh-CN" altLang="en-US" dirty="0">
                <a:ea typeface="黑体" panose="02010609060101010101" pitchFamily="49" charset="-122"/>
              </a:rPr>
              <a:t>    </a:t>
            </a:r>
            <a:r>
              <a:rPr lang="zh-CN" altLang="en-US" dirty="0">
                <a:solidFill>
                  <a:srgbClr val="0000FF"/>
                </a:solidFill>
                <a:ea typeface="黑体" panose="02010609060101010101" pitchFamily="49" charset="-122"/>
              </a:rPr>
              <a:t>替换掉</a:t>
            </a:r>
            <a:r>
              <a:rPr lang="en-US" altLang="zh-CN" dirty="0">
                <a:solidFill>
                  <a:srgbClr val="0000FF"/>
                </a:solidFill>
                <a:ea typeface="黑体" panose="02010609060101010101" pitchFamily="49" charset="-122"/>
              </a:rPr>
              <a:t>Cache</a:t>
            </a:r>
            <a:r>
              <a:rPr lang="zh-CN" altLang="en-US" dirty="0">
                <a:solidFill>
                  <a:srgbClr val="0000FF"/>
                </a:solidFill>
                <a:ea typeface="黑体" panose="02010609060101010101" pitchFamily="49" charset="-122"/>
              </a:rPr>
              <a:t>中引用次数最少的块。</a:t>
            </a:r>
            <a:r>
              <a:rPr lang="en-US" altLang="zh-CN" dirty="0">
                <a:solidFill>
                  <a:srgbClr val="0000FF"/>
                </a:solidFill>
                <a:ea typeface="黑体" panose="02010609060101010101" pitchFamily="49" charset="-122"/>
              </a:rPr>
              <a:t>LFU</a:t>
            </a:r>
            <a:r>
              <a:rPr lang="zh-CN" altLang="en-US" dirty="0">
                <a:solidFill>
                  <a:srgbClr val="0000FF"/>
                </a:solidFill>
                <a:ea typeface="黑体" panose="02010609060101010101" pitchFamily="49" charset="-122"/>
              </a:rPr>
              <a:t>也用与每个行相关的计数器来实现。</a:t>
            </a:r>
          </a:p>
          <a:p>
            <a:pPr algn="just" eaLnBrk="1" hangingPunct="1">
              <a:spcBef>
                <a:spcPct val="55000"/>
              </a:spcBef>
              <a:buNone/>
            </a:pPr>
            <a:r>
              <a:rPr lang="zh-CN" altLang="en-US" dirty="0">
                <a:solidFill>
                  <a:srgbClr val="0000FF"/>
                </a:solidFill>
                <a:ea typeface="黑体" panose="02010609060101010101" pitchFamily="49" charset="-122"/>
              </a:rPr>
              <a:t>   （这种算法与</a:t>
            </a:r>
            <a:r>
              <a:rPr lang="en-US" altLang="zh-CN" dirty="0">
                <a:solidFill>
                  <a:srgbClr val="0000FF"/>
                </a:solidFill>
                <a:ea typeface="黑体" panose="02010609060101010101" pitchFamily="49" charset="-122"/>
              </a:rPr>
              <a:t>LRU</a:t>
            </a:r>
            <a:r>
              <a:rPr lang="zh-CN" altLang="en-US" dirty="0">
                <a:solidFill>
                  <a:srgbClr val="0000FF"/>
                </a:solidFill>
                <a:ea typeface="黑体" panose="02010609060101010101" pitchFamily="49" charset="-122"/>
              </a:rPr>
              <a:t>有点类似，但不完全相同。）</a:t>
            </a:r>
          </a:p>
          <a:p>
            <a:pPr algn="just" eaLnBrk="1" hangingPunct="1">
              <a:spcBef>
                <a:spcPct val="55000"/>
              </a:spcBef>
            </a:pPr>
            <a:r>
              <a:rPr lang="zh-CN" altLang="en-US" dirty="0">
                <a:ea typeface="黑体" panose="02010609060101010101" pitchFamily="49" charset="-122"/>
              </a:rPr>
              <a:t>随机算法：</a:t>
            </a:r>
          </a:p>
          <a:p>
            <a:pPr algn="just" eaLnBrk="1" hangingPunct="1">
              <a:spcBef>
                <a:spcPct val="55000"/>
              </a:spcBef>
              <a:buNone/>
            </a:pPr>
            <a:r>
              <a:rPr lang="zh-CN" altLang="en-US" dirty="0">
                <a:ea typeface="黑体" panose="02010609060101010101" pitchFamily="49" charset="-122"/>
              </a:rPr>
              <a:t>     </a:t>
            </a:r>
            <a:r>
              <a:rPr lang="zh-CN" altLang="en-US" dirty="0">
                <a:solidFill>
                  <a:srgbClr val="0000FF"/>
                </a:solidFill>
                <a:ea typeface="黑体" panose="02010609060101010101" pitchFamily="49" charset="-122"/>
              </a:rPr>
              <a:t>随机地从候选的</a:t>
            </a:r>
            <a:r>
              <a:rPr lang="en-US" altLang="zh-CN" dirty="0">
                <a:solidFill>
                  <a:srgbClr val="0000FF"/>
                </a:solidFill>
                <a:ea typeface="黑体" panose="02010609060101010101" pitchFamily="49" charset="-122"/>
              </a:rPr>
              <a:t>cache</a:t>
            </a:r>
            <a:r>
              <a:rPr lang="zh-CN" altLang="en-US" dirty="0">
                <a:solidFill>
                  <a:srgbClr val="0000FF"/>
                </a:solidFill>
                <a:ea typeface="黑体" panose="02010609060101010101" pitchFamily="49" charset="-122"/>
              </a:rPr>
              <a:t>行中选取一个淘汰，与使用情况无关。</a:t>
            </a:r>
          </a:p>
          <a:p>
            <a:pPr algn="just" eaLnBrk="1" hangingPunct="1">
              <a:spcBef>
                <a:spcPct val="55000"/>
              </a:spcBef>
              <a:buNone/>
            </a:pPr>
            <a:r>
              <a:rPr lang="zh-CN" altLang="en-US" dirty="0">
                <a:ea typeface="黑体" panose="02010609060101010101" pitchFamily="49" charset="-122"/>
              </a:rPr>
              <a:t>    </a:t>
            </a:r>
            <a:r>
              <a:rPr lang="zh-CN" altLang="en-US" dirty="0">
                <a:solidFill>
                  <a:srgbClr val="FF0000"/>
                </a:solidFill>
                <a:ea typeface="黑体" panose="02010609060101010101" pitchFamily="49" charset="-122"/>
              </a:rPr>
              <a:t>（模拟试验表明，随机替换算法在性能上只稍逊于基于使用情况的算法。而且代价低！）</a:t>
            </a:r>
            <a:endParaRPr lang="zh-CN" altLang="en-US" sz="2800" dirty="0">
              <a:solidFill>
                <a:srgbClr val="FF0000"/>
              </a:solidFill>
              <a:ea typeface="黑体" panose="02010609060101010101" pitchFamily="49" charset="-122"/>
            </a:endParaRPr>
          </a:p>
        </p:txBody>
      </p:sp>
      <p:sp>
        <p:nvSpPr>
          <p:cNvPr id="135171" name="Rectangle 3"/>
          <p:cNvSpPr>
            <a:spLocks noGrp="1"/>
          </p:cNvSpPr>
          <p:nvPr>
            <p:ph type="title"/>
          </p:nvPr>
        </p:nvSpPr>
        <p:spPr>
          <a:xfrm>
            <a:off x="304800" y="165100"/>
            <a:ext cx="8640763" cy="533400"/>
          </a:xfrm>
          <a:ln/>
        </p:spPr>
        <p:txBody>
          <a:bodyPr vert="horz" wrap="square" lIns="91440" tIns="45720" rIns="91440" bIns="45720" anchor="ctr" anchorCtr="0"/>
          <a:lstStyle/>
          <a:p>
            <a:pPr eaLnBrk="1" hangingPunct="1"/>
            <a:r>
              <a:rPr lang="zh-CN" altLang="en-US" dirty="0">
                <a:solidFill>
                  <a:srgbClr val="CC0000"/>
                </a:solidFill>
              </a:rPr>
              <a:t>（自学）替换算法-其他算法</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56706">
                                            <p:txEl>
                                              <p:pRg st="1" end="1"/>
                                            </p:txEl>
                                          </p:spTgt>
                                        </p:tgtEl>
                                        <p:attrNameLst>
                                          <p:attrName>style.visibility</p:attrName>
                                        </p:attrNameLst>
                                      </p:cBhvr>
                                      <p:to>
                                        <p:strVal val="visible"/>
                                      </p:to>
                                    </p:set>
                                    <p:animEffect transition="in" filter="blinds(horizontal)">
                                      <p:cBhvr>
                                        <p:cTn id="7" dur="500"/>
                                        <p:tgtEl>
                                          <p:spTgt spid="45670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56706">
                                            <p:txEl>
                                              <p:pRg st="2" end="2"/>
                                            </p:txEl>
                                          </p:spTgt>
                                        </p:tgtEl>
                                        <p:attrNameLst>
                                          <p:attrName>style.visibility</p:attrName>
                                        </p:attrNameLst>
                                      </p:cBhvr>
                                      <p:to>
                                        <p:strVal val="visible"/>
                                      </p:to>
                                    </p:set>
                                    <p:animEffect transition="in" filter="blinds(horizontal)">
                                      <p:cBhvr>
                                        <p:cTn id="12" dur="500"/>
                                        <p:tgtEl>
                                          <p:spTgt spid="45670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456706">
                                            <p:txEl>
                                              <p:pRg st="4" end="4"/>
                                            </p:txEl>
                                          </p:spTgt>
                                        </p:tgtEl>
                                        <p:attrNameLst>
                                          <p:attrName>style.visibility</p:attrName>
                                        </p:attrNameLst>
                                      </p:cBhvr>
                                      <p:to>
                                        <p:strVal val="visible"/>
                                      </p:to>
                                    </p:set>
                                    <p:animEffect transition="in" filter="blinds(horizontal)">
                                      <p:cBhvr>
                                        <p:cTn id="17" dur="500"/>
                                        <p:tgtEl>
                                          <p:spTgt spid="456706">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456706">
                                            <p:txEl>
                                              <p:pRg st="5" end="5"/>
                                            </p:txEl>
                                          </p:spTgt>
                                        </p:tgtEl>
                                        <p:attrNameLst>
                                          <p:attrName>style.visibility</p:attrName>
                                        </p:attrNameLst>
                                      </p:cBhvr>
                                      <p:to>
                                        <p:strVal val="visible"/>
                                      </p:to>
                                    </p:set>
                                    <p:animEffect transition="in" filter="blinds(horizontal)">
                                      <p:cBhvr>
                                        <p:cTn id="22" dur="500"/>
                                        <p:tgtEl>
                                          <p:spTgt spid="45670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p:cNvSpPr>
          <p:nvPr>
            <p:ph type="title"/>
          </p:nvPr>
        </p:nvSpPr>
        <p:spPr>
          <a:ln/>
        </p:spPr>
        <p:txBody>
          <a:bodyPr vert="horz" wrap="square" lIns="91440" tIns="45720" rIns="91440" bIns="45720" anchor="ctr" anchorCtr="0"/>
          <a:lstStyle/>
          <a:p>
            <a:pPr eaLnBrk="1" hangingPunct="1"/>
            <a:r>
              <a:rPr lang="zh-CN" altLang="en-US" dirty="0"/>
              <a:t>举例</a:t>
            </a:r>
          </a:p>
        </p:txBody>
      </p:sp>
      <p:sp>
        <p:nvSpPr>
          <p:cNvPr id="137219" name="Rectangle 3"/>
          <p:cNvSpPr>
            <a:spLocks noGrp="1"/>
          </p:cNvSpPr>
          <p:nvPr>
            <p:ph idx="1" hasCustomPrompt="1"/>
          </p:nvPr>
        </p:nvSpPr>
        <p:spPr>
          <a:xfrm>
            <a:off x="304800" y="952500"/>
            <a:ext cx="8247063" cy="4002088"/>
          </a:xfrm>
          <a:ln/>
        </p:spPr>
        <p:txBody>
          <a:bodyPr vert="horz" wrap="square" lIns="0" tIns="0" rIns="0" bIns="0" anchor="t" anchorCtr="0"/>
          <a:lstStyle/>
          <a:p>
            <a:pPr eaLnBrk="1" hangingPunct="1">
              <a:lnSpc>
                <a:spcPct val="110000"/>
              </a:lnSpc>
            </a:pPr>
            <a:r>
              <a:rPr lang="zh-CN" altLang="en-US" sz="2000" dirty="0">
                <a:ea typeface="黑体" panose="02010609060101010101" pitchFamily="49" charset="-122"/>
              </a:rPr>
              <a:t>假定计算机系统有一个容量为32</a:t>
            </a:r>
            <a:r>
              <a:rPr lang="en-US" altLang="zh-CN" sz="2000" dirty="0">
                <a:ea typeface="黑体" panose="02010609060101010101" pitchFamily="49" charset="-122"/>
              </a:rPr>
              <a:t>Kx16</a:t>
            </a:r>
            <a:r>
              <a:rPr lang="zh-CN" altLang="en-US" sz="2000" dirty="0">
                <a:ea typeface="黑体" panose="02010609060101010101" pitchFamily="49" charset="-122"/>
              </a:rPr>
              <a:t>位的主存，且有一个4</a:t>
            </a:r>
            <a:r>
              <a:rPr lang="en-US" altLang="zh-CN" sz="2000" dirty="0">
                <a:ea typeface="黑体" panose="02010609060101010101" pitchFamily="49" charset="-122"/>
              </a:rPr>
              <a:t>K</a:t>
            </a:r>
            <a:r>
              <a:rPr lang="zh-CN" altLang="en-US" sz="2000" dirty="0">
                <a:ea typeface="黑体" panose="02010609060101010101" pitchFamily="49" charset="-122"/>
              </a:rPr>
              <a:t>字的</a:t>
            </a:r>
            <a:r>
              <a:rPr lang="zh-CN" altLang="en-US" sz="2000" dirty="0">
                <a:solidFill>
                  <a:srgbClr val="800000"/>
                </a:solidFill>
                <a:ea typeface="黑体" panose="02010609060101010101" pitchFamily="49" charset="-122"/>
              </a:rPr>
              <a:t>4路组相联</a:t>
            </a:r>
            <a:r>
              <a:rPr lang="en-US" altLang="zh-CN" sz="2000" dirty="0">
                <a:ea typeface="黑体" panose="02010609060101010101" pitchFamily="49" charset="-122"/>
              </a:rPr>
              <a:t>Cache，</a:t>
            </a:r>
            <a:r>
              <a:rPr lang="zh-CN" altLang="en-US" sz="2000" dirty="0">
                <a:ea typeface="黑体" panose="02010609060101010101" pitchFamily="49" charset="-122"/>
              </a:rPr>
              <a:t>主存和</a:t>
            </a:r>
            <a:r>
              <a:rPr lang="en-US" altLang="zh-CN" sz="2000" dirty="0">
                <a:ea typeface="黑体" panose="02010609060101010101" pitchFamily="49" charset="-122"/>
              </a:rPr>
              <a:t>Cache</a:t>
            </a:r>
            <a:r>
              <a:rPr lang="zh-CN" altLang="en-US" sz="2000" dirty="0">
                <a:ea typeface="黑体" panose="02010609060101010101" pitchFamily="49" charset="-122"/>
              </a:rPr>
              <a:t>之间的数据交换块的大小为64字。假定</a:t>
            </a:r>
            <a:r>
              <a:rPr lang="en-US" altLang="zh-CN" sz="2000" dirty="0">
                <a:ea typeface="黑体" panose="02010609060101010101" pitchFamily="49" charset="-122"/>
              </a:rPr>
              <a:t>Cache</a:t>
            </a:r>
            <a:r>
              <a:rPr lang="zh-CN" altLang="en-US" sz="2000" dirty="0">
                <a:ea typeface="黑体" panose="02010609060101010101" pitchFamily="49" charset="-122"/>
              </a:rPr>
              <a:t>开始为空，处理器顺序地从存储单元0、1、…、4351中取数，一共重复</a:t>
            </a:r>
            <a:r>
              <a:rPr lang="en-US" altLang="zh-CN" sz="2000" dirty="0">
                <a:ea typeface="黑体" panose="02010609060101010101" pitchFamily="49" charset="-122"/>
              </a:rPr>
              <a:t>10</a:t>
            </a:r>
            <a:r>
              <a:rPr lang="zh-CN" altLang="en-US" sz="2000" dirty="0">
                <a:ea typeface="黑体" panose="02010609060101010101" pitchFamily="49" charset="-122"/>
              </a:rPr>
              <a:t>次。设</a:t>
            </a:r>
            <a:r>
              <a:rPr lang="en-US" altLang="zh-CN" sz="2000" dirty="0">
                <a:ea typeface="黑体" panose="02010609060101010101" pitchFamily="49" charset="-122"/>
              </a:rPr>
              <a:t>Cache</a:t>
            </a:r>
            <a:r>
              <a:rPr lang="zh-CN" altLang="en-US" sz="2000" dirty="0">
                <a:ea typeface="黑体" panose="02010609060101010101" pitchFamily="49" charset="-122"/>
              </a:rPr>
              <a:t>比主存快10倍。采用</a:t>
            </a:r>
            <a:r>
              <a:rPr lang="en-US" altLang="zh-CN" sz="2000" dirty="0">
                <a:solidFill>
                  <a:srgbClr val="800000"/>
                </a:solidFill>
                <a:ea typeface="黑体" panose="02010609060101010101" pitchFamily="49" charset="-122"/>
              </a:rPr>
              <a:t>LRU</a:t>
            </a:r>
            <a:r>
              <a:rPr lang="zh-CN" altLang="en-US" sz="2000" dirty="0">
                <a:solidFill>
                  <a:srgbClr val="800000"/>
                </a:solidFill>
                <a:ea typeface="黑体" panose="02010609060101010101" pitchFamily="49" charset="-122"/>
              </a:rPr>
              <a:t>算法</a:t>
            </a:r>
            <a:r>
              <a:rPr lang="zh-CN" altLang="en-US" sz="2000" dirty="0">
                <a:ea typeface="黑体" panose="02010609060101010101" pitchFamily="49" charset="-122"/>
              </a:rPr>
              <a:t>。试分析</a:t>
            </a:r>
            <a:r>
              <a:rPr lang="en-US" altLang="zh-CN" sz="2000" dirty="0">
                <a:ea typeface="黑体" panose="02010609060101010101" pitchFamily="49" charset="-122"/>
              </a:rPr>
              <a:t>Cache</a:t>
            </a:r>
            <a:r>
              <a:rPr lang="zh-CN" altLang="en-US" sz="2000" dirty="0">
                <a:ea typeface="黑体" panose="02010609060101010101" pitchFamily="49" charset="-122"/>
              </a:rPr>
              <a:t>的结构和主存地址的划分。说明采用</a:t>
            </a:r>
            <a:r>
              <a:rPr lang="en-US" altLang="zh-CN" sz="2000" dirty="0">
                <a:ea typeface="黑体" panose="02010609060101010101" pitchFamily="49" charset="-122"/>
              </a:rPr>
              <a:t>Cache</a:t>
            </a:r>
            <a:r>
              <a:rPr lang="zh-CN" altLang="en-US" sz="2000" dirty="0">
                <a:ea typeface="黑体" panose="02010609060101010101" pitchFamily="49" charset="-122"/>
              </a:rPr>
              <a:t>后速度提高了多少？采用</a:t>
            </a:r>
            <a:r>
              <a:rPr lang="en-US" altLang="zh-CN" sz="2000" dirty="0">
                <a:ea typeface="黑体" panose="02010609060101010101" pitchFamily="49" charset="-122"/>
              </a:rPr>
              <a:t>LRU</a:t>
            </a:r>
            <a:r>
              <a:rPr lang="zh-CN" altLang="en-US" sz="2000" dirty="0">
                <a:ea typeface="黑体" panose="02010609060101010101" pitchFamily="49" charset="-122"/>
              </a:rPr>
              <a:t>算法后呢？</a:t>
            </a:r>
          </a:p>
          <a:p>
            <a:pPr eaLnBrk="1" hangingPunct="1">
              <a:lnSpc>
                <a:spcPct val="110000"/>
              </a:lnSpc>
            </a:pPr>
            <a:r>
              <a:rPr lang="zh-CN" altLang="en-US" sz="2000" dirty="0">
                <a:solidFill>
                  <a:srgbClr val="000099"/>
                </a:solidFill>
                <a:ea typeface="黑体" panose="02010609060101010101" pitchFamily="49" charset="-122"/>
              </a:rPr>
              <a:t>答：假定主存按字编址。每字16位。</a:t>
            </a:r>
          </a:p>
          <a:p>
            <a:pPr eaLnBrk="1" hangingPunct="1">
              <a:lnSpc>
                <a:spcPct val="110000"/>
              </a:lnSpc>
              <a:buNone/>
            </a:pPr>
            <a:r>
              <a:rPr lang="zh-CN" altLang="en-US" sz="2000" dirty="0">
                <a:solidFill>
                  <a:srgbClr val="000099"/>
                </a:solidFill>
                <a:ea typeface="黑体" panose="02010609060101010101" pitchFamily="49" charset="-122"/>
              </a:rPr>
              <a:t>            主存：32</a:t>
            </a:r>
            <a:r>
              <a:rPr lang="en-US" altLang="zh-CN" sz="2000" dirty="0">
                <a:solidFill>
                  <a:srgbClr val="000099"/>
                </a:solidFill>
                <a:ea typeface="黑体" panose="02010609060101010101" pitchFamily="49" charset="-122"/>
              </a:rPr>
              <a:t>K</a:t>
            </a:r>
            <a:r>
              <a:rPr lang="zh-CN" altLang="en-US" sz="2000" dirty="0">
                <a:solidFill>
                  <a:srgbClr val="000099"/>
                </a:solidFill>
                <a:ea typeface="黑体" panose="02010609060101010101" pitchFamily="49" charset="-122"/>
              </a:rPr>
              <a:t>字=512块 </a:t>
            </a:r>
            <a:r>
              <a:rPr lang="en-US" altLang="zh-CN" sz="2000" dirty="0">
                <a:solidFill>
                  <a:srgbClr val="000099"/>
                </a:solidFill>
                <a:ea typeface="黑体" panose="02010609060101010101" pitchFamily="49" charset="-122"/>
              </a:rPr>
              <a:t>x 64</a:t>
            </a:r>
            <a:r>
              <a:rPr lang="zh-CN" altLang="en-US" sz="2000" dirty="0">
                <a:solidFill>
                  <a:srgbClr val="000099"/>
                </a:solidFill>
                <a:ea typeface="黑体" panose="02010609060101010101" pitchFamily="49" charset="-122"/>
              </a:rPr>
              <a:t>字 / 块</a:t>
            </a:r>
          </a:p>
          <a:p>
            <a:pPr eaLnBrk="1" hangingPunct="1">
              <a:lnSpc>
                <a:spcPct val="110000"/>
              </a:lnSpc>
              <a:buNone/>
            </a:pPr>
            <a:r>
              <a:rPr lang="zh-CN" altLang="en-US" sz="2000" dirty="0">
                <a:solidFill>
                  <a:srgbClr val="000099"/>
                </a:solidFill>
                <a:ea typeface="黑体" panose="02010609060101010101" pitchFamily="49" charset="-122"/>
              </a:rPr>
              <a:t>            </a:t>
            </a:r>
            <a:r>
              <a:rPr lang="en-US" altLang="zh-CN" sz="2000" dirty="0">
                <a:solidFill>
                  <a:srgbClr val="000099"/>
                </a:solidFill>
                <a:ea typeface="黑体" panose="02010609060101010101" pitchFamily="49" charset="-122"/>
              </a:rPr>
              <a:t>Cache：4K</a:t>
            </a:r>
            <a:r>
              <a:rPr lang="zh-CN" altLang="en-US" sz="2000" dirty="0">
                <a:solidFill>
                  <a:srgbClr val="000099"/>
                </a:solidFill>
                <a:ea typeface="黑体" panose="02010609060101010101" pitchFamily="49" charset="-122"/>
              </a:rPr>
              <a:t>字=16组 </a:t>
            </a:r>
            <a:r>
              <a:rPr lang="en-US" altLang="zh-CN" sz="2000" dirty="0">
                <a:solidFill>
                  <a:srgbClr val="000099"/>
                </a:solidFill>
                <a:ea typeface="黑体" panose="02010609060101010101" pitchFamily="49" charset="-122"/>
              </a:rPr>
              <a:t>x 4</a:t>
            </a:r>
            <a:r>
              <a:rPr lang="zh-CN" altLang="en-US" sz="2000" dirty="0">
                <a:solidFill>
                  <a:srgbClr val="000099"/>
                </a:solidFill>
                <a:ea typeface="黑体" panose="02010609060101010101" pitchFamily="49" charset="-122"/>
              </a:rPr>
              <a:t>行 / 组 </a:t>
            </a:r>
            <a:r>
              <a:rPr lang="en-US" altLang="zh-CN" sz="2000" dirty="0">
                <a:solidFill>
                  <a:srgbClr val="000099"/>
                </a:solidFill>
                <a:ea typeface="黑体" panose="02010609060101010101" pitchFamily="49" charset="-122"/>
              </a:rPr>
              <a:t>x 64 </a:t>
            </a:r>
            <a:r>
              <a:rPr lang="zh-CN" altLang="en-US" sz="2000" dirty="0">
                <a:solidFill>
                  <a:srgbClr val="000099"/>
                </a:solidFill>
                <a:ea typeface="黑体" panose="02010609060101010101" pitchFamily="49" charset="-122"/>
              </a:rPr>
              <a:t>字 / 行</a:t>
            </a:r>
          </a:p>
          <a:p>
            <a:pPr eaLnBrk="1" hangingPunct="1">
              <a:lnSpc>
                <a:spcPct val="110000"/>
              </a:lnSpc>
              <a:buNone/>
            </a:pPr>
            <a:r>
              <a:rPr lang="zh-CN" altLang="en-US" sz="2000" dirty="0">
                <a:solidFill>
                  <a:srgbClr val="000099"/>
                </a:solidFill>
                <a:ea typeface="黑体" panose="02010609060101010101" pitchFamily="49" charset="-122"/>
              </a:rPr>
              <a:t>            主存地址划分为：</a:t>
            </a:r>
          </a:p>
        </p:txBody>
      </p:sp>
      <p:grpSp>
        <p:nvGrpSpPr>
          <p:cNvPr id="458767" name="Group 15"/>
          <p:cNvGrpSpPr/>
          <p:nvPr/>
        </p:nvGrpSpPr>
        <p:grpSpPr>
          <a:xfrm>
            <a:off x="3222625" y="4598988"/>
            <a:ext cx="5041900" cy="971550"/>
            <a:chOff x="1944" y="2614"/>
            <a:chExt cx="3176" cy="612"/>
          </a:xfrm>
        </p:grpSpPr>
        <p:sp>
          <p:nvSpPr>
            <p:cNvPr id="137222" name="Text Box 4"/>
            <p:cNvSpPr txBox="1"/>
            <p:nvPr/>
          </p:nvSpPr>
          <p:spPr>
            <a:xfrm>
              <a:off x="4511" y="2642"/>
              <a:ext cx="609" cy="250"/>
            </a:xfrm>
            <a:prstGeom prst="rect">
              <a:avLst/>
            </a:prstGeom>
            <a:noFill/>
            <a:ln w="9525">
              <a:noFill/>
            </a:ln>
          </p:spPr>
          <p:txBody>
            <a:bodyPr>
              <a:spAutoFit/>
            </a:bodyPr>
            <a:lstStyle/>
            <a:p>
              <a:pPr eaLnBrk="1" hangingPunct="1">
                <a:spcBef>
                  <a:spcPct val="50000"/>
                </a:spcBef>
              </a:pPr>
              <a:r>
                <a:rPr lang="zh-CN" altLang="en-US" sz="2000" i="0" dirty="0">
                  <a:solidFill>
                    <a:schemeClr val="tx1"/>
                  </a:solidFill>
                  <a:latin typeface="Arial" panose="020B0604020202020204" pitchFamily="34" charset="0"/>
                  <a:ea typeface="黑体" panose="02010609060101010101" pitchFamily="49" charset="-122"/>
                </a:rPr>
                <a:t>字号</a:t>
              </a:r>
            </a:p>
          </p:txBody>
        </p:sp>
        <p:grpSp>
          <p:nvGrpSpPr>
            <p:cNvPr id="137223" name="Group 5"/>
            <p:cNvGrpSpPr/>
            <p:nvPr/>
          </p:nvGrpSpPr>
          <p:grpSpPr>
            <a:xfrm>
              <a:off x="1944" y="2614"/>
              <a:ext cx="3158" cy="612"/>
              <a:chOff x="2394" y="2898"/>
              <a:chExt cx="3158" cy="612"/>
            </a:xfrm>
          </p:grpSpPr>
          <p:sp>
            <p:nvSpPr>
              <p:cNvPr id="137224" name="Rectangle 6"/>
              <p:cNvSpPr/>
              <p:nvPr/>
            </p:nvSpPr>
            <p:spPr>
              <a:xfrm>
                <a:off x="2394" y="2904"/>
                <a:ext cx="3158" cy="305"/>
              </a:xfrm>
              <a:prstGeom prst="rect">
                <a:avLst/>
              </a:prstGeom>
              <a:noFill/>
              <a:ln w="9525" cap="flat" cmpd="sng">
                <a:solidFill>
                  <a:schemeClr val="tx1"/>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sp>
            <p:nvSpPr>
              <p:cNvPr id="137225" name="Line 7"/>
              <p:cNvSpPr/>
              <p:nvPr/>
            </p:nvSpPr>
            <p:spPr>
              <a:xfrm>
                <a:off x="4076" y="2903"/>
                <a:ext cx="0" cy="305"/>
              </a:xfrm>
              <a:prstGeom prst="line">
                <a:avLst/>
              </a:prstGeom>
              <a:ln w="9525" cap="flat" cmpd="sng">
                <a:solidFill>
                  <a:schemeClr val="tx1"/>
                </a:solidFill>
                <a:prstDash val="solid"/>
                <a:miter/>
                <a:headEnd type="none" w="med" len="med"/>
                <a:tailEnd type="none" w="med" len="med"/>
              </a:ln>
            </p:spPr>
          </p:sp>
          <p:sp>
            <p:nvSpPr>
              <p:cNvPr id="137226" name="Line 8"/>
              <p:cNvSpPr/>
              <p:nvPr/>
            </p:nvSpPr>
            <p:spPr>
              <a:xfrm>
                <a:off x="4906" y="2903"/>
                <a:ext cx="0" cy="305"/>
              </a:xfrm>
              <a:prstGeom prst="line">
                <a:avLst/>
              </a:prstGeom>
              <a:ln w="9525" cap="flat" cmpd="sng">
                <a:solidFill>
                  <a:schemeClr val="tx1"/>
                </a:solidFill>
                <a:prstDash val="solid"/>
                <a:miter/>
                <a:headEnd type="none" w="med" len="med"/>
                <a:tailEnd type="none" w="med" len="med"/>
              </a:ln>
            </p:spPr>
          </p:sp>
          <p:sp>
            <p:nvSpPr>
              <p:cNvPr id="137227" name="Text Box 9"/>
              <p:cNvSpPr txBox="1"/>
              <p:nvPr/>
            </p:nvSpPr>
            <p:spPr>
              <a:xfrm>
                <a:off x="2716" y="2904"/>
                <a:ext cx="923" cy="250"/>
              </a:xfrm>
              <a:prstGeom prst="rect">
                <a:avLst/>
              </a:prstGeom>
              <a:noFill/>
              <a:ln w="9525">
                <a:noFill/>
              </a:ln>
            </p:spPr>
            <p:txBody>
              <a:bodyPr>
                <a:spAutoFit/>
              </a:bodyPr>
              <a:lstStyle/>
              <a:p>
                <a:pPr eaLnBrk="1" hangingPunct="1">
                  <a:spcBef>
                    <a:spcPct val="50000"/>
                  </a:spcBef>
                </a:pPr>
                <a:r>
                  <a:rPr lang="zh-CN" altLang="en-US" sz="2000" i="0" dirty="0">
                    <a:solidFill>
                      <a:schemeClr val="tx1"/>
                    </a:solidFill>
                    <a:latin typeface="Arial" panose="020B0604020202020204" pitchFamily="34" charset="0"/>
                    <a:ea typeface="黑体" panose="02010609060101010101" pitchFamily="49" charset="-122"/>
                  </a:rPr>
                  <a:t>标志位</a:t>
                </a:r>
              </a:p>
            </p:txBody>
          </p:sp>
          <p:sp>
            <p:nvSpPr>
              <p:cNvPr id="137228" name="Text Box 10"/>
              <p:cNvSpPr txBox="1"/>
              <p:nvPr/>
            </p:nvSpPr>
            <p:spPr>
              <a:xfrm>
                <a:off x="4181" y="2898"/>
                <a:ext cx="609" cy="250"/>
              </a:xfrm>
              <a:prstGeom prst="rect">
                <a:avLst/>
              </a:prstGeom>
              <a:noFill/>
              <a:ln w="9525">
                <a:noFill/>
              </a:ln>
            </p:spPr>
            <p:txBody>
              <a:bodyPr>
                <a:spAutoFit/>
              </a:bodyPr>
              <a:lstStyle/>
              <a:p>
                <a:pPr eaLnBrk="1" hangingPunct="1">
                  <a:spcBef>
                    <a:spcPct val="50000"/>
                  </a:spcBef>
                </a:pPr>
                <a:r>
                  <a:rPr lang="zh-CN" altLang="en-US" sz="2000" i="0" dirty="0">
                    <a:solidFill>
                      <a:schemeClr val="tx1"/>
                    </a:solidFill>
                    <a:latin typeface="Arial" panose="020B0604020202020204" pitchFamily="34" charset="0"/>
                    <a:ea typeface="黑体" panose="02010609060101010101" pitchFamily="49" charset="-122"/>
                  </a:rPr>
                  <a:t>组号</a:t>
                </a:r>
              </a:p>
            </p:txBody>
          </p:sp>
          <p:sp>
            <p:nvSpPr>
              <p:cNvPr id="137229" name="Text Box 11"/>
              <p:cNvSpPr txBox="1"/>
              <p:nvPr/>
            </p:nvSpPr>
            <p:spPr>
              <a:xfrm>
                <a:off x="5048" y="3212"/>
                <a:ext cx="339" cy="288"/>
              </a:xfrm>
              <a:prstGeom prst="rect">
                <a:avLst/>
              </a:prstGeom>
              <a:noFill/>
              <a:ln w="9525">
                <a:noFill/>
              </a:ln>
            </p:spPr>
            <p:txBody>
              <a:bodyPr>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6</a:t>
                </a:r>
              </a:p>
            </p:txBody>
          </p:sp>
          <p:sp>
            <p:nvSpPr>
              <p:cNvPr id="137230" name="Text Box 12"/>
              <p:cNvSpPr txBox="1"/>
              <p:nvPr/>
            </p:nvSpPr>
            <p:spPr>
              <a:xfrm>
                <a:off x="4305" y="3222"/>
                <a:ext cx="339" cy="288"/>
              </a:xfrm>
              <a:prstGeom prst="rect">
                <a:avLst/>
              </a:prstGeom>
              <a:noFill/>
              <a:ln w="9525">
                <a:noFill/>
              </a:ln>
            </p:spPr>
            <p:txBody>
              <a:bodyPr>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4</a:t>
                </a:r>
              </a:p>
            </p:txBody>
          </p:sp>
          <p:sp>
            <p:nvSpPr>
              <p:cNvPr id="137231" name="Text Box 13"/>
              <p:cNvSpPr txBox="1"/>
              <p:nvPr/>
            </p:nvSpPr>
            <p:spPr>
              <a:xfrm>
                <a:off x="3077" y="3222"/>
                <a:ext cx="339" cy="288"/>
              </a:xfrm>
              <a:prstGeom prst="rect">
                <a:avLst/>
              </a:prstGeom>
              <a:noFill/>
              <a:ln w="9525">
                <a:noFill/>
              </a:ln>
            </p:spPr>
            <p:txBody>
              <a:bodyPr>
                <a:spAutoFit/>
              </a:bodyPr>
              <a:lstStyle/>
              <a:p>
                <a:pPr eaLnBrk="1" hangingPunct="1">
                  <a:spcBef>
                    <a:spcPct val="50000"/>
                  </a:spcBef>
                </a:pPr>
                <a:r>
                  <a:rPr lang="zh-CN" altLang="en-US" sz="2400" b="0" i="0" dirty="0">
                    <a:solidFill>
                      <a:schemeClr val="tx1"/>
                    </a:solidFill>
                    <a:latin typeface="Arial" panose="020B0604020202020204" pitchFamily="34" charset="0"/>
                    <a:ea typeface="宋体" panose="02010600030101010101" pitchFamily="2" charset="-122"/>
                  </a:rPr>
                  <a:t>5</a:t>
                </a:r>
              </a:p>
            </p:txBody>
          </p:sp>
        </p:grpSp>
      </p:grpSp>
      <p:sp>
        <p:nvSpPr>
          <p:cNvPr id="458766" name="Text Box 14"/>
          <p:cNvSpPr txBox="1"/>
          <p:nvPr/>
        </p:nvSpPr>
        <p:spPr>
          <a:xfrm>
            <a:off x="657225" y="5815013"/>
            <a:ext cx="7894638" cy="427037"/>
          </a:xfrm>
          <a:prstGeom prst="rect">
            <a:avLst/>
          </a:prstGeom>
          <a:noFill/>
          <a:ln w="9525">
            <a:noFill/>
          </a:ln>
        </p:spPr>
        <p:txBody>
          <a:bodyPr>
            <a:spAutoFit/>
          </a:bodyPr>
          <a:lstStyle/>
          <a:p>
            <a:pPr eaLnBrk="1" hangingPunct="1">
              <a:spcBef>
                <a:spcPct val="50000"/>
              </a:spcBef>
              <a:buNone/>
            </a:pPr>
            <a:r>
              <a:rPr lang="zh-CN" altLang="en-US" sz="2200" i="0" dirty="0">
                <a:solidFill>
                  <a:srgbClr val="000099"/>
                </a:solidFill>
                <a:latin typeface="Arial" panose="020B0604020202020204" pitchFamily="34" charset="0"/>
                <a:ea typeface="黑体" panose="02010609060101010101" pitchFamily="49" charset="-122"/>
              </a:rPr>
              <a:t>4352/64=68，所以访问过程实际上是对前68块连续访问10次。</a:t>
            </a:r>
            <a:endParaRPr lang="en-US" altLang="zh-CN" sz="2200" i="0" dirty="0">
              <a:solidFill>
                <a:srgbClr val="000099"/>
              </a:solidFill>
              <a:latin typeface="Arial" panose="020B0604020202020204" pitchFamily="34" charset="0"/>
              <a:ea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58767"/>
                                        </p:tgtEl>
                                        <p:attrNameLst>
                                          <p:attrName>style.visibility</p:attrName>
                                        </p:attrNameLst>
                                      </p:cBhvr>
                                      <p:to>
                                        <p:strVal val="visible"/>
                                      </p:to>
                                    </p:set>
                                    <p:animEffect transition="in" filter="blinds(horizontal)">
                                      <p:cBhvr>
                                        <p:cTn id="7" dur="500"/>
                                        <p:tgtEl>
                                          <p:spTgt spid="45876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58766"/>
                                        </p:tgtEl>
                                        <p:attrNameLst>
                                          <p:attrName>style.visibility</p:attrName>
                                        </p:attrNameLst>
                                      </p:cBhvr>
                                      <p:to>
                                        <p:strVal val="visible"/>
                                      </p:to>
                                    </p:set>
                                    <p:animEffect transition="in" filter="blinds(horizontal)">
                                      <p:cBhvr>
                                        <p:cTn id="12" dur="500"/>
                                        <p:tgtEl>
                                          <p:spTgt spid="4587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8766"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p:cNvSpPr>
          <p:nvPr>
            <p:ph type="title"/>
          </p:nvPr>
        </p:nvSpPr>
        <p:spPr>
          <a:ln/>
        </p:spPr>
        <p:txBody>
          <a:bodyPr vert="horz" wrap="square" lIns="91440" tIns="45720" rIns="91440" bIns="45720" anchor="ctr" anchorCtr="0"/>
          <a:lstStyle/>
          <a:p>
            <a:pPr eaLnBrk="1" hangingPunct="1"/>
            <a:r>
              <a:rPr lang="zh-CN" altLang="en-US" dirty="0"/>
              <a:t>举例</a:t>
            </a:r>
          </a:p>
        </p:txBody>
      </p:sp>
      <p:sp>
        <p:nvSpPr>
          <p:cNvPr id="138243" name="Line 3"/>
          <p:cNvSpPr/>
          <p:nvPr/>
        </p:nvSpPr>
        <p:spPr>
          <a:xfrm>
            <a:off x="417513" y="1208088"/>
            <a:ext cx="8404225" cy="0"/>
          </a:xfrm>
          <a:prstGeom prst="line">
            <a:avLst/>
          </a:prstGeom>
          <a:ln w="9525" cap="flat" cmpd="sng">
            <a:solidFill>
              <a:srgbClr val="800000"/>
            </a:solidFill>
            <a:prstDash val="solid"/>
            <a:headEnd type="none" w="med" len="med"/>
            <a:tailEnd type="none" w="med" len="med"/>
          </a:ln>
        </p:spPr>
      </p:sp>
      <p:sp>
        <p:nvSpPr>
          <p:cNvPr id="138244" name="Line 4"/>
          <p:cNvSpPr/>
          <p:nvPr/>
        </p:nvSpPr>
        <p:spPr>
          <a:xfrm>
            <a:off x="1177925" y="900113"/>
            <a:ext cx="0" cy="4137025"/>
          </a:xfrm>
          <a:prstGeom prst="line">
            <a:avLst/>
          </a:prstGeom>
          <a:ln w="9525" cap="flat" cmpd="sng">
            <a:solidFill>
              <a:srgbClr val="800000"/>
            </a:solidFill>
            <a:prstDash val="solid"/>
            <a:headEnd type="none" w="med" len="med"/>
            <a:tailEnd type="none" w="med" len="med"/>
          </a:ln>
        </p:spPr>
      </p:sp>
      <p:sp>
        <p:nvSpPr>
          <p:cNvPr id="138245" name="Text Box 5"/>
          <p:cNvSpPr txBox="1"/>
          <p:nvPr/>
        </p:nvSpPr>
        <p:spPr>
          <a:xfrm>
            <a:off x="285750" y="1447800"/>
            <a:ext cx="1062038" cy="3486150"/>
          </a:xfrm>
          <a:prstGeom prst="rect">
            <a:avLst/>
          </a:prstGeom>
          <a:noFill/>
          <a:ln w="9525">
            <a:noFill/>
          </a:ln>
        </p:spPr>
        <p:txBody>
          <a:bodyPr>
            <a:spAutoFit/>
          </a:bodyPr>
          <a:lstStyle/>
          <a:p>
            <a:pPr eaLnBrk="1" hangingPunct="1">
              <a:spcBef>
                <a:spcPct val="45000"/>
              </a:spcBef>
            </a:pPr>
            <a:r>
              <a:rPr lang="zh-CN" altLang="en-US" sz="2000" i="0" dirty="0">
                <a:solidFill>
                  <a:schemeClr val="tx1"/>
                </a:solidFill>
                <a:latin typeface="Arial" panose="020B0604020202020204" pitchFamily="34" charset="0"/>
                <a:ea typeface="宋体" panose="02010600030101010101" pitchFamily="2" charset="-122"/>
              </a:rPr>
              <a:t>第0组</a:t>
            </a:r>
          </a:p>
          <a:p>
            <a:pPr eaLnBrk="1" hangingPunct="1">
              <a:spcBef>
                <a:spcPct val="45000"/>
              </a:spcBef>
            </a:pPr>
            <a:r>
              <a:rPr lang="zh-CN" altLang="en-US" sz="2000" i="0" dirty="0">
                <a:solidFill>
                  <a:schemeClr val="tx1"/>
                </a:solidFill>
                <a:latin typeface="Arial" panose="020B0604020202020204" pitchFamily="34" charset="0"/>
                <a:ea typeface="宋体" panose="02010600030101010101" pitchFamily="2" charset="-122"/>
              </a:rPr>
              <a:t>第1组</a:t>
            </a:r>
          </a:p>
          <a:p>
            <a:pPr eaLnBrk="1" hangingPunct="1">
              <a:spcBef>
                <a:spcPct val="45000"/>
              </a:spcBef>
            </a:pPr>
            <a:r>
              <a:rPr lang="zh-CN" altLang="en-US" sz="2000" i="0" dirty="0">
                <a:solidFill>
                  <a:schemeClr val="tx1"/>
                </a:solidFill>
                <a:latin typeface="Arial" panose="020B0604020202020204" pitchFamily="34" charset="0"/>
                <a:ea typeface="宋体" panose="02010600030101010101" pitchFamily="2" charset="-122"/>
              </a:rPr>
              <a:t>第2组</a:t>
            </a:r>
          </a:p>
          <a:p>
            <a:pPr eaLnBrk="1" hangingPunct="1">
              <a:spcBef>
                <a:spcPct val="45000"/>
              </a:spcBef>
            </a:pPr>
            <a:r>
              <a:rPr lang="zh-CN" altLang="en-US" sz="2000" i="0" dirty="0">
                <a:solidFill>
                  <a:schemeClr val="tx1"/>
                </a:solidFill>
                <a:latin typeface="Arial" panose="020B0604020202020204" pitchFamily="34" charset="0"/>
                <a:ea typeface="宋体" panose="02010600030101010101" pitchFamily="2" charset="-122"/>
              </a:rPr>
              <a:t>第3组</a:t>
            </a:r>
          </a:p>
          <a:p>
            <a:pPr eaLnBrk="1" hangingPunct="1">
              <a:spcBef>
                <a:spcPct val="45000"/>
              </a:spcBef>
            </a:pPr>
            <a:r>
              <a:rPr lang="zh-CN" altLang="en-US" sz="2000" i="0" dirty="0">
                <a:solidFill>
                  <a:schemeClr val="tx1"/>
                </a:solidFill>
                <a:latin typeface="Arial" panose="020B0604020202020204" pitchFamily="34" charset="0"/>
                <a:ea typeface="宋体" panose="02010600030101010101" pitchFamily="2" charset="-122"/>
              </a:rPr>
              <a:t>第4组</a:t>
            </a:r>
          </a:p>
          <a:p>
            <a:pPr eaLnBrk="1" hangingPunct="1">
              <a:spcBef>
                <a:spcPct val="45000"/>
              </a:spcBef>
            </a:pPr>
            <a:r>
              <a:rPr lang="zh-CN" altLang="en-US" sz="2000" i="0" dirty="0">
                <a:solidFill>
                  <a:schemeClr val="tx1"/>
                </a:solidFill>
                <a:latin typeface="Times New Roman" panose="02020603050405020304" pitchFamily="18" charset="0"/>
                <a:ea typeface="宋体" panose="02010600030101010101" pitchFamily="2" charset="-122"/>
              </a:rPr>
              <a:t>……</a:t>
            </a:r>
            <a:endParaRPr lang="zh-CN" altLang="en-US" sz="2000" i="0" dirty="0">
              <a:solidFill>
                <a:schemeClr val="tx1"/>
              </a:solidFill>
              <a:latin typeface="Arial" panose="020B0604020202020204" pitchFamily="34" charset="0"/>
              <a:ea typeface="宋体" panose="02010600030101010101" pitchFamily="2" charset="-122"/>
            </a:endParaRPr>
          </a:p>
          <a:p>
            <a:pPr eaLnBrk="1" hangingPunct="1">
              <a:spcBef>
                <a:spcPct val="45000"/>
              </a:spcBef>
            </a:pPr>
            <a:r>
              <a:rPr lang="zh-CN" altLang="en-US" sz="2000" i="0" dirty="0">
                <a:solidFill>
                  <a:schemeClr val="tx1"/>
                </a:solidFill>
                <a:latin typeface="Times New Roman" panose="02020603050405020304" pitchFamily="18" charset="0"/>
                <a:ea typeface="宋体" panose="02010600030101010101" pitchFamily="2" charset="-122"/>
              </a:rPr>
              <a:t>……</a:t>
            </a:r>
            <a:endParaRPr lang="zh-CN" altLang="en-US" sz="2000" i="0" dirty="0">
              <a:solidFill>
                <a:schemeClr val="tx1"/>
              </a:solidFill>
              <a:latin typeface="Arial" panose="020B0604020202020204" pitchFamily="34" charset="0"/>
              <a:ea typeface="宋体" panose="02010600030101010101" pitchFamily="2" charset="-122"/>
            </a:endParaRPr>
          </a:p>
          <a:p>
            <a:pPr eaLnBrk="1" hangingPunct="1">
              <a:spcBef>
                <a:spcPct val="45000"/>
              </a:spcBef>
            </a:pPr>
            <a:r>
              <a:rPr lang="zh-CN" altLang="en-US" sz="2000" i="0" dirty="0">
                <a:solidFill>
                  <a:schemeClr val="tx1"/>
                </a:solidFill>
                <a:latin typeface="Arial" panose="020B0604020202020204" pitchFamily="34" charset="0"/>
                <a:ea typeface="宋体" panose="02010600030101010101" pitchFamily="2" charset="-122"/>
              </a:rPr>
              <a:t>第15组</a:t>
            </a:r>
          </a:p>
        </p:txBody>
      </p:sp>
      <p:sp>
        <p:nvSpPr>
          <p:cNvPr id="138246" name="Text Box 6"/>
          <p:cNvSpPr txBox="1"/>
          <p:nvPr/>
        </p:nvSpPr>
        <p:spPr>
          <a:xfrm>
            <a:off x="1387475" y="838200"/>
            <a:ext cx="962025" cy="427038"/>
          </a:xfrm>
          <a:prstGeom prst="rect">
            <a:avLst/>
          </a:prstGeom>
          <a:noFill/>
          <a:ln w="9525">
            <a:noFill/>
          </a:ln>
        </p:spPr>
        <p:txBody>
          <a:bodyPr>
            <a:spAutoFit/>
          </a:bodyPr>
          <a:lstStyle/>
          <a:p>
            <a:pPr eaLnBrk="1" hangingPunct="1">
              <a:spcBef>
                <a:spcPct val="50000"/>
              </a:spcBef>
            </a:pPr>
            <a:r>
              <a:rPr lang="zh-CN" altLang="en-US" sz="2000" i="0" dirty="0">
                <a:solidFill>
                  <a:schemeClr val="tx1"/>
                </a:solidFill>
                <a:latin typeface="Arial" panose="020B0604020202020204" pitchFamily="34" charset="0"/>
                <a:ea typeface="宋体" panose="02010600030101010101" pitchFamily="2" charset="-122"/>
              </a:rPr>
              <a:t>第0 </a:t>
            </a:r>
            <a:r>
              <a:rPr lang="zh-CN" altLang="en-US" sz="2200" i="0" dirty="0">
                <a:solidFill>
                  <a:schemeClr val="tx1"/>
                </a:solidFill>
                <a:latin typeface="Arial" panose="020B0604020202020204" pitchFamily="34" charset="0"/>
                <a:ea typeface="宋体" panose="02010600030101010101" pitchFamily="2" charset="-122"/>
              </a:rPr>
              <a:t>行</a:t>
            </a:r>
            <a:endParaRPr lang="en-US" altLang="zh-CN" sz="2200" i="0" dirty="0">
              <a:solidFill>
                <a:schemeClr val="tx1"/>
              </a:solidFill>
              <a:latin typeface="Arial" panose="020B0604020202020204" pitchFamily="34" charset="0"/>
              <a:ea typeface="宋体" panose="02010600030101010101" pitchFamily="2" charset="-122"/>
            </a:endParaRPr>
          </a:p>
        </p:txBody>
      </p:sp>
      <p:sp>
        <p:nvSpPr>
          <p:cNvPr id="138247" name="Text Box 7"/>
          <p:cNvSpPr txBox="1"/>
          <p:nvPr/>
        </p:nvSpPr>
        <p:spPr>
          <a:xfrm>
            <a:off x="3228975" y="830263"/>
            <a:ext cx="1019175" cy="396875"/>
          </a:xfrm>
          <a:prstGeom prst="rect">
            <a:avLst/>
          </a:prstGeom>
          <a:noFill/>
          <a:ln w="9525">
            <a:noFill/>
          </a:ln>
        </p:spPr>
        <p:txBody>
          <a:bodyPr>
            <a:spAutoFit/>
          </a:bodyPr>
          <a:lstStyle/>
          <a:p>
            <a:pPr eaLnBrk="1" hangingPunct="1">
              <a:spcBef>
                <a:spcPct val="50000"/>
              </a:spcBef>
            </a:pPr>
            <a:r>
              <a:rPr lang="zh-CN" altLang="en-US" sz="2000" i="0" dirty="0">
                <a:solidFill>
                  <a:schemeClr val="tx1"/>
                </a:solidFill>
                <a:latin typeface="Arial" panose="020B0604020202020204" pitchFamily="34" charset="0"/>
                <a:ea typeface="宋体" panose="02010600030101010101" pitchFamily="2" charset="-122"/>
              </a:rPr>
              <a:t>第1 行</a:t>
            </a:r>
            <a:endParaRPr lang="en-US" altLang="zh-CN" sz="2000" i="0" dirty="0">
              <a:solidFill>
                <a:schemeClr val="tx1"/>
              </a:solidFill>
              <a:latin typeface="Arial" panose="020B0604020202020204" pitchFamily="34" charset="0"/>
              <a:ea typeface="宋体" panose="02010600030101010101" pitchFamily="2" charset="-122"/>
            </a:endParaRPr>
          </a:p>
        </p:txBody>
      </p:sp>
      <p:sp>
        <p:nvSpPr>
          <p:cNvPr id="138248" name="Text Box 8"/>
          <p:cNvSpPr txBox="1"/>
          <p:nvPr/>
        </p:nvSpPr>
        <p:spPr>
          <a:xfrm>
            <a:off x="4995863" y="823913"/>
            <a:ext cx="952500" cy="396875"/>
          </a:xfrm>
          <a:prstGeom prst="rect">
            <a:avLst/>
          </a:prstGeom>
          <a:noFill/>
          <a:ln w="9525">
            <a:noFill/>
          </a:ln>
        </p:spPr>
        <p:txBody>
          <a:bodyPr>
            <a:spAutoFit/>
          </a:bodyPr>
          <a:lstStyle/>
          <a:p>
            <a:pPr eaLnBrk="1" hangingPunct="1">
              <a:spcBef>
                <a:spcPct val="50000"/>
              </a:spcBef>
            </a:pPr>
            <a:r>
              <a:rPr lang="zh-CN" altLang="en-US" sz="2000" i="0" dirty="0">
                <a:solidFill>
                  <a:schemeClr val="tx1"/>
                </a:solidFill>
                <a:latin typeface="Arial" panose="020B0604020202020204" pitchFamily="34" charset="0"/>
                <a:ea typeface="宋体" panose="02010600030101010101" pitchFamily="2" charset="-122"/>
              </a:rPr>
              <a:t>第2 行</a:t>
            </a:r>
            <a:endParaRPr lang="en-US" altLang="zh-CN" sz="2000" i="0" dirty="0">
              <a:solidFill>
                <a:schemeClr val="tx1"/>
              </a:solidFill>
              <a:latin typeface="Arial" panose="020B0604020202020204" pitchFamily="34" charset="0"/>
              <a:ea typeface="宋体" panose="02010600030101010101" pitchFamily="2" charset="-122"/>
            </a:endParaRPr>
          </a:p>
        </p:txBody>
      </p:sp>
      <p:sp>
        <p:nvSpPr>
          <p:cNvPr id="138249" name="Text Box 9"/>
          <p:cNvSpPr txBox="1"/>
          <p:nvPr/>
        </p:nvSpPr>
        <p:spPr>
          <a:xfrm>
            <a:off x="7050088" y="841375"/>
            <a:ext cx="990600" cy="396875"/>
          </a:xfrm>
          <a:prstGeom prst="rect">
            <a:avLst/>
          </a:prstGeom>
          <a:noFill/>
          <a:ln w="9525">
            <a:noFill/>
          </a:ln>
        </p:spPr>
        <p:txBody>
          <a:bodyPr>
            <a:spAutoFit/>
          </a:bodyPr>
          <a:lstStyle/>
          <a:p>
            <a:pPr eaLnBrk="1" hangingPunct="1">
              <a:spcBef>
                <a:spcPct val="50000"/>
              </a:spcBef>
            </a:pPr>
            <a:r>
              <a:rPr lang="zh-CN" altLang="en-US" sz="2000" i="0" dirty="0">
                <a:solidFill>
                  <a:schemeClr val="tx1"/>
                </a:solidFill>
                <a:latin typeface="Arial" panose="020B0604020202020204" pitchFamily="34" charset="0"/>
                <a:ea typeface="宋体" panose="02010600030101010101" pitchFamily="2" charset="-122"/>
              </a:rPr>
              <a:t>第3 行</a:t>
            </a:r>
            <a:endParaRPr lang="en-US" altLang="zh-CN" sz="2000" i="0" dirty="0">
              <a:solidFill>
                <a:schemeClr val="tx1"/>
              </a:solidFill>
              <a:latin typeface="Arial" panose="020B0604020202020204" pitchFamily="34" charset="0"/>
              <a:ea typeface="宋体" panose="02010600030101010101" pitchFamily="2" charset="-122"/>
            </a:endParaRPr>
          </a:p>
        </p:txBody>
      </p:sp>
      <p:sp>
        <p:nvSpPr>
          <p:cNvPr id="138250" name="Text Box 10"/>
          <p:cNvSpPr txBox="1"/>
          <p:nvPr/>
        </p:nvSpPr>
        <p:spPr>
          <a:xfrm>
            <a:off x="1335088" y="1397000"/>
            <a:ext cx="1479550" cy="3552825"/>
          </a:xfrm>
          <a:prstGeom prst="rect">
            <a:avLst/>
          </a:prstGeom>
          <a:noFill/>
          <a:ln w="9525">
            <a:noFill/>
          </a:ln>
        </p:spPr>
        <p:txBody>
          <a:bodyPr>
            <a:spAutoFit/>
          </a:bodyPr>
          <a:lstStyle/>
          <a:p>
            <a:pPr eaLnBrk="1" hangingPunct="1">
              <a:spcBef>
                <a:spcPct val="50000"/>
              </a:spcBef>
            </a:pPr>
            <a:r>
              <a:rPr lang="zh-CN" altLang="en-US" sz="2000" b="0" i="0" dirty="0">
                <a:solidFill>
                  <a:schemeClr val="tx1"/>
                </a:solidFill>
                <a:latin typeface="Arial" panose="020B0604020202020204" pitchFamily="34" charset="0"/>
                <a:ea typeface="宋体" panose="02010600030101010101" pitchFamily="2" charset="-122"/>
              </a:rPr>
              <a:t>0/64/48</a:t>
            </a:r>
          </a:p>
          <a:p>
            <a:pPr eaLnBrk="1" hangingPunct="1">
              <a:spcBef>
                <a:spcPct val="50000"/>
              </a:spcBef>
            </a:pPr>
            <a:r>
              <a:rPr lang="zh-CN" altLang="en-US" sz="2000" b="0" i="0" dirty="0">
                <a:solidFill>
                  <a:schemeClr val="tx1"/>
                </a:solidFill>
                <a:latin typeface="Arial" panose="020B0604020202020204" pitchFamily="34" charset="0"/>
                <a:ea typeface="宋体" panose="02010600030101010101" pitchFamily="2" charset="-122"/>
              </a:rPr>
              <a:t>1/65/49</a:t>
            </a:r>
          </a:p>
          <a:p>
            <a:pPr eaLnBrk="1" hangingPunct="1">
              <a:spcBef>
                <a:spcPct val="50000"/>
              </a:spcBef>
            </a:pPr>
            <a:r>
              <a:rPr lang="zh-CN" altLang="en-US" sz="2000" b="0" i="0" dirty="0">
                <a:solidFill>
                  <a:schemeClr val="tx1"/>
                </a:solidFill>
                <a:latin typeface="Arial" panose="020B0604020202020204" pitchFamily="34" charset="0"/>
                <a:ea typeface="宋体" panose="02010600030101010101" pitchFamily="2" charset="-122"/>
              </a:rPr>
              <a:t>2/66/50</a:t>
            </a:r>
          </a:p>
          <a:p>
            <a:pPr eaLnBrk="1" hangingPunct="1">
              <a:spcBef>
                <a:spcPct val="50000"/>
              </a:spcBef>
            </a:pPr>
            <a:r>
              <a:rPr lang="zh-CN" altLang="en-US" sz="2000" b="0" i="0" dirty="0">
                <a:solidFill>
                  <a:schemeClr val="tx1"/>
                </a:solidFill>
                <a:latin typeface="Arial" panose="020B0604020202020204" pitchFamily="34" charset="0"/>
                <a:ea typeface="宋体" panose="02010600030101010101" pitchFamily="2" charset="-122"/>
              </a:rPr>
              <a:t>3/67/51</a:t>
            </a:r>
          </a:p>
          <a:p>
            <a:pPr eaLnBrk="1" hangingPunct="1">
              <a:spcBef>
                <a:spcPct val="50000"/>
              </a:spcBef>
            </a:pPr>
            <a:r>
              <a:rPr lang="zh-CN" altLang="en-US" sz="2000" b="0" i="0" dirty="0">
                <a:solidFill>
                  <a:schemeClr val="tx1"/>
                </a:solidFill>
                <a:latin typeface="Arial" panose="020B0604020202020204" pitchFamily="34" charset="0"/>
                <a:ea typeface="宋体" panose="02010600030101010101" pitchFamily="2" charset="-122"/>
              </a:rPr>
              <a:t>4</a:t>
            </a:r>
          </a:p>
          <a:p>
            <a:pPr eaLnBrk="1" hangingPunct="1">
              <a:spcBef>
                <a:spcPct val="50000"/>
              </a:spcBef>
            </a:pPr>
            <a:r>
              <a:rPr lang="zh-CN" altLang="en-US" b="0" i="0" dirty="0">
                <a:solidFill>
                  <a:schemeClr val="tx1"/>
                </a:solidFill>
                <a:latin typeface="Times New Roman" panose="02020603050405020304" pitchFamily="18" charset="0"/>
              </a:rPr>
              <a:t>……</a:t>
            </a:r>
            <a:endParaRPr lang="zh-CN" altLang="en-US" sz="2000" b="0" i="0" dirty="0">
              <a:solidFill>
                <a:schemeClr val="tx1"/>
              </a:solidFill>
              <a:latin typeface="Arial" panose="020B0604020202020204" pitchFamily="34" charset="0"/>
              <a:ea typeface="宋体" panose="02010600030101010101" pitchFamily="2" charset="-122"/>
            </a:endParaRPr>
          </a:p>
          <a:p>
            <a:pPr eaLnBrk="1" hangingPunct="1">
              <a:spcBef>
                <a:spcPct val="50000"/>
              </a:spcBef>
            </a:pPr>
            <a:r>
              <a:rPr lang="zh-CN" altLang="en-US" sz="2000" b="0" i="0" dirty="0">
                <a:solidFill>
                  <a:schemeClr val="tx1"/>
                </a:solidFill>
                <a:latin typeface="Times New Roman" panose="02020603050405020304" pitchFamily="18" charset="0"/>
                <a:ea typeface="宋体" panose="02010600030101010101" pitchFamily="2" charset="-122"/>
              </a:rPr>
              <a:t>…</a:t>
            </a:r>
            <a:r>
              <a:rPr lang="zh-CN" altLang="en-US" b="0" i="0" dirty="0">
                <a:solidFill>
                  <a:schemeClr val="tx1"/>
                </a:solidFill>
                <a:latin typeface="Times New Roman" panose="02020603050405020304" pitchFamily="18" charset="0"/>
              </a:rPr>
              <a:t>…</a:t>
            </a:r>
            <a:endParaRPr lang="zh-CN" altLang="en-US" sz="2000" b="0" i="0" dirty="0">
              <a:solidFill>
                <a:schemeClr val="tx1"/>
              </a:solidFill>
              <a:latin typeface="Arial" panose="020B0604020202020204" pitchFamily="34" charset="0"/>
              <a:ea typeface="宋体" panose="02010600030101010101" pitchFamily="2" charset="-122"/>
            </a:endParaRPr>
          </a:p>
          <a:p>
            <a:pPr eaLnBrk="1" hangingPunct="1">
              <a:spcBef>
                <a:spcPct val="50000"/>
              </a:spcBef>
            </a:pPr>
            <a:r>
              <a:rPr lang="zh-CN" altLang="en-US" sz="2000" b="0" i="0" dirty="0">
                <a:solidFill>
                  <a:schemeClr val="tx1"/>
                </a:solidFill>
                <a:latin typeface="Arial" panose="020B0604020202020204" pitchFamily="34" charset="0"/>
                <a:ea typeface="宋体" panose="02010600030101010101" pitchFamily="2" charset="-122"/>
              </a:rPr>
              <a:t>15</a:t>
            </a:r>
          </a:p>
        </p:txBody>
      </p:sp>
      <p:sp>
        <p:nvSpPr>
          <p:cNvPr id="138251" name="Text Box 11"/>
          <p:cNvSpPr txBox="1"/>
          <p:nvPr/>
        </p:nvSpPr>
        <p:spPr>
          <a:xfrm>
            <a:off x="3143250" y="1390650"/>
            <a:ext cx="1533525" cy="3597275"/>
          </a:xfrm>
          <a:prstGeom prst="rect">
            <a:avLst/>
          </a:prstGeom>
          <a:noFill/>
          <a:ln w="9525">
            <a:noFill/>
          </a:ln>
        </p:spPr>
        <p:txBody>
          <a:bodyPr>
            <a:spAutoFit/>
          </a:bodyPr>
          <a:lstStyle/>
          <a:p>
            <a:pPr eaLnBrk="1" hangingPunct="1">
              <a:spcBef>
                <a:spcPct val="50000"/>
              </a:spcBef>
            </a:pPr>
            <a:r>
              <a:rPr lang="zh-CN" altLang="en-US" sz="2000" b="0" i="0" dirty="0">
                <a:solidFill>
                  <a:schemeClr val="tx1"/>
                </a:solidFill>
                <a:latin typeface="Arial" panose="020B0604020202020204" pitchFamily="34" charset="0"/>
                <a:ea typeface="宋体" panose="02010600030101010101" pitchFamily="2" charset="-122"/>
              </a:rPr>
              <a:t>16/0/64</a:t>
            </a:r>
          </a:p>
          <a:p>
            <a:pPr eaLnBrk="1" hangingPunct="1">
              <a:spcBef>
                <a:spcPct val="50000"/>
              </a:spcBef>
            </a:pPr>
            <a:r>
              <a:rPr lang="zh-CN" altLang="en-US" sz="2000" b="0" i="0" dirty="0">
                <a:solidFill>
                  <a:schemeClr val="tx1"/>
                </a:solidFill>
                <a:latin typeface="Arial" panose="020B0604020202020204" pitchFamily="34" charset="0"/>
                <a:ea typeface="宋体" panose="02010600030101010101" pitchFamily="2" charset="-122"/>
              </a:rPr>
              <a:t>17/1/65</a:t>
            </a:r>
          </a:p>
          <a:p>
            <a:pPr eaLnBrk="1" hangingPunct="1">
              <a:spcBef>
                <a:spcPct val="50000"/>
              </a:spcBef>
            </a:pPr>
            <a:r>
              <a:rPr lang="zh-CN" altLang="en-US" sz="2000" b="0" i="0" dirty="0">
                <a:solidFill>
                  <a:schemeClr val="tx1"/>
                </a:solidFill>
                <a:latin typeface="Arial" panose="020B0604020202020204" pitchFamily="34" charset="0"/>
                <a:ea typeface="宋体" panose="02010600030101010101" pitchFamily="2" charset="-122"/>
              </a:rPr>
              <a:t>18/2/66</a:t>
            </a:r>
          </a:p>
          <a:p>
            <a:pPr eaLnBrk="1" hangingPunct="1">
              <a:spcBef>
                <a:spcPct val="50000"/>
              </a:spcBef>
            </a:pPr>
            <a:r>
              <a:rPr lang="zh-CN" altLang="en-US" sz="2000" b="0" i="0" dirty="0">
                <a:solidFill>
                  <a:schemeClr val="tx1"/>
                </a:solidFill>
                <a:latin typeface="Arial" panose="020B0604020202020204" pitchFamily="34" charset="0"/>
                <a:ea typeface="宋体" panose="02010600030101010101" pitchFamily="2" charset="-122"/>
              </a:rPr>
              <a:t>19/3/67</a:t>
            </a:r>
          </a:p>
          <a:p>
            <a:pPr eaLnBrk="1" hangingPunct="1">
              <a:spcBef>
                <a:spcPct val="50000"/>
              </a:spcBef>
            </a:pPr>
            <a:r>
              <a:rPr lang="zh-CN" altLang="en-US" sz="2000" b="0" i="0" dirty="0">
                <a:solidFill>
                  <a:schemeClr val="tx1"/>
                </a:solidFill>
                <a:latin typeface="Arial" panose="020B0604020202020204" pitchFamily="34" charset="0"/>
                <a:ea typeface="宋体" panose="02010600030101010101" pitchFamily="2" charset="-122"/>
              </a:rPr>
              <a:t>20</a:t>
            </a:r>
          </a:p>
          <a:p>
            <a:pPr eaLnBrk="1" hangingPunct="1">
              <a:spcBef>
                <a:spcPct val="50000"/>
              </a:spcBef>
            </a:pPr>
            <a:r>
              <a:rPr lang="zh-CN" altLang="en-US" sz="2000" b="0" i="0" dirty="0">
                <a:solidFill>
                  <a:schemeClr val="tx1"/>
                </a:solidFill>
                <a:latin typeface="Times New Roman" panose="02020603050405020304" pitchFamily="18" charset="0"/>
                <a:ea typeface="宋体" panose="02010600030101010101" pitchFamily="2" charset="-122"/>
              </a:rPr>
              <a:t>…</a:t>
            </a:r>
            <a:r>
              <a:rPr lang="zh-CN" altLang="en-US" b="0" i="0" dirty="0">
                <a:solidFill>
                  <a:schemeClr val="tx1"/>
                </a:solidFill>
                <a:latin typeface="Times New Roman" panose="02020603050405020304" pitchFamily="18" charset="0"/>
              </a:rPr>
              <a:t>…</a:t>
            </a:r>
            <a:endParaRPr lang="zh-CN" altLang="en-US" sz="2000" b="0" i="0" dirty="0">
              <a:solidFill>
                <a:schemeClr val="tx1"/>
              </a:solidFill>
              <a:latin typeface="Arial" panose="020B0604020202020204" pitchFamily="34" charset="0"/>
              <a:ea typeface="宋体" panose="02010600030101010101" pitchFamily="2" charset="-122"/>
            </a:endParaRPr>
          </a:p>
          <a:p>
            <a:pPr eaLnBrk="1" hangingPunct="1">
              <a:spcBef>
                <a:spcPct val="50000"/>
              </a:spcBef>
            </a:pPr>
            <a:r>
              <a:rPr lang="zh-CN" altLang="en-US" sz="2000" b="0" i="0" dirty="0">
                <a:solidFill>
                  <a:schemeClr val="tx1"/>
                </a:solidFill>
                <a:latin typeface="Times New Roman" panose="02020603050405020304" pitchFamily="18" charset="0"/>
                <a:ea typeface="宋体" panose="02010600030101010101" pitchFamily="2" charset="-122"/>
              </a:rPr>
              <a:t>…</a:t>
            </a:r>
            <a:r>
              <a:rPr lang="zh-CN" altLang="en-US" b="0" i="0" dirty="0">
                <a:solidFill>
                  <a:schemeClr val="tx1"/>
                </a:solidFill>
                <a:latin typeface="Times New Roman" panose="02020603050405020304" pitchFamily="18" charset="0"/>
              </a:rPr>
              <a:t>…</a:t>
            </a:r>
            <a:endParaRPr lang="zh-CN" altLang="en-US" sz="2000" b="0" i="0" dirty="0">
              <a:solidFill>
                <a:schemeClr val="tx1"/>
              </a:solidFill>
              <a:latin typeface="Arial" panose="020B0604020202020204" pitchFamily="34" charset="0"/>
              <a:ea typeface="宋体" panose="02010600030101010101" pitchFamily="2" charset="-122"/>
            </a:endParaRPr>
          </a:p>
          <a:p>
            <a:pPr eaLnBrk="1" hangingPunct="1">
              <a:spcBef>
                <a:spcPct val="50000"/>
              </a:spcBef>
            </a:pPr>
            <a:r>
              <a:rPr lang="zh-CN" altLang="en-US" sz="2000" b="0" i="0" dirty="0">
                <a:solidFill>
                  <a:schemeClr val="tx1"/>
                </a:solidFill>
                <a:latin typeface="Arial" panose="020B0604020202020204" pitchFamily="34" charset="0"/>
                <a:ea typeface="宋体" panose="02010600030101010101" pitchFamily="2" charset="-122"/>
              </a:rPr>
              <a:t>31</a:t>
            </a:r>
          </a:p>
        </p:txBody>
      </p:sp>
      <p:sp>
        <p:nvSpPr>
          <p:cNvPr id="138252" name="Text Box 12"/>
          <p:cNvSpPr txBox="1"/>
          <p:nvPr/>
        </p:nvSpPr>
        <p:spPr>
          <a:xfrm>
            <a:off x="5008563" y="1403350"/>
            <a:ext cx="1641475" cy="3597275"/>
          </a:xfrm>
          <a:prstGeom prst="rect">
            <a:avLst/>
          </a:prstGeom>
          <a:noFill/>
          <a:ln w="9525">
            <a:noFill/>
          </a:ln>
        </p:spPr>
        <p:txBody>
          <a:bodyPr>
            <a:spAutoFit/>
          </a:bodyPr>
          <a:lstStyle/>
          <a:p>
            <a:pPr eaLnBrk="1" hangingPunct="1">
              <a:spcBef>
                <a:spcPct val="50000"/>
              </a:spcBef>
            </a:pPr>
            <a:r>
              <a:rPr lang="zh-CN" altLang="en-US" sz="2000" b="0" i="0" dirty="0">
                <a:solidFill>
                  <a:schemeClr val="tx1"/>
                </a:solidFill>
                <a:latin typeface="Arial" panose="020B0604020202020204" pitchFamily="34" charset="0"/>
                <a:ea typeface="宋体" panose="02010600030101010101" pitchFamily="2" charset="-122"/>
              </a:rPr>
              <a:t>32/16</a:t>
            </a:r>
          </a:p>
          <a:p>
            <a:pPr eaLnBrk="1" hangingPunct="1">
              <a:spcBef>
                <a:spcPct val="50000"/>
              </a:spcBef>
            </a:pPr>
            <a:r>
              <a:rPr lang="zh-CN" altLang="en-US" sz="2000" b="0" i="0" dirty="0">
                <a:solidFill>
                  <a:schemeClr val="tx1"/>
                </a:solidFill>
                <a:latin typeface="Arial" panose="020B0604020202020204" pitchFamily="34" charset="0"/>
                <a:ea typeface="宋体" panose="02010600030101010101" pitchFamily="2" charset="-122"/>
              </a:rPr>
              <a:t>33/17</a:t>
            </a:r>
          </a:p>
          <a:p>
            <a:pPr eaLnBrk="1" hangingPunct="1">
              <a:spcBef>
                <a:spcPct val="50000"/>
              </a:spcBef>
            </a:pPr>
            <a:r>
              <a:rPr lang="zh-CN" altLang="en-US" sz="2000" b="0" i="0" dirty="0">
                <a:solidFill>
                  <a:schemeClr val="tx1"/>
                </a:solidFill>
                <a:latin typeface="Arial" panose="020B0604020202020204" pitchFamily="34" charset="0"/>
                <a:ea typeface="宋体" panose="02010600030101010101" pitchFamily="2" charset="-122"/>
              </a:rPr>
              <a:t>34/18</a:t>
            </a:r>
          </a:p>
          <a:p>
            <a:pPr eaLnBrk="1" hangingPunct="1">
              <a:spcBef>
                <a:spcPct val="50000"/>
              </a:spcBef>
            </a:pPr>
            <a:r>
              <a:rPr lang="zh-CN" altLang="en-US" sz="2000" b="0" i="0" dirty="0">
                <a:solidFill>
                  <a:schemeClr val="tx1"/>
                </a:solidFill>
                <a:latin typeface="Arial" panose="020B0604020202020204" pitchFamily="34" charset="0"/>
                <a:ea typeface="宋体" panose="02010600030101010101" pitchFamily="2" charset="-122"/>
              </a:rPr>
              <a:t>35/19</a:t>
            </a:r>
          </a:p>
          <a:p>
            <a:pPr eaLnBrk="1" hangingPunct="1">
              <a:spcBef>
                <a:spcPct val="50000"/>
              </a:spcBef>
            </a:pPr>
            <a:r>
              <a:rPr lang="zh-CN" altLang="en-US" sz="2000" b="0" i="0" dirty="0">
                <a:solidFill>
                  <a:schemeClr val="tx1"/>
                </a:solidFill>
                <a:latin typeface="Arial" panose="020B0604020202020204" pitchFamily="34" charset="0"/>
                <a:ea typeface="宋体" panose="02010600030101010101" pitchFamily="2" charset="-122"/>
              </a:rPr>
              <a:t>36</a:t>
            </a:r>
          </a:p>
          <a:p>
            <a:pPr eaLnBrk="1" hangingPunct="1">
              <a:spcBef>
                <a:spcPct val="50000"/>
              </a:spcBef>
            </a:pPr>
            <a:r>
              <a:rPr lang="zh-CN" altLang="en-US" sz="2000" b="0" i="0" dirty="0">
                <a:solidFill>
                  <a:schemeClr val="tx1"/>
                </a:solidFill>
                <a:latin typeface="Times New Roman" panose="02020603050405020304" pitchFamily="18" charset="0"/>
                <a:ea typeface="宋体" panose="02010600030101010101" pitchFamily="2" charset="-122"/>
              </a:rPr>
              <a:t>…</a:t>
            </a:r>
            <a:r>
              <a:rPr lang="zh-CN" altLang="en-US" b="0" i="0" dirty="0">
                <a:solidFill>
                  <a:schemeClr val="tx1"/>
                </a:solidFill>
                <a:latin typeface="Times New Roman" panose="02020603050405020304" pitchFamily="18" charset="0"/>
              </a:rPr>
              <a:t>…</a:t>
            </a:r>
            <a:endParaRPr lang="zh-CN" altLang="en-US" sz="2000" b="0" i="0" dirty="0">
              <a:solidFill>
                <a:schemeClr val="tx1"/>
              </a:solidFill>
              <a:latin typeface="Arial" panose="020B0604020202020204" pitchFamily="34" charset="0"/>
              <a:ea typeface="宋体" panose="02010600030101010101" pitchFamily="2" charset="-122"/>
            </a:endParaRPr>
          </a:p>
          <a:p>
            <a:pPr eaLnBrk="1" hangingPunct="1">
              <a:spcBef>
                <a:spcPct val="50000"/>
              </a:spcBef>
            </a:pPr>
            <a:r>
              <a:rPr lang="zh-CN" altLang="en-US" sz="2000" b="0" i="0" dirty="0">
                <a:solidFill>
                  <a:schemeClr val="tx1"/>
                </a:solidFill>
                <a:latin typeface="Times New Roman" panose="02020603050405020304" pitchFamily="18" charset="0"/>
                <a:ea typeface="宋体" panose="02010600030101010101" pitchFamily="2" charset="-122"/>
              </a:rPr>
              <a:t>…</a:t>
            </a:r>
            <a:r>
              <a:rPr lang="zh-CN" altLang="en-US" b="0" i="0" dirty="0">
                <a:solidFill>
                  <a:schemeClr val="tx1"/>
                </a:solidFill>
                <a:latin typeface="Times New Roman" panose="02020603050405020304" pitchFamily="18" charset="0"/>
              </a:rPr>
              <a:t>…</a:t>
            </a:r>
            <a:endParaRPr lang="zh-CN" altLang="en-US" sz="2000" b="0" i="0" dirty="0">
              <a:solidFill>
                <a:schemeClr val="tx1"/>
              </a:solidFill>
              <a:latin typeface="Arial" panose="020B0604020202020204" pitchFamily="34" charset="0"/>
              <a:ea typeface="宋体" panose="02010600030101010101" pitchFamily="2" charset="-122"/>
            </a:endParaRPr>
          </a:p>
          <a:p>
            <a:pPr eaLnBrk="1" hangingPunct="1">
              <a:spcBef>
                <a:spcPct val="50000"/>
              </a:spcBef>
            </a:pPr>
            <a:r>
              <a:rPr lang="zh-CN" altLang="en-US" sz="2000" b="0" i="0" dirty="0">
                <a:solidFill>
                  <a:schemeClr val="tx1"/>
                </a:solidFill>
                <a:latin typeface="Arial" panose="020B0604020202020204" pitchFamily="34" charset="0"/>
                <a:ea typeface="宋体" panose="02010600030101010101" pitchFamily="2" charset="-122"/>
              </a:rPr>
              <a:t>47</a:t>
            </a:r>
          </a:p>
        </p:txBody>
      </p:sp>
      <p:sp>
        <p:nvSpPr>
          <p:cNvPr id="138253" name="Text Box 13"/>
          <p:cNvSpPr txBox="1"/>
          <p:nvPr/>
        </p:nvSpPr>
        <p:spPr>
          <a:xfrm>
            <a:off x="7069138" y="1400175"/>
            <a:ext cx="1585912" cy="3597275"/>
          </a:xfrm>
          <a:prstGeom prst="rect">
            <a:avLst/>
          </a:prstGeom>
          <a:noFill/>
          <a:ln w="9525">
            <a:noFill/>
          </a:ln>
        </p:spPr>
        <p:txBody>
          <a:bodyPr>
            <a:spAutoFit/>
          </a:bodyPr>
          <a:lstStyle/>
          <a:p>
            <a:pPr eaLnBrk="1" hangingPunct="1">
              <a:spcBef>
                <a:spcPct val="50000"/>
              </a:spcBef>
            </a:pPr>
            <a:r>
              <a:rPr lang="zh-CN" altLang="en-US" sz="2000" b="0" i="0" dirty="0">
                <a:solidFill>
                  <a:schemeClr val="tx1"/>
                </a:solidFill>
                <a:latin typeface="Arial" panose="020B0604020202020204" pitchFamily="34" charset="0"/>
                <a:ea typeface="宋体" panose="02010600030101010101" pitchFamily="2" charset="-122"/>
              </a:rPr>
              <a:t>48/32</a:t>
            </a:r>
          </a:p>
          <a:p>
            <a:pPr eaLnBrk="1" hangingPunct="1">
              <a:spcBef>
                <a:spcPct val="50000"/>
              </a:spcBef>
            </a:pPr>
            <a:r>
              <a:rPr lang="zh-CN" altLang="en-US" sz="2000" b="0" i="0" dirty="0">
                <a:solidFill>
                  <a:schemeClr val="tx1"/>
                </a:solidFill>
                <a:latin typeface="Arial" panose="020B0604020202020204" pitchFamily="34" charset="0"/>
                <a:ea typeface="宋体" panose="02010600030101010101" pitchFamily="2" charset="-122"/>
              </a:rPr>
              <a:t>49/33</a:t>
            </a:r>
          </a:p>
          <a:p>
            <a:pPr eaLnBrk="1" hangingPunct="1">
              <a:spcBef>
                <a:spcPct val="50000"/>
              </a:spcBef>
            </a:pPr>
            <a:r>
              <a:rPr lang="zh-CN" altLang="en-US" sz="2000" b="0" i="0" dirty="0">
                <a:solidFill>
                  <a:schemeClr val="tx1"/>
                </a:solidFill>
                <a:latin typeface="Arial" panose="020B0604020202020204" pitchFamily="34" charset="0"/>
                <a:ea typeface="宋体" panose="02010600030101010101" pitchFamily="2" charset="-122"/>
              </a:rPr>
              <a:t>50/34</a:t>
            </a:r>
          </a:p>
          <a:p>
            <a:pPr eaLnBrk="1" hangingPunct="1">
              <a:spcBef>
                <a:spcPct val="50000"/>
              </a:spcBef>
            </a:pPr>
            <a:r>
              <a:rPr lang="zh-CN" altLang="en-US" sz="2000" b="0" i="0" dirty="0">
                <a:solidFill>
                  <a:schemeClr val="tx1"/>
                </a:solidFill>
                <a:latin typeface="Arial" panose="020B0604020202020204" pitchFamily="34" charset="0"/>
                <a:ea typeface="宋体" panose="02010600030101010101" pitchFamily="2" charset="-122"/>
              </a:rPr>
              <a:t>51/35</a:t>
            </a:r>
          </a:p>
          <a:p>
            <a:pPr eaLnBrk="1" hangingPunct="1">
              <a:spcBef>
                <a:spcPct val="50000"/>
              </a:spcBef>
            </a:pPr>
            <a:r>
              <a:rPr lang="zh-CN" altLang="en-US" sz="2000" b="0" i="0" dirty="0">
                <a:solidFill>
                  <a:schemeClr val="tx1"/>
                </a:solidFill>
                <a:latin typeface="Arial" panose="020B0604020202020204" pitchFamily="34" charset="0"/>
                <a:ea typeface="宋体" panose="02010600030101010101" pitchFamily="2" charset="-122"/>
              </a:rPr>
              <a:t>52</a:t>
            </a:r>
          </a:p>
          <a:p>
            <a:pPr eaLnBrk="1" hangingPunct="1">
              <a:spcBef>
                <a:spcPct val="50000"/>
              </a:spcBef>
            </a:pPr>
            <a:r>
              <a:rPr lang="zh-CN" altLang="en-US" sz="2000" b="0" i="0" dirty="0">
                <a:solidFill>
                  <a:schemeClr val="tx1"/>
                </a:solidFill>
                <a:latin typeface="Times New Roman" panose="02020603050405020304" pitchFamily="18" charset="0"/>
                <a:ea typeface="宋体" panose="02010600030101010101" pitchFamily="2" charset="-122"/>
              </a:rPr>
              <a:t>…</a:t>
            </a:r>
            <a:r>
              <a:rPr lang="zh-CN" altLang="en-US" b="0" i="0" dirty="0">
                <a:solidFill>
                  <a:schemeClr val="tx1"/>
                </a:solidFill>
                <a:latin typeface="Times New Roman" panose="02020603050405020304" pitchFamily="18" charset="0"/>
              </a:rPr>
              <a:t>…</a:t>
            </a:r>
            <a:endParaRPr lang="zh-CN" altLang="en-US" sz="2000" b="0" i="0" dirty="0">
              <a:solidFill>
                <a:schemeClr val="tx1"/>
              </a:solidFill>
              <a:latin typeface="Arial" panose="020B0604020202020204" pitchFamily="34" charset="0"/>
              <a:ea typeface="宋体" panose="02010600030101010101" pitchFamily="2" charset="-122"/>
            </a:endParaRPr>
          </a:p>
          <a:p>
            <a:pPr eaLnBrk="1" hangingPunct="1">
              <a:spcBef>
                <a:spcPct val="50000"/>
              </a:spcBef>
            </a:pPr>
            <a:r>
              <a:rPr lang="zh-CN" altLang="en-US" sz="2000" b="0" i="0" dirty="0">
                <a:solidFill>
                  <a:schemeClr val="tx1"/>
                </a:solidFill>
                <a:latin typeface="Times New Roman" panose="02020603050405020304" pitchFamily="18" charset="0"/>
                <a:ea typeface="宋体" panose="02010600030101010101" pitchFamily="2" charset="-122"/>
              </a:rPr>
              <a:t>…</a:t>
            </a:r>
            <a:r>
              <a:rPr lang="zh-CN" altLang="en-US" b="0" i="0" dirty="0">
                <a:solidFill>
                  <a:schemeClr val="tx1"/>
                </a:solidFill>
                <a:latin typeface="Times New Roman" panose="02020603050405020304" pitchFamily="18" charset="0"/>
              </a:rPr>
              <a:t>…</a:t>
            </a:r>
            <a:endParaRPr lang="zh-CN" altLang="en-US" sz="2000" b="0" i="0" dirty="0">
              <a:solidFill>
                <a:schemeClr val="tx1"/>
              </a:solidFill>
              <a:latin typeface="Arial" panose="020B0604020202020204" pitchFamily="34" charset="0"/>
              <a:ea typeface="宋体" panose="02010600030101010101" pitchFamily="2" charset="-122"/>
            </a:endParaRPr>
          </a:p>
          <a:p>
            <a:pPr eaLnBrk="1" hangingPunct="1">
              <a:spcBef>
                <a:spcPct val="50000"/>
              </a:spcBef>
            </a:pPr>
            <a:r>
              <a:rPr lang="zh-CN" altLang="en-US" sz="2000" b="0" i="0" dirty="0">
                <a:solidFill>
                  <a:schemeClr val="tx1"/>
                </a:solidFill>
                <a:latin typeface="Arial" panose="020B0604020202020204" pitchFamily="34" charset="0"/>
                <a:ea typeface="宋体" panose="02010600030101010101" pitchFamily="2" charset="-122"/>
              </a:rPr>
              <a:t>63</a:t>
            </a:r>
          </a:p>
        </p:txBody>
      </p:sp>
      <p:sp>
        <p:nvSpPr>
          <p:cNvPr id="138254" name="Text Box 14"/>
          <p:cNvSpPr txBox="1"/>
          <p:nvPr/>
        </p:nvSpPr>
        <p:spPr>
          <a:xfrm>
            <a:off x="349250" y="5095875"/>
            <a:ext cx="8148638" cy="1543050"/>
          </a:xfrm>
          <a:prstGeom prst="rect">
            <a:avLst/>
          </a:prstGeom>
          <a:noFill/>
          <a:ln w="9525">
            <a:noFill/>
          </a:ln>
        </p:spPr>
        <p:txBody>
          <a:bodyPr>
            <a:spAutoFit/>
          </a:bodyPr>
          <a:lstStyle/>
          <a:p>
            <a:pPr eaLnBrk="1" hangingPunct="1">
              <a:lnSpc>
                <a:spcPct val="115000"/>
              </a:lnSpc>
              <a:spcBef>
                <a:spcPct val="5000"/>
              </a:spcBef>
            </a:pPr>
            <a:r>
              <a:rPr lang="en-US" altLang="zh-CN" sz="2000" i="0" dirty="0">
                <a:solidFill>
                  <a:srgbClr val="800000"/>
                </a:solidFill>
                <a:latin typeface="Arial" panose="020B0604020202020204" pitchFamily="34" charset="0"/>
                <a:ea typeface="黑体" panose="02010609060101010101" pitchFamily="49" charset="-122"/>
              </a:rPr>
              <a:t>LRU</a:t>
            </a:r>
            <a:r>
              <a:rPr lang="zh-CN" altLang="en-US" sz="2000" i="0" dirty="0">
                <a:solidFill>
                  <a:srgbClr val="800000"/>
                </a:solidFill>
                <a:latin typeface="Arial" panose="020B0604020202020204" pitchFamily="34" charset="0"/>
                <a:ea typeface="黑体" panose="02010609060101010101" pitchFamily="49" charset="-122"/>
              </a:rPr>
              <a:t>算法：</a:t>
            </a:r>
            <a:r>
              <a:rPr lang="zh-CN" altLang="en-US" sz="2000" i="0" dirty="0">
                <a:solidFill>
                  <a:srgbClr val="000099"/>
                </a:solidFill>
                <a:latin typeface="Arial" panose="020B0604020202020204" pitchFamily="34" charset="0"/>
                <a:ea typeface="黑体" panose="02010609060101010101" pitchFamily="49" charset="-122"/>
              </a:rPr>
              <a:t>第一次循环,对于每一块只有第一字未命中,其余都命中;</a:t>
            </a:r>
          </a:p>
          <a:p>
            <a:pPr eaLnBrk="1" hangingPunct="1">
              <a:lnSpc>
                <a:spcPct val="115000"/>
              </a:lnSpc>
              <a:spcBef>
                <a:spcPct val="5000"/>
              </a:spcBef>
            </a:pPr>
            <a:r>
              <a:rPr lang="zh-CN" altLang="en-US" sz="2000" i="0" dirty="0">
                <a:solidFill>
                  <a:srgbClr val="000099"/>
                </a:solidFill>
                <a:latin typeface="Arial" panose="020B0604020202020204" pitchFamily="34" charset="0"/>
                <a:ea typeface="黑体" panose="02010609060101010101" pitchFamily="49" charset="-122"/>
              </a:rPr>
              <a:t>以后9次循环,有20块的第一字未命中,其余都命中。所以,命中率</a:t>
            </a:r>
            <a:r>
              <a:rPr lang="en-US" altLang="zh-CN" sz="2000" i="0" dirty="0">
                <a:solidFill>
                  <a:srgbClr val="000099"/>
                </a:solidFill>
                <a:latin typeface="Arial" panose="020B0604020202020204" pitchFamily="34" charset="0"/>
                <a:ea typeface="黑体" panose="02010609060101010101" pitchFamily="49" charset="-122"/>
              </a:rPr>
              <a:t>p</a:t>
            </a:r>
            <a:r>
              <a:rPr lang="zh-CN" altLang="en-US" sz="2000" i="0" dirty="0">
                <a:solidFill>
                  <a:srgbClr val="000099"/>
                </a:solidFill>
                <a:latin typeface="Arial" panose="020B0604020202020204" pitchFamily="34" charset="0"/>
                <a:ea typeface="黑体" panose="02010609060101010101" pitchFamily="49" charset="-122"/>
              </a:rPr>
              <a:t>为 </a:t>
            </a:r>
            <a:r>
              <a:rPr lang="en-US" altLang="zh-CN" sz="2000" i="0" dirty="0">
                <a:solidFill>
                  <a:srgbClr val="000099"/>
                </a:solidFill>
                <a:latin typeface="Arial" panose="020B0604020202020204" pitchFamily="34" charset="0"/>
                <a:ea typeface="黑体" panose="02010609060101010101" pitchFamily="49" charset="-122"/>
              </a:rPr>
              <a:t>(43520-68-9x20)/43520=99.43%</a:t>
            </a:r>
          </a:p>
          <a:p>
            <a:pPr eaLnBrk="1" hangingPunct="1">
              <a:lnSpc>
                <a:spcPct val="115000"/>
              </a:lnSpc>
              <a:spcBef>
                <a:spcPct val="5000"/>
              </a:spcBef>
            </a:pPr>
            <a:r>
              <a:rPr lang="zh-CN" altLang="en-US" sz="2000" i="0" dirty="0">
                <a:solidFill>
                  <a:srgbClr val="000099"/>
                </a:solidFill>
                <a:latin typeface="Arial" panose="020B0604020202020204" pitchFamily="34" charset="0"/>
                <a:ea typeface="黑体" panose="02010609060101010101" pitchFamily="49" charset="-122"/>
              </a:rPr>
              <a:t>速度提高：</a:t>
            </a:r>
            <a:r>
              <a:rPr lang="en-US" altLang="zh-CN" sz="2000" i="0" dirty="0">
                <a:solidFill>
                  <a:srgbClr val="000099"/>
                </a:solidFill>
                <a:latin typeface="Arial" panose="020B0604020202020204" pitchFamily="34" charset="0"/>
                <a:ea typeface="黑体" panose="02010609060101010101" pitchFamily="49" charset="-122"/>
              </a:rPr>
              <a:t>tm/ta=tm/(tc+(1-p)tm)=10/(1+10x(1-p))=9.5</a:t>
            </a:r>
            <a:r>
              <a:rPr lang="zh-CN" altLang="en-US" sz="2000" i="0" dirty="0">
                <a:solidFill>
                  <a:srgbClr val="000099"/>
                </a:solidFill>
                <a:latin typeface="Arial" panose="020B0604020202020204" pitchFamily="34" charset="0"/>
                <a:ea typeface="黑体" panose="02010609060101010101" pitchFamily="49" charset="-122"/>
              </a:rPr>
              <a:t>倍</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p:cNvSpPr>
          <p:nvPr>
            <p:ph type="title"/>
          </p:nvPr>
        </p:nvSpPr>
        <p:spPr>
          <a:ln/>
        </p:spPr>
        <p:txBody>
          <a:bodyPr vert="horz" wrap="square" lIns="91440" tIns="45720" rIns="91440" bIns="45720" anchor="ctr" anchorCtr="0"/>
          <a:lstStyle/>
          <a:p>
            <a:pPr eaLnBrk="1" hangingPunct="1"/>
            <a:r>
              <a:rPr lang="zh-CN" altLang="en-US" sz="3600" dirty="0"/>
              <a:t>第三讲 虚拟存储器</a:t>
            </a:r>
          </a:p>
        </p:txBody>
      </p:sp>
      <p:sp>
        <p:nvSpPr>
          <p:cNvPr id="171011" name="Rectangle 3"/>
          <p:cNvSpPr>
            <a:spLocks noGrp="1"/>
          </p:cNvSpPr>
          <p:nvPr>
            <p:ph idx="1" hasCustomPrompt="1"/>
          </p:nvPr>
        </p:nvSpPr>
        <p:spPr>
          <a:xfrm>
            <a:off x="1062038" y="1493838"/>
            <a:ext cx="6796087" cy="4635500"/>
          </a:xfrm>
          <a:ln/>
        </p:spPr>
        <p:txBody>
          <a:bodyPr vert="horz" wrap="square" lIns="91440" tIns="45720" rIns="91440" bIns="45720" anchor="t" anchorCtr="0"/>
          <a:lstStyle/>
          <a:p>
            <a:pPr lvl="1" eaLnBrk="1" hangingPunct="1">
              <a:lnSpc>
                <a:spcPct val="90000"/>
              </a:lnSpc>
              <a:buClr>
                <a:schemeClr val="accent1"/>
              </a:buClr>
              <a:buSzPct val="80000"/>
              <a:buFont typeface="Wingdings" panose="05000000000000000000" pitchFamily="2" charset="2"/>
              <a:buChar char="·"/>
            </a:pPr>
            <a:r>
              <a:rPr lang="zh-CN" altLang="en-US" sz="2200" dirty="0">
                <a:ea typeface="黑体" panose="02010609060101010101" pitchFamily="49" charset="-122"/>
              </a:rPr>
              <a:t>存储管理技术的发展过程</a:t>
            </a:r>
          </a:p>
          <a:p>
            <a:pPr lvl="1" eaLnBrk="1" hangingPunct="1">
              <a:lnSpc>
                <a:spcPct val="90000"/>
              </a:lnSpc>
              <a:buClr>
                <a:schemeClr val="accent1"/>
              </a:buClr>
              <a:buSzPct val="80000"/>
              <a:buFont typeface="Wingdings" panose="05000000000000000000" pitchFamily="2" charset="2"/>
              <a:buChar char="·"/>
            </a:pPr>
            <a:r>
              <a:rPr lang="zh-CN" altLang="en-US" sz="2200" dirty="0">
                <a:ea typeface="黑体" panose="02010609060101010101" pitchFamily="49" charset="-122"/>
              </a:rPr>
              <a:t>虚拟存储器的基本概念</a:t>
            </a:r>
          </a:p>
          <a:p>
            <a:pPr lvl="2" eaLnBrk="1" hangingPunct="1">
              <a:lnSpc>
                <a:spcPct val="90000"/>
              </a:lnSpc>
              <a:buClr>
                <a:schemeClr val="accent1"/>
              </a:buClr>
              <a:buSzPct val="80000"/>
              <a:buFont typeface="Wingdings" panose="05000000000000000000" pitchFamily="2" charset="2"/>
              <a:buNone/>
            </a:pPr>
            <a:r>
              <a:rPr lang="zh-CN" altLang="en-US" sz="2200" dirty="0">
                <a:ea typeface="黑体" panose="02010609060101010101" pitchFamily="49" charset="-122"/>
              </a:rPr>
              <a:t>按需调页</a:t>
            </a:r>
          </a:p>
          <a:p>
            <a:pPr lvl="2" eaLnBrk="1" hangingPunct="1">
              <a:lnSpc>
                <a:spcPct val="90000"/>
              </a:lnSpc>
              <a:buClr>
                <a:schemeClr val="accent1"/>
              </a:buClr>
              <a:buSzPct val="80000"/>
              <a:buFont typeface="Wingdings" panose="05000000000000000000" pitchFamily="2" charset="2"/>
              <a:buNone/>
            </a:pPr>
            <a:r>
              <a:rPr lang="zh-CN" altLang="en-US" sz="2200" dirty="0">
                <a:ea typeface="黑体" panose="02010609060101010101" pitchFamily="49" charset="-122"/>
              </a:rPr>
              <a:t>虚拟地址空间</a:t>
            </a:r>
          </a:p>
          <a:p>
            <a:pPr lvl="1" eaLnBrk="1" hangingPunct="1">
              <a:lnSpc>
                <a:spcPct val="90000"/>
              </a:lnSpc>
              <a:buClr>
                <a:schemeClr val="accent1"/>
              </a:buClr>
              <a:buSzPct val="80000"/>
              <a:buFont typeface="Wingdings" panose="05000000000000000000" pitchFamily="2" charset="2"/>
              <a:buChar char="·"/>
            </a:pPr>
            <a:r>
              <a:rPr lang="zh-CN" altLang="en-US" sz="2200" dirty="0">
                <a:ea typeface="黑体" panose="02010609060101010101" pitchFamily="49" charset="-122"/>
              </a:rPr>
              <a:t>虚拟存储器方式</a:t>
            </a:r>
          </a:p>
          <a:p>
            <a:pPr lvl="2" eaLnBrk="1" hangingPunct="1">
              <a:lnSpc>
                <a:spcPct val="90000"/>
              </a:lnSpc>
              <a:buClr>
                <a:schemeClr val="accent1"/>
              </a:buClr>
              <a:buSzPct val="80000"/>
              <a:buFont typeface="Wingdings" panose="05000000000000000000" pitchFamily="2" charset="2"/>
              <a:buNone/>
            </a:pPr>
            <a:r>
              <a:rPr lang="zh-CN" altLang="en-US" sz="2200" dirty="0">
                <a:ea typeface="黑体" panose="02010609060101010101" pitchFamily="49" charset="-122"/>
              </a:rPr>
              <a:t>三种方式：页式、段式、段页式</a:t>
            </a:r>
          </a:p>
          <a:p>
            <a:pPr lvl="2" eaLnBrk="1" hangingPunct="1">
              <a:lnSpc>
                <a:spcPct val="90000"/>
              </a:lnSpc>
              <a:buClr>
                <a:schemeClr val="accent1"/>
              </a:buClr>
              <a:buSzPct val="80000"/>
              <a:buFont typeface="Wingdings" panose="05000000000000000000" pitchFamily="2" charset="2"/>
              <a:buNone/>
            </a:pPr>
            <a:r>
              <a:rPr lang="zh-CN" altLang="en-US" sz="2200" dirty="0">
                <a:ea typeface="黑体" panose="02010609060101010101" pitchFamily="49" charset="-122"/>
              </a:rPr>
              <a:t>逻辑地址</a:t>
            </a:r>
            <a:r>
              <a:rPr lang="en-US" altLang="zh-CN" sz="2200" dirty="0">
                <a:ea typeface="黑体" panose="02010609060101010101" pitchFamily="49" charset="-122"/>
              </a:rPr>
              <a:t>--</a:t>
            </a:r>
            <a:r>
              <a:rPr lang="zh-CN" altLang="en-US" sz="2200" dirty="0">
                <a:ea typeface="黑体" panose="02010609060101010101" pitchFamily="49" charset="-122"/>
              </a:rPr>
              <a:t>物理地址的转换</a:t>
            </a:r>
          </a:p>
          <a:p>
            <a:pPr lvl="2" eaLnBrk="1" hangingPunct="1">
              <a:lnSpc>
                <a:spcPct val="90000"/>
              </a:lnSpc>
              <a:buClr>
                <a:schemeClr val="accent1"/>
              </a:buClr>
              <a:buSzPct val="80000"/>
              <a:buFont typeface="Wingdings" panose="05000000000000000000" pitchFamily="2" charset="2"/>
              <a:buNone/>
            </a:pPr>
            <a:r>
              <a:rPr lang="zh-CN" altLang="en-US" sz="2200" dirty="0">
                <a:ea typeface="黑体" panose="02010609060101010101" pitchFamily="49" charset="-122"/>
              </a:rPr>
              <a:t>页表、缺页处理</a:t>
            </a:r>
          </a:p>
          <a:p>
            <a:pPr lvl="1" eaLnBrk="1" hangingPunct="1">
              <a:lnSpc>
                <a:spcPct val="90000"/>
              </a:lnSpc>
              <a:buClr>
                <a:schemeClr val="accent1"/>
              </a:buClr>
              <a:buSzPct val="80000"/>
              <a:buFont typeface="Wingdings" panose="05000000000000000000" pitchFamily="2" charset="2"/>
              <a:buChar char="·"/>
            </a:pPr>
            <a:r>
              <a:rPr lang="zh-CN" altLang="en-US" sz="2200" dirty="0">
                <a:ea typeface="黑体" panose="02010609060101010101" pitchFamily="49" charset="-122"/>
              </a:rPr>
              <a:t>替换策略</a:t>
            </a:r>
          </a:p>
          <a:p>
            <a:pPr lvl="1" eaLnBrk="1" hangingPunct="1">
              <a:lnSpc>
                <a:spcPct val="90000"/>
              </a:lnSpc>
              <a:buClr>
                <a:schemeClr val="accent1"/>
              </a:buClr>
              <a:buSzPct val="80000"/>
              <a:buFont typeface="Wingdings" panose="05000000000000000000" pitchFamily="2" charset="2"/>
              <a:buChar char="·"/>
            </a:pPr>
            <a:r>
              <a:rPr lang="zh-CN" altLang="en-US" sz="2200" dirty="0">
                <a:ea typeface="黑体" panose="02010609060101010101" pitchFamily="49" charset="-122"/>
              </a:rPr>
              <a:t>快表</a:t>
            </a:r>
          </a:p>
          <a:p>
            <a:pPr lvl="1" eaLnBrk="1" hangingPunct="1">
              <a:lnSpc>
                <a:spcPct val="90000"/>
              </a:lnSpc>
              <a:buClr>
                <a:schemeClr val="accent1"/>
              </a:buClr>
              <a:buSzPct val="80000"/>
              <a:buFont typeface="Wingdings" panose="05000000000000000000" pitchFamily="2" charset="2"/>
              <a:buChar char="·"/>
            </a:pPr>
            <a:r>
              <a:rPr lang="zh-CN" altLang="en-US" sz="2200" dirty="0">
                <a:ea typeface="黑体" panose="02010609060101010101" pitchFamily="49" charset="-122"/>
              </a:rPr>
              <a:t>存储保护（自学）</a:t>
            </a:r>
          </a:p>
          <a:p>
            <a:pPr lvl="2" eaLnBrk="1" hangingPunct="1">
              <a:lnSpc>
                <a:spcPct val="90000"/>
              </a:lnSpc>
              <a:buClr>
                <a:schemeClr val="accent1"/>
              </a:buClr>
              <a:buSzPct val="80000"/>
              <a:buFont typeface="Wingdings" panose="05000000000000000000" pitchFamily="2" charset="2"/>
              <a:buNone/>
            </a:pPr>
            <a:r>
              <a:rPr lang="zh-CN" altLang="en-US" sz="2200" dirty="0">
                <a:ea typeface="黑体" panose="02010609060101010101" pitchFamily="49" charset="-122"/>
              </a:rPr>
              <a:t>地址越界检查</a:t>
            </a:r>
          </a:p>
          <a:p>
            <a:pPr lvl="2" eaLnBrk="1" hangingPunct="1">
              <a:lnSpc>
                <a:spcPct val="90000"/>
              </a:lnSpc>
              <a:buClr>
                <a:schemeClr val="accent1"/>
              </a:buClr>
              <a:buSzPct val="80000"/>
              <a:buFont typeface="Wingdings" panose="05000000000000000000" pitchFamily="2" charset="2"/>
              <a:buNone/>
            </a:pPr>
            <a:r>
              <a:rPr lang="zh-CN" altLang="en-US" sz="2200" dirty="0">
                <a:ea typeface="黑体" panose="02010609060101010101" pitchFamily="49" charset="-122"/>
              </a:rPr>
              <a:t>存取权限检查</a:t>
            </a:r>
          </a:p>
        </p:txBody>
      </p:sp>
      <p:sp>
        <p:nvSpPr>
          <p:cNvPr id="171012" name="Text Box 4"/>
          <p:cNvSpPr txBox="1"/>
          <p:nvPr/>
        </p:nvSpPr>
        <p:spPr>
          <a:xfrm>
            <a:off x="3535363" y="908050"/>
            <a:ext cx="2879725" cy="365125"/>
          </a:xfrm>
          <a:prstGeom prst="rect">
            <a:avLst/>
          </a:prstGeom>
          <a:noFill/>
          <a:ln w="9525">
            <a:noFill/>
          </a:ln>
        </p:spPr>
        <p:txBody>
          <a:bodyPr lIns="0" tIns="0" rIns="0" bIns="0">
            <a:spAutoFit/>
          </a:bodyPr>
          <a:lstStyle/>
          <a:p>
            <a:pPr eaLnBrk="1" hangingPunct="1">
              <a:spcBef>
                <a:spcPct val="50000"/>
              </a:spcBef>
            </a:pPr>
            <a:r>
              <a:rPr lang="zh-CN" altLang="en-US" sz="2400" i="0" dirty="0">
                <a:solidFill>
                  <a:srgbClr val="CC0000"/>
                </a:solidFill>
                <a:latin typeface="Arial" panose="020B0604020202020204" pitchFamily="34" charset="0"/>
                <a:ea typeface="宋体" panose="02010600030101010101" pitchFamily="2" charset="-122"/>
              </a:rPr>
              <a:t>主  要  内  容</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p:cNvSpPr>
          <p:nvPr>
            <p:ph type="title"/>
          </p:nvPr>
        </p:nvSpPr>
        <p:spPr>
          <a:xfrm>
            <a:off x="609600" y="120650"/>
            <a:ext cx="7772400" cy="641350"/>
          </a:xfrm>
          <a:ln/>
        </p:spPr>
        <p:txBody>
          <a:bodyPr vert="horz" wrap="square" lIns="91440" tIns="45720" rIns="91440" bIns="45720" anchor="ctr" anchorCtr="0"/>
          <a:lstStyle/>
          <a:p>
            <a:pPr algn="l" eaLnBrk="1" hangingPunct="1"/>
            <a:r>
              <a:rPr lang="zh-CN" altLang="en-US" dirty="0">
                <a:latin typeface="方正舒体" panose="02010601030101010101" pitchFamily="2" charset="-122"/>
              </a:rPr>
              <a:t>存储器资源的管理由操作系统来实现</a:t>
            </a:r>
          </a:p>
        </p:txBody>
      </p:sp>
      <p:pic>
        <p:nvPicPr>
          <p:cNvPr id="172035" name="Picture 4" descr="操作系统作为资源管理器(Stallings 20_P171)"/>
          <p:cNvPicPr>
            <a:picLocks noChangeAspect="1"/>
          </p:cNvPicPr>
          <p:nvPr/>
        </p:nvPicPr>
        <p:blipFill>
          <a:blip r:embed="rId2"/>
          <a:stretch>
            <a:fillRect/>
          </a:stretch>
        </p:blipFill>
        <p:spPr>
          <a:xfrm>
            <a:off x="431800" y="923925"/>
            <a:ext cx="8483600" cy="5791200"/>
          </a:xfrm>
          <a:prstGeom prst="rect">
            <a:avLst/>
          </a:prstGeom>
          <a:noFill/>
          <a:ln w="28575" cap="flat" cmpd="sng">
            <a:solidFill>
              <a:srgbClr val="00FFFF"/>
            </a:solidFill>
            <a:prstDash val="solid"/>
            <a:miter/>
            <a:headEnd type="none" w="med" len="med"/>
            <a:tailEnd type="none" w="med" len="med"/>
          </a:ln>
        </p:spPr>
      </p:pic>
      <p:sp>
        <p:nvSpPr>
          <p:cNvPr id="172036" name="Text Box 7"/>
          <p:cNvSpPr txBox="1"/>
          <p:nvPr/>
        </p:nvSpPr>
        <p:spPr>
          <a:xfrm>
            <a:off x="927100" y="6264275"/>
            <a:ext cx="4410075" cy="365125"/>
          </a:xfrm>
          <a:prstGeom prst="rect">
            <a:avLst/>
          </a:prstGeom>
          <a:noFill/>
          <a:ln w="9525">
            <a:noFill/>
          </a:ln>
        </p:spPr>
        <p:txBody>
          <a:bodyPr lIns="0" tIns="0" rIns="0" bIns="0">
            <a:spAutoFit/>
          </a:bodyPr>
          <a:lstStyle/>
          <a:p>
            <a:pPr eaLnBrk="1" hangingPunct="1">
              <a:spcBef>
                <a:spcPct val="50000"/>
              </a:spcBef>
            </a:pPr>
            <a:r>
              <a:rPr lang="zh-CN" altLang="en-US" sz="2400" i="0" dirty="0">
                <a:solidFill>
                  <a:srgbClr val="FF0000"/>
                </a:solidFill>
                <a:latin typeface="黑体" panose="02010609060101010101" pitchFamily="49" charset="-122"/>
                <a:ea typeface="黑体" panose="02010609060101010101" pitchFamily="49" charset="-122"/>
              </a:rPr>
              <a:t>存储空间作为资源，被</a:t>
            </a:r>
            <a:r>
              <a:rPr lang="en-US" altLang="zh-CN" sz="2400" i="0" dirty="0">
                <a:solidFill>
                  <a:srgbClr val="FF0000"/>
                </a:solidFill>
                <a:latin typeface="黑体" panose="02010609060101010101" pitchFamily="49" charset="-122"/>
                <a:ea typeface="黑体" panose="02010609060101010101" pitchFamily="49" charset="-122"/>
              </a:rPr>
              <a:t>OS</a:t>
            </a:r>
            <a:r>
              <a:rPr lang="zh-CN" altLang="en-US" sz="2400" i="0" dirty="0">
                <a:solidFill>
                  <a:srgbClr val="FF0000"/>
                </a:solidFill>
                <a:latin typeface="黑体" panose="02010609060101010101" pitchFamily="49" charset="-122"/>
                <a:ea typeface="黑体" panose="02010609060101010101" pitchFamily="49" charset="-122"/>
              </a:rPr>
              <a:t>管理</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p:cNvSpPr>
          <p:nvPr>
            <p:ph type="title"/>
          </p:nvPr>
        </p:nvSpPr>
        <p:spPr>
          <a:xfrm>
            <a:off x="609600" y="120650"/>
            <a:ext cx="7772400" cy="641350"/>
          </a:xfrm>
          <a:ln/>
        </p:spPr>
        <p:txBody>
          <a:bodyPr vert="horz" wrap="square" lIns="91440" tIns="45720" rIns="91440" bIns="45720" anchor="ctr" anchorCtr="0"/>
          <a:lstStyle/>
          <a:p>
            <a:pPr algn="l" eaLnBrk="1" hangingPunct="1"/>
            <a:r>
              <a:rPr lang="zh-CN" altLang="en-US" dirty="0">
                <a:latin typeface="方正舒体" panose="02010601030101010101" pitchFamily="2" charset="-122"/>
              </a:rPr>
              <a:t>存储器资源的管理由操作系统来实现</a:t>
            </a:r>
          </a:p>
        </p:txBody>
      </p:sp>
      <p:sp>
        <p:nvSpPr>
          <p:cNvPr id="776195" name="Rectangle 3"/>
          <p:cNvSpPr>
            <a:spLocks noGrp="1"/>
          </p:cNvSpPr>
          <p:nvPr>
            <p:ph idx="1" hasCustomPrompt="1"/>
          </p:nvPr>
        </p:nvSpPr>
        <p:spPr>
          <a:xfrm>
            <a:off x="177800" y="919163"/>
            <a:ext cx="8759825" cy="5087937"/>
          </a:xfrm>
          <a:ln/>
        </p:spPr>
        <p:txBody>
          <a:bodyPr vert="horz" wrap="square" lIns="91440" tIns="45720" rIns="91440" bIns="45720" anchor="t" anchorCtr="0"/>
          <a:lstStyle/>
          <a:p>
            <a:pPr eaLnBrk="1" hangingPunct="1">
              <a:lnSpc>
                <a:spcPct val="130000"/>
              </a:lnSpc>
              <a:spcBef>
                <a:spcPct val="40000"/>
              </a:spcBef>
            </a:pPr>
            <a:r>
              <a:rPr lang="zh-CN" altLang="en-US" sz="2300" dirty="0">
                <a:ea typeface="黑体" panose="02010609060101010101" pitchFamily="49" charset="-122"/>
              </a:rPr>
              <a:t>操作系统</a:t>
            </a:r>
            <a:r>
              <a:rPr lang="en-US" altLang="zh-CN" sz="2300" dirty="0">
                <a:ea typeface="黑体" panose="02010609060101010101" pitchFamily="49" charset="-122"/>
              </a:rPr>
              <a:t>(OS)</a:t>
            </a:r>
            <a:r>
              <a:rPr lang="zh-CN" altLang="en-US" sz="2300" dirty="0">
                <a:ea typeface="黑体" panose="02010609060101010101" pitchFamily="49" charset="-122"/>
              </a:rPr>
              <a:t>通过合理地管理、调度计算机的硬件资源，使其高效被利用。</a:t>
            </a:r>
          </a:p>
          <a:p>
            <a:pPr eaLnBrk="1" hangingPunct="1">
              <a:lnSpc>
                <a:spcPct val="130000"/>
              </a:lnSpc>
              <a:spcBef>
                <a:spcPct val="40000"/>
              </a:spcBef>
            </a:pPr>
            <a:r>
              <a:rPr lang="zh-CN" altLang="en-US" sz="2300" dirty="0">
                <a:ea typeface="黑体" panose="02010609060101010101" pitchFamily="49" charset="-122"/>
              </a:rPr>
              <a:t>存储器作为一种空间资源，由</a:t>
            </a:r>
            <a:r>
              <a:rPr lang="en-US" altLang="zh-CN" sz="2300" dirty="0">
                <a:ea typeface="黑体" panose="02010609060101010101" pitchFamily="49" charset="-122"/>
              </a:rPr>
              <a:t>OS</a:t>
            </a:r>
            <a:r>
              <a:rPr lang="zh-CN" altLang="en-US" sz="2300" dirty="0">
                <a:ea typeface="黑体" panose="02010609060101010101" pitchFamily="49" charset="-122"/>
              </a:rPr>
              <a:t>来管理</a:t>
            </a:r>
          </a:p>
          <a:p>
            <a:pPr eaLnBrk="1" hangingPunct="1">
              <a:lnSpc>
                <a:spcPct val="130000"/>
              </a:lnSpc>
              <a:spcBef>
                <a:spcPct val="40000"/>
              </a:spcBef>
            </a:pPr>
            <a:r>
              <a:rPr lang="en-US" altLang="zh-CN" sz="2300" dirty="0">
                <a:ea typeface="黑体" panose="02010609060101010101" pitchFamily="49" charset="-122"/>
              </a:rPr>
              <a:t>CPU</a:t>
            </a:r>
            <a:r>
              <a:rPr lang="zh-CN" altLang="en-US" sz="2300" dirty="0">
                <a:ea typeface="黑体" panose="02010609060101010101" pitchFamily="49" charset="-122"/>
              </a:rPr>
              <a:t>执行的程序总是在操作系统和用户程序之间切换。</a:t>
            </a:r>
          </a:p>
          <a:p>
            <a:pPr eaLnBrk="1" hangingPunct="1">
              <a:lnSpc>
                <a:spcPct val="130000"/>
              </a:lnSpc>
              <a:spcBef>
                <a:spcPct val="40000"/>
              </a:spcBef>
            </a:pPr>
            <a:r>
              <a:rPr lang="zh-CN" altLang="en-US" sz="2300" dirty="0">
                <a:ea typeface="黑体" panose="02010609060101010101" pitchFamily="49" charset="-122"/>
              </a:rPr>
              <a:t>主存中同时存储</a:t>
            </a:r>
            <a:r>
              <a:rPr lang="en-US" altLang="zh-CN" sz="2300" dirty="0">
                <a:ea typeface="黑体" panose="02010609060101010101" pitchFamily="49" charset="-122"/>
              </a:rPr>
              <a:t>OS</a:t>
            </a:r>
            <a:r>
              <a:rPr lang="zh-CN" altLang="en-US" sz="2300" dirty="0">
                <a:ea typeface="黑体" panose="02010609060101010101" pitchFamily="49" charset="-122"/>
              </a:rPr>
              <a:t>和用户程序。磁盘中也存储</a:t>
            </a:r>
            <a:r>
              <a:rPr lang="en-US" altLang="zh-CN" sz="2300" dirty="0">
                <a:ea typeface="黑体" panose="02010609060101010101" pitchFamily="49" charset="-122"/>
              </a:rPr>
              <a:t>OS</a:t>
            </a:r>
            <a:r>
              <a:rPr lang="zh-CN" altLang="en-US" sz="2300" dirty="0">
                <a:ea typeface="黑体" panose="02010609060101010101" pitchFamily="49" charset="-122"/>
              </a:rPr>
              <a:t>和用户程序</a:t>
            </a:r>
          </a:p>
          <a:p>
            <a:pPr eaLnBrk="1" hangingPunct="1">
              <a:lnSpc>
                <a:spcPct val="130000"/>
              </a:lnSpc>
              <a:spcBef>
                <a:spcPct val="40000"/>
              </a:spcBef>
            </a:pPr>
            <a:r>
              <a:rPr lang="en-US" altLang="zh-CN" sz="2300" dirty="0">
                <a:ea typeface="黑体" panose="02010609060101010101" pitchFamily="49" charset="-122"/>
              </a:rPr>
              <a:t>CPU</a:t>
            </a:r>
            <a:r>
              <a:rPr lang="zh-CN" altLang="en-US" sz="2300" dirty="0">
                <a:ea typeface="黑体" panose="02010609060101010101" pitchFamily="49" charset="-122"/>
              </a:rPr>
              <a:t>执行指令时，涉及到存储器操作，因此，</a:t>
            </a:r>
            <a:r>
              <a:rPr lang="en-US" altLang="zh-CN" sz="2300" dirty="0">
                <a:ea typeface="黑体" panose="02010609060101010101" pitchFamily="49" charset="-122"/>
              </a:rPr>
              <a:t>CPU</a:t>
            </a:r>
            <a:r>
              <a:rPr lang="zh-CN" altLang="en-US" sz="2300" dirty="0">
                <a:ea typeface="黑体" panose="02010609060101010101" pitchFamily="49" charset="-122"/>
              </a:rPr>
              <a:t>中专门有一个存储器管理部件</a:t>
            </a:r>
            <a:r>
              <a:rPr lang="en-US" altLang="zh-CN" sz="2300" dirty="0">
                <a:ea typeface="黑体" panose="02010609060101010101" pitchFamily="49" charset="-122"/>
              </a:rPr>
              <a:t>MMU</a:t>
            </a:r>
            <a:r>
              <a:rPr lang="zh-CN" altLang="en-US" sz="2300" dirty="0">
                <a:ea typeface="黑体" panose="02010609060101010101" pitchFamily="49" charset="-122"/>
              </a:rPr>
              <a:t> （</a:t>
            </a:r>
            <a:r>
              <a:rPr lang="en-US" altLang="zh-CN" sz="2300" dirty="0">
                <a:ea typeface="黑体" panose="02010609060101010101" pitchFamily="49" charset="-122"/>
              </a:rPr>
              <a:t>Memory Management Unit</a:t>
            </a:r>
            <a:r>
              <a:rPr lang="zh-CN" altLang="en-US" sz="2300" dirty="0">
                <a:ea typeface="黑体" panose="02010609060101010101" pitchFamily="49" charset="-122"/>
              </a:rPr>
              <a:t>）协助</a:t>
            </a:r>
            <a:r>
              <a:rPr lang="en-US" altLang="zh-CN" sz="2300" dirty="0">
                <a:ea typeface="黑体" panose="02010609060101010101" pitchFamily="49" charset="-122"/>
              </a:rPr>
              <a:t>OS</a:t>
            </a:r>
            <a:r>
              <a:rPr lang="zh-CN" altLang="en-US" sz="2300" dirty="0">
                <a:ea typeface="黑体" panose="02010609060101010101" pitchFamily="49" charset="-122"/>
              </a:rPr>
              <a:t>完成存储器访问</a:t>
            </a:r>
          </a:p>
        </p:txBody>
      </p:sp>
      <p:sp>
        <p:nvSpPr>
          <p:cNvPr id="776197" name="Text Box 5"/>
          <p:cNvSpPr txBox="1"/>
          <p:nvPr/>
        </p:nvSpPr>
        <p:spPr>
          <a:xfrm>
            <a:off x="746125" y="5724525"/>
            <a:ext cx="7562850" cy="334963"/>
          </a:xfrm>
          <a:prstGeom prst="rect">
            <a:avLst/>
          </a:prstGeom>
          <a:noFill/>
          <a:ln w="9525">
            <a:noFill/>
          </a:ln>
        </p:spPr>
        <p:txBody>
          <a:bodyPr lIns="0" tIns="0" rIns="0" bIns="0">
            <a:spAutoFit/>
          </a:bodyPr>
          <a:lstStyle/>
          <a:p>
            <a:pPr eaLnBrk="1" hangingPunct="1">
              <a:spcBef>
                <a:spcPct val="50000"/>
              </a:spcBef>
            </a:pPr>
            <a:r>
              <a:rPr lang="en-US" altLang="zh-CN" sz="2200" i="0" dirty="0">
                <a:solidFill>
                  <a:srgbClr val="FF0000"/>
                </a:solidFill>
                <a:latin typeface="Arial" panose="020B0604020202020204" pitchFamily="34" charset="0"/>
                <a:ea typeface="黑体" panose="02010609060101010101" pitchFamily="49" charset="-122"/>
              </a:rPr>
              <a:t>OS</a:t>
            </a:r>
            <a:r>
              <a:rPr lang="zh-CN" altLang="en-US" sz="2200" i="0" dirty="0">
                <a:solidFill>
                  <a:srgbClr val="FF0000"/>
                </a:solidFill>
                <a:latin typeface="Arial" panose="020B0604020202020204" pitchFamily="34" charset="0"/>
                <a:ea typeface="黑体" panose="02010609060101010101" pitchFamily="49" charset="-122"/>
              </a:rPr>
              <a:t>为</a:t>
            </a:r>
            <a:r>
              <a:rPr lang="zh-CN" altLang="en-US" sz="2200" i="0" dirty="0">
                <a:solidFill>
                  <a:srgbClr val="0000FF"/>
                </a:solidFill>
                <a:latin typeface="Arial" panose="020B0604020202020204" pitchFamily="34" charset="0"/>
                <a:ea typeface="黑体" panose="02010609060101010101" pitchFamily="49" charset="-122"/>
              </a:rPr>
              <a:t>“进程” </a:t>
            </a:r>
            <a:r>
              <a:rPr lang="zh-CN" altLang="en-US" sz="2200" i="0" dirty="0">
                <a:solidFill>
                  <a:srgbClr val="FF0000"/>
                </a:solidFill>
                <a:latin typeface="Arial" panose="020B0604020202020204" pitchFamily="34" charset="0"/>
                <a:ea typeface="黑体" panose="02010609060101010101" pitchFamily="49" charset="-122"/>
              </a:rPr>
              <a:t>分配存储器资源，所以，先了解一下进程的概念。</a:t>
            </a:r>
            <a:endParaRPr lang="en-US" altLang="zh-CN" sz="2200" i="0" dirty="0">
              <a:solidFill>
                <a:srgbClr val="FF0000"/>
              </a:solidFill>
              <a:latin typeface="Arial" panose="020B0604020202020204" pitchFamily="34" charset="0"/>
              <a:ea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76195">
                                            <p:txEl>
                                              <p:pRg st="0" end="0"/>
                                            </p:txEl>
                                          </p:spTgt>
                                        </p:tgtEl>
                                        <p:attrNameLst>
                                          <p:attrName>style.visibility</p:attrName>
                                        </p:attrNameLst>
                                      </p:cBhvr>
                                      <p:to>
                                        <p:strVal val="visible"/>
                                      </p:to>
                                    </p:set>
                                    <p:animEffect transition="in" filter="blinds(horizontal)">
                                      <p:cBhvr>
                                        <p:cTn id="7" dur="500"/>
                                        <p:tgtEl>
                                          <p:spTgt spid="776195">
                                            <p:txEl>
                                              <p:pRg st="0" end="0"/>
                                            </p:txEl>
                                          </p:spTgt>
                                        </p:tgtEl>
                                      </p:cBhvr>
                                    </p:animEffect>
                                  </p:childTnLst>
                                  <p:subTnLst>
                                    <p:animClr clrSpc="rgb" dir="cw">
                                      <p:cBhvr override="childStyle">
                                        <p:cTn dur="1" fill="hold" display="0" masterRel="nextClick" afterEffect="1"/>
                                        <p:tgtEl>
                                          <p:spTgt spid="776195">
                                            <p:txEl>
                                              <p:pRg st="0" end="0"/>
                                            </p:txEl>
                                          </p:spTgt>
                                        </p:tgtEl>
                                        <p:attrNameLst>
                                          <p:attrName>ppt_c</p:attrName>
                                        </p:attrNameLst>
                                      </p:cBhvr>
                                      <p:to>
                                        <a:schemeClr val="accent1"/>
                                      </p:to>
                                    </p:animClr>
                                  </p:sub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76195">
                                            <p:txEl>
                                              <p:pRg st="1" end="1"/>
                                            </p:txEl>
                                          </p:spTgt>
                                        </p:tgtEl>
                                        <p:attrNameLst>
                                          <p:attrName>style.visibility</p:attrName>
                                        </p:attrNameLst>
                                      </p:cBhvr>
                                      <p:to>
                                        <p:strVal val="visible"/>
                                      </p:to>
                                    </p:set>
                                    <p:animEffect transition="in" filter="blinds(horizontal)">
                                      <p:cBhvr>
                                        <p:cTn id="12" dur="500"/>
                                        <p:tgtEl>
                                          <p:spTgt spid="776195">
                                            <p:txEl>
                                              <p:pRg st="1" end="1"/>
                                            </p:txEl>
                                          </p:spTgt>
                                        </p:tgtEl>
                                      </p:cBhvr>
                                    </p:animEffect>
                                  </p:childTnLst>
                                  <p:subTnLst>
                                    <p:animClr clrSpc="rgb" dir="cw">
                                      <p:cBhvr override="childStyle">
                                        <p:cTn dur="1" fill="hold" display="0" masterRel="nextClick" afterEffect="1"/>
                                        <p:tgtEl>
                                          <p:spTgt spid="776195">
                                            <p:txEl>
                                              <p:pRg st="1" end="1"/>
                                            </p:txEl>
                                          </p:spTgt>
                                        </p:tgtEl>
                                        <p:attrNameLst>
                                          <p:attrName>ppt_c</p:attrName>
                                        </p:attrNameLst>
                                      </p:cBhvr>
                                      <p:to>
                                        <a:schemeClr val="accent1"/>
                                      </p:to>
                                    </p:animClr>
                                  </p:sub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776195">
                                            <p:txEl>
                                              <p:pRg st="2" end="2"/>
                                            </p:txEl>
                                          </p:spTgt>
                                        </p:tgtEl>
                                        <p:attrNameLst>
                                          <p:attrName>style.visibility</p:attrName>
                                        </p:attrNameLst>
                                      </p:cBhvr>
                                      <p:to>
                                        <p:strVal val="visible"/>
                                      </p:to>
                                    </p:set>
                                    <p:animEffect transition="in" filter="blinds(horizontal)">
                                      <p:cBhvr>
                                        <p:cTn id="17" dur="500"/>
                                        <p:tgtEl>
                                          <p:spTgt spid="776195">
                                            <p:txEl>
                                              <p:pRg st="2" end="2"/>
                                            </p:txEl>
                                          </p:spTgt>
                                        </p:tgtEl>
                                      </p:cBhvr>
                                    </p:animEffect>
                                  </p:childTnLst>
                                  <p:subTnLst>
                                    <p:animClr clrSpc="rgb" dir="cw">
                                      <p:cBhvr override="childStyle">
                                        <p:cTn dur="1" fill="hold" display="0" masterRel="nextClick" afterEffect="1"/>
                                        <p:tgtEl>
                                          <p:spTgt spid="776195">
                                            <p:txEl>
                                              <p:pRg st="2" end="2"/>
                                            </p:txEl>
                                          </p:spTgt>
                                        </p:tgtEl>
                                        <p:attrNameLst>
                                          <p:attrName>ppt_c</p:attrName>
                                        </p:attrNameLst>
                                      </p:cBhvr>
                                      <p:to>
                                        <a:schemeClr val="accent1"/>
                                      </p:to>
                                    </p:animClr>
                                  </p:sub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776195">
                                            <p:txEl>
                                              <p:pRg st="3" end="3"/>
                                            </p:txEl>
                                          </p:spTgt>
                                        </p:tgtEl>
                                        <p:attrNameLst>
                                          <p:attrName>style.visibility</p:attrName>
                                        </p:attrNameLst>
                                      </p:cBhvr>
                                      <p:to>
                                        <p:strVal val="visible"/>
                                      </p:to>
                                    </p:set>
                                    <p:animEffect transition="in" filter="blinds(horizontal)">
                                      <p:cBhvr>
                                        <p:cTn id="22" dur="500"/>
                                        <p:tgtEl>
                                          <p:spTgt spid="776195">
                                            <p:txEl>
                                              <p:pRg st="3" end="3"/>
                                            </p:txEl>
                                          </p:spTgt>
                                        </p:tgtEl>
                                      </p:cBhvr>
                                    </p:animEffect>
                                  </p:childTnLst>
                                  <p:subTnLst>
                                    <p:animClr clrSpc="rgb" dir="cw">
                                      <p:cBhvr override="childStyle">
                                        <p:cTn dur="1" fill="hold" display="0" masterRel="nextClick" afterEffect="1"/>
                                        <p:tgtEl>
                                          <p:spTgt spid="776195">
                                            <p:txEl>
                                              <p:pRg st="3" end="3"/>
                                            </p:txEl>
                                          </p:spTgt>
                                        </p:tgtEl>
                                        <p:attrNameLst>
                                          <p:attrName>ppt_c</p:attrName>
                                        </p:attrNameLst>
                                      </p:cBhvr>
                                      <p:to>
                                        <a:schemeClr val="accent1"/>
                                      </p:to>
                                    </p:animClr>
                                  </p:sub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776195">
                                            <p:txEl>
                                              <p:pRg st="4" end="4"/>
                                            </p:txEl>
                                          </p:spTgt>
                                        </p:tgtEl>
                                        <p:attrNameLst>
                                          <p:attrName>style.visibility</p:attrName>
                                        </p:attrNameLst>
                                      </p:cBhvr>
                                      <p:to>
                                        <p:strVal val="visible"/>
                                      </p:to>
                                    </p:set>
                                    <p:animEffect transition="in" filter="blinds(horizontal)">
                                      <p:cBhvr>
                                        <p:cTn id="27" dur="500"/>
                                        <p:tgtEl>
                                          <p:spTgt spid="776195">
                                            <p:txEl>
                                              <p:pRg st="4" end="4"/>
                                            </p:txEl>
                                          </p:spTgt>
                                        </p:tgtEl>
                                      </p:cBhvr>
                                    </p:animEffect>
                                  </p:childTnLst>
                                  <p:subTnLst>
                                    <p:animClr clrSpc="rgb" dir="cw">
                                      <p:cBhvr override="childStyle">
                                        <p:cTn dur="1" fill="hold" display="0" masterRel="nextClick" afterEffect="1"/>
                                        <p:tgtEl>
                                          <p:spTgt spid="776195">
                                            <p:txEl>
                                              <p:pRg st="4" end="4"/>
                                            </p:txEl>
                                          </p:spTgt>
                                        </p:tgtEl>
                                        <p:attrNameLst>
                                          <p:attrName>ppt_c</p:attrName>
                                        </p:attrNameLst>
                                      </p:cBhvr>
                                      <p:to>
                                        <a:schemeClr val="accent1"/>
                                      </p:to>
                                    </p:animClr>
                                  </p:sub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776197"/>
                                        </p:tgtEl>
                                        <p:attrNameLst>
                                          <p:attrName>style.visibility</p:attrName>
                                        </p:attrNameLst>
                                      </p:cBhvr>
                                      <p:to>
                                        <p:strVal val="visible"/>
                                      </p:to>
                                    </p:set>
                                    <p:animEffect transition="in" filter="blinds(horizontal)">
                                      <p:cBhvr>
                                        <p:cTn id="32" dur="500"/>
                                        <p:tgtEl>
                                          <p:spTgt spid="776197"/>
                                        </p:tgtEl>
                                      </p:cBhvr>
                                    </p:animEffect>
                                  </p:childTnLst>
                                  <p:subTnLst>
                                    <p:animClr clrSpc="rgb" dir="cw">
                                      <p:cBhvr override="childStyle">
                                        <p:cTn dur="1" fill="hold" display="0" masterRel="nextClick" afterEffect="1"/>
                                        <p:tgtEl>
                                          <p:spTgt spid="776197"/>
                                        </p:tgtEl>
                                        <p:attrNameLst>
                                          <p:attrName>ppt_c</p:attrName>
                                        </p:attrNameLst>
                                      </p:cBhvr>
                                      <p:to>
                                        <a:schemeClr val="accent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6197"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p:cNvSpPr>
          <p:nvPr>
            <p:ph type="title"/>
          </p:nvPr>
        </p:nvSpPr>
        <p:spPr>
          <a:xfrm>
            <a:off x="342900" y="228600"/>
            <a:ext cx="8220075" cy="528638"/>
          </a:xfrm>
          <a:ln/>
        </p:spPr>
        <p:txBody>
          <a:bodyPr vert="horz" wrap="square" lIns="91440" tIns="45720" rIns="91440" bIns="45720" anchor="ctr" anchorCtr="0"/>
          <a:lstStyle/>
          <a:p>
            <a:pPr eaLnBrk="1" hangingPunct="1"/>
            <a:r>
              <a:rPr lang="zh-CN" altLang="en-US" dirty="0"/>
              <a:t>复习：一个典型程序的转换处理过程</a:t>
            </a:r>
          </a:p>
        </p:txBody>
      </p:sp>
      <p:sp>
        <p:nvSpPr>
          <p:cNvPr id="174083" name="Rectangle 3"/>
          <p:cNvSpPr>
            <a:spLocks noGrp="1"/>
          </p:cNvSpPr>
          <p:nvPr>
            <p:ph type="body" sz="half" idx="1" hasCustomPrompt="1"/>
          </p:nvPr>
        </p:nvSpPr>
        <p:spPr>
          <a:xfrm>
            <a:off x="352425" y="1566863"/>
            <a:ext cx="3178175" cy="1973262"/>
          </a:xfrm>
          <a:ln/>
        </p:spPr>
        <p:txBody>
          <a:bodyPr vert="horz" wrap="square" lIns="91440" tIns="45720" rIns="91440" bIns="45720" anchor="t" anchorCtr="0"/>
          <a:lstStyle/>
          <a:p>
            <a:pPr marL="203200" indent="-203200" eaLnBrk="1" hangingPunct="1">
              <a:spcBef>
                <a:spcPct val="0"/>
              </a:spcBef>
              <a:buClr>
                <a:schemeClr val="accent2"/>
              </a:buClr>
              <a:buSzPct val="80000"/>
              <a:buFont typeface="Wingdings" panose="05000000000000000000" pitchFamily="2" charset="2"/>
              <a:buNone/>
            </a:pPr>
            <a:r>
              <a:rPr lang="en-US" altLang="zh-CN" sz="1800" dirty="0">
                <a:solidFill>
                  <a:schemeClr val="accent2"/>
                </a:solidFill>
                <a:cs typeface="Arial" panose="020B0604020202020204" pitchFamily="34" charset="0"/>
              </a:rPr>
              <a:t>1 #include &lt;stdio.h&gt;</a:t>
            </a:r>
          </a:p>
          <a:p>
            <a:pPr marL="203200" indent="-203200" eaLnBrk="1" hangingPunct="1">
              <a:spcBef>
                <a:spcPct val="0"/>
              </a:spcBef>
              <a:buClr>
                <a:schemeClr val="accent2"/>
              </a:buClr>
              <a:buSzPct val="80000"/>
              <a:buFont typeface="Wingdings" panose="05000000000000000000" pitchFamily="2" charset="2"/>
              <a:buNone/>
            </a:pPr>
            <a:r>
              <a:rPr lang="en-US" altLang="zh-CN" sz="1800" dirty="0">
                <a:solidFill>
                  <a:schemeClr val="accent2"/>
                </a:solidFill>
                <a:cs typeface="Arial" panose="020B0604020202020204" pitchFamily="34" charset="0"/>
              </a:rPr>
              <a:t>2</a:t>
            </a:r>
          </a:p>
          <a:p>
            <a:pPr marL="203200" indent="-203200" eaLnBrk="1" hangingPunct="1">
              <a:spcBef>
                <a:spcPct val="0"/>
              </a:spcBef>
              <a:buClr>
                <a:schemeClr val="accent2"/>
              </a:buClr>
              <a:buSzPct val="80000"/>
              <a:buFont typeface="Wingdings" panose="05000000000000000000" pitchFamily="2" charset="2"/>
              <a:buNone/>
            </a:pPr>
            <a:r>
              <a:rPr lang="en-US" altLang="zh-CN" sz="1800" dirty="0">
                <a:solidFill>
                  <a:schemeClr val="accent2"/>
                </a:solidFill>
                <a:cs typeface="Arial" panose="020B0604020202020204" pitchFamily="34" charset="0"/>
              </a:rPr>
              <a:t>3 int main()</a:t>
            </a:r>
          </a:p>
          <a:p>
            <a:pPr marL="203200" indent="-203200" eaLnBrk="1" hangingPunct="1">
              <a:spcBef>
                <a:spcPct val="0"/>
              </a:spcBef>
              <a:buClr>
                <a:schemeClr val="accent2"/>
              </a:buClr>
              <a:buSzPct val="80000"/>
              <a:buFont typeface="Wingdings" panose="05000000000000000000" pitchFamily="2" charset="2"/>
              <a:buNone/>
            </a:pPr>
            <a:r>
              <a:rPr lang="en-US" altLang="zh-CN" sz="1800" dirty="0">
                <a:solidFill>
                  <a:schemeClr val="accent2"/>
                </a:solidFill>
                <a:cs typeface="Arial" panose="020B0604020202020204" pitchFamily="34" charset="0"/>
              </a:rPr>
              <a:t>4 {</a:t>
            </a:r>
          </a:p>
          <a:p>
            <a:pPr marL="203200" indent="-203200" eaLnBrk="1" hangingPunct="1">
              <a:spcBef>
                <a:spcPct val="0"/>
              </a:spcBef>
              <a:buClr>
                <a:schemeClr val="accent2"/>
              </a:buClr>
              <a:buSzPct val="80000"/>
              <a:buFont typeface="Wingdings" panose="05000000000000000000" pitchFamily="2" charset="2"/>
              <a:buNone/>
            </a:pPr>
            <a:r>
              <a:rPr lang="en-US" altLang="zh-CN" sz="1800" dirty="0">
                <a:solidFill>
                  <a:schemeClr val="accent2"/>
                </a:solidFill>
                <a:cs typeface="Arial" panose="020B0604020202020204" pitchFamily="34" charset="0"/>
              </a:rPr>
              <a:t>5 printf("hello, world\n");</a:t>
            </a:r>
          </a:p>
          <a:p>
            <a:pPr marL="203200" indent="-203200" eaLnBrk="1" hangingPunct="1">
              <a:spcBef>
                <a:spcPct val="0"/>
              </a:spcBef>
              <a:buClr>
                <a:schemeClr val="accent2"/>
              </a:buClr>
              <a:buSzPct val="80000"/>
              <a:buFont typeface="Wingdings" panose="05000000000000000000" pitchFamily="2" charset="2"/>
              <a:buNone/>
            </a:pPr>
            <a:r>
              <a:rPr lang="en-US" altLang="zh-CN" sz="1800" dirty="0">
                <a:solidFill>
                  <a:schemeClr val="accent2"/>
                </a:solidFill>
                <a:cs typeface="Arial" panose="020B0604020202020204" pitchFamily="34" charset="0"/>
              </a:rPr>
              <a:t>6 }</a:t>
            </a:r>
          </a:p>
          <a:p>
            <a:pPr marL="203200" indent="-203200" eaLnBrk="1" hangingPunct="1">
              <a:spcBef>
                <a:spcPct val="0"/>
              </a:spcBef>
              <a:buClr>
                <a:schemeClr val="accent1"/>
              </a:buClr>
              <a:buSzPct val="80000"/>
              <a:buFont typeface="Wingdings" panose="05000000000000000000" pitchFamily="2" charset="2"/>
            </a:pPr>
            <a:endParaRPr lang="zh-CN" altLang="en-US" sz="1800" dirty="0">
              <a:solidFill>
                <a:schemeClr val="accent2"/>
              </a:solidFill>
              <a:ea typeface="Arial" panose="020B0604020202020204" pitchFamily="34" charset="0"/>
            </a:endParaRPr>
          </a:p>
        </p:txBody>
      </p:sp>
      <p:sp>
        <p:nvSpPr>
          <p:cNvPr id="174084" name="Text Box 4"/>
          <p:cNvSpPr txBox="1"/>
          <p:nvPr/>
        </p:nvSpPr>
        <p:spPr>
          <a:xfrm>
            <a:off x="247650" y="1147763"/>
            <a:ext cx="3049588" cy="366712"/>
          </a:xfrm>
          <a:prstGeom prst="rect">
            <a:avLst/>
          </a:prstGeom>
          <a:noFill/>
          <a:ln w="9525">
            <a:noFill/>
          </a:ln>
        </p:spPr>
        <p:txBody>
          <a:bodyPr>
            <a:spAutoFit/>
          </a:bodyPr>
          <a:lstStyle/>
          <a:p>
            <a:pPr algn="ctr">
              <a:spcBef>
                <a:spcPct val="50000"/>
              </a:spcBef>
              <a:buNone/>
            </a:pPr>
            <a:r>
              <a:rPr lang="zh-CN" altLang="en-US" i="0" dirty="0">
                <a:solidFill>
                  <a:schemeClr val="tx1"/>
                </a:solidFill>
                <a:latin typeface="Arial" panose="020B0604020202020204" pitchFamily="34" charset="0"/>
                <a:ea typeface="宋体" panose="02010600030101010101" pitchFamily="2" charset="-122"/>
              </a:rPr>
              <a:t>经典的“ </a:t>
            </a:r>
            <a:r>
              <a:rPr lang="en-US" altLang="zh-CN" i="0" dirty="0">
                <a:solidFill>
                  <a:schemeClr val="tx1"/>
                </a:solidFill>
                <a:latin typeface="Arial" panose="020B0604020202020204" pitchFamily="34" charset="0"/>
                <a:ea typeface="宋体" panose="02010600030101010101" pitchFamily="2" charset="-122"/>
              </a:rPr>
              <a:t>hello.c ”C-</a:t>
            </a:r>
            <a:r>
              <a:rPr lang="zh-CN" altLang="en-US" i="0" dirty="0">
                <a:solidFill>
                  <a:schemeClr val="tx1"/>
                </a:solidFill>
                <a:latin typeface="Arial" panose="020B0604020202020204" pitchFamily="34" charset="0"/>
                <a:ea typeface="宋体" panose="02010600030101010101" pitchFamily="2" charset="-122"/>
              </a:rPr>
              <a:t>源程序</a:t>
            </a:r>
          </a:p>
        </p:txBody>
      </p:sp>
      <p:sp>
        <p:nvSpPr>
          <p:cNvPr id="655365" name="Rectangle 5"/>
          <p:cNvSpPr/>
          <p:nvPr/>
        </p:nvSpPr>
        <p:spPr>
          <a:xfrm>
            <a:off x="3563938" y="1357313"/>
            <a:ext cx="5372100" cy="2057400"/>
          </a:xfrm>
          <a:prstGeom prst="rect">
            <a:avLst/>
          </a:prstGeom>
          <a:noFill/>
          <a:ln w="9525" cap="flat" cmpd="sng">
            <a:solidFill>
              <a:schemeClr val="tx1"/>
            </a:solidFill>
            <a:prstDash val="solid"/>
            <a:miter/>
            <a:headEnd type="none" w="med" len="med"/>
            <a:tailEnd type="none" w="med" len="med"/>
          </a:ln>
        </p:spPr>
        <p:txBody>
          <a:bodyPr>
            <a:spAutoFit/>
          </a:bodyPr>
          <a:lstStyle/>
          <a:p>
            <a:pPr algn="dist"/>
            <a:r>
              <a:rPr lang="en-US" altLang="zh-CN" sz="1600" i="0" dirty="0">
                <a:solidFill>
                  <a:srgbClr val="ED1611"/>
                </a:solidFill>
                <a:latin typeface="Times New Roman" panose="02020603050405020304" pitchFamily="18" charset="0"/>
                <a:ea typeface="宋体" panose="02010600030101010101" pitchFamily="2" charset="-122"/>
              </a:rPr>
              <a:t># i n c l u d e &lt;sp&gt; &lt; s t d i o .</a:t>
            </a:r>
          </a:p>
          <a:p>
            <a:pPr algn="dist"/>
            <a:r>
              <a:rPr lang="en-US" altLang="zh-CN" sz="1600" i="0" dirty="0">
                <a:solidFill>
                  <a:schemeClr val="tx1"/>
                </a:solidFill>
                <a:latin typeface="Times New Roman" panose="02020603050405020304" pitchFamily="18" charset="0"/>
                <a:ea typeface="宋体" panose="02010600030101010101" pitchFamily="2" charset="-122"/>
              </a:rPr>
              <a:t>35 105 110 99 108 117 100 101 32 60 115 116 100 105 111 46</a:t>
            </a:r>
          </a:p>
          <a:p>
            <a:pPr algn="dist"/>
            <a:r>
              <a:rPr lang="en-US" altLang="zh-CN" sz="1600" i="0" dirty="0">
                <a:solidFill>
                  <a:srgbClr val="ED1611"/>
                </a:solidFill>
                <a:latin typeface="Times New Roman" panose="02020603050405020304" pitchFamily="18" charset="0"/>
                <a:ea typeface="宋体" panose="02010600030101010101" pitchFamily="2" charset="-122"/>
              </a:rPr>
              <a:t>h &gt; \n \n i n t &lt;sp&gt; m a i n ( ) \n {</a:t>
            </a:r>
          </a:p>
          <a:p>
            <a:pPr algn="dist"/>
            <a:r>
              <a:rPr lang="en-US" altLang="zh-CN" sz="1600" i="0" dirty="0">
                <a:solidFill>
                  <a:schemeClr val="tx1"/>
                </a:solidFill>
                <a:latin typeface="Times New Roman" panose="02020603050405020304" pitchFamily="18" charset="0"/>
                <a:ea typeface="宋体" panose="02010600030101010101" pitchFamily="2" charset="-122"/>
              </a:rPr>
              <a:t>104 62 10 10 105 110 116 32 109 97 105 110 40 41 10 123</a:t>
            </a:r>
          </a:p>
          <a:p>
            <a:pPr algn="dist"/>
            <a:r>
              <a:rPr lang="en-US" altLang="zh-CN" sz="1600" i="0" dirty="0">
                <a:solidFill>
                  <a:srgbClr val="ED1611"/>
                </a:solidFill>
                <a:latin typeface="Times New Roman" panose="02020603050405020304" pitchFamily="18" charset="0"/>
                <a:ea typeface="宋体" panose="02010600030101010101" pitchFamily="2" charset="-122"/>
              </a:rPr>
              <a:t>\n &lt;sp&gt; &lt;sp&gt; &lt;sp&gt; &lt;sp&gt; p r i n t f ( " h e l</a:t>
            </a:r>
          </a:p>
          <a:p>
            <a:pPr algn="dist"/>
            <a:r>
              <a:rPr lang="en-US" altLang="zh-CN" sz="1600" i="0" dirty="0">
                <a:solidFill>
                  <a:schemeClr val="tx1"/>
                </a:solidFill>
                <a:latin typeface="Times New Roman" panose="02020603050405020304" pitchFamily="18" charset="0"/>
                <a:ea typeface="宋体" panose="02010600030101010101" pitchFamily="2" charset="-122"/>
              </a:rPr>
              <a:t>10 32 32 32 32 112 114 105 110 116 102 40 34 104 101 108</a:t>
            </a:r>
          </a:p>
          <a:p>
            <a:pPr algn="dist"/>
            <a:r>
              <a:rPr lang="en-US" altLang="zh-CN" sz="1600" i="0" dirty="0">
                <a:solidFill>
                  <a:srgbClr val="ED1611"/>
                </a:solidFill>
                <a:latin typeface="Times New Roman" panose="02020603050405020304" pitchFamily="18" charset="0"/>
                <a:ea typeface="宋体" panose="02010600030101010101" pitchFamily="2" charset="-122"/>
              </a:rPr>
              <a:t>l o , &lt;sp&gt; w o r l d \ n " ) ; \n }</a:t>
            </a:r>
          </a:p>
          <a:p>
            <a:pPr algn="dist"/>
            <a:r>
              <a:rPr lang="en-US" altLang="zh-CN" sz="1600" i="0" dirty="0">
                <a:solidFill>
                  <a:schemeClr val="tx1"/>
                </a:solidFill>
                <a:latin typeface="Times New Roman" panose="02020603050405020304" pitchFamily="18" charset="0"/>
                <a:ea typeface="宋体" panose="02010600030101010101" pitchFamily="2" charset="-122"/>
              </a:rPr>
              <a:t>108 111 44 32 119 111 114 108 100 92 110 34 41 59 10 125</a:t>
            </a:r>
          </a:p>
        </p:txBody>
      </p:sp>
      <p:sp>
        <p:nvSpPr>
          <p:cNvPr id="655366" name="Text Box 6"/>
          <p:cNvSpPr txBox="1"/>
          <p:nvPr/>
        </p:nvSpPr>
        <p:spPr>
          <a:xfrm>
            <a:off x="3570288" y="998538"/>
            <a:ext cx="4992687" cy="366712"/>
          </a:xfrm>
          <a:prstGeom prst="rect">
            <a:avLst/>
          </a:prstGeom>
          <a:noFill/>
          <a:ln w="9525">
            <a:noFill/>
          </a:ln>
        </p:spPr>
        <p:txBody>
          <a:bodyPr>
            <a:spAutoFit/>
          </a:bodyPr>
          <a:lstStyle/>
          <a:p>
            <a:pPr algn="ctr">
              <a:spcBef>
                <a:spcPct val="50000"/>
              </a:spcBef>
              <a:buNone/>
            </a:pPr>
            <a:r>
              <a:rPr lang="en-US" altLang="zh-CN" i="0" dirty="0">
                <a:solidFill>
                  <a:schemeClr val="accent2"/>
                </a:solidFill>
                <a:latin typeface="Arial" panose="020B0604020202020204" pitchFamily="34" charset="0"/>
                <a:ea typeface="宋体" panose="02010600030101010101" pitchFamily="2" charset="-122"/>
              </a:rPr>
              <a:t>hello.c</a:t>
            </a:r>
            <a:r>
              <a:rPr lang="zh-CN" altLang="en-US" i="0" dirty="0">
                <a:solidFill>
                  <a:schemeClr val="accent2"/>
                </a:solidFill>
                <a:latin typeface="Arial" panose="020B0604020202020204" pitchFamily="34" charset="0"/>
                <a:ea typeface="宋体" panose="02010600030101010101" pitchFamily="2" charset="-122"/>
              </a:rPr>
              <a:t>的</a:t>
            </a:r>
            <a:r>
              <a:rPr lang="en-US" altLang="zh-CN" i="0" dirty="0">
                <a:solidFill>
                  <a:schemeClr val="accent2"/>
                </a:solidFill>
                <a:latin typeface="Arial" panose="020B0604020202020204" pitchFamily="34" charset="0"/>
                <a:ea typeface="宋体" panose="02010600030101010101" pitchFamily="2" charset="-122"/>
              </a:rPr>
              <a:t>ASCII</a:t>
            </a:r>
            <a:r>
              <a:rPr lang="zh-CN" altLang="en-US" i="0" dirty="0">
                <a:solidFill>
                  <a:schemeClr val="accent2"/>
                </a:solidFill>
                <a:latin typeface="Arial" panose="020B0604020202020204" pitchFamily="34" charset="0"/>
                <a:ea typeface="宋体" panose="02010600030101010101" pitchFamily="2" charset="-122"/>
              </a:rPr>
              <a:t>文本表示</a:t>
            </a:r>
          </a:p>
        </p:txBody>
      </p:sp>
      <p:sp>
        <p:nvSpPr>
          <p:cNvPr id="655367" name="AutoShape 7"/>
          <p:cNvSpPr/>
          <p:nvPr/>
        </p:nvSpPr>
        <p:spPr>
          <a:xfrm>
            <a:off x="5111750" y="4129088"/>
            <a:ext cx="3733800" cy="1038225"/>
          </a:xfrm>
          <a:prstGeom prst="cloudCallout">
            <a:avLst>
              <a:gd name="adj1" fmla="val -45236"/>
              <a:gd name="adj2" fmla="val 9431"/>
            </a:avLst>
          </a:prstGeom>
          <a:solidFill>
            <a:schemeClr val="bg1"/>
          </a:solidFill>
          <a:ln w="9525" cap="flat" cmpd="sng">
            <a:solidFill>
              <a:schemeClr val="accent1"/>
            </a:solidFill>
            <a:prstDash val="solid"/>
            <a:miter/>
            <a:headEnd type="none" w="med" len="med"/>
            <a:tailEnd type="none" w="med" len="med"/>
          </a:ln>
        </p:spPr>
        <p:txBody>
          <a:bodyPr>
            <a:spAutoFit/>
          </a:bodyPr>
          <a:lstStyle/>
          <a:p>
            <a:pPr algn="ctr">
              <a:spcBef>
                <a:spcPct val="50000"/>
              </a:spcBef>
            </a:pPr>
            <a:r>
              <a:rPr lang="zh-CN" altLang="en-US" sz="2000" i="0" dirty="0">
                <a:solidFill>
                  <a:srgbClr val="ED1611"/>
                </a:solidFill>
                <a:latin typeface="Times New Roman" panose="02020603050405020304" pitchFamily="18" charset="0"/>
                <a:ea typeface="宋体" panose="02010600030101010101" pitchFamily="2" charset="-122"/>
              </a:rPr>
              <a:t>计算机能够直接识别</a:t>
            </a:r>
            <a:r>
              <a:rPr lang="en-US" altLang="zh-CN" sz="2000" i="0" dirty="0">
                <a:solidFill>
                  <a:srgbClr val="ED1611"/>
                </a:solidFill>
                <a:latin typeface="Times New Roman" panose="02020603050405020304" pitchFamily="18" charset="0"/>
                <a:ea typeface="宋体" panose="02010600030101010101" pitchFamily="2" charset="-122"/>
              </a:rPr>
              <a:t>hello.c</a:t>
            </a:r>
            <a:r>
              <a:rPr lang="zh-CN" altLang="en-US" sz="2000" i="0" dirty="0">
                <a:solidFill>
                  <a:srgbClr val="ED1611"/>
                </a:solidFill>
                <a:latin typeface="Times New Roman" panose="02020603050405020304" pitchFamily="18" charset="0"/>
                <a:ea typeface="宋体" panose="02010600030101010101" pitchFamily="2" charset="-122"/>
              </a:rPr>
              <a:t>源程序吗？</a:t>
            </a:r>
          </a:p>
        </p:txBody>
      </p:sp>
      <p:sp>
        <p:nvSpPr>
          <p:cNvPr id="655368" name="AutoShape 8"/>
          <p:cNvSpPr/>
          <p:nvPr/>
        </p:nvSpPr>
        <p:spPr>
          <a:xfrm>
            <a:off x="477838" y="4264025"/>
            <a:ext cx="3992562" cy="1038225"/>
          </a:xfrm>
          <a:prstGeom prst="cloudCallout">
            <a:avLst>
              <a:gd name="adj1" fmla="val 40417"/>
              <a:gd name="adj2" fmla="val 18500"/>
            </a:avLst>
          </a:prstGeom>
          <a:solidFill>
            <a:schemeClr val="bg1"/>
          </a:solidFill>
          <a:ln w="9525" cap="flat" cmpd="sng">
            <a:solidFill>
              <a:schemeClr val="accent1"/>
            </a:solidFill>
            <a:prstDash val="solid"/>
            <a:miter/>
            <a:headEnd type="none" w="med" len="med"/>
            <a:tailEnd type="none" w="med" len="med"/>
          </a:ln>
        </p:spPr>
        <p:txBody>
          <a:bodyPr>
            <a:spAutoFit/>
          </a:bodyPr>
          <a:lstStyle/>
          <a:p>
            <a:pPr algn="ctr">
              <a:spcBef>
                <a:spcPct val="50000"/>
              </a:spcBef>
            </a:pPr>
            <a:r>
              <a:rPr lang="zh-CN" altLang="en-US" sz="2000" i="0" dirty="0">
                <a:solidFill>
                  <a:schemeClr val="accent2"/>
                </a:solidFill>
                <a:latin typeface="Times New Roman" panose="02020603050405020304" pitchFamily="18" charset="0"/>
                <a:ea typeface="宋体" panose="02010600030101010101" pitchFamily="2" charset="-122"/>
              </a:rPr>
              <a:t>不能，需要转换为机器语言代码</a:t>
            </a:r>
            <a:r>
              <a:rPr lang="en-US" altLang="zh-CN" sz="2000" i="0" dirty="0">
                <a:solidFill>
                  <a:schemeClr val="accent2"/>
                </a:solidFill>
                <a:latin typeface="Times New Roman" panose="02020603050405020304" pitchFamily="18" charset="0"/>
                <a:ea typeface="宋体" panose="02010600030101010101" pitchFamily="2" charset="-122"/>
              </a:rPr>
              <a:t>! </a:t>
            </a:r>
            <a:r>
              <a:rPr lang="zh-CN" altLang="en-US" sz="2000" i="0" dirty="0">
                <a:solidFill>
                  <a:schemeClr val="accent2"/>
                </a:solidFill>
                <a:latin typeface="Times New Roman" panose="02020603050405020304" pitchFamily="18" charset="0"/>
                <a:ea typeface="宋体" panose="02010600030101010101" pitchFamily="2" charset="-122"/>
              </a:rPr>
              <a:t>即：编译</a:t>
            </a:r>
          </a:p>
        </p:txBody>
      </p:sp>
      <p:pic>
        <p:nvPicPr>
          <p:cNvPr id="174089" name="Picture 11"/>
          <p:cNvPicPr>
            <a:picLocks noChangeAspect="1"/>
          </p:cNvPicPr>
          <p:nvPr/>
        </p:nvPicPr>
        <p:blipFill>
          <a:blip r:embed="rId2"/>
          <a:stretch>
            <a:fillRect/>
          </a:stretch>
        </p:blipFill>
        <p:spPr>
          <a:xfrm>
            <a:off x="161925" y="3698875"/>
            <a:ext cx="8778875" cy="3011488"/>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55366"/>
                                        </p:tgtEl>
                                        <p:attrNameLst>
                                          <p:attrName>style.visibility</p:attrName>
                                        </p:attrNameLst>
                                      </p:cBhvr>
                                      <p:to>
                                        <p:strVal val="visible"/>
                                      </p:to>
                                    </p:set>
                                    <p:animEffect transition="in" filter="blinds(horizontal)">
                                      <p:cBhvr>
                                        <p:cTn id="7" dur="500"/>
                                        <p:tgtEl>
                                          <p:spTgt spid="65536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55365"/>
                                        </p:tgtEl>
                                        <p:attrNameLst>
                                          <p:attrName>style.visibility</p:attrName>
                                        </p:attrNameLst>
                                      </p:cBhvr>
                                      <p:to>
                                        <p:strVal val="visible"/>
                                      </p:to>
                                    </p:set>
                                    <p:animEffect transition="in" filter="blinds(horizontal)">
                                      <p:cBhvr>
                                        <p:cTn id="12" dur="500"/>
                                        <p:tgtEl>
                                          <p:spTgt spid="65536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55367"/>
                                        </p:tgtEl>
                                        <p:attrNameLst>
                                          <p:attrName>style.visibility</p:attrName>
                                        </p:attrNameLst>
                                      </p:cBhvr>
                                      <p:to>
                                        <p:strVal val="visible"/>
                                      </p:to>
                                    </p:set>
                                    <p:animEffect transition="in" filter="blinds(horizontal)">
                                      <p:cBhvr>
                                        <p:cTn id="17" dur="500"/>
                                        <p:tgtEl>
                                          <p:spTgt spid="65536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55368"/>
                                        </p:tgtEl>
                                        <p:attrNameLst>
                                          <p:attrName>style.visibility</p:attrName>
                                        </p:attrNameLst>
                                      </p:cBhvr>
                                      <p:to>
                                        <p:strVal val="visible"/>
                                      </p:to>
                                    </p:set>
                                    <p:animEffect transition="in" filter="blinds(horizontal)">
                                      <p:cBhvr>
                                        <p:cTn id="22" dur="500"/>
                                        <p:tgtEl>
                                          <p:spTgt spid="6553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65" grpId="0" animBg="1"/>
      <p:bldP spid="655366" grpId="0"/>
      <p:bldP spid="655367" grpId="0" animBg="1"/>
      <p:bldP spid="655368"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p:cNvSpPr>
          <p:nvPr>
            <p:ph type="title"/>
          </p:nvPr>
        </p:nvSpPr>
        <p:spPr>
          <a:xfrm>
            <a:off x="800100" y="228600"/>
            <a:ext cx="6997700" cy="528638"/>
          </a:xfrm>
          <a:ln/>
        </p:spPr>
        <p:txBody>
          <a:bodyPr vert="horz" wrap="square" lIns="91440" tIns="45720" rIns="91440" bIns="45720" anchor="ctr" anchorCtr="0"/>
          <a:lstStyle/>
          <a:p>
            <a:pPr eaLnBrk="1" hangingPunct="1"/>
            <a:r>
              <a:rPr lang="zh-CN" altLang="en-US" dirty="0"/>
              <a:t>复习：</a:t>
            </a:r>
            <a:r>
              <a:rPr lang="en-US" altLang="zh-CN" dirty="0"/>
              <a:t>Hello</a:t>
            </a:r>
            <a:r>
              <a:rPr lang="zh-CN" altLang="en-US" dirty="0"/>
              <a:t>程序的数据流动过程</a:t>
            </a:r>
          </a:p>
        </p:txBody>
      </p:sp>
      <p:pic>
        <p:nvPicPr>
          <p:cNvPr id="175107" name="Picture 3"/>
          <p:cNvPicPr>
            <a:picLocks noGrp="1" noChangeAspect="1"/>
          </p:cNvPicPr>
          <p:nvPr>
            <p:ph idx="1" hasCustomPrompt="1"/>
          </p:nvPr>
        </p:nvPicPr>
        <p:blipFill>
          <a:blip r:embed="rId2"/>
          <a:srcRect/>
          <a:stretch>
            <a:fillRect/>
          </a:stretch>
        </p:blipFill>
        <p:spPr>
          <a:xfrm>
            <a:off x="85725" y="1109663"/>
            <a:ext cx="8535988" cy="4981575"/>
          </a:xfrm>
          <a:ln/>
        </p:spPr>
      </p:pic>
      <p:sp>
        <p:nvSpPr>
          <p:cNvPr id="657412" name="Line 4"/>
          <p:cNvSpPr/>
          <p:nvPr/>
        </p:nvSpPr>
        <p:spPr>
          <a:xfrm flipV="1">
            <a:off x="1643063" y="3978275"/>
            <a:ext cx="0" cy="609600"/>
          </a:xfrm>
          <a:prstGeom prst="line">
            <a:avLst/>
          </a:prstGeom>
          <a:ln w="38100" cap="flat" cmpd="sng">
            <a:solidFill>
              <a:srgbClr val="CC0000"/>
            </a:solidFill>
            <a:prstDash val="solid"/>
            <a:miter/>
            <a:headEnd type="none" w="med" len="med"/>
            <a:tailEnd type="none" w="med" len="med"/>
          </a:ln>
        </p:spPr>
      </p:sp>
      <p:sp>
        <p:nvSpPr>
          <p:cNvPr id="657413" name="Line 5"/>
          <p:cNvSpPr/>
          <p:nvPr/>
        </p:nvSpPr>
        <p:spPr>
          <a:xfrm>
            <a:off x="1628775" y="3992563"/>
            <a:ext cx="2974975" cy="0"/>
          </a:xfrm>
          <a:prstGeom prst="line">
            <a:avLst/>
          </a:prstGeom>
          <a:ln w="38100" cap="flat" cmpd="sng">
            <a:solidFill>
              <a:srgbClr val="CC0000"/>
            </a:solidFill>
            <a:prstDash val="solid"/>
            <a:miter/>
            <a:headEnd type="none" w="med" len="med"/>
            <a:tailEnd type="none" w="med" len="med"/>
          </a:ln>
        </p:spPr>
      </p:sp>
      <p:sp>
        <p:nvSpPr>
          <p:cNvPr id="657414" name="Line 6"/>
          <p:cNvSpPr/>
          <p:nvPr/>
        </p:nvSpPr>
        <p:spPr>
          <a:xfrm flipV="1">
            <a:off x="4589463" y="3354388"/>
            <a:ext cx="0" cy="625475"/>
          </a:xfrm>
          <a:prstGeom prst="line">
            <a:avLst/>
          </a:prstGeom>
          <a:ln w="38100" cap="flat" cmpd="sng">
            <a:solidFill>
              <a:srgbClr val="CC0000"/>
            </a:solidFill>
            <a:prstDash val="solid"/>
            <a:miter/>
            <a:headEnd type="none" w="med" len="med"/>
            <a:tailEnd type="none" w="med" len="med"/>
          </a:ln>
        </p:spPr>
      </p:sp>
      <p:sp>
        <p:nvSpPr>
          <p:cNvPr id="657415" name="Line 7"/>
          <p:cNvSpPr/>
          <p:nvPr/>
        </p:nvSpPr>
        <p:spPr>
          <a:xfrm flipH="1" flipV="1">
            <a:off x="2005013" y="3178175"/>
            <a:ext cx="2147887" cy="28575"/>
          </a:xfrm>
          <a:prstGeom prst="line">
            <a:avLst/>
          </a:prstGeom>
          <a:ln w="38100" cap="flat" cmpd="sng">
            <a:solidFill>
              <a:srgbClr val="CC0000"/>
            </a:solidFill>
            <a:prstDash val="solid"/>
            <a:miter/>
            <a:headEnd type="none" w="med" len="med"/>
            <a:tailEnd type="none" w="med" len="med"/>
          </a:ln>
        </p:spPr>
      </p:sp>
      <p:sp>
        <p:nvSpPr>
          <p:cNvPr id="657416" name="Line 8"/>
          <p:cNvSpPr/>
          <p:nvPr/>
        </p:nvSpPr>
        <p:spPr>
          <a:xfrm flipV="1">
            <a:off x="2005013" y="2427288"/>
            <a:ext cx="0" cy="739775"/>
          </a:xfrm>
          <a:prstGeom prst="line">
            <a:avLst/>
          </a:prstGeom>
          <a:ln w="38100" cap="flat" cmpd="sng">
            <a:solidFill>
              <a:srgbClr val="CC0000"/>
            </a:solidFill>
            <a:prstDash val="solid"/>
            <a:miter/>
            <a:headEnd type="none" w="med" len="med"/>
            <a:tailEnd type="triangle" w="med" len="med"/>
          </a:ln>
        </p:spPr>
      </p:sp>
      <p:grpSp>
        <p:nvGrpSpPr>
          <p:cNvPr id="657417" name="Group 9"/>
          <p:cNvGrpSpPr/>
          <p:nvPr/>
        </p:nvGrpSpPr>
        <p:grpSpPr>
          <a:xfrm>
            <a:off x="1511300" y="4559300"/>
            <a:ext cx="1190625" cy="1268413"/>
            <a:chOff x="1051" y="2980"/>
            <a:chExt cx="750" cy="799"/>
          </a:xfrm>
        </p:grpSpPr>
        <p:sp>
          <p:nvSpPr>
            <p:cNvPr id="175133" name="Line 10"/>
            <p:cNvSpPr/>
            <p:nvPr/>
          </p:nvSpPr>
          <p:spPr>
            <a:xfrm flipH="1" flipV="1">
              <a:off x="1134" y="2980"/>
              <a:ext cx="256" cy="330"/>
            </a:xfrm>
            <a:prstGeom prst="line">
              <a:avLst/>
            </a:prstGeom>
            <a:ln w="38100" cap="flat" cmpd="sng">
              <a:solidFill>
                <a:srgbClr val="CC0000"/>
              </a:solidFill>
              <a:prstDash val="solid"/>
              <a:miter/>
              <a:headEnd type="none" w="med" len="med"/>
              <a:tailEnd type="none" w="med" len="med"/>
            </a:ln>
          </p:spPr>
        </p:sp>
        <p:sp>
          <p:nvSpPr>
            <p:cNvPr id="175134" name="Text Box 11"/>
            <p:cNvSpPr txBox="1"/>
            <p:nvPr/>
          </p:nvSpPr>
          <p:spPr>
            <a:xfrm>
              <a:off x="1051" y="3548"/>
              <a:ext cx="750" cy="231"/>
            </a:xfrm>
            <a:prstGeom prst="rect">
              <a:avLst/>
            </a:prstGeom>
            <a:noFill/>
            <a:ln w="9525">
              <a:noFill/>
            </a:ln>
          </p:spPr>
          <p:txBody>
            <a:bodyPr>
              <a:spAutoFit/>
            </a:bodyPr>
            <a:lstStyle/>
            <a:p>
              <a:pPr algn="ctr">
                <a:spcBef>
                  <a:spcPct val="50000"/>
                </a:spcBef>
                <a:buNone/>
              </a:pPr>
              <a:r>
                <a:rPr lang="en-US" altLang="zh-CN" i="0" dirty="0">
                  <a:solidFill>
                    <a:srgbClr val="B3110D"/>
                  </a:solidFill>
                  <a:latin typeface="Arial" panose="020B0604020202020204" pitchFamily="34" charset="0"/>
                  <a:ea typeface="宋体" panose="02010600030101010101" pitchFamily="2" charset="-122"/>
                </a:rPr>
                <a:t>“hello”</a:t>
              </a:r>
            </a:p>
          </p:txBody>
        </p:sp>
      </p:grpSp>
      <p:sp>
        <p:nvSpPr>
          <p:cNvPr id="657420" name="Line 12"/>
          <p:cNvSpPr/>
          <p:nvPr/>
        </p:nvSpPr>
        <p:spPr>
          <a:xfrm flipV="1">
            <a:off x="2236788" y="2279650"/>
            <a:ext cx="0" cy="596900"/>
          </a:xfrm>
          <a:prstGeom prst="line">
            <a:avLst/>
          </a:prstGeom>
          <a:ln w="38100" cap="flat" cmpd="sng">
            <a:solidFill>
              <a:srgbClr val="CC0000"/>
            </a:solidFill>
            <a:prstDash val="solid"/>
            <a:miter/>
            <a:headEnd type="none" w="med" len="med"/>
            <a:tailEnd type="none" w="med" len="med"/>
          </a:ln>
        </p:spPr>
      </p:sp>
      <p:sp>
        <p:nvSpPr>
          <p:cNvPr id="657421" name="Line 13"/>
          <p:cNvSpPr/>
          <p:nvPr/>
        </p:nvSpPr>
        <p:spPr>
          <a:xfrm flipH="1" flipV="1">
            <a:off x="2206625" y="2860675"/>
            <a:ext cx="4340225" cy="14288"/>
          </a:xfrm>
          <a:prstGeom prst="line">
            <a:avLst/>
          </a:prstGeom>
          <a:ln w="38100" cap="flat" cmpd="sng">
            <a:solidFill>
              <a:srgbClr val="CC0000"/>
            </a:solidFill>
            <a:prstDash val="solid"/>
            <a:miter/>
            <a:headEnd type="triangle" w="med" len="med"/>
            <a:tailEnd type="none" w="med" len="med"/>
          </a:ln>
        </p:spPr>
      </p:sp>
      <p:sp>
        <p:nvSpPr>
          <p:cNvPr id="657422" name="Line 14"/>
          <p:cNvSpPr/>
          <p:nvPr/>
        </p:nvSpPr>
        <p:spPr>
          <a:xfrm flipV="1">
            <a:off x="5734050" y="3976688"/>
            <a:ext cx="0" cy="625475"/>
          </a:xfrm>
          <a:prstGeom prst="line">
            <a:avLst/>
          </a:prstGeom>
          <a:ln w="38100" cap="flat" cmpd="sng">
            <a:solidFill>
              <a:schemeClr val="accent2"/>
            </a:solidFill>
            <a:prstDash val="solid"/>
            <a:miter/>
            <a:headEnd type="none" w="med" len="med"/>
            <a:tailEnd type="none" w="med" len="med"/>
          </a:ln>
        </p:spPr>
      </p:sp>
      <p:sp>
        <p:nvSpPr>
          <p:cNvPr id="657423" name="Line 15"/>
          <p:cNvSpPr/>
          <p:nvPr/>
        </p:nvSpPr>
        <p:spPr>
          <a:xfrm>
            <a:off x="4732338" y="3990975"/>
            <a:ext cx="1031875" cy="0"/>
          </a:xfrm>
          <a:prstGeom prst="line">
            <a:avLst/>
          </a:prstGeom>
          <a:ln w="38100" cap="flat" cmpd="sng">
            <a:solidFill>
              <a:schemeClr val="accent2"/>
            </a:solidFill>
            <a:prstDash val="solid"/>
            <a:miter/>
            <a:headEnd type="none" w="med" len="med"/>
            <a:tailEnd type="none" w="med" len="med"/>
          </a:ln>
        </p:spPr>
      </p:sp>
      <p:sp>
        <p:nvSpPr>
          <p:cNvPr id="657424" name="Line 16"/>
          <p:cNvSpPr/>
          <p:nvPr/>
        </p:nvSpPr>
        <p:spPr>
          <a:xfrm flipV="1">
            <a:off x="4748213" y="3355975"/>
            <a:ext cx="0" cy="625475"/>
          </a:xfrm>
          <a:prstGeom prst="line">
            <a:avLst/>
          </a:prstGeom>
          <a:ln w="38100" cap="flat" cmpd="sng">
            <a:solidFill>
              <a:schemeClr val="accent2"/>
            </a:solidFill>
            <a:prstDash val="solid"/>
            <a:miter/>
            <a:headEnd type="none" w="med" len="med"/>
            <a:tailEnd type="none" w="med" len="med"/>
          </a:ln>
        </p:spPr>
      </p:sp>
      <p:sp>
        <p:nvSpPr>
          <p:cNvPr id="657425" name="Line 17"/>
          <p:cNvSpPr/>
          <p:nvPr/>
        </p:nvSpPr>
        <p:spPr>
          <a:xfrm flipH="1" flipV="1">
            <a:off x="5030788" y="3222625"/>
            <a:ext cx="1566862" cy="28575"/>
          </a:xfrm>
          <a:prstGeom prst="line">
            <a:avLst/>
          </a:prstGeom>
          <a:ln w="38100" cap="flat" cmpd="sng">
            <a:solidFill>
              <a:schemeClr val="accent2"/>
            </a:solidFill>
            <a:prstDash val="solid"/>
            <a:miter/>
            <a:headEnd type="triangle" w="med" len="med"/>
            <a:tailEnd type="none" w="med" len="med"/>
          </a:ln>
        </p:spPr>
      </p:sp>
      <p:sp>
        <p:nvSpPr>
          <p:cNvPr id="657426" name="Text Box 18"/>
          <p:cNvSpPr txBox="1"/>
          <p:nvPr/>
        </p:nvSpPr>
        <p:spPr>
          <a:xfrm>
            <a:off x="6157913" y="5446713"/>
            <a:ext cx="1944687" cy="779462"/>
          </a:xfrm>
          <a:prstGeom prst="rect">
            <a:avLst/>
          </a:prstGeom>
          <a:solidFill>
            <a:schemeClr val="bg1"/>
          </a:solidFill>
          <a:ln w="9525">
            <a:noFill/>
          </a:ln>
        </p:spPr>
        <p:txBody>
          <a:bodyPr>
            <a:spAutoFit/>
          </a:bodyPr>
          <a:lstStyle/>
          <a:p>
            <a:pPr algn="ctr">
              <a:spcBef>
                <a:spcPct val="50000"/>
              </a:spcBef>
              <a:buNone/>
            </a:pPr>
            <a:r>
              <a:rPr lang="en-US" altLang="zh-CN" i="0" dirty="0">
                <a:solidFill>
                  <a:schemeClr val="accent2"/>
                </a:solidFill>
                <a:latin typeface="Arial" panose="020B0604020202020204" pitchFamily="34" charset="0"/>
                <a:ea typeface="宋体" panose="02010600030101010101" pitchFamily="2" charset="-122"/>
              </a:rPr>
              <a:t>Hello</a:t>
            </a:r>
            <a:r>
              <a:rPr lang="zh-CN" altLang="en-US" i="0" dirty="0">
                <a:solidFill>
                  <a:schemeClr val="accent2"/>
                </a:solidFill>
                <a:latin typeface="Arial" panose="020B0604020202020204" pitchFamily="34" charset="0"/>
                <a:ea typeface="宋体" panose="02010600030101010101" pitchFamily="2" charset="-122"/>
              </a:rPr>
              <a:t>可执行文件</a:t>
            </a:r>
          </a:p>
          <a:p>
            <a:pPr algn="ctr">
              <a:spcBef>
                <a:spcPct val="50000"/>
              </a:spcBef>
              <a:buNone/>
            </a:pPr>
            <a:endParaRPr lang="zh-CN" altLang="en-US" i="0" dirty="0">
              <a:solidFill>
                <a:schemeClr val="accent2"/>
              </a:solidFill>
              <a:latin typeface="Arial" panose="020B0604020202020204" pitchFamily="34" charset="0"/>
              <a:ea typeface="宋体" panose="02010600030101010101" pitchFamily="2" charset="-122"/>
            </a:endParaRPr>
          </a:p>
        </p:txBody>
      </p:sp>
      <p:sp>
        <p:nvSpPr>
          <p:cNvPr id="657427" name="Text Box 19"/>
          <p:cNvSpPr txBox="1"/>
          <p:nvPr/>
        </p:nvSpPr>
        <p:spPr>
          <a:xfrm>
            <a:off x="4659313" y="1003300"/>
            <a:ext cx="3789362" cy="1098550"/>
          </a:xfrm>
          <a:prstGeom prst="rect">
            <a:avLst/>
          </a:prstGeom>
          <a:noFill/>
          <a:ln w="9525">
            <a:noFill/>
          </a:ln>
        </p:spPr>
        <p:txBody>
          <a:bodyPr>
            <a:spAutoFit/>
          </a:bodyPr>
          <a:lstStyle/>
          <a:p>
            <a:pPr>
              <a:spcBef>
                <a:spcPct val="15000"/>
              </a:spcBef>
            </a:pPr>
            <a:r>
              <a:rPr lang="en-US" altLang="zh-CN" sz="2000" i="0" dirty="0">
                <a:solidFill>
                  <a:srgbClr val="B3110D"/>
                </a:solidFill>
                <a:latin typeface="Arial" panose="020B0604020202020204" pitchFamily="34" charset="0"/>
                <a:ea typeface="黑体" panose="02010609060101010101" pitchFamily="49" charset="-122"/>
              </a:rPr>
              <a:t>Red</a:t>
            </a:r>
            <a:r>
              <a:rPr lang="zh-CN" altLang="en-US" sz="2000" i="0" dirty="0">
                <a:solidFill>
                  <a:srgbClr val="B3110D"/>
                </a:solidFill>
                <a:latin typeface="Arial" panose="020B0604020202020204" pitchFamily="34" charset="0"/>
                <a:ea typeface="黑体" panose="02010609060101010101" pitchFamily="49" charset="-122"/>
              </a:rPr>
              <a:t>：</a:t>
            </a:r>
            <a:r>
              <a:rPr lang="en-US" altLang="zh-CN" sz="2000" i="0" dirty="0">
                <a:solidFill>
                  <a:srgbClr val="B3110D"/>
                </a:solidFill>
                <a:latin typeface="Arial" panose="020B0604020202020204" pitchFamily="34" charset="0"/>
                <a:ea typeface="黑体" panose="02010609060101010101" pitchFamily="49" charset="-122"/>
              </a:rPr>
              <a:t>shell</a:t>
            </a:r>
            <a:r>
              <a:rPr lang="zh-CN" altLang="en-US" sz="2000" i="0" dirty="0">
                <a:solidFill>
                  <a:srgbClr val="B3110D"/>
                </a:solidFill>
                <a:latin typeface="Arial" panose="020B0604020202020204" pitchFamily="34" charset="0"/>
                <a:ea typeface="黑体" panose="02010609060101010101" pitchFamily="49" charset="-122"/>
              </a:rPr>
              <a:t>命令行处理</a:t>
            </a:r>
          </a:p>
          <a:p>
            <a:pPr>
              <a:spcBef>
                <a:spcPct val="15000"/>
              </a:spcBef>
            </a:pPr>
            <a:r>
              <a:rPr lang="en-US" altLang="zh-CN" sz="2000" i="0" dirty="0">
                <a:solidFill>
                  <a:schemeClr val="accent2"/>
                </a:solidFill>
                <a:latin typeface="Arial" panose="020B0604020202020204" pitchFamily="34" charset="0"/>
                <a:ea typeface="黑体" panose="02010609060101010101" pitchFamily="49" charset="-122"/>
              </a:rPr>
              <a:t>Blue</a:t>
            </a:r>
            <a:r>
              <a:rPr lang="zh-CN" altLang="en-US" sz="2000" i="0" dirty="0">
                <a:solidFill>
                  <a:schemeClr val="accent2"/>
                </a:solidFill>
                <a:latin typeface="Arial" panose="020B0604020202020204" pitchFamily="34" charset="0"/>
                <a:ea typeface="黑体" panose="02010609060101010101" pitchFamily="49" charset="-122"/>
              </a:rPr>
              <a:t>：可执行文件加载</a:t>
            </a:r>
          </a:p>
          <a:p>
            <a:pPr>
              <a:spcBef>
                <a:spcPct val="15000"/>
              </a:spcBef>
            </a:pPr>
            <a:r>
              <a:rPr lang="en-US" altLang="zh-CN" sz="2000" i="0" dirty="0">
                <a:solidFill>
                  <a:srgbClr val="008000"/>
                </a:solidFill>
                <a:latin typeface="Arial" panose="020B0604020202020204" pitchFamily="34" charset="0"/>
                <a:ea typeface="黑体" panose="02010609060101010101" pitchFamily="49" charset="-122"/>
              </a:rPr>
              <a:t>Cyan</a:t>
            </a:r>
            <a:r>
              <a:rPr lang="zh-CN" altLang="en-US" sz="2000" i="0" dirty="0">
                <a:solidFill>
                  <a:srgbClr val="008000"/>
                </a:solidFill>
                <a:latin typeface="Arial" panose="020B0604020202020204" pitchFamily="34" charset="0"/>
                <a:ea typeface="黑体" panose="02010609060101010101" pitchFamily="49" charset="-122"/>
              </a:rPr>
              <a:t>：</a:t>
            </a:r>
            <a:r>
              <a:rPr lang="en-US" altLang="zh-CN" sz="2000" i="0" dirty="0">
                <a:solidFill>
                  <a:srgbClr val="008000"/>
                </a:solidFill>
                <a:latin typeface="Arial" panose="020B0604020202020204" pitchFamily="34" charset="0"/>
                <a:ea typeface="黑体" panose="02010609060101010101" pitchFamily="49" charset="-122"/>
              </a:rPr>
              <a:t>hello</a:t>
            </a:r>
            <a:r>
              <a:rPr lang="zh-CN" altLang="en-US" sz="2000" i="0" dirty="0">
                <a:solidFill>
                  <a:srgbClr val="008000"/>
                </a:solidFill>
                <a:latin typeface="Arial" panose="020B0604020202020204" pitchFamily="34" charset="0"/>
                <a:ea typeface="黑体" panose="02010609060101010101" pitchFamily="49" charset="-122"/>
              </a:rPr>
              <a:t>程序执行过程</a:t>
            </a:r>
          </a:p>
        </p:txBody>
      </p:sp>
      <p:sp>
        <p:nvSpPr>
          <p:cNvPr id="657428" name="Text Box 20"/>
          <p:cNvSpPr txBox="1"/>
          <p:nvPr/>
        </p:nvSpPr>
        <p:spPr>
          <a:xfrm>
            <a:off x="7532688" y="2600325"/>
            <a:ext cx="1030287" cy="336550"/>
          </a:xfrm>
          <a:prstGeom prst="rect">
            <a:avLst/>
          </a:prstGeom>
          <a:noFill/>
          <a:ln w="9525">
            <a:noFill/>
          </a:ln>
        </p:spPr>
        <p:txBody>
          <a:bodyPr>
            <a:spAutoFit/>
          </a:bodyPr>
          <a:lstStyle/>
          <a:p>
            <a:pPr algn="ctr">
              <a:spcBef>
                <a:spcPct val="50000"/>
              </a:spcBef>
              <a:buNone/>
            </a:pPr>
            <a:r>
              <a:rPr lang="en-US" altLang="zh-CN" sz="1600" i="0" dirty="0">
                <a:solidFill>
                  <a:srgbClr val="B3110D"/>
                </a:solidFill>
                <a:latin typeface="Arial" panose="020B0604020202020204" pitchFamily="34" charset="0"/>
                <a:ea typeface="宋体" panose="02010600030101010101" pitchFamily="2" charset="-122"/>
              </a:rPr>
              <a:t>“hello”</a:t>
            </a:r>
          </a:p>
        </p:txBody>
      </p:sp>
      <p:sp>
        <p:nvSpPr>
          <p:cNvPr id="657429" name="Text Box 21"/>
          <p:cNvSpPr txBox="1"/>
          <p:nvPr/>
        </p:nvSpPr>
        <p:spPr>
          <a:xfrm>
            <a:off x="7489825" y="3019425"/>
            <a:ext cx="1654175" cy="336550"/>
          </a:xfrm>
          <a:prstGeom prst="rect">
            <a:avLst/>
          </a:prstGeom>
          <a:noFill/>
          <a:ln w="9525">
            <a:noFill/>
          </a:ln>
        </p:spPr>
        <p:txBody>
          <a:bodyPr>
            <a:spAutoFit/>
          </a:bodyPr>
          <a:lstStyle/>
          <a:p>
            <a:pPr algn="ctr">
              <a:spcBef>
                <a:spcPct val="50000"/>
              </a:spcBef>
              <a:buNone/>
            </a:pPr>
            <a:r>
              <a:rPr lang="en-US" altLang="zh-CN" sz="1600" i="0" dirty="0">
                <a:solidFill>
                  <a:schemeClr val="accent2"/>
                </a:solidFill>
                <a:latin typeface="Arial" panose="020B0604020202020204" pitchFamily="34" charset="0"/>
                <a:ea typeface="宋体" panose="02010600030101010101" pitchFamily="2" charset="-122"/>
              </a:rPr>
              <a:t>“hello,world/n”</a:t>
            </a:r>
          </a:p>
        </p:txBody>
      </p:sp>
      <p:sp>
        <p:nvSpPr>
          <p:cNvPr id="657430" name="Text Box 22"/>
          <p:cNvSpPr txBox="1"/>
          <p:nvPr/>
        </p:nvSpPr>
        <p:spPr>
          <a:xfrm>
            <a:off x="2857500" y="5445125"/>
            <a:ext cx="2163763" cy="366713"/>
          </a:xfrm>
          <a:prstGeom prst="rect">
            <a:avLst/>
          </a:prstGeom>
          <a:noFill/>
          <a:ln w="9525">
            <a:noFill/>
          </a:ln>
        </p:spPr>
        <p:txBody>
          <a:bodyPr>
            <a:spAutoFit/>
          </a:bodyPr>
          <a:lstStyle/>
          <a:p>
            <a:pPr algn="ctr">
              <a:spcBef>
                <a:spcPct val="50000"/>
              </a:spcBef>
              <a:buNone/>
            </a:pPr>
            <a:r>
              <a:rPr lang="en-US" altLang="zh-CN" i="0" dirty="0">
                <a:solidFill>
                  <a:srgbClr val="008000"/>
                </a:solidFill>
                <a:latin typeface="Arial" panose="020B0604020202020204" pitchFamily="34" charset="0"/>
                <a:ea typeface="宋体" panose="02010600030101010101" pitchFamily="2" charset="-122"/>
              </a:rPr>
              <a:t>“hello,world/n”</a:t>
            </a:r>
          </a:p>
        </p:txBody>
      </p:sp>
      <p:sp>
        <p:nvSpPr>
          <p:cNvPr id="657431" name="Line 23"/>
          <p:cNvSpPr/>
          <p:nvPr/>
        </p:nvSpPr>
        <p:spPr>
          <a:xfrm flipH="1" flipV="1">
            <a:off x="2149475" y="3062288"/>
            <a:ext cx="4427538" cy="14287"/>
          </a:xfrm>
          <a:prstGeom prst="line">
            <a:avLst/>
          </a:prstGeom>
          <a:ln w="38100" cap="flat" cmpd="sng">
            <a:solidFill>
              <a:srgbClr val="008000"/>
            </a:solidFill>
            <a:prstDash val="solid"/>
            <a:miter/>
            <a:headEnd type="none" w="med" len="med"/>
            <a:tailEnd type="none" w="med" len="med"/>
          </a:ln>
        </p:spPr>
      </p:sp>
      <p:sp>
        <p:nvSpPr>
          <p:cNvPr id="657432" name="Line 24"/>
          <p:cNvSpPr/>
          <p:nvPr/>
        </p:nvSpPr>
        <p:spPr>
          <a:xfrm flipV="1">
            <a:off x="2120900" y="2300288"/>
            <a:ext cx="0" cy="739775"/>
          </a:xfrm>
          <a:prstGeom prst="line">
            <a:avLst/>
          </a:prstGeom>
          <a:ln w="38100" cap="flat" cmpd="sng">
            <a:solidFill>
              <a:srgbClr val="008000"/>
            </a:solidFill>
            <a:prstDash val="solid"/>
            <a:miter/>
            <a:headEnd type="none" w="med" len="med"/>
            <a:tailEnd type="triangle" w="med" len="med"/>
          </a:ln>
        </p:spPr>
      </p:sp>
      <p:sp>
        <p:nvSpPr>
          <p:cNvPr id="657433" name="Line 25"/>
          <p:cNvSpPr/>
          <p:nvPr/>
        </p:nvSpPr>
        <p:spPr>
          <a:xfrm flipH="1" flipV="1">
            <a:off x="1773238" y="2295525"/>
            <a:ext cx="0" cy="1014413"/>
          </a:xfrm>
          <a:prstGeom prst="line">
            <a:avLst/>
          </a:prstGeom>
          <a:ln w="38100" cap="flat" cmpd="sng">
            <a:solidFill>
              <a:srgbClr val="008000"/>
            </a:solidFill>
            <a:prstDash val="solid"/>
            <a:miter/>
            <a:headEnd type="none" w="med" len="med"/>
            <a:tailEnd type="none" w="med" len="med"/>
          </a:ln>
        </p:spPr>
      </p:sp>
      <p:sp>
        <p:nvSpPr>
          <p:cNvPr id="657434" name="Line 26"/>
          <p:cNvSpPr/>
          <p:nvPr/>
        </p:nvSpPr>
        <p:spPr>
          <a:xfrm flipH="1" flipV="1">
            <a:off x="1849438" y="3322638"/>
            <a:ext cx="2351087" cy="28575"/>
          </a:xfrm>
          <a:prstGeom prst="line">
            <a:avLst/>
          </a:prstGeom>
          <a:ln w="38100" cap="flat" cmpd="sng">
            <a:solidFill>
              <a:srgbClr val="008000"/>
            </a:solidFill>
            <a:prstDash val="solid"/>
            <a:miter/>
            <a:headEnd type="none" w="med" len="med"/>
            <a:tailEnd type="none" w="med" len="med"/>
          </a:ln>
        </p:spPr>
      </p:sp>
      <p:sp>
        <p:nvSpPr>
          <p:cNvPr id="657435" name="Line 27"/>
          <p:cNvSpPr/>
          <p:nvPr/>
        </p:nvSpPr>
        <p:spPr>
          <a:xfrm flipV="1">
            <a:off x="4195763" y="3338513"/>
            <a:ext cx="0" cy="465137"/>
          </a:xfrm>
          <a:prstGeom prst="line">
            <a:avLst/>
          </a:prstGeom>
          <a:ln w="38100" cap="flat" cmpd="sng">
            <a:solidFill>
              <a:srgbClr val="008000"/>
            </a:solidFill>
            <a:prstDash val="solid"/>
            <a:miter/>
            <a:headEnd type="none" w="med" len="med"/>
            <a:tailEnd type="none" w="med" len="med"/>
          </a:ln>
        </p:spPr>
      </p:sp>
      <p:sp>
        <p:nvSpPr>
          <p:cNvPr id="657436" name="Line 28"/>
          <p:cNvSpPr/>
          <p:nvPr/>
        </p:nvSpPr>
        <p:spPr>
          <a:xfrm>
            <a:off x="3395663" y="3805238"/>
            <a:ext cx="798512" cy="0"/>
          </a:xfrm>
          <a:prstGeom prst="line">
            <a:avLst/>
          </a:prstGeom>
          <a:ln w="38100" cap="flat" cmpd="sng">
            <a:solidFill>
              <a:srgbClr val="008000"/>
            </a:solidFill>
            <a:prstDash val="solid"/>
            <a:miter/>
            <a:headEnd type="none" w="med" len="med"/>
            <a:tailEnd type="none" w="med" len="med"/>
          </a:ln>
        </p:spPr>
      </p:sp>
      <p:sp>
        <p:nvSpPr>
          <p:cNvPr id="657437" name="Line 29"/>
          <p:cNvSpPr/>
          <p:nvPr/>
        </p:nvSpPr>
        <p:spPr>
          <a:xfrm flipV="1">
            <a:off x="3381375" y="3786188"/>
            <a:ext cx="0" cy="741362"/>
          </a:xfrm>
          <a:prstGeom prst="line">
            <a:avLst/>
          </a:prstGeom>
          <a:ln w="38100" cap="flat" cmpd="sng">
            <a:solidFill>
              <a:srgbClr val="008000"/>
            </a:solidFill>
            <a:prstDash val="solid"/>
            <a:miter/>
            <a:headEnd type="triangle" w="med" len="med"/>
            <a:tailEnd type="none" w="med" len="med"/>
          </a:ln>
        </p:spPr>
      </p:sp>
      <p:sp>
        <p:nvSpPr>
          <p:cNvPr id="657439" name="Text Box 31"/>
          <p:cNvSpPr txBox="1"/>
          <p:nvPr/>
        </p:nvSpPr>
        <p:spPr>
          <a:xfrm>
            <a:off x="161925" y="5967413"/>
            <a:ext cx="8731250" cy="701675"/>
          </a:xfrm>
          <a:prstGeom prst="rect">
            <a:avLst/>
          </a:prstGeom>
          <a:solidFill>
            <a:schemeClr val="bg1"/>
          </a:solidFill>
          <a:ln w="9525">
            <a:noFill/>
          </a:ln>
        </p:spPr>
        <p:txBody>
          <a:bodyPr>
            <a:spAutoFit/>
          </a:bodyPr>
          <a:lstStyle/>
          <a:p>
            <a:r>
              <a:rPr lang="zh-CN" altLang="en-US" sz="2000" i="0" dirty="0">
                <a:solidFill>
                  <a:srgbClr val="CC0000"/>
                </a:solidFill>
                <a:latin typeface="Arial" panose="020B0604020202020204" pitchFamily="34" charset="0"/>
                <a:ea typeface="黑体" panose="02010609060101010101" pitchFamily="49" charset="-122"/>
              </a:rPr>
              <a:t>问题：</a:t>
            </a:r>
            <a:r>
              <a:rPr lang="en-US" altLang="zh-CN" sz="2000" i="0" dirty="0">
                <a:solidFill>
                  <a:srgbClr val="CC0000"/>
                </a:solidFill>
                <a:latin typeface="Arial" panose="020B0604020202020204" pitchFamily="34" charset="0"/>
                <a:ea typeface="黑体" panose="02010609060101010101" pitchFamily="49" charset="-122"/>
              </a:rPr>
              <a:t>hello</a:t>
            </a:r>
            <a:r>
              <a:rPr lang="zh-CN" altLang="en-US" sz="2000" i="0" dirty="0">
                <a:solidFill>
                  <a:srgbClr val="CC0000"/>
                </a:solidFill>
                <a:latin typeface="Arial" panose="020B0604020202020204" pitchFamily="34" charset="0"/>
                <a:ea typeface="黑体" panose="02010609060101010101" pitchFamily="49" charset="-122"/>
              </a:rPr>
              <a:t>程序何时被装？谁来装入？被谁启动？每次是否被装到相同的地方？</a:t>
            </a:r>
            <a:r>
              <a:rPr lang="en-US" altLang="zh-CN" sz="2000" i="0" dirty="0">
                <a:solidFill>
                  <a:srgbClr val="CC0000"/>
                </a:solidFill>
                <a:latin typeface="Arial" panose="020B0604020202020204" pitchFamily="34" charset="0"/>
                <a:ea typeface="黑体" panose="02010609060101010101" pitchFamily="49" charset="-122"/>
              </a:rPr>
              <a:t>Hello</a:t>
            </a:r>
            <a:r>
              <a:rPr lang="zh-CN" altLang="en-US" sz="2000" i="0" dirty="0">
                <a:solidFill>
                  <a:srgbClr val="CC0000"/>
                </a:solidFill>
                <a:latin typeface="Arial" panose="020B0604020202020204" pitchFamily="34" charset="0"/>
                <a:ea typeface="黑体" panose="02010609060101010101" pitchFamily="49" charset="-122"/>
              </a:rPr>
              <a:t>程序是否知道还有其他程序同时运行？是否能直接访问硬件资源？</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57427">
                                            <p:txEl>
                                              <p:pRg st="0" end="0"/>
                                            </p:txEl>
                                          </p:spTgt>
                                        </p:tgtEl>
                                        <p:attrNameLst>
                                          <p:attrName>style.visibility</p:attrName>
                                        </p:attrNameLst>
                                      </p:cBhvr>
                                      <p:to>
                                        <p:strVal val="visible"/>
                                      </p:to>
                                    </p:set>
                                    <p:animEffect transition="in" filter="blinds(horizontal)">
                                      <p:cBhvr>
                                        <p:cTn id="7" dur="500"/>
                                        <p:tgtEl>
                                          <p:spTgt spid="65742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57417"/>
                                        </p:tgtEl>
                                        <p:attrNameLst>
                                          <p:attrName>style.visibility</p:attrName>
                                        </p:attrNameLst>
                                      </p:cBhvr>
                                      <p:to>
                                        <p:strVal val="visible"/>
                                      </p:to>
                                    </p:set>
                                    <p:animEffect transition="in" filter="blinds(horizontal)">
                                      <p:cBhvr>
                                        <p:cTn id="12" dur="500"/>
                                        <p:tgtEl>
                                          <p:spTgt spid="657417"/>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657412"/>
                                        </p:tgtEl>
                                        <p:attrNameLst>
                                          <p:attrName>style.visibility</p:attrName>
                                        </p:attrNameLst>
                                      </p:cBhvr>
                                      <p:to>
                                        <p:strVal val="visible"/>
                                      </p:to>
                                    </p:set>
                                    <p:animEffect transition="in" filter="slide(fromBottom)">
                                      <p:cBhvr>
                                        <p:cTn id="17" dur="500"/>
                                        <p:tgtEl>
                                          <p:spTgt spid="657412"/>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8" fill="hold" nodeType="clickEffect">
                                  <p:stCondLst>
                                    <p:cond delay="0"/>
                                  </p:stCondLst>
                                  <p:childTnLst>
                                    <p:set>
                                      <p:cBhvr>
                                        <p:cTn id="21" dur="1" fill="hold">
                                          <p:stCondLst>
                                            <p:cond delay="0"/>
                                          </p:stCondLst>
                                        </p:cTn>
                                        <p:tgtEl>
                                          <p:spTgt spid="657413"/>
                                        </p:tgtEl>
                                        <p:attrNameLst>
                                          <p:attrName>style.visibility</p:attrName>
                                        </p:attrNameLst>
                                      </p:cBhvr>
                                      <p:to>
                                        <p:strVal val="visible"/>
                                      </p:to>
                                    </p:set>
                                    <p:animEffect transition="in" filter="slide(fromLeft)">
                                      <p:cBhvr>
                                        <p:cTn id="22" dur="500"/>
                                        <p:tgtEl>
                                          <p:spTgt spid="657413"/>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657414"/>
                                        </p:tgtEl>
                                        <p:attrNameLst>
                                          <p:attrName>style.visibility</p:attrName>
                                        </p:attrNameLst>
                                      </p:cBhvr>
                                      <p:to>
                                        <p:strVal val="visible"/>
                                      </p:to>
                                    </p:set>
                                    <p:animEffect transition="in" filter="slide(fromBottom)">
                                      <p:cBhvr>
                                        <p:cTn id="27" dur="500"/>
                                        <p:tgtEl>
                                          <p:spTgt spid="657414"/>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2" fill="hold" nodeType="clickEffect">
                                  <p:stCondLst>
                                    <p:cond delay="0"/>
                                  </p:stCondLst>
                                  <p:childTnLst>
                                    <p:set>
                                      <p:cBhvr>
                                        <p:cTn id="31" dur="1" fill="hold">
                                          <p:stCondLst>
                                            <p:cond delay="0"/>
                                          </p:stCondLst>
                                        </p:cTn>
                                        <p:tgtEl>
                                          <p:spTgt spid="657415"/>
                                        </p:tgtEl>
                                        <p:attrNameLst>
                                          <p:attrName>style.visibility</p:attrName>
                                        </p:attrNameLst>
                                      </p:cBhvr>
                                      <p:to>
                                        <p:strVal val="visible"/>
                                      </p:to>
                                    </p:set>
                                    <p:animEffect transition="in" filter="slide(fromRight)">
                                      <p:cBhvr>
                                        <p:cTn id="32" dur="500"/>
                                        <p:tgtEl>
                                          <p:spTgt spid="657415"/>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nodeType="clickEffect">
                                  <p:stCondLst>
                                    <p:cond delay="0"/>
                                  </p:stCondLst>
                                  <p:childTnLst>
                                    <p:set>
                                      <p:cBhvr>
                                        <p:cTn id="36" dur="1" fill="hold">
                                          <p:stCondLst>
                                            <p:cond delay="0"/>
                                          </p:stCondLst>
                                        </p:cTn>
                                        <p:tgtEl>
                                          <p:spTgt spid="657416"/>
                                        </p:tgtEl>
                                        <p:attrNameLst>
                                          <p:attrName>style.visibility</p:attrName>
                                        </p:attrNameLst>
                                      </p:cBhvr>
                                      <p:to>
                                        <p:strVal val="visible"/>
                                      </p:to>
                                    </p:set>
                                    <p:animEffect transition="in" filter="slide(fromBottom)">
                                      <p:cBhvr>
                                        <p:cTn id="37" dur="500"/>
                                        <p:tgtEl>
                                          <p:spTgt spid="657416"/>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1" fill="hold" nodeType="clickEffect">
                                  <p:stCondLst>
                                    <p:cond delay="0"/>
                                  </p:stCondLst>
                                  <p:childTnLst>
                                    <p:set>
                                      <p:cBhvr>
                                        <p:cTn id="41" dur="1" fill="hold">
                                          <p:stCondLst>
                                            <p:cond delay="0"/>
                                          </p:stCondLst>
                                        </p:cTn>
                                        <p:tgtEl>
                                          <p:spTgt spid="657420"/>
                                        </p:tgtEl>
                                        <p:attrNameLst>
                                          <p:attrName>style.visibility</p:attrName>
                                        </p:attrNameLst>
                                      </p:cBhvr>
                                      <p:to>
                                        <p:strVal val="visible"/>
                                      </p:to>
                                    </p:set>
                                    <p:animEffect transition="in" filter="slide(fromTop)">
                                      <p:cBhvr>
                                        <p:cTn id="42" dur="500"/>
                                        <p:tgtEl>
                                          <p:spTgt spid="657420"/>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8" fill="hold" nodeType="clickEffect">
                                  <p:stCondLst>
                                    <p:cond delay="0"/>
                                  </p:stCondLst>
                                  <p:childTnLst>
                                    <p:set>
                                      <p:cBhvr>
                                        <p:cTn id="46" dur="1" fill="hold">
                                          <p:stCondLst>
                                            <p:cond delay="0"/>
                                          </p:stCondLst>
                                        </p:cTn>
                                        <p:tgtEl>
                                          <p:spTgt spid="657421"/>
                                        </p:tgtEl>
                                        <p:attrNameLst>
                                          <p:attrName>style.visibility</p:attrName>
                                        </p:attrNameLst>
                                      </p:cBhvr>
                                      <p:to>
                                        <p:strVal val="visible"/>
                                      </p:to>
                                    </p:set>
                                    <p:animEffect transition="in" filter="slide(fromLeft)">
                                      <p:cBhvr>
                                        <p:cTn id="47" dur="500"/>
                                        <p:tgtEl>
                                          <p:spTgt spid="657421"/>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657428"/>
                                        </p:tgtEl>
                                        <p:attrNameLst>
                                          <p:attrName>style.visibility</p:attrName>
                                        </p:attrNameLst>
                                      </p:cBhvr>
                                      <p:to>
                                        <p:strVal val="visible"/>
                                      </p:to>
                                    </p:set>
                                    <p:animEffect transition="in" filter="blinds(horizontal)">
                                      <p:cBhvr>
                                        <p:cTn id="52" dur="500"/>
                                        <p:tgtEl>
                                          <p:spTgt spid="657428"/>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nodeType="clickEffect">
                                  <p:stCondLst>
                                    <p:cond delay="0"/>
                                  </p:stCondLst>
                                  <p:childTnLst>
                                    <p:set>
                                      <p:cBhvr>
                                        <p:cTn id="56" dur="1" fill="hold">
                                          <p:stCondLst>
                                            <p:cond delay="0"/>
                                          </p:stCondLst>
                                        </p:cTn>
                                        <p:tgtEl>
                                          <p:spTgt spid="657427">
                                            <p:txEl>
                                              <p:pRg st="1" end="1"/>
                                            </p:txEl>
                                          </p:spTgt>
                                        </p:tgtEl>
                                        <p:attrNameLst>
                                          <p:attrName>style.visibility</p:attrName>
                                        </p:attrNameLst>
                                      </p:cBhvr>
                                      <p:to>
                                        <p:strVal val="visible"/>
                                      </p:to>
                                    </p:set>
                                    <p:animEffect transition="in" filter="blinds(horizontal)">
                                      <p:cBhvr>
                                        <p:cTn id="57" dur="500"/>
                                        <p:tgtEl>
                                          <p:spTgt spid="657427">
                                            <p:txEl>
                                              <p:pRg st="1" end="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657426"/>
                                        </p:tgtEl>
                                        <p:attrNameLst>
                                          <p:attrName>style.visibility</p:attrName>
                                        </p:attrNameLst>
                                      </p:cBhvr>
                                      <p:to>
                                        <p:strVal val="visible"/>
                                      </p:to>
                                    </p:set>
                                    <p:animEffect transition="in" filter="blinds(horizontal)">
                                      <p:cBhvr>
                                        <p:cTn id="62" dur="500"/>
                                        <p:tgtEl>
                                          <p:spTgt spid="657426"/>
                                        </p:tgtEl>
                                      </p:cBhvr>
                                    </p:animEffect>
                                  </p:childTnLst>
                                </p:cTn>
                              </p:par>
                            </p:childTnLst>
                          </p:cTn>
                        </p:par>
                      </p:childTnLst>
                    </p:cTn>
                  </p:par>
                  <p:par>
                    <p:cTn id="63" fill="hold">
                      <p:stCondLst>
                        <p:cond delay="indefinite"/>
                      </p:stCondLst>
                      <p:childTnLst>
                        <p:par>
                          <p:cTn id="64" fill="hold">
                            <p:stCondLst>
                              <p:cond delay="0"/>
                            </p:stCondLst>
                            <p:childTnLst>
                              <p:par>
                                <p:cTn id="65" presetID="12" presetClass="entr" presetSubtype="4" fill="hold" nodeType="clickEffect">
                                  <p:stCondLst>
                                    <p:cond delay="0"/>
                                  </p:stCondLst>
                                  <p:childTnLst>
                                    <p:set>
                                      <p:cBhvr>
                                        <p:cTn id="66" dur="1" fill="hold">
                                          <p:stCondLst>
                                            <p:cond delay="0"/>
                                          </p:stCondLst>
                                        </p:cTn>
                                        <p:tgtEl>
                                          <p:spTgt spid="657422"/>
                                        </p:tgtEl>
                                        <p:attrNameLst>
                                          <p:attrName>style.visibility</p:attrName>
                                        </p:attrNameLst>
                                      </p:cBhvr>
                                      <p:to>
                                        <p:strVal val="visible"/>
                                      </p:to>
                                    </p:set>
                                    <p:animEffect transition="in" filter="slide(fromBottom)">
                                      <p:cBhvr>
                                        <p:cTn id="67" dur="500"/>
                                        <p:tgtEl>
                                          <p:spTgt spid="657422"/>
                                        </p:tgtEl>
                                      </p:cBhvr>
                                    </p:animEffect>
                                  </p:childTnLst>
                                </p:cTn>
                              </p:par>
                            </p:childTnLst>
                          </p:cTn>
                        </p:par>
                      </p:childTnLst>
                    </p:cTn>
                  </p:par>
                  <p:par>
                    <p:cTn id="68" fill="hold">
                      <p:stCondLst>
                        <p:cond delay="indefinite"/>
                      </p:stCondLst>
                      <p:childTnLst>
                        <p:par>
                          <p:cTn id="69" fill="hold">
                            <p:stCondLst>
                              <p:cond delay="0"/>
                            </p:stCondLst>
                            <p:childTnLst>
                              <p:par>
                                <p:cTn id="70" presetID="12" presetClass="entr" presetSubtype="2" fill="hold" nodeType="clickEffect">
                                  <p:stCondLst>
                                    <p:cond delay="0"/>
                                  </p:stCondLst>
                                  <p:childTnLst>
                                    <p:set>
                                      <p:cBhvr>
                                        <p:cTn id="71" dur="1" fill="hold">
                                          <p:stCondLst>
                                            <p:cond delay="0"/>
                                          </p:stCondLst>
                                        </p:cTn>
                                        <p:tgtEl>
                                          <p:spTgt spid="657423"/>
                                        </p:tgtEl>
                                        <p:attrNameLst>
                                          <p:attrName>style.visibility</p:attrName>
                                        </p:attrNameLst>
                                      </p:cBhvr>
                                      <p:to>
                                        <p:strVal val="visible"/>
                                      </p:to>
                                    </p:set>
                                    <p:animEffect transition="in" filter="slide(fromRight)">
                                      <p:cBhvr>
                                        <p:cTn id="72" dur="500"/>
                                        <p:tgtEl>
                                          <p:spTgt spid="657423"/>
                                        </p:tgtEl>
                                      </p:cBhvr>
                                    </p:animEffect>
                                  </p:childTnLst>
                                </p:cTn>
                              </p:par>
                            </p:childTnLst>
                          </p:cTn>
                        </p:par>
                      </p:childTnLst>
                    </p:cTn>
                  </p:par>
                  <p:par>
                    <p:cTn id="73" fill="hold">
                      <p:stCondLst>
                        <p:cond delay="indefinite"/>
                      </p:stCondLst>
                      <p:childTnLst>
                        <p:par>
                          <p:cTn id="74" fill="hold">
                            <p:stCondLst>
                              <p:cond delay="0"/>
                            </p:stCondLst>
                            <p:childTnLst>
                              <p:par>
                                <p:cTn id="75" presetID="12" presetClass="entr" presetSubtype="4" fill="hold" nodeType="clickEffect">
                                  <p:stCondLst>
                                    <p:cond delay="0"/>
                                  </p:stCondLst>
                                  <p:childTnLst>
                                    <p:set>
                                      <p:cBhvr>
                                        <p:cTn id="76" dur="1" fill="hold">
                                          <p:stCondLst>
                                            <p:cond delay="0"/>
                                          </p:stCondLst>
                                        </p:cTn>
                                        <p:tgtEl>
                                          <p:spTgt spid="657424"/>
                                        </p:tgtEl>
                                        <p:attrNameLst>
                                          <p:attrName>style.visibility</p:attrName>
                                        </p:attrNameLst>
                                      </p:cBhvr>
                                      <p:to>
                                        <p:strVal val="visible"/>
                                      </p:to>
                                    </p:set>
                                    <p:animEffect transition="in" filter="slide(fromBottom)">
                                      <p:cBhvr>
                                        <p:cTn id="77" dur="500"/>
                                        <p:tgtEl>
                                          <p:spTgt spid="657424"/>
                                        </p:tgtEl>
                                      </p:cBhvr>
                                    </p:animEffect>
                                  </p:childTnLst>
                                </p:cTn>
                              </p:par>
                            </p:childTnLst>
                          </p:cTn>
                        </p:par>
                      </p:childTnLst>
                    </p:cTn>
                  </p:par>
                  <p:par>
                    <p:cTn id="78" fill="hold">
                      <p:stCondLst>
                        <p:cond delay="indefinite"/>
                      </p:stCondLst>
                      <p:childTnLst>
                        <p:par>
                          <p:cTn id="79" fill="hold">
                            <p:stCondLst>
                              <p:cond delay="0"/>
                            </p:stCondLst>
                            <p:childTnLst>
                              <p:par>
                                <p:cTn id="80" presetID="12" presetClass="entr" presetSubtype="8" fill="hold" nodeType="clickEffect">
                                  <p:stCondLst>
                                    <p:cond delay="0"/>
                                  </p:stCondLst>
                                  <p:childTnLst>
                                    <p:set>
                                      <p:cBhvr>
                                        <p:cTn id="81" dur="1" fill="hold">
                                          <p:stCondLst>
                                            <p:cond delay="0"/>
                                          </p:stCondLst>
                                        </p:cTn>
                                        <p:tgtEl>
                                          <p:spTgt spid="657425"/>
                                        </p:tgtEl>
                                        <p:attrNameLst>
                                          <p:attrName>style.visibility</p:attrName>
                                        </p:attrNameLst>
                                      </p:cBhvr>
                                      <p:to>
                                        <p:strVal val="visible"/>
                                      </p:to>
                                    </p:set>
                                    <p:animEffect transition="in" filter="slide(fromLeft)">
                                      <p:cBhvr>
                                        <p:cTn id="82" dur="500"/>
                                        <p:tgtEl>
                                          <p:spTgt spid="657425"/>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grpId="0" nodeType="clickEffect">
                                  <p:stCondLst>
                                    <p:cond delay="0"/>
                                  </p:stCondLst>
                                  <p:childTnLst>
                                    <p:set>
                                      <p:cBhvr>
                                        <p:cTn id="86" dur="1" fill="hold">
                                          <p:stCondLst>
                                            <p:cond delay="0"/>
                                          </p:stCondLst>
                                        </p:cTn>
                                        <p:tgtEl>
                                          <p:spTgt spid="657429"/>
                                        </p:tgtEl>
                                        <p:attrNameLst>
                                          <p:attrName>style.visibility</p:attrName>
                                        </p:attrNameLst>
                                      </p:cBhvr>
                                      <p:to>
                                        <p:strVal val="visible"/>
                                      </p:to>
                                    </p:set>
                                    <p:animEffect transition="in" filter="blinds(horizontal)">
                                      <p:cBhvr>
                                        <p:cTn id="87" dur="500"/>
                                        <p:tgtEl>
                                          <p:spTgt spid="657429"/>
                                        </p:tgtEl>
                                      </p:cBhvr>
                                    </p:animEffect>
                                  </p:childTnLst>
                                </p:cTn>
                              </p:par>
                            </p:childTnLst>
                          </p:cTn>
                        </p:par>
                      </p:childTnLst>
                    </p:cTn>
                  </p:par>
                  <p:par>
                    <p:cTn id="88" fill="hold">
                      <p:stCondLst>
                        <p:cond delay="indefinite"/>
                      </p:stCondLst>
                      <p:childTnLst>
                        <p:par>
                          <p:cTn id="89" fill="hold">
                            <p:stCondLst>
                              <p:cond delay="0"/>
                            </p:stCondLst>
                            <p:childTnLst>
                              <p:par>
                                <p:cTn id="90" presetID="3" presetClass="entr" presetSubtype="10" fill="hold" nodeType="clickEffect">
                                  <p:stCondLst>
                                    <p:cond delay="0"/>
                                  </p:stCondLst>
                                  <p:childTnLst>
                                    <p:set>
                                      <p:cBhvr>
                                        <p:cTn id="91" dur="1" fill="hold">
                                          <p:stCondLst>
                                            <p:cond delay="0"/>
                                          </p:stCondLst>
                                        </p:cTn>
                                        <p:tgtEl>
                                          <p:spTgt spid="657427">
                                            <p:txEl>
                                              <p:pRg st="2" end="2"/>
                                            </p:txEl>
                                          </p:spTgt>
                                        </p:tgtEl>
                                        <p:attrNameLst>
                                          <p:attrName>style.visibility</p:attrName>
                                        </p:attrNameLst>
                                      </p:cBhvr>
                                      <p:to>
                                        <p:strVal val="visible"/>
                                      </p:to>
                                    </p:set>
                                    <p:animEffect transition="in" filter="blinds(horizontal)">
                                      <p:cBhvr>
                                        <p:cTn id="92" dur="500"/>
                                        <p:tgtEl>
                                          <p:spTgt spid="657427">
                                            <p:txEl>
                                              <p:pRg st="2" end="2"/>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12" presetClass="entr" presetSubtype="2" fill="hold" nodeType="clickEffect">
                                  <p:stCondLst>
                                    <p:cond delay="0"/>
                                  </p:stCondLst>
                                  <p:childTnLst>
                                    <p:set>
                                      <p:cBhvr>
                                        <p:cTn id="96" dur="1" fill="hold">
                                          <p:stCondLst>
                                            <p:cond delay="0"/>
                                          </p:stCondLst>
                                        </p:cTn>
                                        <p:tgtEl>
                                          <p:spTgt spid="657431"/>
                                        </p:tgtEl>
                                        <p:attrNameLst>
                                          <p:attrName>style.visibility</p:attrName>
                                        </p:attrNameLst>
                                      </p:cBhvr>
                                      <p:to>
                                        <p:strVal val="visible"/>
                                      </p:to>
                                    </p:set>
                                    <p:animEffect transition="in" filter="slide(fromRight)">
                                      <p:cBhvr>
                                        <p:cTn id="97" dur="500"/>
                                        <p:tgtEl>
                                          <p:spTgt spid="657431"/>
                                        </p:tgtEl>
                                      </p:cBhvr>
                                    </p:animEffect>
                                  </p:childTnLst>
                                </p:cTn>
                              </p:par>
                            </p:childTnLst>
                          </p:cTn>
                        </p:par>
                      </p:childTnLst>
                    </p:cTn>
                  </p:par>
                  <p:par>
                    <p:cTn id="98" fill="hold">
                      <p:stCondLst>
                        <p:cond delay="indefinite"/>
                      </p:stCondLst>
                      <p:childTnLst>
                        <p:par>
                          <p:cTn id="99" fill="hold">
                            <p:stCondLst>
                              <p:cond delay="0"/>
                            </p:stCondLst>
                            <p:childTnLst>
                              <p:par>
                                <p:cTn id="100" presetID="12" presetClass="entr" presetSubtype="4" fill="hold" nodeType="clickEffect">
                                  <p:stCondLst>
                                    <p:cond delay="0"/>
                                  </p:stCondLst>
                                  <p:childTnLst>
                                    <p:set>
                                      <p:cBhvr>
                                        <p:cTn id="101" dur="1" fill="hold">
                                          <p:stCondLst>
                                            <p:cond delay="0"/>
                                          </p:stCondLst>
                                        </p:cTn>
                                        <p:tgtEl>
                                          <p:spTgt spid="657432"/>
                                        </p:tgtEl>
                                        <p:attrNameLst>
                                          <p:attrName>style.visibility</p:attrName>
                                        </p:attrNameLst>
                                      </p:cBhvr>
                                      <p:to>
                                        <p:strVal val="visible"/>
                                      </p:to>
                                    </p:set>
                                    <p:animEffect transition="in" filter="slide(fromBottom)">
                                      <p:cBhvr>
                                        <p:cTn id="102" dur="500"/>
                                        <p:tgtEl>
                                          <p:spTgt spid="657432"/>
                                        </p:tgtEl>
                                      </p:cBhvr>
                                    </p:animEffect>
                                  </p:childTnLst>
                                </p:cTn>
                              </p:par>
                            </p:childTnLst>
                          </p:cTn>
                        </p:par>
                      </p:childTnLst>
                    </p:cTn>
                  </p:par>
                  <p:par>
                    <p:cTn id="103" fill="hold">
                      <p:stCondLst>
                        <p:cond delay="indefinite"/>
                      </p:stCondLst>
                      <p:childTnLst>
                        <p:par>
                          <p:cTn id="104" fill="hold">
                            <p:stCondLst>
                              <p:cond delay="0"/>
                            </p:stCondLst>
                            <p:childTnLst>
                              <p:par>
                                <p:cTn id="105" presetID="12" presetClass="entr" presetSubtype="1" fill="hold" nodeType="clickEffect">
                                  <p:stCondLst>
                                    <p:cond delay="0"/>
                                  </p:stCondLst>
                                  <p:childTnLst>
                                    <p:set>
                                      <p:cBhvr>
                                        <p:cTn id="106" dur="1" fill="hold">
                                          <p:stCondLst>
                                            <p:cond delay="0"/>
                                          </p:stCondLst>
                                        </p:cTn>
                                        <p:tgtEl>
                                          <p:spTgt spid="657433"/>
                                        </p:tgtEl>
                                        <p:attrNameLst>
                                          <p:attrName>style.visibility</p:attrName>
                                        </p:attrNameLst>
                                      </p:cBhvr>
                                      <p:to>
                                        <p:strVal val="visible"/>
                                      </p:to>
                                    </p:set>
                                    <p:animEffect transition="in" filter="slide(fromTop)">
                                      <p:cBhvr>
                                        <p:cTn id="107" dur="500"/>
                                        <p:tgtEl>
                                          <p:spTgt spid="657433"/>
                                        </p:tgtEl>
                                      </p:cBhvr>
                                    </p:animEffect>
                                  </p:childTnLst>
                                </p:cTn>
                              </p:par>
                            </p:childTnLst>
                          </p:cTn>
                        </p:par>
                      </p:childTnLst>
                    </p:cTn>
                  </p:par>
                  <p:par>
                    <p:cTn id="108" fill="hold">
                      <p:stCondLst>
                        <p:cond delay="indefinite"/>
                      </p:stCondLst>
                      <p:childTnLst>
                        <p:par>
                          <p:cTn id="109" fill="hold">
                            <p:stCondLst>
                              <p:cond delay="0"/>
                            </p:stCondLst>
                            <p:childTnLst>
                              <p:par>
                                <p:cTn id="110" presetID="12" presetClass="entr" presetSubtype="8" fill="hold" nodeType="clickEffect">
                                  <p:stCondLst>
                                    <p:cond delay="0"/>
                                  </p:stCondLst>
                                  <p:childTnLst>
                                    <p:set>
                                      <p:cBhvr>
                                        <p:cTn id="111" dur="1" fill="hold">
                                          <p:stCondLst>
                                            <p:cond delay="0"/>
                                          </p:stCondLst>
                                        </p:cTn>
                                        <p:tgtEl>
                                          <p:spTgt spid="657434"/>
                                        </p:tgtEl>
                                        <p:attrNameLst>
                                          <p:attrName>style.visibility</p:attrName>
                                        </p:attrNameLst>
                                      </p:cBhvr>
                                      <p:to>
                                        <p:strVal val="visible"/>
                                      </p:to>
                                    </p:set>
                                    <p:animEffect transition="in" filter="slide(fromLeft)">
                                      <p:cBhvr>
                                        <p:cTn id="112" dur="500"/>
                                        <p:tgtEl>
                                          <p:spTgt spid="657434"/>
                                        </p:tgtEl>
                                      </p:cBhvr>
                                    </p:animEffect>
                                  </p:childTnLst>
                                </p:cTn>
                              </p:par>
                            </p:childTnLst>
                          </p:cTn>
                        </p:par>
                      </p:childTnLst>
                    </p:cTn>
                  </p:par>
                  <p:par>
                    <p:cTn id="113" fill="hold">
                      <p:stCondLst>
                        <p:cond delay="indefinite"/>
                      </p:stCondLst>
                      <p:childTnLst>
                        <p:par>
                          <p:cTn id="114" fill="hold">
                            <p:stCondLst>
                              <p:cond delay="0"/>
                            </p:stCondLst>
                            <p:childTnLst>
                              <p:par>
                                <p:cTn id="115" presetID="12" presetClass="entr" presetSubtype="1" fill="hold" nodeType="clickEffect">
                                  <p:stCondLst>
                                    <p:cond delay="0"/>
                                  </p:stCondLst>
                                  <p:childTnLst>
                                    <p:set>
                                      <p:cBhvr>
                                        <p:cTn id="116" dur="1" fill="hold">
                                          <p:stCondLst>
                                            <p:cond delay="0"/>
                                          </p:stCondLst>
                                        </p:cTn>
                                        <p:tgtEl>
                                          <p:spTgt spid="657435"/>
                                        </p:tgtEl>
                                        <p:attrNameLst>
                                          <p:attrName>style.visibility</p:attrName>
                                        </p:attrNameLst>
                                      </p:cBhvr>
                                      <p:to>
                                        <p:strVal val="visible"/>
                                      </p:to>
                                    </p:set>
                                    <p:animEffect transition="in" filter="slide(fromTop)">
                                      <p:cBhvr>
                                        <p:cTn id="117" dur="500"/>
                                        <p:tgtEl>
                                          <p:spTgt spid="657435"/>
                                        </p:tgtEl>
                                      </p:cBhvr>
                                    </p:animEffect>
                                  </p:childTnLst>
                                </p:cTn>
                              </p:par>
                            </p:childTnLst>
                          </p:cTn>
                        </p:par>
                      </p:childTnLst>
                    </p:cTn>
                  </p:par>
                  <p:par>
                    <p:cTn id="118" fill="hold">
                      <p:stCondLst>
                        <p:cond delay="indefinite"/>
                      </p:stCondLst>
                      <p:childTnLst>
                        <p:par>
                          <p:cTn id="119" fill="hold">
                            <p:stCondLst>
                              <p:cond delay="0"/>
                            </p:stCondLst>
                            <p:childTnLst>
                              <p:par>
                                <p:cTn id="120" presetID="12" presetClass="entr" presetSubtype="2" fill="hold" nodeType="clickEffect">
                                  <p:stCondLst>
                                    <p:cond delay="0"/>
                                  </p:stCondLst>
                                  <p:childTnLst>
                                    <p:set>
                                      <p:cBhvr>
                                        <p:cTn id="121" dur="1" fill="hold">
                                          <p:stCondLst>
                                            <p:cond delay="0"/>
                                          </p:stCondLst>
                                        </p:cTn>
                                        <p:tgtEl>
                                          <p:spTgt spid="657436"/>
                                        </p:tgtEl>
                                        <p:attrNameLst>
                                          <p:attrName>style.visibility</p:attrName>
                                        </p:attrNameLst>
                                      </p:cBhvr>
                                      <p:to>
                                        <p:strVal val="visible"/>
                                      </p:to>
                                    </p:set>
                                    <p:animEffect transition="in" filter="slide(fromRight)">
                                      <p:cBhvr>
                                        <p:cTn id="122" dur="500"/>
                                        <p:tgtEl>
                                          <p:spTgt spid="657436"/>
                                        </p:tgtEl>
                                      </p:cBhvr>
                                    </p:animEffect>
                                  </p:childTnLst>
                                </p:cTn>
                              </p:par>
                            </p:childTnLst>
                          </p:cTn>
                        </p:par>
                      </p:childTnLst>
                    </p:cTn>
                  </p:par>
                  <p:par>
                    <p:cTn id="123" fill="hold">
                      <p:stCondLst>
                        <p:cond delay="indefinite"/>
                      </p:stCondLst>
                      <p:childTnLst>
                        <p:par>
                          <p:cTn id="124" fill="hold">
                            <p:stCondLst>
                              <p:cond delay="0"/>
                            </p:stCondLst>
                            <p:childTnLst>
                              <p:par>
                                <p:cTn id="125" presetID="12" presetClass="entr" presetSubtype="1" fill="hold" nodeType="clickEffect">
                                  <p:stCondLst>
                                    <p:cond delay="0"/>
                                  </p:stCondLst>
                                  <p:childTnLst>
                                    <p:set>
                                      <p:cBhvr>
                                        <p:cTn id="126" dur="1" fill="hold">
                                          <p:stCondLst>
                                            <p:cond delay="0"/>
                                          </p:stCondLst>
                                        </p:cTn>
                                        <p:tgtEl>
                                          <p:spTgt spid="657437"/>
                                        </p:tgtEl>
                                        <p:attrNameLst>
                                          <p:attrName>style.visibility</p:attrName>
                                        </p:attrNameLst>
                                      </p:cBhvr>
                                      <p:to>
                                        <p:strVal val="visible"/>
                                      </p:to>
                                    </p:set>
                                    <p:animEffect transition="in" filter="slide(fromTop)">
                                      <p:cBhvr>
                                        <p:cTn id="127" dur="500"/>
                                        <p:tgtEl>
                                          <p:spTgt spid="657437"/>
                                        </p:tgtEl>
                                      </p:cBhvr>
                                    </p:animEffect>
                                  </p:childTnLst>
                                </p:cTn>
                              </p:par>
                            </p:childTnLst>
                          </p:cTn>
                        </p:par>
                      </p:childTnLst>
                    </p:cTn>
                  </p:par>
                  <p:par>
                    <p:cTn id="128" fill="hold">
                      <p:stCondLst>
                        <p:cond delay="indefinite"/>
                      </p:stCondLst>
                      <p:childTnLst>
                        <p:par>
                          <p:cTn id="129" fill="hold">
                            <p:stCondLst>
                              <p:cond delay="0"/>
                            </p:stCondLst>
                            <p:childTnLst>
                              <p:par>
                                <p:cTn id="130" presetID="3" presetClass="entr" presetSubtype="10" fill="hold" grpId="0" nodeType="clickEffect">
                                  <p:stCondLst>
                                    <p:cond delay="0"/>
                                  </p:stCondLst>
                                  <p:childTnLst>
                                    <p:set>
                                      <p:cBhvr>
                                        <p:cTn id="131" dur="1" fill="hold">
                                          <p:stCondLst>
                                            <p:cond delay="0"/>
                                          </p:stCondLst>
                                        </p:cTn>
                                        <p:tgtEl>
                                          <p:spTgt spid="657430"/>
                                        </p:tgtEl>
                                        <p:attrNameLst>
                                          <p:attrName>style.visibility</p:attrName>
                                        </p:attrNameLst>
                                      </p:cBhvr>
                                      <p:to>
                                        <p:strVal val="visible"/>
                                      </p:to>
                                    </p:set>
                                    <p:animEffect transition="in" filter="blinds(horizontal)">
                                      <p:cBhvr>
                                        <p:cTn id="132" dur="500"/>
                                        <p:tgtEl>
                                          <p:spTgt spid="657430"/>
                                        </p:tgtEl>
                                      </p:cBhvr>
                                    </p:animEffect>
                                  </p:childTnLst>
                                </p:cTn>
                              </p:par>
                            </p:childTnLst>
                          </p:cTn>
                        </p:par>
                      </p:childTnLst>
                    </p:cTn>
                  </p:par>
                  <p:par>
                    <p:cTn id="133" fill="hold">
                      <p:stCondLst>
                        <p:cond delay="indefinite"/>
                      </p:stCondLst>
                      <p:childTnLst>
                        <p:par>
                          <p:cTn id="134" fill="hold">
                            <p:stCondLst>
                              <p:cond delay="0"/>
                            </p:stCondLst>
                            <p:childTnLst>
                              <p:par>
                                <p:cTn id="135" presetID="3" presetClass="entr" presetSubtype="10" fill="hold" nodeType="clickEffect">
                                  <p:stCondLst>
                                    <p:cond delay="0"/>
                                  </p:stCondLst>
                                  <p:childTnLst>
                                    <p:set>
                                      <p:cBhvr>
                                        <p:cTn id="136" dur="1" fill="hold">
                                          <p:stCondLst>
                                            <p:cond delay="0"/>
                                          </p:stCondLst>
                                        </p:cTn>
                                        <p:tgtEl>
                                          <p:spTgt spid="657439">
                                            <p:txEl>
                                              <p:pRg st="0" end="0"/>
                                            </p:txEl>
                                          </p:spTgt>
                                        </p:tgtEl>
                                        <p:attrNameLst>
                                          <p:attrName>style.visibility</p:attrName>
                                        </p:attrNameLst>
                                      </p:cBhvr>
                                      <p:to>
                                        <p:strVal val="visible"/>
                                      </p:to>
                                    </p:set>
                                    <p:animEffect transition="in" filter="blinds(horizontal)">
                                      <p:cBhvr>
                                        <p:cTn id="137" dur="500"/>
                                        <p:tgtEl>
                                          <p:spTgt spid="65743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7426" grpId="0" animBg="1"/>
      <p:bldP spid="657428" grpId="0"/>
      <p:bldP spid="657429" grpId="0"/>
      <p:bldP spid="657430"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p:cNvSpPr>
          <p:nvPr>
            <p:ph type="title"/>
          </p:nvPr>
        </p:nvSpPr>
        <p:spPr>
          <a:xfrm>
            <a:off x="800100" y="228600"/>
            <a:ext cx="7545388" cy="474663"/>
          </a:xfrm>
          <a:ln/>
        </p:spPr>
        <p:txBody>
          <a:bodyPr vert="horz" wrap="square" lIns="91440" tIns="45720" rIns="91440" bIns="45720" anchor="ctr" anchorCtr="0"/>
          <a:lstStyle/>
          <a:p>
            <a:pPr eaLnBrk="1" hangingPunct="1"/>
            <a:r>
              <a:rPr lang="zh-CN" altLang="en-US" dirty="0"/>
              <a:t>操作系统在程序执行过程中的作用</a:t>
            </a:r>
          </a:p>
        </p:txBody>
      </p:sp>
      <p:sp>
        <p:nvSpPr>
          <p:cNvPr id="658435" name="Rectangle 3"/>
          <p:cNvSpPr>
            <a:spLocks noGrp="1"/>
          </p:cNvSpPr>
          <p:nvPr>
            <p:ph type="body" sz="half" idx="1" hasCustomPrompt="1"/>
          </p:nvPr>
        </p:nvSpPr>
        <p:spPr>
          <a:xfrm>
            <a:off x="161925" y="962025"/>
            <a:ext cx="8982075" cy="5481638"/>
          </a:xfrm>
          <a:ln/>
        </p:spPr>
        <p:txBody>
          <a:bodyPr vert="horz" wrap="square" lIns="91440" tIns="45720" rIns="91440" bIns="45720" anchor="t" anchorCtr="0"/>
          <a:lstStyle/>
          <a:p>
            <a:pPr marL="203200" indent="-203200" eaLnBrk="1" hangingPunct="1">
              <a:lnSpc>
                <a:spcPct val="115000"/>
              </a:lnSpc>
              <a:spcBef>
                <a:spcPct val="45000"/>
              </a:spcBef>
              <a:buClr>
                <a:schemeClr val="accent1"/>
              </a:buClr>
              <a:buSzPct val="80000"/>
              <a:buFont typeface="Wingdings" panose="05000000000000000000" pitchFamily="2" charset="2"/>
            </a:pPr>
            <a:r>
              <a:rPr lang="zh-CN" altLang="en-US" sz="2200" dirty="0">
                <a:ea typeface="黑体" panose="02010609060101010101" pitchFamily="49" charset="-122"/>
              </a:rPr>
              <a:t>在</a:t>
            </a:r>
            <a:r>
              <a:rPr lang="en-US" altLang="zh-CN" sz="2200" dirty="0">
                <a:ea typeface="黑体" panose="02010609060101010101" pitchFamily="49" charset="-122"/>
              </a:rPr>
              <a:t>Hello</a:t>
            </a:r>
            <a:r>
              <a:rPr lang="zh-CN" altLang="en-US" sz="2200" dirty="0">
                <a:ea typeface="黑体" panose="02010609060101010101" pitchFamily="49" charset="-122"/>
              </a:rPr>
              <a:t>程序执行过程中，</a:t>
            </a:r>
            <a:r>
              <a:rPr lang="en-US" altLang="zh-CN" sz="2200" dirty="0">
                <a:ea typeface="黑体" panose="02010609060101010101" pitchFamily="49" charset="-122"/>
              </a:rPr>
              <a:t>Hello</a:t>
            </a:r>
            <a:r>
              <a:rPr lang="zh-CN" altLang="en-US" sz="2200" dirty="0">
                <a:ea typeface="黑体" panose="02010609060101010101" pitchFamily="49" charset="-122"/>
              </a:rPr>
              <a:t>程序本身没有直接访问键盘、显示器、磁盘和主存储器这些硬件资源，而是依靠操作系统提供的服务来间接访问。</a:t>
            </a:r>
          </a:p>
          <a:p>
            <a:pPr marL="203200" indent="-203200" eaLnBrk="1" hangingPunct="1">
              <a:lnSpc>
                <a:spcPct val="115000"/>
              </a:lnSpc>
              <a:spcBef>
                <a:spcPct val="45000"/>
              </a:spcBef>
              <a:buClr>
                <a:schemeClr val="accent1"/>
              </a:buClr>
              <a:buSzPct val="80000"/>
              <a:buFont typeface="Wingdings" panose="05000000000000000000" pitchFamily="2" charset="2"/>
            </a:pPr>
            <a:r>
              <a:rPr lang="zh-CN" altLang="en-US" sz="2200" dirty="0">
                <a:ea typeface="黑体" panose="02010609060101010101" pitchFamily="49" charset="-122"/>
              </a:rPr>
              <a:t>操作系统是在应用程序和硬件之间插入的一个中间软件层。</a:t>
            </a:r>
          </a:p>
          <a:p>
            <a:pPr marL="203200" indent="-203200" eaLnBrk="1" hangingPunct="1">
              <a:lnSpc>
                <a:spcPct val="115000"/>
              </a:lnSpc>
              <a:spcBef>
                <a:spcPct val="45000"/>
              </a:spcBef>
              <a:buClr>
                <a:schemeClr val="accent1"/>
              </a:buClr>
              <a:buSzPct val="80000"/>
              <a:buFont typeface="Wingdings" panose="05000000000000000000" pitchFamily="2" charset="2"/>
            </a:pPr>
            <a:r>
              <a:rPr lang="zh-CN" altLang="en-US" sz="2200" dirty="0">
                <a:ea typeface="黑体" panose="02010609060101010101" pitchFamily="49" charset="-122"/>
              </a:rPr>
              <a:t>操作系统的两个主要的作用：</a:t>
            </a:r>
          </a:p>
          <a:p>
            <a:pPr marL="685800" lvl="1" indent="-190500" eaLnBrk="1" hangingPunct="1">
              <a:lnSpc>
                <a:spcPct val="115000"/>
              </a:lnSpc>
              <a:spcBef>
                <a:spcPct val="45000"/>
              </a:spcBef>
              <a:buClrTx/>
              <a:buSzTx/>
              <a:buFontTx/>
            </a:pPr>
            <a:r>
              <a:rPr lang="zh-CN" altLang="en-US" sz="2200" dirty="0">
                <a:ea typeface="黑体" panose="02010609060101010101" pitchFamily="49" charset="-122"/>
              </a:rPr>
              <a:t>硬件资源管理，以达到以下两个目的：</a:t>
            </a:r>
          </a:p>
          <a:p>
            <a:pPr marL="1257300" lvl="2" indent="-342900" eaLnBrk="1" hangingPunct="1">
              <a:lnSpc>
                <a:spcPct val="115000"/>
              </a:lnSpc>
              <a:spcBef>
                <a:spcPct val="45000"/>
              </a:spcBef>
            </a:pPr>
            <a:r>
              <a:rPr lang="zh-CN" altLang="en-US" sz="2200" dirty="0">
                <a:solidFill>
                  <a:srgbClr val="B3110D"/>
                </a:solidFill>
                <a:ea typeface="黑体" panose="02010609060101010101" pitchFamily="49" charset="-122"/>
              </a:rPr>
              <a:t>统筹安排和调度硬件资源，以防止硬件资源被用户程序滥用</a:t>
            </a:r>
          </a:p>
          <a:p>
            <a:pPr marL="1257300" lvl="2" indent="-342900" eaLnBrk="1" hangingPunct="1">
              <a:lnSpc>
                <a:spcPct val="115000"/>
              </a:lnSpc>
              <a:spcBef>
                <a:spcPct val="45000"/>
              </a:spcBef>
            </a:pPr>
            <a:r>
              <a:rPr lang="zh-CN" altLang="en-US" sz="2200" dirty="0">
                <a:solidFill>
                  <a:srgbClr val="B3110D"/>
                </a:solidFill>
                <a:ea typeface="黑体" panose="02010609060101010101" pitchFamily="49" charset="-122"/>
              </a:rPr>
              <a:t>对于广泛使用的复杂低级设备，为用户程序提供一个简单一致的使用接口</a:t>
            </a:r>
          </a:p>
          <a:p>
            <a:pPr marL="685800" lvl="1" indent="-190500" eaLnBrk="1" hangingPunct="1">
              <a:lnSpc>
                <a:spcPct val="115000"/>
              </a:lnSpc>
              <a:spcBef>
                <a:spcPct val="45000"/>
              </a:spcBef>
              <a:buClrTx/>
              <a:buSzTx/>
              <a:buFontTx/>
            </a:pPr>
            <a:r>
              <a:rPr lang="zh-CN" altLang="en-US" sz="2200" dirty="0">
                <a:ea typeface="黑体" panose="02010609060101010101" pitchFamily="49" charset="-122"/>
              </a:rPr>
              <a:t>为用户使用系统提供一个操作接口</a:t>
            </a:r>
          </a:p>
        </p:txBody>
      </p:sp>
      <p:sp>
        <p:nvSpPr>
          <p:cNvPr id="658437" name="Text Box 5"/>
          <p:cNvSpPr txBox="1"/>
          <p:nvPr/>
        </p:nvSpPr>
        <p:spPr>
          <a:xfrm>
            <a:off x="3762375" y="1898650"/>
            <a:ext cx="4635500" cy="334963"/>
          </a:xfrm>
          <a:prstGeom prst="rect">
            <a:avLst/>
          </a:prstGeom>
          <a:noFill/>
          <a:ln w="9525">
            <a:noFill/>
          </a:ln>
        </p:spPr>
        <p:txBody>
          <a:bodyPr lIns="0" tIns="0" rIns="0" bIns="0">
            <a:spAutoFit/>
          </a:bodyPr>
          <a:lstStyle/>
          <a:p>
            <a:pPr eaLnBrk="1" hangingPunct="1">
              <a:spcBef>
                <a:spcPct val="50000"/>
              </a:spcBef>
            </a:pPr>
            <a:r>
              <a:rPr lang="zh-CN" altLang="en-US" sz="2200" i="0" dirty="0">
                <a:solidFill>
                  <a:srgbClr val="0000FF"/>
                </a:solidFill>
                <a:latin typeface="Arial" panose="020B0604020202020204" pitchFamily="34" charset="0"/>
                <a:ea typeface="黑体" panose="02010609060101010101" pitchFamily="49" charset="-122"/>
              </a:rPr>
              <a:t>例如，调用</a:t>
            </a:r>
            <a:r>
              <a:rPr lang="en-US" altLang="zh-CN" sz="2200" i="0" dirty="0">
                <a:solidFill>
                  <a:srgbClr val="0000FF"/>
                </a:solidFill>
                <a:latin typeface="Arial" panose="020B0604020202020204" pitchFamily="34" charset="0"/>
                <a:ea typeface="黑体" panose="02010609060101010101" pitchFamily="49" charset="-122"/>
              </a:rPr>
              <a:t>printf</a:t>
            </a:r>
            <a:r>
              <a:rPr lang="zh-CN" altLang="en-US" sz="2200" i="0" dirty="0">
                <a:solidFill>
                  <a:srgbClr val="0000FF"/>
                </a:solidFill>
                <a:latin typeface="Arial" panose="020B0604020202020204" pitchFamily="34" charset="0"/>
                <a:ea typeface="黑体" panose="02010609060101010101" pitchFamily="49" charset="-122"/>
              </a:rPr>
              <a:t>（）函数访问硬件</a:t>
            </a:r>
            <a:r>
              <a:rPr lang="zh-CN" altLang="en-US" sz="1600" i="0" dirty="0">
                <a:latin typeface="Times New Roman" panose="02020603050405020304" pitchFamily="18" charset="0"/>
                <a:ea typeface="宋体" panose="02010600030101010101" pitchFamily="2" charset="-122"/>
              </a:rPr>
              <a: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58435">
                                            <p:txEl>
                                              <p:pRg st="0" end="0"/>
                                            </p:txEl>
                                          </p:spTgt>
                                        </p:tgtEl>
                                        <p:attrNameLst>
                                          <p:attrName>style.visibility</p:attrName>
                                        </p:attrNameLst>
                                      </p:cBhvr>
                                      <p:to>
                                        <p:strVal val="visible"/>
                                      </p:to>
                                    </p:set>
                                    <p:animEffect transition="in" filter="blinds(horizontal)">
                                      <p:cBhvr>
                                        <p:cTn id="7" dur="500"/>
                                        <p:tgtEl>
                                          <p:spTgt spid="658435">
                                            <p:txEl>
                                              <p:pRg st="0" end="0"/>
                                            </p:txEl>
                                          </p:spTgt>
                                        </p:tgtEl>
                                      </p:cBhvr>
                                    </p:animEffect>
                                  </p:childTnLst>
                                  <p:subTnLst>
                                    <p:animClr clrSpc="rgb" dir="cw">
                                      <p:cBhvr override="childStyle">
                                        <p:cTn dur="1" fill="hold" display="0" masterRel="nextClick" afterEffect="1"/>
                                        <p:tgtEl>
                                          <p:spTgt spid="658435">
                                            <p:txEl>
                                              <p:pRg st="0" end="0"/>
                                            </p:txEl>
                                          </p:spTgt>
                                        </p:tgtEl>
                                        <p:attrNameLst>
                                          <p:attrName>ppt_c</p:attrName>
                                        </p:attrNameLst>
                                      </p:cBhvr>
                                      <p:to>
                                        <a:schemeClr val="accent1"/>
                                      </p:to>
                                    </p:animClr>
                                  </p:sub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58437"/>
                                        </p:tgtEl>
                                        <p:attrNameLst>
                                          <p:attrName>style.visibility</p:attrName>
                                        </p:attrNameLst>
                                      </p:cBhvr>
                                      <p:to>
                                        <p:strVal val="visible"/>
                                      </p:to>
                                    </p:set>
                                    <p:animEffect transition="in" filter="blinds(horizontal)">
                                      <p:cBhvr>
                                        <p:cTn id="12" dur="500"/>
                                        <p:tgtEl>
                                          <p:spTgt spid="65843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658435">
                                            <p:txEl>
                                              <p:pRg st="1" end="1"/>
                                            </p:txEl>
                                          </p:spTgt>
                                        </p:tgtEl>
                                        <p:attrNameLst>
                                          <p:attrName>style.visibility</p:attrName>
                                        </p:attrNameLst>
                                      </p:cBhvr>
                                      <p:to>
                                        <p:strVal val="visible"/>
                                      </p:to>
                                    </p:set>
                                    <p:animEffect transition="in" filter="blinds(horizontal)">
                                      <p:cBhvr>
                                        <p:cTn id="17" dur="500"/>
                                        <p:tgtEl>
                                          <p:spTgt spid="658435">
                                            <p:txEl>
                                              <p:pRg st="1" end="1"/>
                                            </p:txEl>
                                          </p:spTgt>
                                        </p:tgtEl>
                                      </p:cBhvr>
                                    </p:animEffect>
                                  </p:childTnLst>
                                  <p:subTnLst>
                                    <p:animClr clrSpc="rgb" dir="cw">
                                      <p:cBhvr override="childStyle">
                                        <p:cTn dur="1" fill="hold" display="0" masterRel="nextClick" afterEffect="1"/>
                                        <p:tgtEl>
                                          <p:spTgt spid="658435">
                                            <p:txEl>
                                              <p:pRg st="1" end="1"/>
                                            </p:txEl>
                                          </p:spTgt>
                                        </p:tgtEl>
                                        <p:attrNameLst>
                                          <p:attrName>ppt_c</p:attrName>
                                        </p:attrNameLst>
                                      </p:cBhvr>
                                      <p:to>
                                        <a:schemeClr val="accent1"/>
                                      </p:to>
                                    </p:animClr>
                                  </p:sub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658435">
                                            <p:txEl>
                                              <p:pRg st="2" end="2"/>
                                            </p:txEl>
                                          </p:spTgt>
                                        </p:tgtEl>
                                        <p:attrNameLst>
                                          <p:attrName>style.visibility</p:attrName>
                                        </p:attrNameLst>
                                      </p:cBhvr>
                                      <p:to>
                                        <p:strVal val="visible"/>
                                      </p:to>
                                    </p:set>
                                    <p:animEffect transition="in" filter="blinds(horizontal)">
                                      <p:cBhvr>
                                        <p:cTn id="22" dur="500"/>
                                        <p:tgtEl>
                                          <p:spTgt spid="658435">
                                            <p:txEl>
                                              <p:pRg st="2" end="2"/>
                                            </p:txEl>
                                          </p:spTgt>
                                        </p:tgtEl>
                                      </p:cBhvr>
                                    </p:animEffect>
                                  </p:childTnLst>
                                  <p:subTnLst>
                                    <p:animClr clrSpc="rgb" dir="cw">
                                      <p:cBhvr override="childStyle">
                                        <p:cTn dur="1" fill="hold" display="0" masterRel="nextClick" afterEffect="1"/>
                                        <p:tgtEl>
                                          <p:spTgt spid="658435">
                                            <p:txEl>
                                              <p:pRg st="2" end="2"/>
                                            </p:txEl>
                                          </p:spTgt>
                                        </p:tgtEl>
                                        <p:attrNameLst>
                                          <p:attrName>ppt_c</p:attrName>
                                        </p:attrNameLst>
                                      </p:cBhvr>
                                      <p:to>
                                        <a:schemeClr val="accent1"/>
                                      </p:to>
                                    </p:animClr>
                                  </p:sub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658435">
                                            <p:txEl>
                                              <p:pRg st="3" end="3"/>
                                            </p:txEl>
                                          </p:spTgt>
                                        </p:tgtEl>
                                        <p:attrNameLst>
                                          <p:attrName>style.visibility</p:attrName>
                                        </p:attrNameLst>
                                      </p:cBhvr>
                                      <p:to>
                                        <p:strVal val="visible"/>
                                      </p:to>
                                    </p:set>
                                    <p:animEffect transition="in" filter="blinds(horizontal)">
                                      <p:cBhvr>
                                        <p:cTn id="27" dur="500"/>
                                        <p:tgtEl>
                                          <p:spTgt spid="658435">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658435">
                                            <p:txEl>
                                              <p:pRg st="4" end="4"/>
                                            </p:txEl>
                                          </p:spTgt>
                                        </p:tgtEl>
                                        <p:attrNameLst>
                                          <p:attrName>style.visibility</p:attrName>
                                        </p:attrNameLst>
                                      </p:cBhvr>
                                      <p:to>
                                        <p:strVal val="visible"/>
                                      </p:to>
                                    </p:set>
                                    <p:animEffect transition="in" filter="blinds(horizontal)">
                                      <p:cBhvr>
                                        <p:cTn id="32" dur="500"/>
                                        <p:tgtEl>
                                          <p:spTgt spid="658435">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658435">
                                            <p:txEl>
                                              <p:pRg st="5" end="5"/>
                                            </p:txEl>
                                          </p:spTgt>
                                        </p:tgtEl>
                                        <p:attrNameLst>
                                          <p:attrName>style.visibility</p:attrName>
                                        </p:attrNameLst>
                                      </p:cBhvr>
                                      <p:to>
                                        <p:strVal val="visible"/>
                                      </p:to>
                                    </p:set>
                                    <p:animEffect transition="in" filter="blinds(horizontal)">
                                      <p:cBhvr>
                                        <p:cTn id="37" dur="500"/>
                                        <p:tgtEl>
                                          <p:spTgt spid="658435">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658435">
                                            <p:txEl>
                                              <p:pRg st="6" end="6"/>
                                            </p:txEl>
                                          </p:spTgt>
                                        </p:tgtEl>
                                        <p:attrNameLst>
                                          <p:attrName>style.visibility</p:attrName>
                                        </p:attrNameLst>
                                      </p:cBhvr>
                                      <p:to>
                                        <p:strVal val="visible"/>
                                      </p:to>
                                    </p:set>
                                    <p:animEffect transition="in" filter="blinds(horizontal)">
                                      <p:cBhvr>
                                        <p:cTn id="42" dur="500"/>
                                        <p:tgtEl>
                                          <p:spTgt spid="65843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8437"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p:cNvSpPr>
          <p:nvPr>
            <p:ph type="title"/>
          </p:nvPr>
        </p:nvSpPr>
        <p:spPr>
          <a:xfrm>
            <a:off x="800100" y="228600"/>
            <a:ext cx="7545388" cy="474663"/>
          </a:xfrm>
          <a:ln/>
        </p:spPr>
        <p:txBody>
          <a:bodyPr vert="horz" wrap="square" lIns="91440" tIns="45720" rIns="91440" bIns="45720" anchor="ctr" anchorCtr="0"/>
          <a:lstStyle/>
          <a:p>
            <a:pPr eaLnBrk="1" hangingPunct="1"/>
            <a:r>
              <a:rPr lang="zh-CN" altLang="en-US" dirty="0"/>
              <a:t>操作系统在程序执行过程中的作用</a:t>
            </a:r>
          </a:p>
        </p:txBody>
      </p:sp>
      <p:sp>
        <p:nvSpPr>
          <p:cNvPr id="777219" name="Rectangle 3"/>
          <p:cNvSpPr>
            <a:spLocks noGrp="1"/>
          </p:cNvSpPr>
          <p:nvPr>
            <p:ph type="body" sz="half" idx="1" hasCustomPrompt="1"/>
          </p:nvPr>
        </p:nvSpPr>
        <p:spPr>
          <a:xfrm>
            <a:off x="263525" y="962025"/>
            <a:ext cx="8564563" cy="3714750"/>
          </a:xfrm>
          <a:ln/>
        </p:spPr>
        <p:txBody>
          <a:bodyPr vert="horz" wrap="square" lIns="91440" tIns="45720" rIns="91440" bIns="45720" anchor="t" anchorCtr="0"/>
          <a:lstStyle/>
          <a:p>
            <a:pPr marL="203200" indent="-203200" eaLnBrk="1" hangingPunct="1">
              <a:lnSpc>
                <a:spcPct val="120000"/>
              </a:lnSpc>
              <a:spcBef>
                <a:spcPct val="30000"/>
              </a:spcBef>
              <a:buClr>
                <a:schemeClr val="accent1"/>
              </a:buClr>
              <a:buSzPct val="80000"/>
              <a:buFont typeface="Wingdings" panose="05000000000000000000" pitchFamily="2" charset="2"/>
            </a:pPr>
            <a:r>
              <a:rPr lang="zh-CN" altLang="en-US" sz="2200" dirty="0">
                <a:ea typeface="黑体" panose="02010609060101010101" pitchFamily="49" charset="-122"/>
              </a:rPr>
              <a:t>操作系统通过三个基本的抽象概念（进程、虚拟存储器、文件）实现硬件资源管理</a:t>
            </a:r>
          </a:p>
          <a:p>
            <a:pPr marL="685800" lvl="1" indent="-190500" eaLnBrk="1" hangingPunct="1">
              <a:lnSpc>
                <a:spcPct val="120000"/>
              </a:lnSpc>
              <a:spcBef>
                <a:spcPct val="30000"/>
              </a:spcBef>
              <a:buClrTx/>
              <a:buSzTx/>
              <a:buFontTx/>
            </a:pPr>
            <a:r>
              <a:rPr lang="zh-CN" altLang="en-US" sz="2200" dirty="0">
                <a:ea typeface="黑体" panose="02010609060101010101" pitchFamily="49" charset="-122"/>
              </a:rPr>
              <a:t>文件（</a:t>
            </a:r>
            <a:r>
              <a:rPr lang="en-US" altLang="zh-CN" sz="2200" dirty="0">
                <a:ea typeface="黑体" panose="02010609060101010101" pitchFamily="49" charset="-122"/>
              </a:rPr>
              <a:t>files</a:t>
            </a:r>
            <a:r>
              <a:rPr lang="zh-CN" altLang="en-US" sz="2200" dirty="0">
                <a:ea typeface="黑体" panose="02010609060101010101" pitchFamily="49" charset="-122"/>
              </a:rPr>
              <a:t>）是对</a:t>
            </a:r>
            <a:r>
              <a:rPr lang="en-US" altLang="zh-CN" sz="2200" dirty="0">
                <a:ea typeface="黑体" panose="02010609060101010101" pitchFamily="49" charset="-122"/>
              </a:rPr>
              <a:t>I/O</a:t>
            </a:r>
            <a:r>
              <a:rPr lang="zh-CN" altLang="en-US" sz="2200" dirty="0">
                <a:ea typeface="黑体" panose="02010609060101010101" pitchFamily="49" charset="-122"/>
              </a:rPr>
              <a:t>设备的抽象</a:t>
            </a:r>
          </a:p>
          <a:p>
            <a:pPr marL="685800" lvl="1" indent="-190500" eaLnBrk="1" hangingPunct="1">
              <a:lnSpc>
                <a:spcPct val="120000"/>
              </a:lnSpc>
              <a:spcBef>
                <a:spcPct val="30000"/>
              </a:spcBef>
              <a:buClrTx/>
              <a:buSzTx/>
              <a:buFontTx/>
            </a:pPr>
            <a:r>
              <a:rPr lang="zh-CN" altLang="en-US" sz="2200" dirty="0">
                <a:ea typeface="黑体" panose="02010609060101010101" pitchFamily="49" charset="-122"/>
              </a:rPr>
              <a:t>虚拟存储器（</a:t>
            </a:r>
            <a:r>
              <a:rPr lang="en-US" altLang="zh-CN" sz="2200" dirty="0">
                <a:ea typeface="黑体" panose="02010609060101010101" pitchFamily="49" charset="-122"/>
              </a:rPr>
              <a:t>Virtual Memory</a:t>
            </a:r>
            <a:r>
              <a:rPr lang="zh-CN" altLang="en-US" sz="2200" dirty="0">
                <a:ea typeface="黑体" panose="02010609060101010101" pitchFamily="49" charset="-122"/>
              </a:rPr>
              <a:t>）是对主存和磁盘</a:t>
            </a:r>
            <a:r>
              <a:rPr lang="en-US" altLang="zh-CN" sz="2200" dirty="0">
                <a:ea typeface="黑体" panose="02010609060101010101" pitchFamily="49" charset="-122"/>
              </a:rPr>
              <a:t>I/O</a:t>
            </a:r>
            <a:r>
              <a:rPr lang="zh-CN" altLang="en-US" sz="2200" dirty="0">
                <a:ea typeface="黑体" panose="02010609060101010101" pitchFamily="49" charset="-122"/>
              </a:rPr>
              <a:t>的抽象</a:t>
            </a:r>
          </a:p>
          <a:p>
            <a:pPr marL="685800" lvl="1" indent="-190500" eaLnBrk="1" hangingPunct="1">
              <a:lnSpc>
                <a:spcPct val="120000"/>
              </a:lnSpc>
              <a:spcBef>
                <a:spcPct val="30000"/>
              </a:spcBef>
              <a:buClrTx/>
              <a:buSzTx/>
              <a:buFontTx/>
            </a:pPr>
            <a:r>
              <a:rPr lang="zh-CN" altLang="en-US" sz="2200" dirty="0">
                <a:ea typeface="黑体" panose="02010609060101010101" pitchFamily="49" charset="-122"/>
              </a:rPr>
              <a:t>进程（</a:t>
            </a:r>
            <a:r>
              <a:rPr lang="en-US" altLang="zh-CN" sz="2200" dirty="0">
                <a:ea typeface="黑体" panose="02010609060101010101" pitchFamily="49" charset="-122"/>
              </a:rPr>
              <a:t>processes</a:t>
            </a:r>
            <a:r>
              <a:rPr lang="zh-CN" altLang="en-US" sz="2200" dirty="0">
                <a:ea typeface="黑体" panose="02010609060101010101" pitchFamily="49" charset="-122"/>
              </a:rPr>
              <a:t>）是对处理器、主存和</a:t>
            </a:r>
            <a:r>
              <a:rPr lang="en-US" altLang="zh-CN" sz="2200" dirty="0">
                <a:ea typeface="黑体" panose="02010609060101010101" pitchFamily="49" charset="-122"/>
              </a:rPr>
              <a:t>I/O</a:t>
            </a:r>
            <a:r>
              <a:rPr lang="zh-CN" altLang="en-US" sz="2200" dirty="0">
                <a:ea typeface="黑体" panose="02010609060101010101" pitchFamily="49" charset="-122"/>
              </a:rPr>
              <a:t>设备的抽象</a:t>
            </a:r>
          </a:p>
        </p:txBody>
      </p:sp>
      <p:pic>
        <p:nvPicPr>
          <p:cNvPr id="777220" name="Picture 4"/>
          <p:cNvPicPr>
            <a:picLocks noGrp="1" noChangeAspect="1"/>
          </p:cNvPicPr>
          <p:nvPr>
            <p:ph sz="half" idx="2" hasCustomPrompt="1"/>
          </p:nvPr>
        </p:nvPicPr>
        <p:blipFill>
          <a:blip r:embed="rId2"/>
          <a:srcRect/>
          <a:stretch>
            <a:fillRect/>
          </a:stretch>
        </p:blipFill>
        <p:spPr>
          <a:xfrm>
            <a:off x="0" y="3563938"/>
            <a:ext cx="8982075" cy="3106737"/>
          </a:xfrm>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77219">
                                            <p:txEl>
                                              <p:pRg st="0" end="0"/>
                                            </p:txEl>
                                          </p:spTgt>
                                        </p:tgtEl>
                                        <p:attrNameLst>
                                          <p:attrName>style.visibility</p:attrName>
                                        </p:attrNameLst>
                                      </p:cBhvr>
                                      <p:to>
                                        <p:strVal val="visible"/>
                                      </p:to>
                                    </p:set>
                                    <p:animEffect transition="in" filter="blinds(horizontal)">
                                      <p:cBhvr>
                                        <p:cTn id="7" dur="500"/>
                                        <p:tgtEl>
                                          <p:spTgt spid="777219">
                                            <p:txEl>
                                              <p:pRg st="0" end="0"/>
                                            </p:txEl>
                                          </p:spTgt>
                                        </p:tgtEl>
                                      </p:cBhvr>
                                    </p:animEffect>
                                  </p:childTnLst>
                                  <p:subTnLst>
                                    <p:animClr clrSpc="rgb" dir="cw">
                                      <p:cBhvr override="childStyle">
                                        <p:cTn dur="1" fill="hold" display="0" masterRel="nextClick" afterEffect="1"/>
                                        <p:tgtEl>
                                          <p:spTgt spid="777219">
                                            <p:txEl>
                                              <p:pRg st="0" end="0"/>
                                            </p:txEl>
                                          </p:spTgt>
                                        </p:tgtEl>
                                        <p:attrNameLst>
                                          <p:attrName>ppt_c</p:attrName>
                                        </p:attrNameLst>
                                      </p:cBhvr>
                                      <p:to>
                                        <a:schemeClr val="accent1"/>
                                      </p:to>
                                    </p:animClr>
                                  </p:sub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77219">
                                            <p:txEl>
                                              <p:pRg st="1" end="1"/>
                                            </p:txEl>
                                          </p:spTgt>
                                        </p:tgtEl>
                                        <p:attrNameLst>
                                          <p:attrName>style.visibility</p:attrName>
                                        </p:attrNameLst>
                                      </p:cBhvr>
                                      <p:to>
                                        <p:strVal val="visible"/>
                                      </p:to>
                                    </p:set>
                                    <p:animEffect transition="in" filter="blinds(horizontal)">
                                      <p:cBhvr>
                                        <p:cTn id="12" dur="500"/>
                                        <p:tgtEl>
                                          <p:spTgt spid="7772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777219">
                                            <p:txEl>
                                              <p:pRg st="2" end="2"/>
                                            </p:txEl>
                                          </p:spTgt>
                                        </p:tgtEl>
                                        <p:attrNameLst>
                                          <p:attrName>style.visibility</p:attrName>
                                        </p:attrNameLst>
                                      </p:cBhvr>
                                      <p:to>
                                        <p:strVal val="visible"/>
                                      </p:to>
                                    </p:set>
                                    <p:animEffect transition="in" filter="blinds(horizontal)">
                                      <p:cBhvr>
                                        <p:cTn id="17" dur="500"/>
                                        <p:tgtEl>
                                          <p:spTgt spid="77721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777219">
                                            <p:txEl>
                                              <p:pRg st="3" end="3"/>
                                            </p:txEl>
                                          </p:spTgt>
                                        </p:tgtEl>
                                        <p:attrNameLst>
                                          <p:attrName>style.visibility</p:attrName>
                                        </p:attrNameLst>
                                      </p:cBhvr>
                                      <p:to>
                                        <p:strVal val="visible"/>
                                      </p:to>
                                    </p:set>
                                    <p:animEffect transition="in" filter="blinds(horizontal)">
                                      <p:cBhvr>
                                        <p:cTn id="22" dur="500"/>
                                        <p:tgtEl>
                                          <p:spTgt spid="77721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777220"/>
                                        </p:tgtEl>
                                        <p:attrNameLst>
                                          <p:attrName>style.visibility</p:attrName>
                                        </p:attrNameLst>
                                      </p:cBhvr>
                                      <p:to>
                                        <p:strVal val="visible"/>
                                      </p:to>
                                    </p:set>
                                    <p:animEffect transition="in" filter="blinds(horizontal)">
                                      <p:cBhvr>
                                        <p:cTn id="27" dur="500"/>
                                        <p:tgtEl>
                                          <p:spTgt spid="7772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p:cNvSpPr>
          <p:nvPr>
            <p:ph type="title"/>
          </p:nvPr>
        </p:nvSpPr>
        <p:spPr>
          <a:xfrm>
            <a:off x="800100" y="228600"/>
            <a:ext cx="5629275" cy="528638"/>
          </a:xfrm>
          <a:ln/>
        </p:spPr>
        <p:txBody>
          <a:bodyPr vert="horz" wrap="square" lIns="91440" tIns="45720" rIns="91440" bIns="45720" anchor="ctr" anchorCtr="0"/>
          <a:lstStyle/>
          <a:p>
            <a:pPr eaLnBrk="1" hangingPunct="1"/>
            <a:r>
              <a:rPr lang="zh-CN" altLang="en-US" dirty="0"/>
              <a:t>进程（</a:t>
            </a:r>
            <a:r>
              <a:rPr lang="en-US" altLang="zh-CN" dirty="0"/>
              <a:t>processes</a:t>
            </a:r>
            <a:r>
              <a:rPr lang="zh-CN" altLang="en-US" dirty="0"/>
              <a:t>）</a:t>
            </a:r>
          </a:p>
        </p:txBody>
      </p:sp>
      <p:sp>
        <p:nvSpPr>
          <p:cNvPr id="659459" name="Rectangle 3"/>
          <p:cNvSpPr>
            <a:spLocks noGrp="1"/>
          </p:cNvSpPr>
          <p:nvPr>
            <p:ph type="body" sz="half" idx="1" hasCustomPrompt="1"/>
          </p:nvPr>
        </p:nvSpPr>
        <p:spPr>
          <a:xfrm>
            <a:off x="250825" y="819150"/>
            <a:ext cx="8686800" cy="5715000"/>
          </a:xfrm>
          <a:ln/>
        </p:spPr>
        <p:txBody>
          <a:bodyPr vert="horz" wrap="square" lIns="91440" tIns="45720" rIns="91440" bIns="45720" anchor="t" anchorCtr="0"/>
          <a:lstStyle/>
          <a:p>
            <a:pPr marL="203200" indent="-203200" eaLnBrk="1" hangingPunct="1">
              <a:lnSpc>
                <a:spcPct val="110000"/>
              </a:lnSpc>
              <a:spcBef>
                <a:spcPct val="15000"/>
              </a:spcBef>
              <a:buClr>
                <a:schemeClr val="accent1"/>
              </a:buClr>
              <a:buSzPct val="80000"/>
              <a:buFont typeface="Wingdings" panose="05000000000000000000" pitchFamily="2" charset="2"/>
            </a:pPr>
            <a:r>
              <a:rPr lang="en-US" altLang="zh-CN" sz="2000" dirty="0">
                <a:ea typeface="黑体" panose="02010609060101010101" pitchFamily="49" charset="-122"/>
              </a:rPr>
              <a:t>Hello</a:t>
            </a:r>
            <a:r>
              <a:rPr lang="zh-CN" altLang="en-US" sz="2000" dirty="0">
                <a:ea typeface="黑体" panose="02010609060101010101" pitchFamily="49" charset="-122"/>
              </a:rPr>
              <a:t>程序运行时，</a:t>
            </a:r>
            <a:r>
              <a:rPr lang="en-US" altLang="zh-CN" sz="2000" dirty="0">
                <a:ea typeface="黑体" panose="02010609060101010101" pitchFamily="49" charset="-122"/>
              </a:rPr>
              <a:t>Hello</a:t>
            </a:r>
            <a:r>
              <a:rPr lang="zh-CN" altLang="en-US" sz="2000" dirty="0">
                <a:ea typeface="黑体" panose="02010609060101010101" pitchFamily="49" charset="-122"/>
              </a:rPr>
              <a:t>程序会以为</a:t>
            </a:r>
            <a:r>
              <a:rPr lang="zh-CN" altLang="en-US" sz="2000" dirty="0">
                <a:solidFill>
                  <a:srgbClr val="B3110D"/>
                </a:solidFill>
                <a:ea typeface="黑体" panose="02010609060101010101" pitchFamily="49" charset="-122"/>
              </a:rPr>
              <a:t>（错觉）</a:t>
            </a:r>
            <a:r>
              <a:rPr lang="zh-CN" altLang="en-US" sz="2000" dirty="0">
                <a:ea typeface="黑体" panose="02010609060101010101" pitchFamily="49" charset="-122"/>
              </a:rPr>
              <a:t>：</a:t>
            </a:r>
          </a:p>
          <a:p>
            <a:pPr marL="685800" lvl="1" indent="-190500" eaLnBrk="1" hangingPunct="1">
              <a:lnSpc>
                <a:spcPct val="110000"/>
              </a:lnSpc>
              <a:spcBef>
                <a:spcPct val="15000"/>
              </a:spcBef>
              <a:buClrTx/>
              <a:buSzTx/>
              <a:buFontTx/>
            </a:pPr>
            <a:r>
              <a:rPr lang="zh-CN" altLang="en-US" dirty="0">
                <a:ea typeface="黑体" panose="02010609060101010101" pitchFamily="49" charset="-122"/>
              </a:rPr>
              <a:t>所有系统资源都被自己独占使用</a:t>
            </a:r>
          </a:p>
          <a:p>
            <a:pPr marL="685800" lvl="1" indent="-190500" eaLnBrk="1" hangingPunct="1">
              <a:lnSpc>
                <a:spcPct val="110000"/>
              </a:lnSpc>
              <a:spcBef>
                <a:spcPct val="15000"/>
              </a:spcBef>
              <a:buClrTx/>
              <a:buSzTx/>
              <a:buFontTx/>
            </a:pPr>
            <a:r>
              <a:rPr lang="zh-CN" altLang="en-US" dirty="0">
                <a:ea typeface="黑体" panose="02010609060101010101" pitchFamily="49" charset="-122"/>
              </a:rPr>
              <a:t>处理器始终在执行本程序的一条条指令</a:t>
            </a:r>
          </a:p>
          <a:p>
            <a:pPr marL="203200" indent="-203200" eaLnBrk="1" hangingPunct="1">
              <a:lnSpc>
                <a:spcPct val="110000"/>
              </a:lnSpc>
              <a:spcBef>
                <a:spcPct val="15000"/>
              </a:spcBef>
              <a:buClr>
                <a:schemeClr val="accent1"/>
              </a:buClr>
              <a:buSzPct val="80000"/>
              <a:buFont typeface="Wingdings" panose="05000000000000000000" pitchFamily="2" charset="2"/>
            </a:pPr>
            <a:r>
              <a:rPr lang="zh-CN" altLang="en-US" sz="2000" dirty="0">
                <a:ea typeface="黑体" panose="02010609060101010101" pitchFamily="49" charset="-122"/>
              </a:rPr>
              <a:t>进程是操作系统对运行程序的一种抽象</a:t>
            </a:r>
          </a:p>
          <a:p>
            <a:pPr marL="685800" lvl="1" indent="-190500" eaLnBrk="1" hangingPunct="1">
              <a:lnSpc>
                <a:spcPct val="110000"/>
              </a:lnSpc>
              <a:spcBef>
                <a:spcPct val="15000"/>
              </a:spcBef>
              <a:buClrTx/>
              <a:buSzTx/>
              <a:buFontTx/>
            </a:pPr>
            <a:r>
              <a:rPr lang="zh-CN" altLang="en-US" dirty="0">
                <a:ea typeface="黑体" panose="02010609060101010101" pitchFamily="49" charset="-122"/>
              </a:rPr>
              <a:t>一个系统可同时运行很多进程，但每个进程都好像自己独占使用系统</a:t>
            </a:r>
          </a:p>
          <a:p>
            <a:pPr marL="685800" lvl="1" indent="-190500" eaLnBrk="1" hangingPunct="1">
              <a:lnSpc>
                <a:spcPct val="110000"/>
              </a:lnSpc>
              <a:spcBef>
                <a:spcPct val="15000"/>
              </a:spcBef>
              <a:buClrTx/>
              <a:buSzTx/>
              <a:buFontTx/>
            </a:pPr>
            <a:r>
              <a:rPr lang="zh-CN" altLang="en-US" dirty="0">
                <a:ea typeface="黑体" panose="02010609060101010101" pitchFamily="49" charset="-122"/>
              </a:rPr>
              <a:t>实际上，操作系统让处理器交替执行很多进程中的指令</a:t>
            </a:r>
          </a:p>
          <a:p>
            <a:pPr marL="685800" lvl="1" indent="-190500" eaLnBrk="1" hangingPunct="1">
              <a:lnSpc>
                <a:spcPct val="110000"/>
              </a:lnSpc>
              <a:spcBef>
                <a:spcPct val="15000"/>
              </a:spcBef>
              <a:buClrTx/>
              <a:buSzTx/>
              <a:buFontTx/>
            </a:pPr>
            <a:r>
              <a:rPr lang="zh-CN" altLang="en-US" dirty="0">
                <a:ea typeface="黑体" panose="02010609060101010101" pitchFamily="49" charset="-122"/>
              </a:rPr>
              <a:t>操作系统实现交替指令执行的机制称为“上下文切换（</a:t>
            </a:r>
            <a:r>
              <a:rPr lang="en-US" altLang="zh-CN" dirty="0">
                <a:ea typeface="黑体" panose="02010609060101010101" pitchFamily="49" charset="-122"/>
              </a:rPr>
              <a:t>context switching</a:t>
            </a:r>
            <a:r>
              <a:rPr lang="zh-CN" altLang="en-US" dirty="0">
                <a:ea typeface="黑体" panose="02010609060101010101" pitchFamily="49" charset="-122"/>
              </a:rPr>
              <a:t>）”</a:t>
            </a:r>
          </a:p>
          <a:p>
            <a:pPr marL="203200" indent="-203200" eaLnBrk="1" hangingPunct="1">
              <a:lnSpc>
                <a:spcPct val="110000"/>
              </a:lnSpc>
              <a:spcBef>
                <a:spcPct val="15000"/>
              </a:spcBef>
              <a:buClr>
                <a:schemeClr val="accent1"/>
              </a:buClr>
              <a:buSzPct val="80000"/>
              <a:buFont typeface="Wingdings" panose="05000000000000000000" pitchFamily="2" charset="2"/>
            </a:pPr>
            <a:r>
              <a:rPr lang="zh-CN" altLang="en-US" sz="2000" dirty="0">
                <a:ea typeface="黑体" panose="02010609060101010101" pitchFamily="49" charset="-122"/>
              </a:rPr>
              <a:t>进程的上下文</a:t>
            </a:r>
          </a:p>
          <a:p>
            <a:pPr marL="685800" lvl="1" indent="-190500" eaLnBrk="1" hangingPunct="1">
              <a:lnSpc>
                <a:spcPct val="110000"/>
              </a:lnSpc>
              <a:spcBef>
                <a:spcPct val="15000"/>
              </a:spcBef>
              <a:buClrTx/>
              <a:buSzTx/>
              <a:buFontTx/>
            </a:pPr>
            <a:r>
              <a:rPr lang="zh-CN" altLang="en-US" dirty="0">
                <a:ea typeface="黑体" panose="02010609060101010101" pitchFamily="49" charset="-122"/>
              </a:rPr>
              <a:t>指进程运行所需的所有状态信息，例如：</a:t>
            </a:r>
            <a:r>
              <a:rPr lang="en-US" altLang="zh-CN" dirty="0">
                <a:ea typeface="黑体" panose="02010609060101010101" pitchFamily="49" charset="-122"/>
              </a:rPr>
              <a:t>PC</a:t>
            </a:r>
            <a:r>
              <a:rPr lang="zh-CN" altLang="en-US" dirty="0">
                <a:ea typeface="黑体" panose="02010609060101010101" pitchFamily="49" charset="-122"/>
              </a:rPr>
              <a:t>、寄存器堆的当前值、</a:t>
            </a:r>
            <a:r>
              <a:rPr lang="en-US" altLang="zh-CN" dirty="0">
                <a:ea typeface="黑体" panose="02010609060101010101" pitchFamily="49" charset="-122"/>
              </a:rPr>
              <a:t>cache</a:t>
            </a:r>
            <a:r>
              <a:rPr lang="zh-CN" altLang="en-US" dirty="0">
                <a:ea typeface="黑体" panose="02010609060101010101" pitchFamily="49" charset="-122"/>
              </a:rPr>
              <a:t>内容、段</a:t>
            </a:r>
            <a:r>
              <a:rPr lang="en-US" altLang="zh-CN" dirty="0">
                <a:ea typeface="黑体" panose="02010609060101010101" pitchFamily="49" charset="-122"/>
              </a:rPr>
              <a:t>/</a:t>
            </a:r>
            <a:r>
              <a:rPr lang="zh-CN" altLang="en-US" dirty="0">
                <a:ea typeface="黑体" panose="02010609060101010101" pitchFamily="49" charset="-122"/>
              </a:rPr>
              <a:t>页表等</a:t>
            </a:r>
          </a:p>
          <a:p>
            <a:pPr marL="685800" lvl="1" indent="-190500" eaLnBrk="1" hangingPunct="1">
              <a:lnSpc>
                <a:spcPct val="110000"/>
              </a:lnSpc>
              <a:spcBef>
                <a:spcPct val="15000"/>
              </a:spcBef>
              <a:buClrTx/>
              <a:buSzTx/>
              <a:buFontTx/>
            </a:pPr>
            <a:r>
              <a:rPr lang="zh-CN" altLang="en-US" dirty="0">
                <a:ea typeface="黑体" panose="02010609060101010101" pitchFamily="49" charset="-122"/>
              </a:rPr>
              <a:t>系统中有一套状态单元，用以存放当前运行进程的上下文</a:t>
            </a:r>
          </a:p>
          <a:p>
            <a:pPr marL="203200" indent="-203200" eaLnBrk="1" hangingPunct="1">
              <a:lnSpc>
                <a:spcPct val="110000"/>
              </a:lnSpc>
              <a:spcBef>
                <a:spcPct val="15000"/>
              </a:spcBef>
              <a:buClr>
                <a:schemeClr val="accent1"/>
              </a:buClr>
              <a:buSzPct val="80000"/>
              <a:buFont typeface="Wingdings" panose="05000000000000000000" pitchFamily="2" charset="2"/>
            </a:pPr>
            <a:r>
              <a:rPr lang="zh-CN" altLang="en-US" sz="2000" dirty="0">
                <a:ea typeface="黑体" panose="02010609060101010101" pitchFamily="49" charset="-122"/>
              </a:rPr>
              <a:t>上下文切换过程（任何</a:t>
            </a:r>
            <a:r>
              <a:rPr lang="zh-CN" altLang="en-US" sz="2000" dirty="0">
                <a:solidFill>
                  <a:srgbClr val="B3110D"/>
                </a:solidFill>
                <a:ea typeface="黑体" panose="02010609060101010101" pitchFamily="49" charset="-122"/>
              </a:rPr>
              <a:t>时刻</a:t>
            </a:r>
            <a:r>
              <a:rPr lang="zh-CN" altLang="en-US" sz="2000" dirty="0">
                <a:ea typeface="黑体" panose="02010609060101010101" pitchFamily="49" charset="-122"/>
              </a:rPr>
              <a:t>，系统中只有一个进程</a:t>
            </a:r>
            <a:r>
              <a:rPr lang="zh-CN" altLang="en-US" sz="2000" dirty="0">
                <a:solidFill>
                  <a:srgbClr val="B3110D"/>
                </a:solidFill>
                <a:ea typeface="黑体" panose="02010609060101010101" pitchFamily="49" charset="-122"/>
              </a:rPr>
              <a:t>正在运行）</a:t>
            </a:r>
          </a:p>
          <a:p>
            <a:pPr marL="685800" lvl="1" indent="-190500" eaLnBrk="1" hangingPunct="1">
              <a:lnSpc>
                <a:spcPct val="110000"/>
              </a:lnSpc>
              <a:spcBef>
                <a:spcPct val="15000"/>
              </a:spcBef>
              <a:buClrTx/>
              <a:buSzTx/>
              <a:buFontTx/>
            </a:pPr>
            <a:r>
              <a:rPr lang="zh-CN" altLang="en-US" dirty="0">
                <a:ea typeface="黑体" panose="02010609060101010101" pitchFamily="49" charset="-122"/>
              </a:rPr>
              <a:t>上下文切换指把正在运行的进程换下，换一个新进程到处理器执行，上下文切换时，必须保存换下进程的上下文，恢复换上进程的上下文</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59459">
                                            <p:txEl>
                                              <p:pRg st="1" end="1"/>
                                            </p:txEl>
                                          </p:spTgt>
                                        </p:tgtEl>
                                        <p:attrNameLst>
                                          <p:attrName>style.visibility</p:attrName>
                                        </p:attrNameLst>
                                      </p:cBhvr>
                                      <p:to>
                                        <p:strVal val="visible"/>
                                      </p:to>
                                    </p:set>
                                    <p:animEffect transition="in" filter="blinds(horizontal)">
                                      <p:cBhvr>
                                        <p:cTn id="7" dur="500"/>
                                        <p:tgtEl>
                                          <p:spTgt spid="659459">
                                            <p:txEl>
                                              <p:pRg st="1" end="1"/>
                                            </p:txEl>
                                          </p:spTgt>
                                        </p:tgtEl>
                                      </p:cBhvr>
                                    </p:animEffect>
                                  </p:childTnLst>
                                  <p:subTnLst>
                                    <p:animClr clrSpc="rgb" dir="cw">
                                      <p:cBhvr override="childStyle">
                                        <p:cTn dur="1" fill="hold" display="0" masterRel="nextClick" afterEffect="1"/>
                                        <p:tgtEl>
                                          <p:spTgt spid="659459">
                                            <p:txEl>
                                              <p:pRg st="1" end="1"/>
                                            </p:txEl>
                                          </p:spTgt>
                                        </p:tgtEl>
                                        <p:attrNameLst>
                                          <p:attrName>ppt_c</p:attrName>
                                        </p:attrNameLst>
                                      </p:cBhvr>
                                      <p:to>
                                        <a:schemeClr val="accent1"/>
                                      </p:to>
                                    </p:animClr>
                                  </p:sub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59459">
                                            <p:txEl>
                                              <p:pRg st="2" end="2"/>
                                            </p:txEl>
                                          </p:spTgt>
                                        </p:tgtEl>
                                        <p:attrNameLst>
                                          <p:attrName>style.visibility</p:attrName>
                                        </p:attrNameLst>
                                      </p:cBhvr>
                                      <p:to>
                                        <p:strVal val="visible"/>
                                      </p:to>
                                    </p:set>
                                    <p:animEffect transition="in" filter="blinds(horizontal)">
                                      <p:cBhvr>
                                        <p:cTn id="12" dur="500"/>
                                        <p:tgtEl>
                                          <p:spTgt spid="659459">
                                            <p:txEl>
                                              <p:pRg st="2" end="2"/>
                                            </p:txEl>
                                          </p:spTgt>
                                        </p:tgtEl>
                                      </p:cBhvr>
                                    </p:animEffect>
                                  </p:childTnLst>
                                  <p:subTnLst>
                                    <p:animClr clrSpc="rgb" dir="cw">
                                      <p:cBhvr override="childStyle">
                                        <p:cTn dur="1" fill="hold" display="0" masterRel="nextClick" afterEffect="1"/>
                                        <p:tgtEl>
                                          <p:spTgt spid="659459">
                                            <p:txEl>
                                              <p:pRg st="2" end="2"/>
                                            </p:txEl>
                                          </p:spTgt>
                                        </p:tgtEl>
                                        <p:attrNameLst>
                                          <p:attrName>ppt_c</p:attrName>
                                        </p:attrNameLst>
                                      </p:cBhvr>
                                      <p:to>
                                        <a:schemeClr val="accent1"/>
                                      </p:to>
                                    </p:animClr>
                                  </p:sub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659459">
                                            <p:txEl>
                                              <p:pRg st="4" end="4"/>
                                            </p:txEl>
                                          </p:spTgt>
                                        </p:tgtEl>
                                        <p:attrNameLst>
                                          <p:attrName>style.visibility</p:attrName>
                                        </p:attrNameLst>
                                      </p:cBhvr>
                                      <p:to>
                                        <p:strVal val="visible"/>
                                      </p:to>
                                    </p:set>
                                    <p:animEffect transition="in" filter="blinds(horizontal)">
                                      <p:cBhvr>
                                        <p:cTn id="17" dur="500"/>
                                        <p:tgtEl>
                                          <p:spTgt spid="659459">
                                            <p:txEl>
                                              <p:pRg st="4" end="4"/>
                                            </p:txEl>
                                          </p:spTgt>
                                        </p:tgtEl>
                                      </p:cBhvr>
                                    </p:animEffect>
                                  </p:childTnLst>
                                  <p:subTnLst>
                                    <p:animClr clrSpc="rgb" dir="cw">
                                      <p:cBhvr override="childStyle">
                                        <p:cTn dur="1" fill="hold" display="0" masterRel="nextClick" afterEffect="1"/>
                                        <p:tgtEl>
                                          <p:spTgt spid="659459">
                                            <p:txEl>
                                              <p:pRg st="4" end="4"/>
                                            </p:txEl>
                                          </p:spTgt>
                                        </p:tgtEl>
                                        <p:attrNameLst>
                                          <p:attrName>ppt_c</p:attrName>
                                        </p:attrNameLst>
                                      </p:cBhvr>
                                      <p:to>
                                        <a:schemeClr val="accent1"/>
                                      </p:to>
                                    </p:animClr>
                                  </p:sub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659459">
                                            <p:txEl>
                                              <p:pRg st="5" end="5"/>
                                            </p:txEl>
                                          </p:spTgt>
                                        </p:tgtEl>
                                        <p:attrNameLst>
                                          <p:attrName>style.visibility</p:attrName>
                                        </p:attrNameLst>
                                      </p:cBhvr>
                                      <p:to>
                                        <p:strVal val="visible"/>
                                      </p:to>
                                    </p:set>
                                    <p:animEffect transition="in" filter="blinds(horizontal)">
                                      <p:cBhvr>
                                        <p:cTn id="22" dur="500"/>
                                        <p:tgtEl>
                                          <p:spTgt spid="659459">
                                            <p:txEl>
                                              <p:pRg st="5" end="5"/>
                                            </p:txEl>
                                          </p:spTgt>
                                        </p:tgtEl>
                                      </p:cBhvr>
                                    </p:animEffect>
                                  </p:childTnLst>
                                  <p:subTnLst>
                                    <p:animClr clrSpc="rgb" dir="cw">
                                      <p:cBhvr override="childStyle">
                                        <p:cTn dur="1" fill="hold" display="0" masterRel="nextClick" afterEffect="1"/>
                                        <p:tgtEl>
                                          <p:spTgt spid="659459">
                                            <p:txEl>
                                              <p:pRg st="5" end="5"/>
                                            </p:txEl>
                                          </p:spTgt>
                                        </p:tgtEl>
                                        <p:attrNameLst>
                                          <p:attrName>ppt_c</p:attrName>
                                        </p:attrNameLst>
                                      </p:cBhvr>
                                      <p:to>
                                        <a:schemeClr val="accent1"/>
                                      </p:to>
                                    </p:animClr>
                                  </p:sub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659459">
                                            <p:txEl>
                                              <p:pRg st="6" end="6"/>
                                            </p:txEl>
                                          </p:spTgt>
                                        </p:tgtEl>
                                        <p:attrNameLst>
                                          <p:attrName>style.visibility</p:attrName>
                                        </p:attrNameLst>
                                      </p:cBhvr>
                                      <p:to>
                                        <p:strVal val="visible"/>
                                      </p:to>
                                    </p:set>
                                    <p:animEffect transition="in" filter="blinds(horizontal)">
                                      <p:cBhvr>
                                        <p:cTn id="27" dur="500"/>
                                        <p:tgtEl>
                                          <p:spTgt spid="659459">
                                            <p:txEl>
                                              <p:pRg st="6" end="6"/>
                                            </p:txEl>
                                          </p:spTgt>
                                        </p:tgtEl>
                                      </p:cBhvr>
                                    </p:animEffect>
                                  </p:childTnLst>
                                  <p:subTnLst>
                                    <p:animClr clrSpc="rgb" dir="cw">
                                      <p:cBhvr override="childStyle">
                                        <p:cTn dur="1" fill="hold" display="0" masterRel="nextClick" afterEffect="1"/>
                                        <p:tgtEl>
                                          <p:spTgt spid="659459">
                                            <p:txEl>
                                              <p:pRg st="6" end="6"/>
                                            </p:txEl>
                                          </p:spTgt>
                                        </p:tgtEl>
                                        <p:attrNameLst>
                                          <p:attrName>ppt_c</p:attrName>
                                        </p:attrNameLst>
                                      </p:cBhvr>
                                      <p:to>
                                        <a:schemeClr val="accent1"/>
                                      </p:to>
                                    </p:animClr>
                                  </p:sub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659459">
                                            <p:txEl>
                                              <p:pRg st="8" end="8"/>
                                            </p:txEl>
                                          </p:spTgt>
                                        </p:tgtEl>
                                        <p:attrNameLst>
                                          <p:attrName>style.visibility</p:attrName>
                                        </p:attrNameLst>
                                      </p:cBhvr>
                                      <p:to>
                                        <p:strVal val="visible"/>
                                      </p:to>
                                    </p:set>
                                    <p:animEffect transition="in" filter="blinds(horizontal)">
                                      <p:cBhvr>
                                        <p:cTn id="32" dur="500"/>
                                        <p:tgtEl>
                                          <p:spTgt spid="659459">
                                            <p:txEl>
                                              <p:pRg st="8" end="8"/>
                                            </p:txEl>
                                          </p:spTgt>
                                        </p:tgtEl>
                                      </p:cBhvr>
                                    </p:animEffect>
                                  </p:childTnLst>
                                  <p:subTnLst>
                                    <p:animClr clrSpc="rgb" dir="cw">
                                      <p:cBhvr override="childStyle">
                                        <p:cTn dur="1" fill="hold" display="0" masterRel="nextClick" afterEffect="1"/>
                                        <p:tgtEl>
                                          <p:spTgt spid="659459">
                                            <p:txEl>
                                              <p:pRg st="8" end="8"/>
                                            </p:txEl>
                                          </p:spTgt>
                                        </p:tgtEl>
                                        <p:attrNameLst>
                                          <p:attrName>ppt_c</p:attrName>
                                        </p:attrNameLst>
                                      </p:cBhvr>
                                      <p:to>
                                        <a:schemeClr val="accent1"/>
                                      </p:to>
                                    </p:animClr>
                                  </p:sub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659459">
                                            <p:txEl>
                                              <p:pRg st="9" end="9"/>
                                            </p:txEl>
                                          </p:spTgt>
                                        </p:tgtEl>
                                        <p:attrNameLst>
                                          <p:attrName>style.visibility</p:attrName>
                                        </p:attrNameLst>
                                      </p:cBhvr>
                                      <p:to>
                                        <p:strVal val="visible"/>
                                      </p:to>
                                    </p:set>
                                    <p:animEffect transition="in" filter="blinds(horizontal)">
                                      <p:cBhvr>
                                        <p:cTn id="37" dur="500"/>
                                        <p:tgtEl>
                                          <p:spTgt spid="659459">
                                            <p:txEl>
                                              <p:pRg st="9" end="9"/>
                                            </p:txEl>
                                          </p:spTgt>
                                        </p:tgtEl>
                                      </p:cBhvr>
                                    </p:animEffect>
                                  </p:childTnLst>
                                  <p:subTnLst>
                                    <p:animClr clrSpc="rgb" dir="cw">
                                      <p:cBhvr override="childStyle">
                                        <p:cTn dur="1" fill="hold" display="0" masterRel="nextClick" afterEffect="1"/>
                                        <p:tgtEl>
                                          <p:spTgt spid="659459">
                                            <p:txEl>
                                              <p:pRg st="9" end="9"/>
                                            </p:txEl>
                                          </p:spTgt>
                                        </p:tgtEl>
                                        <p:attrNameLst>
                                          <p:attrName>ppt_c</p:attrName>
                                        </p:attrNameLst>
                                      </p:cBhvr>
                                      <p:to>
                                        <a:schemeClr val="accent1"/>
                                      </p:to>
                                    </p:animClr>
                                  </p:sub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659459">
                                            <p:txEl>
                                              <p:pRg st="11" end="11"/>
                                            </p:txEl>
                                          </p:spTgt>
                                        </p:tgtEl>
                                        <p:attrNameLst>
                                          <p:attrName>style.visibility</p:attrName>
                                        </p:attrNameLst>
                                      </p:cBhvr>
                                      <p:to>
                                        <p:strVal val="visible"/>
                                      </p:to>
                                    </p:set>
                                    <p:animEffect transition="in" filter="blinds(horizontal)">
                                      <p:cBhvr>
                                        <p:cTn id="42" dur="500"/>
                                        <p:tgtEl>
                                          <p:spTgt spid="659459">
                                            <p:txEl>
                                              <p:pRg st="11" end="11"/>
                                            </p:txEl>
                                          </p:spTgt>
                                        </p:tgtEl>
                                      </p:cBhvr>
                                    </p:animEffect>
                                  </p:childTnLst>
                                  <p:subTnLst>
                                    <p:animClr clrSpc="rgb" dir="cw">
                                      <p:cBhvr override="childStyle">
                                        <p:cTn dur="1" fill="hold" display="0" masterRel="nextClick" afterEffect="1"/>
                                        <p:tgtEl>
                                          <p:spTgt spid="659459">
                                            <p:txEl>
                                              <p:pRg st="11" end="11"/>
                                            </p:txEl>
                                          </p:spTgt>
                                        </p:tgtEl>
                                        <p:attrNameLst>
                                          <p:attrName>ppt_c</p:attrName>
                                        </p:attrNameLst>
                                      </p:cBhvr>
                                      <p:to>
                                        <a:schemeClr val="accent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p:cNvSpPr>
          <p:nvPr>
            <p:ph type="title"/>
          </p:nvPr>
        </p:nvSpPr>
        <p:spPr>
          <a:xfrm>
            <a:off x="800100" y="228600"/>
            <a:ext cx="5629275" cy="528638"/>
          </a:xfrm>
          <a:ln/>
        </p:spPr>
        <p:txBody>
          <a:bodyPr vert="horz" wrap="square" lIns="91440" tIns="45720" rIns="91440" bIns="45720" anchor="ctr" anchorCtr="0"/>
          <a:lstStyle/>
          <a:p>
            <a:pPr eaLnBrk="1" hangingPunct="1"/>
            <a:r>
              <a:rPr lang="zh-CN" altLang="en-US" dirty="0"/>
              <a:t>进程（</a:t>
            </a:r>
            <a:r>
              <a:rPr lang="en-US" altLang="zh-CN" dirty="0"/>
              <a:t>processes</a:t>
            </a:r>
            <a:r>
              <a:rPr lang="zh-CN" altLang="en-US" dirty="0"/>
              <a:t>）</a:t>
            </a:r>
          </a:p>
        </p:txBody>
      </p:sp>
      <p:pic>
        <p:nvPicPr>
          <p:cNvPr id="778244" name="Picture 4"/>
          <p:cNvPicPr>
            <a:picLocks noGrp="1" noChangeAspect="1"/>
          </p:cNvPicPr>
          <p:nvPr>
            <p:ph sz="half" idx="2" hasCustomPrompt="1"/>
          </p:nvPr>
        </p:nvPicPr>
        <p:blipFill>
          <a:blip r:embed="rId2"/>
          <a:srcRect/>
          <a:stretch>
            <a:fillRect/>
          </a:stretch>
        </p:blipFill>
        <p:spPr>
          <a:xfrm>
            <a:off x="206375" y="998538"/>
            <a:ext cx="7920038" cy="3600450"/>
          </a:xfrm>
          <a:ln/>
        </p:spPr>
      </p:pic>
      <p:sp>
        <p:nvSpPr>
          <p:cNvPr id="778245" name="Text Box 5"/>
          <p:cNvSpPr txBox="1"/>
          <p:nvPr/>
        </p:nvSpPr>
        <p:spPr>
          <a:xfrm>
            <a:off x="476250" y="4778375"/>
            <a:ext cx="5130800" cy="1736725"/>
          </a:xfrm>
          <a:prstGeom prst="rect">
            <a:avLst/>
          </a:prstGeom>
          <a:noFill/>
          <a:ln w="9525">
            <a:noFill/>
          </a:ln>
        </p:spPr>
        <p:txBody>
          <a:bodyPr>
            <a:spAutoFit/>
          </a:bodyPr>
          <a:lstStyle/>
          <a:p>
            <a:pPr>
              <a:spcBef>
                <a:spcPct val="10000"/>
              </a:spcBef>
            </a:pPr>
            <a:r>
              <a:rPr lang="zh-CN" altLang="en-US" sz="2000" i="0" dirty="0">
                <a:solidFill>
                  <a:srgbClr val="0000FF"/>
                </a:solidFill>
                <a:latin typeface="Arial" panose="020B0604020202020204" pitchFamily="34" charset="0"/>
                <a:ea typeface="黑体" panose="02010609060101010101" pitchFamily="49" charset="-122"/>
              </a:rPr>
              <a:t>开始，</a:t>
            </a:r>
            <a:r>
              <a:rPr lang="en-US" altLang="zh-CN" sz="2000" i="0" dirty="0">
                <a:solidFill>
                  <a:srgbClr val="0000FF"/>
                </a:solidFill>
                <a:latin typeface="Arial" panose="020B0604020202020204" pitchFamily="34" charset="0"/>
                <a:ea typeface="黑体" panose="02010609060101010101" pitchFamily="49" charset="-122"/>
              </a:rPr>
              <a:t>Shell</a:t>
            </a:r>
            <a:r>
              <a:rPr lang="zh-CN" altLang="en-US" sz="2000" i="0" dirty="0">
                <a:solidFill>
                  <a:srgbClr val="0000FF"/>
                </a:solidFill>
                <a:latin typeface="Arial" panose="020B0604020202020204" pitchFamily="34" charset="0"/>
                <a:ea typeface="黑体" panose="02010609060101010101" pitchFamily="49" charset="-122"/>
              </a:rPr>
              <a:t>进程等待命令行输入</a:t>
            </a:r>
          </a:p>
          <a:p>
            <a:pPr>
              <a:spcBef>
                <a:spcPct val="10000"/>
              </a:spcBef>
            </a:pPr>
            <a:r>
              <a:rPr lang="zh-CN" altLang="en-US" sz="2000" i="0" dirty="0">
                <a:solidFill>
                  <a:srgbClr val="0000FF"/>
                </a:solidFill>
                <a:latin typeface="Arial" panose="020B0604020202020204" pitchFamily="34" charset="0"/>
                <a:ea typeface="黑体" panose="02010609060101010101" pitchFamily="49" charset="-122"/>
              </a:rPr>
              <a:t>输入“</a:t>
            </a:r>
            <a:r>
              <a:rPr lang="en-US" altLang="zh-CN" sz="2000" i="0" dirty="0">
                <a:solidFill>
                  <a:srgbClr val="0000FF"/>
                </a:solidFill>
                <a:latin typeface="Arial" panose="020B0604020202020204" pitchFamily="34" charset="0"/>
                <a:ea typeface="黑体" panose="02010609060101010101" pitchFamily="49" charset="-122"/>
              </a:rPr>
              <a:t>Hello”</a:t>
            </a:r>
            <a:r>
              <a:rPr lang="zh-CN" altLang="en-US" sz="2000" i="0" dirty="0">
                <a:solidFill>
                  <a:srgbClr val="0000FF"/>
                </a:solidFill>
                <a:latin typeface="Arial" panose="020B0604020202020204" pitchFamily="34" charset="0"/>
                <a:ea typeface="黑体" panose="02010609060101010101" pitchFamily="49" charset="-122"/>
              </a:rPr>
              <a:t>后</a:t>
            </a:r>
            <a:r>
              <a:rPr lang="en-US" altLang="zh-CN" sz="2000" i="0" dirty="0">
                <a:solidFill>
                  <a:srgbClr val="0000FF"/>
                </a:solidFill>
                <a:latin typeface="Arial" panose="020B0604020202020204" pitchFamily="34" charset="0"/>
                <a:ea typeface="黑体" panose="02010609060101010101" pitchFamily="49" charset="-122"/>
              </a:rPr>
              <a:t>Shell</a:t>
            </a:r>
            <a:r>
              <a:rPr lang="zh-CN" altLang="en-US" sz="2000" i="0" dirty="0">
                <a:solidFill>
                  <a:srgbClr val="0000FF"/>
                </a:solidFill>
                <a:latin typeface="Arial" panose="020B0604020202020204" pitchFamily="34" charset="0"/>
                <a:ea typeface="黑体" panose="02010609060101010101" pitchFamily="49" charset="-122"/>
              </a:rPr>
              <a:t>进行系统调用</a:t>
            </a:r>
          </a:p>
          <a:p>
            <a:pPr>
              <a:spcBef>
                <a:spcPct val="10000"/>
              </a:spcBef>
            </a:pPr>
            <a:r>
              <a:rPr lang="en-US" altLang="zh-CN" sz="2000" i="0" dirty="0">
                <a:solidFill>
                  <a:srgbClr val="0000FF"/>
                </a:solidFill>
                <a:latin typeface="Arial" panose="020B0604020202020204" pitchFamily="34" charset="0"/>
                <a:ea typeface="黑体" panose="02010609060101010101" pitchFamily="49" charset="-122"/>
              </a:rPr>
              <a:t>OS</a:t>
            </a:r>
            <a:r>
              <a:rPr lang="zh-CN" altLang="en-US" sz="2000" i="0" dirty="0">
                <a:solidFill>
                  <a:srgbClr val="0000FF"/>
                </a:solidFill>
                <a:latin typeface="Arial" panose="020B0604020202020204" pitchFamily="34" charset="0"/>
                <a:ea typeface="黑体" panose="02010609060101010101" pitchFamily="49" charset="-122"/>
              </a:rPr>
              <a:t>保存</a:t>
            </a:r>
            <a:r>
              <a:rPr lang="en-US" altLang="zh-CN" sz="2000" i="0" dirty="0">
                <a:solidFill>
                  <a:srgbClr val="0000FF"/>
                </a:solidFill>
                <a:latin typeface="Arial" panose="020B0604020202020204" pitchFamily="34" charset="0"/>
                <a:ea typeface="黑体" panose="02010609060101010101" pitchFamily="49" charset="-122"/>
              </a:rPr>
              <a:t>shell</a:t>
            </a:r>
            <a:r>
              <a:rPr lang="zh-CN" altLang="en-US" sz="2000" i="0" dirty="0">
                <a:solidFill>
                  <a:srgbClr val="0000FF"/>
                </a:solidFill>
                <a:latin typeface="Arial" panose="020B0604020202020204" pitchFamily="34" charset="0"/>
                <a:ea typeface="黑体" panose="02010609060101010101" pitchFamily="49" charset="-122"/>
              </a:rPr>
              <a:t>上下文，创建并换入</a:t>
            </a:r>
            <a:r>
              <a:rPr lang="en-US" altLang="zh-CN" sz="2000" i="0" dirty="0">
                <a:solidFill>
                  <a:srgbClr val="0000FF"/>
                </a:solidFill>
                <a:latin typeface="Arial" panose="020B0604020202020204" pitchFamily="34" charset="0"/>
                <a:ea typeface="黑体" panose="02010609060101010101" pitchFamily="49" charset="-122"/>
              </a:rPr>
              <a:t>hello</a:t>
            </a:r>
            <a:r>
              <a:rPr lang="zh-CN" altLang="en-US" sz="2000" i="0" dirty="0">
                <a:solidFill>
                  <a:srgbClr val="0000FF"/>
                </a:solidFill>
                <a:latin typeface="Arial" panose="020B0604020202020204" pitchFamily="34" charset="0"/>
                <a:ea typeface="黑体" panose="02010609060101010101" pitchFamily="49" charset="-122"/>
              </a:rPr>
              <a:t>进程</a:t>
            </a:r>
          </a:p>
          <a:p>
            <a:pPr>
              <a:spcBef>
                <a:spcPct val="10000"/>
              </a:spcBef>
            </a:pPr>
            <a:r>
              <a:rPr lang="en-US" altLang="zh-CN" sz="2000" i="0" dirty="0">
                <a:solidFill>
                  <a:srgbClr val="0000FF"/>
                </a:solidFill>
                <a:latin typeface="Arial" panose="020B0604020202020204" pitchFamily="34" charset="0"/>
                <a:ea typeface="黑体" panose="02010609060101010101" pitchFamily="49" charset="-122"/>
              </a:rPr>
              <a:t>Hello</a:t>
            </a:r>
            <a:r>
              <a:rPr lang="zh-CN" altLang="en-US" sz="2000" i="0" dirty="0">
                <a:solidFill>
                  <a:srgbClr val="0000FF"/>
                </a:solidFill>
                <a:latin typeface="Arial" panose="020B0604020202020204" pitchFamily="34" charset="0"/>
                <a:ea typeface="黑体" panose="02010609060101010101" pitchFamily="49" charset="-122"/>
              </a:rPr>
              <a:t>进程中止时，进行系统调用</a:t>
            </a:r>
          </a:p>
          <a:p>
            <a:pPr>
              <a:spcBef>
                <a:spcPct val="10000"/>
              </a:spcBef>
            </a:pPr>
            <a:r>
              <a:rPr lang="en-US" altLang="zh-CN" sz="2000" i="0" dirty="0">
                <a:solidFill>
                  <a:srgbClr val="0000FF"/>
                </a:solidFill>
                <a:latin typeface="Arial" panose="020B0604020202020204" pitchFamily="34" charset="0"/>
                <a:ea typeface="黑体" panose="02010609060101010101" pitchFamily="49" charset="-122"/>
              </a:rPr>
              <a:t>OS</a:t>
            </a:r>
            <a:r>
              <a:rPr lang="zh-CN" altLang="en-US" sz="2000" i="0" dirty="0">
                <a:solidFill>
                  <a:srgbClr val="0000FF"/>
                </a:solidFill>
                <a:latin typeface="Arial" panose="020B0604020202020204" pitchFamily="34" charset="0"/>
                <a:ea typeface="黑体" panose="02010609060101010101" pitchFamily="49" charset="-122"/>
              </a:rPr>
              <a:t>恢复</a:t>
            </a:r>
            <a:r>
              <a:rPr lang="en-US" altLang="zh-CN" sz="2000" i="0" dirty="0">
                <a:solidFill>
                  <a:srgbClr val="0000FF"/>
                </a:solidFill>
                <a:latin typeface="Arial" panose="020B0604020202020204" pitchFamily="34" charset="0"/>
                <a:ea typeface="黑体" panose="02010609060101010101" pitchFamily="49" charset="-122"/>
              </a:rPr>
              <a:t>shell</a:t>
            </a:r>
            <a:r>
              <a:rPr lang="zh-CN" altLang="en-US" sz="2000" i="0" dirty="0">
                <a:solidFill>
                  <a:srgbClr val="0000FF"/>
                </a:solidFill>
                <a:latin typeface="Arial" panose="020B0604020202020204" pitchFamily="34" charset="0"/>
                <a:ea typeface="黑体" panose="02010609060101010101" pitchFamily="49" charset="-122"/>
              </a:rPr>
              <a:t>进程上下文，并换入</a:t>
            </a:r>
            <a:r>
              <a:rPr lang="en-US" altLang="zh-CN" sz="2000" i="0" dirty="0">
                <a:solidFill>
                  <a:srgbClr val="0000FF"/>
                </a:solidFill>
                <a:latin typeface="Arial" panose="020B0604020202020204" pitchFamily="34" charset="0"/>
                <a:ea typeface="黑体" panose="02010609060101010101" pitchFamily="49" charset="-122"/>
              </a:rPr>
              <a:t>shell</a:t>
            </a:r>
            <a:r>
              <a:rPr lang="zh-CN" altLang="en-US" sz="2000" i="0" dirty="0">
                <a:solidFill>
                  <a:srgbClr val="0000FF"/>
                </a:solidFill>
                <a:latin typeface="Arial" panose="020B0604020202020204" pitchFamily="34" charset="0"/>
                <a:ea typeface="黑体" panose="02010609060101010101" pitchFamily="49" charset="-122"/>
              </a:rPr>
              <a:t>进程</a:t>
            </a:r>
          </a:p>
        </p:txBody>
      </p:sp>
      <p:sp>
        <p:nvSpPr>
          <p:cNvPr id="778246" name="Text Box 6"/>
          <p:cNvSpPr txBox="1"/>
          <p:nvPr/>
        </p:nvSpPr>
        <p:spPr>
          <a:xfrm>
            <a:off x="6011863" y="4598988"/>
            <a:ext cx="2609850" cy="1616075"/>
          </a:xfrm>
          <a:prstGeom prst="rect">
            <a:avLst/>
          </a:prstGeom>
          <a:noFill/>
          <a:ln w="9525">
            <a:noFill/>
          </a:ln>
        </p:spPr>
        <p:txBody>
          <a:bodyPr>
            <a:spAutoFit/>
          </a:bodyPr>
          <a:lstStyle/>
          <a:p>
            <a:pPr>
              <a:spcBef>
                <a:spcPct val="50000"/>
              </a:spcBef>
            </a:pPr>
            <a:r>
              <a:rPr lang="zh-CN" altLang="en-US" sz="2000" i="0" dirty="0">
                <a:solidFill>
                  <a:srgbClr val="B3110D"/>
                </a:solidFill>
                <a:latin typeface="Arial" panose="020B0604020202020204" pitchFamily="34" charset="0"/>
                <a:ea typeface="黑体" panose="02010609060101010101" pitchFamily="49" charset="-122"/>
              </a:rPr>
              <a:t>由于在一个进程的整个生命周期中，有不同进程在</a:t>
            </a:r>
            <a:r>
              <a:rPr lang="en-US" altLang="zh-CN" sz="2000" i="0" dirty="0">
                <a:solidFill>
                  <a:srgbClr val="B3110D"/>
                </a:solidFill>
                <a:latin typeface="Arial" panose="020B0604020202020204" pitchFamily="34" charset="0"/>
                <a:ea typeface="黑体" panose="02010609060101010101" pitchFamily="49" charset="-122"/>
              </a:rPr>
              <a:t>CPU</a:t>
            </a:r>
            <a:r>
              <a:rPr lang="zh-CN" altLang="en-US" sz="2000" i="0" dirty="0">
                <a:solidFill>
                  <a:srgbClr val="B3110D"/>
                </a:solidFill>
                <a:latin typeface="Arial" panose="020B0604020202020204" pitchFamily="34" charset="0"/>
                <a:ea typeface="黑体" panose="02010609060101010101" pitchFamily="49" charset="-122"/>
              </a:rPr>
              <a:t>上交替运行，所以运行时间很难准确、重复测量</a:t>
            </a:r>
            <a:endParaRPr lang="zh-CN" altLang="en-US" sz="1400" i="0" dirty="0">
              <a:solidFill>
                <a:srgbClr val="B3110D"/>
              </a:solidFill>
              <a:latin typeface="Times New Roman" panose="02020603050405020304" pitchFamily="18" charset="0"/>
              <a:ea typeface="宋体" panose="02010600030101010101" pitchFamily="2" charset="-122"/>
            </a:endParaRPr>
          </a:p>
        </p:txBody>
      </p:sp>
      <p:grpSp>
        <p:nvGrpSpPr>
          <p:cNvPr id="179206" name="Group 8"/>
          <p:cNvGrpSpPr/>
          <p:nvPr/>
        </p:nvGrpSpPr>
        <p:grpSpPr>
          <a:xfrm>
            <a:off x="5786438" y="261938"/>
            <a:ext cx="2790825" cy="1096962"/>
            <a:chOff x="901" y="977"/>
            <a:chExt cx="1559" cy="691"/>
          </a:xfrm>
        </p:grpSpPr>
        <p:sp>
          <p:nvSpPr>
            <p:cNvPr id="179208" name="Rectangle 9"/>
            <p:cNvSpPr/>
            <p:nvPr/>
          </p:nvSpPr>
          <p:spPr>
            <a:xfrm>
              <a:off x="901" y="977"/>
              <a:ext cx="1216" cy="691"/>
            </a:xfrm>
            <a:prstGeom prst="rect">
              <a:avLst/>
            </a:prstGeom>
            <a:solidFill>
              <a:schemeClr val="bg1"/>
            </a:solidFill>
            <a:ln w="9525">
              <a:noFill/>
            </a:ln>
          </p:spPr>
          <p:txBody>
            <a:bodyPr>
              <a:spAutoFit/>
            </a:bodyPr>
            <a:lstStyle/>
            <a:p>
              <a:pPr>
                <a:buNone/>
              </a:pPr>
              <a:r>
                <a:rPr lang="en-US" altLang="zh-CN" sz="2200" i="0" dirty="0">
                  <a:solidFill>
                    <a:schemeClr val="tx1"/>
                  </a:solidFill>
                  <a:latin typeface="Arial" panose="020B0604020202020204" pitchFamily="34" charset="0"/>
                  <a:ea typeface="宋体" panose="02010600030101010101" pitchFamily="2" charset="-122"/>
                </a:rPr>
                <a:t>unix&gt; ./hello</a:t>
              </a:r>
            </a:p>
            <a:p>
              <a:pPr>
                <a:buNone/>
              </a:pPr>
              <a:r>
                <a:rPr lang="en-US" altLang="zh-CN" sz="2200" i="0" dirty="0">
                  <a:solidFill>
                    <a:srgbClr val="CC3300"/>
                  </a:solidFill>
                  <a:latin typeface="Arial" panose="020B0604020202020204" pitchFamily="34" charset="0"/>
                  <a:ea typeface="宋体" panose="02010600030101010101" pitchFamily="2" charset="-122"/>
                </a:rPr>
                <a:t>hello, world</a:t>
              </a:r>
            </a:p>
            <a:p>
              <a:pPr>
                <a:buNone/>
              </a:pPr>
              <a:r>
                <a:rPr lang="en-US" altLang="zh-CN" sz="2200" i="0" dirty="0">
                  <a:solidFill>
                    <a:schemeClr val="tx1"/>
                  </a:solidFill>
                  <a:latin typeface="Arial" panose="020B0604020202020204" pitchFamily="34" charset="0"/>
                  <a:ea typeface="宋体" panose="02010600030101010101" pitchFamily="2" charset="-122"/>
                </a:rPr>
                <a:t>unix&gt;</a:t>
              </a:r>
            </a:p>
          </p:txBody>
        </p:sp>
        <p:sp>
          <p:nvSpPr>
            <p:cNvPr id="179209" name="Text Box 10"/>
            <p:cNvSpPr txBox="1"/>
            <p:nvPr/>
          </p:nvSpPr>
          <p:spPr>
            <a:xfrm>
              <a:off x="1783" y="996"/>
              <a:ext cx="677" cy="250"/>
            </a:xfrm>
            <a:prstGeom prst="rect">
              <a:avLst/>
            </a:prstGeom>
            <a:noFill/>
            <a:ln w="9525">
              <a:noFill/>
            </a:ln>
          </p:spPr>
          <p:txBody>
            <a:bodyPr>
              <a:spAutoFit/>
            </a:bodyPr>
            <a:lstStyle/>
            <a:p>
              <a:pPr algn="ctr">
                <a:spcBef>
                  <a:spcPct val="50000"/>
                </a:spcBef>
                <a:buNone/>
              </a:pPr>
              <a:r>
                <a:rPr lang="en-US" altLang="zh-CN" sz="2000" i="0" dirty="0">
                  <a:solidFill>
                    <a:schemeClr val="accent2"/>
                  </a:solidFill>
                  <a:latin typeface="Arial" panose="020B0604020202020204" pitchFamily="34" charset="0"/>
                  <a:ea typeface="宋体" panose="02010600030101010101" pitchFamily="2" charset="-122"/>
                </a:rPr>
                <a:t>[Enter]</a:t>
              </a:r>
            </a:p>
          </p:txBody>
        </p:sp>
      </p:grpSp>
      <p:sp>
        <p:nvSpPr>
          <p:cNvPr id="179207" name="Rectangle 11"/>
          <p:cNvSpPr/>
          <p:nvPr/>
        </p:nvSpPr>
        <p:spPr>
          <a:xfrm>
            <a:off x="5741988" y="279400"/>
            <a:ext cx="2879725" cy="1123950"/>
          </a:xfrm>
          <a:prstGeom prst="rect">
            <a:avLst/>
          </a:prstGeom>
          <a:solidFill>
            <a:schemeClr val="accent1">
              <a:alpha val="18823"/>
            </a:schemeClr>
          </a:solidFill>
          <a:ln w="9525">
            <a:noFill/>
          </a:ln>
        </p:spPr>
        <p:txBody>
          <a:bodyPr lIns="0" tIns="0" rIns="0" bIns="0" anchor="ctr" anchorCtr="0">
            <a:spAutoFit/>
          </a:bodyPr>
          <a:lstStyle/>
          <a:p>
            <a:pPr eaLnBrk="1" hangingPunct="1">
              <a:spcBef>
                <a:spcPct val="50000"/>
              </a:spcBef>
            </a:pPr>
            <a:endParaRPr lang="zh-CN" altLang="en-US" dirty="0">
              <a:latin typeface="Arial" panose="020B0604020202020204"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78244"/>
                                        </p:tgtEl>
                                        <p:attrNameLst>
                                          <p:attrName>style.visibility</p:attrName>
                                        </p:attrNameLst>
                                      </p:cBhvr>
                                      <p:to>
                                        <p:strVal val="visible"/>
                                      </p:to>
                                    </p:set>
                                    <p:animEffect transition="in" filter="blinds(horizontal)">
                                      <p:cBhvr>
                                        <p:cTn id="7" dur="500"/>
                                        <p:tgtEl>
                                          <p:spTgt spid="77824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78245">
                                            <p:txEl>
                                              <p:pRg st="0" end="0"/>
                                            </p:txEl>
                                          </p:spTgt>
                                        </p:tgtEl>
                                        <p:attrNameLst>
                                          <p:attrName>style.visibility</p:attrName>
                                        </p:attrNameLst>
                                      </p:cBhvr>
                                      <p:to>
                                        <p:strVal val="visible"/>
                                      </p:to>
                                    </p:set>
                                    <p:animEffect transition="in" filter="blinds(horizontal)">
                                      <p:cBhvr>
                                        <p:cTn id="12" dur="500"/>
                                        <p:tgtEl>
                                          <p:spTgt spid="778245">
                                            <p:txEl>
                                              <p:pRg st="0" end="0"/>
                                            </p:txEl>
                                          </p:spTgt>
                                        </p:tgtEl>
                                      </p:cBhvr>
                                    </p:animEffect>
                                  </p:childTnLst>
                                  <p:subTnLst>
                                    <p:animClr clrSpc="rgb" dir="cw">
                                      <p:cBhvr override="childStyle">
                                        <p:cTn dur="1" fill="hold" display="0" masterRel="nextClick" afterEffect="1"/>
                                        <p:tgtEl>
                                          <p:spTgt spid="778245">
                                            <p:txEl>
                                              <p:pRg st="0" end="0"/>
                                            </p:txEl>
                                          </p:spTgt>
                                        </p:tgtEl>
                                        <p:attrNameLst>
                                          <p:attrName>ppt_c</p:attrName>
                                        </p:attrNameLst>
                                      </p:cBhvr>
                                      <p:to>
                                        <a:schemeClr val="accent1"/>
                                      </p:to>
                                    </p:animClr>
                                  </p:sub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778245">
                                            <p:txEl>
                                              <p:pRg st="1" end="1"/>
                                            </p:txEl>
                                          </p:spTgt>
                                        </p:tgtEl>
                                        <p:attrNameLst>
                                          <p:attrName>style.visibility</p:attrName>
                                        </p:attrNameLst>
                                      </p:cBhvr>
                                      <p:to>
                                        <p:strVal val="visible"/>
                                      </p:to>
                                    </p:set>
                                    <p:animEffect transition="in" filter="blinds(horizontal)">
                                      <p:cBhvr>
                                        <p:cTn id="17" dur="500"/>
                                        <p:tgtEl>
                                          <p:spTgt spid="778245">
                                            <p:txEl>
                                              <p:pRg st="1" end="1"/>
                                            </p:txEl>
                                          </p:spTgt>
                                        </p:tgtEl>
                                      </p:cBhvr>
                                    </p:animEffect>
                                  </p:childTnLst>
                                  <p:subTnLst>
                                    <p:animClr clrSpc="rgb" dir="cw">
                                      <p:cBhvr override="childStyle">
                                        <p:cTn dur="1" fill="hold" display="0" masterRel="nextClick" afterEffect="1"/>
                                        <p:tgtEl>
                                          <p:spTgt spid="778245">
                                            <p:txEl>
                                              <p:pRg st="1" end="1"/>
                                            </p:txEl>
                                          </p:spTgt>
                                        </p:tgtEl>
                                        <p:attrNameLst>
                                          <p:attrName>ppt_c</p:attrName>
                                        </p:attrNameLst>
                                      </p:cBhvr>
                                      <p:to>
                                        <a:schemeClr val="accent1"/>
                                      </p:to>
                                    </p:animClr>
                                  </p:sub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778245">
                                            <p:txEl>
                                              <p:pRg st="2" end="2"/>
                                            </p:txEl>
                                          </p:spTgt>
                                        </p:tgtEl>
                                        <p:attrNameLst>
                                          <p:attrName>style.visibility</p:attrName>
                                        </p:attrNameLst>
                                      </p:cBhvr>
                                      <p:to>
                                        <p:strVal val="visible"/>
                                      </p:to>
                                    </p:set>
                                    <p:animEffect transition="in" filter="blinds(horizontal)">
                                      <p:cBhvr>
                                        <p:cTn id="22" dur="500"/>
                                        <p:tgtEl>
                                          <p:spTgt spid="778245">
                                            <p:txEl>
                                              <p:pRg st="2" end="2"/>
                                            </p:txEl>
                                          </p:spTgt>
                                        </p:tgtEl>
                                      </p:cBhvr>
                                    </p:animEffect>
                                  </p:childTnLst>
                                  <p:subTnLst>
                                    <p:animClr clrSpc="rgb" dir="cw">
                                      <p:cBhvr override="childStyle">
                                        <p:cTn dur="1" fill="hold" display="0" masterRel="nextClick" afterEffect="1"/>
                                        <p:tgtEl>
                                          <p:spTgt spid="778245">
                                            <p:txEl>
                                              <p:pRg st="2" end="2"/>
                                            </p:txEl>
                                          </p:spTgt>
                                        </p:tgtEl>
                                        <p:attrNameLst>
                                          <p:attrName>ppt_c</p:attrName>
                                        </p:attrNameLst>
                                      </p:cBhvr>
                                      <p:to>
                                        <a:schemeClr val="accent1"/>
                                      </p:to>
                                    </p:animClr>
                                  </p:sub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778245">
                                            <p:txEl>
                                              <p:pRg st="3" end="3"/>
                                            </p:txEl>
                                          </p:spTgt>
                                        </p:tgtEl>
                                        <p:attrNameLst>
                                          <p:attrName>style.visibility</p:attrName>
                                        </p:attrNameLst>
                                      </p:cBhvr>
                                      <p:to>
                                        <p:strVal val="visible"/>
                                      </p:to>
                                    </p:set>
                                    <p:animEffect transition="in" filter="blinds(horizontal)">
                                      <p:cBhvr>
                                        <p:cTn id="27" dur="500"/>
                                        <p:tgtEl>
                                          <p:spTgt spid="778245">
                                            <p:txEl>
                                              <p:pRg st="3" end="3"/>
                                            </p:txEl>
                                          </p:spTgt>
                                        </p:tgtEl>
                                      </p:cBhvr>
                                    </p:animEffect>
                                  </p:childTnLst>
                                  <p:subTnLst>
                                    <p:animClr clrSpc="rgb" dir="cw">
                                      <p:cBhvr override="childStyle">
                                        <p:cTn dur="1" fill="hold" display="0" masterRel="nextClick" afterEffect="1"/>
                                        <p:tgtEl>
                                          <p:spTgt spid="778245">
                                            <p:txEl>
                                              <p:pRg st="3" end="3"/>
                                            </p:txEl>
                                          </p:spTgt>
                                        </p:tgtEl>
                                        <p:attrNameLst>
                                          <p:attrName>ppt_c</p:attrName>
                                        </p:attrNameLst>
                                      </p:cBhvr>
                                      <p:to>
                                        <a:schemeClr val="accent1"/>
                                      </p:to>
                                    </p:animClr>
                                  </p:sub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778245">
                                            <p:txEl>
                                              <p:pRg st="4" end="4"/>
                                            </p:txEl>
                                          </p:spTgt>
                                        </p:tgtEl>
                                        <p:attrNameLst>
                                          <p:attrName>style.visibility</p:attrName>
                                        </p:attrNameLst>
                                      </p:cBhvr>
                                      <p:to>
                                        <p:strVal val="visible"/>
                                      </p:to>
                                    </p:set>
                                    <p:animEffect transition="in" filter="blinds(horizontal)">
                                      <p:cBhvr>
                                        <p:cTn id="32" dur="500"/>
                                        <p:tgtEl>
                                          <p:spTgt spid="778245">
                                            <p:txEl>
                                              <p:pRg st="4" end="4"/>
                                            </p:txEl>
                                          </p:spTgt>
                                        </p:tgtEl>
                                      </p:cBhvr>
                                    </p:animEffect>
                                  </p:childTnLst>
                                  <p:subTnLst>
                                    <p:animClr clrSpc="rgb" dir="cw">
                                      <p:cBhvr override="childStyle">
                                        <p:cTn dur="1" fill="hold" display="0" masterRel="nextClick" afterEffect="1"/>
                                        <p:tgtEl>
                                          <p:spTgt spid="778245">
                                            <p:txEl>
                                              <p:pRg st="4" end="4"/>
                                            </p:txEl>
                                          </p:spTgt>
                                        </p:tgtEl>
                                        <p:attrNameLst>
                                          <p:attrName>ppt_c</p:attrName>
                                        </p:attrNameLst>
                                      </p:cBhvr>
                                      <p:to>
                                        <a:schemeClr val="accent1"/>
                                      </p:to>
                                    </p:animClr>
                                  </p:sub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778246"/>
                                        </p:tgtEl>
                                        <p:attrNameLst>
                                          <p:attrName>style.visibility</p:attrName>
                                        </p:attrNameLst>
                                      </p:cBhvr>
                                      <p:to>
                                        <p:strVal val="visible"/>
                                      </p:to>
                                    </p:set>
                                    <p:animEffect transition="in" filter="blinds(horizontal)">
                                      <p:cBhvr>
                                        <p:cTn id="37" dur="500"/>
                                        <p:tgtEl>
                                          <p:spTgt spid="7782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246"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p:cNvSpPr>
            <a:spLocks noGrp="1"/>
          </p:cNvSpPr>
          <p:nvPr>
            <p:ph type="title"/>
          </p:nvPr>
        </p:nvSpPr>
        <p:spPr>
          <a:xfrm>
            <a:off x="685800" y="152400"/>
            <a:ext cx="7772400" cy="641350"/>
          </a:xfrm>
          <a:ln/>
        </p:spPr>
        <p:txBody>
          <a:bodyPr vert="horz" wrap="square" lIns="91440" tIns="45720" rIns="91440" bIns="45720" anchor="ctr" anchorCtr="0"/>
          <a:lstStyle/>
          <a:p>
            <a:pPr eaLnBrk="1" hangingPunct="1"/>
            <a:r>
              <a:rPr lang="zh-CN" altLang="en-US" sz="3600" dirty="0">
                <a:latin typeface="方正舒体" panose="02010601030101010101" pitchFamily="2" charset="-122"/>
              </a:rPr>
              <a:t>存储器管理</a:t>
            </a:r>
            <a:r>
              <a:rPr lang="en-US" altLang="zh-CN" dirty="0"/>
              <a:t>(Memory Management)</a:t>
            </a:r>
          </a:p>
        </p:txBody>
      </p:sp>
      <p:sp>
        <p:nvSpPr>
          <p:cNvPr id="485379" name="Rectangle 3"/>
          <p:cNvSpPr>
            <a:spLocks noGrp="1"/>
          </p:cNvSpPr>
          <p:nvPr>
            <p:ph idx="1" hasCustomPrompt="1"/>
          </p:nvPr>
        </p:nvSpPr>
        <p:spPr>
          <a:xfrm>
            <a:off x="376238" y="962025"/>
            <a:ext cx="8229600" cy="5362575"/>
          </a:xfrm>
          <a:ln/>
        </p:spPr>
        <p:txBody>
          <a:bodyPr vert="horz" wrap="square" lIns="91440" tIns="45720" rIns="91440" bIns="45720" anchor="t" anchorCtr="0"/>
          <a:lstStyle/>
          <a:p>
            <a:pPr algn="just" eaLnBrk="1" hangingPunct="1">
              <a:lnSpc>
                <a:spcPct val="115000"/>
              </a:lnSpc>
            </a:pPr>
            <a:r>
              <a:rPr lang="zh-CN" altLang="en-US" sz="2000" dirty="0">
                <a:ea typeface="黑体" panose="02010609060101010101" pitchFamily="49" charset="-122"/>
              </a:rPr>
              <a:t>早期采用单道程序，系统的主存中包含：</a:t>
            </a:r>
          </a:p>
          <a:p>
            <a:pPr lvl="1" algn="just" eaLnBrk="1" hangingPunct="1">
              <a:lnSpc>
                <a:spcPct val="115000"/>
              </a:lnSpc>
            </a:pPr>
            <a:r>
              <a:rPr lang="zh-CN" altLang="en-US" dirty="0">
                <a:ea typeface="黑体" panose="02010609060101010101" pitchFamily="49" charset="-122"/>
              </a:rPr>
              <a:t> 操作系统（常驻监控程序）</a:t>
            </a:r>
          </a:p>
          <a:p>
            <a:pPr lvl="1" algn="just" eaLnBrk="1" hangingPunct="1">
              <a:lnSpc>
                <a:spcPct val="115000"/>
              </a:lnSpc>
            </a:pPr>
            <a:r>
              <a:rPr lang="zh-CN" altLang="en-US" dirty="0">
                <a:ea typeface="黑体" panose="02010609060101010101" pitchFamily="49" charset="-122"/>
              </a:rPr>
              <a:t>正在执行的一个用户程序</a:t>
            </a:r>
          </a:p>
          <a:p>
            <a:pPr lvl="1" algn="just" eaLnBrk="1" hangingPunct="1">
              <a:lnSpc>
                <a:spcPct val="115000"/>
              </a:lnSpc>
              <a:buNone/>
            </a:pPr>
            <a:r>
              <a:rPr lang="zh-CN" altLang="en-US" dirty="0">
                <a:solidFill>
                  <a:srgbClr val="CC3300"/>
                </a:solidFill>
                <a:ea typeface="黑体" panose="02010609060101010101" pitchFamily="49" charset="-122"/>
              </a:rPr>
              <a:t>所以无需进行存储管理，即使有也很简单。</a:t>
            </a:r>
          </a:p>
          <a:p>
            <a:pPr eaLnBrk="1" hangingPunct="1">
              <a:lnSpc>
                <a:spcPct val="115000"/>
              </a:lnSpc>
            </a:pPr>
            <a:r>
              <a:rPr lang="zh-CN" altLang="en-US" sz="2000" dirty="0">
                <a:ea typeface="黑体" panose="02010609060101010101" pitchFamily="49" charset="-122"/>
              </a:rPr>
              <a:t>现在都采用多道程序，系统的存储器中包含：</a:t>
            </a:r>
          </a:p>
          <a:p>
            <a:pPr lvl="1" eaLnBrk="1" hangingPunct="1">
              <a:lnSpc>
                <a:spcPct val="115000"/>
              </a:lnSpc>
            </a:pPr>
            <a:r>
              <a:rPr lang="zh-CN" altLang="en-US" dirty="0">
                <a:ea typeface="黑体" panose="02010609060101010101" pitchFamily="49" charset="-122"/>
              </a:rPr>
              <a:t>操作系统</a:t>
            </a:r>
          </a:p>
          <a:p>
            <a:pPr lvl="1" eaLnBrk="1" hangingPunct="1">
              <a:lnSpc>
                <a:spcPct val="115000"/>
              </a:lnSpc>
            </a:pPr>
            <a:r>
              <a:rPr lang="zh-CN" altLang="en-US" dirty="0">
                <a:ea typeface="黑体" panose="02010609060101010101" pitchFamily="49" charset="-122"/>
              </a:rPr>
              <a:t>若干个用户程序</a:t>
            </a:r>
          </a:p>
          <a:p>
            <a:pPr lvl="1" eaLnBrk="1" hangingPunct="1">
              <a:lnSpc>
                <a:spcPct val="115000"/>
              </a:lnSpc>
              <a:buNone/>
            </a:pPr>
            <a:r>
              <a:rPr lang="zh-CN" altLang="en-US" dirty="0">
                <a:ea typeface="黑体" panose="02010609060101010101" pitchFamily="49" charset="-122"/>
              </a:rPr>
              <a:t>   </a:t>
            </a:r>
            <a:r>
              <a:rPr lang="zh-CN" altLang="en-US" dirty="0">
                <a:solidFill>
                  <a:srgbClr val="CC3300"/>
                </a:solidFill>
                <a:ea typeface="黑体" panose="02010609060101010101" pitchFamily="49" charset="-122"/>
              </a:rPr>
              <a:t>如果在存储器中进程数很少，则由于进程花费很多时间来等待</a:t>
            </a:r>
            <a:r>
              <a:rPr lang="en-US" altLang="zh-CN" dirty="0">
                <a:solidFill>
                  <a:srgbClr val="CC3300"/>
                </a:solidFill>
                <a:ea typeface="黑体" panose="02010609060101010101" pitchFamily="49" charset="-122"/>
              </a:rPr>
              <a:t>I/O</a:t>
            </a:r>
            <a:r>
              <a:rPr lang="zh-CN" altLang="en-US" dirty="0">
                <a:solidFill>
                  <a:srgbClr val="CC3300"/>
                </a:solidFill>
                <a:ea typeface="黑体" panose="02010609060101010101" pitchFamily="49" charset="-122"/>
              </a:rPr>
              <a:t>，常使处理机处于空闲状态。因此，存储器需要进行合理分配，尽可能让更多进程进入存储器。 </a:t>
            </a:r>
          </a:p>
          <a:p>
            <a:pPr algn="just" eaLnBrk="1" hangingPunct="1">
              <a:lnSpc>
                <a:spcPct val="115000"/>
              </a:lnSpc>
            </a:pPr>
            <a:r>
              <a:rPr lang="zh-CN" altLang="en-US" sz="2000" dirty="0">
                <a:ea typeface="黑体" panose="02010609060101010101" pitchFamily="49" charset="-122"/>
              </a:rPr>
              <a:t>在多道程序系统中，存储器的“用户”部分须进一步划分以适应多个进程。划分的任务由</a:t>
            </a:r>
            <a:r>
              <a:rPr lang="en-US" altLang="zh-CN" sz="2000" dirty="0">
                <a:ea typeface="黑体" panose="02010609060101010101" pitchFamily="49" charset="-122"/>
              </a:rPr>
              <a:t>OS</a:t>
            </a:r>
            <a:r>
              <a:rPr lang="zh-CN" altLang="en-US" sz="2000" dirty="0">
                <a:ea typeface="黑体" panose="02010609060101010101" pitchFamily="49" charset="-122"/>
              </a:rPr>
              <a:t>动态执行，这被称为存储器管理</a:t>
            </a:r>
            <a:r>
              <a:rPr lang="en-US" altLang="zh-CN" sz="2000" dirty="0">
                <a:ea typeface="黑体" panose="02010609060101010101" pitchFamily="49" charset="-122"/>
              </a:rPr>
              <a:t>(memory management)</a:t>
            </a:r>
            <a:r>
              <a:rPr lang="zh-CN" altLang="en-US" sz="2000" dirty="0">
                <a:ea typeface="黑体" panose="02010609060101010101" pitchFamily="49" charset="-122"/>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85379">
                                            <p:txEl>
                                              <p:pRg st="1" end="1"/>
                                            </p:txEl>
                                          </p:spTgt>
                                        </p:tgtEl>
                                        <p:attrNameLst>
                                          <p:attrName>style.visibility</p:attrName>
                                        </p:attrNameLst>
                                      </p:cBhvr>
                                      <p:to>
                                        <p:strVal val="visible"/>
                                      </p:to>
                                    </p:set>
                                    <p:animEffect transition="in" filter="blinds(horizontal)">
                                      <p:cBhvr>
                                        <p:cTn id="7" dur="500"/>
                                        <p:tgtEl>
                                          <p:spTgt spid="48537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85379">
                                            <p:txEl>
                                              <p:pRg st="2" end="2"/>
                                            </p:txEl>
                                          </p:spTgt>
                                        </p:tgtEl>
                                        <p:attrNameLst>
                                          <p:attrName>style.visibility</p:attrName>
                                        </p:attrNameLst>
                                      </p:cBhvr>
                                      <p:to>
                                        <p:strVal val="visible"/>
                                      </p:to>
                                    </p:set>
                                    <p:animEffect transition="in" filter="blinds(horizontal)">
                                      <p:cBhvr>
                                        <p:cTn id="12" dur="500"/>
                                        <p:tgtEl>
                                          <p:spTgt spid="48537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485379">
                                            <p:txEl>
                                              <p:pRg st="3" end="3"/>
                                            </p:txEl>
                                          </p:spTgt>
                                        </p:tgtEl>
                                        <p:attrNameLst>
                                          <p:attrName>style.visibility</p:attrName>
                                        </p:attrNameLst>
                                      </p:cBhvr>
                                      <p:to>
                                        <p:strVal val="visible"/>
                                      </p:to>
                                    </p:set>
                                    <p:animEffect transition="in" filter="blinds(horizontal)">
                                      <p:cBhvr>
                                        <p:cTn id="17" dur="500"/>
                                        <p:tgtEl>
                                          <p:spTgt spid="485379">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485379">
                                            <p:txEl>
                                              <p:pRg st="5" end="5"/>
                                            </p:txEl>
                                          </p:spTgt>
                                        </p:tgtEl>
                                        <p:attrNameLst>
                                          <p:attrName>style.visibility</p:attrName>
                                        </p:attrNameLst>
                                      </p:cBhvr>
                                      <p:to>
                                        <p:strVal val="visible"/>
                                      </p:to>
                                    </p:set>
                                    <p:animEffect transition="in" filter="blinds(horizontal)">
                                      <p:cBhvr>
                                        <p:cTn id="22" dur="500"/>
                                        <p:tgtEl>
                                          <p:spTgt spid="485379">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485379">
                                            <p:txEl>
                                              <p:pRg st="6" end="6"/>
                                            </p:txEl>
                                          </p:spTgt>
                                        </p:tgtEl>
                                        <p:attrNameLst>
                                          <p:attrName>style.visibility</p:attrName>
                                        </p:attrNameLst>
                                      </p:cBhvr>
                                      <p:to>
                                        <p:strVal val="visible"/>
                                      </p:to>
                                    </p:set>
                                    <p:animEffect transition="in" filter="blinds(horizontal)">
                                      <p:cBhvr>
                                        <p:cTn id="27" dur="500"/>
                                        <p:tgtEl>
                                          <p:spTgt spid="485379">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485379">
                                            <p:txEl>
                                              <p:pRg st="7" end="7"/>
                                            </p:txEl>
                                          </p:spTgt>
                                        </p:tgtEl>
                                        <p:attrNameLst>
                                          <p:attrName>style.visibility</p:attrName>
                                        </p:attrNameLst>
                                      </p:cBhvr>
                                      <p:to>
                                        <p:strVal val="visible"/>
                                      </p:to>
                                    </p:set>
                                    <p:animEffect transition="in" filter="blinds(horizontal)">
                                      <p:cBhvr>
                                        <p:cTn id="32" dur="500"/>
                                        <p:tgtEl>
                                          <p:spTgt spid="48537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p:cNvSpPr>
          <p:nvPr>
            <p:ph type="title"/>
          </p:nvPr>
        </p:nvSpPr>
        <p:spPr>
          <a:xfrm>
            <a:off x="762000" y="163513"/>
            <a:ext cx="7772400" cy="609600"/>
          </a:xfrm>
          <a:ln/>
        </p:spPr>
        <p:txBody>
          <a:bodyPr vert="horz" wrap="square" lIns="91440" tIns="45720" rIns="91440" bIns="45720" anchor="ctr" anchorCtr="0"/>
          <a:lstStyle/>
          <a:p>
            <a:pPr eaLnBrk="1" hangingPunct="1"/>
            <a:r>
              <a:rPr lang="en-US" altLang="zh-CN" sz="3600" dirty="0"/>
              <a:t>Memory Management Schema</a:t>
            </a:r>
          </a:p>
        </p:txBody>
      </p:sp>
      <p:sp>
        <p:nvSpPr>
          <p:cNvPr id="486403" name="Rectangle 3"/>
          <p:cNvSpPr>
            <a:spLocks noGrp="1"/>
          </p:cNvSpPr>
          <p:nvPr>
            <p:ph idx="1" hasCustomPrompt="1"/>
          </p:nvPr>
        </p:nvSpPr>
        <p:spPr>
          <a:xfrm>
            <a:off x="293688" y="892175"/>
            <a:ext cx="8688387" cy="5965825"/>
          </a:xfrm>
          <a:ln/>
        </p:spPr>
        <p:txBody>
          <a:bodyPr vert="horz" wrap="square" lIns="91440" tIns="45720" rIns="91440" bIns="45720" anchor="t" anchorCtr="0"/>
          <a:lstStyle/>
          <a:p>
            <a:pPr eaLnBrk="1" hangingPunct="1">
              <a:lnSpc>
                <a:spcPct val="130000"/>
              </a:lnSpc>
              <a:spcBef>
                <a:spcPct val="25000"/>
              </a:spcBef>
            </a:pPr>
            <a:r>
              <a:rPr lang="zh-CN" altLang="en-US" sz="2000" dirty="0">
                <a:ea typeface="黑体" panose="02010609060101010101" pitchFamily="49" charset="-122"/>
              </a:rPr>
              <a:t>使系统中尽量多地存储用户程序的解决办法有：</a:t>
            </a:r>
          </a:p>
          <a:p>
            <a:pPr lvl="1" eaLnBrk="1" hangingPunct="1">
              <a:lnSpc>
                <a:spcPct val="130000"/>
              </a:lnSpc>
              <a:spcBef>
                <a:spcPct val="25000"/>
              </a:spcBef>
              <a:buNone/>
            </a:pPr>
            <a:r>
              <a:rPr lang="en-US" altLang="zh-CN" dirty="0">
                <a:ea typeface="黑体" panose="02010609060101010101" pitchFamily="49" charset="-122"/>
              </a:rPr>
              <a:t>(1) </a:t>
            </a:r>
            <a:r>
              <a:rPr lang="zh-CN" altLang="en-US" dirty="0">
                <a:ea typeface="黑体" panose="02010609060101010101" pitchFamily="49" charset="-122"/>
              </a:rPr>
              <a:t>扩大主存</a:t>
            </a:r>
            <a:r>
              <a:rPr lang="en-US" altLang="zh-CN" dirty="0">
                <a:ea typeface="黑体" panose="02010609060101010101" pitchFamily="49" charset="-122"/>
              </a:rPr>
              <a:t>(</a:t>
            </a:r>
            <a:r>
              <a:rPr lang="zh-CN" altLang="en-US" dirty="0">
                <a:ea typeface="黑体" panose="02010609060101010101" pitchFamily="49" charset="-122"/>
              </a:rPr>
              <a:t>程序越来越长、主存贵，不是根本办法</a:t>
            </a:r>
            <a:r>
              <a:rPr lang="en-US" altLang="zh-CN" dirty="0">
                <a:ea typeface="黑体" panose="02010609060101010101" pitchFamily="49" charset="-122"/>
              </a:rPr>
              <a:t>)</a:t>
            </a:r>
          </a:p>
          <a:p>
            <a:pPr lvl="1" eaLnBrk="1" hangingPunct="1">
              <a:lnSpc>
                <a:spcPct val="130000"/>
              </a:lnSpc>
              <a:spcBef>
                <a:spcPct val="25000"/>
              </a:spcBef>
              <a:buNone/>
            </a:pPr>
            <a:r>
              <a:rPr lang="en-US" altLang="zh-CN" dirty="0">
                <a:ea typeface="黑体" panose="02010609060101010101" pitchFamily="49" charset="-122"/>
              </a:rPr>
              <a:t>(2) </a:t>
            </a:r>
            <a:r>
              <a:rPr lang="zh-CN" altLang="en-US" dirty="0">
                <a:ea typeface="黑体" panose="02010609060101010101" pitchFamily="49" charset="-122"/>
              </a:rPr>
              <a:t>采用交换</a:t>
            </a:r>
            <a:r>
              <a:rPr lang="en-US" altLang="zh-CN" dirty="0">
                <a:ea typeface="黑体" panose="02010609060101010101" pitchFamily="49" charset="-122"/>
              </a:rPr>
              <a:t>(Exchange)</a:t>
            </a:r>
            <a:r>
              <a:rPr lang="zh-CN" altLang="en-US" dirty="0">
                <a:ea typeface="黑体" panose="02010609060101010101" pitchFamily="49" charset="-122"/>
              </a:rPr>
              <a:t>方式和覆盖</a:t>
            </a:r>
            <a:r>
              <a:rPr lang="en-US" altLang="zh-CN" dirty="0">
                <a:ea typeface="黑体" panose="02010609060101010101" pitchFamily="49" charset="-122"/>
              </a:rPr>
              <a:t>(Overlap)</a:t>
            </a:r>
            <a:r>
              <a:rPr lang="zh-CN" altLang="en-US" dirty="0">
                <a:ea typeface="黑体" panose="02010609060101010101" pitchFamily="49" charset="-122"/>
              </a:rPr>
              <a:t>技术</a:t>
            </a:r>
          </a:p>
          <a:p>
            <a:pPr lvl="1" eaLnBrk="1" hangingPunct="1">
              <a:lnSpc>
                <a:spcPct val="130000"/>
              </a:lnSpc>
              <a:spcBef>
                <a:spcPct val="25000"/>
              </a:spcBef>
              <a:buNone/>
            </a:pPr>
            <a:r>
              <a:rPr lang="zh-CN" altLang="en-US" dirty="0">
                <a:solidFill>
                  <a:srgbClr val="660066"/>
                </a:solidFill>
                <a:ea typeface="黑体" panose="02010609060101010101" pitchFamily="49" charset="-122"/>
              </a:rPr>
              <a:t>    存储器中无处于就绪状态的进程（例如：某一时刻所有进程都在等待</a:t>
            </a:r>
            <a:r>
              <a:rPr lang="en-US" altLang="zh-CN" dirty="0">
                <a:solidFill>
                  <a:srgbClr val="660066"/>
                </a:solidFill>
                <a:ea typeface="黑体" panose="02010609060101010101" pitchFamily="49" charset="-122"/>
              </a:rPr>
              <a:t>I/O</a:t>
            </a:r>
            <a:r>
              <a:rPr lang="zh-CN" altLang="en-US" dirty="0">
                <a:solidFill>
                  <a:srgbClr val="660066"/>
                </a:solidFill>
                <a:ea typeface="黑体" panose="02010609060101010101" pitchFamily="49" charset="-122"/>
              </a:rPr>
              <a:t>）时，处理器将一些进程调出写回到磁盘，然后</a:t>
            </a:r>
            <a:r>
              <a:rPr lang="en-US" altLang="zh-CN" dirty="0">
                <a:solidFill>
                  <a:srgbClr val="660066"/>
                </a:solidFill>
                <a:ea typeface="黑体" panose="02010609060101010101" pitchFamily="49" charset="-122"/>
              </a:rPr>
              <a:t>OS</a:t>
            </a:r>
            <a:r>
              <a:rPr lang="zh-CN" altLang="en-US" dirty="0">
                <a:solidFill>
                  <a:srgbClr val="660066"/>
                </a:solidFill>
                <a:ea typeface="黑体" panose="02010609060101010101" pitchFamily="49" charset="-122"/>
              </a:rPr>
              <a:t>再调入其他进程执行，或新的作业直接覆盖老作业的存储区。</a:t>
            </a:r>
          </a:p>
          <a:p>
            <a:pPr lvl="1" eaLnBrk="1" hangingPunct="1">
              <a:lnSpc>
                <a:spcPct val="130000"/>
              </a:lnSpc>
              <a:spcBef>
                <a:spcPct val="25000"/>
              </a:spcBef>
              <a:buNone/>
            </a:pPr>
            <a:r>
              <a:rPr lang="zh-CN" altLang="en-US" dirty="0">
                <a:solidFill>
                  <a:srgbClr val="660066"/>
                </a:solidFill>
                <a:ea typeface="黑体" panose="02010609060101010101" pitchFamily="49" charset="-122"/>
              </a:rPr>
              <a:t>　</a:t>
            </a:r>
            <a:r>
              <a:rPr lang="zh-CN" altLang="en-US" dirty="0">
                <a:solidFill>
                  <a:srgbClr val="660066"/>
                </a:solidFill>
                <a:ea typeface="黑体" panose="02010609060101010101" pitchFamily="49" charset="-122"/>
                <a:hlinkClick r:id="" action="ppaction://hlinkshowjump?jump=nextslide"/>
              </a:rPr>
              <a:t>分区</a:t>
            </a:r>
            <a:r>
              <a:rPr lang="en-US" altLang="zh-CN" dirty="0">
                <a:solidFill>
                  <a:srgbClr val="660066"/>
                </a:solidFill>
                <a:ea typeface="黑体" panose="02010609060101010101" pitchFamily="49" charset="-122"/>
                <a:hlinkClick r:id="" action="ppaction://hlinkshowjump?jump=nextslide"/>
              </a:rPr>
              <a:t>(Partitioning)</a:t>
            </a:r>
            <a:r>
              <a:rPr lang="zh-CN" altLang="en-US" dirty="0">
                <a:solidFill>
                  <a:srgbClr val="660066"/>
                </a:solidFill>
                <a:ea typeface="黑体" panose="02010609060101010101" pitchFamily="49" charset="-122"/>
                <a:hlinkClick r:id="" action="ppaction://hlinkshowjump?jump=nextslide"/>
              </a:rPr>
              <a:t>和分页</a:t>
            </a:r>
            <a:r>
              <a:rPr lang="en-US" altLang="zh-CN" dirty="0">
                <a:solidFill>
                  <a:srgbClr val="660066"/>
                </a:solidFill>
                <a:ea typeface="黑体" panose="02010609060101010101" pitchFamily="49" charset="-122"/>
                <a:hlinkClick r:id="" action="ppaction://hlinkshowjump?jump=nextslide"/>
              </a:rPr>
              <a:t>(Paging)</a:t>
            </a:r>
            <a:r>
              <a:rPr lang="zh-CN" altLang="en-US" dirty="0">
                <a:solidFill>
                  <a:srgbClr val="660066"/>
                </a:solidFill>
                <a:ea typeface="黑体" panose="02010609060101010101" pitchFamily="49" charset="-122"/>
              </a:rPr>
              <a:t>是交换的两种实现方式</a:t>
            </a:r>
          </a:p>
          <a:p>
            <a:pPr lvl="1" eaLnBrk="1" hangingPunct="1">
              <a:lnSpc>
                <a:spcPct val="130000"/>
              </a:lnSpc>
              <a:spcBef>
                <a:spcPct val="25000"/>
              </a:spcBef>
              <a:buNone/>
            </a:pPr>
            <a:r>
              <a:rPr lang="zh-CN" altLang="en-US" dirty="0">
                <a:solidFill>
                  <a:srgbClr val="660066"/>
                </a:solidFill>
                <a:ea typeface="黑体" panose="02010609060101010101" pitchFamily="49" charset="-122"/>
              </a:rPr>
              <a:t>    </a:t>
            </a:r>
            <a:r>
              <a:rPr lang="en-US" altLang="zh-CN" dirty="0">
                <a:solidFill>
                  <a:srgbClr val="660066"/>
                </a:solidFill>
                <a:ea typeface="黑体" panose="02010609060101010101" pitchFamily="49" charset="-122"/>
              </a:rPr>
              <a:t>“</a:t>
            </a:r>
            <a:r>
              <a:rPr lang="zh-CN" altLang="en-US" dirty="0">
                <a:solidFill>
                  <a:srgbClr val="660066"/>
                </a:solidFill>
                <a:ea typeface="黑体" panose="02010609060101010101" pitchFamily="49" charset="-122"/>
              </a:rPr>
              <a:t>交换”和“覆盖”技术的缺点：</a:t>
            </a:r>
            <a:r>
              <a:rPr lang="zh-CN" altLang="en-US" dirty="0">
                <a:solidFill>
                  <a:srgbClr val="0000FF"/>
                </a:solidFill>
                <a:ea typeface="黑体" panose="02010609060101010101" pitchFamily="49" charset="-122"/>
              </a:rPr>
              <a:t>对程序员不透明、空间利用率差</a:t>
            </a:r>
          </a:p>
          <a:p>
            <a:pPr lvl="1" eaLnBrk="1" hangingPunct="1">
              <a:lnSpc>
                <a:spcPct val="130000"/>
              </a:lnSpc>
              <a:spcBef>
                <a:spcPct val="25000"/>
              </a:spcBef>
              <a:buNone/>
            </a:pPr>
            <a:r>
              <a:rPr lang="en-US" altLang="zh-CN" dirty="0">
                <a:ea typeface="黑体" panose="02010609060101010101" pitchFamily="49" charset="-122"/>
              </a:rPr>
              <a:t>(3) </a:t>
            </a:r>
            <a:r>
              <a:rPr lang="zh-CN" altLang="en-US" dirty="0">
                <a:ea typeface="黑体" panose="02010609060101010101" pitchFamily="49" charset="-122"/>
              </a:rPr>
              <a:t>虚拟存储器</a:t>
            </a:r>
            <a:r>
              <a:rPr lang="en-US" altLang="zh-CN" dirty="0">
                <a:ea typeface="黑体" panose="02010609060101010101" pitchFamily="49" charset="-122"/>
              </a:rPr>
              <a:t>(Virtual Memory)</a:t>
            </a:r>
          </a:p>
          <a:p>
            <a:pPr lvl="1" eaLnBrk="1" hangingPunct="1">
              <a:lnSpc>
                <a:spcPct val="130000"/>
              </a:lnSpc>
              <a:spcBef>
                <a:spcPct val="25000"/>
              </a:spcBef>
              <a:buNone/>
            </a:pPr>
            <a:r>
              <a:rPr lang="en-US" altLang="zh-CN" dirty="0">
                <a:solidFill>
                  <a:srgbClr val="660066"/>
                </a:solidFill>
                <a:ea typeface="黑体" panose="02010609060101010101" pitchFamily="49" charset="-122"/>
              </a:rPr>
              <a:t>   </a:t>
            </a:r>
            <a:r>
              <a:rPr lang="zh-CN" altLang="en-US" dirty="0">
                <a:solidFill>
                  <a:srgbClr val="660066"/>
                </a:solidFill>
                <a:ea typeface="黑体" panose="02010609060101010101" pitchFamily="49" charset="-122"/>
              </a:rPr>
              <a:t>类似上述分页方式，但不是把所有页面一起调到主存，而是采用</a:t>
            </a:r>
            <a:r>
              <a:rPr lang="zh-CN" altLang="en-US" dirty="0">
                <a:solidFill>
                  <a:srgbClr val="CC0000"/>
                </a:solidFill>
                <a:ea typeface="黑体" panose="02010609060101010101" pitchFamily="49" charset="-122"/>
              </a:rPr>
              <a:t>“按需调页</a:t>
            </a:r>
            <a:r>
              <a:rPr lang="en-US" altLang="zh-CN" dirty="0">
                <a:solidFill>
                  <a:srgbClr val="CC0000"/>
                </a:solidFill>
                <a:ea typeface="黑体" panose="02010609060101010101" pitchFamily="49" charset="-122"/>
              </a:rPr>
              <a:t>Demand Paging” </a:t>
            </a:r>
            <a:r>
              <a:rPr lang="zh-CN" altLang="en-US" dirty="0">
                <a:solidFill>
                  <a:srgbClr val="660066"/>
                </a:solidFill>
                <a:ea typeface="黑体" panose="02010609060101010101" pitchFamily="49" charset="-122"/>
              </a:rPr>
              <a:t>，在外存和主存间以</a:t>
            </a:r>
            <a:r>
              <a:rPr lang="zh-CN" altLang="en-US" dirty="0">
                <a:solidFill>
                  <a:srgbClr val="CC0000"/>
                </a:solidFill>
                <a:ea typeface="黑体" panose="02010609060101010101" pitchFamily="49" charset="-122"/>
              </a:rPr>
              <a:t>固定页面</a:t>
            </a:r>
            <a:r>
              <a:rPr lang="zh-CN" altLang="en-US" dirty="0">
                <a:solidFill>
                  <a:srgbClr val="660066"/>
                </a:solidFill>
                <a:ea typeface="黑体" panose="02010609060101010101" pitchFamily="49" charset="-122"/>
              </a:rPr>
              <a:t>进行调度。</a:t>
            </a:r>
          </a:p>
          <a:p>
            <a:pPr lvl="1" eaLnBrk="1" hangingPunct="1">
              <a:lnSpc>
                <a:spcPct val="130000"/>
              </a:lnSpc>
              <a:spcBef>
                <a:spcPct val="25000"/>
              </a:spcBef>
              <a:buNone/>
            </a:pPr>
            <a:r>
              <a:rPr lang="zh-CN" altLang="en-US" dirty="0">
                <a:solidFill>
                  <a:srgbClr val="660066"/>
                </a:solidFill>
                <a:ea typeface="黑体" panose="02010609060101010101" pitchFamily="49" charset="-122"/>
              </a:rPr>
              <a:t>    虚拟存储器方式下，引入了虚拟地址空间的概念。</a:t>
            </a:r>
          </a:p>
          <a:p>
            <a:pPr lvl="1" eaLnBrk="1" hangingPunct="1">
              <a:lnSpc>
                <a:spcPct val="130000"/>
              </a:lnSpc>
              <a:spcBef>
                <a:spcPct val="25000"/>
              </a:spcBef>
              <a:buNone/>
            </a:pPr>
            <a:r>
              <a:rPr lang="zh-CN" altLang="en-US" sz="1400" dirty="0"/>
              <a:t> </a:t>
            </a:r>
            <a:endParaRPr lang="zh-CN" altLang="en-US" sz="1400" dirty="0">
              <a:solidFill>
                <a:srgbClr val="660066"/>
              </a:solidFill>
            </a:endParaRPr>
          </a:p>
        </p:txBody>
      </p:sp>
      <p:sp>
        <p:nvSpPr>
          <p:cNvPr id="486404" name="Text Box 4"/>
          <p:cNvSpPr txBox="1"/>
          <p:nvPr/>
        </p:nvSpPr>
        <p:spPr>
          <a:xfrm>
            <a:off x="7705725" y="6124575"/>
            <a:ext cx="920750" cy="274638"/>
          </a:xfrm>
          <a:prstGeom prst="rect">
            <a:avLst/>
          </a:prstGeom>
          <a:noFill/>
          <a:ln w="9525">
            <a:noFill/>
          </a:ln>
        </p:spPr>
        <p:txBody>
          <a:bodyPr lIns="0" tIns="0" rIns="0" bIns="0">
            <a:spAutoFit/>
          </a:bodyPr>
          <a:lstStyle/>
          <a:p>
            <a:pPr eaLnBrk="1" hangingPunct="1">
              <a:spcBef>
                <a:spcPct val="50000"/>
              </a:spcBef>
            </a:pPr>
            <a:r>
              <a:rPr lang="en-US" altLang="zh-CN" dirty="0">
                <a:latin typeface="Arial" panose="020B0604020202020204" pitchFamily="34" charset="0"/>
                <a:hlinkClick r:id="rId3" action="ppaction://hlinksldjump"/>
              </a:rPr>
              <a:t>SKIP</a:t>
            </a:r>
            <a:endParaRPr lang="en-US" altLang="zh-CN" dirty="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86403">
                                            <p:txEl>
                                              <p:pRg st="1" end="1"/>
                                            </p:txEl>
                                          </p:spTgt>
                                        </p:tgtEl>
                                        <p:attrNameLst>
                                          <p:attrName>style.visibility</p:attrName>
                                        </p:attrNameLst>
                                      </p:cBhvr>
                                      <p:to>
                                        <p:strVal val="visible"/>
                                      </p:to>
                                    </p:set>
                                    <p:animEffect transition="in" filter="blinds(horizontal)">
                                      <p:cBhvr>
                                        <p:cTn id="7" dur="500"/>
                                        <p:tgtEl>
                                          <p:spTgt spid="48640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86403">
                                            <p:txEl>
                                              <p:pRg st="2" end="2"/>
                                            </p:txEl>
                                          </p:spTgt>
                                        </p:tgtEl>
                                        <p:attrNameLst>
                                          <p:attrName>style.visibility</p:attrName>
                                        </p:attrNameLst>
                                      </p:cBhvr>
                                      <p:to>
                                        <p:strVal val="visible"/>
                                      </p:to>
                                    </p:set>
                                    <p:animEffect transition="in" filter="blinds(horizontal)">
                                      <p:cBhvr>
                                        <p:cTn id="12" dur="500"/>
                                        <p:tgtEl>
                                          <p:spTgt spid="48640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486403">
                                            <p:txEl>
                                              <p:pRg st="3" end="3"/>
                                            </p:txEl>
                                          </p:spTgt>
                                        </p:tgtEl>
                                        <p:attrNameLst>
                                          <p:attrName>style.visibility</p:attrName>
                                        </p:attrNameLst>
                                      </p:cBhvr>
                                      <p:to>
                                        <p:strVal val="visible"/>
                                      </p:to>
                                    </p:set>
                                    <p:animEffect transition="in" filter="blinds(horizontal)">
                                      <p:cBhvr>
                                        <p:cTn id="17" dur="500"/>
                                        <p:tgtEl>
                                          <p:spTgt spid="48640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486403">
                                            <p:txEl>
                                              <p:pRg st="4" end="4"/>
                                            </p:txEl>
                                          </p:spTgt>
                                        </p:tgtEl>
                                        <p:attrNameLst>
                                          <p:attrName>style.visibility</p:attrName>
                                        </p:attrNameLst>
                                      </p:cBhvr>
                                      <p:to>
                                        <p:strVal val="visible"/>
                                      </p:to>
                                    </p:set>
                                    <p:animEffect transition="in" filter="blinds(horizontal)">
                                      <p:cBhvr>
                                        <p:cTn id="22" dur="500"/>
                                        <p:tgtEl>
                                          <p:spTgt spid="48640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486403">
                                            <p:txEl>
                                              <p:pRg st="5" end="5"/>
                                            </p:txEl>
                                          </p:spTgt>
                                        </p:tgtEl>
                                        <p:attrNameLst>
                                          <p:attrName>style.visibility</p:attrName>
                                        </p:attrNameLst>
                                      </p:cBhvr>
                                      <p:to>
                                        <p:strVal val="visible"/>
                                      </p:to>
                                    </p:set>
                                    <p:animEffect transition="in" filter="blinds(horizontal)">
                                      <p:cBhvr>
                                        <p:cTn id="27" dur="500"/>
                                        <p:tgtEl>
                                          <p:spTgt spid="48640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486403">
                                            <p:txEl>
                                              <p:pRg st="6" end="6"/>
                                            </p:txEl>
                                          </p:spTgt>
                                        </p:tgtEl>
                                        <p:attrNameLst>
                                          <p:attrName>style.visibility</p:attrName>
                                        </p:attrNameLst>
                                      </p:cBhvr>
                                      <p:to>
                                        <p:strVal val="visible"/>
                                      </p:to>
                                    </p:set>
                                    <p:animEffect transition="in" filter="blinds(horizontal)">
                                      <p:cBhvr>
                                        <p:cTn id="32" dur="500"/>
                                        <p:tgtEl>
                                          <p:spTgt spid="48640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486403">
                                            <p:txEl>
                                              <p:pRg st="7" end="7"/>
                                            </p:txEl>
                                          </p:spTgt>
                                        </p:tgtEl>
                                        <p:attrNameLst>
                                          <p:attrName>style.visibility</p:attrName>
                                        </p:attrNameLst>
                                      </p:cBhvr>
                                      <p:to>
                                        <p:strVal val="visible"/>
                                      </p:to>
                                    </p:set>
                                    <p:animEffect transition="in" filter="blinds(horizontal)">
                                      <p:cBhvr>
                                        <p:cTn id="37" dur="500"/>
                                        <p:tgtEl>
                                          <p:spTgt spid="48640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486403">
                                            <p:txEl>
                                              <p:pRg st="8" end="8"/>
                                            </p:txEl>
                                          </p:spTgt>
                                        </p:tgtEl>
                                        <p:attrNameLst>
                                          <p:attrName>style.visibility</p:attrName>
                                        </p:attrNameLst>
                                      </p:cBhvr>
                                      <p:to>
                                        <p:strVal val="visible"/>
                                      </p:to>
                                    </p:set>
                                    <p:animEffect transition="in" filter="blinds(horizontal)">
                                      <p:cBhvr>
                                        <p:cTn id="42" dur="500"/>
                                        <p:tgtEl>
                                          <p:spTgt spid="486403">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486404"/>
                                        </p:tgtEl>
                                        <p:attrNameLst>
                                          <p:attrName>style.visibility</p:attrName>
                                        </p:attrNameLst>
                                      </p:cBhvr>
                                      <p:to>
                                        <p:strVal val="visible"/>
                                      </p:to>
                                    </p:set>
                                    <p:animEffect transition="in" filter="blinds(horizontal)">
                                      <p:cBhvr>
                                        <p:cTn id="47" dur="500"/>
                                        <p:tgtEl>
                                          <p:spTgt spid="4864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6404"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p:cNvSpPr>
            <a:spLocks noGrp="1"/>
          </p:cNvSpPr>
          <p:nvPr>
            <p:ph type="title"/>
          </p:nvPr>
        </p:nvSpPr>
        <p:spPr>
          <a:xfrm>
            <a:off x="115888" y="142875"/>
            <a:ext cx="6254750" cy="641350"/>
          </a:xfrm>
          <a:ln/>
        </p:spPr>
        <p:txBody>
          <a:bodyPr vert="horz" wrap="square" lIns="91440" tIns="45720" rIns="91440" bIns="45720" anchor="ctr" anchorCtr="0"/>
          <a:lstStyle/>
          <a:p>
            <a:pPr eaLnBrk="1" hangingPunct="1"/>
            <a:r>
              <a:rPr lang="zh-CN" altLang="en-US" dirty="0">
                <a:latin typeface="Arial" panose="020B0604020202020204" pitchFamily="34" charset="0"/>
              </a:rPr>
              <a:t>简单分区（</a:t>
            </a:r>
            <a:r>
              <a:rPr lang="en-US" altLang="zh-CN" dirty="0">
                <a:latin typeface="Arial" panose="020B0604020202020204" pitchFamily="34" charset="0"/>
              </a:rPr>
              <a:t>Partitioning</a:t>
            </a:r>
            <a:r>
              <a:rPr lang="zh-CN" altLang="en-US" dirty="0">
                <a:latin typeface="Arial" panose="020B0604020202020204" pitchFamily="34" charset="0"/>
              </a:rPr>
              <a:t>）</a:t>
            </a:r>
          </a:p>
        </p:txBody>
      </p:sp>
      <p:sp>
        <p:nvSpPr>
          <p:cNvPr id="183299" name="Rectangle 3"/>
          <p:cNvSpPr>
            <a:spLocks noGrp="1"/>
          </p:cNvSpPr>
          <p:nvPr>
            <p:ph idx="1" hasCustomPrompt="1"/>
          </p:nvPr>
        </p:nvSpPr>
        <p:spPr>
          <a:xfrm>
            <a:off x="250825" y="946150"/>
            <a:ext cx="5086350" cy="3517900"/>
          </a:xfrm>
          <a:ln/>
        </p:spPr>
        <p:txBody>
          <a:bodyPr vert="horz" wrap="square" lIns="91440" tIns="45720" rIns="91440" bIns="45720" anchor="t" anchorCtr="0"/>
          <a:lstStyle/>
          <a:p>
            <a:pPr eaLnBrk="1" hangingPunct="1">
              <a:lnSpc>
                <a:spcPct val="120000"/>
              </a:lnSpc>
            </a:pPr>
            <a:r>
              <a:rPr lang="zh-CN" altLang="en-US" sz="2000" dirty="0">
                <a:ea typeface="黑体" panose="02010609060101010101" pitchFamily="49" charset="-122"/>
              </a:rPr>
              <a:t>主存分配：</a:t>
            </a:r>
          </a:p>
          <a:p>
            <a:pPr lvl="1" eaLnBrk="1" hangingPunct="1">
              <a:lnSpc>
                <a:spcPct val="120000"/>
              </a:lnSpc>
            </a:pPr>
            <a:r>
              <a:rPr lang="zh-CN" altLang="en-US" dirty="0">
                <a:ea typeface="黑体" panose="02010609060101010101" pitchFamily="49" charset="-122"/>
              </a:rPr>
              <a:t>操作系统：固定</a:t>
            </a:r>
          </a:p>
          <a:p>
            <a:pPr lvl="1" eaLnBrk="1" hangingPunct="1">
              <a:lnSpc>
                <a:spcPct val="120000"/>
              </a:lnSpc>
            </a:pPr>
            <a:r>
              <a:rPr lang="zh-CN" altLang="en-US" dirty="0">
                <a:ea typeface="黑体" panose="02010609060101010101" pitchFamily="49" charset="-122"/>
              </a:rPr>
              <a:t>用户区：分区</a:t>
            </a:r>
          </a:p>
          <a:p>
            <a:pPr eaLnBrk="1" hangingPunct="1">
              <a:lnSpc>
                <a:spcPct val="120000"/>
              </a:lnSpc>
            </a:pPr>
            <a:r>
              <a:rPr lang="zh-CN" altLang="en-US" sz="2000" dirty="0">
                <a:ea typeface="黑体" panose="02010609060101010101" pitchFamily="49" charset="-122"/>
              </a:rPr>
              <a:t>简单分区方案：使用长度不等的固定长分区</a:t>
            </a:r>
            <a:r>
              <a:rPr lang="en-US" altLang="zh-CN" sz="2000" dirty="0">
                <a:ea typeface="黑体" panose="02010609060101010101" pitchFamily="49" charset="-122"/>
              </a:rPr>
              <a:t>(fixed-size partition)</a:t>
            </a:r>
            <a:r>
              <a:rPr lang="zh-CN" altLang="en-US" sz="2000" dirty="0">
                <a:ea typeface="黑体" panose="02010609060101010101" pitchFamily="49" charset="-122"/>
              </a:rPr>
              <a:t>。</a:t>
            </a:r>
          </a:p>
          <a:p>
            <a:pPr eaLnBrk="1" hangingPunct="1">
              <a:lnSpc>
                <a:spcPct val="120000"/>
              </a:lnSpc>
            </a:pPr>
            <a:r>
              <a:rPr lang="zh-CN" altLang="en-US" sz="2000" dirty="0">
                <a:ea typeface="黑体" panose="02010609060101010101" pitchFamily="49" charset="-122"/>
              </a:rPr>
              <a:t>当一个进程调入主存时，分配给它一个能容纳它的最小的分区。 </a:t>
            </a:r>
          </a:p>
          <a:p>
            <a:pPr eaLnBrk="1" hangingPunct="1">
              <a:lnSpc>
                <a:spcPct val="120000"/>
              </a:lnSpc>
              <a:buNone/>
            </a:pPr>
            <a:r>
              <a:rPr lang="zh-CN" altLang="en-US" sz="2000" dirty="0">
                <a:solidFill>
                  <a:srgbClr val="0000FF"/>
                </a:solidFill>
                <a:ea typeface="黑体" panose="02010609060101010101" pitchFamily="49" charset="-122"/>
              </a:rPr>
              <a:t>    对于需</a:t>
            </a:r>
            <a:r>
              <a:rPr lang="en-US" altLang="zh-CN" sz="2000" dirty="0">
                <a:solidFill>
                  <a:srgbClr val="0000FF"/>
                </a:solidFill>
                <a:ea typeface="黑体" panose="02010609060101010101" pitchFamily="49" charset="-122"/>
              </a:rPr>
              <a:t>196K</a:t>
            </a:r>
            <a:r>
              <a:rPr lang="zh-CN" altLang="en-US" sz="2000" dirty="0">
                <a:solidFill>
                  <a:srgbClr val="0000FF"/>
                </a:solidFill>
                <a:ea typeface="黑体" panose="02010609060101010101" pitchFamily="49" charset="-122"/>
              </a:rPr>
              <a:t>的进程可分配</a:t>
            </a:r>
            <a:r>
              <a:rPr lang="en-US" altLang="zh-CN" sz="2000" dirty="0">
                <a:solidFill>
                  <a:srgbClr val="0000FF"/>
                </a:solidFill>
                <a:ea typeface="黑体" panose="02010609060101010101" pitchFamily="49" charset="-122"/>
              </a:rPr>
              <a:t>256K</a:t>
            </a:r>
            <a:r>
              <a:rPr lang="zh-CN" altLang="en-US" sz="2000" dirty="0">
                <a:solidFill>
                  <a:srgbClr val="0000FF"/>
                </a:solidFill>
                <a:ea typeface="黑体" panose="02010609060101010101" pitchFamily="49" charset="-122"/>
              </a:rPr>
              <a:t>的分区。</a:t>
            </a:r>
          </a:p>
        </p:txBody>
      </p:sp>
      <p:pic>
        <p:nvPicPr>
          <p:cNvPr id="183300" name="Picture 4" descr="smx02_固定分区举例"/>
          <p:cNvPicPr>
            <a:picLocks noChangeAspect="1"/>
          </p:cNvPicPr>
          <p:nvPr/>
        </p:nvPicPr>
        <p:blipFill>
          <a:blip r:embed="rId2"/>
          <a:stretch>
            <a:fillRect/>
          </a:stretch>
        </p:blipFill>
        <p:spPr>
          <a:xfrm>
            <a:off x="5067300" y="638175"/>
            <a:ext cx="4076700" cy="4862513"/>
          </a:xfrm>
          <a:prstGeom prst="rect">
            <a:avLst/>
          </a:prstGeom>
          <a:noFill/>
          <a:ln w="28575" cap="flat" cmpd="sng">
            <a:solidFill>
              <a:srgbClr val="CC99FF"/>
            </a:solidFill>
            <a:prstDash val="solid"/>
            <a:miter/>
            <a:headEnd type="none" w="med" len="med"/>
            <a:tailEnd type="none" w="med" len="med"/>
          </a:ln>
        </p:spPr>
      </p:pic>
      <p:sp>
        <p:nvSpPr>
          <p:cNvPr id="183301" name="Rectangle 6"/>
          <p:cNvSpPr/>
          <p:nvPr/>
        </p:nvSpPr>
        <p:spPr>
          <a:xfrm>
            <a:off x="161925" y="4286250"/>
            <a:ext cx="4803775" cy="2112963"/>
          </a:xfrm>
          <a:prstGeom prst="rect">
            <a:avLst/>
          </a:prstGeom>
          <a:noFill/>
          <a:ln w="9525">
            <a:noFill/>
          </a:ln>
        </p:spPr>
        <p:txBody>
          <a:bodyPr/>
          <a:lstStyle>
            <a:lvl1pPr marL="342900" indent="-342900" algn="l" rtl="0" fontAlgn="base">
              <a:spcBef>
                <a:spcPct val="20000"/>
              </a:spcBef>
              <a:spcAft>
                <a:spcPct val="0"/>
              </a:spcAft>
              <a:buClr>
                <a:schemeClr val="accent1"/>
              </a:buClr>
              <a:buSzPct val="80000"/>
              <a:buFont typeface="Wingdings" panose="05000000000000000000" pitchFamily="2" charset="2"/>
              <a:buChar char="u"/>
              <a:defRPr kumimoji="1" sz="2400" i="0" kern="1200">
                <a:solidFill>
                  <a:schemeClr val="tx1"/>
                </a:solidFill>
                <a:latin typeface="+mn-lt"/>
                <a:ea typeface="+mn-ea"/>
                <a:cs typeface="+mn-cs"/>
              </a:defRPr>
            </a:lvl1pPr>
            <a:lvl2pPr marL="742950" indent="-285750" algn="l" rtl="0" fontAlgn="base">
              <a:spcBef>
                <a:spcPct val="20000"/>
              </a:spcBef>
              <a:spcAft>
                <a:spcPct val="0"/>
              </a:spcAft>
              <a:buChar char="–"/>
              <a:defRPr kumimoji="1" sz="2000" b="1" kern="1200">
                <a:solidFill>
                  <a:srgbClr val="000099"/>
                </a:solidFill>
                <a:latin typeface="+mn-lt"/>
                <a:ea typeface="+mn-ea"/>
                <a:cs typeface="+mn-cs"/>
              </a:defRPr>
            </a:lvl2pPr>
            <a:lvl3pPr marL="1143000" indent="-228600" algn="l" rtl="0" fontAlgn="base">
              <a:spcBef>
                <a:spcPct val="20000"/>
              </a:spcBef>
              <a:spcAft>
                <a:spcPct val="0"/>
              </a:spcAft>
              <a:buChar char="•"/>
              <a:defRPr kumimoji="1" b="1" kern="1200">
                <a:solidFill>
                  <a:srgbClr val="CC3300"/>
                </a:solidFill>
                <a:latin typeface="+mn-lt"/>
                <a:ea typeface="+mn-ea"/>
                <a:cs typeface="+mn-cs"/>
              </a:defRPr>
            </a:lvl3pPr>
            <a:lvl4pPr marL="1600200" indent="-228600" algn="l" rtl="0" fontAlgn="base">
              <a:spcBef>
                <a:spcPct val="20000"/>
              </a:spcBef>
              <a:spcAft>
                <a:spcPct val="0"/>
              </a:spcAft>
              <a:buChar char="–"/>
              <a:defRPr kumimoji="1" sz="1600" b="1" kern="1200">
                <a:solidFill>
                  <a:srgbClr val="800000"/>
                </a:solidFill>
                <a:latin typeface="+mn-lt"/>
                <a:ea typeface="+mn-ea"/>
                <a:cs typeface="+mn-cs"/>
              </a:defRPr>
            </a:lvl4pPr>
            <a:lvl5pPr marL="2057400" indent="-228600" algn="l" rtl="0" fontAlgn="base">
              <a:spcBef>
                <a:spcPct val="20000"/>
              </a:spcBef>
              <a:spcAft>
                <a:spcPct val="0"/>
              </a:spcAft>
              <a:defRPr kumimoji="1" sz="1600" b="1" kern="1200">
                <a:solidFill>
                  <a:srgbClr val="800000"/>
                </a:solidFill>
                <a:latin typeface="+mn-lt"/>
                <a:ea typeface="+mn-ea"/>
                <a:cs typeface="+mn-cs"/>
              </a:defRPr>
            </a:lvl5pPr>
          </a:lstStyle>
          <a:p>
            <a:pPr marL="342900" lvl="0" indent="-342900" algn="just" eaLnBrk="1" hangingPunct="1">
              <a:lnSpc>
                <a:spcPct val="125000"/>
              </a:lnSpc>
            </a:pPr>
            <a:r>
              <a:rPr lang="zh-CN" altLang="en-US" sz="2000" dirty="0">
                <a:ea typeface="黑体" panose="02010609060101010101" pitchFamily="49" charset="-122"/>
              </a:rPr>
              <a:t>简单分区方式的缺点：</a:t>
            </a:r>
          </a:p>
          <a:p>
            <a:pPr marL="742950" lvl="1" indent="-285750" algn="just" eaLnBrk="1" hangingPunct="1">
              <a:lnSpc>
                <a:spcPct val="125000"/>
              </a:lnSpc>
            </a:pPr>
            <a:r>
              <a:rPr lang="zh-CN" altLang="en-US" dirty="0">
                <a:ea typeface="黑体" panose="02010609060101010101" pitchFamily="49" charset="-122"/>
              </a:rPr>
              <a:t> 因为是固定长度的分区，故可能会浪费主存空间。多数情况下，进程对分区大小的需求不可能和提供的分区大小一样。</a:t>
            </a:r>
          </a:p>
          <a:p>
            <a:pPr marL="342900" lvl="0" indent="-342900" algn="just" eaLnBrk="1" hangingPunct="1">
              <a:lnSpc>
                <a:spcPct val="125000"/>
              </a:lnSpc>
              <a:buNone/>
            </a:pPr>
            <a:r>
              <a:rPr lang="zh-CN" altLang="en-US" sz="1800" dirty="0">
                <a:latin typeface="Times New Roman" panose="02020603050405020304" pitchFamily="18" charset="0"/>
              </a:rPr>
              <a:t>      </a:t>
            </a:r>
          </a:p>
        </p:txBody>
      </p:sp>
      <p:sp>
        <p:nvSpPr>
          <p:cNvPr id="488455" name="Rectangle 7"/>
          <p:cNvSpPr/>
          <p:nvPr/>
        </p:nvSpPr>
        <p:spPr>
          <a:xfrm>
            <a:off x="3897313" y="6232525"/>
            <a:ext cx="4344987" cy="381000"/>
          </a:xfrm>
          <a:prstGeom prst="rect">
            <a:avLst/>
          </a:prstGeom>
          <a:noFill/>
          <a:ln w="9525">
            <a:noFill/>
          </a:ln>
        </p:spPr>
        <p:txBody>
          <a:bodyPr wrap="none" lIns="0" tIns="0" rIns="0" bIns="0">
            <a:spAutoFit/>
          </a:bodyPr>
          <a:lstStyle/>
          <a:p>
            <a:pPr eaLnBrk="1" hangingPunct="1">
              <a:lnSpc>
                <a:spcPct val="125000"/>
              </a:lnSpc>
              <a:spcBef>
                <a:spcPct val="20000"/>
              </a:spcBef>
              <a:buClr>
                <a:schemeClr val="accent1"/>
              </a:buClr>
              <a:buSzPct val="80000"/>
              <a:buFont typeface="Wingdings" panose="05000000000000000000" pitchFamily="2" charset="2"/>
              <a:buNone/>
            </a:pPr>
            <a:r>
              <a:rPr lang="zh-CN" altLang="en-US" sz="2000" i="0" dirty="0">
                <a:solidFill>
                  <a:srgbClr val="CC0000"/>
                </a:solidFill>
                <a:latin typeface="Arial" panose="020B0604020202020204" pitchFamily="34" charset="0"/>
                <a:ea typeface="黑体" panose="02010609060101010101" pitchFamily="49" charset="-122"/>
              </a:rPr>
              <a:t>可以采用更有效的可变长分区的方式！</a:t>
            </a:r>
          </a:p>
        </p:txBody>
      </p:sp>
      <p:sp>
        <p:nvSpPr>
          <p:cNvPr id="488456" name="Text Box 8"/>
          <p:cNvSpPr txBox="1"/>
          <p:nvPr/>
        </p:nvSpPr>
        <p:spPr>
          <a:xfrm>
            <a:off x="5381625" y="5815013"/>
            <a:ext cx="3284538" cy="304800"/>
          </a:xfrm>
          <a:prstGeom prst="rect">
            <a:avLst/>
          </a:prstGeom>
          <a:noFill/>
          <a:ln w="9525">
            <a:noFill/>
          </a:ln>
        </p:spPr>
        <p:txBody>
          <a:bodyPr lIns="0" tIns="0" rIns="0" bIns="0">
            <a:spAutoFit/>
          </a:bodyPr>
          <a:lstStyle/>
          <a:p>
            <a:pPr eaLnBrk="1" hangingPunct="1">
              <a:spcBef>
                <a:spcPct val="50000"/>
              </a:spcBef>
            </a:pPr>
            <a:r>
              <a:rPr lang="zh-CN" altLang="en-US" sz="2000" i="0" dirty="0">
                <a:solidFill>
                  <a:srgbClr val="CC0000"/>
                </a:solidFill>
                <a:latin typeface="Arial" panose="020B0604020202020204" pitchFamily="34" charset="0"/>
                <a:ea typeface="黑体" panose="02010609060101010101" pitchFamily="49" charset="-122"/>
              </a:rPr>
              <a:t>问题：如何生成物理地址？</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88456"/>
                                        </p:tgtEl>
                                        <p:attrNameLst>
                                          <p:attrName>style.visibility</p:attrName>
                                        </p:attrNameLst>
                                      </p:cBhvr>
                                      <p:to>
                                        <p:strVal val="visible"/>
                                      </p:to>
                                    </p:set>
                                    <p:animEffect transition="in" filter="blinds(horizontal)">
                                      <p:cBhvr>
                                        <p:cTn id="7" dur="500"/>
                                        <p:tgtEl>
                                          <p:spTgt spid="48845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88455"/>
                                        </p:tgtEl>
                                        <p:attrNameLst>
                                          <p:attrName>style.visibility</p:attrName>
                                        </p:attrNameLst>
                                      </p:cBhvr>
                                      <p:to>
                                        <p:strVal val="visible"/>
                                      </p:to>
                                    </p:set>
                                    <p:animEffect transition="in" filter="blinds(horizontal)">
                                      <p:cBhvr>
                                        <p:cTn id="12" dur="500"/>
                                        <p:tgtEl>
                                          <p:spTgt spid="4884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8455" grpId="0"/>
      <p:bldP spid="488456"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p:cNvSpPr>
          <p:nvPr>
            <p:ph type="title"/>
          </p:nvPr>
        </p:nvSpPr>
        <p:spPr>
          <a:ln/>
        </p:spPr>
        <p:txBody>
          <a:bodyPr vert="horz" wrap="square" lIns="91440" tIns="45720" rIns="91440" bIns="45720" anchor="ctr" anchorCtr="0"/>
          <a:lstStyle/>
          <a:p>
            <a:pPr eaLnBrk="1" hangingPunct="1"/>
            <a:r>
              <a:rPr lang="zh-CN" altLang="en-US" dirty="0">
                <a:latin typeface="Arial" panose="020B0604020202020204" pitchFamily="34" charset="0"/>
              </a:rPr>
              <a:t>可变长分区（ </a:t>
            </a:r>
            <a:r>
              <a:rPr lang="en-US" altLang="zh-CN" sz="2800" dirty="0">
                <a:latin typeface="Arial" panose="020B0604020202020204" pitchFamily="34" charset="0"/>
              </a:rPr>
              <a:t>variable-length</a:t>
            </a:r>
            <a:r>
              <a:rPr lang="zh-CN" altLang="en-US" dirty="0">
                <a:latin typeface="Arial" panose="020B0604020202020204" pitchFamily="34" charset="0"/>
              </a:rPr>
              <a:t> </a:t>
            </a:r>
            <a:r>
              <a:rPr lang="en-US" altLang="zh-CN" dirty="0">
                <a:latin typeface="Arial" panose="020B0604020202020204" pitchFamily="34" charset="0"/>
              </a:rPr>
              <a:t>Partitioning</a:t>
            </a:r>
            <a:r>
              <a:rPr lang="zh-CN" altLang="en-US" dirty="0">
                <a:latin typeface="Arial" panose="020B0604020202020204" pitchFamily="34" charset="0"/>
              </a:rPr>
              <a:t>）</a:t>
            </a:r>
          </a:p>
        </p:txBody>
      </p:sp>
      <p:pic>
        <p:nvPicPr>
          <p:cNvPr id="184323" name="Picture 3" descr="smx03_分区的效果"/>
          <p:cNvPicPr>
            <a:picLocks noChangeAspect="1"/>
          </p:cNvPicPr>
          <p:nvPr/>
        </p:nvPicPr>
        <p:blipFill>
          <a:blip r:embed="rId3"/>
          <a:stretch>
            <a:fillRect/>
          </a:stretch>
        </p:blipFill>
        <p:spPr>
          <a:xfrm>
            <a:off x="341313" y="2079625"/>
            <a:ext cx="8461375" cy="4643438"/>
          </a:xfrm>
          <a:prstGeom prst="rect">
            <a:avLst/>
          </a:prstGeom>
          <a:noFill/>
          <a:ln w="28575" cap="flat" cmpd="sng">
            <a:solidFill>
              <a:srgbClr val="99CCFF"/>
            </a:solidFill>
            <a:prstDash val="solid"/>
            <a:miter/>
            <a:headEnd type="none" w="med" len="med"/>
            <a:tailEnd type="none" w="med" len="med"/>
          </a:ln>
        </p:spPr>
      </p:pic>
      <p:sp>
        <p:nvSpPr>
          <p:cNvPr id="490500" name="Rectangle 4"/>
          <p:cNvSpPr>
            <a:spLocks noGrp="1"/>
          </p:cNvSpPr>
          <p:nvPr>
            <p:ph idx="1" hasCustomPrompt="1"/>
          </p:nvPr>
        </p:nvSpPr>
        <p:spPr>
          <a:xfrm>
            <a:off x="71438" y="593725"/>
            <a:ext cx="8556625" cy="1530350"/>
          </a:xfrm>
          <a:ln/>
        </p:spPr>
        <p:txBody>
          <a:bodyPr vert="horz" wrap="square" lIns="91440" tIns="45720" rIns="91440" bIns="45720" anchor="t" anchorCtr="0"/>
          <a:lstStyle/>
          <a:p>
            <a:pPr eaLnBrk="1" hangingPunct="1">
              <a:buNone/>
            </a:pPr>
            <a:endParaRPr lang="en-US" altLang="zh-CN" sz="1800" dirty="0"/>
          </a:p>
          <a:p>
            <a:pPr lvl="1" eaLnBrk="1" hangingPunct="1"/>
            <a:r>
              <a:rPr lang="zh-CN" altLang="en-US" dirty="0">
                <a:ea typeface="黑体" panose="02010609060101010101" pitchFamily="49" charset="-122"/>
              </a:rPr>
              <a:t>分配的分区大小与进程所需大小一样。</a:t>
            </a:r>
          </a:p>
          <a:p>
            <a:pPr lvl="1" eaLnBrk="1" hangingPunct="1"/>
            <a:r>
              <a:rPr lang="zh-CN" altLang="en-US" dirty="0">
                <a:ea typeface="黑体" panose="02010609060101010101" pitchFamily="49" charset="-122"/>
              </a:rPr>
              <a:t>特点：开始较好，但到最后在存储器中会有许多小空块出现。时间越长，存储器中的碎片就会越来越多，因而存储器的利用率下降。</a:t>
            </a:r>
          </a:p>
        </p:txBody>
      </p:sp>
      <p:sp>
        <p:nvSpPr>
          <p:cNvPr id="490501" name="Rectangle 5"/>
          <p:cNvSpPr/>
          <p:nvPr/>
        </p:nvSpPr>
        <p:spPr>
          <a:xfrm>
            <a:off x="5832475" y="6129338"/>
            <a:ext cx="2555875" cy="381000"/>
          </a:xfrm>
          <a:prstGeom prst="rect">
            <a:avLst/>
          </a:prstGeom>
          <a:noFill/>
          <a:ln w="9525">
            <a:noFill/>
          </a:ln>
        </p:spPr>
        <p:txBody>
          <a:bodyPr wrap="none" lIns="0" tIns="0" rIns="0" bIns="0">
            <a:spAutoFit/>
          </a:bodyPr>
          <a:lstStyle/>
          <a:p>
            <a:pPr eaLnBrk="1" hangingPunct="1">
              <a:lnSpc>
                <a:spcPct val="125000"/>
              </a:lnSpc>
              <a:spcBef>
                <a:spcPct val="20000"/>
              </a:spcBef>
              <a:buClr>
                <a:schemeClr val="accent1"/>
              </a:buClr>
              <a:buSzPct val="80000"/>
              <a:buFont typeface="Wingdings" panose="05000000000000000000" pitchFamily="2" charset="2"/>
              <a:buNone/>
            </a:pPr>
            <a:r>
              <a:rPr lang="zh-CN" altLang="en-US" sz="2000" i="0" dirty="0">
                <a:solidFill>
                  <a:srgbClr val="FF0000"/>
                </a:solidFill>
                <a:latin typeface="Arial" panose="020B0604020202020204" pitchFamily="34" charset="0"/>
                <a:ea typeface="黑体" panose="02010609060101010101" pitchFamily="49" charset="-122"/>
              </a:rPr>
              <a:t>更有效的方式是分页！</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90500">
                                            <p:txEl>
                                              <p:pRg st="1" end="1"/>
                                            </p:txEl>
                                          </p:spTgt>
                                        </p:tgtEl>
                                        <p:attrNameLst>
                                          <p:attrName>style.visibility</p:attrName>
                                        </p:attrNameLst>
                                      </p:cBhvr>
                                      <p:to>
                                        <p:strVal val="visible"/>
                                      </p:to>
                                    </p:set>
                                    <p:animEffect transition="in" filter="blinds(horizontal)">
                                      <p:cBhvr>
                                        <p:cTn id="7" dur="500"/>
                                        <p:tgtEl>
                                          <p:spTgt spid="49050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90500">
                                            <p:txEl>
                                              <p:pRg st="2" end="2"/>
                                            </p:txEl>
                                          </p:spTgt>
                                        </p:tgtEl>
                                        <p:attrNameLst>
                                          <p:attrName>style.visibility</p:attrName>
                                        </p:attrNameLst>
                                      </p:cBhvr>
                                      <p:to>
                                        <p:strVal val="visible"/>
                                      </p:to>
                                    </p:set>
                                    <p:animEffect transition="in" filter="blinds(horizontal)">
                                      <p:cBhvr>
                                        <p:cTn id="12" dur="500"/>
                                        <p:tgtEl>
                                          <p:spTgt spid="49050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90501"/>
                                        </p:tgtEl>
                                        <p:attrNameLst>
                                          <p:attrName>style.visibility</p:attrName>
                                        </p:attrNameLst>
                                      </p:cBhvr>
                                      <p:to>
                                        <p:strVal val="visible"/>
                                      </p:to>
                                    </p:set>
                                    <p:animEffect transition="in" filter="blinds(horizontal)">
                                      <p:cBhvr>
                                        <p:cTn id="17" dur="500"/>
                                        <p:tgtEl>
                                          <p:spTgt spid="4905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0501"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p:cNvSpPr>
            <a:spLocks noGrp="1"/>
          </p:cNvSpPr>
          <p:nvPr>
            <p:ph type="title"/>
          </p:nvPr>
        </p:nvSpPr>
        <p:spPr>
          <a:ln/>
        </p:spPr>
        <p:txBody>
          <a:bodyPr vert="horz" wrap="square" lIns="91440" tIns="45720" rIns="91440" bIns="45720" anchor="ctr" anchorCtr="0"/>
          <a:lstStyle/>
          <a:p>
            <a:pPr eaLnBrk="1" hangingPunct="1"/>
            <a:r>
              <a:rPr lang="zh-CN" altLang="en-US" sz="3600" dirty="0">
                <a:latin typeface="Arial" panose="020B0604020202020204" pitchFamily="34" charset="0"/>
              </a:rPr>
              <a:t>分页（</a:t>
            </a:r>
            <a:r>
              <a:rPr lang="en-US" altLang="zh-CN" sz="3600" dirty="0">
                <a:latin typeface="Arial" panose="020B0604020202020204" pitchFamily="34" charset="0"/>
              </a:rPr>
              <a:t>Paging</a:t>
            </a:r>
            <a:r>
              <a:rPr lang="zh-CN" altLang="en-US" sz="3600" dirty="0">
                <a:latin typeface="Arial" panose="020B0604020202020204" pitchFamily="34" charset="0"/>
              </a:rPr>
              <a:t>）</a:t>
            </a:r>
          </a:p>
        </p:txBody>
      </p:sp>
      <p:sp>
        <p:nvSpPr>
          <p:cNvPr id="492547" name="Rectangle 3"/>
          <p:cNvSpPr>
            <a:spLocks noGrp="1"/>
          </p:cNvSpPr>
          <p:nvPr>
            <p:ph type="body" sz="half" idx="1" hasCustomPrompt="1"/>
          </p:nvPr>
        </p:nvSpPr>
        <p:spPr>
          <a:xfrm>
            <a:off x="252413" y="863600"/>
            <a:ext cx="8640762" cy="5761038"/>
          </a:xfrm>
          <a:ln/>
        </p:spPr>
        <p:txBody>
          <a:bodyPr vert="horz" wrap="square" lIns="91440" tIns="45720" rIns="91440" bIns="45720" anchor="t" anchorCtr="0"/>
          <a:lstStyle/>
          <a:p>
            <a:pPr eaLnBrk="1" hangingPunct="1">
              <a:lnSpc>
                <a:spcPct val="110000"/>
              </a:lnSpc>
              <a:buClr>
                <a:schemeClr val="accent1"/>
              </a:buClr>
              <a:buSzPct val="80000"/>
              <a:buFont typeface="Wingdings" panose="05000000000000000000" pitchFamily="2" charset="2"/>
            </a:pPr>
            <a:r>
              <a:rPr lang="zh-CN" altLang="en-US" sz="2200" dirty="0">
                <a:ea typeface="黑体" panose="02010609060101010101" pitchFamily="49" charset="-122"/>
              </a:rPr>
              <a:t>基本思想：</a:t>
            </a:r>
          </a:p>
          <a:p>
            <a:pPr lvl="1" eaLnBrk="1" hangingPunct="1">
              <a:lnSpc>
                <a:spcPct val="110000"/>
              </a:lnSpc>
              <a:buClrTx/>
              <a:buSzTx/>
              <a:buFontTx/>
            </a:pPr>
            <a:r>
              <a:rPr lang="zh-CN" altLang="en-US" sz="2200" dirty="0">
                <a:ea typeface="黑体" panose="02010609060101010101" pitchFamily="49" charset="-122"/>
              </a:rPr>
              <a:t>内存被分成固定长且比较小的存储块</a:t>
            </a:r>
            <a:r>
              <a:rPr lang="zh-CN" altLang="en-US" sz="2200" dirty="0">
                <a:solidFill>
                  <a:srgbClr val="FF0000"/>
                </a:solidFill>
                <a:ea typeface="黑体" panose="02010609060101010101" pitchFamily="49" charset="-122"/>
              </a:rPr>
              <a:t>（页框、实页、物理页）</a:t>
            </a:r>
          </a:p>
          <a:p>
            <a:pPr lvl="1" eaLnBrk="1" hangingPunct="1">
              <a:lnSpc>
                <a:spcPct val="110000"/>
              </a:lnSpc>
              <a:buClrTx/>
              <a:buSzTx/>
              <a:buFontTx/>
            </a:pPr>
            <a:r>
              <a:rPr lang="zh-CN" altLang="en-US" sz="2200" dirty="0">
                <a:ea typeface="黑体" panose="02010609060101010101" pitchFamily="49" charset="-122"/>
              </a:rPr>
              <a:t>每个进程也被划分成固定长的程序块</a:t>
            </a:r>
            <a:r>
              <a:rPr lang="zh-CN" altLang="en-US" sz="2200" dirty="0">
                <a:solidFill>
                  <a:srgbClr val="FF0000"/>
                </a:solidFill>
                <a:ea typeface="黑体" panose="02010609060101010101" pitchFamily="49" charset="-122"/>
              </a:rPr>
              <a:t>（页、虚页、逻辑页）</a:t>
            </a:r>
            <a:endParaRPr lang="en-US" altLang="zh-CN" sz="2200" dirty="0">
              <a:solidFill>
                <a:srgbClr val="FF0000"/>
              </a:solidFill>
              <a:ea typeface="黑体" panose="02010609060101010101" pitchFamily="49" charset="-122"/>
            </a:endParaRPr>
          </a:p>
          <a:p>
            <a:pPr lvl="1" eaLnBrk="1" hangingPunct="1">
              <a:lnSpc>
                <a:spcPct val="110000"/>
              </a:lnSpc>
              <a:buClrTx/>
              <a:buSzTx/>
              <a:buFontTx/>
            </a:pPr>
            <a:r>
              <a:rPr lang="zh-CN" altLang="en-US" sz="2200" dirty="0">
                <a:solidFill>
                  <a:schemeClr val="hlink"/>
                </a:solidFill>
                <a:ea typeface="黑体" panose="02010609060101010101" pitchFamily="49" charset="-122"/>
              </a:rPr>
              <a:t>程序块</a:t>
            </a:r>
            <a:r>
              <a:rPr lang="zh-CN" altLang="en-US" sz="2200" dirty="0">
                <a:ea typeface="黑体" panose="02010609060101010101" pitchFamily="49" charset="-122"/>
              </a:rPr>
              <a:t>可装到存储器中可用的</a:t>
            </a:r>
            <a:r>
              <a:rPr lang="zh-CN" altLang="en-US" sz="2200" dirty="0">
                <a:solidFill>
                  <a:schemeClr val="hlink"/>
                </a:solidFill>
                <a:ea typeface="黑体" panose="02010609060101010101" pitchFamily="49" charset="-122"/>
              </a:rPr>
              <a:t>存储块</a:t>
            </a:r>
            <a:r>
              <a:rPr lang="zh-CN" altLang="en-US" sz="2200" dirty="0">
                <a:ea typeface="黑体" panose="02010609060101010101" pitchFamily="49" charset="-122"/>
              </a:rPr>
              <a:t>中</a:t>
            </a:r>
          </a:p>
          <a:p>
            <a:pPr lvl="1" eaLnBrk="1" hangingPunct="1">
              <a:lnSpc>
                <a:spcPct val="110000"/>
              </a:lnSpc>
              <a:buClrTx/>
              <a:buSzTx/>
              <a:buFontTx/>
            </a:pPr>
            <a:r>
              <a:rPr lang="zh-CN" altLang="en-US" sz="2200" dirty="0">
                <a:ea typeface="黑体" panose="02010609060101010101" pitchFamily="49" charset="-122"/>
              </a:rPr>
              <a:t>无需用连续页框来存放一个进程</a:t>
            </a:r>
          </a:p>
          <a:p>
            <a:pPr lvl="1" eaLnBrk="1" hangingPunct="1">
              <a:lnSpc>
                <a:spcPct val="110000"/>
              </a:lnSpc>
              <a:buClrTx/>
              <a:buSzTx/>
              <a:buFontTx/>
            </a:pPr>
            <a:r>
              <a:rPr lang="zh-CN" altLang="en-US" sz="2200" dirty="0">
                <a:ea typeface="黑体" panose="02010609060101010101" pitchFamily="49" charset="-122"/>
              </a:rPr>
              <a:t>操作系统为每个进程生成一个页表</a:t>
            </a:r>
          </a:p>
          <a:p>
            <a:pPr lvl="1" eaLnBrk="1" hangingPunct="1">
              <a:lnSpc>
                <a:spcPct val="110000"/>
              </a:lnSpc>
              <a:buClrTx/>
              <a:buSzTx/>
              <a:buFontTx/>
            </a:pPr>
            <a:r>
              <a:rPr lang="zh-CN" altLang="en-US" sz="2200" dirty="0">
                <a:ea typeface="黑体" panose="02010609060101010101" pitchFamily="49" charset="-122"/>
              </a:rPr>
              <a:t>通过</a:t>
            </a:r>
            <a:r>
              <a:rPr lang="zh-CN" altLang="en-US" sz="2200" dirty="0">
                <a:solidFill>
                  <a:schemeClr val="hlink"/>
                </a:solidFill>
                <a:ea typeface="黑体" panose="02010609060101010101" pitchFamily="49" charset="-122"/>
              </a:rPr>
              <a:t>页表</a:t>
            </a:r>
            <a:r>
              <a:rPr lang="en-US" altLang="zh-CN" sz="2200" dirty="0">
                <a:solidFill>
                  <a:schemeClr val="hlink"/>
                </a:solidFill>
                <a:ea typeface="黑体" panose="02010609060101010101" pitchFamily="49" charset="-122"/>
              </a:rPr>
              <a:t>(page table)</a:t>
            </a:r>
            <a:r>
              <a:rPr lang="zh-CN" altLang="en-US" sz="2200" dirty="0">
                <a:ea typeface="黑体" panose="02010609060101010101" pitchFamily="49" charset="-122"/>
              </a:rPr>
              <a:t>实现</a:t>
            </a:r>
            <a:r>
              <a:rPr lang="zh-CN" altLang="en-US" sz="2200" dirty="0">
                <a:solidFill>
                  <a:srgbClr val="FF0000"/>
                </a:solidFill>
                <a:ea typeface="黑体" panose="02010609060101010101" pitchFamily="49" charset="-122"/>
              </a:rPr>
              <a:t>逻辑地址</a:t>
            </a:r>
            <a:r>
              <a:rPr lang="zh-CN" altLang="en-US" sz="2200" dirty="0">
                <a:ea typeface="黑体" panose="02010609060101010101" pitchFamily="49" charset="-122"/>
              </a:rPr>
              <a:t>向</a:t>
            </a:r>
            <a:r>
              <a:rPr lang="zh-CN" altLang="en-US" sz="2200" dirty="0">
                <a:solidFill>
                  <a:srgbClr val="FF0000"/>
                </a:solidFill>
                <a:ea typeface="黑体" panose="02010609060101010101" pitchFamily="49" charset="-122"/>
              </a:rPr>
              <a:t>物理地址</a:t>
            </a:r>
            <a:r>
              <a:rPr lang="zh-CN" altLang="en-US" sz="2200" dirty="0">
                <a:ea typeface="黑体" panose="02010609060101010101" pitchFamily="49" charset="-122"/>
              </a:rPr>
              <a:t>转换（</a:t>
            </a:r>
            <a:r>
              <a:rPr lang="en-US" altLang="zh-CN" sz="2200" dirty="0">
                <a:solidFill>
                  <a:schemeClr val="accent1"/>
                </a:solidFill>
                <a:ea typeface="黑体" panose="02010609060101010101" pitchFamily="49" charset="-122"/>
              </a:rPr>
              <a:t>Address Mapping</a:t>
            </a:r>
            <a:r>
              <a:rPr lang="zh-CN" altLang="en-US" sz="2200" dirty="0">
                <a:ea typeface="黑体" panose="02010609060101010101" pitchFamily="49" charset="-122"/>
              </a:rPr>
              <a:t> ）</a:t>
            </a:r>
          </a:p>
          <a:p>
            <a:pPr eaLnBrk="1" hangingPunct="1">
              <a:lnSpc>
                <a:spcPct val="110000"/>
              </a:lnSpc>
              <a:buClr>
                <a:schemeClr val="accent1"/>
              </a:buClr>
              <a:buSzPct val="80000"/>
              <a:buFont typeface="Wingdings" panose="05000000000000000000" pitchFamily="2" charset="2"/>
            </a:pPr>
            <a:r>
              <a:rPr lang="zh-CN" altLang="en-US" sz="2200" dirty="0">
                <a:ea typeface="黑体" panose="02010609060101010101" pitchFamily="49" charset="-122"/>
              </a:rPr>
              <a:t>逻辑地址（</a:t>
            </a:r>
            <a:r>
              <a:rPr lang="en-US" altLang="zh-CN" sz="2200" dirty="0">
                <a:ea typeface="黑体" panose="02010609060101010101" pitchFamily="49" charset="-122"/>
              </a:rPr>
              <a:t>Logical Address</a:t>
            </a:r>
            <a:r>
              <a:rPr lang="zh-CN" altLang="en-US" sz="2200" dirty="0">
                <a:ea typeface="黑体" panose="02010609060101010101" pitchFamily="49" charset="-122"/>
              </a:rPr>
              <a:t>）：</a:t>
            </a:r>
          </a:p>
          <a:p>
            <a:pPr lvl="1" eaLnBrk="1" hangingPunct="1">
              <a:lnSpc>
                <a:spcPct val="110000"/>
              </a:lnSpc>
              <a:buClrTx/>
              <a:buSzTx/>
              <a:buFontTx/>
            </a:pPr>
            <a:r>
              <a:rPr lang="zh-CN" altLang="en-US" sz="2200" dirty="0">
                <a:ea typeface="黑体" panose="02010609060101010101" pitchFamily="49" charset="-122"/>
              </a:rPr>
              <a:t>程序中的指令所用的地址，也称为</a:t>
            </a:r>
            <a:r>
              <a:rPr lang="zh-CN" altLang="en-US" sz="2200" dirty="0">
                <a:solidFill>
                  <a:srgbClr val="FF0000"/>
                </a:solidFill>
                <a:ea typeface="黑体" panose="02010609060101010101" pitchFamily="49" charset="-122"/>
              </a:rPr>
              <a:t>虚拟地址</a:t>
            </a:r>
          </a:p>
          <a:p>
            <a:pPr eaLnBrk="1" hangingPunct="1">
              <a:lnSpc>
                <a:spcPct val="110000"/>
              </a:lnSpc>
              <a:buClr>
                <a:schemeClr val="accent1"/>
              </a:buClr>
              <a:buSzPct val="80000"/>
              <a:buFont typeface="Wingdings" panose="05000000000000000000" pitchFamily="2" charset="2"/>
            </a:pPr>
            <a:r>
              <a:rPr lang="zh-CN" altLang="en-US" sz="2200" dirty="0">
                <a:ea typeface="黑体" panose="02010609060101010101" pitchFamily="49" charset="-122"/>
              </a:rPr>
              <a:t>物理地址（</a:t>
            </a:r>
            <a:r>
              <a:rPr lang="en-US" altLang="zh-CN" sz="2200" dirty="0">
                <a:ea typeface="黑体" panose="02010609060101010101" pitchFamily="49" charset="-122"/>
              </a:rPr>
              <a:t>physical</a:t>
            </a:r>
            <a:r>
              <a:rPr lang="zh-CN" altLang="en-US" sz="2200" dirty="0">
                <a:ea typeface="黑体" panose="02010609060101010101" pitchFamily="49" charset="-122"/>
              </a:rPr>
              <a:t>或</a:t>
            </a:r>
            <a:r>
              <a:rPr lang="en-US" altLang="zh-CN" sz="2200" dirty="0">
                <a:ea typeface="黑体" panose="02010609060101010101" pitchFamily="49" charset="-122"/>
              </a:rPr>
              <a:t>Memory Address</a:t>
            </a:r>
            <a:r>
              <a:rPr lang="zh-CN" altLang="en-US" sz="2200" dirty="0">
                <a:ea typeface="黑体" panose="02010609060101010101" pitchFamily="49" charset="-122"/>
              </a:rPr>
              <a:t>）：</a:t>
            </a:r>
          </a:p>
          <a:p>
            <a:pPr lvl="1" eaLnBrk="1" hangingPunct="1">
              <a:lnSpc>
                <a:spcPct val="110000"/>
              </a:lnSpc>
              <a:buClrTx/>
              <a:buSzTx/>
              <a:buFontTx/>
            </a:pPr>
            <a:r>
              <a:rPr lang="zh-CN" altLang="en-US" sz="2200" dirty="0">
                <a:ea typeface="黑体" panose="02010609060101010101" pitchFamily="49" charset="-122"/>
              </a:rPr>
              <a:t>存放指令或数据的实际内存地址，也称为</a:t>
            </a:r>
            <a:r>
              <a:rPr lang="zh-CN" altLang="en-US" sz="2200" dirty="0">
                <a:solidFill>
                  <a:srgbClr val="FF0000"/>
                </a:solidFill>
                <a:ea typeface="黑体" panose="02010609060101010101" pitchFamily="49" charset="-122"/>
              </a:rPr>
              <a:t>实地址、主存地址</a:t>
            </a:r>
          </a:p>
        </p:txBody>
      </p:sp>
      <p:sp>
        <p:nvSpPr>
          <p:cNvPr id="492551" name="Text Box 7"/>
          <p:cNvSpPr txBox="1"/>
          <p:nvPr/>
        </p:nvSpPr>
        <p:spPr>
          <a:xfrm>
            <a:off x="6772275" y="6375400"/>
            <a:ext cx="2001838" cy="274638"/>
          </a:xfrm>
          <a:prstGeom prst="rect">
            <a:avLst/>
          </a:prstGeom>
          <a:noFill/>
          <a:ln w="9525">
            <a:noFill/>
          </a:ln>
        </p:spPr>
        <p:txBody>
          <a:bodyPr lIns="0" tIns="0" rIns="0" bIns="0">
            <a:spAutoFit/>
          </a:bodyPr>
          <a:lstStyle/>
          <a:p>
            <a:pPr eaLnBrk="1" hangingPunct="1">
              <a:spcBef>
                <a:spcPct val="50000"/>
              </a:spcBef>
            </a:pPr>
            <a:r>
              <a:rPr lang="en-US" altLang="zh-CN" dirty="0">
                <a:latin typeface="Arial" panose="020B0604020202020204" pitchFamily="34" charset="0"/>
                <a:hlinkClick r:id="rId2" action="ppaction://hlinksldjump"/>
              </a:rPr>
              <a:t>BACK</a:t>
            </a:r>
            <a:endParaRPr lang="en-US" altLang="zh-CN" dirty="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92547">
                                            <p:txEl>
                                              <p:pRg st="1" end="1"/>
                                            </p:txEl>
                                          </p:spTgt>
                                        </p:tgtEl>
                                        <p:attrNameLst>
                                          <p:attrName>style.visibility</p:attrName>
                                        </p:attrNameLst>
                                      </p:cBhvr>
                                      <p:to>
                                        <p:strVal val="visible"/>
                                      </p:to>
                                    </p:set>
                                    <p:animEffect transition="in" filter="blinds(horizontal)">
                                      <p:cBhvr>
                                        <p:cTn id="7" dur="500"/>
                                        <p:tgtEl>
                                          <p:spTgt spid="492547">
                                            <p:txEl>
                                              <p:pRg st="1" end="1"/>
                                            </p:txEl>
                                          </p:spTgt>
                                        </p:tgtEl>
                                      </p:cBhvr>
                                    </p:animEffect>
                                  </p:childTnLst>
                                  <p:subTnLst>
                                    <p:animClr clrSpc="rgb" dir="cw">
                                      <p:cBhvr override="childStyle">
                                        <p:cTn dur="1" fill="hold" display="0" masterRel="nextClick" afterEffect="1"/>
                                        <p:tgtEl>
                                          <p:spTgt spid="492547">
                                            <p:txEl>
                                              <p:pRg st="1" end="1"/>
                                            </p:txEl>
                                          </p:spTgt>
                                        </p:tgtEl>
                                        <p:attrNameLst>
                                          <p:attrName>ppt_c</p:attrName>
                                        </p:attrNameLst>
                                      </p:cBhvr>
                                      <p:to>
                                        <a:srgbClr val="808080"/>
                                      </p:to>
                                    </p:animClr>
                                  </p:sub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92547">
                                            <p:txEl>
                                              <p:pRg st="2" end="2"/>
                                            </p:txEl>
                                          </p:spTgt>
                                        </p:tgtEl>
                                        <p:attrNameLst>
                                          <p:attrName>style.visibility</p:attrName>
                                        </p:attrNameLst>
                                      </p:cBhvr>
                                      <p:to>
                                        <p:strVal val="visible"/>
                                      </p:to>
                                    </p:set>
                                    <p:animEffect transition="in" filter="blinds(horizontal)">
                                      <p:cBhvr>
                                        <p:cTn id="12" dur="500"/>
                                        <p:tgtEl>
                                          <p:spTgt spid="492547">
                                            <p:txEl>
                                              <p:pRg st="2" end="2"/>
                                            </p:txEl>
                                          </p:spTgt>
                                        </p:tgtEl>
                                      </p:cBhvr>
                                    </p:animEffect>
                                  </p:childTnLst>
                                  <p:subTnLst>
                                    <p:animClr clrSpc="rgb" dir="cw">
                                      <p:cBhvr override="childStyle">
                                        <p:cTn dur="1" fill="hold" display="0" masterRel="nextClick" afterEffect="1"/>
                                        <p:tgtEl>
                                          <p:spTgt spid="492547">
                                            <p:txEl>
                                              <p:pRg st="2" end="2"/>
                                            </p:txEl>
                                          </p:spTgt>
                                        </p:tgtEl>
                                        <p:attrNameLst>
                                          <p:attrName>ppt_c</p:attrName>
                                        </p:attrNameLst>
                                      </p:cBhvr>
                                      <p:to>
                                        <a:srgbClr val="808080"/>
                                      </p:to>
                                    </p:animClr>
                                  </p:sub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492547">
                                            <p:txEl>
                                              <p:pRg st="3" end="3"/>
                                            </p:txEl>
                                          </p:spTgt>
                                        </p:tgtEl>
                                        <p:attrNameLst>
                                          <p:attrName>style.visibility</p:attrName>
                                        </p:attrNameLst>
                                      </p:cBhvr>
                                      <p:to>
                                        <p:strVal val="visible"/>
                                      </p:to>
                                    </p:set>
                                    <p:animEffect transition="in" filter="blinds(horizontal)">
                                      <p:cBhvr>
                                        <p:cTn id="17" dur="500"/>
                                        <p:tgtEl>
                                          <p:spTgt spid="492547">
                                            <p:txEl>
                                              <p:pRg st="3" end="3"/>
                                            </p:txEl>
                                          </p:spTgt>
                                        </p:tgtEl>
                                      </p:cBhvr>
                                    </p:animEffect>
                                  </p:childTnLst>
                                  <p:subTnLst>
                                    <p:animClr clrSpc="rgb" dir="cw">
                                      <p:cBhvr override="childStyle">
                                        <p:cTn dur="1" fill="hold" display="0" masterRel="nextClick" afterEffect="1"/>
                                        <p:tgtEl>
                                          <p:spTgt spid="492547">
                                            <p:txEl>
                                              <p:pRg st="3" end="3"/>
                                            </p:txEl>
                                          </p:spTgt>
                                        </p:tgtEl>
                                        <p:attrNameLst>
                                          <p:attrName>ppt_c</p:attrName>
                                        </p:attrNameLst>
                                      </p:cBhvr>
                                      <p:to>
                                        <a:srgbClr val="808080"/>
                                      </p:to>
                                    </p:animClr>
                                  </p:sub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492547">
                                            <p:txEl>
                                              <p:pRg st="4" end="4"/>
                                            </p:txEl>
                                          </p:spTgt>
                                        </p:tgtEl>
                                        <p:attrNameLst>
                                          <p:attrName>style.visibility</p:attrName>
                                        </p:attrNameLst>
                                      </p:cBhvr>
                                      <p:to>
                                        <p:strVal val="visible"/>
                                      </p:to>
                                    </p:set>
                                    <p:animEffect transition="in" filter="blinds(horizontal)">
                                      <p:cBhvr>
                                        <p:cTn id="22" dur="500"/>
                                        <p:tgtEl>
                                          <p:spTgt spid="492547">
                                            <p:txEl>
                                              <p:pRg st="4" end="4"/>
                                            </p:txEl>
                                          </p:spTgt>
                                        </p:tgtEl>
                                      </p:cBhvr>
                                    </p:animEffect>
                                  </p:childTnLst>
                                  <p:subTnLst>
                                    <p:animClr clrSpc="rgb" dir="cw">
                                      <p:cBhvr override="childStyle">
                                        <p:cTn dur="1" fill="hold" display="0" masterRel="nextClick" afterEffect="1"/>
                                        <p:tgtEl>
                                          <p:spTgt spid="492547">
                                            <p:txEl>
                                              <p:pRg st="4" end="4"/>
                                            </p:txEl>
                                          </p:spTgt>
                                        </p:tgtEl>
                                        <p:attrNameLst>
                                          <p:attrName>ppt_c</p:attrName>
                                        </p:attrNameLst>
                                      </p:cBhvr>
                                      <p:to>
                                        <a:srgbClr val="808080"/>
                                      </p:to>
                                    </p:animClr>
                                  </p:sub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492547">
                                            <p:txEl>
                                              <p:pRg st="5" end="5"/>
                                            </p:txEl>
                                          </p:spTgt>
                                        </p:tgtEl>
                                        <p:attrNameLst>
                                          <p:attrName>style.visibility</p:attrName>
                                        </p:attrNameLst>
                                      </p:cBhvr>
                                      <p:to>
                                        <p:strVal val="visible"/>
                                      </p:to>
                                    </p:set>
                                    <p:animEffect transition="in" filter="blinds(horizontal)">
                                      <p:cBhvr>
                                        <p:cTn id="27" dur="500"/>
                                        <p:tgtEl>
                                          <p:spTgt spid="492547">
                                            <p:txEl>
                                              <p:pRg st="5" end="5"/>
                                            </p:txEl>
                                          </p:spTgt>
                                        </p:tgtEl>
                                      </p:cBhvr>
                                    </p:animEffect>
                                  </p:childTnLst>
                                  <p:subTnLst>
                                    <p:animClr clrSpc="rgb" dir="cw">
                                      <p:cBhvr override="childStyle">
                                        <p:cTn dur="1" fill="hold" display="0" masterRel="nextClick" afterEffect="1"/>
                                        <p:tgtEl>
                                          <p:spTgt spid="492547">
                                            <p:txEl>
                                              <p:pRg st="5" end="5"/>
                                            </p:txEl>
                                          </p:spTgt>
                                        </p:tgtEl>
                                        <p:attrNameLst>
                                          <p:attrName>ppt_c</p:attrName>
                                        </p:attrNameLst>
                                      </p:cBhvr>
                                      <p:to>
                                        <a:srgbClr val="808080"/>
                                      </p:to>
                                    </p:animClr>
                                  </p:sub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492547">
                                            <p:txEl>
                                              <p:pRg st="6" end="6"/>
                                            </p:txEl>
                                          </p:spTgt>
                                        </p:tgtEl>
                                        <p:attrNameLst>
                                          <p:attrName>style.visibility</p:attrName>
                                        </p:attrNameLst>
                                      </p:cBhvr>
                                      <p:to>
                                        <p:strVal val="visible"/>
                                      </p:to>
                                    </p:set>
                                    <p:animEffect transition="in" filter="blinds(horizontal)">
                                      <p:cBhvr>
                                        <p:cTn id="32" dur="500"/>
                                        <p:tgtEl>
                                          <p:spTgt spid="492547">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492547">
                                            <p:txEl>
                                              <p:pRg st="7" end="7"/>
                                            </p:txEl>
                                          </p:spTgt>
                                        </p:tgtEl>
                                        <p:attrNameLst>
                                          <p:attrName>style.visibility</p:attrName>
                                        </p:attrNameLst>
                                      </p:cBhvr>
                                      <p:to>
                                        <p:strVal val="visible"/>
                                      </p:to>
                                    </p:set>
                                    <p:animEffect transition="in" filter="blinds(horizontal)">
                                      <p:cBhvr>
                                        <p:cTn id="37" dur="500"/>
                                        <p:tgtEl>
                                          <p:spTgt spid="492547">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492547">
                                            <p:txEl>
                                              <p:pRg st="8" end="8"/>
                                            </p:txEl>
                                          </p:spTgt>
                                        </p:tgtEl>
                                        <p:attrNameLst>
                                          <p:attrName>style.visibility</p:attrName>
                                        </p:attrNameLst>
                                      </p:cBhvr>
                                      <p:to>
                                        <p:strVal val="visible"/>
                                      </p:to>
                                    </p:set>
                                    <p:animEffect transition="in" filter="blinds(horizontal)">
                                      <p:cBhvr>
                                        <p:cTn id="42" dur="500"/>
                                        <p:tgtEl>
                                          <p:spTgt spid="492547">
                                            <p:txEl>
                                              <p:pRg st="8" end="8"/>
                                            </p:txEl>
                                          </p:spTgt>
                                        </p:tgtEl>
                                      </p:cBhvr>
                                    </p:animEffect>
                                  </p:childTnLst>
                                  <p:subTnLst>
                                    <p:animClr clrSpc="rgb" dir="cw">
                                      <p:cBhvr override="childStyle">
                                        <p:cTn dur="1" fill="hold" display="0" masterRel="nextClick" afterEffect="1"/>
                                        <p:tgtEl>
                                          <p:spTgt spid="492547">
                                            <p:txEl>
                                              <p:pRg st="8" end="8"/>
                                            </p:txEl>
                                          </p:spTgt>
                                        </p:tgtEl>
                                        <p:attrNameLst>
                                          <p:attrName>ppt_c</p:attrName>
                                        </p:attrNameLst>
                                      </p:cBhvr>
                                      <p:to>
                                        <a:srgbClr val="808080"/>
                                      </p:to>
                                    </p:animClr>
                                  </p:sub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492547">
                                            <p:txEl>
                                              <p:pRg st="9" end="9"/>
                                            </p:txEl>
                                          </p:spTgt>
                                        </p:tgtEl>
                                        <p:attrNameLst>
                                          <p:attrName>style.visibility</p:attrName>
                                        </p:attrNameLst>
                                      </p:cBhvr>
                                      <p:to>
                                        <p:strVal val="visible"/>
                                      </p:to>
                                    </p:set>
                                    <p:animEffect transition="in" filter="blinds(horizontal)">
                                      <p:cBhvr>
                                        <p:cTn id="47" dur="500"/>
                                        <p:tgtEl>
                                          <p:spTgt spid="492547">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nodeType="clickEffect">
                                  <p:stCondLst>
                                    <p:cond delay="0"/>
                                  </p:stCondLst>
                                  <p:childTnLst>
                                    <p:set>
                                      <p:cBhvr>
                                        <p:cTn id="51" dur="1" fill="hold">
                                          <p:stCondLst>
                                            <p:cond delay="0"/>
                                          </p:stCondLst>
                                        </p:cTn>
                                        <p:tgtEl>
                                          <p:spTgt spid="492547">
                                            <p:txEl>
                                              <p:pRg st="10" end="10"/>
                                            </p:txEl>
                                          </p:spTgt>
                                        </p:tgtEl>
                                        <p:attrNameLst>
                                          <p:attrName>style.visibility</p:attrName>
                                        </p:attrNameLst>
                                      </p:cBhvr>
                                      <p:to>
                                        <p:strVal val="visible"/>
                                      </p:to>
                                    </p:set>
                                    <p:animEffect transition="in" filter="blinds(horizontal)">
                                      <p:cBhvr>
                                        <p:cTn id="52" dur="500"/>
                                        <p:tgtEl>
                                          <p:spTgt spid="492547">
                                            <p:txEl>
                                              <p:pRg st="10" end="10"/>
                                            </p:txEl>
                                          </p:spTgt>
                                        </p:tgtEl>
                                      </p:cBhvr>
                                    </p:animEffect>
                                  </p:childTnLst>
                                  <p:subTnLst>
                                    <p:animClr clrSpc="rgb" dir="cw">
                                      <p:cBhvr override="childStyle">
                                        <p:cTn dur="1" fill="hold" display="0" masterRel="nextClick" afterEffect="1"/>
                                        <p:tgtEl>
                                          <p:spTgt spid="492547">
                                            <p:txEl>
                                              <p:pRg st="10" end="10"/>
                                            </p:txEl>
                                          </p:spTgt>
                                        </p:tgtEl>
                                        <p:attrNameLst>
                                          <p:attrName>ppt_c</p:attrName>
                                        </p:attrNameLst>
                                      </p:cBhvr>
                                      <p:to>
                                        <a:srgbClr val="808080"/>
                                      </p:to>
                                    </p:animClr>
                                  </p:sub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492551"/>
                                        </p:tgtEl>
                                        <p:attrNameLst>
                                          <p:attrName>style.visibility</p:attrName>
                                        </p:attrNameLst>
                                      </p:cBhvr>
                                      <p:to>
                                        <p:strVal val="visible"/>
                                      </p:to>
                                    </p:set>
                                    <p:animEffect transition="in" filter="blinds(horizontal)">
                                      <p:cBhvr>
                                        <p:cTn id="57" dur="500"/>
                                        <p:tgtEl>
                                          <p:spTgt spid="4925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2551"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p:cNvSpPr>
            <a:spLocks noGrp="1"/>
          </p:cNvSpPr>
          <p:nvPr>
            <p:ph type="title"/>
          </p:nvPr>
        </p:nvSpPr>
        <p:spPr>
          <a:ln/>
        </p:spPr>
        <p:txBody>
          <a:bodyPr vert="horz" wrap="square" lIns="91440" tIns="45720" rIns="91440" bIns="45720" anchor="ctr" anchorCtr="0"/>
          <a:lstStyle/>
          <a:p>
            <a:pPr eaLnBrk="1" hangingPunct="1"/>
            <a:r>
              <a:rPr lang="zh-CN" altLang="en-US" sz="3600" dirty="0">
                <a:latin typeface="Arial" panose="020B0604020202020204" pitchFamily="34" charset="0"/>
              </a:rPr>
              <a:t>分页（</a:t>
            </a:r>
            <a:r>
              <a:rPr lang="en-US" altLang="zh-CN" sz="3600" dirty="0">
                <a:latin typeface="Arial" panose="020B0604020202020204" pitchFamily="34" charset="0"/>
              </a:rPr>
              <a:t>Paging</a:t>
            </a:r>
            <a:r>
              <a:rPr lang="zh-CN" altLang="en-US" sz="3600" dirty="0">
                <a:latin typeface="Arial" panose="020B0604020202020204" pitchFamily="34" charset="0"/>
              </a:rPr>
              <a:t>）</a:t>
            </a:r>
          </a:p>
        </p:txBody>
      </p:sp>
      <p:pic>
        <p:nvPicPr>
          <p:cNvPr id="187395" name="Picture 4" descr="smx05_逻辑和物理地址"/>
          <p:cNvPicPr>
            <a:picLocks noGrp="1" noChangeAspect="1"/>
          </p:cNvPicPr>
          <p:nvPr>
            <p:ph sz="half" idx="2" hasCustomPrompt="1"/>
          </p:nvPr>
        </p:nvPicPr>
        <p:blipFill>
          <a:blip r:embed="rId2"/>
          <a:srcRect/>
          <a:stretch>
            <a:fillRect/>
          </a:stretch>
        </p:blipFill>
        <p:spPr>
          <a:xfrm>
            <a:off x="2997200" y="908050"/>
            <a:ext cx="5967413" cy="5175250"/>
          </a:xfrm>
          <a:ln w="28575">
            <a:solidFill>
              <a:srgbClr val="CC99FF">
                <a:alpha val="100000"/>
              </a:srgbClr>
            </a:solidFill>
            <a:miter lim="800000"/>
            <a:headEnd/>
            <a:tailEnd/>
          </a:ln>
        </p:spPr>
      </p:pic>
      <p:sp>
        <p:nvSpPr>
          <p:cNvPr id="779269" name="Rectangle 5"/>
          <p:cNvSpPr/>
          <p:nvPr/>
        </p:nvSpPr>
        <p:spPr>
          <a:xfrm>
            <a:off x="161925" y="5499100"/>
            <a:ext cx="2835275" cy="669925"/>
          </a:xfrm>
          <a:prstGeom prst="rect">
            <a:avLst/>
          </a:prstGeom>
          <a:noFill/>
          <a:ln w="9525">
            <a:noFill/>
          </a:ln>
        </p:spPr>
        <p:txBody>
          <a:bodyPr lIns="0" tIns="0" rIns="0" bIns="0">
            <a:spAutoFit/>
          </a:bodyPr>
          <a:lstStyle/>
          <a:p>
            <a:pPr lvl="1" eaLnBrk="1" hangingPunct="1">
              <a:spcBef>
                <a:spcPct val="50000"/>
              </a:spcBef>
              <a:buNone/>
            </a:pPr>
            <a:r>
              <a:rPr lang="zh-CN" altLang="en-US" sz="2200" i="0" dirty="0">
                <a:solidFill>
                  <a:srgbClr val="CC0000"/>
                </a:solidFill>
                <a:latin typeface="Arial" panose="020B0604020202020204" pitchFamily="34" charset="0"/>
                <a:ea typeface="黑体" panose="02010609060101010101" pitchFamily="49" charset="-122"/>
              </a:rPr>
              <a:t>浪费的空间最多是最后一页的部分！</a:t>
            </a:r>
          </a:p>
        </p:txBody>
      </p:sp>
      <p:sp>
        <p:nvSpPr>
          <p:cNvPr id="779270" name="Text Box 6"/>
          <p:cNvSpPr txBox="1"/>
          <p:nvPr/>
        </p:nvSpPr>
        <p:spPr>
          <a:xfrm>
            <a:off x="6772275" y="6375400"/>
            <a:ext cx="2001838" cy="274638"/>
          </a:xfrm>
          <a:prstGeom prst="rect">
            <a:avLst/>
          </a:prstGeom>
          <a:noFill/>
          <a:ln w="9525">
            <a:noFill/>
          </a:ln>
        </p:spPr>
        <p:txBody>
          <a:bodyPr lIns="0" tIns="0" rIns="0" bIns="0">
            <a:spAutoFit/>
          </a:bodyPr>
          <a:lstStyle/>
          <a:p>
            <a:pPr eaLnBrk="1" hangingPunct="1">
              <a:spcBef>
                <a:spcPct val="50000"/>
              </a:spcBef>
            </a:pPr>
            <a:r>
              <a:rPr lang="en-US" altLang="zh-CN" dirty="0">
                <a:latin typeface="Arial" panose="020B0604020202020204" pitchFamily="34" charset="0"/>
                <a:hlinkClick r:id="rId3" action="ppaction://hlinksldjump"/>
              </a:rPr>
              <a:t>BACK</a:t>
            </a:r>
            <a:endParaRPr lang="en-US" altLang="zh-CN" dirty="0">
              <a:latin typeface="Arial" panose="020B0604020202020204" pitchFamily="34" charset="0"/>
            </a:endParaRPr>
          </a:p>
        </p:txBody>
      </p:sp>
      <p:sp>
        <p:nvSpPr>
          <p:cNvPr id="779271" name="Rectangle 7"/>
          <p:cNvSpPr/>
          <p:nvPr/>
        </p:nvSpPr>
        <p:spPr>
          <a:xfrm>
            <a:off x="566738" y="4178300"/>
            <a:ext cx="2744787" cy="1095375"/>
          </a:xfrm>
          <a:prstGeom prst="rect">
            <a:avLst/>
          </a:prstGeom>
          <a:noFill/>
          <a:ln w="9525">
            <a:noFill/>
          </a:ln>
        </p:spPr>
        <p:txBody>
          <a:bodyPr lIns="0" tIns="0" rIns="0" bIns="0">
            <a:spAutoFit/>
          </a:bodyPr>
          <a:lstStyle/>
          <a:p>
            <a:pPr eaLnBrk="1" hangingPunct="1">
              <a:spcBef>
                <a:spcPct val="50000"/>
              </a:spcBef>
            </a:pPr>
            <a:r>
              <a:rPr lang="zh-CN" altLang="en-US" sz="2400" i="0" dirty="0">
                <a:solidFill>
                  <a:srgbClr val="0000FF"/>
                </a:solidFill>
                <a:latin typeface="Arial" panose="020B0604020202020204" pitchFamily="34" charset="0"/>
                <a:ea typeface="黑体" panose="02010609060101010101" pitchFamily="49" charset="-122"/>
              </a:rPr>
              <a:t>采用 “按需调页 </a:t>
            </a:r>
            <a:r>
              <a:rPr lang="en-US" altLang="zh-CN" sz="2400" i="0" dirty="0">
                <a:solidFill>
                  <a:srgbClr val="0000FF"/>
                </a:solidFill>
                <a:latin typeface="Arial" panose="020B0604020202020204" pitchFamily="34" charset="0"/>
                <a:ea typeface="黑体" panose="02010609060101010101" pitchFamily="49" charset="-122"/>
              </a:rPr>
              <a:t>Demand Paging”</a:t>
            </a:r>
            <a:r>
              <a:rPr lang="zh-CN" altLang="en-US" sz="2400" i="0" dirty="0">
                <a:solidFill>
                  <a:srgbClr val="0000FF"/>
                </a:solidFill>
                <a:latin typeface="Arial" panose="020B0604020202020204" pitchFamily="34" charset="0"/>
                <a:ea typeface="黑体" panose="02010609060101010101" pitchFamily="49" charset="-122"/>
              </a:rPr>
              <a:t>方式分配主存！</a:t>
            </a:r>
          </a:p>
        </p:txBody>
      </p:sp>
      <p:sp>
        <p:nvSpPr>
          <p:cNvPr id="779272" name="Text Box 8"/>
          <p:cNvSpPr txBox="1"/>
          <p:nvPr/>
        </p:nvSpPr>
        <p:spPr>
          <a:xfrm>
            <a:off x="296863" y="1042988"/>
            <a:ext cx="2366962" cy="1004887"/>
          </a:xfrm>
          <a:prstGeom prst="rect">
            <a:avLst/>
          </a:prstGeom>
          <a:noFill/>
          <a:ln w="9525">
            <a:noFill/>
          </a:ln>
        </p:spPr>
        <p:txBody>
          <a:bodyPr lIns="0" tIns="0" rIns="0" bIns="0">
            <a:spAutoFit/>
          </a:bodyPr>
          <a:lstStyle/>
          <a:p>
            <a:pPr eaLnBrk="1" hangingPunct="1">
              <a:spcBef>
                <a:spcPct val="50000"/>
              </a:spcBef>
            </a:pPr>
            <a:r>
              <a:rPr lang="zh-CN" altLang="en-US" sz="2200" i="0" dirty="0">
                <a:solidFill>
                  <a:srgbClr val="CC0000"/>
                </a:solidFill>
                <a:latin typeface="Arial" panose="020B0604020202020204" pitchFamily="34" charset="0"/>
                <a:ea typeface="黑体" panose="02010609060101010101" pitchFamily="49" charset="-122"/>
              </a:rPr>
              <a:t>问题：是否需要将一个进程的全部都装入内存？</a:t>
            </a:r>
          </a:p>
        </p:txBody>
      </p:sp>
      <p:sp>
        <p:nvSpPr>
          <p:cNvPr id="779273" name="Rectangle 9"/>
          <p:cNvSpPr/>
          <p:nvPr/>
        </p:nvSpPr>
        <p:spPr>
          <a:xfrm>
            <a:off x="250825" y="2259013"/>
            <a:ext cx="2611438" cy="1676400"/>
          </a:xfrm>
          <a:prstGeom prst="rect">
            <a:avLst/>
          </a:prstGeom>
          <a:noFill/>
          <a:ln w="9525">
            <a:noFill/>
          </a:ln>
        </p:spPr>
        <p:txBody>
          <a:bodyPr lIns="0" tIns="0" rIns="0" bIns="0">
            <a:spAutoFit/>
          </a:bodyPr>
          <a:lstStyle/>
          <a:p>
            <a:pPr eaLnBrk="1" hangingPunct="1">
              <a:lnSpc>
                <a:spcPct val="125000"/>
              </a:lnSpc>
              <a:spcBef>
                <a:spcPct val="50000"/>
              </a:spcBef>
            </a:pPr>
            <a:r>
              <a:rPr lang="zh-CN" altLang="en-US" sz="2200" i="0" dirty="0">
                <a:solidFill>
                  <a:srgbClr val="FF0000"/>
                </a:solidFill>
                <a:latin typeface="Arial" panose="020B0604020202020204" pitchFamily="34" charset="0"/>
                <a:ea typeface="黑体" panose="02010609060101010101" pitchFamily="49" charset="-122"/>
              </a:rPr>
              <a:t>根据程序访问局部性可知：可把当前活跃的页面调入主存，其余留在磁盘上！</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79269"/>
                                        </p:tgtEl>
                                        <p:attrNameLst>
                                          <p:attrName>style.visibility</p:attrName>
                                        </p:attrNameLst>
                                      </p:cBhvr>
                                      <p:to>
                                        <p:strVal val="visible"/>
                                      </p:to>
                                    </p:set>
                                    <p:animEffect transition="in" filter="blinds(horizontal)">
                                      <p:cBhvr>
                                        <p:cTn id="7" dur="500"/>
                                        <p:tgtEl>
                                          <p:spTgt spid="77926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79272"/>
                                        </p:tgtEl>
                                        <p:attrNameLst>
                                          <p:attrName>style.visibility</p:attrName>
                                        </p:attrNameLst>
                                      </p:cBhvr>
                                      <p:to>
                                        <p:strVal val="visible"/>
                                      </p:to>
                                    </p:set>
                                    <p:animEffect transition="in" filter="blinds(horizontal)">
                                      <p:cBhvr>
                                        <p:cTn id="12" dur="500"/>
                                        <p:tgtEl>
                                          <p:spTgt spid="77927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79273"/>
                                        </p:tgtEl>
                                        <p:attrNameLst>
                                          <p:attrName>style.visibility</p:attrName>
                                        </p:attrNameLst>
                                      </p:cBhvr>
                                      <p:to>
                                        <p:strVal val="visible"/>
                                      </p:to>
                                    </p:set>
                                    <p:animEffect transition="in" filter="blinds(horizontal)">
                                      <p:cBhvr>
                                        <p:cTn id="17" dur="500"/>
                                        <p:tgtEl>
                                          <p:spTgt spid="779273"/>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79271"/>
                                        </p:tgtEl>
                                        <p:attrNameLst>
                                          <p:attrName>style.visibility</p:attrName>
                                        </p:attrNameLst>
                                      </p:cBhvr>
                                      <p:to>
                                        <p:strVal val="visible"/>
                                      </p:to>
                                    </p:set>
                                    <p:animEffect transition="in" filter="blinds(horizontal)">
                                      <p:cBhvr>
                                        <p:cTn id="22" dur="500"/>
                                        <p:tgtEl>
                                          <p:spTgt spid="779271"/>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779270"/>
                                        </p:tgtEl>
                                        <p:attrNameLst>
                                          <p:attrName>style.visibility</p:attrName>
                                        </p:attrNameLst>
                                      </p:cBhvr>
                                      <p:to>
                                        <p:strVal val="visible"/>
                                      </p:to>
                                    </p:set>
                                    <p:animEffect transition="in" filter="blinds(horizontal)">
                                      <p:cBhvr>
                                        <p:cTn id="27" dur="500"/>
                                        <p:tgtEl>
                                          <p:spTgt spid="7792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9269" grpId="0"/>
      <p:bldP spid="779270" grpId="0"/>
      <p:bldP spid="779271" grpId="0"/>
      <p:bldP spid="779272" grpId="0"/>
      <p:bldP spid="779273"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p:cNvSpPr>
            <a:spLocks noGrp="1"/>
          </p:cNvSpPr>
          <p:nvPr>
            <p:ph type="title"/>
          </p:nvPr>
        </p:nvSpPr>
        <p:spPr>
          <a:ln/>
        </p:spPr>
        <p:txBody>
          <a:bodyPr vert="horz" wrap="square" lIns="91440" tIns="45720" rIns="91440" bIns="45720" anchor="ctr" anchorCtr="0"/>
          <a:lstStyle/>
          <a:p>
            <a:pPr eaLnBrk="1" hangingPunct="1"/>
            <a:r>
              <a:rPr lang="zh-CN" altLang="en-US" sz="2800" dirty="0"/>
              <a:t>虚拟存储系统的基本概念</a:t>
            </a:r>
          </a:p>
        </p:txBody>
      </p:sp>
      <p:sp>
        <p:nvSpPr>
          <p:cNvPr id="722947" name="Rectangle 3"/>
          <p:cNvSpPr>
            <a:spLocks noGrp="1"/>
          </p:cNvSpPr>
          <p:nvPr>
            <p:ph idx="1" hasCustomPrompt="1"/>
          </p:nvPr>
        </p:nvSpPr>
        <p:spPr>
          <a:xfrm>
            <a:off x="296863" y="863600"/>
            <a:ext cx="8640762" cy="5524500"/>
          </a:xfrm>
          <a:ln/>
        </p:spPr>
        <p:txBody>
          <a:bodyPr vert="horz" wrap="square" lIns="91440" tIns="45720" rIns="91440" bIns="45720" anchor="t" anchorCtr="0"/>
          <a:lstStyle/>
          <a:p>
            <a:pPr eaLnBrk="1" hangingPunct="1">
              <a:lnSpc>
                <a:spcPct val="110000"/>
              </a:lnSpc>
              <a:spcBef>
                <a:spcPct val="25000"/>
              </a:spcBef>
            </a:pPr>
            <a:r>
              <a:rPr lang="zh-CN" altLang="en-US" sz="2000" dirty="0">
                <a:ea typeface="黑体" panose="02010609060101010101" pitchFamily="49" charset="-122"/>
              </a:rPr>
              <a:t>虚拟存储技术的引入用来解决一对矛盾</a:t>
            </a:r>
          </a:p>
          <a:p>
            <a:pPr lvl="1" eaLnBrk="1" hangingPunct="1">
              <a:lnSpc>
                <a:spcPct val="110000"/>
              </a:lnSpc>
              <a:spcBef>
                <a:spcPct val="25000"/>
              </a:spcBef>
            </a:pPr>
            <a:r>
              <a:rPr lang="zh-CN" altLang="en-US" dirty="0">
                <a:ea typeface="黑体" panose="02010609060101010101" pitchFamily="49" charset="-122"/>
              </a:rPr>
              <a:t>一方面，由于技术和成本等原因，主存容量受到限制</a:t>
            </a:r>
          </a:p>
          <a:p>
            <a:pPr lvl="1" eaLnBrk="1" hangingPunct="1">
              <a:lnSpc>
                <a:spcPct val="110000"/>
              </a:lnSpc>
              <a:spcBef>
                <a:spcPct val="25000"/>
              </a:spcBef>
            </a:pPr>
            <a:r>
              <a:rPr lang="zh-CN" altLang="en-US" dirty="0">
                <a:ea typeface="黑体" panose="02010609060101010101" pitchFamily="49" charset="-122"/>
              </a:rPr>
              <a:t>另一方面，系统程序和应用程序要求主存容量越来越大</a:t>
            </a:r>
          </a:p>
          <a:p>
            <a:pPr eaLnBrk="1" hangingPunct="1">
              <a:lnSpc>
                <a:spcPct val="110000"/>
              </a:lnSpc>
              <a:spcBef>
                <a:spcPct val="25000"/>
              </a:spcBef>
            </a:pPr>
            <a:r>
              <a:rPr lang="zh-CN" altLang="en-US" sz="2000" dirty="0">
                <a:ea typeface="黑体" panose="02010609060101010101" pitchFamily="49" charset="-122"/>
                <a:hlinkClick r:id="" action="ppaction://hlinkshowjump?jump=nextslide"/>
              </a:rPr>
              <a:t>虚拟存储技术的实质</a:t>
            </a:r>
            <a:endParaRPr lang="zh-CN" altLang="en-US" sz="2000" dirty="0">
              <a:ea typeface="黑体" panose="02010609060101010101" pitchFamily="49" charset="-122"/>
            </a:endParaRPr>
          </a:p>
          <a:p>
            <a:pPr lvl="1" eaLnBrk="1" hangingPunct="1">
              <a:lnSpc>
                <a:spcPct val="110000"/>
              </a:lnSpc>
              <a:spcBef>
                <a:spcPct val="25000"/>
              </a:spcBef>
            </a:pPr>
            <a:r>
              <a:rPr lang="zh-CN" altLang="en-US" dirty="0">
                <a:ea typeface="黑体" panose="02010609060101010101" pitchFamily="49" charset="-122"/>
              </a:rPr>
              <a:t>程序员在比实际主存空间大得多的逻辑地址空间中编写程序</a:t>
            </a:r>
          </a:p>
          <a:p>
            <a:pPr lvl="1" eaLnBrk="1" hangingPunct="1">
              <a:lnSpc>
                <a:spcPct val="110000"/>
              </a:lnSpc>
              <a:spcBef>
                <a:spcPct val="25000"/>
              </a:spcBef>
            </a:pPr>
            <a:r>
              <a:rPr lang="zh-CN" altLang="en-US" dirty="0">
                <a:ea typeface="黑体" panose="02010609060101010101" pitchFamily="49" charset="-122"/>
              </a:rPr>
              <a:t>程序执行时，把当前需要的程序段和相应的数据块调入主存，其他暂不用的部分存放在磁盘上</a:t>
            </a:r>
          </a:p>
          <a:p>
            <a:pPr lvl="1" eaLnBrk="1" hangingPunct="1">
              <a:lnSpc>
                <a:spcPct val="110000"/>
              </a:lnSpc>
              <a:spcBef>
                <a:spcPct val="25000"/>
              </a:spcBef>
            </a:pPr>
            <a:r>
              <a:rPr lang="zh-CN" altLang="en-US" dirty="0">
                <a:ea typeface="黑体" panose="02010609060101010101" pitchFamily="49" charset="-122"/>
              </a:rPr>
              <a:t>指令执行时，通过硬件将逻辑地址（也称虚拟地址或虚地址）转化为物理地址（也称主存地址或实地址）</a:t>
            </a:r>
          </a:p>
          <a:p>
            <a:pPr lvl="1" eaLnBrk="1" hangingPunct="1">
              <a:lnSpc>
                <a:spcPct val="110000"/>
              </a:lnSpc>
              <a:spcBef>
                <a:spcPct val="25000"/>
              </a:spcBef>
            </a:pPr>
            <a:r>
              <a:rPr lang="zh-CN" altLang="en-US" dirty="0">
                <a:ea typeface="黑体" panose="02010609060101010101" pitchFamily="49" charset="-122"/>
              </a:rPr>
              <a:t>在发生程序或数据访问失效时，由操作系统进行主存和磁盘之间的信息交换</a:t>
            </a:r>
          </a:p>
          <a:p>
            <a:pPr eaLnBrk="1" hangingPunct="1">
              <a:lnSpc>
                <a:spcPct val="110000"/>
              </a:lnSpc>
              <a:spcBef>
                <a:spcPct val="25000"/>
              </a:spcBef>
            </a:pPr>
            <a:r>
              <a:rPr lang="zh-CN" altLang="en-US" sz="2000" dirty="0">
                <a:ea typeface="黑体" panose="02010609060101010101" pitchFamily="49" charset="-122"/>
              </a:rPr>
              <a:t>虚拟存储器机制由硬件与操作系统共同协作实现，涉及到操作系统中的许多概念，如进程、进程的上下文切换、存储器分配、虚拟地址空间、缺页处理等。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22947">
                                            <p:txEl>
                                              <p:pRg st="1" end="1"/>
                                            </p:txEl>
                                          </p:spTgt>
                                        </p:tgtEl>
                                        <p:attrNameLst>
                                          <p:attrName>style.visibility</p:attrName>
                                        </p:attrNameLst>
                                      </p:cBhvr>
                                      <p:to>
                                        <p:strVal val="visible"/>
                                      </p:to>
                                    </p:set>
                                    <p:animEffect transition="in" filter="blinds(horizontal)">
                                      <p:cBhvr>
                                        <p:cTn id="7" dur="500"/>
                                        <p:tgtEl>
                                          <p:spTgt spid="72294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22947">
                                            <p:txEl>
                                              <p:pRg st="2" end="2"/>
                                            </p:txEl>
                                          </p:spTgt>
                                        </p:tgtEl>
                                        <p:attrNameLst>
                                          <p:attrName>style.visibility</p:attrName>
                                        </p:attrNameLst>
                                      </p:cBhvr>
                                      <p:to>
                                        <p:strVal val="visible"/>
                                      </p:to>
                                    </p:set>
                                    <p:animEffect transition="in" filter="blinds(horizontal)">
                                      <p:cBhvr>
                                        <p:cTn id="12" dur="500"/>
                                        <p:tgtEl>
                                          <p:spTgt spid="72294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722947">
                                            <p:txEl>
                                              <p:pRg st="4" end="4"/>
                                            </p:txEl>
                                          </p:spTgt>
                                        </p:tgtEl>
                                        <p:attrNameLst>
                                          <p:attrName>style.visibility</p:attrName>
                                        </p:attrNameLst>
                                      </p:cBhvr>
                                      <p:to>
                                        <p:strVal val="visible"/>
                                      </p:to>
                                    </p:set>
                                    <p:animEffect transition="in" filter="blinds(horizontal)">
                                      <p:cBhvr>
                                        <p:cTn id="17" dur="500"/>
                                        <p:tgtEl>
                                          <p:spTgt spid="722947">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722947">
                                            <p:txEl>
                                              <p:pRg st="5" end="5"/>
                                            </p:txEl>
                                          </p:spTgt>
                                        </p:tgtEl>
                                        <p:attrNameLst>
                                          <p:attrName>style.visibility</p:attrName>
                                        </p:attrNameLst>
                                      </p:cBhvr>
                                      <p:to>
                                        <p:strVal val="visible"/>
                                      </p:to>
                                    </p:set>
                                    <p:animEffect transition="in" filter="blinds(horizontal)">
                                      <p:cBhvr>
                                        <p:cTn id="22" dur="500"/>
                                        <p:tgtEl>
                                          <p:spTgt spid="722947">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722947">
                                            <p:txEl>
                                              <p:pRg st="6" end="6"/>
                                            </p:txEl>
                                          </p:spTgt>
                                        </p:tgtEl>
                                        <p:attrNameLst>
                                          <p:attrName>style.visibility</p:attrName>
                                        </p:attrNameLst>
                                      </p:cBhvr>
                                      <p:to>
                                        <p:strVal val="visible"/>
                                      </p:to>
                                    </p:set>
                                    <p:animEffect transition="in" filter="blinds(horizontal)">
                                      <p:cBhvr>
                                        <p:cTn id="27" dur="500"/>
                                        <p:tgtEl>
                                          <p:spTgt spid="722947">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722947">
                                            <p:txEl>
                                              <p:pRg st="7" end="7"/>
                                            </p:txEl>
                                          </p:spTgt>
                                        </p:tgtEl>
                                        <p:attrNameLst>
                                          <p:attrName>style.visibility</p:attrName>
                                        </p:attrNameLst>
                                      </p:cBhvr>
                                      <p:to>
                                        <p:strVal val="visible"/>
                                      </p:to>
                                    </p:set>
                                    <p:animEffect transition="in" filter="blinds(horizontal)">
                                      <p:cBhvr>
                                        <p:cTn id="32" dur="500"/>
                                        <p:tgtEl>
                                          <p:spTgt spid="722947">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722947">
                                            <p:txEl>
                                              <p:pRg st="8" end="8"/>
                                            </p:txEl>
                                          </p:spTgt>
                                        </p:tgtEl>
                                        <p:attrNameLst>
                                          <p:attrName>style.visibility</p:attrName>
                                        </p:attrNameLst>
                                      </p:cBhvr>
                                      <p:to>
                                        <p:strVal val="visible"/>
                                      </p:to>
                                    </p:set>
                                    <p:animEffect transition="in" filter="blinds(horizontal)">
                                      <p:cBhvr>
                                        <p:cTn id="37" dur="500"/>
                                        <p:tgtEl>
                                          <p:spTgt spid="72294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2"/>
          <p:cNvSpPr>
            <a:spLocks noGrp="1"/>
          </p:cNvSpPr>
          <p:nvPr>
            <p:ph type="title"/>
          </p:nvPr>
        </p:nvSpPr>
        <p:spPr>
          <a:ln/>
        </p:spPr>
        <p:txBody>
          <a:bodyPr vert="horz" wrap="square" lIns="91440" tIns="45720" rIns="91440" bIns="45720" anchor="ctr" anchorCtr="0"/>
          <a:lstStyle/>
          <a:p>
            <a:pPr eaLnBrk="1" hangingPunct="1"/>
            <a:r>
              <a:rPr lang="zh-CN" altLang="en-US" sz="2800" dirty="0"/>
              <a:t>虚拟存储技术的实质</a:t>
            </a:r>
          </a:p>
        </p:txBody>
      </p:sp>
      <p:sp>
        <p:nvSpPr>
          <p:cNvPr id="189443" name="Rectangle 4"/>
          <p:cNvSpPr/>
          <p:nvPr/>
        </p:nvSpPr>
        <p:spPr>
          <a:xfrm>
            <a:off x="2543175" y="1476375"/>
            <a:ext cx="1352550" cy="4229100"/>
          </a:xfrm>
          <a:prstGeom prst="rect">
            <a:avLst/>
          </a:prstGeom>
          <a:solidFill>
            <a:srgbClr val="FFFFFF"/>
          </a:solidFill>
          <a:ln w="19050" cap="flat" cmpd="sng">
            <a:solidFill>
              <a:schemeClr val="tx1"/>
            </a:solidFill>
            <a:prstDash val="solid"/>
            <a:miter/>
            <a:headEnd type="none" w="med" len="med"/>
            <a:tailEnd type="none" w="med" len="med"/>
          </a:ln>
        </p:spPr>
        <p:txBody>
          <a:bodyPr lIns="0" tIns="0" rIns="0" bIns="0" anchor="ctr" anchorCtr="0">
            <a:spAutoFit/>
          </a:bodyPr>
          <a:lstStyle/>
          <a:p>
            <a:pPr eaLnBrk="1" hangingPunct="1">
              <a:spcBef>
                <a:spcPct val="50000"/>
              </a:spcBef>
            </a:pPr>
            <a:endParaRPr lang="zh-CN" altLang="en-US" dirty="0">
              <a:latin typeface="Arial" panose="020B0604020202020204" pitchFamily="34" charset="0"/>
            </a:endParaRPr>
          </a:p>
        </p:txBody>
      </p:sp>
      <p:sp>
        <p:nvSpPr>
          <p:cNvPr id="189444" name="Text Box 5"/>
          <p:cNvSpPr txBox="1"/>
          <p:nvPr/>
        </p:nvSpPr>
        <p:spPr>
          <a:xfrm>
            <a:off x="2695575" y="5810250"/>
            <a:ext cx="1066800" cy="274638"/>
          </a:xfrm>
          <a:prstGeom prst="rect">
            <a:avLst/>
          </a:prstGeom>
          <a:noFill/>
          <a:ln w="9525">
            <a:noFill/>
          </a:ln>
        </p:spPr>
        <p:txBody>
          <a:bodyPr lIns="0" tIns="0" rIns="0" bIns="0">
            <a:spAutoFit/>
          </a:bodyPr>
          <a:lstStyle/>
          <a:p>
            <a:pPr eaLnBrk="1" hangingPunct="1">
              <a:spcBef>
                <a:spcPct val="50000"/>
              </a:spcBef>
            </a:pPr>
            <a:r>
              <a:rPr lang="zh-CN" altLang="en-US" i="0" dirty="0">
                <a:solidFill>
                  <a:schemeClr val="tx1"/>
                </a:solidFill>
                <a:latin typeface="Arial" panose="020B0604020202020204" pitchFamily="34" charset="0"/>
                <a:ea typeface="黑体" panose="02010609060101010101" pitchFamily="49" charset="-122"/>
              </a:rPr>
              <a:t>编程空间</a:t>
            </a:r>
          </a:p>
        </p:txBody>
      </p:sp>
      <p:sp>
        <p:nvSpPr>
          <p:cNvPr id="189445" name="Rectangle 10"/>
          <p:cNvSpPr/>
          <p:nvPr/>
        </p:nvSpPr>
        <p:spPr>
          <a:xfrm>
            <a:off x="160338" y="1484313"/>
            <a:ext cx="1295400" cy="4219575"/>
          </a:xfrm>
          <a:prstGeom prst="rect">
            <a:avLst/>
          </a:prstGeom>
          <a:solidFill>
            <a:srgbClr val="FFFFFF"/>
          </a:solidFill>
          <a:ln w="19050" cap="flat" cmpd="sng">
            <a:solidFill>
              <a:schemeClr val="tx1"/>
            </a:solidFill>
            <a:prstDash val="solid"/>
            <a:miter/>
            <a:headEnd type="none" w="med" len="med"/>
            <a:tailEnd type="none" w="med" len="med"/>
          </a:ln>
        </p:spPr>
        <p:txBody>
          <a:bodyPr lIns="0" tIns="0" rIns="0" bIns="0" anchor="ctr" anchorCtr="0">
            <a:spAutoFit/>
          </a:bodyPr>
          <a:lstStyle/>
          <a:p>
            <a:pPr eaLnBrk="1" hangingPunct="1">
              <a:spcBef>
                <a:spcPct val="50000"/>
              </a:spcBef>
            </a:pPr>
            <a:endParaRPr lang="zh-CN" altLang="en-US" dirty="0">
              <a:latin typeface="Arial" panose="020B0604020202020204" pitchFamily="34" charset="0"/>
            </a:endParaRPr>
          </a:p>
        </p:txBody>
      </p:sp>
      <p:sp>
        <p:nvSpPr>
          <p:cNvPr id="189446" name="Text Box 11"/>
          <p:cNvSpPr txBox="1"/>
          <p:nvPr/>
        </p:nvSpPr>
        <p:spPr>
          <a:xfrm>
            <a:off x="341313" y="5770563"/>
            <a:ext cx="1125537" cy="274637"/>
          </a:xfrm>
          <a:prstGeom prst="rect">
            <a:avLst/>
          </a:prstGeom>
          <a:noFill/>
          <a:ln w="9525">
            <a:noFill/>
          </a:ln>
        </p:spPr>
        <p:txBody>
          <a:bodyPr lIns="0" tIns="0" rIns="0" bIns="0">
            <a:spAutoFit/>
          </a:bodyPr>
          <a:lstStyle/>
          <a:p>
            <a:pPr eaLnBrk="1" hangingPunct="1">
              <a:spcBef>
                <a:spcPct val="50000"/>
              </a:spcBef>
            </a:pPr>
            <a:r>
              <a:rPr lang="zh-CN" altLang="en-US" i="0" dirty="0">
                <a:solidFill>
                  <a:schemeClr val="tx1"/>
                </a:solidFill>
                <a:latin typeface="Arial" panose="020B0604020202020204" pitchFamily="34" charset="0"/>
                <a:ea typeface="黑体" panose="02010609060101010101" pitchFamily="49" charset="-122"/>
              </a:rPr>
              <a:t>编程空间</a:t>
            </a:r>
          </a:p>
        </p:txBody>
      </p:sp>
      <p:sp>
        <p:nvSpPr>
          <p:cNvPr id="189447" name="Line 12"/>
          <p:cNvSpPr/>
          <p:nvPr/>
        </p:nvSpPr>
        <p:spPr>
          <a:xfrm flipV="1">
            <a:off x="152400" y="3857625"/>
            <a:ext cx="1285875" cy="0"/>
          </a:xfrm>
          <a:prstGeom prst="line">
            <a:avLst/>
          </a:prstGeom>
          <a:ln w="19050" cap="flat" cmpd="sng">
            <a:solidFill>
              <a:schemeClr val="tx1"/>
            </a:solidFill>
            <a:prstDash val="solid"/>
            <a:headEnd type="none" w="med" len="med"/>
            <a:tailEnd type="none" w="med" len="med"/>
          </a:ln>
        </p:spPr>
      </p:sp>
      <p:sp>
        <p:nvSpPr>
          <p:cNvPr id="189448" name="Text Box 13"/>
          <p:cNvSpPr txBox="1"/>
          <p:nvPr/>
        </p:nvSpPr>
        <p:spPr>
          <a:xfrm>
            <a:off x="238125" y="4495800"/>
            <a:ext cx="1066800" cy="274638"/>
          </a:xfrm>
          <a:prstGeom prst="rect">
            <a:avLst/>
          </a:prstGeom>
          <a:noFill/>
          <a:ln w="9525">
            <a:noFill/>
          </a:ln>
        </p:spPr>
        <p:txBody>
          <a:bodyPr lIns="0" tIns="0" rIns="0" bIns="0">
            <a:spAutoFit/>
          </a:bodyPr>
          <a:lstStyle/>
          <a:p>
            <a:pPr eaLnBrk="1" hangingPunct="1">
              <a:spcBef>
                <a:spcPct val="50000"/>
              </a:spcBef>
            </a:pPr>
            <a:r>
              <a:rPr lang="zh-CN" altLang="en-US" i="0" dirty="0">
                <a:solidFill>
                  <a:srgbClr val="CC0000"/>
                </a:solidFill>
                <a:latin typeface="Arial" panose="020B0604020202020204" pitchFamily="34" charset="0"/>
                <a:ea typeface="黑体" panose="02010609060101010101" pitchFamily="49" charset="-122"/>
              </a:rPr>
              <a:t>用户程序</a:t>
            </a:r>
            <a:r>
              <a:rPr lang="en-US" altLang="zh-CN" i="0" dirty="0">
                <a:solidFill>
                  <a:srgbClr val="CC0000"/>
                </a:solidFill>
                <a:latin typeface="Arial" panose="020B0604020202020204" pitchFamily="34" charset="0"/>
                <a:ea typeface="黑体" panose="02010609060101010101" pitchFamily="49" charset="-122"/>
              </a:rPr>
              <a:t>1</a:t>
            </a:r>
          </a:p>
        </p:txBody>
      </p:sp>
      <p:sp>
        <p:nvSpPr>
          <p:cNvPr id="189449" name="Text Box 14"/>
          <p:cNvSpPr txBox="1"/>
          <p:nvPr/>
        </p:nvSpPr>
        <p:spPr>
          <a:xfrm>
            <a:off x="2665413" y="3779838"/>
            <a:ext cx="1066800" cy="274637"/>
          </a:xfrm>
          <a:prstGeom prst="rect">
            <a:avLst/>
          </a:prstGeom>
          <a:noFill/>
          <a:ln w="9525">
            <a:noFill/>
          </a:ln>
        </p:spPr>
        <p:txBody>
          <a:bodyPr lIns="0" tIns="0" rIns="0" bIns="0">
            <a:spAutoFit/>
          </a:bodyPr>
          <a:lstStyle/>
          <a:p>
            <a:pPr eaLnBrk="1" hangingPunct="1">
              <a:spcBef>
                <a:spcPct val="50000"/>
              </a:spcBef>
            </a:pPr>
            <a:r>
              <a:rPr lang="zh-CN" altLang="en-US" i="0" dirty="0">
                <a:solidFill>
                  <a:srgbClr val="CC0000"/>
                </a:solidFill>
                <a:latin typeface="Arial" panose="020B0604020202020204" pitchFamily="34" charset="0"/>
                <a:ea typeface="黑体" panose="02010609060101010101" pitchFamily="49" charset="-122"/>
              </a:rPr>
              <a:t>用户程序</a:t>
            </a:r>
            <a:r>
              <a:rPr lang="en-US" altLang="zh-CN" i="0" dirty="0">
                <a:solidFill>
                  <a:srgbClr val="CC0000"/>
                </a:solidFill>
                <a:latin typeface="Arial" panose="020B0604020202020204" pitchFamily="34" charset="0"/>
                <a:ea typeface="黑体" panose="02010609060101010101" pitchFamily="49" charset="-122"/>
              </a:rPr>
              <a:t>k</a:t>
            </a:r>
          </a:p>
        </p:txBody>
      </p:sp>
      <p:sp>
        <p:nvSpPr>
          <p:cNvPr id="189450" name="Line 15"/>
          <p:cNvSpPr/>
          <p:nvPr/>
        </p:nvSpPr>
        <p:spPr>
          <a:xfrm>
            <a:off x="2543175" y="2876550"/>
            <a:ext cx="1343025" cy="0"/>
          </a:xfrm>
          <a:prstGeom prst="line">
            <a:avLst/>
          </a:prstGeom>
          <a:ln w="19050" cap="flat" cmpd="sng">
            <a:solidFill>
              <a:schemeClr val="tx1"/>
            </a:solidFill>
            <a:prstDash val="solid"/>
            <a:headEnd type="none" w="med" len="med"/>
            <a:tailEnd type="none" w="med" len="med"/>
          </a:ln>
        </p:spPr>
      </p:sp>
      <p:sp>
        <p:nvSpPr>
          <p:cNvPr id="189451" name="Line 16"/>
          <p:cNvSpPr/>
          <p:nvPr/>
        </p:nvSpPr>
        <p:spPr>
          <a:xfrm flipV="1">
            <a:off x="1743075" y="3390900"/>
            <a:ext cx="485775" cy="0"/>
          </a:xfrm>
          <a:prstGeom prst="line">
            <a:avLst/>
          </a:prstGeom>
          <a:ln w="28575" cap="flat" cmpd="sng">
            <a:solidFill>
              <a:schemeClr val="tx1"/>
            </a:solidFill>
            <a:prstDash val="sysDot"/>
            <a:headEnd type="none" w="med" len="med"/>
            <a:tailEnd type="none" w="med" len="med"/>
          </a:ln>
        </p:spPr>
      </p:sp>
      <p:grpSp>
        <p:nvGrpSpPr>
          <p:cNvPr id="724018" name="Group 50"/>
          <p:cNvGrpSpPr/>
          <p:nvPr/>
        </p:nvGrpSpPr>
        <p:grpSpPr>
          <a:xfrm>
            <a:off x="4686300" y="4333875"/>
            <a:ext cx="4191000" cy="2085975"/>
            <a:chOff x="2952" y="2730"/>
            <a:chExt cx="2640" cy="1314"/>
          </a:xfrm>
        </p:grpSpPr>
        <p:sp>
          <p:nvSpPr>
            <p:cNvPr id="189483" name="AutoShape 6"/>
            <p:cNvSpPr/>
            <p:nvPr/>
          </p:nvSpPr>
          <p:spPr>
            <a:xfrm>
              <a:off x="2952" y="2730"/>
              <a:ext cx="2640" cy="1314"/>
            </a:xfrm>
            <a:prstGeom prst="flowChartMagneticDisk">
              <a:avLst/>
            </a:prstGeom>
            <a:solidFill>
              <a:srgbClr val="FFFFFF"/>
            </a:solidFill>
            <a:ln w="9525" cap="flat" cmpd="sng">
              <a:solidFill>
                <a:schemeClr val="tx1"/>
              </a:solidFill>
              <a:prstDash val="solid"/>
              <a:headEnd type="none" w="med" len="med"/>
              <a:tailEnd type="none" w="med" len="med"/>
            </a:ln>
          </p:spPr>
          <p:txBody>
            <a:bodyPr lIns="0" tIns="0" rIns="0" bIns="0" anchor="ctr" anchorCtr="0">
              <a:spAutoFit/>
            </a:bodyPr>
            <a:lstStyle/>
            <a:p>
              <a:pPr eaLnBrk="1" hangingPunct="1">
                <a:spcBef>
                  <a:spcPct val="50000"/>
                </a:spcBef>
              </a:pPr>
              <a:endParaRPr lang="zh-CN" altLang="en-US" dirty="0">
                <a:latin typeface="Arial" panose="020B0604020202020204" pitchFamily="34" charset="0"/>
              </a:endParaRPr>
            </a:p>
          </p:txBody>
        </p:sp>
        <p:sp>
          <p:nvSpPr>
            <p:cNvPr id="189484" name="Text Box 7"/>
            <p:cNvSpPr txBox="1"/>
            <p:nvPr/>
          </p:nvSpPr>
          <p:spPr>
            <a:xfrm>
              <a:off x="3834" y="2874"/>
              <a:ext cx="894" cy="173"/>
            </a:xfrm>
            <a:prstGeom prst="rect">
              <a:avLst/>
            </a:prstGeom>
            <a:noFill/>
            <a:ln w="9525">
              <a:noFill/>
            </a:ln>
          </p:spPr>
          <p:txBody>
            <a:bodyPr lIns="0" tIns="0" rIns="0" bIns="0">
              <a:spAutoFit/>
            </a:bodyPr>
            <a:lstStyle/>
            <a:p>
              <a:pPr eaLnBrk="1" hangingPunct="1">
                <a:spcBef>
                  <a:spcPct val="50000"/>
                </a:spcBef>
              </a:pPr>
              <a:r>
                <a:rPr lang="zh-CN" altLang="en-US" i="0" dirty="0">
                  <a:solidFill>
                    <a:srgbClr val="0000FF"/>
                  </a:solidFill>
                  <a:latin typeface="Arial" panose="020B0604020202020204" pitchFamily="34" charset="0"/>
                  <a:ea typeface="黑体" panose="02010609060101010101" pitchFamily="49" charset="-122"/>
                </a:rPr>
                <a:t>磁盘物理空间</a:t>
              </a:r>
            </a:p>
          </p:txBody>
        </p:sp>
        <p:sp>
          <p:nvSpPr>
            <p:cNvPr id="189485" name="Text Box 18"/>
            <p:cNvSpPr txBox="1"/>
            <p:nvPr/>
          </p:nvSpPr>
          <p:spPr>
            <a:xfrm>
              <a:off x="3059" y="3251"/>
              <a:ext cx="672" cy="173"/>
            </a:xfrm>
            <a:prstGeom prst="rect">
              <a:avLst/>
            </a:prstGeom>
            <a:noFill/>
            <a:ln w="9525">
              <a:noFill/>
            </a:ln>
          </p:spPr>
          <p:txBody>
            <a:bodyPr lIns="0" tIns="0" rIns="0" bIns="0">
              <a:spAutoFit/>
            </a:bodyPr>
            <a:lstStyle/>
            <a:p>
              <a:pPr eaLnBrk="1" hangingPunct="1">
                <a:spcBef>
                  <a:spcPct val="50000"/>
                </a:spcBef>
              </a:pPr>
              <a:r>
                <a:rPr lang="zh-CN" altLang="en-US" i="0" dirty="0">
                  <a:solidFill>
                    <a:srgbClr val="CC0000"/>
                  </a:solidFill>
                  <a:latin typeface="Arial" panose="020B0604020202020204" pitchFamily="34" charset="0"/>
                  <a:ea typeface="黑体" panose="02010609060101010101" pitchFamily="49" charset="-122"/>
                </a:rPr>
                <a:t>用户程序</a:t>
              </a:r>
              <a:r>
                <a:rPr lang="en-US" altLang="zh-CN" i="0" dirty="0">
                  <a:solidFill>
                    <a:srgbClr val="CC0000"/>
                  </a:solidFill>
                  <a:latin typeface="Arial" panose="020B0604020202020204" pitchFamily="34" charset="0"/>
                  <a:ea typeface="黑体" panose="02010609060101010101" pitchFamily="49" charset="-122"/>
                </a:rPr>
                <a:t>1</a:t>
              </a:r>
            </a:p>
          </p:txBody>
        </p:sp>
        <p:sp>
          <p:nvSpPr>
            <p:cNvPr id="189486" name="Text Box 19"/>
            <p:cNvSpPr txBox="1"/>
            <p:nvPr/>
          </p:nvSpPr>
          <p:spPr>
            <a:xfrm>
              <a:off x="4318" y="3538"/>
              <a:ext cx="672" cy="173"/>
            </a:xfrm>
            <a:prstGeom prst="rect">
              <a:avLst/>
            </a:prstGeom>
            <a:noFill/>
            <a:ln w="9525">
              <a:noFill/>
            </a:ln>
          </p:spPr>
          <p:txBody>
            <a:bodyPr lIns="0" tIns="0" rIns="0" bIns="0">
              <a:spAutoFit/>
            </a:bodyPr>
            <a:lstStyle/>
            <a:p>
              <a:pPr eaLnBrk="1" hangingPunct="1">
                <a:spcBef>
                  <a:spcPct val="50000"/>
                </a:spcBef>
              </a:pPr>
              <a:r>
                <a:rPr lang="zh-CN" altLang="en-US" i="0" dirty="0">
                  <a:solidFill>
                    <a:srgbClr val="CC0000"/>
                  </a:solidFill>
                  <a:latin typeface="Arial" panose="020B0604020202020204" pitchFamily="34" charset="0"/>
                  <a:ea typeface="黑体" panose="02010609060101010101" pitchFamily="49" charset="-122"/>
                </a:rPr>
                <a:t>用户程序</a:t>
              </a:r>
              <a:r>
                <a:rPr lang="en-US" altLang="zh-CN" i="0" dirty="0">
                  <a:solidFill>
                    <a:srgbClr val="CC0000"/>
                  </a:solidFill>
                  <a:latin typeface="Arial" panose="020B0604020202020204" pitchFamily="34" charset="0"/>
                  <a:ea typeface="黑体" panose="02010609060101010101" pitchFamily="49" charset="-122"/>
                </a:rPr>
                <a:t>k</a:t>
              </a:r>
            </a:p>
          </p:txBody>
        </p:sp>
        <p:sp>
          <p:nvSpPr>
            <p:cNvPr id="189487" name="Text Box 20"/>
            <p:cNvSpPr txBox="1"/>
            <p:nvPr/>
          </p:nvSpPr>
          <p:spPr>
            <a:xfrm>
              <a:off x="3514" y="3718"/>
              <a:ext cx="672" cy="173"/>
            </a:xfrm>
            <a:prstGeom prst="rect">
              <a:avLst/>
            </a:prstGeom>
            <a:noFill/>
            <a:ln w="9525">
              <a:noFill/>
            </a:ln>
          </p:spPr>
          <p:txBody>
            <a:bodyPr lIns="0" tIns="0" rIns="0" bIns="0">
              <a:spAutoFit/>
            </a:bodyPr>
            <a:lstStyle/>
            <a:p>
              <a:pPr eaLnBrk="1" hangingPunct="1">
                <a:spcBef>
                  <a:spcPct val="50000"/>
                </a:spcBef>
              </a:pPr>
              <a:r>
                <a:rPr lang="zh-CN" altLang="en-US" i="0" dirty="0">
                  <a:solidFill>
                    <a:srgbClr val="CC0000"/>
                  </a:solidFill>
                  <a:latin typeface="Arial" panose="020B0604020202020204" pitchFamily="34" charset="0"/>
                  <a:ea typeface="黑体" panose="02010609060101010101" pitchFamily="49" charset="-122"/>
                </a:rPr>
                <a:t>用户程序</a:t>
              </a:r>
              <a:r>
                <a:rPr lang="en-US" altLang="zh-CN" i="0" dirty="0">
                  <a:solidFill>
                    <a:srgbClr val="CC0000"/>
                  </a:solidFill>
                  <a:latin typeface="Arial" panose="020B0604020202020204" pitchFamily="34" charset="0"/>
                  <a:ea typeface="黑体" panose="02010609060101010101" pitchFamily="49" charset="-122"/>
                </a:rPr>
                <a:t>2</a:t>
              </a:r>
            </a:p>
          </p:txBody>
        </p:sp>
      </p:grpSp>
      <p:grpSp>
        <p:nvGrpSpPr>
          <p:cNvPr id="724016" name="Group 48"/>
          <p:cNvGrpSpPr/>
          <p:nvPr/>
        </p:nvGrpSpPr>
        <p:grpSpPr>
          <a:xfrm>
            <a:off x="6777038" y="1543050"/>
            <a:ext cx="2366962" cy="1990725"/>
            <a:chOff x="4518" y="972"/>
            <a:chExt cx="1098" cy="1254"/>
          </a:xfrm>
        </p:grpSpPr>
        <p:sp>
          <p:nvSpPr>
            <p:cNvPr id="189472" name="Text Box 8"/>
            <p:cNvSpPr txBox="1"/>
            <p:nvPr/>
          </p:nvSpPr>
          <p:spPr>
            <a:xfrm>
              <a:off x="4518" y="972"/>
              <a:ext cx="1098" cy="173"/>
            </a:xfrm>
            <a:prstGeom prst="rect">
              <a:avLst/>
            </a:prstGeom>
            <a:noFill/>
            <a:ln w="9525">
              <a:noFill/>
            </a:ln>
          </p:spPr>
          <p:txBody>
            <a:bodyPr lIns="0" tIns="0" rIns="0" bIns="0">
              <a:spAutoFit/>
            </a:bodyPr>
            <a:lstStyle/>
            <a:p>
              <a:pPr eaLnBrk="1" hangingPunct="1">
                <a:spcBef>
                  <a:spcPct val="50000"/>
                </a:spcBef>
              </a:pPr>
              <a:r>
                <a:rPr lang="zh-CN" altLang="en-US" i="0" dirty="0">
                  <a:solidFill>
                    <a:srgbClr val="0000FF"/>
                  </a:solidFill>
                  <a:latin typeface="Arial" panose="020B0604020202020204" pitchFamily="34" charset="0"/>
                  <a:ea typeface="黑体" panose="02010609060101010101" pitchFamily="49" charset="-122"/>
                </a:rPr>
                <a:t>主存物理空间</a:t>
              </a:r>
            </a:p>
          </p:txBody>
        </p:sp>
        <p:sp>
          <p:nvSpPr>
            <p:cNvPr id="189473" name="Rectangle 9"/>
            <p:cNvSpPr/>
            <p:nvPr/>
          </p:nvSpPr>
          <p:spPr>
            <a:xfrm>
              <a:off x="4656" y="1272"/>
              <a:ext cx="774" cy="954"/>
            </a:xfrm>
            <a:prstGeom prst="rect">
              <a:avLst/>
            </a:prstGeom>
            <a:solidFill>
              <a:srgbClr val="FFFFFF"/>
            </a:solidFill>
            <a:ln w="19050" cap="flat" cmpd="sng">
              <a:solidFill>
                <a:schemeClr val="tx1"/>
              </a:solidFill>
              <a:prstDash val="solid"/>
              <a:miter/>
              <a:headEnd type="none" w="med" len="med"/>
              <a:tailEnd type="none" w="med" len="med"/>
            </a:ln>
          </p:spPr>
          <p:txBody>
            <a:bodyPr lIns="0" tIns="0" rIns="0" bIns="0" anchor="ctr" anchorCtr="0">
              <a:spAutoFit/>
            </a:bodyPr>
            <a:lstStyle/>
            <a:p>
              <a:pPr eaLnBrk="1" hangingPunct="1">
                <a:spcBef>
                  <a:spcPct val="50000"/>
                </a:spcBef>
              </a:pPr>
              <a:endParaRPr lang="zh-CN" altLang="en-US" dirty="0">
                <a:latin typeface="Arial" panose="020B0604020202020204" pitchFamily="34" charset="0"/>
              </a:endParaRPr>
            </a:p>
          </p:txBody>
        </p:sp>
        <p:sp>
          <p:nvSpPr>
            <p:cNvPr id="189474" name="Line 21"/>
            <p:cNvSpPr/>
            <p:nvPr/>
          </p:nvSpPr>
          <p:spPr>
            <a:xfrm>
              <a:off x="4662" y="1650"/>
              <a:ext cx="768" cy="0"/>
            </a:xfrm>
            <a:prstGeom prst="line">
              <a:avLst/>
            </a:prstGeom>
            <a:ln w="12700" cap="flat" cmpd="sng">
              <a:solidFill>
                <a:schemeClr val="tx1"/>
              </a:solidFill>
              <a:prstDash val="sysDot"/>
              <a:headEnd type="none" w="med" len="med"/>
              <a:tailEnd type="none" w="med" len="med"/>
            </a:ln>
          </p:spPr>
        </p:sp>
        <p:sp>
          <p:nvSpPr>
            <p:cNvPr id="189475" name="Line 22"/>
            <p:cNvSpPr/>
            <p:nvPr/>
          </p:nvSpPr>
          <p:spPr>
            <a:xfrm>
              <a:off x="4655" y="1433"/>
              <a:ext cx="768" cy="0"/>
            </a:xfrm>
            <a:prstGeom prst="line">
              <a:avLst/>
            </a:prstGeom>
            <a:ln w="12700" cap="flat" cmpd="sng">
              <a:solidFill>
                <a:schemeClr val="tx1"/>
              </a:solidFill>
              <a:prstDash val="sysDot"/>
              <a:headEnd type="none" w="med" len="med"/>
              <a:tailEnd type="none" w="med" len="med"/>
            </a:ln>
          </p:spPr>
        </p:sp>
        <p:sp>
          <p:nvSpPr>
            <p:cNvPr id="189476" name="Line 23"/>
            <p:cNvSpPr/>
            <p:nvPr/>
          </p:nvSpPr>
          <p:spPr>
            <a:xfrm>
              <a:off x="4654" y="1888"/>
              <a:ext cx="768" cy="0"/>
            </a:xfrm>
            <a:prstGeom prst="line">
              <a:avLst/>
            </a:prstGeom>
            <a:ln w="12700" cap="flat" cmpd="sng">
              <a:solidFill>
                <a:schemeClr val="tx1"/>
              </a:solidFill>
              <a:prstDash val="sysDot"/>
              <a:headEnd type="none" w="med" len="med"/>
              <a:tailEnd type="none" w="med" len="med"/>
            </a:ln>
          </p:spPr>
        </p:sp>
        <p:sp>
          <p:nvSpPr>
            <p:cNvPr id="189477" name="Line 24"/>
            <p:cNvSpPr/>
            <p:nvPr/>
          </p:nvSpPr>
          <p:spPr>
            <a:xfrm>
              <a:off x="4653" y="2055"/>
              <a:ext cx="768" cy="0"/>
            </a:xfrm>
            <a:prstGeom prst="line">
              <a:avLst/>
            </a:prstGeom>
            <a:ln w="12700" cap="flat" cmpd="sng">
              <a:solidFill>
                <a:schemeClr val="tx1"/>
              </a:solidFill>
              <a:prstDash val="sysDot"/>
              <a:headEnd type="none" w="med" len="med"/>
              <a:tailEnd type="none" w="med" len="med"/>
            </a:ln>
          </p:spPr>
        </p:sp>
        <p:sp>
          <p:nvSpPr>
            <p:cNvPr id="189478" name="Text Box 26"/>
            <p:cNvSpPr txBox="1"/>
            <p:nvPr/>
          </p:nvSpPr>
          <p:spPr>
            <a:xfrm>
              <a:off x="4673" y="1679"/>
              <a:ext cx="768" cy="173"/>
            </a:xfrm>
            <a:prstGeom prst="rect">
              <a:avLst/>
            </a:prstGeom>
            <a:noFill/>
            <a:ln w="9525">
              <a:noFill/>
            </a:ln>
          </p:spPr>
          <p:txBody>
            <a:bodyPr lIns="0" tIns="0" rIns="0" bIns="0">
              <a:spAutoFit/>
            </a:bodyPr>
            <a:lstStyle/>
            <a:p>
              <a:pPr eaLnBrk="1" hangingPunct="1">
                <a:spcBef>
                  <a:spcPct val="50000"/>
                </a:spcBef>
              </a:pPr>
              <a:r>
                <a:rPr lang="zh-CN" altLang="en-US" i="0" dirty="0">
                  <a:solidFill>
                    <a:srgbClr val="CC0000"/>
                  </a:solidFill>
                  <a:latin typeface="Arial" panose="020B0604020202020204" pitchFamily="34" charset="0"/>
                  <a:ea typeface="黑体" panose="02010609060101010101" pitchFamily="49" charset="-122"/>
                </a:rPr>
                <a:t>用户程序</a:t>
              </a:r>
              <a:r>
                <a:rPr lang="en-US" altLang="zh-CN" i="0" dirty="0">
                  <a:solidFill>
                    <a:srgbClr val="CC0000"/>
                  </a:solidFill>
                  <a:latin typeface="Arial" panose="020B0604020202020204" pitchFamily="34" charset="0"/>
                  <a:ea typeface="黑体" panose="02010609060101010101" pitchFamily="49" charset="-122"/>
                </a:rPr>
                <a:t>1</a:t>
              </a:r>
              <a:r>
                <a:rPr lang="zh-CN" altLang="en-US" i="0" dirty="0">
                  <a:solidFill>
                    <a:srgbClr val="CC0000"/>
                  </a:solidFill>
                  <a:latin typeface="Arial" panose="020B0604020202020204" pitchFamily="34" charset="0"/>
                  <a:ea typeface="黑体" panose="02010609060101010101" pitchFamily="49" charset="-122"/>
                </a:rPr>
                <a:t>片段</a:t>
              </a:r>
            </a:p>
          </p:txBody>
        </p:sp>
        <p:sp>
          <p:nvSpPr>
            <p:cNvPr id="189479" name="Text Box 27"/>
            <p:cNvSpPr txBox="1"/>
            <p:nvPr/>
          </p:nvSpPr>
          <p:spPr>
            <a:xfrm>
              <a:off x="4666" y="2050"/>
              <a:ext cx="768" cy="173"/>
            </a:xfrm>
            <a:prstGeom prst="rect">
              <a:avLst/>
            </a:prstGeom>
            <a:noFill/>
            <a:ln w="9525">
              <a:noFill/>
            </a:ln>
          </p:spPr>
          <p:txBody>
            <a:bodyPr lIns="0" tIns="0" rIns="0" bIns="0">
              <a:spAutoFit/>
            </a:bodyPr>
            <a:lstStyle/>
            <a:p>
              <a:pPr eaLnBrk="1" hangingPunct="1">
                <a:spcBef>
                  <a:spcPct val="50000"/>
                </a:spcBef>
              </a:pPr>
              <a:r>
                <a:rPr lang="zh-CN" altLang="en-US" i="0" dirty="0">
                  <a:solidFill>
                    <a:srgbClr val="CC0000"/>
                  </a:solidFill>
                  <a:latin typeface="Arial" panose="020B0604020202020204" pitchFamily="34" charset="0"/>
                  <a:ea typeface="黑体" panose="02010609060101010101" pitchFamily="49" charset="-122"/>
                </a:rPr>
                <a:t>用户程序</a:t>
              </a:r>
              <a:r>
                <a:rPr lang="en-US" altLang="zh-CN" i="0" dirty="0">
                  <a:solidFill>
                    <a:srgbClr val="CC0000"/>
                  </a:solidFill>
                  <a:latin typeface="Arial" panose="020B0604020202020204" pitchFamily="34" charset="0"/>
                  <a:ea typeface="黑体" panose="02010609060101010101" pitchFamily="49" charset="-122"/>
                </a:rPr>
                <a:t>2</a:t>
              </a:r>
              <a:r>
                <a:rPr lang="zh-CN" altLang="en-US" i="0" dirty="0">
                  <a:solidFill>
                    <a:srgbClr val="CC0000"/>
                  </a:solidFill>
                  <a:latin typeface="Arial" panose="020B0604020202020204" pitchFamily="34" charset="0"/>
                  <a:ea typeface="黑体" panose="02010609060101010101" pitchFamily="49" charset="-122"/>
                </a:rPr>
                <a:t>片段</a:t>
              </a:r>
            </a:p>
          </p:txBody>
        </p:sp>
        <p:sp>
          <p:nvSpPr>
            <p:cNvPr id="189480" name="Text Box 28"/>
            <p:cNvSpPr txBox="1"/>
            <p:nvPr/>
          </p:nvSpPr>
          <p:spPr>
            <a:xfrm>
              <a:off x="4678" y="1474"/>
              <a:ext cx="768" cy="173"/>
            </a:xfrm>
            <a:prstGeom prst="rect">
              <a:avLst/>
            </a:prstGeom>
            <a:noFill/>
            <a:ln w="9525">
              <a:noFill/>
            </a:ln>
          </p:spPr>
          <p:txBody>
            <a:bodyPr lIns="0" tIns="0" rIns="0" bIns="0">
              <a:spAutoFit/>
            </a:bodyPr>
            <a:lstStyle/>
            <a:p>
              <a:pPr eaLnBrk="1" hangingPunct="1">
                <a:spcBef>
                  <a:spcPct val="50000"/>
                </a:spcBef>
              </a:pPr>
              <a:r>
                <a:rPr lang="zh-CN" altLang="en-US" i="0" dirty="0">
                  <a:solidFill>
                    <a:srgbClr val="CC0000"/>
                  </a:solidFill>
                  <a:latin typeface="Arial" panose="020B0604020202020204" pitchFamily="34" charset="0"/>
                  <a:ea typeface="黑体" panose="02010609060101010101" pitchFamily="49" charset="-122"/>
                </a:rPr>
                <a:t>用户程序</a:t>
              </a:r>
              <a:r>
                <a:rPr lang="en-US" altLang="zh-CN" i="0" dirty="0">
                  <a:solidFill>
                    <a:srgbClr val="CC0000"/>
                  </a:solidFill>
                  <a:latin typeface="Arial" panose="020B0604020202020204" pitchFamily="34" charset="0"/>
                  <a:ea typeface="黑体" panose="02010609060101010101" pitchFamily="49" charset="-122"/>
                </a:rPr>
                <a:t>k</a:t>
              </a:r>
              <a:r>
                <a:rPr lang="zh-CN" altLang="en-US" i="0" dirty="0">
                  <a:solidFill>
                    <a:srgbClr val="CC0000"/>
                  </a:solidFill>
                  <a:latin typeface="Arial" panose="020B0604020202020204" pitchFamily="34" charset="0"/>
                  <a:ea typeface="黑体" panose="02010609060101010101" pitchFamily="49" charset="-122"/>
                </a:rPr>
                <a:t>片段</a:t>
              </a:r>
            </a:p>
          </p:txBody>
        </p:sp>
        <p:sp>
          <p:nvSpPr>
            <p:cNvPr id="189481" name="Text Box 29"/>
            <p:cNvSpPr txBox="1"/>
            <p:nvPr/>
          </p:nvSpPr>
          <p:spPr>
            <a:xfrm>
              <a:off x="4684" y="1282"/>
              <a:ext cx="768" cy="173"/>
            </a:xfrm>
            <a:prstGeom prst="rect">
              <a:avLst/>
            </a:prstGeom>
            <a:noFill/>
            <a:ln w="9525">
              <a:noFill/>
            </a:ln>
          </p:spPr>
          <p:txBody>
            <a:bodyPr lIns="0" tIns="0" rIns="0" bIns="0">
              <a:spAutoFit/>
            </a:bodyPr>
            <a:lstStyle/>
            <a:p>
              <a:pPr eaLnBrk="1" hangingPunct="1">
                <a:spcBef>
                  <a:spcPct val="50000"/>
                </a:spcBef>
              </a:pPr>
              <a:r>
                <a:rPr lang="zh-CN" altLang="en-US" i="0" dirty="0">
                  <a:solidFill>
                    <a:srgbClr val="CC0000"/>
                  </a:solidFill>
                  <a:latin typeface="Arial" panose="020B0604020202020204" pitchFamily="34" charset="0"/>
                  <a:ea typeface="黑体" panose="02010609060101010101" pitchFamily="49" charset="-122"/>
                </a:rPr>
                <a:t>操作系统程序</a:t>
              </a:r>
            </a:p>
          </p:txBody>
        </p:sp>
        <p:sp>
          <p:nvSpPr>
            <p:cNvPr id="189482" name="Line 30"/>
            <p:cNvSpPr/>
            <p:nvPr/>
          </p:nvSpPr>
          <p:spPr>
            <a:xfrm flipV="1">
              <a:off x="4871" y="1961"/>
              <a:ext cx="306" cy="0"/>
            </a:xfrm>
            <a:prstGeom prst="line">
              <a:avLst/>
            </a:prstGeom>
            <a:ln w="28575" cap="flat" cmpd="sng">
              <a:solidFill>
                <a:srgbClr val="CC0000"/>
              </a:solidFill>
              <a:prstDash val="sysDot"/>
              <a:headEnd type="none" w="med" len="med"/>
              <a:tailEnd type="none" w="med" len="med"/>
            </a:ln>
          </p:spPr>
        </p:sp>
      </p:grpSp>
      <p:grpSp>
        <p:nvGrpSpPr>
          <p:cNvPr id="724017" name="Group 49"/>
          <p:cNvGrpSpPr/>
          <p:nvPr/>
        </p:nvGrpSpPr>
        <p:grpSpPr>
          <a:xfrm>
            <a:off x="4724400" y="1228725"/>
            <a:ext cx="1504950" cy="1781175"/>
            <a:chOff x="2976" y="774"/>
            <a:chExt cx="948" cy="1122"/>
          </a:xfrm>
        </p:grpSpPr>
        <p:sp>
          <p:nvSpPr>
            <p:cNvPr id="189469" name="Rectangle 31"/>
            <p:cNvSpPr/>
            <p:nvPr/>
          </p:nvSpPr>
          <p:spPr>
            <a:xfrm>
              <a:off x="2976" y="1002"/>
              <a:ext cx="948" cy="894"/>
            </a:xfrm>
            <a:prstGeom prst="rect">
              <a:avLst/>
            </a:prstGeom>
            <a:solidFill>
              <a:srgbClr val="FFFFFF"/>
            </a:solidFill>
            <a:ln w="19050" cap="flat" cmpd="sng">
              <a:solidFill>
                <a:srgbClr val="CC0000"/>
              </a:solidFill>
              <a:prstDash val="solid"/>
              <a:miter/>
              <a:headEnd type="none" w="med" len="med"/>
              <a:tailEnd type="none" w="med" len="med"/>
            </a:ln>
          </p:spPr>
          <p:txBody>
            <a:bodyPr lIns="0" tIns="0" rIns="0" bIns="0" anchor="ctr" anchorCtr="0">
              <a:spAutoFit/>
            </a:bodyPr>
            <a:lstStyle/>
            <a:p>
              <a:pPr eaLnBrk="1" hangingPunct="1">
                <a:spcBef>
                  <a:spcPct val="50000"/>
                </a:spcBef>
              </a:pPr>
              <a:endParaRPr lang="zh-CN" altLang="en-US" dirty="0">
                <a:latin typeface="Arial" panose="020B0604020202020204" pitchFamily="34" charset="0"/>
              </a:endParaRPr>
            </a:p>
          </p:txBody>
        </p:sp>
        <p:sp>
          <p:nvSpPr>
            <p:cNvPr id="189470" name="Text Box 32"/>
            <p:cNvSpPr txBox="1"/>
            <p:nvPr/>
          </p:nvSpPr>
          <p:spPr>
            <a:xfrm>
              <a:off x="3048" y="774"/>
              <a:ext cx="702" cy="173"/>
            </a:xfrm>
            <a:prstGeom prst="rect">
              <a:avLst/>
            </a:prstGeom>
            <a:noFill/>
            <a:ln w="9525">
              <a:noFill/>
            </a:ln>
          </p:spPr>
          <p:txBody>
            <a:bodyPr lIns="0" tIns="0" rIns="0" bIns="0">
              <a:spAutoFit/>
            </a:bodyPr>
            <a:lstStyle/>
            <a:p>
              <a:pPr algn="ctr" eaLnBrk="1" hangingPunct="1">
                <a:spcBef>
                  <a:spcPct val="50000"/>
                </a:spcBef>
              </a:pPr>
              <a:r>
                <a:rPr lang="zh-CN" altLang="en-US" i="0" dirty="0">
                  <a:solidFill>
                    <a:srgbClr val="0000FF"/>
                  </a:solidFill>
                  <a:latin typeface="Arial" panose="020B0604020202020204" pitchFamily="34" charset="0"/>
                  <a:ea typeface="黑体" panose="02010609060101010101" pitchFamily="49" charset="-122"/>
                </a:rPr>
                <a:t>页表</a:t>
              </a:r>
              <a:endParaRPr lang="en-US" altLang="zh-CN" i="0" dirty="0">
                <a:solidFill>
                  <a:srgbClr val="0000FF"/>
                </a:solidFill>
                <a:latin typeface="Arial" panose="020B0604020202020204" pitchFamily="34" charset="0"/>
                <a:ea typeface="黑体" panose="02010609060101010101" pitchFamily="49" charset="-122"/>
              </a:endParaRPr>
            </a:p>
          </p:txBody>
        </p:sp>
        <p:sp>
          <p:nvSpPr>
            <p:cNvPr id="189471" name="Text Box 33"/>
            <p:cNvSpPr txBox="1"/>
            <p:nvPr/>
          </p:nvSpPr>
          <p:spPr>
            <a:xfrm>
              <a:off x="3060" y="1080"/>
              <a:ext cx="786" cy="692"/>
            </a:xfrm>
            <a:prstGeom prst="rect">
              <a:avLst/>
            </a:prstGeom>
            <a:noFill/>
            <a:ln w="9525">
              <a:noFill/>
            </a:ln>
          </p:spPr>
          <p:txBody>
            <a:bodyPr lIns="0" tIns="0" rIns="0" bIns="0">
              <a:spAutoFit/>
            </a:bodyPr>
            <a:lstStyle/>
            <a:p>
              <a:pPr eaLnBrk="1" hangingPunct="1">
                <a:spcBef>
                  <a:spcPct val="50000"/>
                </a:spcBef>
              </a:pPr>
              <a:r>
                <a:rPr lang="zh-CN" altLang="en-US" i="0" dirty="0">
                  <a:solidFill>
                    <a:schemeClr val="tx1"/>
                  </a:solidFill>
                  <a:latin typeface="Arial" panose="020B0604020202020204" pitchFamily="34" charset="0"/>
                  <a:ea typeface="黑体" panose="02010609060101010101" pitchFamily="49" charset="-122"/>
                </a:rPr>
                <a:t>通过页表建立虚拟空间和物理空间的映射</a:t>
              </a:r>
              <a:r>
                <a:rPr lang="en-US" altLang="zh-CN" i="0" dirty="0">
                  <a:solidFill>
                    <a:schemeClr val="tx1"/>
                  </a:solidFill>
                  <a:latin typeface="Arial" panose="020B0604020202020204" pitchFamily="34" charset="0"/>
                  <a:ea typeface="黑体" panose="02010609060101010101" pitchFamily="49" charset="-122"/>
                </a:rPr>
                <a:t>!</a:t>
              </a:r>
            </a:p>
          </p:txBody>
        </p:sp>
      </p:grpSp>
      <p:sp>
        <p:nvSpPr>
          <p:cNvPr id="189455" name="Text Box 34"/>
          <p:cNvSpPr txBox="1"/>
          <p:nvPr/>
        </p:nvSpPr>
        <p:spPr>
          <a:xfrm>
            <a:off x="57150" y="1112838"/>
            <a:ext cx="1743075" cy="274637"/>
          </a:xfrm>
          <a:prstGeom prst="rect">
            <a:avLst/>
          </a:prstGeom>
          <a:noFill/>
          <a:ln w="9525">
            <a:noFill/>
          </a:ln>
        </p:spPr>
        <p:txBody>
          <a:bodyPr lIns="0" tIns="0" rIns="0" bIns="0">
            <a:spAutoFit/>
          </a:bodyPr>
          <a:lstStyle/>
          <a:p>
            <a:pPr eaLnBrk="1" hangingPunct="1">
              <a:spcBef>
                <a:spcPct val="50000"/>
              </a:spcBef>
            </a:pPr>
            <a:r>
              <a:rPr lang="zh-CN" altLang="en-US" i="0" dirty="0">
                <a:solidFill>
                  <a:srgbClr val="0000FF"/>
                </a:solidFill>
                <a:latin typeface="Arial" panose="020B0604020202020204" pitchFamily="34" charset="0"/>
                <a:ea typeface="黑体" panose="02010609060101010101" pitchFamily="49" charset="-122"/>
              </a:rPr>
              <a:t>虚拟</a:t>
            </a:r>
            <a:r>
              <a:rPr lang="en-US" altLang="zh-CN" i="0" dirty="0">
                <a:solidFill>
                  <a:srgbClr val="0000FF"/>
                </a:solidFill>
                <a:latin typeface="Arial" panose="020B0604020202020204" pitchFamily="34" charset="0"/>
                <a:ea typeface="黑体" panose="02010609060101010101" pitchFamily="49" charset="-122"/>
              </a:rPr>
              <a:t>(</a:t>
            </a:r>
            <a:r>
              <a:rPr lang="zh-CN" altLang="en-US" i="0" dirty="0">
                <a:solidFill>
                  <a:srgbClr val="0000FF"/>
                </a:solidFill>
                <a:latin typeface="Arial" panose="020B0604020202020204" pitchFamily="34" charset="0"/>
                <a:ea typeface="黑体" panose="02010609060101010101" pitchFamily="49" charset="-122"/>
              </a:rPr>
              <a:t>逻辑</a:t>
            </a:r>
            <a:r>
              <a:rPr lang="en-US" altLang="zh-CN" i="0" dirty="0">
                <a:solidFill>
                  <a:srgbClr val="0000FF"/>
                </a:solidFill>
                <a:latin typeface="Arial" panose="020B0604020202020204" pitchFamily="34" charset="0"/>
                <a:ea typeface="黑体" panose="02010609060101010101" pitchFamily="49" charset="-122"/>
              </a:rPr>
              <a:t>)</a:t>
            </a:r>
            <a:r>
              <a:rPr lang="zh-CN" altLang="en-US" i="0" dirty="0">
                <a:solidFill>
                  <a:srgbClr val="0000FF"/>
                </a:solidFill>
                <a:latin typeface="Arial" panose="020B0604020202020204" pitchFamily="34" charset="0"/>
                <a:ea typeface="黑体" panose="02010609060101010101" pitchFamily="49" charset="-122"/>
              </a:rPr>
              <a:t>空间</a:t>
            </a:r>
          </a:p>
        </p:txBody>
      </p:sp>
      <p:grpSp>
        <p:nvGrpSpPr>
          <p:cNvPr id="724013" name="Group 45"/>
          <p:cNvGrpSpPr/>
          <p:nvPr/>
        </p:nvGrpSpPr>
        <p:grpSpPr>
          <a:xfrm>
            <a:off x="3914775" y="2971800"/>
            <a:ext cx="3429000" cy="1200150"/>
            <a:chOff x="2466" y="1872"/>
            <a:chExt cx="2160" cy="756"/>
          </a:xfrm>
        </p:grpSpPr>
        <p:sp>
          <p:nvSpPr>
            <p:cNvPr id="189467" name="Line 37"/>
            <p:cNvSpPr/>
            <p:nvPr/>
          </p:nvSpPr>
          <p:spPr>
            <a:xfrm flipV="1">
              <a:off x="2466" y="1872"/>
              <a:ext cx="2160" cy="756"/>
            </a:xfrm>
            <a:prstGeom prst="line">
              <a:avLst/>
            </a:prstGeom>
            <a:ln w="9525" cap="flat" cmpd="sng">
              <a:solidFill>
                <a:srgbClr val="CC0000"/>
              </a:solidFill>
              <a:prstDash val="solid"/>
              <a:headEnd type="none" w="med" len="med"/>
              <a:tailEnd type="triangle" w="med" len="med"/>
            </a:ln>
          </p:spPr>
        </p:sp>
        <p:sp>
          <p:nvSpPr>
            <p:cNvPr id="189468" name="Text Box 38"/>
            <p:cNvSpPr txBox="1"/>
            <p:nvPr/>
          </p:nvSpPr>
          <p:spPr>
            <a:xfrm rot="-1136569">
              <a:off x="2752" y="2049"/>
              <a:ext cx="1687" cy="154"/>
            </a:xfrm>
            <a:prstGeom prst="rect">
              <a:avLst/>
            </a:prstGeom>
            <a:noFill/>
            <a:ln w="9525">
              <a:noFill/>
            </a:ln>
          </p:spPr>
          <p:txBody>
            <a:bodyPr lIns="0" tIns="0" rIns="0" bIns="0">
              <a:spAutoFit/>
            </a:bodyPr>
            <a:lstStyle/>
            <a:p>
              <a:pPr eaLnBrk="1" hangingPunct="1">
                <a:spcBef>
                  <a:spcPct val="50000"/>
                </a:spcBef>
              </a:pPr>
              <a:r>
                <a:rPr lang="zh-CN" altLang="en-US" sz="1600" i="0" dirty="0">
                  <a:solidFill>
                    <a:schemeClr val="tx1"/>
                  </a:solidFill>
                  <a:latin typeface="Arial" panose="020B0604020202020204" pitchFamily="34" charset="0"/>
                  <a:ea typeface="宋体" panose="02010600030101010101" pitchFamily="2" charset="-122"/>
                </a:rPr>
                <a:t>仅装入当前所需的代码和数据</a:t>
              </a:r>
            </a:p>
          </p:txBody>
        </p:sp>
      </p:grpSp>
      <p:grpSp>
        <p:nvGrpSpPr>
          <p:cNvPr id="724014" name="Group 46"/>
          <p:cNvGrpSpPr/>
          <p:nvPr/>
        </p:nvGrpSpPr>
        <p:grpSpPr>
          <a:xfrm>
            <a:off x="3910013" y="4338638"/>
            <a:ext cx="900112" cy="538162"/>
            <a:chOff x="2463" y="2733"/>
            <a:chExt cx="567" cy="339"/>
          </a:xfrm>
        </p:grpSpPr>
        <p:sp>
          <p:nvSpPr>
            <p:cNvPr id="189465" name="Line 35"/>
            <p:cNvSpPr/>
            <p:nvPr/>
          </p:nvSpPr>
          <p:spPr>
            <a:xfrm>
              <a:off x="2472" y="2772"/>
              <a:ext cx="462" cy="300"/>
            </a:xfrm>
            <a:prstGeom prst="line">
              <a:avLst/>
            </a:prstGeom>
            <a:ln w="9525" cap="flat" cmpd="sng">
              <a:solidFill>
                <a:srgbClr val="CC0000"/>
              </a:solidFill>
              <a:prstDash val="solid"/>
              <a:headEnd type="none" w="med" len="med"/>
              <a:tailEnd type="triangle" w="med" len="med"/>
            </a:ln>
          </p:spPr>
        </p:sp>
        <p:sp>
          <p:nvSpPr>
            <p:cNvPr id="189466" name="Text Box 39"/>
            <p:cNvSpPr txBox="1"/>
            <p:nvPr/>
          </p:nvSpPr>
          <p:spPr>
            <a:xfrm rot="1844339">
              <a:off x="2463" y="2733"/>
              <a:ext cx="567" cy="154"/>
            </a:xfrm>
            <a:prstGeom prst="rect">
              <a:avLst/>
            </a:prstGeom>
            <a:noFill/>
            <a:ln w="9525">
              <a:noFill/>
            </a:ln>
          </p:spPr>
          <p:txBody>
            <a:bodyPr lIns="0" tIns="0" rIns="0" bIns="0">
              <a:spAutoFit/>
            </a:bodyPr>
            <a:lstStyle/>
            <a:p>
              <a:pPr eaLnBrk="1" hangingPunct="1">
                <a:spcBef>
                  <a:spcPct val="50000"/>
                </a:spcBef>
              </a:pPr>
              <a:r>
                <a:rPr lang="zh-CN" altLang="en-US" sz="1600" i="0" dirty="0">
                  <a:solidFill>
                    <a:schemeClr val="tx1"/>
                  </a:solidFill>
                  <a:latin typeface="Arial" panose="020B0604020202020204" pitchFamily="34" charset="0"/>
                  <a:ea typeface="宋体" panose="02010600030101010101" pitchFamily="2" charset="-122"/>
                </a:rPr>
                <a:t>全部装入</a:t>
              </a:r>
            </a:p>
          </p:txBody>
        </p:sp>
      </p:grpSp>
      <p:sp>
        <p:nvSpPr>
          <p:cNvPr id="189458" name="Rectangle 40"/>
          <p:cNvSpPr/>
          <p:nvPr/>
        </p:nvSpPr>
        <p:spPr>
          <a:xfrm>
            <a:off x="161925" y="3833813"/>
            <a:ext cx="1295400" cy="1857375"/>
          </a:xfrm>
          <a:prstGeom prst="rect">
            <a:avLst/>
          </a:prstGeom>
          <a:solidFill>
            <a:srgbClr val="99CC00">
              <a:alpha val="30196"/>
            </a:srgbClr>
          </a:solidFill>
          <a:ln w="9525">
            <a:noFill/>
          </a:ln>
        </p:spPr>
        <p:txBody>
          <a:bodyPr wrap="none" lIns="0" tIns="0" rIns="0" bIns="0" anchor="ctr" anchorCtr="0">
            <a:spAutoFit/>
          </a:bodyPr>
          <a:lstStyle/>
          <a:p>
            <a:pPr eaLnBrk="1" hangingPunct="1">
              <a:spcBef>
                <a:spcPct val="50000"/>
              </a:spcBef>
            </a:pPr>
            <a:endParaRPr lang="zh-CN" altLang="en-US" dirty="0">
              <a:latin typeface="Arial" panose="020B0604020202020204" pitchFamily="34" charset="0"/>
            </a:endParaRPr>
          </a:p>
        </p:txBody>
      </p:sp>
      <p:sp>
        <p:nvSpPr>
          <p:cNvPr id="189459" name="Rectangle 41"/>
          <p:cNvSpPr/>
          <p:nvPr/>
        </p:nvSpPr>
        <p:spPr>
          <a:xfrm>
            <a:off x="2546350" y="2889250"/>
            <a:ext cx="1314450" cy="2819400"/>
          </a:xfrm>
          <a:prstGeom prst="rect">
            <a:avLst/>
          </a:prstGeom>
          <a:solidFill>
            <a:srgbClr val="99CC00">
              <a:alpha val="30196"/>
            </a:srgbClr>
          </a:solidFill>
          <a:ln w="9525">
            <a:noFill/>
          </a:ln>
        </p:spPr>
        <p:txBody>
          <a:bodyPr lIns="0" tIns="0" rIns="0" bIns="0" anchor="ctr" anchorCtr="0">
            <a:spAutoFit/>
          </a:bodyPr>
          <a:lstStyle/>
          <a:p>
            <a:pPr eaLnBrk="1" hangingPunct="1">
              <a:spcBef>
                <a:spcPct val="50000"/>
              </a:spcBef>
            </a:pPr>
            <a:endParaRPr lang="zh-CN" altLang="en-US" dirty="0">
              <a:latin typeface="Arial" panose="020B0604020202020204" pitchFamily="34" charset="0"/>
            </a:endParaRPr>
          </a:p>
        </p:txBody>
      </p:sp>
      <p:grpSp>
        <p:nvGrpSpPr>
          <p:cNvPr id="724015" name="Group 47"/>
          <p:cNvGrpSpPr/>
          <p:nvPr/>
        </p:nvGrpSpPr>
        <p:grpSpPr>
          <a:xfrm>
            <a:off x="7305675" y="3014663"/>
            <a:ext cx="1104900" cy="2678112"/>
            <a:chOff x="4602" y="1899"/>
            <a:chExt cx="696" cy="1687"/>
          </a:xfrm>
        </p:grpSpPr>
        <p:sp>
          <p:nvSpPr>
            <p:cNvPr id="189463" name="Line 42"/>
            <p:cNvSpPr/>
            <p:nvPr/>
          </p:nvSpPr>
          <p:spPr>
            <a:xfrm flipV="1">
              <a:off x="4602" y="2232"/>
              <a:ext cx="696" cy="1290"/>
            </a:xfrm>
            <a:prstGeom prst="line">
              <a:avLst/>
            </a:prstGeom>
            <a:ln w="9525" cap="flat" cmpd="sng">
              <a:solidFill>
                <a:schemeClr val="tx1"/>
              </a:solidFill>
              <a:prstDash val="solid"/>
              <a:headEnd type="none" w="med" len="med"/>
              <a:tailEnd type="triangle" w="med" len="med"/>
            </a:ln>
          </p:spPr>
        </p:sp>
        <p:sp>
          <p:nvSpPr>
            <p:cNvPr id="189464" name="Text Box 43"/>
            <p:cNvSpPr txBox="1"/>
            <p:nvPr/>
          </p:nvSpPr>
          <p:spPr>
            <a:xfrm rot="-3707124">
              <a:off x="4317" y="2665"/>
              <a:ext cx="1687" cy="154"/>
            </a:xfrm>
            <a:prstGeom prst="rect">
              <a:avLst/>
            </a:prstGeom>
            <a:noFill/>
            <a:ln w="9525">
              <a:noFill/>
            </a:ln>
          </p:spPr>
          <p:txBody>
            <a:bodyPr lIns="0" tIns="0" rIns="0" bIns="0">
              <a:spAutoFit/>
            </a:bodyPr>
            <a:lstStyle/>
            <a:p>
              <a:pPr eaLnBrk="1" hangingPunct="1">
                <a:spcBef>
                  <a:spcPct val="50000"/>
                </a:spcBef>
              </a:pPr>
              <a:r>
                <a:rPr lang="zh-CN" altLang="en-US" sz="1600" i="0" dirty="0">
                  <a:solidFill>
                    <a:srgbClr val="0000FF"/>
                  </a:solidFill>
                  <a:latin typeface="Arial" panose="020B0604020202020204" pitchFamily="34" charset="0"/>
                  <a:ea typeface="宋体" panose="02010600030101010101" pitchFamily="2" charset="-122"/>
                </a:rPr>
                <a:t>发生缺页时，调入新页</a:t>
              </a:r>
            </a:p>
          </p:txBody>
        </p:sp>
      </p:grpSp>
      <p:sp>
        <p:nvSpPr>
          <p:cNvPr id="189461" name="Text Box 44"/>
          <p:cNvSpPr txBox="1"/>
          <p:nvPr/>
        </p:nvSpPr>
        <p:spPr>
          <a:xfrm>
            <a:off x="2389188" y="1158875"/>
            <a:ext cx="1743075" cy="274638"/>
          </a:xfrm>
          <a:prstGeom prst="rect">
            <a:avLst/>
          </a:prstGeom>
          <a:noFill/>
          <a:ln w="9525">
            <a:noFill/>
          </a:ln>
        </p:spPr>
        <p:txBody>
          <a:bodyPr lIns="0" tIns="0" rIns="0" bIns="0">
            <a:spAutoFit/>
          </a:bodyPr>
          <a:lstStyle/>
          <a:p>
            <a:pPr eaLnBrk="1" hangingPunct="1">
              <a:spcBef>
                <a:spcPct val="50000"/>
              </a:spcBef>
            </a:pPr>
            <a:r>
              <a:rPr lang="zh-CN" altLang="en-US" i="0" dirty="0">
                <a:solidFill>
                  <a:srgbClr val="0000FF"/>
                </a:solidFill>
                <a:latin typeface="Arial" panose="020B0604020202020204" pitchFamily="34" charset="0"/>
                <a:ea typeface="黑体" panose="02010609060101010101" pitchFamily="49" charset="-122"/>
              </a:rPr>
              <a:t>虚拟</a:t>
            </a:r>
            <a:r>
              <a:rPr lang="en-US" altLang="zh-CN" i="0" dirty="0">
                <a:solidFill>
                  <a:srgbClr val="0000FF"/>
                </a:solidFill>
                <a:latin typeface="Arial" panose="020B0604020202020204" pitchFamily="34" charset="0"/>
                <a:ea typeface="黑体" panose="02010609060101010101" pitchFamily="49" charset="-122"/>
              </a:rPr>
              <a:t>(</a:t>
            </a:r>
            <a:r>
              <a:rPr lang="zh-CN" altLang="en-US" i="0" dirty="0">
                <a:solidFill>
                  <a:srgbClr val="0000FF"/>
                </a:solidFill>
                <a:latin typeface="Arial" panose="020B0604020202020204" pitchFamily="34" charset="0"/>
                <a:ea typeface="黑体" panose="02010609060101010101" pitchFamily="49" charset="-122"/>
              </a:rPr>
              <a:t>逻辑</a:t>
            </a:r>
            <a:r>
              <a:rPr lang="en-US" altLang="zh-CN" i="0" dirty="0">
                <a:solidFill>
                  <a:srgbClr val="0000FF"/>
                </a:solidFill>
                <a:latin typeface="Arial" panose="020B0604020202020204" pitchFamily="34" charset="0"/>
                <a:ea typeface="黑体" panose="02010609060101010101" pitchFamily="49" charset="-122"/>
              </a:rPr>
              <a:t>)</a:t>
            </a:r>
            <a:r>
              <a:rPr lang="zh-CN" altLang="en-US" i="0" dirty="0">
                <a:solidFill>
                  <a:srgbClr val="0000FF"/>
                </a:solidFill>
                <a:latin typeface="Arial" panose="020B0604020202020204" pitchFamily="34" charset="0"/>
                <a:ea typeface="黑体" panose="02010609060101010101" pitchFamily="49" charset="-122"/>
              </a:rPr>
              <a:t>空间</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24018"/>
                                        </p:tgtEl>
                                        <p:attrNameLst>
                                          <p:attrName>style.visibility</p:attrName>
                                        </p:attrNameLst>
                                      </p:cBhvr>
                                      <p:to>
                                        <p:strVal val="visible"/>
                                      </p:to>
                                    </p:set>
                                    <p:animEffect transition="in" filter="blinds(horizontal)">
                                      <p:cBhvr>
                                        <p:cTn id="7" dur="500"/>
                                        <p:tgtEl>
                                          <p:spTgt spid="72401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24014"/>
                                        </p:tgtEl>
                                        <p:attrNameLst>
                                          <p:attrName>style.visibility</p:attrName>
                                        </p:attrNameLst>
                                      </p:cBhvr>
                                      <p:to>
                                        <p:strVal val="visible"/>
                                      </p:to>
                                    </p:set>
                                    <p:animEffect transition="in" filter="blinds(horizontal)">
                                      <p:cBhvr>
                                        <p:cTn id="12" dur="500"/>
                                        <p:tgtEl>
                                          <p:spTgt spid="72401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724016"/>
                                        </p:tgtEl>
                                        <p:attrNameLst>
                                          <p:attrName>style.visibility</p:attrName>
                                        </p:attrNameLst>
                                      </p:cBhvr>
                                      <p:to>
                                        <p:strVal val="visible"/>
                                      </p:to>
                                    </p:set>
                                    <p:animEffect transition="in" filter="blinds(horizontal)">
                                      <p:cBhvr>
                                        <p:cTn id="17" dur="500"/>
                                        <p:tgtEl>
                                          <p:spTgt spid="72401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724013"/>
                                        </p:tgtEl>
                                        <p:attrNameLst>
                                          <p:attrName>style.visibility</p:attrName>
                                        </p:attrNameLst>
                                      </p:cBhvr>
                                      <p:to>
                                        <p:strVal val="visible"/>
                                      </p:to>
                                    </p:set>
                                    <p:animEffect transition="in" filter="blinds(horizontal)">
                                      <p:cBhvr>
                                        <p:cTn id="22" dur="500"/>
                                        <p:tgtEl>
                                          <p:spTgt spid="724013"/>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724015"/>
                                        </p:tgtEl>
                                        <p:attrNameLst>
                                          <p:attrName>style.visibility</p:attrName>
                                        </p:attrNameLst>
                                      </p:cBhvr>
                                      <p:to>
                                        <p:strVal val="visible"/>
                                      </p:to>
                                    </p:set>
                                    <p:animEffect transition="in" filter="blinds(horizontal)">
                                      <p:cBhvr>
                                        <p:cTn id="27" dur="500"/>
                                        <p:tgtEl>
                                          <p:spTgt spid="724015"/>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724017"/>
                                        </p:tgtEl>
                                        <p:attrNameLst>
                                          <p:attrName>style.visibility</p:attrName>
                                        </p:attrNameLst>
                                      </p:cBhvr>
                                      <p:to>
                                        <p:strVal val="visible"/>
                                      </p:to>
                                    </p:set>
                                    <p:animEffect transition="in" filter="blinds(horizontal)">
                                      <p:cBhvr>
                                        <p:cTn id="32" dur="500"/>
                                        <p:tgtEl>
                                          <p:spTgt spid="7240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p:cNvSpPr>
            <a:spLocks noGrp="1"/>
          </p:cNvSpPr>
          <p:nvPr>
            <p:ph type="title"/>
          </p:nvPr>
        </p:nvSpPr>
        <p:spPr>
          <a:xfrm>
            <a:off x="557213" y="228600"/>
            <a:ext cx="5629275" cy="528638"/>
          </a:xfrm>
          <a:ln/>
        </p:spPr>
        <p:txBody>
          <a:bodyPr vert="horz" wrap="square" lIns="91440" tIns="45720" rIns="91440" bIns="45720" anchor="ctr" anchorCtr="0"/>
          <a:lstStyle/>
          <a:p>
            <a:pPr algn="l" eaLnBrk="1" hangingPunct="1"/>
            <a:r>
              <a:rPr lang="zh-CN" altLang="en-US" dirty="0"/>
              <a:t>虚拟地址空间</a:t>
            </a:r>
          </a:p>
        </p:txBody>
      </p:sp>
      <p:grpSp>
        <p:nvGrpSpPr>
          <p:cNvPr id="660486" name="Group 6"/>
          <p:cNvGrpSpPr/>
          <p:nvPr/>
        </p:nvGrpSpPr>
        <p:grpSpPr>
          <a:xfrm>
            <a:off x="3740150" y="228600"/>
            <a:ext cx="5403850" cy="6543675"/>
            <a:chOff x="2356" y="0"/>
            <a:chExt cx="3404" cy="4320"/>
          </a:xfrm>
        </p:grpSpPr>
        <p:pic>
          <p:nvPicPr>
            <p:cNvPr id="190480" name="Picture 3"/>
            <p:cNvPicPr>
              <a:picLocks noChangeAspect="1"/>
            </p:cNvPicPr>
            <p:nvPr/>
          </p:nvPicPr>
          <p:blipFill>
            <a:blip r:embed="rId2"/>
            <a:stretch>
              <a:fillRect/>
            </a:stretch>
          </p:blipFill>
          <p:spPr>
            <a:xfrm>
              <a:off x="2356" y="0"/>
              <a:ext cx="3404" cy="4320"/>
            </a:xfrm>
            <a:prstGeom prst="rect">
              <a:avLst/>
            </a:prstGeom>
            <a:noFill/>
            <a:ln w="9525">
              <a:noFill/>
            </a:ln>
          </p:spPr>
        </p:pic>
        <p:sp>
          <p:nvSpPr>
            <p:cNvPr id="190481" name="Rectangle 4"/>
            <p:cNvSpPr/>
            <p:nvPr/>
          </p:nvSpPr>
          <p:spPr>
            <a:xfrm>
              <a:off x="2944" y="183"/>
              <a:ext cx="1536" cy="4014"/>
            </a:xfrm>
            <a:prstGeom prst="rect">
              <a:avLst/>
            </a:prstGeom>
            <a:noFill/>
            <a:ln w="9525" cap="flat" cmpd="sng">
              <a:solidFill>
                <a:schemeClr val="tx1"/>
              </a:solidFill>
              <a:prstDash val="solid"/>
              <a:miter/>
              <a:headEnd type="none" w="med" len="med"/>
              <a:tailEnd type="none" w="med" len="med"/>
            </a:ln>
          </p:spPr>
          <p:txBody>
            <a:bodyPr wrap="none" anchor="ctr" anchorCtr="0"/>
            <a:lstStyle/>
            <a:p>
              <a:pPr eaLnBrk="1" hangingPunct="1">
                <a:spcBef>
                  <a:spcPct val="50000"/>
                </a:spcBef>
              </a:pPr>
              <a:endParaRPr lang="zh-CN" altLang="en-US" dirty="0">
                <a:latin typeface="Arial" panose="020B0604020202020204" pitchFamily="34" charset="0"/>
              </a:endParaRPr>
            </a:p>
          </p:txBody>
        </p:sp>
      </p:grpSp>
      <p:sp>
        <p:nvSpPr>
          <p:cNvPr id="660485" name="Rectangle 5"/>
          <p:cNvSpPr>
            <a:spLocks noGrp="1"/>
          </p:cNvSpPr>
          <p:nvPr>
            <p:ph type="body" sz="half" idx="1" hasCustomPrompt="1"/>
          </p:nvPr>
        </p:nvSpPr>
        <p:spPr>
          <a:xfrm>
            <a:off x="114300" y="901700"/>
            <a:ext cx="3962400" cy="4327525"/>
          </a:xfrm>
          <a:ln/>
        </p:spPr>
        <p:txBody>
          <a:bodyPr vert="horz" wrap="square" lIns="91440" tIns="45720" rIns="91440" bIns="45720" anchor="t" anchorCtr="0"/>
          <a:lstStyle/>
          <a:p>
            <a:pPr marL="203200" indent="-203200" eaLnBrk="1" hangingPunct="1">
              <a:lnSpc>
                <a:spcPct val="115000"/>
              </a:lnSpc>
              <a:spcBef>
                <a:spcPct val="25000"/>
              </a:spcBef>
              <a:buClr>
                <a:schemeClr val="accent1"/>
              </a:buClr>
              <a:buSzPct val="80000"/>
              <a:buFont typeface="Wingdings" panose="05000000000000000000" pitchFamily="2" charset="2"/>
            </a:pPr>
            <a:r>
              <a:rPr lang="en-US" altLang="zh-CN" sz="2000" dirty="0">
                <a:ea typeface="黑体" panose="02010609060101010101" pitchFamily="49" charset="-122"/>
              </a:rPr>
              <a:t>Linux</a:t>
            </a:r>
            <a:r>
              <a:rPr lang="zh-CN" altLang="en-US" sz="2000" dirty="0">
                <a:ea typeface="黑体" panose="02010609060101010101" pitchFamily="49" charset="-122"/>
              </a:rPr>
              <a:t>操作系统的虚拟地址空间</a:t>
            </a:r>
          </a:p>
          <a:p>
            <a:pPr marL="203200" indent="-203200" eaLnBrk="1" hangingPunct="1">
              <a:lnSpc>
                <a:spcPct val="115000"/>
              </a:lnSpc>
              <a:spcBef>
                <a:spcPct val="25000"/>
              </a:spcBef>
              <a:buClr>
                <a:schemeClr val="accent1"/>
              </a:buClr>
              <a:buSzPct val="80000"/>
              <a:buFont typeface="Wingdings" panose="05000000000000000000" pitchFamily="2" charset="2"/>
              <a:buNone/>
            </a:pPr>
            <a:r>
              <a:rPr lang="zh-CN" altLang="en-US" sz="2000" dirty="0">
                <a:ea typeface="黑体" panose="02010609060101010101" pitchFamily="49" charset="-122"/>
              </a:rPr>
              <a:t>   （其他</a:t>
            </a:r>
            <a:r>
              <a:rPr lang="en-US" altLang="zh-CN" sz="2000" dirty="0">
                <a:ea typeface="黑体" panose="02010609060101010101" pitchFamily="49" charset="-122"/>
              </a:rPr>
              <a:t>Unix</a:t>
            </a:r>
            <a:r>
              <a:rPr lang="zh-CN" altLang="en-US" sz="2000" dirty="0">
                <a:ea typeface="黑体" panose="02010609060101010101" pitchFamily="49" charset="-122"/>
              </a:rPr>
              <a:t>系统的设计类此）</a:t>
            </a:r>
          </a:p>
          <a:p>
            <a:pPr marL="685800" lvl="1" indent="-190500" eaLnBrk="1" hangingPunct="1">
              <a:spcBef>
                <a:spcPct val="25000"/>
              </a:spcBef>
              <a:buClrTx/>
              <a:buSzTx/>
              <a:buFontTx/>
            </a:pPr>
            <a:r>
              <a:rPr lang="zh-CN" altLang="en-US" dirty="0">
                <a:ea typeface="黑体" panose="02010609060101010101" pitchFamily="49" charset="-122"/>
              </a:rPr>
              <a:t>内核（</a:t>
            </a:r>
            <a:r>
              <a:rPr lang="en-US" altLang="zh-CN" dirty="0">
                <a:ea typeface="黑体" panose="02010609060101010101" pitchFamily="49" charset="-122"/>
              </a:rPr>
              <a:t>Kernel</a:t>
            </a:r>
            <a:r>
              <a:rPr lang="zh-CN" altLang="en-US" dirty="0">
                <a:ea typeface="黑体" panose="02010609060101010101" pitchFamily="49" charset="-122"/>
              </a:rPr>
              <a:t>）</a:t>
            </a:r>
          </a:p>
          <a:p>
            <a:pPr marL="685800" lvl="1" indent="-190500" eaLnBrk="1" hangingPunct="1">
              <a:spcBef>
                <a:spcPct val="25000"/>
              </a:spcBef>
              <a:buClrTx/>
              <a:buSzTx/>
              <a:buFontTx/>
            </a:pPr>
            <a:r>
              <a:rPr lang="zh-CN" altLang="en-US" dirty="0">
                <a:ea typeface="黑体" panose="02010609060101010101" pitchFamily="49" charset="-122"/>
              </a:rPr>
              <a:t>用户栈（</a:t>
            </a:r>
            <a:r>
              <a:rPr lang="en-US" altLang="zh-CN" dirty="0">
                <a:ea typeface="黑体" panose="02010609060101010101" pitchFamily="49" charset="-122"/>
              </a:rPr>
              <a:t>User Stack</a:t>
            </a:r>
            <a:r>
              <a:rPr lang="zh-CN" altLang="en-US" dirty="0">
                <a:ea typeface="黑体" panose="02010609060101010101" pitchFamily="49" charset="-122"/>
              </a:rPr>
              <a:t>）</a:t>
            </a:r>
            <a:endParaRPr lang="en-US" altLang="zh-CN" dirty="0">
              <a:ea typeface="黑体" panose="02010609060101010101" pitchFamily="49" charset="-122"/>
            </a:endParaRPr>
          </a:p>
          <a:p>
            <a:pPr marL="685800" lvl="1" indent="-190500" eaLnBrk="1" hangingPunct="1">
              <a:spcBef>
                <a:spcPct val="25000"/>
              </a:spcBef>
              <a:buClrTx/>
              <a:buSzTx/>
              <a:buFontTx/>
            </a:pPr>
            <a:r>
              <a:rPr lang="zh-CN" altLang="en-US" dirty="0">
                <a:ea typeface="黑体" panose="02010609060101010101" pitchFamily="49" charset="-122"/>
              </a:rPr>
              <a:t>共享库（</a:t>
            </a:r>
            <a:r>
              <a:rPr lang="en-US" altLang="zh-CN" dirty="0">
                <a:ea typeface="黑体" panose="02010609060101010101" pitchFamily="49" charset="-122"/>
              </a:rPr>
              <a:t>Shared Libraries</a:t>
            </a:r>
            <a:r>
              <a:rPr lang="zh-CN" altLang="en-US" dirty="0">
                <a:ea typeface="黑体" panose="02010609060101010101" pitchFamily="49" charset="-122"/>
              </a:rPr>
              <a:t>）</a:t>
            </a:r>
          </a:p>
          <a:p>
            <a:pPr marL="685800" lvl="1" indent="-190500" eaLnBrk="1" hangingPunct="1">
              <a:spcBef>
                <a:spcPct val="25000"/>
              </a:spcBef>
              <a:buClrTx/>
              <a:buSzTx/>
              <a:buFontTx/>
            </a:pPr>
            <a:r>
              <a:rPr lang="zh-CN" altLang="en-US" dirty="0">
                <a:ea typeface="黑体" panose="02010609060101010101" pitchFamily="49" charset="-122"/>
              </a:rPr>
              <a:t>堆（</a:t>
            </a:r>
            <a:r>
              <a:rPr lang="en-US" altLang="zh-CN" dirty="0">
                <a:ea typeface="黑体" panose="02010609060101010101" pitchFamily="49" charset="-122"/>
              </a:rPr>
              <a:t>heap</a:t>
            </a:r>
            <a:r>
              <a:rPr lang="zh-CN" altLang="en-US" dirty="0">
                <a:ea typeface="黑体" panose="02010609060101010101" pitchFamily="49" charset="-122"/>
              </a:rPr>
              <a:t>）</a:t>
            </a:r>
          </a:p>
          <a:p>
            <a:pPr marL="685800" lvl="1" indent="-190500" eaLnBrk="1" hangingPunct="1">
              <a:spcBef>
                <a:spcPct val="25000"/>
              </a:spcBef>
              <a:buClrTx/>
              <a:buSzTx/>
              <a:buFontTx/>
            </a:pPr>
            <a:r>
              <a:rPr lang="zh-CN" altLang="en-US" dirty="0">
                <a:ea typeface="黑体" panose="02010609060101010101" pitchFamily="49" charset="-122"/>
              </a:rPr>
              <a:t>可读写数据（</a:t>
            </a:r>
            <a:r>
              <a:rPr lang="en-US" altLang="zh-CN" dirty="0">
                <a:ea typeface="黑体" panose="02010609060101010101" pitchFamily="49" charset="-122"/>
              </a:rPr>
              <a:t>Read/Write Data</a:t>
            </a:r>
            <a:r>
              <a:rPr lang="zh-CN" altLang="en-US" dirty="0">
                <a:ea typeface="黑体" panose="02010609060101010101" pitchFamily="49" charset="-122"/>
              </a:rPr>
              <a:t>）</a:t>
            </a:r>
          </a:p>
          <a:p>
            <a:pPr marL="685800" lvl="1" indent="-190500" eaLnBrk="1" hangingPunct="1">
              <a:spcBef>
                <a:spcPct val="25000"/>
              </a:spcBef>
              <a:buClrTx/>
              <a:buSzTx/>
              <a:buFontTx/>
            </a:pPr>
            <a:r>
              <a:rPr lang="zh-CN" altLang="en-US" dirty="0">
                <a:ea typeface="黑体" panose="02010609060101010101" pitchFamily="49" charset="-122"/>
              </a:rPr>
              <a:t>只读数据（</a:t>
            </a:r>
            <a:r>
              <a:rPr lang="en-US" altLang="zh-CN" dirty="0">
                <a:ea typeface="黑体" panose="02010609060101010101" pitchFamily="49" charset="-122"/>
              </a:rPr>
              <a:t>Read-only Data</a:t>
            </a:r>
            <a:r>
              <a:rPr lang="zh-CN" altLang="en-US" dirty="0">
                <a:ea typeface="黑体" panose="02010609060101010101" pitchFamily="49" charset="-122"/>
              </a:rPr>
              <a:t>）</a:t>
            </a:r>
          </a:p>
          <a:p>
            <a:pPr marL="685800" lvl="1" indent="-190500" eaLnBrk="1" hangingPunct="1">
              <a:spcBef>
                <a:spcPct val="25000"/>
              </a:spcBef>
              <a:buClrTx/>
              <a:buSzTx/>
              <a:buFontTx/>
            </a:pPr>
            <a:r>
              <a:rPr lang="zh-CN" altLang="en-US" dirty="0">
                <a:ea typeface="黑体" panose="02010609060101010101" pitchFamily="49" charset="-122"/>
              </a:rPr>
              <a:t>代码（</a:t>
            </a:r>
            <a:r>
              <a:rPr lang="en-US" altLang="zh-CN" dirty="0">
                <a:ea typeface="黑体" panose="02010609060101010101" pitchFamily="49" charset="-122"/>
              </a:rPr>
              <a:t>Code</a:t>
            </a:r>
            <a:r>
              <a:rPr lang="zh-CN" altLang="en-US" dirty="0">
                <a:ea typeface="黑体" panose="02010609060101010101" pitchFamily="49" charset="-122"/>
              </a:rPr>
              <a:t>）</a:t>
            </a:r>
          </a:p>
        </p:txBody>
      </p:sp>
      <p:sp>
        <p:nvSpPr>
          <p:cNvPr id="660487" name="Line 7"/>
          <p:cNvSpPr/>
          <p:nvPr/>
        </p:nvSpPr>
        <p:spPr>
          <a:xfrm>
            <a:off x="1871663" y="4373563"/>
            <a:ext cx="2709862" cy="1098550"/>
          </a:xfrm>
          <a:prstGeom prst="line">
            <a:avLst/>
          </a:prstGeom>
          <a:ln w="9525" cap="flat" cmpd="sng">
            <a:solidFill>
              <a:srgbClr val="CC0000"/>
            </a:solidFill>
            <a:prstDash val="solid"/>
            <a:headEnd type="none" w="med" len="med"/>
            <a:tailEnd type="triangle" w="med" len="med"/>
          </a:ln>
        </p:spPr>
      </p:sp>
      <p:sp>
        <p:nvSpPr>
          <p:cNvPr id="660488" name="Line 8"/>
          <p:cNvSpPr/>
          <p:nvPr/>
        </p:nvSpPr>
        <p:spPr>
          <a:xfrm>
            <a:off x="2411413" y="4914900"/>
            <a:ext cx="2185987" cy="614363"/>
          </a:xfrm>
          <a:prstGeom prst="line">
            <a:avLst/>
          </a:prstGeom>
          <a:ln w="9525" cap="flat" cmpd="sng">
            <a:solidFill>
              <a:srgbClr val="CC0000"/>
            </a:solidFill>
            <a:prstDash val="solid"/>
            <a:headEnd type="none" w="med" len="med"/>
            <a:tailEnd type="triangle" w="med" len="med"/>
          </a:ln>
        </p:spPr>
      </p:sp>
      <p:sp>
        <p:nvSpPr>
          <p:cNvPr id="660489" name="Line 9"/>
          <p:cNvSpPr/>
          <p:nvPr/>
        </p:nvSpPr>
        <p:spPr>
          <a:xfrm>
            <a:off x="2051050" y="3698875"/>
            <a:ext cx="2551113" cy="1258888"/>
          </a:xfrm>
          <a:prstGeom prst="line">
            <a:avLst/>
          </a:prstGeom>
          <a:ln w="9525" cap="flat" cmpd="sng">
            <a:solidFill>
              <a:srgbClr val="CC0000"/>
            </a:solidFill>
            <a:prstDash val="solid"/>
            <a:headEnd type="none" w="med" len="med"/>
            <a:tailEnd type="triangle" w="med" len="med"/>
          </a:ln>
        </p:spPr>
      </p:sp>
      <p:sp>
        <p:nvSpPr>
          <p:cNvPr id="660490" name="Line 10"/>
          <p:cNvSpPr/>
          <p:nvPr/>
        </p:nvSpPr>
        <p:spPr>
          <a:xfrm>
            <a:off x="2276475" y="3068638"/>
            <a:ext cx="2366963" cy="1206500"/>
          </a:xfrm>
          <a:prstGeom prst="line">
            <a:avLst/>
          </a:prstGeom>
          <a:ln w="9525" cap="flat" cmpd="sng">
            <a:solidFill>
              <a:srgbClr val="CC0000"/>
            </a:solidFill>
            <a:prstDash val="solid"/>
            <a:headEnd type="none" w="med" len="med"/>
            <a:tailEnd type="triangle" w="med" len="med"/>
          </a:ln>
        </p:spPr>
      </p:sp>
      <p:sp>
        <p:nvSpPr>
          <p:cNvPr id="660491" name="Line 11"/>
          <p:cNvSpPr/>
          <p:nvPr/>
        </p:nvSpPr>
        <p:spPr>
          <a:xfrm>
            <a:off x="4076700" y="2663825"/>
            <a:ext cx="655638" cy="153988"/>
          </a:xfrm>
          <a:prstGeom prst="line">
            <a:avLst/>
          </a:prstGeom>
          <a:ln w="9525" cap="flat" cmpd="sng">
            <a:solidFill>
              <a:srgbClr val="CC0000"/>
            </a:solidFill>
            <a:prstDash val="solid"/>
            <a:headEnd type="none" w="med" len="med"/>
            <a:tailEnd type="triangle" w="med" len="med"/>
          </a:ln>
        </p:spPr>
      </p:sp>
      <p:sp>
        <p:nvSpPr>
          <p:cNvPr id="660492" name="Line 12"/>
          <p:cNvSpPr/>
          <p:nvPr/>
        </p:nvSpPr>
        <p:spPr>
          <a:xfrm flipV="1">
            <a:off x="3267075" y="1358900"/>
            <a:ext cx="1320800" cy="900113"/>
          </a:xfrm>
          <a:prstGeom prst="line">
            <a:avLst/>
          </a:prstGeom>
          <a:ln w="9525" cap="flat" cmpd="sng">
            <a:solidFill>
              <a:srgbClr val="CC0000"/>
            </a:solidFill>
            <a:prstDash val="solid"/>
            <a:headEnd type="none" w="med" len="med"/>
            <a:tailEnd type="triangle" w="med" len="med"/>
          </a:ln>
        </p:spPr>
      </p:sp>
      <p:sp>
        <p:nvSpPr>
          <p:cNvPr id="660493" name="Line 13"/>
          <p:cNvSpPr/>
          <p:nvPr/>
        </p:nvSpPr>
        <p:spPr>
          <a:xfrm flipV="1">
            <a:off x="2592388" y="684213"/>
            <a:ext cx="2066925" cy="1169987"/>
          </a:xfrm>
          <a:prstGeom prst="line">
            <a:avLst/>
          </a:prstGeom>
          <a:ln w="9525" cap="flat" cmpd="sng">
            <a:solidFill>
              <a:srgbClr val="CC0000"/>
            </a:solidFill>
            <a:prstDash val="solid"/>
            <a:headEnd type="none" w="med" len="med"/>
            <a:tailEnd type="triangle" w="med" len="med"/>
          </a:ln>
        </p:spPr>
      </p:sp>
      <p:sp>
        <p:nvSpPr>
          <p:cNvPr id="660494" name="Text Box 14"/>
          <p:cNvSpPr txBox="1"/>
          <p:nvPr/>
        </p:nvSpPr>
        <p:spPr>
          <a:xfrm>
            <a:off x="7272338" y="3114675"/>
            <a:ext cx="1666875" cy="1524000"/>
          </a:xfrm>
          <a:prstGeom prst="rect">
            <a:avLst/>
          </a:prstGeom>
          <a:noFill/>
          <a:ln w="9525">
            <a:noFill/>
          </a:ln>
        </p:spPr>
        <p:txBody>
          <a:bodyPr lIns="0" tIns="0" rIns="0" bIns="0">
            <a:spAutoFit/>
          </a:bodyPr>
          <a:lstStyle/>
          <a:p>
            <a:pPr eaLnBrk="1" hangingPunct="1">
              <a:spcBef>
                <a:spcPct val="50000"/>
              </a:spcBef>
            </a:pPr>
            <a:r>
              <a:rPr lang="zh-CN" altLang="en-US" sz="2000" i="0" dirty="0">
                <a:solidFill>
                  <a:srgbClr val="CC0000"/>
                </a:solidFill>
                <a:latin typeface="Arial" panose="020B0604020202020204" pitchFamily="34" charset="0"/>
                <a:ea typeface="黑体" panose="02010609060101010101" pitchFamily="49" charset="-122"/>
              </a:rPr>
              <a:t>可执行文件的相关内容“复制”到代码段和数据段，然后跳转到程序入口。</a:t>
            </a:r>
          </a:p>
        </p:txBody>
      </p:sp>
      <p:sp>
        <p:nvSpPr>
          <p:cNvPr id="190477" name="Text Box 15"/>
          <p:cNvSpPr txBox="1"/>
          <p:nvPr/>
        </p:nvSpPr>
        <p:spPr>
          <a:xfrm>
            <a:off x="4800600" y="190500"/>
            <a:ext cx="2181225" cy="274638"/>
          </a:xfrm>
          <a:prstGeom prst="rect">
            <a:avLst/>
          </a:prstGeom>
          <a:noFill/>
          <a:ln w="9525">
            <a:noFill/>
          </a:ln>
        </p:spPr>
        <p:txBody>
          <a:bodyPr lIns="0" tIns="0" rIns="0" bIns="0">
            <a:spAutoFit/>
          </a:bodyPr>
          <a:lstStyle/>
          <a:p>
            <a:pPr eaLnBrk="1" hangingPunct="1">
              <a:spcBef>
                <a:spcPct val="50000"/>
              </a:spcBef>
            </a:pPr>
            <a:endParaRPr lang="zh-CN" altLang="en-US" dirty="0">
              <a:latin typeface="Arial" panose="020B0604020202020204" pitchFamily="34" charset="0"/>
            </a:endParaRPr>
          </a:p>
        </p:txBody>
      </p:sp>
      <p:sp>
        <p:nvSpPr>
          <p:cNvPr id="660496" name="Text Box 16"/>
          <p:cNvSpPr txBox="1"/>
          <p:nvPr/>
        </p:nvSpPr>
        <p:spPr>
          <a:xfrm>
            <a:off x="341313" y="5049838"/>
            <a:ext cx="2655887" cy="549275"/>
          </a:xfrm>
          <a:prstGeom prst="rect">
            <a:avLst/>
          </a:prstGeom>
          <a:noFill/>
          <a:ln w="9525">
            <a:noFill/>
          </a:ln>
        </p:spPr>
        <p:txBody>
          <a:bodyPr lIns="0" tIns="0" rIns="0" bIns="0">
            <a:spAutoFit/>
          </a:bodyPr>
          <a:lstStyle/>
          <a:p>
            <a:pPr eaLnBrk="1" hangingPunct="1">
              <a:spcBef>
                <a:spcPct val="50000"/>
              </a:spcBef>
            </a:pPr>
            <a:r>
              <a:rPr lang="zh-CN" altLang="en-US" i="0" dirty="0">
                <a:solidFill>
                  <a:srgbClr val="CC0000"/>
                </a:solidFill>
                <a:latin typeface="Arial" panose="020B0604020202020204" pitchFamily="34" charset="0"/>
                <a:ea typeface="黑体" panose="02010609060101010101" pitchFamily="49" charset="-122"/>
              </a:rPr>
              <a:t>问题：加载时是否真正从磁盘调入信息到主存？</a:t>
            </a:r>
          </a:p>
        </p:txBody>
      </p:sp>
      <p:sp>
        <p:nvSpPr>
          <p:cNvPr id="660498" name="Text Box 18"/>
          <p:cNvSpPr txBox="1"/>
          <p:nvPr/>
        </p:nvSpPr>
        <p:spPr>
          <a:xfrm>
            <a:off x="206375" y="5678488"/>
            <a:ext cx="3509963" cy="914400"/>
          </a:xfrm>
          <a:prstGeom prst="rect">
            <a:avLst/>
          </a:prstGeom>
          <a:noFill/>
          <a:ln w="9525">
            <a:noFill/>
          </a:ln>
        </p:spPr>
        <p:txBody>
          <a:bodyPr lIns="0" tIns="0" rIns="0" bIns="0">
            <a:spAutoFit/>
          </a:bodyPr>
          <a:lstStyle/>
          <a:p>
            <a:pPr eaLnBrk="1" hangingPunct="1">
              <a:spcBef>
                <a:spcPct val="50000"/>
              </a:spcBef>
            </a:pPr>
            <a:r>
              <a:rPr lang="zh-CN" altLang="en-US" sz="2000" i="0" dirty="0">
                <a:solidFill>
                  <a:srgbClr val="FF0000"/>
                </a:solidFill>
                <a:latin typeface="Arial" panose="020B0604020202020204" pitchFamily="34" charset="0"/>
                <a:ea typeface="黑体" panose="02010609060101010101" pitchFamily="49" charset="-122"/>
              </a:rPr>
              <a:t>实际上不会从磁盘调入，只是将代码和数据与虚拟空间建立对应关系，称为</a:t>
            </a:r>
            <a:r>
              <a:rPr lang="zh-CN" altLang="en-US" sz="2000" i="0" dirty="0">
                <a:solidFill>
                  <a:srgbClr val="FF0000"/>
                </a:solidFill>
                <a:latin typeface="宋体" panose="02010600030101010101" pitchFamily="2" charset="-122"/>
                <a:ea typeface="黑体" panose="02010609060101010101" pitchFamily="49" charset="-122"/>
              </a:rPr>
              <a:t>“</a:t>
            </a:r>
            <a:r>
              <a:rPr lang="zh-CN" altLang="en-US" sz="2000" i="0" dirty="0">
                <a:solidFill>
                  <a:srgbClr val="FF0000"/>
                </a:solidFill>
                <a:latin typeface="Arial" panose="020B0604020202020204" pitchFamily="34" charset="0"/>
                <a:ea typeface="黑体" panose="02010609060101010101" pitchFamily="49" charset="-122"/>
              </a:rPr>
              <a:t>映射</a:t>
            </a:r>
            <a:r>
              <a:rPr lang="zh-CN" altLang="en-US" sz="2000" i="0" dirty="0">
                <a:solidFill>
                  <a:srgbClr val="FF0000"/>
                </a:solidFill>
                <a:latin typeface="宋体" panose="02010600030101010101" pitchFamily="2" charset="-122"/>
                <a:ea typeface="黑体" panose="02010609060101010101" pitchFamily="49" charset="-122"/>
              </a:rPr>
              <a:t>”</a:t>
            </a:r>
            <a:r>
              <a:rPr lang="zh-CN" altLang="en-US" sz="2000" i="0" dirty="0">
                <a:solidFill>
                  <a:srgbClr val="FF0000"/>
                </a:solidFill>
                <a:latin typeface="Arial" panose="020B0604020202020204" pitchFamily="34" charset="0"/>
                <a:ea typeface="黑体" panose="02010609060101010101" pitchFamily="49" charset="-122"/>
              </a:rPr>
              <a: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60485">
                                            <p:txEl>
                                              <p:pRg st="0" end="0"/>
                                            </p:txEl>
                                          </p:spTgt>
                                        </p:tgtEl>
                                        <p:attrNameLst>
                                          <p:attrName>style.visibility</p:attrName>
                                        </p:attrNameLst>
                                      </p:cBhvr>
                                      <p:to>
                                        <p:strVal val="visible"/>
                                      </p:to>
                                    </p:set>
                                    <p:animEffect transition="in" filter="blinds(horizontal)">
                                      <p:cBhvr>
                                        <p:cTn id="7" dur="500"/>
                                        <p:tgtEl>
                                          <p:spTgt spid="660485">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660485">
                                            <p:txEl>
                                              <p:pRg st="1" end="1"/>
                                            </p:txEl>
                                          </p:spTgt>
                                        </p:tgtEl>
                                        <p:attrNameLst>
                                          <p:attrName>style.visibility</p:attrName>
                                        </p:attrNameLst>
                                      </p:cBhvr>
                                      <p:to>
                                        <p:strVal val="visible"/>
                                      </p:to>
                                    </p:set>
                                    <p:animEffect transition="in" filter="blinds(horizontal)">
                                      <p:cBhvr>
                                        <p:cTn id="10" dur="500"/>
                                        <p:tgtEl>
                                          <p:spTgt spid="660485">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660486"/>
                                        </p:tgtEl>
                                        <p:attrNameLst>
                                          <p:attrName>style.visibility</p:attrName>
                                        </p:attrNameLst>
                                      </p:cBhvr>
                                      <p:to>
                                        <p:strVal val="visible"/>
                                      </p:to>
                                    </p:set>
                                    <p:animEffect transition="in" filter="blinds(horizontal)">
                                      <p:cBhvr>
                                        <p:cTn id="15" dur="500"/>
                                        <p:tgtEl>
                                          <p:spTgt spid="660486"/>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660485">
                                            <p:txEl>
                                              <p:pRg st="2" end="2"/>
                                            </p:txEl>
                                          </p:spTgt>
                                        </p:tgtEl>
                                        <p:attrNameLst>
                                          <p:attrName>style.visibility</p:attrName>
                                        </p:attrNameLst>
                                      </p:cBhvr>
                                      <p:to>
                                        <p:strVal val="visible"/>
                                      </p:to>
                                    </p:set>
                                    <p:animEffect transition="in" filter="blinds(horizontal)">
                                      <p:cBhvr>
                                        <p:cTn id="20" dur="500"/>
                                        <p:tgtEl>
                                          <p:spTgt spid="660485">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660493"/>
                                        </p:tgtEl>
                                        <p:attrNameLst>
                                          <p:attrName>style.visibility</p:attrName>
                                        </p:attrNameLst>
                                      </p:cBhvr>
                                      <p:to>
                                        <p:strVal val="visible"/>
                                      </p:to>
                                    </p:set>
                                    <p:animEffect transition="in" filter="blinds(horizontal)">
                                      <p:cBhvr>
                                        <p:cTn id="25" dur="500"/>
                                        <p:tgtEl>
                                          <p:spTgt spid="660493"/>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660485">
                                            <p:txEl>
                                              <p:pRg st="3" end="3"/>
                                            </p:txEl>
                                          </p:spTgt>
                                        </p:tgtEl>
                                        <p:attrNameLst>
                                          <p:attrName>style.visibility</p:attrName>
                                        </p:attrNameLst>
                                      </p:cBhvr>
                                      <p:to>
                                        <p:strVal val="visible"/>
                                      </p:to>
                                    </p:set>
                                    <p:animEffect transition="in" filter="blinds(horizontal)">
                                      <p:cBhvr>
                                        <p:cTn id="30" dur="500"/>
                                        <p:tgtEl>
                                          <p:spTgt spid="66048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nodeType="clickEffect">
                                  <p:stCondLst>
                                    <p:cond delay="0"/>
                                  </p:stCondLst>
                                  <p:childTnLst>
                                    <p:set>
                                      <p:cBhvr>
                                        <p:cTn id="34" dur="1" fill="hold">
                                          <p:stCondLst>
                                            <p:cond delay="0"/>
                                          </p:stCondLst>
                                        </p:cTn>
                                        <p:tgtEl>
                                          <p:spTgt spid="660492"/>
                                        </p:tgtEl>
                                        <p:attrNameLst>
                                          <p:attrName>style.visibility</p:attrName>
                                        </p:attrNameLst>
                                      </p:cBhvr>
                                      <p:to>
                                        <p:strVal val="visible"/>
                                      </p:to>
                                    </p:set>
                                    <p:animEffect transition="in" filter="blinds(horizontal)">
                                      <p:cBhvr>
                                        <p:cTn id="35" dur="500"/>
                                        <p:tgtEl>
                                          <p:spTgt spid="660492"/>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nodeType="clickEffect">
                                  <p:stCondLst>
                                    <p:cond delay="0"/>
                                  </p:stCondLst>
                                  <p:childTnLst>
                                    <p:set>
                                      <p:cBhvr>
                                        <p:cTn id="39" dur="1" fill="hold">
                                          <p:stCondLst>
                                            <p:cond delay="0"/>
                                          </p:stCondLst>
                                        </p:cTn>
                                        <p:tgtEl>
                                          <p:spTgt spid="660485">
                                            <p:txEl>
                                              <p:pRg st="4" end="4"/>
                                            </p:txEl>
                                          </p:spTgt>
                                        </p:tgtEl>
                                        <p:attrNameLst>
                                          <p:attrName>style.visibility</p:attrName>
                                        </p:attrNameLst>
                                      </p:cBhvr>
                                      <p:to>
                                        <p:strVal val="visible"/>
                                      </p:to>
                                    </p:set>
                                    <p:animEffect transition="in" filter="blinds(horizontal)">
                                      <p:cBhvr>
                                        <p:cTn id="40" dur="500"/>
                                        <p:tgtEl>
                                          <p:spTgt spid="660485">
                                            <p:txEl>
                                              <p:pRg st="4" end="4"/>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3" presetClass="entr" presetSubtype="10" fill="hold" nodeType="clickEffect">
                                  <p:stCondLst>
                                    <p:cond delay="0"/>
                                  </p:stCondLst>
                                  <p:childTnLst>
                                    <p:set>
                                      <p:cBhvr>
                                        <p:cTn id="44" dur="1" fill="hold">
                                          <p:stCondLst>
                                            <p:cond delay="0"/>
                                          </p:stCondLst>
                                        </p:cTn>
                                        <p:tgtEl>
                                          <p:spTgt spid="660491"/>
                                        </p:tgtEl>
                                        <p:attrNameLst>
                                          <p:attrName>style.visibility</p:attrName>
                                        </p:attrNameLst>
                                      </p:cBhvr>
                                      <p:to>
                                        <p:strVal val="visible"/>
                                      </p:to>
                                    </p:set>
                                    <p:animEffect transition="in" filter="blinds(horizontal)">
                                      <p:cBhvr>
                                        <p:cTn id="45" dur="500"/>
                                        <p:tgtEl>
                                          <p:spTgt spid="660491"/>
                                        </p:tgtEl>
                                      </p:cBhvr>
                                    </p:animEffect>
                                  </p:childTnLst>
                                </p:cTn>
                              </p:par>
                            </p:childTnLst>
                          </p:cTn>
                        </p:par>
                      </p:childTnLst>
                    </p:cTn>
                  </p:par>
                  <p:par>
                    <p:cTn id="46" fill="hold">
                      <p:stCondLst>
                        <p:cond delay="indefinite"/>
                      </p:stCondLst>
                      <p:childTnLst>
                        <p:par>
                          <p:cTn id="47" fill="hold">
                            <p:stCondLst>
                              <p:cond delay="0"/>
                            </p:stCondLst>
                            <p:childTnLst>
                              <p:par>
                                <p:cTn id="48" presetID="3" presetClass="entr" presetSubtype="10" fill="hold" nodeType="clickEffect">
                                  <p:stCondLst>
                                    <p:cond delay="0"/>
                                  </p:stCondLst>
                                  <p:childTnLst>
                                    <p:set>
                                      <p:cBhvr>
                                        <p:cTn id="49" dur="1" fill="hold">
                                          <p:stCondLst>
                                            <p:cond delay="0"/>
                                          </p:stCondLst>
                                        </p:cTn>
                                        <p:tgtEl>
                                          <p:spTgt spid="660485">
                                            <p:txEl>
                                              <p:pRg st="5" end="5"/>
                                            </p:txEl>
                                          </p:spTgt>
                                        </p:tgtEl>
                                        <p:attrNameLst>
                                          <p:attrName>style.visibility</p:attrName>
                                        </p:attrNameLst>
                                      </p:cBhvr>
                                      <p:to>
                                        <p:strVal val="visible"/>
                                      </p:to>
                                    </p:set>
                                    <p:animEffect transition="in" filter="blinds(horizontal)">
                                      <p:cBhvr>
                                        <p:cTn id="50" dur="500"/>
                                        <p:tgtEl>
                                          <p:spTgt spid="660485">
                                            <p:txEl>
                                              <p:pRg st="5" end="5"/>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 presetClass="entr" presetSubtype="10" fill="hold" nodeType="clickEffect">
                                  <p:stCondLst>
                                    <p:cond delay="0"/>
                                  </p:stCondLst>
                                  <p:childTnLst>
                                    <p:set>
                                      <p:cBhvr>
                                        <p:cTn id="54" dur="1" fill="hold">
                                          <p:stCondLst>
                                            <p:cond delay="0"/>
                                          </p:stCondLst>
                                        </p:cTn>
                                        <p:tgtEl>
                                          <p:spTgt spid="660490"/>
                                        </p:tgtEl>
                                        <p:attrNameLst>
                                          <p:attrName>style.visibility</p:attrName>
                                        </p:attrNameLst>
                                      </p:cBhvr>
                                      <p:to>
                                        <p:strVal val="visible"/>
                                      </p:to>
                                    </p:set>
                                    <p:animEffect transition="in" filter="blinds(horizontal)">
                                      <p:cBhvr>
                                        <p:cTn id="55" dur="500"/>
                                        <p:tgtEl>
                                          <p:spTgt spid="660490"/>
                                        </p:tgtEl>
                                      </p:cBhvr>
                                    </p:animEffect>
                                  </p:childTnLst>
                                </p:cTn>
                              </p:par>
                            </p:childTnLst>
                          </p:cTn>
                        </p:par>
                      </p:childTnLst>
                    </p:cTn>
                  </p:par>
                  <p:par>
                    <p:cTn id="56" fill="hold">
                      <p:stCondLst>
                        <p:cond delay="indefinite"/>
                      </p:stCondLst>
                      <p:childTnLst>
                        <p:par>
                          <p:cTn id="57" fill="hold">
                            <p:stCondLst>
                              <p:cond delay="0"/>
                            </p:stCondLst>
                            <p:childTnLst>
                              <p:par>
                                <p:cTn id="58" presetID="3" presetClass="entr" presetSubtype="10" fill="hold" nodeType="clickEffect">
                                  <p:stCondLst>
                                    <p:cond delay="0"/>
                                  </p:stCondLst>
                                  <p:childTnLst>
                                    <p:set>
                                      <p:cBhvr>
                                        <p:cTn id="59" dur="1" fill="hold">
                                          <p:stCondLst>
                                            <p:cond delay="0"/>
                                          </p:stCondLst>
                                        </p:cTn>
                                        <p:tgtEl>
                                          <p:spTgt spid="660485">
                                            <p:txEl>
                                              <p:pRg st="6" end="6"/>
                                            </p:txEl>
                                          </p:spTgt>
                                        </p:tgtEl>
                                        <p:attrNameLst>
                                          <p:attrName>style.visibility</p:attrName>
                                        </p:attrNameLst>
                                      </p:cBhvr>
                                      <p:to>
                                        <p:strVal val="visible"/>
                                      </p:to>
                                    </p:set>
                                    <p:animEffect transition="in" filter="blinds(horizontal)">
                                      <p:cBhvr>
                                        <p:cTn id="60" dur="500"/>
                                        <p:tgtEl>
                                          <p:spTgt spid="660485">
                                            <p:txEl>
                                              <p:pRg st="6" end="6"/>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3" presetClass="entr" presetSubtype="10" fill="hold" nodeType="clickEffect">
                                  <p:stCondLst>
                                    <p:cond delay="0"/>
                                  </p:stCondLst>
                                  <p:childTnLst>
                                    <p:set>
                                      <p:cBhvr>
                                        <p:cTn id="64" dur="1" fill="hold">
                                          <p:stCondLst>
                                            <p:cond delay="0"/>
                                          </p:stCondLst>
                                        </p:cTn>
                                        <p:tgtEl>
                                          <p:spTgt spid="660489"/>
                                        </p:tgtEl>
                                        <p:attrNameLst>
                                          <p:attrName>style.visibility</p:attrName>
                                        </p:attrNameLst>
                                      </p:cBhvr>
                                      <p:to>
                                        <p:strVal val="visible"/>
                                      </p:to>
                                    </p:set>
                                    <p:animEffect transition="in" filter="blinds(horizontal)">
                                      <p:cBhvr>
                                        <p:cTn id="65" dur="500"/>
                                        <p:tgtEl>
                                          <p:spTgt spid="660489"/>
                                        </p:tgtEl>
                                      </p:cBhvr>
                                    </p:animEffect>
                                  </p:childTnLst>
                                </p:cTn>
                              </p:par>
                            </p:childTnLst>
                          </p:cTn>
                        </p:par>
                      </p:childTnLst>
                    </p:cTn>
                  </p:par>
                  <p:par>
                    <p:cTn id="66" fill="hold">
                      <p:stCondLst>
                        <p:cond delay="indefinite"/>
                      </p:stCondLst>
                      <p:childTnLst>
                        <p:par>
                          <p:cTn id="67" fill="hold">
                            <p:stCondLst>
                              <p:cond delay="0"/>
                            </p:stCondLst>
                            <p:childTnLst>
                              <p:par>
                                <p:cTn id="68" presetID="3" presetClass="entr" presetSubtype="10" fill="hold" nodeType="clickEffect">
                                  <p:stCondLst>
                                    <p:cond delay="0"/>
                                  </p:stCondLst>
                                  <p:childTnLst>
                                    <p:set>
                                      <p:cBhvr>
                                        <p:cTn id="69" dur="1" fill="hold">
                                          <p:stCondLst>
                                            <p:cond delay="0"/>
                                          </p:stCondLst>
                                        </p:cTn>
                                        <p:tgtEl>
                                          <p:spTgt spid="660485">
                                            <p:txEl>
                                              <p:pRg st="7" end="7"/>
                                            </p:txEl>
                                          </p:spTgt>
                                        </p:tgtEl>
                                        <p:attrNameLst>
                                          <p:attrName>style.visibility</p:attrName>
                                        </p:attrNameLst>
                                      </p:cBhvr>
                                      <p:to>
                                        <p:strVal val="visible"/>
                                      </p:to>
                                    </p:set>
                                    <p:animEffect transition="in" filter="blinds(horizontal)">
                                      <p:cBhvr>
                                        <p:cTn id="70" dur="500"/>
                                        <p:tgtEl>
                                          <p:spTgt spid="660485">
                                            <p:txEl>
                                              <p:pRg st="7" end="7"/>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3" presetClass="entr" presetSubtype="10" fill="hold" nodeType="clickEffect">
                                  <p:stCondLst>
                                    <p:cond delay="0"/>
                                  </p:stCondLst>
                                  <p:childTnLst>
                                    <p:set>
                                      <p:cBhvr>
                                        <p:cTn id="74" dur="1" fill="hold">
                                          <p:stCondLst>
                                            <p:cond delay="0"/>
                                          </p:stCondLst>
                                        </p:cTn>
                                        <p:tgtEl>
                                          <p:spTgt spid="660485">
                                            <p:txEl>
                                              <p:pRg st="8" end="8"/>
                                            </p:txEl>
                                          </p:spTgt>
                                        </p:tgtEl>
                                        <p:attrNameLst>
                                          <p:attrName>style.visibility</p:attrName>
                                        </p:attrNameLst>
                                      </p:cBhvr>
                                      <p:to>
                                        <p:strVal val="visible"/>
                                      </p:to>
                                    </p:set>
                                    <p:animEffect transition="in" filter="blinds(horizontal)">
                                      <p:cBhvr>
                                        <p:cTn id="75" dur="500"/>
                                        <p:tgtEl>
                                          <p:spTgt spid="660485">
                                            <p:txEl>
                                              <p:pRg st="8" end="8"/>
                                            </p:txEl>
                                          </p:spTgt>
                                        </p:tgtEl>
                                      </p:cBhvr>
                                    </p:animEffect>
                                  </p:childTnLst>
                                </p:cTn>
                              </p:par>
                            </p:childTnLst>
                          </p:cTn>
                        </p:par>
                      </p:childTnLst>
                    </p:cTn>
                  </p:par>
                  <p:par>
                    <p:cTn id="76" fill="hold">
                      <p:stCondLst>
                        <p:cond delay="indefinite"/>
                      </p:stCondLst>
                      <p:childTnLst>
                        <p:par>
                          <p:cTn id="77" fill="hold">
                            <p:stCondLst>
                              <p:cond delay="0"/>
                            </p:stCondLst>
                            <p:childTnLst>
                              <p:par>
                                <p:cTn id="78" presetID="3" presetClass="entr" presetSubtype="10" fill="hold" nodeType="clickEffect">
                                  <p:stCondLst>
                                    <p:cond delay="0"/>
                                  </p:stCondLst>
                                  <p:childTnLst>
                                    <p:set>
                                      <p:cBhvr>
                                        <p:cTn id="79" dur="1" fill="hold">
                                          <p:stCondLst>
                                            <p:cond delay="0"/>
                                          </p:stCondLst>
                                        </p:cTn>
                                        <p:tgtEl>
                                          <p:spTgt spid="660487"/>
                                        </p:tgtEl>
                                        <p:attrNameLst>
                                          <p:attrName>style.visibility</p:attrName>
                                        </p:attrNameLst>
                                      </p:cBhvr>
                                      <p:to>
                                        <p:strVal val="visible"/>
                                      </p:to>
                                    </p:set>
                                    <p:animEffect transition="in" filter="blinds(horizontal)">
                                      <p:cBhvr>
                                        <p:cTn id="80" dur="500"/>
                                        <p:tgtEl>
                                          <p:spTgt spid="660487"/>
                                        </p:tgtEl>
                                      </p:cBhvr>
                                    </p:animEffect>
                                  </p:childTnLst>
                                </p:cTn>
                              </p:par>
                              <p:par>
                                <p:cTn id="81" presetID="3" presetClass="entr" presetSubtype="10" fill="hold" nodeType="withEffect">
                                  <p:stCondLst>
                                    <p:cond delay="0"/>
                                  </p:stCondLst>
                                  <p:childTnLst>
                                    <p:set>
                                      <p:cBhvr>
                                        <p:cTn id="82" dur="1" fill="hold">
                                          <p:stCondLst>
                                            <p:cond delay="0"/>
                                          </p:stCondLst>
                                        </p:cTn>
                                        <p:tgtEl>
                                          <p:spTgt spid="660488"/>
                                        </p:tgtEl>
                                        <p:attrNameLst>
                                          <p:attrName>style.visibility</p:attrName>
                                        </p:attrNameLst>
                                      </p:cBhvr>
                                      <p:to>
                                        <p:strVal val="visible"/>
                                      </p:to>
                                    </p:set>
                                    <p:animEffect transition="in" filter="blinds(horizontal)">
                                      <p:cBhvr>
                                        <p:cTn id="83" dur="500"/>
                                        <p:tgtEl>
                                          <p:spTgt spid="660488"/>
                                        </p:tgtEl>
                                      </p:cBhvr>
                                    </p:animEffect>
                                  </p:childTnLst>
                                </p:cTn>
                              </p:par>
                            </p:childTnLst>
                          </p:cTn>
                        </p:par>
                      </p:childTnLst>
                    </p:cTn>
                  </p:par>
                  <p:par>
                    <p:cTn id="84" fill="hold">
                      <p:stCondLst>
                        <p:cond delay="indefinite"/>
                      </p:stCondLst>
                      <p:childTnLst>
                        <p:par>
                          <p:cTn id="85" fill="hold">
                            <p:stCondLst>
                              <p:cond delay="0"/>
                            </p:stCondLst>
                            <p:childTnLst>
                              <p:par>
                                <p:cTn id="86" presetID="3" presetClass="entr" presetSubtype="10" fill="hold" grpId="0" nodeType="clickEffect">
                                  <p:stCondLst>
                                    <p:cond delay="0"/>
                                  </p:stCondLst>
                                  <p:childTnLst>
                                    <p:set>
                                      <p:cBhvr>
                                        <p:cTn id="87" dur="1" fill="hold">
                                          <p:stCondLst>
                                            <p:cond delay="0"/>
                                          </p:stCondLst>
                                        </p:cTn>
                                        <p:tgtEl>
                                          <p:spTgt spid="660494"/>
                                        </p:tgtEl>
                                        <p:attrNameLst>
                                          <p:attrName>style.visibility</p:attrName>
                                        </p:attrNameLst>
                                      </p:cBhvr>
                                      <p:to>
                                        <p:strVal val="visible"/>
                                      </p:to>
                                    </p:set>
                                    <p:animEffect transition="in" filter="blinds(horizontal)">
                                      <p:cBhvr>
                                        <p:cTn id="88" dur="500"/>
                                        <p:tgtEl>
                                          <p:spTgt spid="660494"/>
                                        </p:tgtEl>
                                      </p:cBhvr>
                                    </p:animEffect>
                                  </p:childTnLst>
                                </p:cTn>
                              </p:par>
                            </p:childTnLst>
                          </p:cTn>
                        </p:par>
                      </p:childTnLst>
                    </p:cTn>
                  </p:par>
                  <p:par>
                    <p:cTn id="89" fill="hold">
                      <p:stCondLst>
                        <p:cond delay="indefinite"/>
                      </p:stCondLst>
                      <p:childTnLst>
                        <p:par>
                          <p:cTn id="90" fill="hold">
                            <p:stCondLst>
                              <p:cond delay="0"/>
                            </p:stCondLst>
                            <p:childTnLst>
                              <p:par>
                                <p:cTn id="91" presetID="3" presetClass="entr" presetSubtype="10" fill="hold" grpId="0" nodeType="clickEffect">
                                  <p:stCondLst>
                                    <p:cond delay="0"/>
                                  </p:stCondLst>
                                  <p:childTnLst>
                                    <p:set>
                                      <p:cBhvr>
                                        <p:cTn id="92" dur="1" fill="hold">
                                          <p:stCondLst>
                                            <p:cond delay="0"/>
                                          </p:stCondLst>
                                        </p:cTn>
                                        <p:tgtEl>
                                          <p:spTgt spid="660496"/>
                                        </p:tgtEl>
                                        <p:attrNameLst>
                                          <p:attrName>style.visibility</p:attrName>
                                        </p:attrNameLst>
                                      </p:cBhvr>
                                      <p:to>
                                        <p:strVal val="visible"/>
                                      </p:to>
                                    </p:set>
                                    <p:animEffect transition="in" filter="blinds(horizontal)">
                                      <p:cBhvr>
                                        <p:cTn id="93" dur="500"/>
                                        <p:tgtEl>
                                          <p:spTgt spid="660496"/>
                                        </p:tgtEl>
                                      </p:cBhvr>
                                    </p:animEffect>
                                  </p:childTnLst>
                                </p:cTn>
                              </p:par>
                            </p:childTnLst>
                          </p:cTn>
                        </p:par>
                      </p:childTnLst>
                    </p:cTn>
                  </p:par>
                  <p:par>
                    <p:cTn id="94" fill="hold">
                      <p:stCondLst>
                        <p:cond delay="indefinite"/>
                      </p:stCondLst>
                      <p:childTnLst>
                        <p:par>
                          <p:cTn id="95" fill="hold">
                            <p:stCondLst>
                              <p:cond delay="0"/>
                            </p:stCondLst>
                            <p:childTnLst>
                              <p:par>
                                <p:cTn id="96" presetID="3" presetClass="entr" presetSubtype="10" fill="hold" grpId="0" nodeType="clickEffect">
                                  <p:stCondLst>
                                    <p:cond delay="0"/>
                                  </p:stCondLst>
                                  <p:childTnLst>
                                    <p:set>
                                      <p:cBhvr>
                                        <p:cTn id="97" dur="1" fill="hold">
                                          <p:stCondLst>
                                            <p:cond delay="0"/>
                                          </p:stCondLst>
                                        </p:cTn>
                                        <p:tgtEl>
                                          <p:spTgt spid="660498"/>
                                        </p:tgtEl>
                                        <p:attrNameLst>
                                          <p:attrName>style.visibility</p:attrName>
                                        </p:attrNameLst>
                                      </p:cBhvr>
                                      <p:to>
                                        <p:strVal val="visible"/>
                                      </p:to>
                                    </p:set>
                                    <p:animEffect transition="in" filter="blinds(horizontal)">
                                      <p:cBhvr>
                                        <p:cTn id="98" dur="500"/>
                                        <p:tgtEl>
                                          <p:spTgt spid="6604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0494" grpId="0"/>
      <p:bldP spid="660496" grpId="0"/>
      <p:bldP spid="660498"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p:cNvSpPr>
          <p:nvPr>
            <p:ph type="title"/>
          </p:nvPr>
        </p:nvSpPr>
        <p:spPr>
          <a:xfrm>
            <a:off x="711200" y="269875"/>
            <a:ext cx="6994525" cy="368300"/>
          </a:xfrm>
          <a:ln/>
        </p:spPr>
        <p:txBody>
          <a:bodyPr vert="horz" wrap="square" lIns="91440" tIns="45720" rIns="91440" bIns="45720" anchor="ctr" anchorCtr="0"/>
          <a:lstStyle/>
          <a:p>
            <a:pPr eaLnBrk="1" hangingPunct="1"/>
            <a:r>
              <a:rPr lang="en-US" altLang="zh-CN" dirty="0"/>
              <a:t>MIPS</a:t>
            </a:r>
            <a:r>
              <a:rPr lang="zh-CN" altLang="en-US" dirty="0"/>
              <a:t>程序和数据的存储器分配</a:t>
            </a:r>
          </a:p>
        </p:txBody>
      </p:sp>
      <p:sp>
        <p:nvSpPr>
          <p:cNvPr id="609287" name="Text Box 7"/>
          <p:cNvSpPr txBox="1"/>
          <p:nvPr/>
        </p:nvSpPr>
        <p:spPr>
          <a:xfrm>
            <a:off x="1376363" y="6264275"/>
            <a:ext cx="6030912" cy="415925"/>
          </a:xfrm>
          <a:prstGeom prst="rect">
            <a:avLst/>
          </a:prstGeom>
          <a:noFill/>
          <a:ln w="12700">
            <a:noFill/>
          </a:ln>
        </p:spPr>
        <p:txBody>
          <a:bodyPr lIns="63500" tIns="25400" rIns="63500" bIns="25400">
            <a:spAutoFit/>
          </a:bodyPr>
          <a:lstStyle/>
          <a:p>
            <a:pPr>
              <a:spcBef>
                <a:spcPct val="50000"/>
              </a:spcBef>
            </a:pPr>
            <a:r>
              <a:rPr lang="zh-CN" altLang="en-US" sz="2400" i="0" dirty="0">
                <a:solidFill>
                  <a:srgbClr val="B3110D"/>
                </a:solidFill>
                <a:latin typeface="Arial" panose="020B0604020202020204" pitchFamily="34" charset="0"/>
                <a:ea typeface="黑体" panose="02010609060101010101" pitchFamily="49" charset="-122"/>
              </a:rPr>
              <a:t>这就是每个进程的虚拟（逻辑）地址空间！</a:t>
            </a:r>
          </a:p>
        </p:txBody>
      </p:sp>
      <p:sp>
        <p:nvSpPr>
          <p:cNvPr id="609290" name="Text Box 10"/>
          <p:cNvSpPr txBox="1"/>
          <p:nvPr/>
        </p:nvSpPr>
        <p:spPr>
          <a:xfrm>
            <a:off x="250826" y="2259013"/>
            <a:ext cx="1125538" cy="2267287"/>
          </a:xfrm>
          <a:prstGeom prst="rect">
            <a:avLst/>
          </a:prstGeom>
          <a:noFill/>
          <a:ln w="12700">
            <a:noFill/>
          </a:ln>
        </p:spPr>
        <p:txBody>
          <a:bodyPr wrap="square" lIns="63500" tIns="25400" rIns="63500" bIns="25400">
            <a:spAutoFit/>
          </a:bodyPr>
          <a:lstStyle/>
          <a:p>
            <a:pPr>
              <a:spcBef>
                <a:spcPct val="50000"/>
              </a:spcBef>
            </a:pPr>
            <a:r>
              <a:rPr lang="zh-CN" altLang="en-US" sz="2400" i="0" dirty="0">
                <a:solidFill>
                  <a:srgbClr val="B3110D"/>
                </a:solidFill>
                <a:latin typeface="Arial" panose="020B0604020202020204" pitchFamily="34" charset="0"/>
                <a:ea typeface="黑体" panose="02010609060101010101" pitchFamily="49" charset="-122"/>
              </a:rPr>
              <a:t>每个用户程序都有相同的虚拟地址空间！</a:t>
            </a:r>
          </a:p>
        </p:txBody>
      </p:sp>
      <p:pic>
        <p:nvPicPr>
          <p:cNvPr id="191493" name="Picture 11"/>
          <p:cNvPicPr>
            <a:picLocks noChangeAspect="1"/>
          </p:cNvPicPr>
          <p:nvPr/>
        </p:nvPicPr>
        <p:blipFill>
          <a:blip r:embed="rId2"/>
          <a:stretch>
            <a:fillRect/>
          </a:stretch>
        </p:blipFill>
        <p:spPr>
          <a:xfrm>
            <a:off x="1376362" y="1042988"/>
            <a:ext cx="6770687" cy="5229225"/>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09287"/>
                                        </p:tgtEl>
                                        <p:attrNameLst>
                                          <p:attrName>style.visibility</p:attrName>
                                        </p:attrNameLst>
                                      </p:cBhvr>
                                      <p:to>
                                        <p:strVal val="visible"/>
                                      </p:to>
                                    </p:set>
                                    <p:animEffect transition="in" filter="blinds(horizontal)">
                                      <p:cBhvr>
                                        <p:cTn id="7" dur="500"/>
                                        <p:tgtEl>
                                          <p:spTgt spid="60928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09290"/>
                                        </p:tgtEl>
                                        <p:attrNameLst>
                                          <p:attrName>style.visibility</p:attrName>
                                        </p:attrNameLst>
                                      </p:cBhvr>
                                      <p:to>
                                        <p:strVal val="visible"/>
                                      </p:to>
                                    </p:set>
                                    <p:animEffect transition="in" filter="blinds(horizontal)">
                                      <p:cBhvr>
                                        <p:cTn id="12" dur="500"/>
                                        <p:tgtEl>
                                          <p:spTgt spid="6092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9287" grpId="0"/>
      <p:bldP spid="609290"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Grp="1"/>
          </p:cNvSpPr>
          <p:nvPr>
            <p:ph type="title"/>
          </p:nvPr>
        </p:nvSpPr>
        <p:spPr>
          <a:xfrm>
            <a:off x="688975" y="71438"/>
            <a:ext cx="7772400" cy="609600"/>
          </a:xfrm>
          <a:ln/>
        </p:spPr>
        <p:txBody>
          <a:bodyPr vert="horz" wrap="square" lIns="91440" tIns="45720" rIns="91440" bIns="45720" anchor="ctr" anchorCtr="0"/>
          <a:lstStyle/>
          <a:p>
            <a:pPr algn="l" eaLnBrk="1" hangingPunct="1"/>
            <a:r>
              <a:rPr lang="zh-CN" altLang="en-US" dirty="0"/>
              <a:t>                   虚拟存储器管理</a:t>
            </a:r>
          </a:p>
        </p:txBody>
      </p:sp>
      <p:sp>
        <p:nvSpPr>
          <p:cNvPr id="192515" name="Rectangle 3"/>
          <p:cNvSpPr/>
          <p:nvPr/>
        </p:nvSpPr>
        <p:spPr>
          <a:xfrm>
            <a:off x="228600" y="76200"/>
            <a:ext cx="8534400" cy="641350"/>
          </a:xfrm>
          <a:prstGeom prst="rect">
            <a:avLst/>
          </a:prstGeom>
          <a:noFill/>
          <a:ln w="9525">
            <a:noFill/>
          </a:ln>
        </p:spPr>
        <p:txBody>
          <a:bodyPr anchor="ctr" anchorCtr="0"/>
          <a:lstStyle/>
          <a:p>
            <a:pPr eaLnBrk="1" hangingPunct="1">
              <a:buNone/>
            </a:pPr>
            <a:endParaRPr lang="zh-CN" altLang="en-US" sz="3200" i="0" dirty="0">
              <a:solidFill>
                <a:srgbClr val="CC3300"/>
              </a:solidFill>
              <a:latin typeface="Times New Roman" panose="02020603050405020304" pitchFamily="18" charset="0"/>
              <a:ea typeface="宋体" panose="02010600030101010101" pitchFamily="2" charset="-122"/>
            </a:endParaRPr>
          </a:p>
        </p:txBody>
      </p:sp>
      <p:sp>
        <p:nvSpPr>
          <p:cNvPr id="192516" name="Rectangle 4"/>
          <p:cNvSpPr/>
          <p:nvPr/>
        </p:nvSpPr>
        <p:spPr>
          <a:xfrm>
            <a:off x="457200" y="990600"/>
            <a:ext cx="8458200" cy="4800600"/>
          </a:xfrm>
          <a:prstGeom prst="rect">
            <a:avLst/>
          </a:prstGeom>
          <a:noFill/>
          <a:ln w="9525">
            <a:noFill/>
          </a:ln>
        </p:spPr>
        <p:txBody>
          <a:bodyPr/>
          <a:lstStyle>
            <a:lvl1pPr marL="342900" indent="-342900" algn="l" rtl="0" fontAlgn="base">
              <a:spcBef>
                <a:spcPct val="20000"/>
              </a:spcBef>
              <a:spcAft>
                <a:spcPct val="0"/>
              </a:spcAft>
              <a:buClr>
                <a:schemeClr val="accent1"/>
              </a:buClr>
              <a:buSzPct val="80000"/>
              <a:buFont typeface="Wingdings" panose="05000000000000000000" pitchFamily="2" charset="2"/>
              <a:buChar char="u"/>
              <a:defRPr kumimoji="1" sz="2400" i="0" kern="1200">
                <a:solidFill>
                  <a:schemeClr val="tx1"/>
                </a:solidFill>
                <a:latin typeface="+mn-lt"/>
                <a:ea typeface="+mn-ea"/>
                <a:cs typeface="+mn-cs"/>
              </a:defRPr>
            </a:lvl1pPr>
            <a:lvl2pPr marL="742950" indent="-285750" algn="l" rtl="0" fontAlgn="base">
              <a:spcBef>
                <a:spcPct val="20000"/>
              </a:spcBef>
              <a:spcAft>
                <a:spcPct val="0"/>
              </a:spcAft>
              <a:buChar char="–"/>
              <a:defRPr kumimoji="1" sz="2000" b="1" kern="1200">
                <a:solidFill>
                  <a:srgbClr val="000099"/>
                </a:solidFill>
                <a:latin typeface="+mn-lt"/>
                <a:ea typeface="+mn-ea"/>
                <a:cs typeface="+mn-cs"/>
              </a:defRPr>
            </a:lvl2pPr>
            <a:lvl3pPr marL="1143000" indent="-228600" algn="l" rtl="0" fontAlgn="base">
              <a:spcBef>
                <a:spcPct val="20000"/>
              </a:spcBef>
              <a:spcAft>
                <a:spcPct val="0"/>
              </a:spcAft>
              <a:buChar char="•"/>
              <a:defRPr kumimoji="1" b="1" kern="1200">
                <a:solidFill>
                  <a:srgbClr val="CC3300"/>
                </a:solidFill>
                <a:latin typeface="+mn-lt"/>
                <a:ea typeface="+mn-ea"/>
                <a:cs typeface="+mn-cs"/>
              </a:defRPr>
            </a:lvl3pPr>
            <a:lvl4pPr marL="1600200" indent="-228600" algn="l" rtl="0" fontAlgn="base">
              <a:spcBef>
                <a:spcPct val="20000"/>
              </a:spcBef>
              <a:spcAft>
                <a:spcPct val="0"/>
              </a:spcAft>
              <a:buChar char="–"/>
              <a:defRPr kumimoji="1" sz="1600" b="1" kern="1200">
                <a:solidFill>
                  <a:srgbClr val="800000"/>
                </a:solidFill>
                <a:latin typeface="+mn-lt"/>
                <a:ea typeface="+mn-ea"/>
                <a:cs typeface="+mn-cs"/>
              </a:defRPr>
            </a:lvl4pPr>
            <a:lvl5pPr marL="2057400" indent="-228600" algn="l" rtl="0" fontAlgn="base">
              <a:spcBef>
                <a:spcPct val="20000"/>
              </a:spcBef>
              <a:spcAft>
                <a:spcPct val="0"/>
              </a:spcAft>
              <a:defRPr kumimoji="1" sz="1600" b="1" kern="1200">
                <a:solidFill>
                  <a:srgbClr val="800000"/>
                </a:solidFill>
                <a:latin typeface="+mn-lt"/>
                <a:ea typeface="+mn-ea"/>
                <a:cs typeface="+mn-cs"/>
              </a:defRPr>
            </a:lvl5pPr>
          </a:lstStyle>
          <a:p>
            <a:pPr marL="342900" lvl="0" indent="-342900" eaLnBrk="1" hangingPunct="1">
              <a:lnSpc>
                <a:spcPct val="115000"/>
              </a:lnSpc>
            </a:pPr>
            <a:endParaRPr lang="zh-CN" altLang="en-US" sz="2000" dirty="0">
              <a:solidFill>
                <a:schemeClr val="hlink"/>
              </a:solidFill>
              <a:ea typeface="Arial" panose="020B0604020202020204" pitchFamily="34" charset="0"/>
            </a:endParaRPr>
          </a:p>
        </p:txBody>
      </p:sp>
      <p:sp>
        <p:nvSpPr>
          <p:cNvPr id="499717" name="Rectangle 5"/>
          <p:cNvSpPr/>
          <p:nvPr/>
        </p:nvSpPr>
        <p:spPr>
          <a:xfrm>
            <a:off x="457200" y="954088"/>
            <a:ext cx="8255000" cy="3979862"/>
          </a:xfrm>
          <a:prstGeom prst="rect">
            <a:avLst/>
          </a:prstGeom>
          <a:noFill/>
          <a:ln w="9525">
            <a:noFill/>
          </a:ln>
        </p:spPr>
        <p:txBody>
          <a:bodyPr lIns="0" tIns="0" rIns="0" bIns="0">
            <a:spAutoFit/>
          </a:bodyPr>
          <a:lstStyle/>
          <a:p>
            <a:pPr eaLnBrk="1" hangingPunct="1">
              <a:spcBef>
                <a:spcPct val="50000"/>
              </a:spcBef>
              <a:buClr>
                <a:schemeClr val="accent1"/>
              </a:buClr>
              <a:buSzPct val="70000"/>
              <a:buFont typeface="Wingdings" panose="05000000000000000000" pitchFamily="2" charset="2"/>
              <a:buChar char="·"/>
            </a:pPr>
            <a:r>
              <a:rPr lang="zh-CN" altLang="en-US" sz="2400" i="0" dirty="0">
                <a:solidFill>
                  <a:schemeClr val="tx1"/>
                </a:solidFill>
                <a:latin typeface="黑体" panose="02010609060101010101" pitchFamily="49" charset="-122"/>
                <a:ea typeface="黑体" panose="02010609060101010101" pitchFamily="49" charset="-122"/>
              </a:rPr>
              <a:t>  实现虚拟存储器管理，需考虑：</a:t>
            </a:r>
          </a:p>
          <a:p>
            <a:pPr lvl="1" eaLnBrk="1" hangingPunct="1">
              <a:spcBef>
                <a:spcPct val="20000"/>
              </a:spcBef>
              <a:buClr>
                <a:schemeClr val="accent1"/>
              </a:buClr>
              <a:buSzPct val="70000"/>
              <a:buNone/>
            </a:pPr>
            <a:r>
              <a:rPr lang="zh-CN" altLang="en-US" sz="2000" i="0" dirty="0">
                <a:solidFill>
                  <a:schemeClr val="hlink"/>
                </a:solidFill>
                <a:latin typeface="Arial" panose="020B0604020202020204" pitchFamily="34" charset="0"/>
                <a:ea typeface="黑体" panose="02010609060101010101" pitchFamily="49" charset="-122"/>
              </a:rPr>
              <a:t>    </a:t>
            </a:r>
            <a:r>
              <a:rPr lang="zh-CN" altLang="en-US" sz="2200" i="0" dirty="0">
                <a:solidFill>
                  <a:srgbClr val="0000FF"/>
                </a:solidFill>
                <a:latin typeface="Arial" panose="020B0604020202020204" pitchFamily="34" charset="0"/>
                <a:ea typeface="黑体" panose="02010609060101010101" pitchFamily="49" charset="-122"/>
              </a:rPr>
              <a:t>块大小（在虚拟存储器中“块</a:t>
            </a:r>
            <a:r>
              <a:rPr lang="en-US" altLang="zh-CN" sz="2200" i="0" dirty="0">
                <a:solidFill>
                  <a:srgbClr val="0000FF"/>
                </a:solidFill>
                <a:latin typeface="Arial" panose="020B0604020202020204" pitchFamily="34" charset="0"/>
                <a:ea typeface="黑体" panose="02010609060101010101" pitchFamily="49" charset="-122"/>
              </a:rPr>
              <a:t>”</a:t>
            </a:r>
            <a:r>
              <a:rPr lang="zh-CN" altLang="en-US" sz="2200" i="0" dirty="0">
                <a:solidFill>
                  <a:srgbClr val="0000FF"/>
                </a:solidFill>
                <a:latin typeface="Arial" panose="020B0604020202020204" pitchFamily="34" charset="0"/>
                <a:ea typeface="黑体" panose="02010609060101010101" pitchFamily="49" charset="-122"/>
              </a:rPr>
              <a:t>被称为“页 </a:t>
            </a:r>
            <a:r>
              <a:rPr lang="en-US" altLang="zh-CN" sz="2200" i="0" dirty="0">
                <a:solidFill>
                  <a:srgbClr val="0000FF"/>
                </a:solidFill>
                <a:latin typeface="Arial" panose="020B0604020202020204" pitchFamily="34" charset="0"/>
                <a:ea typeface="黑体" panose="02010609060101010101" pitchFamily="49" charset="-122"/>
              </a:rPr>
              <a:t>/ Page”</a:t>
            </a:r>
            <a:r>
              <a:rPr lang="zh-CN" altLang="en-US" sz="2200" i="0" dirty="0">
                <a:solidFill>
                  <a:srgbClr val="0000FF"/>
                </a:solidFill>
                <a:latin typeface="Arial" panose="020B0604020202020204" pitchFamily="34" charset="0"/>
                <a:ea typeface="黑体" panose="02010609060101010101" pitchFamily="49" charset="-122"/>
              </a:rPr>
              <a:t>）应多大？</a:t>
            </a:r>
          </a:p>
          <a:p>
            <a:pPr lvl="1" eaLnBrk="1" hangingPunct="1">
              <a:spcBef>
                <a:spcPct val="20000"/>
              </a:spcBef>
              <a:buClr>
                <a:schemeClr val="accent1"/>
              </a:buClr>
              <a:buSzPct val="70000"/>
              <a:buNone/>
            </a:pPr>
            <a:r>
              <a:rPr lang="zh-CN" altLang="en-US" sz="2200" i="0" dirty="0">
                <a:solidFill>
                  <a:srgbClr val="0000FF"/>
                </a:solidFill>
                <a:latin typeface="Arial" panose="020B0604020202020204" pitchFamily="34" charset="0"/>
                <a:ea typeface="黑体" panose="02010609060101010101" pitchFamily="49" charset="-122"/>
              </a:rPr>
              <a:t>    主存与辅存的空间如何分区管理</a:t>
            </a:r>
            <a:r>
              <a:rPr lang="en-US" altLang="zh-CN" sz="2200" i="0" dirty="0">
                <a:solidFill>
                  <a:srgbClr val="0000FF"/>
                </a:solidFill>
                <a:latin typeface="Arial" panose="020B0604020202020204" pitchFamily="34" charset="0"/>
                <a:ea typeface="黑体" panose="02010609060101010101" pitchFamily="49" charset="-122"/>
              </a:rPr>
              <a:t>?</a:t>
            </a:r>
          </a:p>
          <a:p>
            <a:pPr lvl="1" eaLnBrk="1" hangingPunct="1">
              <a:spcBef>
                <a:spcPct val="20000"/>
              </a:spcBef>
              <a:buClr>
                <a:schemeClr val="accent1"/>
              </a:buClr>
              <a:buSzPct val="70000"/>
              <a:buNone/>
            </a:pPr>
            <a:r>
              <a:rPr lang="zh-CN" altLang="en-US" sz="2200" i="0" dirty="0">
                <a:solidFill>
                  <a:srgbClr val="0000FF"/>
                </a:solidFill>
                <a:latin typeface="Arial" panose="020B0604020202020204" pitchFamily="34" charset="0"/>
                <a:ea typeface="黑体" panose="02010609060101010101" pitchFamily="49" charset="-122"/>
              </a:rPr>
              <a:t>    程序块 </a:t>
            </a:r>
            <a:r>
              <a:rPr lang="en-US" altLang="zh-CN" sz="2200" i="0" dirty="0">
                <a:solidFill>
                  <a:srgbClr val="0000FF"/>
                </a:solidFill>
                <a:latin typeface="Arial" panose="020B0604020202020204" pitchFamily="34" charset="0"/>
                <a:ea typeface="黑体" panose="02010609060101010101" pitchFamily="49" charset="-122"/>
              </a:rPr>
              <a:t>/ </a:t>
            </a:r>
            <a:r>
              <a:rPr lang="zh-CN" altLang="en-US" sz="2200" i="0" dirty="0">
                <a:solidFill>
                  <a:srgbClr val="0000FF"/>
                </a:solidFill>
                <a:latin typeface="Arial" panose="020B0604020202020204" pitchFamily="34" charset="0"/>
                <a:ea typeface="黑体" panose="02010609060101010101" pitchFamily="49" charset="-122"/>
              </a:rPr>
              <a:t>存储块之间如何映像</a:t>
            </a:r>
            <a:r>
              <a:rPr lang="en-US" altLang="zh-CN" sz="2200" i="0" dirty="0">
                <a:solidFill>
                  <a:srgbClr val="0000FF"/>
                </a:solidFill>
                <a:latin typeface="Arial" panose="020B0604020202020204" pitchFamily="34" charset="0"/>
                <a:ea typeface="黑体" panose="02010609060101010101" pitchFamily="49" charset="-122"/>
              </a:rPr>
              <a:t>?</a:t>
            </a:r>
          </a:p>
          <a:p>
            <a:pPr lvl="1" eaLnBrk="1" hangingPunct="1">
              <a:spcBef>
                <a:spcPct val="20000"/>
              </a:spcBef>
              <a:buClr>
                <a:schemeClr val="accent1"/>
              </a:buClr>
              <a:buSzPct val="70000"/>
              <a:buNone/>
            </a:pPr>
            <a:r>
              <a:rPr lang="zh-CN" altLang="en-US" sz="2200" i="0" dirty="0">
                <a:solidFill>
                  <a:srgbClr val="0000FF"/>
                </a:solidFill>
                <a:latin typeface="Arial" panose="020B0604020202020204" pitchFamily="34" charset="0"/>
                <a:ea typeface="黑体" panose="02010609060101010101" pitchFamily="49" charset="-122"/>
              </a:rPr>
              <a:t>   逻辑地址和物理地址如何转换，转换速度如何提高</a:t>
            </a:r>
            <a:r>
              <a:rPr lang="en-US" altLang="zh-CN" sz="2200" i="0" dirty="0">
                <a:solidFill>
                  <a:srgbClr val="0000FF"/>
                </a:solidFill>
                <a:latin typeface="Arial" panose="020B0604020202020204" pitchFamily="34" charset="0"/>
                <a:ea typeface="黑体" panose="02010609060101010101" pitchFamily="49" charset="-122"/>
              </a:rPr>
              <a:t>?</a:t>
            </a:r>
          </a:p>
          <a:p>
            <a:pPr lvl="1" eaLnBrk="1" hangingPunct="1">
              <a:spcBef>
                <a:spcPct val="20000"/>
              </a:spcBef>
              <a:buClr>
                <a:schemeClr val="accent1"/>
              </a:buClr>
              <a:buSzPct val="70000"/>
              <a:buNone/>
            </a:pPr>
            <a:r>
              <a:rPr lang="zh-CN" altLang="en-US" sz="2200" i="0" dirty="0">
                <a:solidFill>
                  <a:srgbClr val="0000FF"/>
                </a:solidFill>
                <a:latin typeface="Arial" panose="020B0604020202020204" pitchFamily="34" charset="0"/>
                <a:ea typeface="黑体" panose="02010609060101010101" pitchFamily="49" charset="-122"/>
              </a:rPr>
              <a:t>   主存与辅存之间如何数据替换（与</a:t>
            </a:r>
            <a:r>
              <a:rPr lang="en-US" altLang="zh-CN" sz="2200" i="0" dirty="0">
                <a:solidFill>
                  <a:srgbClr val="0000FF"/>
                </a:solidFill>
                <a:latin typeface="Arial" panose="020B0604020202020204" pitchFamily="34" charset="0"/>
                <a:ea typeface="黑体" panose="02010609060101010101" pitchFamily="49" charset="-122"/>
              </a:rPr>
              <a:t>Cache</a:t>
            </a:r>
            <a:r>
              <a:rPr lang="zh-CN" altLang="en-US" sz="2200" i="0" dirty="0">
                <a:solidFill>
                  <a:srgbClr val="0000FF"/>
                </a:solidFill>
                <a:latin typeface="Arial" panose="020B0604020202020204" pitchFamily="34" charset="0"/>
                <a:ea typeface="黑体" panose="02010609060101010101" pitchFamily="49" charset="-122"/>
              </a:rPr>
              <a:t>所用策略相似）</a:t>
            </a:r>
            <a:r>
              <a:rPr lang="en-US" altLang="zh-CN" sz="2200" i="0" dirty="0">
                <a:solidFill>
                  <a:srgbClr val="0000FF"/>
                </a:solidFill>
                <a:latin typeface="Arial" panose="020B0604020202020204" pitchFamily="34" charset="0"/>
                <a:ea typeface="黑体" panose="02010609060101010101" pitchFamily="49" charset="-122"/>
              </a:rPr>
              <a:t>?</a:t>
            </a:r>
          </a:p>
          <a:p>
            <a:pPr lvl="1" eaLnBrk="1" hangingPunct="1">
              <a:spcBef>
                <a:spcPct val="20000"/>
              </a:spcBef>
              <a:buClr>
                <a:schemeClr val="accent1"/>
              </a:buClr>
              <a:buSzPct val="70000"/>
              <a:buNone/>
            </a:pPr>
            <a:r>
              <a:rPr lang="zh-CN" altLang="en-US" sz="2200" i="0" dirty="0">
                <a:solidFill>
                  <a:srgbClr val="0000FF"/>
                </a:solidFill>
                <a:latin typeface="Arial" panose="020B0604020202020204" pitchFamily="34" charset="0"/>
                <a:ea typeface="黑体" panose="02010609060101010101" pitchFamily="49" charset="-122"/>
              </a:rPr>
              <a:t>    页表如何实现，页表项中要记录哪些信息</a:t>
            </a:r>
            <a:r>
              <a:rPr lang="en-US" altLang="zh-CN" sz="2200" i="0" dirty="0">
                <a:solidFill>
                  <a:srgbClr val="0000FF"/>
                </a:solidFill>
                <a:latin typeface="Arial" panose="020B0604020202020204" pitchFamily="34" charset="0"/>
                <a:ea typeface="黑体" panose="02010609060101010101" pitchFamily="49" charset="-122"/>
              </a:rPr>
              <a:t>?</a:t>
            </a:r>
          </a:p>
          <a:p>
            <a:pPr lvl="1" eaLnBrk="1" hangingPunct="1">
              <a:spcBef>
                <a:spcPct val="20000"/>
              </a:spcBef>
              <a:buClr>
                <a:schemeClr val="accent1"/>
              </a:buClr>
              <a:buSzPct val="70000"/>
              <a:buNone/>
            </a:pPr>
            <a:r>
              <a:rPr lang="zh-CN" altLang="en-US" sz="2200" i="0" dirty="0">
                <a:solidFill>
                  <a:srgbClr val="0000FF"/>
                </a:solidFill>
                <a:latin typeface="Arial" panose="020B0604020202020204" pitchFamily="34" charset="0"/>
                <a:ea typeface="黑体" panose="02010609060101010101" pitchFamily="49" charset="-122"/>
              </a:rPr>
              <a:t>    如何加快访问页表的速度</a:t>
            </a:r>
            <a:r>
              <a:rPr lang="en-US" altLang="zh-CN" sz="2200" i="0" dirty="0">
                <a:solidFill>
                  <a:srgbClr val="0000FF"/>
                </a:solidFill>
                <a:latin typeface="Arial" panose="020B0604020202020204" pitchFamily="34" charset="0"/>
                <a:ea typeface="黑体" panose="02010609060101010101" pitchFamily="49" charset="-122"/>
              </a:rPr>
              <a:t>?</a:t>
            </a:r>
          </a:p>
          <a:p>
            <a:pPr lvl="1" eaLnBrk="1" hangingPunct="1">
              <a:spcBef>
                <a:spcPct val="20000"/>
              </a:spcBef>
              <a:buClr>
                <a:schemeClr val="accent1"/>
              </a:buClr>
              <a:buSzPct val="70000"/>
              <a:buNone/>
            </a:pPr>
            <a:r>
              <a:rPr lang="zh-CN" altLang="en-US" sz="2200" i="0" dirty="0">
                <a:solidFill>
                  <a:srgbClr val="0000FF"/>
                </a:solidFill>
                <a:latin typeface="Arial" panose="020B0604020202020204" pitchFamily="34" charset="0"/>
                <a:ea typeface="黑体" panose="02010609060101010101" pitchFamily="49" charset="-122"/>
              </a:rPr>
              <a:t>    如果要找的内容不在主存，怎么办</a:t>
            </a:r>
            <a:r>
              <a:rPr lang="en-US" altLang="zh-CN" sz="2200" i="0" dirty="0">
                <a:solidFill>
                  <a:srgbClr val="0000FF"/>
                </a:solidFill>
                <a:latin typeface="Arial" panose="020B0604020202020204" pitchFamily="34" charset="0"/>
                <a:ea typeface="黑体" panose="02010609060101010101" pitchFamily="49" charset="-122"/>
              </a:rPr>
              <a:t>?</a:t>
            </a:r>
          </a:p>
          <a:p>
            <a:pPr lvl="1" eaLnBrk="1" hangingPunct="1">
              <a:spcBef>
                <a:spcPct val="20000"/>
              </a:spcBef>
              <a:buClr>
                <a:schemeClr val="accent1"/>
              </a:buClr>
              <a:buSzPct val="70000"/>
              <a:buNone/>
            </a:pPr>
            <a:r>
              <a:rPr lang="zh-CN" altLang="en-US" sz="2200" i="0" dirty="0">
                <a:solidFill>
                  <a:srgbClr val="0000FF"/>
                </a:solidFill>
                <a:latin typeface="Arial" panose="020B0604020202020204" pitchFamily="34" charset="0"/>
                <a:ea typeface="黑体" panose="02010609060101010101" pitchFamily="49" charset="-122"/>
              </a:rPr>
              <a:t>    如何保护进程各自的存储区不被其他进程访问</a:t>
            </a:r>
            <a:r>
              <a:rPr lang="en-US" altLang="zh-CN" sz="2200" i="0" dirty="0">
                <a:solidFill>
                  <a:srgbClr val="0000FF"/>
                </a:solidFill>
                <a:latin typeface="Arial" panose="020B0604020202020204" pitchFamily="34" charset="0"/>
                <a:ea typeface="黑体" panose="02010609060101010101" pitchFamily="49" charset="-122"/>
              </a:rPr>
              <a:t>?</a:t>
            </a:r>
          </a:p>
        </p:txBody>
      </p:sp>
      <p:sp>
        <p:nvSpPr>
          <p:cNvPr id="499720" name="Rectangle 8"/>
          <p:cNvSpPr/>
          <p:nvPr/>
        </p:nvSpPr>
        <p:spPr>
          <a:xfrm>
            <a:off x="444500" y="5349875"/>
            <a:ext cx="4572000" cy="838200"/>
          </a:xfrm>
          <a:prstGeom prst="rect">
            <a:avLst/>
          </a:prstGeom>
          <a:noFill/>
          <a:ln w="9525">
            <a:noFill/>
          </a:ln>
        </p:spPr>
        <p:txBody>
          <a:bodyPr lIns="0" tIns="0" rIns="0" bIns="0">
            <a:spAutoFit/>
          </a:bodyPr>
          <a:lstStyle/>
          <a:p>
            <a:pPr lvl="1" eaLnBrk="1" hangingPunct="1">
              <a:spcBef>
                <a:spcPct val="50000"/>
              </a:spcBef>
              <a:buClr>
                <a:schemeClr val="accent1"/>
              </a:buClr>
              <a:buSzPct val="80000"/>
              <a:buFont typeface="Wingdings" panose="05000000000000000000" pitchFamily="2" charset="2"/>
              <a:buChar char="·"/>
            </a:pPr>
            <a:r>
              <a:rPr lang="zh-CN" altLang="en-US" i="0" dirty="0">
                <a:solidFill>
                  <a:srgbClr val="000099"/>
                </a:solidFill>
                <a:latin typeface="Arial" panose="020B0604020202020204" pitchFamily="34" charset="0"/>
                <a:ea typeface="宋体" panose="02010600030101010101" pitchFamily="2" charset="-122"/>
              </a:rPr>
              <a:t>  </a:t>
            </a:r>
            <a:r>
              <a:rPr lang="zh-CN" altLang="en-US" sz="2200" i="0" dirty="0">
                <a:solidFill>
                  <a:schemeClr val="tx1"/>
                </a:solidFill>
                <a:latin typeface="Arial" panose="020B0604020202020204" pitchFamily="34" charset="0"/>
                <a:ea typeface="黑体" panose="02010609060101010101" pitchFamily="49" charset="-122"/>
              </a:rPr>
              <a:t>有三种虚拟存储器实现方式：</a:t>
            </a:r>
          </a:p>
          <a:p>
            <a:pPr lvl="1" eaLnBrk="1" hangingPunct="1">
              <a:spcBef>
                <a:spcPct val="50000"/>
              </a:spcBef>
              <a:buClr>
                <a:schemeClr val="accent1"/>
              </a:buClr>
              <a:buFont typeface="Wingdings" panose="05000000000000000000" pitchFamily="2" charset="2"/>
            </a:pPr>
            <a:r>
              <a:rPr lang="zh-CN" altLang="en-US" sz="2200" i="0" dirty="0">
                <a:solidFill>
                  <a:srgbClr val="CC3300"/>
                </a:solidFill>
                <a:latin typeface="Arial" panose="020B0604020202020204" pitchFamily="34" charset="0"/>
                <a:ea typeface="黑体" panose="02010609060101010101" pitchFamily="49" charset="-122"/>
              </a:rPr>
              <a:t>     分页式、分段式、段页式</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99717">
                                            <p:txEl>
                                              <p:pRg st="1" end="1"/>
                                            </p:txEl>
                                          </p:spTgt>
                                        </p:tgtEl>
                                        <p:attrNameLst>
                                          <p:attrName>style.visibility</p:attrName>
                                        </p:attrNameLst>
                                      </p:cBhvr>
                                      <p:to>
                                        <p:strVal val="visible"/>
                                      </p:to>
                                    </p:set>
                                    <p:animEffect transition="in" filter="blinds(horizontal)">
                                      <p:cBhvr>
                                        <p:cTn id="7" dur="500"/>
                                        <p:tgtEl>
                                          <p:spTgt spid="499717">
                                            <p:txEl>
                                              <p:pRg st="1" end="1"/>
                                            </p:txEl>
                                          </p:spTgt>
                                        </p:tgtEl>
                                      </p:cBhvr>
                                    </p:animEffect>
                                  </p:childTnLst>
                                  <p:subTnLst>
                                    <p:animClr clrSpc="rgb" dir="cw">
                                      <p:cBhvr override="childStyle">
                                        <p:cTn dur="1" fill="hold" display="0" masterRel="nextClick" afterEffect="1"/>
                                        <p:tgtEl>
                                          <p:spTgt spid="499717">
                                            <p:txEl>
                                              <p:pRg st="1" end="1"/>
                                            </p:txEl>
                                          </p:spTgt>
                                        </p:tgtEl>
                                        <p:attrNameLst>
                                          <p:attrName>ppt_c</p:attrName>
                                        </p:attrNameLst>
                                      </p:cBhvr>
                                      <p:to>
                                        <a:schemeClr val="accent1"/>
                                      </p:to>
                                    </p:animClr>
                                  </p:sub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99717">
                                            <p:txEl>
                                              <p:pRg st="2" end="2"/>
                                            </p:txEl>
                                          </p:spTgt>
                                        </p:tgtEl>
                                        <p:attrNameLst>
                                          <p:attrName>style.visibility</p:attrName>
                                        </p:attrNameLst>
                                      </p:cBhvr>
                                      <p:to>
                                        <p:strVal val="visible"/>
                                      </p:to>
                                    </p:set>
                                    <p:animEffect transition="in" filter="blinds(horizontal)">
                                      <p:cBhvr>
                                        <p:cTn id="12" dur="500"/>
                                        <p:tgtEl>
                                          <p:spTgt spid="499717">
                                            <p:txEl>
                                              <p:pRg st="2" end="2"/>
                                            </p:txEl>
                                          </p:spTgt>
                                        </p:tgtEl>
                                      </p:cBhvr>
                                    </p:animEffect>
                                  </p:childTnLst>
                                  <p:subTnLst>
                                    <p:animClr clrSpc="rgb" dir="cw">
                                      <p:cBhvr override="childStyle">
                                        <p:cTn dur="1" fill="hold" display="0" masterRel="nextClick" afterEffect="1"/>
                                        <p:tgtEl>
                                          <p:spTgt spid="499717">
                                            <p:txEl>
                                              <p:pRg st="2" end="2"/>
                                            </p:txEl>
                                          </p:spTgt>
                                        </p:tgtEl>
                                        <p:attrNameLst>
                                          <p:attrName>ppt_c</p:attrName>
                                        </p:attrNameLst>
                                      </p:cBhvr>
                                      <p:to>
                                        <a:schemeClr val="accent1"/>
                                      </p:to>
                                    </p:animClr>
                                  </p:sub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499717">
                                            <p:txEl>
                                              <p:pRg st="3" end="3"/>
                                            </p:txEl>
                                          </p:spTgt>
                                        </p:tgtEl>
                                        <p:attrNameLst>
                                          <p:attrName>style.visibility</p:attrName>
                                        </p:attrNameLst>
                                      </p:cBhvr>
                                      <p:to>
                                        <p:strVal val="visible"/>
                                      </p:to>
                                    </p:set>
                                    <p:animEffect transition="in" filter="blinds(horizontal)">
                                      <p:cBhvr>
                                        <p:cTn id="17" dur="500"/>
                                        <p:tgtEl>
                                          <p:spTgt spid="499717">
                                            <p:txEl>
                                              <p:pRg st="3" end="3"/>
                                            </p:txEl>
                                          </p:spTgt>
                                        </p:tgtEl>
                                      </p:cBhvr>
                                    </p:animEffect>
                                  </p:childTnLst>
                                  <p:subTnLst>
                                    <p:animClr clrSpc="rgb" dir="cw">
                                      <p:cBhvr override="childStyle">
                                        <p:cTn dur="1" fill="hold" display="0" masterRel="nextClick" afterEffect="1"/>
                                        <p:tgtEl>
                                          <p:spTgt spid="499717">
                                            <p:txEl>
                                              <p:pRg st="3" end="3"/>
                                            </p:txEl>
                                          </p:spTgt>
                                        </p:tgtEl>
                                        <p:attrNameLst>
                                          <p:attrName>ppt_c</p:attrName>
                                        </p:attrNameLst>
                                      </p:cBhvr>
                                      <p:to>
                                        <a:schemeClr val="accent1"/>
                                      </p:to>
                                    </p:animClr>
                                  </p:sub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499717">
                                            <p:txEl>
                                              <p:pRg st="4" end="4"/>
                                            </p:txEl>
                                          </p:spTgt>
                                        </p:tgtEl>
                                        <p:attrNameLst>
                                          <p:attrName>style.visibility</p:attrName>
                                        </p:attrNameLst>
                                      </p:cBhvr>
                                      <p:to>
                                        <p:strVal val="visible"/>
                                      </p:to>
                                    </p:set>
                                    <p:animEffect transition="in" filter="blinds(horizontal)">
                                      <p:cBhvr>
                                        <p:cTn id="22" dur="500"/>
                                        <p:tgtEl>
                                          <p:spTgt spid="499717">
                                            <p:txEl>
                                              <p:pRg st="4" end="4"/>
                                            </p:txEl>
                                          </p:spTgt>
                                        </p:tgtEl>
                                      </p:cBhvr>
                                    </p:animEffect>
                                  </p:childTnLst>
                                  <p:subTnLst>
                                    <p:animClr clrSpc="rgb" dir="cw">
                                      <p:cBhvr override="childStyle">
                                        <p:cTn dur="1" fill="hold" display="0" masterRel="nextClick" afterEffect="1"/>
                                        <p:tgtEl>
                                          <p:spTgt spid="499717">
                                            <p:txEl>
                                              <p:pRg st="4" end="4"/>
                                            </p:txEl>
                                          </p:spTgt>
                                        </p:tgtEl>
                                        <p:attrNameLst>
                                          <p:attrName>ppt_c</p:attrName>
                                        </p:attrNameLst>
                                      </p:cBhvr>
                                      <p:to>
                                        <a:schemeClr val="accent1"/>
                                      </p:to>
                                    </p:animClr>
                                  </p:sub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499717">
                                            <p:txEl>
                                              <p:pRg st="5" end="5"/>
                                            </p:txEl>
                                          </p:spTgt>
                                        </p:tgtEl>
                                        <p:attrNameLst>
                                          <p:attrName>style.visibility</p:attrName>
                                        </p:attrNameLst>
                                      </p:cBhvr>
                                      <p:to>
                                        <p:strVal val="visible"/>
                                      </p:to>
                                    </p:set>
                                    <p:animEffect transition="in" filter="blinds(horizontal)">
                                      <p:cBhvr>
                                        <p:cTn id="27" dur="500"/>
                                        <p:tgtEl>
                                          <p:spTgt spid="499717">
                                            <p:txEl>
                                              <p:pRg st="5" end="5"/>
                                            </p:txEl>
                                          </p:spTgt>
                                        </p:tgtEl>
                                      </p:cBhvr>
                                    </p:animEffect>
                                  </p:childTnLst>
                                  <p:subTnLst>
                                    <p:animClr clrSpc="rgb" dir="cw">
                                      <p:cBhvr override="childStyle">
                                        <p:cTn dur="1" fill="hold" display="0" masterRel="nextClick" afterEffect="1"/>
                                        <p:tgtEl>
                                          <p:spTgt spid="499717">
                                            <p:txEl>
                                              <p:pRg st="5" end="5"/>
                                            </p:txEl>
                                          </p:spTgt>
                                        </p:tgtEl>
                                        <p:attrNameLst>
                                          <p:attrName>ppt_c</p:attrName>
                                        </p:attrNameLst>
                                      </p:cBhvr>
                                      <p:to>
                                        <a:schemeClr val="accent1"/>
                                      </p:to>
                                    </p:animClr>
                                  </p:sub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499717">
                                            <p:txEl>
                                              <p:pRg st="6" end="6"/>
                                            </p:txEl>
                                          </p:spTgt>
                                        </p:tgtEl>
                                        <p:attrNameLst>
                                          <p:attrName>style.visibility</p:attrName>
                                        </p:attrNameLst>
                                      </p:cBhvr>
                                      <p:to>
                                        <p:strVal val="visible"/>
                                      </p:to>
                                    </p:set>
                                    <p:animEffect transition="in" filter="blinds(horizontal)">
                                      <p:cBhvr>
                                        <p:cTn id="32" dur="500"/>
                                        <p:tgtEl>
                                          <p:spTgt spid="499717">
                                            <p:txEl>
                                              <p:pRg st="6" end="6"/>
                                            </p:txEl>
                                          </p:spTgt>
                                        </p:tgtEl>
                                      </p:cBhvr>
                                    </p:animEffect>
                                  </p:childTnLst>
                                  <p:subTnLst>
                                    <p:animClr clrSpc="rgb" dir="cw">
                                      <p:cBhvr override="childStyle">
                                        <p:cTn dur="1" fill="hold" display="0" masterRel="nextClick" afterEffect="1"/>
                                        <p:tgtEl>
                                          <p:spTgt spid="499717">
                                            <p:txEl>
                                              <p:pRg st="6" end="6"/>
                                            </p:txEl>
                                          </p:spTgt>
                                        </p:tgtEl>
                                        <p:attrNameLst>
                                          <p:attrName>ppt_c</p:attrName>
                                        </p:attrNameLst>
                                      </p:cBhvr>
                                      <p:to>
                                        <a:schemeClr val="accent1"/>
                                      </p:to>
                                    </p:animClr>
                                  </p:sub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499717">
                                            <p:txEl>
                                              <p:pRg st="7" end="7"/>
                                            </p:txEl>
                                          </p:spTgt>
                                        </p:tgtEl>
                                        <p:attrNameLst>
                                          <p:attrName>style.visibility</p:attrName>
                                        </p:attrNameLst>
                                      </p:cBhvr>
                                      <p:to>
                                        <p:strVal val="visible"/>
                                      </p:to>
                                    </p:set>
                                    <p:animEffect transition="in" filter="blinds(horizontal)">
                                      <p:cBhvr>
                                        <p:cTn id="37" dur="500"/>
                                        <p:tgtEl>
                                          <p:spTgt spid="499717">
                                            <p:txEl>
                                              <p:pRg st="7" end="7"/>
                                            </p:txEl>
                                          </p:spTgt>
                                        </p:tgtEl>
                                      </p:cBhvr>
                                    </p:animEffect>
                                  </p:childTnLst>
                                  <p:subTnLst>
                                    <p:animClr clrSpc="rgb" dir="cw">
                                      <p:cBhvr override="childStyle">
                                        <p:cTn dur="1" fill="hold" display="0" masterRel="nextClick" afterEffect="1"/>
                                        <p:tgtEl>
                                          <p:spTgt spid="499717">
                                            <p:txEl>
                                              <p:pRg st="7" end="7"/>
                                            </p:txEl>
                                          </p:spTgt>
                                        </p:tgtEl>
                                        <p:attrNameLst>
                                          <p:attrName>ppt_c</p:attrName>
                                        </p:attrNameLst>
                                      </p:cBhvr>
                                      <p:to>
                                        <a:schemeClr val="accent1"/>
                                      </p:to>
                                    </p:animClr>
                                  </p:sub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499717">
                                            <p:txEl>
                                              <p:pRg st="8" end="8"/>
                                            </p:txEl>
                                          </p:spTgt>
                                        </p:tgtEl>
                                        <p:attrNameLst>
                                          <p:attrName>style.visibility</p:attrName>
                                        </p:attrNameLst>
                                      </p:cBhvr>
                                      <p:to>
                                        <p:strVal val="visible"/>
                                      </p:to>
                                    </p:set>
                                    <p:animEffect transition="in" filter="blinds(horizontal)">
                                      <p:cBhvr>
                                        <p:cTn id="42" dur="500"/>
                                        <p:tgtEl>
                                          <p:spTgt spid="499717">
                                            <p:txEl>
                                              <p:pRg st="8" end="8"/>
                                            </p:txEl>
                                          </p:spTgt>
                                        </p:tgtEl>
                                      </p:cBhvr>
                                    </p:animEffect>
                                  </p:childTnLst>
                                  <p:subTnLst>
                                    <p:animClr clrSpc="rgb" dir="cw">
                                      <p:cBhvr override="childStyle">
                                        <p:cTn dur="1" fill="hold" display="0" masterRel="nextClick" afterEffect="1"/>
                                        <p:tgtEl>
                                          <p:spTgt spid="499717">
                                            <p:txEl>
                                              <p:pRg st="8" end="8"/>
                                            </p:txEl>
                                          </p:spTgt>
                                        </p:tgtEl>
                                        <p:attrNameLst>
                                          <p:attrName>ppt_c</p:attrName>
                                        </p:attrNameLst>
                                      </p:cBhvr>
                                      <p:to>
                                        <a:schemeClr val="accent1"/>
                                      </p:to>
                                    </p:animClr>
                                  </p:sub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499717">
                                            <p:txEl>
                                              <p:pRg st="9" end="9"/>
                                            </p:txEl>
                                          </p:spTgt>
                                        </p:tgtEl>
                                        <p:attrNameLst>
                                          <p:attrName>style.visibility</p:attrName>
                                        </p:attrNameLst>
                                      </p:cBhvr>
                                      <p:to>
                                        <p:strVal val="visible"/>
                                      </p:to>
                                    </p:set>
                                    <p:animEffect transition="in" filter="blinds(horizontal)">
                                      <p:cBhvr>
                                        <p:cTn id="47" dur="500"/>
                                        <p:tgtEl>
                                          <p:spTgt spid="499717">
                                            <p:txEl>
                                              <p:pRg st="9" end="9"/>
                                            </p:txEl>
                                          </p:spTgt>
                                        </p:tgtEl>
                                      </p:cBhvr>
                                    </p:animEffect>
                                  </p:childTnLst>
                                  <p:subTnLst>
                                    <p:animClr clrSpc="rgb" dir="cw">
                                      <p:cBhvr override="childStyle">
                                        <p:cTn dur="1" fill="hold" display="0" masterRel="nextClick" afterEffect="1"/>
                                        <p:tgtEl>
                                          <p:spTgt spid="499717">
                                            <p:txEl>
                                              <p:pRg st="9" end="9"/>
                                            </p:txEl>
                                          </p:spTgt>
                                        </p:tgtEl>
                                        <p:attrNameLst>
                                          <p:attrName>ppt_c</p:attrName>
                                        </p:attrNameLst>
                                      </p:cBhvr>
                                      <p:to>
                                        <a:schemeClr val="accent1"/>
                                      </p:to>
                                    </p:animClr>
                                  </p:sub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499720"/>
                                        </p:tgtEl>
                                        <p:attrNameLst>
                                          <p:attrName>style.visibility</p:attrName>
                                        </p:attrNameLst>
                                      </p:cBhvr>
                                      <p:to>
                                        <p:strVal val="visible"/>
                                      </p:to>
                                    </p:set>
                                    <p:animEffect transition="in" filter="blinds(horizontal)">
                                      <p:cBhvr>
                                        <p:cTn id="52" dur="500"/>
                                        <p:tgtEl>
                                          <p:spTgt spid="499720"/>
                                        </p:tgtEl>
                                      </p:cBhvr>
                                    </p:animEffect>
                                  </p:childTnLst>
                                  <p:subTnLst>
                                    <p:animClr clrSpc="rgb" dir="cw">
                                      <p:cBhvr override="childStyle">
                                        <p:cTn dur="1" fill="hold" display="0" masterRel="nextClick" afterEffect="1"/>
                                        <p:tgtEl>
                                          <p:spTgt spid="499720"/>
                                        </p:tgtEl>
                                        <p:attrNameLst>
                                          <p:attrName>ppt_c</p:attrName>
                                        </p:attrNameLst>
                                      </p:cBhvr>
                                      <p:to>
                                        <a:schemeClr val="accent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9720"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2"/>
          <p:cNvSpPr>
            <a:spLocks noGrp="1"/>
          </p:cNvSpPr>
          <p:nvPr>
            <p:ph type="title"/>
          </p:nvPr>
        </p:nvSpPr>
        <p:spPr>
          <a:xfrm>
            <a:off x="701675" y="188913"/>
            <a:ext cx="7772400" cy="641350"/>
          </a:xfrm>
          <a:ln/>
        </p:spPr>
        <p:txBody>
          <a:bodyPr vert="horz" wrap="square" lIns="91440" tIns="45720" rIns="91440" bIns="45720" anchor="ctr" anchorCtr="0"/>
          <a:lstStyle/>
          <a:p>
            <a:pPr eaLnBrk="1" hangingPunct="1"/>
            <a:r>
              <a:rPr lang="zh-CN" altLang="en-US" dirty="0"/>
              <a:t>主存</a:t>
            </a:r>
            <a:r>
              <a:rPr lang="en-US" altLang="zh-CN" dirty="0"/>
              <a:t>-</a:t>
            </a:r>
            <a:r>
              <a:rPr lang="zh-CN" altLang="en-US" dirty="0"/>
              <a:t>磁盘层次</a:t>
            </a:r>
          </a:p>
        </p:txBody>
      </p:sp>
      <p:sp>
        <p:nvSpPr>
          <p:cNvPr id="500866" name="Text Box 130"/>
          <p:cNvSpPr txBox="1"/>
          <p:nvPr/>
        </p:nvSpPr>
        <p:spPr>
          <a:xfrm>
            <a:off x="971550" y="1268413"/>
            <a:ext cx="6796088" cy="3176587"/>
          </a:xfrm>
          <a:prstGeom prst="rect">
            <a:avLst/>
          </a:prstGeom>
          <a:noFill/>
          <a:ln w="9525">
            <a:noFill/>
          </a:ln>
        </p:spPr>
        <p:txBody>
          <a:bodyPr lIns="0" tIns="0" rIns="0" bIns="0">
            <a:spAutoFit/>
          </a:bodyPr>
          <a:lstStyle/>
          <a:p>
            <a:pPr eaLnBrk="1" hangingPunct="1">
              <a:lnSpc>
                <a:spcPct val="120000"/>
              </a:lnSpc>
              <a:spcBef>
                <a:spcPct val="30000"/>
              </a:spcBef>
              <a:buNone/>
            </a:pPr>
            <a:r>
              <a:rPr lang="zh-CN" altLang="en-US" sz="2400" i="0" dirty="0">
                <a:solidFill>
                  <a:srgbClr val="0000FF"/>
                </a:solidFill>
                <a:latin typeface="Arial" panose="020B0604020202020204" pitchFamily="34" charset="0"/>
                <a:ea typeface="黑体" panose="02010609060101010101" pitchFamily="49" charset="-122"/>
              </a:rPr>
              <a:t>和</a:t>
            </a:r>
            <a:r>
              <a:rPr lang="en-US" altLang="zh-CN" sz="2400" i="0" dirty="0">
                <a:solidFill>
                  <a:srgbClr val="0000FF"/>
                </a:solidFill>
                <a:latin typeface="Arial" panose="020B0604020202020204" pitchFamily="34" charset="0"/>
                <a:ea typeface="黑体" panose="02010609060101010101" pitchFamily="49" charset="-122"/>
              </a:rPr>
              <a:t>CPU</a:t>
            </a:r>
            <a:r>
              <a:rPr lang="zh-CN" altLang="en-US" sz="2400" i="0" dirty="0">
                <a:solidFill>
                  <a:srgbClr val="0000FF"/>
                </a:solidFill>
                <a:latin typeface="Arial" panose="020B0604020202020204" pitchFamily="34" charset="0"/>
                <a:ea typeface="黑体" panose="02010609060101010101" pitchFamily="49" charset="-122"/>
              </a:rPr>
              <a:t>（</a:t>
            </a:r>
            <a:r>
              <a:rPr lang="en-US" altLang="zh-CN" sz="2400" i="0" dirty="0">
                <a:solidFill>
                  <a:srgbClr val="0000FF"/>
                </a:solidFill>
                <a:latin typeface="Arial" panose="020B0604020202020204" pitchFamily="34" charset="0"/>
                <a:ea typeface="黑体" panose="02010609060101010101" pitchFamily="49" charset="-122"/>
              </a:rPr>
              <a:t>Cache</a:t>
            </a:r>
            <a:r>
              <a:rPr lang="zh-CN" altLang="en-US" sz="2400" i="0" dirty="0">
                <a:solidFill>
                  <a:srgbClr val="0000FF"/>
                </a:solidFill>
                <a:latin typeface="Arial" panose="020B0604020202020204" pitchFamily="34" charset="0"/>
                <a:ea typeface="黑体" panose="02010609060101010101" pitchFamily="49" charset="-122"/>
              </a:rPr>
              <a:t>）和主存层次相比：</a:t>
            </a:r>
          </a:p>
          <a:p>
            <a:pPr eaLnBrk="1" hangingPunct="1">
              <a:lnSpc>
                <a:spcPct val="120000"/>
              </a:lnSpc>
              <a:spcBef>
                <a:spcPct val="30000"/>
              </a:spcBef>
              <a:buNone/>
            </a:pPr>
            <a:r>
              <a:rPr lang="zh-CN" altLang="en-US" sz="2400" i="0" dirty="0">
                <a:solidFill>
                  <a:srgbClr val="CC0000"/>
                </a:solidFill>
                <a:latin typeface="Arial" panose="020B0604020202020204" pitchFamily="34" charset="0"/>
                <a:ea typeface="黑体" panose="02010609060101010101" pitchFamily="49" charset="-122"/>
              </a:rPr>
              <a:t>页大小比</a:t>
            </a:r>
            <a:r>
              <a:rPr lang="en-US" altLang="zh-CN" sz="2400" i="0" dirty="0">
                <a:solidFill>
                  <a:srgbClr val="CC0000"/>
                </a:solidFill>
                <a:latin typeface="Arial" panose="020B0604020202020204" pitchFamily="34" charset="0"/>
                <a:ea typeface="黑体" panose="02010609060101010101" pitchFamily="49" charset="-122"/>
              </a:rPr>
              <a:t>Cache</a:t>
            </a:r>
            <a:r>
              <a:rPr lang="zh-CN" altLang="en-US" sz="2400" i="0" dirty="0">
                <a:solidFill>
                  <a:srgbClr val="CC0000"/>
                </a:solidFill>
                <a:latin typeface="Arial" panose="020B0604020202020204" pitchFamily="34" charset="0"/>
                <a:ea typeface="黑体" panose="02010609060101010101" pitchFamily="49" charset="-122"/>
              </a:rPr>
              <a:t>中</a:t>
            </a:r>
            <a:r>
              <a:rPr lang="en-US" altLang="zh-CN" sz="2400" i="0" dirty="0">
                <a:solidFill>
                  <a:srgbClr val="CC0000"/>
                </a:solidFill>
                <a:latin typeface="Arial" panose="020B0604020202020204" pitchFamily="34" charset="0"/>
                <a:ea typeface="黑体" panose="02010609060101010101" pitchFamily="49" charset="-122"/>
              </a:rPr>
              <a:t>Block</a:t>
            </a:r>
            <a:r>
              <a:rPr lang="zh-CN" altLang="en-US" sz="2400" i="0" dirty="0">
                <a:solidFill>
                  <a:srgbClr val="CC0000"/>
                </a:solidFill>
                <a:latin typeface="Arial" panose="020B0604020202020204" pitchFamily="34" charset="0"/>
                <a:ea typeface="黑体" panose="02010609060101010101" pitchFamily="49" charset="-122"/>
              </a:rPr>
              <a:t>大得多！</a:t>
            </a:r>
            <a:r>
              <a:rPr lang="en-US" altLang="zh-CN" sz="2400" i="0" dirty="0">
                <a:solidFill>
                  <a:srgbClr val="CC0000"/>
                </a:solidFill>
                <a:latin typeface="Arial" panose="020B0604020202020204" pitchFamily="34" charset="0"/>
                <a:ea typeface="黑体" panose="02010609060101010101" pitchFamily="49" charset="-122"/>
              </a:rPr>
              <a:t>2KB~64KB</a:t>
            </a:r>
          </a:p>
          <a:p>
            <a:pPr eaLnBrk="1" hangingPunct="1">
              <a:lnSpc>
                <a:spcPct val="120000"/>
              </a:lnSpc>
              <a:spcBef>
                <a:spcPct val="30000"/>
              </a:spcBef>
              <a:buNone/>
            </a:pPr>
            <a:r>
              <a:rPr lang="zh-CN" altLang="en-US" sz="2400" i="0" dirty="0">
                <a:solidFill>
                  <a:srgbClr val="CC0000"/>
                </a:solidFill>
                <a:latin typeface="Arial" panose="020B0604020202020204" pitchFamily="34" charset="0"/>
                <a:ea typeface="黑体" panose="02010609060101010101" pitchFamily="49" charset="-122"/>
              </a:rPr>
              <a:t>采用全相联映射！</a:t>
            </a:r>
            <a:r>
              <a:rPr lang="en-US" altLang="zh-CN" sz="2400" i="0" dirty="0">
                <a:solidFill>
                  <a:srgbClr val="CC0000"/>
                </a:solidFill>
                <a:latin typeface="Arial" panose="020B0604020202020204" pitchFamily="34" charset="0"/>
                <a:ea typeface="黑体" panose="02010609060101010101" pitchFamily="49" charset="-122"/>
              </a:rPr>
              <a:t>Why?</a:t>
            </a:r>
          </a:p>
          <a:p>
            <a:pPr eaLnBrk="1" hangingPunct="1">
              <a:lnSpc>
                <a:spcPct val="120000"/>
              </a:lnSpc>
              <a:spcBef>
                <a:spcPct val="30000"/>
              </a:spcBef>
              <a:buNone/>
            </a:pPr>
            <a:r>
              <a:rPr lang="zh-CN" altLang="en-US" sz="2400" i="0" dirty="0">
                <a:solidFill>
                  <a:srgbClr val="CC0000"/>
                </a:solidFill>
                <a:latin typeface="Arial" panose="020B0604020202020204" pitchFamily="34" charset="0"/>
                <a:ea typeface="黑体" panose="02010609060101010101" pitchFamily="49" charset="-122"/>
              </a:rPr>
              <a:t>通过软件来处理“缺页”！</a:t>
            </a:r>
            <a:r>
              <a:rPr lang="en-US" altLang="zh-CN" sz="2400" i="0" dirty="0">
                <a:solidFill>
                  <a:srgbClr val="CC0000"/>
                </a:solidFill>
                <a:latin typeface="Arial" panose="020B0604020202020204" pitchFamily="34" charset="0"/>
                <a:ea typeface="黑体" panose="02010609060101010101" pitchFamily="49" charset="-122"/>
              </a:rPr>
              <a:t>Why?</a:t>
            </a:r>
          </a:p>
          <a:p>
            <a:pPr eaLnBrk="1" hangingPunct="1">
              <a:lnSpc>
                <a:spcPct val="120000"/>
              </a:lnSpc>
              <a:spcBef>
                <a:spcPct val="30000"/>
              </a:spcBef>
              <a:buNone/>
            </a:pPr>
            <a:r>
              <a:rPr lang="zh-CN" altLang="en-US" sz="2400" i="0" dirty="0">
                <a:solidFill>
                  <a:srgbClr val="CC0000"/>
                </a:solidFill>
                <a:latin typeface="Arial" panose="020B0604020202020204" pitchFamily="34" charset="0"/>
                <a:ea typeface="黑体" panose="02010609060101010101" pitchFamily="49" charset="-122"/>
              </a:rPr>
              <a:t>采用</a:t>
            </a:r>
            <a:r>
              <a:rPr lang="en-US" altLang="zh-CN" sz="2400" i="0" dirty="0">
                <a:solidFill>
                  <a:srgbClr val="CC0000"/>
                </a:solidFill>
                <a:latin typeface="Arial" panose="020B0604020202020204" pitchFamily="34" charset="0"/>
                <a:ea typeface="黑体" panose="02010609060101010101" pitchFamily="49" charset="-122"/>
              </a:rPr>
              <a:t>Write Back</a:t>
            </a:r>
            <a:r>
              <a:rPr lang="zh-CN" altLang="en-US" sz="2400" i="0" dirty="0">
                <a:solidFill>
                  <a:srgbClr val="CC0000"/>
                </a:solidFill>
                <a:latin typeface="Arial" panose="020B0604020202020204" pitchFamily="34" charset="0"/>
                <a:ea typeface="黑体" panose="02010609060101010101" pitchFamily="49" charset="-122"/>
              </a:rPr>
              <a:t>写策略！ </a:t>
            </a:r>
            <a:r>
              <a:rPr lang="en-US" altLang="zh-CN" sz="2400" i="0" dirty="0">
                <a:solidFill>
                  <a:srgbClr val="CC0000"/>
                </a:solidFill>
                <a:latin typeface="Arial" panose="020B0604020202020204" pitchFamily="34" charset="0"/>
                <a:ea typeface="黑体" panose="02010609060101010101" pitchFamily="49" charset="-122"/>
              </a:rPr>
              <a:t>Why?</a:t>
            </a:r>
          </a:p>
          <a:p>
            <a:pPr eaLnBrk="1" hangingPunct="1">
              <a:lnSpc>
                <a:spcPct val="120000"/>
              </a:lnSpc>
              <a:spcBef>
                <a:spcPct val="30000"/>
              </a:spcBef>
              <a:buNone/>
            </a:pPr>
            <a:r>
              <a:rPr lang="zh-CN" altLang="en-US" sz="2400" i="0" dirty="0">
                <a:solidFill>
                  <a:srgbClr val="CC0000"/>
                </a:solidFill>
                <a:latin typeface="Arial" panose="020B0604020202020204" pitchFamily="34" charset="0"/>
                <a:ea typeface="黑体" panose="02010609060101010101" pitchFamily="49" charset="-122"/>
              </a:rPr>
              <a:t>地址转换用硬件实现！</a:t>
            </a:r>
            <a:r>
              <a:rPr lang="en-US" altLang="zh-CN" sz="2400" i="0" dirty="0">
                <a:solidFill>
                  <a:srgbClr val="CC0000"/>
                </a:solidFill>
                <a:latin typeface="Arial" panose="020B0604020202020204" pitchFamily="34" charset="0"/>
                <a:ea typeface="黑体" panose="02010609060101010101" pitchFamily="49" charset="-122"/>
              </a:rPr>
              <a:t>Why?</a:t>
            </a:r>
            <a:endParaRPr lang="zh-CN" altLang="en-US" sz="2400" i="0" dirty="0">
              <a:solidFill>
                <a:srgbClr val="CC0000"/>
              </a:solidFill>
              <a:latin typeface="Arial" panose="020B0604020202020204" pitchFamily="34" charset="0"/>
              <a:ea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00866">
                                            <p:txEl>
                                              <p:pRg st="0" end="0"/>
                                            </p:txEl>
                                          </p:spTgt>
                                        </p:tgtEl>
                                        <p:attrNameLst>
                                          <p:attrName>style.visibility</p:attrName>
                                        </p:attrNameLst>
                                      </p:cBhvr>
                                      <p:to>
                                        <p:strVal val="visible"/>
                                      </p:to>
                                    </p:set>
                                    <p:animEffect transition="in" filter="blinds(horizontal)">
                                      <p:cBhvr>
                                        <p:cTn id="7" dur="500"/>
                                        <p:tgtEl>
                                          <p:spTgt spid="50086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00866">
                                            <p:txEl>
                                              <p:pRg st="1" end="1"/>
                                            </p:txEl>
                                          </p:spTgt>
                                        </p:tgtEl>
                                        <p:attrNameLst>
                                          <p:attrName>style.visibility</p:attrName>
                                        </p:attrNameLst>
                                      </p:cBhvr>
                                      <p:to>
                                        <p:strVal val="visible"/>
                                      </p:to>
                                    </p:set>
                                    <p:animEffect transition="in" filter="blinds(horizontal)">
                                      <p:cBhvr>
                                        <p:cTn id="12" dur="500"/>
                                        <p:tgtEl>
                                          <p:spTgt spid="500866">
                                            <p:txEl>
                                              <p:pRg st="1" end="1"/>
                                            </p:txEl>
                                          </p:spTgt>
                                        </p:tgtEl>
                                      </p:cBhvr>
                                    </p:animEffect>
                                  </p:childTnLst>
                                  <p:subTnLst>
                                    <p:animClr clrSpc="rgb" dir="cw">
                                      <p:cBhvr override="childStyle">
                                        <p:cTn dur="1" fill="hold" display="0" masterRel="nextClick" afterEffect="1"/>
                                        <p:tgtEl>
                                          <p:spTgt spid="500866">
                                            <p:txEl>
                                              <p:pRg st="1" end="1"/>
                                            </p:txEl>
                                          </p:spTgt>
                                        </p:tgtEl>
                                        <p:attrNameLst>
                                          <p:attrName>ppt_c</p:attrName>
                                        </p:attrNameLst>
                                      </p:cBhvr>
                                      <p:to>
                                        <a:srgbClr val="663300"/>
                                      </p:to>
                                    </p:animClr>
                                  </p:sub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500866">
                                            <p:txEl>
                                              <p:pRg st="2" end="2"/>
                                            </p:txEl>
                                          </p:spTgt>
                                        </p:tgtEl>
                                        <p:attrNameLst>
                                          <p:attrName>style.visibility</p:attrName>
                                        </p:attrNameLst>
                                      </p:cBhvr>
                                      <p:to>
                                        <p:strVal val="visible"/>
                                      </p:to>
                                    </p:set>
                                    <p:animEffect transition="in" filter="blinds(horizontal)">
                                      <p:cBhvr>
                                        <p:cTn id="17" dur="500"/>
                                        <p:tgtEl>
                                          <p:spTgt spid="500866">
                                            <p:txEl>
                                              <p:pRg st="2" end="2"/>
                                            </p:txEl>
                                          </p:spTgt>
                                        </p:tgtEl>
                                      </p:cBhvr>
                                    </p:animEffect>
                                  </p:childTnLst>
                                  <p:subTnLst>
                                    <p:animClr clrSpc="rgb" dir="cw">
                                      <p:cBhvr override="childStyle">
                                        <p:cTn dur="1" fill="hold" display="0" masterRel="nextClick" afterEffect="1"/>
                                        <p:tgtEl>
                                          <p:spTgt spid="500866">
                                            <p:txEl>
                                              <p:pRg st="2" end="2"/>
                                            </p:txEl>
                                          </p:spTgt>
                                        </p:tgtEl>
                                        <p:attrNameLst>
                                          <p:attrName>ppt_c</p:attrName>
                                        </p:attrNameLst>
                                      </p:cBhvr>
                                      <p:to>
                                        <a:srgbClr val="663300"/>
                                      </p:to>
                                    </p:animClr>
                                  </p:sub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500866">
                                            <p:txEl>
                                              <p:pRg st="3" end="3"/>
                                            </p:txEl>
                                          </p:spTgt>
                                        </p:tgtEl>
                                        <p:attrNameLst>
                                          <p:attrName>style.visibility</p:attrName>
                                        </p:attrNameLst>
                                      </p:cBhvr>
                                      <p:to>
                                        <p:strVal val="visible"/>
                                      </p:to>
                                    </p:set>
                                    <p:animEffect transition="in" filter="blinds(horizontal)">
                                      <p:cBhvr>
                                        <p:cTn id="22" dur="500"/>
                                        <p:tgtEl>
                                          <p:spTgt spid="500866">
                                            <p:txEl>
                                              <p:pRg st="3" end="3"/>
                                            </p:txEl>
                                          </p:spTgt>
                                        </p:tgtEl>
                                      </p:cBhvr>
                                    </p:animEffect>
                                  </p:childTnLst>
                                  <p:subTnLst>
                                    <p:animClr clrSpc="rgb" dir="cw">
                                      <p:cBhvr override="childStyle">
                                        <p:cTn dur="1" fill="hold" display="0" masterRel="nextClick" afterEffect="1"/>
                                        <p:tgtEl>
                                          <p:spTgt spid="500866">
                                            <p:txEl>
                                              <p:pRg st="3" end="3"/>
                                            </p:txEl>
                                          </p:spTgt>
                                        </p:tgtEl>
                                        <p:attrNameLst>
                                          <p:attrName>ppt_c</p:attrName>
                                        </p:attrNameLst>
                                      </p:cBhvr>
                                      <p:to>
                                        <a:srgbClr val="663300"/>
                                      </p:to>
                                    </p:animClr>
                                  </p:sub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500866">
                                            <p:txEl>
                                              <p:pRg st="4" end="4"/>
                                            </p:txEl>
                                          </p:spTgt>
                                        </p:tgtEl>
                                        <p:attrNameLst>
                                          <p:attrName>style.visibility</p:attrName>
                                        </p:attrNameLst>
                                      </p:cBhvr>
                                      <p:to>
                                        <p:strVal val="visible"/>
                                      </p:to>
                                    </p:set>
                                    <p:animEffect transition="in" filter="blinds(horizontal)">
                                      <p:cBhvr>
                                        <p:cTn id="27" dur="500"/>
                                        <p:tgtEl>
                                          <p:spTgt spid="500866">
                                            <p:txEl>
                                              <p:pRg st="4" end="4"/>
                                            </p:txEl>
                                          </p:spTgt>
                                        </p:tgtEl>
                                      </p:cBhvr>
                                    </p:animEffect>
                                  </p:childTnLst>
                                  <p:subTnLst>
                                    <p:animClr clrSpc="rgb" dir="cw">
                                      <p:cBhvr override="childStyle">
                                        <p:cTn dur="1" fill="hold" display="0" masterRel="nextClick" afterEffect="1"/>
                                        <p:tgtEl>
                                          <p:spTgt spid="500866">
                                            <p:txEl>
                                              <p:pRg st="4" end="4"/>
                                            </p:txEl>
                                          </p:spTgt>
                                        </p:tgtEl>
                                        <p:attrNameLst>
                                          <p:attrName>ppt_c</p:attrName>
                                        </p:attrNameLst>
                                      </p:cBhvr>
                                      <p:to>
                                        <a:srgbClr val="663300"/>
                                      </p:to>
                                    </p:animClr>
                                  </p:sub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500866">
                                            <p:txEl>
                                              <p:pRg st="5" end="5"/>
                                            </p:txEl>
                                          </p:spTgt>
                                        </p:tgtEl>
                                        <p:attrNameLst>
                                          <p:attrName>style.visibility</p:attrName>
                                        </p:attrNameLst>
                                      </p:cBhvr>
                                      <p:to>
                                        <p:strVal val="visible"/>
                                      </p:to>
                                    </p:set>
                                    <p:animEffect transition="in" filter="blinds(horizontal)">
                                      <p:cBhvr>
                                        <p:cTn id="32" dur="500"/>
                                        <p:tgtEl>
                                          <p:spTgt spid="500866">
                                            <p:txEl>
                                              <p:pRg st="5" end="5"/>
                                            </p:txEl>
                                          </p:spTgt>
                                        </p:tgtEl>
                                      </p:cBhvr>
                                    </p:animEffect>
                                  </p:childTnLst>
                                  <p:subTnLst>
                                    <p:animClr clrSpc="rgb" dir="cw">
                                      <p:cBhvr override="childStyle">
                                        <p:cTn dur="1" fill="hold" display="0" masterRel="nextClick" afterEffect="1"/>
                                        <p:tgtEl>
                                          <p:spTgt spid="500866">
                                            <p:txEl>
                                              <p:pRg st="5" end="5"/>
                                            </p:txEl>
                                          </p:spTgt>
                                        </p:tgtEl>
                                        <p:attrNameLst>
                                          <p:attrName>ppt_c</p:attrName>
                                        </p:attrNameLst>
                                      </p:cBhvr>
                                      <p:to>
                                        <a:srgbClr val="663300"/>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30"/>
          <p:cNvPicPr>
            <a:picLocks noChangeAspect="1"/>
          </p:cNvPicPr>
          <p:nvPr/>
        </p:nvPicPr>
        <p:blipFill>
          <a:blip r:embed="rId4"/>
          <a:stretch>
            <a:fillRect/>
          </a:stretch>
        </p:blipFill>
        <p:spPr>
          <a:xfrm>
            <a:off x="2343150" y="814388"/>
            <a:ext cx="6556375" cy="4024312"/>
          </a:xfrm>
          <a:prstGeom prst="rect">
            <a:avLst/>
          </a:prstGeom>
          <a:noFill/>
          <a:ln w="9525">
            <a:noFill/>
          </a:ln>
        </p:spPr>
      </p:pic>
      <p:sp>
        <p:nvSpPr>
          <p:cNvPr id="118787" name="Rectangle 2"/>
          <p:cNvSpPr txBox="1"/>
          <p:nvPr/>
        </p:nvSpPr>
        <p:spPr>
          <a:xfrm>
            <a:off x="590550" y="100013"/>
            <a:ext cx="7848600" cy="609600"/>
          </a:xfrm>
          <a:prstGeom prst="rect">
            <a:avLst/>
          </a:prstGeom>
          <a:noFill/>
          <a:ln w="9525">
            <a:noFill/>
          </a:ln>
        </p:spPr>
        <p:txBody>
          <a:bodyPr/>
          <a:lstStyle/>
          <a:p>
            <a:pPr eaLnBrk="1" hangingPunct="1"/>
            <a:r>
              <a:rPr lang="zh-CN" altLang="en-US" sz="3600" b="1" dirty="0">
                <a:solidFill>
                  <a:srgbClr val="000000"/>
                </a:solidFill>
                <a:latin typeface="Times New Roman" panose="02020603050405020304" pitchFamily="18" charset="0"/>
              </a:rPr>
              <a:t>页式虚拟存储器构成</a:t>
            </a:r>
            <a:r>
              <a:rPr lang="zh-CN" altLang="en-US" sz="3600" b="1" dirty="0">
                <a:solidFill>
                  <a:srgbClr val="000000"/>
                </a:solidFill>
                <a:latin typeface="黑体" panose="02010609060101010101" pitchFamily="49" charset="-122"/>
              </a:rPr>
              <a:t> </a:t>
            </a:r>
          </a:p>
        </p:txBody>
      </p:sp>
      <p:graphicFrame>
        <p:nvGraphicFramePr>
          <p:cNvPr id="118788" name="Object 3"/>
          <p:cNvGraphicFramePr>
            <a:graphicFrameLocks noChangeAspect="1"/>
          </p:cNvGraphicFramePr>
          <p:nvPr/>
        </p:nvGraphicFramePr>
        <p:xfrm>
          <a:off x="214313" y="3387725"/>
          <a:ext cx="3546475" cy="3111500"/>
        </p:xfrm>
        <a:graphic>
          <a:graphicData uri="http://schemas.openxmlformats.org/presentationml/2006/ole">
            <mc:AlternateContent xmlns:mc="http://schemas.openxmlformats.org/markup-compatibility/2006">
              <mc:Choice xmlns:v="urn:schemas-microsoft-com:vml" Requires="v">
                <p:oleObj spid="_x0000_s7173" r:id="rId5" imgW="1129665" imgH="989965" progId="Equation.DSMT4">
                  <p:embed/>
                </p:oleObj>
              </mc:Choice>
              <mc:Fallback>
                <p:oleObj r:id="rId5" imgW="1129665" imgH="989965" progId="Equation.DSMT4">
                  <p:embed/>
                  <p:pic>
                    <p:nvPicPr>
                      <p:cNvPr id="118788" name="Object 3"/>
                      <p:cNvPicPr/>
                      <p:nvPr/>
                    </p:nvPicPr>
                    <p:blipFill>
                      <a:blip r:embed="rId6"/>
                      <a:stretch>
                        <a:fillRect/>
                      </a:stretch>
                    </p:blipFill>
                    <p:spPr>
                      <a:xfrm>
                        <a:off x="214313" y="3387725"/>
                        <a:ext cx="3546475" cy="3111500"/>
                      </a:xfrm>
                      <a:prstGeom prst="rect">
                        <a:avLst/>
                      </a:prstGeom>
                      <a:noFill/>
                      <a:ln w="38100">
                        <a:noFill/>
                        <a:miter/>
                      </a:ln>
                    </p:spPr>
                  </p:pic>
                </p:oleObj>
              </mc:Fallback>
            </mc:AlternateContent>
          </a:graphicData>
        </a:graphic>
      </p:graphicFrame>
      <p:sp>
        <p:nvSpPr>
          <p:cNvPr id="2" name="文本框 1"/>
          <p:cNvSpPr txBox="1"/>
          <p:nvPr/>
        </p:nvSpPr>
        <p:spPr>
          <a:xfrm>
            <a:off x="3829050" y="5121275"/>
            <a:ext cx="5208588" cy="1354138"/>
          </a:xfrm>
          <a:prstGeom prst="rect">
            <a:avLst/>
          </a:prstGeom>
          <a:noFill/>
          <a:ln w="9525">
            <a:noFill/>
          </a:ln>
        </p:spPr>
        <p:txBody>
          <a:bodyPr>
            <a:spAutoFit/>
          </a:bodyPr>
          <a:lstStyle/>
          <a:p>
            <a:pPr>
              <a:spcBef>
                <a:spcPts val="1200"/>
              </a:spcBef>
            </a:pPr>
            <a:r>
              <a:rPr lang="zh-CN" altLang="en-US" sz="2400" dirty="0">
                <a:latin typeface="Times New Roman" panose="02020603050405020304" pitchFamily="18" charset="0"/>
              </a:rPr>
              <a:t>问题</a:t>
            </a:r>
            <a:r>
              <a:rPr lang="en-US" altLang="zh-CN" sz="2400" dirty="0">
                <a:latin typeface="Times New Roman" panose="02020603050405020304" pitchFamily="18" charset="0"/>
              </a:rPr>
              <a:t>1</a:t>
            </a:r>
            <a:r>
              <a:rPr lang="zh-CN" altLang="en-US" sz="2400" dirty="0">
                <a:latin typeface="Times New Roman" panose="02020603050405020304" pitchFamily="18" charset="0"/>
              </a:rPr>
              <a:t>：如何将大的多用户虚拟空间压缩装入到小的主存空间？</a:t>
            </a:r>
            <a:endParaRPr lang="en-US" altLang="zh-CN" sz="2400" dirty="0">
              <a:latin typeface="Times New Roman" panose="02020603050405020304" pitchFamily="18" charset="0"/>
            </a:endParaRPr>
          </a:p>
          <a:p>
            <a:pPr>
              <a:spcBef>
                <a:spcPts val="1200"/>
              </a:spcBef>
            </a:pPr>
            <a:r>
              <a:rPr lang="zh-CN" altLang="en-US" sz="2400" dirty="0">
                <a:latin typeface="Times New Roman" panose="02020603050405020304" pitchFamily="18" charset="0"/>
              </a:rPr>
              <a:t>问题</a:t>
            </a:r>
            <a:r>
              <a:rPr lang="en-US" altLang="zh-CN" sz="2400" dirty="0">
                <a:latin typeface="Times New Roman" panose="02020603050405020304" pitchFamily="18" charset="0"/>
              </a:rPr>
              <a:t>2</a:t>
            </a:r>
            <a:r>
              <a:rPr lang="zh-CN" altLang="en-US" sz="2400" dirty="0">
                <a:latin typeface="Times New Roman" panose="02020603050405020304" pitchFamily="18" charset="0"/>
              </a:rPr>
              <a:t>：虚地址</a:t>
            </a:r>
            <a:r>
              <a:rPr lang="en-US" altLang="zh-CN" sz="2400" dirty="0">
                <a:latin typeface="Times New Roman" panose="02020603050405020304" pitchFamily="18" charset="0"/>
              </a:rPr>
              <a:t>N</a:t>
            </a:r>
            <a:r>
              <a:rPr lang="en-US" altLang="zh-CN" sz="2400" baseline="-25000" dirty="0">
                <a:latin typeface="Times New Roman" panose="02020603050405020304" pitchFamily="18" charset="0"/>
              </a:rPr>
              <a:t>s</a:t>
            </a:r>
            <a:r>
              <a:rPr lang="zh-CN" altLang="en-US" sz="2400" dirty="0">
                <a:latin typeface="Times New Roman" panose="02020603050405020304" pitchFamily="18" charset="0"/>
              </a:rPr>
              <a:t>变换成主存地址</a:t>
            </a:r>
            <a:r>
              <a:rPr lang="en-US" altLang="zh-CN" sz="2400" dirty="0">
                <a:latin typeface="Times New Roman" panose="02020603050405020304" pitchFamily="18" charset="0"/>
              </a:rPr>
              <a:t>n</a:t>
            </a:r>
            <a:r>
              <a:rPr lang="en-US" altLang="zh-CN" sz="2400" baseline="-25000" dirty="0">
                <a:latin typeface="Times New Roman" panose="02020603050405020304" pitchFamily="18" charset="0"/>
              </a:rPr>
              <a:t>p</a:t>
            </a:r>
            <a:r>
              <a:rPr lang="zh-CN" altLang="en-US" sz="2400" dirty="0">
                <a:latin typeface="Times New Roman" panose="02020603050405020304" pitchFamily="18" charset="0"/>
              </a:rPr>
              <a:t>？</a:t>
            </a:r>
            <a:endParaRPr lang="zh-CN" altLang="en-US" sz="2400" baseline="-25000" dirty="0">
              <a:latin typeface="Times New Roman" panose="02020603050405020304" pitchFamily="18" charset="0"/>
            </a:endParaRPr>
          </a:p>
        </p:txBody>
      </p:sp>
      <mc:AlternateContent xmlns:mc="http://schemas.openxmlformats.org/markup-compatibility/2006" xmlns:p14="http://schemas.microsoft.com/office/powerpoint/2010/main">
        <mc:Choice Requires="p14">
          <p:contentPart p14:bwMode="auto" r:id="rId7">
            <p14:nvContentPartPr>
              <p14:cNvPr id="4" name="墨迹 3"/>
              <p14:cNvContentPartPr/>
              <p14:nvPr/>
            </p14:nvContentPartPr>
            <p14:xfrm>
              <a:off x="4641850" y="2628900"/>
              <a:ext cx="298450" cy="360"/>
            </p14:xfrm>
          </p:contentPart>
        </mc:Choice>
        <mc:Fallback xmlns="">
          <p:pic>
            <p:nvPicPr>
              <p:cNvPr id="4" name="墨迹 3"/>
            </p:nvPicPr>
            <p:blipFill>
              <a:blip r:embed="rId8"/>
            </p:blipFill>
            <p:spPr>
              <a:xfrm>
                <a:off x="4641850" y="2628900"/>
                <a:ext cx="298450" cy="360"/>
              </a:xfrm>
              <a:prstGeom prst="rect"/>
            </p:spPr>
          </p:pic>
        </mc:Fallback>
      </mc:AlternateContent>
      <mc:AlternateContent xmlns:mc="http://schemas.openxmlformats.org/markup-compatibility/2006" xmlns:p14="http://schemas.microsoft.com/office/powerpoint/2010/main">
        <mc:Choice Requires="p14">
          <p:contentPart p14:bwMode="auto" r:id="rId9">
            <p14:nvContentPartPr>
              <p14:cNvPr id="5" name="墨迹 4"/>
              <p14:cNvContentPartPr/>
              <p14:nvPr/>
            </p14:nvContentPartPr>
            <p14:xfrm>
              <a:off x="5657850" y="2584450"/>
              <a:ext cx="495300" cy="6350"/>
            </p14:xfrm>
          </p:contentPart>
        </mc:Choice>
        <mc:Fallback xmlns="">
          <p:pic>
            <p:nvPicPr>
              <p:cNvPr id="5" name="墨迹 4"/>
            </p:nvPicPr>
            <p:blipFill>
              <a:blip r:embed="rId10"/>
            </p:blipFill>
            <p:spPr>
              <a:xfrm>
                <a:off x="5657850" y="2584450"/>
                <a:ext cx="495300" cy="6350"/>
              </a:xfrm>
              <a:prstGeom prst="rect"/>
            </p:spPr>
          </p:pic>
        </mc:Fallback>
      </mc:AlternateContent>
      <mc:AlternateContent xmlns:mc="http://schemas.openxmlformats.org/markup-compatibility/2006" xmlns:p14="http://schemas.microsoft.com/office/powerpoint/2010/main">
        <mc:Choice Requires="p14">
          <p:contentPart p14:bwMode="auto" r:id="rId11">
            <p14:nvContentPartPr>
              <p14:cNvPr id="6" name="墨迹 5"/>
              <p14:cNvContentPartPr/>
              <p14:nvPr/>
            </p14:nvContentPartPr>
            <p14:xfrm>
              <a:off x="1581150" y="6000750"/>
              <a:ext cx="825500" cy="360"/>
            </p14:xfrm>
          </p:contentPart>
        </mc:Choice>
        <mc:Fallback xmlns="">
          <p:pic>
            <p:nvPicPr>
              <p:cNvPr id="6" name="墨迹 5"/>
            </p:nvPicPr>
            <p:blipFill>
              <a:blip r:embed="rId12"/>
            </p:blipFill>
            <p:spPr>
              <a:xfrm>
                <a:off x="1581150" y="6000750"/>
                <a:ext cx="825500" cy="360"/>
              </a:xfrm>
              <a:prstGeom prst="rect"/>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p:cNvSpPr>
          <p:nvPr>
            <p:ph type="title"/>
          </p:nvPr>
        </p:nvSpPr>
        <p:spPr/>
        <p:txBody>
          <a:bodyPr vert="horz" wrap="square" lIns="91440" tIns="45720" rIns="91440" bIns="45720" anchor="ctr" anchorCtr="0"/>
          <a:lstStyle/>
          <a:p>
            <a:pPr eaLnBrk="1" hangingPunct="1"/>
            <a:r>
              <a:rPr lang="en-US" altLang="zh-CN" dirty="0">
                <a:latin typeface="Times New Roman" panose="02020603050405020304" pitchFamily="18" charset="0"/>
              </a:rPr>
              <a:t>1 </a:t>
            </a:r>
            <a:r>
              <a:rPr lang="zh-CN" altLang="en-US" dirty="0">
                <a:latin typeface="Times New Roman" panose="02020603050405020304" pitchFamily="18" charset="0"/>
              </a:rPr>
              <a:t>地址映像和变换</a:t>
            </a:r>
            <a:r>
              <a:rPr lang="zh-CN" altLang="en-US" dirty="0"/>
              <a:t> </a:t>
            </a:r>
          </a:p>
        </p:txBody>
      </p:sp>
      <p:sp>
        <p:nvSpPr>
          <p:cNvPr id="120835" name="Rectangle 3"/>
          <p:cNvSpPr>
            <a:spLocks noGrp="1"/>
          </p:cNvSpPr>
          <p:nvPr>
            <p:ph idx="1" hasCustomPrompt="1"/>
          </p:nvPr>
        </p:nvSpPr>
        <p:spPr/>
        <p:txBody>
          <a:bodyPr vert="horz" wrap="square" lIns="91440" tIns="45720" rIns="91440" bIns="45720" anchor="t" anchorCtr="0"/>
          <a:lstStyle/>
          <a:p>
            <a:pPr eaLnBrk="1" hangingPunct="1">
              <a:spcBef>
                <a:spcPts val="2400"/>
              </a:spcBef>
            </a:pPr>
            <a:r>
              <a:rPr lang="zh-CN" altLang="en-US" dirty="0">
                <a:solidFill>
                  <a:srgbClr val="FF0000"/>
                </a:solidFill>
              </a:rPr>
              <a:t>问题</a:t>
            </a:r>
            <a:r>
              <a:rPr lang="en-US" altLang="zh-CN" dirty="0">
                <a:solidFill>
                  <a:srgbClr val="FF0000"/>
                </a:solidFill>
              </a:rPr>
              <a:t>1</a:t>
            </a:r>
            <a:r>
              <a:rPr lang="zh-CN" altLang="en-US" dirty="0">
                <a:solidFill>
                  <a:srgbClr val="FF0000"/>
                </a:solidFill>
              </a:rPr>
              <a:t>：如何将大的多用户虚拟空间压缩装入到小的主存空间？</a:t>
            </a:r>
            <a:endParaRPr lang="en-US" altLang="zh-CN" dirty="0">
              <a:solidFill>
                <a:srgbClr val="FF0000"/>
              </a:solidFill>
            </a:endParaRPr>
          </a:p>
          <a:p>
            <a:pPr eaLnBrk="1" hangingPunct="1">
              <a:spcBef>
                <a:spcPts val="2400"/>
              </a:spcBef>
            </a:pPr>
            <a:r>
              <a:rPr lang="zh-CN" altLang="en-US" dirty="0">
                <a:solidFill>
                  <a:srgbClr val="0000CC"/>
                </a:solidFill>
                <a:latin typeface="Times New Roman" panose="02020603050405020304" pitchFamily="18" charset="0"/>
              </a:rPr>
              <a:t>地址映像</a:t>
            </a:r>
            <a:r>
              <a:rPr lang="zh-CN" altLang="en-US" dirty="0">
                <a:latin typeface="Times New Roman" panose="02020603050405020304" pitchFamily="18" charset="0"/>
              </a:rPr>
              <a:t>：是将每个虚存单元按某种</a:t>
            </a:r>
            <a:r>
              <a:rPr lang="zh-CN" altLang="en-US" dirty="0">
                <a:solidFill>
                  <a:srgbClr val="FF0000"/>
                </a:solidFill>
                <a:latin typeface="Times New Roman" panose="02020603050405020304" pitchFamily="18" charset="0"/>
              </a:rPr>
              <a:t>规则（算法）</a:t>
            </a:r>
            <a:r>
              <a:rPr lang="zh-CN" altLang="en-US" dirty="0">
                <a:latin typeface="Times New Roman" panose="02020603050405020304" pitchFamily="18" charset="0"/>
              </a:rPr>
              <a:t>装入（定位于）实存，即建立多用户虚地址</a:t>
            </a:r>
            <a:r>
              <a:rPr lang="en-US" altLang="zh-CN" dirty="0"/>
              <a:t>N</a:t>
            </a:r>
            <a:r>
              <a:rPr lang="en-US" altLang="zh-CN" baseline="-25000" dirty="0"/>
              <a:t>s</a:t>
            </a:r>
            <a:r>
              <a:rPr lang="zh-CN" altLang="en-US" dirty="0">
                <a:latin typeface="Times New Roman" panose="02020603050405020304" pitchFamily="18" charset="0"/>
              </a:rPr>
              <a:t>与实存地址</a:t>
            </a:r>
            <a:r>
              <a:rPr lang="en-US" altLang="zh-CN" dirty="0"/>
              <a:t>n</a:t>
            </a:r>
            <a:r>
              <a:rPr lang="en-US" altLang="zh-CN" baseline="-25000" dirty="0"/>
              <a:t>p</a:t>
            </a:r>
            <a:r>
              <a:rPr lang="zh-CN" altLang="en-US" dirty="0">
                <a:latin typeface="Times New Roman" panose="02020603050405020304" pitchFamily="18" charset="0"/>
              </a:rPr>
              <a:t>之间的</a:t>
            </a:r>
            <a:r>
              <a:rPr lang="zh-CN" altLang="en-US" dirty="0">
                <a:solidFill>
                  <a:srgbClr val="0000CC"/>
                </a:solidFill>
                <a:latin typeface="Times New Roman" panose="02020603050405020304" pitchFamily="18" charset="0"/>
              </a:rPr>
              <a:t>对应关系</a:t>
            </a:r>
            <a:r>
              <a:rPr lang="zh-CN" altLang="en-US" dirty="0">
                <a:latin typeface="Times New Roman" panose="02020603050405020304" pitchFamily="18" charset="0"/>
              </a:rPr>
              <a:t>。</a:t>
            </a:r>
            <a:endParaRPr lang="en-US" altLang="zh-CN" dirty="0">
              <a:latin typeface="Times New Roman" panose="02020603050405020304" pitchFamily="18" charset="0"/>
            </a:endParaRPr>
          </a:p>
          <a:p>
            <a:pPr eaLnBrk="1" hangingPunct="1">
              <a:spcBef>
                <a:spcPts val="2400"/>
              </a:spcBef>
            </a:pPr>
            <a:r>
              <a:rPr lang="zh-CN" altLang="en-US" dirty="0">
                <a:solidFill>
                  <a:srgbClr val="FF0000"/>
                </a:solidFill>
              </a:rPr>
              <a:t>问题</a:t>
            </a:r>
            <a:r>
              <a:rPr lang="en-US" altLang="zh-CN" dirty="0">
                <a:solidFill>
                  <a:srgbClr val="FF0000"/>
                </a:solidFill>
              </a:rPr>
              <a:t>2</a:t>
            </a:r>
            <a:r>
              <a:rPr lang="zh-CN" altLang="en-US" dirty="0">
                <a:solidFill>
                  <a:srgbClr val="FF0000"/>
                </a:solidFill>
              </a:rPr>
              <a:t>：虚地址</a:t>
            </a:r>
            <a:r>
              <a:rPr lang="en-US" altLang="zh-CN" dirty="0">
                <a:solidFill>
                  <a:srgbClr val="FF0000"/>
                </a:solidFill>
              </a:rPr>
              <a:t>N</a:t>
            </a:r>
            <a:r>
              <a:rPr lang="en-US" altLang="zh-CN" baseline="-25000" dirty="0">
                <a:solidFill>
                  <a:srgbClr val="FF0000"/>
                </a:solidFill>
              </a:rPr>
              <a:t>s</a:t>
            </a:r>
            <a:r>
              <a:rPr lang="zh-CN" altLang="en-US" dirty="0">
                <a:solidFill>
                  <a:srgbClr val="FF0000"/>
                </a:solidFill>
              </a:rPr>
              <a:t>变换成主存地址</a:t>
            </a:r>
            <a:r>
              <a:rPr lang="en-US" altLang="zh-CN" dirty="0">
                <a:solidFill>
                  <a:srgbClr val="FF0000"/>
                </a:solidFill>
              </a:rPr>
              <a:t>n</a:t>
            </a:r>
            <a:r>
              <a:rPr lang="en-US" altLang="zh-CN" baseline="-25000" dirty="0">
                <a:solidFill>
                  <a:srgbClr val="FF0000"/>
                </a:solidFill>
              </a:rPr>
              <a:t>p</a:t>
            </a:r>
            <a:r>
              <a:rPr lang="zh-CN" altLang="en-US" dirty="0">
                <a:solidFill>
                  <a:srgbClr val="FF0000"/>
                </a:solidFill>
              </a:rPr>
              <a:t>？</a:t>
            </a:r>
            <a:endParaRPr lang="zh-CN" altLang="en-US" baseline="-25000" dirty="0">
              <a:solidFill>
                <a:srgbClr val="FF0000"/>
              </a:solidFill>
            </a:endParaRPr>
          </a:p>
          <a:p>
            <a:pPr eaLnBrk="1" hangingPunct="1">
              <a:spcBef>
                <a:spcPts val="2400"/>
              </a:spcBef>
            </a:pPr>
            <a:r>
              <a:rPr lang="zh-CN" altLang="en-US" dirty="0">
                <a:solidFill>
                  <a:srgbClr val="0000CC"/>
                </a:solidFill>
                <a:latin typeface="Times New Roman" panose="02020603050405020304" pitchFamily="18" charset="0"/>
              </a:rPr>
              <a:t>地址变换</a:t>
            </a:r>
            <a:r>
              <a:rPr lang="zh-CN" altLang="en-US" dirty="0">
                <a:latin typeface="Times New Roman" panose="02020603050405020304" pitchFamily="18" charset="0"/>
              </a:rPr>
              <a:t>：是程序按照这种映像关系装入实存后，在执行时，多用户虚地址</a:t>
            </a:r>
            <a:r>
              <a:rPr lang="en-US" altLang="zh-CN" dirty="0"/>
              <a:t>N</a:t>
            </a:r>
            <a:r>
              <a:rPr lang="en-US" altLang="zh-CN" baseline="-25000" dirty="0"/>
              <a:t>s</a:t>
            </a:r>
            <a:r>
              <a:rPr lang="zh-CN" altLang="en-US" dirty="0">
                <a:latin typeface="Times New Roman" panose="02020603050405020304" pitchFamily="18" charset="0"/>
              </a:rPr>
              <a:t>如何</a:t>
            </a:r>
            <a:r>
              <a:rPr lang="zh-CN" altLang="en-US" dirty="0">
                <a:solidFill>
                  <a:srgbClr val="0000CC"/>
                </a:solidFill>
                <a:latin typeface="Times New Roman" panose="02020603050405020304" pitchFamily="18" charset="0"/>
              </a:rPr>
              <a:t>变换</a:t>
            </a:r>
            <a:r>
              <a:rPr lang="zh-CN" altLang="en-US" dirty="0">
                <a:latin typeface="Times New Roman" panose="02020603050405020304" pitchFamily="18" charset="0"/>
              </a:rPr>
              <a:t>成对应的是地址</a:t>
            </a:r>
            <a:r>
              <a:rPr lang="en-US" altLang="zh-CN" dirty="0"/>
              <a:t>n</a:t>
            </a:r>
            <a:r>
              <a:rPr lang="en-US" altLang="zh-CN" baseline="-25000" dirty="0"/>
              <a:t>p</a:t>
            </a:r>
            <a:r>
              <a:rPr lang="zh-CN" altLang="en-US" dirty="0">
                <a:latin typeface="Times New Roman" panose="02020603050405020304" pitchFamily="18" charset="0"/>
              </a:rPr>
              <a:t>。</a:t>
            </a:r>
          </a:p>
          <a:p>
            <a:pPr eaLnBrk="1" hangingPunct="1">
              <a:lnSpc>
                <a:spcPct val="90000"/>
              </a:lnSpc>
            </a:pPr>
            <a:endParaRPr lang="zh-CN" altLang="en-US" sz="2400"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p:cNvSpPr>
          <p:nvPr>
            <p:ph type="title"/>
          </p:nvPr>
        </p:nvSpPr>
        <p:spPr>
          <a:xfrm>
            <a:off x="590550" y="69850"/>
            <a:ext cx="8353425" cy="609600"/>
          </a:xfrm>
        </p:spPr>
        <p:txBody>
          <a:bodyPr vert="horz" wrap="square" lIns="91440" tIns="45720" rIns="91440" bIns="45720" anchor="ctr" anchorCtr="0"/>
          <a:lstStyle/>
          <a:p>
            <a:pPr eaLnBrk="1" hangingPunct="1"/>
            <a:r>
              <a:rPr lang="en-US" altLang="zh-CN" dirty="0">
                <a:latin typeface="Times New Roman" panose="02020603050405020304" pitchFamily="18" charset="0"/>
              </a:rPr>
              <a:t>1 </a:t>
            </a:r>
            <a:r>
              <a:rPr lang="zh-CN" altLang="en-US" dirty="0">
                <a:latin typeface="Times New Roman" panose="02020603050405020304" pitchFamily="18" charset="0"/>
              </a:rPr>
              <a:t>地址映像和变换</a:t>
            </a:r>
            <a:r>
              <a:rPr lang="en-US" altLang="zh-CN" dirty="0">
                <a:latin typeface="Times New Roman" panose="02020603050405020304" pitchFamily="18" charset="0"/>
              </a:rPr>
              <a:t>——</a:t>
            </a:r>
            <a:r>
              <a:rPr lang="zh-CN" altLang="en-US" dirty="0"/>
              <a:t>地址变换的原则 </a:t>
            </a:r>
          </a:p>
        </p:txBody>
      </p:sp>
      <p:sp>
        <p:nvSpPr>
          <p:cNvPr id="106499" name="Rectangle 3"/>
          <p:cNvSpPr>
            <a:spLocks noGrp="1" noChangeArrowheads="1"/>
          </p:cNvSpPr>
          <p:nvPr>
            <p:ph idx="1" hasCustomPrompt="1"/>
          </p:nvPr>
        </p:nvSpPr>
        <p:spPr>
          <a:xfrm>
            <a:off x="469900" y="895350"/>
            <a:ext cx="8229600" cy="2003425"/>
          </a:xfrm>
        </p:spPr>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ts val="2400"/>
              </a:spcBef>
              <a:spcAft>
                <a:spcPct val="0"/>
              </a:spcAft>
              <a:buClr>
                <a:schemeClr val="tx1"/>
              </a:buClr>
              <a:buSzTx/>
              <a:buFont typeface="Wingdings" panose="05000000000000000000" pitchFamily="2" charset="2"/>
              <a:buChar char="v"/>
              <a:defRPr/>
            </a:pPr>
            <a:r>
              <a:rPr kumimoji="0" lang="zh-CN" altLang="en-US" sz="2800" b="1" i="0" u="none" strike="noStrike" kern="1200" cap="none" spc="0" normalizeH="0" baseline="0" noProof="0" dirty="0">
                <a:ln>
                  <a:noFill/>
                </a:ln>
                <a:solidFill>
                  <a:srgbClr val="000000"/>
                </a:solidFill>
                <a:effectLst/>
                <a:uLnTx/>
                <a:uFillTx/>
                <a:latin typeface="+mn-lt"/>
                <a:ea typeface="+mn-ea"/>
                <a:cs typeface="+mn-cs"/>
              </a:rPr>
              <a:t>页式管理方法</a:t>
            </a:r>
            <a:r>
              <a:rPr kumimoji="0" lang="en-US" altLang="zh-CN" sz="2800" b="1" i="0" u="none" strike="noStrike" kern="1200" cap="none" spc="0" normalizeH="0" baseline="0" noProof="0" dirty="0">
                <a:ln>
                  <a:noFill/>
                </a:ln>
                <a:solidFill>
                  <a:srgbClr val="000000"/>
                </a:solidFill>
                <a:effectLst/>
                <a:uLnTx/>
                <a:uFillTx/>
                <a:latin typeface="+mn-lt"/>
                <a:ea typeface="+mn-ea"/>
                <a:cs typeface="+mn-cs"/>
              </a:rPr>
              <a:t>——</a:t>
            </a:r>
            <a:r>
              <a:rPr kumimoji="0" lang="zh-CN" altLang="en-US" sz="2800" b="1" i="0" u="none" strike="noStrike" kern="1200" cap="none" spc="0" normalizeH="0" baseline="0" noProof="0" dirty="0">
                <a:ln>
                  <a:noFill/>
                </a:ln>
                <a:solidFill>
                  <a:srgbClr val="FF0000"/>
                </a:solidFill>
                <a:effectLst/>
                <a:uLnTx/>
                <a:uFillTx/>
                <a:latin typeface="+mn-lt"/>
                <a:ea typeface="+mn-ea"/>
                <a:cs typeface="+mn-cs"/>
              </a:rPr>
              <a:t>实页冲突</a:t>
            </a:r>
            <a:endParaRPr kumimoji="0" lang="en-US" altLang="zh-CN" sz="2800" b="1" i="0" u="none" strike="noStrike" kern="1200" cap="none" spc="0" normalizeH="0" baseline="0" noProof="0" dirty="0">
              <a:ln>
                <a:noFill/>
              </a:ln>
              <a:solidFill>
                <a:srgbClr val="FF0000"/>
              </a:solidFill>
              <a:effectLst/>
              <a:uLnTx/>
              <a:uFillTx/>
              <a:latin typeface="+mn-lt"/>
              <a:ea typeface="+mn-ea"/>
              <a:cs typeface="+mn-cs"/>
            </a:endParaRPr>
          </a:p>
          <a:p>
            <a:pPr marL="342900" marR="0" lvl="0" indent="-342900" algn="l" defTabSz="914400" rtl="0" eaLnBrk="1" fontAlgn="base" latinLnBrk="0" hangingPunct="1">
              <a:lnSpc>
                <a:spcPct val="100000"/>
              </a:lnSpc>
              <a:spcBef>
                <a:spcPts val="1200"/>
              </a:spcBef>
              <a:spcAft>
                <a:spcPct val="0"/>
              </a:spcAft>
              <a:buClr>
                <a:schemeClr val="tx1"/>
              </a:buClr>
              <a:buSzTx/>
              <a:buFont typeface="Wingdings" panose="05000000000000000000" pitchFamily="2" charset="2"/>
              <a:buChar char="v"/>
              <a:defRPr/>
            </a:pPr>
            <a:r>
              <a:rPr kumimoji="0" lang="zh-CN" altLang="en-US" sz="2800" b="1" i="0" u="none" strike="noStrike" kern="1200" cap="none" spc="0" normalizeH="0" baseline="0" noProof="0" dirty="0">
                <a:ln>
                  <a:noFill/>
                </a:ln>
                <a:solidFill>
                  <a:srgbClr val="000000"/>
                </a:solidFill>
                <a:effectLst/>
                <a:uLnTx/>
                <a:uFillTx/>
                <a:latin typeface="+mn-lt"/>
                <a:ea typeface="+mn-ea"/>
                <a:cs typeface="+mn-cs"/>
              </a:rPr>
              <a:t>解决方法：先装入一虚拟页，待其退出主存后再装入第二虚拟页，执行效率下降。</a:t>
            </a: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defRPr/>
            </a:pPr>
            <a:endParaRPr kumimoji="0" lang="zh-CN" altLang="en-US" sz="2800" b="1" i="0" u="none" strike="noStrike" kern="1200" cap="none" spc="0" normalizeH="0" baseline="0" noProof="0" dirty="0">
              <a:ln>
                <a:noFill/>
              </a:ln>
              <a:solidFill>
                <a:srgbClr val="000000"/>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endParaRPr kumimoji="0" lang="zh-CN" altLang="en-US" sz="2800" b="1" i="0" u="none" strike="noStrike" kern="1200" cap="none" spc="0" normalizeH="0" baseline="0" noProof="0" dirty="0">
              <a:ln>
                <a:noFill/>
              </a:ln>
              <a:solidFill>
                <a:srgbClr val="000000"/>
              </a:solidFill>
              <a:effectLst/>
              <a:uLnTx/>
              <a:uFillTx/>
              <a:latin typeface="+mn-lt"/>
              <a:ea typeface="+mn-ea"/>
              <a:cs typeface="+mn-cs"/>
            </a:endParaRPr>
          </a:p>
        </p:txBody>
      </p:sp>
      <p:grpSp>
        <p:nvGrpSpPr>
          <p:cNvPr id="122884" name="组合 3"/>
          <p:cNvGrpSpPr/>
          <p:nvPr/>
        </p:nvGrpSpPr>
        <p:grpSpPr>
          <a:xfrm>
            <a:off x="1428750" y="2535238"/>
            <a:ext cx="6297613" cy="2589212"/>
            <a:chOff x="1711403" y="3646314"/>
            <a:chExt cx="6296722" cy="2589229"/>
          </a:xfrm>
        </p:grpSpPr>
        <p:pic>
          <p:nvPicPr>
            <p:cNvPr id="122896" name="图片 4"/>
            <p:cNvPicPr>
              <a:picLocks noChangeAspect="1"/>
            </p:cNvPicPr>
            <p:nvPr/>
          </p:nvPicPr>
          <p:blipFill>
            <a:blip r:embed="rId3"/>
            <a:srcRect l="8755" r="15021" b="52895"/>
            <a:stretch>
              <a:fillRect/>
            </a:stretch>
          </p:blipFill>
          <p:spPr>
            <a:xfrm>
              <a:off x="1711403" y="3646314"/>
              <a:ext cx="6296722" cy="2329036"/>
            </a:xfrm>
            <a:prstGeom prst="rect">
              <a:avLst/>
            </a:prstGeom>
            <a:noFill/>
            <a:ln w="9525">
              <a:noFill/>
            </a:ln>
          </p:spPr>
        </p:pic>
        <p:sp>
          <p:nvSpPr>
            <p:cNvPr id="122897" name="矩形 5"/>
            <p:cNvSpPr/>
            <p:nvPr/>
          </p:nvSpPr>
          <p:spPr>
            <a:xfrm>
              <a:off x="1944029" y="5893572"/>
              <a:ext cx="1312126" cy="341971"/>
            </a:xfrm>
            <a:prstGeom prst="rect">
              <a:avLst/>
            </a:prstGeom>
            <a:solidFill>
              <a:schemeClr val="bg1"/>
            </a:solidFill>
            <a:ln w="38100">
              <a:noFill/>
            </a:ln>
          </p:spPr>
          <p:txBody>
            <a:bodyPr wrap="none" anchor="ctr" anchorCtr="0"/>
            <a:lstStyle/>
            <a:p>
              <a:pPr algn="ctr"/>
              <a:endParaRPr lang="zh-CN" altLang="en-US" dirty="0">
                <a:latin typeface="Times New Roman" panose="02020603050405020304" pitchFamily="18" charset="0"/>
              </a:endParaRPr>
            </a:p>
          </p:txBody>
        </p:sp>
      </p:grpSp>
      <p:sp>
        <p:nvSpPr>
          <p:cNvPr id="122885" name="矩形 1"/>
          <p:cNvSpPr/>
          <p:nvPr/>
        </p:nvSpPr>
        <p:spPr>
          <a:xfrm>
            <a:off x="5456238" y="4576763"/>
            <a:ext cx="1584325" cy="969962"/>
          </a:xfrm>
          <a:prstGeom prst="rect">
            <a:avLst/>
          </a:prstGeom>
          <a:solidFill>
            <a:srgbClr val="FFCC99"/>
          </a:solidFill>
          <a:ln w="19050" cap="flat" cmpd="sng">
            <a:solidFill>
              <a:srgbClr val="000000"/>
            </a:solidFill>
            <a:prstDash val="solid"/>
            <a:round/>
            <a:headEnd type="none" w="med" len="med"/>
            <a:tailEnd type="none" w="med" len="med"/>
          </a:ln>
        </p:spPr>
        <p:txBody>
          <a:bodyPr wrap="none" anchor="ctr" anchorCtr="0"/>
          <a:lstStyle/>
          <a:p>
            <a:pPr algn="ctr"/>
            <a:endParaRPr lang="zh-CN" altLang="en-US" dirty="0">
              <a:latin typeface="Times New Roman" panose="02020603050405020304" pitchFamily="18" charset="0"/>
            </a:endParaRPr>
          </a:p>
        </p:txBody>
      </p:sp>
      <p:cxnSp>
        <p:nvCxnSpPr>
          <p:cNvPr id="122886" name="直接连接符 6"/>
          <p:cNvCxnSpPr/>
          <p:nvPr/>
        </p:nvCxnSpPr>
        <p:spPr>
          <a:xfrm>
            <a:off x="5456238" y="4827588"/>
            <a:ext cx="1584325" cy="0"/>
          </a:xfrm>
          <a:prstGeom prst="line">
            <a:avLst/>
          </a:prstGeom>
          <a:ln w="19050" cap="flat" cmpd="sng">
            <a:solidFill>
              <a:srgbClr val="000000"/>
            </a:solidFill>
            <a:prstDash val="sysDash"/>
            <a:headEnd type="none" w="med" len="med"/>
            <a:tailEnd type="none" w="med" len="med"/>
          </a:ln>
        </p:spPr>
      </p:cxnSp>
      <p:cxnSp>
        <p:nvCxnSpPr>
          <p:cNvPr id="122887" name="直接连接符 9"/>
          <p:cNvCxnSpPr/>
          <p:nvPr/>
        </p:nvCxnSpPr>
        <p:spPr>
          <a:xfrm>
            <a:off x="5456238" y="5089525"/>
            <a:ext cx="1584325" cy="0"/>
          </a:xfrm>
          <a:prstGeom prst="line">
            <a:avLst/>
          </a:prstGeom>
          <a:ln w="19050" cap="flat" cmpd="sng">
            <a:solidFill>
              <a:srgbClr val="000000"/>
            </a:solidFill>
            <a:prstDash val="sysDash"/>
            <a:headEnd type="none" w="med" len="med"/>
            <a:tailEnd type="none" w="med" len="med"/>
          </a:ln>
        </p:spPr>
      </p:cxnSp>
      <p:cxnSp>
        <p:nvCxnSpPr>
          <p:cNvPr id="122888" name="直接连接符 10"/>
          <p:cNvCxnSpPr/>
          <p:nvPr/>
        </p:nvCxnSpPr>
        <p:spPr>
          <a:xfrm>
            <a:off x="5456238" y="5321300"/>
            <a:ext cx="1584325" cy="0"/>
          </a:xfrm>
          <a:prstGeom prst="line">
            <a:avLst/>
          </a:prstGeom>
          <a:ln w="19050" cap="flat" cmpd="sng">
            <a:solidFill>
              <a:srgbClr val="000000"/>
            </a:solidFill>
            <a:prstDash val="sysDash"/>
            <a:headEnd type="none" w="med" len="med"/>
            <a:tailEnd type="none" w="med" len="med"/>
          </a:ln>
        </p:spPr>
      </p:cxnSp>
      <p:sp>
        <p:nvSpPr>
          <p:cNvPr id="122889" name="文本框 7"/>
          <p:cNvSpPr txBox="1"/>
          <p:nvPr/>
        </p:nvSpPr>
        <p:spPr>
          <a:xfrm>
            <a:off x="5694363" y="4003675"/>
            <a:ext cx="1108075" cy="646113"/>
          </a:xfrm>
          <a:prstGeom prst="rect">
            <a:avLst/>
          </a:prstGeom>
          <a:noFill/>
          <a:ln w="9525">
            <a:noFill/>
          </a:ln>
        </p:spPr>
        <p:txBody>
          <a:bodyPr wrap="none">
            <a:spAutoFit/>
          </a:bodyPr>
          <a:lstStyle/>
          <a:p>
            <a:pPr algn="ctr"/>
            <a:r>
              <a:rPr lang="en-US" altLang="zh-CN" sz="1800" dirty="0">
                <a:solidFill>
                  <a:srgbClr val="0000CC"/>
                </a:solidFill>
                <a:latin typeface="Times New Roman" panose="02020603050405020304" pitchFamily="18" charset="0"/>
              </a:rPr>
              <a:t>E</a:t>
            </a:r>
            <a:r>
              <a:rPr lang="zh-CN" altLang="en-US" sz="1800" dirty="0">
                <a:solidFill>
                  <a:srgbClr val="0000CC"/>
                </a:solidFill>
                <a:latin typeface="Times New Roman" panose="02020603050405020304" pitchFamily="18" charset="0"/>
              </a:rPr>
              <a:t>道程序</a:t>
            </a:r>
            <a:endParaRPr lang="en-US" altLang="zh-CN" sz="1800" dirty="0">
              <a:solidFill>
                <a:srgbClr val="0000CC"/>
              </a:solidFill>
              <a:latin typeface="Times New Roman" panose="02020603050405020304" pitchFamily="18" charset="0"/>
            </a:endParaRPr>
          </a:p>
          <a:p>
            <a:pPr algn="ctr"/>
            <a:r>
              <a:rPr lang="zh-CN" altLang="en-US" sz="1800" dirty="0">
                <a:solidFill>
                  <a:srgbClr val="0000CC"/>
                </a:solidFill>
                <a:latin typeface="Times New Roman" panose="02020603050405020304" pitchFamily="18" charset="0"/>
              </a:rPr>
              <a:t>程序空间</a:t>
            </a:r>
          </a:p>
        </p:txBody>
      </p:sp>
      <p:sp>
        <p:nvSpPr>
          <p:cNvPr id="122890" name="文本框 8"/>
          <p:cNvSpPr txBox="1"/>
          <p:nvPr/>
        </p:nvSpPr>
        <p:spPr>
          <a:xfrm>
            <a:off x="5100638" y="4533900"/>
            <a:ext cx="300037" cy="1090613"/>
          </a:xfrm>
          <a:prstGeom prst="rect">
            <a:avLst/>
          </a:prstGeom>
          <a:noFill/>
          <a:ln w="9525">
            <a:noFill/>
          </a:ln>
        </p:spPr>
        <p:txBody>
          <a:bodyPr wrap="none">
            <a:spAutoFit/>
          </a:bodyPr>
          <a:lstStyle/>
          <a:p>
            <a:pPr>
              <a:lnSpc>
                <a:spcPct val="90000"/>
              </a:lnSpc>
            </a:pPr>
            <a:r>
              <a:rPr lang="en-US" altLang="zh-CN" sz="1800" dirty="0">
                <a:solidFill>
                  <a:srgbClr val="000000"/>
                </a:solidFill>
                <a:latin typeface="Times New Roman" panose="02020603050405020304" pitchFamily="18" charset="0"/>
              </a:rPr>
              <a:t>0</a:t>
            </a:r>
          </a:p>
          <a:p>
            <a:pPr>
              <a:lnSpc>
                <a:spcPct val="90000"/>
              </a:lnSpc>
            </a:pPr>
            <a:r>
              <a:rPr lang="en-US" altLang="zh-CN" sz="1800" dirty="0">
                <a:solidFill>
                  <a:srgbClr val="000000"/>
                </a:solidFill>
                <a:latin typeface="Times New Roman" panose="02020603050405020304" pitchFamily="18" charset="0"/>
              </a:rPr>
              <a:t>1</a:t>
            </a:r>
          </a:p>
          <a:p>
            <a:pPr>
              <a:lnSpc>
                <a:spcPct val="90000"/>
              </a:lnSpc>
            </a:pPr>
            <a:r>
              <a:rPr lang="en-US" altLang="zh-CN" sz="1800" dirty="0">
                <a:solidFill>
                  <a:srgbClr val="000000"/>
                </a:solidFill>
                <a:latin typeface="Times New Roman" panose="02020603050405020304" pitchFamily="18" charset="0"/>
              </a:rPr>
              <a:t>2</a:t>
            </a:r>
          </a:p>
          <a:p>
            <a:pPr>
              <a:lnSpc>
                <a:spcPct val="90000"/>
              </a:lnSpc>
            </a:pPr>
            <a:r>
              <a:rPr lang="en-US" altLang="zh-CN" sz="1800" dirty="0">
                <a:solidFill>
                  <a:srgbClr val="000000"/>
                </a:solidFill>
                <a:latin typeface="Times New Roman" panose="02020603050405020304" pitchFamily="18" charset="0"/>
              </a:rPr>
              <a:t>3</a:t>
            </a:r>
            <a:endParaRPr lang="zh-CN" altLang="en-US" sz="1800" dirty="0">
              <a:solidFill>
                <a:srgbClr val="000000"/>
              </a:solidFill>
              <a:latin typeface="Times New Roman" panose="02020603050405020304" pitchFamily="18" charset="0"/>
            </a:endParaRPr>
          </a:p>
        </p:txBody>
      </p:sp>
      <p:sp>
        <p:nvSpPr>
          <p:cNvPr id="122891" name="文本框 13"/>
          <p:cNvSpPr txBox="1"/>
          <p:nvPr/>
        </p:nvSpPr>
        <p:spPr>
          <a:xfrm>
            <a:off x="7142163" y="4516438"/>
            <a:ext cx="466725" cy="1090612"/>
          </a:xfrm>
          <a:prstGeom prst="rect">
            <a:avLst/>
          </a:prstGeom>
          <a:noFill/>
          <a:ln w="9525">
            <a:noFill/>
          </a:ln>
        </p:spPr>
        <p:txBody>
          <a:bodyPr wrap="none">
            <a:spAutoFit/>
          </a:bodyPr>
          <a:lstStyle/>
          <a:p>
            <a:pPr>
              <a:lnSpc>
                <a:spcPct val="90000"/>
              </a:lnSpc>
            </a:pPr>
            <a:r>
              <a:rPr lang="en-US" altLang="zh-CN" sz="1800" dirty="0">
                <a:solidFill>
                  <a:srgbClr val="000000"/>
                </a:solidFill>
                <a:latin typeface="Times New Roman" panose="02020603050405020304" pitchFamily="18" charset="0"/>
              </a:rPr>
              <a:t>4K</a:t>
            </a:r>
          </a:p>
          <a:p>
            <a:pPr>
              <a:lnSpc>
                <a:spcPct val="90000"/>
              </a:lnSpc>
            </a:pPr>
            <a:r>
              <a:rPr lang="en-US" altLang="zh-CN" sz="1800" dirty="0">
                <a:solidFill>
                  <a:srgbClr val="000000"/>
                </a:solidFill>
                <a:latin typeface="Times New Roman" panose="02020603050405020304" pitchFamily="18" charset="0"/>
              </a:rPr>
              <a:t>4K</a:t>
            </a:r>
          </a:p>
          <a:p>
            <a:pPr>
              <a:lnSpc>
                <a:spcPct val="90000"/>
              </a:lnSpc>
            </a:pPr>
            <a:r>
              <a:rPr lang="en-US" altLang="zh-CN" sz="1800" dirty="0">
                <a:solidFill>
                  <a:srgbClr val="000000"/>
                </a:solidFill>
                <a:latin typeface="Times New Roman" panose="02020603050405020304" pitchFamily="18" charset="0"/>
              </a:rPr>
              <a:t>4K</a:t>
            </a:r>
          </a:p>
          <a:p>
            <a:pPr>
              <a:lnSpc>
                <a:spcPct val="90000"/>
              </a:lnSpc>
            </a:pPr>
            <a:r>
              <a:rPr lang="en-US" altLang="zh-CN" sz="1800" dirty="0">
                <a:solidFill>
                  <a:srgbClr val="000000"/>
                </a:solidFill>
                <a:latin typeface="Times New Roman" panose="02020603050405020304" pitchFamily="18" charset="0"/>
              </a:rPr>
              <a:t>4K</a:t>
            </a:r>
            <a:endParaRPr lang="zh-CN" altLang="en-US" sz="1800" dirty="0">
              <a:solidFill>
                <a:srgbClr val="000000"/>
              </a:solidFill>
              <a:latin typeface="Times New Roman" panose="02020603050405020304" pitchFamily="18" charset="0"/>
            </a:endParaRPr>
          </a:p>
        </p:txBody>
      </p:sp>
      <p:cxnSp>
        <p:nvCxnSpPr>
          <p:cNvPr id="13" name="直接箭头连接符 12"/>
          <p:cNvCxnSpPr/>
          <p:nvPr/>
        </p:nvCxnSpPr>
        <p:spPr>
          <a:xfrm flipH="1" flipV="1">
            <a:off x="3635375" y="3562350"/>
            <a:ext cx="1820863" cy="1084263"/>
          </a:xfrm>
          <a:prstGeom prst="straightConnector1">
            <a:avLst/>
          </a:prstGeom>
          <a:ln w="38100" cap="flat" cmpd="sng">
            <a:solidFill>
              <a:srgbClr val="0000CC"/>
            </a:solidFill>
            <a:prstDash val="solid"/>
            <a:headEnd type="none" w="med" len="med"/>
            <a:tailEnd type="triangle" w="med" len="med"/>
          </a:ln>
        </p:spPr>
      </p:cxnSp>
      <p:cxnSp>
        <p:nvCxnSpPr>
          <p:cNvPr id="17" name="直接箭头连接符 16"/>
          <p:cNvCxnSpPr/>
          <p:nvPr/>
        </p:nvCxnSpPr>
        <p:spPr>
          <a:xfrm flipH="1" flipV="1">
            <a:off x="3675063" y="4435475"/>
            <a:ext cx="1781175" cy="519113"/>
          </a:xfrm>
          <a:prstGeom prst="straightConnector1">
            <a:avLst/>
          </a:prstGeom>
          <a:ln w="38100" cap="flat" cmpd="sng">
            <a:solidFill>
              <a:srgbClr val="0000CC"/>
            </a:solidFill>
            <a:prstDash val="solid"/>
            <a:headEnd type="none" w="med" len="med"/>
            <a:tailEnd type="triangle" w="med" len="med"/>
          </a:ln>
        </p:spPr>
      </p:cxnSp>
      <p:cxnSp>
        <p:nvCxnSpPr>
          <p:cNvPr id="20" name="直接箭头连接符 19"/>
          <p:cNvCxnSpPr/>
          <p:nvPr/>
        </p:nvCxnSpPr>
        <p:spPr>
          <a:xfrm flipH="1" flipV="1">
            <a:off x="3675063" y="4632325"/>
            <a:ext cx="1781175" cy="571500"/>
          </a:xfrm>
          <a:prstGeom prst="straightConnector1">
            <a:avLst/>
          </a:prstGeom>
          <a:ln w="38100" cap="flat" cmpd="sng">
            <a:solidFill>
              <a:srgbClr val="0000CC"/>
            </a:solidFill>
            <a:prstDash val="solid"/>
            <a:headEnd type="none" w="med" len="med"/>
            <a:tailEnd type="triangle" w="med" len="med"/>
          </a:ln>
        </p:spPr>
      </p:cxnSp>
      <p:sp>
        <p:nvSpPr>
          <p:cNvPr id="24" name="矩形 23"/>
          <p:cNvSpPr/>
          <p:nvPr/>
        </p:nvSpPr>
        <p:spPr>
          <a:xfrm>
            <a:off x="522288" y="5657850"/>
            <a:ext cx="8324850" cy="1200150"/>
          </a:xfrm>
          <a:prstGeom prst="rect">
            <a:avLst/>
          </a:prstGeom>
          <a:noFill/>
          <a:ln w="9525">
            <a:noFill/>
          </a:ln>
        </p:spPr>
        <p:txBody>
          <a:bodyPr>
            <a:spAutoFit/>
          </a:bodyPr>
          <a:lstStyle/>
          <a:p>
            <a:pPr eaLnBrk="1" hangingPunct="1">
              <a:spcBef>
                <a:spcPts val="1200"/>
              </a:spcBef>
            </a:pPr>
            <a:r>
              <a:rPr lang="zh-CN" altLang="en-US" sz="2400" dirty="0">
                <a:latin typeface="Times New Roman" panose="02020603050405020304" pitchFamily="18" charset="0"/>
              </a:rPr>
              <a:t>映像方式的选择应考虑能否尽量减少实页冲突概率，同时应考虑辅助硬件是否少，成本是否低，实现是否方便，以及地址变换的速度是否快等。</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ppt_x"/>
                                          </p:val>
                                        </p:tav>
                                        <p:tav tm="100000">
                                          <p:val>
                                            <p:strVal val="#ppt_x"/>
                                          </p:val>
                                        </p:tav>
                                      </p:tavLst>
                                    </p:anim>
                                    <p:anim calcmode="lin" valueType="num">
                                      <p:cBhvr additive="base">
                                        <p:cTn id="12" dur="500" fill="hold"/>
                                        <p:tgtEl>
                                          <p:spTgt spid="1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500" fill="hold"/>
                                        <p:tgtEl>
                                          <p:spTgt spid="20"/>
                                        </p:tgtEl>
                                        <p:attrNameLst>
                                          <p:attrName>ppt_x</p:attrName>
                                        </p:attrNameLst>
                                      </p:cBhvr>
                                      <p:tavLst>
                                        <p:tav tm="0">
                                          <p:val>
                                            <p:strVal val="#ppt_x"/>
                                          </p:val>
                                        </p:tav>
                                        <p:tav tm="100000">
                                          <p:val>
                                            <p:strVal val="#ppt_x"/>
                                          </p:val>
                                        </p:tav>
                                      </p:tavLst>
                                    </p:anim>
                                    <p:anim calcmode="lin" valueType="num">
                                      <p:cBhvr additive="base">
                                        <p:cTn id="16"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additive="base">
                                        <p:cTn id="21" dur="500" fill="hold"/>
                                        <p:tgtEl>
                                          <p:spTgt spid="24"/>
                                        </p:tgtEl>
                                        <p:attrNameLst>
                                          <p:attrName>ppt_x</p:attrName>
                                        </p:attrNameLst>
                                      </p:cBhvr>
                                      <p:tavLst>
                                        <p:tav tm="0">
                                          <p:val>
                                            <p:strVal val="#ppt_x"/>
                                          </p:val>
                                        </p:tav>
                                        <p:tav tm="100000">
                                          <p:val>
                                            <p:strVal val="#ppt_x"/>
                                          </p:val>
                                        </p:tav>
                                      </p:tavLst>
                                    </p:anim>
                                    <p:anim calcmode="lin" valueType="num">
                                      <p:cBhvr additive="base">
                                        <p:cTn id="22"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p:cNvSpPr>
          <p:nvPr>
            <p:ph type="title"/>
          </p:nvPr>
        </p:nvSpPr>
        <p:spPr>
          <a:xfrm>
            <a:off x="590550" y="69850"/>
            <a:ext cx="8166100" cy="609600"/>
          </a:xfrm>
        </p:spPr>
        <p:txBody>
          <a:bodyPr vert="horz" wrap="square" lIns="91440" tIns="45720" rIns="91440" bIns="45720" anchor="ctr" anchorCtr="0"/>
          <a:lstStyle/>
          <a:p>
            <a:pPr eaLnBrk="1" hangingPunct="1"/>
            <a:r>
              <a:rPr lang="en-US" altLang="zh-CN" dirty="0">
                <a:latin typeface="Times New Roman" panose="02020603050405020304" pitchFamily="18" charset="0"/>
              </a:rPr>
              <a:t>1 </a:t>
            </a:r>
            <a:r>
              <a:rPr lang="zh-CN" altLang="en-US" dirty="0">
                <a:latin typeface="Times New Roman" panose="02020603050405020304" pitchFamily="18" charset="0"/>
              </a:rPr>
              <a:t>地址映像和变换</a:t>
            </a:r>
            <a:r>
              <a:rPr lang="en-US" altLang="zh-CN" dirty="0">
                <a:latin typeface="Times New Roman" panose="02020603050405020304" pitchFamily="18" charset="0"/>
              </a:rPr>
              <a:t>——</a:t>
            </a:r>
            <a:r>
              <a:rPr lang="zh-CN" altLang="en-US" dirty="0"/>
              <a:t>地址变换的原则 </a:t>
            </a:r>
          </a:p>
        </p:txBody>
      </p:sp>
      <p:sp>
        <p:nvSpPr>
          <p:cNvPr id="124931" name="Rectangle 3"/>
          <p:cNvSpPr>
            <a:spLocks noGrp="1"/>
          </p:cNvSpPr>
          <p:nvPr>
            <p:ph idx="1" hasCustomPrompt="1"/>
          </p:nvPr>
        </p:nvSpPr>
        <p:spPr>
          <a:xfrm>
            <a:off x="469900" y="1022350"/>
            <a:ext cx="8229600" cy="4908550"/>
          </a:xfrm>
        </p:spPr>
        <p:txBody>
          <a:bodyPr vert="horz" wrap="square" lIns="91440" tIns="45720" rIns="91440" bIns="45720" anchor="t" anchorCtr="0"/>
          <a:lstStyle/>
          <a:p>
            <a:pPr eaLnBrk="1" hangingPunct="1">
              <a:spcBef>
                <a:spcPts val="2400"/>
              </a:spcBef>
            </a:pPr>
            <a:r>
              <a:rPr lang="zh-CN" altLang="en-US" dirty="0"/>
              <a:t>页式管理方法</a:t>
            </a:r>
          </a:p>
          <a:p>
            <a:pPr lvl="1" eaLnBrk="1" hangingPunct="1">
              <a:spcBef>
                <a:spcPts val="2400"/>
              </a:spcBef>
            </a:pPr>
            <a:r>
              <a:rPr lang="zh-CN" altLang="en-US" b="1" dirty="0">
                <a:ea typeface="楷体_GB2312" pitchFamily="49" charset="-122"/>
              </a:rPr>
              <a:t>全相联映像</a:t>
            </a:r>
          </a:p>
          <a:p>
            <a:pPr lvl="2" eaLnBrk="1" hangingPunct="1">
              <a:spcBef>
                <a:spcPts val="2400"/>
              </a:spcBef>
            </a:pPr>
            <a:r>
              <a:rPr lang="zh-CN" altLang="en-US" b="1" dirty="0">
                <a:ea typeface="楷体_GB2312" pitchFamily="49" charset="-122"/>
              </a:rPr>
              <a:t>由于虚存空间远远大于实存空间，因此页式虚拟存储器常采用</a:t>
            </a:r>
            <a:r>
              <a:rPr lang="zh-CN" altLang="en-US" b="1" dirty="0">
                <a:solidFill>
                  <a:srgbClr val="FF0000"/>
                </a:solidFill>
                <a:ea typeface="楷体_GB2312" pitchFamily="49" charset="-122"/>
              </a:rPr>
              <a:t>全相联映像</a:t>
            </a:r>
            <a:r>
              <a:rPr lang="zh-CN" altLang="en-US" b="1" dirty="0">
                <a:ea typeface="楷体_GB2312" pitchFamily="49" charset="-122"/>
              </a:rPr>
              <a:t>。</a:t>
            </a:r>
          </a:p>
          <a:p>
            <a:pPr lvl="1" eaLnBrk="1" hangingPunct="1">
              <a:spcBef>
                <a:spcPts val="2400"/>
              </a:spcBef>
            </a:pPr>
            <a:r>
              <a:rPr lang="zh-CN" altLang="en-US" b="1" dirty="0">
                <a:ea typeface="楷体_GB2312" pitchFamily="49" charset="-122"/>
              </a:rPr>
              <a:t>地址变换方法</a:t>
            </a:r>
          </a:p>
          <a:p>
            <a:pPr lvl="2" eaLnBrk="1" hangingPunct="1">
              <a:spcBef>
                <a:spcPts val="2400"/>
              </a:spcBef>
            </a:pPr>
            <a:r>
              <a:rPr lang="zh-CN" altLang="en-US" b="1" dirty="0">
                <a:ea typeface="楷体_GB2312" pitchFamily="49" charset="-122"/>
              </a:rPr>
              <a:t>页表法</a:t>
            </a:r>
          </a:p>
          <a:p>
            <a:pPr eaLnBrk="1" hangingPunct="1"/>
            <a:endParaRPr lang="zh-CN" altLang="en-US" dirty="0"/>
          </a:p>
          <a:p>
            <a:pPr eaLnBrk="1" hangingPunct="1"/>
            <a:endParaRPr lang="zh-CN" altLang="en-US"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p:cNvSpPr>
          <p:nvPr>
            <p:ph type="title"/>
          </p:nvPr>
        </p:nvSpPr>
        <p:spPr/>
        <p:txBody>
          <a:bodyPr vert="horz" wrap="square" lIns="91440" tIns="45720" rIns="91440" bIns="45720" anchor="ctr" anchorCtr="0"/>
          <a:lstStyle/>
          <a:p>
            <a:pPr eaLnBrk="1" hangingPunct="1"/>
            <a:r>
              <a:rPr lang="en-US" altLang="zh-CN" dirty="0">
                <a:latin typeface="Times New Roman" panose="02020603050405020304" pitchFamily="18" charset="0"/>
              </a:rPr>
              <a:t>1 </a:t>
            </a:r>
            <a:r>
              <a:rPr lang="zh-CN" altLang="en-US" dirty="0">
                <a:latin typeface="Times New Roman" panose="02020603050405020304" pitchFamily="18" charset="0"/>
              </a:rPr>
              <a:t>地址映像和变换</a:t>
            </a:r>
            <a:r>
              <a:rPr lang="en-US" altLang="zh-CN" dirty="0"/>
              <a:t>——</a:t>
            </a:r>
            <a:r>
              <a:rPr lang="zh-CN" altLang="en-US" dirty="0">
                <a:latin typeface="Times New Roman" panose="02020603050405020304" pitchFamily="18" charset="0"/>
              </a:rPr>
              <a:t>全相联映像</a:t>
            </a:r>
            <a:r>
              <a:rPr lang="zh-CN" altLang="en-US" dirty="0"/>
              <a:t> </a:t>
            </a:r>
          </a:p>
        </p:txBody>
      </p:sp>
      <p:sp>
        <p:nvSpPr>
          <p:cNvPr id="126979" name="Rectangle 3"/>
          <p:cNvSpPr>
            <a:spLocks noGrp="1"/>
          </p:cNvSpPr>
          <p:nvPr>
            <p:ph idx="1" hasCustomPrompt="1"/>
          </p:nvPr>
        </p:nvSpPr>
        <p:spPr>
          <a:xfrm>
            <a:off x="469900" y="1022350"/>
            <a:ext cx="8674100" cy="1847850"/>
          </a:xfrm>
        </p:spPr>
        <p:txBody>
          <a:bodyPr vert="horz" wrap="square" lIns="91440" tIns="45720" rIns="91440" bIns="45720" anchor="t" anchorCtr="0"/>
          <a:lstStyle/>
          <a:p>
            <a:pPr eaLnBrk="1" hangingPunct="1">
              <a:lnSpc>
                <a:spcPct val="90000"/>
              </a:lnSpc>
            </a:pPr>
            <a:r>
              <a:rPr lang="zh-CN" altLang="en-US" b="0" dirty="0">
                <a:solidFill>
                  <a:srgbClr val="FF0000"/>
                </a:solidFill>
              </a:rPr>
              <a:t>原则：每道程序的任何虚页可映像到任何实页位置</a:t>
            </a:r>
          </a:p>
          <a:p>
            <a:pPr eaLnBrk="1" hangingPunct="1">
              <a:lnSpc>
                <a:spcPct val="90000"/>
              </a:lnSpc>
            </a:pPr>
            <a:r>
              <a:rPr lang="zh-CN" altLang="en-US" b="0" dirty="0"/>
              <a:t>实页冲突：仅当一个任务要求同时调入主存的页数超过</a:t>
            </a:r>
            <a:r>
              <a:rPr lang="en-US" altLang="zh-CN" b="0" dirty="0"/>
              <a:t>2</a:t>
            </a:r>
            <a:r>
              <a:rPr lang="en-US" altLang="zh-CN" b="0" baseline="30000" dirty="0"/>
              <a:t>nv</a:t>
            </a:r>
            <a:r>
              <a:rPr lang="zh-CN" altLang="en-US" b="0" dirty="0"/>
              <a:t>时，才会发生实页冲突，这种情况很少见。</a:t>
            </a:r>
            <a:endParaRPr lang="en-US" altLang="zh-CN" b="0" baseline="30000" dirty="0"/>
          </a:p>
          <a:p>
            <a:pPr eaLnBrk="1" hangingPunct="1">
              <a:lnSpc>
                <a:spcPct val="90000"/>
              </a:lnSpc>
            </a:pPr>
            <a:r>
              <a:rPr lang="zh-CN" altLang="en-US" b="0" dirty="0"/>
              <a:t>优点：冲突概率小</a:t>
            </a:r>
          </a:p>
        </p:txBody>
      </p:sp>
      <p:pic>
        <p:nvPicPr>
          <p:cNvPr id="126980" name="Picture 4"/>
          <p:cNvPicPr>
            <a:picLocks noChangeAspect="1"/>
          </p:cNvPicPr>
          <p:nvPr/>
        </p:nvPicPr>
        <p:blipFill>
          <a:blip r:embed="rId3"/>
          <a:stretch>
            <a:fillRect/>
          </a:stretch>
        </p:blipFill>
        <p:spPr>
          <a:xfrm>
            <a:off x="1343025" y="2870200"/>
            <a:ext cx="6359525" cy="3668713"/>
          </a:xfrm>
          <a:prstGeom prst="rect">
            <a:avLst/>
          </a:prstGeom>
          <a:noFill/>
          <a:ln w="9525">
            <a:noFill/>
          </a:ln>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p:cNvSpPr>
          <p:nvPr>
            <p:ph type="title"/>
          </p:nvPr>
        </p:nvSpPr>
        <p:spPr/>
        <p:txBody>
          <a:bodyPr vert="horz" wrap="square" lIns="91440" tIns="45720" rIns="91440" bIns="45720" anchor="ctr" anchorCtr="0"/>
          <a:lstStyle/>
          <a:p>
            <a:pPr eaLnBrk="1" hangingPunct="1"/>
            <a:r>
              <a:rPr lang="zh-CN" altLang="en-US" sz="3200" dirty="0">
                <a:latin typeface="Times New Roman" panose="02020603050405020304" pitchFamily="18" charset="0"/>
              </a:rPr>
              <a:t>全相联映像的相联目录表法</a:t>
            </a:r>
          </a:p>
        </p:txBody>
      </p:sp>
      <p:sp>
        <p:nvSpPr>
          <p:cNvPr id="129027" name="Rectangle 3"/>
          <p:cNvSpPr>
            <a:spLocks noGrp="1"/>
          </p:cNvSpPr>
          <p:nvPr>
            <p:ph idx="1" hasCustomPrompt="1"/>
          </p:nvPr>
        </p:nvSpPr>
        <p:spPr/>
        <p:txBody>
          <a:bodyPr vert="horz" wrap="square" lIns="91440" tIns="45720" rIns="91440" bIns="45720" anchor="t" anchorCtr="0"/>
          <a:lstStyle/>
          <a:p>
            <a:pPr eaLnBrk="1" hangingPunct="1"/>
            <a:r>
              <a:rPr lang="zh-CN" altLang="en-US" sz="3200" dirty="0"/>
              <a:t>当页面失效时</a:t>
            </a:r>
          </a:p>
          <a:p>
            <a:pPr lvl="1" eaLnBrk="1" hangingPunct="1"/>
            <a:r>
              <a:rPr lang="zh-CN" altLang="en-US" sz="2800" b="1" dirty="0">
                <a:latin typeface="楷体_GB2312" pitchFamily="49" charset="-122"/>
                <a:ea typeface="楷体_GB2312" pitchFamily="49" charset="-122"/>
              </a:rPr>
              <a:t>可能出现一个从未运行过的新程序，进程切换</a:t>
            </a:r>
          </a:p>
          <a:p>
            <a:pPr lvl="1" eaLnBrk="1" hangingPunct="1"/>
            <a:r>
              <a:rPr lang="zh-CN" altLang="en-US" sz="2800" b="1" dirty="0">
                <a:latin typeface="楷体_GB2312" pitchFamily="49" charset="-122"/>
                <a:ea typeface="楷体_GB2312" pitchFamily="49" charset="-122"/>
              </a:rPr>
              <a:t>在内存中运行的</a:t>
            </a:r>
            <a:r>
              <a:rPr lang="en-US" altLang="zh-CN" sz="2800" b="1" dirty="0">
                <a:latin typeface="楷体_GB2312" pitchFamily="49" charset="-122"/>
                <a:ea typeface="楷体_GB2312" pitchFamily="49" charset="-122"/>
              </a:rPr>
              <a:t>N</a:t>
            </a:r>
            <a:r>
              <a:rPr lang="zh-CN" altLang="en-US" sz="2800" b="1" dirty="0">
                <a:latin typeface="楷体_GB2312" pitchFamily="49" charset="-122"/>
                <a:ea typeface="楷体_GB2312" pitchFamily="49" charset="-122"/>
              </a:rPr>
              <a:t>道程序中，某一用户程序的一个虚页还没有调入主存，到辅存调页</a:t>
            </a:r>
          </a:p>
          <a:p>
            <a:pPr eaLnBrk="1" hangingPunct="1"/>
            <a:endParaRPr lang="zh-CN" altLang="en-US"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p:cNvSpPr>
          <p:nvPr>
            <p:ph type="title"/>
          </p:nvPr>
        </p:nvSpPr>
        <p:spPr/>
        <p:txBody>
          <a:bodyPr vert="horz" wrap="square" lIns="91440" tIns="45720" rIns="91440" bIns="45720" anchor="ctr" anchorCtr="0"/>
          <a:lstStyle/>
          <a:p>
            <a:pPr eaLnBrk="1" hangingPunct="1"/>
            <a:endParaRPr lang="zh-CN" altLang="en-US" dirty="0"/>
          </a:p>
        </p:txBody>
      </p:sp>
      <p:sp>
        <p:nvSpPr>
          <p:cNvPr id="130051" name="Rectangle 3"/>
          <p:cNvSpPr>
            <a:spLocks noGrp="1"/>
          </p:cNvSpPr>
          <p:nvPr>
            <p:ph idx="1" hasCustomPrompt="1"/>
          </p:nvPr>
        </p:nvSpPr>
        <p:spPr/>
        <p:txBody>
          <a:bodyPr vert="horz" wrap="square" lIns="91440" tIns="45720" rIns="91440" bIns="45720" anchor="t" anchorCtr="0"/>
          <a:lstStyle/>
          <a:p>
            <a:pPr eaLnBrk="1" hangingPunct="1"/>
            <a:endParaRPr lang="zh-CN" altLang="en-US" dirty="0"/>
          </a:p>
        </p:txBody>
      </p:sp>
      <p:pic>
        <p:nvPicPr>
          <p:cNvPr id="130052" name="Picture 5"/>
          <p:cNvPicPr>
            <a:picLocks noChangeAspect="1"/>
          </p:cNvPicPr>
          <p:nvPr/>
        </p:nvPicPr>
        <p:blipFill>
          <a:blip r:embed="rId2"/>
          <a:stretch>
            <a:fillRect/>
          </a:stretch>
        </p:blipFill>
        <p:spPr>
          <a:xfrm>
            <a:off x="539750" y="814388"/>
            <a:ext cx="8066088" cy="5800725"/>
          </a:xfrm>
          <a:prstGeom prst="rect">
            <a:avLst/>
          </a:prstGeom>
          <a:noFill/>
          <a:ln w="9525">
            <a:noFill/>
          </a:ln>
        </p:spPr>
      </p:pic>
      <p:sp>
        <p:nvSpPr>
          <p:cNvPr id="808966" name="AutoShape 6"/>
          <p:cNvSpPr/>
          <p:nvPr/>
        </p:nvSpPr>
        <p:spPr>
          <a:xfrm>
            <a:off x="833438" y="6145213"/>
            <a:ext cx="1042987" cy="649287"/>
          </a:xfrm>
          <a:prstGeom prst="roundRect">
            <a:avLst>
              <a:gd name="adj" fmla="val 16667"/>
            </a:avLst>
          </a:prstGeom>
          <a:noFill/>
          <a:ln w="38100" cap="flat" cmpd="sng">
            <a:solidFill>
              <a:srgbClr val="FF0000"/>
            </a:solidFill>
            <a:prstDash val="solid"/>
            <a:headEnd type="none" w="med" len="med"/>
            <a:tailEnd type="none" w="med" len="med"/>
          </a:ln>
        </p:spPr>
        <p:txBody>
          <a:bodyPr wrap="none" anchor="ctr" anchorCtr="0"/>
          <a:lstStyle/>
          <a:p>
            <a:pPr algn="ctr"/>
            <a:endParaRPr lang="zh-CN" altLang="en-US" sz="1800" dirty="0">
              <a:solidFill>
                <a:schemeClr val="tx1"/>
              </a:solidFill>
              <a:latin typeface="Times New Roman" panose="02020603050405020304" pitchFamily="18" charset="0"/>
              <a:ea typeface="宋体" panose="02010600030101010101" pitchFamily="2" charset="-122"/>
            </a:endParaRPr>
          </a:p>
          <a:p>
            <a:pPr algn="ctr"/>
            <a:endParaRPr lang="zh-CN" altLang="en-US" sz="1800" dirty="0">
              <a:solidFill>
                <a:schemeClr val="tx1"/>
              </a:solidFill>
              <a:latin typeface="Times New Roman" panose="02020603050405020304" pitchFamily="18"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808966"/>
                                        </p:tgtEl>
                                        <p:attrNameLst>
                                          <p:attrName>style.visibility</p:attrName>
                                        </p:attrNameLst>
                                      </p:cBhvr>
                                      <p:to>
                                        <p:strVal val="visible"/>
                                      </p:to>
                                    </p:set>
                                    <p:anim calcmode="lin" valueType="num">
                                      <p:cBhvr>
                                        <p:cTn id="7" dur="500" fill="hold"/>
                                        <p:tgtEl>
                                          <p:spTgt spid="808966"/>
                                        </p:tgtEl>
                                        <p:attrNameLst>
                                          <p:attrName>ppt_w</p:attrName>
                                        </p:attrNameLst>
                                      </p:cBhvr>
                                      <p:tavLst>
                                        <p:tav tm="0">
                                          <p:val>
                                            <p:fltVal val="0"/>
                                          </p:val>
                                        </p:tav>
                                        <p:tav tm="100000">
                                          <p:val>
                                            <p:strVal val="#ppt_w"/>
                                          </p:val>
                                        </p:tav>
                                      </p:tavLst>
                                    </p:anim>
                                    <p:anim calcmode="lin" valueType="num">
                                      <p:cBhvr>
                                        <p:cTn id="8" dur="500" fill="hold"/>
                                        <p:tgtEl>
                                          <p:spTgt spid="808966"/>
                                        </p:tgtEl>
                                        <p:attrNameLst>
                                          <p:attrName>ppt_h</p:attrName>
                                        </p:attrNameLst>
                                      </p:cBhvr>
                                      <p:tavLst>
                                        <p:tav tm="0">
                                          <p:val>
                                            <p:fltVal val="0"/>
                                          </p:val>
                                        </p:tav>
                                        <p:tav tm="100000">
                                          <p:val>
                                            <p:strVal val="#ppt_h"/>
                                          </p:val>
                                        </p:tav>
                                      </p:tavLst>
                                    </p:anim>
                                    <p:animEffect transition="in" filter="fade">
                                      <p:cBhvr>
                                        <p:cTn id="9" dur="500"/>
                                        <p:tgtEl>
                                          <p:spTgt spid="8089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8966"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页脚占位符 4"/>
          <p:cNvSpPr txBox="1">
            <a:spLocks noGrp="1"/>
          </p:cNvSpPr>
          <p:nvPr>
            <p:ph type="ftr" sz="quarter"/>
          </p:nvPr>
        </p:nvSpPr>
        <p:spPr>
          <a:xfrm>
            <a:off x="4229100" y="6477000"/>
            <a:ext cx="3962400" cy="304800"/>
          </a:xfrm>
          <a:prstGeom prst="rect">
            <a:avLst/>
          </a:prstGeom>
          <a:noFill/>
          <a:ln w="9525">
            <a:noFill/>
          </a:ln>
        </p:spPr>
        <p:txBody>
          <a:bodyPr/>
          <a:lstStyle>
            <a:lvl1pPr marL="0" lvl="0"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defRPr>
            </a:lvl1pPr>
            <a:lvl2pPr marL="457200" lvl="1"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2pPr>
            <a:lvl3pPr marL="914400" lvl="2"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3pPr>
            <a:lvl4pPr marL="1371600" lvl="3"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4pPr>
            <a:lvl5pPr marL="1828800" lvl="4"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5pPr>
          </a:lstStyle>
          <a:p>
            <a:pPr lvl="0"/>
            <a:r>
              <a:rPr lang="en-US" altLang="zh-CN" sz="1000" dirty="0">
                <a:solidFill>
                  <a:schemeClr val="hlink"/>
                </a:solidFill>
                <a:latin typeface="Verdana" panose="020B0604030504040204" pitchFamily="34" charset="0"/>
                <a:ea typeface="Gulim" pitchFamily="34" charset="-127"/>
              </a:rPr>
              <a:t>Harbin Engineering University</a:t>
            </a:r>
          </a:p>
        </p:txBody>
      </p:sp>
      <p:sp>
        <p:nvSpPr>
          <p:cNvPr id="131075" name="Rectangle 2"/>
          <p:cNvSpPr>
            <a:spLocks noGrp="1"/>
          </p:cNvSpPr>
          <p:nvPr>
            <p:ph type="title"/>
          </p:nvPr>
        </p:nvSpPr>
        <p:spPr/>
        <p:txBody>
          <a:bodyPr vert="horz" wrap="square" lIns="91440" tIns="45720" rIns="91440" bIns="45720" anchor="ctr" anchorCtr="0"/>
          <a:lstStyle/>
          <a:p>
            <a:pPr eaLnBrk="1" hangingPunct="1"/>
            <a:r>
              <a:rPr lang="en-US" altLang="zh-CN" dirty="0">
                <a:latin typeface="Times New Roman" panose="02020603050405020304" pitchFamily="18" charset="0"/>
              </a:rPr>
              <a:t>1 </a:t>
            </a:r>
            <a:r>
              <a:rPr lang="zh-CN" altLang="en-US" dirty="0">
                <a:latin typeface="Times New Roman" panose="02020603050405020304" pitchFamily="18" charset="0"/>
              </a:rPr>
              <a:t>地址映像和变换</a:t>
            </a:r>
            <a:endParaRPr lang="zh-CN" altLang="en-US" dirty="0"/>
          </a:p>
        </p:txBody>
      </p:sp>
      <p:sp>
        <p:nvSpPr>
          <p:cNvPr id="131076" name="Rectangle 3"/>
          <p:cNvSpPr>
            <a:spLocks noGrp="1"/>
          </p:cNvSpPr>
          <p:nvPr>
            <p:ph idx="1" hasCustomPrompt="1"/>
          </p:nvPr>
        </p:nvSpPr>
        <p:spPr/>
        <p:txBody>
          <a:bodyPr vert="horz" wrap="square" lIns="91440" tIns="45720" rIns="91440" bIns="45720" anchor="t" anchorCtr="0"/>
          <a:lstStyle/>
          <a:p>
            <a:pPr eaLnBrk="1" hangingPunct="1"/>
            <a:endParaRPr lang="zh-CN" altLang="en-US" dirty="0"/>
          </a:p>
        </p:txBody>
      </p:sp>
      <p:pic>
        <p:nvPicPr>
          <p:cNvPr id="131077" name="Picture 4"/>
          <p:cNvPicPr>
            <a:picLocks noChangeAspect="1"/>
          </p:cNvPicPr>
          <p:nvPr/>
        </p:nvPicPr>
        <p:blipFill>
          <a:blip r:embed="rId2"/>
          <a:stretch>
            <a:fillRect/>
          </a:stretch>
        </p:blipFill>
        <p:spPr>
          <a:xfrm>
            <a:off x="612775" y="858838"/>
            <a:ext cx="7694613" cy="5972175"/>
          </a:xfrm>
          <a:prstGeom prst="rect">
            <a:avLst/>
          </a:prstGeom>
          <a:noFill/>
          <a:ln w="9525">
            <a:noFill/>
          </a:ln>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p:cNvSpPr>
          <p:nvPr>
            <p:ph type="title"/>
          </p:nvPr>
        </p:nvSpPr>
        <p:spPr/>
        <p:txBody>
          <a:bodyPr vert="horz" wrap="square" lIns="91440" tIns="45720" rIns="91440" bIns="45720" anchor="ctr" anchorCtr="0"/>
          <a:lstStyle/>
          <a:p>
            <a:pPr eaLnBrk="1" hangingPunct="1"/>
            <a:r>
              <a:rPr lang="en-US" altLang="zh-CN" dirty="0"/>
              <a:t>2 </a:t>
            </a:r>
            <a:r>
              <a:rPr lang="zh-CN" altLang="en-US" dirty="0"/>
              <a:t>页面替换算法</a:t>
            </a:r>
          </a:p>
        </p:txBody>
      </p:sp>
      <p:sp>
        <p:nvSpPr>
          <p:cNvPr id="132099" name="Rectangle 3"/>
          <p:cNvSpPr>
            <a:spLocks noGrp="1"/>
          </p:cNvSpPr>
          <p:nvPr>
            <p:ph idx="1" hasCustomPrompt="1"/>
          </p:nvPr>
        </p:nvSpPr>
        <p:spPr/>
        <p:txBody>
          <a:bodyPr vert="horz" wrap="square" lIns="91440" tIns="45720" rIns="91440" bIns="45720" anchor="t" anchorCtr="0"/>
          <a:lstStyle/>
          <a:p>
            <a:pPr eaLnBrk="1" hangingPunct="1"/>
            <a:r>
              <a:rPr lang="zh-CN" altLang="en-US" sz="2400" dirty="0">
                <a:solidFill>
                  <a:srgbClr val="FF0000"/>
                </a:solidFill>
              </a:rPr>
              <a:t>页面替换发生时间：</a:t>
            </a:r>
            <a:br>
              <a:rPr lang="zh-CN" altLang="en-US" sz="2400" dirty="0"/>
            </a:br>
            <a:r>
              <a:rPr lang="zh-CN" altLang="en-US" sz="2400" dirty="0"/>
              <a:t>当发生页面失效时，要从磁盘中调入一页到主存。如果主存所有页面都已经被占用，必须从主存储器中淘汰掉一个不常使用的页面，以便腾出主存空间来存放新调入的页面。</a:t>
            </a:r>
            <a:endParaRPr lang="zh-CN" altLang="en-US" sz="2400" dirty="0">
              <a:latin typeface="Times New Roman" panose="02020603050405020304" pitchFamily="18" charset="0"/>
            </a:endParaRPr>
          </a:p>
          <a:p>
            <a:pPr eaLnBrk="1" hangingPunct="1"/>
            <a:r>
              <a:rPr lang="zh-CN" altLang="en-US" sz="2400" dirty="0">
                <a:latin typeface="Times New Roman" panose="02020603050405020304" pitchFamily="18" charset="0"/>
              </a:rPr>
              <a:t>替换算法的确定</a:t>
            </a:r>
          </a:p>
          <a:p>
            <a:pPr lvl="1" eaLnBrk="1" hangingPunct="1"/>
            <a:r>
              <a:rPr lang="zh-CN" altLang="en-US" b="1" dirty="0">
                <a:latin typeface="楷体_GB2312" pitchFamily="49" charset="-122"/>
                <a:ea typeface="楷体_GB2312" pitchFamily="49" charset="-122"/>
              </a:rPr>
              <a:t>主存的命中率 </a:t>
            </a:r>
          </a:p>
          <a:p>
            <a:pPr lvl="1" eaLnBrk="1" hangingPunct="1"/>
            <a:r>
              <a:rPr lang="zh-CN" altLang="en-US" b="1" dirty="0">
                <a:latin typeface="楷体_GB2312" pitchFamily="49" charset="-122"/>
                <a:ea typeface="楷体_GB2312" pitchFamily="49" charset="-122"/>
              </a:rPr>
              <a:t>是否便于实现，软、硬件成本</a:t>
            </a:r>
            <a:r>
              <a:rPr lang="zh-CN" altLang="en-US" b="1" dirty="0"/>
              <a:t> </a:t>
            </a:r>
          </a:p>
          <a:p>
            <a:pPr eaLnBrk="1" hangingPunct="1"/>
            <a:endParaRPr lang="zh-CN" altLang="en-US" sz="2400" dirty="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p:cNvSpPr>
          <p:nvPr>
            <p:ph type="title"/>
          </p:nvPr>
        </p:nvSpPr>
        <p:spPr/>
        <p:txBody>
          <a:bodyPr vert="horz" wrap="square" lIns="91440" tIns="45720" rIns="91440" bIns="45720" anchor="ctr" anchorCtr="0"/>
          <a:lstStyle/>
          <a:p>
            <a:pPr eaLnBrk="1" hangingPunct="1"/>
            <a:r>
              <a:rPr lang="zh-CN" altLang="en-US" dirty="0"/>
              <a:t>替换算法</a:t>
            </a:r>
          </a:p>
        </p:txBody>
      </p:sp>
      <p:sp>
        <p:nvSpPr>
          <p:cNvPr id="134147" name="Rectangle 3"/>
          <p:cNvSpPr>
            <a:spLocks noGrp="1"/>
          </p:cNvSpPr>
          <p:nvPr>
            <p:ph idx="1" hasCustomPrompt="1"/>
          </p:nvPr>
        </p:nvSpPr>
        <p:spPr/>
        <p:txBody>
          <a:bodyPr vert="horz" wrap="square" lIns="91440" tIns="45720" rIns="91440" bIns="45720" anchor="t" anchorCtr="0"/>
          <a:lstStyle/>
          <a:p>
            <a:pPr eaLnBrk="1" hangingPunct="1">
              <a:lnSpc>
                <a:spcPct val="90000"/>
              </a:lnSpc>
            </a:pPr>
            <a:r>
              <a:rPr lang="zh-CN" altLang="en-US" dirty="0">
                <a:solidFill>
                  <a:srgbClr val="FF0000"/>
                </a:solidFill>
              </a:rPr>
              <a:t>常用的替换算法</a:t>
            </a:r>
          </a:p>
          <a:p>
            <a:pPr lvl="1" eaLnBrk="1" hangingPunct="1">
              <a:lnSpc>
                <a:spcPct val="90000"/>
              </a:lnSpc>
            </a:pPr>
            <a:r>
              <a:rPr lang="zh-CN" altLang="en-US" sz="2800" b="1" dirty="0">
                <a:solidFill>
                  <a:srgbClr val="000000"/>
                </a:solidFill>
                <a:ea typeface="楷体_GB2312" pitchFamily="49" charset="-122"/>
              </a:rPr>
              <a:t>随机算法、先进先出算法、近期最少使用算法、优化替换算法、页面失效频率法</a:t>
            </a:r>
          </a:p>
          <a:p>
            <a:pPr lvl="1" eaLnBrk="1" hangingPunct="1">
              <a:lnSpc>
                <a:spcPct val="90000"/>
              </a:lnSpc>
            </a:pPr>
            <a:endParaRPr lang="zh-CN" altLang="en-US" sz="2800" b="1" dirty="0">
              <a:ea typeface="楷体_GB2312" pitchFamily="49" charset="-122"/>
            </a:endParaRPr>
          </a:p>
          <a:p>
            <a:pPr eaLnBrk="1" hangingPunct="1">
              <a:lnSpc>
                <a:spcPct val="90000"/>
              </a:lnSpc>
            </a:pPr>
            <a:r>
              <a:rPr lang="zh-CN" altLang="en-US" dirty="0">
                <a:solidFill>
                  <a:schemeClr val="hlink"/>
                </a:solidFill>
              </a:rPr>
              <a:t>（</a:t>
            </a:r>
            <a:r>
              <a:rPr lang="en-US" altLang="zh-CN" dirty="0">
                <a:solidFill>
                  <a:schemeClr val="hlink"/>
                </a:solidFill>
              </a:rPr>
              <a:t>1</a:t>
            </a:r>
            <a:r>
              <a:rPr lang="zh-CN" altLang="en-US" dirty="0">
                <a:solidFill>
                  <a:schemeClr val="hlink"/>
                </a:solidFill>
              </a:rPr>
              <a:t>）随机算法</a:t>
            </a:r>
            <a:r>
              <a:rPr lang="zh-CN" altLang="en-US" dirty="0"/>
              <a:t>（</a:t>
            </a:r>
            <a:r>
              <a:rPr lang="en-US" altLang="zh-CN" dirty="0"/>
              <a:t>Random </a:t>
            </a:r>
            <a:r>
              <a:rPr lang="zh-CN" altLang="en-US" dirty="0"/>
              <a:t>，</a:t>
            </a:r>
            <a:r>
              <a:rPr lang="en-US" altLang="zh-CN" dirty="0"/>
              <a:t>RAND</a:t>
            </a:r>
            <a:r>
              <a:rPr lang="zh-CN" altLang="en-US" dirty="0"/>
              <a:t>）：用软的或硬的随机数产生器来形成主存中要被替换页的页号。</a:t>
            </a:r>
          </a:p>
          <a:p>
            <a:pPr lvl="1" eaLnBrk="1" hangingPunct="1">
              <a:lnSpc>
                <a:spcPct val="90000"/>
              </a:lnSpc>
            </a:pPr>
            <a:r>
              <a:rPr lang="zh-CN" altLang="en-US" sz="2800" b="1" dirty="0">
                <a:latin typeface="楷体_GB2312" pitchFamily="49" charset="-122"/>
                <a:ea typeface="楷体_GB2312" pitchFamily="49" charset="-122"/>
              </a:rPr>
              <a:t>简单，易于实现</a:t>
            </a:r>
          </a:p>
          <a:p>
            <a:pPr lvl="1" eaLnBrk="1" hangingPunct="1">
              <a:lnSpc>
                <a:spcPct val="90000"/>
              </a:lnSpc>
            </a:pPr>
            <a:r>
              <a:rPr lang="zh-CN" altLang="en-US" sz="2800" b="1" dirty="0">
                <a:solidFill>
                  <a:srgbClr val="FF0000"/>
                </a:solidFill>
                <a:latin typeface="楷体_GB2312" pitchFamily="49" charset="-122"/>
                <a:ea typeface="楷体_GB2312" pitchFamily="49" charset="-122"/>
              </a:rPr>
              <a:t>没有利用历史信息，反应不了程序的局部性</a:t>
            </a:r>
          </a:p>
          <a:p>
            <a:pPr lvl="1" eaLnBrk="1" hangingPunct="1">
              <a:lnSpc>
                <a:spcPct val="90000"/>
              </a:lnSpc>
            </a:pPr>
            <a:r>
              <a:rPr lang="zh-CN" altLang="en-US" sz="2800" b="1" dirty="0">
                <a:latin typeface="楷体_GB2312" pitchFamily="49" charset="-122"/>
                <a:ea typeface="楷体_GB2312" pitchFamily="49" charset="-122"/>
              </a:rPr>
              <a:t>命中率低，很少使用</a:t>
            </a:r>
          </a:p>
          <a:p>
            <a:pPr eaLnBrk="1" hangingPunct="1">
              <a:lnSpc>
                <a:spcPct val="90000"/>
              </a:lnSpc>
            </a:pPr>
            <a:endParaRPr lang="zh-CN" altLang="en-US" b="0"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p:cNvSpPr>
          <p:nvPr>
            <p:ph type="title"/>
          </p:nvPr>
        </p:nvSpPr>
        <p:spPr/>
        <p:txBody>
          <a:bodyPr vert="horz" wrap="square" lIns="91440" tIns="45720" rIns="91440" bIns="45720" anchor="ctr" anchorCtr="0"/>
          <a:lstStyle/>
          <a:p>
            <a:pPr eaLnBrk="1" hangingPunct="1"/>
            <a:r>
              <a:rPr lang="en-US" altLang="zh-CN" sz="3200" dirty="0"/>
              <a:t>2 </a:t>
            </a:r>
            <a:r>
              <a:rPr lang="zh-CN" altLang="en-US" sz="3200" dirty="0"/>
              <a:t>页面替换算法</a:t>
            </a:r>
          </a:p>
        </p:txBody>
      </p:sp>
      <p:sp>
        <p:nvSpPr>
          <p:cNvPr id="136195" name="Rectangle 3"/>
          <p:cNvSpPr>
            <a:spLocks noGrp="1"/>
          </p:cNvSpPr>
          <p:nvPr>
            <p:ph idx="1" hasCustomPrompt="1"/>
          </p:nvPr>
        </p:nvSpPr>
        <p:spPr/>
        <p:txBody>
          <a:bodyPr vert="horz" wrap="square" lIns="91440" tIns="45720" rIns="91440" bIns="45720" anchor="t" anchorCtr="0"/>
          <a:lstStyle/>
          <a:p>
            <a:pPr eaLnBrk="1" hangingPunct="1">
              <a:lnSpc>
                <a:spcPct val="150000"/>
              </a:lnSpc>
            </a:pPr>
            <a:r>
              <a:rPr lang="zh-CN" altLang="en-US" dirty="0">
                <a:solidFill>
                  <a:schemeClr val="hlink"/>
                </a:solidFill>
              </a:rPr>
              <a:t>先进先出算法</a:t>
            </a:r>
            <a:r>
              <a:rPr lang="zh-CN" altLang="en-US" dirty="0"/>
              <a:t>（</a:t>
            </a:r>
            <a:r>
              <a:rPr lang="en-US" altLang="zh-CN" dirty="0"/>
              <a:t>First-In First-Out </a:t>
            </a:r>
            <a:r>
              <a:rPr lang="zh-CN" altLang="en-US" dirty="0"/>
              <a:t>，</a:t>
            </a:r>
            <a:r>
              <a:rPr lang="en-US" altLang="zh-CN" dirty="0"/>
              <a:t>FIFO</a:t>
            </a:r>
            <a:r>
              <a:rPr lang="zh-CN" altLang="en-US" dirty="0"/>
              <a:t>）：选择最早装入主存的页作为被替换的页。</a:t>
            </a:r>
          </a:p>
          <a:p>
            <a:pPr lvl="1" eaLnBrk="1" hangingPunct="1">
              <a:spcBef>
                <a:spcPts val="1800"/>
              </a:spcBef>
            </a:pPr>
            <a:r>
              <a:rPr lang="zh-CN" altLang="en-US" sz="2800" b="1" dirty="0">
                <a:latin typeface="楷体_GB2312" pitchFamily="49" charset="-122"/>
                <a:ea typeface="楷体_GB2312" pitchFamily="49" charset="-122"/>
              </a:rPr>
              <a:t>为每个实页配置计数器字段</a:t>
            </a:r>
          </a:p>
          <a:p>
            <a:pPr lvl="1" eaLnBrk="1" hangingPunct="1">
              <a:spcBef>
                <a:spcPts val="1800"/>
              </a:spcBef>
            </a:pPr>
            <a:r>
              <a:rPr lang="zh-CN" altLang="en-US" sz="2800" b="1" dirty="0">
                <a:latin typeface="楷体_GB2312" pitchFamily="49" charset="-122"/>
                <a:ea typeface="楷体_GB2312" pitchFamily="49" charset="-122"/>
              </a:rPr>
              <a:t>虽然</a:t>
            </a:r>
            <a:r>
              <a:rPr lang="zh-CN" altLang="en-US" sz="2800" b="1" dirty="0">
                <a:solidFill>
                  <a:srgbClr val="FF0000"/>
                </a:solidFill>
                <a:latin typeface="楷体_GB2312" pitchFamily="49" charset="-122"/>
                <a:ea typeface="楷体_GB2312" pitchFamily="49" charset="-122"/>
              </a:rPr>
              <a:t>利用历史信息</a:t>
            </a:r>
            <a:r>
              <a:rPr lang="zh-CN" altLang="en-US" sz="2800" b="1" dirty="0">
                <a:latin typeface="楷体_GB2312" pitchFamily="49" charset="-122"/>
                <a:ea typeface="楷体_GB2312" pitchFamily="49" charset="-122"/>
              </a:rPr>
              <a:t>，但不一定反映出程序的局部性，最早进入的页很可能是最常用到的页</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p:cNvSpPr>
          <p:nvPr>
            <p:ph type="title"/>
          </p:nvPr>
        </p:nvSpPr>
        <p:spPr>
          <a:xfrm>
            <a:off x="590550" y="69850"/>
            <a:ext cx="8307388" cy="609600"/>
          </a:xfrm>
        </p:spPr>
        <p:txBody>
          <a:bodyPr vert="horz" wrap="square" lIns="91440" tIns="45720" rIns="91440" bIns="45720" anchor="ctr" anchorCtr="0"/>
          <a:lstStyle/>
          <a:p>
            <a:pPr eaLnBrk="1" hangingPunct="1"/>
            <a:r>
              <a:rPr lang="en-US" altLang="zh-CN" dirty="0"/>
              <a:t>2 </a:t>
            </a:r>
            <a:r>
              <a:rPr lang="zh-CN" altLang="en-US" dirty="0"/>
              <a:t>页面替换算法</a:t>
            </a:r>
            <a:r>
              <a:rPr lang="en-US" altLang="zh-CN" dirty="0"/>
              <a:t>——</a:t>
            </a:r>
            <a:r>
              <a:rPr lang="zh-CN" altLang="en-US" dirty="0"/>
              <a:t>近期最少使用算法</a:t>
            </a:r>
          </a:p>
        </p:txBody>
      </p:sp>
      <p:sp>
        <p:nvSpPr>
          <p:cNvPr id="137219" name="Rectangle 3"/>
          <p:cNvSpPr>
            <a:spLocks noGrp="1"/>
          </p:cNvSpPr>
          <p:nvPr>
            <p:ph idx="1" hasCustomPrompt="1"/>
          </p:nvPr>
        </p:nvSpPr>
        <p:spPr/>
        <p:txBody>
          <a:bodyPr vert="horz" wrap="square" lIns="91440" tIns="45720" rIns="91440" bIns="45720" anchor="t" anchorCtr="0"/>
          <a:lstStyle/>
          <a:p>
            <a:pPr eaLnBrk="1" hangingPunct="1">
              <a:lnSpc>
                <a:spcPct val="90000"/>
              </a:lnSpc>
            </a:pPr>
            <a:r>
              <a:rPr lang="zh-CN" altLang="en-US" dirty="0">
                <a:solidFill>
                  <a:schemeClr val="hlink"/>
                </a:solidFill>
              </a:rPr>
              <a:t>（</a:t>
            </a:r>
            <a:r>
              <a:rPr lang="en-US" altLang="zh-CN" dirty="0">
                <a:solidFill>
                  <a:schemeClr val="hlink"/>
                </a:solidFill>
              </a:rPr>
              <a:t>2</a:t>
            </a:r>
            <a:r>
              <a:rPr lang="zh-CN" altLang="en-US" dirty="0">
                <a:solidFill>
                  <a:schemeClr val="hlink"/>
                </a:solidFill>
              </a:rPr>
              <a:t>）近期最少使用算法</a:t>
            </a:r>
            <a:r>
              <a:rPr lang="zh-CN" altLang="en-US" dirty="0"/>
              <a:t>（</a:t>
            </a:r>
            <a:r>
              <a:rPr lang="en-US" altLang="zh-CN" dirty="0"/>
              <a:t>Least Recently Used </a:t>
            </a:r>
            <a:r>
              <a:rPr lang="zh-CN" altLang="en-US" dirty="0"/>
              <a:t>，</a:t>
            </a:r>
            <a:r>
              <a:rPr lang="en-US" altLang="zh-CN" dirty="0"/>
              <a:t>LRU</a:t>
            </a:r>
            <a:r>
              <a:rPr lang="zh-CN" altLang="en-US" dirty="0"/>
              <a:t>）：选择近期最少访问的页作为被替换的页。</a:t>
            </a:r>
          </a:p>
          <a:p>
            <a:pPr lvl="1" eaLnBrk="1" hangingPunct="1">
              <a:lnSpc>
                <a:spcPct val="90000"/>
              </a:lnSpc>
              <a:spcBef>
                <a:spcPts val="1800"/>
              </a:spcBef>
            </a:pPr>
            <a:r>
              <a:rPr lang="zh-CN" altLang="en-US" sz="2800" b="1" dirty="0">
                <a:solidFill>
                  <a:srgbClr val="FF0000"/>
                </a:solidFill>
                <a:latin typeface="楷体_GB2312" pitchFamily="49" charset="-122"/>
                <a:ea typeface="楷体_GB2312" pitchFamily="49" charset="-122"/>
              </a:rPr>
              <a:t>利用历史信息</a:t>
            </a:r>
          </a:p>
          <a:p>
            <a:pPr lvl="1" eaLnBrk="1" hangingPunct="1">
              <a:lnSpc>
                <a:spcPct val="90000"/>
              </a:lnSpc>
              <a:spcBef>
                <a:spcPts val="1800"/>
              </a:spcBef>
            </a:pPr>
            <a:r>
              <a:rPr lang="zh-CN" altLang="en-US" sz="2800" b="1" dirty="0">
                <a:latin typeface="楷体_GB2312" pitchFamily="49" charset="-122"/>
                <a:ea typeface="楷体_GB2312" pitchFamily="49" charset="-122"/>
              </a:rPr>
              <a:t>需要为每个</a:t>
            </a:r>
            <a:r>
              <a:rPr lang="zh-CN" altLang="en-US" sz="2800" b="1" dirty="0">
                <a:solidFill>
                  <a:srgbClr val="FF0000"/>
                </a:solidFill>
                <a:latin typeface="楷体_GB2312" pitchFamily="49" charset="-122"/>
                <a:ea typeface="楷体_GB2312" pitchFamily="49" charset="-122"/>
              </a:rPr>
              <a:t>实页</a:t>
            </a:r>
            <a:r>
              <a:rPr lang="zh-CN" altLang="en-US" sz="2800" b="1" dirty="0">
                <a:latin typeface="楷体_GB2312" pitchFamily="49" charset="-122"/>
                <a:ea typeface="楷体_GB2312" pitchFamily="49" charset="-122"/>
              </a:rPr>
              <a:t>配有一个字长很长的计数器</a:t>
            </a:r>
          </a:p>
          <a:p>
            <a:pPr lvl="1" eaLnBrk="1" hangingPunct="1">
              <a:lnSpc>
                <a:spcPct val="90000"/>
              </a:lnSpc>
              <a:spcBef>
                <a:spcPts val="1800"/>
              </a:spcBef>
            </a:pPr>
            <a:r>
              <a:rPr lang="zh-CN" altLang="en-US" sz="2800" b="1" dirty="0">
                <a:latin typeface="楷体_GB2312" pitchFamily="49" charset="-122"/>
                <a:ea typeface="楷体_GB2312" pitchFamily="49" charset="-122"/>
              </a:rPr>
              <a:t>因为当前使用少，所以近期使用也少，比较正确反映程序的局部性</a:t>
            </a:r>
          </a:p>
          <a:p>
            <a:pPr eaLnBrk="1" hangingPunct="1">
              <a:lnSpc>
                <a:spcPct val="90000"/>
              </a:lnSpc>
              <a:spcBef>
                <a:spcPts val="1800"/>
              </a:spcBef>
            </a:pPr>
            <a:r>
              <a:rPr lang="zh-CN" altLang="en-US" b="0" dirty="0"/>
              <a:t>因为硬件开销大，可以将此算法进行适当的变形：</a:t>
            </a:r>
          </a:p>
          <a:p>
            <a:pPr lvl="1" eaLnBrk="1" hangingPunct="1">
              <a:lnSpc>
                <a:spcPct val="90000"/>
              </a:lnSpc>
              <a:spcBef>
                <a:spcPts val="1800"/>
              </a:spcBef>
            </a:pPr>
            <a:r>
              <a:rPr lang="zh-CN" altLang="en-US" sz="2800" b="1" dirty="0">
                <a:ea typeface="楷体_GB2312" pitchFamily="49" charset="-122"/>
              </a:rPr>
              <a:t>把</a:t>
            </a:r>
            <a:r>
              <a:rPr lang="zh-CN" altLang="en-US" sz="2800" b="1" dirty="0">
                <a:solidFill>
                  <a:srgbClr val="FF0000"/>
                </a:solidFill>
                <a:ea typeface="楷体_GB2312" pitchFamily="49" charset="-122"/>
              </a:rPr>
              <a:t>近期最久未访问</a:t>
            </a:r>
            <a:r>
              <a:rPr lang="zh-CN" altLang="en-US" sz="2800" b="1" dirty="0">
                <a:ea typeface="楷体_GB2312" pitchFamily="49" charset="-122"/>
              </a:rPr>
              <a:t>过的页作为被替换页，将</a:t>
            </a:r>
            <a:r>
              <a:rPr lang="zh-CN" altLang="en-US" sz="2800" b="1" dirty="0">
                <a:latin typeface="Times New Roman" panose="02020603050405020304" pitchFamily="18" charset="0"/>
                <a:ea typeface="楷体_GB2312" pitchFamily="49" charset="-122"/>
              </a:rPr>
              <a:t>“</a:t>
            </a:r>
            <a:r>
              <a:rPr lang="zh-CN" altLang="en-US" sz="2800" b="1" dirty="0">
                <a:ea typeface="楷体_GB2312" pitchFamily="49" charset="-122"/>
              </a:rPr>
              <a:t>多</a:t>
            </a:r>
            <a:r>
              <a:rPr lang="zh-CN" altLang="en-US" sz="2800" b="1" dirty="0">
                <a:latin typeface="Times New Roman" panose="02020603050405020304" pitchFamily="18" charset="0"/>
                <a:ea typeface="楷体_GB2312" pitchFamily="49" charset="-122"/>
              </a:rPr>
              <a:t>”</a:t>
            </a:r>
            <a:r>
              <a:rPr lang="zh-CN" altLang="en-US" sz="2800" b="1" dirty="0">
                <a:ea typeface="楷体_GB2312" pitchFamily="49" charset="-122"/>
              </a:rPr>
              <a:t>和</a:t>
            </a:r>
            <a:r>
              <a:rPr lang="zh-CN" altLang="en-US" sz="2800" b="1" dirty="0">
                <a:latin typeface="Times New Roman" panose="02020603050405020304" pitchFamily="18" charset="0"/>
                <a:ea typeface="楷体_GB2312" pitchFamily="49" charset="-122"/>
              </a:rPr>
              <a:t>“</a:t>
            </a:r>
            <a:r>
              <a:rPr lang="zh-CN" altLang="en-US" sz="2800" b="1" dirty="0">
                <a:ea typeface="楷体_GB2312" pitchFamily="49" charset="-122"/>
              </a:rPr>
              <a:t>少</a:t>
            </a:r>
            <a:r>
              <a:rPr lang="zh-CN" altLang="en-US" sz="2800" b="1" dirty="0">
                <a:latin typeface="Times New Roman" panose="02020603050405020304" pitchFamily="18" charset="0"/>
                <a:ea typeface="楷体_GB2312" pitchFamily="49" charset="-122"/>
              </a:rPr>
              <a:t>”</a:t>
            </a:r>
            <a:r>
              <a:rPr lang="zh-CN" altLang="en-US" sz="2800" b="1" dirty="0">
                <a:ea typeface="楷体_GB2312" pitchFamily="49" charset="-122"/>
              </a:rPr>
              <a:t>变成</a:t>
            </a:r>
            <a:r>
              <a:rPr lang="zh-CN" altLang="en-US" sz="2800" b="1" dirty="0">
                <a:latin typeface="Times New Roman" panose="02020603050405020304" pitchFamily="18" charset="0"/>
                <a:ea typeface="楷体_GB2312" pitchFamily="49" charset="-122"/>
              </a:rPr>
              <a:t>“</a:t>
            </a:r>
            <a:r>
              <a:rPr lang="zh-CN" altLang="en-US" sz="2800" b="1" dirty="0">
                <a:ea typeface="楷体_GB2312" pitchFamily="49" charset="-122"/>
              </a:rPr>
              <a:t>有</a:t>
            </a:r>
            <a:r>
              <a:rPr lang="zh-CN" altLang="en-US" sz="2800" b="1" dirty="0">
                <a:latin typeface="Times New Roman" panose="02020603050405020304" pitchFamily="18" charset="0"/>
                <a:ea typeface="楷体_GB2312" pitchFamily="49" charset="-122"/>
              </a:rPr>
              <a:t>”</a:t>
            </a:r>
            <a:r>
              <a:rPr lang="zh-CN" altLang="en-US" sz="2800" b="1" dirty="0">
                <a:ea typeface="楷体_GB2312" pitchFamily="49" charset="-122"/>
              </a:rPr>
              <a:t>和</a:t>
            </a:r>
            <a:r>
              <a:rPr lang="zh-CN" altLang="en-US" sz="2800" b="1" dirty="0">
                <a:latin typeface="Times New Roman" panose="02020603050405020304" pitchFamily="18" charset="0"/>
                <a:ea typeface="楷体_GB2312" pitchFamily="49" charset="-122"/>
              </a:rPr>
              <a:t>“</a:t>
            </a:r>
            <a:r>
              <a:rPr lang="zh-CN" altLang="en-US" sz="2800" b="1" dirty="0">
                <a:ea typeface="楷体_GB2312" pitchFamily="49" charset="-122"/>
              </a:rPr>
              <a:t>无</a:t>
            </a:r>
            <a:r>
              <a:rPr lang="zh-CN" altLang="en-US" sz="2800" b="1" dirty="0">
                <a:latin typeface="Times New Roman" panose="02020603050405020304" pitchFamily="18" charset="0"/>
                <a:ea typeface="楷体_GB2312" pitchFamily="49" charset="-122"/>
              </a:rPr>
              <a:t>”</a:t>
            </a:r>
            <a:r>
              <a:rPr lang="zh-CN" altLang="en-US" sz="2800" b="1" dirty="0">
                <a:ea typeface="楷体_GB2312" pitchFamily="49" charset="-122"/>
              </a:rPr>
              <a:t>实现就方便了</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p:cNvSpPr>
          <p:nvPr>
            <p:ph type="title"/>
          </p:nvPr>
        </p:nvSpPr>
        <p:spPr/>
        <p:txBody>
          <a:bodyPr vert="horz" wrap="square" lIns="91440" tIns="45720" rIns="91440" bIns="45720" anchor="ctr" anchorCtr="0"/>
          <a:lstStyle/>
          <a:p>
            <a:pPr eaLnBrk="1" hangingPunct="1"/>
            <a:endParaRPr lang="zh-CN" altLang="en-US" dirty="0"/>
          </a:p>
        </p:txBody>
      </p:sp>
      <p:sp>
        <p:nvSpPr>
          <p:cNvPr id="139267" name="Rectangle 3"/>
          <p:cNvSpPr>
            <a:spLocks noGrp="1"/>
          </p:cNvSpPr>
          <p:nvPr>
            <p:ph idx="1" hasCustomPrompt="1"/>
          </p:nvPr>
        </p:nvSpPr>
        <p:spPr/>
        <p:txBody>
          <a:bodyPr vert="horz" wrap="square" lIns="91440" tIns="45720" rIns="91440" bIns="45720" anchor="t" anchorCtr="0"/>
          <a:lstStyle/>
          <a:p>
            <a:pPr eaLnBrk="1" hangingPunct="1"/>
            <a:r>
              <a:rPr lang="zh-CN" altLang="en-US" dirty="0"/>
              <a:t>主存管理使用主存页面表</a:t>
            </a:r>
          </a:p>
        </p:txBody>
      </p:sp>
      <p:pic>
        <p:nvPicPr>
          <p:cNvPr id="139268" name="图片 2"/>
          <p:cNvPicPr>
            <a:picLocks noChangeAspect="1"/>
          </p:cNvPicPr>
          <p:nvPr/>
        </p:nvPicPr>
        <p:blipFill>
          <a:blip r:embed="rId2"/>
          <a:stretch>
            <a:fillRect/>
          </a:stretch>
        </p:blipFill>
        <p:spPr>
          <a:xfrm>
            <a:off x="706438" y="1639888"/>
            <a:ext cx="8143875" cy="3143250"/>
          </a:xfrm>
          <a:prstGeom prst="rect">
            <a:avLst/>
          </a:prstGeom>
          <a:noFill/>
          <a:ln w="9525">
            <a:noFill/>
          </a:ln>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p:cNvSpPr>
          <p:nvPr>
            <p:ph type="title"/>
          </p:nvPr>
        </p:nvSpPr>
        <p:spPr>
          <a:xfrm>
            <a:off x="590550" y="69850"/>
            <a:ext cx="8353425" cy="609600"/>
          </a:xfrm>
        </p:spPr>
        <p:txBody>
          <a:bodyPr vert="horz" wrap="square" lIns="91440" tIns="45720" rIns="91440" bIns="45720" anchor="ctr" anchorCtr="0"/>
          <a:lstStyle/>
          <a:p>
            <a:pPr eaLnBrk="1" hangingPunct="1"/>
            <a:r>
              <a:rPr lang="en-US" altLang="zh-CN" dirty="0"/>
              <a:t>2 </a:t>
            </a:r>
            <a:r>
              <a:rPr lang="zh-CN" altLang="en-US" dirty="0"/>
              <a:t>页面替换算法</a:t>
            </a:r>
            <a:r>
              <a:rPr lang="en-US" altLang="zh-CN" dirty="0"/>
              <a:t>——</a:t>
            </a:r>
            <a:r>
              <a:rPr lang="zh-CN" altLang="en-US" dirty="0"/>
              <a:t>近期最少使用算法</a:t>
            </a:r>
          </a:p>
        </p:txBody>
      </p:sp>
      <p:sp>
        <p:nvSpPr>
          <p:cNvPr id="140291" name="Rectangle 3"/>
          <p:cNvSpPr>
            <a:spLocks noGrp="1"/>
          </p:cNvSpPr>
          <p:nvPr>
            <p:ph idx="1" hasCustomPrompt="1"/>
          </p:nvPr>
        </p:nvSpPr>
        <p:spPr/>
        <p:txBody>
          <a:bodyPr vert="horz" wrap="square" lIns="91440" tIns="45720" rIns="91440" bIns="45720" anchor="t" anchorCtr="0"/>
          <a:lstStyle/>
          <a:p>
            <a:pPr eaLnBrk="1" hangingPunct="1"/>
            <a:r>
              <a:rPr lang="zh-CN" altLang="en-US" dirty="0"/>
              <a:t>主存管理的主要步骤</a:t>
            </a:r>
          </a:p>
        </p:txBody>
      </p:sp>
      <p:pic>
        <p:nvPicPr>
          <p:cNvPr id="140292" name="Picture 4"/>
          <p:cNvPicPr>
            <a:picLocks noChangeAspect="1"/>
          </p:cNvPicPr>
          <p:nvPr/>
        </p:nvPicPr>
        <p:blipFill>
          <a:blip r:embed="rId2"/>
          <a:stretch>
            <a:fillRect/>
          </a:stretch>
        </p:blipFill>
        <p:spPr>
          <a:xfrm>
            <a:off x="763588" y="1741488"/>
            <a:ext cx="7170737" cy="3514725"/>
          </a:xfrm>
          <a:prstGeom prst="rect">
            <a:avLst/>
          </a:prstGeom>
          <a:noFill/>
          <a:ln w="9525">
            <a:noFill/>
          </a:ln>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页脚占位符 4"/>
          <p:cNvSpPr txBox="1">
            <a:spLocks noGrp="1"/>
          </p:cNvSpPr>
          <p:nvPr>
            <p:ph type="ftr" sz="quarter"/>
          </p:nvPr>
        </p:nvSpPr>
        <p:spPr>
          <a:xfrm>
            <a:off x="4229100" y="6477000"/>
            <a:ext cx="3962400" cy="304800"/>
          </a:xfrm>
          <a:prstGeom prst="rect">
            <a:avLst/>
          </a:prstGeom>
          <a:noFill/>
          <a:ln w="9525">
            <a:noFill/>
          </a:ln>
        </p:spPr>
        <p:txBody>
          <a:bodyPr/>
          <a:lstStyle>
            <a:lvl1pPr marL="0" lvl="0"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defRPr>
            </a:lvl1pPr>
            <a:lvl2pPr marL="457200" lvl="1"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2pPr>
            <a:lvl3pPr marL="914400" lvl="2"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3pPr>
            <a:lvl4pPr marL="1371600" lvl="3"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4pPr>
            <a:lvl5pPr marL="1828800" lvl="4"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5pPr>
          </a:lstStyle>
          <a:p>
            <a:pPr lvl="0"/>
            <a:r>
              <a:rPr lang="en-US" altLang="zh-CN" sz="1000" dirty="0">
                <a:solidFill>
                  <a:schemeClr val="hlink"/>
                </a:solidFill>
                <a:latin typeface="Verdana" panose="020B0604030504040204" pitchFamily="34" charset="0"/>
                <a:ea typeface="Gulim" pitchFamily="34" charset="-127"/>
              </a:rPr>
              <a:t>Harbin Engineering University</a:t>
            </a:r>
          </a:p>
        </p:txBody>
      </p:sp>
      <p:sp>
        <p:nvSpPr>
          <p:cNvPr id="141315" name="Rectangle 2"/>
          <p:cNvSpPr>
            <a:spLocks noGrp="1"/>
          </p:cNvSpPr>
          <p:nvPr>
            <p:ph type="title"/>
          </p:nvPr>
        </p:nvSpPr>
        <p:spPr>
          <a:xfrm>
            <a:off x="590550" y="69850"/>
            <a:ext cx="8553450" cy="609600"/>
          </a:xfrm>
        </p:spPr>
        <p:txBody>
          <a:bodyPr vert="horz" wrap="square" lIns="91440" tIns="45720" rIns="91440" bIns="45720" anchor="ctr" anchorCtr="0"/>
          <a:lstStyle/>
          <a:p>
            <a:pPr eaLnBrk="1" hangingPunct="1"/>
            <a:r>
              <a:rPr lang="en-US" altLang="zh-CN" dirty="0"/>
              <a:t>2 </a:t>
            </a:r>
            <a:r>
              <a:rPr lang="zh-CN" altLang="en-US" dirty="0"/>
              <a:t>页面替换算法</a:t>
            </a:r>
            <a:r>
              <a:rPr lang="en-US" altLang="zh-CN" dirty="0"/>
              <a:t>——</a:t>
            </a:r>
            <a:r>
              <a:rPr lang="zh-CN" altLang="en-US" dirty="0"/>
              <a:t>近期最少使用算法</a:t>
            </a:r>
          </a:p>
        </p:txBody>
      </p:sp>
      <p:sp>
        <p:nvSpPr>
          <p:cNvPr id="141316" name="Rectangle 3"/>
          <p:cNvSpPr>
            <a:spLocks noGrp="1"/>
          </p:cNvSpPr>
          <p:nvPr>
            <p:ph idx="1" hasCustomPrompt="1"/>
          </p:nvPr>
        </p:nvSpPr>
        <p:spPr/>
        <p:txBody>
          <a:bodyPr vert="horz" wrap="square" lIns="91440" tIns="45720" rIns="91440" bIns="45720" anchor="t" anchorCtr="0"/>
          <a:lstStyle/>
          <a:p>
            <a:pPr eaLnBrk="1" hangingPunct="1"/>
            <a:r>
              <a:rPr lang="zh-CN" altLang="en-US" dirty="0"/>
              <a:t>实际上这个问题是不存在的</a:t>
            </a:r>
          </a:p>
          <a:p>
            <a:pPr eaLnBrk="1" hangingPunct="1"/>
            <a:r>
              <a:rPr lang="zh-CN" altLang="en-US" dirty="0"/>
              <a:t>解决方法</a:t>
            </a:r>
          </a:p>
          <a:p>
            <a:pPr lvl="1" eaLnBrk="1" hangingPunct="1"/>
            <a:endParaRPr lang="zh-CN" altLang="en-US" dirty="0"/>
          </a:p>
        </p:txBody>
      </p:sp>
      <p:pic>
        <p:nvPicPr>
          <p:cNvPr id="141317" name="Picture 4"/>
          <p:cNvPicPr>
            <a:picLocks noChangeAspect="1"/>
          </p:cNvPicPr>
          <p:nvPr/>
        </p:nvPicPr>
        <p:blipFill>
          <a:blip r:embed="rId2"/>
          <a:stretch>
            <a:fillRect/>
          </a:stretch>
        </p:blipFill>
        <p:spPr>
          <a:xfrm>
            <a:off x="685800" y="2001838"/>
            <a:ext cx="7583488" cy="4152900"/>
          </a:xfrm>
          <a:prstGeom prst="rect">
            <a:avLst/>
          </a:prstGeom>
          <a:noFill/>
          <a:ln w="9525">
            <a:noFill/>
          </a:ln>
        </p:spPr>
      </p:pic>
      <p:pic>
        <p:nvPicPr>
          <p:cNvPr id="141318" name="Picture 5"/>
          <p:cNvPicPr>
            <a:picLocks noChangeAspect="1"/>
          </p:cNvPicPr>
          <p:nvPr/>
        </p:nvPicPr>
        <p:blipFill>
          <a:blip r:embed="rId3"/>
          <a:stretch>
            <a:fillRect/>
          </a:stretch>
        </p:blipFill>
        <p:spPr>
          <a:xfrm>
            <a:off x="928688" y="5648325"/>
            <a:ext cx="7770812" cy="1133475"/>
          </a:xfrm>
          <a:prstGeom prst="rect">
            <a:avLst/>
          </a:prstGeom>
          <a:noFill/>
          <a:ln w="9525">
            <a:noFill/>
          </a:ln>
        </p:spPr>
      </p:pic>
      <mc:AlternateContent xmlns:mc="http://schemas.openxmlformats.org/markup-compatibility/2006" xmlns:p14="http://schemas.microsoft.com/office/powerpoint/2010/main">
        <mc:Choice Requires="p14">
          <p:contentPart p14:bwMode="auto" r:id="rId4">
            <p14:nvContentPartPr>
              <p14:cNvPr id="3" name="墨迹 2"/>
              <p14:cNvContentPartPr/>
              <p14:nvPr/>
            </p14:nvContentPartPr>
            <p14:xfrm>
              <a:off x="6851650" y="2571750"/>
              <a:ext cx="825500" cy="360"/>
            </p14:xfrm>
          </p:contentPart>
        </mc:Choice>
        <mc:Fallback xmlns="">
          <p:pic>
            <p:nvPicPr>
              <p:cNvPr id="3" name="墨迹 2"/>
            </p:nvPicPr>
            <p:blipFill>
              <a:blip r:embed="rId5"/>
            </p:blipFill>
            <p:spPr>
              <a:xfrm>
                <a:off x="6851650" y="2571750"/>
                <a:ext cx="825500" cy="360"/>
              </a:xfrm>
              <a:prstGeom prst="rect"/>
            </p:spPr>
          </p:pic>
        </mc:Fallback>
      </mc:AlternateContent>
      <mc:AlternateContent xmlns:mc="http://schemas.openxmlformats.org/markup-compatibility/2006" xmlns:p14="http://schemas.microsoft.com/office/powerpoint/2010/main">
        <mc:Choice Requires="p14">
          <p:contentPart p14:bwMode="auto" r:id="rId6">
            <p14:nvContentPartPr>
              <p14:cNvPr id="8" name="墨迹 7"/>
              <p14:cNvContentPartPr/>
              <p14:nvPr/>
            </p14:nvContentPartPr>
            <p14:xfrm>
              <a:off x="2438400" y="5187950"/>
              <a:ext cx="831850" cy="6350"/>
            </p14:xfrm>
          </p:contentPart>
        </mc:Choice>
        <mc:Fallback xmlns="">
          <p:pic>
            <p:nvPicPr>
              <p:cNvPr id="8" name="墨迹 7"/>
            </p:nvPicPr>
            <p:blipFill>
              <a:blip r:embed="rId7"/>
            </p:blipFill>
            <p:spPr>
              <a:xfrm>
                <a:off x="2438400" y="5187950"/>
                <a:ext cx="831850" cy="6350"/>
              </a:xfrm>
              <a:prstGeom prst="rect"/>
            </p:spPr>
          </p:pic>
        </mc:Fallback>
      </mc:AlternateContent>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p:cNvSpPr>
          <p:nvPr>
            <p:ph type="title"/>
          </p:nvPr>
        </p:nvSpPr>
        <p:spPr/>
        <p:txBody>
          <a:bodyPr vert="horz" wrap="square" lIns="91440" tIns="45720" rIns="91440" bIns="45720" anchor="ctr" anchorCtr="0"/>
          <a:lstStyle/>
          <a:p>
            <a:pPr eaLnBrk="1" hangingPunct="1"/>
            <a:r>
              <a:rPr lang="en-US" altLang="zh-CN" dirty="0"/>
              <a:t>2 </a:t>
            </a:r>
            <a:r>
              <a:rPr lang="zh-CN" altLang="en-US" dirty="0"/>
              <a:t>页面替换算法</a:t>
            </a:r>
            <a:r>
              <a:rPr lang="en-US" altLang="zh-CN" dirty="0"/>
              <a:t>——</a:t>
            </a:r>
            <a:r>
              <a:rPr lang="zh-CN" altLang="en-US" dirty="0"/>
              <a:t>近期最少使用算法</a:t>
            </a:r>
          </a:p>
        </p:txBody>
      </p:sp>
      <p:sp>
        <p:nvSpPr>
          <p:cNvPr id="142339" name="Rectangle 3"/>
          <p:cNvSpPr>
            <a:spLocks noGrp="1"/>
          </p:cNvSpPr>
          <p:nvPr>
            <p:ph idx="1" hasCustomPrompt="1"/>
          </p:nvPr>
        </p:nvSpPr>
        <p:spPr/>
        <p:txBody>
          <a:bodyPr vert="horz" wrap="square" lIns="91440" tIns="45720" rIns="91440" bIns="45720" anchor="t" anchorCtr="0"/>
          <a:lstStyle/>
          <a:p>
            <a:pPr eaLnBrk="1" hangingPunct="1">
              <a:spcBef>
                <a:spcPts val="2400"/>
              </a:spcBef>
            </a:pPr>
            <a:r>
              <a:rPr lang="zh-CN" altLang="en-US" dirty="0"/>
              <a:t>采用以上方法，硬件开销少了很多</a:t>
            </a:r>
          </a:p>
          <a:p>
            <a:pPr eaLnBrk="1" hangingPunct="1">
              <a:spcBef>
                <a:spcPts val="2400"/>
              </a:spcBef>
            </a:pPr>
            <a:r>
              <a:rPr lang="zh-CN" altLang="en-US" dirty="0"/>
              <a:t>在主存页表中还可增设修改位以记录该页进入主存后是否被修改过</a:t>
            </a:r>
          </a:p>
          <a:p>
            <a:pPr lvl="1" eaLnBrk="1" hangingPunct="1">
              <a:spcBef>
                <a:spcPts val="2400"/>
              </a:spcBef>
            </a:pPr>
            <a:r>
              <a:rPr lang="zh-CN" altLang="en-US" b="1" dirty="0">
                <a:solidFill>
                  <a:srgbClr val="000000"/>
                </a:solidFill>
                <a:ea typeface="楷体_GB2312" pitchFamily="49" charset="-122"/>
              </a:rPr>
              <a:t>如果未改写过，替换时就可不必写回辅存，</a:t>
            </a:r>
          </a:p>
          <a:p>
            <a:pPr lvl="1" eaLnBrk="1" hangingPunct="1">
              <a:spcBef>
                <a:spcPts val="2400"/>
              </a:spcBef>
            </a:pPr>
            <a:r>
              <a:rPr lang="zh-CN" altLang="en-US" b="1" dirty="0">
                <a:solidFill>
                  <a:srgbClr val="000000"/>
                </a:solidFill>
                <a:ea typeface="楷体_GB2312" pitchFamily="49" charset="-122"/>
              </a:rPr>
              <a:t>否则，需先将其写回辅存原先的位置，才能替换</a:t>
            </a:r>
          </a:p>
          <a:p>
            <a:pPr eaLnBrk="1" hangingPunct="1"/>
            <a:endParaRPr lang="zh-CN" altLang="en-US" b="0" dirty="0"/>
          </a:p>
          <a:p>
            <a:pPr eaLnBrk="1" hangingPunct="1"/>
            <a:endParaRPr lang="zh-CN" altLang="en-US" dirty="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p:cNvSpPr>
          <p:nvPr>
            <p:ph type="title"/>
          </p:nvPr>
        </p:nvSpPr>
        <p:spPr/>
        <p:txBody>
          <a:bodyPr vert="horz" wrap="square" lIns="91440" tIns="45720" rIns="91440" bIns="45720" anchor="ctr" anchorCtr="0"/>
          <a:lstStyle/>
          <a:p>
            <a:pPr eaLnBrk="1" hangingPunct="1"/>
            <a:r>
              <a:rPr lang="en-US" altLang="zh-CN" dirty="0"/>
              <a:t>2 </a:t>
            </a:r>
            <a:r>
              <a:rPr lang="zh-CN" altLang="en-US" dirty="0"/>
              <a:t>页面替换算法</a:t>
            </a:r>
            <a:r>
              <a:rPr lang="en-US" altLang="zh-CN" dirty="0"/>
              <a:t>——</a:t>
            </a:r>
            <a:r>
              <a:rPr lang="zh-CN" altLang="en-US" dirty="0"/>
              <a:t>优化替换算法</a:t>
            </a:r>
          </a:p>
        </p:txBody>
      </p:sp>
      <p:sp>
        <p:nvSpPr>
          <p:cNvPr id="143363" name="Rectangle 3"/>
          <p:cNvSpPr>
            <a:spLocks noGrp="1"/>
          </p:cNvSpPr>
          <p:nvPr>
            <p:ph idx="1" hasCustomPrompt="1"/>
          </p:nvPr>
        </p:nvSpPr>
        <p:spPr>
          <a:xfrm>
            <a:off x="469900" y="1022350"/>
            <a:ext cx="8229600" cy="5322888"/>
          </a:xfrm>
        </p:spPr>
        <p:txBody>
          <a:bodyPr vert="horz" wrap="square" lIns="91440" tIns="45720" rIns="91440" bIns="45720" anchor="t" anchorCtr="0"/>
          <a:lstStyle/>
          <a:p>
            <a:pPr eaLnBrk="1" hangingPunct="1">
              <a:lnSpc>
                <a:spcPct val="90000"/>
              </a:lnSpc>
            </a:pPr>
            <a:r>
              <a:rPr lang="zh-CN" altLang="en-US" dirty="0">
                <a:solidFill>
                  <a:schemeClr val="hlink"/>
                </a:solidFill>
              </a:rPr>
              <a:t>近期最少使用算法、先进先出算法，都是根据页面使用的</a:t>
            </a:r>
            <a:r>
              <a:rPr lang="zh-CN" altLang="en-US" dirty="0">
                <a:solidFill>
                  <a:srgbClr val="FF0000"/>
                </a:solidFill>
                <a:latin typeface="宋体" panose="02010600030101010101" pitchFamily="2" charset="-122"/>
              </a:rPr>
              <a:t>“</a:t>
            </a:r>
            <a:r>
              <a:rPr lang="zh-CN" altLang="en-US" dirty="0">
                <a:solidFill>
                  <a:srgbClr val="FF0000"/>
                </a:solidFill>
              </a:rPr>
              <a:t>历史</a:t>
            </a:r>
            <a:r>
              <a:rPr lang="zh-CN" altLang="en-US" dirty="0">
                <a:solidFill>
                  <a:srgbClr val="FF0000"/>
                </a:solidFill>
                <a:latin typeface="宋体" panose="02010600030101010101" pitchFamily="2" charset="-122"/>
              </a:rPr>
              <a:t>”</a:t>
            </a:r>
            <a:r>
              <a:rPr lang="zh-CN" altLang="en-US" dirty="0">
                <a:solidFill>
                  <a:schemeClr val="hlink"/>
                </a:solidFill>
              </a:rPr>
              <a:t>情况来预估未来的页面使用情况。</a:t>
            </a:r>
          </a:p>
          <a:p>
            <a:pPr eaLnBrk="1" hangingPunct="1">
              <a:lnSpc>
                <a:spcPct val="90000"/>
              </a:lnSpc>
            </a:pPr>
            <a:r>
              <a:rPr lang="zh-CN" altLang="en-US" dirty="0">
                <a:solidFill>
                  <a:schemeClr val="hlink"/>
                </a:solidFill>
              </a:rPr>
              <a:t>为了提高主存的命中率，如果可以根据</a:t>
            </a:r>
            <a:r>
              <a:rPr lang="zh-CN" altLang="en-US" dirty="0">
                <a:solidFill>
                  <a:srgbClr val="FF0000"/>
                </a:solidFill>
              </a:rPr>
              <a:t>未来实际使用情况</a:t>
            </a:r>
            <a:r>
              <a:rPr lang="zh-CN" altLang="en-US" dirty="0">
                <a:solidFill>
                  <a:schemeClr val="hlink"/>
                </a:solidFill>
              </a:rPr>
              <a:t>将未来的近期里不用的页替换出去，会增加主存命中率</a:t>
            </a:r>
            <a:endParaRPr lang="zh-CN" altLang="en-US" dirty="0">
              <a:solidFill>
                <a:schemeClr val="hlink"/>
              </a:solidFill>
              <a:latin typeface="Times New Roman" panose="02020603050405020304" pitchFamily="18" charset="0"/>
            </a:endParaRPr>
          </a:p>
          <a:p>
            <a:pPr eaLnBrk="1" hangingPunct="1">
              <a:lnSpc>
                <a:spcPct val="90000"/>
              </a:lnSpc>
            </a:pPr>
            <a:r>
              <a:rPr lang="zh-CN" altLang="en-US" dirty="0">
                <a:solidFill>
                  <a:srgbClr val="FF0000"/>
                </a:solidFill>
                <a:latin typeface="Times New Roman" panose="02020603050405020304" pitchFamily="18" charset="0"/>
              </a:rPr>
              <a:t>优化替换算法</a:t>
            </a:r>
            <a:r>
              <a:rPr lang="zh-CN" altLang="en-US" dirty="0">
                <a:latin typeface="Times New Roman" panose="02020603050405020304" pitchFamily="18" charset="0"/>
              </a:rPr>
              <a:t>（</a:t>
            </a:r>
            <a:r>
              <a:rPr lang="en-US" altLang="zh-CN" dirty="0"/>
              <a:t>Optimal Replacement Algorithm</a:t>
            </a:r>
            <a:r>
              <a:rPr lang="zh-CN" altLang="en-US" dirty="0">
                <a:latin typeface="Times New Roman" panose="02020603050405020304" pitchFamily="18" charset="0"/>
              </a:rPr>
              <a:t>，</a:t>
            </a:r>
            <a:r>
              <a:rPr lang="zh-CN" altLang="en-US" dirty="0"/>
              <a:t> </a:t>
            </a:r>
            <a:r>
              <a:rPr lang="en-US" altLang="zh-CN" dirty="0"/>
              <a:t>OPT</a:t>
            </a:r>
            <a:r>
              <a:rPr lang="zh-CN" altLang="en-US" dirty="0">
                <a:latin typeface="Times New Roman" panose="02020603050405020304" pitchFamily="18" charset="0"/>
              </a:rPr>
              <a:t>）</a:t>
            </a:r>
            <a:r>
              <a:rPr lang="en-US" altLang="zh-CN" dirty="0"/>
              <a:t>:</a:t>
            </a:r>
            <a:r>
              <a:rPr lang="zh-CN" altLang="en-US" dirty="0">
                <a:latin typeface="Times New Roman" panose="02020603050405020304" pitchFamily="18" charset="0"/>
              </a:rPr>
              <a:t>是在时刻</a:t>
            </a:r>
            <a:r>
              <a:rPr lang="en-US" altLang="zh-CN" dirty="0"/>
              <a:t>t</a:t>
            </a:r>
            <a:r>
              <a:rPr lang="zh-CN" altLang="en-US" dirty="0">
                <a:latin typeface="Times New Roman" panose="02020603050405020304" pitchFamily="18" charset="0"/>
              </a:rPr>
              <a:t>找出主存中每个页将要用到时刻</a:t>
            </a:r>
            <a:r>
              <a:rPr lang="en-US" altLang="zh-CN" dirty="0"/>
              <a:t>t</a:t>
            </a:r>
            <a:r>
              <a:rPr lang="en-US" altLang="zh-CN" baseline="-25000" dirty="0"/>
              <a:t>i</a:t>
            </a:r>
            <a:r>
              <a:rPr lang="zh-CN" altLang="en-US" dirty="0">
                <a:latin typeface="Times New Roman" panose="02020603050405020304" pitchFamily="18" charset="0"/>
              </a:rPr>
              <a:t>，然后选择其中</a:t>
            </a:r>
            <a:r>
              <a:rPr lang="en-US" altLang="zh-CN" dirty="0"/>
              <a:t>t</a:t>
            </a:r>
            <a:r>
              <a:rPr lang="en-US" altLang="zh-CN" baseline="-25000" dirty="0"/>
              <a:t>i</a:t>
            </a:r>
            <a:r>
              <a:rPr lang="en-US" altLang="zh-CN" dirty="0"/>
              <a:t>-t</a:t>
            </a:r>
            <a:r>
              <a:rPr lang="zh-CN" altLang="en-US" dirty="0">
                <a:latin typeface="Times New Roman" panose="02020603050405020304" pitchFamily="18" charset="0"/>
              </a:rPr>
              <a:t>最大的那一页作为替换页。</a:t>
            </a:r>
            <a:r>
              <a:rPr lang="zh-CN" altLang="en-US" dirty="0"/>
              <a:t> </a:t>
            </a:r>
          </a:p>
          <a:p>
            <a:pPr lvl="1" eaLnBrk="1" hangingPunct="1">
              <a:lnSpc>
                <a:spcPct val="90000"/>
              </a:lnSpc>
            </a:pPr>
            <a:r>
              <a:rPr lang="zh-CN" altLang="en-US" sz="2800" b="1" dirty="0">
                <a:ea typeface="楷体_GB2312" pitchFamily="49" charset="-122"/>
              </a:rPr>
              <a:t>理想化算法</a:t>
            </a:r>
          </a:p>
          <a:p>
            <a:pPr lvl="1" eaLnBrk="1" hangingPunct="1">
              <a:lnSpc>
                <a:spcPct val="90000"/>
              </a:lnSpc>
            </a:pPr>
            <a:r>
              <a:rPr lang="zh-CN" altLang="en-US" sz="2800" b="1" dirty="0">
                <a:ea typeface="楷体_GB2312" pitchFamily="49" charset="-122"/>
              </a:rPr>
              <a:t>可以被用来作为评价其他替换算法好坏的标准</a:t>
            </a:r>
          </a:p>
          <a:p>
            <a:pPr eaLnBrk="1" hangingPunct="1">
              <a:lnSpc>
                <a:spcPct val="90000"/>
              </a:lnSpc>
            </a:pPr>
            <a:endParaRPr lang="zh-CN" altLang="en-US" dirty="0"/>
          </a:p>
        </p:txBody>
      </p:sp>
      <mc:AlternateContent xmlns:mc="http://schemas.openxmlformats.org/markup-compatibility/2006" xmlns:p14="http://schemas.microsoft.com/office/powerpoint/2010/main">
        <mc:Choice Requires="p14">
          <p:contentPart p14:bwMode="auto" r:id="rId2">
            <p14:nvContentPartPr>
              <p14:cNvPr id="4" name="墨迹 3"/>
              <p14:cNvContentPartPr/>
              <p14:nvPr/>
            </p14:nvContentPartPr>
            <p14:xfrm>
              <a:off x="2216150" y="1822450"/>
              <a:ext cx="1784350" cy="6350"/>
            </p14:xfrm>
          </p:contentPart>
        </mc:Choice>
        <mc:Fallback xmlns="">
          <p:pic>
            <p:nvPicPr>
              <p:cNvPr id="4" name="墨迹 3"/>
            </p:nvPicPr>
            <p:blipFill>
              <a:blip r:embed="rId3"/>
            </p:blipFill>
            <p:spPr>
              <a:xfrm>
                <a:off x="2216150" y="1822450"/>
                <a:ext cx="1784350" cy="6350"/>
              </a:xfrm>
              <a:prstGeom prst="rect"/>
            </p:spPr>
          </p:pic>
        </mc:Fallback>
      </mc:AlternateContent>
      <mc:AlternateContent xmlns:mc="http://schemas.openxmlformats.org/markup-compatibility/2006" xmlns:p14="http://schemas.microsoft.com/office/powerpoint/2010/main">
        <mc:Choice Requires="p14">
          <p:contentPart p14:bwMode="auto" r:id="rId4">
            <p14:nvContentPartPr>
              <p14:cNvPr id="6" name="墨迹 5"/>
              <p14:cNvContentPartPr/>
              <p14:nvPr/>
            </p14:nvContentPartPr>
            <p14:xfrm>
              <a:off x="1009650" y="3016250"/>
              <a:ext cx="1035050" cy="12700"/>
            </p14:xfrm>
          </p:contentPart>
        </mc:Choice>
        <mc:Fallback xmlns="">
          <p:pic>
            <p:nvPicPr>
              <p:cNvPr id="6" name="墨迹 5"/>
            </p:nvPicPr>
            <p:blipFill>
              <a:blip r:embed="rId5"/>
            </p:blipFill>
            <p:spPr>
              <a:xfrm>
                <a:off x="1009650" y="3016250"/>
                <a:ext cx="1035050" cy="12700"/>
              </a:xfrm>
              <a:prstGeom prst="rect"/>
            </p:spPr>
          </p:pic>
        </mc:Fallback>
      </mc:AlternateContent>
      <mc:AlternateContent xmlns:mc="http://schemas.openxmlformats.org/markup-compatibility/2006" xmlns:p14="http://schemas.microsoft.com/office/powerpoint/2010/main">
        <mc:Choice Requires="p14">
          <p:contentPart p14:bwMode="auto" r:id="rId6">
            <p14:nvContentPartPr>
              <p14:cNvPr id="7" name="墨迹 6"/>
              <p14:cNvContentPartPr/>
              <p14:nvPr/>
            </p14:nvContentPartPr>
            <p14:xfrm>
              <a:off x="4381500" y="139700"/>
              <a:ext cx="12700" cy="360"/>
            </p14:xfrm>
          </p:contentPart>
        </mc:Choice>
        <mc:Fallback xmlns="">
          <p:pic>
            <p:nvPicPr>
              <p:cNvPr id="7" name="墨迹 6"/>
            </p:nvPicPr>
            <p:blipFill>
              <a:blip r:embed="rId7"/>
            </p:blipFill>
            <p:spPr>
              <a:xfrm>
                <a:off x="4381500" y="139700"/>
                <a:ext cx="12700" cy="360"/>
              </a:xfrm>
              <a:prstGeom prst="rect"/>
            </p:spPr>
          </p:pic>
        </mc:Fallback>
      </mc:AlternateContent>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p:cNvSpPr>
          <p:nvPr>
            <p:ph type="title"/>
          </p:nvPr>
        </p:nvSpPr>
        <p:spPr/>
        <p:txBody>
          <a:bodyPr vert="horz" wrap="square" lIns="91440" tIns="45720" rIns="91440" bIns="45720" anchor="ctr" anchorCtr="0"/>
          <a:lstStyle/>
          <a:p>
            <a:pPr eaLnBrk="1" hangingPunct="1"/>
            <a:r>
              <a:rPr lang="en-US" altLang="zh-CN" dirty="0"/>
              <a:t>2 </a:t>
            </a:r>
            <a:r>
              <a:rPr lang="zh-CN" altLang="en-US" dirty="0"/>
              <a:t>页面替换算法</a:t>
            </a:r>
            <a:r>
              <a:rPr lang="en-US" altLang="zh-CN" dirty="0"/>
              <a:t>——</a:t>
            </a:r>
            <a:r>
              <a:rPr lang="zh-CN" altLang="en-US" dirty="0"/>
              <a:t>优化替换算法</a:t>
            </a:r>
          </a:p>
        </p:txBody>
      </p:sp>
      <p:sp>
        <p:nvSpPr>
          <p:cNvPr id="144387" name="Rectangle 3"/>
          <p:cNvSpPr>
            <a:spLocks noGrp="1"/>
          </p:cNvSpPr>
          <p:nvPr>
            <p:ph idx="1" hasCustomPrompt="1"/>
          </p:nvPr>
        </p:nvSpPr>
        <p:spPr/>
        <p:txBody>
          <a:bodyPr vert="horz" wrap="square" lIns="91440" tIns="45720" rIns="91440" bIns="45720" anchor="t" anchorCtr="0"/>
          <a:lstStyle/>
          <a:p>
            <a:pPr eaLnBrk="1" hangingPunct="1"/>
            <a:endParaRPr lang="zh-CN" altLang="en-US" dirty="0"/>
          </a:p>
        </p:txBody>
      </p:sp>
      <p:pic>
        <p:nvPicPr>
          <p:cNvPr id="144388" name="Picture 4"/>
          <p:cNvPicPr>
            <a:picLocks noChangeAspect="1"/>
          </p:cNvPicPr>
          <p:nvPr/>
        </p:nvPicPr>
        <p:blipFill>
          <a:blip r:embed="rId2"/>
          <a:stretch>
            <a:fillRect/>
          </a:stretch>
        </p:blipFill>
        <p:spPr>
          <a:xfrm>
            <a:off x="496888" y="1065213"/>
            <a:ext cx="7993062" cy="3219450"/>
          </a:xfrm>
          <a:prstGeom prst="rect">
            <a:avLst/>
          </a:prstGeom>
          <a:noFill/>
          <a:ln w="9525">
            <a:noFill/>
          </a:ln>
        </p:spPr>
      </p:pic>
      <mc:AlternateContent xmlns:mc="http://schemas.openxmlformats.org/markup-compatibility/2006" xmlns:p14="http://schemas.microsoft.com/office/powerpoint/2010/main">
        <mc:Choice Requires="p14">
          <p:contentPart p14:bwMode="auto" r:id="rId3">
            <p14:nvContentPartPr>
              <p14:cNvPr id="7" name="墨迹 6"/>
              <p14:cNvContentPartPr/>
              <p14:nvPr/>
            </p14:nvContentPartPr>
            <p14:xfrm>
              <a:off x="1651000" y="3810000"/>
              <a:ext cx="946150" cy="360"/>
            </p14:xfrm>
          </p:contentPart>
        </mc:Choice>
        <mc:Fallback xmlns="">
          <p:pic>
            <p:nvPicPr>
              <p:cNvPr id="7" name="墨迹 6"/>
            </p:nvPicPr>
            <p:blipFill>
              <a:blip r:embed="rId4"/>
            </p:blipFill>
            <p:spPr>
              <a:xfrm>
                <a:off x="1651000" y="3810000"/>
                <a:ext cx="946150" cy="360"/>
              </a:xfrm>
              <a:prstGeom prst="rect"/>
            </p:spPr>
          </p:pic>
        </mc:Fallback>
      </mc:AlternateContent>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p:cNvSpPr>
          <p:nvPr>
            <p:ph type="title"/>
          </p:nvPr>
        </p:nvSpPr>
        <p:spPr/>
        <p:txBody>
          <a:bodyPr vert="horz" wrap="square" lIns="91440" tIns="45720" rIns="91440" bIns="45720" anchor="ctr" anchorCtr="0"/>
          <a:lstStyle/>
          <a:p>
            <a:pPr eaLnBrk="1" hangingPunct="1"/>
            <a:endParaRPr lang="zh-CN" altLang="en-US" dirty="0"/>
          </a:p>
        </p:txBody>
      </p:sp>
      <p:sp>
        <p:nvSpPr>
          <p:cNvPr id="145411" name="Rectangle 3"/>
          <p:cNvSpPr>
            <a:spLocks noGrp="1"/>
          </p:cNvSpPr>
          <p:nvPr>
            <p:ph idx="1" hasCustomPrompt="1"/>
          </p:nvPr>
        </p:nvSpPr>
        <p:spPr/>
        <p:txBody>
          <a:bodyPr vert="horz" wrap="square" lIns="91440" tIns="45720" rIns="91440" bIns="45720" anchor="t" anchorCtr="0"/>
          <a:lstStyle/>
          <a:p>
            <a:pPr eaLnBrk="1" hangingPunct="1">
              <a:spcBef>
                <a:spcPts val="1800"/>
              </a:spcBef>
            </a:pPr>
            <a:r>
              <a:rPr lang="zh-CN" altLang="en-US" dirty="0"/>
              <a:t>采用不同的替换算法，目的是提高主存的命中率</a:t>
            </a:r>
          </a:p>
          <a:p>
            <a:pPr eaLnBrk="1" hangingPunct="1">
              <a:spcBef>
                <a:spcPts val="1800"/>
              </a:spcBef>
            </a:pPr>
            <a:r>
              <a:rPr lang="zh-CN" altLang="en-US" dirty="0"/>
              <a:t>影响主存命中率的因素</a:t>
            </a:r>
          </a:p>
          <a:p>
            <a:pPr lvl="1" eaLnBrk="1" hangingPunct="1">
              <a:spcBef>
                <a:spcPts val="1800"/>
              </a:spcBef>
            </a:pPr>
            <a:r>
              <a:rPr lang="zh-CN" altLang="en-US" sz="2800" b="1" dirty="0">
                <a:ea typeface="黑体" panose="02010609060101010101" pitchFamily="49" charset="-122"/>
              </a:rPr>
              <a:t>替换算法</a:t>
            </a:r>
          </a:p>
          <a:p>
            <a:pPr lvl="1" eaLnBrk="1" hangingPunct="1">
              <a:spcBef>
                <a:spcPts val="1800"/>
              </a:spcBef>
            </a:pPr>
            <a:r>
              <a:rPr lang="zh-CN" altLang="en-US" sz="2800" b="1" dirty="0">
                <a:ea typeface="黑体" panose="02010609060101010101" pitchFamily="49" charset="-122"/>
              </a:rPr>
              <a:t>地址流</a:t>
            </a:r>
          </a:p>
          <a:p>
            <a:pPr lvl="1" eaLnBrk="1" hangingPunct="1">
              <a:spcBef>
                <a:spcPts val="1800"/>
              </a:spcBef>
            </a:pPr>
            <a:r>
              <a:rPr lang="zh-CN" altLang="en-US" sz="2800" b="1" dirty="0">
                <a:ea typeface="黑体" panose="02010609060101010101" pitchFamily="49" charset="-122"/>
              </a:rPr>
              <a:t>页面大小</a:t>
            </a:r>
          </a:p>
          <a:p>
            <a:pPr lvl="1" eaLnBrk="1" hangingPunct="1">
              <a:spcBef>
                <a:spcPts val="1800"/>
              </a:spcBef>
            </a:pPr>
            <a:r>
              <a:rPr lang="zh-CN" altLang="en-US" sz="2800" b="1" dirty="0">
                <a:ea typeface="黑体" panose="02010609060101010101" pitchFamily="49" charset="-122"/>
              </a:rPr>
              <a:t>主存容量</a:t>
            </a:r>
          </a:p>
        </p:txBody>
      </p:sp>
      <mc:AlternateContent xmlns:mc="http://schemas.openxmlformats.org/markup-compatibility/2006" xmlns:p14="http://schemas.microsoft.com/office/powerpoint/2010/main">
        <mc:Choice Requires="p14">
          <p:contentPart p14:bwMode="auto" r:id="rId2">
            <p14:nvContentPartPr>
              <p14:cNvPr id="2" name="墨迹 1"/>
              <p14:cNvContentPartPr/>
              <p14:nvPr/>
            </p14:nvContentPartPr>
            <p14:xfrm>
              <a:off x="1244600" y="2813050"/>
              <a:ext cx="1409700" cy="12700"/>
            </p14:xfrm>
          </p:contentPart>
        </mc:Choice>
        <mc:Fallback xmlns="">
          <p:pic>
            <p:nvPicPr>
              <p:cNvPr id="2" name="墨迹 1"/>
            </p:nvPicPr>
            <p:blipFill>
              <a:blip r:embed="rId3"/>
            </p:blipFill>
            <p:spPr>
              <a:xfrm>
                <a:off x="1244600" y="2813050"/>
                <a:ext cx="1409700" cy="12700"/>
              </a:xfrm>
              <a:prstGeom prst="rect"/>
            </p:spPr>
          </p:pic>
        </mc:Fallback>
      </mc:AlternateContent>
      <mc:AlternateContent xmlns:mc="http://schemas.openxmlformats.org/markup-compatibility/2006" xmlns:p14="http://schemas.microsoft.com/office/powerpoint/2010/main">
        <mc:Choice Requires="p14">
          <p:contentPart p14:bwMode="auto" r:id="rId4">
            <p14:nvContentPartPr>
              <p14:cNvPr id="3" name="墨迹 2"/>
              <p14:cNvContentPartPr/>
              <p14:nvPr/>
            </p14:nvContentPartPr>
            <p14:xfrm>
              <a:off x="1225550" y="3556000"/>
              <a:ext cx="457200" cy="360"/>
            </p14:xfrm>
          </p:contentPart>
        </mc:Choice>
        <mc:Fallback xmlns="">
          <p:pic>
            <p:nvPicPr>
              <p:cNvPr id="3" name="墨迹 2"/>
            </p:nvPicPr>
            <p:blipFill>
              <a:blip r:embed="rId5"/>
            </p:blipFill>
            <p:spPr>
              <a:xfrm>
                <a:off x="1225550" y="3556000"/>
                <a:ext cx="457200" cy="360"/>
              </a:xfrm>
              <a:prstGeom prst="rect"/>
            </p:spPr>
          </p:pic>
        </mc:Fallback>
      </mc:AlternateContent>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p:cNvSpPr>
          <p:nvPr>
            <p:ph type="title"/>
          </p:nvPr>
        </p:nvSpPr>
        <p:spPr/>
        <p:txBody>
          <a:bodyPr vert="horz" wrap="square" lIns="91440" tIns="45720" rIns="91440" bIns="45720" anchor="ctr" anchorCtr="0"/>
          <a:lstStyle/>
          <a:p>
            <a:pPr eaLnBrk="1" hangingPunct="1"/>
            <a:r>
              <a:rPr lang="zh-CN" altLang="en-US" dirty="0"/>
              <a:t>举例</a:t>
            </a:r>
            <a:r>
              <a:rPr lang="en-US" altLang="zh-CN" dirty="0"/>
              <a:t>:</a:t>
            </a:r>
            <a:r>
              <a:rPr lang="zh-CN" altLang="en-US" dirty="0"/>
              <a:t>命中率和替换算法有关</a:t>
            </a:r>
            <a:endParaRPr lang="en-US" altLang="zh-CN" dirty="0"/>
          </a:p>
        </p:txBody>
      </p:sp>
      <p:sp>
        <p:nvSpPr>
          <p:cNvPr id="146435" name="Rectangle 3"/>
          <p:cNvSpPr>
            <a:spLocks noGrp="1"/>
          </p:cNvSpPr>
          <p:nvPr>
            <p:ph idx="1" hasCustomPrompt="1"/>
          </p:nvPr>
        </p:nvSpPr>
        <p:spPr/>
        <p:txBody>
          <a:bodyPr vert="horz" wrap="square" lIns="91440" tIns="45720" rIns="91440" bIns="45720" anchor="t" anchorCtr="0"/>
          <a:lstStyle/>
          <a:p>
            <a:pPr eaLnBrk="1" hangingPunct="1"/>
            <a:r>
              <a:rPr lang="zh-CN" altLang="en-US" dirty="0"/>
              <a:t>设有一道程序，有</a:t>
            </a:r>
            <a:r>
              <a:rPr lang="en-US" altLang="zh-CN" dirty="0"/>
              <a:t>1</a:t>
            </a:r>
            <a:r>
              <a:rPr lang="zh-CN" altLang="en-US" dirty="0"/>
              <a:t>至</a:t>
            </a:r>
            <a:r>
              <a:rPr lang="en-US" altLang="zh-CN" dirty="0"/>
              <a:t>5</a:t>
            </a:r>
            <a:r>
              <a:rPr lang="zh-CN" altLang="en-US" dirty="0"/>
              <a:t>共</a:t>
            </a:r>
            <a:r>
              <a:rPr lang="en-US" altLang="zh-CN" dirty="0"/>
              <a:t>5</a:t>
            </a:r>
            <a:r>
              <a:rPr lang="zh-CN" altLang="en-US" dirty="0"/>
              <a:t>页，执行时的地址流为：</a:t>
            </a:r>
          </a:p>
          <a:p>
            <a:pPr eaLnBrk="1" hangingPunct="1">
              <a:buNone/>
            </a:pPr>
            <a:r>
              <a:rPr lang="zh-CN" altLang="en-US" dirty="0"/>
              <a:t>  </a:t>
            </a:r>
            <a:r>
              <a:rPr lang="en-US" altLang="zh-CN" dirty="0"/>
              <a:t>2</a:t>
            </a:r>
            <a:r>
              <a:rPr lang="zh-CN" altLang="en-US" dirty="0"/>
              <a:t>，</a:t>
            </a:r>
            <a:r>
              <a:rPr lang="en-US" altLang="zh-CN" dirty="0"/>
              <a:t>3</a:t>
            </a:r>
            <a:r>
              <a:rPr lang="zh-CN" altLang="en-US" dirty="0"/>
              <a:t>，</a:t>
            </a:r>
            <a:r>
              <a:rPr lang="en-US" altLang="zh-CN" dirty="0"/>
              <a:t>2</a:t>
            </a:r>
            <a:r>
              <a:rPr lang="zh-CN" altLang="en-US" dirty="0"/>
              <a:t>，</a:t>
            </a:r>
            <a:r>
              <a:rPr lang="en-US" altLang="zh-CN" dirty="0"/>
              <a:t>1</a:t>
            </a:r>
            <a:r>
              <a:rPr lang="zh-CN" altLang="en-US" dirty="0"/>
              <a:t>，</a:t>
            </a:r>
            <a:r>
              <a:rPr lang="en-US" altLang="zh-CN" dirty="0"/>
              <a:t>5</a:t>
            </a:r>
            <a:r>
              <a:rPr lang="zh-CN" altLang="en-US" dirty="0"/>
              <a:t>，</a:t>
            </a:r>
            <a:r>
              <a:rPr lang="en-US" altLang="zh-CN" dirty="0"/>
              <a:t>2</a:t>
            </a:r>
            <a:r>
              <a:rPr lang="zh-CN" altLang="en-US" dirty="0"/>
              <a:t>，</a:t>
            </a:r>
            <a:r>
              <a:rPr lang="en-US" altLang="zh-CN" dirty="0"/>
              <a:t>4</a:t>
            </a:r>
            <a:r>
              <a:rPr lang="zh-CN" altLang="en-US" dirty="0"/>
              <a:t>，</a:t>
            </a:r>
            <a:r>
              <a:rPr lang="en-US" altLang="zh-CN" dirty="0"/>
              <a:t>5</a:t>
            </a:r>
            <a:r>
              <a:rPr lang="zh-CN" altLang="en-US" dirty="0"/>
              <a:t>，</a:t>
            </a:r>
            <a:r>
              <a:rPr lang="en-US" altLang="zh-CN" dirty="0"/>
              <a:t>3</a:t>
            </a:r>
            <a:r>
              <a:rPr lang="zh-CN" altLang="en-US" dirty="0"/>
              <a:t>，</a:t>
            </a:r>
            <a:r>
              <a:rPr lang="en-US" altLang="zh-CN" dirty="0"/>
              <a:t>2</a:t>
            </a:r>
            <a:r>
              <a:rPr lang="zh-CN" altLang="en-US" dirty="0"/>
              <a:t>，</a:t>
            </a:r>
            <a:r>
              <a:rPr lang="en-US" altLang="zh-CN" dirty="0"/>
              <a:t>5</a:t>
            </a:r>
            <a:r>
              <a:rPr lang="zh-CN" altLang="en-US" dirty="0"/>
              <a:t>，</a:t>
            </a:r>
            <a:r>
              <a:rPr lang="en-US" altLang="zh-CN" dirty="0"/>
              <a:t>2</a:t>
            </a:r>
          </a:p>
          <a:p>
            <a:pPr eaLnBrk="1" hangingPunct="1">
              <a:buNone/>
            </a:pPr>
            <a:endParaRPr lang="en-US" altLang="zh-CN" dirty="0"/>
          </a:p>
          <a:p>
            <a:pPr eaLnBrk="1" hangingPunct="1">
              <a:buNone/>
            </a:pPr>
            <a:r>
              <a:rPr lang="zh-CN" altLang="en-US" dirty="0"/>
              <a:t>若分配给该道程序的主存有</a:t>
            </a:r>
            <a:r>
              <a:rPr lang="en-US" altLang="zh-CN" dirty="0"/>
              <a:t>3</a:t>
            </a:r>
            <a:r>
              <a:rPr lang="zh-CN" altLang="en-US" dirty="0"/>
              <a:t>页，分别采用</a:t>
            </a:r>
            <a:r>
              <a:rPr lang="en-US" altLang="zh-CN" dirty="0"/>
              <a:t>FIFO</a:t>
            </a:r>
            <a:r>
              <a:rPr lang="zh-CN" altLang="en-US" dirty="0"/>
              <a:t>、</a:t>
            </a:r>
            <a:r>
              <a:rPr lang="en-US" altLang="zh-CN" dirty="0"/>
              <a:t>LRU</a:t>
            </a:r>
            <a:r>
              <a:rPr lang="zh-CN" altLang="en-US" dirty="0"/>
              <a:t>、</a:t>
            </a:r>
            <a:r>
              <a:rPr lang="en-US" altLang="zh-CN" dirty="0"/>
              <a:t>OPT</a:t>
            </a:r>
            <a:r>
              <a:rPr lang="zh-CN" altLang="en-US" dirty="0"/>
              <a:t>算法。</a:t>
            </a:r>
          </a:p>
        </p:txBody>
      </p:sp>
      <mc:AlternateContent xmlns:mc="http://schemas.openxmlformats.org/markup-compatibility/2006" xmlns:p14="http://schemas.microsoft.com/office/powerpoint/2010/main">
        <mc:Choice Requires="p14">
          <p:contentPart p14:bwMode="auto" r:id="rId3">
            <p14:nvContentPartPr>
              <p14:cNvPr id="2" name="墨迹 1"/>
              <p14:cNvContentPartPr/>
              <p14:nvPr/>
            </p14:nvContentPartPr>
            <p14:xfrm>
              <a:off x="1974850" y="742950"/>
              <a:ext cx="4483100" cy="57150"/>
            </p14:xfrm>
          </p:contentPart>
        </mc:Choice>
        <mc:Fallback xmlns="">
          <p:pic>
            <p:nvPicPr>
              <p:cNvPr id="2" name="墨迹 1"/>
            </p:nvPicPr>
            <p:blipFill>
              <a:blip r:embed="rId4"/>
            </p:blipFill>
            <p:spPr>
              <a:xfrm>
                <a:off x="1974850" y="742950"/>
                <a:ext cx="4483100" cy="57150"/>
              </a:xfrm>
              <a:prstGeom prst="rect"/>
            </p:spPr>
          </p:pic>
        </mc:Fallback>
      </mc:AlternateContent>
      <mc:AlternateContent xmlns:mc="http://schemas.openxmlformats.org/markup-compatibility/2006" xmlns:p14="http://schemas.microsoft.com/office/powerpoint/2010/main">
        <mc:Choice Requires="p14">
          <p:contentPart p14:bwMode="auto" r:id="rId5">
            <p14:nvContentPartPr>
              <p14:cNvPr id="4" name="墨迹 3"/>
              <p14:cNvContentPartPr/>
              <p14:nvPr/>
            </p14:nvContentPartPr>
            <p14:xfrm>
              <a:off x="3403600" y="1517650"/>
              <a:ext cx="2006600" cy="360"/>
            </p14:xfrm>
          </p:contentPart>
        </mc:Choice>
        <mc:Fallback xmlns="">
          <p:pic>
            <p:nvPicPr>
              <p:cNvPr id="4" name="墨迹 3"/>
            </p:nvPicPr>
            <p:blipFill>
              <a:blip r:embed="rId6"/>
            </p:blipFill>
            <p:spPr>
              <a:xfrm>
                <a:off x="3403600" y="1517650"/>
                <a:ext cx="2006600" cy="360"/>
              </a:xfrm>
              <a:prstGeom prst="rect"/>
            </p:spPr>
          </p:pic>
        </mc:Fallback>
      </mc:AlternateContent>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Picture 2"/>
          <p:cNvPicPr>
            <a:picLocks noChangeAspect="1"/>
          </p:cNvPicPr>
          <p:nvPr/>
        </p:nvPicPr>
        <p:blipFill>
          <a:blip r:embed="rId3"/>
          <a:stretch>
            <a:fillRect/>
          </a:stretch>
        </p:blipFill>
        <p:spPr>
          <a:xfrm>
            <a:off x="358775" y="877888"/>
            <a:ext cx="8785225" cy="5868987"/>
          </a:xfrm>
          <a:prstGeom prst="rect">
            <a:avLst/>
          </a:prstGeom>
          <a:noFill/>
          <a:ln w="9525">
            <a:noFill/>
          </a:ln>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p:cNvSpPr>
          <p:nvPr>
            <p:ph type="title"/>
          </p:nvPr>
        </p:nvSpPr>
        <p:spPr/>
        <p:txBody>
          <a:bodyPr vert="horz" wrap="square" lIns="91440" tIns="45720" rIns="91440" bIns="45720" anchor="ctr" anchorCtr="0"/>
          <a:lstStyle/>
          <a:p>
            <a:pPr eaLnBrk="1" hangingPunct="1"/>
            <a:r>
              <a:rPr lang="zh-CN" altLang="en-US" dirty="0"/>
              <a:t>举例：命中率和页地址有关</a:t>
            </a:r>
          </a:p>
        </p:txBody>
      </p:sp>
      <p:sp>
        <p:nvSpPr>
          <p:cNvPr id="150531" name="Rectangle 3"/>
          <p:cNvSpPr>
            <a:spLocks noGrp="1"/>
          </p:cNvSpPr>
          <p:nvPr>
            <p:ph idx="1" hasCustomPrompt="1"/>
          </p:nvPr>
        </p:nvSpPr>
        <p:spPr/>
        <p:txBody>
          <a:bodyPr vert="horz" wrap="square" lIns="91440" tIns="45720" rIns="91440" bIns="45720" anchor="t" anchorCtr="0"/>
          <a:lstStyle/>
          <a:p>
            <a:pPr eaLnBrk="1" hangingPunct="1"/>
            <a:r>
              <a:rPr lang="zh-CN" altLang="en-US" dirty="0"/>
              <a:t>一个循环程序，依次使用</a:t>
            </a:r>
            <a:r>
              <a:rPr lang="en-US" altLang="zh-CN" dirty="0"/>
              <a:t>P1</a:t>
            </a:r>
            <a:r>
              <a:rPr lang="zh-CN" altLang="en-US" dirty="0"/>
              <a:t>，</a:t>
            </a:r>
            <a:r>
              <a:rPr lang="en-US" altLang="zh-CN" dirty="0"/>
              <a:t>P2</a:t>
            </a:r>
            <a:r>
              <a:rPr lang="zh-CN" altLang="en-US" dirty="0"/>
              <a:t>，</a:t>
            </a:r>
            <a:r>
              <a:rPr lang="en-US" altLang="zh-CN" dirty="0"/>
              <a:t>P3</a:t>
            </a:r>
            <a:r>
              <a:rPr lang="zh-CN" altLang="en-US" dirty="0"/>
              <a:t>，</a:t>
            </a:r>
            <a:r>
              <a:rPr lang="en-US" altLang="zh-CN" dirty="0"/>
              <a:t>P4</a:t>
            </a:r>
            <a:r>
              <a:rPr lang="zh-CN" altLang="en-US" dirty="0"/>
              <a:t>四个页面，分配给这个程序的主存页面数为</a:t>
            </a:r>
            <a:r>
              <a:rPr lang="en-US" altLang="zh-CN" dirty="0"/>
              <a:t>3</a:t>
            </a:r>
            <a:r>
              <a:rPr lang="zh-CN" altLang="en-US" dirty="0"/>
              <a:t>个。</a:t>
            </a:r>
            <a:r>
              <a:rPr lang="en-US" altLang="zh-CN" dirty="0"/>
              <a:t>FIFO</a:t>
            </a:r>
            <a:r>
              <a:rPr lang="zh-CN" altLang="en-US" dirty="0"/>
              <a:t>、</a:t>
            </a:r>
            <a:r>
              <a:rPr lang="en-US" altLang="zh-CN" dirty="0"/>
              <a:t>LRU</a:t>
            </a:r>
            <a:r>
              <a:rPr lang="zh-CN" altLang="en-US" dirty="0"/>
              <a:t>和</a:t>
            </a:r>
            <a:r>
              <a:rPr lang="en-US" altLang="zh-CN" dirty="0"/>
              <a:t>OPT</a:t>
            </a:r>
            <a:r>
              <a:rPr lang="zh-CN" altLang="en-US" dirty="0"/>
              <a:t>三种页面替换算法对主存页面的调度情况如下图所示。在</a:t>
            </a:r>
            <a:r>
              <a:rPr lang="en-US" altLang="zh-CN" dirty="0"/>
              <a:t>FIFO</a:t>
            </a:r>
            <a:r>
              <a:rPr lang="zh-CN" altLang="en-US" dirty="0"/>
              <a:t>和</a:t>
            </a:r>
            <a:r>
              <a:rPr lang="en-US" altLang="zh-CN" dirty="0"/>
              <a:t>LRU</a:t>
            </a:r>
            <a:r>
              <a:rPr lang="zh-CN" altLang="en-US" dirty="0"/>
              <a:t>算法中，总是发生下次就要使用的页面本次被替换出去的情况，这就是</a:t>
            </a:r>
            <a:r>
              <a:rPr lang="zh-CN" altLang="en-US" dirty="0">
                <a:latin typeface="宋体" panose="02010600030101010101" pitchFamily="2" charset="-122"/>
              </a:rPr>
              <a:t>“</a:t>
            </a:r>
            <a:r>
              <a:rPr lang="zh-CN" altLang="en-US" dirty="0"/>
              <a:t>颠簸</a:t>
            </a:r>
            <a:r>
              <a:rPr lang="zh-CN" altLang="en-US" dirty="0">
                <a:latin typeface="宋体" panose="02010600030101010101" pitchFamily="2" charset="-122"/>
              </a:rPr>
              <a:t>”</a:t>
            </a:r>
            <a:r>
              <a:rPr lang="zh-CN" altLang="en-US" dirty="0"/>
              <a:t>现象。</a:t>
            </a:r>
          </a:p>
        </p:txBody>
      </p:sp>
      <mc:AlternateContent xmlns:mc="http://schemas.openxmlformats.org/markup-compatibility/2006" xmlns:p14="http://schemas.microsoft.com/office/powerpoint/2010/main">
        <mc:Choice Requires="p14">
          <p:contentPart p14:bwMode="auto" r:id="rId3">
            <p14:nvContentPartPr>
              <p14:cNvPr id="2" name="墨迹 1"/>
              <p14:cNvContentPartPr/>
              <p14:nvPr/>
            </p14:nvContentPartPr>
            <p14:xfrm>
              <a:off x="3956050" y="698500"/>
              <a:ext cx="1974850" cy="19050"/>
            </p14:xfrm>
          </p:contentPart>
        </mc:Choice>
        <mc:Fallback xmlns="">
          <p:pic>
            <p:nvPicPr>
              <p:cNvPr id="2" name="墨迹 1"/>
            </p:nvPicPr>
            <p:blipFill>
              <a:blip r:embed="rId4"/>
            </p:blipFill>
            <p:spPr>
              <a:xfrm>
                <a:off x="3956050" y="698500"/>
                <a:ext cx="1974850" cy="19050"/>
              </a:xfrm>
              <a:prstGeom prst="rect"/>
            </p:spPr>
          </p:pic>
        </mc:Fallback>
      </mc:AlternateContent>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2578" name="Object 2"/>
          <p:cNvGraphicFramePr/>
          <p:nvPr/>
        </p:nvGraphicFramePr>
        <p:xfrm>
          <a:off x="533400" y="838200"/>
          <a:ext cx="8013700" cy="5194300"/>
        </p:xfrm>
        <a:graphic>
          <a:graphicData uri="http://schemas.openxmlformats.org/presentationml/2006/ole">
            <mc:AlternateContent xmlns:mc="http://schemas.openxmlformats.org/markup-compatibility/2006">
              <mc:Choice xmlns:v="urn:schemas-microsoft-com:vml" Requires="v">
                <p:oleObj spid="_x0000_s8197" r:id="rId4" imgW="8013700" imgH="5194300" progId="Word.Document.8">
                  <p:embed/>
                </p:oleObj>
              </mc:Choice>
              <mc:Fallback>
                <p:oleObj r:id="rId4" imgW="8013700" imgH="5194300" progId="Word.Document.8">
                  <p:embed/>
                  <p:pic>
                    <p:nvPicPr>
                      <p:cNvPr id="152578" name="Object 2"/>
                      <p:cNvPicPr/>
                      <p:nvPr/>
                    </p:nvPicPr>
                    <p:blipFill>
                      <a:blip r:embed="rId5"/>
                      <a:stretch>
                        <a:fillRect/>
                      </a:stretch>
                    </p:blipFill>
                    <p:spPr>
                      <a:xfrm>
                        <a:off x="533400" y="838200"/>
                        <a:ext cx="8013700" cy="5194300"/>
                      </a:xfrm>
                      <a:prstGeom prst="rect">
                        <a:avLst/>
                      </a:prstGeom>
                      <a:noFill/>
                      <a:ln w="38100">
                        <a:noFill/>
                        <a:miter/>
                      </a:ln>
                    </p:spPr>
                  </p:pic>
                </p:oleObj>
              </mc:Fallback>
            </mc:AlternateContent>
          </a:graphicData>
        </a:graphic>
      </p:graphicFrame>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页脚占位符 4"/>
          <p:cNvSpPr txBox="1">
            <a:spLocks noGrp="1"/>
          </p:cNvSpPr>
          <p:nvPr>
            <p:ph type="ftr" sz="quarter"/>
          </p:nvPr>
        </p:nvSpPr>
        <p:spPr>
          <a:xfrm>
            <a:off x="4229100" y="6477000"/>
            <a:ext cx="3962400" cy="304800"/>
          </a:xfrm>
          <a:prstGeom prst="rect">
            <a:avLst/>
          </a:prstGeom>
          <a:noFill/>
          <a:ln w="9525">
            <a:noFill/>
          </a:ln>
        </p:spPr>
        <p:txBody>
          <a:bodyPr/>
          <a:lstStyle>
            <a:lvl1pPr marL="0" lvl="0"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defRPr>
            </a:lvl1pPr>
            <a:lvl2pPr marL="457200" lvl="1"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2pPr>
            <a:lvl3pPr marL="914400" lvl="2"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3pPr>
            <a:lvl4pPr marL="1371600" lvl="3"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4pPr>
            <a:lvl5pPr marL="1828800" lvl="4"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5pPr>
          </a:lstStyle>
          <a:p>
            <a:pPr lvl="0"/>
            <a:r>
              <a:rPr lang="en-US" altLang="zh-CN" sz="1000" dirty="0">
                <a:solidFill>
                  <a:schemeClr val="hlink"/>
                </a:solidFill>
                <a:latin typeface="Verdana" panose="020B0604030504040204" pitchFamily="34" charset="0"/>
                <a:ea typeface="Gulim" pitchFamily="34" charset="-127"/>
              </a:rPr>
              <a:t>Harbin Engineering University</a:t>
            </a:r>
          </a:p>
        </p:txBody>
      </p:sp>
      <p:sp>
        <p:nvSpPr>
          <p:cNvPr id="154627" name="Rectangle 2"/>
          <p:cNvSpPr>
            <a:spLocks noGrp="1"/>
          </p:cNvSpPr>
          <p:nvPr>
            <p:ph type="title"/>
          </p:nvPr>
        </p:nvSpPr>
        <p:spPr/>
        <p:txBody>
          <a:bodyPr vert="horz" wrap="square" lIns="91440" tIns="45720" rIns="91440" bIns="45720" anchor="ctr" anchorCtr="0"/>
          <a:lstStyle/>
          <a:p>
            <a:pPr eaLnBrk="1" hangingPunct="1"/>
            <a:endParaRPr lang="zh-CN" altLang="en-US" dirty="0"/>
          </a:p>
        </p:txBody>
      </p:sp>
      <p:sp>
        <p:nvSpPr>
          <p:cNvPr id="154628" name="Rectangle 3"/>
          <p:cNvSpPr>
            <a:spLocks noGrp="1"/>
          </p:cNvSpPr>
          <p:nvPr>
            <p:ph idx="1" hasCustomPrompt="1"/>
          </p:nvPr>
        </p:nvSpPr>
        <p:spPr/>
        <p:txBody>
          <a:bodyPr vert="horz" wrap="square" lIns="91440" tIns="45720" rIns="91440" bIns="45720" anchor="t" anchorCtr="0"/>
          <a:lstStyle/>
          <a:p>
            <a:pPr eaLnBrk="1" hangingPunct="1"/>
            <a:endParaRPr lang="zh-CN" altLang="en-US" dirty="0"/>
          </a:p>
        </p:txBody>
      </p:sp>
      <p:pic>
        <p:nvPicPr>
          <p:cNvPr id="154629" name="Picture 4"/>
          <p:cNvPicPr>
            <a:picLocks noChangeAspect="1"/>
          </p:cNvPicPr>
          <p:nvPr/>
        </p:nvPicPr>
        <p:blipFill>
          <a:blip r:embed="rId2"/>
          <a:stretch>
            <a:fillRect/>
          </a:stretch>
        </p:blipFill>
        <p:spPr>
          <a:xfrm>
            <a:off x="473075" y="835025"/>
            <a:ext cx="8008938" cy="1209675"/>
          </a:xfrm>
          <a:prstGeom prst="rect">
            <a:avLst/>
          </a:prstGeom>
          <a:noFill/>
          <a:ln w="9525">
            <a:noFill/>
          </a:ln>
        </p:spPr>
      </p:pic>
      <p:pic>
        <p:nvPicPr>
          <p:cNvPr id="154630" name="Picture 5"/>
          <p:cNvPicPr>
            <a:picLocks noChangeAspect="1"/>
          </p:cNvPicPr>
          <p:nvPr/>
        </p:nvPicPr>
        <p:blipFill>
          <a:blip r:embed="rId3"/>
          <a:stretch>
            <a:fillRect/>
          </a:stretch>
        </p:blipFill>
        <p:spPr>
          <a:xfrm>
            <a:off x="560388" y="2076450"/>
            <a:ext cx="7993062" cy="4343400"/>
          </a:xfrm>
          <a:prstGeom prst="rect">
            <a:avLst/>
          </a:prstGeom>
          <a:solidFill>
            <a:srgbClr val="FF0000"/>
          </a:solidFill>
          <a:ln w="9525">
            <a:noFill/>
          </a:ln>
        </p:spPr>
      </p:pic>
      <p:pic>
        <p:nvPicPr>
          <p:cNvPr id="154631" name="Picture 6"/>
          <p:cNvPicPr>
            <a:picLocks noChangeAspect="1"/>
          </p:cNvPicPr>
          <p:nvPr/>
        </p:nvPicPr>
        <p:blipFill>
          <a:blip r:embed="rId4"/>
          <a:stretch>
            <a:fillRect/>
          </a:stretch>
        </p:blipFill>
        <p:spPr>
          <a:xfrm>
            <a:off x="630238" y="6394450"/>
            <a:ext cx="7880350" cy="463550"/>
          </a:xfrm>
          <a:prstGeom prst="rect">
            <a:avLst/>
          </a:prstGeom>
          <a:noFill/>
          <a:ln w="9525">
            <a:noFill/>
          </a:ln>
        </p:spPr>
      </p:pic>
      <p:sp>
        <p:nvSpPr>
          <p:cNvPr id="824327" name="AutoShape 7"/>
          <p:cNvSpPr/>
          <p:nvPr/>
        </p:nvSpPr>
        <p:spPr>
          <a:xfrm>
            <a:off x="1651000" y="1587500"/>
            <a:ext cx="7218363" cy="3705225"/>
          </a:xfrm>
          <a:prstGeom prst="irregularSeal1">
            <a:avLst/>
          </a:prstGeom>
          <a:solidFill>
            <a:srgbClr val="FF0000"/>
          </a:solidFill>
          <a:ln w="38100" cap="flat" cmpd="sng">
            <a:solidFill>
              <a:srgbClr val="FF0000"/>
            </a:solidFill>
            <a:prstDash val="solid"/>
            <a:miter/>
            <a:headEnd type="none" w="med" len="med"/>
            <a:tailEnd type="none" w="med" len="med"/>
          </a:ln>
        </p:spPr>
        <p:txBody>
          <a:bodyPr wrap="none" anchor="ctr" anchorCtr="0"/>
          <a:lstStyle/>
          <a:p>
            <a:pPr algn="ctr"/>
            <a:r>
              <a:rPr lang="zh-CN" altLang="en-US" sz="2400" b="1" dirty="0">
                <a:solidFill>
                  <a:srgbClr val="FFFFFF"/>
                </a:solidFill>
                <a:latin typeface="Times New Roman" panose="02020603050405020304" pitchFamily="18" charset="0"/>
                <a:ea typeface="宋体" panose="02010600030101010101" pitchFamily="2" charset="-122"/>
              </a:rPr>
              <a:t>存在不稳定性，这种替换算法不够理想</a:t>
            </a:r>
          </a:p>
          <a:p>
            <a:pPr algn="ctr"/>
            <a:r>
              <a:rPr lang="en-US" altLang="zh-CN" sz="2400" b="1" dirty="0">
                <a:solidFill>
                  <a:srgbClr val="FFFFFF"/>
                </a:solidFill>
                <a:latin typeface="Times New Roman" panose="02020603050405020304" pitchFamily="18" charset="0"/>
                <a:ea typeface="宋体" panose="02010600030101010101" pitchFamily="2" charset="-122"/>
              </a:rPr>
              <a:t>LRU</a:t>
            </a:r>
            <a:r>
              <a:rPr lang="zh-CN" altLang="en-US" sz="2400" b="1" dirty="0">
                <a:solidFill>
                  <a:srgbClr val="FFFFFF"/>
                </a:solidFill>
                <a:latin typeface="Times New Roman" panose="02020603050405020304" pitchFamily="18" charset="0"/>
                <a:ea typeface="宋体" panose="02010600030101010101" pitchFamily="2" charset="-122"/>
              </a:rPr>
              <a:t>也会吗</a:t>
            </a:r>
            <a:r>
              <a:rPr lang="zh-CN" altLang="en-US" sz="1800" dirty="0">
                <a:solidFill>
                  <a:srgbClr val="FFFFFF"/>
                </a:solidFill>
                <a:latin typeface="Times New Roman" panose="02020603050405020304" pitchFamily="18" charset="0"/>
                <a:ea typeface="宋体" panose="02010600030101010101" pitchFamily="2" charset="-122"/>
              </a:rPr>
              <a:t>？</a:t>
            </a:r>
          </a:p>
        </p:txBody>
      </p:sp>
      <mc:AlternateContent xmlns:mc="http://schemas.openxmlformats.org/markup-compatibility/2006" xmlns:p14="http://schemas.microsoft.com/office/powerpoint/2010/main">
        <mc:Choice Requires="p14">
          <p:contentPart p14:bwMode="auto" r:id="rId5">
            <p14:nvContentPartPr>
              <p14:cNvPr id="3" name="墨迹 2"/>
              <p14:cNvContentPartPr/>
              <p14:nvPr/>
            </p14:nvContentPartPr>
            <p14:xfrm>
              <a:off x="1041400" y="5302250"/>
              <a:ext cx="273050" cy="6350"/>
            </p14:xfrm>
          </p:contentPart>
        </mc:Choice>
        <mc:Fallback xmlns="">
          <p:pic>
            <p:nvPicPr>
              <p:cNvPr id="3" name="墨迹 2"/>
            </p:nvPicPr>
            <p:blipFill>
              <a:blip r:embed="rId6"/>
            </p:blipFill>
            <p:spPr>
              <a:xfrm>
                <a:off x="1041400" y="5302250"/>
                <a:ext cx="273050" cy="6350"/>
              </a:xfrm>
              <a:prstGeom prst="rect"/>
            </p:spPr>
          </p:pic>
        </mc:Fallback>
      </mc:AlternateContent>
      <mc:AlternateContent xmlns:mc="http://schemas.openxmlformats.org/markup-compatibility/2006" xmlns:p14="http://schemas.microsoft.com/office/powerpoint/2010/main">
        <mc:Choice Requires="p14">
          <p:contentPart p14:bwMode="auto" r:id="rId7">
            <p14:nvContentPartPr>
              <p14:cNvPr id="6" name="墨迹 5"/>
              <p14:cNvContentPartPr/>
              <p14:nvPr/>
            </p14:nvContentPartPr>
            <p14:xfrm>
              <a:off x="1162050" y="5289550"/>
              <a:ext cx="260350" cy="6350"/>
            </p14:xfrm>
          </p:contentPart>
        </mc:Choice>
        <mc:Fallback xmlns="">
          <p:pic>
            <p:nvPicPr>
              <p:cNvPr id="6" name="墨迹 5"/>
            </p:nvPicPr>
            <p:blipFill>
              <a:blip r:embed="rId8"/>
            </p:blipFill>
            <p:spPr>
              <a:xfrm>
                <a:off x="1162050" y="5289550"/>
                <a:ext cx="260350" cy="6350"/>
              </a:xfrm>
              <a:prstGeom prst="rect"/>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24327"/>
                                        </p:tgtEl>
                                        <p:attrNameLst>
                                          <p:attrName>style.visibility</p:attrName>
                                        </p:attrNameLst>
                                      </p:cBhvr>
                                      <p:to>
                                        <p:strVal val="visible"/>
                                      </p:to>
                                    </p:set>
                                    <p:animEffect transition="in" filter="blinds(horizontal)">
                                      <p:cBhvr>
                                        <p:cTn id="7" dur="1000"/>
                                        <p:tgtEl>
                                          <p:spTgt spid="8243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4327" grpId="0" animBg="1"/>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p:cNvSpPr>
          <p:nvPr>
            <p:ph type="title"/>
          </p:nvPr>
        </p:nvSpPr>
        <p:spPr>
          <a:xfrm>
            <a:off x="590550" y="69850"/>
            <a:ext cx="8501063" cy="609600"/>
          </a:xfrm>
        </p:spPr>
        <p:txBody>
          <a:bodyPr vert="horz" wrap="square" lIns="91440" tIns="45720" rIns="91440" bIns="45720" anchor="ctr" anchorCtr="0"/>
          <a:lstStyle/>
          <a:p>
            <a:pPr eaLnBrk="1" hangingPunct="1"/>
            <a:r>
              <a:rPr lang="en-US" altLang="zh-CN" sz="4000" dirty="0"/>
              <a:t>2 </a:t>
            </a:r>
            <a:r>
              <a:rPr lang="zh-CN" altLang="en-US" sz="4000" dirty="0"/>
              <a:t>页面替换算法</a:t>
            </a:r>
            <a:r>
              <a:rPr lang="en-US" altLang="zh-CN" sz="4000" dirty="0"/>
              <a:t>——</a:t>
            </a:r>
            <a:r>
              <a:rPr lang="zh-CN" altLang="en-US" sz="2800" dirty="0"/>
              <a:t>堆栈型替换算法的定义</a:t>
            </a:r>
          </a:p>
        </p:txBody>
      </p:sp>
      <p:sp>
        <p:nvSpPr>
          <p:cNvPr id="155651" name="Rectangle 3"/>
          <p:cNvSpPr>
            <a:spLocks noGrp="1"/>
          </p:cNvSpPr>
          <p:nvPr>
            <p:ph idx="1" hasCustomPrompt="1"/>
          </p:nvPr>
        </p:nvSpPr>
        <p:spPr/>
        <p:txBody>
          <a:bodyPr vert="horz" wrap="square" lIns="91440" tIns="45720" rIns="91440" bIns="45720" anchor="t" anchorCtr="0"/>
          <a:lstStyle/>
          <a:p>
            <a:pPr eaLnBrk="1" hangingPunct="1">
              <a:lnSpc>
                <a:spcPct val="90000"/>
              </a:lnSpc>
              <a:buNone/>
            </a:pPr>
            <a:r>
              <a:rPr lang="zh-CN" altLang="en-US" dirty="0"/>
              <a:t>    对任意一个程序的页地址流作两次主存页面数分配，分别分配</a:t>
            </a:r>
            <a:r>
              <a:rPr lang="en-US" altLang="zh-CN" dirty="0"/>
              <a:t>m</a:t>
            </a:r>
            <a:r>
              <a:rPr lang="zh-CN" altLang="en-US" dirty="0"/>
              <a:t>个主存页面和</a:t>
            </a:r>
            <a:r>
              <a:rPr lang="en-US" altLang="zh-CN" dirty="0"/>
              <a:t>n</a:t>
            </a:r>
            <a:r>
              <a:rPr lang="zh-CN" altLang="en-US" dirty="0"/>
              <a:t>个主存页面，并且有</a:t>
            </a:r>
            <a:r>
              <a:rPr lang="en-US" altLang="zh-CN" dirty="0"/>
              <a:t>m≤n</a:t>
            </a:r>
            <a:r>
              <a:rPr lang="zh-CN" altLang="en-US" dirty="0"/>
              <a:t>。如果在任何时刻</a:t>
            </a:r>
            <a:r>
              <a:rPr lang="en-US" altLang="zh-CN" dirty="0"/>
              <a:t>t</a:t>
            </a:r>
            <a:r>
              <a:rPr lang="zh-CN" altLang="en-US" dirty="0"/>
              <a:t>，主存页面内容集合</a:t>
            </a:r>
            <a:r>
              <a:rPr lang="en-US" altLang="zh-CN" dirty="0"/>
              <a:t>Bt</a:t>
            </a:r>
            <a:r>
              <a:rPr lang="zh-CN" altLang="en-US" dirty="0"/>
              <a:t>都满足关系：</a:t>
            </a:r>
            <a:r>
              <a:rPr lang="en-US" altLang="zh-CN" dirty="0"/>
              <a:t>Bt(m)</a:t>
            </a:r>
            <a:r>
              <a:rPr lang="en-US" altLang="zh-CN" dirty="0">
                <a:latin typeface="Symbol" panose="05050102010706020507" pitchFamily="18" charset="2"/>
              </a:rPr>
              <a:t>Í</a:t>
            </a:r>
            <a:r>
              <a:rPr lang="en-US" altLang="zh-CN" dirty="0"/>
              <a:t> Bt(n)</a:t>
            </a:r>
            <a:r>
              <a:rPr lang="zh-CN" altLang="en-US" dirty="0"/>
              <a:t>，则这类算法称为</a:t>
            </a:r>
            <a:r>
              <a:rPr lang="zh-CN" altLang="en-US" dirty="0">
                <a:solidFill>
                  <a:srgbClr val="FF0000"/>
                </a:solidFill>
              </a:rPr>
              <a:t>堆栈型替换算法</a:t>
            </a:r>
            <a:r>
              <a:rPr lang="zh-CN" altLang="en-US" dirty="0"/>
              <a:t>。</a:t>
            </a:r>
          </a:p>
          <a:p>
            <a:pPr eaLnBrk="1" hangingPunct="1">
              <a:lnSpc>
                <a:spcPct val="90000"/>
              </a:lnSpc>
              <a:buNone/>
            </a:pPr>
            <a:endParaRPr lang="zh-CN" altLang="en-US" dirty="0"/>
          </a:p>
          <a:p>
            <a:pPr eaLnBrk="1" hangingPunct="1">
              <a:lnSpc>
                <a:spcPct val="90000"/>
              </a:lnSpc>
              <a:buNone/>
            </a:pPr>
            <a:r>
              <a:rPr lang="zh-CN" altLang="en-US" dirty="0"/>
              <a:t>     </a:t>
            </a:r>
          </a:p>
        </p:txBody>
      </p:sp>
      <p:pic>
        <p:nvPicPr>
          <p:cNvPr id="155652" name="Picture 4"/>
          <p:cNvPicPr>
            <a:picLocks noChangeAspect="1"/>
          </p:cNvPicPr>
          <p:nvPr/>
        </p:nvPicPr>
        <p:blipFill>
          <a:blip r:embed="rId3"/>
          <a:stretch>
            <a:fillRect/>
          </a:stretch>
        </p:blipFill>
        <p:spPr>
          <a:xfrm>
            <a:off x="850900" y="3068638"/>
            <a:ext cx="7570788" cy="3543300"/>
          </a:xfrm>
          <a:prstGeom prst="rect">
            <a:avLst/>
          </a:prstGeom>
          <a:noFill/>
          <a:ln w="9525">
            <a:noFill/>
          </a:ln>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页脚占位符 4"/>
          <p:cNvSpPr txBox="1">
            <a:spLocks noGrp="1"/>
          </p:cNvSpPr>
          <p:nvPr>
            <p:ph type="ftr" sz="quarter"/>
          </p:nvPr>
        </p:nvSpPr>
        <p:spPr>
          <a:xfrm>
            <a:off x="4229100" y="6477000"/>
            <a:ext cx="3962400" cy="304800"/>
          </a:xfrm>
          <a:prstGeom prst="rect">
            <a:avLst/>
          </a:prstGeom>
          <a:noFill/>
          <a:ln w="9525">
            <a:noFill/>
          </a:ln>
        </p:spPr>
        <p:txBody>
          <a:bodyPr/>
          <a:lstStyle>
            <a:lvl1pPr marL="0" lvl="0"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defRPr>
            </a:lvl1pPr>
            <a:lvl2pPr marL="457200" lvl="1"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2pPr>
            <a:lvl3pPr marL="914400" lvl="2"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3pPr>
            <a:lvl4pPr marL="1371600" lvl="3"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4pPr>
            <a:lvl5pPr marL="1828800" lvl="4"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5pPr>
          </a:lstStyle>
          <a:p>
            <a:pPr lvl="0"/>
            <a:r>
              <a:rPr lang="en-US" altLang="zh-CN" sz="1000" dirty="0">
                <a:solidFill>
                  <a:schemeClr val="hlink"/>
                </a:solidFill>
                <a:latin typeface="Verdana" panose="020B0604030504040204" pitchFamily="34" charset="0"/>
                <a:ea typeface="Gulim" pitchFamily="34" charset="-127"/>
              </a:rPr>
              <a:t>Harbin Engineering University</a:t>
            </a:r>
          </a:p>
        </p:txBody>
      </p:sp>
      <p:sp>
        <p:nvSpPr>
          <p:cNvPr id="157699" name="Rectangle 3"/>
          <p:cNvSpPr>
            <a:spLocks noGrp="1"/>
          </p:cNvSpPr>
          <p:nvPr>
            <p:ph idx="1" hasCustomPrompt="1"/>
          </p:nvPr>
        </p:nvSpPr>
        <p:spPr/>
        <p:txBody>
          <a:bodyPr vert="horz" wrap="square" lIns="91440" tIns="45720" rIns="91440" bIns="45720" anchor="t" anchorCtr="0"/>
          <a:lstStyle/>
          <a:p>
            <a:pPr eaLnBrk="1" hangingPunct="1"/>
            <a:r>
              <a:rPr lang="zh-CN" altLang="en-US" dirty="0"/>
              <a:t>随着分配给程序的主存页面数增加，主存的命中率也提高，至少不下降</a:t>
            </a:r>
          </a:p>
          <a:p>
            <a:pPr lvl="1" eaLnBrk="1" hangingPunct="1"/>
            <a:r>
              <a:rPr lang="en-US" altLang="zh-CN" b="1" dirty="0">
                <a:latin typeface="楷体_GB2312" pitchFamily="49" charset="-122"/>
                <a:ea typeface="楷体_GB2312" pitchFamily="49" charset="-122"/>
              </a:rPr>
              <a:t>LRU</a:t>
            </a:r>
            <a:r>
              <a:rPr lang="zh-CN" altLang="en-US" b="1" dirty="0">
                <a:latin typeface="楷体_GB2312" pitchFamily="49" charset="-122"/>
                <a:ea typeface="楷体_GB2312" pitchFamily="49" charset="-122"/>
              </a:rPr>
              <a:t>、</a:t>
            </a:r>
            <a:r>
              <a:rPr lang="en-US" altLang="zh-CN" b="1" dirty="0">
                <a:latin typeface="楷体_GB2312" pitchFamily="49" charset="-122"/>
                <a:ea typeface="楷体_GB2312" pitchFamily="49" charset="-122"/>
              </a:rPr>
              <a:t>OPT</a:t>
            </a:r>
            <a:r>
              <a:rPr lang="zh-CN" altLang="en-US" b="1" dirty="0">
                <a:latin typeface="楷体_GB2312" pitchFamily="49" charset="-122"/>
                <a:ea typeface="楷体_GB2312" pitchFamily="49" charset="-122"/>
              </a:rPr>
              <a:t>都是堆栈型算法</a:t>
            </a:r>
          </a:p>
          <a:p>
            <a:pPr lvl="1" eaLnBrk="1" hangingPunct="1"/>
            <a:r>
              <a:rPr lang="en-US" altLang="zh-CN" b="1" dirty="0">
                <a:latin typeface="楷体_GB2312" pitchFamily="49" charset="-122"/>
                <a:ea typeface="楷体_GB2312" pitchFamily="49" charset="-122"/>
              </a:rPr>
              <a:t>FIFO</a:t>
            </a:r>
            <a:r>
              <a:rPr lang="zh-CN" altLang="en-US" b="1" dirty="0">
                <a:latin typeface="楷体_GB2312" pitchFamily="49" charset="-122"/>
                <a:ea typeface="楷体_GB2312" pitchFamily="49" charset="-122"/>
              </a:rPr>
              <a:t>是非堆栈型算法</a:t>
            </a:r>
          </a:p>
          <a:p>
            <a:pPr eaLnBrk="1" hangingPunct="1"/>
            <a:endParaRPr lang="zh-CN" altLang="en-US" dirty="0"/>
          </a:p>
        </p:txBody>
      </p:sp>
      <p:pic>
        <p:nvPicPr>
          <p:cNvPr id="157700" name="Picture 4"/>
          <p:cNvPicPr>
            <a:picLocks noChangeAspect="1"/>
          </p:cNvPicPr>
          <p:nvPr/>
        </p:nvPicPr>
        <p:blipFill>
          <a:blip r:embed="rId3"/>
          <a:stretch>
            <a:fillRect/>
          </a:stretch>
        </p:blipFill>
        <p:spPr>
          <a:xfrm>
            <a:off x="584200" y="2903538"/>
            <a:ext cx="7773988" cy="3954462"/>
          </a:xfrm>
          <a:prstGeom prst="rect">
            <a:avLst/>
          </a:prstGeom>
          <a:noFill/>
          <a:ln w="9525">
            <a:noFill/>
          </a:ln>
        </p:spPr>
      </p:pic>
      <p:sp>
        <p:nvSpPr>
          <p:cNvPr id="728069" name="Oval 5"/>
          <p:cNvSpPr/>
          <p:nvPr/>
        </p:nvSpPr>
        <p:spPr>
          <a:xfrm>
            <a:off x="1765300" y="2967038"/>
            <a:ext cx="207963" cy="385762"/>
          </a:xfrm>
          <a:prstGeom prst="ellipse">
            <a:avLst/>
          </a:prstGeom>
          <a:noFill/>
          <a:ln w="38100" cap="flat" cmpd="sng">
            <a:solidFill>
              <a:srgbClr val="FF0000"/>
            </a:solidFill>
            <a:prstDash val="solid"/>
            <a:headEnd type="none" w="med" len="med"/>
            <a:tailEnd type="none" w="med" len="med"/>
          </a:ln>
        </p:spPr>
        <p:txBody>
          <a:bodyPr wrap="none" anchor="ctr" anchorCtr="0"/>
          <a:lstStyle/>
          <a:p>
            <a:pPr algn="ctr"/>
            <a:endParaRPr lang="zh-CN" altLang="en-US" dirty="0">
              <a:latin typeface="Times New Roman" panose="02020603050405020304" pitchFamily="18" charset="0"/>
            </a:endParaRPr>
          </a:p>
        </p:txBody>
      </p:sp>
      <p:sp>
        <p:nvSpPr>
          <p:cNvPr id="728070" name="Oval 6"/>
          <p:cNvSpPr/>
          <p:nvPr/>
        </p:nvSpPr>
        <p:spPr>
          <a:xfrm>
            <a:off x="4291013" y="2974975"/>
            <a:ext cx="207962" cy="385763"/>
          </a:xfrm>
          <a:prstGeom prst="ellipse">
            <a:avLst/>
          </a:prstGeom>
          <a:noFill/>
          <a:ln w="38100" cap="flat" cmpd="sng">
            <a:solidFill>
              <a:srgbClr val="FF0000"/>
            </a:solidFill>
            <a:prstDash val="solid"/>
            <a:headEnd type="none" w="med" len="med"/>
            <a:tailEnd type="none" w="med" len="med"/>
          </a:ln>
        </p:spPr>
        <p:txBody>
          <a:bodyPr wrap="none" anchor="ctr" anchorCtr="0"/>
          <a:lstStyle/>
          <a:p>
            <a:pPr algn="ctr"/>
            <a:endParaRPr lang="zh-CN" altLang="en-US" dirty="0">
              <a:latin typeface="Times New Roman" panose="02020603050405020304" pitchFamily="18" charset="0"/>
            </a:endParaRPr>
          </a:p>
        </p:txBody>
      </p:sp>
      <p:sp>
        <p:nvSpPr>
          <p:cNvPr id="157703" name="Rectangle 2"/>
          <p:cNvSpPr>
            <a:spLocks noGrp="1"/>
          </p:cNvSpPr>
          <p:nvPr>
            <p:ph type="title"/>
          </p:nvPr>
        </p:nvSpPr>
        <p:spPr>
          <a:xfrm>
            <a:off x="590550" y="69850"/>
            <a:ext cx="8501063" cy="609600"/>
          </a:xfrm>
        </p:spPr>
        <p:txBody>
          <a:bodyPr vert="horz" wrap="square" lIns="91440" tIns="45720" rIns="91440" bIns="45720" anchor="ctr" anchorCtr="0"/>
          <a:lstStyle/>
          <a:p>
            <a:pPr eaLnBrk="1" hangingPunct="1"/>
            <a:r>
              <a:rPr lang="en-US" altLang="zh-CN" sz="4000" dirty="0"/>
              <a:t>2 </a:t>
            </a:r>
            <a:r>
              <a:rPr lang="zh-CN" altLang="en-US" sz="4000" dirty="0"/>
              <a:t>页面替换算法</a:t>
            </a:r>
            <a:r>
              <a:rPr lang="en-US" altLang="zh-CN" sz="4000" dirty="0"/>
              <a:t>——</a:t>
            </a:r>
            <a:r>
              <a:rPr lang="zh-CN" altLang="en-US" sz="2800" dirty="0"/>
              <a:t>堆栈型替换算法的特点</a:t>
            </a:r>
          </a:p>
        </p:txBody>
      </p:sp>
      <mc:AlternateContent xmlns:mc="http://schemas.openxmlformats.org/markup-compatibility/2006" xmlns:p14="http://schemas.microsoft.com/office/powerpoint/2010/main">
        <mc:Choice Requires="p14">
          <p:contentPart p14:bwMode="auto" r:id="rId4">
            <p14:nvContentPartPr>
              <p14:cNvPr id="2" name="墨迹 1"/>
              <p14:cNvContentPartPr/>
              <p14:nvPr/>
            </p14:nvContentPartPr>
            <p14:xfrm>
              <a:off x="1581150" y="3232150"/>
              <a:ext cx="5130800" cy="101600"/>
            </p14:xfrm>
          </p:contentPart>
        </mc:Choice>
        <mc:Fallback xmlns="">
          <p:pic>
            <p:nvPicPr>
              <p:cNvPr id="2" name="墨迹 1"/>
            </p:nvPicPr>
            <p:blipFill>
              <a:blip r:embed="rId5"/>
            </p:blipFill>
            <p:spPr>
              <a:xfrm>
                <a:off x="1581150" y="3232150"/>
                <a:ext cx="5130800" cy="101600"/>
              </a:xfrm>
              <a:prstGeom prst="rect"/>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28069"/>
                                        </p:tgtEl>
                                        <p:attrNameLst>
                                          <p:attrName>style.visibility</p:attrName>
                                        </p:attrNameLst>
                                      </p:cBhvr>
                                      <p:to>
                                        <p:strVal val="visible"/>
                                      </p:to>
                                    </p:set>
                                    <p:animEffect transition="in" filter="blinds(horizontal)">
                                      <p:cBhvr>
                                        <p:cTn id="7" dur="500"/>
                                        <p:tgtEl>
                                          <p:spTgt spid="728069"/>
                                        </p:tgtEl>
                                      </p:cBhvr>
                                    </p:animEffect>
                                  </p:childTnLst>
                                </p:cTn>
                              </p:par>
                              <p:par>
                                <p:cTn id="8" presetID="3" presetClass="entr" presetSubtype="10" fill="hold" nodeType="withEffect">
                                  <p:stCondLst>
                                    <p:cond delay="0"/>
                                  </p:stCondLst>
                                  <p:childTnLst>
                                    <p:set>
                                      <p:cBhvr>
                                        <p:cTn id="9" dur="1" fill="hold">
                                          <p:stCondLst>
                                            <p:cond delay="0"/>
                                          </p:stCondLst>
                                        </p:cTn>
                                        <p:tgtEl>
                                          <p:spTgt spid="728070"/>
                                        </p:tgtEl>
                                        <p:attrNameLst>
                                          <p:attrName>style.visibility</p:attrName>
                                        </p:attrNameLst>
                                      </p:cBhvr>
                                      <p:to>
                                        <p:strVal val="visible"/>
                                      </p:to>
                                    </p:set>
                                    <p:animEffect transition="in" filter="blinds(horizontal)">
                                      <p:cBhvr>
                                        <p:cTn id="10" dur="500"/>
                                        <p:tgtEl>
                                          <p:spTgt spid="7280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3"/>
          <p:cNvSpPr>
            <a:spLocks noGrp="1"/>
          </p:cNvSpPr>
          <p:nvPr>
            <p:ph idx="1" hasCustomPrompt="1"/>
          </p:nvPr>
        </p:nvSpPr>
        <p:spPr/>
        <p:txBody>
          <a:bodyPr vert="horz" wrap="square" lIns="91440" tIns="45720" rIns="91440" bIns="45720" anchor="t" anchorCtr="0"/>
          <a:lstStyle/>
          <a:p>
            <a:pPr eaLnBrk="1" hangingPunct="1"/>
            <a:r>
              <a:rPr lang="zh-CN" altLang="en-US" dirty="0"/>
              <a:t>提出使系统性能可以更优的动态算法</a:t>
            </a:r>
          </a:p>
          <a:p>
            <a:pPr eaLnBrk="1" hangingPunct="1"/>
            <a:r>
              <a:rPr lang="zh-CN" altLang="en-US" dirty="0"/>
              <a:t>由操作系统来动态调节分配给每道程序的实页数</a:t>
            </a:r>
          </a:p>
        </p:txBody>
      </p:sp>
      <p:pic>
        <p:nvPicPr>
          <p:cNvPr id="159747" name="Picture 4"/>
          <p:cNvPicPr>
            <a:picLocks noChangeAspect="1"/>
          </p:cNvPicPr>
          <p:nvPr/>
        </p:nvPicPr>
        <p:blipFill>
          <a:blip r:embed="rId2"/>
          <a:stretch>
            <a:fillRect/>
          </a:stretch>
        </p:blipFill>
        <p:spPr>
          <a:xfrm>
            <a:off x="528638" y="3362325"/>
            <a:ext cx="7961312" cy="1447800"/>
          </a:xfrm>
          <a:prstGeom prst="rect">
            <a:avLst/>
          </a:prstGeom>
          <a:noFill/>
          <a:ln w="9525">
            <a:noFill/>
          </a:ln>
        </p:spPr>
      </p:pic>
      <p:sp>
        <p:nvSpPr>
          <p:cNvPr id="825349" name="Line 5"/>
          <p:cNvSpPr/>
          <p:nvPr/>
        </p:nvSpPr>
        <p:spPr>
          <a:xfrm>
            <a:off x="528638" y="4251325"/>
            <a:ext cx="658812" cy="0"/>
          </a:xfrm>
          <a:prstGeom prst="line">
            <a:avLst/>
          </a:prstGeom>
          <a:ln w="38100" cap="flat" cmpd="sng">
            <a:solidFill>
              <a:srgbClr val="FF0000"/>
            </a:solidFill>
            <a:prstDash val="solid"/>
            <a:headEnd type="none" w="med" len="med"/>
            <a:tailEnd type="none" w="med" len="med"/>
          </a:ln>
        </p:spPr>
      </p:sp>
      <p:sp>
        <p:nvSpPr>
          <p:cNvPr id="159749" name="Rectangle 2"/>
          <p:cNvSpPr>
            <a:spLocks noGrp="1"/>
          </p:cNvSpPr>
          <p:nvPr>
            <p:ph type="title"/>
          </p:nvPr>
        </p:nvSpPr>
        <p:spPr>
          <a:xfrm>
            <a:off x="590550" y="69850"/>
            <a:ext cx="8397875" cy="609600"/>
          </a:xfrm>
        </p:spPr>
        <p:txBody>
          <a:bodyPr vert="horz" wrap="square" lIns="91440" tIns="45720" rIns="91440" bIns="45720" anchor="ctr" anchorCtr="0"/>
          <a:lstStyle/>
          <a:p>
            <a:pPr eaLnBrk="1" hangingPunct="1"/>
            <a:r>
              <a:rPr lang="en-US" altLang="zh-CN" sz="4000" dirty="0"/>
              <a:t>2 </a:t>
            </a:r>
            <a:r>
              <a:rPr lang="zh-CN" altLang="en-US" sz="4000" dirty="0"/>
              <a:t>页面替换算法</a:t>
            </a:r>
            <a:r>
              <a:rPr lang="en-US" altLang="zh-CN" sz="4000" dirty="0"/>
              <a:t>——</a:t>
            </a:r>
            <a:r>
              <a:rPr lang="zh-CN" altLang="en-US" sz="2800" dirty="0"/>
              <a:t>堆栈型替换算法的定义</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25349"/>
                                        </p:tgtEl>
                                        <p:attrNameLst>
                                          <p:attrName>style.visibility</p:attrName>
                                        </p:attrNameLst>
                                      </p:cBhvr>
                                      <p:to>
                                        <p:strVal val="visible"/>
                                      </p:to>
                                    </p:set>
                                    <p:anim calcmode="lin" valueType="num">
                                      <p:cBhvr>
                                        <p:cTn id="7" dur="500" fill="hold"/>
                                        <p:tgtEl>
                                          <p:spTgt spid="825349"/>
                                        </p:tgtEl>
                                        <p:attrNameLst>
                                          <p:attrName>ppt_w</p:attrName>
                                        </p:attrNameLst>
                                      </p:cBhvr>
                                      <p:tavLst>
                                        <p:tav tm="0">
                                          <p:val>
                                            <p:fltVal val="0"/>
                                          </p:val>
                                        </p:tav>
                                        <p:tav tm="100000">
                                          <p:val>
                                            <p:strVal val="#ppt_w"/>
                                          </p:val>
                                        </p:tav>
                                      </p:tavLst>
                                    </p:anim>
                                    <p:anim calcmode="lin" valueType="num">
                                      <p:cBhvr>
                                        <p:cTn id="8" dur="500" fill="hold"/>
                                        <p:tgtEl>
                                          <p:spTgt spid="825349"/>
                                        </p:tgtEl>
                                        <p:attrNameLst>
                                          <p:attrName>ppt_h</p:attrName>
                                        </p:attrNameLst>
                                      </p:cBhvr>
                                      <p:tavLst>
                                        <p:tav tm="0">
                                          <p:val>
                                            <p:fltVal val="0"/>
                                          </p:val>
                                        </p:tav>
                                        <p:tav tm="100000">
                                          <p:val>
                                            <p:strVal val="#ppt_h"/>
                                          </p:val>
                                        </p:tav>
                                      </p:tavLst>
                                    </p:anim>
                                    <p:animEffect transition="in" filter="fade">
                                      <p:cBhvr>
                                        <p:cTn id="9" dur="500"/>
                                        <p:tgtEl>
                                          <p:spTgt spid="8253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p:cNvSpPr>
          <p:nvPr>
            <p:ph type="title"/>
          </p:nvPr>
        </p:nvSpPr>
        <p:spPr/>
        <p:txBody>
          <a:bodyPr vert="horz" wrap="square" lIns="91440" tIns="45720" rIns="91440" bIns="45720" anchor="ctr" anchorCtr="0"/>
          <a:lstStyle/>
          <a:p>
            <a:pPr eaLnBrk="1" hangingPunct="1"/>
            <a:r>
              <a:rPr lang="en-US" altLang="zh-CN" sz="3200" dirty="0"/>
              <a:t>2 </a:t>
            </a:r>
            <a:r>
              <a:rPr lang="zh-CN" altLang="en-US" sz="3200" dirty="0"/>
              <a:t>页面替换算法</a:t>
            </a:r>
            <a:r>
              <a:rPr lang="en-US" altLang="zh-CN" sz="3200" dirty="0"/>
              <a:t>——</a:t>
            </a:r>
            <a:r>
              <a:rPr lang="zh-CN" altLang="en-US" sz="3200" dirty="0"/>
              <a:t>堆栈模拟</a:t>
            </a:r>
          </a:p>
        </p:txBody>
      </p:sp>
      <p:sp>
        <p:nvSpPr>
          <p:cNvPr id="160771" name="Rectangle 3"/>
          <p:cNvSpPr>
            <a:spLocks noGrp="1"/>
          </p:cNvSpPr>
          <p:nvPr>
            <p:ph idx="1" hasCustomPrompt="1"/>
          </p:nvPr>
        </p:nvSpPr>
        <p:spPr/>
        <p:txBody>
          <a:bodyPr vert="horz" wrap="square" lIns="91440" tIns="45720" rIns="91440" bIns="45720" anchor="t" anchorCtr="0"/>
          <a:lstStyle/>
          <a:p>
            <a:pPr eaLnBrk="1" hangingPunct="1"/>
            <a:r>
              <a:rPr lang="zh-CN" altLang="en-US" dirty="0"/>
              <a:t>通过模拟，可以知道不同</a:t>
            </a:r>
            <a:r>
              <a:rPr lang="en-US" altLang="zh-CN" dirty="0"/>
              <a:t>n</a:t>
            </a:r>
            <a:r>
              <a:rPr lang="zh-CN" altLang="en-US" dirty="0"/>
              <a:t>值时的命中率，为该道程序确定所分配的主存页数提供了依据</a:t>
            </a:r>
          </a:p>
        </p:txBody>
      </p:sp>
      <p:pic>
        <p:nvPicPr>
          <p:cNvPr id="160772" name="图片 2"/>
          <p:cNvPicPr>
            <a:picLocks noChangeAspect="1"/>
          </p:cNvPicPr>
          <p:nvPr/>
        </p:nvPicPr>
        <p:blipFill>
          <a:blip r:embed="rId2"/>
          <a:stretch>
            <a:fillRect/>
          </a:stretch>
        </p:blipFill>
        <p:spPr>
          <a:xfrm>
            <a:off x="444500" y="2384425"/>
            <a:ext cx="8553450" cy="3451225"/>
          </a:xfrm>
          <a:prstGeom prst="rect">
            <a:avLst/>
          </a:prstGeom>
          <a:noFill/>
          <a:ln w="9525">
            <a:noFill/>
          </a:ln>
        </p:spPr>
      </p:pic>
      <mc:AlternateContent xmlns:mc="http://schemas.openxmlformats.org/markup-compatibility/2006" xmlns:p14="http://schemas.microsoft.com/office/powerpoint/2010/main">
        <mc:Choice Requires="p14">
          <p:contentPart p14:bwMode="auto" r:id="rId3">
            <p14:nvContentPartPr>
              <p14:cNvPr id="4" name="墨迹 3"/>
              <p14:cNvContentPartPr/>
              <p14:nvPr/>
            </p14:nvContentPartPr>
            <p14:xfrm>
              <a:off x="952500" y="2686050"/>
              <a:ext cx="1371600" cy="360"/>
            </p14:xfrm>
          </p:contentPart>
        </mc:Choice>
        <mc:Fallback xmlns="">
          <p:pic>
            <p:nvPicPr>
              <p:cNvPr id="4" name="墨迹 3"/>
            </p:nvPicPr>
            <p:blipFill>
              <a:blip r:embed="rId4"/>
            </p:blipFill>
            <p:spPr>
              <a:xfrm>
                <a:off x="952500" y="2686050"/>
                <a:ext cx="1371600" cy="360"/>
              </a:xfrm>
              <a:prstGeom prst="rect"/>
            </p:spPr>
          </p:pic>
        </mc:Fallback>
      </mc:AlternateContent>
      <mc:AlternateContent xmlns:mc="http://schemas.openxmlformats.org/markup-compatibility/2006" xmlns:p14="http://schemas.microsoft.com/office/powerpoint/2010/main">
        <mc:Choice Requires="p14">
          <p:contentPart p14:bwMode="auto" r:id="rId5">
            <p14:nvContentPartPr>
              <p14:cNvPr id="5" name="墨迹 4"/>
              <p14:cNvContentPartPr/>
              <p14:nvPr/>
            </p14:nvContentPartPr>
            <p14:xfrm>
              <a:off x="2527300" y="2705100"/>
              <a:ext cx="2914650" cy="360"/>
            </p14:xfrm>
          </p:contentPart>
        </mc:Choice>
        <mc:Fallback xmlns="">
          <p:pic>
            <p:nvPicPr>
              <p:cNvPr id="5" name="墨迹 4"/>
            </p:nvPicPr>
            <p:blipFill>
              <a:blip r:embed="rId6"/>
            </p:blipFill>
            <p:spPr>
              <a:xfrm>
                <a:off x="2527300" y="2705100"/>
                <a:ext cx="2914650" cy="360"/>
              </a:xfrm>
              <a:prstGeom prst="rect"/>
            </p:spPr>
          </p:pic>
        </mc:Fallback>
      </mc:AlternateContent>
      <mc:AlternateContent xmlns:mc="http://schemas.openxmlformats.org/markup-compatibility/2006" xmlns:p14="http://schemas.microsoft.com/office/powerpoint/2010/main">
        <mc:Choice Requires="p14">
          <p:contentPart p14:bwMode="auto" r:id="rId7">
            <p14:nvContentPartPr>
              <p14:cNvPr id="7" name="墨迹 6"/>
              <p14:cNvContentPartPr/>
              <p14:nvPr/>
            </p14:nvContentPartPr>
            <p14:xfrm>
              <a:off x="508000" y="3073400"/>
              <a:ext cx="1536700" cy="360"/>
            </p14:xfrm>
          </p:contentPart>
        </mc:Choice>
        <mc:Fallback xmlns="">
          <p:pic>
            <p:nvPicPr>
              <p:cNvPr id="7" name="墨迹 6"/>
            </p:nvPicPr>
            <p:blipFill>
              <a:blip r:embed="rId8"/>
            </p:blipFill>
            <p:spPr>
              <a:xfrm>
                <a:off x="508000" y="3073400"/>
                <a:ext cx="1536700" cy="360"/>
              </a:xfrm>
              <a:prstGeom prst="rect"/>
            </p:spPr>
          </p:pic>
        </mc:Fallback>
      </mc:AlternateContent>
      <mc:AlternateContent xmlns:mc="http://schemas.openxmlformats.org/markup-compatibility/2006" xmlns:p14="http://schemas.microsoft.com/office/powerpoint/2010/main">
        <mc:Choice Requires="p14">
          <p:contentPart p14:bwMode="auto" r:id="rId9">
            <p14:nvContentPartPr>
              <p14:cNvPr id="34" name="墨迹 33"/>
              <p14:cNvContentPartPr/>
              <p14:nvPr/>
            </p14:nvContentPartPr>
            <p14:xfrm>
              <a:off x="6731000" y="4235450"/>
              <a:ext cx="12700" cy="360"/>
            </p14:xfrm>
          </p:contentPart>
        </mc:Choice>
        <mc:Fallback xmlns="">
          <p:pic>
            <p:nvPicPr>
              <p:cNvPr id="34" name="墨迹 33"/>
            </p:nvPicPr>
            <p:blipFill>
              <a:blip r:embed="rId10"/>
            </p:blipFill>
            <p:spPr>
              <a:xfrm>
                <a:off x="6731000" y="4235450"/>
                <a:ext cx="12700" cy="360"/>
              </a:xfrm>
              <a:prstGeom prst="rect"/>
            </p:spPr>
          </p:pic>
        </mc:Fallback>
      </mc:AlternateContent>
      <mc:AlternateContent xmlns:mc="http://schemas.openxmlformats.org/markup-compatibility/2006" xmlns:p14="http://schemas.microsoft.com/office/powerpoint/2010/main">
        <mc:Choice Requires="p14">
          <p:contentPart p14:bwMode="auto" r:id="rId11">
            <p14:nvContentPartPr>
              <p14:cNvPr id="35" name="墨迹 34"/>
              <p14:cNvContentPartPr/>
              <p14:nvPr/>
            </p14:nvContentPartPr>
            <p14:xfrm>
              <a:off x="6692900" y="4165600"/>
              <a:ext cx="12700" cy="360"/>
            </p14:xfrm>
          </p:contentPart>
        </mc:Choice>
        <mc:Fallback xmlns="">
          <p:pic>
            <p:nvPicPr>
              <p:cNvPr id="35" name="墨迹 34"/>
            </p:nvPicPr>
            <p:blipFill>
              <a:blip r:embed="rId10"/>
            </p:blipFill>
            <p:spPr>
              <a:xfrm>
                <a:off x="6692900" y="4165600"/>
                <a:ext cx="12700" cy="360"/>
              </a:xfrm>
              <a:prstGeom prst="rect"/>
            </p:spPr>
          </p:pic>
        </mc:Fallback>
      </mc:AlternateContent>
      <mc:AlternateContent xmlns:mc="http://schemas.openxmlformats.org/markup-compatibility/2006" xmlns:p14="http://schemas.microsoft.com/office/powerpoint/2010/main">
        <mc:Choice Requires="p14">
          <p:contentPart p14:bwMode="auto" r:id="rId12">
            <p14:nvContentPartPr>
              <p14:cNvPr id="36" name="墨迹 35"/>
              <p14:cNvContentPartPr/>
              <p14:nvPr/>
            </p14:nvContentPartPr>
            <p14:xfrm>
              <a:off x="6692900" y="4165600"/>
              <a:ext cx="12700" cy="360"/>
            </p14:xfrm>
          </p:contentPart>
        </mc:Choice>
        <mc:Fallback xmlns="">
          <p:pic>
            <p:nvPicPr>
              <p:cNvPr id="36" name="墨迹 35"/>
            </p:nvPicPr>
            <p:blipFill>
              <a:blip r:embed="rId10"/>
            </p:blipFill>
            <p:spPr>
              <a:xfrm>
                <a:off x="6692900" y="4165600"/>
                <a:ext cx="12700" cy="360"/>
              </a:xfrm>
              <a:prstGeom prst="rect"/>
            </p:spPr>
          </p:pic>
        </mc:Fallback>
      </mc:AlternateContent>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p:cNvSpPr>
          <p:nvPr>
            <p:ph type="title"/>
          </p:nvPr>
        </p:nvSpPr>
        <p:spPr/>
        <p:txBody>
          <a:bodyPr vert="horz" wrap="square" lIns="91440" tIns="45720" rIns="91440" bIns="45720" anchor="ctr" anchorCtr="0"/>
          <a:lstStyle/>
          <a:p>
            <a:pPr eaLnBrk="1" hangingPunct="1"/>
            <a:r>
              <a:rPr lang="zh-CN" altLang="en-US" sz="3200" dirty="0"/>
              <a:t>堆栈模拟</a:t>
            </a:r>
          </a:p>
        </p:txBody>
      </p:sp>
      <p:sp>
        <p:nvSpPr>
          <p:cNvPr id="161795" name="Rectangle 3"/>
          <p:cNvSpPr>
            <a:spLocks noGrp="1" noChangeArrowheads="1"/>
          </p:cNvSpPr>
          <p:nvPr>
            <p:ph idx="1" hasCustomPrompt="1"/>
          </p:nvPr>
        </p:nvSpPr>
        <p:spPr/>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r>
              <a:rPr kumimoji="0" lang="en-US" altLang="zh-CN" sz="2800" b="1" i="0" u="none" strike="noStrike" kern="1200" cap="none" spc="0" normalizeH="0" baseline="0" noProof="0" dirty="0">
                <a:ln>
                  <a:noFill/>
                </a:ln>
                <a:solidFill>
                  <a:srgbClr val="000000"/>
                </a:solidFill>
                <a:effectLst/>
                <a:uLnTx/>
                <a:uFillTx/>
                <a:latin typeface="+mn-lt"/>
                <a:ea typeface="+mn-ea"/>
                <a:cs typeface="+mn-cs"/>
              </a:rPr>
              <a:t>LRU</a:t>
            </a:r>
            <a:r>
              <a:rPr kumimoji="0" lang="zh-CN" altLang="en-US" sz="2800" b="1" i="0" u="none" strike="noStrike" kern="1200" cap="none" spc="0" normalizeH="0" baseline="0" noProof="0" dirty="0">
                <a:ln>
                  <a:noFill/>
                </a:ln>
                <a:solidFill>
                  <a:srgbClr val="000000"/>
                </a:solidFill>
                <a:effectLst/>
                <a:uLnTx/>
                <a:uFillTx/>
                <a:latin typeface="+mn-lt"/>
                <a:ea typeface="+mn-ea"/>
                <a:cs typeface="+mn-cs"/>
              </a:rPr>
              <a:t>算法是把主存中刚被访问过的页号置于栈顶，而把最久未被访问过的页号置于栈底。</a:t>
            </a:r>
            <a:endParaRPr kumimoji="0" lang="en-US" altLang="zh-CN" sz="2800" b="1" i="0" u="none" strike="noStrike" kern="1200" cap="none" spc="0" normalizeH="0" baseline="0" noProof="0" dirty="0">
              <a:ln>
                <a:noFill/>
              </a:ln>
              <a:solidFill>
                <a:srgbClr val="000000"/>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Char char="v"/>
              <a:defRPr/>
            </a:pPr>
            <a:r>
              <a:rPr kumimoji="0" lang="zh-CN" altLang="en-US" sz="2800" b="1" i="0" u="none" strike="noStrike" kern="1200" cap="none" spc="0" normalizeH="0" baseline="0" noProof="0" dirty="0">
                <a:ln>
                  <a:noFill/>
                </a:ln>
                <a:solidFill>
                  <a:srgbClr val="000000"/>
                </a:solidFill>
                <a:effectLst/>
                <a:uLnTx/>
                <a:uFillTx/>
                <a:latin typeface="+mn-lt"/>
                <a:ea typeface="+mn-ea"/>
                <a:cs typeface="+mn-cs"/>
              </a:rPr>
              <a:t>设</a:t>
            </a:r>
            <a:r>
              <a:rPr kumimoji="0" lang="en-US" altLang="zh-CN" sz="2800" b="1" i="0" u="none" strike="noStrike" kern="1200" cap="none" spc="0" normalizeH="0" baseline="0" noProof="0" dirty="0">
                <a:ln>
                  <a:noFill/>
                </a:ln>
                <a:solidFill>
                  <a:srgbClr val="000000"/>
                </a:solidFill>
                <a:effectLst/>
                <a:uLnTx/>
                <a:uFillTx/>
                <a:latin typeface="+mn-lt"/>
                <a:ea typeface="+mn-ea"/>
                <a:cs typeface="+mn-cs"/>
              </a:rPr>
              <a:t>t</a:t>
            </a:r>
            <a:r>
              <a:rPr kumimoji="0" lang="zh-CN" altLang="en-US" sz="2800" b="1" i="0" u="none" strike="noStrike" kern="1200" cap="none" spc="0" normalizeH="0" baseline="0" noProof="0" dirty="0">
                <a:ln>
                  <a:noFill/>
                </a:ln>
                <a:solidFill>
                  <a:srgbClr val="000000"/>
                </a:solidFill>
                <a:effectLst/>
                <a:uLnTx/>
                <a:uFillTx/>
                <a:latin typeface="+mn-lt"/>
                <a:ea typeface="+mn-ea"/>
                <a:cs typeface="+mn-cs"/>
              </a:rPr>
              <a:t>时刻被访问的页为</a:t>
            </a:r>
            <a:r>
              <a:rPr kumimoji="0" lang="en-US" altLang="zh-CN" sz="2800" b="1" i="0" u="none" strike="noStrike" kern="1200" cap="none" spc="0" normalizeH="0" baseline="0" noProof="0" dirty="0">
                <a:ln>
                  <a:noFill/>
                </a:ln>
                <a:solidFill>
                  <a:srgbClr val="000000"/>
                </a:solidFill>
                <a:effectLst/>
                <a:uLnTx/>
                <a:uFillTx/>
                <a:latin typeface="+mn-lt"/>
                <a:ea typeface="+mn-ea"/>
                <a:cs typeface="+mn-cs"/>
              </a:rPr>
              <a:t>A</a:t>
            </a:r>
            <a:r>
              <a:rPr kumimoji="0" lang="en-US" altLang="zh-CN" sz="2800" b="1" i="0" u="none" strike="noStrike" kern="1200" cap="none" spc="0" normalizeH="0" baseline="-25000" noProof="0" dirty="0">
                <a:ln>
                  <a:noFill/>
                </a:ln>
                <a:solidFill>
                  <a:srgbClr val="000000"/>
                </a:solidFill>
                <a:effectLst/>
                <a:uLnTx/>
                <a:uFillTx/>
                <a:latin typeface="+mn-lt"/>
                <a:ea typeface="+mn-ea"/>
                <a:cs typeface="+mn-cs"/>
              </a:rPr>
              <a:t>t</a:t>
            </a:r>
            <a:r>
              <a:rPr kumimoji="0" lang="zh-CN" altLang="en-US" sz="2800" b="1" i="0" u="none" strike="noStrike" kern="1200" cap="none" spc="0" normalizeH="0" baseline="0" noProof="0" dirty="0">
                <a:ln>
                  <a:noFill/>
                </a:ln>
                <a:solidFill>
                  <a:srgbClr val="000000"/>
                </a:solidFill>
                <a:effectLst/>
                <a:uLnTx/>
                <a:uFillTx/>
                <a:latin typeface="+mn-lt"/>
                <a:ea typeface="+mn-ea"/>
                <a:cs typeface="+mn-cs"/>
              </a:rPr>
              <a:t>，则：</a:t>
            </a:r>
            <a:endParaRPr kumimoji="0" lang="en-US" altLang="zh-CN" sz="2800" b="1" i="0" u="none" strike="noStrike" kern="1200" cap="none" spc="0" normalizeH="0" baseline="0" noProof="0" dirty="0">
              <a:ln>
                <a:noFill/>
              </a:ln>
              <a:solidFill>
                <a:srgbClr val="000000"/>
              </a:solidFill>
              <a:effectLst/>
              <a:uLnTx/>
              <a:uFillTx/>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chemeClr val="tx1"/>
              </a:buClr>
              <a:buSzTx/>
              <a:buFont typeface="Wingdings" panose="05000000000000000000" pitchFamily="2" charset="2"/>
              <a:buNone/>
              <a:defRPr/>
            </a:pPr>
            <a:endParaRPr kumimoji="0" lang="zh-CN" altLang="en-US" sz="2800" b="1" i="0" u="none" strike="noStrike" kern="1200" cap="none" spc="0" normalizeH="0" baseline="0" noProof="0" dirty="0">
              <a:ln>
                <a:noFill/>
              </a:ln>
              <a:solidFill>
                <a:srgbClr val="000000"/>
              </a:solidFill>
              <a:effectLst/>
              <a:uLnTx/>
              <a:uFillTx/>
              <a:latin typeface="+mn-lt"/>
              <a:ea typeface="+mn-ea"/>
              <a:cs typeface="+mn-cs"/>
            </a:endParaRPr>
          </a:p>
        </p:txBody>
      </p:sp>
      <p:pic>
        <p:nvPicPr>
          <p:cNvPr id="161796" name="图片 3"/>
          <p:cNvPicPr>
            <a:picLocks noChangeAspect="1"/>
          </p:cNvPicPr>
          <p:nvPr/>
        </p:nvPicPr>
        <p:blipFill>
          <a:blip r:embed="rId2"/>
          <a:stretch>
            <a:fillRect/>
          </a:stretch>
        </p:blipFill>
        <p:spPr>
          <a:xfrm>
            <a:off x="803275" y="2655888"/>
            <a:ext cx="7870825" cy="1539875"/>
          </a:xfrm>
          <a:prstGeom prst="rect">
            <a:avLst/>
          </a:prstGeom>
          <a:noFill/>
          <a:ln w="9525">
            <a:noFill/>
          </a:ln>
        </p:spPr>
      </p:pic>
      <mc:AlternateContent xmlns:mc="http://schemas.openxmlformats.org/markup-compatibility/2006" xmlns:p14="http://schemas.microsoft.com/office/powerpoint/2010/main">
        <mc:Choice Requires="p14">
          <p:contentPart p14:bwMode="auto" r:id="rId3">
            <p14:nvContentPartPr>
              <p14:cNvPr id="10" name="墨迹 9"/>
              <p14:cNvContentPartPr/>
              <p14:nvPr/>
            </p14:nvContentPartPr>
            <p14:xfrm>
              <a:off x="7543800" y="3124200"/>
              <a:ext cx="317500" cy="31750"/>
            </p14:xfrm>
          </p:contentPart>
        </mc:Choice>
        <mc:Fallback xmlns="">
          <p:pic>
            <p:nvPicPr>
              <p:cNvPr id="10" name="墨迹 9"/>
            </p:nvPicPr>
            <p:blipFill>
              <a:blip r:embed="rId4"/>
            </p:blipFill>
            <p:spPr>
              <a:xfrm>
                <a:off x="7543800" y="3124200"/>
                <a:ext cx="317500" cy="31750"/>
              </a:xfrm>
              <a:prstGeom prst="rect"/>
            </p:spPr>
          </p:pic>
        </mc:Fallback>
      </mc:AlternateContent>
      <mc:AlternateContent xmlns:mc="http://schemas.openxmlformats.org/markup-compatibility/2006" xmlns:p14="http://schemas.microsoft.com/office/powerpoint/2010/main">
        <mc:Choice Requires="p14">
          <p:contentPart p14:bwMode="auto" r:id="rId5">
            <p14:nvContentPartPr>
              <p14:cNvPr id="11" name="墨迹 10"/>
              <p14:cNvContentPartPr/>
              <p14:nvPr/>
            </p14:nvContentPartPr>
            <p14:xfrm>
              <a:off x="7810500" y="3136900"/>
              <a:ext cx="508000" cy="360"/>
            </p14:xfrm>
          </p:contentPart>
        </mc:Choice>
        <mc:Fallback xmlns="">
          <p:pic>
            <p:nvPicPr>
              <p:cNvPr id="11" name="墨迹 10"/>
            </p:nvPicPr>
            <p:blipFill>
              <a:blip r:embed="rId6"/>
            </p:blipFill>
            <p:spPr>
              <a:xfrm>
                <a:off x="7810500" y="3136900"/>
                <a:ext cx="508000" cy="360"/>
              </a:xfrm>
              <a:prstGeom prst="rect"/>
            </p:spPr>
          </p:pic>
        </mc:Fallback>
      </mc:AlternateContent>
      <mc:AlternateContent xmlns:mc="http://schemas.openxmlformats.org/markup-compatibility/2006" xmlns:p14="http://schemas.microsoft.com/office/powerpoint/2010/main">
        <mc:Choice Requires="p14">
          <p:contentPart p14:bwMode="auto" r:id="rId7">
            <p14:nvContentPartPr>
              <p14:cNvPr id="12" name="墨迹 11"/>
              <p14:cNvContentPartPr/>
              <p14:nvPr/>
            </p14:nvContentPartPr>
            <p14:xfrm>
              <a:off x="3689350" y="3632200"/>
              <a:ext cx="381000" cy="6350"/>
            </p14:xfrm>
          </p:contentPart>
        </mc:Choice>
        <mc:Fallback xmlns="">
          <p:pic>
            <p:nvPicPr>
              <p:cNvPr id="12" name="墨迹 11"/>
            </p:nvPicPr>
            <p:blipFill>
              <a:blip r:embed="rId8"/>
            </p:blipFill>
            <p:spPr>
              <a:xfrm>
                <a:off x="3689350" y="3632200"/>
                <a:ext cx="381000" cy="6350"/>
              </a:xfrm>
              <a:prstGeom prst="rect"/>
            </p:spPr>
          </p:pic>
        </mc:Fallback>
      </mc:AlternateContent>
      <mc:AlternateContent xmlns:mc="http://schemas.openxmlformats.org/markup-compatibility/2006" xmlns:p14="http://schemas.microsoft.com/office/powerpoint/2010/main">
        <mc:Choice Requires="p14">
          <p:contentPart p14:bwMode="auto" r:id="rId9">
            <p14:nvContentPartPr>
              <p14:cNvPr id="19" name="墨迹 18"/>
              <p14:cNvContentPartPr/>
              <p14:nvPr/>
            </p14:nvContentPartPr>
            <p14:xfrm>
              <a:off x="4495800" y="3943350"/>
              <a:ext cx="19050" cy="360"/>
            </p14:xfrm>
          </p:contentPart>
        </mc:Choice>
        <mc:Fallback xmlns="">
          <p:pic>
            <p:nvPicPr>
              <p:cNvPr id="19" name="墨迹 18"/>
            </p:nvPicPr>
            <p:blipFill>
              <a:blip r:embed="rId10"/>
            </p:blipFill>
            <p:spPr>
              <a:xfrm>
                <a:off x="4495800" y="3943350"/>
                <a:ext cx="19050" cy="360"/>
              </a:xfrm>
              <a:prstGeom prst="rect"/>
            </p:spPr>
          </p:pic>
        </mc:Fallback>
      </mc:AlternateContent>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p:cNvSpPr>
          <p:nvPr>
            <p:ph type="title"/>
          </p:nvPr>
        </p:nvSpPr>
        <p:spPr/>
        <p:txBody>
          <a:bodyPr vert="horz" wrap="square" lIns="91440" tIns="45720" rIns="91440" bIns="45720" anchor="ctr" anchorCtr="0"/>
          <a:lstStyle/>
          <a:p>
            <a:pPr eaLnBrk="1" hangingPunct="1"/>
            <a:r>
              <a:rPr lang="zh-CN" altLang="en-US" dirty="0"/>
              <a:t>例题</a:t>
            </a:r>
          </a:p>
        </p:txBody>
      </p:sp>
      <p:sp>
        <p:nvSpPr>
          <p:cNvPr id="162819" name="Rectangle 3"/>
          <p:cNvSpPr>
            <a:spLocks noGrp="1"/>
          </p:cNvSpPr>
          <p:nvPr>
            <p:ph idx="1" hasCustomPrompt="1"/>
          </p:nvPr>
        </p:nvSpPr>
        <p:spPr/>
        <p:txBody>
          <a:bodyPr vert="horz" wrap="square" lIns="91440" tIns="45720" rIns="91440" bIns="45720" anchor="t" anchorCtr="0"/>
          <a:lstStyle/>
          <a:p>
            <a:pPr eaLnBrk="1" hangingPunct="1"/>
            <a:endParaRPr lang="zh-CN" altLang="en-US" dirty="0"/>
          </a:p>
        </p:txBody>
      </p:sp>
      <p:pic>
        <p:nvPicPr>
          <p:cNvPr id="162820" name="Picture 4"/>
          <p:cNvPicPr>
            <a:picLocks noChangeAspect="1"/>
          </p:cNvPicPr>
          <p:nvPr/>
        </p:nvPicPr>
        <p:blipFill>
          <a:blip r:embed="rId2"/>
          <a:stretch>
            <a:fillRect/>
          </a:stretch>
        </p:blipFill>
        <p:spPr>
          <a:xfrm>
            <a:off x="469900" y="995363"/>
            <a:ext cx="8142288" cy="1047750"/>
          </a:xfrm>
          <a:prstGeom prst="rect">
            <a:avLst/>
          </a:prstGeom>
          <a:noFill/>
          <a:ln w="9525">
            <a:noFill/>
          </a:ln>
        </p:spPr>
      </p:pic>
      <mc:AlternateContent xmlns:mc="http://schemas.openxmlformats.org/markup-compatibility/2006" xmlns:p14="http://schemas.microsoft.com/office/powerpoint/2010/main">
        <mc:Choice Requires="p14">
          <p:contentPart p14:bwMode="auto" r:id="rId3">
            <p14:nvContentPartPr>
              <p14:cNvPr id="6" name="墨迹 5"/>
              <p14:cNvContentPartPr/>
              <p14:nvPr/>
            </p14:nvContentPartPr>
            <p14:xfrm>
              <a:off x="546100" y="2057400"/>
              <a:ext cx="101600" cy="360"/>
            </p14:xfrm>
          </p:contentPart>
        </mc:Choice>
        <mc:Fallback xmlns="">
          <p:pic>
            <p:nvPicPr>
              <p:cNvPr id="6" name="墨迹 5"/>
            </p:nvPicPr>
            <p:blipFill>
              <a:blip r:embed="rId4"/>
            </p:blipFill>
            <p:spPr>
              <a:xfrm>
                <a:off x="546100" y="2057400"/>
                <a:ext cx="101600" cy="360"/>
              </a:xfrm>
              <a:prstGeom prst="rect"/>
            </p:spPr>
          </p:pic>
        </mc:Fallback>
      </mc:AlternateContent>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p:cNvSpPr>
          <p:nvPr>
            <p:ph type="title"/>
          </p:nvPr>
        </p:nvSpPr>
        <p:spPr/>
        <p:txBody>
          <a:bodyPr vert="horz" wrap="square" lIns="91440" tIns="45720" rIns="91440" bIns="45720" anchor="ctr" anchorCtr="0"/>
          <a:lstStyle/>
          <a:p>
            <a:pPr eaLnBrk="1" hangingPunct="1"/>
            <a:endParaRPr lang="zh-CN" altLang="en-US" dirty="0"/>
          </a:p>
        </p:txBody>
      </p:sp>
      <p:sp>
        <p:nvSpPr>
          <p:cNvPr id="173059" name="Rectangle 3"/>
          <p:cNvSpPr>
            <a:spLocks noGrp="1"/>
          </p:cNvSpPr>
          <p:nvPr>
            <p:ph idx="1" hasCustomPrompt="1"/>
          </p:nvPr>
        </p:nvSpPr>
        <p:spPr/>
        <p:txBody>
          <a:bodyPr vert="horz" wrap="square" lIns="91440" tIns="45720" rIns="91440" bIns="45720" anchor="t" anchorCtr="0"/>
          <a:lstStyle/>
          <a:p>
            <a:pPr eaLnBrk="1" hangingPunct="1"/>
            <a:endParaRPr lang="zh-CN" altLang="en-US" dirty="0"/>
          </a:p>
        </p:txBody>
      </p:sp>
      <p:pic>
        <p:nvPicPr>
          <p:cNvPr id="173060" name="Picture 4"/>
          <p:cNvPicPr>
            <a:picLocks noChangeAspect="1"/>
          </p:cNvPicPr>
          <p:nvPr/>
        </p:nvPicPr>
        <p:blipFill>
          <a:blip r:embed="rId2"/>
          <a:stretch>
            <a:fillRect/>
          </a:stretch>
        </p:blipFill>
        <p:spPr>
          <a:xfrm>
            <a:off x="458788" y="914400"/>
            <a:ext cx="8228012" cy="5029200"/>
          </a:xfrm>
          <a:prstGeom prst="rect">
            <a:avLst/>
          </a:prstGeom>
          <a:noFill/>
          <a:ln w="9525">
            <a:noFill/>
          </a:ln>
        </p:spPr>
      </p:pic>
      <mc:AlternateContent xmlns:mc="http://schemas.openxmlformats.org/markup-compatibility/2006" xmlns:p14="http://schemas.microsoft.com/office/powerpoint/2010/main">
        <mc:Choice Requires="p14">
          <p:contentPart p14:bwMode="auto" r:id="rId3">
            <p14:nvContentPartPr>
              <p14:cNvPr id="6" name="墨迹 5"/>
              <p14:cNvContentPartPr/>
              <p14:nvPr/>
            </p14:nvContentPartPr>
            <p14:xfrm>
              <a:off x="5664200" y="2057400"/>
              <a:ext cx="12700" cy="360"/>
            </p14:xfrm>
          </p:contentPart>
        </mc:Choice>
        <mc:Fallback xmlns="">
          <p:pic>
            <p:nvPicPr>
              <p:cNvPr id="6" name="墨迹 5"/>
            </p:nvPicPr>
            <p:blipFill>
              <a:blip r:embed="rId4"/>
            </p:blipFill>
            <p:spPr>
              <a:xfrm>
                <a:off x="5664200" y="2057400"/>
                <a:ext cx="12700" cy="360"/>
              </a:xfrm>
              <a:prstGeom prst="rect"/>
            </p:spPr>
          </p:pic>
        </mc:Fallback>
      </mc:AlternateContent>
      <mc:AlternateContent xmlns:mc="http://schemas.openxmlformats.org/markup-compatibility/2006" xmlns:p14="http://schemas.microsoft.com/office/powerpoint/2010/main">
        <mc:Choice Requires="p14">
          <p:contentPart p14:bwMode="auto" r:id="rId5">
            <p14:nvContentPartPr>
              <p14:cNvPr id="15" name="墨迹 14"/>
              <p14:cNvContentPartPr/>
              <p14:nvPr/>
            </p14:nvContentPartPr>
            <p14:xfrm>
              <a:off x="1212850" y="4953000"/>
              <a:ext cx="12700" cy="360"/>
            </p14:xfrm>
          </p:contentPart>
        </mc:Choice>
        <mc:Fallback xmlns="">
          <p:pic>
            <p:nvPicPr>
              <p:cNvPr id="15" name="墨迹 14"/>
            </p:nvPicPr>
            <p:blipFill>
              <a:blip r:embed="rId4"/>
            </p:blipFill>
            <p:spPr>
              <a:xfrm>
                <a:off x="1212850" y="4953000"/>
                <a:ext cx="12700" cy="360"/>
              </a:xfrm>
              <a:prstGeom prst="rect"/>
            </p:spPr>
          </p:pic>
        </mc:Fallback>
      </mc:AlternateContent>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3"/>
          <p:cNvSpPr>
            <a:spLocks noGrp="1"/>
          </p:cNvSpPr>
          <p:nvPr>
            <p:ph idx="1" hasCustomPrompt="1"/>
          </p:nvPr>
        </p:nvSpPr>
        <p:spPr/>
        <p:txBody>
          <a:bodyPr vert="horz" wrap="square" lIns="91440" tIns="45720" rIns="91440" bIns="45720" anchor="t" anchorCtr="0"/>
          <a:lstStyle/>
          <a:p>
            <a:pPr eaLnBrk="1" hangingPunct="1"/>
            <a:endParaRPr lang="zh-CN" altLang="en-US" b="0" dirty="0">
              <a:solidFill>
                <a:srgbClr val="FF0000"/>
              </a:solidFill>
            </a:endParaRPr>
          </a:p>
        </p:txBody>
      </p:sp>
      <p:pic>
        <p:nvPicPr>
          <p:cNvPr id="96259" name="ShockwaveFlash1"/>
          <p:cNvPicPr/>
          <p:nvPr/>
        </p:nvPicPr>
        <p:blipFill>
          <a:blip r:embed="rId2"/>
          <a:stretch>
            <a:fillRect/>
          </a:stretch>
        </p:blipFill>
        <p:spPr>
          <a:xfrm>
            <a:off x="717550" y="69850"/>
            <a:ext cx="8047038" cy="4903788"/>
          </a:xfrm>
          <a:prstGeom prst="rect">
            <a:avLst/>
          </a:prstGeom>
          <a:noFill/>
          <a:ln w="9525">
            <a:noFill/>
          </a:ln>
        </p:spPr>
      </p:pic>
      <p:sp>
        <p:nvSpPr>
          <p:cNvPr id="96260" name="Rectangle 6"/>
          <p:cNvSpPr/>
          <p:nvPr/>
        </p:nvSpPr>
        <p:spPr>
          <a:xfrm>
            <a:off x="4083050" y="6057900"/>
            <a:ext cx="184150" cy="519113"/>
          </a:xfrm>
          <a:prstGeom prst="rect">
            <a:avLst/>
          </a:prstGeom>
          <a:noFill/>
          <a:ln w="38100">
            <a:noFill/>
          </a:ln>
        </p:spPr>
        <p:txBody>
          <a:bodyPr wrap="none">
            <a:spAutoFit/>
          </a:bodyPr>
          <a:lstStyle/>
          <a:p>
            <a:pPr algn="ctr"/>
            <a:endParaRPr lang="zh-CN" altLang="en-US" dirty="0">
              <a:latin typeface="Times New Roman" panose="02020603050405020304" pitchFamily="18" charset="0"/>
            </a:endParaRPr>
          </a:p>
        </p:txBody>
      </p:sp>
      <p:sp>
        <p:nvSpPr>
          <p:cNvPr id="96261" name="Rectangle 7"/>
          <p:cNvSpPr/>
          <p:nvPr/>
        </p:nvSpPr>
        <p:spPr>
          <a:xfrm>
            <a:off x="655638" y="5364163"/>
            <a:ext cx="8272462" cy="1322070"/>
          </a:xfrm>
          <a:prstGeom prst="rect">
            <a:avLst/>
          </a:prstGeom>
          <a:solidFill>
            <a:schemeClr val="bg1"/>
          </a:solidFill>
          <a:ln w="9525">
            <a:noFill/>
          </a:ln>
        </p:spPr>
        <p:txBody>
          <a:bodyPr>
            <a:spAutoFit/>
          </a:bodyPr>
          <a:lstStyle/>
          <a:p>
            <a:pPr lvl="1"/>
            <a:r>
              <a:rPr lang="zh-CN" altLang="en-US" sz="2000" dirty="0">
                <a:solidFill>
                  <a:schemeClr val="hlink"/>
                </a:solidFill>
                <a:latin typeface="Calibri" panose="020F0502020204030204" pitchFamily="34" charset="0"/>
              </a:rPr>
              <a:t>①</a:t>
            </a:r>
            <a:r>
              <a:rPr lang="zh-CN" altLang="en-US" sz="2000" dirty="0">
                <a:solidFill>
                  <a:schemeClr val="hlink"/>
                </a:solidFill>
                <a:latin typeface="Times New Roman" panose="02020603050405020304" pitchFamily="18" charset="0"/>
              </a:rPr>
              <a:t>由</a:t>
            </a:r>
            <a:r>
              <a:rPr lang="zh-CN" altLang="en-US" sz="2000" b="1" dirty="0">
                <a:latin typeface="Times New Roman" panose="02020603050405020304" pitchFamily="18" charset="0"/>
              </a:rPr>
              <a:t>用户标志</a:t>
            </a:r>
            <a:r>
              <a:rPr lang="en-US" altLang="zh-CN" sz="2000" b="1" dirty="0">
                <a:latin typeface="Times New Roman" panose="02020603050405020304" pitchFamily="18" charset="0"/>
              </a:rPr>
              <a:t>u</a:t>
            </a:r>
            <a:r>
              <a:rPr lang="zh-CN" altLang="en-US" sz="2000" dirty="0">
                <a:solidFill>
                  <a:schemeClr val="hlink"/>
                </a:solidFill>
                <a:latin typeface="Times New Roman" panose="02020603050405020304" pitchFamily="18" charset="0"/>
              </a:rPr>
              <a:t>找到</a:t>
            </a:r>
            <a:r>
              <a:rPr lang="zh-CN" altLang="en-US" sz="2000" dirty="0">
                <a:latin typeface="Times New Roman" panose="02020603050405020304" pitchFamily="18" charset="0"/>
              </a:rPr>
              <a:t>页表</a:t>
            </a:r>
            <a:r>
              <a:rPr lang="zh-CN" altLang="en-US" sz="2000" b="1" dirty="0">
                <a:latin typeface="Times New Roman" panose="02020603050405020304" pitchFamily="18" charset="0"/>
              </a:rPr>
              <a:t>基址寄存器</a:t>
            </a:r>
          </a:p>
          <a:p>
            <a:pPr lvl="1"/>
            <a:r>
              <a:rPr lang="zh-CN" altLang="en-US" sz="2000" dirty="0">
                <a:solidFill>
                  <a:schemeClr val="hlink"/>
                </a:solidFill>
                <a:latin typeface="Calibri" panose="020F0502020204030204" pitchFamily="34" charset="0"/>
              </a:rPr>
              <a:t>②</a:t>
            </a:r>
            <a:r>
              <a:rPr lang="zh-CN" altLang="en-US" sz="2000" dirty="0">
                <a:solidFill>
                  <a:schemeClr val="hlink"/>
                </a:solidFill>
                <a:latin typeface="Times New Roman" panose="02020603050405020304" pitchFamily="18" charset="0"/>
              </a:rPr>
              <a:t>从</a:t>
            </a:r>
            <a:r>
              <a:rPr lang="zh-CN" altLang="en-US" sz="2000" dirty="0">
                <a:latin typeface="Times New Roman" panose="02020603050405020304" pitchFamily="18" charset="0"/>
              </a:rPr>
              <a:t>页表</a:t>
            </a:r>
            <a:r>
              <a:rPr lang="zh-CN" altLang="en-US" sz="2000" b="1" dirty="0">
                <a:latin typeface="Times New Roman" panose="02020603050405020304" pitchFamily="18" charset="0"/>
              </a:rPr>
              <a:t>基址寄存器</a:t>
            </a:r>
            <a:r>
              <a:rPr lang="zh-CN" altLang="en-US" sz="2000" dirty="0">
                <a:solidFill>
                  <a:schemeClr val="hlink"/>
                </a:solidFill>
                <a:latin typeface="Times New Roman" panose="02020603050405020304" pitchFamily="18" charset="0"/>
              </a:rPr>
              <a:t>中读出</a:t>
            </a:r>
            <a:r>
              <a:rPr lang="zh-CN" altLang="en-US" sz="2000" b="1" dirty="0">
                <a:latin typeface="Times New Roman" panose="02020603050405020304" pitchFamily="18" charset="0"/>
              </a:rPr>
              <a:t>页表在主存的起始地址</a:t>
            </a:r>
            <a:r>
              <a:rPr lang="en-US" altLang="zh-CN" sz="2000" b="1" dirty="0">
                <a:latin typeface="Times New Roman" panose="02020603050405020304" pitchFamily="18" charset="0"/>
              </a:rPr>
              <a:t>x</a:t>
            </a:r>
            <a:endParaRPr lang="zh-CN" altLang="en-US" sz="2000" b="1" dirty="0">
              <a:latin typeface="Times New Roman" panose="02020603050405020304" pitchFamily="18" charset="0"/>
            </a:endParaRPr>
          </a:p>
          <a:p>
            <a:pPr lvl="1"/>
            <a:r>
              <a:rPr lang="zh-CN" altLang="en-US" sz="2000" dirty="0">
                <a:solidFill>
                  <a:schemeClr val="hlink"/>
                </a:solidFill>
                <a:latin typeface="Calibri" panose="020F0502020204030204" pitchFamily="34" charset="0"/>
              </a:rPr>
              <a:t>③</a:t>
            </a:r>
            <a:r>
              <a:rPr lang="zh-CN" altLang="en-US" sz="2000" dirty="0">
                <a:solidFill>
                  <a:schemeClr val="hlink"/>
                </a:solidFill>
                <a:latin typeface="Times New Roman" panose="02020603050405020304" pitchFamily="18" charset="0"/>
              </a:rPr>
              <a:t>把</a:t>
            </a:r>
            <a:r>
              <a:rPr lang="zh-CN" altLang="en-US" sz="2000" b="1" dirty="0">
                <a:latin typeface="Times New Roman" panose="02020603050405020304" pitchFamily="18" charset="0"/>
              </a:rPr>
              <a:t>起始地址</a:t>
            </a:r>
            <a:r>
              <a:rPr lang="en-US" altLang="zh-CN" sz="2000" b="1" dirty="0">
                <a:latin typeface="Times New Roman" panose="02020603050405020304" pitchFamily="18" charset="0"/>
              </a:rPr>
              <a:t>x</a:t>
            </a:r>
            <a:r>
              <a:rPr lang="zh-CN" altLang="en-US" sz="2000" dirty="0">
                <a:solidFill>
                  <a:schemeClr val="hlink"/>
                </a:solidFill>
                <a:latin typeface="Times New Roman" panose="02020603050405020304" pitchFamily="18" charset="0"/>
              </a:rPr>
              <a:t>与用户</a:t>
            </a:r>
            <a:r>
              <a:rPr lang="zh-CN" altLang="en-US" sz="2000" b="1" dirty="0">
                <a:latin typeface="Times New Roman" panose="02020603050405020304" pitchFamily="18" charset="0"/>
              </a:rPr>
              <a:t>虚页号</a:t>
            </a:r>
            <a:r>
              <a:rPr lang="en-US" altLang="zh-CN" sz="2000" b="1" dirty="0">
                <a:latin typeface="Times New Roman" panose="02020603050405020304" pitchFamily="18" charset="0"/>
              </a:rPr>
              <a:t>Nv</a:t>
            </a:r>
            <a:r>
              <a:rPr lang="en-US" altLang="zh-CN" sz="2000" b="1" baseline="30000" dirty="0">
                <a:latin typeface="Times New Roman" panose="02020603050405020304" pitchFamily="18" charset="0"/>
              </a:rPr>
              <a:t>’</a:t>
            </a:r>
            <a:r>
              <a:rPr lang="zh-CN" altLang="en-US" sz="2000" b="1" dirty="0">
                <a:latin typeface="Times New Roman" panose="02020603050405020304" pitchFamily="18" charset="0"/>
              </a:rPr>
              <a:t>相加</a:t>
            </a:r>
            <a:r>
              <a:rPr lang="zh-CN" altLang="en-US" sz="2000" dirty="0">
                <a:solidFill>
                  <a:schemeClr val="hlink"/>
                </a:solidFill>
                <a:latin typeface="Times New Roman" panose="02020603050405020304" pitchFamily="18" charset="0"/>
              </a:rPr>
              <a:t>得到</a:t>
            </a:r>
            <a:r>
              <a:rPr lang="zh-CN" altLang="en-US" sz="2000" b="1" dirty="0">
                <a:latin typeface="Times New Roman" panose="02020603050405020304" pitchFamily="18" charset="0"/>
              </a:rPr>
              <a:t>页表地址</a:t>
            </a:r>
          </a:p>
          <a:p>
            <a:pPr lvl="1"/>
            <a:r>
              <a:rPr lang="zh-CN" altLang="en-US" sz="2000" dirty="0">
                <a:solidFill>
                  <a:schemeClr val="hlink"/>
                </a:solidFill>
                <a:latin typeface="Calibri" panose="020F0502020204030204" pitchFamily="34" charset="0"/>
              </a:rPr>
              <a:t>④</a:t>
            </a:r>
            <a:r>
              <a:rPr lang="zh-CN" altLang="en-US" sz="2000" dirty="0">
                <a:solidFill>
                  <a:schemeClr val="hlink"/>
                </a:solidFill>
                <a:latin typeface="Times New Roman" panose="02020603050405020304" pitchFamily="18" charset="0"/>
              </a:rPr>
              <a:t>把页表中给出的</a:t>
            </a:r>
            <a:r>
              <a:rPr lang="zh-CN" altLang="en-US" sz="2000" b="1" dirty="0">
                <a:latin typeface="Times New Roman" panose="02020603050405020304" pitchFamily="18" charset="0"/>
              </a:rPr>
              <a:t>实页号</a:t>
            </a:r>
            <a:r>
              <a:rPr lang="en-US" altLang="zh-CN" sz="2000" b="1" dirty="0">
                <a:latin typeface="Times New Roman" panose="02020603050405020304" pitchFamily="18" charset="0"/>
              </a:rPr>
              <a:t>n</a:t>
            </a:r>
            <a:r>
              <a:rPr lang="en-US" altLang="zh-CN" sz="2000" b="1" baseline="-25000" dirty="0">
                <a:latin typeface="Times New Roman" panose="02020603050405020304" pitchFamily="18" charset="0"/>
              </a:rPr>
              <a:t>v</a:t>
            </a:r>
            <a:r>
              <a:rPr lang="zh-CN" altLang="en-US" sz="2000" b="1" dirty="0">
                <a:latin typeface="Times New Roman" panose="02020603050405020304" pitchFamily="18" charset="0"/>
              </a:rPr>
              <a:t>与页内偏移</a:t>
            </a:r>
            <a:r>
              <a:rPr lang="en-US" altLang="zh-CN" sz="2000" b="1" dirty="0">
                <a:latin typeface="Times New Roman" panose="02020603050405020304" pitchFamily="18" charset="0"/>
              </a:rPr>
              <a:t>N</a:t>
            </a:r>
            <a:r>
              <a:rPr lang="en-US" altLang="zh-CN" sz="2000" b="1" baseline="-25000" dirty="0">
                <a:latin typeface="Times New Roman" panose="02020603050405020304" pitchFamily="18" charset="0"/>
              </a:rPr>
              <a:t>r</a:t>
            </a:r>
            <a:r>
              <a:rPr lang="zh-CN" altLang="en-US" sz="2000" b="1" dirty="0">
                <a:latin typeface="Times New Roman" panose="02020603050405020304" pitchFamily="18" charset="0"/>
              </a:rPr>
              <a:t>拼接</a:t>
            </a:r>
            <a:r>
              <a:rPr lang="zh-CN" altLang="en-US" sz="2000" dirty="0">
                <a:solidFill>
                  <a:schemeClr val="hlink"/>
                </a:solidFill>
                <a:latin typeface="Times New Roman" panose="02020603050405020304" pitchFamily="18" charset="0"/>
              </a:rPr>
              <a:t>就能得到主存实地址</a:t>
            </a:r>
            <a:r>
              <a:rPr lang="en-US" altLang="zh-CN" sz="2000" dirty="0">
                <a:solidFill>
                  <a:schemeClr val="hlink"/>
                </a:solidFill>
                <a:latin typeface="Times New Roman" panose="02020603050405020304" pitchFamily="18" charset="0"/>
              </a:rPr>
              <a:t>n</a:t>
            </a:r>
            <a:r>
              <a:rPr lang="en-US" altLang="zh-CN" sz="2000" baseline="-25000" dirty="0">
                <a:solidFill>
                  <a:schemeClr val="hlink"/>
                </a:solidFill>
                <a:latin typeface="Times New Roman" panose="02020603050405020304" pitchFamily="18" charset="0"/>
              </a:rPr>
              <a:t>p</a:t>
            </a:r>
            <a:endParaRPr lang="zh-CN" altLang="en-US" sz="2000" baseline="-25000" dirty="0">
              <a:solidFill>
                <a:schemeClr val="hlink"/>
              </a:solidFill>
              <a:latin typeface="Times New Roman" panose="02020603050405020304" pitchFamily="18" charset="0"/>
            </a:endParaRPr>
          </a:p>
        </p:txBody>
      </p:sp>
      <p:sp>
        <p:nvSpPr>
          <p:cNvPr id="96262" name="文本框 8"/>
          <p:cNvSpPr txBox="1"/>
          <p:nvPr/>
        </p:nvSpPr>
        <p:spPr>
          <a:xfrm>
            <a:off x="1323975" y="1022350"/>
            <a:ext cx="1028700" cy="584200"/>
          </a:xfrm>
          <a:prstGeom prst="rect">
            <a:avLst/>
          </a:prstGeom>
          <a:noFill/>
          <a:ln w="9525">
            <a:noFill/>
          </a:ln>
        </p:spPr>
        <p:txBody>
          <a:bodyPr wrap="none">
            <a:spAutoFit/>
          </a:bodyPr>
          <a:lstStyle/>
          <a:p>
            <a:r>
              <a:rPr lang="zh-CN" altLang="en-US" sz="1600" dirty="0">
                <a:solidFill>
                  <a:srgbClr val="000000"/>
                </a:solidFill>
                <a:latin typeface="Times New Roman" panose="02020603050405020304" pitchFamily="18" charset="0"/>
              </a:rPr>
              <a:t>多用户</a:t>
            </a:r>
            <a:endParaRPr lang="en-US" altLang="zh-CN" sz="1600" dirty="0">
              <a:solidFill>
                <a:srgbClr val="000000"/>
              </a:solidFill>
              <a:latin typeface="Times New Roman" panose="02020603050405020304" pitchFamily="18" charset="0"/>
            </a:endParaRPr>
          </a:p>
          <a:p>
            <a:r>
              <a:rPr lang="zh-CN" altLang="en-US" sz="1600" dirty="0">
                <a:solidFill>
                  <a:srgbClr val="000000"/>
                </a:solidFill>
                <a:latin typeface="Times New Roman" panose="02020603050405020304" pitchFamily="18" charset="0"/>
              </a:rPr>
              <a:t>虚地址</a:t>
            </a:r>
            <a:r>
              <a:rPr lang="en-US" altLang="zh-CN" sz="1600" dirty="0">
                <a:solidFill>
                  <a:srgbClr val="000000"/>
                </a:solidFill>
                <a:latin typeface="Times New Roman" panose="02020603050405020304" pitchFamily="18" charset="0"/>
              </a:rPr>
              <a:t>Ns</a:t>
            </a:r>
            <a:endParaRPr lang="zh-CN" altLang="en-US" sz="1600" dirty="0">
              <a:solidFill>
                <a:srgbClr val="000000"/>
              </a:solidFill>
              <a:latin typeface="Times New Roman" panose="02020603050405020304" pitchFamily="18" charset="0"/>
            </a:endParaRPr>
          </a:p>
        </p:txBody>
      </p:sp>
      <p:sp>
        <p:nvSpPr>
          <p:cNvPr id="96263" name="圆角矩形 2"/>
          <p:cNvSpPr/>
          <p:nvPr/>
        </p:nvSpPr>
        <p:spPr>
          <a:xfrm>
            <a:off x="3162300" y="2487613"/>
            <a:ext cx="2078038" cy="338137"/>
          </a:xfrm>
          <a:prstGeom prst="roundRect">
            <a:avLst>
              <a:gd name="adj" fmla="val 16667"/>
            </a:avLst>
          </a:prstGeom>
          <a:solidFill>
            <a:schemeClr val="bg1"/>
          </a:solidFill>
          <a:ln w="38100">
            <a:noFill/>
          </a:ln>
        </p:spPr>
        <p:txBody>
          <a:bodyPr wrap="none" anchor="ctr" anchorCtr="0"/>
          <a:lstStyle/>
          <a:p>
            <a:pPr algn="ctr"/>
            <a:endParaRPr lang="zh-CN" altLang="en-US" dirty="0">
              <a:latin typeface="Times New Roman" panose="02020603050405020304" pitchFamily="18" charset="0"/>
            </a:endParaRPr>
          </a:p>
        </p:txBody>
      </p:sp>
      <p:sp>
        <p:nvSpPr>
          <p:cNvPr id="96264" name="圆角矩形 13"/>
          <p:cNvSpPr/>
          <p:nvPr/>
        </p:nvSpPr>
        <p:spPr>
          <a:xfrm>
            <a:off x="3711575" y="2495550"/>
            <a:ext cx="4465638" cy="631825"/>
          </a:xfrm>
          <a:prstGeom prst="roundRect">
            <a:avLst>
              <a:gd name="adj" fmla="val 16667"/>
            </a:avLst>
          </a:prstGeom>
          <a:solidFill>
            <a:schemeClr val="bg1"/>
          </a:solidFill>
          <a:ln w="38100">
            <a:noFill/>
          </a:ln>
        </p:spPr>
        <p:txBody>
          <a:bodyPr wrap="none" anchor="ctr" anchorCtr="0"/>
          <a:lstStyle/>
          <a:p>
            <a:pPr algn="ctr"/>
            <a:endParaRPr lang="zh-CN" altLang="en-US" dirty="0">
              <a:latin typeface="Times New Roman" panose="02020603050405020304" pitchFamily="18" charset="0"/>
            </a:endParaRPr>
          </a:p>
        </p:txBody>
      </p:sp>
      <p:sp>
        <p:nvSpPr>
          <p:cNvPr id="96265" name="圆角矩形 14"/>
          <p:cNvSpPr/>
          <p:nvPr/>
        </p:nvSpPr>
        <p:spPr>
          <a:xfrm>
            <a:off x="5097463" y="990600"/>
            <a:ext cx="3222625" cy="4275138"/>
          </a:xfrm>
          <a:prstGeom prst="roundRect">
            <a:avLst>
              <a:gd name="adj" fmla="val 16667"/>
            </a:avLst>
          </a:prstGeom>
          <a:solidFill>
            <a:schemeClr val="bg1"/>
          </a:solidFill>
          <a:ln w="38100">
            <a:noFill/>
          </a:ln>
        </p:spPr>
        <p:txBody>
          <a:bodyPr wrap="none" anchor="ctr" anchorCtr="0"/>
          <a:lstStyle/>
          <a:p>
            <a:pPr algn="ctr"/>
            <a:endParaRPr lang="zh-CN" altLang="en-US" dirty="0">
              <a:latin typeface="Times New Roman" panose="02020603050405020304" pitchFamily="18" charset="0"/>
            </a:endParaRPr>
          </a:p>
        </p:txBody>
      </p:sp>
      <p:grpSp>
        <p:nvGrpSpPr>
          <p:cNvPr id="96266" name="组合 9"/>
          <p:cNvGrpSpPr/>
          <p:nvPr/>
        </p:nvGrpSpPr>
        <p:grpSpPr>
          <a:xfrm>
            <a:off x="3967163" y="2755900"/>
            <a:ext cx="2282825" cy="1017588"/>
            <a:chOff x="3077737" y="3137210"/>
            <a:chExt cx="2282282" cy="1018478"/>
          </a:xfrm>
        </p:grpSpPr>
        <p:pic>
          <p:nvPicPr>
            <p:cNvPr id="96312" name="图片 10"/>
            <p:cNvPicPr>
              <a:picLocks noChangeAspect="1"/>
            </p:cNvPicPr>
            <p:nvPr/>
          </p:nvPicPr>
          <p:blipFill>
            <a:blip r:embed="rId3"/>
            <a:srcRect l="29704" t="46024" r="43320" b="36555"/>
            <a:stretch>
              <a:fillRect/>
            </a:stretch>
          </p:blipFill>
          <p:spPr>
            <a:xfrm>
              <a:off x="3189249" y="3137210"/>
              <a:ext cx="2170770" cy="854927"/>
            </a:xfrm>
            <a:prstGeom prst="rect">
              <a:avLst/>
            </a:prstGeom>
            <a:noFill/>
            <a:ln w="9525">
              <a:noFill/>
            </a:ln>
          </p:spPr>
        </p:pic>
        <p:sp>
          <p:nvSpPr>
            <p:cNvPr id="96313" name="圆角矩形 11"/>
            <p:cNvSpPr/>
            <p:nvPr/>
          </p:nvSpPr>
          <p:spPr>
            <a:xfrm>
              <a:off x="3077737" y="3642732"/>
              <a:ext cx="691376" cy="512956"/>
            </a:xfrm>
            <a:prstGeom prst="roundRect">
              <a:avLst>
                <a:gd name="adj" fmla="val 16667"/>
              </a:avLst>
            </a:prstGeom>
            <a:solidFill>
              <a:schemeClr val="bg1"/>
            </a:solidFill>
            <a:ln w="38100">
              <a:noFill/>
            </a:ln>
          </p:spPr>
          <p:txBody>
            <a:bodyPr wrap="none" anchor="ctr" anchorCtr="0"/>
            <a:lstStyle/>
            <a:p>
              <a:pPr algn="ctr"/>
              <a:endParaRPr lang="zh-CN" altLang="en-US" dirty="0">
                <a:latin typeface="Times New Roman" panose="02020603050405020304" pitchFamily="18" charset="0"/>
              </a:endParaRPr>
            </a:p>
          </p:txBody>
        </p:sp>
      </p:grpSp>
      <p:sp>
        <p:nvSpPr>
          <p:cNvPr id="96267" name="文本框 1"/>
          <p:cNvSpPr txBox="1"/>
          <p:nvPr/>
        </p:nvSpPr>
        <p:spPr>
          <a:xfrm>
            <a:off x="2038350" y="2462213"/>
            <a:ext cx="1620838" cy="338137"/>
          </a:xfrm>
          <a:prstGeom prst="rect">
            <a:avLst/>
          </a:prstGeom>
          <a:noFill/>
          <a:ln w="9525">
            <a:noFill/>
          </a:ln>
        </p:spPr>
        <p:txBody>
          <a:bodyPr wrap="none">
            <a:spAutoFit/>
          </a:bodyPr>
          <a:lstStyle/>
          <a:p>
            <a:r>
              <a:rPr lang="zh-CN" altLang="en-US" sz="1600" dirty="0">
                <a:solidFill>
                  <a:srgbClr val="000000"/>
                </a:solidFill>
                <a:latin typeface="Times New Roman" panose="02020603050405020304" pitchFamily="18" charset="0"/>
              </a:rPr>
              <a:t>页表基址寄存器</a:t>
            </a:r>
          </a:p>
        </p:txBody>
      </p:sp>
      <p:sp>
        <p:nvSpPr>
          <p:cNvPr id="96268" name="圆角矩形 3"/>
          <p:cNvSpPr/>
          <p:nvPr/>
        </p:nvSpPr>
        <p:spPr>
          <a:xfrm>
            <a:off x="2147888" y="3621088"/>
            <a:ext cx="314325" cy="230187"/>
          </a:xfrm>
          <a:prstGeom prst="roundRect">
            <a:avLst>
              <a:gd name="adj" fmla="val 16667"/>
            </a:avLst>
          </a:prstGeom>
          <a:noFill/>
          <a:ln w="38100">
            <a:noFill/>
          </a:ln>
        </p:spPr>
        <p:txBody>
          <a:bodyPr wrap="none" anchor="ctr" anchorCtr="0"/>
          <a:lstStyle/>
          <a:p>
            <a:pPr algn="ctr"/>
            <a:endParaRPr lang="zh-CN" altLang="en-US" dirty="0">
              <a:latin typeface="Times New Roman" panose="02020603050405020304" pitchFamily="18" charset="0"/>
            </a:endParaRPr>
          </a:p>
        </p:txBody>
      </p:sp>
      <p:sp>
        <p:nvSpPr>
          <p:cNvPr id="96269" name="圆角矩形 17"/>
          <p:cNvSpPr/>
          <p:nvPr/>
        </p:nvSpPr>
        <p:spPr>
          <a:xfrm>
            <a:off x="1208088" y="2997200"/>
            <a:ext cx="312737" cy="230188"/>
          </a:xfrm>
          <a:prstGeom prst="roundRect">
            <a:avLst>
              <a:gd name="adj" fmla="val 16667"/>
            </a:avLst>
          </a:prstGeom>
          <a:noFill/>
          <a:ln w="38100">
            <a:noFill/>
          </a:ln>
        </p:spPr>
        <p:txBody>
          <a:bodyPr wrap="none" anchor="ctr" anchorCtr="0"/>
          <a:lstStyle/>
          <a:p>
            <a:pPr algn="ctr"/>
            <a:endParaRPr lang="zh-CN" altLang="en-US" dirty="0">
              <a:latin typeface="Times New Roman" panose="02020603050405020304" pitchFamily="18" charset="0"/>
            </a:endParaRPr>
          </a:p>
        </p:txBody>
      </p:sp>
      <p:pic>
        <p:nvPicPr>
          <p:cNvPr id="96270" name="图片 25"/>
          <p:cNvPicPr>
            <a:picLocks noChangeAspect="1"/>
          </p:cNvPicPr>
          <p:nvPr/>
        </p:nvPicPr>
        <p:blipFill>
          <a:blip r:embed="rId3"/>
          <a:srcRect l="56218" t="31180" r="8771" b="655"/>
          <a:stretch>
            <a:fillRect/>
          </a:stretch>
        </p:blipFill>
        <p:spPr>
          <a:xfrm>
            <a:off x="6338888" y="1670050"/>
            <a:ext cx="2817812" cy="3344863"/>
          </a:xfrm>
          <a:prstGeom prst="rect">
            <a:avLst/>
          </a:prstGeom>
          <a:noFill/>
          <a:ln w="9525">
            <a:noFill/>
          </a:ln>
        </p:spPr>
      </p:pic>
      <p:sp>
        <p:nvSpPr>
          <p:cNvPr id="96271" name="圆角矩形 39"/>
          <p:cNvSpPr/>
          <p:nvPr/>
        </p:nvSpPr>
        <p:spPr>
          <a:xfrm>
            <a:off x="3051175" y="3643313"/>
            <a:ext cx="314325" cy="230187"/>
          </a:xfrm>
          <a:prstGeom prst="roundRect">
            <a:avLst>
              <a:gd name="adj" fmla="val 16667"/>
            </a:avLst>
          </a:prstGeom>
          <a:noFill/>
          <a:ln w="38100">
            <a:noFill/>
          </a:ln>
        </p:spPr>
        <p:txBody>
          <a:bodyPr wrap="none" anchor="ctr" anchorCtr="0"/>
          <a:lstStyle/>
          <a:p>
            <a:pPr algn="ctr"/>
            <a:endParaRPr lang="zh-CN" altLang="en-US" dirty="0">
              <a:latin typeface="Times New Roman" panose="02020603050405020304" pitchFamily="18" charset="0"/>
            </a:endParaRPr>
          </a:p>
        </p:txBody>
      </p:sp>
      <p:sp>
        <p:nvSpPr>
          <p:cNvPr id="96272" name="文本框 24"/>
          <p:cNvSpPr txBox="1"/>
          <p:nvPr/>
        </p:nvSpPr>
        <p:spPr>
          <a:xfrm>
            <a:off x="3576638" y="2794000"/>
            <a:ext cx="430212" cy="2085975"/>
          </a:xfrm>
          <a:prstGeom prst="rect">
            <a:avLst/>
          </a:prstGeom>
          <a:noFill/>
          <a:ln w="9525">
            <a:noFill/>
          </a:ln>
        </p:spPr>
        <p:txBody>
          <a:bodyPr vert="eaVert" wrap="none">
            <a:spAutoFit/>
          </a:bodyPr>
          <a:lstStyle/>
          <a:p>
            <a:r>
              <a:rPr lang="zh-CN" altLang="en-US" sz="1600" dirty="0">
                <a:solidFill>
                  <a:srgbClr val="000000"/>
                </a:solidFill>
                <a:latin typeface="Times New Roman" panose="02020603050405020304" pitchFamily="18" charset="0"/>
              </a:rPr>
              <a:t>指向</a:t>
            </a:r>
            <a:r>
              <a:rPr lang="en-US" altLang="zh-CN" sz="1600" dirty="0">
                <a:solidFill>
                  <a:srgbClr val="000000"/>
                </a:solidFill>
                <a:latin typeface="Times New Roman" panose="02020603050405020304" pitchFamily="18" charset="0"/>
              </a:rPr>
              <a:t>X</a:t>
            </a:r>
            <a:r>
              <a:rPr lang="zh-CN" altLang="en-US" sz="1600" dirty="0">
                <a:solidFill>
                  <a:srgbClr val="000000"/>
                </a:solidFill>
                <a:latin typeface="Times New Roman" panose="02020603050405020304" pitchFamily="18" charset="0"/>
              </a:rPr>
              <a:t>道程序页表起点</a:t>
            </a:r>
          </a:p>
        </p:txBody>
      </p:sp>
      <p:sp>
        <p:nvSpPr>
          <p:cNvPr id="96273" name="圆角矩形 44"/>
          <p:cNvSpPr/>
          <p:nvPr/>
        </p:nvSpPr>
        <p:spPr>
          <a:xfrm>
            <a:off x="6751638" y="2790825"/>
            <a:ext cx="579437" cy="206375"/>
          </a:xfrm>
          <a:prstGeom prst="roundRect">
            <a:avLst>
              <a:gd name="adj" fmla="val 16667"/>
            </a:avLst>
          </a:prstGeom>
          <a:noFill/>
          <a:ln w="38100">
            <a:noFill/>
          </a:ln>
        </p:spPr>
        <p:txBody>
          <a:bodyPr wrap="none" anchor="ctr" anchorCtr="0"/>
          <a:lstStyle/>
          <a:p>
            <a:pPr algn="ctr"/>
            <a:endParaRPr lang="zh-CN" altLang="en-US" dirty="0">
              <a:latin typeface="Times New Roman" panose="02020603050405020304" pitchFamily="18" charset="0"/>
            </a:endParaRPr>
          </a:p>
        </p:txBody>
      </p:sp>
      <p:sp>
        <p:nvSpPr>
          <p:cNvPr id="96274" name="圆角矩形 48"/>
          <p:cNvSpPr/>
          <p:nvPr/>
        </p:nvSpPr>
        <p:spPr>
          <a:xfrm>
            <a:off x="5476875" y="2997200"/>
            <a:ext cx="312738" cy="230188"/>
          </a:xfrm>
          <a:prstGeom prst="roundRect">
            <a:avLst>
              <a:gd name="adj" fmla="val 16667"/>
            </a:avLst>
          </a:prstGeom>
          <a:noFill/>
          <a:ln w="38100">
            <a:noFill/>
          </a:ln>
        </p:spPr>
        <p:txBody>
          <a:bodyPr wrap="none" anchor="ctr" anchorCtr="0"/>
          <a:lstStyle/>
          <a:p>
            <a:pPr algn="ctr"/>
            <a:endParaRPr lang="zh-CN" altLang="en-US" dirty="0">
              <a:latin typeface="Times New Roman" panose="02020603050405020304" pitchFamily="18" charset="0"/>
            </a:endParaRPr>
          </a:p>
        </p:txBody>
      </p:sp>
      <p:sp>
        <p:nvSpPr>
          <p:cNvPr id="96275" name="圆角矩形 53"/>
          <p:cNvSpPr/>
          <p:nvPr/>
        </p:nvSpPr>
        <p:spPr>
          <a:xfrm>
            <a:off x="4762500" y="3097213"/>
            <a:ext cx="577850" cy="206375"/>
          </a:xfrm>
          <a:prstGeom prst="roundRect">
            <a:avLst>
              <a:gd name="adj" fmla="val 16667"/>
            </a:avLst>
          </a:prstGeom>
          <a:noFill/>
          <a:ln w="38100">
            <a:noFill/>
          </a:ln>
        </p:spPr>
        <p:txBody>
          <a:bodyPr wrap="none" anchor="ctr" anchorCtr="0"/>
          <a:lstStyle/>
          <a:p>
            <a:pPr algn="ctr"/>
            <a:endParaRPr lang="zh-CN" altLang="en-US" dirty="0">
              <a:latin typeface="Times New Roman" panose="02020603050405020304" pitchFamily="18" charset="0"/>
            </a:endParaRPr>
          </a:p>
        </p:txBody>
      </p:sp>
      <p:sp>
        <p:nvSpPr>
          <p:cNvPr id="96276" name="文本框 70"/>
          <p:cNvSpPr txBox="1"/>
          <p:nvPr/>
        </p:nvSpPr>
        <p:spPr>
          <a:xfrm>
            <a:off x="4462463" y="3683000"/>
            <a:ext cx="1660525" cy="338138"/>
          </a:xfrm>
          <a:prstGeom prst="rect">
            <a:avLst/>
          </a:prstGeom>
          <a:noFill/>
          <a:ln w="9525">
            <a:noFill/>
          </a:ln>
        </p:spPr>
        <p:txBody>
          <a:bodyPr wrap="none">
            <a:spAutoFit/>
          </a:bodyPr>
          <a:lstStyle/>
          <a:p>
            <a:r>
              <a:rPr lang="zh-CN" altLang="en-US" sz="1600" dirty="0">
                <a:solidFill>
                  <a:srgbClr val="000000"/>
                </a:solidFill>
                <a:latin typeface="Times New Roman" panose="02020603050405020304" pitchFamily="18" charset="0"/>
              </a:rPr>
              <a:t>主存地址寄存器</a:t>
            </a:r>
          </a:p>
        </p:txBody>
      </p:sp>
      <p:grpSp>
        <p:nvGrpSpPr>
          <p:cNvPr id="82968" name="组合 82967"/>
          <p:cNvGrpSpPr/>
          <p:nvPr/>
        </p:nvGrpSpPr>
        <p:grpSpPr>
          <a:xfrm>
            <a:off x="985838" y="2116138"/>
            <a:ext cx="1306512" cy="865187"/>
            <a:chOff x="985156" y="2116032"/>
            <a:chExt cx="1306637" cy="866017"/>
          </a:xfrm>
        </p:grpSpPr>
        <p:cxnSp>
          <p:nvCxnSpPr>
            <p:cNvPr id="96310" name="肘形连接符 21"/>
            <p:cNvCxnSpPr/>
            <p:nvPr/>
          </p:nvCxnSpPr>
          <p:spPr>
            <a:xfrm rot="-10800000" flipV="1">
              <a:off x="1364635" y="2408326"/>
              <a:ext cx="927158" cy="573723"/>
            </a:xfrm>
            <a:prstGeom prst="bentConnector3">
              <a:avLst>
                <a:gd name="adj1" fmla="val 99713"/>
              </a:avLst>
            </a:prstGeom>
            <a:ln w="38100" cap="flat" cmpd="sng">
              <a:solidFill>
                <a:srgbClr val="FF0000"/>
              </a:solidFill>
              <a:prstDash val="solid"/>
              <a:round/>
              <a:headEnd type="none" w="med" len="med"/>
              <a:tailEnd type="triangle" w="med" len="med"/>
            </a:ln>
          </p:spPr>
        </p:cxnSp>
        <p:sp>
          <p:nvSpPr>
            <p:cNvPr id="96311" name="文本框 73"/>
            <p:cNvSpPr txBox="1"/>
            <p:nvPr/>
          </p:nvSpPr>
          <p:spPr>
            <a:xfrm>
              <a:off x="985156" y="2116032"/>
              <a:ext cx="389850" cy="830997"/>
            </a:xfrm>
            <a:prstGeom prst="rect">
              <a:avLst/>
            </a:prstGeom>
            <a:noFill/>
            <a:ln w="9525">
              <a:noFill/>
            </a:ln>
          </p:spPr>
          <p:txBody>
            <a:bodyPr wrap="none">
              <a:spAutoFit/>
            </a:bodyPr>
            <a:lstStyle/>
            <a:p>
              <a:r>
                <a:rPr lang="zh-CN" altLang="en-US" sz="1600" dirty="0">
                  <a:solidFill>
                    <a:srgbClr val="000000"/>
                  </a:solidFill>
                  <a:latin typeface="Times New Roman" panose="02020603050405020304" pitchFamily="18" charset="0"/>
                </a:rPr>
                <a:t>查</a:t>
              </a:r>
              <a:endParaRPr lang="en-US" altLang="zh-CN" sz="1600" dirty="0">
                <a:solidFill>
                  <a:srgbClr val="000000"/>
                </a:solidFill>
                <a:latin typeface="Times New Roman" panose="02020603050405020304" pitchFamily="18" charset="0"/>
              </a:endParaRPr>
            </a:p>
            <a:p>
              <a:r>
                <a:rPr lang="zh-CN" altLang="en-US" sz="1600" dirty="0">
                  <a:solidFill>
                    <a:srgbClr val="000000"/>
                  </a:solidFill>
                  <a:latin typeface="Times New Roman" panose="02020603050405020304" pitchFamily="18" charset="0"/>
                </a:rPr>
                <a:t>不</a:t>
              </a:r>
              <a:endParaRPr lang="en-US" altLang="zh-CN" sz="1600" dirty="0">
                <a:solidFill>
                  <a:srgbClr val="000000"/>
                </a:solidFill>
                <a:latin typeface="Times New Roman" panose="02020603050405020304" pitchFamily="18" charset="0"/>
              </a:endParaRPr>
            </a:p>
            <a:p>
              <a:r>
                <a:rPr lang="zh-CN" altLang="en-US" sz="1600" dirty="0">
                  <a:solidFill>
                    <a:srgbClr val="000000"/>
                  </a:solidFill>
                  <a:latin typeface="Times New Roman" panose="02020603050405020304" pitchFamily="18" charset="0"/>
                </a:rPr>
                <a:t>到</a:t>
              </a:r>
            </a:p>
          </p:txBody>
        </p:sp>
      </p:grpSp>
      <p:grpSp>
        <p:nvGrpSpPr>
          <p:cNvPr id="82966" name="组合 82965"/>
          <p:cNvGrpSpPr/>
          <p:nvPr/>
        </p:nvGrpSpPr>
        <p:grpSpPr>
          <a:xfrm>
            <a:off x="5051425" y="3013075"/>
            <a:ext cx="3059113" cy="742950"/>
            <a:chOff x="5051800" y="3012446"/>
            <a:chExt cx="3058175" cy="743135"/>
          </a:xfrm>
        </p:grpSpPr>
        <p:sp>
          <p:nvSpPr>
            <p:cNvPr id="96305" name="右大括号 51"/>
            <p:cNvSpPr/>
            <p:nvPr/>
          </p:nvSpPr>
          <p:spPr>
            <a:xfrm rot="5400000">
              <a:off x="6941723" y="2811765"/>
              <a:ext cx="199641" cy="631578"/>
            </a:xfrm>
            <a:prstGeom prst="rightBrace">
              <a:avLst>
                <a:gd name="adj1" fmla="val 48932"/>
                <a:gd name="adj2" fmla="val 51671"/>
              </a:avLst>
            </a:prstGeom>
            <a:noFill/>
            <a:ln w="38100" cap="flat" cmpd="sng">
              <a:solidFill>
                <a:srgbClr val="FF0000"/>
              </a:solidFill>
              <a:prstDash val="solid"/>
              <a:headEnd type="none" w="med" len="med"/>
              <a:tailEnd type="none" w="med" len="med"/>
            </a:ln>
          </p:spPr>
          <p:txBody>
            <a:bodyPr wrap="none" anchor="ctr" anchorCtr="0"/>
            <a:lstStyle/>
            <a:p>
              <a:pPr algn="ctr"/>
              <a:endParaRPr lang="zh-CN" altLang="en-US" dirty="0">
                <a:latin typeface="Times New Roman" panose="02020603050405020304" pitchFamily="18" charset="0"/>
              </a:endParaRPr>
            </a:p>
          </p:txBody>
        </p:sp>
        <p:sp>
          <p:nvSpPr>
            <p:cNvPr id="96306" name="右大括号 52"/>
            <p:cNvSpPr/>
            <p:nvPr/>
          </p:nvSpPr>
          <p:spPr>
            <a:xfrm rot="5400000">
              <a:off x="7429731" y="2940042"/>
              <a:ext cx="199640" cy="344437"/>
            </a:xfrm>
            <a:prstGeom prst="rightBrace">
              <a:avLst>
                <a:gd name="adj1" fmla="val 41654"/>
                <a:gd name="adj2" fmla="val 51671"/>
              </a:avLst>
            </a:prstGeom>
            <a:noFill/>
            <a:ln w="38100" cap="flat" cmpd="sng">
              <a:solidFill>
                <a:srgbClr val="FF0000"/>
              </a:solidFill>
              <a:prstDash val="solid"/>
              <a:headEnd type="none" w="med" len="med"/>
              <a:tailEnd type="none" w="med" len="med"/>
            </a:ln>
          </p:spPr>
          <p:txBody>
            <a:bodyPr wrap="none" anchor="ctr" anchorCtr="0"/>
            <a:lstStyle/>
            <a:p>
              <a:pPr algn="ctr"/>
              <a:endParaRPr lang="zh-CN" altLang="en-US" dirty="0">
                <a:latin typeface="Times New Roman" panose="02020603050405020304" pitchFamily="18" charset="0"/>
              </a:endParaRPr>
            </a:p>
          </p:txBody>
        </p:sp>
        <p:cxnSp>
          <p:nvCxnSpPr>
            <p:cNvPr id="96307" name="肘形连接符 54"/>
            <p:cNvCxnSpPr>
              <a:stCxn id="96305" idx="1"/>
              <a:endCxn id="96275" idx="2"/>
            </p:cNvCxnSpPr>
            <p:nvPr/>
          </p:nvCxnSpPr>
          <p:spPr>
            <a:xfrm rot="-5400000" flipH="1" flipV="1">
              <a:off x="6003625" y="2275545"/>
              <a:ext cx="75522" cy="1979183"/>
            </a:xfrm>
            <a:prstGeom prst="bentConnector5">
              <a:avLst>
                <a:gd name="adj1" fmla="val 543866"/>
                <a:gd name="adj2" fmla="val 44944"/>
                <a:gd name="adj3" fmla="val 550347"/>
              </a:avLst>
            </a:prstGeom>
            <a:ln w="38100" cap="flat" cmpd="sng">
              <a:solidFill>
                <a:srgbClr val="FF0000"/>
              </a:solidFill>
              <a:prstDash val="solid"/>
              <a:round/>
              <a:headEnd type="none" w="med" len="med"/>
              <a:tailEnd type="triangle" w="med" len="med"/>
            </a:ln>
          </p:spPr>
        </p:cxnSp>
        <p:cxnSp>
          <p:nvCxnSpPr>
            <p:cNvPr id="96308" name="肘形连接符 74"/>
            <p:cNvCxnSpPr>
              <a:stCxn id="96305" idx="1"/>
              <a:endCxn id="96275" idx="2"/>
            </p:cNvCxnSpPr>
            <p:nvPr/>
          </p:nvCxnSpPr>
          <p:spPr>
            <a:xfrm rot="-10800000" flipV="1">
              <a:off x="7045405" y="3250951"/>
              <a:ext cx="484940" cy="201549"/>
            </a:xfrm>
            <a:prstGeom prst="bentConnector3">
              <a:avLst>
                <a:gd name="adj1" fmla="val 944"/>
              </a:avLst>
            </a:prstGeom>
            <a:ln w="38100" cap="flat" cmpd="sng">
              <a:solidFill>
                <a:srgbClr val="FF0000"/>
              </a:solidFill>
              <a:prstDash val="solid"/>
              <a:round/>
              <a:headEnd type="none" w="med" len="med"/>
              <a:tailEnd type="triangle" w="med" len="med"/>
            </a:ln>
          </p:spPr>
        </p:cxnSp>
        <p:sp>
          <p:nvSpPr>
            <p:cNvPr id="96309" name="文本框 79"/>
            <p:cNvSpPr txBox="1"/>
            <p:nvPr/>
          </p:nvSpPr>
          <p:spPr>
            <a:xfrm>
              <a:off x="7309756" y="3417027"/>
              <a:ext cx="800219" cy="338554"/>
            </a:xfrm>
            <a:prstGeom prst="rect">
              <a:avLst/>
            </a:prstGeom>
            <a:noFill/>
            <a:ln w="9525">
              <a:noFill/>
            </a:ln>
          </p:spPr>
          <p:txBody>
            <a:bodyPr wrap="none">
              <a:spAutoFit/>
            </a:bodyPr>
            <a:lstStyle/>
            <a:p>
              <a:r>
                <a:rPr lang="zh-CN" altLang="en-US" sz="1600" dirty="0">
                  <a:latin typeface="Times New Roman" panose="02020603050405020304" pitchFamily="18" charset="0"/>
                </a:rPr>
                <a:t>已装入</a:t>
              </a:r>
            </a:p>
          </p:txBody>
        </p:sp>
      </p:grpSp>
      <p:grpSp>
        <p:nvGrpSpPr>
          <p:cNvPr id="82964" name="组合 82963"/>
          <p:cNvGrpSpPr/>
          <p:nvPr/>
        </p:nvGrpSpPr>
        <p:grpSpPr>
          <a:xfrm>
            <a:off x="1358900" y="1568450"/>
            <a:ext cx="2289175" cy="2168525"/>
            <a:chOff x="1359451" y="1568605"/>
            <a:chExt cx="2288510" cy="2168225"/>
          </a:xfrm>
        </p:grpSpPr>
        <p:sp>
          <p:nvSpPr>
            <p:cNvPr id="96301" name="文本框 72"/>
            <p:cNvSpPr txBox="1"/>
            <p:nvPr/>
          </p:nvSpPr>
          <p:spPr>
            <a:xfrm>
              <a:off x="1809613" y="2877821"/>
              <a:ext cx="389850" cy="584775"/>
            </a:xfrm>
            <a:prstGeom prst="rect">
              <a:avLst/>
            </a:prstGeom>
            <a:noFill/>
            <a:ln w="9525">
              <a:noFill/>
            </a:ln>
          </p:spPr>
          <p:txBody>
            <a:bodyPr wrap="none">
              <a:spAutoFit/>
            </a:bodyPr>
            <a:lstStyle/>
            <a:p>
              <a:r>
                <a:rPr lang="zh-CN" altLang="en-US" sz="1600" dirty="0">
                  <a:solidFill>
                    <a:srgbClr val="000000"/>
                  </a:solidFill>
                  <a:latin typeface="Times New Roman" panose="02020603050405020304" pitchFamily="18" charset="0"/>
                </a:rPr>
                <a:t>查</a:t>
              </a:r>
              <a:endParaRPr lang="en-US" altLang="zh-CN" sz="1600" dirty="0">
                <a:solidFill>
                  <a:srgbClr val="000000"/>
                </a:solidFill>
                <a:latin typeface="Times New Roman" panose="02020603050405020304" pitchFamily="18" charset="0"/>
              </a:endParaRPr>
            </a:p>
            <a:p>
              <a:r>
                <a:rPr lang="zh-CN" altLang="en-US" sz="1600" dirty="0">
                  <a:solidFill>
                    <a:srgbClr val="000000"/>
                  </a:solidFill>
                  <a:latin typeface="Times New Roman" panose="02020603050405020304" pitchFamily="18" charset="0"/>
                </a:rPr>
                <a:t>到</a:t>
              </a:r>
            </a:p>
          </p:txBody>
        </p:sp>
        <p:sp>
          <p:nvSpPr>
            <p:cNvPr id="96302" name="右大括号 4"/>
            <p:cNvSpPr/>
            <p:nvPr/>
          </p:nvSpPr>
          <p:spPr>
            <a:xfrm rot="5400000">
              <a:off x="2866655" y="1069024"/>
              <a:ext cx="281725" cy="1280877"/>
            </a:xfrm>
            <a:prstGeom prst="rightBrace">
              <a:avLst>
                <a:gd name="adj1" fmla="val 48896"/>
                <a:gd name="adj2" fmla="val 51671"/>
              </a:avLst>
            </a:prstGeom>
            <a:noFill/>
            <a:ln w="38100" cap="flat" cmpd="sng">
              <a:solidFill>
                <a:srgbClr val="FF0000"/>
              </a:solidFill>
              <a:prstDash val="solid"/>
              <a:headEnd type="none" w="med" len="med"/>
              <a:tailEnd type="none" w="med" len="med"/>
            </a:ln>
          </p:spPr>
          <p:txBody>
            <a:bodyPr wrap="none" anchor="ctr" anchorCtr="0"/>
            <a:lstStyle/>
            <a:p>
              <a:pPr algn="ctr"/>
              <a:endParaRPr lang="zh-CN" altLang="en-US" dirty="0">
                <a:latin typeface="Times New Roman" panose="02020603050405020304" pitchFamily="18" charset="0"/>
              </a:endParaRPr>
            </a:p>
          </p:txBody>
        </p:sp>
        <p:cxnSp>
          <p:nvCxnSpPr>
            <p:cNvPr id="96303" name="肘形连接符 7"/>
            <p:cNvCxnSpPr>
              <a:stCxn id="96305" idx="1"/>
              <a:endCxn id="96268" idx="1"/>
            </p:cNvCxnSpPr>
            <p:nvPr/>
          </p:nvCxnSpPr>
          <p:spPr>
            <a:xfrm rot="5400000">
              <a:off x="1821634" y="2572678"/>
              <a:ext cx="1490153" cy="838140"/>
            </a:xfrm>
            <a:prstGeom prst="bentConnector4">
              <a:avLst>
                <a:gd name="adj1" fmla="val 11213"/>
                <a:gd name="adj2" fmla="val 127273"/>
              </a:avLst>
            </a:prstGeom>
            <a:ln w="38100" cap="flat" cmpd="sng">
              <a:solidFill>
                <a:srgbClr val="FF0000"/>
              </a:solidFill>
              <a:prstDash val="solid"/>
              <a:round/>
              <a:headEnd type="none" w="med" len="med"/>
              <a:tailEnd type="triangle" w="med" len="med"/>
            </a:ln>
          </p:spPr>
        </p:cxnSp>
        <p:sp>
          <p:nvSpPr>
            <p:cNvPr id="96304" name="矩形 82958"/>
            <p:cNvSpPr/>
            <p:nvPr/>
          </p:nvSpPr>
          <p:spPr>
            <a:xfrm>
              <a:off x="1359451" y="3053412"/>
              <a:ext cx="492443" cy="461665"/>
            </a:xfrm>
            <a:prstGeom prst="rect">
              <a:avLst/>
            </a:prstGeom>
            <a:noFill/>
            <a:ln w="9525">
              <a:noFill/>
            </a:ln>
          </p:spPr>
          <p:txBody>
            <a:bodyPr wrap="none">
              <a:spAutoFit/>
            </a:bodyPr>
            <a:lstStyle/>
            <a:p>
              <a:r>
                <a:rPr lang="zh-CN" altLang="en-US" sz="2400" dirty="0">
                  <a:latin typeface="Calibri" panose="020F0502020204030204" pitchFamily="34" charset="0"/>
                </a:rPr>
                <a:t>①</a:t>
              </a:r>
              <a:endParaRPr lang="zh-CN" altLang="en-US" sz="2400" dirty="0">
                <a:latin typeface="Times New Roman" panose="02020603050405020304" pitchFamily="18" charset="0"/>
              </a:endParaRPr>
            </a:p>
          </p:txBody>
        </p:sp>
      </p:grpSp>
      <p:sp>
        <p:nvSpPr>
          <p:cNvPr id="82960" name="矩形 82959"/>
          <p:cNvSpPr/>
          <p:nvPr/>
        </p:nvSpPr>
        <p:spPr>
          <a:xfrm>
            <a:off x="2308225" y="3284538"/>
            <a:ext cx="492125" cy="461962"/>
          </a:xfrm>
          <a:prstGeom prst="rect">
            <a:avLst/>
          </a:prstGeom>
          <a:noFill/>
          <a:ln w="9525">
            <a:noFill/>
          </a:ln>
        </p:spPr>
        <p:txBody>
          <a:bodyPr wrap="none">
            <a:spAutoFit/>
          </a:bodyPr>
          <a:lstStyle/>
          <a:p>
            <a:r>
              <a:rPr lang="zh-CN" altLang="en-US" sz="2400" dirty="0">
                <a:latin typeface="Calibri" panose="020F0502020204030204" pitchFamily="34" charset="0"/>
              </a:rPr>
              <a:t>②</a:t>
            </a:r>
            <a:endParaRPr lang="zh-CN" altLang="en-US" sz="2400" dirty="0">
              <a:latin typeface="Times New Roman" panose="02020603050405020304" pitchFamily="18" charset="0"/>
            </a:endParaRPr>
          </a:p>
        </p:txBody>
      </p:sp>
      <p:grpSp>
        <p:nvGrpSpPr>
          <p:cNvPr id="82965" name="组合 82964"/>
          <p:cNvGrpSpPr/>
          <p:nvPr/>
        </p:nvGrpSpPr>
        <p:grpSpPr>
          <a:xfrm>
            <a:off x="3365500" y="1563688"/>
            <a:ext cx="3386138" cy="2195512"/>
            <a:chOff x="3365308" y="1564000"/>
            <a:chExt cx="3386932" cy="2194953"/>
          </a:xfrm>
        </p:grpSpPr>
        <p:grpSp>
          <p:nvGrpSpPr>
            <p:cNvPr id="96292" name="组合 30"/>
            <p:cNvGrpSpPr/>
            <p:nvPr/>
          </p:nvGrpSpPr>
          <p:grpSpPr>
            <a:xfrm>
              <a:off x="3894443" y="2222809"/>
              <a:ext cx="276767" cy="267630"/>
              <a:chOff x="555857" y="2832409"/>
              <a:chExt cx="336240" cy="356839"/>
            </a:xfrm>
          </p:grpSpPr>
          <p:sp>
            <p:nvSpPr>
              <p:cNvPr id="96298" name="椭圆 31"/>
              <p:cNvSpPr/>
              <p:nvPr/>
            </p:nvSpPr>
            <p:spPr>
              <a:xfrm>
                <a:off x="555857" y="2832409"/>
                <a:ext cx="336240" cy="356839"/>
              </a:xfrm>
              <a:prstGeom prst="ellipse">
                <a:avLst/>
              </a:prstGeom>
              <a:noFill/>
              <a:ln w="12700" cap="flat" cmpd="sng">
                <a:solidFill>
                  <a:srgbClr val="000000"/>
                </a:solidFill>
                <a:prstDash val="solid"/>
                <a:headEnd type="none" w="med" len="med"/>
                <a:tailEnd type="none" w="med" len="med"/>
              </a:ln>
            </p:spPr>
            <p:txBody>
              <a:bodyPr wrap="none" anchor="ctr" anchorCtr="0"/>
              <a:lstStyle/>
              <a:p>
                <a:pPr algn="ctr"/>
                <a:endParaRPr lang="zh-CN" altLang="en-US" dirty="0">
                  <a:latin typeface="Times New Roman" panose="02020603050405020304" pitchFamily="18" charset="0"/>
                </a:endParaRPr>
              </a:p>
            </p:txBody>
          </p:sp>
          <p:cxnSp>
            <p:nvCxnSpPr>
              <p:cNvPr id="96299" name="直接连接符 32"/>
              <p:cNvCxnSpPr>
                <a:stCxn id="96305" idx="1"/>
                <a:endCxn id="96268" idx="1"/>
              </p:cNvCxnSpPr>
              <p:nvPr/>
            </p:nvCxnSpPr>
            <p:spPr>
              <a:xfrm>
                <a:off x="607895" y="3010829"/>
                <a:ext cx="216000" cy="0"/>
              </a:xfrm>
              <a:prstGeom prst="line">
                <a:avLst/>
              </a:prstGeom>
              <a:ln w="12700" cap="flat" cmpd="sng">
                <a:solidFill>
                  <a:srgbClr val="000000"/>
                </a:solidFill>
                <a:prstDash val="solid"/>
                <a:headEnd type="none" w="med" len="med"/>
                <a:tailEnd type="none" w="med" len="med"/>
              </a:ln>
            </p:spPr>
          </p:cxnSp>
          <p:cxnSp>
            <p:nvCxnSpPr>
              <p:cNvPr id="96300" name="直接连接符 33"/>
              <p:cNvCxnSpPr>
                <a:stCxn id="96305" idx="1"/>
                <a:endCxn id="96268" idx="1"/>
              </p:cNvCxnSpPr>
              <p:nvPr/>
            </p:nvCxnSpPr>
            <p:spPr>
              <a:xfrm>
                <a:off x="723977" y="2906749"/>
                <a:ext cx="0" cy="216000"/>
              </a:xfrm>
              <a:prstGeom prst="line">
                <a:avLst/>
              </a:prstGeom>
              <a:ln w="12700" cap="flat" cmpd="sng">
                <a:solidFill>
                  <a:srgbClr val="000000"/>
                </a:solidFill>
                <a:prstDash val="solid"/>
                <a:headEnd type="none" w="med" len="med"/>
                <a:tailEnd type="none" w="med" len="med"/>
              </a:ln>
            </p:spPr>
          </p:cxnSp>
        </p:grpSp>
        <p:sp>
          <p:nvSpPr>
            <p:cNvPr id="96293" name="右大括号 34"/>
            <p:cNvSpPr/>
            <p:nvPr/>
          </p:nvSpPr>
          <p:spPr>
            <a:xfrm rot="5400000">
              <a:off x="3883621" y="1328331"/>
              <a:ext cx="281725" cy="753053"/>
            </a:xfrm>
            <a:prstGeom prst="rightBrace">
              <a:avLst>
                <a:gd name="adj1" fmla="val 48943"/>
                <a:gd name="adj2" fmla="val 51671"/>
              </a:avLst>
            </a:prstGeom>
            <a:noFill/>
            <a:ln w="38100" cap="flat" cmpd="sng">
              <a:solidFill>
                <a:srgbClr val="FF0000"/>
              </a:solidFill>
              <a:prstDash val="solid"/>
              <a:headEnd type="none" w="med" len="med"/>
              <a:tailEnd type="none" w="med" len="med"/>
            </a:ln>
          </p:spPr>
          <p:txBody>
            <a:bodyPr wrap="none" anchor="ctr" anchorCtr="0"/>
            <a:lstStyle/>
            <a:p>
              <a:pPr algn="ctr"/>
              <a:endParaRPr lang="zh-CN" altLang="en-US" dirty="0">
                <a:latin typeface="Times New Roman" panose="02020603050405020304" pitchFamily="18" charset="0"/>
              </a:endParaRPr>
            </a:p>
          </p:txBody>
        </p:sp>
        <p:cxnSp>
          <p:nvCxnSpPr>
            <p:cNvPr id="96294" name="肘形连接符 36"/>
            <p:cNvCxnSpPr>
              <a:stCxn id="96305" idx="1"/>
              <a:endCxn id="96268" idx="1"/>
            </p:cNvCxnSpPr>
            <p:nvPr/>
          </p:nvCxnSpPr>
          <p:spPr>
            <a:xfrm rot="5400000">
              <a:off x="3818875" y="2052849"/>
              <a:ext cx="396000" cy="0"/>
            </a:xfrm>
            <a:prstGeom prst="bentConnector3">
              <a:avLst>
                <a:gd name="adj1" fmla="val 50000"/>
              </a:avLst>
            </a:prstGeom>
            <a:ln w="38100" cap="flat" cmpd="sng">
              <a:solidFill>
                <a:srgbClr val="FF0000"/>
              </a:solidFill>
              <a:prstDash val="solid"/>
              <a:round/>
              <a:headEnd type="none" w="med" len="med"/>
              <a:tailEnd type="triangle" w="med" len="med"/>
            </a:ln>
          </p:spPr>
        </p:cxnSp>
        <p:cxnSp>
          <p:nvCxnSpPr>
            <p:cNvPr id="96295" name="肘形连接符 40"/>
            <p:cNvCxnSpPr>
              <a:stCxn id="96271" idx="3"/>
              <a:endCxn id="96298" idx="2"/>
            </p:cNvCxnSpPr>
            <p:nvPr/>
          </p:nvCxnSpPr>
          <p:spPr>
            <a:xfrm flipV="1">
              <a:off x="3365308" y="2356624"/>
              <a:ext cx="529135" cy="1402329"/>
            </a:xfrm>
            <a:prstGeom prst="bentConnector3">
              <a:avLst>
                <a:gd name="adj1" fmla="val 50000"/>
              </a:avLst>
            </a:prstGeom>
            <a:ln w="38100" cap="flat" cmpd="sng">
              <a:solidFill>
                <a:srgbClr val="FF0000"/>
              </a:solidFill>
              <a:prstDash val="solid"/>
              <a:round/>
              <a:headEnd type="none" w="med" len="med"/>
              <a:tailEnd type="triangle" w="med" len="med"/>
            </a:ln>
          </p:spPr>
        </p:cxnSp>
        <p:cxnSp>
          <p:nvCxnSpPr>
            <p:cNvPr id="96296" name="肘形连接符 45"/>
            <p:cNvCxnSpPr>
              <a:stCxn id="96298" idx="6"/>
              <a:endCxn id="96273" idx="1"/>
            </p:cNvCxnSpPr>
            <p:nvPr/>
          </p:nvCxnSpPr>
          <p:spPr>
            <a:xfrm>
              <a:off x="4171210" y="2356624"/>
              <a:ext cx="2581030" cy="537641"/>
            </a:xfrm>
            <a:prstGeom prst="bentConnector3">
              <a:avLst>
                <a:gd name="adj1" fmla="val 78801"/>
              </a:avLst>
            </a:prstGeom>
            <a:ln w="38100" cap="flat" cmpd="sng">
              <a:solidFill>
                <a:srgbClr val="FF0000"/>
              </a:solidFill>
              <a:prstDash val="solid"/>
              <a:round/>
              <a:headEnd type="none" w="med" len="med"/>
              <a:tailEnd type="triangle" w="med" len="med"/>
            </a:ln>
          </p:spPr>
        </p:cxnSp>
        <p:sp>
          <p:nvSpPr>
            <p:cNvPr id="96297" name="矩形 82960"/>
            <p:cNvSpPr/>
            <p:nvPr/>
          </p:nvSpPr>
          <p:spPr>
            <a:xfrm>
              <a:off x="5771525" y="2393478"/>
              <a:ext cx="492443" cy="461665"/>
            </a:xfrm>
            <a:prstGeom prst="rect">
              <a:avLst/>
            </a:prstGeom>
            <a:noFill/>
            <a:ln w="9525">
              <a:noFill/>
            </a:ln>
          </p:spPr>
          <p:txBody>
            <a:bodyPr wrap="none">
              <a:spAutoFit/>
            </a:bodyPr>
            <a:lstStyle/>
            <a:p>
              <a:r>
                <a:rPr lang="zh-CN" altLang="en-US" sz="2400" dirty="0">
                  <a:latin typeface="Calibri" panose="020F0502020204030204" pitchFamily="34" charset="0"/>
                </a:rPr>
                <a:t>③</a:t>
              </a:r>
              <a:endParaRPr lang="zh-CN" altLang="en-US" sz="2400" dirty="0">
                <a:latin typeface="Times New Roman" panose="02020603050405020304" pitchFamily="18" charset="0"/>
              </a:endParaRPr>
            </a:p>
          </p:txBody>
        </p:sp>
      </p:grpSp>
      <p:grpSp>
        <p:nvGrpSpPr>
          <p:cNvPr id="82969" name="组合 82968"/>
          <p:cNvGrpSpPr/>
          <p:nvPr/>
        </p:nvGrpSpPr>
        <p:grpSpPr>
          <a:xfrm>
            <a:off x="4217988" y="1560513"/>
            <a:ext cx="1423987" cy="1497012"/>
            <a:chOff x="4218508" y="1559898"/>
            <a:chExt cx="1423618" cy="1497381"/>
          </a:xfrm>
        </p:grpSpPr>
        <p:sp>
          <p:nvSpPr>
            <p:cNvPr id="96289" name="右大括号 35"/>
            <p:cNvSpPr/>
            <p:nvPr/>
          </p:nvSpPr>
          <p:spPr>
            <a:xfrm rot="5400000">
              <a:off x="4591128" y="1384966"/>
              <a:ext cx="281725" cy="631578"/>
            </a:xfrm>
            <a:prstGeom prst="rightBrace">
              <a:avLst>
                <a:gd name="adj1" fmla="val 48956"/>
                <a:gd name="adj2" fmla="val 51671"/>
              </a:avLst>
            </a:prstGeom>
            <a:noFill/>
            <a:ln w="38100" cap="flat" cmpd="sng">
              <a:solidFill>
                <a:srgbClr val="FF0000"/>
              </a:solidFill>
              <a:prstDash val="solid"/>
              <a:headEnd type="none" w="med" len="med"/>
              <a:tailEnd type="none" w="med" len="med"/>
            </a:ln>
          </p:spPr>
          <p:txBody>
            <a:bodyPr wrap="none" anchor="ctr" anchorCtr="0"/>
            <a:lstStyle/>
            <a:p>
              <a:pPr algn="ctr"/>
              <a:endParaRPr lang="zh-CN" altLang="en-US" dirty="0">
                <a:latin typeface="Times New Roman" panose="02020603050405020304" pitchFamily="18" charset="0"/>
              </a:endParaRPr>
            </a:p>
          </p:txBody>
        </p:sp>
        <p:cxnSp>
          <p:nvCxnSpPr>
            <p:cNvPr id="96290" name="肘形连接符 80"/>
            <p:cNvCxnSpPr>
              <a:stCxn id="96298" idx="6"/>
              <a:endCxn id="96273" idx="1"/>
            </p:cNvCxnSpPr>
            <p:nvPr/>
          </p:nvCxnSpPr>
          <p:spPr>
            <a:xfrm rot="-5400000" flipH="1">
              <a:off x="4619515" y="1960639"/>
              <a:ext cx="1125431" cy="919781"/>
            </a:xfrm>
            <a:prstGeom prst="bentConnector3">
              <a:avLst>
                <a:gd name="adj1" fmla="val 14329"/>
              </a:avLst>
            </a:prstGeom>
            <a:ln w="38100" cap="flat" cmpd="sng">
              <a:solidFill>
                <a:srgbClr val="FF0000"/>
              </a:solidFill>
              <a:prstDash val="solid"/>
              <a:round/>
              <a:headEnd type="none" w="med" len="med"/>
              <a:tailEnd type="triangle" w="med" len="med"/>
            </a:ln>
          </p:spPr>
        </p:cxnSp>
        <p:sp>
          <p:nvSpPr>
            <p:cNvPr id="96291" name="矩形 82961"/>
            <p:cNvSpPr/>
            <p:nvPr/>
          </p:nvSpPr>
          <p:spPr>
            <a:xfrm>
              <a:off x="4218508" y="2595614"/>
              <a:ext cx="492443" cy="461665"/>
            </a:xfrm>
            <a:prstGeom prst="rect">
              <a:avLst/>
            </a:prstGeom>
            <a:noFill/>
            <a:ln w="9525">
              <a:noFill/>
            </a:ln>
          </p:spPr>
          <p:txBody>
            <a:bodyPr wrap="none">
              <a:spAutoFit/>
            </a:bodyPr>
            <a:lstStyle/>
            <a:p>
              <a:r>
                <a:rPr lang="zh-CN" altLang="en-US" sz="2400" dirty="0">
                  <a:latin typeface="Calibri" panose="020F0502020204030204" pitchFamily="34" charset="0"/>
                </a:rPr>
                <a:t>④</a:t>
              </a:r>
              <a:endParaRPr lang="zh-CN" altLang="en-US" sz="2400" dirty="0">
                <a:latin typeface="Times New Roman" panose="02020603050405020304" pitchFamily="18" charset="0"/>
              </a:endParaRPr>
            </a:p>
          </p:txBody>
        </p:sp>
      </p:grpSp>
      <p:sp>
        <p:nvSpPr>
          <p:cNvPr id="96283" name="矩形 82971"/>
          <p:cNvSpPr/>
          <p:nvPr/>
        </p:nvSpPr>
        <p:spPr>
          <a:xfrm>
            <a:off x="6013450" y="69850"/>
            <a:ext cx="2409825" cy="792163"/>
          </a:xfrm>
          <a:prstGeom prst="rect">
            <a:avLst/>
          </a:prstGeom>
          <a:solidFill>
            <a:schemeClr val="bg1"/>
          </a:solidFill>
          <a:ln w="38100">
            <a:noFill/>
          </a:ln>
        </p:spPr>
        <p:txBody>
          <a:bodyPr wrap="none" anchor="ctr" anchorCtr="0"/>
          <a:lstStyle/>
          <a:p>
            <a:pPr algn="ctr"/>
            <a:endParaRPr lang="zh-CN" altLang="en-US" dirty="0">
              <a:latin typeface="Times New Roman" panose="02020603050405020304" pitchFamily="18" charset="0"/>
            </a:endParaRPr>
          </a:p>
        </p:txBody>
      </p:sp>
      <p:sp>
        <p:nvSpPr>
          <p:cNvPr id="96284" name="Rectangle 2"/>
          <p:cNvSpPr>
            <a:spLocks noGrp="1"/>
          </p:cNvSpPr>
          <p:nvPr>
            <p:ph type="title"/>
          </p:nvPr>
        </p:nvSpPr>
        <p:spPr>
          <a:xfrm>
            <a:off x="6013450" y="96838"/>
            <a:ext cx="2817813" cy="609600"/>
          </a:xfrm>
        </p:spPr>
        <p:txBody>
          <a:bodyPr vert="horz" wrap="square" lIns="91440" tIns="45720" rIns="91440" bIns="45720" anchor="ctr" anchorCtr="0"/>
          <a:lstStyle/>
          <a:p>
            <a:pPr eaLnBrk="1" hangingPunct="1"/>
            <a:r>
              <a:rPr lang="zh-CN" altLang="en-US" sz="2000" dirty="0"/>
              <a:t>页式管理的定位映像机构及其地址的变换过程</a:t>
            </a:r>
          </a:p>
        </p:txBody>
      </p:sp>
      <mc:AlternateContent xmlns:mc="http://schemas.openxmlformats.org/markup-compatibility/2006" xmlns:p14="http://schemas.microsoft.com/office/powerpoint/2010/main">
        <mc:Choice Requires="p14">
          <p:contentPart p14:bwMode="auto" r:id="rId4">
            <p14:nvContentPartPr>
              <p14:cNvPr id="8" name="墨迹 7"/>
              <p14:cNvContentPartPr/>
              <p14:nvPr/>
            </p14:nvContentPartPr>
            <p14:xfrm>
              <a:off x="6489700" y="2895600"/>
              <a:ext cx="190500" cy="19050"/>
            </p14:xfrm>
          </p:contentPart>
        </mc:Choice>
        <mc:Fallback xmlns="">
          <p:pic>
            <p:nvPicPr>
              <p:cNvPr id="8" name="墨迹 7"/>
            </p:nvPicPr>
            <p:blipFill>
              <a:blip r:embed="rId5"/>
            </p:blipFill>
            <p:spPr>
              <a:xfrm>
                <a:off x="6489700" y="2895600"/>
                <a:ext cx="190500" cy="19050"/>
              </a:xfrm>
              <a:prstGeom prst="rect"/>
            </p:spPr>
          </p:pic>
        </mc:Fallback>
      </mc:AlternateContent>
      <mc:AlternateContent xmlns:mc="http://schemas.openxmlformats.org/markup-compatibility/2006" xmlns:p14="http://schemas.microsoft.com/office/powerpoint/2010/main">
        <mc:Choice Requires="p14">
          <p:contentPart p14:bwMode="auto" r:id="rId6">
            <p14:nvContentPartPr>
              <p14:cNvPr id="9" name="墨迹 8"/>
              <p14:cNvContentPartPr/>
              <p14:nvPr/>
            </p14:nvContentPartPr>
            <p14:xfrm>
              <a:off x="6534150" y="2819400"/>
              <a:ext cx="177800" cy="152400"/>
            </p14:xfrm>
          </p:contentPart>
        </mc:Choice>
        <mc:Fallback xmlns="">
          <p:pic>
            <p:nvPicPr>
              <p:cNvPr id="9" name="墨迹 8"/>
            </p:nvPicPr>
            <p:blipFill>
              <a:blip r:embed="rId7"/>
            </p:blipFill>
            <p:spPr>
              <a:xfrm>
                <a:off x="6534150" y="2819400"/>
                <a:ext cx="177800" cy="152400"/>
              </a:xfrm>
              <a:prstGeom prst="rect"/>
            </p:spPr>
          </p:pic>
        </mc:Fallback>
      </mc:AlternateContent>
      <mc:AlternateContent xmlns:mc="http://schemas.openxmlformats.org/markup-compatibility/2006" xmlns:p14="http://schemas.microsoft.com/office/powerpoint/2010/main">
        <mc:Choice Requires="p14">
          <p:contentPart p14:bwMode="auto" r:id="rId8">
            <p14:nvContentPartPr>
              <p14:cNvPr id="14" name="墨迹 13"/>
              <p14:cNvContentPartPr/>
              <p14:nvPr/>
            </p14:nvContentPartPr>
            <p14:xfrm>
              <a:off x="5111750" y="3263900"/>
              <a:ext cx="12700" cy="360"/>
            </p14:xfrm>
          </p:contentPart>
        </mc:Choice>
        <mc:Fallback xmlns="">
          <p:pic>
            <p:nvPicPr>
              <p:cNvPr id="14" name="墨迹 13"/>
            </p:nvPicPr>
            <p:blipFill>
              <a:blip r:embed="rId9"/>
            </p:blipFill>
            <p:spPr>
              <a:xfrm>
                <a:off x="5111750" y="3263900"/>
                <a:ext cx="12700" cy="360"/>
              </a:xfrm>
              <a:prstGeom prst="rect"/>
            </p:spPr>
          </p:pic>
        </mc:Fallback>
      </mc:AlternateContent>
      <mc:AlternateContent xmlns:mc="http://schemas.openxmlformats.org/markup-compatibility/2006" xmlns:p14="http://schemas.microsoft.com/office/powerpoint/2010/main">
        <mc:Choice Requires="p14">
          <p:contentPart p14:bwMode="auto" r:id="rId10">
            <p14:nvContentPartPr>
              <p14:cNvPr id="20" name="墨迹 19"/>
              <p14:cNvContentPartPr/>
              <p14:nvPr/>
            </p14:nvContentPartPr>
            <p14:xfrm>
              <a:off x="5073650" y="2813050"/>
              <a:ext cx="12700" cy="360"/>
            </p14:xfrm>
          </p:contentPart>
        </mc:Choice>
        <mc:Fallback xmlns="">
          <p:pic>
            <p:nvPicPr>
              <p:cNvPr id="20" name="墨迹 19"/>
            </p:nvPicPr>
            <p:blipFill>
              <a:blip r:embed="rId9"/>
            </p:blipFill>
            <p:spPr>
              <a:xfrm>
                <a:off x="5073650" y="2813050"/>
                <a:ext cx="12700" cy="360"/>
              </a:xfrm>
              <a:prstGeom prst="rect"/>
            </p:spPr>
          </p:pic>
        </mc:Fallback>
      </mc:AlternateContent>
    </p:spTree>
    <p:extLst>
      <p:ext uri="{BB962C8B-B14F-4D97-AF65-F5344CB8AC3E}">
        <p14:creationId xmlns:p14="http://schemas.microsoft.com/office/powerpoint/2010/main" val="1634946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2964"/>
                                        </p:tgtEl>
                                        <p:attrNameLst>
                                          <p:attrName>style.visibility</p:attrName>
                                        </p:attrNameLst>
                                      </p:cBhvr>
                                      <p:to>
                                        <p:strVal val="visible"/>
                                      </p:to>
                                    </p:set>
                                    <p:anim calcmode="lin" valueType="num">
                                      <p:cBhvr additive="base">
                                        <p:cTn id="7" dur="500" fill="hold"/>
                                        <p:tgtEl>
                                          <p:spTgt spid="82964"/>
                                        </p:tgtEl>
                                        <p:attrNameLst>
                                          <p:attrName>ppt_x</p:attrName>
                                        </p:attrNameLst>
                                      </p:cBhvr>
                                      <p:tavLst>
                                        <p:tav tm="0">
                                          <p:val>
                                            <p:strVal val="#ppt_x"/>
                                          </p:val>
                                        </p:tav>
                                        <p:tav tm="100000">
                                          <p:val>
                                            <p:strVal val="#ppt_x"/>
                                          </p:val>
                                        </p:tav>
                                      </p:tavLst>
                                    </p:anim>
                                    <p:anim calcmode="lin" valueType="num">
                                      <p:cBhvr additive="base">
                                        <p:cTn id="8" dur="500" fill="hold"/>
                                        <p:tgtEl>
                                          <p:spTgt spid="8296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2968"/>
                                        </p:tgtEl>
                                        <p:attrNameLst>
                                          <p:attrName>style.visibility</p:attrName>
                                        </p:attrNameLst>
                                      </p:cBhvr>
                                      <p:to>
                                        <p:strVal val="visible"/>
                                      </p:to>
                                    </p:set>
                                    <p:anim calcmode="lin" valueType="num">
                                      <p:cBhvr additive="base">
                                        <p:cTn id="13" dur="500" fill="hold"/>
                                        <p:tgtEl>
                                          <p:spTgt spid="82968"/>
                                        </p:tgtEl>
                                        <p:attrNameLst>
                                          <p:attrName>ppt_x</p:attrName>
                                        </p:attrNameLst>
                                      </p:cBhvr>
                                      <p:tavLst>
                                        <p:tav tm="0">
                                          <p:val>
                                            <p:strVal val="#ppt_x"/>
                                          </p:val>
                                        </p:tav>
                                        <p:tav tm="100000">
                                          <p:val>
                                            <p:strVal val="#ppt_x"/>
                                          </p:val>
                                        </p:tav>
                                      </p:tavLst>
                                    </p:anim>
                                    <p:anim calcmode="lin" valueType="num">
                                      <p:cBhvr additive="base">
                                        <p:cTn id="14" dur="500" fill="hold"/>
                                        <p:tgtEl>
                                          <p:spTgt spid="8296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2960"/>
                                        </p:tgtEl>
                                        <p:attrNameLst>
                                          <p:attrName>style.visibility</p:attrName>
                                        </p:attrNameLst>
                                      </p:cBhvr>
                                      <p:to>
                                        <p:strVal val="visible"/>
                                      </p:to>
                                    </p:set>
                                    <p:anim calcmode="lin" valueType="num">
                                      <p:cBhvr additive="base">
                                        <p:cTn id="19" dur="500" fill="hold"/>
                                        <p:tgtEl>
                                          <p:spTgt spid="82960"/>
                                        </p:tgtEl>
                                        <p:attrNameLst>
                                          <p:attrName>ppt_x</p:attrName>
                                        </p:attrNameLst>
                                      </p:cBhvr>
                                      <p:tavLst>
                                        <p:tav tm="0">
                                          <p:val>
                                            <p:strVal val="#ppt_x"/>
                                          </p:val>
                                        </p:tav>
                                        <p:tav tm="100000">
                                          <p:val>
                                            <p:strVal val="#ppt_x"/>
                                          </p:val>
                                        </p:tav>
                                      </p:tavLst>
                                    </p:anim>
                                    <p:anim calcmode="lin" valueType="num">
                                      <p:cBhvr additive="base">
                                        <p:cTn id="20" dur="500" fill="hold"/>
                                        <p:tgtEl>
                                          <p:spTgt spid="8296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82965"/>
                                        </p:tgtEl>
                                        <p:attrNameLst>
                                          <p:attrName>style.visibility</p:attrName>
                                        </p:attrNameLst>
                                      </p:cBhvr>
                                      <p:to>
                                        <p:strVal val="visible"/>
                                      </p:to>
                                    </p:set>
                                    <p:anim calcmode="lin" valueType="num">
                                      <p:cBhvr additive="base">
                                        <p:cTn id="25" dur="500" fill="hold"/>
                                        <p:tgtEl>
                                          <p:spTgt spid="82965"/>
                                        </p:tgtEl>
                                        <p:attrNameLst>
                                          <p:attrName>ppt_x</p:attrName>
                                        </p:attrNameLst>
                                      </p:cBhvr>
                                      <p:tavLst>
                                        <p:tav tm="0">
                                          <p:val>
                                            <p:strVal val="#ppt_x"/>
                                          </p:val>
                                        </p:tav>
                                        <p:tav tm="100000">
                                          <p:val>
                                            <p:strVal val="#ppt_x"/>
                                          </p:val>
                                        </p:tav>
                                      </p:tavLst>
                                    </p:anim>
                                    <p:anim calcmode="lin" valueType="num">
                                      <p:cBhvr additive="base">
                                        <p:cTn id="26" dur="500" fill="hold"/>
                                        <p:tgtEl>
                                          <p:spTgt spid="8296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82966"/>
                                        </p:tgtEl>
                                        <p:attrNameLst>
                                          <p:attrName>style.visibility</p:attrName>
                                        </p:attrNameLst>
                                      </p:cBhvr>
                                      <p:to>
                                        <p:strVal val="visible"/>
                                      </p:to>
                                    </p:set>
                                    <p:anim calcmode="lin" valueType="num">
                                      <p:cBhvr additive="base">
                                        <p:cTn id="31" dur="500" fill="hold"/>
                                        <p:tgtEl>
                                          <p:spTgt spid="82966"/>
                                        </p:tgtEl>
                                        <p:attrNameLst>
                                          <p:attrName>ppt_x</p:attrName>
                                        </p:attrNameLst>
                                      </p:cBhvr>
                                      <p:tavLst>
                                        <p:tav tm="0">
                                          <p:val>
                                            <p:strVal val="#ppt_x"/>
                                          </p:val>
                                        </p:tav>
                                        <p:tav tm="100000">
                                          <p:val>
                                            <p:strVal val="#ppt_x"/>
                                          </p:val>
                                        </p:tav>
                                      </p:tavLst>
                                    </p:anim>
                                    <p:anim calcmode="lin" valueType="num">
                                      <p:cBhvr additive="base">
                                        <p:cTn id="32" dur="500" fill="hold"/>
                                        <p:tgtEl>
                                          <p:spTgt spid="8296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82969"/>
                                        </p:tgtEl>
                                        <p:attrNameLst>
                                          <p:attrName>style.visibility</p:attrName>
                                        </p:attrNameLst>
                                      </p:cBhvr>
                                      <p:to>
                                        <p:strVal val="visible"/>
                                      </p:to>
                                    </p:set>
                                    <p:anim calcmode="lin" valueType="num">
                                      <p:cBhvr additive="base">
                                        <p:cTn id="37" dur="500" fill="hold"/>
                                        <p:tgtEl>
                                          <p:spTgt spid="82969"/>
                                        </p:tgtEl>
                                        <p:attrNameLst>
                                          <p:attrName>ppt_x</p:attrName>
                                        </p:attrNameLst>
                                      </p:cBhvr>
                                      <p:tavLst>
                                        <p:tav tm="0">
                                          <p:val>
                                            <p:strVal val="#ppt_x"/>
                                          </p:val>
                                        </p:tav>
                                        <p:tav tm="100000">
                                          <p:val>
                                            <p:strVal val="#ppt_x"/>
                                          </p:val>
                                        </p:tav>
                                      </p:tavLst>
                                    </p:anim>
                                    <p:anim calcmode="lin" valueType="num">
                                      <p:cBhvr additive="base">
                                        <p:cTn id="38" dur="500" fill="hold"/>
                                        <p:tgtEl>
                                          <p:spTgt spid="8296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960" grpId="0"/>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p:cNvSpPr>
          <p:nvPr>
            <p:ph type="title"/>
          </p:nvPr>
        </p:nvSpPr>
        <p:spPr/>
        <p:txBody>
          <a:bodyPr vert="horz" wrap="square" lIns="91440" tIns="45720" rIns="91440" bIns="45720" anchor="ctr" anchorCtr="0"/>
          <a:lstStyle/>
          <a:p>
            <a:pPr eaLnBrk="1" hangingPunct="1"/>
            <a:r>
              <a:rPr lang="zh-CN" altLang="en-US" dirty="0">
                <a:latin typeface="Times New Roman" panose="02020603050405020304" pitchFamily="18" charset="0"/>
              </a:rPr>
              <a:t>页式管理的优缺点</a:t>
            </a:r>
          </a:p>
        </p:txBody>
      </p:sp>
      <p:sp>
        <p:nvSpPr>
          <p:cNvPr id="97283" name="Rectangle 3"/>
          <p:cNvSpPr>
            <a:spLocks noGrp="1"/>
          </p:cNvSpPr>
          <p:nvPr>
            <p:ph idx="1" hasCustomPrompt="1"/>
          </p:nvPr>
        </p:nvSpPr>
        <p:spPr/>
        <p:txBody>
          <a:bodyPr vert="horz" wrap="square" lIns="91440" tIns="45720" rIns="91440" bIns="45720" anchor="t" anchorCtr="0"/>
          <a:lstStyle/>
          <a:p>
            <a:pPr eaLnBrk="1" hangingPunct="1">
              <a:lnSpc>
                <a:spcPct val="90000"/>
              </a:lnSpc>
              <a:spcBef>
                <a:spcPts val="1800"/>
              </a:spcBef>
            </a:pPr>
            <a:r>
              <a:rPr lang="zh-CN" altLang="en-US" dirty="0">
                <a:solidFill>
                  <a:srgbClr val="FF0000"/>
                </a:solidFill>
              </a:rPr>
              <a:t>优点</a:t>
            </a:r>
          </a:p>
          <a:p>
            <a:pPr lvl="1" eaLnBrk="1" hangingPunct="1">
              <a:lnSpc>
                <a:spcPct val="90000"/>
              </a:lnSpc>
              <a:spcBef>
                <a:spcPts val="1800"/>
              </a:spcBef>
            </a:pPr>
            <a:r>
              <a:rPr lang="zh-CN" altLang="en-US" sz="2800" b="1" dirty="0">
                <a:ea typeface="楷体_GB2312" pitchFamily="49" charset="-122"/>
              </a:rPr>
              <a:t>主存储器的利用率比较高</a:t>
            </a:r>
          </a:p>
          <a:p>
            <a:pPr lvl="1" eaLnBrk="1" hangingPunct="1">
              <a:lnSpc>
                <a:spcPct val="90000"/>
              </a:lnSpc>
              <a:spcBef>
                <a:spcPts val="1800"/>
              </a:spcBef>
            </a:pPr>
            <a:r>
              <a:rPr lang="zh-CN" altLang="en-US" sz="2800" b="1" dirty="0">
                <a:ea typeface="楷体_GB2312" pitchFamily="49" charset="-122"/>
              </a:rPr>
              <a:t>页表相对比较简单</a:t>
            </a:r>
          </a:p>
          <a:p>
            <a:pPr lvl="1" eaLnBrk="1" hangingPunct="1">
              <a:lnSpc>
                <a:spcPct val="90000"/>
              </a:lnSpc>
              <a:spcBef>
                <a:spcPts val="1800"/>
              </a:spcBef>
            </a:pPr>
            <a:r>
              <a:rPr lang="zh-CN" altLang="en-US" sz="2800" b="1" dirty="0">
                <a:ea typeface="楷体_GB2312" pitchFamily="49" charset="-122"/>
              </a:rPr>
              <a:t>地址变换的速度比较快</a:t>
            </a:r>
          </a:p>
          <a:p>
            <a:pPr lvl="1" eaLnBrk="1" hangingPunct="1">
              <a:lnSpc>
                <a:spcPct val="90000"/>
              </a:lnSpc>
              <a:spcBef>
                <a:spcPts val="1800"/>
              </a:spcBef>
            </a:pPr>
            <a:r>
              <a:rPr lang="zh-CN" altLang="en-US" sz="2800" b="1" dirty="0">
                <a:ea typeface="楷体_GB2312" pitchFamily="49" charset="-122"/>
              </a:rPr>
              <a:t>对磁盘的管理比较容易</a:t>
            </a:r>
          </a:p>
          <a:p>
            <a:pPr eaLnBrk="1" hangingPunct="1">
              <a:lnSpc>
                <a:spcPct val="90000"/>
              </a:lnSpc>
              <a:spcBef>
                <a:spcPts val="1800"/>
              </a:spcBef>
            </a:pPr>
            <a:r>
              <a:rPr lang="zh-CN" altLang="en-US" dirty="0">
                <a:solidFill>
                  <a:srgbClr val="FF0000"/>
                </a:solidFill>
              </a:rPr>
              <a:t>缺点</a:t>
            </a:r>
          </a:p>
          <a:p>
            <a:pPr lvl="1" eaLnBrk="1" hangingPunct="1">
              <a:lnSpc>
                <a:spcPct val="90000"/>
              </a:lnSpc>
              <a:spcBef>
                <a:spcPts val="1800"/>
              </a:spcBef>
            </a:pPr>
            <a:r>
              <a:rPr lang="zh-CN" altLang="en-US" sz="2800" b="1" dirty="0">
                <a:ea typeface="楷体_GB2312" pitchFamily="49" charset="-122"/>
              </a:rPr>
              <a:t>程序的模块化性能不好</a:t>
            </a:r>
          </a:p>
          <a:p>
            <a:pPr lvl="1" eaLnBrk="1" hangingPunct="1">
              <a:lnSpc>
                <a:spcPct val="90000"/>
              </a:lnSpc>
              <a:spcBef>
                <a:spcPts val="1800"/>
              </a:spcBef>
            </a:pPr>
            <a:r>
              <a:rPr lang="zh-CN" altLang="en-US" sz="2800" b="1" dirty="0">
                <a:ea typeface="楷体_GB2312" pitchFamily="49" charset="-122"/>
              </a:rPr>
              <a:t>页表很长，需要占用很大的存储空间</a:t>
            </a:r>
          </a:p>
        </p:txBody>
      </p:sp>
    </p:spTree>
    <p:extLst>
      <p:ext uri="{BB962C8B-B14F-4D97-AF65-F5344CB8AC3E}">
        <p14:creationId xmlns:p14="http://schemas.microsoft.com/office/powerpoint/2010/main" val="369588286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p:cNvSpPr>
          <p:nvPr>
            <p:ph type="title"/>
          </p:nvPr>
        </p:nvSpPr>
        <p:spPr/>
        <p:txBody>
          <a:bodyPr vert="horz" wrap="square" lIns="91440" tIns="45720" rIns="91440" bIns="45720" anchor="ctr" anchorCtr="0"/>
          <a:lstStyle/>
          <a:p>
            <a:pPr eaLnBrk="1" hangingPunct="1"/>
            <a:r>
              <a:rPr lang="zh-CN" altLang="en-US" dirty="0">
                <a:latin typeface="Times New Roman" panose="02020603050405020304" pitchFamily="18" charset="0"/>
              </a:rPr>
              <a:t>改进页表法一</a:t>
            </a:r>
          </a:p>
        </p:txBody>
      </p:sp>
      <p:sp>
        <p:nvSpPr>
          <p:cNvPr id="99331" name="Rectangle 3"/>
          <p:cNvSpPr>
            <a:spLocks noGrp="1"/>
          </p:cNvSpPr>
          <p:nvPr>
            <p:ph idx="1" hasCustomPrompt="1"/>
          </p:nvPr>
        </p:nvSpPr>
        <p:spPr/>
        <p:txBody>
          <a:bodyPr vert="horz" wrap="square" lIns="91440" tIns="45720" rIns="91440" bIns="45720" anchor="t" anchorCtr="0"/>
          <a:lstStyle/>
          <a:p>
            <a:pPr eaLnBrk="1" hangingPunct="1"/>
            <a:r>
              <a:rPr lang="zh-CN" altLang="en-US" dirty="0">
                <a:latin typeface="Times New Roman" panose="02020603050405020304" pitchFamily="18" charset="0"/>
              </a:rPr>
              <a:t>页表法</a:t>
            </a:r>
            <a:r>
              <a:rPr lang="zh-CN" altLang="en-US" dirty="0"/>
              <a:t> </a:t>
            </a:r>
          </a:p>
          <a:p>
            <a:pPr eaLnBrk="1" hangingPunct="1"/>
            <a:endParaRPr lang="zh-CN" altLang="en-US" dirty="0"/>
          </a:p>
          <a:p>
            <a:pPr eaLnBrk="1" hangingPunct="1"/>
            <a:endParaRPr lang="zh-CN" altLang="en-US" dirty="0"/>
          </a:p>
          <a:p>
            <a:pPr eaLnBrk="1" hangingPunct="1"/>
            <a:endParaRPr lang="zh-CN" altLang="en-US" dirty="0">
              <a:latin typeface="Times New Roman" panose="02020603050405020304" pitchFamily="18" charset="0"/>
            </a:endParaRPr>
          </a:p>
        </p:txBody>
      </p:sp>
      <p:pic>
        <p:nvPicPr>
          <p:cNvPr id="99332" name="Picture 4"/>
          <p:cNvPicPr>
            <a:picLocks noChangeAspect="1"/>
          </p:cNvPicPr>
          <p:nvPr/>
        </p:nvPicPr>
        <p:blipFill>
          <a:blip r:embed="rId3"/>
          <a:stretch>
            <a:fillRect/>
          </a:stretch>
        </p:blipFill>
        <p:spPr>
          <a:xfrm>
            <a:off x="590550" y="1628775"/>
            <a:ext cx="7764463" cy="4819650"/>
          </a:xfrm>
          <a:prstGeom prst="rect">
            <a:avLst/>
          </a:prstGeom>
          <a:noFill/>
          <a:ln w="9525">
            <a:noFill/>
          </a:ln>
        </p:spPr>
      </p:pic>
      <mc:AlternateContent xmlns:mc="http://schemas.openxmlformats.org/markup-compatibility/2006" xmlns:p14="http://schemas.microsoft.com/office/powerpoint/2010/main">
        <mc:Choice Requires="p14">
          <p:contentPart p14:bwMode="auto" r:id="rId4">
            <p14:nvContentPartPr>
              <p14:cNvPr id="3" name="墨迹 2"/>
              <p14:cNvContentPartPr/>
              <p14:nvPr/>
            </p14:nvContentPartPr>
            <p14:xfrm>
              <a:off x="5797550" y="5314950"/>
              <a:ext cx="12700" cy="360"/>
            </p14:xfrm>
          </p:contentPart>
        </mc:Choice>
        <mc:Fallback xmlns="">
          <p:pic>
            <p:nvPicPr>
              <p:cNvPr id="3" name="墨迹 2"/>
            </p:nvPicPr>
            <p:blipFill>
              <a:blip r:embed="rId5"/>
            </p:blipFill>
            <p:spPr>
              <a:xfrm>
                <a:off x="5797550" y="5314950"/>
                <a:ext cx="12700" cy="360"/>
              </a:xfrm>
              <a:prstGeom prst="rect"/>
            </p:spPr>
          </p:pic>
        </mc:Fallback>
      </mc:AlternateContent>
    </p:spTree>
    <p:extLst>
      <p:ext uri="{BB962C8B-B14F-4D97-AF65-F5344CB8AC3E}">
        <p14:creationId xmlns:p14="http://schemas.microsoft.com/office/powerpoint/2010/main" val="233156333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p:cNvSpPr>
          <p:nvPr>
            <p:ph type="title"/>
          </p:nvPr>
        </p:nvSpPr>
        <p:spPr/>
        <p:txBody>
          <a:bodyPr vert="horz" wrap="square" lIns="91440" tIns="45720" rIns="91440" bIns="45720" anchor="ctr" anchorCtr="0"/>
          <a:lstStyle/>
          <a:p>
            <a:pPr eaLnBrk="1" hangingPunct="1"/>
            <a:r>
              <a:rPr lang="zh-CN" altLang="en-US" sz="3200" dirty="0">
                <a:latin typeface="Times New Roman" panose="02020603050405020304" pitchFamily="18" charset="0"/>
              </a:rPr>
              <a:t>改进页表法</a:t>
            </a:r>
          </a:p>
        </p:txBody>
      </p:sp>
      <p:sp>
        <p:nvSpPr>
          <p:cNvPr id="101379" name="Rectangle 3"/>
          <p:cNvSpPr>
            <a:spLocks noGrp="1"/>
          </p:cNvSpPr>
          <p:nvPr>
            <p:ph idx="1" hasCustomPrompt="1"/>
          </p:nvPr>
        </p:nvSpPr>
        <p:spPr/>
        <p:txBody>
          <a:bodyPr vert="horz" wrap="square" lIns="91440" tIns="45720" rIns="91440" bIns="45720" anchor="t" anchorCtr="0"/>
          <a:lstStyle/>
          <a:p>
            <a:pPr eaLnBrk="1" hangingPunct="1"/>
            <a:r>
              <a:rPr lang="zh-CN" altLang="en-US" dirty="0">
                <a:latin typeface="Times New Roman" panose="02020603050405020304" pitchFamily="18" charset="0"/>
              </a:rPr>
              <a:t>页表法</a:t>
            </a:r>
          </a:p>
          <a:p>
            <a:pPr eaLnBrk="1" hangingPunct="1"/>
            <a:r>
              <a:rPr lang="zh-CN" altLang="en-US" dirty="0">
                <a:latin typeface="Times New Roman" panose="02020603050405020304" pitchFamily="18" charset="0"/>
              </a:rPr>
              <a:t>浪费空间（</a:t>
            </a:r>
            <a:r>
              <a:rPr lang="en-US" altLang="zh-CN" dirty="0">
                <a:latin typeface="Times New Roman" panose="02020603050405020304" pitchFamily="18" charset="0"/>
              </a:rPr>
              <a:t>0</a:t>
            </a:r>
            <a:r>
              <a:rPr lang="zh-CN" altLang="en-US" dirty="0">
                <a:latin typeface="Times New Roman" panose="02020603050405020304" pitchFamily="18" charset="0"/>
              </a:rPr>
              <a:t>空间大）</a:t>
            </a:r>
          </a:p>
          <a:p>
            <a:pPr eaLnBrk="1" hangingPunct="1"/>
            <a:r>
              <a:rPr lang="zh-CN" altLang="en-US" dirty="0">
                <a:solidFill>
                  <a:srgbClr val="FF0000"/>
                </a:solidFill>
                <a:latin typeface="Times New Roman" panose="02020603050405020304" pitchFamily="18" charset="0"/>
              </a:rPr>
              <a:t>解决方法</a:t>
            </a:r>
          </a:p>
          <a:p>
            <a:pPr lvl="1" eaLnBrk="1" hangingPunct="1"/>
            <a:r>
              <a:rPr lang="zh-CN" altLang="en-US" b="1" dirty="0">
                <a:solidFill>
                  <a:srgbClr val="000000"/>
                </a:solidFill>
                <a:latin typeface="楷体_GB2312" pitchFamily="49" charset="-122"/>
                <a:ea typeface="楷体_GB2312" pitchFamily="49" charset="-122"/>
              </a:rPr>
              <a:t>页表中装入位为</a:t>
            </a:r>
            <a:r>
              <a:rPr lang="zh-CN" altLang="en-US" b="1" dirty="0">
                <a:solidFill>
                  <a:srgbClr val="000000"/>
                </a:solidFill>
                <a:latin typeface="Arial" panose="020B0604020202020204" pitchFamily="34" charset="0"/>
                <a:ea typeface="楷体_GB2312" pitchFamily="49" charset="-122"/>
              </a:rPr>
              <a:t>“</a:t>
            </a:r>
            <a:r>
              <a:rPr lang="en-US" altLang="zh-CN" b="1" dirty="0">
                <a:solidFill>
                  <a:srgbClr val="000000"/>
                </a:solidFill>
                <a:latin typeface="楷体_GB2312" pitchFamily="49" charset="-122"/>
                <a:ea typeface="楷体_GB2312" pitchFamily="49" charset="-122"/>
              </a:rPr>
              <a:t>0</a:t>
            </a:r>
            <a:r>
              <a:rPr lang="en-US" altLang="zh-CN" b="1" dirty="0">
                <a:solidFill>
                  <a:srgbClr val="000000"/>
                </a:solidFill>
                <a:latin typeface="Arial" panose="020B0604020202020204" pitchFamily="34" charset="0"/>
                <a:ea typeface="楷体_GB2312" pitchFamily="49" charset="-122"/>
              </a:rPr>
              <a:t>”</a:t>
            </a:r>
            <a:r>
              <a:rPr lang="zh-CN" altLang="en-US" b="1" dirty="0">
                <a:solidFill>
                  <a:srgbClr val="000000"/>
                </a:solidFill>
                <a:latin typeface="楷体_GB2312" pitchFamily="49" charset="-122"/>
                <a:ea typeface="楷体_GB2312" pitchFamily="49" charset="-122"/>
              </a:rPr>
              <a:t>的行，用实页号</a:t>
            </a:r>
            <a:r>
              <a:rPr lang="en-US" altLang="zh-CN" b="1" dirty="0">
                <a:solidFill>
                  <a:srgbClr val="000000"/>
                </a:solidFill>
                <a:latin typeface="楷体_GB2312" pitchFamily="49" charset="-122"/>
                <a:ea typeface="楷体_GB2312" pitchFamily="49" charset="-122"/>
              </a:rPr>
              <a:t>n</a:t>
            </a:r>
            <a:r>
              <a:rPr lang="en-US" altLang="zh-CN" b="1" baseline="-25000" dirty="0">
                <a:solidFill>
                  <a:srgbClr val="000000"/>
                </a:solidFill>
                <a:latin typeface="楷体_GB2312" pitchFamily="49" charset="-122"/>
                <a:ea typeface="楷体_GB2312" pitchFamily="49" charset="-122"/>
              </a:rPr>
              <a:t>v</a:t>
            </a:r>
            <a:r>
              <a:rPr lang="zh-CN" altLang="en-US" b="1" dirty="0">
                <a:solidFill>
                  <a:srgbClr val="000000"/>
                </a:solidFill>
                <a:latin typeface="楷体_GB2312" pitchFamily="49" charset="-122"/>
                <a:ea typeface="楷体_GB2312" pitchFamily="49" charset="-122"/>
              </a:rPr>
              <a:t>字段存放此虚页在辅存中的实地址</a:t>
            </a:r>
          </a:p>
          <a:p>
            <a:pPr eaLnBrk="1" hangingPunct="1"/>
            <a:r>
              <a:rPr lang="zh-CN" altLang="en-US" dirty="0">
                <a:solidFill>
                  <a:srgbClr val="FF0000"/>
                </a:solidFill>
              </a:rPr>
              <a:t>问题</a:t>
            </a:r>
          </a:p>
          <a:p>
            <a:pPr lvl="1" eaLnBrk="1" hangingPunct="1"/>
            <a:r>
              <a:rPr lang="zh-CN" altLang="en-US" b="1" dirty="0">
                <a:solidFill>
                  <a:srgbClr val="000000"/>
                </a:solidFill>
                <a:latin typeface="楷体_GB2312" pitchFamily="49" charset="-122"/>
                <a:ea typeface="楷体_GB2312" pitchFamily="49" charset="-122"/>
              </a:rPr>
              <a:t>辅存实页号位数和虚页号字段的位数差距大，存在问题</a:t>
            </a:r>
          </a:p>
          <a:p>
            <a:pPr eaLnBrk="1" hangingPunct="1"/>
            <a:endParaRPr lang="zh-CN" altLang="en-US" dirty="0"/>
          </a:p>
        </p:txBody>
      </p:sp>
    </p:spTree>
    <p:extLst>
      <p:ext uri="{BB962C8B-B14F-4D97-AF65-F5344CB8AC3E}">
        <p14:creationId xmlns:p14="http://schemas.microsoft.com/office/powerpoint/2010/main" val="96299586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页脚占位符 4"/>
          <p:cNvSpPr txBox="1">
            <a:spLocks noGrp="1"/>
          </p:cNvSpPr>
          <p:nvPr>
            <p:ph type="ftr" sz="quarter"/>
          </p:nvPr>
        </p:nvSpPr>
        <p:spPr>
          <a:xfrm>
            <a:off x="4229100" y="6477000"/>
            <a:ext cx="3962400" cy="304800"/>
          </a:xfrm>
          <a:prstGeom prst="rect">
            <a:avLst/>
          </a:prstGeom>
          <a:noFill/>
          <a:ln w="9525">
            <a:noFill/>
          </a:ln>
        </p:spPr>
        <p:txBody>
          <a:bodyPr/>
          <a:lstStyle>
            <a:lvl1pPr marL="0" lvl="0"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defRPr>
            </a:lvl1pPr>
            <a:lvl2pPr marL="457200" lvl="1"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2pPr>
            <a:lvl3pPr marL="914400" lvl="2"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3pPr>
            <a:lvl4pPr marL="1371600" lvl="3"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4pPr>
            <a:lvl5pPr marL="1828800" lvl="4"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5pPr>
          </a:lstStyle>
          <a:p>
            <a:pPr lvl="0"/>
            <a:r>
              <a:rPr lang="en-US" altLang="zh-CN" sz="1000" dirty="0">
                <a:solidFill>
                  <a:schemeClr val="hlink"/>
                </a:solidFill>
                <a:latin typeface="Verdana" panose="020B0604030504040204" pitchFamily="34" charset="0"/>
                <a:ea typeface="Gulim" pitchFamily="34" charset="-127"/>
              </a:rPr>
              <a:t>Harbin Engineering University</a:t>
            </a:r>
          </a:p>
        </p:txBody>
      </p:sp>
      <p:sp>
        <p:nvSpPr>
          <p:cNvPr id="102403" name="Rectangle 2"/>
          <p:cNvSpPr>
            <a:spLocks noGrp="1"/>
          </p:cNvSpPr>
          <p:nvPr>
            <p:ph type="title"/>
          </p:nvPr>
        </p:nvSpPr>
        <p:spPr/>
        <p:txBody>
          <a:bodyPr vert="horz" wrap="square" lIns="91440" tIns="45720" rIns="91440" bIns="45720" anchor="ctr" anchorCtr="0"/>
          <a:lstStyle/>
          <a:p>
            <a:pPr eaLnBrk="1" hangingPunct="1"/>
            <a:r>
              <a:rPr lang="zh-CN" altLang="en-US" dirty="0">
                <a:latin typeface="Times New Roman" panose="02020603050405020304" pitchFamily="18" charset="0"/>
              </a:rPr>
              <a:t>改进页表法一</a:t>
            </a:r>
          </a:p>
        </p:txBody>
      </p:sp>
      <p:sp>
        <p:nvSpPr>
          <p:cNvPr id="102404" name="Rectangle 3"/>
          <p:cNvSpPr>
            <a:spLocks noGrp="1"/>
          </p:cNvSpPr>
          <p:nvPr>
            <p:ph idx="1" hasCustomPrompt="1"/>
          </p:nvPr>
        </p:nvSpPr>
        <p:spPr/>
        <p:txBody>
          <a:bodyPr vert="horz" wrap="square" lIns="91440" tIns="45720" rIns="91440" bIns="45720" anchor="t" anchorCtr="0"/>
          <a:lstStyle/>
          <a:p>
            <a:pPr eaLnBrk="1" hangingPunct="1"/>
            <a:r>
              <a:rPr lang="zh-CN" altLang="en-US" dirty="0">
                <a:latin typeface="Times New Roman" panose="02020603050405020304" pitchFamily="18" charset="0"/>
              </a:rPr>
              <a:t>相联目录表法</a:t>
            </a:r>
          </a:p>
          <a:p>
            <a:pPr lvl="1" eaLnBrk="1" hangingPunct="1"/>
            <a:r>
              <a:rPr lang="zh-CN" altLang="en-US" sz="2800" b="1" dirty="0">
                <a:latin typeface="Times New Roman" panose="02020603050405020304" pitchFamily="18" charset="0"/>
                <a:ea typeface="楷体_GB2312" pitchFamily="49" charset="-122"/>
              </a:rPr>
              <a:t>把页表压缩成只存放已装入主存的那些虚页</a:t>
            </a:r>
          </a:p>
        </p:txBody>
      </p:sp>
      <p:graphicFrame>
        <p:nvGraphicFramePr>
          <p:cNvPr id="102405" name="Object 4"/>
          <p:cNvGraphicFramePr>
            <a:graphicFrameLocks noChangeAspect="1"/>
          </p:cNvGraphicFramePr>
          <p:nvPr/>
        </p:nvGraphicFramePr>
        <p:xfrm>
          <a:off x="436563" y="2112963"/>
          <a:ext cx="4343400" cy="601662"/>
        </p:xfrm>
        <a:graphic>
          <a:graphicData uri="http://schemas.openxmlformats.org/presentationml/2006/ole">
            <mc:AlternateContent xmlns:mc="http://schemas.openxmlformats.org/markup-compatibility/2006">
              <mc:Choice xmlns:v="urn:schemas-microsoft-com:vml" Requires="v">
                <p:oleObj spid="_x0000_s10244" r:id="rId4" imgW="1739900" imgH="241300" progId="Equation.3">
                  <p:embed/>
                </p:oleObj>
              </mc:Choice>
              <mc:Fallback>
                <p:oleObj r:id="rId4" imgW="1739900" imgH="241300" progId="Equation.3">
                  <p:embed/>
                  <p:pic>
                    <p:nvPicPr>
                      <p:cNvPr id="102405" name="Object 4"/>
                      <p:cNvPicPr/>
                      <p:nvPr/>
                    </p:nvPicPr>
                    <p:blipFill>
                      <a:blip r:embed="rId5"/>
                      <a:stretch>
                        <a:fillRect/>
                      </a:stretch>
                    </p:blipFill>
                    <p:spPr>
                      <a:xfrm>
                        <a:off x="436563" y="2112963"/>
                        <a:ext cx="4343400" cy="601662"/>
                      </a:xfrm>
                      <a:prstGeom prst="rect">
                        <a:avLst/>
                      </a:prstGeom>
                      <a:noFill/>
                      <a:ln w="38100">
                        <a:noFill/>
                        <a:miter/>
                      </a:ln>
                    </p:spPr>
                  </p:pic>
                </p:oleObj>
              </mc:Fallback>
            </mc:AlternateContent>
          </a:graphicData>
        </a:graphic>
      </p:graphicFrame>
      <p:pic>
        <p:nvPicPr>
          <p:cNvPr id="102406" name="Picture 5"/>
          <p:cNvPicPr>
            <a:picLocks noChangeAspect="1"/>
          </p:cNvPicPr>
          <p:nvPr/>
        </p:nvPicPr>
        <p:blipFill>
          <a:blip r:embed="rId6"/>
          <a:stretch>
            <a:fillRect/>
          </a:stretch>
        </p:blipFill>
        <p:spPr>
          <a:xfrm>
            <a:off x="1000125" y="2632075"/>
            <a:ext cx="6945313" cy="4225925"/>
          </a:xfrm>
          <a:prstGeom prst="rect">
            <a:avLst/>
          </a:prstGeom>
          <a:noFill/>
          <a:ln w="9525">
            <a:noFill/>
          </a:ln>
        </p:spPr>
      </p:pic>
      <mc:AlternateContent xmlns:mc="http://schemas.openxmlformats.org/markup-compatibility/2006" xmlns:p14="http://schemas.microsoft.com/office/powerpoint/2010/main">
        <mc:Choice Requires="p14">
          <p:contentPart p14:bwMode="auto" r:id="rId7">
            <p14:nvContentPartPr>
              <p14:cNvPr id="3" name="墨迹 2"/>
              <p14:cNvContentPartPr/>
              <p14:nvPr/>
            </p14:nvContentPartPr>
            <p14:xfrm>
              <a:off x="3035300" y="2559050"/>
              <a:ext cx="190500" cy="360"/>
            </p14:xfrm>
          </p:contentPart>
        </mc:Choice>
        <mc:Fallback xmlns="">
          <p:pic>
            <p:nvPicPr>
              <p:cNvPr id="3" name="墨迹 2"/>
            </p:nvPicPr>
            <p:blipFill>
              <a:blip r:embed="rId8"/>
            </p:blipFill>
            <p:spPr>
              <a:xfrm>
                <a:off x="3035300" y="2559050"/>
                <a:ext cx="190500" cy="360"/>
              </a:xfrm>
              <a:prstGeom prst="rect"/>
            </p:spPr>
          </p:pic>
        </mc:Fallback>
      </mc:AlternateContent>
    </p:spTree>
    <p:extLst>
      <p:ext uri="{BB962C8B-B14F-4D97-AF65-F5344CB8AC3E}">
        <p14:creationId xmlns:p14="http://schemas.microsoft.com/office/powerpoint/2010/main" val="64280147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3"/>
          <p:cNvSpPr>
            <a:spLocks noGrp="1"/>
          </p:cNvSpPr>
          <p:nvPr>
            <p:ph idx="1" hasCustomPrompt="1"/>
          </p:nvPr>
        </p:nvSpPr>
        <p:spPr>
          <a:xfrm>
            <a:off x="452438" y="877888"/>
            <a:ext cx="8229600" cy="5786437"/>
          </a:xfrm>
        </p:spPr>
        <p:txBody>
          <a:bodyPr vert="horz" wrap="square" lIns="91440" tIns="45720" rIns="91440" bIns="45720" anchor="t" anchorCtr="0"/>
          <a:lstStyle/>
          <a:p>
            <a:pPr eaLnBrk="1" hangingPunct="1"/>
            <a:r>
              <a:rPr lang="zh-CN" altLang="en-US" dirty="0"/>
              <a:t>按</a:t>
            </a:r>
            <a:r>
              <a:rPr lang="zh-CN" altLang="en-US" dirty="0">
                <a:solidFill>
                  <a:srgbClr val="FF0000"/>
                </a:solidFill>
              </a:rPr>
              <a:t>地址访问</a:t>
            </a:r>
            <a:r>
              <a:rPr lang="zh-CN" altLang="en-US" dirty="0"/>
              <a:t>的随机存储器</a:t>
            </a:r>
          </a:p>
          <a:p>
            <a:pPr lvl="1" eaLnBrk="1" hangingPunct="1">
              <a:spcBef>
                <a:spcPts val="1800"/>
              </a:spcBef>
            </a:pPr>
            <a:r>
              <a:rPr lang="zh-CN" altLang="en-US" b="1" dirty="0">
                <a:ea typeface="楷体_GB2312" pitchFamily="49" charset="-122"/>
              </a:rPr>
              <a:t>在一个存储周期里只能按给出的一个地址访问其存储单元</a:t>
            </a:r>
          </a:p>
          <a:p>
            <a:pPr eaLnBrk="1" hangingPunct="1">
              <a:spcBef>
                <a:spcPts val="1800"/>
              </a:spcBef>
            </a:pPr>
            <a:r>
              <a:rPr lang="zh-CN" altLang="en-US" dirty="0"/>
              <a:t>按</a:t>
            </a:r>
            <a:r>
              <a:rPr lang="zh-CN" altLang="en-US" dirty="0">
                <a:solidFill>
                  <a:srgbClr val="FF0000"/>
                </a:solidFill>
              </a:rPr>
              <a:t>内容访问</a:t>
            </a:r>
            <a:r>
              <a:rPr lang="zh-CN" altLang="en-US" dirty="0"/>
              <a:t>的相联存储器</a:t>
            </a:r>
          </a:p>
          <a:p>
            <a:pPr lvl="1" eaLnBrk="1" hangingPunct="1">
              <a:spcBef>
                <a:spcPts val="1800"/>
              </a:spcBef>
            </a:pPr>
            <a:r>
              <a:rPr lang="zh-CN" altLang="en-US" b="1" dirty="0">
                <a:latin typeface="楷体_GB2312" pitchFamily="49" charset="-122"/>
                <a:ea typeface="楷体_GB2312" pitchFamily="49" charset="-122"/>
              </a:rPr>
              <a:t>在一个存储周期里能将给定的</a:t>
            </a:r>
            <a:r>
              <a:rPr lang="en-US" altLang="zh-CN" b="1" dirty="0">
                <a:latin typeface="楷体_GB2312" pitchFamily="49" charset="-122"/>
                <a:ea typeface="楷体_GB2312" pitchFamily="49" charset="-122"/>
              </a:rPr>
              <a:t>n</a:t>
            </a:r>
            <a:r>
              <a:rPr lang="en-US" altLang="zh-CN" b="1" baseline="-25000" dirty="0">
                <a:latin typeface="楷体_GB2312" pitchFamily="49" charset="-122"/>
                <a:ea typeface="楷体_GB2312" pitchFamily="49" charset="-122"/>
              </a:rPr>
              <a:t>v</a:t>
            </a:r>
            <a:r>
              <a:rPr lang="zh-CN" altLang="en-US" b="1" dirty="0">
                <a:latin typeface="楷体_GB2312" pitchFamily="49" charset="-122"/>
                <a:ea typeface="楷体_GB2312" pitchFamily="49" charset="-122"/>
              </a:rPr>
              <a:t>同时与目录表中全部</a:t>
            </a:r>
            <a:r>
              <a:rPr lang="en-US" altLang="zh-CN" b="1" dirty="0">
                <a:latin typeface="楷体_GB2312" pitchFamily="49" charset="-122"/>
                <a:ea typeface="楷体_GB2312" pitchFamily="49" charset="-122"/>
              </a:rPr>
              <a:t>2</a:t>
            </a:r>
            <a:r>
              <a:rPr lang="en-US" altLang="zh-CN" b="1" baseline="30000" dirty="0">
                <a:latin typeface="楷体_GB2312" pitchFamily="49" charset="-122"/>
                <a:ea typeface="楷体_GB2312" pitchFamily="49" charset="-122"/>
              </a:rPr>
              <a:t>n</a:t>
            </a:r>
            <a:r>
              <a:rPr lang="en-US" altLang="zh-CN" b="1" baseline="15000" dirty="0">
                <a:latin typeface="楷体_GB2312" pitchFamily="49" charset="-122"/>
                <a:ea typeface="楷体_GB2312" pitchFamily="49" charset="-122"/>
              </a:rPr>
              <a:t>v</a:t>
            </a:r>
            <a:r>
              <a:rPr lang="zh-CN" altLang="en-US" b="1" dirty="0">
                <a:latin typeface="楷体_GB2312" pitchFamily="49" charset="-122"/>
                <a:ea typeface="楷体_GB2312" pitchFamily="49" charset="-122"/>
              </a:rPr>
              <a:t>单元对应的</a:t>
            </a:r>
            <a:r>
              <a:rPr lang="zh-CN" altLang="en-US" b="1" dirty="0">
                <a:solidFill>
                  <a:srgbClr val="FF0000"/>
                </a:solidFill>
                <a:latin typeface="楷体_GB2312" pitchFamily="49" charset="-122"/>
                <a:ea typeface="楷体_GB2312" pitchFamily="49" charset="-122"/>
              </a:rPr>
              <a:t>虚页号字段内容</a:t>
            </a:r>
            <a:r>
              <a:rPr lang="zh-CN" altLang="en-US" b="1" dirty="0">
                <a:latin typeface="楷体_GB2312" pitchFamily="49" charset="-122"/>
                <a:ea typeface="楷体_GB2312" pitchFamily="49" charset="-122"/>
              </a:rPr>
              <a:t>进行比较，进行相联查找</a:t>
            </a:r>
          </a:p>
          <a:p>
            <a:pPr lvl="1" eaLnBrk="1" hangingPunct="1">
              <a:spcBef>
                <a:spcPts val="1800"/>
              </a:spcBef>
            </a:pPr>
            <a:r>
              <a:rPr lang="en-US" altLang="zh-CN" b="1" dirty="0">
                <a:latin typeface="楷体_GB2312" pitchFamily="49" charset="-122"/>
                <a:ea typeface="楷体_GB2312" pitchFamily="49" charset="-122"/>
              </a:rPr>
              <a:t>2</a:t>
            </a:r>
            <a:r>
              <a:rPr lang="en-US" altLang="zh-CN" b="1" baseline="30000" dirty="0">
                <a:latin typeface="楷体_GB2312" pitchFamily="49" charset="-122"/>
                <a:ea typeface="楷体_GB2312" pitchFamily="49" charset="-122"/>
              </a:rPr>
              <a:t>n</a:t>
            </a:r>
            <a:r>
              <a:rPr lang="en-US" altLang="zh-CN" b="1" baseline="15000" dirty="0">
                <a:latin typeface="楷体_GB2312" pitchFamily="49" charset="-122"/>
                <a:ea typeface="楷体_GB2312" pitchFamily="49" charset="-122"/>
              </a:rPr>
              <a:t>v</a:t>
            </a:r>
            <a:r>
              <a:rPr lang="zh-CN" altLang="en-US" b="1" dirty="0">
                <a:latin typeface="楷体_GB2312" pitchFamily="49" charset="-122"/>
                <a:ea typeface="楷体_GB2312" pitchFamily="49" charset="-122"/>
              </a:rPr>
              <a:t>行的相联目录表代价过高，虚拟存储器一般不直接用目录表来存储全部虚页号与实页号的对应关系</a:t>
            </a:r>
          </a:p>
        </p:txBody>
      </p:sp>
      <p:sp>
        <p:nvSpPr>
          <p:cNvPr id="104451" name="Rectangle 2"/>
          <p:cNvSpPr>
            <a:spLocks noGrp="1"/>
          </p:cNvSpPr>
          <p:nvPr>
            <p:ph type="title"/>
          </p:nvPr>
        </p:nvSpPr>
        <p:spPr/>
        <p:txBody>
          <a:bodyPr vert="horz" wrap="square" lIns="91440" tIns="45720" rIns="91440" bIns="45720" anchor="ctr" anchorCtr="0"/>
          <a:lstStyle/>
          <a:p>
            <a:pPr eaLnBrk="1" hangingPunct="1"/>
            <a:r>
              <a:rPr lang="zh-CN" altLang="en-US" dirty="0">
                <a:latin typeface="Times New Roman" panose="02020603050405020304" pitchFamily="18" charset="0"/>
              </a:rPr>
              <a:t>改进页表法一</a:t>
            </a:r>
          </a:p>
        </p:txBody>
      </p:sp>
    </p:spTree>
    <p:extLst>
      <p:ext uri="{BB962C8B-B14F-4D97-AF65-F5344CB8AC3E}">
        <p14:creationId xmlns:p14="http://schemas.microsoft.com/office/powerpoint/2010/main" val="194168054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p:cNvSpPr>
            <a:spLocks noGrp="1"/>
          </p:cNvSpPr>
          <p:nvPr>
            <p:ph type="title"/>
          </p:nvPr>
        </p:nvSpPr>
        <p:spPr>
          <a:xfrm>
            <a:off x="590550" y="69850"/>
            <a:ext cx="8478838" cy="609600"/>
          </a:xfrm>
        </p:spPr>
        <p:txBody>
          <a:bodyPr vert="horz" wrap="square" lIns="91440" tIns="45720" rIns="91440" bIns="45720" anchor="ctr" anchorCtr="0"/>
          <a:lstStyle/>
          <a:p>
            <a:pPr eaLnBrk="1" hangingPunct="1"/>
            <a:r>
              <a:rPr lang="zh-CN" altLang="en-US" dirty="0">
                <a:latin typeface="Times New Roman" panose="02020603050405020304" pitchFamily="18" charset="0"/>
              </a:rPr>
              <a:t>改进页表法二</a:t>
            </a:r>
          </a:p>
        </p:txBody>
      </p:sp>
      <p:sp>
        <p:nvSpPr>
          <p:cNvPr id="181251" name="Rectangle 3"/>
          <p:cNvSpPr>
            <a:spLocks noGrp="1" noChangeArrowheads="1"/>
          </p:cNvSpPr>
          <p:nvPr>
            <p:ph idx="1" hasCustomPrompt="1"/>
          </p:nvPr>
        </p:nvSpPr>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20000"/>
              </a:spcBef>
              <a:spcAft>
                <a:spcPct val="0"/>
              </a:spcAft>
              <a:buClr>
                <a:schemeClr val="tx1"/>
              </a:buClr>
              <a:buSzTx/>
              <a:buNone/>
              <a:defRPr/>
            </a:pPr>
            <a:r>
              <a:rPr kumimoji="0" lang="zh-CN" altLang="en-US" sz="2800" b="1" i="0" u="none" strike="noStrike" kern="1200" cap="none" spc="0" normalizeH="0" baseline="0" noProof="0" dirty="0">
                <a:ln>
                  <a:noFill/>
                </a:ln>
                <a:solidFill>
                  <a:schemeClr val="accent2">
                    <a:lumMod val="50000"/>
                  </a:schemeClr>
                </a:solidFill>
                <a:effectLst/>
                <a:uLnTx/>
                <a:uFillTx/>
                <a:latin typeface="+mn-lt"/>
                <a:ea typeface="+mn-ea"/>
                <a:cs typeface="+mn-cs"/>
              </a:rPr>
              <a:t>快慢表层次</a:t>
            </a:r>
          </a:p>
        </p:txBody>
      </p:sp>
      <p:pic>
        <p:nvPicPr>
          <p:cNvPr id="183300" name="Picture 6"/>
          <p:cNvPicPr>
            <a:picLocks noChangeAspect="1"/>
          </p:cNvPicPr>
          <p:nvPr/>
        </p:nvPicPr>
        <p:blipFill>
          <a:blip r:embed="rId2"/>
          <a:stretch>
            <a:fillRect/>
          </a:stretch>
        </p:blipFill>
        <p:spPr>
          <a:xfrm>
            <a:off x="1382713" y="1522413"/>
            <a:ext cx="5903912" cy="4973637"/>
          </a:xfrm>
          <a:prstGeom prst="rect">
            <a:avLst/>
          </a:prstGeom>
          <a:noFill/>
          <a:ln w="9525">
            <a:noFill/>
          </a:ln>
        </p:spPr>
      </p:pic>
      <p:sp>
        <p:nvSpPr>
          <p:cNvPr id="2" name="文本框 1"/>
          <p:cNvSpPr txBox="1"/>
          <p:nvPr/>
        </p:nvSpPr>
        <p:spPr>
          <a:xfrm>
            <a:off x="3962400" y="5534025"/>
            <a:ext cx="5181600" cy="1323975"/>
          </a:xfrm>
          <a:prstGeom prst="rect">
            <a:avLst/>
          </a:prstGeom>
          <a:solidFill>
            <a:schemeClr val="bg1"/>
          </a:solidFill>
          <a:ln w="9525">
            <a:noFill/>
          </a:ln>
        </p:spPr>
        <p:txBody>
          <a:bodyPr>
            <a:spAutoFit/>
          </a:bodyPr>
          <a:lstStyle/>
          <a:p>
            <a:r>
              <a:rPr lang="zh-CN" altLang="en-US" sz="2000" dirty="0">
                <a:solidFill>
                  <a:srgbClr val="0000CC"/>
                </a:solidFill>
                <a:latin typeface="Times New Roman" panose="02020603050405020304" pitchFamily="18" charset="0"/>
              </a:rPr>
              <a:t>（</a:t>
            </a:r>
            <a:r>
              <a:rPr lang="en-US" altLang="zh-CN" sz="2000" dirty="0">
                <a:solidFill>
                  <a:srgbClr val="0000CC"/>
                </a:solidFill>
                <a:latin typeface="Times New Roman" panose="02020603050405020304" pitchFamily="18" charset="0"/>
              </a:rPr>
              <a:t>1</a:t>
            </a:r>
            <a:r>
              <a:rPr lang="zh-CN" altLang="en-US" sz="2000" dirty="0">
                <a:solidFill>
                  <a:srgbClr val="0000CC"/>
                </a:solidFill>
                <a:latin typeface="Times New Roman" panose="02020603050405020304" pitchFamily="18" charset="0"/>
              </a:rPr>
              <a:t>）同时查快表和慢表</a:t>
            </a:r>
            <a:endParaRPr lang="en-US" altLang="zh-CN" sz="2000" dirty="0">
              <a:solidFill>
                <a:srgbClr val="0000CC"/>
              </a:solidFill>
              <a:latin typeface="Times New Roman" panose="02020603050405020304" pitchFamily="18" charset="0"/>
            </a:endParaRPr>
          </a:p>
          <a:p>
            <a:r>
              <a:rPr lang="zh-CN" altLang="en-US" sz="2000" dirty="0">
                <a:solidFill>
                  <a:srgbClr val="0000CC"/>
                </a:solidFill>
                <a:latin typeface="Times New Roman" panose="02020603050405020304" pitchFamily="18" charset="0"/>
              </a:rPr>
              <a:t>（</a:t>
            </a:r>
            <a:r>
              <a:rPr lang="en-US" altLang="zh-CN" sz="2000" dirty="0">
                <a:solidFill>
                  <a:srgbClr val="0000CC"/>
                </a:solidFill>
                <a:latin typeface="Times New Roman" panose="02020603050405020304" pitchFamily="18" charset="0"/>
              </a:rPr>
              <a:t>2</a:t>
            </a:r>
            <a:r>
              <a:rPr lang="zh-CN" altLang="en-US" sz="2000" dirty="0">
                <a:solidFill>
                  <a:srgbClr val="0000CC"/>
                </a:solidFill>
                <a:latin typeface="Times New Roman" panose="02020603050405020304" pitchFamily="18" charset="0"/>
              </a:rPr>
              <a:t>）若在快表查到，立即终止查慢表，此时主存速度几乎没有下降</a:t>
            </a:r>
            <a:endParaRPr lang="en-US" altLang="zh-CN" sz="2000" dirty="0">
              <a:solidFill>
                <a:srgbClr val="0000CC"/>
              </a:solidFill>
              <a:latin typeface="Times New Roman" panose="02020603050405020304" pitchFamily="18" charset="0"/>
            </a:endParaRPr>
          </a:p>
          <a:p>
            <a:r>
              <a:rPr lang="zh-CN" altLang="en-US" sz="2000" dirty="0">
                <a:solidFill>
                  <a:srgbClr val="0000CC"/>
                </a:solidFill>
                <a:latin typeface="Times New Roman" panose="02020603050405020304" pitchFamily="18" charset="0"/>
              </a:rPr>
              <a:t>（</a:t>
            </a:r>
            <a:r>
              <a:rPr lang="en-US" altLang="zh-CN" sz="2000" dirty="0">
                <a:solidFill>
                  <a:srgbClr val="0000CC"/>
                </a:solidFill>
                <a:latin typeface="Times New Roman" panose="02020603050405020304" pitchFamily="18" charset="0"/>
              </a:rPr>
              <a:t>3</a:t>
            </a:r>
            <a:r>
              <a:rPr lang="zh-CN" altLang="en-US" sz="2000" dirty="0">
                <a:solidFill>
                  <a:srgbClr val="0000CC"/>
                </a:solidFill>
                <a:latin typeface="Times New Roman" panose="02020603050405020304" pitchFamily="18" charset="0"/>
              </a:rPr>
              <a:t>）若快表的命中率不高，系统效率会下降</a:t>
            </a:r>
          </a:p>
        </p:txBody>
      </p:sp>
      <mc:AlternateContent xmlns:mc="http://schemas.openxmlformats.org/markup-compatibility/2006" xmlns:p14="http://schemas.microsoft.com/office/powerpoint/2010/main">
        <mc:Choice Requires="p14">
          <p:contentPart p14:bwMode="auto" r:id="rId3">
            <p14:nvContentPartPr>
              <p14:cNvPr id="3" name="墨迹 2"/>
              <p14:cNvContentPartPr/>
              <p14:nvPr/>
            </p14:nvContentPartPr>
            <p14:xfrm>
              <a:off x="5568950" y="3206750"/>
              <a:ext cx="1606550" cy="19050"/>
            </p14:xfrm>
          </p:contentPart>
        </mc:Choice>
        <mc:Fallback xmlns="">
          <p:pic>
            <p:nvPicPr>
              <p:cNvPr id="3" name="墨迹 2"/>
            </p:nvPicPr>
            <p:blipFill>
              <a:blip r:embed="rId4"/>
            </p:blipFill>
            <p:spPr>
              <a:xfrm>
                <a:off x="5568950" y="3206750"/>
                <a:ext cx="1606550" cy="19050"/>
              </a:xfrm>
              <a:prstGeom prst="rect"/>
            </p:spPr>
          </p:pic>
        </mc:Fallback>
      </mc:AlternateContent>
    </p:spTree>
    <p:extLst>
      <p:ext uri="{BB962C8B-B14F-4D97-AF65-F5344CB8AC3E}">
        <p14:creationId xmlns:p14="http://schemas.microsoft.com/office/powerpoint/2010/main" val="2777654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p:cNvSpPr>
          <p:nvPr>
            <p:ph type="title"/>
          </p:nvPr>
        </p:nvSpPr>
        <p:spPr/>
        <p:txBody>
          <a:bodyPr vert="horz" wrap="square" lIns="91440" tIns="45720" rIns="91440" bIns="45720" anchor="ctr" anchorCtr="0"/>
          <a:lstStyle/>
          <a:p>
            <a:pPr eaLnBrk="1" hangingPunct="1"/>
            <a:r>
              <a:rPr lang="zh-CN" altLang="en-US" dirty="0">
                <a:latin typeface="Times New Roman" panose="02020603050405020304" pitchFamily="18" charset="0"/>
              </a:rPr>
              <a:t>改进页表法二</a:t>
            </a:r>
          </a:p>
        </p:txBody>
      </p:sp>
      <p:sp>
        <p:nvSpPr>
          <p:cNvPr id="174083" name="Rectangle 3"/>
          <p:cNvSpPr>
            <a:spLocks noGrp="1" noChangeArrowheads="1"/>
          </p:cNvSpPr>
          <p:nvPr>
            <p:ph idx="1" hasCustomPrompt="1"/>
          </p:nvPr>
        </p:nvSpPr>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20000"/>
              </a:spcBef>
              <a:spcAft>
                <a:spcPct val="0"/>
              </a:spcAft>
              <a:buClr>
                <a:schemeClr val="tx1"/>
              </a:buClr>
              <a:buSzTx/>
              <a:buNone/>
              <a:defRPr/>
            </a:pPr>
            <a:r>
              <a:rPr kumimoji="0" lang="zh-CN" altLang="en-US" sz="2800" b="1" i="0" u="none" strike="noStrike" kern="1200" cap="none" spc="0" normalizeH="0" baseline="0" noProof="0" dirty="0">
                <a:ln>
                  <a:noFill/>
                </a:ln>
                <a:solidFill>
                  <a:schemeClr val="accent2">
                    <a:lumMod val="50000"/>
                  </a:schemeClr>
                </a:solidFill>
                <a:effectLst/>
                <a:uLnTx/>
                <a:uFillTx/>
                <a:latin typeface="+mn-lt"/>
                <a:ea typeface="+mn-ea"/>
                <a:cs typeface="+mn-cs"/>
              </a:rPr>
              <a:t>快慢表层次</a:t>
            </a:r>
          </a:p>
        </p:txBody>
      </p:sp>
      <p:sp>
        <p:nvSpPr>
          <p:cNvPr id="184324" name="Rectangle 3"/>
          <p:cNvSpPr txBox="1"/>
          <p:nvPr/>
        </p:nvSpPr>
        <p:spPr>
          <a:xfrm>
            <a:off x="590550" y="1654175"/>
            <a:ext cx="8229600" cy="4953000"/>
          </a:xfrm>
          <a:prstGeom prst="rect">
            <a:avLst/>
          </a:prstGeom>
          <a:noFill/>
          <a:ln w="9525">
            <a:noFill/>
          </a:ln>
        </p:spPr>
        <p:txBody>
          <a:bodyPr/>
          <a:lstStyle/>
          <a:p>
            <a:pPr marL="342900" indent="-342900" eaLnBrk="1" hangingPunct="1">
              <a:lnSpc>
                <a:spcPct val="90000"/>
              </a:lnSpc>
              <a:spcBef>
                <a:spcPct val="20000"/>
              </a:spcBef>
              <a:buClr>
                <a:schemeClr val="tx1"/>
              </a:buClr>
              <a:buFont typeface="Wingdings" panose="05000000000000000000" pitchFamily="2" charset="2"/>
              <a:buChar char="v"/>
            </a:pPr>
            <a:r>
              <a:rPr lang="zh-CN" altLang="en-US" b="1" dirty="0">
                <a:solidFill>
                  <a:srgbClr val="000000"/>
                </a:solidFill>
                <a:latin typeface="楷体_GB2312" pitchFamily="49" charset="-122"/>
                <a:ea typeface="楷体_GB2312" pitchFamily="49" charset="-122"/>
              </a:rPr>
              <a:t>快表不中，也需要用替换算法替换快表中的不用内容。</a:t>
            </a:r>
            <a:endParaRPr lang="en-US" altLang="zh-CN" b="1" dirty="0">
              <a:solidFill>
                <a:srgbClr val="000000"/>
              </a:solidFill>
              <a:latin typeface="楷体_GB2312" pitchFamily="49" charset="-122"/>
              <a:ea typeface="楷体_GB2312" pitchFamily="49" charset="-122"/>
            </a:endParaRPr>
          </a:p>
          <a:p>
            <a:pPr marL="342900" indent="-342900" eaLnBrk="1" hangingPunct="1">
              <a:lnSpc>
                <a:spcPct val="90000"/>
              </a:lnSpc>
              <a:spcBef>
                <a:spcPct val="20000"/>
              </a:spcBef>
              <a:buClr>
                <a:schemeClr val="tx1"/>
              </a:buClr>
              <a:buFont typeface="Wingdings" panose="05000000000000000000" pitchFamily="2" charset="2"/>
              <a:buChar char="v"/>
            </a:pPr>
            <a:r>
              <a:rPr lang="zh-CN" altLang="en-US" b="1" dirty="0">
                <a:solidFill>
                  <a:srgbClr val="000000"/>
                </a:solidFill>
                <a:latin typeface="楷体_GB2312" pitchFamily="49" charset="-122"/>
                <a:ea typeface="楷体_GB2312" pitchFamily="49" charset="-122"/>
              </a:rPr>
              <a:t>如果快表的命中率不高，系统效率就会显著下降。如果使用</a:t>
            </a:r>
            <a:r>
              <a:rPr lang="en-US" altLang="zh-CN" b="1" dirty="0">
                <a:solidFill>
                  <a:srgbClr val="000000"/>
                </a:solidFill>
                <a:latin typeface="楷体_GB2312" pitchFamily="49" charset="-122"/>
                <a:ea typeface="楷体_GB2312" pitchFamily="49" charset="-122"/>
              </a:rPr>
              <a:t>LRU</a:t>
            </a:r>
            <a:r>
              <a:rPr lang="zh-CN" altLang="en-US" b="1" dirty="0">
                <a:solidFill>
                  <a:srgbClr val="000000"/>
                </a:solidFill>
                <a:latin typeface="楷体_GB2312" pitchFamily="49" charset="-122"/>
                <a:ea typeface="楷体_GB2312" pitchFamily="49" charset="-122"/>
              </a:rPr>
              <a:t>等堆栈型替换算法，则快表容量越大，其命中率会越高；但容量越大，相联查找的速度越低，所以快表的命中率和查表速度有矛盾。</a:t>
            </a:r>
            <a:endParaRPr lang="en-US" altLang="zh-CN" b="1" dirty="0">
              <a:solidFill>
                <a:srgbClr val="000000"/>
              </a:solidFill>
              <a:latin typeface="楷体_GB2312" pitchFamily="49" charset="-122"/>
              <a:ea typeface="楷体_GB2312" pitchFamily="49" charset="-122"/>
            </a:endParaRPr>
          </a:p>
        </p:txBody>
      </p:sp>
    </p:spTree>
    <p:extLst>
      <p:ext uri="{BB962C8B-B14F-4D97-AF65-F5344CB8AC3E}">
        <p14:creationId xmlns:p14="http://schemas.microsoft.com/office/powerpoint/2010/main" val="369810466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页脚占位符 4"/>
          <p:cNvSpPr txBox="1">
            <a:spLocks noGrp="1"/>
          </p:cNvSpPr>
          <p:nvPr>
            <p:ph type="ftr" sz="quarter"/>
          </p:nvPr>
        </p:nvSpPr>
        <p:spPr>
          <a:xfrm>
            <a:off x="4229100" y="6477000"/>
            <a:ext cx="3962400" cy="304800"/>
          </a:xfrm>
          <a:prstGeom prst="rect">
            <a:avLst/>
          </a:prstGeom>
          <a:noFill/>
          <a:ln w="9525">
            <a:noFill/>
          </a:ln>
        </p:spPr>
        <p:txBody>
          <a:bodyPr/>
          <a:lstStyle>
            <a:lvl1pPr marL="0" lvl="0"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defRPr>
            </a:lvl1pPr>
            <a:lvl2pPr marL="457200" lvl="1"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2pPr>
            <a:lvl3pPr marL="914400" lvl="2"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3pPr>
            <a:lvl4pPr marL="1371600" lvl="3"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4pPr>
            <a:lvl5pPr marL="1828800" lvl="4" indent="0" algn="l" defTabSz="914400" rtl="0" eaLnBrk="0" fontAlgn="base" latinLnBrk="0" hangingPunct="0">
              <a:lnSpc>
                <a:spcPct val="100000"/>
              </a:lnSpc>
              <a:spcBef>
                <a:spcPct val="0"/>
              </a:spcBef>
              <a:spcAft>
                <a:spcPct val="0"/>
              </a:spcAft>
              <a:buNone/>
              <a:defRPr sz="2800" b="0" i="0" u="none" kern="1200" baseline="0">
                <a:solidFill>
                  <a:srgbClr val="FF0000"/>
                </a:solidFill>
                <a:latin typeface="Times New Roman" panose="02020603050405020304" pitchFamily="18" charset="0"/>
                <a:ea typeface="黑体" panose="02010609060101010101" pitchFamily="49" charset="-122"/>
                <a:cs typeface="+mn-cs"/>
              </a:defRPr>
            </a:lvl5pPr>
          </a:lstStyle>
          <a:p>
            <a:pPr lvl="0"/>
            <a:r>
              <a:rPr lang="en-US" altLang="zh-CN" sz="1000" dirty="0">
                <a:solidFill>
                  <a:schemeClr val="hlink"/>
                </a:solidFill>
                <a:latin typeface="Verdana" panose="020B0604030504040204" pitchFamily="34" charset="0"/>
                <a:ea typeface="Gulim" pitchFamily="34" charset="-127"/>
              </a:rPr>
              <a:t>Harbin Engineering University</a:t>
            </a:r>
          </a:p>
        </p:txBody>
      </p:sp>
      <p:sp>
        <p:nvSpPr>
          <p:cNvPr id="174083" name="Rectangle 2"/>
          <p:cNvSpPr>
            <a:spLocks noGrp="1"/>
          </p:cNvSpPr>
          <p:nvPr>
            <p:ph type="title"/>
          </p:nvPr>
        </p:nvSpPr>
        <p:spPr/>
        <p:txBody>
          <a:bodyPr vert="horz" wrap="square" lIns="91440" tIns="45720" rIns="91440" bIns="45720" anchor="ctr" anchorCtr="0"/>
          <a:lstStyle/>
          <a:p>
            <a:pPr eaLnBrk="1" hangingPunct="1"/>
            <a:r>
              <a:rPr lang="en-US" altLang="zh-CN" dirty="0">
                <a:latin typeface="Times New Roman" panose="02020603050405020304" pitchFamily="18" charset="0"/>
              </a:rPr>
              <a:t>3 </a:t>
            </a:r>
            <a:r>
              <a:rPr lang="zh-CN" altLang="en-US" dirty="0">
                <a:latin typeface="Times New Roman" panose="02020603050405020304" pitchFamily="18" charset="0"/>
              </a:rPr>
              <a:t>虚拟存储器工作的全过程</a:t>
            </a:r>
            <a:r>
              <a:rPr lang="zh-CN" altLang="en-US" dirty="0"/>
              <a:t> </a:t>
            </a:r>
          </a:p>
        </p:txBody>
      </p:sp>
      <p:sp>
        <p:nvSpPr>
          <p:cNvPr id="174084" name="Rectangle 3"/>
          <p:cNvSpPr>
            <a:spLocks noGrp="1"/>
          </p:cNvSpPr>
          <p:nvPr>
            <p:ph idx="1" hasCustomPrompt="1"/>
          </p:nvPr>
        </p:nvSpPr>
        <p:spPr/>
        <p:txBody>
          <a:bodyPr vert="horz" wrap="square" lIns="91440" tIns="45720" rIns="91440" bIns="45720" anchor="t" anchorCtr="0"/>
          <a:lstStyle/>
          <a:p>
            <a:pPr eaLnBrk="1" hangingPunct="1"/>
            <a:endParaRPr lang="en-US" altLang="zh-CN" dirty="0"/>
          </a:p>
        </p:txBody>
      </p:sp>
      <p:pic>
        <p:nvPicPr>
          <p:cNvPr id="174085" name="Picture 5"/>
          <p:cNvPicPr>
            <a:picLocks noChangeAspect="1"/>
          </p:cNvPicPr>
          <p:nvPr/>
        </p:nvPicPr>
        <p:blipFill>
          <a:blip r:embed="rId3"/>
          <a:stretch>
            <a:fillRect/>
          </a:stretch>
        </p:blipFill>
        <p:spPr>
          <a:xfrm>
            <a:off x="879475" y="879475"/>
            <a:ext cx="7613650" cy="5946775"/>
          </a:xfrm>
          <a:prstGeom prst="rect">
            <a:avLst/>
          </a:prstGeom>
          <a:noFill/>
          <a:ln w="9525">
            <a:noFill/>
          </a:ln>
        </p:spPr>
      </p:pic>
      <p:sp>
        <p:nvSpPr>
          <p:cNvPr id="174086" name="文本框 1"/>
          <p:cNvSpPr txBox="1"/>
          <p:nvPr/>
        </p:nvSpPr>
        <p:spPr>
          <a:xfrm>
            <a:off x="2566988" y="2832100"/>
            <a:ext cx="327025" cy="338138"/>
          </a:xfrm>
          <a:prstGeom prst="rect">
            <a:avLst/>
          </a:prstGeom>
          <a:noFill/>
          <a:ln w="9525">
            <a:noFill/>
          </a:ln>
        </p:spPr>
        <p:txBody>
          <a:bodyPr>
            <a:spAutoFit/>
          </a:bodyPr>
          <a:lstStyle/>
          <a:p>
            <a:r>
              <a:rPr lang="zh-CN" altLang="en-US" sz="1600" dirty="0">
                <a:solidFill>
                  <a:srgbClr val="000000"/>
                </a:solidFill>
                <a:latin typeface="Times New Roman" panose="02020603050405020304" pitchFamily="18" charset="0"/>
              </a:rPr>
              <a:t>①</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4019" name="Rectangle 3"/>
          <p:cNvSpPr>
            <a:spLocks noGrp="1"/>
          </p:cNvSpPr>
          <p:nvPr>
            <p:ph idx="1" hasCustomPrompt="1"/>
          </p:nvPr>
        </p:nvSpPr>
        <p:spPr>
          <a:xfrm>
            <a:off x="361950" y="1028700"/>
            <a:ext cx="1249363" cy="5334000"/>
          </a:xfrm>
          <a:ln/>
        </p:spPr>
        <p:txBody>
          <a:bodyPr vert="horz" wrap="square" lIns="91440" tIns="45720" rIns="91440" bIns="45720" anchor="t" anchorCtr="0"/>
          <a:lstStyle/>
          <a:p>
            <a:pPr eaLnBrk="1" hangingPunct="1">
              <a:buNone/>
            </a:pPr>
            <a:r>
              <a:rPr lang="zh-CN" altLang="en-US" sz="2000" dirty="0"/>
              <a:t>虚拟地址</a:t>
            </a:r>
          </a:p>
          <a:p>
            <a:pPr eaLnBrk="1" hangingPunct="1">
              <a:buNone/>
            </a:pPr>
            <a:endParaRPr lang="zh-CN" altLang="en-US" sz="2000" dirty="0"/>
          </a:p>
          <a:p>
            <a:pPr eaLnBrk="1" hangingPunct="1">
              <a:buNone/>
            </a:pPr>
            <a:endParaRPr lang="zh-CN" altLang="en-US" sz="2000" dirty="0"/>
          </a:p>
          <a:p>
            <a:pPr eaLnBrk="1" hangingPunct="1">
              <a:buNone/>
            </a:pPr>
            <a:endParaRPr lang="zh-CN" altLang="en-US" sz="2000" dirty="0"/>
          </a:p>
          <a:p>
            <a:pPr eaLnBrk="1" hangingPunct="1">
              <a:buNone/>
            </a:pPr>
            <a:endParaRPr lang="zh-CN" altLang="en-US" sz="2000" dirty="0"/>
          </a:p>
          <a:p>
            <a:pPr eaLnBrk="1" hangingPunct="1">
              <a:buNone/>
            </a:pPr>
            <a:endParaRPr lang="zh-CN" altLang="en-US" sz="2000" dirty="0"/>
          </a:p>
          <a:p>
            <a:pPr eaLnBrk="1" hangingPunct="1">
              <a:buNone/>
            </a:pPr>
            <a:endParaRPr lang="zh-CN" altLang="en-US" sz="2000" dirty="0"/>
          </a:p>
          <a:p>
            <a:pPr eaLnBrk="1" hangingPunct="1">
              <a:buNone/>
            </a:pPr>
            <a:endParaRPr lang="zh-CN" altLang="en-US" sz="800" dirty="0"/>
          </a:p>
          <a:p>
            <a:pPr eaLnBrk="1" hangingPunct="1">
              <a:buNone/>
            </a:pPr>
            <a:r>
              <a:rPr lang="zh-CN" altLang="en-US" sz="2000" dirty="0"/>
              <a:t>物理地址</a:t>
            </a:r>
          </a:p>
        </p:txBody>
      </p:sp>
      <p:pic>
        <p:nvPicPr>
          <p:cNvPr id="214020" name="Picture 4"/>
          <p:cNvPicPr>
            <a:picLocks noChangeAspect="1"/>
          </p:cNvPicPr>
          <p:nvPr/>
        </p:nvPicPr>
        <p:blipFill>
          <a:blip r:embed="rId2"/>
          <a:stretch>
            <a:fillRect/>
          </a:stretch>
        </p:blipFill>
        <p:spPr>
          <a:xfrm>
            <a:off x="1670050" y="0"/>
            <a:ext cx="7402513" cy="6858000"/>
          </a:xfrm>
          <a:prstGeom prst="rect">
            <a:avLst/>
          </a:prstGeom>
          <a:noFill/>
          <a:ln w="9525">
            <a:noFill/>
          </a:ln>
        </p:spPr>
      </p:pic>
      <p:sp>
        <p:nvSpPr>
          <p:cNvPr id="214021" name="Rectangle 5"/>
          <p:cNvSpPr/>
          <p:nvPr/>
        </p:nvSpPr>
        <p:spPr>
          <a:xfrm>
            <a:off x="1736725" y="0"/>
            <a:ext cx="7296150" cy="857250"/>
          </a:xfrm>
          <a:prstGeom prst="rect">
            <a:avLst/>
          </a:prstGeom>
          <a:solidFill>
            <a:schemeClr val="accent1">
              <a:alpha val="14117"/>
            </a:schemeClr>
          </a:solidFill>
          <a:ln w="9525">
            <a:noFill/>
          </a:ln>
        </p:spPr>
        <p:txBody>
          <a:bodyPr wrap="none" lIns="0" tIns="0" rIns="0" bIns="0" anchor="ctr" anchorCtr="0">
            <a:spAutoFit/>
          </a:bodyPr>
          <a:lstStyle/>
          <a:p>
            <a:pPr eaLnBrk="1" hangingPunct="1">
              <a:spcBef>
                <a:spcPct val="50000"/>
              </a:spcBef>
            </a:pPr>
            <a:endParaRPr lang="zh-CN" altLang="en-US" dirty="0">
              <a:latin typeface="Arial" panose="020B0604020202020204" pitchFamily="34" charset="0"/>
            </a:endParaRPr>
          </a:p>
        </p:txBody>
      </p:sp>
      <p:sp>
        <p:nvSpPr>
          <p:cNvPr id="214022" name="Rectangle 6"/>
          <p:cNvSpPr/>
          <p:nvPr/>
        </p:nvSpPr>
        <p:spPr>
          <a:xfrm>
            <a:off x="1725613" y="1493838"/>
            <a:ext cx="7296150" cy="2276475"/>
          </a:xfrm>
          <a:prstGeom prst="rect">
            <a:avLst/>
          </a:prstGeom>
          <a:solidFill>
            <a:srgbClr val="FF0000">
              <a:alpha val="14117"/>
            </a:srgbClr>
          </a:solidFill>
          <a:ln w="9525">
            <a:noFill/>
          </a:ln>
        </p:spPr>
        <p:txBody>
          <a:bodyPr lIns="0" tIns="0" rIns="0" bIns="0" anchor="ctr" anchorCtr="0">
            <a:spAutoFit/>
          </a:bodyPr>
          <a:lstStyle/>
          <a:p>
            <a:pPr eaLnBrk="1" hangingPunct="1">
              <a:spcBef>
                <a:spcPct val="50000"/>
              </a:spcBef>
            </a:pPr>
            <a:endParaRPr lang="zh-CN" altLang="en-US" dirty="0">
              <a:latin typeface="Arial" panose="020B0604020202020204" pitchFamily="34" charset="0"/>
            </a:endParaRPr>
          </a:p>
        </p:txBody>
      </p:sp>
      <p:sp>
        <p:nvSpPr>
          <p:cNvPr id="214023" name="Rectangle 7"/>
          <p:cNvSpPr/>
          <p:nvPr/>
        </p:nvSpPr>
        <p:spPr>
          <a:xfrm>
            <a:off x="1714500" y="4035425"/>
            <a:ext cx="7296150" cy="2647950"/>
          </a:xfrm>
          <a:prstGeom prst="rect">
            <a:avLst/>
          </a:prstGeom>
          <a:solidFill>
            <a:srgbClr val="FFFF99">
              <a:alpha val="23921"/>
            </a:srgbClr>
          </a:solidFill>
          <a:ln w="9525">
            <a:noFill/>
          </a:ln>
        </p:spPr>
        <p:txBody>
          <a:bodyPr lIns="0" tIns="0" rIns="0" bIns="0" anchor="ctr" anchorCtr="0">
            <a:spAutoFit/>
          </a:bodyPr>
          <a:lstStyle/>
          <a:p>
            <a:pPr eaLnBrk="1" hangingPunct="1">
              <a:spcBef>
                <a:spcPct val="50000"/>
              </a:spcBef>
            </a:pPr>
            <a:endParaRPr lang="zh-CN" altLang="en-US" dirty="0">
              <a:latin typeface="Arial" panose="020B0604020202020204" pitchFamily="34" charset="0"/>
            </a:endParaRPr>
          </a:p>
        </p:txBody>
      </p:sp>
      <p:sp>
        <p:nvSpPr>
          <p:cNvPr id="214024" name="Line 8"/>
          <p:cNvSpPr/>
          <p:nvPr/>
        </p:nvSpPr>
        <p:spPr>
          <a:xfrm>
            <a:off x="1025525" y="1343025"/>
            <a:ext cx="0" cy="419100"/>
          </a:xfrm>
          <a:prstGeom prst="line">
            <a:avLst/>
          </a:prstGeom>
          <a:ln w="28575" cap="flat" cmpd="sng">
            <a:solidFill>
              <a:schemeClr val="tx1"/>
            </a:solidFill>
            <a:prstDash val="solid"/>
            <a:headEnd type="none" w="med" len="med"/>
            <a:tailEnd type="triangle" w="med" len="med"/>
          </a:ln>
        </p:spPr>
      </p:sp>
      <p:sp>
        <p:nvSpPr>
          <p:cNvPr id="214025" name="Text Box 9"/>
          <p:cNvSpPr txBox="1"/>
          <p:nvPr/>
        </p:nvSpPr>
        <p:spPr>
          <a:xfrm>
            <a:off x="701675" y="1762125"/>
            <a:ext cx="720725" cy="293688"/>
          </a:xfrm>
          <a:prstGeom prst="rect">
            <a:avLst/>
          </a:prstGeom>
          <a:noFill/>
          <a:ln w="19050" cap="flat" cmpd="sng">
            <a:solidFill>
              <a:schemeClr val="tx1"/>
            </a:solidFill>
            <a:prstDash val="solid"/>
            <a:miter/>
            <a:headEnd type="none" w="med" len="med"/>
            <a:tailEnd type="none" w="med" len="med"/>
          </a:ln>
        </p:spPr>
        <p:txBody>
          <a:bodyPr lIns="0" tIns="0" rIns="0" bIns="0">
            <a:spAutoFit/>
          </a:bodyPr>
          <a:lstStyle/>
          <a:p>
            <a:pPr algn="ctr" eaLnBrk="1" hangingPunct="1">
              <a:spcBef>
                <a:spcPct val="50000"/>
              </a:spcBef>
            </a:pPr>
            <a:r>
              <a:rPr lang="en-US" altLang="zh-CN" i="0" dirty="0">
                <a:solidFill>
                  <a:srgbClr val="0000FF"/>
                </a:solidFill>
                <a:latin typeface="Arial" panose="020B0604020202020204" pitchFamily="34" charset="0"/>
              </a:rPr>
              <a:t>TLB</a:t>
            </a:r>
          </a:p>
        </p:txBody>
      </p:sp>
      <p:sp>
        <p:nvSpPr>
          <p:cNvPr id="214026" name="Line 11"/>
          <p:cNvSpPr/>
          <p:nvPr/>
        </p:nvSpPr>
        <p:spPr>
          <a:xfrm>
            <a:off x="1033463" y="2065338"/>
            <a:ext cx="0" cy="666750"/>
          </a:xfrm>
          <a:prstGeom prst="line">
            <a:avLst/>
          </a:prstGeom>
          <a:ln w="28575" cap="flat" cmpd="sng">
            <a:solidFill>
              <a:schemeClr val="tx1"/>
            </a:solidFill>
            <a:prstDash val="solid"/>
            <a:headEnd type="none" w="med" len="med"/>
            <a:tailEnd type="triangle" w="med" len="med"/>
          </a:ln>
        </p:spPr>
      </p:sp>
      <p:sp>
        <p:nvSpPr>
          <p:cNvPr id="214027" name="Text Box 12"/>
          <p:cNvSpPr txBox="1"/>
          <p:nvPr/>
        </p:nvSpPr>
        <p:spPr>
          <a:xfrm>
            <a:off x="681038" y="2751138"/>
            <a:ext cx="676275" cy="293687"/>
          </a:xfrm>
          <a:prstGeom prst="rect">
            <a:avLst/>
          </a:prstGeom>
          <a:noFill/>
          <a:ln w="19050" cap="flat" cmpd="sng">
            <a:solidFill>
              <a:schemeClr val="tx1"/>
            </a:solidFill>
            <a:prstDash val="dash"/>
            <a:miter/>
            <a:headEnd type="none" w="med" len="med"/>
            <a:tailEnd type="none" w="med" len="med"/>
          </a:ln>
        </p:spPr>
        <p:txBody>
          <a:bodyPr lIns="0" tIns="0" rIns="0" bIns="0">
            <a:spAutoFit/>
          </a:bodyPr>
          <a:lstStyle/>
          <a:p>
            <a:pPr algn="ctr" eaLnBrk="1" hangingPunct="1">
              <a:spcBef>
                <a:spcPct val="50000"/>
              </a:spcBef>
            </a:pPr>
            <a:r>
              <a:rPr lang="zh-CN" altLang="en-US" i="0" dirty="0">
                <a:solidFill>
                  <a:srgbClr val="0000FF"/>
                </a:solidFill>
                <a:latin typeface="Arial" panose="020B0604020202020204" pitchFamily="34" charset="0"/>
                <a:ea typeface="黑体" panose="02010609060101010101" pitchFamily="49" charset="-122"/>
              </a:rPr>
              <a:t>页表</a:t>
            </a:r>
          </a:p>
        </p:txBody>
      </p:sp>
      <p:sp>
        <p:nvSpPr>
          <p:cNvPr id="214028" name="Line 13"/>
          <p:cNvSpPr/>
          <p:nvPr/>
        </p:nvSpPr>
        <p:spPr>
          <a:xfrm flipH="1">
            <a:off x="1031875" y="3073400"/>
            <a:ext cx="0" cy="723900"/>
          </a:xfrm>
          <a:prstGeom prst="line">
            <a:avLst/>
          </a:prstGeom>
          <a:ln w="28575" cap="flat" cmpd="sng">
            <a:solidFill>
              <a:schemeClr val="tx1"/>
            </a:solidFill>
            <a:prstDash val="solid"/>
            <a:headEnd type="none" w="med" len="med"/>
            <a:tailEnd type="triangle" w="med" len="med"/>
          </a:ln>
        </p:spPr>
      </p:sp>
      <p:sp>
        <p:nvSpPr>
          <p:cNvPr id="214029" name="Text Box 14"/>
          <p:cNvSpPr txBox="1"/>
          <p:nvPr/>
        </p:nvSpPr>
        <p:spPr>
          <a:xfrm>
            <a:off x="115888" y="3159125"/>
            <a:ext cx="590550" cy="495300"/>
          </a:xfrm>
          <a:prstGeom prst="rect">
            <a:avLst/>
          </a:prstGeom>
          <a:noFill/>
          <a:ln w="9525">
            <a:noFill/>
          </a:ln>
        </p:spPr>
        <p:txBody>
          <a:bodyPr lIns="0" tIns="0" rIns="0" bIns="0">
            <a:spAutoFit/>
          </a:bodyPr>
          <a:lstStyle/>
          <a:p>
            <a:pPr eaLnBrk="1" hangingPunct="1">
              <a:lnSpc>
                <a:spcPct val="90000"/>
              </a:lnSpc>
            </a:pPr>
            <a:r>
              <a:rPr lang="zh-CN" altLang="en-US" i="0" dirty="0">
                <a:solidFill>
                  <a:srgbClr val="CC0000"/>
                </a:solidFill>
                <a:latin typeface="Arial" panose="020B0604020202020204" pitchFamily="34" charset="0"/>
                <a:ea typeface="宋体" panose="02010600030101010101" pitchFamily="2" charset="-122"/>
              </a:rPr>
              <a:t>缺页</a:t>
            </a:r>
          </a:p>
          <a:p>
            <a:pPr eaLnBrk="1" hangingPunct="1">
              <a:lnSpc>
                <a:spcPct val="90000"/>
              </a:lnSpc>
            </a:pPr>
            <a:r>
              <a:rPr lang="zh-CN" altLang="en-US" i="0" dirty="0">
                <a:solidFill>
                  <a:srgbClr val="CC0000"/>
                </a:solidFill>
                <a:latin typeface="Arial" panose="020B0604020202020204" pitchFamily="34" charset="0"/>
                <a:ea typeface="宋体" panose="02010600030101010101" pitchFamily="2" charset="-122"/>
              </a:rPr>
              <a:t>处理</a:t>
            </a:r>
          </a:p>
        </p:txBody>
      </p:sp>
      <p:sp>
        <p:nvSpPr>
          <p:cNvPr id="214030" name="Line 15"/>
          <p:cNvSpPr/>
          <p:nvPr/>
        </p:nvSpPr>
        <p:spPr>
          <a:xfrm flipH="1">
            <a:off x="387350" y="2886075"/>
            <a:ext cx="285750" cy="0"/>
          </a:xfrm>
          <a:prstGeom prst="line">
            <a:avLst/>
          </a:prstGeom>
          <a:ln w="28575" cap="flat" cmpd="sng">
            <a:solidFill>
              <a:srgbClr val="CC0000"/>
            </a:solidFill>
            <a:prstDash val="solid"/>
            <a:headEnd type="none" w="med" len="med"/>
            <a:tailEnd type="none" w="med" len="med"/>
          </a:ln>
        </p:spPr>
      </p:sp>
      <p:sp>
        <p:nvSpPr>
          <p:cNvPr id="214031" name="Line 17"/>
          <p:cNvSpPr/>
          <p:nvPr/>
        </p:nvSpPr>
        <p:spPr>
          <a:xfrm>
            <a:off x="396875" y="2876550"/>
            <a:ext cx="0" cy="304800"/>
          </a:xfrm>
          <a:prstGeom prst="line">
            <a:avLst/>
          </a:prstGeom>
          <a:ln w="19050" cap="flat" cmpd="sng">
            <a:solidFill>
              <a:srgbClr val="CC0000"/>
            </a:solidFill>
            <a:prstDash val="solid"/>
            <a:headEnd type="none" w="med" len="med"/>
            <a:tailEnd type="triangle" w="med" len="med"/>
          </a:ln>
        </p:spPr>
      </p:sp>
      <p:sp>
        <p:nvSpPr>
          <p:cNvPr id="214032" name="Line 18"/>
          <p:cNvSpPr/>
          <p:nvPr/>
        </p:nvSpPr>
        <p:spPr>
          <a:xfrm flipH="1">
            <a:off x="1011238" y="4100513"/>
            <a:ext cx="0" cy="638175"/>
          </a:xfrm>
          <a:prstGeom prst="line">
            <a:avLst/>
          </a:prstGeom>
          <a:ln w="28575" cap="flat" cmpd="sng">
            <a:solidFill>
              <a:schemeClr val="tx1"/>
            </a:solidFill>
            <a:prstDash val="solid"/>
            <a:headEnd type="none" w="med" len="med"/>
            <a:tailEnd type="triangle" w="med" len="med"/>
          </a:ln>
        </p:spPr>
      </p:sp>
      <p:sp>
        <p:nvSpPr>
          <p:cNvPr id="214033" name="Text Box 19"/>
          <p:cNvSpPr txBox="1"/>
          <p:nvPr/>
        </p:nvSpPr>
        <p:spPr>
          <a:xfrm>
            <a:off x="668338" y="4778375"/>
            <a:ext cx="754062" cy="293688"/>
          </a:xfrm>
          <a:prstGeom prst="rect">
            <a:avLst/>
          </a:prstGeom>
          <a:noFill/>
          <a:ln w="19050" cap="flat" cmpd="sng">
            <a:solidFill>
              <a:schemeClr val="tx1"/>
            </a:solidFill>
            <a:prstDash val="solid"/>
            <a:miter/>
            <a:headEnd type="none" w="med" len="med"/>
            <a:tailEnd type="none" w="med" len="med"/>
          </a:ln>
        </p:spPr>
        <p:txBody>
          <a:bodyPr lIns="0" tIns="0" rIns="0" bIns="0">
            <a:spAutoFit/>
          </a:bodyPr>
          <a:lstStyle/>
          <a:p>
            <a:pPr algn="ctr" eaLnBrk="1" hangingPunct="1">
              <a:spcBef>
                <a:spcPct val="50000"/>
              </a:spcBef>
            </a:pPr>
            <a:r>
              <a:rPr lang="en-US" altLang="zh-CN" i="0" dirty="0">
                <a:solidFill>
                  <a:srgbClr val="0000FF"/>
                </a:solidFill>
                <a:latin typeface="Arial" panose="020B0604020202020204" pitchFamily="34" charset="0"/>
              </a:rPr>
              <a:t>cache</a:t>
            </a:r>
          </a:p>
        </p:txBody>
      </p:sp>
      <p:sp>
        <p:nvSpPr>
          <p:cNvPr id="214034" name="Text Box 20"/>
          <p:cNvSpPr txBox="1"/>
          <p:nvPr/>
        </p:nvSpPr>
        <p:spPr>
          <a:xfrm>
            <a:off x="1062038" y="5184775"/>
            <a:ext cx="590550" cy="274638"/>
          </a:xfrm>
          <a:prstGeom prst="rect">
            <a:avLst/>
          </a:prstGeom>
          <a:noFill/>
          <a:ln w="9525">
            <a:noFill/>
          </a:ln>
        </p:spPr>
        <p:txBody>
          <a:bodyPr lIns="0" tIns="0" rIns="0" bIns="0">
            <a:spAutoFit/>
          </a:bodyPr>
          <a:lstStyle/>
          <a:p>
            <a:pPr eaLnBrk="1" hangingPunct="1">
              <a:spcBef>
                <a:spcPct val="50000"/>
              </a:spcBef>
            </a:pPr>
            <a:r>
              <a:rPr lang="zh-CN" altLang="en-US" i="0" dirty="0">
                <a:solidFill>
                  <a:srgbClr val="CC0000"/>
                </a:solidFill>
                <a:latin typeface="Arial" panose="020B0604020202020204" pitchFamily="34" charset="0"/>
                <a:ea typeface="宋体" panose="02010600030101010101" pitchFamily="2" charset="-122"/>
              </a:rPr>
              <a:t>缺失</a:t>
            </a:r>
          </a:p>
        </p:txBody>
      </p:sp>
      <p:sp>
        <p:nvSpPr>
          <p:cNvPr id="214035" name="Line 21"/>
          <p:cNvSpPr/>
          <p:nvPr/>
        </p:nvSpPr>
        <p:spPr>
          <a:xfrm flipH="1">
            <a:off x="371475" y="4914900"/>
            <a:ext cx="285750" cy="0"/>
          </a:xfrm>
          <a:prstGeom prst="line">
            <a:avLst/>
          </a:prstGeom>
          <a:ln w="28575" cap="flat" cmpd="sng">
            <a:solidFill>
              <a:srgbClr val="CC0000"/>
            </a:solidFill>
            <a:prstDash val="solid"/>
            <a:headEnd type="none" w="med" len="med"/>
            <a:tailEnd type="none" w="med" len="med"/>
          </a:ln>
        </p:spPr>
      </p:sp>
      <p:sp>
        <p:nvSpPr>
          <p:cNvPr id="214036" name="Line 22"/>
          <p:cNvSpPr/>
          <p:nvPr/>
        </p:nvSpPr>
        <p:spPr>
          <a:xfrm>
            <a:off x="1016000" y="5094288"/>
            <a:ext cx="0" cy="493712"/>
          </a:xfrm>
          <a:prstGeom prst="line">
            <a:avLst/>
          </a:prstGeom>
          <a:ln w="19050" cap="flat" cmpd="sng">
            <a:solidFill>
              <a:srgbClr val="CC0000"/>
            </a:solidFill>
            <a:prstDash val="solid"/>
            <a:headEnd type="none" w="med" len="med"/>
            <a:tailEnd type="triangle" w="med" len="med"/>
          </a:ln>
        </p:spPr>
      </p:sp>
      <p:sp>
        <p:nvSpPr>
          <p:cNvPr id="214037" name="Text Box 23"/>
          <p:cNvSpPr txBox="1"/>
          <p:nvPr/>
        </p:nvSpPr>
        <p:spPr>
          <a:xfrm>
            <a:off x="657225" y="5589588"/>
            <a:ext cx="676275" cy="293687"/>
          </a:xfrm>
          <a:prstGeom prst="rect">
            <a:avLst/>
          </a:prstGeom>
          <a:noFill/>
          <a:ln w="19050" cap="flat" cmpd="sng">
            <a:solidFill>
              <a:schemeClr val="tx1"/>
            </a:solidFill>
            <a:prstDash val="dash"/>
            <a:miter/>
            <a:headEnd type="none" w="med" len="med"/>
            <a:tailEnd type="none" w="med" len="med"/>
          </a:ln>
        </p:spPr>
        <p:txBody>
          <a:bodyPr lIns="0" tIns="0" rIns="0" bIns="0">
            <a:spAutoFit/>
          </a:bodyPr>
          <a:lstStyle/>
          <a:p>
            <a:pPr algn="ctr" eaLnBrk="1" hangingPunct="1">
              <a:spcBef>
                <a:spcPct val="50000"/>
              </a:spcBef>
            </a:pPr>
            <a:r>
              <a:rPr lang="zh-CN" altLang="en-US" i="0" dirty="0">
                <a:solidFill>
                  <a:srgbClr val="0000FF"/>
                </a:solidFill>
                <a:latin typeface="Arial" panose="020B0604020202020204" pitchFamily="34" charset="0"/>
                <a:ea typeface="黑体" panose="02010609060101010101" pitchFamily="49" charset="-122"/>
              </a:rPr>
              <a:t>主存</a:t>
            </a:r>
          </a:p>
        </p:txBody>
      </p:sp>
      <p:sp>
        <p:nvSpPr>
          <p:cNvPr id="214038" name="Line 24"/>
          <p:cNvSpPr/>
          <p:nvPr/>
        </p:nvSpPr>
        <p:spPr>
          <a:xfrm>
            <a:off x="371475" y="4914900"/>
            <a:ext cx="0" cy="1304925"/>
          </a:xfrm>
          <a:prstGeom prst="line">
            <a:avLst/>
          </a:prstGeom>
          <a:ln w="19050" cap="flat" cmpd="sng">
            <a:solidFill>
              <a:srgbClr val="CC0000"/>
            </a:solidFill>
            <a:prstDash val="solid"/>
            <a:headEnd type="none" w="med" len="med"/>
            <a:tailEnd type="triangle" w="med" len="med"/>
          </a:ln>
        </p:spPr>
      </p:sp>
      <p:sp>
        <p:nvSpPr>
          <p:cNvPr id="214039" name="Line 25"/>
          <p:cNvSpPr/>
          <p:nvPr/>
        </p:nvSpPr>
        <p:spPr>
          <a:xfrm>
            <a:off x="1016000" y="5903913"/>
            <a:ext cx="0" cy="315912"/>
          </a:xfrm>
          <a:prstGeom prst="line">
            <a:avLst/>
          </a:prstGeom>
          <a:ln w="19050" cap="flat" cmpd="sng">
            <a:solidFill>
              <a:srgbClr val="CC0000"/>
            </a:solidFill>
            <a:prstDash val="solid"/>
            <a:headEnd type="none" w="med" len="med"/>
            <a:tailEnd type="triangle" w="med" len="med"/>
          </a:ln>
        </p:spPr>
      </p:sp>
      <p:sp>
        <p:nvSpPr>
          <p:cNvPr id="214040" name="Text Box 26"/>
          <p:cNvSpPr txBox="1"/>
          <p:nvPr/>
        </p:nvSpPr>
        <p:spPr>
          <a:xfrm>
            <a:off x="161925" y="4598988"/>
            <a:ext cx="590550" cy="274637"/>
          </a:xfrm>
          <a:prstGeom prst="rect">
            <a:avLst/>
          </a:prstGeom>
          <a:noFill/>
          <a:ln w="9525">
            <a:noFill/>
          </a:ln>
        </p:spPr>
        <p:txBody>
          <a:bodyPr lIns="0" tIns="0" rIns="0" bIns="0">
            <a:spAutoFit/>
          </a:bodyPr>
          <a:lstStyle/>
          <a:p>
            <a:pPr eaLnBrk="1" hangingPunct="1">
              <a:spcBef>
                <a:spcPct val="50000"/>
              </a:spcBef>
            </a:pPr>
            <a:r>
              <a:rPr lang="zh-CN" altLang="en-US" i="0" dirty="0">
                <a:solidFill>
                  <a:srgbClr val="CC0000"/>
                </a:solidFill>
                <a:latin typeface="Arial" panose="020B0604020202020204" pitchFamily="34" charset="0"/>
                <a:ea typeface="宋体" panose="02010600030101010101" pitchFamily="2" charset="-122"/>
              </a:rPr>
              <a:t>命中</a:t>
            </a:r>
          </a:p>
        </p:txBody>
      </p:sp>
      <p:sp>
        <p:nvSpPr>
          <p:cNvPr id="214041" name="AutoShape 27"/>
          <p:cNvSpPr/>
          <p:nvPr/>
        </p:nvSpPr>
        <p:spPr>
          <a:xfrm>
            <a:off x="250825" y="6219825"/>
            <a:ext cx="900113" cy="179388"/>
          </a:xfrm>
          <a:custGeom>
            <a:avLst/>
            <a:gdLst>
              <a:gd name="txL" fmla="*/ 4500 w 21600"/>
              <a:gd name="txT" fmla="*/ 4500 h 21600"/>
              <a:gd name="txR" fmla="*/ 17100 w 21600"/>
              <a:gd name="txB" fmla="*/ 17100 h 21600"/>
            </a:gdLst>
            <a:ahLst/>
            <a:cxnLst>
              <a:cxn ang="0">
                <a:pos x="787599" y="89694"/>
              </a:cxn>
              <a:cxn ang="0">
                <a:pos x="450056" y="179388"/>
              </a:cxn>
              <a:cxn ang="0">
                <a:pos x="112514" y="89694"/>
              </a:cxn>
              <a:cxn ang="0">
                <a:pos x="450056" y="0"/>
              </a:cxn>
            </a:cxnLst>
            <a:rect l="txL" t="txT" r="txR" b="txB"/>
            <a:pathLst>
              <a:path w="21600" h="21600">
                <a:moveTo>
                  <a:pt x="0" y="0"/>
                </a:moveTo>
                <a:lnTo>
                  <a:pt x="5400" y="21600"/>
                </a:lnTo>
                <a:lnTo>
                  <a:pt x="16200" y="21600"/>
                </a:lnTo>
                <a:lnTo>
                  <a:pt x="21600" y="0"/>
                </a:lnTo>
                <a:lnTo>
                  <a:pt x="0" y="0"/>
                </a:lnTo>
                <a:close/>
              </a:path>
            </a:pathLst>
          </a:custGeom>
          <a:solidFill>
            <a:srgbClr val="FFFFFF">
              <a:alpha val="100000"/>
            </a:srgbClr>
          </a:solidFill>
          <a:ln w="19050" cap="flat" cmpd="sng">
            <a:solidFill>
              <a:schemeClr val="tx1">
                <a:alpha val="100000"/>
              </a:schemeClr>
            </a:solidFill>
            <a:prstDash val="solid"/>
            <a:miter lim="800000"/>
            <a:headEnd type="none" w="med" len="med"/>
            <a:tailEnd type="none" w="med" len="med"/>
          </a:ln>
        </p:spPr>
        <p:txBody>
          <a:bodyPr/>
          <a:lstStyle/>
          <a:p>
            <a:endParaRPr lang="zh-CN" altLang="en-US"/>
          </a:p>
        </p:txBody>
      </p:sp>
      <p:sp>
        <p:nvSpPr>
          <p:cNvPr id="214042" name="Line 28"/>
          <p:cNvSpPr/>
          <p:nvPr/>
        </p:nvSpPr>
        <p:spPr>
          <a:xfrm flipH="1">
            <a:off x="701675" y="6399213"/>
            <a:ext cx="0" cy="314325"/>
          </a:xfrm>
          <a:prstGeom prst="line">
            <a:avLst/>
          </a:prstGeom>
          <a:ln w="28575" cap="flat" cmpd="sng">
            <a:solidFill>
              <a:schemeClr val="tx1"/>
            </a:solidFill>
            <a:prstDash val="solid"/>
            <a:headEnd type="none" w="med" len="med"/>
            <a:tailEnd type="triangle" w="med" len="med"/>
          </a:ln>
        </p:spPr>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42" name="Picture 4"/>
          <p:cNvPicPr>
            <a:picLocks noChangeAspect="1"/>
          </p:cNvPicPr>
          <p:nvPr/>
        </p:nvPicPr>
        <p:blipFill>
          <a:blip r:embed="rId2"/>
          <a:stretch>
            <a:fillRect/>
          </a:stretch>
        </p:blipFill>
        <p:spPr>
          <a:xfrm>
            <a:off x="47625" y="279400"/>
            <a:ext cx="8888413" cy="6578600"/>
          </a:xfrm>
          <a:prstGeom prst="rect">
            <a:avLst/>
          </a:prstGeom>
          <a:noFill/>
          <a:ln w="9525">
            <a:noFill/>
          </a:ln>
        </p:spPr>
      </p:pic>
      <p:sp>
        <p:nvSpPr>
          <p:cNvPr id="215043" name="Rectangle 2"/>
          <p:cNvSpPr>
            <a:spLocks noGrp="1"/>
          </p:cNvSpPr>
          <p:nvPr>
            <p:ph type="title"/>
          </p:nvPr>
        </p:nvSpPr>
        <p:spPr>
          <a:ln/>
        </p:spPr>
        <p:txBody>
          <a:bodyPr vert="horz" wrap="square" lIns="91440" tIns="45720" rIns="91440" bIns="45720" anchor="ctr" anchorCtr="0"/>
          <a:lstStyle/>
          <a:p>
            <a:pPr algn="l" eaLnBrk="1" hangingPunct="1"/>
            <a:r>
              <a:rPr lang="en-US" altLang="zh-CN" sz="2800" dirty="0"/>
              <a:t>CPU</a:t>
            </a:r>
            <a:r>
              <a:rPr lang="zh-CN" altLang="en-US" sz="2800" dirty="0"/>
              <a:t>访存过程</a:t>
            </a:r>
          </a:p>
        </p:txBody>
      </p:sp>
      <p:sp>
        <p:nvSpPr>
          <p:cNvPr id="744453" name="Rectangle 5"/>
          <p:cNvSpPr/>
          <p:nvPr/>
        </p:nvSpPr>
        <p:spPr>
          <a:xfrm>
            <a:off x="1106488" y="1854200"/>
            <a:ext cx="5210175" cy="1665288"/>
          </a:xfrm>
          <a:prstGeom prst="rect">
            <a:avLst/>
          </a:prstGeom>
          <a:solidFill>
            <a:schemeClr val="accent1">
              <a:alpha val="23921"/>
            </a:schemeClr>
          </a:solidFill>
          <a:ln w="9525">
            <a:noFill/>
          </a:ln>
        </p:spPr>
        <p:txBody>
          <a:bodyPr lIns="0" tIns="0" rIns="0" bIns="0" anchor="ctr" anchorCtr="0">
            <a:spAutoFit/>
          </a:bodyPr>
          <a:lstStyle/>
          <a:p>
            <a:pPr eaLnBrk="1" hangingPunct="1">
              <a:spcBef>
                <a:spcPct val="50000"/>
              </a:spcBef>
            </a:pPr>
            <a:endParaRPr lang="zh-CN" altLang="en-US" dirty="0">
              <a:latin typeface="Arial" panose="020B0604020202020204" pitchFamily="34" charset="0"/>
            </a:endParaRPr>
          </a:p>
        </p:txBody>
      </p:sp>
      <p:sp>
        <p:nvSpPr>
          <p:cNvPr id="744454" name="Rectangle 6"/>
          <p:cNvSpPr/>
          <p:nvPr/>
        </p:nvSpPr>
        <p:spPr>
          <a:xfrm>
            <a:off x="255588" y="3608388"/>
            <a:ext cx="4038600" cy="2655887"/>
          </a:xfrm>
          <a:prstGeom prst="rect">
            <a:avLst/>
          </a:prstGeom>
          <a:solidFill>
            <a:srgbClr val="FF0000">
              <a:alpha val="14117"/>
            </a:srgbClr>
          </a:solidFill>
          <a:ln w="9525">
            <a:noFill/>
          </a:ln>
        </p:spPr>
        <p:txBody>
          <a:bodyPr lIns="0" tIns="0" rIns="0" bIns="0" anchor="ctr" anchorCtr="0">
            <a:spAutoFit/>
          </a:bodyPr>
          <a:lstStyle/>
          <a:p>
            <a:pPr eaLnBrk="1" hangingPunct="1">
              <a:spcBef>
                <a:spcPct val="50000"/>
              </a:spcBef>
            </a:pPr>
            <a:endParaRPr lang="zh-CN" altLang="en-US" dirty="0">
              <a:latin typeface="Arial" panose="020B0604020202020204" pitchFamily="34" charset="0"/>
            </a:endParaRPr>
          </a:p>
        </p:txBody>
      </p:sp>
      <p:sp>
        <p:nvSpPr>
          <p:cNvPr id="744455" name="Rectangle 7"/>
          <p:cNvSpPr/>
          <p:nvPr/>
        </p:nvSpPr>
        <p:spPr>
          <a:xfrm>
            <a:off x="4483100" y="4159250"/>
            <a:ext cx="4114800" cy="1762125"/>
          </a:xfrm>
          <a:prstGeom prst="rect">
            <a:avLst/>
          </a:prstGeom>
          <a:solidFill>
            <a:srgbClr val="FFFF00">
              <a:alpha val="23921"/>
            </a:srgbClr>
          </a:solidFill>
          <a:ln w="9525">
            <a:noFill/>
          </a:ln>
        </p:spPr>
        <p:txBody>
          <a:bodyPr lIns="0" tIns="0" rIns="0" bIns="0" anchor="ctr" anchorCtr="0">
            <a:spAutoFit/>
          </a:bodyPr>
          <a:lstStyle/>
          <a:p>
            <a:pPr eaLnBrk="1" hangingPunct="1">
              <a:spcBef>
                <a:spcPct val="50000"/>
              </a:spcBef>
            </a:pPr>
            <a:endParaRPr lang="zh-CN" altLang="en-US" dirty="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44453"/>
                                        </p:tgtEl>
                                        <p:attrNameLst>
                                          <p:attrName>style.visibility</p:attrName>
                                        </p:attrNameLst>
                                      </p:cBhvr>
                                      <p:to>
                                        <p:strVal val="visible"/>
                                      </p:to>
                                    </p:set>
                                    <p:animEffect transition="in" filter="blinds(horizontal)">
                                      <p:cBhvr>
                                        <p:cTn id="7" dur="500"/>
                                        <p:tgtEl>
                                          <p:spTgt spid="74445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44454"/>
                                        </p:tgtEl>
                                        <p:attrNameLst>
                                          <p:attrName>style.visibility</p:attrName>
                                        </p:attrNameLst>
                                      </p:cBhvr>
                                      <p:to>
                                        <p:strVal val="visible"/>
                                      </p:to>
                                    </p:set>
                                    <p:animEffect transition="in" filter="blinds(horizontal)">
                                      <p:cBhvr>
                                        <p:cTn id="12" dur="500"/>
                                        <p:tgtEl>
                                          <p:spTgt spid="74445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744455"/>
                                        </p:tgtEl>
                                        <p:attrNameLst>
                                          <p:attrName>style.visibility</p:attrName>
                                        </p:attrNameLst>
                                      </p:cBhvr>
                                      <p:to>
                                        <p:strVal val="visible"/>
                                      </p:to>
                                    </p:set>
                                    <p:animEffect transition="in" filter="blinds(horizontal)">
                                      <p:cBhvr>
                                        <p:cTn id="17" dur="500"/>
                                        <p:tgtEl>
                                          <p:spTgt spid="7444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2"/>
          <p:cNvSpPr>
            <a:spLocks noGrp="1"/>
          </p:cNvSpPr>
          <p:nvPr>
            <p:ph type="title"/>
          </p:nvPr>
        </p:nvSpPr>
        <p:spPr>
          <a:xfrm>
            <a:off x="2457450" y="228600"/>
            <a:ext cx="4848225" cy="533400"/>
          </a:xfrm>
          <a:ln/>
        </p:spPr>
        <p:txBody>
          <a:bodyPr vert="horz" wrap="square" lIns="91440" tIns="45720" rIns="91440" bIns="45720" anchor="ctr" anchorCtr="0"/>
          <a:lstStyle/>
          <a:p>
            <a:pPr algn="l" eaLnBrk="1" hangingPunct="1"/>
            <a:r>
              <a:rPr lang="zh-CN" altLang="en-US" dirty="0"/>
              <a:t>分页式存储系统特点</a:t>
            </a:r>
            <a:endParaRPr lang="en-US" altLang="zh-CN" dirty="0"/>
          </a:p>
        </p:txBody>
      </p:sp>
      <p:sp>
        <p:nvSpPr>
          <p:cNvPr id="532483" name="Rectangle 3"/>
          <p:cNvSpPr>
            <a:spLocks noGrp="1"/>
          </p:cNvSpPr>
          <p:nvPr>
            <p:ph idx="1" hasCustomPrompt="1"/>
          </p:nvPr>
        </p:nvSpPr>
        <p:spPr>
          <a:xfrm>
            <a:off x="431800" y="1314450"/>
            <a:ext cx="7269163" cy="2847975"/>
          </a:xfrm>
          <a:ln/>
        </p:spPr>
        <p:txBody>
          <a:bodyPr vert="horz" wrap="square" lIns="91440" tIns="45720" rIns="91440" bIns="45720" anchor="t" anchorCtr="0"/>
          <a:lstStyle/>
          <a:p>
            <a:pPr eaLnBrk="1" hangingPunct="1">
              <a:lnSpc>
                <a:spcPct val="120000"/>
              </a:lnSpc>
              <a:spcBef>
                <a:spcPct val="25000"/>
              </a:spcBef>
            </a:pPr>
            <a:r>
              <a:rPr lang="zh-CN" altLang="en-US" sz="2100" dirty="0">
                <a:ea typeface="黑体" panose="02010609060101010101" pitchFamily="49" charset="-122"/>
              </a:rPr>
              <a:t>分页系统的特点</a:t>
            </a:r>
          </a:p>
          <a:p>
            <a:pPr lvl="1" eaLnBrk="1" hangingPunct="1">
              <a:lnSpc>
                <a:spcPct val="120000"/>
              </a:lnSpc>
              <a:spcBef>
                <a:spcPct val="25000"/>
              </a:spcBef>
            </a:pPr>
            <a:r>
              <a:rPr lang="zh-CN" altLang="en-US" sz="2100" dirty="0">
                <a:ea typeface="黑体" panose="02010609060101010101" pitchFamily="49" charset="-122"/>
              </a:rPr>
              <a:t>优点：实现简单，开销少。因为只有进程的最后一个零头（内部碎片）不能利用，故浪费很小</a:t>
            </a:r>
          </a:p>
          <a:p>
            <a:pPr lvl="1" eaLnBrk="1" hangingPunct="1">
              <a:lnSpc>
                <a:spcPct val="120000"/>
              </a:lnSpc>
              <a:spcBef>
                <a:spcPct val="25000"/>
              </a:spcBef>
            </a:pPr>
            <a:r>
              <a:rPr lang="zh-CN" altLang="en-US" sz="2100" dirty="0">
                <a:ea typeface="黑体" panose="02010609060101010101" pitchFamily="49" charset="-122"/>
              </a:rPr>
              <a:t>缺点：由于页不是逻辑上独立的实体，因此可能会出现如</a:t>
            </a:r>
            <a:r>
              <a:rPr lang="zh-CN" altLang="en-US" sz="2100" dirty="0">
                <a:latin typeface="Times New Roman" panose="02020603050405020304" pitchFamily="18" charset="0"/>
                <a:ea typeface="黑体" panose="02010609060101010101" pitchFamily="49" charset="-122"/>
              </a:rPr>
              <a:t>“</a:t>
            </a:r>
            <a:r>
              <a:rPr lang="zh-CN" altLang="en-US" sz="2100" dirty="0">
                <a:ea typeface="黑体" panose="02010609060101010101" pitchFamily="49" charset="-122"/>
              </a:rPr>
              <a:t>一条指令跨页</a:t>
            </a:r>
            <a:r>
              <a:rPr lang="zh-CN" altLang="en-US" sz="2100" dirty="0">
                <a:latin typeface="Times New Roman" panose="02020603050405020304" pitchFamily="18" charset="0"/>
                <a:ea typeface="黑体" panose="02010609060101010101" pitchFamily="49" charset="-122"/>
              </a:rPr>
              <a:t>”</a:t>
            </a:r>
            <a:r>
              <a:rPr lang="zh-CN" altLang="en-US" sz="2100" dirty="0">
                <a:ea typeface="黑体" panose="02010609060101010101" pitchFamily="49" charset="-122"/>
              </a:rPr>
              <a:t>等问题，使处理、管理、保护和共享等都不方便</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32483">
                                            <p:txEl>
                                              <p:pRg st="1" end="1"/>
                                            </p:txEl>
                                          </p:spTgt>
                                        </p:tgtEl>
                                        <p:attrNameLst>
                                          <p:attrName>style.visibility</p:attrName>
                                        </p:attrNameLst>
                                      </p:cBhvr>
                                      <p:to>
                                        <p:strVal val="visible"/>
                                      </p:to>
                                    </p:set>
                                    <p:animEffect transition="in" filter="blinds(horizontal)">
                                      <p:cBhvr>
                                        <p:cTn id="7" dur="500"/>
                                        <p:tgtEl>
                                          <p:spTgt spid="532483">
                                            <p:txEl>
                                              <p:pRg st="1" end="1"/>
                                            </p:txEl>
                                          </p:spTgt>
                                        </p:tgtEl>
                                      </p:cBhvr>
                                    </p:animEffect>
                                  </p:childTnLst>
                                  <p:subTnLst>
                                    <p:animClr clrSpc="rgb" dir="cw">
                                      <p:cBhvr override="childStyle">
                                        <p:cTn dur="1" fill="hold" display="0" masterRel="nextClick" afterEffect="1"/>
                                        <p:tgtEl>
                                          <p:spTgt spid="532483">
                                            <p:txEl>
                                              <p:pRg st="1" end="1"/>
                                            </p:txEl>
                                          </p:spTgt>
                                        </p:tgtEl>
                                        <p:attrNameLst>
                                          <p:attrName>ppt_c</p:attrName>
                                        </p:attrNameLst>
                                      </p:cBhvr>
                                      <p:to>
                                        <a:schemeClr val="accent1"/>
                                      </p:to>
                                    </p:animClr>
                                  </p:sub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32483">
                                            <p:txEl>
                                              <p:pRg st="2" end="2"/>
                                            </p:txEl>
                                          </p:spTgt>
                                        </p:tgtEl>
                                        <p:attrNameLst>
                                          <p:attrName>style.visibility</p:attrName>
                                        </p:attrNameLst>
                                      </p:cBhvr>
                                      <p:to>
                                        <p:strVal val="visible"/>
                                      </p:to>
                                    </p:set>
                                    <p:animEffect transition="in" filter="blinds(horizontal)">
                                      <p:cBhvr>
                                        <p:cTn id="12" dur="500"/>
                                        <p:tgtEl>
                                          <p:spTgt spid="532483">
                                            <p:txEl>
                                              <p:pRg st="2" end="2"/>
                                            </p:txEl>
                                          </p:spTgt>
                                        </p:tgtEl>
                                      </p:cBhvr>
                                    </p:animEffect>
                                  </p:childTnLst>
                                  <p:subTnLst>
                                    <p:animClr clrSpc="rgb" dir="cw">
                                      <p:cBhvr override="childStyle">
                                        <p:cTn dur="1" fill="hold" display="0" masterRel="nextClick" afterEffect="1"/>
                                        <p:tgtEl>
                                          <p:spTgt spid="532483">
                                            <p:txEl>
                                              <p:pRg st="2" end="2"/>
                                            </p:txEl>
                                          </p:spTgt>
                                        </p:tgtEl>
                                        <p:attrNameLst>
                                          <p:attrName>ppt_c</p:attrName>
                                        </p:attrNameLst>
                                      </p:cBhvr>
                                      <p:to>
                                        <a:schemeClr val="accent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2"/>
          <p:cNvSpPr>
            <a:spLocks noGrp="1"/>
          </p:cNvSpPr>
          <p:nvPr>
            <p:ph type="title"/>
          </p:nvPr>
        </p:nvSpPr>
        <p:spPr>
          <a:xfrm>
            <a:off x="2457450" y="228600"/>
            <a:ext cx="4848225" cy="533400"/>
          </a:xfrm>
          <a:ln/>
        </p:spPr>
        <p:txBody>
          <a:bodyPr vert="horz" wrap="square" lIns="91440" tIns="45720" rIns="91440" bIns="45720" anchor="ctr" anchorCtr="0"/>
          <a:lstStyle/>
          <a:p>
            <a:pPr algn="l" eaLnBrk="1" hangingPunct="1"/>
            <a:r>
              <a:rPr lang="zh-CN" altLang="en-US" dirty="0"/>
              <a:t>分段式虚拟存储器</a:t>
            </a:r>
          </a:p>
        </p:txBody>
      </p:sp>
      <p:sp>
        <p:nvSpPr>
          <p:cNvPr id="792579" name="Rectangle 3"/>
          <p:cNvSpPr>
            <a:spLocks noGrp="1"/>
          </p:cNvSpPr>
          <p:nvPr>
            <p:ph idx="1" hasCustomPrompt="1"/>
          </p:nvPr>
        </p:nvSpPr>
        <p:spPr>
          <a:xfrm>
            <a:off x="250825" y="638175"/>
            <a:ext cx="8686800" cy="5986463"/>
          </a:xfrm>
          <a:ln/>
        </p:spPr>
        <p:txBody>
          <a:bodyPr vert="horz" wrap="square" lIns="91440" tIns="45720" rIns="91440" bIns="45720" anchor="t" anchorCtr="0"/>
          <a:lstStyle/>
          <a:p>
            <a:pPr eaLnBrk="1" hangingPunct="1">
              <a:lnSpc>
                <a:spcPct val="115000"/>
              </a:lnSpc>
              <a:spcBef>
                <a:spcPct val="10000"/>
              </a:spcBef>
              <a:buNone/>
            </a:pPr>
            <a:endParaRPr lang="zh-CN" altLang="en-US" sz="2100" dirty="0"/>
          </a:p>
          <a:p>
            <a:pPr eaLnBrk="1" hangingPunct="1">
              <a:lnSpc>
                <a:spcPct val="115000"/>
              </a:lnSpc>
              <a:spcBef>
                <a:spcPct val="10000"/>
              </a:spcBef>
            </a:pPr>
            <a:r>
              <a:rPr lang="zh-CN" altLang="en-US" sz="2000" dirty="0">
                <a:ea typeface="黑体" panose="02010609060101010101" pitchFamily="49" charset="-122"/>
              </a:rPr>
              <a:t>分段系统的实现</a:t>
            </a:r>
          </a:p>
          <a:p>
            <a:pPr lvl="1" eaLnBrk="1" hangingPunct="1">
              <a:lnSpc>
                <a:spcPct val="115000"/>
              </a:lnSpc>
              <a:spcBef>
                <a:spcPct val="10000"/>
              </a:spcBef>
            </a:pPr>
            <a:r>
              <a:rPr lang="zh-CN" altLang="en-US" dirty="0">
                <a:solidFill>
                  <a:srgbClr val="0000FF"/>
                </a:solidFill>
                <a:ea typeface="黑体" panose="02010609060101010101" pitchFamily="49" charset="-122"/>
              </a:rPr>
              <a:t>程序员或</a:t>
            </a:r>
            <a:r>
              <a:rPr lang="en-US" altLang="zh-CN" dirty="0">
                <a:solidFill>
                  <a:srgbClr val="0000FF"/>
                </a:solidFill>
                <a:ea typeface="黑体" panose="02010609060101010101" pitchFamily="49" charset="-122"/>
              </a:rPr>
              <a:t>OS</a:t>
            </a:r>
            <a:r>
              <a:rPr lang="zh-CN" altLang="en-US" dirty="0">
                <a:solidFill>
                  <a:srgbClr val="0000FF"/>
                </a:solidFill>
                <a:ea typeface="黑体" panose="02010609060101010101" pitchFamily="49" charset="-122"/>
              </a:rPr>
              <a:t>将程序模块或数据模块分配给不同的主存段，一个大程序有多个代码段和多个数据段构成，是按照程序的逻辑结构划分而成的多个相对独立的部分。</a:t>
            </a:r>
          </a:p>
          <a:p>
            <a:pPr lvl="1" eaLnBrk="1" hangingPunct="1">
              <a:lnSpc>
                <a:spcPct val="115000"/>
              </a:lnSpc>
              <a:spcBef>
                <a:spcPct val="10000"/>
              </a:spcBef>
              <a:buNone/>
            </a:pPr>
            <a:r>
              <a:rPr lang="zh-CN" altLang="en-US" dirty="0">
                <a:solidFill>
                  <a:srgbClr val="FF0000"/>
                </a:solidFill>
                <a:ea typeface="黑体" panose="02010609060101010101" pitchFamily="49" charset="-122"/>
              </a:rPr>
              <a:t>     （例如，过程、子程序、数据表、阵列等）</a:t>
            </a:r>
          </a:p>
          <a:p>
            <a:pPr lvl="1" eaLnBrk="1" hangingPunct="1">
              <a:lnSpc>
                <a:spcPct val="115000"/>
              </a:lnSpc>
              <a:spcBef>
                <a:spcPct val="10000"/>
              </a:spcBef>
            </a:pPr>
            <a:r>
              <a:rPr lang="zh-CN" altLang="en-US" dirty="0">
                <a:solidFill>
                  <a:srgbClr val="0000FF"/>
                </a:solidFill>
                <a:ea typeface="黑体" panose="02010609060101010101" pitchFamily="49" charset="-122"/>
              </a:rPr>
              <a:t>段通常带有</a:t>
            </a:r>
            <a:r>
              <a:rPr lang="zh-CN" altLang="en-US" dirty="0">
                <a:solidFill>
                  <a:srgbClr val="FF0000"/>
                </a:solidFill>
                <a:ea typeface="黑体" panose="02010609060101010101" pitchFamily="49" charset="-122"/>
              </a:rPr>
              <a:t>段名或基地址</a:t>
            </a:r>
            <a:r>
              <a:rPr lang="zh-CN" altLang="en-US" dirty="0">
                <a:solidFill>
                  <a:srgbClr val="0000FF"/>
                </a:solidFill>
                <a:ea typeface="黑体" panose="02010609060101010101" pitchFamily="49" charset="-122"/>
              </a:rPr>
              <a:t>，便于编写程序、编译器优化和操作系统调度管理</a:t>
            </a:r>
          </a:p>
          <a:p>
            <a:pPr lvl="1" eaLnBrk="1" hangingPunct="1">
              <a:lnSpc>
                <a:spcPct val="115000"/>
              </a:lnSpc>
              <a:spcBef>
                <a:spcPct val="10000"/>
              </a:spcBef>
            </a:pPr>
            <a:r>
              <a:rPr lang="zh-CN" altLang="en-US" dirty="0">
                <a:solidFill>
                  <a:srgbClr val="0000FF"/>
                </a:solidFill>
                <a:ea typeface="黑体" panose="02010609060101010101" pitchFamily="49" charset="-122"/>
              </a:rPr>
              <a:t>段可作为独立逻辑单位被其他程序调用，以形成段间连接，产生规模较大的程序</a:t>
            </a:r>
          </a:p>
          <a:p>
            <a:pPr lvl="1" eaLnBrk="1" hangingPunct="1">
              <a:lnSpc>
                <a:spcPct val="115000"/>
              </a:lnSpc>
              <a:spcBef>
                <a:spcPct val="10000"/>
              </a:spcBef>
            </a:pPr>
            <a:r>
              <a:rPr lang="zh-CN" altLang="en-US" dirty="0">
                <a:solidFill>
                  <a:srgbClr val="0000FF"/>
                </a:solidFill>
                <a:ea typeface="黑体" panose="02010609060101010101" pitchFamily="49" charset="-122"/>
              </a:rPr>
              <a:t>分段系统将主存空间</a:t>
            </a:r>
            <a:r>
              <a:rPr lang="zh-CN" altLang="en-US" dirty="0">
                <a:solidFill>
                  <a:srgbClr val="FF0000"/>
                </a:solidFill>
                <a:ea typeface="黑体" panose="02010609060101010101" pitchFamily="49" charset="-122"/>
              </a:rPr>
              <a:t>按实际程序中的段来划分</a:t>
            </a:r>
            <a:r>
              <a:rPr lang="zh-CN" altLang="en-US" dirty="0">
                <a:solidFill>
                  <a:srgbClr val="0000FF"/>
                </a:solidFill>
                <a:ea typeface="黑体" panose="02010609060101010101" pitchFamily="49" charset="-122"/>
              </a:rPr>
              <a:t>，每个段在主存中的位置记录在段表中，并附以“段长”项</a:t>
            </a:r>
          </a:p>
          <a:p>
            <a:pPr lvl="1" eaLnBrk="1" hangingPunct="1">
              <a:lnSpc>
                <a:spcPct val="115000"/>
              </a:lnSpc>
              <a:spcBef>
                <a:spcPct val="10000"/>
              </a:spcBef>
            </a:pPr>
            <a:r>
              <a:rPr lang="zh-CN" altLang="en-US" dirty="0">
                <a:solidFill>
                  <a:srgbClr val="0000FF"/>
                </a:solidFill>
                <a:ea typeface="黑体" panose="02010609060101010101" pitchFamily="49" charset="-122"/>
              </a:rPr>
              <a:t>段表本身也是主存中的一个可再定位段</a:t>
            </a:r>
          </a:p>
          <a:p>
            <a:pPr lvl="1" eaLnBrk="1" hangingPunct="1">
              <a:lnSpc>
                <a:spcPct val="115000"/>
              </a:lnSpc>
              <a:spcBef>
                <a:spcPct val="10000"/>
              </a:spcBef>
            </a:pPr>
            <a:r>
              <a:rPr lang="zh-CN" altLang="en-US" dirty="0">
                <a:solidFill>
                  <a:srgbClr val="0000FF"/>
                </a:solidFill>
                <a:ea typeface="黑体" panose="02010609060101010101" pitchFamily="49" charset="-122"/>
              </a:rPr>
              <a:t>因为段本身是程序的逻辑结构所决定的一些独立部分，因而分段对程序员来说是不透明的（而分页对程序员来说是透明的）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92579">
                                            <p:txEl>
                                              <p:pRg st="2" end="2"/>
                                            </p:txEl>
                                          </p:spTgt>
                                        </p:tgtEl>
                                        <p:attrNameLst>
                                          <p:attrName>style.visibility</p:attrName>
                                        </p:attrNameLst>
                                      </p:cBhvr>
                                      <p:to>
                                        <p:strVal val="visible"/>
                                      </p:to>
                                    </p:set>
                                    <p:animEffect transition="in" filter="blinds(horizontal)">
                                      <p:cBhvr>
                                        <p:cTn id="7" dur="500"/>
                                        <p:tgtEl>
                                          <p:spTgt spid="792579">
                                            <p:txEl>
                                              <p:pRg st="2" end="2"/>
                                            </p:txEl>
                                          </p:spTgt>
                                        </p:tgtEl>
                                      </p:cBhvr>
                                    </p:animEffect>
                                  </p:childTnLst>
                                  <p:subTnLst>
                                    <p:animClr clrSpc="rgb" dir="cw">
                                      <p:cBhvr override="childStyle">
                                        <p:cTn dur="1" fill="hold" display="0" masterRel="nextClick" afterEffect="1"/>
                                        <p:tgtEl>
                                          <p:spTgt spid="792579">
                                            <p:txEl>
                                              <p:pRg st="2" end="2"/>
                                            </p:txEl>
                                          </p:spTgt>
                                        </p:tgtEl>
                                        <p:attrNameLst>
                                          <p:attrName>ppt_c</p:attrName>
                                        </p:attrNameLst>
                                      </p:cBhvr>
                                      <p:to>
                                        <a:schemeClr val="accent1"/>
                                      </p:to>
                                    </p:animClr>
                                  </p:sub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92579">
                                            <p:txEl>
                                              <p:pRg st="3" end="3"/>
                                            </p:txEl>
                                          </p:spTgt>
                                        </p:tgtEl>
                                        <p:attrNameLst>
                                          <p:attrName>style.visibility</p:attrName>
                                        </p:attrNameLst>
                                      </p:cBhvr>
                                      <p:to>
                                        <p:strVal val="visible"/>
                                      </p:to>
                                    </p:set>
                                    <p:animEffect transition="in" filter="blinds(horizontal)">
                                      <p:cBhvr>
                                        <p:cTn id="12" dur="500"/>
                                        <p:tgtEl>
                                          <p:spTgt spid="792579">
                                            <p:txEl>
                                              <p:pRg st="3" end="3"/>
                                            </p:txEl>
                                          </p:spTgt>
                                        </p:tgtEl>
                                      </p:cBhvr>
                                    </p:animEffect>
                                  </p:childTnLst>
                                  <p:subTnLst>
                                    <p:animClr clrSpc="rgb" dir="cw">
                                      <p:cBhvr override="childStyle">
                                        <p:cTn dur="1" fill="hold" display="0" masterRel="nextClick" afterEffect="1"/>
                                        <p:tgtEl>
                                          <p:spTgt spid="792579">
                                            <p:txEl>
                                              <p:pRg st="3" end="3"/>
                                            </p:txEl>
                                          </p:spTgt>
                                        </p:tgtEl>
                                        <p:attrNameLst>
                                          <p:attrName>ppt_c</p:attrName>
                                        </p:attrNameLst>
                                      </p:cBhvr>
                                      <p:to>
                                        <a:schemeClr val="accent1"/>
                                      </p:to>
                                    </p:animClr>
                                  </p:sub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792579">
                                            <p:txEl>
                                              <p:pRg st="4" end="4"/>
                                            </p:txEl>
                                          </p:spTgt>
                                        </p:tgtEl>
                                        <p:attrNameLst>
                                          <p:attrName>style.visibility</p:attrName>
                                        </p:attrNameLst>
                                      </p:cBhvr>
                                      <p:to>
                                        <p:strVal val="visible"/>
                                      </p:to>
                                    </p:set>
                                    <p:animEffect transition="in" filter="blinds(horizontal)">
                                      <p:cBhvr>
                                        <p:cTn id="17" dur="500"/>
                                        <p:tgtEl>
                                          <p:spTgt spid="792579">
                                            <p:txEl>
                                              <p:pRg st="4" end="4"/>
                                            </p:txEl>
                                          </p:spTgt>
                                        </p:tgtEl>
                                      </p:cBhvr>
                                    </p:animEffect>
                                  </p:childTnLst>
                                  <p:subTnLst>
                                    <p:animClr clrSpc="rgb" dir="cw">
                                      <p:cBhvr override="childStyle">
                                        <p:cTn dur="1" fill="hold" display="0" masterRel="nextClick" afterEffect="1"/>
                                        <p:tgtEl>
                                          <p:spTgt spid="792579">
                                            <p:txEl>
                                              <p:pRg st="4" end="4"/>
                                            </p:txEl>
                                          </p:spTgt>
                                        </p:tgtEl>
                                        <p:attrNameLst>
                                          <p:attrName>ppt_c</p:attrName>
                                        </p:attrNameLst>
                                      </p:cBhvr>
                                      <p:to>
                                        <a:schemeClr val="accent1"/>
                                      </p:to>
                                    </p:animClr>
                                  </p:sub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792579">
                                            <p:txEl>
                                              <p:pRg st="5" end="5"/>
                                            </p:txEl>
                                          </p:spTgt>
                                        </p:tgtEl>
                                        <p:attrNameLst>
                                          <p:attrName>style.visibility</p:attrName>
                                        </p:attrNameLst>
                                      </p:cBhvr>
                                      <p:to>
                                        <p:strVal val="visible"/>
                                      </p:to>
                                    </p:set>
                                    <p:animEffect transition="in" filter="blinds(horizontal)">
                                      <p:cBhvr>
                                        <p:cTn id="22" dur="500"/>
                                        <p:tgtEl>
                                          <p:spTgt spid="792579">
                                            <p:txEl>
                                              <p:pRg st="5" end="5"/>
                                            </p:txEl>
                                          </p:spTgt>
                                        </p:tgtEl>
                                      </p:cBhvr>
                                    </p:animEffect>
                                  </p:childTnLst>
                                  <p:subTnLst>
                                    <p:animClr clrSpc="rgb" dir="cw">
                                      <p:cBhvr override="childStyle">
                                        <p:cTn dur="1" fill="hold" display="0" masterRel="nextClick" afterEffect="1"/>
                                        <p:tgtEl>
                                          <p:spTgt spid="792579">
                                            <p:txEl>
                                              <p:pRg st="5" end="5"/>
                                            </p:txEl>
                                          </p:spTgt>
                                        </p:tgtEl>
                                        <p:attrNameLst>
                                          <p:attrName>ppt_c</p:attrName>
                                        </p:attrNameLst>
                                      </p:cBhvr>
                                      <p:to>
                                        <a:schemeClr val="accent1"/>
                                      </p:to>
                                    </p:animClr>
                                  </p:sub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792579">
                                            <p:txEl>
                                              <p:pRg st="6" end="6"/>
                                            </p:txEl>
                                          </p:spTgt>
                                        </p:tgtEl>
                                        <p:attrNameLst>
                                          <p:attrName>style.visibility</p:attrName>
                                        </p:attrNameLst>
                                      </p:cBhvr>
                                      <p:to>
                                        <p:strVal val="visible"/>
                                      </p:to>
                                    </p:set>
                                    <p:animEffect transition="in" filter="blinds(horizontal)">
                                      <p:cBhvr>
                                        <p:cTn id="27" dur="500"/>
                                        <p:tgtEl>
                                          <p:spTgt spid="792579">
                                            <p:txEl>
                                              <p:pRg st="6" end="6"/>
                                            </p:txEl>
                                          </p:spTgt>
                                        </p:tgtEl>
                                      </p:cBhvr>
                                    </p:animEffect>
                                  </p:childTnLst>
                                  <p:subTnLst>
                                    <p:animClr clrSpc="rgb" dir="cw">
                                      <p:cBhvr override="childStyle">
                                        <p:cTn dur="1" fill="hold" display="0" masterRel="nextClick" afterEffect="1"/>
                                        <p:tgtEl>
                                          <p:spTgt spid="792579">
                                            <p:txEl>
                                              <p:pRg st="6" end="6"/>
                                            </p:txEl>
                                          </p:spTgt>
                                        </p:tgtEl>
                                        <p:attrNameLst>
                                          <p:attrName>ppt_c</p:attrName>
                                        </p:attrNameLst>
                                      </p:cBhvr>
                                      <p:to>
                                        <a:schemeClr val="accent1"/>
                                      </p:to>
                                    </p:animClr>
                                  </p:sub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792579">
                                            <p:txEl>
                                              <p:pRg st="7" end="7"/>
                                            </p:txEl>
                                          </p:spTgt>
                                        </p:tgtEl>
                                        <p:attrNameLst>
                                          <p:attrName>style.visibility</p:attrName>
                                        </p:attrNameLst>
                                      </p:cBhvr>
                                      <p:to>
                                        <p:strVal val="visible"/>
                                      </p:to>
                                    </p:set>
                                    <p:animEffect transition="in" filter="blinds(horizontal)">
                                      <p:cBhvr>
                                        <p:cTn id="32" dur="500"/>
                                        <p:tgtEl>
                                          <p:spTgt spid="792579">
                                            <p:txEl>
                                              <p:pRg st="7" end="7"/>
                                            </p:txEl>
                                          </p:spTgt>
                                        </p:tgtEl>
                                      </p:cBhvr>
                                    </p:animEffect>
                                  </p:childTnLst>
                                  <p:subTnLst>
                                    <p:animClr clrSpc="rgb" dir="cw">
                                      <p:cBhvr override="childStyle">
                                        <p:cTn dur="1" fill="hold" display="0" masterRel="nextClick" afterEffect="1"/>
                                        <p:tgtEl>
                                          <p:spTgt spid="792579">
                                            <p:txEl>
                                              <p:pRg st="7" end="7"/>
                                            </p:txEl>
                                          </p:spTgt>
                                        </p:tgtEl>
                                        <p:attrNameLst>
                                          <p:attrName>ppt_c</p:attrName>
                                        </p:attrNameLst>
                                      </p:cBhvr>
                                      <p:to>
                                        <a:schemeClr val="accent1"/>
                                      </p:to>
                                    </p:animClr>
                                  </p:sub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792579">
                                            <p:txEl>
                                              <p:pRg st="8" end="8"/>
                                            </p:txEl>
                                          </p:spTgt>
                                        </p:tgtEl>
                                        <p:attrNameLst>
                                          <p:attrName>style.visibility</p:attrName>
                                        </p:attrNameLst>
                                      </p:cBhvr>
                                      <p:to>
                                        <p:strVal val="visible"/>
                                      </p:to>
                                    </p:set>
                                    <p:animEffect transition="in" filter="blinds(horizontal)">
                                      <p:cBhvr>
                                        <p:cTn id="37" dur="500"/>
                                        <p:tgtEl>
                                          <p:spTgt spid="792579">
                                            <p:txEl>
                                              <p:pRg st="8" end="8"/>
                                            </p:txEl>
                                          </p:spTgt>
                                        </p:tgtEl>
                                      </p:cBhvr>
                                    </p:animEffect>
                                  </p:childTnLst>
                                  <p:subTnLst>
                                    <p:animClr clrSpc="rgb" dir="cw">
                                      <p:cBhvr override="childStyle">
                                        <p:cTn dur="1" fill="hold" display="0" masterRel="nextClick" afterEffect="1"/>
                                        <p:tgtEl>
                                          <p:spTgt spid="792579">
                                            <p:txEl>
                                              <p:pRg st="8" end="8"/>
                                            </p:txEl>
                                          </p:spTgt>
                                        </p:tgtEl>
                                        <p:attrNameLst>
                                          <p:attrName>ppt_c</p:attrName>
                                        </p:attrNameLst>
                                      </p:cBhvr>
                                      <p:to>
                                        <a:schemeClr val="accent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2"/>
          <p:cNvSpPr>
            <a:spLocks noGrp="1"/>
          </p:cNvSpPr>
          <p:nvPr>
            <p:ph type="title"/>
          </p:nvPr>
        </p:nvSpPr>
        <p:spPr>
          <a:xfrm>
            <a:off x="1744663" y="228600"/>
            <a:ext cx="5257800" cy="533400"/>
          </a:xfrm>
          <a:ln/>
        </p:spPr>
        <p:txBody>
          <a:bodyPr vert="horz" wrap="square" lIns="91440" tIns="45720" rIns="91440" bIns="45720" anchor="ctr" anchorCtr="0"/>
          <a:lstStyle/>
          <a:p>
            <a:pPr algn="l" eaLnBrk="1" hangingPunct="1"/>
            <a:r>
              <a:rPr lang="zh-CN" altLang="en-US" dirty="0"/>
              <a:t>段式虚拟存储器的地址映像</a:t>
            </a:r>
          </a:p>
        </p:txBody>
      </p:sp>
      <p:pic>
        <p:nvPicPr>
          <p:cNvPr id="218115" name="Picture 3" descr="段式虚拟存储器的地址映像(俞建新)"/>
          <p:cNvPicPr>
            <a:picLocks noChangeAspect="1"/>
          </p:cNvPicPr>
          <p:nvPr/>
        </p:nvPicPr>
        <p:blipFill>
          <a:blip r:embed="rId2"/>
          <a:stretch>
            <a:fillRect/>
          </a:stretch>
        </p:blipFill>
        <p:spPr>
          <a:xfrm>
            <a:off x="90488" y="1133475"/>
            <a:ext cx="8982075" cy="5491163"/>
          </a:xfrm>
          <a:prstGeom prst="rect">
            <a:avLst/>
          </a:prstGeom>
          <a:noFill/>
          <a:ln w="28575" cap="flat" cmpd="sng">
            <a:solidFill>
              <a:srgbClr val="CC99FF"/>
            </a:solidFill>
            <a:prstDash val="solid"/>
            <a:miter/>
            <a:headEnd type="none" w="med" len="med"/>
            <a:tailEnd type="none" w="med" len="med"/>
          </a:ln>
        </p:spPr>
      </p:pic>
      <p:sp>
        <p:nvSpPr>
          <p:cNvPr id="535556" name="Rectangle 4"/>
          <p:cNvSpPr/>
          <p:nvPr/>
        </p:nvSpPr>
        <p:spPr>
          <a:xfrm>
            <a:off x="2141538" y="4554538"/>
            <a:ext cx="4814887" cy="1604962"/>
          </a:xfrm>
          <a:prstGeom prst="rect">
            <a:avLst/>
          </a:prstGeom>
          <a:solidFill>
            <a:schemeClr val="bg1"/>
          </a:solidFill>
          <a:ln w="12700">
            <a:noFill/>
          </a:ln>
        </p:spPr>
        <p:txBody>
          <a:bodyPr lIns="63500" tIns="25400" rIns="63500" bIns="25400">
            <a:spAutoFit/>
          </a:bodyPr>
          <a:lstStyle/>
          <a:p>
            <a:pPr>
              <a:lnSpc>
                <a:spcPct val="120000"/>
              </a:lnSpc>
              <a:buNone/>
            </a:pPr>
            <a:r>
              <a:rPr lang="en-US" altLang="zh-CN" i="0" dirty="0">
                <a:solidFill>
                  <a:srgbClr val="0000FF"/>
                </a:solidFill>
                <a:latin typeface="Arial" panose="020B0604020202020204" pitchFamily="34" charset="0"/>
                <a:ea typeface="黑体" panose="02010609060101010101" pitchFamily="49" charset="-122"/>
              </a:rPr>
              <a:t>Faults (</a:t>
            </a:r>
            <a:r>
              <a:rPr lang="zh-CN" altLang="en-US" i="0" dirty="0">
                <a:solidFill>
                  <a:srgbClr val="0000FF"/>
                </a:solidFill>
                <a:latin typeface="Arial" panose="020B0604020202020204" pitchFamily="34" charset="0"/>
                <a:ea typeface="黑体" panose="02010609060101010101" pitchFamily="49" charset="-122"/>
              </a:rPr>
              <a:t>异常情况</a:t>
            </a:r>
            <a:r>
              <a:rPr lang="en-US" altLang="zh-CN" i="0" dirty="0">
                <a:solidFill>
                  <a:srgbClr val="0000FF"/>
                </a:solidFill>
                <a:latin typeface="Arial" panose="020B0604020202020204" pitchFamily="34" charset="0"/>
                <a:ea typeface="黑体" panose="02010609060101010101" pitchFamily="49" charset="-122"/>
              </a:rPr>
              <a:t>)</a:t>
            </a:r>
            <a:r>
              <a:rPr lang="zh-CN" altLang="en-US" i="0" dirty="0">
                <a:solidFill>
                  <a:srgbClr val="0000FF"/>
                </a:solidFill>
                <a:latin typeface="Arial" panose="020B0604020202020204" pitchFamily="34" charset="0"/>
                <a:ea typeface="黑体" panose="02010609060101010101" pitchFamily="49" charset="-122"/>
              </a:rPr>
              <a:t>：</a:t>
            </a:r>
          </a:p>
          <a:p>
            <a:pPr>
              <a:lnSpc>
                <a:spcPct val="120000"/>
              </a:lnSpc>
              <a:buNone/>
            </a:pPr>
            <a:r>
              <a:rPr lang="zh-CN" altLang="en-US" i="0" dirty="0">
                <a:solidFill>
                  <a:srgbClr val="CC0000"/>
                </a:solidFill>
                <a:latin typeface="Arial" panose="020B0604020202020204" pitchFamily="34" charset="0"/>
                <a:ea typeface="黑体" panose="02010609060101010101" pitchFamily="49" charset="-122"/>
              </a:rPr>
              <a:t>缺段（段不存在）</a:t>
            </a:r>
            <a:r>
              <a:rPr lang="zh-CN" altLang="en-US" i="0" dirty="0">
                <a:solidFill>
                  <a:schemeClr val="tx1"/>
                </a:solidFill>
                <a:latin typeface="Arial" panose="020B0604020202020204" pitchFamily="34" charset="0"/>
                <a:ea typeface="黑体" panose="02010609060101010101" pitchFamily="49" charset="-122"/>
              </a:rPr>
              <a:t>：装入位</a:t>
            </a:r>
            <a:r>
              <a:rPr lang="en-US" altLang="zh-CN" i="0" dirty="0">
                <a:solidFill>
                  <a:schemeClr val="tx1"/>
                </a:solidFill>
                <a:latin typeface="Arial" panose="020B0604020202020204" pitchFamily="34" charset="0"/>
                <a:ea typeface="黑体" panose="02010609060101010101" pitchFamily="49" charset="-122"/>
              </a:rPr>
              <a:t>= 0</a:t>
            </a:r>
            <a:endParaRPr lang="zh-CN" altLang="en-US" i="0" dirty="0">
              <a:solidFill>
                <a:schemeClr val="tx1"/>
              </a:solidFill>
              <a:latin typeface="Arial" panose="020B0604020202020204" pitchFamily="34" charset="0"/>
              <a:ea typeface="黑体" panose="02010609060101010101" pitchFamily="49" charset="-122"/>
            </a:endParaRPr>
          </a:p>
          <a:p>
            <a:pPr>
              <a:lnSpc>
                <a:spcPct val="120000"/>
              </a:lnSpc>
              <a:buNone/>
            </a:pPr>
            <a:r>
              <a:rPr lang="zh-CN" altLang="en-US" i="0" dirty="0">
                <a:solidFill>
                  <a:srgbClr val="CC0000"/>
                </a:solidFill>
                <a:latin typeface="Arial" panose="020B0604020202020204" pitchFamily="34" charset="0"/>
                <a:ea typeface="黑体" panose="02010609060101010101" pitchFamily="49" charset="-122"/>
              </a:rPr>
              <a:t>地址出界</a:t>
            </a:r>
            <a:r>
              <a:rPr lang="zh-CN" altLang="en-US" i="0" dirty="0">
                <a:solidFill>
                  <a:schemeClr val="tx1"/>
                </a:solidFill>
                <a:latin typeface="Arial" panose="020B0604020202020204" pitchFamily="34" charset="0"/>
                <a:ea typeface="黑体" panose="02010609060101010101" pitchFamily="49" charset="-122"/>
              </a:rPr>
              <a:t>： 偏移量超出最大段长</a:t>
            </a:r>
          </a:p>
          <a:p>
            <a:pPr>
              <a:lnSpc>
                <a:spcPct val="120000"/>
              </a:lnSpc>
              <a:buNone/>
            </a:pPr>
            <a:r>
              <a:rPr lang="zh-CN" altLang="en-US" i="0" dirty="0">
                <a:solidFill>
                  <a:srgbClr val="CC0000"/>
                </a:solidFill>
                <a:latin typeface="Arial" panose="020B0604020202020204" pitchFamily="34" charset="0"/>
                <a:ea typeface="黑体" panose="02010609060101010101" pitchFamily="49" charset="-122"/>
              </a:rPr>
              <a:t>保护违例</a:t>
            </a:r>
            <a:r>
              <a:rPr lang="zh-CN" altLang="en-US" i="0" dirty="0">
                <a:solidFill>
                  <a:schemeClr val="tx1"/>
                </a:solidFill>
                <a:latin typeface="Arial" panose="020B0604020202020204" pitchFamily="34" charset="0"/>
                <a:ea typeface="黑体" panose="02010609060101010101" pitchFamily="49" charset="-122"/>
              </a:rPr>
              <a:t>：访问操作不符合访问方式指定类型</a:t>
            </a:r>
            <a:endParaRPr lang="en-US" altLang="zh-CN" i="0" dirty="0">
              <a:solidFill>
                <a:schemeClr val="tx1"/>
              </a:solidFill>
              <a:latin typeface="Arial" panose="020B0604020202020204" pitchFamily="34" charset="0"/>
              <a:ea typeface="黑体" panose="02010609060101010101" pitchFamily="49" charset="-122"/>
            </a:endParaRPr>
          </a:p>
          <a:p>
            <a:pPr>
              <a:lnSpc>
                <a:spcPct val="85000"/>
              </a:lnSpc>
              <a:buNone/>
            </a:pPr>
            <a:r>
              <a:rPr lang="en-US" altLang="zh-CN" i="0" dirty="0">
                <a:solidFill>
                  <a:schemeClr val="tx1"/>
                </a:solidFill>
                <a:latin typeface="Arial" panose="020B0604020202020204" pitchFamily="34" charset="0"/>
                <a:ea typeface="黑体" panose="02010609060101010101" pitchFamily="49" charset="-122"/>
              </a:rPr>
              <a:t>      </a:t>
            </a:r>
          </a:p>
        </p:txBody>
      </p:sp>
      <p:sp>
        <p:nvSpPr>
          <p:cNvPr id="535557" name="Text Box 5"/>
          <p:cNvSpPr txBox="1"/>
          <p:nvPr/>
        </p:nvSpPr>
        <p:spPr>
          <a:xfrm>
            <a:off x="2366963" y="1354138"/>
            <a:ext cx="4725987" cy="365125"/>
          </a:xfrm>
          <a:prstGeom prst="rect">
            <a:avLst/>
          </a:prstGeom>
          <a:noFill/>
          <a:ln w="9525">
            <a:noFill/>
          </a:ln>
        </p:spPr>
        <p:txBody>
          <a:bodyPr lIns="0" tIns="0" rIns="0" bIns="0">
            <a:spAutoFit/>
          </a:bodyPr>
          <a:lstStyle/>
          <a:p>
            <a:pPr eaLnBrk="1" hangingPunct="1">
              <a:spcBef>
                <a:spcPct val="50000"/>
              </a:spcBef>
              <a:buNone/>
            </a:pPr>
            <a:r>
              <a:rPr lang="zh-CN" altLang="en-US" sz="2400" i="0" dirty="0">
                <a:solidFill>
                  <a:srgbClr val="CC0000"/>
                </a:solidFill>
                <a:latin typeface="Arial" panose="020B0604020202020204" pitchFamily="34" charset="0"/>
                <a:ea typeface="黑体" panose="02010609060101010101" pitchFamily="49" charset="-122"/>
              </a:rPr>
              <a:t>物理地址</a:t>
            </a:r>
            <a:r>
              <a:rPr lang="en-US" altLang="zh-CN" sz="2400" i="0" dirty="0">
                <a:solidFill>
                  <a:srgbClr val="CC0000"/>
                </a:solidFill>
                <a:latin typeface="Arial" panose="020B0604020202020204" pitchFamily="34" charset="0"/>
                <a:ea typeface="黑体" panose="02010609060101010101" pitchFamily="49" charset="-122"/>
              </a:rPr>
              <a:t>=</a:t>
            </a:r>
            <a:r>
              <a:rPr lang="zh-CN" altLang="en-US" sz="2400" i="0" dirty="0">
                <a:solidFill>
                  <a:srgbClr val="CC0000"/>
                </a:solidFill>
                <a:latin typeface="Arial" panose="020B0604020202020204" pitchFamily="34" charset="0"/>
                <a:ea typeface="黑体" panose="02010609060101010101" pitchFamily="49" charset="-122"/>
              </a:rPr>
              <a:t>段起始地址</a:t>
            </a:r>
            <a:r>
              <a:rPr lang="en-US" altLang="zh-CN" sz="2400" i="0" dirty="0">
                <a:solidFill>
                  <a:srgbClr val="CC0000"/>
                </a:solidFill>
                <a:latin typeface="Arial" panose="020B0604020202020204" pitchFamily="34" charset="0"/>
                <a:ea typeface="黑体" panose="02010609060101010101" pitchFamily="49" charset="-122"/>
              </a:rPr>
              <a:t>+</a:t>
            </a:r>
            <a:r>
              <a:rPr lang="zh-CN" altLang="en-US" sz="2400" i="0" dirty="0">
                <a:solidFill>
                  <a:srgbClr val="CC0000"/>
                </a:solidFill>
                <a:latin typeface="Arial" panose="020B0604020202020204" pitchFamily="34" charset="0"/>
                <a:ea typeface="黑体" panose="02010609060101010101" pitchFamily="49" charset="-122"/>
              </a:rPr>
              <a:t>段内偏移</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35557"/>
                                        </p:tgtEl>
                                        <p:attrNameLst>
                                          <p:attrName>style.visibility</p:attrName>
                                        </p:attrNameLst>
                                      </p:cBhvr>
                                      <p:to>
                                        <p:strVal val="visible"/>
                                      </p:to>
                                    </p:set>
                                    <p:animEffect transition="in" filter="blinds(horizontal)">
                                      <p:cBhvr>
                                        <p:cTn id="7" dur="500"/>
                                        <p:tgtEl>
                                          <p:spTgt spid="53555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35556">
                                            <p:txEl>
                                              <p:pRg st="0" end="0"/>
                                            </p:txEl>
                                          </p:spTgt>
                                        </p:tgtEl>
                                        <p:attrNameLst>
                                          <p:attrName>style.visibility</p:attrName>
                                        </p:attrNameLst>
                                      </p:cBhvr>
                                      <p:to>
                                        <p:strVal val="visible"/>
                                      </p:to>
                                    </p:set>
                                    <p:animEffect transition="in" filter="blinds(horizontal)">
                                      <p:cBhvr>
                                        <p:cTn id="12" dur="500"/>
                                        <p:tgtEl>
                                          <p:spTgt spid="53555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535556">
                                            <p:txEl>
                                              <p:pRg st="1" end="1"/>
                                            </p:txEl>
                                          </p:spTgt>
                                        </p:tgtEl>
                                        <p:attrNameLst>
                                          <p:attrName>style.visibility</p:attrName>
                                        </p:attrNameLst>
                                      </p:cBhvr>
                                      <p:to>
                                        <p:strVal val="visible"/>
                                      </p:to>
                                    </p:set>
                                    <p:animEffect transition="in" filter="blinds(horizontal)">
                                      <p:cBhvr>
                                        <p:cTn id="17" dur="500"/>
                                        <p:tgtEl>
                                          <p:spTgt spid="53555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535556">
                                            <p:txEl>
                                              <p:pRg st="2" end="2"/>
                                            </p:txEl>
                                          </p:spTgt>
                                        </p:tgtEl>
                                        <p:attrNameLst>
                                          <p:attrName>style.visibility</p:attrName>
                                        </p:attrNameLst>
                                      </p:cBhvr>
                                      <p:to>
                                        <p:strVal val="visible"/>
                                      </p:to>
                                    </p:set>
                                    <p:animEffect transition="in" filter="blinds(horizontal)">
                                      <p:cBhvr>
                                        <p:cTn id="22" dur="500"/>
                                        <p:tgtEl>
                                          <p:spTgt spid="53555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535556">
                                            <p:txEl>
                                              <p:pRg st="3" end="3"/>
                                            </p:txEl>
                                          </p:spTgt>
                                        </p:tgtEl>
                                        <p:attrNameLst>
                                          <p:attrName>style.visibility</p:attrName>
                                        </p:attrNameLst>
                                      </p:cBhvr>
                                      <p:to>
                                        <p:strVal val="visible"/>
                                      </p:to>
                                    </p:set>
                                    <p:animEffect transition="in" filter="blinds(horizontal)">
                                      <p:cBhvr>
                                        <p:cTn id="27" dur="500"/>
                                        <p:tgtEl>
                                          <p:spTgt spid="53555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5557" grpId="0"/>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2"/>
          <p:cNvSpPr>
            <a:spLocks noGrp="1"/>
          </p:cNvSpPr>
          <p:nvPr>
            <p:ph type="title"/>
          </p:nvPr>
        </p:nvSpPr>
        <p:spPr>
          <a:xfrm>
            <a:off x="685800" y="233363"/>
            <a:ext cx="7772400" cy="641350"/>
          </a:xfrm>
          <a:ln/>
        </p:spPr>
        <p:txBody>
          <a:bodyPr vert="horz" wrap="square" lIns="91440" tIns="45720" rIns="91440" bIns="45720" anchor="ctr" anchorCtr="0"/>
          <a:lstStyle/>
          <a:p>
            <a:pPr eaLnBrk="1" hangingPunct="1"/>
            <a:r>
              <a:rPr lang="zh-CN" altLang="en-US" dirty="0"/>
              <a:t>段式虚拟存储器的地址变换图</a:t>
            </a:r>
          </a:p>
        </p:txBody>
      </p:sp>
      <p:pic>
        <p:nvPicPr>
          <p:cNvPr id="219139" name="Picture 3" descr="段式虚拟存储器的地址变换图"/>
          <p:cNvPicPr>
            <a:picLocks noChangeAspect="1"/>
          </p:cNvPicPr>
          <p:nvPr/>
        </p:nvPicPr>
        <p:blipFill>
          <a:blip r:embed="rId2"/>
          <a:stretch>
            <a:fillRect/>
          </a:stretch>
        </p:blipFill>
        <p:spPr>
          <a:xfrm>
            <a:off x="304800" y="1089025"/>
            <a:ext cx="8534400" cy="5235575"/>
          </a:xfrm>
          <a:prstGeom prst="rect">
            <a:avLst/>
          </a:prstGeom>
          <a:noFill/>
          <a:ln w="9525">
            <a:noFill/>
          </a:ln>
        </p:spPr>
      </p:pic>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2"/>
          <p:cNvSpPr>
            <a:spLocks noGrp="1"/>
          </p:cNvSpPr>
          <p:nvPr>
            <p:ph type="title"/>
          </p:nvPr>
        </p:nvSpPr>
        <p:spPr>
          <a:xfrm>
            <a:off x="2681288" y="265113"/>
            <a:ext cx="4713287" cy="533400"/>
          </a:xfrm>
          <a:ln/>
        </p:spPr>
        <p:txBody>
          <a:bodyPr vert="horz" wrap="square" lIns="91440" tIns="45720" rIns="91440" bIns="45720" anchor="ctr" anchorCtr="0"/>
          <a:lstStyle/>
          <a:p>
            <a:pPr algn="l" eaLnBrk="1" hangingPunct="1"/>
            <a:r>
              <a:rPr lang="zh-CN" altLang="en-US" dirty="0"/>
              <a:t>分段式存储系统特点</a:t>
            </a:r>
          </a:p>
        </p:txBody>
      </p:sp>
      <p:sp>
        <p:nvSpPr>
          <p:cNvPr id="539651" name="Rectangle 3"/>
          <p:cNvSpPr>
            <a:spLocks noGrp="1"/>
          </p:cNvSpPr>
          <p:nvPr>
            <p:ph idx="1" hasCustomPrompt="1"/>
          </p:nvPr>
        </p:nvSpPr>
        <p:spPr>
          <a:xfrm>
            <a:off x="214313" y="798513"/>
            <a:ext cx="8686800" cy="5465762"/>
          </a:xfrm>
          <a:ln/>
        </p:spPr>
        <p:txBody>
          <a:bodyPr vert="horz" wrap="square" lIns="91440" tIns="45720" rIns="91440" bIns="45720" anchor="t" anchorCtr="0"/>
          <a:lstStyle/>
          <a:p>
            <a:pPr eaLnBrk="1" hangingPunct="1">
              <a:lnSpc>
                <a:spcPct val="120000"/>
              </a:lnSpc>
              <a:spcBef>
                <a:spcPct val="15000"/>
              </a:spcBef>
            </a:pPr>
            <a:r>
              <a:rPr lang="zh-CN" altLang="en-US" sz="2800" dirty="0"/>
              <a:t>分段式系统的特点</a:t>
            </a:r>
          </a:p>
          <a:p>
            <a:pPr lvl="1" eaLnBrk="1" hangingPunct="1">
              <a:lnSpc>
                <a:spcPct val="110000"/>
              </a:lnSpc>
              <a:spcBef>
                <a:spcPct val="30000"/>
              </a:spcBef>
            </a:pPr>
            <a:r>
              <a:rPr lang="zh-CN" altLang="en-US" sz="2400" dirty="0">
                <a:solidFill>
                  <a:srgbClr val="0000FF"/>
                </a:solidFill>
                <a:ea typeface="黑体" panose="02010609060101010101" pitchFamily="49" charset="-122"/>
              </a:rPr>
              <a:t>优点：段的分界与程序的自然分界对应，故段具逻辑独立性，易于编译、管理、修改和保护，便于多道程序共享；某些类型的段（堆栈、队列）具有动态可变长度，允许自由调度以有效利用主存空间</a:t>
            </a:r>
          </a:p>
          <a:p>
            <a:pPr lvl="1" eaLnBrk="1" hangingPunct="1">
              <a:lnSpc>
                <a:spcPct val="110000"/>
              </a:lnSpc>
              <a:spcBef>
                <a:spcPct val="30000"/>
              </a:spcBef>
            </a:pPr>
            <a:endParaRPr lang="zh-CN" altLang="en-US" sz="2400" dirty="0">
              <a:solidFill>
                <a:srgbClr val="0000FF"/>
              </a:solidFill>
              <a:ea typeface="黑体" panose="02010609060101010101" pitchFamily="49" charset="-122"/>
            </a:endParaRPr>
          </a:p>
          <a:p>
            <a:pPr lvl="1" eaLnBrk="1" hangingPunct="1">
              <a:lnSpc>
                <a:spcPct val="110000"/>
              </a:lnSpc>
              <a:spcBef>
                <a:spcPct val="30000"/>
              </a:spcBef>
            </a:pPr>
            <a:r>
              <a:rPr lang="zh-CN" altLang="en-US" sz="2400" dirty="0">
                <a:solidFill>
                  <a:srgbClr val="0000FF"/>
                </a:solidFill>
                <a:ea typeface="黑体" panose="02010609060101010101" pitchFamily="49" charset="-122"/>
              </a:rPr>
              <a:t>缺点：段长各不相同，起、终点不定，变化很大，给主存分配带来麻烦，且易在段间留下许多空余的零碎空间，不好利用，造成浪费</a:t>
            </a:r>
          </a:p>
          <a:p>
            <a:pPr lvl="1" eaLnBrk="1" hangingPunct="1">
              <a:lnSpc>
                <a:spcPct val="110000"/>
              </a:lnSpc>
              <a:spcBef>
                <a:spcPct val="30000"/>
              </a:spcBef>
              <a:buNone/>
            </a:pPr>
            <a:endParaRPr lang="zh-CN" altLang="en-US" sz="2400" dirty="0">
              <a:solidFill>
                <a:srgbClr val="0000FF"/>
              </a:solidFill>
              <a:ea typeface="黑体" panose="02010609060101010101" pitchFamily="49" charset="-122"/>
            </a:endParaRPr>
          </a:p>
          <a:p>
            <a:pPr lvl="1" eaLnBrk="1" hangingPunct="1">
              <a:lnSpc>
                <a:spcPct val="110000"/>
              </a:lnSpc>
              <a:spcBef>
                <a:spcPct val="30000"/>
              </a:spcBef>
              <a:buNone/>
            </a:pPr>
            <a:r>
              <a:rPr lang="zh-CN" altLang="en-US" sz="2400" dirty="0">
                <a:ea typeface="黑体" panose="02010609060101010101" pitchFamily="49" charset="-122"/>
              </a:rPr>
              <a:t>  </a:t>
            </a:r>
            <a:r>
              <a:rPr lang="zh-CN" altLang="en-US" sz="2400" dirty="0">
                <a:solidFill>
                  <a:srgbClr val="FF0000"/>
                </a:solidFill>
                <a:ea typeface="黑体" panose="02010609060101010101" pitchFamily="49" charset="-122"/>
              </a:rPr>
              <a:t>（例如：一个长段调出后，调进一个短段就会造成碎区）</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39651">
                                            <p:txEl>
                                              <p:pRg st="1" end="1"/>
                                            </p:txEl>
                                          </p:spTgt>
                                        </p:tgtEl>
                                        <p:attrNameLst>
                                          <p:attrName>style.visibility</p:attrName>
                                        </p:attrNameLst>
                                      </p:cBhvr>
                                      <p:to>
                                        <p:strVal val="visible"/>
                                      </p:to>
                                    </p:set>
                                    <p:animEffect transition="in" filter="blinds(horizontal)">
                                      <p:cBhvr>
                                        <p:cTn id="7" dur="500"/>
                                        <p:tgtEl>
                                          <p:spTgt spid="53965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39651">
                                            <p:txEl>
                                              <p:pRg st="3" end="3"/>
                                            </p:txEl>
                                          </p:spTgt>
                                        </p:tgtEl>
                                        <p:attrNameLst>
                                          <p:attrName>style.visibility</p:attrName>
                                        </p:attrNameLst>
                                      </p:cBhvr>
                                      <p:to>
                                        <p:strVal val="visible"/>
                                      </p:to>
                                    </p:set>
                                    <p:animEffect transition="in" filter="blinds(horizontal)">
                                      <p:cBhvr>
                                        <p:cTn id="12" dur="500"/>
                                        <p:tgtEl>
                                          <p:spTgt spid="539651">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539651">
                                            <p:txEl>
                                              <p:pRg st="5" end="5"/>
                                            </p:txEl>
                                          </p:spTgt>
                                        </p:tgtEl>
                                        <p:attrNameLst>
                                          <p:attrName>style.visibility</p:attrName>
                                        </p:attrNameLst>
                                      </p:cBhvr>
                                      <p:to>
                                        <p:strVal val="visible"/>
                                      </p:to>
                                    </p:set>
                                    <p:animEffect transition="in" filter="blinds(horizontal)">
                                      <p:cBhvr>
                                        <p:cTn id="17" dur="500"/>
                                        <p:tgtEl>
                                          <p:spTgt spid="53965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2"/>
          <p:cNvSpPr>
            <a:spLocks noGrp="1"/>
          </p:cNvSpPr>
          <p:nvPr>
            <p:ph type="title"/>
          </p:nvPr>
        </p:nvSpPr>
        <p:spPr>
          <a:xfrm>
            <a:off x="2681288" y="265113"/>
            <a:ext cx="4713287" cy="533400"/>
          </a:xfrm>
          <a:ln/>
        </p:spPr>
        <p:txBody>
          <a:bodyPr vert="horz" wrap="square" lIns="91440" tIns="45720" rIns="91440" bIns="45720" anchor="ctr" anchorCtr="0"/>
          <a:lstStyle/>
          <a:p>
            <a:pPr algn="l" eaLnBrk="1" hangingPunct="1"/>
            <a:r>
              <a:rPr lang="zh-CN" altLang="en-US" dirty="0"/>
              <a:t>段页式存储器</a:t>
            </a:r>
          </a:p>
        </p:txBody>
      </p:sp>
      <p:sp>
        <p:nvSpPr>
          <p:cNvPr id="794627" name="Rectangle 3"/>
          <p:cNvSpPr>
            <a:spLocks noGrp="1"/>
          </p:cNvSpPr>
          <p:nvPr>
            <p:ph idx="1" hasCustomPrompt="1"/>
          </p:nvPr>
        </p:nvSpPr>
        <p:spPr>
          <a:xfrm>
            <a:off x="214313" y="977900"/>
            <a:ext cx="8686800" cy="5465763"/>
          </a:xfrm>
          <a:ln/>
        </p:spPr>
        <p:txBody>
          <a:bodyPr vert="horz" wrap="square" lIns="91440" tIns="45720" rIns="91440" bIns="45720" anchor="t" anchorCtr="0"/>
          <a:lstStyle/>
          <a:p>
            <a:pPr eaLnBrk="1" hangingPunct="1">
              <a:lnSpc>
                <a:spcPct val="110000"/>
              </a:lnSpc>
              <a:spcBef>
                <a:spcPct val="30000"/>
              </a:spcBef>
            </a:pPr>
            <a:r>
              <a:rPr lang="zh-CN" altLang="en-US" sz="2800" dirty="0"/>
              <a:t>段页式系统基本思想</a:t>
            </a:r>
          </a:p>
          <a:p>
            <a:pPr lvl="1" eaLnBrk="1" hangingPunct="1">
              <a:lnSpc>
                <a:spcPct val="120000"/>
              </a:lnSpc>
              <a:spcBef>
                <a:spcPct val="30000"/>
              </a:spcBef>
            </a:pPr>
            <a:r>
              <a:rPr lang="zh-CN" altLang="en-US" sz="2400" dirty="0">
                <a:solidFill>
                  <a:srgbClr val="0000FF"/>
                </a:solidFill>
                <a:ea typeface="黑体" panose="02010609060101010101" pitchFamily="49" charset="-122"/>
              </a:rPr>
              <a:t>段、页式结合。程序按模块分段，段内再分页，进入主存仍以页为基本单位</a:t>
            </a:r>
          </a:p>
          <a:p>
            <a:pPr lvl="1" eaLnBrk="1" hangingPunct="1">
              <a:lnSpc>
                <a:spcPct val="120000"/>
              </a:lnSpc>
              <a:spcBef>
                <a:spcPct val="30000"/>
              </a:spcBef>
            </a:pPr>
            <a:r>
              <a:rPr lang="zh-CN" altLang="en-US" sz="2400" dirty="0">
                <a:solidFill>
                  <a:srgbClr val="0000FF"/>
                </a:solidFill>
                <a:ea typeface="黑体" panose="02010609060101010101" pitchFamily="49" charset="-122"/>
              </a:rPr>
              <a:t>逻辑地址由段地址、页地址和偏移量三个字段构成</a:t>
            </a:r>
          </a:p>
          <a:p>
            <a:pPr lvl="1" eaLnBrk="1" hangingPunct="1">
              <a:lnSpc>
                <a:spcPct val="120000"/>
              </a:lnSpc>
              <a:spcBef>
                <a:spcPct val="30000"/>
              </a:spcBef>
            </a:pPr>
            <a:r>
              <a:rPr lang="zh-CN" altLang="en-US" sz="2400" dirty="0">
                <a:solidFill>
                  <a:srgbClr val="0000FF"/>
                </a:solidFill>
                <a:ea typeface="黑体" panose="02010609060101010101" pitchFamily="49" charset="-122"/>
              </a:rPr>
              <a:t>用段表和页表（每段一个）进行两级定位管理</a:t>
            </a:r>
          </a:p>
          <a:p>
            <a:pPr lvl="1" eaLnBrk="1" hangingPunct="1">
              <a:lnSpc>
                <a:spcPct val="120000"/>
              </a:lnSpc>
              <a:spcBef>
                <a:spcPct val="30000"/>
              </a:spcBef>
            </a:pPr>
            <a:r>
              <a:rPr lang="zh-CN" altLang="en-US" sz="2400" dirty="0">
                <a:solidFill>
                  <a:srgbClr val="0000FF"/>
                </a:solidFill>
                <a:ea typeface="黑体" panose="02010609060101010101" pitchFamily="49" charset="-122"/>
              </a:rPr>
              <a:t>根据段地址到段表中查阅与该段相应的页表指针，转向页表，然后根据页地址从页表中查到该页在主存中的页框地址，由此再访问到页内某数据</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94627">
                                            <p:txEl>
                                              <p:pRg st="1" end="1"/>
                                            </p:txEl>
                                          </p:spTgt>
                                        </p:tgtEl>
                                        <p:attrNameLst>
                                          <p:attrName>style.visibility</p:attrName>
                                        </p:attrNameLst>
                                      </p:cBhvr>
                                      <p:to>
                                        <p:strVal val="visible"/>
                                      </p:to>
                                    </p:set>
                                    <p:animEffect transition="in" filter="blinds(horizontal)">
                                      <p:cBhvr>
                                        <p:cTn id="7" dur="500"/>
                                        <p:tgtEl>
                                          <p:spTgt spid="79462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94627">
                                            <p:txEl>
                                              <p:pRg st="2" end="2"/>
                                            </p:txEl>
                                          </p:spTgt>
                                        </p:tgtEl>
                                        <p:attrNameLst>
                                          <p:attrName>style.visibility</p:attrName>
                                        </p:attrNameLst>
                                      </p:cBhvr>
                                      <p:to>
                                        <p:strVal val="visible"/>
                                      </p:to>
                                    </p:set>
                                    <p:animEffect transition="in" filter="blinds(horizontal)">
                                      <p:cBhvr>
                                        <p:cTn id="12" dur="500"/>
                                        <p:tgtEl>
                                          <p:spTgt spid="79462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794627">
                                            <p:txEl>
                                              <p:pRg st="3" end="3"/>
                                            </p:txEl>
                                          </p:spTgt>
                                        </p:tgtEl>
                                        <p:attrNameLst>
                                          <p:attrName>style.visibility</p:attrName>
                                        </p:attrNameLst>
                                      </p:cBhvr>
                                      <p:to>
                                        <p:strVal val="visible"/>
                                      </p:to>
                                    </p:set>
                                    <p:animEffect transition="in" filter="blinds(horizontal)">
                                      <p:cBhvr>
                                        <p:cTn id="17" dur="500"/>
                                        <p:tgtEl>
                                          <p:spTgt spid="794627">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794627">
                                            <p:txEl>
                                              <p:pRg st="4" end="4"/>
                                            </p:txEl>
                                          </p:spTgt>
                                        </p:tgtEl>
                                        <p:attrNameLst>
                                          <p:attrName>style.visibility</p:attrName>
                                        </p:attrNameLst>
                                      </p:cBhvr>
                                      <p:to>
                                        <p:strVal val="visible"/>
                                      </p:to>
                                    </p:set>
                                    <p:animEffect transition="in" filter="blinds(horizontal)">
                                      <p:cBhvr>
                                        <p:cTn id="22" dur="500"/>
                                        <p:tgtEl>
                                          <p:spTgt spid="7946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
          <p:cNvSpPr>
            <a:spLocks noGrp="1"/>
          </p:cNvSpPr>
          <p:nvPr>
            <p:ph type="title"/>
          </p:nvPr>
        </p:nvSpPr>
        <p:spPr>
          <a:xfrm>
            <a:off x="1601788" y="101600"/>
            <a:ext cx="5956300" cy="762000"/>
          </a:xfrm>
          <a:ln/>
        </p:spPr>
        <p:txBody>
          <a:bodyPr vert="horz" wrap="square" lIns="91440" tIns="45720" rIns="91440" bIns="45720" anchor="ctr" anchorCtr="0"/>
          <a:lstStyle/>
          <a:p>
            <a:pPr algn="l" eaLnBrk="1" hangingPunct="1"/>
            <a:r>
              <a:rPr lang="zh-CN" altLang="en-US" dirty="0"/>
              <a:t>段页式虚拟存储器的地址变换</a:t>
            </a:r>
          </a:p>
        </p:txBody>
      </p:sp>
      <p:pic>
        <p:nvPicPr>
          <p:cNvPr id="222211" name="Picture 3" descr="段页式虚拟存储器地址转换示意图(FYZ 22_P163)"/>
          <p:cNvPicPr>
            <a:picLocks noChangeAspect="1"/>
          </p:cNvPicPr>
          <p:nvPr/>
        </p:nvPicPr>
        <p:blipFill>
          <a:blip r:embed="rId2"/>
          <a:stretch>
            <a:fillRect/>
          </a:stretch>
        </p:blipFill>
        <p:spPr>
          <a:xfrm>
            <a:off x="304800" y="1143000"/>
            <a:ext cx="8534400" cy="5105400"/>
          </a:xfrm>
          <a:prstGeom prst="rect">
            <a:avLst/>
          </a:prstGeom>
          <a:noFill/>
          <a:ln w="28575" cap="flat" cmpd="sng">
            <a:solidFill>
              <a:srgbClr val="993366"/>
            </a:solidFill>
            <a:prstDash val="solid"/>
            <a:miter/>
            <a:headEnd type="none" w="med" len="med"/>
            <a:tailEnd type="none" w="med" len="med"/>
          </a:ln>
        </p:spPr>
      </p:pic>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2"/>
          <p:cNvSpPr>
            <a:spLocks noGrp="1"/>
          </p:cNvSpPr>
          <p:nvPr>
            <p:ph type="title"/>
          </p:nvPr>
        </p:nvSpPr>
        <p:spPr>
          <a:ln/>
        </p:spPr>
        <p:txBody>
          <a:bodyPr vert="horz" wrap="square" lIns="91440" tIns="45720" rIns="91440" bIns="45720" anchor="ctr" anchorCtr="0"/>
          <a:lstStyle/>
          <a:p>
            <a:pPr eaLnBrk="1" hangingPunct="1"/>
            <a:r>
              <a:rPr lang="zh-CN" altLang="en-US" sz="2800" dirty="0"/>
              <a:t>本章作业</a:t>
            </a:r>
          </a:p>
        </p:txBody>
      </p:sp>
      <p:sp>
        <p:nvSpPr>
          <p:cNvPr id="234499" name="Rectangle 3"/>
          <p:cNvSpPr>
            <a:spLocks noGrp="1"/>
          </p:cNvSpPr>
          <p:nvPr>
            <p:ph idx="1" hasCustomPrompt="1"/>
          </p:nvPr>
        </p:nvSpPr>
        <p:spPr>
          <a:xfrm>
            <a:off x="701675" y="1314450"/>
            <a:ext cx="7237413" cy="5334000"/>
          </a:xfrm>
          <a:ln/>
        </p:spPr>
        <p:txBody>
          <a:bodyPr vert="horz" wrap="square" lIns="91440" tIns="45720" rIns="91440" bIns="45720" anchor="t" anchorCtr="0"/>
          <a:lstStyle/>
          <a:p>
            <a:pPr eaLnBrk="1" hangingPunct="1">
              <a:buNone/>
            </a:pPr>
            <a:r>
              <a:rPr lang="zh-CN" altLang="en-US" sz="3200" dirty="0"/>
              <a:t>课后习题：</a:t>
            </a:r>
            <a:r>
              <a:rPr lang="en-US" altLang="zh-CN" sz="3200" dirty="0"/>
              <a:t>1</a:t>
            </a:r>
            <a:r>
              <a:rPr lang="zh-CN" altLang="en-US" sz="3200" dirty="0"/>
              <a:t>、</a:t>
            </a:r>
            <a:r>
              <a:rPr lang="en-US" altLang="zh-CN" sz="3200" dirty="0"/>
              <a:t>2</a:t>
            </a:r>
            <a:r>
              <a:rPr lang="zh-CN" altLang="en-US" sz="3200" dirty="0"/>
              <a:t>、</a:t>
            </a:r>
            <a:r>
              <a:rPr lang="en-US" altLang="zh-CN" sz="3200" dirty="0"/>
              <a:t>3</a:t>
            </a:r>
            <a:r>
              <a:rPr lang="zh-CN" altLang="en-US" sz="3200" dirty="0"/>
              <a:t>、</a:t>
            </a:r>
            <a:r>
              <a:rPr lang="en-US" altLang="zh-CN" sz="3200" dirty="0"/>
              <a:t>4</a:t>
            </a:r>
            <a:r>
              <a:rPr lang="zh-CN" altLang="en-US" sz="3200" dirty="0"/>
              <a:t>、</a:t>
            </a:r>
            <a:r>
              <a:rPr lang="en-US" altLang="zh-CN" sz="3200" dirty="0"/>
              <a:t>7</a:t>
            </a:r>
            <a:r>
              <a:rPr lang="zh-CN" altLang="en-US" sz="3200" dirty="0"/>
              <a:t>、</a:t>
            </a:r>
            <a:r>
              <a:rPr lang="en-US" altLang="zh-CN" sz="3200" dirty="0"/>
              <a:t>11</a:t>
            </a:r>
            <a:r>
              <a:rPr lang="zh-CN" altLang="en-US" sz="3200" dirty="0"/>
              <a:t>、</a:t>
            </a:r>
            <a:r>
              <a:rPr lang="en-US" altLang="zh-CN" sz="3200" dirty="0"/>
              <a:t>12</a:t>
            </a:r>
            <a:r>
              <a:rPr lang="zh-CN" altLang="en-US" sz="3200" dirty="0"/>
              <a:t>、</a:t>
            </a:r>
            <a:r>
              <a:rPr lang="en-US" altLang="zh-CN" sz="3200" dirty="0"/>
              <a:t>14</a:t>
            </a:r>
            <a:r>
              <a:rPr lang="zh-CN" altLang="en-US" sz="3200" dirty="0"/>
              <a:t>、</a:t>
            </a:r>
            <a:r>
              <a:rPr lang="en-US" altLang="zh-CN" sz="3200" dirty="0"/>
              <a:t>17</a:t>
            </a:r>
          </a:p>
          <a:p>
            <a:pPr eaLnBrk="1" hangingPunct="1">
              <a:buNone/>
            </a:pPr>
            <a:endParaRPr lang="en-US" altLang="zh-CN" sz="3200" dirty="0"/>
          </a:p>
        </p:txBody>
      </p:sp>
      <p:sp>
        <p:nvSpPr>
          <p:cNvPr id="2" name="矩形 1">
            <a:extLst>
              <a:ext uri="{FF2B5EF4-FFF2-40B4-BE49-F238E27FC236}">
                <a16:creationId xmlns:a16="http://schemas.microsoft.com/office/drawing/2014/main" id="{30BB2171-D010-4822-A7B9-AB6D0C96C4B7}"/>
              </a:ext>
            </a:extLst>
          </p:cNvPr>
          <p:cNvSpPr/>
          <p:nvPr/>
        </p:nvSpPr>
        <p:spPr>
          <a:xfrm>
            <a:off x="1332176" y="3043510"/>
            <a:ext cx="5976410" cy="770980"/>
          </a:xfrm>
          <a:prstGeom prst="rect">
            <a:avLst/>
          </a:prstGeom>
        </p:spPr>
        <p:txBody>
          <a:bodyPr wrap="square">
            <a:spAutoFit/>
          </a:bodyPr>
          <a:lstStyle/>
          <a:p>
            <a:pPr>
              <a:spcBef>
                <a:spcPct val="45000"/>
              </a:spcBef>
            </a:pPr>
            <a:r>
              <a:rPr lang="zh-CN" altLang="en-US" dirty="0"/>
              <a:t>第</a:t>
            </a:r>
            <a:r>
              <a:rPr lang="en-US" altLang="zh-CN" dirty="0"/>
              <a:t>1</a:t>
            </a:r>
            <a:r>
              <a:rPr lang="zh-CN" altLang="en-US" dirty="0"/>
              <a:t>题需要掌握不需写作业提交；</a:t>
            </a:r>
            <a:endParaRPr lang="en-US" altLang="zh-CN" dirty="0"/>
          </a:p>
          <a:p>
            <a:pPr>
              <a:spcBef>
                <a:spcPct val="45000"/>
              </a:spcBef>
            </a:pPr>
            <a:r>
              <a:rPr lang="zh-CN" altLang="en-US" dirty="0"/>
              <a:t>其它写在</a:t>
            </a:r>
            <a:r>
              <a:rPr lang="en-US" altLang="zh-CN" dirty="0"/>
              <a:t>A4</a:t>
            </a:r>
            <a:r>
              <a:rPr lang="zh-CN" altLang="en-US" dirty="0"/>
              <a:t>纸上，要求</a:t>
            </a:r>
            <a:r>
              <a:rPr lang="zh-CN" altLang="en-US" dirty="0">
                <a:solidFill>
                  <a:schemeClr val="accent2"/>
                </a:solidFill>
              </a:rPr>
              <a:t>书写工整、清楚，答题要完整！</a:t>
            </a:r>
          </a:p>
        </p:txBody>
      </p:sp>
    </p:spTree>
  </p:cSld>
  <p:clrMapOvr>
    <a:masterClrMapping/>
  </p:clrMapOvr>
</p:sld>
</file>

<file path=ppt/theme/theme1.xml><?xml version="1.0" encoding="utf-8"?>
<a:theme xmlns:a="http://schemas.openxmlformats.org/drawingml/2006/main" name="Dad`s Tie">
  <a:themeElements>
    <a:clrScheme name="">
      <a:dk1>
        <a:srgbClr val="000000"/>
      </a:dk1>
      <a:lt1>
        <a:srgbClr val="FFFFFF"/>
      </a:lt1>
      <a:dk2>
        <a:srgbClr val="003366"/>
      </a:dk2>
      <a:lt2>
        <a:srgbClr val="5490A8"/>
      </a:lt2>
      <a:accent1>
        <a:srgbClr val="0099CC"/>
      </a:accent1>
      <a:accent2>
        <a:srgbClr val="3366CC"/>
      </a:accent2>
      <a:accent3>
        <a:srgbClr val="FFFFFF"/>
      </a:accent3>
      <a:accent4>
        <a:srgbClr val="000000"/>
      </a:accent4>
      <a:accent5>
        <a:srgbClr val="AACAE2"/>
      </a:accent5>
      <a:accent6>
        <a:srgbClr val="2D5CB9"/>
      </a:accent6>
      <a:hlink>
        <a:srgbClr val="993300"/>
      </a:hlink>
      <a:folHlink>
        <a:srgbClr val="E1E1B7"/>
      </a:folHlink>
    </a:clrScheme>
    <a:fontScheme name="Dad`s Tie">
      <a:majorFont>
        <a:latin typeface="Times New Roman"/>
        <a:ea typeface="宋体"/>
        <a:cs typeface="Arial"/>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FFFFFF"/>
        </a:solidFill>
        <a:ln>
          <a:noFill/>
        </a:ln>
      </a:spPr>
      <a:bodyPr vert="horz" wrap="square" lIns="0" tIns="0" rIns="0" bIns="0" numCol="1" anchor="t" anchorCtr="0" compatLnSpc="1">
        <a:spAutoFit/>
      </a:bodyPr>
      <a:lstStyle>
        <a:defPPr marL="0" marR="0" indent="0" algn="l" defTabSz="914400" rtl="0" eaLnBrk="1" fontAlgn="base" latinLnBrk="0" hangingPunct="1">
          <a:lnSpc>
            <a:spcPct val="100000"/>
          </a:lnSpc>
          <a:spcBef>
            <a:spcPct val="50000"/>
          </a:spcBef>
          <a:spcAft>
            <a:spcPct val="0"/>
          </a:spcAft>
          <a:buClrTx/>
          <a:buSzTx/>
          <a:buFontTx/>
          <a:buNone/>
          <a:defRPr kumimoji="1" lang="en-US" altLang="zh-CN" sz="1800" b="1" i="1" u="none" strike="noStrike" cap="none" normalizeH="0" baseline="0" smtClean="0">
            <a:ln>
              <a:noFill/>
            </a:ln>
            <a:solidFill>
              <a:srgbClr val="666699"/>
            </a:solidFill>
            <a:effectLst/>
            <a:latin typeface="Arial" panose="020B0604020202020204" pitchFamily="34" charset="0"/>
            <a:ea typeface="华文新魏" panose="02010800040101010101" pitchFamily="2" charset="-122"/>
          </a:defRPr>
        </a:defPPr>
      </a:lstStyle>
    </a:spDef>
    <a:lnDef>
      <a:spPr bwMode="auto">
        <a:xfrm>
          <a:off x="0" y="0"/>
          <a:ext cx="1" cy="1"/>
        </a:xfrm>
        <a:custGeom>
          <a:avLst/>
          <a:gdLst/>
          <a:ahLst/>
          <a:cxnLst/>
          <a:rect l="0" t="0" r="0" b="0"/>
          <a:pathLst/>
        </a:custGeom>
        <a:solidFill>
          <a:srgbClr val="FFFFFF"/>
        </a:solidFill>
        <a:ln>
          <a:noFill/>
        </a:ln>
      </a:spPr>
      <a:bodyPr vert="horz" wrap="square" lIns="0" tIns="0" rIns="0" bIns="0" numCol="1" anchor="t" anchorCtr="0" compatLnSpc="1">
        <a:spAutoFit/>
      </a:bodyPr>
      <a:lstStyle>
        <a:defPPr marL="0" marR="0" indent="0" algn="l" defTabSz="914400" rtl="0" eaLnBrk="1" fontAlgn="base" latinLnBrk="0" hangingPunct="1">
          <a:lnSpc>
            <a:spcPct val="100000"/>
          </a:lnSpc>
          <a:spcBef>
            <a:spcPct val="50000"/>
          </a:spcBef>
          <a:spcAft>
            <a:spcPct val="0"/>
          </a:spcAft>
          <a:buClrTx/>
          <a:buSzTx/>
          <a:buFontTx/>
          <a:buNone/>
          <a:defRPr kumimoji="1" lang="en-US" altLang="zh-CN" sz="1800" b="1" i="1" u="none" strike="noStrike" cap="none" normalizeH="0" baseline="0" smtClean="0">
            <a:ln>
              <a:noFill/>
            </a:ln>
            <a:solidFill>
              <a:srgbClr val="666699"/>
            </a:solidFill>
            <a:effectLst/>
            <a:latin typeface="Arial" panose="020B0604020202020204" pitchFamily="34" charset="0"/>
            <a:ea typeface="华文新魏" panose="02010800040101010101" pitchFamily="2" charset="-122"/>
          </a:defRPr>
        </a:defPPr>
      </a:lstStyle>
    </a:lnDef>
  </a:objectDefaults>
  <a:extraClrSchemeLst>
    <a:extraClrScheme>
      <a:clrScheme name="Dad`s Tie 1">
        <a:dk1>
          <a:srgbClr val="5490A8"/>
        </a:dk1>
        <a:lt1>
          <a:srgbClr val="DDDDDD"/>
        </a:lt1>
        <a:dk2>
          <a:srgbClr val="00172E"/>
        </a:dk2>
        <a:lt2>
          <a:srgbClr val="CCECFF"/>
        </a:lt2>
        <a:accent1>
          <a:srgbClr val="0099CC"/>
        </a:accent1>
        <a:accent2>
          <a:srgbClr val="3366CC"/>
        </a:accent2>
        <a:accent3>
          <a:srgbClr val="AAABAD"/>
        </a:accent3>
        <a:accent4>
          <a:srgbClr val="BDBDBD"/>
        </a:accent4>
        <a:accent5>
          <a:srgbClr val="AACAE2"/>
        </a:accent5>
        <a:accent6>
          <a:srgbClr val="2D5CB9"/>
        </a:accent6>
        <a:hlink>
          <a:srgbClr val="99CCFF"/>
        </a:hlink>
        <a:folHlink>
          <a:srgbClr val="E1E1B7"/>
        </a:folHlink>
      </a:clrScheme>
      <a:clrMap bg1="dk2" tx1="lt1" bg2="dk1" tx2="lt2" accent1="accent1" accent2="accent2" accent3="accent3" accent4="accent4" accent5="accent5" accent6="accent6" hlink="hlink" folHlink="folHlink"/>
    </a:extraClrScheme>
    <a:extraClrScheme>
      <a:clrScheme name="Dad`s Tie 2">
        <a:dk1>
          <a:srgbClr val="000000"/>
        </a:dk1>
        <a:lt1>
          <a:srgbClr val="FFFFFF"/>
        </a:lt1>
        <a:dk2>
          <a:srgbClr val="003366"/>
        </a:dk2>
        <a:lt2>
          <a:srgbClr val="5490A8"/>
        </a:lt2>
        <a:accent1>
          <a:srgbClr val="0099CC"/>
        </a:accent1>
        <a:accent2>
          <a:srgbClr val="3366CC"/>
        </a:accent2>
        <a:accent3>
          <a:srgbClr val="FFFFFF"/>
        </a:accent3>
        <a:accent4>
          <a:srgbClr val="000000"/>
        </a:accent4>
        <a:accent5>
          <a:srgbClr val="AACAE2"/>
        </a:accent5>
        <a:accent6>
          <a:srgbClr val="2D5CB9"/>
        </a:accent6>
        <a:hlink>
          <a:srgbClr val="99CCFF"/>
        </a:hlink>
        <a:folHlink>
          <a:srgbClr val="E1E1B7"/>
        </a:folHlink>
      </a:clrScheme>
      <a:clrMap bg1="lt1" tx1="dk1" bg2="lt2" tx2="dk2" accent1="accent1" accent2="accent2" accent3="accent3" accent4="accent4" accent5="accent5" accent6="accent6" hlink="hlink" folHlink="folHlink"/>
    </a:extraClrScheme>
    <a:extraClrScheme>
      <a:clrScheme name="Dad`s Tie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ad`s Tie 4">
        <a:dk1>
          <a:srgbClr val="000000"/>
        </a:dk1>
        <a:lt1>
          <a:srgbClr val="FFFFFF"/>
        </a:lt1>
        <a:dk2>
          <a:srgbClr val="666633"/>
        </a:dk2>
        <a:lt2>
          <a:srgbClr val="908A6C"/>
        </a:lt2>
        <a:accent1>
          <a:srgbClr val="808000"/>
        </a:accent1>
        <a:accent2>
          <a:srgbClr val="996633"/>
        </a:accent2>
        <a:accent3>
          <a:srgbClr val="FFFFFF"/>
        </a:accent3>
        <a:accent4>
          <a:srgbClr val="000000"/>
        </a:accent4>
        <a:accent5>
          <a:srgbClr val="C0C0AA"/>
        </a:accent5>
        <a:accent6>
          <a:srgbClr val="8A5C2D"/>
        </a:accent6>
        <a:hlink>
          <a:srgbClr val="CCCC00"/>
        </a:hlink>
        <a:folHlink>
          <a:srgbClr val="D6DEB2"/>
        </a:folHlink>
      </a:clrScheme>
      <a:clrMap bg1="lt1" tx1="dk1" bg2="lt2" tx2="dk2" accent1="accent1" accent2="accent2" accent3="accent3" accent4="accent4" accent5="accent5" accent6="accent6" hlink="hlink" folHlink="folHlink"/>
    </a:extraClrScheme>
    <a:extraClrScheme>
      <a:clrScheme name="Dad`s Tie 5">
        <a:dk1>
          <a:srgbClr val="000000"/>
        </a:dk1>
        <a:lt1>
          <a:srgbClr val="FFFFFF"/>
        </a:lt1>
        <a:dk2>
          <a:srgbClr val="181848"/>
        </a:dk2>
        <a:lt2>
          <a:srgbClr val="656F97"/>
        </a:lt2>
        <a:accent1>
          <a:srgbClr val="6666FF"/>
        </a:accent1>
        <a:accent2>
          <a:srgbClr val="333399"/>
        </a:accent2>
        <a:accent3>
          <a:srgbClr val="FFFFFF"/>
        </a:accent3>
        <a:accent4>
          <a:srgbClr val="000000"/>
        </a:accent4>
        <a:accent5>
          <a:srgbClr val="B8B8FF"/>
        </a:accent5>
        <a:accent6>
          <a:srgbClr val="2D2D8A"/>
        </a:accent6>
        <a:hlink>
          <a:srgbClr val="9A9ABC"/>
        </a:hlink>
        <a:folHlink>
          <a:srgbClr val="D2B6CE"/>
        </a:folHlink>
      </a:clrScheme>
      <a:clrMap bg1="lt1" tx1="dk1" bg2="lt2" tx2="dk2" accent1="accent1" accent2="accent2" accent3="accent3" accent4="accent4" accent5="accent5" accent6="accent6" hlink="hlink" folHlink="folHlink"/>
    </a:extraClrScheme>
    <a:extraClrScheme>
      <a:clrScheme name="Dad`s Tie 6">
        <a:dk1>
          <a:srgbClr val="CC0066"/>
        </a:dk1>
        <a:lt1>
          <a:srgbClr val="FFFFFF"/>
        </a:lt1>
        <a:dk2>
          <a:srgbClr val="000000"/>
        </a:dk2>
        <a:lt2>
          <a:srgbClr val="CC0099"/>
        </a:lt2>
        <a:accent1>
          <a:srgbClr val="FF9900"/>
        </a:accent1>
        <a:accent2>
          <a:srgbClr val="CC6600"/>
        </a:accent2>
        <a:accent3>
          <a:srgbClr val="AAAAAA"/>
        </a:accent3>
        <a:accent4>
          <a:srgbClr val="DADADA"/>
        </a:accent4>
        <a:accent5>
          <a:srgbClr val="FFCAAA"/>
        </a:accent5>
        <a:accent6>
          <a:srgbClr val="B95C00"/>
        </a:accent6>
        <a:hlink>
          <a:srgbClr val="009900"/>
        </a:hlink>
        <a:folHlink>
          <a:srgbClr val="A50021"/>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Dad`s Tie">
  <a:themeElements>
    <a:clrScheme name="">
      <a:dk1>
        <a:srgbClr val="000000"/>
      </a:dk1>
      <a:lt1>
        <a:srgbClr val="FFFFFF"/>
      </a:lt1>
      <a:dk2>
        <a:srgbClr val="003366"/>
      </a:dk2>
      <a:lt2>
        <a:srgbClr val="5490A8"/>
      </a:lt2>
      <a:accent1>
        <a:srgbClr val="0099CC"/>
      </a:accent1>
      <a:accent2>
        <a:srgbClr val="3366CC"/>
      </a:accent2>
      <a:accent3>
        <a:srgbClr val="FFFFFF"/>
      </a:accent3>
      <a:accent4>
        <a:srgbClr val="000000"/>
      </a:accent4>
      <a:accent5>
        <a:srgbClr val="AACAE2"/>
      </a:accent5>
      <a:accent6>
        <a:srgbClr val="2D5CB9"/>
      </a:accent6>
      <a:hlink>
        <a:srgbClr val="993300"/>
      </a:hlink>
      <a:folHlink>
        <a:srgbClr val="E1E1B7"/>
      </a:folHlink>
    </a:clrScheme>
    <a:fontScheme name="Dad`s Tie">
      <a:majorFont>
        <a:latin typeface="Times New Roman"/>
        <a:ea typeface="宋体"/>
        <a:cs typeface="Arial"/>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FFFFFF"/>
        </a:solidFill>
        <a:ln>
          <a:noFill/>
        </a:ln>
      </a:spPr>
      <a:bodyPr vert="horz" wrap="square" lIns="0" tIns="0" rIns="0" bIns="0" numCol="1" anchor="t" anchorCtr="0" compatLnSpc="1">
        <a:spAutoFit/>
      </a:bodyPr>
      <a:lstStyle>
        <a:defPPr marL="0" marR="0" indent="0" algn="l" defTabSz="914400" rtl="0" eaLnBrk="1" fontAlgn="base" latinLnBrk="0" hangingPunct="1">
          <a:lnSpc>
            <a:spcPct val="100000"/>
          </a:lnSpc>
          <a:spcBef>
            <a:spcPct val="50000"/>
          </a:spcBef>
          <a:spcAft>
            <a:spcPct val="0"/>
          </a:spcAft>
          <a:buClrTx/>
          <a:buSzTx/>
          <a:buFontTx/>
          <a:buNone/>
          <a:defRPr kumimoji="1" lang="en-US" altLang="zh-CN" sz="1800" b="1" i="1" u="none" strike="noStrike" cap="none" normalizeH="0" baseline="0" smtClean="0">
            <a:ln>
              <a:noFill/>
            </a:ln>
            <a:solidFill>
              <a:srgbClr val="666699"/>
            </a:solidFill>
            <a:effectLst/>
            <a:latin typeface="Arial" panose="020B0604020202020204" pitchFamily="34" charset="0"/>
            <a:ea typeface="华文新魏" panose="02010800040101010101" pitchFamily="2" charset="-122"/>
          </a:defRPr>
        </a:defPPr>
      </a:lstStyle>
    </a:spDef>
    <a:lnDef>
      <a:spPr bwMode="auto">
        <a:xfrm>
          <a:off x="0" y="0"/>
          <a:ext cx="1" cy="1"/>
        </a:xfrm>
        <a:custGeom>
          <a:avLst/>
          <a:gdLst/>
          <a:ahLst/>
          <a:cxnLst/>
          <a:rect l="0" t="0" r="0" b="0"/>
          <a:pathLst/>
        </a:custGeom>
        <a:solidFill>
          <a:srgbClr val="FFFFFF"/>
        </a:solidFill>
        <a:ln>
          <a:noFill/>
        </a:ln>
      </a:spPr>
      <a:bodyPr vert="horz" wrap="square" lIns="0" tIns="0" rIns="0" bIns="0" numCol="1" anchor="t" anchorCtr="0" compatLnSpc="1">
        <a:spAutoFit/>
      </a:bodyPr>
      <a:lstStyle>
        <a:defPPr marL="0" marR="0" indent="0" algn="l" defTabSz="914400" rtl="0" eaLnBrk="1" fontAlgn="base" latinLnBrk="0" hangingPunct="1">
          <a:lnSpc>
            <a:spcPct val="100000"/>
          </a:lnSpc>
          <a:spcBef>
            <a:spcPct val="50000"/>
          </a:spcBef>
          <a:spcAft>
            <a:spcPct val="0"/>
          </a:spcAft>
          <a:buClrTx/>
          <a:buSzTx/>
          <a:buFontTx/>
          <a:buNone/>
          <a:defRPr kumimoji="1" lang="en-US" altLang="zh-CN" sz="1800" b="1" i="1" u="none" strike="noStrike" cap="none" normalizeH="0" baseline="0" smtClean="0">
            <a:ln>
              <a:noFill/>
            </a:ln>
            <a:solidFill>
              <a:srgbClr val="666699"/>
            </a:solidFill>
            <a:effectLst/>
            <a:latin typeface="Arial" panose="020B0604020202020204" pitchFamily="34" charset="0"/>
            <a:ea typeface="华文新魏" panose="02010800040101010101" pitchFamily="2" charset="-122"/>
          </a:defRPr>
        </a:defPPr>
      </a:lstStyle>
    </a:lnDef>
  </a:objectDefaults>
  <a:extraClrSchemeLst>
    <a:extraClrScheme>
      <a:clrScheme name="Dad`s Tie 1">
        <a:dk1>
          <a:srgbClr val="5490A8"/>
        </a:dk1>
        <a:lt1>
          <a:srgbClr val="DDDDDD"/>
        </a:lt1>
        <a:dk2>
          <a:srgbClr val="00172E"/>
        </a:dk2>
        <a:lt2>
          <a:srgbClr val="CCECFF"/>
        </a:lt2>
        <a:accent1>
          <a:srgbClr val="0099CC"/>
        </a:accent1>
        <a:accent2>
          <a:srgbClr val="3366CC"/>
        </a:accent2>
        <a:accent3>
          <a:srgbClr val="AAABAD"/>
        </a:accent3>
        <a:accent4>
          <a:srgbClr val="BDBDBD"/>
        </a:accent4>
        <a:accent5>
          <a:srgbClr val="AACAE2"/>
        </a:accent5>
        <a:accent6>
          <a:srgbClr val="2D5CB9"/>
        </a:accent6>
        <a:hlink>
          <a:srgbClr val="99CCFF"/>
        </a:hlink>
        <a:folHlink>
          <a:srgbClr val="E1E1B7"/>
        </a:folHlink>
      </a:clrScheme>
      <a:clrMap bg1="dk2" tx1="lt1" bg2="dk1" tx2="lt2" accent1="accent1" accent2="accent2" accent3="accent3" accent4="accent4" accent5="accent5" accent6="accent6" hlink="hlink" folHlink="folHlink"/>
    </a:extraClrScheme>
    <a:extraClrScheme>
      <a:clrScheme name="Dad`s Tie 2">
        <a:dk1>
          <a:srgbClr val="000000"/>
        </a:dk1>
        <a:lt1>
          <a:srgbClr val="FFFFFF"/>
        </a:lt1>
        <a:dk2>
          <a:srgbClr val="003366"/>
        </a:dk2>
        <a:lt2>
          <a:srgbClr val="5490A8"/>
        </a:lt2>
        <a:accent1>
          <a:srgbClr val="0099CC"/>
        </a:accent1>
        <a:accent2>
          <a:srgbClr val="3366CC"/>
        </a:accent2>
        <a:accent3>
          <a:srgbClr val="FFFFFF"/>
        </a:accent3>
        <a:accent4>
          <a:srgbClr val="000000"/>
        </a:accent4>
        <a:accent5>
          <a:srgbClr val="AACAE2"/>
        </a:accent5>
        <a:accent6>
          <a:srgbClr val="2D5CB9"/>
        </a:accent6>
        <a:hlink>
          <a:srgbClr val="99CCFF"/>
        </a:hlink>
        <a:folHlink>
          <a:srgbClr val="E1E1B7"/>
        </a:folHlink>
      </a:clrScheme>
      <a:clrMap bg1="lt1" tx1="dk1" bg2="lt2" tx2="dk2" accent1="accent1" accent2="accent2" accent3="accent3" accent4="accent4" accent5="accent5" accent6="accent6" hlink="hlink" folHlink="folHlink"/>
    </a:extraClrScheme>
    <a:extraClrScheme>
      <a:clrScheme name="Dad`s Tie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ad`s Tie 4">
        <a:dk1>
          <a:srgbClr val="000000"/>
        </a:dk1>
        <a:lt1>
          <a:srgbClr val="FFFFFF"/>
        </a:lt1>
        <a:dk2>
          <a:srgbClr val="666633"/>
        </a:dk2>
        <a:lt2>
          <a:srgbClr val="908A6C"/>
        </a:lt2>
        <a:accent1>
          <a:srgbClr val="808000"/>
        </a:accent1>
        <a:accent2>
          <a:srgbClr val="996633"/>
        </a:accent2>
        <a:accent3>
          <a:srgbClr val="FFFFFF"/>
        </a:accent3>
        <a:accent4>
          <a:srgbClr val="000000"/>
        </a:accent4>
        <a:accent5>
          <a:srgbClr val="C0C0AA"/>
        </a:accent5>
        <a:accent6>
          <a:srgbClr val="8A5C2D"/>
        </a:accent6>
        <a:hlink>
          <a:srgbClr val="CCCC00"/>
        </a:hlink>
        <a:folHlink>
          <a:srgbClr val="D6DEB2"/>
        </a:folHlink>
      </a:clrScheme>
      <a:clrMap bg1="lt1" tx1="dk1" bg2="lt2" tx2="dk2" accent1="accent1" accent2="accent2" accent3="accent3" accent4="accent4" accent5="accent5" accent6="accent6" hlink="hlink" folHlink="folHlink"/>
    </a:extraClrScheme>
    <a:extraClrScheme>
      <a:clrScheme name="Dad`s Tie 5">
        <a:dk1>
          <a:srgbClr val="000000"/>
        </a:dk1>
        <a:lt1>
          <a:srgbClr val="FFFFFF"/>
        </a:lt1>
        <a:dk2>
          <a:srgbClr val="181848"/>
        </a:dk2>
        <a:lt2>
          <a:srgbClr val="656F97"/>
        </a:lt2>
        <a:accent1>
          <a:srgbClr val="6666FF"/>
        </a:accent1>
        <a:accent2>
          <a:srgbClr val="333399"/>
        </a:accent2>
        <a:accent3>
          <a:srgbClr val="FFFFFF"/>
        </a:accent3>
        <a:accent4>
          <a:srgbClr val="000000"/>
        </a:accent4>
        <a:accent5>
          <a:srgbClr val="B8B8FF"/>
        </a:accent5>
        <a:accent6>
          <a:srgbClr val="2D2D8A"/>
        </a:accent6>
        <a:hlink>
          <a:srgbClr val="9A9ABC"/>
        </a:hlink>
        <a:folHlink>
          <a:srgbClr val="D2B6CE"/>
        </a:folHlink>
      </a:clrScheme>
      <a:clrMap bg1="lt1" tx1="dk1" bg2="lt2" tx2="dk2" accent1="accent1" accent2="accent2" accent3="accent3" accent4="accent4" accent5="accent5" accent6="accent6" hlink="hlink" folHlink="folHlink"/>
    </a:extraClrScheme>
    <a:extraClrScheme>
      <a:clrScheme name="Dad`s Tie 6">
        <a:dk1>
          <a:srgbClr val="CC0066"/>
        </a:dk1>
        <a:lt1>
          <a:srgbClr val="FFFFFF"/>
        </a:lt1>
        <a:dk2>
          <a:srgbClr val="000000"/>
        </a:dk2>
        <a:lt2>
          <a:srgbClr val="CC0099"/>
        </a:lt2>
        <a:accent1>
          <a:srgbClr val="FF9900"/>
        </a:accent1>
        <a:accent2>
          <a:srgbClr val="CC6600"/>
        </a:accent2>
        <a:accent3>
          <a:srgbClr val="AAAAAA"/>
        </a:accent3>
        <a:accent4>
          <a:srgbClr val="DADADA"/>
        </a:accent4>
        <a:accent5>
          <a:srgbClr val="FFCAAA"/>
        </a:accent5>
        <a:accent6>
          <a:srgbClr val="B95C00"/>
        </a:accent6>
        <a:hlink>
          <a:srgbClr val="009900"/>
        </a:hlink>
        <a:folHlink>
          <a:srgbClr val="A50021"/>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G:\Program Files\Microsoft Office\Templates\Presentation Designs\Dad`s Tie.pot</Template>
  <TotalTime>91</TotalTime>
  <Words>12615</Words>
  <Application>Microsoft Office PowerPoint</Application>
  <PresentationFormat>全屏显示(4:3)</PresentationFormat>
  <Paragraphs>1732</Paragraphs>
  <Slides>132</Slides>
  <Notes>38</Notes>
  <HiddenSlides>0</HiddenSlides>
  <MMClips>0</MMClips>
  <ScaleCrop>false</ScaleCrop>
  <HeadingPairs>
    <vt:vector size="8" baseType="variant">
      <vt:variant>
        <vt:lpstr>已用的字体</vt:lpstr>
      </vt:variant>
      <vt:variant>
        <vt:i4>19</vt:i4>
      </vt:variant>
      <vt:variant>
        <vt:lpstr>主题</vt:lpstr>
      </vt:variant>
      <vt:variant>
        <vt:i4>2</vt:i4>
      </vt:variant>
      <vt:variant>
        <vt:lpstr>嵌入 OLE 服务器</vt:lpstr>
      </vt:variant>
      <vt:variant>
        <vt:i4>4</vt:i4>
      </vt:variant>
      <vt:variant>
        <vt:lpstr>幻灯片标题</vt:lpstr>
      </vt:variant>
      <vt:variant>
        <vt:i4>132</vt:i4>
      </vt:variant>
    </vt:vector>
  </HeadingPairs>
  <TitlesOfParts>
    <vt:vector size="157" baseType="lpstr">
      <vt:lpstr>Gulim</vt:lpstr>
      <vt:lpstr>PMingLiU</vt:lpstr>
      <vt:lpstr>方正舒体</vt:lpstr>
      <vt:lpstr>黑体</vt:lpstr>
      <vt:lpstr>华文新魏</vt:lpstr>
      <vt:lpstr>楷体_GB2312</vt:lpstr>
      <vt:lpstr>隶书</vt:lpstr>
      <vt:lpstr>宋体</vt:lpstr>
      <vt:lpstr>微软雅黑</vt:lpstr>
      <vt:lpstr>Arial</vt:lpstr>
      <vt:lpstr>Calibri</vt:lpstr>
      <vt:lpstr>Courier New</vt:lpstr>
      <vt:lpstr>Helvetica</vt:lpstr>
      <vt:lpstr>Marlett</vt:lpstr>
      <vt:lpstr>Symbol</vt:lpstr>
      <vt:lpstr>Tahoma</vt:lpstr>
      <vt:lpstr>Times New Roman</vt:lpstr>
      <vt:lpstr>Verdana</vt:lpstr>
      <vt:lpstr>Wingdings</vt:lpstr>
      <vt:lpstr>Dad`s Tie</vt:lpstr>
      <vt:lpstr>1_Dad`s Tie</vt:lpstr>
      <vt:lpstr>Microsoft Excel Chart</vt:lpstr>
      <vt:lpstr>Equation.DSMT4</vt:lpstr>
      <vt:lpstr>Microsoft Word 97 - 2003 Document</vt:lpstr>
      <vt:lpstr>Equation.3</vt:lpstr>
      <vt:lpstr>PowerPoint 演示文稿</vt:lpstr>
      <vt:lpstr>第一讲 存储层次基本概念 </vt:lpstr>
      <vt:lpstr>主存的结构</vt:lpstr>
      <vt:lpstr>主存的主要性能指标</vt:lpstr>
      <vt:lpstr>现实问题：存储器与CPU速度差距愈来愈大</vt:lpstr>
      <vt:lpstr>提高DRAM存储器速度的措施</vt:lpstr>
      <vt:lpstr>提高DRAM存储器速度的措施</vt:lpstr>
      <vt:lpstr>加快访存速度措施之二：多模块存储器</vt:lpstr>
      <vt:lpstr>加快访存速度措施之二：多模块存储器</vt:lpstr>
      <vt:lpstr>加快访存速度措施之二：多模块存储器</vt:lpstr>
      <vt:lpstr>连续编址多模块存储器</vt:lpstr>
      <vt:lpstr>交叉编址多模块存储器</vt:lpstr>
      <vt:lpstr>Increasing Bandwidth – Interleaving(交叉)</vt:lpstr>
      <vt:lpstr>存储层次基本概念</vt:lpstr>
      <vt:lpstr>存储层次基本概念</vt:lpstr>
      <vt:lpstr>存储层次基本概念</vt:lpstr>
      <vt:lpstr>存储层次基本概念</vt:lpstr>
      <vt:lpstr>存储层次基本概念</vt:lpstr>
      <vt:lpstr>存储层次基本概念</vt:lpstr>
      <vt:lpstr>存储层次基本概念</vt:lpstr>
      <vt:lpstr>存储层次基本概念</vt:lpstr>
      <vt:lpstr>存储层次基本概念</vt:lpstr>
      <vt:lpstr>第二讲 高速缓冲存储器(Cache) </vt:lpstr>
      <vt:lpstr>加快访存速度措施之三：引入Cache</vt:lpstr>
      <vt:lpstr>Typical Memory Reference Patterns</vt:lpstr>
      <vt:lpstr>程序的局部性原理举例1</vt:lpstr>
      <vt:lpstr>程序的局部性原理举例1</vt:lpstr>
      <vt:lpstr>程序的局部性原理举例2</vt:lpstr>
      <vt:lpstr>程序的局部性原理举例2</vt:lpstr>
      <vt:lpstr>程序的局部性原理举例2</vt:lpstr>
      <vt:lpstr>Cache(高速缓存)是什么样的？</vt:lpstr>
      <vt:lpstr>Cache(高速缓存)是什么样的？</vt:lpstr>
      <vt:lpstr>CPU访Cache 过程图</vt:lpstr>
      <vt:lpstr>Cache映射(Cache Mapping)</vt:lpstr>
      <vt:lpstr>The Simplest Cache: Direct  Mapped Cache</vt:lpstr>
      <vt:lpstr>直接映射Cache组织示意图</vt:lpstr>
      <vt:lpstr>Cache Organization: Cache Tag and  Cache Index</vt:lpstr>
      <vt:lpstr>PowerPoint 演示文稿</vt:lpstr>
      <vt:lpstr>Ex2: 1 KB Direct Mapped Cache with 32 B Blocks</vt:lpstr>
      <vt:lpstr>Ex3: 64 KB Direct Mapped Cache with 16B Blocks</vt:lpstr>
      <vt:lpstr>如何计算Cache的容量？</vt:lpstr>
      <vt:lpstr>       全相联映射Cache组织示意图</vt:lpstr>
      <vt:lpstr>举例：Fully Associative</vt:lpstr>
      <vt:lpstr>PowerPoint 演示文稿</vt:lpstr>
      <vt:lpstr>组相联映射（Set Associative）</vt:lpstr>
      <vt:lpstr>PowerPoint 演示文稿</vt:lpstr>
      <vt:lpstr>例1：A Two-way Set Associative Cache</vt:lpstr>
      <vt:lpstr>例2：A N-way Set Associative Cache</vt:lpstr>
      <vt:lpstr>命中率、失靶率、失靶损失</vt:lpstr>
      <vt:lpstr>Average access time(平均访问时间)</vt:lpstr>
      <vt:lpstr>命中率到底应该有多大？</vt:lpstr>
      <vt:lpstr>看看命中率对平均访问时间的影响</vt:lpstr>
      <vt:lpstr>The Need to Replace! (何时需要替换？)</vt:lpstr>
      <vt:lpstr>替换(Replacement)算法</vt:lpstr>
      <vt:lpstr>替换算法-先进先出（FIFO）</vt:lpstr>
      <vt:lpstr>替换算法-最近最少用(LRU)</vt:lpstr>
      <vt:lpstr>替换算法-最近最少用</vt:lpstr>
      <vt:lpstr>替换算法-最近最少用</vt:lpstr>
      <vt:lpstr>（自学）替换算法-其他算法</vt:lpstr>
      <vt:lpstr>举例</vt:lpstr>
      <vt:lpstr>举例</vt:lpstr>
      <vt:lpstr>第三讲 虚拟存储器</vt:lpstr>
      <vt:lpstr>存储器资源的管理由操作系统来实现</vt:lpstr>
      <vt:lpstr>存储器资源的管理由操作系统来实现</vt:lpstr>
      <vt:lpstr>复习：一个典型程序的转换处理过程</vt:lpstr>
      <vt:lpstr>复习：Hello程序的数据流动过程</vt:lpstr>
      <vt:lpstr>操作系统在程序执行过程中的作用</vt:lpstr>
      <vt:lpstr>操作系统在程序执行过程中的作用</vt:lpstr>
      <vt:lpstr>进程（processes）</vt:lpstr>
      <vt:lpstr>进程（processes）</vt:lpstr>
      <vt:lpstr>存储器管理(Memory Management)</vt:lpstr>
      <vt:lpstr>Memory Management Schema</vt:lpstr>
      <vt:lpstr>简单分区（Partitioning）</vt:lpstr>
      <vt:lpstr>可变长分区（ variable-length Partitioning）</vt:lpstr>
      <vt:lpstr>分页（Paging）</vt:lpstr>
      <vt:lpstr>分页（Paging）</vt:lpstr>
      <vt:lpstr>虚拟存储系统的基本概念</vt:lpstr>
      <vt:lpstr>虚拟存储技术的实质</vt:lpstr>
      <vt:lpstr>虚拟地址空间</vt:lpstr>
      <vt:lpstr>MIPS程序和数据的存储器分配</vt:lpstr>
      <vt:lpstr>                   虚拟存储器管理</vt:lpstr>
      <vt:lpstr>主存-磁盘层次</vt:lpstr>
      <vt:lpstr>PowerPoint 演示文稿</vt:lpstr>
      <vt:lpstr>1 地址映像和变换 </vt:lpstr>
      <vt:lpstr>1 地址映像和变换——地址变换的原则 </vt:lpstr>
      <vt:lpstr>1 地址映像和变换——地址变换的原则 </vt:lpstr>
      <vt:lpstr>1 地址映像和变换——全相联映像 </vt:lpstr>
      <vt:lpstr>全相联映像的相联目录表法</vt:lpstr>
      <vt:lpstr>PowerPoint 演示文稿</vt:lpstr>
      <vt:lpstr>1 地址映像和变换</vt:lpstr>
      <vt:lpstr>2 页面替换算法</vt:lpstr>
      <vt:lpstr>替换算法</vt:lpstr>
      <vt:lpstr>2 页面替换算法</vt:lpstr>
      <vt:lpstr>2 页面替换算法——近期最少使用算法</vt:lpstr>
      <vt:lpstr>PowerPoint 演示文稿</vt:lpstr>
      <vt:lpstr>2 页面替换算法——近期最少使用算法</vt:lpstr>
      <vt:lpstr>2 页面替换算法——近期最少使用算法</vt:lpstr>
      <vt:lpstr>2 页面替换算法——近期最少使用算法</vt:lpstr>
      <vt:lpstr>2 页面替换算法——优化替换算法</vt:lpstr>
      <vt:lpstr>2 页面替换算法——优化替换算法</vt:lpstr>
      <vt:lpstr>PowerPoint 演示文稿</vt:lpstr>
      <vt:lpstr>举例:命中率和替换算法有关</vt:lpstr>
      <vt:lpstr>PowerPoint 演示文稿</vt:lpstr>
      <vt:lpstr>举例：命中率和页地址有关</vt:lpstr>
      <vt:lpstr>PowerPoint 演示文稿</vt:lpstr>
      <vt:lpstr>PowerPoint 演示文稿</vt:lpstr>
      <vt:lpstr>2 页面替换算法——堆栈型替换算法的定义</vt:lpstr>
      <vt:lpstr>2 页面替换算法——堆栈型替换算法的特点</vt:lpstr>
      <vt:lpstr>2 页面替换算法——堆栈型替换算法的定义</vt:lpstr>
      <vt:lpstr>2 页面替换算法——堆栈模拟</vt:lpstr>
      <vt:lpstr>堆栈模拟</vt:lpstr>
      <vt:lpstr>例题</vt:lpstr>
      <vt:lpstr>PowerPoint 演示文稿</vt:lpstr>
      <vt:lpstr>页式管理的定位映像机构及其地址的变换过程</vt:lpstr>
      <vt:lpstr>页式管理的优缺点</vt:lpstr>
      <vt:lpstr>改进页表法一</vt:lpstr>
      <vt:lpstr>改进页表法</vt:lpstr>
      <vt:lpstr>改进页表法一</vt:lpstr>
      <vt:lpstr>改进页表法一</vt:lpstr>
      <vt:lpstr>改进页表法二</vt:lpstr>
      <vt:lpstr>改进页表法二</vt:lpstr>
      <vt:lpstr>3 虚拟存储器工作的全过程 </vt:lpstr>
      <vt:lpstr>PowerPoint 演示文稿</vt:lpstr>
      <vt:lpstr>CPU访存过程</vt:lpstr>
      <vt:lpstr>分页式存储系统特点</vt:lpstr>
      <vt:lpstr>分段式虚拟存储器</vt:lpstr>
      <vt:lpstr>段式虚拟存储器的地址映像</vt:lpstr>
      <vt:lpstr>段式虚拟存储器的地址变换图</vt:lpstr>
      <vt:lpstr>分段式存储系统特点</vt:lpstr>
      <vt:lpstr>段页式存储器</vt:lpstr>
      <vt:lpstr>段页式虚拟存储器的地址变换</vt:lpstr>
      <vt:lpstr>本章作业</vt:lpstr>
    </vt:vector>
  </TitlesOfParts>
  <Company>南京大学</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第4章 存储器系统</dc:title>
  <dc:creator>俞建新</dc:creator>
  <cp:lastModifiedBy>Administrator</cp:lastModifiedBy>
  <cp:revision>1409</cp:revision>
  <dcterms:created xsi:type="dcterms:W3CDTF">2000-10-31T07:12:36Z</dcterms:created>
  <dcterms:modified xsi:type="dcterms:W3CDTF">2026-02-07T03:15:50Z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2052-12.1.0.24657</vt:lpwstr>
  </property>
  <property fmtid="{D5CDD505-2E9C-101B-9397-08002B2CF9AE}" pid="3" name="ICV">
    <vt:lpwstr>B9742B0272104482AC4D74CBFBB560F9_12</vt:lpwstr>
  </property>
</Properties>
</file>