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Default Extension="emf" ContentType="image/x-emf"/>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docProps/custom.xml" ContentType="application/vnd.openxmlformats-officedocument.custom-properties+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160"/>
  </p:notesMasterIdLst>
  <p:handoutMasterIdLst>
    <p:handoutMasterId r:id="rId16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95" r:id="rId87"/>
    <p:sldId id="396" r:id="rId88"/>
    <p:sldId id="397" r:id="rId89"/>
    <p:sldId id="398" r:id="rId90"/>
    <p:sldId id="399" r:id="rId91"/>
    <p:sldId id="400" r:id="rId92"/>
    <p:sldId id="401" r:id="rId93"/>
    <p:sldId id="402" r:id="rId94"/>
    <p:sldId id="403" r:id="rId95"/>
    <p:sldId id="404" r:id="rId96"/>
    <p:sldId id="405" r:id="rId97"/>
    <p:sldId id="406" r:id="rId98"/>
    <p:sldId id="407" r:id="rId99"/>
    <p:sldId id="408" r:id="rId100"/>
    <p:sldId id="409" r:id="rId101"/>
    <p:sldId id="410" r:id="rId102"/>
    <p:sldId id="411" r:id="rId103"/>
    <p:sldId id="412" r:id="rId104"/>
    <p:sldId id="413" r:id="rId105"/>
    <p:sldId id="341" r:id="rId106"/>
    <p:sldId id="342" r:id="rId107"/>
    <p:sldId id="343" r:id="rId108"/>
    <p:sldId id="344" r:id="rId109"/>
    <p:sldId id="345" r:id="rId110"/>
    <p:sldId id="346" r:id="rId111"/>
    <p:sldId id="347" r:id="rId112"/>
    <p:sldId id="348" r:id="rId113"/>
    <p:sldId id="349" r:id="rId114"/>
    <p:sldId id="350" r:id="rId115"/>
    <p:sldId id="351" r:id="rId116"/>
    <p:sldId id="352" r:id="rId117"/>
    <p:sldId id="353" r:id="rId118"/>
    <p:sldId id="354" r:id="rId119"/>
    <p:sldId id="355" r:id="rId120"/>
    <p:sldId id="356" r:id="rId121"/>
    <p:sldId id="357" r:id="rId122"/>
    <p:sldId id="358" r:id="rId123"/>
    <p:sldId id="359" r:id="rId124"/>
    <p:sldId id="360" r:id="rId125"/>
    <p:sldId id="361" r:id="rId126"/>
    <p:sldId id="362" r:id="rId127"/>
    <p:sldId id="363" r:id="rId128"/>
    <p:sldId id="364" r:id="rId129"/>
    <p:sldId id="365" r:id="rId130"/>
    <p:sldId id="366" r:id="rId131"/>
    <p:sldId id="367" r:id="rId132"/>
    <p:sldId id="368" r:id="rId133"/>
    <p:sldId id="369" r:id="rId134"/>
    <p:sldId id="370" r:id="rId135"/>
    <p:sldId id="371" r:id="rId136"/>
    <p:sldId id="372" r:id="rId137"/>
    <p:sldId id="373" r:id="rId138"/>
    <p:sldId id="374" r:id="rId139"/>
    <p:sldId id="375" r:id="rId140"/>
    <p:sldId id="376" r:id="rId141"/>
    <p:sldId id="377" r:id="rId142"/>
    <p:sldId id="378" r:id="rId143"/>
    <p:sldId id="379" r:id="rId144"/>
    <p:sldId id="380" r:id="rId145"/>
    <p:sldId id="381" r:id="rId146"/>
    <p:sldId id="382" r:id="rId147"/>
    <p:sldId id="383" r:id="rId148"/>
    <p:sldId id="384" r:id="rId149"/>
    <p:sldId id="385" r:id="rId150"/>
    <p:sldId id="386" r:id="rId151"/>
    <p:sldId id="387" r:id="rId152"/>
    <p:sldId id="388" r:id="rId153"/>
    <p:sldId id="389" r:id="rId154"/>
    <p:sldId id="390" r:id="rId155"/>
    <p:sldId id="391" r:id="rId156"/>
    <p:sldId id="392" r:id="rId157"/>
    <p:sldId id="393" r:id="rId158"/>
    <p:sldId id="394" r:id="rId159"/>
  </p:sldIdLst>
  <p:sldSz cx="9906000" cy="6858000" type="A4"/>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99FF"/>
    <a:srgbClr val="66FF66"/>
    <a:srgbClr val="0000CC"/>
    <a:srgbClr val="0000FF"/>
    <a:srgbClr val="FFFF66"/>
    <a:srgbClr val="000099"/>
    <a:srgbClr val="00FF00"/>
    <a:srgbClr val="3333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4129" autoAdjust="0"/>
    <p:restoredTop sz="88929" autoAdjust="0"/>
  </p:normalViewPr>
  <p:slideViewPr>
    <p:cSldViewPr>
      <p:cViewPr>
        <p:scale>
          <a:sx n="55" d="100"/>
          <a:sy n="55" d="100"/>
        </p:scale>
        <p:origin x="-2298" y="-99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56" d="100"/>
          <a:sy n="56" d="100"/>
        </p:scale>
        <p:origin x="-1830" y="-96"/>
      </p:cViewPr>
      <p:guideLst>
        <p:guide orient="horz" pos="2928"/>
        <p:guide pos="2208"/>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notesMaster" Target="notesMasters/notesMaster1.xml"/><Relationship Id="rId16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宋体" pitchFamily="2" charset="-122"/>
              </a:defRPr>
            </a:lvl1pPr>
          </a:lstStyle>
          <a:p>
            <a:endParaRPr lang="zh-CN" altLang="en-US"/>
          </a:p>
        </p:txBody>
      </p:sp>
      <p:sp>
        <p:nvSpPr>
          <p:cNvPr id="25603"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宋体" pitchFamily="2" charset="-122"/>
              </a:defRPr>
            </a:lvl1pPr>
          </a:lstStyle>
          <a:p>
            <a:endParaRPr lang="en-US" altLang="zh-CN"/>
          </a:p>
        </p:txBody>
      </p:sp>
      <p:sp>
        <p:nvSpPr>
          <p:cNvPr id="25604"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宋体" pitchFamily="2" charset="-122"/>
              </a:defRPr>
            </a:lvl1pPr>
          </a:lstStyle>
          <a:p>
            <a:endParaRPr lang="en-US" altLang="zh-CN"/>
          </a:p>
        </p:txBody>
      </p:sp>
      <p:sp>
        <p:nvSpPr>
          <p:cNvPr id="25605"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宋体" pitchFamily="2" charset="-122"/>
              </a:defRPr>
            </a:lvl1pPr>
          </a:lstStyle>
          <a:p>
            <a:fld id="{E4C64EE1-592A-45A9-9E8D-8A110C604C90}" type="slidenum">
              <a:rPr lang="zh-CN" altLang="en-US"/>
              <a:pPr/>
              <a:t>‹#›</a:t>
            </a:fld>
            <a:endParaRPr lang="en-US" altLang="zh-CN"/>
          </a:p>
        </p:txBody>
      </p:sp>
    </p:spTree>
    <p:extLst>
      <p:ext uri="{BB962C8B-B14F-4D97-AF65-F5344CB8AC3E}">
        <p14:creationId xmlns:p14="http://schemas.microsoft.com/office/powerpoint/2010/main" xmlns="" val="34312776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宋体" pitchFamily="2" charset="-122"/>
              </a:defRPr>
            </a:lvl1pPr>
          </a:lstStyle>
          <a:p>
            <a:endParaRPr lang="zh-CN" altLang="en-US"/>
          </a:p>
        </p:txBody>
      </p:sp>
      <p:sp>
        <p:nvSpPr>
          <p:cNvPr id="23555"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宋体" pitchFamily="2" charset="-122"/>
              </a:defRPr>
            </a:lvl1pPr>
          </a:lstStyle>
          <a:p>
            <a:endParaRPr lang="en-US" altLang="zh-CN"/>
          </a:p>
        </p:txBody>
      </p:sp>
      <p:sp>
        <p:nvSpPr>
          <p:cNvPr id="23556" name="Rectangle 4"/>
          <p:cNvSpPr>
            <a:spLocks noGrp="1" noRot="1" noChangeAspect="1" noChangeArrowheads="1" noTextEdit="1"/>
          </p:cNvSpPr>
          <p:nvPr>
            <p:ph type="sldImg" idx="2"/>
          </p:nvPr>
        </p:nvSpPr>
        <p:spPr bwMode="auto">
          <a:xfrm>
            <a:off x="987425" y="696913"/>
            <a:ext cx="503555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3557"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endParaRPr lang="en-US" altLang="zh-CN" smtClean="0"/>
          </a:p>
          <a:p>
            <a:pPr lvl="1"/>
            <a:r>
              <a:rPr lang="en-US" altLang="zh-CN" smtClean="0"/>
              <a:t>5656</a:t>
            </a:r>
          </a:p>
          <a:p>
            <a:pPr lvl="2"/>
            <a:r>
              <a:rPr lang="zh-CN" altLang="en-US" smtClean="0"/>
              <a:t>第三级</a:t>
            </a:r>
            <a:endParaRPr lang="en-US" altLang="zh-CN" smtClean="0"/>
          </a:p>
          <a:p>
            <a:pPr lvl="3"/>
            <a:r>
              <a:rPr lang="zh-CN" altLang="en-US" smtClean="0"/>
              <a:t>第四级</a:t>
            </a:r>
            <a:endParaRPr lang="en-US" altLang="zh-CN" smtClean="0"/>
          </a:p>
          <a:p>
            <a:pPr lvl="4"/>
            <a:r>
              <a:rPr lang="zh-CN" altLang="en-US" smtClean="0"/>
              <a:t>第五级</a:t>
            </a:r>
            <a:endParaRPr lang="en-US" altLang="zh-CN" smtClean="0"/>
          </a:p>
        </p:txBody>
      </p:sp>
      <p:sp>
        <p:nvSpPr>
          <p:cNvPr id="23558"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宋体" pitchFamily="2" charset="-122"/>
              </a:defRPr>
            </a:lvl1pPr>
          </a:lstStyle>
          <a:p>
            <a:endParaRPr lang="en-US" altLang="zh-CN"/>
          </a:p>
        </p:txBody>
      </p:sp>
      <p:sp>
        <p:nvSpPr>
          <p:cNvPr id="23559"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宋体" pitchFamily="2" charset="-122"/>
              </a:defRPr>
            </a:lvl1pPr>
          </a:lstStyle>
          <a:p>
            <a:fld id="{8DA2099C-E03D-4BEA-80BD-EC59252D8E32}" type="slidenum">
              <a:rPr lang="zh-CN" altLang="en-US"/>
              <a:pPr/>
              <a:t>‹#›</a:t>
            </a:fld>
            <a:endParaRPr lang="en-US" altLang="zh-CN"/>
          </a:p>
        </p:txBody>
      </p:sp>
    </p:spTree>
    <p:extLst>
      <p:ext uri="{BB962C8B-B14F-4D97-AF65-F5344CB8AC3E}">
        <p14:creationId xmlns:p14="http://schemas.microsoft.com/office/powerpoint/2010/main" xmlns="" val="21592848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宋体" pitchFamily="2" charset="-122"/>
        <a:ea typeface="宋体" pitchFamily="2" charset="-122"/>
        <a:cs typeface="+mn-cs"/>
      </a:defRPr>
    </a:lvl1pPr>
    <a:lvl2pPr marL="457200" algn="l" rtl="0" fontAlgn="base">
      <a:spcBef>
        <a:spcPct val="30000"/>
      </a:spcBef>
      <a:spcAft>
        <a:spcPct val="0"/>
      </a:spcAft>
      <a:defRPr sz="1200" kern="1200">
        <a:solidFill>
          <a:schemeClr val="tx1"/>
        </a:solidFill>
        <a:latin typeface="宋体" pitchFamily="2" charset="-122"/>
        <a:ea typeface="宋体" pitchFamily="2" charset="-122"/>
        <a:cs typeface="+mn-cs"/>
      </a:defRPr>
    </a:lvl2pPr>
    <a:lvl3pPr marL="914400" algn="l" rtl="0" fontAlgn="base">
      <a:spcBef>
        <a:spcPct val="30000"/>
      </a:spcBef>
      <a:spcAft>
        <a:spcPct val="0"/>
      </a:spcAft>
      <a:defRPr sz="1200" kern="1200">
        <a:solidFill>
          <a:schemeClr val="tx1"/>
        </a:solidFill>
        <a:latin typeface="宋体" pitchFamily="2" charset="-122"/>
        <a:ea typeface="宋体" pitchFamily="2" charset="-122"/>
        <a:cs typeface="+mn-cs"/>
      </a:defRPr>
    </a:lvl3pPr>
    <a:lvl4pPr marL="1371600" algn="l" rtl="0" fontAlgn="base">
      <a:spcBef>
        <a:spcPct val="30000"/>
      </a:spcBef>
      <a:spcAft>
        <a:spcPct val="0"/>
      </a:spcAft>
      <a:defRPr sz="1200" kern="1200">
        <a:solidFill>
          <a:schemeClr val="tx1"/>
        </a:solidFill>
        <a:latin typeface="宋体" pitchFamily="2" charset="-122"/>
        <a:ea typeface="宋体" pitchFamily="2" charset="-122"/>
        <a:cs typeface="+mn-cs"/>
      </a:defRPr>
    </a:lvl4pPr>
    <a:lvl5pPr marL="1828800" algn="l" rtl="0" fontAlgn="base">
      <a:spcBef>
        <a:spcPct val="30000"/>
      </a:spcBef>
      <a:spcAft>
        <a:spcPct val="0"/>
      </a:spcAft>
      <a:defRPr sz="1200" kern="1200">
        <a:solidFill>
          <a:schemeClr val="tx1"/>
        </a:solidFill>
        <a:latin typeface="宋体" pitchFamily="2" charset="-122"/>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96C443-04BC-4639-B5F7-E14A7E3E0041}" type="slidenum">
              <a:rPr lang="zh-CN" altLang="en-US"/>
              <a:pPr/>
              <a:t>1</a:t>
            </a:fld>
            <a:endParaRPr lang="en-US" altLang="zh-CN"/>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8DA2099C-E03D-4BEA-80BD-EC59252D8E32}" type="slidenum">
              <a:rPr lang="zh-CN" altLang="en-US" smtClean="0"/>
              <a:pPr/>
              <a:t>13</a:t>
            </a:fld>
            <a:endParaRPr lang="en-US" altLang="zh-CN"/>
          </a:p>
        </p:txBody>
      </p:sp>
    </p:spTree>
    <p:extLst>
      <p:ext uri="{BB962C8B-B14F-4D97-AF65-F5344CB8AC3E}">
        <p14:creationId xmlns:p14="http://schemas.microsoft.com/office/powerpoint/2010/main" xmlns="" val="1572149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F4740B-8717-423A-A154-2F468A31106C}" type="slidenum">
              <a:rPr lang="en-US" altLang="zh-CN"/>
              <a:pPr/>
              <a:t>18</a:t>
            </a:fld>
            <a:endParaRPr lang="en-US" altLang="zh-CN"/>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F4740B-8717-423A-A154-2F468A31106C}" type="slidenum">
              <a:rPr lang="en-US" altLang="zh-CN"/>
              <a:pPr/>
              <a:t>19</a:t>
            </a:fld>
            <a:endParaRPr lang="en-US" altLang="zh-CN"/>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2E6C49-1489-48AC-B1B3-4F4B2EFDCA9E}" type="slidenum">
              <a:rPr lang="en-US" altLang="zh-CN"/>
              <a:pPr/>
              <a:t>22</a:t>
            </a:fld>
            <a:endParaRPr lang="en-US" altLang="zh-CN"/>
          </a:p>
        </p:txBody>
      </p:sp>
      <p:sp>
        <p:nvSpPr>
          <p:cNvPr id="302082" name="Rectangle 2"/>
          <p:cNvSpPr>
            <a:spLocks noGrp="1" noRot="1" noChangeAspect="1" noChangeArrowheads="1" noTextEdit="1"/>
          </p:cNvSpPr>
          <p:nvPr>
            <p:ph type="sldImg"/>
          </p:nvPr>
        </p:nvSpPr>
        <p:spPr>
          <a:ln/>
        </p:spPr>
      </p:sp>
      <p:sp>
        <p:nvSpPr>
          <p:cNvPr id="3020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2E6C49-1489-48AC-B1B3-4F4B2EFDCA9E}" type="slidenum">
              <a:rPr lang="en-US" altLang="zh-CN"/>
              <a:pPr/>
              <a:t>23</a:t>
            </a:fld>
            <a:endParaRPr lang="en-US" altLang="zh-CN"/>
          </a:p>
        </p:txBody>
      </p:sp>
      <p:sp>
        <p:nvSpPr>
          <p:cNvPr id="302082" name="Rectangle 2"/>
          <p:cNvSpPr>
            <a:spLocks noGrp="1" noRot="1" noChangeAspect="1" noChangeArrowheads="1" noTextEdit="1"/>
          </p:cNvSpPr>
          <p:nvPr>
            <p:ph type="sldImg"/>
          </p:nvPr>
        </p:nvSpPr>
        <p:spPr>
          <a:ln/>
        </p:spPr>
      </p:sp>
      <p:sp>
        <p:nvSpPr>
          <p:cNvPr id="3020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6F8AF1-78D2-4088-8685-D3872DBCFFE3}" type="slidenum">
              <a:rPr lang="en-US" altLang="zh-CN"/>
              <a:pPr/>
              <a:t>24</a:t>
            </a:fld>
            <a:endParaRPr lang="en-US" altLang="zh-CN"/>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6F8AF1-78D2-4088-8685-D3872DBCFFE3}" type="slidenum">
              <a:rPr lang="en-US" altLang="zh-CN"/>
              <a:pPr/>
              <a:t>25</a:t>
            </a:fld>
            <a:endParaRPr lang="en-US" altLang="zh-CN"/>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82DC04-060A-4333-91EC-476ECF23B24D}" type="slidenum">
              <a:rPr lang="en-US" altLang="zh-CN"/>
              <a:pPr/>
              <a:t>26</a:t>
            </a:fld>
            <a:endParaRPr lang="en-US" altLang="zh-CN"/>
          </a:p>
        </p:txBody>
      </p:sp>
      <p:sp>
        <p:nvSpPr>
          <p:cNvPr id="397314" name="Rectangle 2"/>
          <p:cNvSpPr>
            <a:spLocks noGrp="1" noRot="1" noChangeAspect="1" noChangeArrowheads="1" noTextEdit="1"/>
          </p:cNvSpPr>
          <p:nvPr>
            <p:ph type="sldImg"/>
          </p:nvPr>
        </p:nvSpPr>
        <p:spPr>
          <a:ln/>
        </p:spPr>
      </p:sp>
      <p:sp>
        <p:nvSpPr>
          <p:cNvPr id="3973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57AC52-D1C3-48EC-A81E-8D01F3F62898}" type="slidenum">
              <a:rPr lang="en-US" altLang="zh-CN"/>
              <a:pPr/>
              <a:t>28</a:t>
            </a:fld>
            <a:endParaRPr lang="en-US" altLang="zh-CN"/>
          </a:p>
        </p:txBody>
      </p:sp>
      <p:sp>
        <p:nvSpPr>
          <p:cNvPr id="317442" name="Rectangle 2"/>
          <p:cNvSpPr>
            <a:spLocks noGrp="1" noRot="1" noChangeAspect="1" noChangeArrowheads="1" noTextEdit="1"/>
          </p:cNvSpPr>
          <p:nvPr>
            <p:ph type="sldImg"/>
          </p:nvPr>
        </p:nvSpPr>
        <p:spPr>
          <a:ln/>
        </p:spPr>
      </p:sp>
      <p:sp>
        <p:nvSpPr>
          <p:cNvPr id="3174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DF7DA4-D68C-44C0-B9F1-6162F9407AA6}" type="slidenum">
              <a:rPr lang="en-US" altLang="zh-CN"/>
              <a:pPr/>
              <a:t>29</a:t>
            </a:fld>
            <a:endParaRPr lang="en-US" altLang="zh-CN"/>
          </a:p>
        </p:txBody>
      </p:sp>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DF7DA4-D68C-44C0-B9F1-6162F9407AA6}" type="slidenum">
              <a:rPr lang="en-US" altLang="zh-CN"/>
              <a:pPr/>
              <a:t>30</a:t>
            </a:fld>
            <a:endParaRPr lang="en-US" altLang="zh-CN"/>
          </a:p>
        </p:txBody>
      </p:sp>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CAF7FD-C945-4753-AA9D-9B87B52C7BBC}" type="slidenum">
              <a:rPr lang="en-US" altLang="zh-CN"/>
              <a:pPr/>
              <a:t>31</a:t>
            </a:fld>
            <a:endParaRPr lang="en-US" altLang="zh-CN"/>
          </a:p>
        </p:txBody>
      </p:sp>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8DC91F-70ED-458E-BAB9-C671610F7BC9}" type="slidenum">
              <a:rPr lang="en-US" altLang="zh-CN"/>
              <a:pPr/>
              <a:t>32</a:t>
            </a:fld>
            <a:endParaRPr lang="en-US" altLang="zh-CN"/>
          </a:p>
        </p:txBody>
      </p:sp>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3B0F84-253F-4FCC-AE2D-F6BD9E9F1B3F}" type="slidenum">
              <a:rPr lang="en-US" altLang="zh-CN"/>
              <a:pPr/>
              <a:t>33</a:t>
            </a:fld>
            <a:endParaRPr lang="en-US" altLang="zh-CN"/>
          </a:p>
        </p:txBody>
      </p:sp>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2A80B3-C0A5-413B-893E-AEC8AE2A60F3}" type="slidenum">
              <a:rPr lang="en-US" altLang="zh-CN"/>
              <a:pPr/>
              <a:t>35</a:t>
            </a:fld>
            <a:endParaRPr lang="en-US" altLang="zh-CN"/>
          </a:p>
        </p:txBody>
      </p:sp>
      <p:sp>
        <p:nvSpPr>
          <p:cNvPr id="327682"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1E3C24-B2DE-474F-9D4E-5031B58F49A3}" type="slidenum">
              <a:rPr lang="en-US" altLang="zh-CN"/>
              <a:pPr/>
              <a:t>36</a:t>
            </a:fld>
            <a:endParaRPr lang="en-US" altLang="zh-CN"/>
          </a:p>
        </p:txBody>
      </p:sp>
      <p:sp>
        <p:nvSpPr>
          <p:cNvPr id="329730" name="Rectangle 2"/>
          <p:cNvSpPr>
            <a:spLocks noGrp="1" noRot="1" noChangeAspect="1" noChangeArrowheads="1" noTextEdit="1"/>
          </p:cNvSpPr>
          <p:nvPr>
            <p:ph type="sldImg"/>
          </p:nvPr>
        </p:nvSpPr>
        <p:spPr>
          <a:ln/>
        </p:spPr>
      </p:sp>
      <p:sp>
        <p:nvSpPr>
          <p:cNvPr id="3297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3F02B4-BF08-4FFA-9A60-301F9E595FC1}" type="slidenum">
              <a:rPr lang="en-US" altLang="zh-CN"/>
              <a:pPr/>
              <a:t>37</a:t>
            </a:fld>
            <a:endParaRPr lang="en-US" altLang="zh-CN"/>
          </a:p>
        </p:txBody>
      </p:sp>
      <p:sp>
        <p:nvSpPr>
          <p:cNvPr id="331778" name="Rectangle 2"/>
          <p:cNvSpPr>
            <a:spLocks noGrp="1" noRot="1" noChangeAspect="1" noChangeArrowheads="1" noTextEdit="1"/>
          </p:cNvSpPr>
          <p:nvPr>
            <p:ph type="sldImg"/>
          </p:nvPr>
        </p:nvSpPr>
        <p:spPr>
          <a:ln/>
        </p:spPr>
      </p:sp>
      <p:sp>
        <p:nvSpPr>
          <p:cNvPr id="3317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3F02B4-BF08-4FFA-9A60-301F9E595FC1}" type="slidenum">
              <a:rPr lang="en-US" altLang="zh-CN"/>
              <a:pPr/>
              <a:t>38</a:t>
            </a:fld>
            <a:endParaRPr lang="en-US" altLang="zh-CN"/>
          </a:p>
        </p:txBody>
      </p:sp>
      <p:sp>
        <p:nvSpPr>
          <p:cNvPr id="331778" name="Rectangle 2"/>
          <p:cNvSpPr>
            <a:spLocks noGrp="1" noRot="1" noChangeAspect="1" noChangeArrowheads="1" noTextEdit="1"/>
          </p:cNvSpPr>
          <p:nvPr>
            <p:ph type="sldImg"/>
          </p:nvPr>
        </p:nvSpPr>
        <p:spPr>
          <a:ln/>
        </p:spPr>
      </p:sp>
      <p:sp>
        <p:nvSpPr>
          <p:cNvPr id="3317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0153AC-7D3C-4E63-ABF1-831CDADCC2CA}" type="slidenum">
              <a:rPr lang="en-US" altLang="zh-CN"/>
              <a:pPr/>
              <a:t>39</a:t>
            </a:fld>
            <a:endParaRPr lang="en-US" altLang="zh-CN"/>
          </a:p>
        </p:txBody>
      </p:sp>
      <p:sp>
        <p:nvSpPr>
          <p:cNvPr id="333826" name="Rectangle 2"/>
          <p:cNvSpPr>
            <a:spLocks noGrp="1" noRot="1" noChangeAspect="1" noChangeArrowheads="1" noTextEdit="1"/>
          </p:cNvSpPr>
          <p:nvPr>
            <p:ph type="sldImg"/>
          </p:nvPr>
        </p:nvSpPr>
        <p:spPr>
          <a:ln/>
        </p:spPr>
      </p:sp>
      <p:sp>
        <p:nvSpPr>
          <p:cNvPr id="3338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851235-BE85-4B90-B8D9-72D2F36701A4}" type="slidenum">
              <a:rPr lang="en-US" altLang="zh-CN"/>
              <a:pPr/>
              <a:t>40</a:t>
            </a:fld>
            <a:endParaRPr lang="en-US" altLang="zh-CN"/>
          </a:p>
        </p:txBody>
      </p:sp>
      <p:sp>
        <p:nvSpPr>
          <p:cNvPr id="345090" name="Rectangle 2"/>
          <p:cNvSpPr>
            <a:spLocks noGrp="1" noRot="1" noChangeAspect="1" noChangeArrowheads="1" noTextEdit="1"/>
          </p:cNvSpPr>
          <p:nvPr>
            <p:ph type="sldImg"/>
          </p:nvPr>
        </p:nvSpPr>
        <p:spPr>
          <a:ln/>
        </p:spPr>
      </p:sp>
      <p:sp>
        <p:nvSpPr>
          <p:cNvPr id="3450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48F961-5313-4AFB-B385-855AF8B683DC}" type="slidenum">
              <a:rPr lang="en-US" altLang="zh-CN"/>
              <a:pPr/>
              <a:t>41</a:t>
            </a:fld>
            <a:endParaRPr lang="en-US" altLang="zh-CN"/>
          </a:p>
        </p:txBody>
      </p:sp>
      <p:sp>
        <p:nvSpPr>
          <p:cNvPr id="346114" name="Rectangle 2"/>
          <p:cNvSpPr>
            <a:spLocks noGrp="1" noRot="1" noChangeAspect="1" noChangeArrowheads="1" noTextEdit="1"/>
          </p:cNvSpPr>
          <p:nvPr>
            <p:ph type="sldImg"/>
          </p:nvPr>
        </p:nvSpPr>
        <p:spPr>
          <a:ln/>
        </p:spPr>
      </p:sp>
      <p:sp>
        <p:nvSpPr>
          <p:cNvPr id="3461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D77C8D-EFA3-4FC1-901C-C373B1E4C9E5}" type="slidenum">
              <a:rPr lang="en-US" altLang="zh-CN"/>
              <a:pPr/>
              <a:t>42</a:t>
            </a:fld>
            <a:endParaRPr lang="en-US" altLang="zh-CN"/>
          </a:p>
        </p:txBody>
      </p:sp>
      <p:sp>
        <p:nvSpPr>
          <p:cNvPr id="339970" name="Rectangle 2"/>
          <p:cNvSpPr>
            <a:spLocks noGrp="1" noRot="1" noChangeAspect="1" noChangeArrowheads="1" noTextEdit="1"/>
          </p:cNvSpPr>
          <p:nvPr>
            <p:ph type="sldImg"/>
          </p:nvPr>
        </p:nvSpPr>
        <p:spPr>
          <a:ln/>
        </p:spPr>
      </p:sp>
      <p:sp>
        <p:nvSpPr>
          <p:cNvPr id="3399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C16872-0AE9-4F3F-AD21-1B5FC4BDA1AA}" type="slidenum">
              <a:rPr lang="en-US" altLang="zh-CN"/>
              <a:pPr/>
              <a:t>43</a:t>
            </a:fld>
            <a:endParaRPr lang="en-US" altLang="zh-CN"/>
          </a:p>
        </p:txBody>
      </p:sp>
      <p:sp>
        <p:nvSpPr>
          <p:cNvPr id="342018" name="Rectangle 2"/>
          <p:cNvSpPr>
            <a:spLocks noGrp="1" noRot="1" noChangeAspect="1" noChangeArrowheads="1" noTextEdit="1"/>
          </p:cNvSpPr>
          <p:nvPr>
            <p:ph type="sldImg"/>
          </p:nvPr>
        </p:nvSpPr>
        <p:spPr>
          <a:ln/>
        </p:spPr>
      </p:sp>
      <p:sp>
        <p:nvSpPr>
          <p:cNvPr id="3420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1D802A-9949-43DE-A3F8-40C41E9B677D}" type="slidenum">
              <a:rPr lang="en-US" altLang="zh-CN"/>
              <a:pPr/>
              <a:t>44</a:t>
            </a:fld>
            <a:endParaRPr lang="en-US" altLang="zh-CN"/>
          </a:p>
        </p:txBody>
      </p:sp>
      <p:sp>
        <p:nvSpPr>
          <p:cNvPr id="350210" name="Rectangle 2"/>
          <p:cNvSpPr>
            <a:spLocks noGrp="1" noRot="1" noChangeAspect="1" noChangeArrowheads="1" noTextEdit="1"/>
          </p:cNvSpPr>
          <p:nvPr>
            <p:ph type="sldImg"/>
          </p:nvPr>
        </p:nvSpPr>
        <p:spPr>
          <a:ln/>
        </p:spPr>
      </p:sp>
      <p:sp>
        <p:nvSpPr>
          <p:cNvPr id="3502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5ADF6-5157-479A-913E-0CAFC747B65A}" type="slidenum">
              <a:rPr lang="en-US" altLang="zh-CN"/>
              <a:pPr/>
              <a:t>45</a:t>
            </a:fld>
            <a:endParaRPr lang="en-US" altLang="zh-CN"/>
          </a:p>
        </p:txBody>
      </p:sp>
      <p:sp>
        <p:nvSpPr>
          <p:cNvPr id="351234" name="Rectangle 2"/>
          <p:cNvSpPr>
            <a:spLocks noGrp="1" noRot="1" noChangeAspect="1" noChangeArrowheads="1" noTextEdit="1"/>
          </p:cNvSpPr>
          <p:nvPr>
            <p:ph type="sldImg"/>
          </p:nvPr>
        </p:nvSpPr>
        <p:spPr>
          <a:ln/>
        </p:spPr>
      </p:sp>
      <p:sp>
        <p:nvSpPr>
          <p:cNvPr id="3512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BCB99F-07E3-4992-9D17-385D5D716B0D}" type="slidenum">
              <a:rPr lang="en-US" altLang="zh-CN"/>
              <a:pPr/>
              <a:t>46</a:t>
            </a:fld>
            <a:endParaRPr lang="en-US" altLang="zh-CN"/>
          </a:p>
        </p:txBody>
      </p:sp>
      <p:sp>
        <p:nvSpPr>
          <p:cNvPr id="352258" name="Rectangle 2"/>
          <p:cNvSpPr>
            <a:spLocks noGrp="1" noRot="1" noChangeAspect="1" noChangeArrowheads="1" noTextEdit="1"/>
          </p:cNvSpPr>
          <p:nvPr>
            <p:ph type="sldImg"/>
          </p:nvPr>
        </p:nvSpPr>
        <p:spPr>
          <a:ln/>
        </p:spPr>
      </p:sp>
      <p:sp>
        <p:nvSpPr>
          <p:cNvPr id="3522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BE0ED5-0D77-46BF-8F16-43D6C728B48A}" type="slidenum">
              <a:rPr lang="en-US" altLang="zh-CN"/>
              <a:pPr/>
              <a:t>47</a:t>
            </a:fld>
            <a:endParaRPr lang="en-US" altLang="zh-CN"/>
          </a:p>
        </p:txBody>
      </p:sp>
      <p:sp>
        <p:nvSpPr>
          <p:cNvPr id="354306" name="Rectangle 2"/>
          <p:cNvSpPr>
            <a:spLocks noGrp="1" noRot="1" noChangeAspect="1" noChangeArrowheads="1" noTextEdit="1"/>
          </p:cNvSpPr>
          <p:nvPr>
            <p:ph type="sldImg"/>
          </p:nvPr>
        </p:nvSpPr>
        <p:spPr>
          <a:ln/>
        </p:spPr>
      </p:sp>
      <p:sp>
        <p:nvSpPr>
          <p:cNvPr id="3543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BE0ED5-0D77-46BF-8F16-43D6C728B48A}" type="slidenum">
              <a:rPr lang="en-US" altLang="zh-CN"/>
              <a:pPr/>
              <a:t>48</a:t>
            </a:fld>
            <a:endParaRPr lang="en-US" altLang="zh-CN"/>
          </a:p>
        </p:txBody>
      </p:sp>
      <p:sp>
        <p:nvSpPr>
          <p:cNvPr id="354306" name="Rectangle 2"/>
          <p:cNvSpPr>
            <a:spLocks noGrp="1" noRot="1" noChangeAspect="1" noChangeArrowheads="1" noTextEdit="1"/>
          </p:cNvSpPr>
          <p:nvPr>
            <p:ph type="sldImg"/>
          </p:nvPr>
        </p:nvSpPr>
        <p:spPr>
          <a:ln/>
        </p:spPr>
      </p:sp>
      <p:sp>
        <p:nvSpPr>
          <p:cNvPr id="3543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C5DD5A-299F-4462-8D7C-6EE537579D72}" type="slidenum">
              <a:rPr lang="en-US" altLang="zh-CN"/>
              <a:pPr/>
              <a:t>49</a:t>
            </a:fld>
            <a:endParaRPr lang="en-US" altLang="zh-CN"/>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C5DD5A-299F-4462-8D7C-6EE537579D72}" type="slidenum">
              <a:rPr lang="en-US" altLang="zh-CN"/>
              <a:pPr/>
              <a:t>50</a:t>
            </a:fld>
            <a:endParaRPr lang="en-US" altLang="zh-CN"/>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C5DD5A-299F-4462-8D7C-6EE537579D72}" type="slidenum">
              <a:rPr lang="en-US" altLang="zh-CN"/>
              <a:pPr/>
              <a:t>51</a:t>
            </a:fld>
            <a:endParaRPr lang="en-US" altLang="zh-CN"/>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zh-CN" altLang="zh-CN"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47FF53-B6BC-4FB0-B8C0-889A8A60AD40}" type="slidenum">
              <a:rPr lang="en-US" altLang="zh-CN"/>
              <a:pPr/>
              <a:t>52</a:t>
            </a:fld>
            <a:endParaRPr lang="en-US" altLang="zh-CN"/>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6764D3-A62A-4B8A-9354-DC552765430B}" type="slidenum">
              <a:rPr lang="en-US" altLang="zh-CN"/>
              <a:pPr/>
              <a:t>53</a:t>
            </a:fld>
            <a:endParaRPr lang="en-US" altLang="zh-CN"/>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677FC5-2808-4AB1-B8E5-92ACB335AB22}" type="slidenum">
              <a:rPr lang="en-US" altLang="zh-CN"/>
              <a:pPr/>
              <a:t>54</a:t>
            </a:fld>
            <a:endParaRPr lang="en-US" altLang="zh-CN"/>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336F7C-A9A7-4153-AED7-75B3E6122C85}" type="slidenum">
              <a:rPr lang="en-US" altLang="zh-CN"/>
              <a:pPr/>
              <a:t>55</a:t>
            </a:fld>
            <a:endParaRPr lang="en-US" altLang="zh-CN"/>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36975F-86C1-4116-A293-C394825A6893}" type="slidenum">
              <a:rPr lang="en-US" altLang="zh-CN"/>
              <a:pPr/>
              <a:t>56</a:t>
            </a:fld>
            <a:endParaRPr lang="en-US" altLang="zh-CN"/>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885278-4DED-493A-B33A-67310273D1EE}" type="slidenum">
              <a:rPr lang="en-US" altLang="zh-CN"/>
              <a:pPr/>
              <a:t>57</a:t>
            </a:fld>
            <a:endParaRPr lang="en-US" altLang="zh-CN"/>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8D5A29-2F5D-41A7-AF3A-75D7D8FE468F}" type="slidenum">
              <a:rPr lang="en-US" altLang="zh-CN"/>
              <a:pPr/>
              <a:t>58</a:t>
            </a:fld>
            <a:endParaRPr lang="en-US" altLang="zh-CN"/>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092731-3ABC-4926-BA92-1BAEB626A87B}" type="slidenum">
              <a:rPr lang="en-US" altLang="zh-CN"/>
              <a:pPr/>
              <a:t>59</a:t>
            </a:fld>
            <a:endParaRPr lang="en-US" altLang="zh-CN"/>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2025CE-B141-4D8D-BF96-772BCABB2584}" type="slidenum">
              <a:rPr lang="en-US" altLang="zh-CN"/>
              <a:pPr/>
              <a:t>60</a:t>
            </a:fld>
            <a:endParaRPr lang="en-US" altLang="zh-CN"/>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3A8EAE-5D91-4B84-84CC-A90E0ADE1D9A}" type="slidenum">
              <a:rPr lang="en-US" altLang="zh-CN"/>
              <a:pPr/>
              <a:t>61</a:t>
            </a:fld>
            <a:endParaRPr lang="en-US" altLang="zh-CN"/>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CE9527-F50F-48E9-864F-0C8ADC158468}" type="slidenum">
              <a:rPr lang="en-US" altLang="zh-CN"/>
              <a:pPr/>
              <a:t>62</a:t>
            </a:fld>
            <a:endParaRPr lang="en-US" altLang="zh-CN"/>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485C10-0077-49D1-BD9A-717FCEBBB4EE}" type="slidenum">
              <a:rPr lang="en-US" altLang="zh-CN"/>
              <a:pPr/>
              <a:t>63</a:t>
            </a:fld>
            <a:endParaRPr lang="en-US" altLang="zh-CN"/>
          </a:p>
        </p:txBody>
      </p:sp>
      <p:sp>
        <p:nvSpPr>
          <p:cNvPr id="363522" name="Rectangle 2"/>
          <p:cNvSpPr>
            <a:spLocks noGrp="1" noRot="1" noChangeAspect="1" noChangeArrowheads="1" noTextEdit="1"/>
          </p:cNvSpPr>
          <p:nvPr>
            <p:ph type="sldImg"/>
          </p:nvPr>
        </p:nvSpPr>
        <p:spPr>
          <a:ln/>
        </p:spPr>
      </p:sp>
      <p:sp>
        <p:nvSpPr>
          <p:cNvPr id="3635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D47C55-2FFF-454B-8B9A-6E04F90AB220}" type="slidenum">
              <a:rPr lang="en-US" altLang="zh-CN"/>
              <a:pPr/>
              <a:t>64</a:t>
            </a:fld>
            <a:endParaRPr lang="en-US" altLang="zh-CN"/>
          </a:p>
        </p:txBody>
      </p:sp>
      <p:sp>
        <p:nvSpPr>
          <p:cNvPr id="364546" name="Rectangle 2"/>
          <p:cNvSpPr>
            <a:spLocks noGrp="1" noRot="1" noChangeAspect="1" noChangeArrowheads="1" noTextEdit="1"/>
          </p:cNvSpPr>
          <p:nvPr>
            <p:ph type="sldImg"/>
          </p:nvPr>
        </p:nvSpPr>
        <p:spPr>
          <a:ln/>
        </p:spPr>
      </p:sp>
      <p:sp>
        <p:nvSpPr>
          <p:cNvPr id="3645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B1E307-0AAA-4342-A048-505FBB1C239F}" type="slidenum">
              <a:rPr lang="en-US" altLang="zh-CN"/>
              <a:pPr/>
              <a:t>65</a:t>
            </a:fld>
            <a:endParaRPr lang="en-US" altLang="zh-CN"/>
          </a:p>
        </p:txBody>
      </p:sp>
      <p:sp>
        <p:nvSpPr>
          <p:cNvPr id="366594" name="Rectangle 2"/>
          <p:cNvSpPr>
            <a:spLocks noGrp="1" noRot="1" noChangeAspect="1" noChangeArrowheads="1" noTextEdit="1"/>
          </p:cNvSpPr>
          <p:nvPr>
            <p:ph type="sldImg"/>
          </p:nvPr>
        </p:nvSpPr>
        <p:spPr>
          <a:ln/>
        </p:spPr>
      </p:sp>
      <p:sp>
        <p:nvSpPr>
          <p:cNvPr id="3665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DC2940-E125-42C9-A015-95CE0A84BA77}" type="slidenum">
              <a:rPr lang="en-US" altLang="zh-CN"/>
              <a:pPr/>
              <a:t>66</a:t>
            </a:fld>
            <a:endParaRPr lang="en-US" altLang="zh-CN"/>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E1E114-D161-47FC-AD88-E383143AD4D6}" type="slidenum">
              <a:rPr lang="en-US" altLang="zh-CN"/>
              <a:pPr/>
              <a:t>67</a:t>
            </a:fld>
            <a:endParaRPr lang="en-US" altLang="zh-CN"/>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AB164B-68BA-4FD1-BFFB-593EE20E3A01}" type="slidenum">
              <a:rPr lang="en-US" altLang="zh-CN"/>
              <a:pPr/>
              <a:t>68</a:t>
            </a:fld>
            <a:endParaRPr lang="en-US" altLang="zh-CN"/>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68DA74-6949-45C3-93CC-90E5969F9DC3}" type="slidenum">
              <a:rPr lang="en-US" altLang="zh-CN"/>
              <a:pPr/>
              <a:t>69</a:t>
            </a:fld>
            <a:endParaRPr lang="en-US" altLang="zh-CN"/>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8B8A24-F9C8-42C7-8A70-70CEE7EA191D}" type="slidenum">
              <a:rPr lang="en-US" altLang="zh-CN"/>
              <a:pPr/>
              <a:t>70</a:t>
            </a:fld>
            <a:endParaRPr lang="en-US" altLang="zh-CN"/>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83F115-D9E6-4D85-B891-ACF2EDAA160E}" type="slidenum">
              <a:rPr lang="en-US" altLang="zh-CN"/>
              <a:pPr/>
              <a:t>71</a:t>
            </a:fld>
            <a:endParaRPr lang="en-US" altLang="zh-CN"/>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127587-F175-449A-801A-8F78200B8152}" type="slidenum">
              <a:rPr lang="en-US" altLang="zh-CN"/>
              <a:pPr/>
              <a:t>72</a:t>
            </a:fld>
            <a:endParaRPr lang="en-US" altLang="zh-CN"/>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0EAA12-D355-4362-AB0E-81E5FDB943A9}" type="slidenum">
              <a:rPr lang="en-US" altLang="zh-CN"/>
              <a:pPr/>
              <a:t>73</a:t>
            </a:fld>
            <a:endParaRPr lang="en-US" altLang="zh-CN"/>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83E107-570B-46DF-A5E5-8030F34D4458}" type="slidenum">
              <a:rPr lang="en-US" altLang="zh-CN"/>
              <a:pPr/>
              <a:t>79</a:t>
            </a:fld>
            <a:endParaRPr lang="en-US" altLang="zh-CN"/>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83E107-570B-46DF-A5E5-8030F34D4458}" type="slidenum">
              <a:rPr lang="en-US" altLang="zh-CN"/>
              <a:pPr/>
              <a:t>80</a:t>
            </a:fld>
            <a:endParaRPr lang="en-US" altLang="zh-CN"/>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36B3BC-51B1-4B04-9A42-62DAE4C32B5E}" type="slidenum">
              <a:rPr lang="en-US" altLang="zh-CN"/>
              <a:pPr/>
              <a:t>81</a:t>
            </a:fld>
            <a:endParaRPr lang="en-US" altLang="zh-CN"/>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36B3BC-51B1-4B04-9A42-62DAE4C32B5E}" type="slidenum">
              <a:rPr lang="en-US" altLang="zh-CN"/>
              <a:pPr/>
              <a:t>82</a:t>
            </a:fld>
            <a:endParaRPr lang="en-US" altLang="zh-CN"/>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5244FC-F90C-4ABE-BF34-B8442F8279E1}" type="slidenum">
              <a:rPr lang="en-US" altLang="zh-CN"/>
              <a:pPr/>
              <a:t>83</a:t>
            </a:fld>
            <a:endParaRPr lang="en-US" altLang="zh-CN"/>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B136E5-549C-438D-97E5-2E907A7F0731}" type="slidenum">
              <a:rPr lang="en-US" altLang="zh-CN"/>
              <a:pPr/>
              <a:t>84</a:t>
            </a:fld>
            <a:endParaRPr lang="en-US" altLang="zh-CN"/>
          </a:p>
        </p:txBody>
      </p:sp>
      <p:sp>
        <p:nvSpPr>
          <p:cNvPr id="377858" name="Rectangle 2"/>
          <p:cNvSpPr>
            <a:spLocks noGrp="1" noRot="1" noChangeAspect="1" noChangeArrowheads="1" noTextEdit="1"/>
          </p:cNvSpPr>
          <p:nvPr>
            <p:ph type="sldImg"/>
          </p:nvPr>
        </p:nvSpPr>
        <p:spPr>
          <a:ln/>
        </p:spPr>
      </p:sp>
      <p:sp>
        <p:nvSpPr>
          <p:cNvPr id="3778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B136E5-549C-438D-97E5-2E907A7F0731}" type="slidenum">
              <a:rPr lang="en-US" altLang="zh-CN"/>
              <a:pPr/>
              <a:t>85</a:t>
            </a:fld>
            <a:endParaRPr lang="en-US" altLang="zh-CN"/>
          </a:p>
        </p:txBody>
      </p:sp>
      <p:sp>
        <p:nvSpPr>
          <p:cNvPr id="377858" name="Rectangle 2"/>
          <p:cNvSpPr>
            <a:spLocks noGrp="1" noRot="1" noChangeAspect="1" noChangeArrowheads="1" noTextEdit="1"/>
          </p:cNvSpPr>
          <p:nvPr>
            <p:ph type="sldImg"/>
          </p:nvPr>
        </p:nvSpPr>
        <p:spPr>
          <a:ln/>
        </p:spPr>
      </p:sp>
      <p:sp>
        <p:nvSpPr>
          <p:cNvPr id="3778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E87EC8-B378-4B6D-8827-87FA1C22091C}" type="slidenum">
              <a:rPr lang="en-US" altLang="zh-CN"/>
              <a:pPr/>
              <a:t>88</a:t>
            </a:fld>
            <a:endParaRPr lang="en-US" altLang="zh-CN"/>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833EC6-C4F3-487C-ABAA-F4A85115DD85}" type="slidenum">
              <a:rPr lang="en-US" altLang="zh-CN"/>
              <a:pPr/>
              <a:t>89</a:t>
            </a:fld>
            <a:endParaRPr lang="en-US" altLang="zh-CN"/>
          </a:p>
        </p:txBody>
      </p:sp>
      <p:sp>
        <p:nvSpPr>
          <p:cNvPr id="378882" name="Rectangle 2"/>
          <p:cNvSpPr>
            <a:spLocks noGrp="1" noRot="1" noChangeAspect="1" noChangeArrowheads="1" noTextEdit="1"/>
          </p:cNvSpPr>
          <p:nvPr>
            <p:ph type="sldImg"/>
          </p:nvPr>
        </p:nvSpPr>
        <p:spPr>
          <a:ln/>
        </p:spPr>
      </p:sp>
      <p:sp>
        <p:nvSpPr>
          <p:cNvPr id="3788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5C1CA0-D570-404B-9C46-DBA3355A574A}" type="slidenum">
              <a:rPr lang="en-US" altLang="zh-CN"/>
              <a:pPr/>
              <a:t>90</a:t>
            </a:fld>
            <a:endParaRPr lang="en-US" altLang="zh-CN"/>
          </a:p>
        </p:txBody>
      </p:sp>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4C91FE-31F0-4314-95CA-68F3B5AAB424}" type="slidenum">
              <a:rPr lang="en-US" altLang="zh-CN"/>
              <a:pPr/>
              <a:t>91</a:t>
            </a:fld>
            <a:endParaRPr lang="en-US" altLang="zh-CN"/>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9E0011-1584-46E1-924A-4B0214494036}" type="slidenum">
              <a:rPr lang="en-US" altLang="zh-CN"/>
              <a:pPr/>
              <a:t>93</a:t>
            </a:fld>
            <a:endParaRPr lang="en-US" altLang="zh-CN"/>
          </a:p>
        </p:txBody>
      </p:sp>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6EF9E2-FF6F-4C53-87E4-8461E5DD1E07}" type="slidenum">
              <a:rPr lang="en-US" altLang="zh-CN"/>
              <a:pPr/>
              <a:t>94</a:t>
            </a:fld>
            <a:endParaRPr lang="en-US" altLang="zh-CN"/>
          </a:p>
        </p:txBody>
      </p:sp>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78289B-38DA-4EDB-B4CE-606DE8339B31}" type="slidenum">
              <a:rPr lang="en-US" altLang="zh-CN"/>
              <a:pPr/>
              <a:t>97</a:t>
            </a:fld>
            <a:endParaRPr lang="en-US" altLang="zh-CN"/>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ADE02-BD4D-477A-A66B-EE16B3824D0F}" type="slidenum">
              <a:rPr lang="en-US" altLang="zh-CN"/>
              <a:pPr/>
              <a:t>98</a:t>
            </a:fld>
            <a:endParaRPr lang="en-US" altLang="zh-CN"/>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72C422-65E6-4961-99FA-7F6E2F807D07}" type="slidenum">
              <a:rPr lang="en-US" altLang="zh-CN"/>
              <a:pPr/>
              <a:t>99</a:t>
            </a:fld>
            <a:endParaRPr lang="en-US" altLang="zh-CN"/>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C65C1E-4B37-4B30-B046-114BC48A7C9D}" type="slidenum">
              <a:rPr lang="en-US" altLang="zh-CN"/>
              <a:pPr/>
              <a:t>101</a:t>
            </a:fld>
            <a:endParaRPr lang="en-US" altLang="zh-CN"/>
          </a:p>
        </p:txBody>
      </p:sp>
      <p:sp>
        <p:nvSpPr>
          <p:cNvPr id="384002" name="Rectangle 2"/>
          <p:cNvSpPr>
            <a:spLocks noGrp="1" noRot="1" noChangeAspect="1" noChangeArrowheads="1" noTextEdit="1"/>
          </p:cNvSpPr>
          <p:nvPr>
            <p:ph type="sldImg"/>
          </p:nvPr>
        </p:nvSpPr>
        <p:spPr>
          <a:ln/>
        </p:spPr>
      </p:sp>
      <p:sp>
        <p:nvSpPr>
          <p:cNvPr id="3840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EF69D-A574-4486-BA0A-BB5670DBE115}" type="slidenum">
              <a:rPr lang="en-US" altLang="zh-CN"/>
              <a:pPr/>
              <a:t>102</a:t>
            </a:fld>
            <a:endParaRPr lang="en-US" altLang="zh-CN"/>
          </a:p>
        </p:txBody>
      </p:sp>
      <p:sp>
        <p:nvSpPr>
          <p:cNvPr id="385026" name="Rectangle 2"/>
          <p:cNvSpPr>
            <a:spLocks noGrp="1" noRot="1" noChangeAspect="1" noChangeArrowheads="1" noTextEdit="1"/>
          </p:cNvSpPr>
          <p:nvPr>
            <p:ph type="sldImg"/>
          </p:nvPr>
        </p:nvSpPr>
        <p:spPr>
          <a:ln/>
        </p:spPr>
      </p:sp>
      <p:sp>
        <p:nvSpPr>
          <p:cNvPr id="3850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EAE26A-63EC-43AC-BBC4-93A0118371AC}" type="slidenum">
              <a:rPr lang="en-US" altLang="zh-CN"/>
              <a:pPr/>
              <a:t>103</a:t>
            </a:fld>
            <a:endParaRPr lang="en-US" altLang="zh-CN"/>
          </a:p>
        </p:txBody>
      </p:sp>
      <p:sp>
        <p:nvSpPr>
          <p:cNvPr id="389122" name="Rectangle 2"/>
          <p:cNvSpPr>
            <a:spLocks noGrp="1" noRot="1" noChangeAspect="1" noChangeArrowheads="1" noTextEdit="1"/>
          </p:cNvSpPr>
          <p:nvPr>
            <p:ph type="sldImg"/>
          </p:nvPr>
        </p:nvSpPr>
        <p:spPr>
          <a:ln/>
        </p:spPr>
      </p:sp>
      <p:sp>
        <p:nvSpPr>
          <p:cNvPr id="3891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E41505-D7A8-4838-BF06-5F421C97A052}" type="slidenum">
              <a:rPr lang="en-US" altLang="zh-CN"/>
              <a:pPr/>
              <a:t>104</a:t>
            </a:fld>
            <a:endParaRPr lang="en-US" altLang="zh-CN"/>
          </a:p>
        </p:txBody>
      </p:sp>
      <p:sp>
        <p:nvSpPr>
          <p:cNvPr id="387074" name="Rectangle 2"/>
          <p:cNvSpPr>
            <a:spLocks noGrp="1" noRot="1" noChangeAspect="1" noChangeArrowheads="1" noTextEdit="1"/>
          </p:cNvSpPr>
          <p:nvPr>
            <p:ph type="sldImg"/>
          </p:nvPr>
        </p:nvSpPr>
        <p:spPr>
          <a:ln/>
        </p:spPr>
      </p:sp>
      <p:sp>
        <p:nvSpPr>
          <p:cNvPr id="387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C6B84B-4AD7-4776-B0C4-EC45B172BB78}" type="slidenum">
              <a:rPr lang="en-US" altLang="zh-CN"/>
              <a:pPr/>
              <a:t>106</a:t>
            </a:fld>
            <a:endParaRPr lang="en-US" altLang="zh-CN"/>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endParaRPr lang="zh-CN" altLang="zh-CN"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C6B84B-4AD7-4776-B0C4-EC45B172BB78}" type="slidenum">
              <a:rPr lang="en-US" altLang="zh-CN"/>
              <a:pPr/>
              <a:t>107</a:t>
            </a:fld>
            <a:endParaRPr lang="en-US" altLang="zh-CN"/>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endParaRPr lang="zh-CN" altLang="zh-CN"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52210C-0E60-463B-AEBC-A1B179D74AD1}" type="slidenum">
              <a:rPr lang="en-US" altLang="zh-CN"/>
              <a:pPr/>
              <a:t>108</a:t>
            </a:fld>
            <a:endParaRPr lang="en-US" altLang="zh-CN"/>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52210C-0E60-463B-AEBC-A1B179D74AD1}" type="slidenum">
              <a:rPr lang="en-US" altLang="zh-CN"/>
              <a:pPr/>
              <a:t>109</a:t>
            </a:fld>
            <a:endParaRPr lang="en-US" altLang="zh-CN"/>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D1C108-629E-4D03-B240-F08D863515CB}" type="slidenum">
              <a:rPr lang="en-US" altLang="zh-CN"/>
              <a:pPr/>
              <a:t>110</a:t>
            </a:fld>
            <a:endParaRPr lang="en-US" altLang="zh-CN"/>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1017C9-1228-4590-BA87-E40A7F16FB9D}" type="slidenum">
              <a:rPr lang="en-US" altLang="zh-CN"/>
              <a:pPr/>
              <a:t>111</a:t>
            </a:fld>
            <a:endParaRPr lang="en-US" altLang="zh-CN"/>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694DB1-5F52-4722-A95C-C150312DF597}" type="slidenum">
              <a:rPr lang="en-US" altLang="zh-CN"/>
              <a:pPr/>
              <a:t>112</a:t>
            </a:fld>
            <a:endParaRPr lang="en-US" altLang="zh-CN"/>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5DE623-3052-40A6-B78A-DD05A9E7D51E}" type="slidenum">
              <a:rPr lang="en-US" altLang="zh-CN"/>
              <a:pPr/>
              <a:t>115</a:t>
            </a:fld>
            <a:endParaRPr lang="en-US" altLang="zh-CN"/>
          </a:p>
        </p:txBody>
      </p:sp>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766728-B252-41C5-90E9-40B0C8966AF6}" type="slidenum">
              <a:rPr lang="en-US" altLang="zh-CN"/>
              <a:pPr/>
              <a:t>116</a:t>
            </a:fld>
            <a:endParaRPr lang="en-US" altLang="zh-CN"/>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2FC111-C6DE-47B1-B849-3943AD5F8E68}" type="slidenum">
              <a:rPr lang="en-US" altLang="zh-CN"/>
              <a:pPr/>
              <a:t>117</a:t>
            </a:fld>
            <a:endParaRPr lang="en-US" altLang="zh-CN"/>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C66053-7803-4649-9CEF-A262AE90BF12}" type="slidenum">
              <a:rPr lang="en-US" altLang="zh-CN"/>
              <a:pPr/>
              <a:t>118</a:t>
            </a:fld>
            <a:endParaRPr lang="en-US" altLang="zh-CN"/>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D2ED36-0F65-45F1-9138-DE577447BBEC}" type="slidenum">
              <a:rPr lang="en-US" altLang="zh-CN"/>
              <a:pPr/>
              <a:t>119</a:t>
            </a:fld>
            <a:endParaRPr lang="en-US" altLang="zh-CN"/>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C734B4-1234-4A7E-8BA8-25A61A3CFC21}" type="slidenum">
              <a:rPr lang="en-US" altLang="zh-CN"/>
              <a:pPr/>
              <a:t>120</a:t>
            </a:fld>
            <a:endParaRPr lang="en-US" altLang="zh-CN"/>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C734B4-1234-4A7E-8BA8-25A61A3CFC21}" type="slidenum">
              <a:rPr lang="en-US" altLang="zh-CN"/>
              <a:pPr/>
              <a:t>121</a:t>
            </a:fld>
            <a:endParaRPr lang="en-US" altLang="zh-CN"/>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2EBD8F-6F19-4EFE-BF73-77BB26470F4E}" type="slidenum">
              <a:rPr lang="en-US" altLang="zh-CN"/>
              <a:pPr/>
              <a:t>122</a:t>
            </a:fld>
            <a:endParaRPr lang="en-US" altLang="zh-CN"/>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3D3496-1C0A-4DF1-B1A8-F03A4FB43450}" type="slidenum">
              <a:rPr lang="en-US" altLang="zh-CN"/>
              <a:pPr/>
              <a:t>123</a:t>
            </a:fld>
            <a:endParaRPr lang="en-US" altLang="zh-CN"/>
          </a:p>
        </p:txBody>
      </p:sp>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3D3496-1C0A-4DF1-B1A8-F03A4FB43450}" type="slidenum">
              <a:rPr lang="en-US" altLang="zh-CN"/>
              <a:pPr/>
              <a:t>124</a:t>
            </a:fld>
            <a:endParaRPr lang="en-US" altLang="zh-CN"/>
          </a:p>
        </p:txBody>
      </p:sp>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A304D7-8932-4204-86CF-52D51FB0CF1B}" type="slidenum">
              <a:rPr lang="en-US" altLang="zh-CN"/>
              <a:pPr/>
              <a:t>125</a:t>
            </a:fld>
            <a:endParaRPr lang="en-US" altLang="zh-CN"/>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69EBC4-98E1-4732-88E6-9A292CD6315A}" type="slidenum">
              <a:rPr lang="en-US" altLang="zh-CN"/>
              <a:pPr/>
              <a:t>126</a:t>
            </a:fld>
            <a:endParaRPr lang="en-US" altLang="zh-CN"/>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A2E044-7A5C-4215-ACC7-DFFEFAFA1A26}" type="slidenum">
              <a:rPr lang="en-US" altLang="zh-CN"/>
              <a:pPr/>
              <a:t>127</a:t>
            </a:fld>
            <a:endParaRPr lang="en-US" altLang="zh-CN"/>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5815CA-0C9F-4C33-BCB1-3DA82C08D12E}" type="slidenum">
              <a:rPr lang="en-US" altLang="zh-CN"/>
              <a:pPr/>
              <a:t>128</a:t>
            </a:fld>
            <a:endParaRPr lang="en-US" altLang="zh-CN"/>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185870-A4CF-41A3-9179-3D668E7E0155}" type="slidenum">
              <a:rPr lang="en-US" altLang="zh-CN"/>
              <a:pPr/>
              <a:t>129</a:t>
            </a:fld>
            <a:endParaRPr lang="en-US" altLang="zh-CN"/>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5305F7-620A-43A4-9A8F-E6EE3074E54C}" type="slidenum">
              <a:rPr lang="en-US" altLang="zh-CN"/>
              <a:pPr/>
              <a:t>130</a:t>
            </a:fld>
            <a:endParaRPr lang="en-US" altLang="zh-CN"/>
          </a:p>
        </p:txBody>
      </p:sp>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CEA96B-E657-40B4-AE3D-1C81E19DACCC}" type="slidenum">
              <a:rPr lang="en-US" altLang="zh-CN"/>
              <a:pPr/>
              <a:t>131</a:t>
            </a:fld>
            <a:endParaRPr lang="en-US" altLang="zh-CN"/>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9A4DC6-1A4D-4A11-9D75-22D803432468}" type="slidenum">
              <a:rPr lang="en-US" altLang="zh-CN"/>
              <a:pPr/>
              <a:t>132</a:t>
            </a:fld>
            <a:endParaRPr lang="en-US" altLang="zh-CN"/>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A2B163-A93E-4B4D-BCA2-CFDE1658F4C0}" type="slidenum">
              <a:rPr lang="en-US" altLang="zh-CN"/>
              <a:pPr/>
              <a:t>133</a:t>
            </a:fld>
            <a:endParaRPr lang="en-US" altLang="zh-CN"/>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2F913F-A2E4-43E4-AD6D-49A1BF00F4BD}" type="slidenum">
              <a:rPr lang="en-US" altLang="zh-CN"/>
              <a:pPr/>
              <a:t>134</a:t>
            </a:fld>
            <a:endParaRPr lang="en-US" altLang="zh-CN"/>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088012-BA83-446B-A7DE-C84285F2F0A6}" type="slidenum">
              <a:rPr lang="en-US" altLang="zh-CN"/>
              <a:pPr/>
              <a:t>135</a:t>
            </a:fld>
            <a:endParaRPr lang="en-US" altLang="zh-CN"/>
          </a:p>
        </p:txBody>
      </p:sp>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8DC558-AB38-4AE6-B606-53EB354F965C}" type="slidenum">
              <a:rPr lang="en-US" altLang="zh-CN"/>
              <a:pPr/>
              <a:t>136</a:t>
            </a:fld>
            <a:endParaRPr lang="en-US" altLang="zh-CN"/>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E79B73-B8E0-482B-865A-0758133B536D}" type="slidenum">
              <a:rPr lang="en-US" altLang="zh-CN"/>
              <a:pPr/>
              <a:t>137</a:t>
            </a:fld>
            <a:endParaRPr lang="en-US" altLang="zh-CN"/>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83EE4E-517D-45E9-A0ED-D63996FA5A5B}" type="slidenum">
              <a:rPr lang="en-US" altLang="zh-CN"/>
              <a:pPr/>
              <a:t>138</a:t>
            </a:fld>
            <a:endParaRPr lang="en-US" altLang="zh-CN"/>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6D80B2-0670-4416-9043-2E0DC51C5AEF}" type="slidenum">
              <a:rPr lang="en-US" altLang="zh-CN"/>
              <a:pPr/>
              <a:t>139</a:t>
            </a:fld>
            <a:endParaRPr lang="en-US" altLang="zh-CN"/>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9CE3AF-6B66-4E1B-8142-A7F4E39E268C}" type="slidenum">
              <a:rPr lang="en-US" altLang="zh-CN"/>
              <a:pPr/>
              <a:t>140</a:t>
            </a:fld>
            <a:endParaRPr lang="en-US" altLang="zh-CN"/>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53B78E-8CD2-4619-B242-A3DE5A5A2D59}" type="slidenum">
              <a:rPr lang="en-US" altLang="zh-CN"/>
              <a:pPr/>
              <a:t>141</a:t>
            </a:fld>
            <a:endParaRPr lang="en-US" altLang="zh-CN"/>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03F78F-2F75-4602-A4C7-30880D57EEEE}" type="slidenum">
              <a:rPr lang="en-US" altLang="zh-CN"/>
              <a:pPr/>
              <a:t>142</a:t>
            </a:fld>
            <a:endParaRPr lang="en-US" altLang="zh-CN"/>
          </a:p>
        </p:txBody>
      </p:sp>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B883E8-22F5-4B56-AD16-D6B1708CA298}" type="slidenum">
              <a:rPr lang="en-US" altLang="zh-CN"/>
              <a:pPr/>
              <a:t>143</a:t>
            </a:fld>
            <a:endParaRPr lang="en-US" altLang="zh-CN"/>
          </a:p>
        </p:txBody>
      </p:sp>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E02C3C-FDCE-4514-B34B-EC3E049BBA4D}" type="slidenum">
              <a:rPr lang="en-US" altLang="zh-CN"/>
              <a:pPr/>
              <a:t>144</a:t>
            </a:fld>
            <a:endParaRPr lang="en-US" altLang="zh-CN"/>
          </a:p>
        </p:txBody>
      </p:sp>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D700DA-426B-4B1B-99AA-F0433054AEAD}" type="slidenum">
              <a:rPr lang="en-US" altLang="zh-CN"/>
              <a:pPr/>
              <a:t>146</a:t>
            </a:fld>
            <a:endParaRPr lang="en-US" altLang="zh-CN"/>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F36DE0-9DF4-47A6-A4AF-DC7C11C7FE1E}" type="slidenum">
              <a:rPr lang="en-US" altLang="zh-CN"/>
              <a:pPr/>
              <a:t>147</a:t>
            </a:fld>
            <a:endParaRPr lang="en-US" altLang="zh-CN"/>
          </a:p>
        </p:txBody>
      </p:sp>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F36DE0-9DF4-47A6-A4AF-DC7C11C7FE1E}" type="slidenum">
              <a:rPr lang="en-US" altLang="zh-CN"/>
              <a:pPr/>
              <a:t>148</a:t>
            </a:fld>
            <a:endParaRPr lang="en-US" altLang="zh-CN"/>
          </a:p>
        </p:txBody>
      </p:sp>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666421-0D73-4A8C-BEE9-A8797E6C0678}" type="slidenum">
              <a:rPr lang="en-US" altLang="zh-CN"/>
              <a:pPr/>
              <a:t>149</a:t>
            </a:fld>
            <a:endParaRPr lang="en-US" altLang="zh-CN"/>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F94E99-34AB-4C80-9623-A96548A40A3F}" type="slidenum">
              <a:rPr lang="en-US" altLang="zh-CN"/>
              <a:pPr/>
              <a:t>150</a:t>
            </a:fld>
            <a:endParaRPr lang="en-US" altLang="zh-CN"/>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457D03-52E6-4C4A-B89F-9D5100BCF774}" type="slidenum">
              <a:rPr lang="en-US" altLang="zh-CN"/>
              <a:pPr/>
              <a:t>151</a:t>
            </a:fld>
            <a:endParaRPr lang="en-US" altLang="zh-CN"/>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6B88E6-21DA-4F1D-BFD3-7D81601353C0}" type="slidenum">
              <a:rPr lang="en-US" altLang="zh-CN"/>
              <a:pPr/>
              <a:t>152</a:t>
            </a:fld>
            <a:endParaRPr lang="en-US" altLang="zh-CN"/>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2EA4F2-8EDD-42AD-A666-FFEAD9D48571}" type="slidenum">
              <a:rPr lang="en-US" altLang="zh-CN"/>
              <a:pPr/>
              <a:t>153</a:t>
            </a:fld>
            <a:endParaRPr lang="en-US" altLang="zh-CN"/>
          </a:p>
        </p:txBody>
      </p:sp>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81363C-D0A0-43F3-8EC0-00D60E98E321}" type="slidenum">
              <a:rPr lang="en-US" altLang="zh-CN"/>
              <a:pPr/>
              <a:t>154</a:t>
            </a:fld>
            <a:endParaRPr lang="en-US" altLang="zh-CN"/>
          </a:p>
        </p:txBody>
      </p:sp>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32ADEF-7B4E-4B9D-881E-B560CE86F079}" type="slidenum">
              <a:rPr lang="en-US" altLang="zh-CN"/>
              <a:pPr/>
              <a:t>156</a:t>
            </a:fld>
            <a:endParaRPr lang="en-US" altLang="zh-CN"/>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D73A74-1722-44BA-B1B2-5500129478FD}" type="slidenum">
              <a:rPr lang="en-US" altLang="zh-CN"/>
              <a:pPr/>
              <a:t>157</a:t>
            </a:fld>
            <a:endParaRPr lang="en-US" altLang="zh-CN"/>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02F77B-D340-416C-8228-E55FDA73257F}" type="slidenum">
              <a:rPr lang="en-US" altLang="zh-CN"/>
              <a:pPr/>
              <a:t>158</a:t>
            </a:fld>
            <a:endParaRPr lang="en-US" altLang="zh-CN"/>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742950" y="685800"/>
            <a:ext cx="8420100" cy="2127250"/>
          </a:xfrm>
        </p:spPr>
        <p:txBody>
          <a:bodyPr/>
          <a:lstStyle>
            <a:lvl1pPr algn="ctr">
              <a:defRPr sz="5400" b="1">
                <a:solidFill>
                  <a:srgbClr val="333399"/>
                </a:solidFill>
                <a:latin typeface="黑体" pitchFamily="2" charset="-122"/>
                <a:ea typeface="黑体" pitchFamily="2" charset="-122"/>
              </a:defRPr>
            </a:lvl1pPr>
          </a:lstStyle>
          <a:p>
            <a:pPr lvl="0"/>
            <a:r>
              <a:rPr lang="zh-CN" altLang="en-US" noProof="0" dirty="0" smtClean="0"/>
              <a:t>单击此处编辑母版标题样式</a:t>
            </a:r>
            <a:endParaRPr lang="en-US" altLang="zh-CN" noProof="0" dirty="0" smtClean="0"/>
          </a:p>
        </p:txBody>
      </p:sp>
      <p:sp>
        <p:nvSpPr>
          <p:cNvPr id="16387" name="Rectangle 3"/>
          <p:cNvSpPr>
            <a:spLocks noGrp="1" noChangeArrowheads="1"/>
          </p:cNvSpPr>
          <p:nvPr>
            <p:ph type="subTitle" idx="1"/>
          </p:nvPr>
        </p:nvSpPr>
        <p:spPr>
          <a:xfrm>
            <a:off x="1485900" y="3270250"/>
            <a:ext cx="6934200" cy="2209800"/>
          </a:xfrm>
        </p:spPr>
        <p:txBody>
          <a:bodyPr/>
          <a:lstStyle>
            <a:lvl1pPr marL="0" indent="0" algn="ctr">
              <a:buFont typeface="Wingdings" pitchFamily="2" charset="2"/>
              <a:buNone/>
              <a:defRPr sz="3600" b="1">
                <a:latin typeface="黑体" pitchFamily="2" charset="-122"/>
                <a:ea typeface="黑体" pitchFamily="2" charset="-122"/>
              </a:defRPr>
            </a:lvl1pPr>
          </a:lstStyle>
          <a:p>
            <a:pPr lvl="0"/>
            <a:r>
              <a:rPr lang="zh-CN" altLang="en-US" noProof="0" dirty="0" smtClean="0"/>
              <a:t>单击此处编辑母版副标题样式</a:t>
            </a:r>
            <a:endParaRPr lang="en-US" altLang="zh-CN" noProof="0" dirty="0" smtClean="0"/>
          </a:p>
        </p:txBody>
      </p:sp>
      <p:sp>
        <p:nvSpPr>
          <p:cNvPr id="16388" name="Rectangle 4"/>
          <p:cNvSpPr>
            <a:spLocks noGrp="1" noChangeArrowheads="1"/>
          </p:cNvSpPr>
          <p:nvPr>
            <p:ph type="dt" sz="half" idx="2"/>
          </p:nvPr>
        </p:nvSpPr>
        <p:spPr/>
        <p:txBody>
          <a:bodyPr/>
          <a:lstStyle>
            <a:lvl1pPr>
              <a:defRPr/>
            </a:lvl1pPr>
          </a:lstStyle>
          <a:p>
            <a:endParaRPr lang="en-US" altLang="zh-CN"/>
          </a:p>
        </p:txBody>
      </p:sp>
      <p:sp>
        <p:nvSpPr>
          <p:cNvPr id="16389" name="Rectangle 5"/>
          <p:cNvSpPr>
            <a:spLocks noGrp="1" noChangeArrowheads="1"/>
          </p:cNvSpPr>
          <p:nvPr>
            <p:ph type="ftr" sz="quarter" idx="3"/>
          </p:nvPr>
        </p:nvSpPr>
        <p:spPr/>
        <p:txBody>
          <a:bodyPr/>
          <a:lstStyle>
            <a:lvl1pPr>
              <a:defRPr/>
            </a:lvl1pPr>
          </a:lstStyle>
          <a:p>
            <a:endParaRPr lang="en-US" altLang="zh-CN"/>
          </a:p>
        </p:txBody>
      </p:sp>
      <p:sp>
        <p:nvSpPr>
          <p:cNvPr id="16390" name="Rectangle 6"/>
          <p:cNvSpPr>
            <a:spLocks noGrp="1" noChangeArrowheads="1"/>
          </p:cNvSpPr>
          <p:nvPr>
            <p:ph type="sldNum" sz="quarter" idx="4"/>
          </p:nvPr>
        </p:nvSpPr>
        <p:spPr/>
        <p:txBody>
          <a:bodyPr/>
          <a:lstStyle>
            <a:lvl1pPr>
              <a:defRPr/>
            </a:lvl1pPr>
          </a:lstStyle>
          <a:p>
            <a:fld id="{AC80574E-8B94-4515-ADE1-BF6C35829DF0}" type="slidenum">
              <a:rPr lang="zh-CN" altLang="en-US"/>
              <a:pPr/>
              <a:t>‹#›</a:t>
            </a:fld>
            <a:endParaRPr lang="en-US" altLang="zh-CN"/>
          </a:p>
        </p:txBody>
      </p:sp>
      <p:sp>
        <p:nvSpPr>
          <p:cNvPr id="16392" name="Rectangle 8" descr="Gold bar"/>
          <p:cNvSpPr>
            <a:spLocks noChangeArrowheads="1"/>
          </p:cNvSpPr>
          <p:nvPr/>
        </p:nvSpPr>
        <p:spPr bwMode="auto">
          <a:xfrm>
            <a:off x="247650" y="2889250"/>
            <a:ext cx="3109913" cy="201613"/>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393" name="Rectangle 9" descr="Orange bar"/>
          <p:cNvSpPr>
            <a:spLocks noChangeArrowheads="1"/>
          </p:cNvSpPr>
          <p:nvPr/>
        </p:nvSpPr>
        <p:spPr bwMode="auto">
          <a:xfrm>
            <a:off x="3357563" y="2889250"/>
            <a:ext cx="3108325" cy="201613"/>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6394" name="Rectangle 10" descr="Slate bar"/>
          <p:cNvSpPr>
            <a:spLocks noChangeArrowheads="1"/>
          </p:cNvSpPr>
          <p:nvPr/>
        </p:nvSpPr>
        <p:spPr bwMode="auto">
          <a:xfrm>
            <a:off x="6465888" y="2889250"/>
            <a:ext cx="3109912" cy="201613"/>
          </a:xfrm>
          <a:prstGeom prst="rect">
            <a:avLst/>
          </a:prstGeom>
          <a:solidFill>
            <a:srgbClr val="333399"/>
          </a:solidFill>
          <a:ln>
            <a:noFill/>
          </a:ln>
          <a:effectLst/>
        </p:spPr>
        <p:txBody>
          <a:bodyPr wrap="none" anchor="ctr"/>
          <a:lstStyle/>
          <a:p>
            <a:endParaRPr lang="zh-CN" altLang="en-US">
              <a:solidFill>
                <a:srgbClr val="333399"/>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9066212" cy="792088"/>
          </a:xfrm>
        </p:spPr>
        <p:txBody>
          <a:bodyPr/>
          <a:lstStyle>
            <a:lvl1pPr>
              <a:defRPr b="1">
                <a:solidFill>
                  <a:srgbClr val="333399"/>
                </a:solidFill>
                <a:latin typeface="+mn-lt"/>
                <a:ea typeface="黑体" pitchFamily="2"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495300" y="1196752"/>
            <a:ext cx="9066212" cy="4934173"/>
          </a:xfrm>
        </p:spPr>
        <p:txBody>
          <a:bodyPr/>
          <a:lstStyle>
            <a:lvl1pPr>
              <a:lnSpc>
                <a:spcPct val="110000"/>
              </a:lnSpc>
              <a:spcBef>
                <a:spcPts val="600"/>
              </a:spcBef>
              <a:defRPr sz="3200" b="1">
                <a:solidFill>
                  <a:schemeClr val="tx1"/>
                </a:solidFill>
                <a:latin typeface="+mn-lt"/>
                <a:ea typeface="黑体" pitchFamily="2" charset="-122"/>
              </a:defRPr>
            </a:lvl1pPr>
            <a:lvl2pPr>
              <a:lnSpc>
                <a:spcPct val="110000"/>
              </a:lnSpc>
              <a:spcBef>
                <a:spcPts val="600"/>
              </a:spcBef>
              <a:defRPr sz="2800" b="1">
                <a:solidFill>
                  <a:schemeClr val="tx1"/>
                </a:solidFill>
                <a:latin typeface="+mn-lt"/>
                <a:ea typeface="黑体" pitchFamily="2" charset="-122"/>
              </a:defRPr>
            </a:lvl2pPr>
            <a:lvl3pPr>
              <a:lnSpc>
                <a:spcPct val="110000"/>
              </a:lnSpc>
              <a:spcBef>
                <a:spcPts val="600"/>
              </a:spcBef>
              <a:defRPr sz="2400" b="1">
                <a:solidFill>
                  <a:schemeClr val="tx1"/>
                </a:solidFill>
                <a:latin typeface="+mn-lt"/>
                <a:ea typeface="黑体" pitchFamily="2" charset="-122"/>
              </a:defRPr>
            </a:lvl3pPr>
            <a:lvl4pPr>
              <a:lnSpc>
                <a:spcPct val="110000"/>
              </a:lnSpc>
              <a:spcBef>
                <a:spcPts val="600"/>
              </a:spcBef>
              <a:defRPr sz="2000" b="1">
                <a:solidFill>
                  <a:schemeClr val="tx1"/>
                </a:solidFill>
                <a:latin typeface="+mn-lt"/>
                <a:ea typeface="黑体" pitchFamily="2" charset="-122"/>
              </a:defRPr>
            </a:lvl4pPr>
            <a:lvl5pPr>
              <a:lnSpc>
                <a:spcPct val="110000"/>
              </a:lnSpc>
              <a:spcBef>
                <a:spcPts val="600"/>
              </a:spcBef>
              <a:defRPr sz="2000" b="1">
                <a:solidFill>
                  <a:schemeClr val="tx1"/>
                </a:solidFill>
                <a:latin typeface="+mn-lt"/>
                <a:ea typeface="黑体" pitchFamily="2"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lvl1pPr>
              <a:defRPr/>
            </a:lvl1pPr>
          </a:lstStyle>
          <a:p>
            <a:endParaRPr lang="en-US" altLang="zh-CN" dirty="0"/>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AC79822-BC0D-4DE8-A7E5-90A3732A2B82}" type="slidenum">
              <a:rPr lang="zh-CN" altLang="en-US"/>
              <a:pPr/>
              <a:t>‹#›</a:t>
            </a:fld>
            <a:endParaRPr lang="en-US" altLang="zh-CN"/>
          </a:p>
        </p:txBody>
      </p:sp>
      <p:sp>
        <p:nvSpPr>
          <p:cNvPr id="7"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xmlns="" val="2653446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638" y="4406900"/>
            <a:ext cx="8634858" cy="1362075"/>
          </a:xfrm>
        </p:spPr>
        <p:txBody>
          <a:bodyPr anchor="t"/>
          <a:lstStyle>
            <a:lvl1pPr algn="l">
              <a:defRPr sz="4400" b="1" cap="all">
                <a:solidFill>
                  <a:srgbClr val="333399"/>
                </a:solidFill>
                <a:latin typeface="+mn-lt"/>
                <a:ea typeface="黑体" pitchFamily="2"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782638" y="2906713"/>
            <a:ext cx="8634858"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C3F47B36-077D-42FE-9DED-0C77CB87E4B3}" type="slidenum">
              <a:rPr lang="zh-CN" altLang="en-US"/>
              <a:pPr/>
              <a:t>‹#›</a:t>
            </a:fld>
            <a:endParaRPr lang="en-US" altLang="zh-CN"/>
          </a:p>
        </p:txBody>
      </p:sp>
    </p:spTree>
    <p:extLst>
      <p:ext uri="{BB962C8B-B14F-4D97-AF65-F5344CB8AC3E}">
        <p14:creationId xmlns:p14="http://schemas.microsoft.com/office/powerpoint/2010/main" xmlns="" val="109813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9066212" cy="792088"/>
          </a:xfrm>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95300" y="1196752"/>
            <a:ext cx="4460304" cy="4934173"/>
          </a:xfrm>
        </p:spPr>
        <p:txBody>
          <a:bodyPr/>
          <a:lstStyle>
            <a:lvl1pPr>
              <a:defRPr sz="2800" b="1">
                <a:solidFill>
                  <a:schemeClr val="tx1"/>
                </a:solidFill>
                <a:latin typeface="+mn-lt"/>
                <a:ea typeface="黑体" pitchFamily="2" charset="-122"/>
              </a:defRPr>
            </a:lvl1pPr>
            <a:lvl2pPr>
              <a:buClr>
                <a:schemeClr val="accent2"/>
              </a:buClr>
              <a:defRPr sz="2400" b="1">
                <a:solidFill>
                  <a:schemeClr val="tx1"/>
                </a:solidFill>
                <a:latin typeface="+mn-lt"/>
                <a:ea typeface="黑体" pitchFamily="2" charset="-122"/>
              </a:defRPr>
            </a:lvl2pPr>
            <a:lvl3pPr>
              <a:defRPr sz="2000" b="1">
                <a:solidFill>
                  <a:schemeClr val="tx1"/>
                </a:solidFill>
                <a:latin typeface="+mn-lt"/>
                <a:ea typeface="黑体" pitchFamily="2" charset="-122"/>
              </a:defRPr>
            </a:lvl3pPr>
            <a:lvl4pPr>
              <a:defRPr sz="1800" b="1">
                <a:solidFill>
                  <a:schemeClr val="tx1"/>
                </a:solidFill>
                <a:latin typeface="+mn-lt"/>
                <a:ea typeface="黑体" pitchFamily="2" charset="-122"/>
              </a:defRPr>
            </a:lvl4pPr>
            <a:lvl5pPr>
              <a:buClr>
                <a:srgbClr val="333399"/>
              </a:buClr>
              <a:defRPr sz="1800" b="1">
                <a:solidFill>
                  <a:schemeClr val="tx1"/>
                </a:solidFill>
                <a:latin typeface="+mn-lt"/>
                <a:ea typeface="黑体" pitchFamily="2" charset="-122"/>
              </a:defRPr>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5101208" y="1196752"/>
            <a:ext cx="4460304" cy="4934173"/>
          </a:xfrm>
        </p:spPr>
        <p:txBody>
          <a:bodyPr/>
          <a:lstStyle>
            <a:lvl1pPr>
              <a:defRPr sz="2800" b="1">
                <a:solidFill>
                  <a:schemeClr val="tx1"/>
                </a:solidFill>
                <a:latin typeface="+mn-lt"/>
                <a:ea typeface="黑体" pitchFamily="2" charset="-122"/>
              </a:defRPr>
            </a:lvl1pPr>
            <a:lvl2pPr>
              <a:buClr>
                <a:schemeClr val="accent2"/>
              </a:buClr>
              <a:defRPr sz="2400" b="1">
                <a:solidFill>
                  <a:schemeClr val="tx1"/>
                </a:solidFill>
                <a:latin typeface="+mn-lt"/>
                <a:ea typeface="黑体" pitchFamily="2" charset="-122"/>
              </a:defRPr>
            </a:lvl2pPr>
            <a:lvl3pPr>
              <a:defRPr sz="2000" b="1">
                <a:solidFill>
                  <a:schemeClr val="tx1"/>
                </a:solidFill>
                <a:latin typeface="+mn-lt"/>
                <a:ea typeface="黑体" pitchFamily="2" charset="-122"/>
              </a:defRPr>
            </a:lvl3pPr>
            <a:lvl4pPr>
              <a:defRPr sz="1800" b="1">
                <a:solidFill>
                  <a:schemeClr val="tx1"/>
                </a:solidFill>
                <a:latin typeface="+mn-lt"/>
                <a:ea typeface="黑体" pitchFamily="2" charset="-122"/>
              </a:defRPr>
            </a:lvl4pPr>
            <a:lvl5pPr>
              <a:buClr>
                <a:srgbClr val="333399"/>
              </a:buClr>
              <a:defRPr sz="1800" b="1">
                <a:solidFill>
                  <a:schemeClr val="tx1"/>
                </a:solidFill>
                <a:latin typeface="+mn-lt"/>
                <a:ea typeface="黑体" pitchFamily="2" charset="-122"/>
              </a:defRPr>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40B52295-AD8D-47A8-A4D5-D2F6B9F48E3F}" type="slidenum">
              <a:rPr lang="zh-CN" altLang="en-US"/>
              <a:pPr/>
              <a:t>‹#›</a:t>
            </a:fld>
            <a:endParaRPr lang="en-US" altLang="zh-CN"/>
          </a:p>
        </p:txBody>
      </p:sp>
      <p:sp>
        <p:nvSpPr>
          <p:cNvPr id="8"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xmlns="" val="3458324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9066212" cy="792088"/>
          </a:xfrm>
        </p:spPr>
        <p:txBody>
          <a:bodyPr/>
          <a:lstStyle>
            <a:lvl1pPr>
              <a:defRPr b="1">
                <a:solidFill>
                  <a:srgbClr val="333399"/>
                </a:solidFill>
                <a:latin typeface="+mn-lt"/>
                <a:ea typeface="黑体" pitchFamily="2"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95299" y="1207874"/>
            <a:ext cx="4455513" cy="639762"/>
          </a:xfrm>
        </p:spPr>
        <p:txBody>
          <a:bodyPr anchor="b"/>
          <a:lstStyle>
            <a:lvl1pPr marL="0" indent="0">
              <a:buNone/>
              <a:defRPr sz="2800" b="1">
                <a:latin typeface="+mn-lt"/>
                <a:ea typeface="黑体" pitchFamily="2"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4" name="内容占位符 3"/>
          <p:cNvSpPr>
            <a:spLocks noGrp="1"/>
          </p:cNvSpPr>
          <p:nvPr>
            <p:ph sz="half" idx="2"/>
          </p:nvPr>
        </p:nvSpPr>
        <p:spPr>
          <a:xfrm>
            <a:off x="495299" y="1872534"/>
            <a:ext cx="4455513" cy="4292770"/>
          </a:xfrm>
        </p:spPr>
        <p:txBody>
          <a:bodyPr/>
          <a:lstStyle>
            <a:lvl1pPr>
              <a:defRPr sz="2800" b="1">
                <a:solidFill>
                  <a:schemeClr val="tx1"/>
                </a:solidFill>
                <a:latin typeface="+mn-lt"/>
                <a:ea typeface="黑体" pitchFamily="2" charset="-122"/>
              </a:defRPr>
            </a:lvl1pPr>
            <a:lvl2pPr>
              <a:defRPr sz="2400" b="1">
                <a:solidFill>
                  <a:schemeClr val="tx1"/>
                </a:solidFill>
                <a:latin typeface="+mn-lt"/>
                <a:ea typeface="黑体" pitchFamily="2" charset="-122"/>
              </a:defRPr>
            </a:lvl2pPr>
            <a:lvl3pPr>
              <a:defRPr sz="2000" b="1">
                <a:solidFill>
                  <a:schemeClr val="tx1"/>
                </a:solidFill>
                <a:latin typeface="+mn-lt"/>
                <a:ea typeface="黑体" pitchFamily="2" charset="-122"/>
              </a:defRPr>
            </a:lvl3pPr>
            <a:lvl4pPr>
              <a:defRPr sz="1800" b="1">
                <a:solidFill>
                  <a:schemeClr val="tx1"/>
                </a:solidFill>
                <a:latin typeface="+mn-lt"/>
                <a:ea typeface="黑体" pitchFamily="2" charset="-122"/>
              </a:defRPr>
            </a:lvl4pPr>
            <a:lvl5pPr>
              <a:defRPr sz="1800" b="1">
                <a:solidFill>
                  <a:schemeClr val="tx1"/>
                </a:solidFill>
                <a:latin typeface="+mn-lt"/>
                <a:ea typeface="黑体" pitchFamily="2" charset="-122"/>
              </a:defRPr>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5104383" y="1207874"/>
            <a:ext cx="4457129" cy="639762"/>
          </a:xfrm>
        </p:spPr>
        <p:txBody>
          <a:bodyPr anchor="b"/>
          <a:lstStyle>
            <a:lvl1pPr marL="0" indent="0">
              <a:buNone/>
              <a:defRPr sz="2800" b="1">
                <a:latin typeface="+mn-lt"/>
                <a:ea typeface="黑体" pitchFamily="2"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6" name="内容占位符 5"/>
          <p:cNvSpPr>
            <a:spLocks noGrp="1"/>
          </p:cNvSpPr>
          <p:nvPr>
            <p:ph sz="quarter" idx="4"/>
          </p:nvPr>
        </p:nvSpPr>
        <p:spPr>
          <a:xfrm>
            <a:off x="5104383" y="1872534"/>
            <a:ext cx="4457129" cy="4292770"/>
          </a:xfrm>
        </p:spPr>
        <p:txBody>
          <a:bodyPr/>
          <a:lstStyle>
            <a:lvl1pPr>
              <a:defRPr sz="2800" b="1">
                <a:solidFill>
                  <a:schemeClr val="tx1"/>
                </a:solidFill>
                <a:latin typeface="+mn-lt"/>
                <a:ea typeface="黑体" pitchFamily="2" charset="-122"/>
              </a:defRPr>
            </a:lvl1pPr>
            <a:lvl2pPr>
              <a:defRPr sz="2400" b="1">
                <a:solidFill>
                  <a:schemeClr val="tx1"/>
                </a:solidFill>
                <a:latin typeface="+mn-lt"/>
                <a:ea typeface="黑体" pitchFamily="2" charset="-122"/>
              </a:defRPr>
            </a:lvl2pPr>
            <a:lvl3pPr>
              <a:defRPr sz="2000" b="1">
                <a:solidFill>
                  <a:schemeClr val="tx1"/>
                </a:solidFill>
                <a:latin typeface="+mn-lt"/>
                <a:ea typeface="黑体" pitchFamily="2" charset="-122"/>
              </a:defRPr>
            </a:lvl3pPr>
            <a:lvl4pPr>
              <a:defRPr sz="1800" b="1">
                <a:solidFill>
                  <a:schemeClr val="tx1"/>
                </a:solidFill>
                <a:latin typeface="+mn-lt"/>
                <a:ea typeface="黑体" pitchFamily="2" charset="-122"/>
              </a:defRPr>
            </a:lvl4pPr>
            <a:lvl5pPr>
              <a:defRPr sz="1800" b="1">
                <a:solidFill>
                  <a:schemeClr val="tx1"/>
                </a:solidFill>
                <a:latin typeface="+mn-lt"/>
                <a:ea typeface="黑体" pitchFamily="2" charset="-122"/>
              </a:defRPr>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FAC03054-A18C-4CF4-8FEF-67B6C74EC7CF}" type="slidenum">
              <a:rPr lang="zh-CN" altLang="en-US"/>
              <a:pPr/>
              <a:t>‹#›</a:t>
            </a:fld>
            <a:endParaRPr lang="en-US" altLang="zh-CN"/>
          </a:p>
        </p:txBody>
      </p:sp>
      <p:sp>
        <p:nvSpPr>
          <p:cNvPr id="10"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xmlns="" val="1046753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9066212" cy="792088"/>
          </a:xfrm>
        </p:spPr>
        <p:txBody>
          <a:bodyPr/>
          <a:lstStyle>
            <a:lvl1pPr>
              <a:defRPr b="1">
                <a:solidFill>
                  <a:srgbClr val="333399"/>
                </a:solidFill>
                <a:latin typeface="+mn-lt"/>
                <a:ea typeface="黑体" pitchFamily="2"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95299" y="1207874"/>
            <a:ext cx="9066213" cy="639762"/>
          </a:xfrm>
        </p:spPr>
        <p:txBody>
          <a:bodyPr anchor="b"/>
          <a:lstStyle>
            <a:lvl1pPr marL="0" indent="0">
              <a:buNone/>
              <a:defRPr sz="3200" b="1">
                <a:latin typeface="+mn-lt"/>
                <a:ea typeface="黑体" pitchFamily="2"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4" name="内容占位符 3"/>
          <p:cNvSpPr>
            <a:spLocks noGrp="1"/>
          </p:cNvSpPr>
          <p:nvPr>
            <p:ph sz="half" idx="2"/>
          </p:nvPr>
        </p:nvSpPr>
        <p:spPr>
          <a:xfrm>
            <a:off x="495299" y="1872534"/>
            <a:ext cx="4455513" cy="4292770"/>
          </a:xfrm>
        </p:spPr>
        <p:txBody>
          <a:bodyPr/>
          <a:lstStyle>
            <a:lvl1pPr>
              <a:defRPr sz="2800" b="1">
                <a:solidFill>
                  <a:schemeClr val="tx1"/>
                </a:solidFill>
                <a:latin typeface="+mn-lt"/>
                <a:ea typeface="黑体" pitchFamily="2" charset="-122"/>
              </a:defRPr>
            </a:lvl1pPr>
            <a:lvl2pPr>
              <a:defRPr sz="2400" b="1">
                <a:solidFill>
                  <a:schemeClr val="tx1"/>
                </a:solidFill>
                <a:latin typeface="+mn-lt"/>
                <a:ea typeface="黑体" pitchFamily="2" charset="-122"/>
              </a:defRPr>
            </a:lvl2pPr>
            <a:lvl3pPr>
              <a:defRPr sz="2000" b="1">
                <a:solidFill>
                  <a:schemeClr val="tx1"/>
                </a:solidFill>
                <a:latin typeface="+mn-lt"/>
                <a:ea typeface="黑体" pitchFamily="2" charset="-122"/>
              </a:defRPr>
            </a:lvl3pPr>
            <a:lvl4pPr>
              <a:defRPr sz="1800" b="1">
                <a:solidFill>
                  <a:schemeClr val="tx1"/>
                </a:solidFill>
                <a:latin typeface="+mn-lt"/>
                <a:ea typeface="黑体" pitchFamily="2" charset="-122"/>
              </a:defRPr>
            </a:lvl4pPr>
            <a:lvl5pPr>
              <a:defRPr sz="1800" b="1">
                <a:solidFill>
                  <a:schemeClr val="tx1"/>
                </a:solidFill>
                <a:latin typeface="+mn-lt"/>
                <a:ea typeface="黑体" pitchFamily="2" charset="-122"/>
              </a:defRPr>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内容占位符 5"/>
          <p:cNvSpPr>
            <a:spLocks noGrp="1"/>
          </p:cNvSpPr>
          <p:nvPr>
            <p:ph sz="quarter" idx="4"/>
          </p:nvPr>
        </p:nvSpPr>
        <p:spPr>
          <a:xfrm>
            <a:off x="5104383" y="1872534"/>
            <a:ext cx="4457129" cy="4292770"/>
          </a:xfrm>
        </p:spPr>
        <p:txBody>
          <a:bodyPr/>
          <a:lstStyle>
            <a:lvl1pPr>
              <a:defRPr sz="2800" b="1">
                <a:solidFill>
                  <a:schemeClr val="tx1"/>
                </a:solidFill>
                <a:latin typeface="+mn-lt"/>
                <a:ea typeface="黑体" pitchFamily="2" charset="-122"/>
              </a:defRPr>
            </a:lvl1pPr>
            <a:lvl2pPr>
              <a:defRPr sz="2400" b="1">
                <a:solidFill>
                  <a:schemeClr val="tx1"/>
                </a:solidFill>
                <a:latin typeface="+mn-lt"/>
                <a:ea typeface="黑体" pitchFamily="2" charset="-122"/>
              </a:defRPr>
            </a:lvl2pPr>
            <a:lvl3pPr>
              <a:defRPr sz="2000" b="1">
                <a:solidFill>
                  <a:schemeClr val="tx1"/>
                </a:solidFill>
                <a:latin typeface="+mn-lt"/>
                <a:ea typeface="黑体" pitchFamily="2" charset="-122"/>
              </a:defRPr>
            </a:lvl3pPr>
            <a:lvl4pPr>
              <a:defRPr sz="1800" b="1">
                <a:solidFill>
                  <a:schemeClr val="tx1"/>
                </a:solidFill>
                <a:latin typeface="+mn-lt"/>
                <a:ea typeface="黑体" pitchFamily="2" charset="-122"/>
              </a:defRPr>
            </a:lvl4pPr>
            <a:lvl5pPr>
              <a:defRPr sz="1800" b="1">
                <a:solidFill>
                  <a:schemeClr val="tx1"/>
                </a:solidFill>
                <a:latin typeface="+mn-lt"/>
                <a:ea typeface="黑体" pitchFamily="2" charset="-122"/>
              </a:defRPr>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FAC03054-A18C-4CF4-8FEF-67B6C74EC7CF}" type="slidenum">
              <a:rPr lang="zh-CN" altLang="en-US"/>
              <a:pPr/>
              <a:t>‹#›</a:t>
            </a:fld>
            <a:endParaRPr lang="en-US" altLang="zh-CN"/>
          </a:p>
        </p:txBody>
      </p:sp>
      <p:sp>
        <p:nvSpPr>
          <p:cNvPr id="10"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xmlns="" val="2052090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14338B79-8FD5-46F1-8A19-651A319ADB19}" type="slidenum">
              <a:rPr lang="zh-CN" altLang="en-US"/>
              <a:pPr/>
              <a:t>‹#›</a:t>
            </a:fld>
            <a:endParaRPr lang="en-US" altLang="zh-CN"/>
          </a:p>
        </p:txBody>
      </p:sp>
      <p:sp>
        <p:nvSpPr>
          <p:cNvPr id="6"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xmlns="" val="208132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137DC1DE-D772-415A-B75D-6C2A3BBF0EE5}" type="slidenum">
              <a:rPr lang="zh-CN" altLang="en-US"/>
              <a:pPr/>
              <a:t>‹#›</a:t>
            </a:fld>
            <a:endParaRPr lang="en-US" altLang="zh-CN"/>
          </a:p>
        </p:txBody>
      </p:sp>
    </p:spTree>
    <p:extLst>
      <p:ext uri="{BB962C8B-B14F-4D97-AF65-F5344CB8AC3E}">
        <p14:creationId xmlns:p14="http://schemas.microsoft.com/office/powerpoint/2010/main" xmlns="" val="607053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138"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73500" y="273050"/>
            <a:ext cx="568801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文本占位符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DFB74B41-85B4-4984-A2A4-801BFDC62CF6}" type="slidenum">
              <a:rPr lang="zh-CN" altLang="en-US"/>
              <a:pPr/>
              <a:t>‹#›</a:t>
            </a:fld>
            <a:endParaRPr lang="en-US" altLang="zh-CN"/>
          </a:p>
        </p:txBody>
      </p:sp>
    </p:spTree>
    <p:extLst>
      <p:ext uri="{BB962C8B-B14F-4D97-AF65-F5344CB8AC3E}">
        <p14:creationId xmlns:p14="http://schemas.microsoft.com/office/powerpoint/2010/main" xmlns="" val="1982550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513" y="4800600"/>
            <a:ext cx="59436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24FEF2C3-09B7-48D6-BCFF-274B159605E4}" type="slidenum">
              <a:rPr lang="zh-CN" altLang="en-US"/>
              <a:pPr/>
              <a:t>‹#›</a:t>
            </a:fld>
            <a:endParaRPr lang="en-US" altLang="zh-CN"/>
          </a:p>
        </p:txBody>
      </p:sp>
    </p:spTree>
    <p:extLst>
      <p:ext uri="{BB962C8B-B14F-4D97-AF65-F5344CB8AC3E}">
        <p14:creationId xmlns:p14="http://schemas.microsoft.com/office/powerpoint/2010/main" xmlns="" val="1885987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2236A91-AB49-49FF-BD59-8386391FD12B}" type="slidenum">
              <a:rPr lang="zh-CN" altLang="en-US"/>
              <a:pPr/>
              <a:t>‹#›</a:t>
            </a:fld>
            <a:endParaRPr lang="en-US" altLang="zh-CN"/>
          </a:p>
        </p:txBody>
      </p:sp>
    </p:spTree>
    <p:extLst>
      <p:ext uri="{BB962C8B-B14F-4D97-AF65-F5344CB8AC3E}">
        <p14:creationId xmlns:p14="http://schemas.microsoft.com/office/powerpoint/2010/main" xmlns="" val="16846428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81850" y="277813"/>
            <a:ext cx="2379662" cy="58531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95300" y="277813"/>
            <a:ext cx="6534150" cy="585311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D98FACEB-921B-4428-A32E-7A6FF935A2DD}" type="slidenum">
              <a:rPr lang="zh-CN" altLang="en-US"/>
              <a:pPr/>
              <a:t>‹#›</a:t>
            </a:fld>
            <a:endParaRPr lang="en-US" altLang="zh-CN"/>
          </a:p>
        </p:txBody>
      </p:sp>
    </p:spTree>
    <p:extLst>
      <p:ext uri="{BB962C8B-B14F-4D97-AF65-F5344CB8AC3E}">
        <p14:creationId xmlns:p14="http://schemas.microsoft.com/office/powerpoint/2010/main" xmlns="" val="1291822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88504" y="188640"/>
            <a:ext cx="8915400" cy="792088"/>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95300" y="1196752"/>
            <a:ext cx="4381500" cy="4934173"/>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quarter" idx="2"/>
          </p:nvPr>
        </p:nvSpPr>
        <p:spPr>
          <a:xfrm>
            <a:off x="5029200" y="1196752"/>
            <a:ext cx="4381500" cy="2376587"/>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内容占位符 4"/>
          <p:cNvSpPr>
            <a:spLocks noGrp="1"/>
          </p:cNvSpPr>
          <p:nvPr>
            <p:ph sz="quarter" idx="3"/>
          </p:nvPr>
        </p:nvSpPr>
        <p:spPr>
          <a:xfrm>
            <a:off x="5029200" y="3754339"/>
            <a:ext cx="4381500" cy="237658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495300" y="6248400"/>
            <a:ext cx="2311400" cy="457200"/>
          </a:xfrm>
        </p:spPr>
        <p:txBody>
          <a:bodyPr/>
          <a:lstStyle>
            <a:lvl1pPr>
              <a:defRPr/>
            </a:lvl1pPr>
          </a:lstStyle>
          <a:p>
            <a:endParaRPr lang="en-US" altLang="zh-CN"/>
          </a:p>
        </p:txBody>
      </p:sp>
      <p:sp>
        <p:nvSpPr>
          <p:cNvPr id="7" name="页脚占位符 6"/>
          <p:cNvSpPr>
            <a:spLocks noGrp="1"/>
          </p:cNvSpPr>
          <p:nvPr>
            <p:ph type="ftr" sz="quarter" idx="11"/>
          </p:nvPr>
        </p:nvSpPr>
        <p:spPr>
          <a:xfrm>
            <a:off x="3384550" y="6248400"/>
            <a:ext cx="3136900" cy="457200"/>
          </a:xfrm>
        </p:spPr>
        <p:txBody>
          <a:bodyPr/>
          <a:lstStyle>
            <a:lvl1pPr>
              <a:defRPr/>
            </a:lvl1pPr>
          </a:lstStyle>
          <a:p>
            <a:endParaRPr lang="en-US" altLang="zh-CN"/>
          </a:p>
        </p:txBody>
      </p:sp>
      <p:sp>
        <p:nvSpPr>
          <p:cNvPr id="8" name="灯片编号占位符 7"/>
          <p:cNvSpPr>
            <a:spLocks noGrp="1"/>
          </p:cNvSpPr>
          <p:nvPr>
            <p:ph type="sldNum" sz="quarter" idx="12"/>
          </p:nvPr>
        </p:nvSpPr>
        <p:spPr>
          <a:xfrm>
            <a:off x="7099300" y="6248400"/>
            <a:ext cx="2311400" cy="457200"/>
          </a:xfrm>
        </p:spPr>
        <p:txBody>
          <a:bodyPr/>
          <a:lstStyle>
            <a:lvl1pPr>
              <a:defRPr/>
            </a:lvl1pPr>
          </a:lstStyle>
          <a:p>
            <a:fld id="{3C52F4D9-41EC-423B-B963-42D1C41ACCC5}" type="slidenum">
              <a:rPr lang="zh-CN" altLang="en-US"/>
              <a:pPr/>
              <a:t>‹#›</a:t>
            </a:fld>
            <a:endParaRPr lang="en-US" altLang="zh-CN"/>
          </a:p>
        </p:txBody>
      </p:sp>
      <p:sp>
        <p:nvSpPr>
          <p:cNvPr id="9"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xmlns="" val="463550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1"/>
            <a:ext cx="8915400" cy="792087"/>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95300" y="1196752"/>
            <a:ext cx="4381500" cy="4934173"/>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剪贴画占位符 3"/>
          <p:cNvSpPr>
            <a:spLocks noGrp="1"/>
          </p:cNvSpPr>
          <p:nvPr>
            <p:ph type="clipArt" sz="half" idx="2"/>
          </p:nvPr>
        </p:nvSpPr>
        <p:spPr>
          <a:xfrm>
            <a:off x="5029200" y="1196752"/>
            <a:ext cx="4381500" cy="4934173"/>
          </a:xfrm>
        </p:spPr>
        <p:txBody>
          <a:bodyPr/>
          <a:lstStyle/>
          <a:p>
            <a:r>
              <a:rPr lang="zh-CN" altLang="en-US" smtClean="0"/>
              <a:t>单击图标添加剪 贴画</a:t>
            </a:r>
            <a:endParaRPr lang="zh-CN" altLang="en-US"/>
          </a:p>
        </p:txBody>
      </p:sp>
      <p:sp>
        <p:nvSpPr>
          <p:cNvPr id="5" name="日期占位符 4"/>
          <p:cNvSpPr>
            <a:spLocks noGrp="1"/>
          </p:cNvSpPr>
          <p:nvPr>
            <p:ph type="dt" sz="half" idx="10"/>
          </p:nvPr>
        </p:nvSpPr>
        <p:spPr>
          <a:xfrm>
            <a:off x="495300" y="6248400"/>
            <a:ext cx="2311400" cy="457200"/>
          </a:xfrm>
        </p:spPr>
        <p:txBody>
          <a:bodyPr/>
          <a:lstStyle>
            <a:lvl1pPr>
              <a:defRPr/>
            </a:lvl1pPr>
          </a:lstStyle>
          <a:p>
            <a:endParaRPr lang="en-US" altLang="zh-CN"/>
          </a:p>
        </p:txBody>
      </p:sp>
      <p:sp>
        <p:nvSpPr>
          <p:cNvPr id="6" name="页脚占位符 5"/>
          <p:cNvSpPr>
            <a:spLocks noGrp="1"/>
          </p:cNvSpPr>
          <p:nvPr>
            <p:ph type="ftr" sz="quarter" idx="11"/>
          </p:nvPr>
        </p:nvSpPr>
        <p:spPr>
          <a:xfrm>
            <a:off x="3384550" y="6248400"/>
            <a:ext cx="3136900" cy="457200"/>
          </a:xfrm>
        </p:spPr>
        <p:txBody>
          <a:bodyPr/>
          <a:lstStyle>
            <a:lvl1pPr>
              <a:defRPr/>
            </a:lvl1pPr>
          </a:lstStyle>
          <a:p>
            <a:endParaRPr lang="en-US" altLang="zh-CN"/>
          </a:p>
        </p:txBody>
      </p:sp>
      <p:sp>
        <p:nvSpPr>
          <p:cNvPr id="7" name="灯片编号占位符 6"/>
          <p:cNvSpPr>
            <a:spLocks noGrp="1"/>
          </p:cNvSpPr>
          <p:nvPr>
            <p:ph type="sldNum" sz="quarter" idx="12"/>
          </p:nvPr>
        </p:nvSpPr>
        <p:spPr>
          <a:xfrm>
            <a:off x="7099300" y="6248400"/>
            <a:ext cx="2311400" cy="457200"/>
          </a:xfrm>
        </p:spPr>
        <p:txBody>
          <a:bodyPr/>
          <a:lstStyle>
            <a:lvl1pPr>
              <a:defRPr/>
            </a:lvl1pPr>
          </a:lstStyle>
          <a:p>
            <a:fld id="{966CAE82-64C7-4E5B-88D2-F38A61F120C5}" type="slidenum">
              <a:rPr lang="zh-CN" altLang="en-US"/>
              <a:pPr/>
              <a:t>‹#›</a:t>
            </a:fld>
            <a:endParaRPr lang="en-US" altLang="zh-CN"/>
          </a:p>
        </p:txBody>
      </p:sp>
      <p:sp>
        <p:nvSpPr>
          <p:cNvPr id="8"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xmlns="" val="2750890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95300" y="188640"/>
            <a:ext cx="9066212" cy="792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CN" altLang="en-US" dirty="0" smtClean="0"/>
              <a:t>单击此处编辑母版标题样式</a:t>
            </a:r>
            <a:endParaRPr lang="en-US" altLang="zh-CN" dirty="0" smtClean="0"/>
          </a:p>
        </p:txBody>
      </p:sp>
      <p:sp>
        <p:nvSpPr>
          <p:cNvPr id="15363" name="Rectangle 3"/>
          <p:cNvSpPr>
            <a:spLocks noGrp="1" noChangeArrowheads="1"/>
          </p:cNvSpPr>
          <p:nvPr>
            <p:ph type="body" idx="1"/>
          </p:nvPr>
        </p:nvSpPr>
        <p:spPr bwMode="auto">
          <a:xfrm>
            <a:off x="495300" y="1196752"/>
            <a:ext cx="9066212" cy="4934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endParaRPr lang="en-US" altLang="zh-CN" dirty="0" smtClean="0"/>
          </a:p>
          <a:p>
            <a:pPr lvl="1"/>
            <a:r>
              <a:rPr lang="zh-CN" altLang="en-US" dirty="0" smtClean="0"/>
              <a:t>第二级</a:t>
            </a:r>
            <a:endParaRPr lang="en-US" altLang="zh-CN" dirty="0" smtClean="0"/>
          </a:p>
          <a:p>
            <a:pPr lvl="2"/>
            <a:r>
              <a:rPr lang="zh-CN" altLang="en-US" dirty="0" smtClean="0"/>
              <a:t>第三级</a:t>
            </a:r>
            <a:endParaRPr lang="en-US" altLang="zh-CN" dirty="0" smtClean="0"/>
          </a:p>
          <a:p>
            <a:pPr lvl="3"/>
            <a:r>
              <a:rPr lang="zh-CN" altLang="en-US" dirty="0" smtClean="0"/>
              <a:t>第四级</a:t>
            </a:r>
            <a:endParaRPr lang="en-US" altLang="zh-CN" dirty="0" smtClean="0"/>
          </a:p>
          <a:p>
            <a:pPr lvl="4"/>
            <a:r>
              <a:rPr lang="zh-CN" altLang="en-US" dirty="0" smtClean="0"/>
              <a:t>第五级</a:t>
            </a:r>
            <a:endParaRPr lang="en-US" altLang="zh-CN" dirty="0" smtClean="0"/>
          </a:p>
        </p:txBody>
      </p:sp>
      <p:sp>
        <p:nvSpPr>
          <p:cNvPr id="15364" name="Rectangle 4"/>
          <p:cNvSpPr>
            <a:spLocks noGrp="1" noChangeArrowheads="1"/>
          </p:cNvSpPr>
          <p:nvPr>
            <p:ph type="dt" sz="half" idx="2"/>
          </p:nvPr>
        </p:nvSpPr>
        <p:spPr bwMode="auto">
          <a:xfrm>
            <a:off x="495300" y="6356176"/>
            <a:ext cx="2311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a typeface="宋体" pitchFamily="2" charset="-122"/>
              </a:defRPr>
            </a:lvl1pPr>
          </a:lstStyle>
          <a:p>
            <a:endParaRPr lang="en-US" altLang="zh-CN" dirty="0"/>
          </a:p>
        </p:txBody>
      </p:sp>
      <p:sp>
        <p:nvSpPr>
          <p:cNvPr id="15365" name="Rectangle 5"/>
          <p:cNvSpPr>
            <a:spLocks noGrp="1" noChangeArrowheads="1"/>
          </p:cNvSpPr>
          <p:nvPr>
            <p:ph type="ftr" sz="quarter" idx="3"/>
          </p:nvPr>
        </p:nvSpPr>
        <p:spPr bwMode="auto">
          <a:xfrm>
            <a:off x="3384550" y="6356176"/>
            <a:ext cx="31369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a typeface="宋体" pitchFamily="2" charset="-122"/>
              </a:defRPr>
            </a:lvl1pPr>
          </a:lstStyle>
          <a:p>
            <a:endParaRPr lang="en-US" altLang="zh-CN"/>
          </a:p>
        </p:txBody>
      </p:sp>
      <p:sp>
        <p:nvSpPr>
          <p:cNvPr id="15366" name="Rectangle 6"/>
          <p:cNvSpPr>
            <a:spLocks noGrp="1" noChangeArrowheads="1"/>
          </p:cNvSpPr>
          <p:nvPr>
            <p:ph type="sldNum" sz="quarter" idx="4"/>
          </p:nvPr>
        </p:nvSpPr>
        <p:spPr bwMode="auto">
          <a:xfrm>
            <a:off x="7099300" y="6356176"/>
            <a:ext cx="2311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a typeface="宋体" pitchFamily="2" charset="-122"/>
              </a:defRPr>
            </a:lvl1pPr>
          </a:lstStyle>
          <a:p>
            <a:fld id="{67B052E9-C54A-4603-AE2F-EB72B006DB6C}" type="slidenum">
              <a:rPr lang="zh-CN" altLang="en-US"/>
              <a:pPr/>
              <a:t>‹#›</a:t>
            </a:fld>
            <a:endParaRPr lang="en-US" altLang="zh-CN"/>
          </a:p>
        </p:txBody>
      </p:sp>
      <p:sp>
        <p:nvSpPr>
          <p:cNvPr id="15367" name="Rectangle 7" descr="Gold bar"/>
          <p:cNvSpPr>
            <a:spLocks noChangeArrowheads="1"/>
          </p:cNvSpPr>
          <p:nvPr/>
        </p:nvSpPr>
        <p:spPr bwMode="auto">
          <a:xfrm>
            <a:off x="0" y="0"/>
            <a:ext cx="247650" cy="2286000"/>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itchFamily="18" charset="0"/>
              <a:ea typeface="宋体" pitchFamily="2" charset="-122"/>
            </a:endParaRPr>
          </a:p>
        </p:txBody>
      </p:sp>
      <p:sp>
        <p:nvSpPr>
          <p:cNvPr id="15369" name="Rectangle 9" descr="Orange bar"/>
          <p:cNvSpPr>
            <a:spLocks noChangeArrowheads="1"/>
          </p:cNvSpPr>
          <p:nvPr/>
        </p:nvSpPr>
        <p:spPr bwMode="auto">
          <a:xfrm>
            <a:off x="0" y="2286000"/>
            <a:ext cx="247650" cy="2286000"/>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itchFamily="18" charset="0"/>
              <a:ea typeface="宋体" pitchFamily="2" charset="-122"/>
            </a:endParaRPr>
          </a:p>
        </p:txBody>
      </p:sp>
      <p:sp>
        <p:nvSpPr>
          <p:cNvPr id="15370" name="Rectangle 10" descr="Slate bar"/>
          <p:cNvSpPr>
            <a:spLocks noChangeArrowheads="1"/>
          </p:cNvSpPr>
          <p:nvPr/>
        </p:nvSpPr>
        <p:spPr bwMode="auto">
          <a:xfrm>
            <a:off x="0" y="4572000"/>
            <a:ext cx="247650" cy="2286000"/>
          </a:xfrm>
          <a:prstGeom prst="rect">
            <a:avLst/>
          </a:prstGeom>
          <a:solidFill>
            <a:srgbClr val="333399"/>
          </a:solidFill>
          <a:ln>
            <a:noFill/>
          </a:ln>
          <a:effectLst/>
        </p:spPr>
        <p:txBody>
          <a:bodyPr wrap="none" anchor="ctr"/>
          <a:lstStyle/>
          <a:p>
            <a:pPr algn="ctr" eaLnBrk="1" hangingPunct="1"/>
            <a:endParaRPr lang="zh-CN" altLang="en-US" sz="2400">
              <a:latin typeface="Times New Roman" pitchFamily="18" charset="0"/>
              <a:ea typeface="宋体" pitchFamily="2" charset="-122"/>
            </a:endParaRPr>
          </a:p>
        </p:txBody>
      </p:sp>
      <p:pic>
        <p:nvPicPr>
          <p:cNvPr id="13" name="Picture 2" descr="computer networking 的图像结果"/>
          <p:cNvPicPr>
            <a:picLocks noChangeAspect="1" noChangeArrowheads="1"/>
          </p:cNvPicPr>
          <p:nvPr userDrawn="1"/>
        </p:nvPicPr>
        <p:blipFill>
          <a:blip r:embed="rId16" cstate="print">
            <a:extLst>
              <a:ext uri="{28A0092B-C50C-407E-A947-70E740481C1C}">
                <a14:useLocalDpi xmlns:a14="http://schemas.microsoft.com/office/drawing/2010/main" xmlns="" val="0"/>
              </a:ext>
            </a:extLst>
          </a:blip>
          <a:srcRect/>
          <a:stretch>
            <a:fillRect/>
          </a:stretch>
        </p:blipFill>
        <p:spPr bwMode="auto">
          <a:xfrm>
            <a:off x="8724609" y="188640"/>
            <a:ext cx="1124935" cy="81245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utoShape 5" descr="https://publicrelationssydney.com.au/wp-content/uploads/2013/01/shutterstock_80434384.jpg"/>
          <p:cNvSpPr>
            <a:spLocks noChangeAspect="1" noChangeArrowheads="1"/>
          </p:cNvSpPr>
          <p:nvPr userDrawn="1"/>
        </p:nvSpPr>
        <p:spPr bwMode="auto">
          <a:xfrm>
            <a:off x="63500" y="-136525"/>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71"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Lst>
  <p:timing>
    <p:tnLst>
      <p:par>
        <p:cTn id="1" dur="indefinite" restart="never" nodeType="tmRoot"/>
      </p:par>
    </p:tnLst>
  </p:timing>
  <p:txStyles>
    <p:titleStyle>
      <a:lvl1pPr algn="l" rtl="0" eaLnBrk="1" fontAlgn="base" hangingPunct="1">
        <a:spcBef>
          <a:spcPct val="0"/>
        </a:spcBef>
        <a:spcAft>
          <a:spcPct val="0"/>
        </a:spcAft>
        <a:defRPr sz="4400" b="1">
          <a:solidFill>
            <a:srgbClr val="333399"/>
          </a:solidFill>
          <a:latin typeface="+mn-lt"/>
          <a:ea typeface="黑体" pitchFamily="2" charset="-122"/>
          <a:cs typeface="+mj-cs"/>
        </a:defRPr>
      </a:lvl1pPr>
      <a:lvl2pPr algn="l" rtl="0" eaLnBrk="1" fontAlgn="base" hangingPunct="1">
        <a:spcBef>
          <a:spcPct val="0"/>
        </a:spcBef>
        <a:spcAft>
          <a:spcPct val="0"/>
        </a:spcAft>
        <a:defRPr sz="4400">
          <a:solidFill>
            <a:schemeClr val="tx2"/>
          </a:solidFill>
          <a:latin typeface="Times New Roman" pitchFamily="18" charset="0"/>
        </a:defRPr>
      </a:lvl2pPr>
      <a:lvl3pPr algn="l" rtl="0" eaLnBrk="1" fontAlgn="base" hangingPunct="1">
        <a:spcBef>
          <a:spcPct val="0"/>
        </a:spcBef>
        <a:spcAft>
          <a:spcPct val="0"/>
        </a:spcAft>
        <a:defRPr sz="4400">
          <a:solidFill>
            <a:schemeClr val="tx2"/>
          </a:solidFill>
          <a:latin typeface="Times New Roman" pitchFamily="18" charset="0"/>
        </a:defRPr>
      </a:lvl3pPr>
      <a:lvl4pPr algn="l" rtl="0" eaLnBrk="1" fontAlgn="base" hangingPunct="1">
        <a:spcBef>
          <a:spcPct val="0"/>
        </a:spcBef>
        <a:spcAft>
          <a:spcPct val="0"/>
        </a:spcAft>
        <a:defRPr sz="4400">
          <a:solidFill>
            <a:schemeClr val="tx2"/>
          </a:solidFill>
          <a:latin typeface="Times New Roman" pitchFamily="18" charset="0"/>
        </a:defRPr>
      </a:lvl4pPr>
      <a:lvl5pPr algn="l" rtl="0" eaLnBrk="1" fontAlgn="base" hangingPunct="1">
        <a:spcBef>
          <a:spcPct val="0"/>
        </a:spcBef>
        <a:spcAft>
          <a:spcPct val="0"/>
        </a:spcAft>
        <a:defRPr sz="4400">
          <a:solidFill>
            <a:schemeClr val="tx2"/>
          </a:solidFill>
          <a:latin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333399"/>
        </a:buClr>
        <a:buSzPct val="75000"/>
        <a:buFont typeface="Wingdings" pitchFamily="2" charset="2"/>
        <a:buChar char="n"/>
        <a:defRPr sz="3200" b="1">
          <a:solidFill>
            <a:schemeClr val="tx1"/>
          </a:solidFill>
          <a:latin typeface="+mn-lt"/>
          <a:ea typeface="黑体" pitchFamily="2" charset="-122"/>
          <a:cs typeface="+mn-cs"/>
        </a:defRPr>
      </a:lvl1pPr>
      <a:lvl2pPr marL="742950" indent="-285750" algn="l" rtl="0" eaLnBrk="1" fontAlgn="base" hangingPunct="1">
        <a:spcBef>
          <a:spcPct val="20000"/>
        </a:spcBef>
        <a:spcAft>
          <a:spcPct val="0"/>
        </a:spcAft>
        <a:buClr>
          <a:schemeClr val="accent2"/>
        </a:buClr>
        <a:buSzPct val="70000"/>
        <a:buFont typeface="Wingdings" pitchFamily="2" charset="2"/>
        <a:buChar char="n"/>
        <a:defRPr sz="2800" b="1">
          <a:solidFill>
            <a:schemeClr val="tx1"/>
          </a:solidFill>
          <a:latin typeface="+mn-lt"/>
          <a:ea typeface="黑体" pitchFamily="2" charset="-122"/>
        </a:defRPr>
      </a:lvl2pPr>
      <a:lvl3pPr marL="1143000" indent="-228600" algn="l" rtl="0" eaLnBrk="1" fontAlgn="base" hangingPunct="1">
        <a:spcBef>
          <a:spcPct val="20000"/>
        </a:spcBef>
        <a:spcAft>
          <a:spcPct val="0"/>
        </a:spcAft>
        <a:buClr>
          <a:srgbClr val="333399"/>
        </a:buClr>
        <a:buSzPct val="65000"/>
        <a:buFont typeface="Wingdings" pitchFamily="2" charset="2"/>
        <a:buChar char="p"/>
        <a:defRPr sz="2400" b="1">
          <a:solidFill>
            <a:schemeClr val="tx1"/>
          </a:solidFill>
          <a:latin typeface="+mn-lt"/>
          <a:ea typeface="黑体" pitchFamily="2" charset="-122"/>
        </a:defRPr>
      </a:lvl3pPr>
      <a:lvl4pPr marL="1600200" indent="-228600" algn="l" rtl="0" eaLnBrk="1" fontAlgn="base" hangingPunct="1">
        <a:spcBef>
          <a:spcPct val="20000"/>
        </a:spcBef>
        <a:spcAft>
          <a:spcPct val="0"/>
        </a:spcAft>
        <a:buClr>
          <a:schemeClr val="bg2"/>
        </a:buClr>
        <a:buSzPct val="65000"/>
        <a:buFont typeface="Wingdings" pitchFamily="2" charset="2"/>
        <a:buChar char="n"/>
        <a:defRPr sz="2000" b="1">
          <a:solidFill>
            <a:schemeClr val="tx1"/>
          </a:solidFill>
          <a:latin typeface="+mn-lt"/>
          <a:ea typeface="黑体" pitchFamily="2" charset="-122"/>
        </a:defRPr>
      </a:lvl4pPr>
      <a:lvl5pPr marL="2057400" indent="-228600" algn="l" rtl="0" eaLnBrk="1" fontAlgn="base" hangingPunct="1">
        <a:spcBef>
          <a:spcPct val="20000"/>
        </a:spcBef>
        <a:spcAft>
          <a:spcPct val="0"/>
        </a:spcAft>
        <a:buClr>
          <a:srgbClr val="333399"/>
        </a:buClr>
        <a:buSzPct val="60000"/>
        <a:buFont typeface="Wingdings" pitchFamily="2" charset="2"/>
        <a:buChar char="n"/>
        <a:defRPr sz="2000" b="1">
          <a:solidFill>
            <a:schemeClr val="tx1"/>
          </a:solidFill>
          <a:latin typeface="+mn-lt"/>
          <a:ea typeface="黑体" pitchFamily="2" charset="-122"/>
        </a:defRPr>
      </a:lvl5pPr>
      <a:lvl6pPr marL="25146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3.wmf"/></Relationships>
</file>

<file path=ppt/slides/_rels/slide2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8.wmf"/><Relationship Id="rId4" Type="http://schemas.openxmlformats.org/officeDocument/2006/relationships/image" Target="../media/image7.wmf"/></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1.w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8.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image" Target="../media/image3.w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8.xml"/><Relationship Id="rId1" Type="http://schemas.openxmlformats.org/officeDocument/2006/relationships/vmlDrawing" Target="../drawings/vmlDrawing3.vml"/><Relationship Id="rId5" Type="http://schemas.openxmlformats.org/officeDocument/2006/relationships/oleObject" Target="../embeddings/oleObject3.bin"/><Relationship Id="rId4" Type="http://schemas.openxmlformats.org/officeDocument/2006/relationships/image" Target="../media/image3.wmf"/></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5.xml"/><Relationship Id="rId1" Type="http://schemas.openxmlformats.org/officeDocument/2006/relationships/slideLayout" Target="../slideLayouts/slideLayout8.xml"/><Relationship Id="rId4" Type="http://schemas.openxmlformats.org/officeDocument/2006/relationships/image" Target="../media/image11.wmf"/></Relationships>
</file>

<file path=ppt/slides/_rels/slide6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6.xml"/><Relationship Id="rId1" Type="http://schemas.openxmlformats.org/officeDocument/2006/relationships/slideLayout" Target="../slideLayouts/slideLayout8.xml"/><Relationship Id="rId4" Type="http://schemas.openxmlformats.org/officeDocument/2006/relationships/image" Target="../media/image11.wmf"/></Relationships>
</file>

<file path=ppt/slides/_rels/slide6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8.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120.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22.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8.bin"/></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123.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oleObject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zh-CN" altLang="en-US" dirty="0" smtClean="0"/>
              <a:t>第</a:t>
            </a:r>
            <a:r>
              <a:rPr lang="zh-CN" altLang="en-US" sz="4000" dirty="0" smtClean="0"/>
              <a:t> </a:t>
            </a:r>
            <a:r>
              <a:rPr lang="en-US" altLang="zh-CN" dirty="0" smtClean="0"/>
              <a:t>1</a:t>
            </a:r>
            <a:r>
              <a:rPr lang="en-US" altLang="zh-CN" sz="4000" dirty="0" smtClean="0"/>
              <a:t> </a:t>
            </a:r>
            <a:r>
              <a:rPr lang="zh-CN" altLang="en-US" dirty="0" smtClean="0"/>
              <a:t>章   概述</a:t>
            </a:r>
            <a:endParaRPr lang="zh-CN" altLang="en-US" dirty="0">
              <a:ea typeface="宋体" pitchFamily="2" charset="-122"/>
            </a:endParaRPr>
          </a:p>
        </p:txBody>
      </p:sp>
      <p:sp>
        <p:nvSpPr>
          <p:cNvPr id="2051" name="Rectangle 3"/>
          <p:cNvSpPr>
            <a:spLocks noGrp="1" noChangeArrowheads="1"/>
          </p:cNvSpPr>
          <p:nvPr>
            <p:ph type="subTitle" idx="1"/>
          </p:nvPr>
        </p:nvSpPr>
        <p:spPr/>
        <p:txBody>
          <a:bodyPr/>
          <a:lstStyle/>
          <a:p>
            <a:endParaRPr lang="zh-CN" altLang="en-US">
              <a:ea typeface="宋体" pitchFamily="2" charset="-122"/>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zh-CN" altLang="en-US" dirty="0"/>
              <a:t>第</a:t>
            </a:r>
            <a:r>
              <a:rPr lang="zh-CN" altLang="en-US" sz="3200" dirty="0"/>
              <a:t> </a:t>
            </a:r>
            <a:r>
              <a:rPr lang="en-US" altLang="zh-CN" dirty="0"/>
              <a:t>1</a:t>
            </a:r>
            <a:r>
              <a:rPr lang="en-US" altLang="zh-CN" sz="3200" dirty="0"/>
              <a:t> </a:t>
            </a:r>
            <a:r>
              <a:rPr lang="zh-CN" altLang="en-US" dirty="0"/>
              <a:t>章   概述</a:t>
            </a:r>
            <a:endParaRPr lang="zh-CN" altLang="en-US" dirty="0">
              <a:ea typeface="宋体" pitchFamily="2" charset="-122"/>
            </a:endParaRPr>
          </a:p>
        </p:txBody>
      </p:sp>
      <p:sp>
        <p:nvSpPr>
          <p:cNvPr id="18435" name="Rectangle 3"/>
          <p:cNvSpPr>
            <a:spLocks noGrp="1" noChangeArrowheads="1"/>
          </p:cNvSpPr>
          <p:nvPr>
            <p:ph type="body" idx="1"/>
          </p:nvPr>
        </p:nvSpPr>
        <p:spPr/>
        <p:txBody>
          <a:bodyPr/>
          <a:lstStyle/>
          <a:p>
            <a:r>
              <a:rPr lang="en-US" altLang="zh-CN" dirty="0"/>
              <a:t>1.1  </a:t>
            </a:r>
            <a:r>
              <a:rPr lang="zh-CN" altLang="zh-CN" dirty="0"/>
              <a:t>计算机网络在信息时代中的</a:t>
            </a:r>
            <a:r>
              <a:rPr lang="zh-CN" altLang="zh-CN" dirty="0" smtClean="0"/>
              <a:t>作用</a:t>
            </a:r>
            <a:endParaRPr lang="en-US" altLang="zh-CN" dirty="0" smtClean="0"/>
          </a:p>
          <a:p>
            <a:r>
              <a:rPr lang="en-US" altLang="zh-CN" dirty="0"/>
              <a:t>1.2  </a:t>
            </a:r>
            <a:r>
              <a:rPr lang="zh-CN" altLang="zh-CN" dirty="0"/>
              <a:t>互联网</a:t>
            </a:r>
            <a:r>
              <a:rPr lang="zh-CN" altLang="zh-CN" dirty="0" smtClean="0"/>
              <a:t>概述</a:t>
            </a:r>
            <a:endParaRPr lang="en-US" altLang="zh-CN" dirty="0" smtClean="0"/>
          </a:p>
          <a:p>
            <a:r>
              <a:rPr lang="en-US" altLang="zh-CN" dirty="0"/>
              <a:t>1.3  </a:t>
            </a:r>
            <a:r>
              <a:rPr lang="zh-CN" altLang="zh-CN" dirty="0"/>
              <a:t>互联网的</a:t>
            </a:r>
            <a:r>
              <a:rPr lang="zh-CN" altLang="zh-CN" dirty="0" smtClean="0"/>
              <a:t>组成</a:t>
            </a:r>
            <a:endParaRPr lang="en-US" altLang="zh-CN" dirty="0" smtClean="0"/>
          </a:p>
          <a:p>
            <a:r>
              <a:rPr lang="en-US" altLang="zh-CN" dirty="0"/>
              <a:t>1.4  </a:t>
            </a:r>
            <a:r>
              <a:rPr lang="zh-CN" altLang="zh-CN" dirty="0"/>
              <a:t>计算机网络在我国的发展</a:t>
            </a:r>
          </a:p>
          <a:p>
            <a:r>
              <a:rPr lang="en-US" altLang="zh-CN" dirty="0"/>
              <a:t>1.5  </a:t>
            </a:r>
            <a:r>
              <a:rPr lang="zh-CN" altLang="zh-CN" dirty="0"/>
              <a:t>计算机网络的</a:t>
            </a:r>
            <a:r>
              <a:rPr lang="zh-CN" altLang="zh-CN" dirty="0" smtClean="0"/>
              <a:t>类别</a:t>
            </a:r>
            <a:endParaRPr lang="en-US" altLang="zh-CN" dirty="0" smtClean="0"/>
          </a:p>
          <a:p>
            <a:r>
              <a:rPr lang="en-US" altLang="zh-CN" dirty="0"/>
              <a:t>1.6  </a:t>
            </a:r>
            <a:r>
              <a:rPr lang="zh-CN" altLang="zh-CN" dirty="0"/>
              <a:t>计算机网络的</a:t>
            </a:r>
            <a:r>
              <a:rPr lang="zh-CN" altLang="zh-CN" dirty="0" smtClean="0"/>
              <a:t>性能</a:t>
            </a:r>
            <a:endParaRPr lang="en-US" altLang="zh-CN" dirty="0" smtClean="0"/>
          </a:p>
          <a:p>
            <a:r>
              <a:rPr lang="en-US" altLang="zh-CN" dirty="0"/>
              <a:t>1.7  </a:t>
            </a:r>
            <a:r>
              <a:rPr lang="zh-CN" altLang="zh-CN" dirty="0"/>
              <a:t>计算机网络的体系结构</a:t>
            </a:r>
            <a:endParaRPr lang="zh-CN" altLang="en-US" dirty="0">
              <a:ea typeface="宋体" pitchFamily="2" charset="-122"/>
            </a:endParaRPr>
          </a:p>
        </p:txBody>
      </p:sp>
    </p:spTree>
    <p:extLst>
      <p:ext uri="{BB962C8B-B14F-4D97-AF65-F5344CB8AC3E}">
        <p14:creationId xmlns:p14="http://schemas.microsoft.com/office/powerpoint/2010/main" xmlns="" val="3323019446"/>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dirty="0"/>
              <a:t>1.1 </a:t>
            </a:r>
            <a:r>
              <a:rPr lang="en-US" altLang="zh-CN" sz="4000" dirty="0" smtClean="0"/>
              <a:t> </a:t>
            </a:r>
            <a:r>
              <a:rPr lang="zh-CN" altLang="zh-CN" sz="4000" dirty="0" smtClean="0"/>
              <a:t>计算机网络</a:t>
            </a:r>
            <a:r>
              <a:rPr lang="zh-CN" altLang="zh-CN" sz="4000" dirty="0"/>
              <a:t>在信息时代中的作用</a:t>
            </a:r>
            <a:endParaRPr lang="zh-CN" altLang="en-US" sz="4000" dirty="0"/>
          </a:p>
        </p:txBody>
      </p:sp>
      <p:sp>
        <p:nvSpPr>
          <p:cNvPr id="3" name="内容占位符 2"/>
          <p:cNvSpPr>
            <a:spLocks noGrp="1"/>
          </p:cNvSpPr>
          <p:nvPr>
            <p:ph idx="1"/>
          </p:nvPr>
        </p:nvSpPr>
        <p:spPr/>
        <p:txBody>
          <a:bodyPr/>
          <a:lstStyle/>
          <a:p>
            <a:r>
              <a:rPr lang="en-US" altLang="zh-CN" dirty="0"/>
              <a:t>21 </a:t>
            </a:r>
            <a:r>
              <a:rPr lang="zh-CN" altLang="en-US" dirty="0"/>
              <a:t>世纪的一些重要</a:t>
            </a:r>
            <a:r>
              <a:rPr lang="zh-CN" altLang="en-US" dirty="0" smtClean="0"/>
              <a:t>特征是</a:t>
            </a:r>
            <a:r>
              <a:rPr lang="zh-CN" altLang="en-US" dirty="0" smtClean="0">
                <a:solidFill>
                  <a:srgbClr val="0000CC"/>
                </a:solidFill>
              </a:rPr>
              <a:t>数字化</a:t>
            </a:r>
            <a:r>
              <a:rPr lang="zh-CN" altLang="en-US" dirty="0"/>
              <a:t>、</a:t>
            </a:r>
            <a:r>
              <a:rPr lang="zh-CN" altLang="en-US" dirty="0">
                <a:solidFill>
                  <a:srgbClr val="0000CC"/>
                </a:solidFill>
              </a:rPr>
              <a:t>网络化</a:t>
            </a:r>
            <a:r>
              <a:rPr lang="zh-CN" altLang="en-US" dirty="0"/>
              <a:t>和</a:t>
            </a:r>
            <a:r>
              <a:rPr lang="zh-CN" altLang="en-US" dirty="0">
                <a:solidFill>
                  <a:srgbClr val="0000CC"/>
                </a:solidFill>
              </a:rPr>
              <a:t>信息化</a:t>
            </a:r>
            <a:r>
              <a:rPr lang="zh-CN" altLang="en-US" dirty="0"/>
              <a:t>，它是一个以</a:t>
            </a:r>
            <a:r>
              <a:rPr lang="zh-CN" altLang="en-US" dirty="0">
                <a:solidFill>
                  <a:srgbClr val="FF0000"/>
                </a:solidFill>
              </a:rPr>
              <a:t>网络为核心</a:t>
            </a:r>
            <a:r>
              <a:rPr lang="zh-CN" altLang="en-US" dirty="0"/>
              <a:t>的信息</a:t>
            </a:r>
            <a:r>
              <a:rPr lang="zh-CN" altLang="en-US" dirty="0" smtClean="0"/>
              <a:t>时代。</a:t>
            </a:r>
            <a:endParaRPr lang="en-US" altLang="zh-CN" dirty="0" smtClean="0"/>
          </a:p>
          <a:p>
            <a:r>
              <a:rPr lang="zh-CN" altLang="zh-CN" dirty="0"/>
              <a:t>网络现在已经成为信息社会的命脉和发展知识经济的</a:t>
            </a:r>
            <a:r>
              <a:rPr lang="zh-CN" altLang="zh-CN" dirty="0">
                <a:solidFill>
                  <a:srgbClr val="FF0000"/>
                </a:solidFill>
              </a:rPr>
              <a:t>重要</a:t>
            </a:r>
            <a:r>
              <a:rPr lang="zh-CN" altLang="zh-CN" dirty="0" smtClean="0">
                <a:solidFill>
                  <a:srgbClr val="FF0000"/>
                </a:solidFill>
              </a:rPr>
              <a:t>基础</a:t>
            </a:r>
            <a:r>
              <a:rPr lang="zh-CN" altLang="en-US" dirty="0" smtClean="0"/>
              <a:t>。</a:t>
            </a:r>
            <a:endParaRPr lang="en-US" altLang="zh-CN" dirty="0" smtClean="0"/>
          </a:p>
          <a:p>
            <a:r>
              <a:rPr lang="zh-CN" altLang="en-US" dirty="0" smtClean="0"/>
              <a:t>大众熟悉的三大类网络有：</a:t>
            </a:r>
            <a:endParaRPr lang="en-US" altLang="zh-CN" dirty="0" smtClean="0"/>
          </a:p>
          <a:p>
            <a:pPr lvl="1"/>
            <a:r>
              <a:rPr lang="zh-CN" altLang="en-US" dirty="0" smtClean="0">
                <a:solidFill>
                  <a:srgbClr val="0000CC"/>
                </a:solidFill>
              </a:rPr>
              <a:t>电信网络：</a:t>
            </a:r>
            <a:r>
              <a:rPr lang="zh-CN" altLang="zh-CN" dirty="0"/>
              <a:t>提供电话、电报及传真等</a:t>
            </a:r>
            <a:r>
              <a:rPr lang="zh-CN" altLang="zh-CN" dirty="0" smtClean="0"/>
              <a:t>服务</a:t>
            </a:r>
            <a:r>
              <a:rPr lang="zh-CN" altLang="en-US" dirty="0" smtClean="0"/>
              <a:t>；</a:t>
            </a:r>
            <a:endParaRPr lang="en-US" altLang="zh-CN" dirty="0" smtClean="0"/>
          </a:p>
          <a:p>
            <a:pPr lvl="1"/>
            <a:r>
              <a:rPr lang="zh-CN" altLang="en-US" dirty="0" smtClean="0">
                <a:solidFill>
                  <a:srgbClr val="0000CC"/>
                </a:solidFill>
              </a:rPr>
              <a:t>有线电视网络：</a:t>
            </a:r>
            <a:r>
              <a:rPr lang="zh-CN" altLang="zh-CN" dirty="0"/>
              <a:t>向用户传送各种</a:t>
            </a:r>
            <a:r>
              <a:rPr lang="zh-CN" altLang="zh-CN" dirty="0" smtClean="0"/>
              <a:t>电视节目</a:t>
            </a:r>
            <a:r>
              <a:rPr lang="zh-CN" altLang="en-US" dirty="0" smtClean="0"/>
              <a:t>；</a:t>
            </a:r>
            <a:endParaRPr lang="en-US" altLang="zh-CN" dirty="0" smtClean="0"/>
          </a:p>
          <a:p>
            <a:pPr lvl="1"/>
            <a:r>
              <a:rPr lang="zh-CN" altLang="en-US" dirty="0" smtClean="0">
                <a:solidFill>
                  <a:srgbClr val="0000CC"/>
                </a:solidFill>
              </a:rPr>
              <a:t>计算机网络：</a:t>
            </a:r>
            <a:r>
              <a:rPr lang="zh-CN" altLang="zh-CN" dirty="0"/>
              <a:t>使</a:t>
            </a:r>
            <a:r>
              <a:rPr lang="zh-CN" altLang="zh-CN" dirty="0" smtClean="0"/>
              <a:t>用户</a:t>
            </a:r>
            <a:r>
              <a:rPr lang="zh-CN" altLang="en-US" dirty="0" smtClean="0"/>
              <a:t>能</a:t>
            </a:r>
            <a:r>
              <a:rPr lang="zh-CN" altLang="zh-CN" dirty="0" smtClean="0"/>
              <a:t>在</a:t>
            </a:r>
            <a:r>
              <a:rPr lang="zh-CN" altLang="zh-CN" dirty="0"/>
              <a:t>计算机之间传送数据</a:t>
            </a:r>
            <a:r>
              <a:rPr lang="zh-CN" altLang="zh-CN" dirty="0" smtClean="0"/>
              <a:t>文件</a:t>
            </a:r>
            <a:r>
              <a:rPr lang="zh-CN" altLang="en-US" dirty="0" smtClean="0"/>
              <a:t>；</a:t>
            </a:r>
            <a:endParaRPr lang="zh-CN" altLang="en-US" dirty="0"/>
          </a:p>
          <a:p>
            <a:endParaRPr lang="zh-CN" altLang="en-US" dirty="0"/>
          </a:p>
        </p:txBody>
      </p:sp>
      <p:sp>
        <p:nvSpPr>
          <p:cNvPr id="4" name="矩形 3"/>
          <p:cNvSpPr/>
          <p:nvPr/>
        </p:nvSpPr>
        <p:spPr>
          <a:xfrm>
            <a:off x="632520" y="5773789"/>
            <a:ext cx="9001000" cy="535531"/>
          </a:xfrm>
          <a:prstGeom prst="rect">
            <a:avLst/>
          </a:prstGeom>
          <a:solidFill>
            <a:srgbClr val="FFC000"/>
          </a:solidFill>
        </p:spPr>
        <p:txBody>
          <a:bodyPr wrap="square">
            <a:spAutoFit/>
          </a:bodyPr>
          <a:lstStyle/>
          <a:p>
            <a:pPr algn="ctr">
              <a:lnSpc>
                <a:spcPct val="90000"/>
              </a:lnSpc>
            </a:pPr>
            <a:r>
              <a:rPr lang="zh-CN" altLang="en-US" sz="3200" b="1" dirty="0">
                <a:latin typeface="+mn-lt"/>
                <a:ea typeface="黑体" pitchFamily="2" charset="-122"/>
              </a:rPr>
              <a:t>发展最快的并起到核心作用的是计算机网络。</a:t>
            </a:r>
            <a:endParaRPr lang="en-US" altLang="zh-CN" sz="3200" b="1" dirty="0">
              <a:latin typeface="+mn-lt"/>
              <a:ea typeface="黑体" pitchFamily="2" charset="-122"/>
            </a:endParaRPr>
          </a:p>
        </p:txBody>
      </p:sp>
    </p:spTree>
    <p:extLst>
      <p:ext uri="{BB962C8B-B14F-4D97-AF65-F5344CB8AC3E}">
        <p14:creationId xmlns:p14="http://schemas.microsoft.com/office/powerpoint/2010/main" xmlns="" val="382646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dirty="0"/>
              <a:t>1.1 </a:t>
            </a:r>
            <a:r>
              <a:rPr lang="en-US" altLang="zh-CN" sz="4000" dirty="0" smtClean="0"/>
              <a:t> </a:t>
            </a:r>
            <a:r>
              <a:rPr lang="zh-CN" altLang="zh-CN" sz="4000" dirty="0" smtClean="0"/>
              <a:t>计算机网络</a:t>
            </a:r>
            <a:r>
              <a:rPr lang="zh-CN" altLang="zh-CN" sz="4000" dirty="0"/>
              <a:t>在信息时代中的作用</a:t>
            </a:r>
            <a:endParaRPr lang="zh-CN" altLang="en-US" sz="4000" dirty="0"/>
          </a:p>
        </p:txBody>
      </p:sp>
      <p:sp>
        <p:nvSpPr>
          <p:cNvPr id="3" name="内容占位符 2"/>
          <p:cNvSpPr>
            <a:spLocks noGrp="1"/>
          </p:cNvSpPr>
          <p:nvPr>
            <p:ph idx="1"/>
          </p:nvPr>
        </p:nvSpPr>
        <p:spPr/>
        <p:txBody>
          <a:bodyPr/>
          <a:lstStyle/>
          <a:p>
            <a:r>
              <a:rPr lang="zh-CN" altLang="zh-CN" sz="2800" dirty="0"/>
              <a:t>随着技术的</a:t>
            </a:r>
            <a:r>
              <a:rPr lang="zh-CN" altLang="zh-CN" sz="2800" dirty="0" smtClean="0"/>
              <a:t>发展</a:t>
            </a:r>
            <a:r>
              <a:rPr lang="zh-CN" altLang="en-US" sz="2800" dirty="0" smtClean="0"/>
              <a:t>，网络技术</a:t>
            </a:r>
            <a:r>
              <a:rPr lang="zh-CN" altLang="en-US" sz="2800" dirty="0" smtClean="0">
                <a:solidFill>
                  <a:srgbClr val="FF0000"/>
                </a:solidFill>
              </a:rPr>
              <a:t>相互融合：</a:t>
            </a:r>
            <a:endParaRPr lang="en-US" altLang="zh-CN" sz="2800" dirty="0" smtClean="0">
              <a:solidFill>
                <a:srgbClr val="FF0000"/>
              </a:solidFill>
            </a:endParaRPr>
          </a:p>
          <a:p>
            <a:pPr lvl="1"/>
            <a:r>
              <a:rPr lang="zh-CN" altLang="zh-CN" sz="2400" dirty="0" smtClean="0"/>
              <a:t>电信</a:t>
            </a:r>
            <a:r>
              <a:rPr lang="zh-CN" altLang="zh-CN" sz="2400" dirty="0"/>
              <a:t>网络和有线电视网络都逐渐融入了现代</a:t>
            </a:r>
            <a:r>
              <a:rPr lang="zh-CN" altLang="zh-CN" sz="2400" dirty="0" smtClean="0"/>
              <a:t>计算机网络</a:t>
            </a:r>
            <a:r>
              <a:rPr lang="zh-CN" altLang="en-US" sz="2400" dirty="0" smtClean="0"/>
              <a:t>技术</a:t>
            </a:r>
            <a:r>
              <a:rPr lang="zh-CN" altLang="zh-CN" sz="2400" dirty="0" smtClean="0"/>
              <a:t>，</a:t>
            </a:r>
            <a:r>
              <a:rPr lang="zh-CN" altLang="zh-CN" sz="2400" dirty="0"/>
              <a:t>扩大了原有的服务</a:t>
            </a:r>
            <a:r>
              <a:rPr lang="zh-CN" altLang="zh-CN" sz="2400" dirty="0" smtClean="0"/>
              <a:t>范围</a:t>
            </a:r>
            <a:r>
              <a:rPr lang="zh-CN" altLang="en-US" sz="2400" dirty="0" smtClean="0"/>
              <a:t>；</a:t>
            </a:r>
            <a:endParaRPr lang="en-US" altLang="zh-CN" sz="2400" dirty="0" smtClean="0"/>
          </a:p>
          <a:p>
            <a:pPr lvl="1"/>
            <a:r>
              <a:rPr lang="zh-CN" altLang="zh-CN" sz="2400" dirty="0" smtClean="0"/>
              <a:t>计算机网络</a:t>
            </a:r>
            <a:r>
              <a:rPr lang="zh-CN" altLang="zh-CN" sz="2400" dirty="0"/>
              <a:t>也能够向用户提供电话通信、视频通信以及传送视频节目的服务</a:t>
            </a:r>
            <a:r>
              <a:rPr lang="zh-CN" altLang="zh-CN" sz="2400" dirty="0" smtClean="0"/>
              <a:t>。</a:t>
            </a:r>
            <a:endParaRPr lang="en-US" altLang="zh-CN" sz="2400" dirty="0" smtClean="0"/>
          </a:p>
          <a:p>
            <a:r>
              <a:rPr lang="zh-CN" altLang="zh-CN" sz="2800" dirty="0" smtClean="0"/>
              <a:t>从</a:t>
            </a:r>
            <a:r>
              <a:rPr lang="zh-CN" altLang="zh-CN" sz="2800" dirty="0"/>
              <a:t>理论上讲，可以把上述三种网络融合成一种网络就能够提供所有的上述服务，这就是很早以前就提出来的</a:t>
            </a:r>
            <a:r>
              <a:rPr lang="zh-CN" altLang="zh-CN" sz="2800" dirty="0">
                <a:solidFill>
                  <a:srgbClr val="FF0000"/>
                </a:solidFill>
              </a:rPr>
              <a:t>“三网融合”</a:t>
            </a:r>
            <a:r>
              <a:rPr lang="zh-CN" altLang="zh-CN" sz="2800" dirty="0" smtClean="0"/>
              <a:t>。</a:t>
            </a:r>
            <a:endParaRPr lang="en-US" altLang="zh-CN" sz="2800" dirty="0" smtClean="0"/>
          </a:p>
          <a:p>
            <a:r>
              <a:rPr lang="zh-CN" altLang="en-US" sz="2800" dirty="0" smtClean="0"/>
              <a:t>但实现融合并不</a:t>
            </a:r>
            <a:r>
              <a:rPr lang="zh-CN" altLang="zh-CN" sz="2800" dirty="0" smtClean="0"/>
              <a:t>简单</a:t>
            </a:r>
            <a:r>
              <a:rPr lang="zh-CN" altLang="zh-CN" sz="2800" dirty="0"/>
              <a:t>，因为这涉及到各方面的经济利益和行政管辖权的问题。</a:t>
            </a:r>
            <a:endParaRPr lang="en-US" altLang="zh-CN" sz="2800" dirty="0" smtClean="0"/>
          </a:p>
        </p:txBody>
      </p:sp>
    </p:spTree>
    <p:extLst>
      <p:ext uri="{BB962C8B-B14F-4D97-AF65-F5344CB8AC3E}">
        <p14:creationId xmlns:p14="http://schemas.microsoft.com/office/powerpoint/2010/main" xmlns="" val="22583053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dirty="0" smtClean="0"/>
              <a:t>Internet </a:t>
            </a:r>
            <a:r>
              <a:rPr lang="zh-CN" altLang="en-US" dirty="0" smtClean="0"/>
              <a:t>发展</a:t>
            </a:r>
            <a:endParaRPr lang="zh-CN" altLang="en-US" dirty="0"/>
          </a:p>
        </p:txBody>
      </p:sp>
      <p:sp>
        <p:nvSpPr>
          <p:cNvPr id="3" name="内容占位符 2"/>
          <p:cNvSpPr>
            <a:spLocks noGrp="1"/>
          </p:cNvSpPr>
          <p:nvPr>
            <p:ph idx="1"/>
          </p:nvPr>
        </p:nvSpPr>
        <p:spPr/>
        <p:txBody>
          <a:bodyPr/>
          <a:lstStyle/>
          <a:p>
            <a:r>
              <a:rPr lang="zh-CN" altLang="zh-CN" dirty="0" smtClean="0"/>
              <a:t>自从</a:t>
            </a:r>
            <a:r>
              <a:rPr lang="en-US" altLang="zh-CN" dirty="0" smtClean="0"/>
              <a:t> 20 </a:t>
            </a:r>
            <a:r>
              <a:rPr lang="zh-CN" altLang="zh-CN" dirty="0" smtClean="0"/>
              <a:t>世纪</a:t>
            </a:r>
            <a:r>
              <a:rPr lang="en-US" altLang="zh-CN" dirty="0" smtClean="0"/>
              <a:t> 90 </a:t>
            </a:r>
            <a:r>
              <a:rPr lang="zh-CN" altLang="zh-CN" dirty="0" smtClean="0"/>
              <a:t>年代</a:t>
            </a:r>
            <a:r>
              <a:rPr lang="zh-CN" altLang="zh-CN" dirty="0"/>
              <a:t>以后，</a:t>
            </a:r>
            <a:r>
              <a:rPr lang="zh-CN" altLang="zh-CN" dirty="0" smtClean="0"/>
              <a:t>以</a:t>
            </a:r>
            <a:r>
              <a:rPr lang="en-US" altLang="zh-CN" dirty="0" smtClean="0"/>
              <a:t> Internet </a:t>
            </a:r>
            <a:r>
              <a:rPr lang="zh-CN" altLang="zh-CN" dirty="0" smtClean="0"/>
              <a:t>为</a:t>
            </a:r>
            <a:r>
              <a:rPr lang="zh-CN" altLang="zh-CN" dirty="0"/>
              <a:t>代表的计算机网络得到了飞速的</a:t>
            </a:r>
            <a:r>
              <a:rPr lang="zh-CN" altLang="zh-CN" dirty="0" smtClean="0"/>
              <a:t>发展</a:t>
            </a:r>
            <a:r>
              <a:rPr lang="zh-CN" altLang="en-US" dirty="0" smtClean="0"/>
              <a:t>。</a:t>
            </a:r>
            <a:endParaRPr lang="en-US" altLang="zh-CN" dirty="0" smtClean="0"/>
          </a:p>
          <a:p>
            <a:r>
              <a:rPr lang="zh-CN" altLang="en-US" dirty="0"/>
              <a:t>已从最初的教育科研</a:t>
            </a:r>
            <a:r>
              <a:rPr lang="zh-CN" altLang="en-US" dirty="0" smtClean="0"/>
              <a:t>网络（免费）逐步</a:t>
            </a:r>
            <a:r>
              <a:rPr lang="zh-CN" altLang="en-US" dirty="0"/>
              <a:t>发展成为商业</a:t>
            </a:r>
            <a:r>
              <a:rPr lang="zh-CN" altLang="en-US" dirty="0" smtClean="0"/>
              <a:t>网络（有偿使用）。</a:t>
            </a:r>
            <a:endParaRPr lang="en-US" altLang="zh-CN" dirty="0" smtClean="0"/>
          </a:p>
          <a:p>
            <a:r>
              <a:rPr lang="zh-CN" altLang="en-US" dirty="0" smtClean="0"/>
              <a:t>已</a:t>
            </a:r>
            <a:r>
              <a:rPr lang="zh-CN" altLang="zh-CN" dirty="0" smtClean="0"/>
              <a:t>成为</a:t>
            </a:r>
            <a:r>
              <a:rPr lang="zh-CN" altLang="zh-CN" dirty="0"/>
              <a:t>全球最大的和最重要的</a:t>
            </a:r>
            <a:r>
              <a:rPr lang="zh-CN" altLang="zh-CN" dirty="0" smtClean="0"/>
              <a:t>计算机网络</a:t>
            </a:r>
            <a:r>
              <a:rPr lang="zh-CN" altLang="en-US" dirty="0" smtClean="0"/>
              <a:t>。</a:t>
            </a:r>
            <a:endParaRPr lang="en-US" altLang="zh-CN" dirty="0" smtClean="0"/>
          </a:p>
          <a:p>
            <a:r>
              <a:rPr lang="zh-CN" altLang="zh-CN" dirty="0"/>
              <a:t>是人类自印刷术发明以来人类</a:t>
            </a:r>
            <a:r>
              <a:rPr lang="zh-CN" altLang="zh-CN" dirty="0" smtClean="0"/>
              <a:t>在存储</a:t>
            </a:r>
            <a:r>
              <a:rPr lang="zh-CN" altLang="zh-CN" dirty="0"/>
              <a:t>和交换</a:t>
            </a:r>
            <a:r>
              <a:rPr lang="zh-CN" altLang="zh-CN" dirty="0" smtClean="0"/>
              <a:t>信息领域</a:t>
            </a:r>
            <a:r>
              <a:rPr lang="zh-CN" altLang="zh-CN" dirty="0"/>
              <a:t>中的最大</a:t>
            </a:r>
            <a:r>
              <a:rPr lang="zh-CN" altLang="zh-CN" dirty="0" smtClean="0"/>
              <a:t>变革</a:t>
            </a:r>
            <a:r>
              <a:rPr lang="zh-CN" altLang="en-US" dirty="0" smtClean="0"/>
              <a:t>。</a:t>
            </a:r>
            <a:endParaRPr lang="zh-CN" altLang="en-US" dirty="0"/>
          </a:p>
        </p:txBody>
      </p:sp>
    </p:spTree>
    <p:extLst>
      <p:ext uri="{BB962C8B-B14F-4D97-AF65-F5344CB8AC3E}">
        <p14:creationId xmlns:p14="http://schemas.microsoft.com/office/powerpoint/2010/main" xmlns="" val="22655564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dirty="0" smtClean="0"/>
              <a:t>Internet </a:t>
            </a:r>
            <a:r>
              <a:rPr lang="zh-CN" altLang="en-US" dirty="0" smtClean="0"/>
              <a:t>中文译名</a:t>
            </a:r>
            <a:endParaRPr lang="zh-CN" altLang="en-US" dirty="0"/>
          </a:p>
        </p:txBody>
      </p:sp>
      <p:sp>
        <p:nvSpPr>
          <p:cNvPr id="3" name="内容占位符 2"/>
          <p:cNvSpPr>
            <a:spLocks noGrp="1"/>
          </p:cNvSpPr>
          <p:nvPr>
            <p:ph idx="1"/>
          </p:nvPr>
        </p:nvSpPr>
        <p:spPr/>
        <p:txBody>
          <a:bodyPr/>
          <a:lstStyle/>
          <a:p>
            <a:r>
              <a:rPr lang="en-US" altLang="zh-CN" dirty="0" smtClean="0"/>
              <a:t>Internet </a:t>
            </a:r>
            <a:r>
              <a:rPr lang="zh-CN" altLang="zh-CN" dirty="0" smtClean="0"/>
              <a:t>的</a:t>
            </a:r>
            <a:r>
              <a:rPr lang="zh-CN" altLang="zh-CN" dirty="0"/>
              <a:t>中文译名并不统一。现有</a:t>
            </a:r>
            <a:r>
              <a:rPr lang="zh-CN" altLang="zh-CN" dirty="0" smtClean="0"/>
              <a:t>的</a:t>
            </a:r>
            <a:r>
              <a:rPr lang="en-US" altLang="zh-CN" dirty="0" smtClean="0"/>
              <a:t> Internet </a:t>
            </a:r>
            <a:r>
              <a:rPr lang="zh-CN" altLang="zh-CN" dirty="0" smtClean="0"/>
              <a:t>译名</a:t>
            </a:r>
            <a:r>
              <a:rPr lang="zh-CN" altLang="zh-CN" dirty="0"/>
              <a:t>有两种</a:t>
            </a:r>
            <a:r>
              <a:rPr lang="zh-CN" altLang="zh-CN" dirty="0" smtClean="0"/>
              <a:t>：</a:t>
            </a:r>
            <a:endParaRPr lang="en-US" altLang="zh-CN" dirty="0" smtClean="0"/>
          </a:p>
          <a:p>
            <a:pPr lvl="1"/>
            <a:r>
              <a:rPr lang="zh-CN" altLang="en-US" dirty="0">
                <a:solidFill>
                  <a:srgbClr val="FF0000"/>
                </a:solidFill>
              </a:rPr>
              <a:t>因特</a:t>
            </a:r>
            <a:r>
              <a:rPr lang="zh-CN" altLang="en-US" dirty="0" smtClean="0">
                <a:solidFill>
                  <a:srgbClr val="FF0000"/>
                </a:solidFill>
              </a:rPr>
              <a:t>网</a:t>
            </a:r>
            <a:r>
              <a:rPr lang="zh-CN" altLang="zh-CN" dirty="0" smtClean="0">
                <a:solidFill>
                  <a:srgbClr val="FF0000"/>
                </a:solidFill>
              </a:rPr>
              <a:t>，</a:t>
            </a:r>
            <a:r>
              <a:rPr lang="zh-CN" altLang="zh-CN" dirty="0"/>
              <a:t>这个译名是全国科学技术名词审定委员会推荐</a:t>
            </a:r>
            <a:r>
              <a:rPr lang="zh-CN" altLang="zh-CN" dirty="0" smtClean="0"/>
              <a:t>的</a:t>
            </a:r>
            <a:r>
              <a:rPr lang="zh-CN" altLang="en-US" dirty="0" smtClean="0"/>
              <a:t>，</a:t>
            </a:r>
            <a:r>
              <a:rPr lang="zh-CN" altLang="zh-CN" dirty="0">
                <a:solidFill>
                  <a:srgbClr val="0000CC"/>
                </a:solidFill>
              </a:rPr>
              <a:t>但却长期未得到</a:t>
            </a:r>
            <a:r>
              <a:rPr lang="zh-CN" altLang="zh-CN" dirty="0" smtClean="0">
                <a:solidFill>
                  <a:srgbClr val="0000CC"/>
                </a:solidFill>
              </a:rPr>
              <a:t>推广</a:t>
            </a:r>
            <a:r>
              <a:rPr lang="zh-CN" altLang="en-US" dirty="0" smtClean="0">
                <a:solidFill>
                  <a:srgbClr val="0000CC"/>
                </a:solidFill>
              </a:rPr>
              <a:t>；</a:t>
            </a:r>
            <a:endParaRPr lang="en-US" altLang="zh-CN" dirty="0" smtClean="0">
              <a:solidFill>
                <a:srgbClr val="0000CC"/>
              </a:solidFill>
            </a:endParaRPr>
          </a:p>
          <a:p>
            <a:pPr lvl="1"/>
            <a:r>
              <a:rPr lang="zh-CN" altLang="zh-CN" dirty="0">
                <a:solidFill>
                  <a:srgbClr val="FF0000"/>
                </a:solidFill>
              </a:rPr>
              <a:t>互联网，</a:t>
            </a:r>
            <a:r>
              <a:rPr lang="zh-CN" altLang="zh-CN" dirty="0">
                <a:solidFill>
                  <a:srgbClr val="0000CC"/>
                </a:solidFill>
              </a:rPr>
              <a:t>这是目前流行最广的、事实上的标准译名。</a:t>
            </a:r>
            <a:r>
              <a:rPr lang="zh-CN" altLang="zh-CN" dirty="0"/>
              <a:t>现在我国的各种报刊杂志、政府文件以及电视节目中都毫无例外地使用这个译名</a:t>
            </a:r>
            <a:r>
              <a:rPr lang="zh-CN" altLang="zh-CN" dirty="0" smtClean="0"/>
              <a:t>。</a:t>
            </a:r>
            <a:endParaRPr lang="zh-CN" altLang="en-US" dirty="0"/>
          </a:p>
        </p:txBody>
      </p:sp>
      <p:sp>
        <p:nvSpPr>
          <p:cNvPr id="4" name="矩形 3"/>
          <p:cNvSpPr/>
          <p:nvPr/>
        </p:nvSpPr>
        <p:spPr>
          <a:xfrm>
            <a:off x="1352600" y="4851157"/>
            <a:ext cx="7920880" cy="954107"/>
          </a:xfrm>
          <a:prstGeom prst="rect">
            <a:avLst/>
          </a:prstGeom>
          <a:solidFill>
            <a:srgbClr val="0000CC"/>
          </a:solidFill>
        </p:spPr>
        <p:txBody>
          <a:bodyPr wrap="square">
            <a:spAutoFit/>
          </a:bodyPr>
          <a:lstStyle/>
          <a:p>
            <a:r>
              <a:rPr lang="zh-CN" altLang="en-US" sz="2800" b="1" dirty="0">
                <a:solidFill>
                  <a:schemeClr val="bg1"/>
                </a:solidFill>
                <a:latin typeface="+mn-lt"/>
                <a:ea typeface="黑体" pitchFamily="2" charset="-122"/>
              </a:rPr>
              <a:t>该</a:t>
            </a:r>
            <a:r>
              <a:rPr lang="zh-CN" altLang="zh-CN" sz="2800" b="1" dirty="0">
                <a:solidFill>
                  <a:schemeClr val="bg1"/>
                </a:solidFill>
                <a:latin typeface="+mn-lt"/>
                <a:ea typeface="黑体" pitchFamily="2" charset="-122"/>
              </a:rPr>
              <a:t>译名能够体现</a:t>
            </a:r>
            <a:r>
              <a:rPr lang="zh-CN" altLang="zh-CN" sz="2800" b="1" dirty="0" smtClean="0">
                <a:solidFill>
                  <a:schemeClr val="bg1"/>
                </a:solidFill>
                <a:latin typeface="+mn-lt"/>
                <a:ea typeface="黑体" pitchFamily="2" charset="-122"/>
              </a:rPr>
              <a:t>出</a:t>
            </a:r>
            <a:r>
              <a:rPr lang="en-US" altLang="zh-CN" sz="2800" b="1" dirty="0" smtClean="0">
                <a:solidFill>
                  <a:schemeClr val="bg1"/>
                </a:solidFill>
                <a:latin typeface="+mn-lt"/>
                <a:ea typeface="黑体" pitchFamily="2" charset="-122"/>
              </a:rPr>
              <a:t> </a:t>
            </a:r>
            <a:r>
              <a:rPr lang="en-US" altLang="zh-CN" sz="2800" b="1" dirty="0" smtClean="0">
                <a:solidFill>
                  <a:srgbClr val="FFC000"/>
                </a:solidFill>
                <a:latin typeface="+mn-lt"/>
                <a:ea typeface="黑体" pitchFamily="2" charset="-122"/>
              </a:rPr>
              <a:t>Internet </a:t>
            </a:r>
            <a:r>
              <a:rPr lang="zh-CN" altLang="zh-CN" sz="2800" b="1" dirty="0" smtClean="0">
                <a:solidFill>
                  <a:srgbClr val="FFC000"/>
                </a:solidFill>
                <a:latin typeface="+mn-lt"/>
                <a:ea typeface="黑体" pitchFamily="2" charset="-122"/>
              </a:rPr>
              <a:t>最主要</a:t>
            </a:r>
            <a:r>
              <a:rPr lang="zh-CN" altLang="zh-CN" sz="2800" b="1" dirty="0">
                <a:solidFill>
                  <a:srgbClr val="FFC000"/>
                </a:solidFill>
                <a:latin typeface="+mn-lt"/>
                <a:ea typeface="黑体" pitchFamily="2" charset="-122"/>
              </a:rPr>
              <a:t>的特征</a:t>
            </a:r>
            <a:r>
              <a:rPr lang="zh-CN" altLang="en-US" sz="2800" b="1" dirty="0">
                <a:solidFill>
                  <a:srgbClr val="FFC000"/>
                </a:solidFill>
                <a:latin typeface="+mn-lt"/>
                <a:ea typeface="黑体" pitchFamily="2" charset="-122"/>
              </a:rPr>
              <a:t>：</a:t>
            </a:r>
            <a:r>
              <a:rPr lang="zh-CN" altLang="zh-CN" sz="2800" b="1" dirty="0">
                <a:solidFill>
                  <a:schemeClr val="bg1"/>
                </a:solidFill>
                <a:latin typeface="+mn-lt"/>
                <a:ea typeface="黑体" pitchFamily="2" charset="-122"/>
              </a:rPr>
              <a:t>由数量极大的各种计算机网络互连起来的</a:t>
            </a:r>
            <a:r>
              <a:rPr lang="zh-CN" altLang="en-US" sz="2800" b="1" dirty="0">
                <a:solidFill>
                  <a:schemeClr val="bg1"/>
                </a:solidFill>
                <a:latin typeface="+mn-lt"/>
                <a:ea typeface="黑体" pitchFamily="2" charset="-122"/>
              </a:rPr>
              <a:t>。</a:t>
            </a:r>
          </a:p>
        </p:txBody>
      </p:sp>
    </p:spTree>
    <p:extLst>
      <p:ext uri="{BB962C8B-B14F-4D97-AF65-F5344CB8AC3E}">
        <p14:creationId xmlns:p14="http://schemas.microsoft.com/office/powerpoint/2010/main" xmlns="" val="25586189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互连网</a:t>
            </a:r>
            <a:r>
              <a:rPr lang="zh-CN" altLang="en-US" dirty="0"/>
              <a:t>与</a:t>
            </a:r>
            <a:r>
              <a:rPr lang="zh-CN" altLang="en-US" dirty="0" smtClean="0"/>
              <a:t>互联网</a:t>
            </a:r>
            <a:endParaRPr lang="zh-CN" altLang="en-US" dirty="0"/>
          </a:p>
        </p:txBody>
      </p:sp>
      <p:sp>
        <p:nvSpPr>
          <p:cNvPr id="3" name="内容占位符 2"/>
          <p:cNvSpPr>
            <a:spLocks noGrp="1"/>
          </p:cNvSpPr>
          <p:nvPr>
            <p:ph idx="1"/>
          </p:nvPr>
        </p:nvSpPr>
        <p:spPr/>
        <p:txBody>
          <a:bodyPr/>
          <a:lstStyle/>
          <a:p>
            <a:r>
              <a:rPr lang="zh-CN" altLang="en-US" dirty="0" smtClean="0"/>
              <a:t>不同的网络。</a:t>
            </a:r>
            <a:endParaRPr lang="en-US" altLang="zh-CN" dirty="0" smtClean="0"/>
          </a:p>
          <a:p>
            <a:r>
              <a:rPr lang="zh-CN" altLang="en-US" dirty="0">
                <a:solidFill>
                  <a:srgbClr val="FF0000"/>
                </a:solidFill>
              </a:rPr>
              <a:t>互连</a:t>
            </a:r>
            <a:r>
              <a:rPr lang="zh-CN" altLang="en-US" dirty="0" smtClean="0">
                <a:solidFill>
                  <a:srgbClr val="FF0000"/>
                </a:solidFill>
              </a:rPr>
              <a:t>网：</a:t>
            </a:r>
            <a:r>
              <a:rPr lang="zh-CN" altLang="en-US" dirty="0" smtClean="0"/>
              <a:t>指</a:t>
            </a:r>
            <a:r>
              <a:rPr lang="zh-CN" altLang="zh-CN" dirty="0" smtClean="0"/>
              <a:t>在</a:t>
            </a:r>
            <a:r>
              <a:rPr lang="zh-CN" altLang="zh-CN" dirty="0"/>
              <a:t>局部范围互连起来的</a:t>
            </a:r>
            <a:r>
              <a:rPr lang="zh-CN" altLang="zh-CN" dirty="0" smtClean="0"/>
              <a:t>计算机网络</a:t>
            </a:r>
            <a:r>
              <a:rPr lang="zh-CN" altLang="en-US" dirty="0" smtClean="0"/>
              <a:t>。</a:t>
            </a:r>
            <a:endParaRPr lang="en-US" altLang="zh-CN" dirty="0" smtClean="0"/>
          </a:p>
          <a:p>
            <a:r>
              <a:rPr lang="zh-CN" altLang="en-US" dirty="0">
                <a:solidFill>
                  <a:srgbClr val="FF0000"/>
                </a:solidFill>
              </a:rPr>
              <a:t>互联网：</a:t>
            </a:r>
            <a:r>
              <a:rPr lang="zh-CN" altLang="zh-CN" dirty="0"/>
              <a:t>指当今世界上最大的</a:t>
            </a:r>
            <a:r>
              <a:rPr lang="zh-CN" altLang="zh-CN" dirty="0" smtClean="0"/>
              <a:t>计算机网络</a:t>
            </a:r>
            <a:r>
              <a:rPr lang="zh-CN" altLang="en-US" dirty="0" smtClean="0"/>
              <a:t>。</a:t>
            </a:r>
            <a:r>
              <a:rPr lang="en-US" altLang="zh-CN" dirty="0" smtClean="0"/>
              <a:t> Internet</a:t>
            </a:r>
            <a:r>
              <a:rPr lang="zh-CN" altLang="en-US" dirty="0" smtClean="0"/>
              <a:t>。</a:t>
            </a:r>
            <a:endParaRPr lang="en-US" altLang="zh-CN" dirty="0" smtClean="0"/>
          </a:p>
        </p:txBody>
      </p:sp>
    </p:spTree>
    <p:extLst>
      <p:ext uri="{BB962C8B-B14F-4D97-AF65-F5344CB8AC3E}">
        <p14:creationId xmlns:p14="http://schemas.microsoft.com/office/powerpoint/2010/main" xmlns="" val="29440339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“网”与</a:t>
            </a:r>
            <a:r>
              <a:rPr lang="zh-CN" altLang="en-US" dirty="0"/>
              <a:t>互联网</a:t>
            </a:r>
          </a:p>
        </p:txBody>
      </p:sp>
      <p:sp>
        <p:nvSpPr>
          <p:cNvPr id="3" name="内容占位符 2"/>
          <p:cNvSpPr>
            <a:spLocks noGrp="1"/>
          </p:cNvSpPr>
          <p:nvPr>
            <p:ph idx="1"/>
          </p:nvPr>
        </p:nvSpPr>
        <p:spPr/>
        <p:txBody>
          <a:bodyPr/>
          <a:lstStyle/>
          <a:p>
            <a:r>
              <a:rPr lang="zh-CN" altLang="zh-CN" dirty="0"/>
              <a:t>有时</a:t>
            </a:r>
            <a:r>
              <a:rPr lang="zh-CN" altLang="zh-CN" dirty="0" smtClean="0"/>
              <a:t>，往往</a:t>
            </a:r>
            <a:r>
              <a:rPr lang="zh-CN" altLang="zh-CN" dirty="0"/>
              <a:t>使用更加简洁的方式表示互联网，这就是只用一个 “网”</a:t>
            </a:r>
            <a:r>
              <a:rPr lang="zh-CN" altLang="zh-CN" dirty="0" smtClean="0"/>
              <a:t>字</a:t>
            </a:r>
            <a:r>
              <a:rPr lang="zh-CN" altLang="en-US" dirty="0" smtClean="0"/>
              <a:t>。</a:t>
            </a:r>
            <a:endParaRPr lang="en-US" altLang="zh-CN" dirty="0" smtClean="0"/>
          </a:p>
          <a:p>
            <a:r>
              <a:rPr lang="zh-CN" altLang="zh-CN" dirty="0" smtClean="0"/>
              <a:t>例如</a:t>
            </a:r>
            <a:r>
              <a:rPr lang="zh-CN" altLang="en-US" dirty="0" smtClean="0"/>
              <a:t>：</a:t>
            </a:r>
            <a:endParaRPr lang="en-US" altLang="zh-CN" dirty="0" smtClean="0"/>
          </a:p>
          <a:p>
            <a:pPr lvl="1"/>
            <a:r>
              <a:rPr lang="zh-CN" altLang="zh-CN" dirty="0" smtClean="0"/>
              <a:t>“上网”</a:t>
            </a:r>
            <a:r>
              <a:rPr lang="zh-CN" altLang="zh-CN" dirty="0"/>
              <a:t>就是表示使用某个电子设备连接到互联网，而不是连接到其他的网络上</a:t>
            </a:r>
            <a:r>
              <a:rPr lang="zh-CN" altLang="zh-CN" dirty="0" smtClean="0"/>
              <a:t>。</a:t>
            </a:r>
            <a:endParaRPr lang="en-US" altLang="zh-CN" dirty="0" smtClean="0"/>
          </a:p>
          <a:p>
            <a:pPr lvl="1"/>
            <a:r>
              <a:rPr lang="zh-CN" altLang="zh-CN" dirty="0" smtClean="0"/>
              <a:t>网民</a:t>
            </a:r>
            <a:r>
              <a:rPr lang="zh-CN" altLang="zh-CN" dirty="0"/>
              <a:t>、网吧、网银（网上银行）、网购（网上购物</a:t>
            </a:r>
            <a:r>
              <a:rPr lang="zh-CN" altLang="zh-CN" dirty="0" smtClean="0"/>
              <a:t>）等</a:t>
            </a:r>
            <a:r>
              <a:rPr lang="zh-CN" altLang="zh-CN" dirty="0"/>
              <a:t>。这里的“网”，一般都不是指电信网或有线电视网，而是指当今世界上最大的</a:t>
            </a:r>
            <a:r>
              <a:rPr lang="zh-CN" altLang="zh-CN" dirty="0" smtClean="0"/>
              <a:t>计算机网络</a:t>
            </a:r>
            <a:r>
              <a:rPr lang="en-US" altLang="zh-CN" dirty="0" smtClean="0"/>
              <a:t> Internet </a:t>
            </a:r>
            <a:r>
              <a:rPr lang="zh-CN" altLang="zh-CN" dirty="0" smtClean="0"/>
              <a:t>——</a:t>
            </a:r>
            <a:r>
              <a:rPr lang="zh-CN" altLang="zh-CN" dirty="0"/>
              <a:t>互联网</a:t>
            </a:r>
            <a:r>
              <a:rPr lang="zh-CN" altLang="zh-CN" dirty="0" smtClean="0"/>
              <a:t>。</a:t>
            </a:r>
            <a:endParaRPr lang="en-US" altLang="zh-CN" dirty="0" smtClean="0"/>
          </a:p>
        </p:txBody>
      </p:sp>
    </p:spTree>
    <p:extLst>
      <p:ext uri="{BB962C8B-B14F-4D97-AF65-F5344CB8AC3E}">
        <p14:creationId xmlns:p14="http://schemas.microsoft.com/office/powerpoint/2010/main" xmlns="" val="23489176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什么是互联网？</a:t>
            </a:r>
            <a:endParaRPr lang="zh-CN" altLang="en-US" dirty="0"/>
          </a:p>
        </p:txBody>
      </p:sp>
      <p:sp>
        <p:nvSpPr>
          <p:cNvPr id="3" name="内容占位符 2"/>
          <p:cNvSpPr>
            <a:spLocks noGrp="1"/>
          </p:cNvSpPr>
          <p:nvPr>
            <p:ph idx="1"/>
          </p:nvPr>
        </p:nvSpPr>
        <p:spPr/>
        <p:txBody>
          <a:bodyPr/>
          <a:lstStyle/>
          <a:p>
            <a:r>
              <a:rPr lang="zh-CN" altLang="en-US" dirty="0" smtClean="0"/>
              <a:t>互联网是</a:t>
            </a:r>
            <a:r>
              <a:rPr lang="zh-CN" altLang="zh-CN" dirty="0" smtClean="0"/>
              <a:t>由</a:t>
            </a:r>
            <a:r>
              <a:rPr lang="zh-CN" altLang="zh-CN" dirty="0"/>
              <a:t>数量极大的各种计算机网络互连</a:t>
            </a:r>
            <a:r>
              <a:rPr lang="zh-CN" altLang="zh-CN" dirty="0" smtClean="0"/>
              <a:t>起来</a:t>
            </a:r>
            <a:r>
              <a:rPr lang="zh-CN" altLang="en-US" dirty="0" smtClean="0"/>
              <a:t>而形成的网络。</a:t>
            </a:r>
            <a:endParaRPr lang="en-US" altLang="zh-CN" dirty="0"/>
          </a:p>
          <a:p>
            <a:r>
              <a:rPr lang="zh-CN" altLang="zh-CN" dirty="0" smtClean="0"/>
              <a:t>可以</a:t>
            </a:r>
            <a:r>
              <a:rPr lang="zh-CN" altLang="zh-CN" dirty="0"/>
              <a:t>从两种不同的方面来认识</a:t>
            </a:r>
            <a:r>
              <a:rPr lang="zh-CN" altLang="zh-CN" dirty="0" smtClean="0"/>
              <a:t>互联网</a:t>
            </a:r>
            <a:r>
              <a:rPr lang="zh-CN" altLang="en-US" dirty="0" smtClean="0"/>
              <a:t>：</a:t>
            </a:r>
            <a:endParaRPr lang="en-US" altLang="zh-CN" dirty="0" smtClean="0"/>
          </a:p>
          <a:p>
            <a:pPr lvl="1"/>
            <a:r>
              <a:rPr lang="zh-CN" altLang="en-US" dirty="0" smtClean="0"/>
              <a:t>互联网</a:t>
            </a:r>
            <a:r>
              <a:rPr lang="zh-CN" altLang="zh-CN" dirty="0" smtClean="0"/>
              <a:t>应用</a:t>
            </a:r>
            <a:endParaRPr lang="en-US" altLang="zh-CN" dirty="0" smtClean="0"/>
          </a:p>
          <a:p>
            <a:pPr lvl="1"/>
            <a:r>
              <a:rPr lang="zh-CN" altLang="en-US" dirty="0" smtClean="0"/>
              <a:t>互联网</a:t>
            </a:r>
            <a:r>
              <a:rPr lang="zh-CN" altLang="zh-CN" dirty="0" smtClean="0"/>
              <a:t>工作原理</a:t>
            </a:r>
            <a:r>
              <a:rPr lang="zh-CN" altLang="en-US" dirty="0" smtClean="0"/>
              <a:t>与特点</a:t>
            </a:r>
            <a:endParaRPr lang="en-US" altLang="zh-CN" dirty="0" smtClean="0"/>
          </a:p>
        </p:txBody>
      </p:sp>
    </p:spTree>
    <p:extLst>
      <p:ext uri="{BB962C8B-B14F-4D97-AF65-F5344CB8AC3E}">
        <p14:creationId xmlns:p14="http://schemas.microsoft.com/office/powerpoint/2010/main" xmlns="" val="32230622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互联网应用</a:t>
            </a:r>
            <a:endParaRPr lang="zh-CN" altLang="en-US" dirty="0"/>
          </a:p>
        </p:txBody>
      </p:sp>
      <p:sp>
        <p:nvSpPr>
          <p:cNvPr id="3" name="内容占位符 2"/>
          <p:cNvSpPr>
            <a:spLocks noGrp="1"/>
          </p:cNvSpPr>
          <p:nvPr>
            <p:ph type="body" idx="1"/>
          </p:nvPr>
        </p:nvSpPr>
        <p:spPr>
          <a:solidFill>
            <a:srgbClr val="00FF00"/>
          </a:solidFill>
        </p:spPr>
        <p:txBody>
          <a:bodyPr anchor="ctr"/>
          <a:lstStyle/>
          <a:p>
            <a:pPr algn="ctr"/>
            <a:r>
              <a:rPr lang="zh-CN" altLang="zh-CN" dirty="0"/>
              <a:t>绝大多数</a:t>
            </a:r>
            <a:r>
              <a:rPr lang="zh-CN" altLang="zh-CN" dirty="0" smtClean="0"/>
              <a:t>人</a:t>
            </a:r>
            <a:r>
              <a:rPr lang="zh-CN" altLang="en-US" dirty="0" smtClean="0"/>
              <a:t>通过使用互联网而</a:t>
            </a:r>
            <a:r>
              <a:rPr lang="zh-CN" altLang="zh-CN" dirty="0" smtClean="0"/>
              <a:t>认识</a:t>
            </a:r>
            <a:r>
              <a:rPr lang="zh-CN" altLang="en-US" dirty="0" smtClean="0"/>
              <a:t>了</a:t>
            </a:r>
            <a:r>
              <a:rPr lang="zh-CN" altLang="zh-CN" dirty="0" smtClean="0"/>
              <a:t>互联网</a:t>
            </a:r>
            <a:r>
              <a:rPr lang="zh-CN" altLang="en-US" dirty="0" smtClean="0"/>
              <a:t>。</a:t>
            </a:r>
            <a:endParaRPr lang="en-US" altLang="zh-CN" dirty="0" smtClean="0"/>
          </a:p>
        </p:txBody>
      </p:sp>
      <p:sp>
        <p:nvSpPr>
          <p:cNvPr id="14" name="内容占位符 13"/>
          <p:cNvSpPr>
            <a:spLocks noGrp="1"/>
          </p:cNvSpPr>
          <p:nvPr>
            <p:ph sz="half" idx="2"/>
          </p:nvPr>
        </p:nvSpPr>
        <p:spPr>
          <a:xfrm>
            <a:off x="495299" y="1944542"/>
            <a:ext cx="4455513" cy="4292770"/>
          </a:xfrm>
        </p:spPr>
        <p:txBody>
          <a:bodyPr/>
          <a:lstStyle/>
          <a:p>
            <a:r>
              <a:rPr lang="zh-CN" altLang="zh-CN" dirty="0"/>
              <a:t>上网玩游戏</a:t>
            </a:r>
            <a:endParaRPr lang="en-US" altLang="zh-CN" dirty="0"/>
          </a:p>
          <a:p>
            <a:r>
              <a:rPr lang="zh-CN" altLang="zh-CN" dirty="0"/>
              <a:t>看网上视频</a:t>
            </a:r>
            <a:endParaRPr lang="en-US" altLang="zh-CN" dirty="0"/>
          </a:p>
          <a:p>
            <a:r>
              <a:rPr lang="zh-CN" altLang="zh-CN" dirty="0"/>
              <a:t>和朋友在微信上聊天</a:t>
            </a:r>
            <a:endParaRPr lang="en-US" altLang="zh-CN" dirty="0"/>
          </a:p>
          <a:p>
            <a:r>
              <a:rPr lang="zh-CN" altLang="zh-CN" dirty="0"/>
              <a:t>在互联网上搜索和查阅各种信息</a:t>
            </a:r>
            <a:endParaRPr lang="en-US" altLang="zh-CN" dirty="0"/>
          </a:p>
          <a:p>
            <a:r>
              <a:rPr lang="zh-CN" altLang="zh-CN" dirty="0"/>
              <a:t>利用互联网的电子邮件相互通信（包括传送各种照片和视频文件）</a:t>
            </a:r>
            <a:endParaRPr lang="en-US" altLang="zh-CN" dirty="0"/>
          </a:p>
          <a:p>
            <a:endParaRPr lang="zh-CN" altLang="en-US" dirty="0"/>
          </a:p>
        </p:txBody>
      </p:sp>
      <p:sp>
        <p:nvSpPr>
          <p:cNvPr id="15" name="内容占位符 14"/>
          <p:cNvSpPr>
            <a:spLocks noGrp="1"/>
          </p:cNvSpPr>
          <p:nvPr>
            <p:ph sz="quarter" idx="4"/>
          </p:nvPr>
        </p:nvSpPr>
        <p:spPr>
          <a:xfrm>
            <a:off x="5104383" y="1944542"/>
            <a:ext cx="4457129" cy="4292770"/>
          </a:xfrm>
        </p:spPr>
        <p:txBody>
          <a:bodyPr/>
          <a:lstStyle/>
          <a:p>
            <a:r>
              <a:rPr lang="zh-CN" altLang="zh-CN" dirty="0"/>
              <a:t>互联网上购买各种物品</a:t>
            </a:r>
            <a:endParaRPr lang="en-US" altLang="zh-CN" dirty="0"/>
          </a:p>
          <a:p>
            <a:r>
              <a:rPr lang="zh-CN" altLang="zh-CN" dirty="0"/>
              <a:t>在互联网上购买机票或</a:t>
            </a:r>
            <a:r>
              <a:rPr lang="zh-CN" altLang="zh-CN" dirty="0" smtClean="0"/>
              <a:t>火车票</a:t>
            </a:r>
            <a:endParaRPr lang="en-US" altLang="zh-CN" dirty="0" smtClean="0"/>
          </a:p>
          <a:p>
            <a:r>
              <a:rPr lang="zh-CN" altLang="zh-CN" dirty="0"/>
              <a:t>在互联网</a:t>
            </a:r>
            <a:r>
              <a:rPr lang="zh-CN" altLang="zh-CN" dirty="0" smtClean="0"/>
              <a:t>上</a:t>
            </a:r>
            <a:r>
              <a:rPr lang="zh-CN" altLang="en-US" dirty="0" smtClean="0"/>
              <a:t>预订酒店</a:t>
            </a:r>
            <a:endParaRPr lang="en-US" altLang="zh-CN" dirty="0"/>
          </a:p>
          <a:p>
            <a:r>
              <a:rPr lang="zh-CN" altLang="zh-CN" dirty="0"/>
              <a:t>利用互联网进行转账或买卖股票等</a:t>
            </a:r>
            <a:r>
              <a:rPr lang="zh-CN" altLang="zh-CN" dirty="0" smtClean="0"/>
              <a:t>交易</a:t>
            </a:r>
            <a:endParaRPr lang="en-US" altLang="zh-CN" dirty="0" smtClean="0"/>
          </a:p>
          <a:p>
            <a:r>
              <a:rPr lang="en-US" altLang="zh-CN" dirty="0" smtClean="0"/>
              <a:t>……</a:t>
            </a:r>
            <a:endParaRPr lang="en-US" altLang="zh-CN" dirty="0"/>
          </a:p>
          <a:p>
            <a:endParaRPr lang="zh-CN" altLang="en-US" dirty="0"/>
          </a:p>
        </p:txBody>
      </p:sp>
    </p:spTree>
    <p:extLst>
      <p:ext uri="{BB962C8B-B14F-4D97-AF65-F5344CB8AC3E}">
        <p14:creationId xmlns:p14="http://schemas.microsoft.com/office/powerpoint/2010/main" xmlns="" val="27674005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互联网的两个重要特点</a:t>
            </a:r>
            <a:endParaRPr lang="zh-CN" altLang="en-US" dirty="0"/>
          </a:p>
        </p:txBody>
      </p:sp>
      <p:sp>
        <p:nvSpPr>
          <p:cNvPr id="14" name="文本占位符 13"/>
          <p:cNvSpPr>
            <a:spLocks noGrp="1"/>
          </p:cNvSpPr>
          <p:nvPr>
            <p:ph type="body" idx="1"/>
          </p:nvPr>
        </p:nvSpPr>
        <p:spPr>
          <a:xfrm>
            <a:off x="495299" y="1207874"/>
            <a:ext cx="9066213" cy="1068998"/>
          </a:xfrm>
        </p:spPr>
        <p:txBody>
          <a:bodyPr/>
          <a:lstStyle/>
          <a:p>
            <a:pPr>
              <a:lnSpc>
                <a:spcPct val="110000"/>
              </a:lnSpc>
              <a:spcBef>
                <a:spcPts val="600"/>
              </a:spcBef>
            </a:pPr>
            <a:r>
              <a:rPr lang="zh-CN" altLang="zh-CN" dirty="0"/>
              <a:t>互联网之所以能够向用户提供许多服务，是因为互联网具有</a:t>
            </a:r>
            <a:r>
              <a:rPr lang="zh-CN" altLang="zh-CN" dirty="0">
                <a:solidFill>
                  <a:srgbClr val="FF0000"/>
                </a:solidFill>
              </a:rPr>
              <a:t>两个重要基本特点</a:t>
            </a:r>
            <a:r>
              <a:rPr lang="zh-CN" altLang="en-US" dirty="0" smtClean="0">
                <a:solidFill>
                  <a:srgbClr val="FF0000"/>
                </a:solidFill>
              </a:rPr>
              <a:t>：</a:t>
            </a:r>
            <a:endParaRPr lang="en-US" altLang="zh-CN" dirty="0">
              <a:solidFill>
                <a:srgbClr val="FF0000"/>
              </a:solidFill>
            </a:endParaRPr>
          </a:p>
        </p:txBody>
      </p:sp>
      <p:sp>
        <p:nvSpPr>
          <p:cNvPr id="4" name="文本占位符 3"/>
          <p:cNvSpPr>
            <a:spLocks noGrp="1"/>
          </p:cNvSpPr>
          <p:nvPr>
            <p:ph sz="half" idx="2"/>
          </p:nvPr>
        </p:nvSpPr>
        <p:spPr>
          <a:xfrm>
            <a:off x="495299" y="2276872"/>
            <a:ext cx="4455513" cy="3888432"/>
          </a:xfrm>
          <a:ln w="12700">
            <a:solidFill>
              <a:schemeClr val="tx1"/>
            </a:solidFill>
          </a:ln>
        </p:spPr>
        <p:txBody>
          <a:bodyPr/>
          <a:lstStyle/>
          <a:p>
            <a:pPr>
              <a:lnSpc>
                <a:spcPct val="100000"/>
              </a:lnSpc>
            </a:pPr>
            <a:r>
              <a:rPr lang="zh-CN" altLang="zh-CN" dirty="0" smtClean="0">
                <a:solidFill>
                  <a:srgbClr val="0000CC"/>
                </a:solidFill>
              </a:rPr>
              <a:t>连通性</a:t>
            </a:r>
            <a:r>
              <a:rPr lang="en-US" altLang="zh-CN" dirty="0" smtClean="0">
                <a:solidFill>
                  <a:srgbClr val="0000CC"/>
                </a:solidFill>
              </a:rPr>
              <a:t> (</a:t>
            </a:r>
            <a:r>
              <a:rPr lang="en-US" altLang="zh-CN" dirty="0">
                <a:solidFill>
                  <a:srgbClr val="0000CC"/>
                </a:solidFill>
              </a:rPr>
              <a:t>connectivity</a:t>
            </a:r>
            <a:r>
              <a:rPr lang="en-US" altLang="zh-CN" dirty="0" smtClean="0">
                <a:solidFill>
                  <a:srgbClr val="0000CC"/>
                </a:solidFill>
              </a:rPr>
              <a:t>)</a:t>
            </a:r>
          </a:p>
          <a:p>
            <a:pPr lvl="1">
              <a:lnSpc>
                <a:spcPct val="100000"/>
              </a:lnSpc>
            </a:pPr>
            <a:r>
              <a:rPr lang="zh-CN" altLang="en-US" dirty="0" smtClean="0"/>
              <a:t>使</a:t>
            </a:r>
            <a:r>
              <a:rPr lang="zh-CN" altLang="en-US" dirty="0"/>
              <a:t>上网用户之间都可以交换</a:t>
            </a:r>
            <a:r>
              <a:rPr lang="zh-CN" altLang="en-US" dirty="0" smtClean="0"/>
              <a:t>信息</a:t>
            </a:r>
            <a:r>
              <a:rPr lang="zh-CN" altLang="zh-CN" dirty="0"/>
              <a:t>（数据，以及各种音频视频） </a:t>
            </a:r>
            <a:r>
              <a:rPr lang="zh-CN" altLang="en-US" dirty="0" smtClean="0"/>
              <a:t>，</a:t>
            </a:r>
            <a:r>
              <a:rPr lang="zh-CN" altLang="en-US" dirty="0"/>
              <a:t>好像这些用户的计算机都可以彼此直接连通一样</a:t>
            </a:r>
            <a:r>
              <a:rPr lang="zh-CN" altLang="en-US" dirty="0" smtClean="0"/>
              <a:t>。</a:t>
            </a:r>
            <a:endParaRPr lang="en-US" altLang="zh-CN" dirty="0" smtClean="0"/>
          </a:p>
          <a:p>
            <a:pPr lvl="1">
              <a:lnSpc>
                <a:spcPct val="100000"/>
              </a:lnSpc>
            </a:pPr>
            <a:r>
              <a:rPr lang="zh-CN" altLang="zh-CN" dirty="0" smtClean="0">
                <a:solidFill>
                  <a:srgbClr val="FF0000"/>
                </a:solidFill>
              </a:rPr>
              <a:t>注意</a:t>
            </a:r>
            <a:r>
              <a:rPr lang="zh-CN" altLang="zh-CN" dirty="0">
                <a:solidFill>
                  <a:srgbClr val="FF0000"/>
                </a:solidFill>
              </a:rPr>
              <a:t>，</a:t>
            </a:r>
            <a:r>
              <a:rPr lang="zh-CN" altLang="zh-CN" dirty="0"/>
              <a:t>互联网具有虚拟的</a:t>
            </a:r>
            <a:r>
              <a:rPr lang="zh-CN" altLang="zh-CN" dirty="0" smtClean="0"/>
              <a:t>特点</a:t>
            </a:r>
            <a:r>
              <a:rPr lang="zh-CN" altLang="en-US" dirty="0" smtClean="0"/>
              <a:t>，</a:t>
            </a:r>
            <a:r>
              <a:rPr lang="zh-CN" altLang="zh-CN" dirty="0" smtClean="0"/>
              <a:t>无法</a:t>
            </a:r>
            <a:r>
              <a:rPr lang="zh-CN" altLang="zh-CN" dirty="0"/>
              <a:t>准确知道对方是</a:t>
            </a:r>
            <a:r>
              <a:rPr lang="zh-CN" altLang="zh-CN" dirty="0" smtClean="0"/>
              <a:t>谁，</a:t>
            </a:r>
            <a:r>
              <a:rPr lang="zh-CN" altLang="zh-CN" dirty="0"/>
              <a:t>也无法</a:t>
            </a:r>
            <a:r>
              <a:rPr lang="zh-CN" altLang="zh-CN" dirty="0" smtClean="0"/>
              <a:t>知道</a:t>
            </a:r>
            <a:r>
              <a:rPr lang="zh-CN" altLang="en-US" dirty="0" smtClean="0"/>
              <a:t>对方</a:t>
            </a:r>
            <a:r>
              <a:rPr lang="zh-CN" altLang="zh-CN" dirty="0" smtClean="0"/>
              <a:t>的</a:t>
            </a:r>
            <a:r>
              <a:rPr lang="zh-CN" altLang="en-US" dirty="0" smtClean="0"/>
              <a:t>位置。</a:t>
            </a:r>
            <a:endParaRPr lang="en-US" altLang="zh-CN" dirty="0">
              <a:solidFill>
                <a:srgbClr val="FF0000"/>
              </a:solidFill>
            </a:endParaRPr>
          </a:p>
        </p:txBody>
      </p:sp>
      <p:sp>
        <p:nvSpPr>
          <p:cNvPr id="15" name="内容占位符 14"/>
          <p:cNvSpPr>
            <a:spLocks noGrp="1"/>
          </p:cNvSpPr>
          <p:nvPr>
            <p:ph sz="quarter" idx="4"/>
          </p:nvPr>
        </p:nvSpPr>
        <p:spPr>
          <a:xfrm>
            <a:off x="5104383" y="2276872"/>
            <a:ext cx="4457129" cy="3888432"/>
          </a:xfrm>
          <a:ln w="12700">
            <a:solidFill>
              <a:schemeClr val="tx1"/>
            </a:solidFill>
          </a:ln>
        </p:spPr>
        <p:txBody>
          <a:bodyPr/>
          <a:lstStyle/>
          <a:p>
            <a:pPr>
              <a:lnSpc>
                <a:spcPct val="100000"/>
              </a:lnSpc>
            </a:pPr>
            <a:r>
              <a:rPr lang="zh-CN" altLang="zh-CN" dirty="0" smtClean="0">
                <a:solidFill>
                  <a:srgbClr val="0000CC"/>
                </a:solidFill>
              </a:rPr>
              <a:t>共享</a:t>
            </a:r>
            <a:r>
              <a:rPr lang="en-US" altLang="zh-CN" dirty="0" smtClean="0">
                <a:solidFill>
                  <a:srgbClr val="0000CC"/>
                </a:solidFill>
              </a:rPr>
              <a:t> (Sharing)</a:t>
            </a:r>
          </a:p>
          <a:p>
            <a:pPr lvl="1">
              <a:lnSpc>
                <a:spcPct val="100000"/>
              </a:lnSpc>
            </a:pPr>
            <a:r>
              <a:rPr lang="zh-CN" altLang="zh-CN" dirty="0"/>
              <a:t>指资源共享</a:t>
            </a:r>
            <a:r>
              <a:rPr lang="zh-CN" altLang="zh-CN" dirty="0" smtClean="0"/>
              <a:t>。</a:t>
            </a:r>
            <a:endParaRPr lang="en-US" altLang="zh-CN" dirty="0" smtClean="0"/>
          </a:p>
          <a:p>
            <a:pPr lvl="1">
              <a:lnSpc>
                <a:spcPct val="100000"/>
              </a:lnSpc>
            </a:pPr>
            <a:r>
              <a:rPr lang="zh-CN" altLang="zh-CN" dirty="0" smtClean="0"/>
              <a:t>资源共享</a:t>
            </a:r>
            <a:r>
              <a:rPr lang="zh-CN" altLang="zh-CN" dirty="0"/>
              <a:t>的含义是多方面的。可以是信息共享、软件共享，也可以是硬件</a:t>
            </a:r>
            <a:r>
              <a:rPr lang="zh-CN" altLang="zh-CN" dirty="0" smtClean="0"/>
              <a:t>共享</a:t>
            </a:r>
            <a:r>
              <a:rPr lang="zh-CN" altLang="en-US" dirty="0" smtClean="0"/>
              <a:t>。</a:t>
            </a:r>
            <a:endParaRPr lang="en-US" altLang="zh-CN" dirty="0" smtClean="0"/>
          </a:p>
          <a:p>
            <a:pPr lvl="1">
              <a:lnSpc>
                <a:spcPct val="100000"/>
              </a:lnSpc>
            </a:pPr>
            <a:r>
              <a:rPr lang="zh-CN" altLang="zh-CN" dirty="0"/>
              <a:t>由于网络的存在，这些资源好像就在用户身边</a:t>
            </a:r>
            <a:r>
              <a:rPr lang="zh-CN" altLang="zh-CN" dirty="0" smtClean="0"/>
              <a:t>一样</a:t>
            </a:r>
            <a:r>
              <a:rPr lang="zh-CN" altLang="en-US" dirty="0" smtClean="0"/>
              <a:t>，</a:t>
            </a:r>
            <a:r>
              <a:rPr lang="zh-CN" altLang="zh-CN" dirty="0" smtClean="0"/>
              <a:t>方便使用</a:t>
            </a:r>
            <a:r>
              <a:rPr lang="zh-CN" altLang="en-US" dirty="0" smtClean="0"/>
              <a:t>。</a:t>
            </a:r>
            <a:endParaRPr lang="zh-CN" altLang="en-US" dirty="0"/>
          </a:p>
        </p:txBody>
      </p:sp>
    </p:spTree>
    <p:extLst>
      <p:ext uri="{BB962C8B-B14F-4D97-AF65-F5344CB8AC3E}">
        <p14:creationId xmlns:p14="http://schemas.microsoft.com/office/powerpoint/2010/main" xmlns="" val="27079430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互联网在生活中的地位</a:t>
            </a:r>
            <a:endParaRPr lang="zh-CN" altLang="en-US" dirty="0"/>
          </a:p>
        </p:txBody>
      </p:sp>
      <p:sp>
        <p:nvSpPr>
          <p:cNvPr id="3" name="内容占位符 2"/>
          <p:cNvSpPr>
            <a:spLocks noGrp="1"/>
          </p:cNvSpPr>
          <p:nvPr>
            <p:ph idx="1"/>
          </p:nvPr>
        </p:nvSpPr>
        <p:spPr/>
        <p:txBody>
          <a:bodyPr/>
          <a:lstStyle/>
          <a:p>
            <a:r>
              <a:rPr lang="zh-CN" altLang="zh-CN" dirty="0"/>
              <a:t>现在人们的生活、工作、学习和交往都已离不开</a:t>
            </a:r>
            <a:r>
              <a:rPr lang="zh-CN" altLang="zh-CN" dirty="0" smtClean="0"/>
              <a:t>互联网</a:t>
            </a:r>
            <a:r>
              <a:rPr lang="zh-CN" altLang="en-US" dirty="0" smtClean="0"/>
              <a:t>。</a:t>
            </a:r>
            <a:endParaRPr lang="en-US" altLang="zh-CN" dirty="0" smtClean="0"/>
          </a:p>
          <a:p>
            <a:r>
              <a:rPr lang="zh-CN" altLang="zh-CN" dirty="0" smtClean="0"/>
              <a:t>互联网</a:t>
            </a:r>
            <a:r>
              <a:rPr lang="zh-CN" altLang="zh-CN" dirty="0"/>
              <a:t>已经</a:t>
            </a:r>
            <a:r>
              <a:rPr lang="zh-CN" altLang="zh-CN" dirty="0" smtClean="0"/>
              <a:t>成为</a:t>
            </a:r>
            <a:r>
              <a:rPr lang="zh-CN" altLang="en-US" dirty="0" smtClean="0"/>
              <a:t>现代</a:t>
            </a:r>
            <a:r>
              <a:rPr lang="zh-CN" altLang="zh-CN" dirty="0" smtClean="0"/>
              <a:t>社会</a:t>
            </a:r>
            <a:r>
              <a:rPr lang="zh-CN" altLang="zh-CN" dirty="0"/>
              <a:t>最为重要的基础设施。</a:t>
            </a:r>
            <a:endParaRPr lang="en-US" altLang="zh-CN" dirty="0" smtClean="0"/>
          </a:p>
          <a:p>
            <a:r>
              <a:rPr lang="zh-CN" altLang="en-US" dirty="0" smtClean="0"/>
              <a:t>同时，互联网也</a:t>
            </a:r>
            <a:r>
              <a:rPr lang="zh-CN" altLang="zh-CN" dirty="0" smtClean="0"/>
              <a:t>使</a:t>
            </a:r>
            <a:r>
              <a:rPr lang="zh-CN" altLang="zh-CN" dirty="0"/>
              <a:t>人们</a:t>
            </a:r>
            <a:r>
              <a:rPr lang="zh-CN" altLang="zh-CN" dirty="0" smtClean="0"/>
              <a:t>的</a:t>
            </a:r>
            <a:r>
              <a:rPr lang="zh-CN" altLang="en-US" dirty="0" smtClean="0"/>
              <a:t>生活</a:t>
            </a:r>
            <a:r>
              <a:rPr lang="zh-CN" altLang="zh-CN" dirty="0" smtClean="0"/>
              <a:t>方式</a:t>
            </a:r>
            <a:r>
              <a:rPr lang="zh-CN" altLang="zh-CN" dirty="0"/>
              <a:t>发生了重大的</a:t>
            </a:r>
            <a:r>
              <a:rPr lang="zh-CN" altLang="zh-CN" dirty="0" smtClean="0"/>
              <a:t>变化</a:t>
            </a:r>
            <a:r>
              <a:rPr lang="zh-CN" altLang="en-US" dirty="0" smtClean="0"/>
              <a:t>。</a:t>
            </a:r>
            <a:endParaRPr lang="en-US" altLang="zh-CN" dirty="0" smtClean="0"/>
          </a:p>
          <a:p>
            <a:endParaRPr lang="en-US" altLang="zh-CN" dirty="0" smtClean="0"/>
          </a:p>
        </p:txBody>
      </p:sp>
    </p:spTree>
    <p:extLst>
      <p:ext uri="{BB962C8B-B14F-4D97-AF65-F5344CB8AC3E}">
        <p14:creationId xmlns:p14="http://schemas.microsoft.com/office/powerpoint/2010/main" xmlns="" val="30460951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互联网</a:t>
            </a:r>
            <a:r>
              <a:rPr lang="en-US" altLang="zh-CN" dirty="0" smtClean="0"/>
              <a:t>+</a:t>
            </a:r>
            <a:endParaRPr lang="zh-CN" altLang="en-US" dirty="0"/>
          </a:p>
        </p:txBody>
      </p:sp>
      <p:sp>
        <p:nvSpPr>
          <p:cNvPr id="3" name="内容占位符 2"/>
          <p:cNvSpPr>
            <a:spLocks noGrp="1"/>
          </p:cNvSpPr>
          <p:nvPr>
            <p:ph idx="1"/>
          </p:nvPr>
        </p:nvSpPr>
        <p:spPr/>
        <p:txBody>
          <a:bodyPr/>
          <a:lstStyle/>
          <a:p>
            <a:r>
              <a:rPr lang="zh-CN" altLang="en-US" dirty="0" smtClean="0"/>
              <a:t>指</a:t>
            </a:r>
            <a:r>
              <a:rPr lang="zh-CN" altLang="zh-CN" dirty="0"/>
              <a:t>“</a:t>
            </a:r>
            <a:r>
              <a:rPr lang="zh-CN" altLang="zh-CN" dirty="0" smtClean="0"/>
              <a:t>互联网</a:t>
            </a:r>
            <a:r>
              <a:rPr lang="en-US" altLang="zh-CN" dirty="0" smtClean="0"/>
              <a:t> + </a:t>
            </a:r>
            <a:r>
              <a:rPr lang="zh-CN" altLang="zh-CN" dirty="0" smtClean="0"/>
              <a:t>各个</a:t>
            </a:r>
            <a:r>
              <a:rPr lang="zh-CN" altLang="zh-CN" dirty="0"/>
              <a:t>传统行业</a:t>
            </a:r>
            <a:r>
              <a:rPr lang="zh-CN" altLang="zh-CN" dirty="0" smtClean="0"/>
              <a:t>”</a:t>
            </a:r>
            <a:r>
              <a:rPr lang="zh-CN" altLang="en-US" dirty="0" smtClean="0"/>
              <a:t>。</a:t>
            </a:r>
            <a:endParaRPr lang="en-US" altLang="zh-CN" dirty="0" smtClean="0"/>
          </a:p>
          <a:p>
            <a:r>
              <a:rPr lang="zh-CN" altLang="en-US" dirty="0" smtClean="0"/>
              <a:t>利用</a:t>
            </a:r>
            <a:r>
              <a:rPr lang="zh-CN" altLang="en-US" dirty="0"/>
              <a:t>信息通信技术以及互联网平台，让互联网与传统行业进行深度融合，创造新的发展生态</a:t>
            </a:r>
            <a:r>
              <a:rPr lang="zh-CN" altLang="en-US" dirty="0" smtClean="0"/>
              <a:t>。</a:t>
            </a:r>
            <a:endParaRPr lang="en-US" altLang="zh-CN" dirty="0" smtClean="0"/>
          </a:p>
          <a:p>
            <a:r>
              <a:rPr lang="zh-CN" altLang="zh-CN" dirty="0">
                <a:solidFill>
                  <a:srgbClr val="FF0000"/>
                </a:solidFill>
              </a:rPr>
              <a:t>特点</a:t>
            </a:r>
            <a:r>
              <a:rPr lang="zh-CN" altLang="en-US" dirty="0">
                <a:solidFill>
                  <a:srgbClr val="FF0000"/>
                </a:solidFill>
              </a:rPr>
              <a:t>：</a:t>
            </a:r>
            <a:r>
              <a:rPr lang="zh-CN" altLang="zh-CN" dirty="0"/>
              <a:t>把互联网的创新成果</a:t>
            </a:r>
            <a:r>
              <a:rPr lang="zh-CN" altLang="zh-CN" dirty="0">
                <a:solidFill>
                  <a:srgbClr val="FF0000"/>
                </a:solidFill>
              </a:rPr>
              <a:t>深度融合</a:t>
            </a:r>
            <a:r>
              <a:rPr lang="zh-CN" altLang="zh-CN" dirty="0"/>
              <a:t>于经济社会各领域之中，</a:t>
            </a:r>
            <a:r>
              <a:rPr lang="zh-CN" altLang="en-US" dirty="0"/>
              <a:t>从而</a:t>
            </a:r>
            <a:r>
              <a:rPr lang="zh-CN" altLang="zh-CN" dirty="0"/>
              <a:t>大大地提升了实体经济的创新力和生产力</a:t>
            </a:r>
            <a:r>
              <a:rPr lang="zh-CN" altLang="zh-CN" dirty="0" smtClean="0"/>
              <a:t>。</a:t>
            </a:r>
            <a:endParaRPr lang="en-US" altLang="zh-CN" dirty="0"/>
          </a:p>
          <a:p>
            <a:endParaRPr lang="en-US" altLang="zh-CN" dirty="0" smtClean="0"/>
          </a:p>
        </p:txBody>
      </p:sp>
      <p:pic>
        <p:nvPicPr>
          <p:cNvPr id="19"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08984" y="4077072"/>
            <a:ext cx="4203216" cy="2232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312720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互联网负面影响</a:t>
            </a:r>
            <a:endParaRPr lang="zh-CN" altLang="en-US" dirty="0"/>
          </a:p>
        </p:txBody>
      </p:sp>
      <p:sp>
        <p:nvSpPr>
          <p:cNvPr id="3" name="内容占位符 2"/>
          <p:cNvSpPr>
            <a:spLocks noGrp="1"/>
          </p:cNvSpPr>
          <p:nvPr>
            <p:ph idx="1"/>
          </p:nvPr>
        </p:nvSpPr>
        <p:spPr/>
        <p:txBody>
          <a:bodyPr/>
          <a:lstStyle/>
          <a:p>
            <a:r>
              <a:rPr lang="zh-CN" altLang="zh-CN" dirty="0"/>
              <a:t>互联网也给人们带来了一些负面</a:t>
            </a:r>
            <a:r>
              <a:rPr lang="zh-CN" altLang="zh-CN" dirty="0" smtClean="0"/>
              <a:t>影响</a:t>
            </a:r>
            <a:r>
              <a:rPr lang="zh-CN" altLang="en-US" dirty="0" smtClean="0"/>
              <a:t>，例如：</a:t>
            </a:r>
            <a:endParaRPr lang="en-US" altLang="zh-CN" dirty="0" smtClean="0"/>
          </a:p>
          <a:p>
            <a:pPr lvl="1"/>
            <a:r>
              <a:rPr lang="zh-CN" altLang="zh-CN" dirty="0"/>
              <a:t>利用互联网传播</a:t>
            </a:r>
            <a:r>
              <a:rPr lang="zh-CN" altLang="zh-CN" dirty="0" smtClean="0"/>
              <a:t>计算机病毒</a:t>
            </a:r>
            <a:endParaRPr lang="en-US" altLang="zh-CN" dirty="0" smtClean="0"/>
          </a:p>
          <a:p>
            <a:pPr lvl="1"/>
            <a:r>
              <a:rPr lang="zh-CN" altLang="zh-CN" dirty="0"/>
              <a:t>利用互联网窃取国家机密和盗窃银行或储户的</a:t>
            </a:r>
            <a:r>
              <a:rPr lang="zh-CN" altLang="zh-CN" dirty="0" smtClean="0"/>
              <a:t>钱财</a:t>
            </a:r>
            <a:endParaRPr lang="en-US" altLang="zh-CN" dirty="0" smtClean="0"/>
          </a:p>
          <a:p>
            <a:pPr lvl="1"/>
            <a:r>
              <a:rPr lang="zh-CN" altLang="zh-CN" dirty="0"/>
              <a:t>网上</a:t>
            </a:r>
            <a:r>
              <a:rPr lang="zh-CN" altLang="zh-CN" dirty="0" smtClean="0"/>
              <a:t>欺诈</a:t>
            </a:r>
            <a:endParaRPr lang="en-US" altLang="zh-CN" dirty="0" smtClean="0"/>
          </a:p>
          <a:p>
            <a:pPr lvl="1"/>
            <a:r>
              <a:rPr lang="zh-CN" altLang="zh-CN" dirty="0" smtClean="0"/>
              <a:t>在</a:t>
            </a:r>
            <a:r>
              <a:rPr lang="zh-CN" altLang="zh-CN" dirty="0"/>
              <a:t>网上肆意散布谣言、不良信息和播放不健康的视频</a:t>
            </a:r>
            <a:r>
              <a:rPr lang="zh-CN" altLang="zh-CN" dirty="0" smtClean="0"/>
              <a:t>节目</a:t>
            </a:r>
            <a:endParaRPr lang="en-US" altLang="zh-CN" dirty="0" smtClean="0"/>
          </a:p>
          <a:p>
            <a:pPr lvl="1"/>
            <a:r>
              <a:rPr lang="zh-CN" altLang="zh-CN" dirty="0"/>
              <a:t>青少年弃学</a:t>
            </a:r>
            <a:r>
              <a:rPr lang="zh-CN" altLang="zh-CN" dirty="0" smtClean="0"/>
              <a:t>而沉溺于网络游戏</a:t>
            </a:r>
            <a:r>
              <a:rPr lang="zh-CN" altLang="en-US" dirty="0" smtClean="0"/>
              <a:t>等</a:t>
            </a:r>
            <a:endParaRPr lang="en-US" altLang="zh-CN" dirty="0" smtClean="0"/>
          </a:p>
        </p:txBody>
      </p:sp>
      <p:sp>
        <p:nvSpPr>
          <p:cNvPr id="4" name="矩形 3"/>
          <p:cNvSpPr/>
          <p:nvPr/>
        </p:nvSpPr>
        <p:spPr>
          <a:xfrm>
            <a:off x="704528" y="5157192"/>
            <a:ext cx="8712968" cy="646331"/>
          </a:xfrm>
          <a:prstGeom prst="rect">
            <a:avLst/>
          </a:prstGeom>
          <a:solidFill>
            <a:schemeClr val="bg2"/>
          </a:solidFill>
        </p:spPr>
        <p:txBody>
          <a:bodyPr wrap="square">
            <a:spAutoFit/>
          </a:bodyPr>
          <a:lstStyle/>
          <a:p>
            <a:pPr algn="ctr"/>
            <a:r>
              <a:rPr lang="zh-CN" altLang="en-US" sz="3600" b="1" dirty="0" smtClean="0">
                <a:solidFill>
                  <a:srgbClr val="0000FF"/>
                </a:solidFill>
                <a:latin typeface="+mn-lt"/>
                <a:ea typeface="黑体" pitchFamily="2" charset="-122"/>
              </a:rPr>
              <a:t>因此，必须加强</a:t>
            </a:r>
            <a:r>
              <a:rPr lang="zh-CN" altLang="zh-CN" sz="3600" b="1" dirty="0" smtClean="0">
                <a:solidFill>
                  <a:srgbClr val="0000FF"/>
                </a:solidFill>
                <a:latin typeface="+mn-lt"/>
                <a:ea typeface="黑体" pitchFamily="2" charset="-122"/>
              </a:rPr>
              <a:t>对</a:t>
            </a:r>
            <a:r>
              <a:rPr lang="zh-CN" altLang="zh-CN" sz="3600" b="1" dirty="0">
                <a:solidFill>
                  <a:srgbClr val="0000FF"/>
                </a:solidFill>
                <a:latin typeface="+mn-lt"/>
                <a:ea typeface="黑体" pitchFamily="2" charset="-122"/>
              </a:rPr>
              <a:t>互联网的</a:t>
            </a:r>
            <a:r>
              <a:rPr lang="zh-CN" altLang="zh-CN" sz="3600" b="1" dirty="0" smtClean="0">
                <a:solidFill>
                  <a:srgbClr val="0000FF"/>
                </a:solidFill>
                <a:latin typeface="+mn-lt"/>
                <a:ea typeface="黑体" pitchFamily="2" charset="-122"/>
              </a:rPr>
              <a:t>管理</a:t>
            </a:r>
            <a:r>
              <a:rPr lang="zh-CN" altLang="en-US" sz="3600" b="1" dirty="0" smtClean="0">
                <a:solidFill>
                  <a:srgbClr val="0000FF"/>
                </a:solidFill>
                <a:latin typeface="+mn-lt"/>
                <a:ea typeface="黑体" pitchFamily="2" charset="-122"/>
              </a:rPr>
              <a:t>。</a:t>
            </a:r>
            <a:endParaRPr lang="zh-CN" altLang="en-US" sz="3600" b="1" dirty="0">
              <a:solidFill>
                <a:srgbClr val="0000FF"/>
              </a:solidFill>
              <a:latin typeface="+mn-lt"/>
              <a:ea typeface="黑体" pitchFamily="2" charset="-122"/>
            </a:endParaRPr>
          </a:p>
        </p:txBody>
      </p:sp>
    </p:spTree>
    <p:extLst>
      <p:ext uri="{BB962C8B-B14F-4D97-AF65-F5344CB8AC3E}">
        <p14:creationId xmlns:p14="http://schemas.microsoft.com/office/powerpoint/2010/main" xmlns="" val="2165220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dirty="0" smtClean="0"/>
              <a:t>1.2  </a:t>
            </a:r>
            <a:r>
              <a:rPr lang="zh-CN" altLang="zh-CN" sz="4000" dirty="0" smtClean="0"/>
              <a:t>互联网</a:t>
            </a:r>
            <a:r>
              <a:rPr lang="zh-CN" altLang="zh-CN" sz="4000" dirty="0"/>
              <a:t>概述</a:t>
            </a:r>
            <a:endParaRPr lang="zh-CN" altLang="en-US" sz="4000" dirty="0"/>
          </a:p>
        </p:txBody>
      </p:sp>
      <p:sp>
        <p:nvSpPr>
          <p:cNvPr id="3" name="内容占位符 2"/>
          <p:cNvSpPr>
            <a:spLocks noGrp="1"/>
          </p:cNvSpPr>
          <p:nvPr>
            <p:ph idx="1"/>
          </p:nvPr>
        </p:nvSpPr>
        <p:spPr/>
        <p:txBody>
          <a:bodyPr/>
          <a:lstStyle/>
          <a:p>
            <a:r>
              <a:rPr lang="en-US" altLang="zh-CN" dirty="0" smtClean="0"/>
              <a:t>1.2.1  </a:t>
            </a:r>
            <a:r>
              <a:rPr lang="zh-CN" altLang="zh-CN" dirty="0" smtClean="0"/>
              <a:t>网络</a:t>
            </a:r>
            <a:r>
              <a:rPr lang="zh-CN" altLang="zh-CN" dirty="0"/>
              <a:t>的</a:t>
            </a:r>
            <a:r>
              <a:rPr lang="zh-CN" altLang="zh-CN" dirty="0" smtClean="0"/>
              <a:t>网络</a:t>
            </a:r>
            <a:endParaRPr lang="en-US" altLang="zh-CN" dirty="0" smtClean="0"/>
          </a:p>
          <a:p>
            <a:r>
              <a:rPr lang="en-US" altLang="zh-CN" dirty="0"/>
              <a:t>1.2.2  </a:t>
            </a:r>
            <a:r>
              <a:rPr lang="zh-CN" altLang="zh-CN" dirty="0"/>
              <a:t>互联网基础结构发展的三个阶段</a:t>
            </a:r>
          </a:p>
          <a:p>
            <a:r>
              <a:rPr lang="en-US" altLang="zh-CN" dirty="0" smtClean="0"/>
              <a:t>1.2.3  </a:t>
            </a:r>
            <a:r>
              <a:rPr lang="zh-CN" altLang="zh-CN" dirty="0"/>
              <a:t>互联网的标准化工作</a:t>
            </a:r>
            <a:endParaRPr lang="zh-CN" altLang="en-US" dirty="0"/>
          </a:p>
        </p:txBody>
      </p:sp>
    </p:spTree>
    <p:extLst>
      <p:ext uri="{BB962C8B-B14F-4D97-AF65-F5344CB8AC3E}">
        <p14:creationId xmlns:p14="http://schemas.microsoft.com/office/powerpoint/2010/main" xmlns="" val="13304828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dirty="0" smtClean="0"/>
              <a:t>1.2.1  </a:t>
            </a:r>
            <a:r>
              <a:rPr lang="zh-CN" altLang="en-US" sz="4000" dirty="0" smtClean="0"/>
              <a:t>网络的网络</a:t>
            </a:r>
            <a:endParaRPr lang="zh-CN" altLang="en-US" sz="4000" dirty="0"/>
          </a:p>
        </p:txBody>
      </p:sp>
      <p:sp>
        <p:nvSpPr>
          <p:cNvPr id="3" name="内容占位符 2"/>
          <p:cNvSpPr>
            <a:spLocks noGrp="1"/>
          </p:cNvSpPr>
          <p:nvPr>
            <p:ph idx="1"/>
          </p:nvPr>
        </p:nvSpPr>
        <p:spPr/>
        <p:txBody>
          <a:bodyPr/>
          <a:lstStyle/>
          <a:p>
            <a:r>
              <a:rPr lang="zh-CN" altLang="zh-CN" dirty="0" smtClean="0">
                <a:solidFill>
                  <a:srgbClr val="0000CC"/>
                </a:solidFill>
              </a:rPr>
              <a:t>互联网</a:t>
            </a:r>
            <a:r>
              <a:rPr lang="en-US" altLang="zh-CN" dirty="0" smtClean="0">
                <a:solidFill>
                  <a:srgbClr val="0000CC"/>
                </a:solidFill>
              </a:rPr>
              <a:t> (Internet)</a:t>
            </a:r>
            <a:endParaRPr lang="en-US" altLang="zh-CN" dirty="0">
              <a:solidFill>
                <a:srgbClr val="0000CC"/>
              </a:solidFill>
            </a:endParaRPr>
          </a:p>
          <a:p>
            <a:pPr lvl="1"/>
            <a:r>
              <a:rPr lang="zh-CN" altLang="en-US" dirty="0" smtClean="0"/>
              <a:t>特指</a:t>
            </a:r>
            <a:r>
              <a:rPr lang="en-US" altLang="zh-CN" dirty="0" smtClean="0"/>
              <a:t>Internet</a:t>
            </a:r>
            <a:r>
              <a:rPr lang="zh-CN" altLang="en-US" dirty="0" smtClean="0"/>
              <a:t>，</a:t>
            </a:r>
            <a:r>
              <a:rPr lang="zh-CN" altLang="zh-CN" dirty="0" smtClean="0"/>
              <a:t>起源于美国</a:t>
            </a:r>
            <a:r>
              <a:rPr lang="zh-CN" altLang="en-US" dirty="0" smtClean="0"/>
              <a:t>，</a:t>
            </a:r>
            <a:r>
              <a:rPr lang="zh-CN" altLang="zh-CN" dirty="0" smtClean="0"/>
              <a:t>现</a:t>
            </a:r>
            <a:r>
              <a:rPr lang="zh-CN" altLang="zh-CN" dirty="0"/>
              <a:t>已发展成为世界上最大</a:t>
            </a:r>
            <a:r>
              <a:rPr lang="zh-CN" altLang="zh-CN" dirty="0" smtClean="0"/>
              <a:t>的</a:t>
            </a:r>
            <a:r>
              <a:rPr lang="zh-CN" altLang="en-US" dirty="0" smtClean="0"/>
              <a:t>、</a:t>
            </a:r>
            <a:r>
              <a:rPr lang="zh-CN" altLang="zh-CN" dirty="0" smtClean="0"/>
              <a:t>覆盖</a:t>
            </a:r>
            <a:r>
              <a:rPr lang="zh-CN" altLang="zh-CN" dirty="0"/>
              <a:t>全球的</a:t>
            </a:r>
            <a:r>
              <a:rPr lang="zh-CN" altLang="zh-CN" dirty="0" smtClean="0"/>
              <a:t>计算机网络</a:t>
            </a:r>
            <a:r>
              <a:rPr lang="zh-CN" altLang="en-US" dirty="0" smtClean="0"/>
              <a:t>。</a:t>
            </a:r>
            <a:endParaRPr lang="en-US" altLang="zh-CN" dirty="0" smtClean="0"/>
          </a:p>
          <a:p>
            <a:r>
              <a:rPr lang="zh-CN" altLang="zh-CN" dirty="0" smtClean="0">
                <a:solidFill>
                  <a:srgbClr val="0000CC"/>
                </a:solidFill>
              </a:rPr>
              <a:t>计算机网络</a:t>
            </a:r>
            <a:r>
              <a:rPr lang="en-US" altLang="zh-CN" dirty="0" smtClean="0">
                <a:solidFill>
                  <a:srgbClr val="0000CC"/>
                </a:solidFill>
              </a:rPr>
              <a:t> (</a:t>
            </a:r>
            <a:r>
              <a:rPr lang="zh-CN" altLang="zh-CN" dirty="0" smtClean="0">
                <a:solidFill>
                  <a:srgbClr val="0000CC"/>
                </a:solidFill>
              </a:rPr>
              <a:t>简称</a:t>
            </a:r>
            <a:r>
              <a:rPr lang="zh-CN" altLang="zh-CN" dirty="0">
                <a:solidFill>
                  <a:srgbClr val="0000CC"/>
                </a:solidFill>
              </a:rPr>
              <a:t>为</a:t>
            </a:r>
            <a:r>
              <a:rPr lang="zh-CN" altLang="zh-CN" dirty="0" smtClean="0">
                <a:solidFill>
                  <a:srgbClr val="0000CC"/>
                </a:solidFill>
              </a:rPr>
              <a:t>网络</a:t>
            </a:r>
            <a:r>
              <a:rPr lang="en-US" altLang="zh-CN" dirty="0" smtClean="0">
                <a:solidFill>
                  <a:srgbClr val="0000CC"/>
                </a:solidFill>
              </a:rPr>
              <a:t>)</a:t>
            </a:r>
          </a:p>
          <a:p>
            <a:pPr lvl="1"/>
            <a:r>
              <a:rPr lang="zh-CN" altLang="zh-CN" dirty="0"/>
              <a:t>由若干结点</a:t>
            </a:r>
            <a:r>
              <a:rPr lang="en-US" altLang="zh-CN" dirty="0"/>
              <a:t>(node</a:t>
            </a:r>
            <a:r>
              <a:rPr lang="en-US" altLang="zh-CN" dirty="0" smtClean="0"/>
              <a:t>)</a:t>
            </a:r>
            <a:r>
              <a:rPr lang="zh-CN" altLang="zh-CN" dirty="0" smtClean="0"/>
              <a:t>和</a:t>
            </a:r>
            <a:r>
              <a:rPr lang="zh-CN" altLang="zh-CN" dirty="0"/>
              <a:t>连接这些结点的链路</a:t>
            </a:r>
            <a:r>
              <a:rPr lang="en-US" altLang="zh-CN" dirty="0"/>
              <a:t>(link)</a:t>
            </a:r>
            <a:r>
              <a:rPr lang="zh-CN" altLang="zh-CN" dirty="0" smtClean="0"/>
              <a:t>组成</a:t>
            </a:r>
            <a:r>
              <a:rPr lang="zh-CN" altLang="en-US" dirty="0" smtClean="0"/>
              <a:t>。</a:t>
            </a:r>
            <a:endParaRPr lang="en-US" altLang="zh-CN" dirty="0" smtClean="0"/>
          </a:p>
          <a:p>
            <a:r>
              <a:rPr lang="zh-CN" altLang="zh-CN" dirty="0" smtClean="0">
                <a:solidFill>
                  <a:srgbClr val="0000CC"/>
                </a:solidFill>
              </a:rPr>
              <a:t>互连网</a:t>
            </a:r>
            <a:r>
              <a:rPr lang="en-US" altLang="zh-CN" dirty="0" smtClean="0">
                <a:solidFill>
                  <a:srgbClr val="0000CC"/>
                </a:solidFill>
              </a:rPr>
              <a:t> (internetwork </a:t>
            </a:r>
            <a:r>
              <a:rPr lang="zh-CN" altLang="zh-CN" dirty="0" smtClean="0">
                <a:solidFill>
                  <a:srgbClr val="0000CC"/>
                </a:solidFill>
              </a:rPr>
              <a:t>或</a:t>
            </a:r>
            <a:r>
              <a:rPr lang="en-US" altLang="zh-CN" dirty="0" smtClean="0">
                <a:solidFill>
                  <a:srgbClr val="0000CC"/>
                </a:solidFill>
              </a:rPr>
              <a:t> internet</a:t>
            </a:r>
            <a:r>
              <a:rPr lang="en-US" altLang="zh-CN" dirty="0">
                <a:solidFill>
                  <a:srgbClr val="0000CC"/>
                </a:solidFill>
              </a:rPr>
              <a:t>)</a:t>
            </a:r>
            <a:endParaRPr lang="en-US" altLang="zh-CN" dirty="0" smtClean="0">
              <a:solidFill>
                <a:srgbClr val="0000CC"/>
              </a:solidFill>
            </a:endParaRPr>
          </a:p>
          <a:p>
            <a:pPr lvl="1"/>
            <a:r>
              <a:rPr lang="zh-CN" altLang="en-US" dirty="0"/>
              <a:t>可以</a:t>
            </a:r>
            <a:r>
              <a:rPr lang="zh-CN" altLang="zh-CN" dirty="0"/>
              <a:t>通过路由器</a:t>
            </a:r>
            <a:r>
              <a:rPr lang="zh-CN" altLang="en-US" dirty="0"/>
              <a:t>把</a:t>
            </a:r>
            <a:r>
              <a:rPr lang="zh-CN" altLang="zh-CN" dirty="0"/>
              <a:t>网络互连起来，这就构成了一个覆盖范围更大的</a:t>
            </a:r>
            <a:r>
              <a:rPr lang="zh-CN" altLang="zh-CN" dirty="0" smtClean="0"/>
              <a:t>计算机网络</a:t>
            </a:r>
            <a:r>
              <a:rPr lang="zh-CN" altLang="en-US" dirty="0" smtClean="0"/>
              <a:t>，称之为</a:t>
            </a:r>
            <a:r>
              <a:rPr lang="zh-CN" altLang="zh-CN" dirty="0" smtClean="0"/>
              <a:t>互连</a:t>
            </a:r>
            <a:r>
              <a:rPr lang="zh-CN" altLang="zh-CN" dirty="0"/>
              <a:t>网。</a:t>
            </a:r>
            <a:endParaRPr lang="zh-CN" altLang="en-US" dirty="0"/>
          </a:p>
          <a:p>
            <a:pPr lvl="1"/>
            <a:r>
              <a:rPr lang="zh-CN" altLang="zh-CN" dirty="0" smtClean="0"/>
              <a:t>“网络的网络”</a:t>
            </a:r>
            <a:r>
              <a:rPr lang="en-US" altLang="zh-CN" dirty="0"/>
              <a:t>(network of networks</a:t>
            </a:r>
            <a:r>
              <a:rPr lang="en-US" altLang="zh-CN" dirty="0" smtClean="0"/>
              <a:t>)</a:t>
            </a:r>
            <a:r>
              <a:rPr lang="zh-CN" altLang="en-US" dirty="0" smtClean="0"/>
              <a:t>。</a:t>
            </a:r>
            <a:endParaRPr lang="en-US" altLang="zh-CN" dirty="0" smtClean="0"/>
          </a:p>
        </p:txBody>
      </p:sp>
    </p:spTree>
    <p:extLst>
      <p:ext uri="{BB962C8B-B14F-4D97-AF65-F5344CB8AC3E}">
        <p14:creationId xmlns:p14="http://schemas.microsoft.com/office/powerpoint/2010/main" xmlns="" val="22154806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dirty="0" smtClean="0"/>
              <a:t>1.2.1  </a:t>
            </a:r>
            <a:r>
              <a:rPr lang="zh-CN" altLang="en-US" sz="4000" dirty="0" smtClean="0"/>
              <a:t>网络的网络</a:t>
            </a:r>
            <a:endParaRPr lang="zh-CN" altLang="en-US" sz="4000" dirty="0"/>
          </a:p>
        </p:txBody>
      </p:sp>
      <p:grpSp>
        <p:nvGrpSpPr>
          <p:cNvPr id="207" name="组合 206"/>
          <p:cNvGrpSpPr/>
          <p:nvPr/>
        </p:nvGrpSpPr>
        <p:grpSpPr>
          <a:xfrm>
            <a:off x="552659" y="1196752"/>
            <a:ext cx="9152869" cy="4330933"/>
            <a:chOff x="552659" y="1196752"/>
            <a:chExt cx="9152869" cy="4330933"/>
          </a:xfrm>
        </p:grpSpPr>
        <p:grpSp>
          <p:nvGrpSpPr>
            <p:cNvPr id="177" name="组合 176"/>
            <p:cNvGrpSpPr/>
            <p:nvPr/>
          </p:nvGrpSpPr>
          <p:grpSpPr>
            <a:xfrm>
              <a:off x="2293827" y="1196752"/>
              <a:ext cx="3324001" cy="3565503"/>
              <a:chOff x="2504629" y="1635667"/>
              <a:chExt cx="2915723" cy="2907445"/>
            </a:xfrm>
          </p:grpSpPr>
          <p:sp>
            <p:nvSpPr>
              <p:cNvPr id="19" name="Text Box 1183"/>
              <p:cNvSpPr txBox="1">
                <a:spLocks noChangeArrowheads="1"/>
              </p:cNvSpPr>
              <p:nvPr/>
            </p:nvSpPr>
            <p:spPr bwMode="auto">
              <a:xfrm>
                <a:off x="3806379" y="4241945"/>
                <a:ext cx="413130" cy="30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1800" b="1" i="0" u="none" strike="noStrike" kern="0" cap="none" spc="0" normalizeH="0" baseline="0" noProof="0" dirty="0" smtClean="0">
                    <a:ln>
                      <a:noFill/>
                    </a:ln>
                    <a:solidFill>
                      <a:srgbClr val="000000"/>
                    </a:solidFill>
                    <a:effectLst/>
                    <a:uLnTx/>
                    <a:uFillTx/>
                    <a:latin typeface="Times New Roman" charset="0"/>
                    <a:ea typeface="宋体" charset="-122"/>
                  </a:rPr>
                  <a:t>(a)</a:t>
                </a:r>
              </a:p>
            </p:txBody>
          </p:sp>
          <p:grpSp>
            <p:nvGrpSpPr>
              <p:cNvPr id="21" name="Group 1282"/>
              <p:cNvGrpSpPr>
                <a:grpSpLocks/>
              </p:cNvGrpSpPr>
              <p:nvPr/>
            </p:nvGrpSpPr>
            <p:grpSpPr bwMode="auto">
              <a:xfrm>
                <a:off x="2504629" y="2111400"/>
                <a:ext cx="2741613" cy="1844675"/>
                <a:chOff x="1680" y="240"/>
                <a:chExt cx="2529" cy="1270"/>
              </a:xfrm>
            </p:grpSpPr>
            <p:sp>
              <p:nvSpPr>
                <p:cNvPr id="22" name="Oval 1283"/>
                <p:cNvSpPr>
                  <a:spLocks noChangeArrowheads="1"/>
                </p:cNvSpPr>
                <p:nvPr/>
              </p:nvSpPr>
              <p:spPr bwMode="auto">
                <a:xfrm>
                  <a:off x="2554" y="240"/>
                  <a:ext cx="1088" cy="513"/>
                </a:xfrm>
                <a:prstGeom prst="ellipse">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3" name="Oval 1284"/>
                <p:cNvSpPr>
                  <a:spLocks noChangeArrowheads="1"/>
                </p:cNvSpPr>
                <p:nvPr/>
              </p:nvSpPr>
              <p:spPr bwMode="auto">
                <a:xfrm>
                  <a:off x="1941" y="381"/>
                  <a:ext cx="827" cy="513"/>
                </a:xfrm>
                <a:prstGeom prst="ellipse">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4" name="Oval 1285"/>
                <p:cNvSpPr>
                  <a:spLocks noChangeArrowheads="1"/>
                </p:cNvSpPr>
                <p:nvPr/>
              </p:nvSpPr>
              <p:spPr bwMode="auto">
                <a:xfrm>
                  <a:off x="1680" y="702"/>
                  <a:ext cx="552" cy="411"/>
                </a:xfrm>
                <a:prstGeom prst="ellipse">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5" name="Oval 1286"/>
                <p:cNvSpPr>
                  <a:spLocks noChangeArrowheads="1"/>
                </p:cNvSpPr>
                <p:nvPr/>
              </p:nvSpPr>
              <p:spPr bwMode="auto">
                <a:xfrm>
                  <a:off x="1849" y="894"/>
                  <a:ext cx="842" cy="450"/>
                </a:xfrm>
                <a:prstGeom prst="ellipse">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6" name="Oval 1287"/>
                <p:cNvSpPr>
                  <a:spLocks noChangeArrowheads="1"/>
                </p:cNvSpPr>
                <p:nvPr/>
              </p:nvSpPr>
              <p:spPr bwMode="auto">
                <a:xfrm>
                  <a:off x="2462" y="971"/>
                  <a:ext cx="1272" cy="539"/>
                </a:xfrm>
                <a:prstGeom prst="ellipse">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7" name="Oval 1288"/>
                <p:cNvSpPr>
                  <a:spLocks noChangeArrowheads="1"/>
                </p:cNvSpPr>
                <p:nvPr/>
              </p:nvSpPr>
              <p:spPr bwMode="auto">
                <a:xfrm>
                  <a:off x="3289" y="394"/>
                  <a:ext cx="797" cy="398"/>
                </a:xfrm>
                <a:prstGeom prst="ellipse">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8" name="Oval 1289"/>
                <p:cNvSpPr>
                  <a:spLocks noChangeArrowheads="1"/>
                </p:cNvSpPr>
                <p:nvPr/>
              </p:nvSpPr>
              <p:spPr bwMode="auto">
                <a:xfrm>
                  <a:off x="3412" y="663"/>
                  <a:ext cx="797" cy="398"/>
                </a:xfrm>
                <a:prstGeom prst="ellipse">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9" name="Oval 1290"/>
                <p:cNvSpPr>
                  <a:spLocks noChangeArrowheads="1"/>
                </p:cNvSpPr>
                <p:nvPr/>
              </p:nvSpPr>
              <p:spPr bwMode="auto">
                <a:xfrm>
                  <a:off x="3335" y="753"/>
                  <a:ext cx="797" cy="668"/>
                </a:xfrm>
                <a:prstGeom prst="ellipse">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30" name="Oval 1291"/>
                <p:cNvSpPr>
                  <a:spLocks noChangeArrowheads="1"/>
                </p:cNvSpPr>
                <p:nvPr/>
              </p:nvSpPr>
              <p:spPr bwMode="auto">
                <a:xfrm>
                  <a:off x="2140" y="548"/>
                  <a:ext cx="1640" cy="667"/>
                </a:xfrm>
                <a:prstGeom prst="ellipse">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sp>
            <p:nvSpPr>
              <p:cNvPr id="31" name="Line 1503"/>
              <p:cNvSpPr>
                <a:spLocks noChangeShapeType="1"/>
              </p:cNvSpPr>
              <p:nvPr/>
            </p:nvSpPr>
            <p:spPr bwMode="auto">
              <a:xfrm flipH="1" flipV="1">
                <a:off x="4087367" y="2398738"/>
                <a:ext cx="727075" cy="9366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32" name="Text Box 1185"/>
              <p:cNvSpPr txBox="1">
                <a:spLocks noChangeArrowheads="1"/>
              </p:cNvSpPr>
              <p:nvPr/>
            </p:nvSpPr>
            <p:spPr bwMode="auto">
              <a:xfrm>
                <a:off x="2815953" y="1635667"/>
                <a:ext cx="2604399" cy="376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00"/>
                    </a:solidFill>
                    <a:effectLst/>
                    <a:uLnTx/>
                    <a:uFillTx/>
                    <a:latin typeface="Times New Roman" charset="0"/>
                    <a:ea typeface="宋体" charset="-122"/>
                  </a:rPr>
                  <a:t>计算机网络（网络）</a:t>
                </a:r>
              </a:p>
            </p:txBody>
          </p:sp>
          <p:sp>
            <p:nvSpPr>
              <p:cNvPr id="119" name="Line 1209"/>
              <p:cNvSpPr>
                <a:spLocks noChangeShapeType="1"/>
              </p:cNvSpPr>
              <p:nvPr/>
            </p:nvSpPr>
            <p:spPr bwMode="auto">
              <a:xfrm flipV="1">
                <a:off x="2936429" y="2398738"/>
                <a:ext cx="935038" cy="64928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20" name="Line 1204"/>
              <p:cNvSpPr>
                <a:spLocks noChangeShapeType="1"/>
              </p:cNvSpPr>
              <p:nvPr/>
            </p:nvSpPr>
            <p:spPr bwMode="auto">
              <a:xfrm flipV="1">
                <a:off x="3728592" y="2398738"/>
                <a:ext cx="215900" cy="108108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pic>
            <p:nvPicPr>
              <p:cNvPr id="121" name="Picture 1264"/>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91967" y="2903563"/>
                <a:ext cx="309562"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1" name="Picture 1516"/>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12692" y="3406800"/>
                <a:ext cx="309562"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2" name="Picture 1518"/>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36654" y="3263925"/>
                <a:ext cx="309563"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 name="Picture 146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20640517">
                <a:off x="3742879" y="2298725"/>
                <a:ext cx="434975" cy="255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64" name="Oval 1520"/>
              <p:cNvSpPr>
                <a:spLocks noChangeArrowheads="1"/>
              </p:cNvSpPr>
              <p:nvPr/>
            </p:nvSpPr>
            <p:spPr bwMode="auto">
              <a:xfrm>
                <a:off x="4673154" y="3195663"/>
                <a:ext cx="431800" cy="431800"/>
              </a:xfrm>
              <a:prstGeom prst="ellipse">
                <a:avLst/>
              </a:prstGeom>
              <a:noFill/>
              <a:ln w="9525">
                <a:solidFill>
                  <a:srgbClr val="000000"/>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65" name="Text Box 1523"/>
              <p:cNvSpPr txBox="1">
                <a:spLocks noChangeArrowheads="1"/>
              </p:cNvSpPr>
              <p:nvPr/>
            </p:nvSpPr>
            <p:spPr bwMode="auto">
              <a:xfrm>
                <a:off x="4160392" y="2135213"/>
                <a:ext cx="591104" cy="30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smtClean="0">
                    <a:ln>
                      <a:noFill/>
                    </a:ln>
                    <a:solidFill>
                      <a:srgbClr val="000000"/>
                    </a:solidFill>
                    <a:effectLst/>
                    <a:uLnTx/>
                    <a:uFillTx/>
                    <a:latin typeface="Times New Roman" charset="0"/>
                    <a:ea typeface="宋体" charset="-122"/>
                  </a:rPr>
                  <a:t>结点</a:t>
                </a:r>
              </a:p>
            </p:txBody>
          </p:sp>
          <p:sp>
            <p:nvSpPr>
              <p:cNvPr id="166" name="Text Box 1524"/>
              <p:cNvSpPr txBox="1">
                <a:spLocks noChangeArrowheads="1"/>
              </p:cNvSpPr>
              <p:nvPr/>
            </p:nvSpPr>
            <p:spPr bwMode="auto">
              <a:xfrm>
                <a:off x="4433442" y="2638450"/>
                <a:ext cx="591104" cy="30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smtClean="0">
                    <a:ln>
                      <a:noFill/>
                    </a:ln>
                    <a:solidFill>
                      <a:srgbClr val="000000"/>
                    </a:solidFill>
                    <a:effectLst/>
                    <a:uLnTx/>
                    <a:uFillTx/>
                    <a:latin typeface="Times New Roman" charset="0"/>
                    <a:ea typeface="宋体" charset="-122"/>
                  </a:rPr>
                  <a:t>链路</a:t>
                </a:r>
              </a:p>
            </p:txBody>
          </p:sp>
          <p:sp>
            <p:nvSpPr>
              <p:cNvPr id="167" name="Oval 1527"/>
              <p:cNvSpPr>
                <a:spLocks noChangeArrowheads="1"/>
              </p:cNvSpPr>
              <p:nvPr/>
            </p:nvSpPr>
            <p:spPr bwMode="auto">
              <a:xfrm>
                <a:off x="3746054" y="2192363"/>
                <a:ext cx="431800" cy="431800"/>
              </a:xfrm>
              <a:prstGeom prst="ellipse">
                <a:avLst/>
              </a:prstGeom>
              <a:noFill/>
              <a:ln w="9525">
                <a:solidFill>
                  <a:srgbClr val="000000"/>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68" name="Oval 1528"/>
              <p:cNvSpPr>
                <a:spLocks noChangeArrowheads="1"/>
              </p:cNvSpPr>
              <p:nvPr/>
            </p:nvSpPr>
            <p:spPr bwMode="auto">
              <a:xfrm>
                <a:off x="2742754" y="2865463"/>
                <a:ext cx="431800" cy="431800"/>
              </a:xfrm>
              <a:prstGeom prst="ellipse">
                <a:avLst/>
              </a:prstGeom>
              <a:noFill/>
              <a:ln w="9525">
                <a:solidFill>
                  <a:srgbClr val="000000"/>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69" name="Oval 1529"/>
              <p:cNvSpPr>
                <a:spLocks noChangeArrowheads="1"/>
              </p:cNvSpPr>
              <p:nvPr/>
            </p:nvSpPr>
            <p:spPr bwMode="auto">
              <a:xfrm>
                <a:off x="3453954" y="3360763"/>
                <a:ext cx="431800" cy="431800"/>
              </a:xfrm>
              <a:prstGeom prst="ellipse">
                <a:avLst/>
              </a:prstGeom>
              <a:noFill/>
              <a:ln w="9525">
                <a:solidFill>
                  <a:srgbClr val="000000"/>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grpSp>
          <p:nvGrpSpPr>
            <p:cNvPr id="178" name="组合 177"/>
            <p:cNvGrpSpPr/>
            <p:nvPr/>
          </p:nvGrpSpPr>
          <p:grpSpPr>
            <a:xfrm>
              <a:off x="5655531" y="1196753"/>
              <a:ext cx="4049997" cy="3600399"/>
              <a:chOff x="5457379" y="1564229"/>
              <a:chExt cx="3552547" cy="2935901"/>
            </a:xfrm>
          </p:grpSpPr>
          <p:grpSp>
            <p:nvGrpSpPr>
              <p:cNvPr id="5" name="Group 1504"/>
              <p:cNvGrpSpPr>
                <a:grpSpLocks/>
              </p:cNvGrpSpPr>
              <p:nvPr/>
            </p:nvGrpSpPr>
            <p:grpSpPr bwMode="auto">
              <a:xfrm>
                <a:off x="5457379" y="1966938"/>
                <a:ext cx="3527425" cy="2160587"/>
                <a:chOff x="109" y="1226"/>
                <a:chExt cx="2516" cy="1675"/>
              </a:xfrm>
            </p:grpSpPr>
            <p:grpSp>
              <p:nvGrpSpPr>
                <p:cNvPr id="6" name="Group 1505"/>
                <p:cNvGrpSpPr>
                  <a:grpSpLocks/>
                </p:cNvGrpSpPr>
                <p:nvPr/>
              </p:nvGrpSpPr>
              <p:grpSpPr bwMode="auto">
                <a:xfrm>
                  <a:off x="109" y="1226"/>
                  <a:ext cx="2516" cy="1675"/>
                  <a:chOff x="109" y="1226"/>
                  <a:chExt cx="2516" cy="1675"/>
                </a:xfrm>
              </p:grpSpPr>
              <p:grpSp>
                <p:nvGrpSpPr>
                  <p:cNvPr id="8" name="Group 1506"/>
                  <p:cNvGrpSpPr>
                    <a:grpSpLocks/>
                  </p:cNvGrpSpPr>
                  <p:nvPr/>
                </p:nvGrpSpPr>
                <p:grpSpPr bwMode="auto">
                  <a:xfrm>
                    <a:off x="109" y="1226"/>
                    <a:ext cx="2516" cy="1675"/>
                    <a:chOff x="109" y="1226"/>
                    <a:chExt cx="2516" cy="1675"/>
                  </a:xfrm>
                </p:grpSpPr>
                <p:sp>
                  <p:nvSpPr>
                    <p:cNvPr id="10" name="Oval 1507"/>
                    <p:cNvSpPr>
                      <a:spLocks noChangeArrowheads="1"/>
                    </p:cNvSpPr>
                    <p:nvPr/>
                  </p:nvSpPr>
                  <p:spPr bwMode="auto">
                    <a:xfrm>
                      <a:off x="1749" y="1896"/>
                      <a:ext cx="876" cy="829"/>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 name="Oval 1508"/>
                    <p:cNvSpPr>
                      <a:spLocks noChangeArrowheads="1"/>
                    </p:cNvSpPr>
                    <p:nvPr/>
                  </p:nvSpPr>
                  <p:spPr bwMode="auto">
                    <a:xfrm>
                      <a:off x="109" y="1632"/>
                      <a:ext cx="859" cy="831"/>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2" name="Oval 1509"/>
                    <p:cNvSpPr>
                      <a:spLocks noChangeArrowheads="1"/>
                    </p:cNvSpPr>
                    <p:nvPr/>
                  </p:nvSpPr>
                  <p:spPr bwMode="auto">
                    <a:xfrm>
                      <a:off x="1612" y="1341"/>
                      <a:ext cx="874" cy="802"/>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 name="Oval 1510"/>
                    <p:cNvSpPr>
                      <a:spLocks noChangeArrowheads="1"/>
                    </p:cNvSpPr>
                    <p:nvPr/>
                  </p:nvSpPr>
                  <p:spPr bwMode="auto">
                    <a:xfrm>
                      <a:off x="1152" y="2055"/>
                      <a:ext cx="875" cy="846"/>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4" name="Oval 1511"/>
                    <p:cNvSpPr>
                      <a:spLocks noChangeArrowheads="1"/>
                    </p:cNvSpPr>
                    <p:nvPr/>
                  </p:nvSpPr>
                  <p:spPr bwMode="auto">
                    <a:xfrm>
                      <a:off x="400" y="1982"/>
                      <a:ext cx="874" cy="802"/>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5" name="Oval 1512"/>
                    <p:cNvSpPr>
                      <a:spLocks noChangeArrowheads="1"/>
                    </p:cNvSpPr>
                    <p:nvPr/>
                  </p:nvSpPr>
                  <p:spPr bwMode="auto">
                    <a:xfrm>
                      <a:off x="1075" y="1226"/>
                      <a:ext cx="859" cy="829"/>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6" name="Oval 1513"/>
                    <p:cNvSpPr>
                      <a:spLocks noChangeArrowheads="1"/>
                    </p:cNvSpPr>
                    <p:nvPr/>
                  </p:nvSpPr>
                  <p:spPr bwMode="auto">
                    <a:xfrm>
                      <a:off x="523" y="1226"/>
                      <a:ext cx="859" cy="799"/>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sp>
                <p:nvSpPr>
                  <p:cNvPr id="9" name="Oval 1514"/>
                  <p:cNvSpPr>
                    <a:spLocks noChangeArrowheads="1"/>
                  </p:cNvSpPr>
                  <p:nvPr/>
                </p:nvSpPr>
                <p:spPr bwMode="auto">
                  <a:xfrm>
                    <a:off x="339" y="1414"/>
                    <a:ext cx="2085" cy="1152"/>
                  </a:xfrm>
                  <a:prstGeom prst="ellipse">
                    <a:avLst/>
                  </a:prstGeom>
                  <a:solidFill>
                    <a:srgbClr val="DDDDDD"/>
                  </a:solidFill>
                  <a:ln>
                    <a:noFill/>
                  </a:ln>
                  <a:extLst>
                    <a:ext uri="{91240B29-F687-4F45-9708-019B960494DF}">
                      <a14:hiddenLine xmlns:a14="http://schemas.microsoft.com/office/drawing/2010/main" xmlns="" w="9525">
                        <a:solidFill>
                          <a:srgbClr val="000000"/>
                        </a:solidFill>
                        <a:prstDash val="dash"/>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sp>
              <p:nvSpPr>
                <p:cNvPr id="7" name="Freeform 1515"/>
                <p:cNvSpPr>
                  <a:spLocks/>
                </p:cNvSpPr>
                <p:nvPr/>
              </p:nvSpPr>
              <p:spPr bwMode="auto">
                <a:xfrm>
                  <a:off x="348" y="2192"/>
                  <a:ext cx="126" cy="224"/>
                </a:xfrm>
                <a:custGeom>
                  <a:avLst/>
                  <a:gdLst>
                    <a:gd name="T0" fmla="*/ 68 w 126"/>
                    <a:gd name="T1" fmla="*/ 0 h 224"/>
                    <a:gd name="T2" fmla="*/ 92 w 126"/>
                    <a:gd name="T3" fmla="*/ 24 h 224"/>
                    <a:gd name="T4" fmla="*/ 116 w 126"/>
                    <a:gd name="T5" fmla="*/ 40 h 224"/>
                    <a:gd name="T6" fmla="*/ 76 w 126"/>
                    <a:gd name="T7" fmla="*/ 216 h 224"/>
                    <a:gd name="T8" fmla="*/ 52 w 126"/>
                    <a:gd name="T9" fmla="*/ 224 h 224"/>
                    <a:gd name="T10" fmla="*/ 36 w 126"/>
                    <a:gd name="T11" fmla="*/ 128 h 224"/>
                    <a:gd name="T12" fmla="*/ 68 w 126"/>
                    <a:gd name="T13" fmla="*/ 0 h 224"/>
                    <a:gd name="T14" fmla="*/ 0 60000 65536"/>
                    <a:gd name="T15" fmla="*/ 0 60000 65536"/>
                    <a:gd name="T16" fmla="*/ 0 60000 65536"/>
                    <a:gd name="T17" fmla="*/ 0 60000 65536"/>
                    <a:gd name="T18" fmla="*/ 0 60000 65536"/>
                    <a:gd name="T19" fmla="*/ 0 60000 65536"/>
                    <a:gd name="T20" fmla="*/ 0 60000 65536"/>
                    <a:gd name="T21" fmla="*/ 0 w 126"/>
                    <a:gd name="T22" fmla="*/ 0 h 224"/>
                    <a:gd name="T23" fmla="*/ 126 w 126"/>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224">
                      <a:moveTo>
                        <a:pt x="68" y="0"/>
                      </a:moveTo>
                      <a:cubicBezTo>
                        <a:pt x="76" y="8"/>
                        <a:pt x="83" y="17"/>
                        <a:pt x="92" y="24"/>
                      </a:cubicBezTo>
                      <a:cubicBezTo>
                        <a:pt x="99" y="30"/>
                        <a:pt x="114" y="31"/>
                        <a:pt x="116" y="40"/>
                      </a:cubicBezTo>
                      <a:cubicBezTo>
                        <a:pt x="126" y="99"/>
                        <a:pt x="94" y="162"/>
                        <a:pt x="76" y="216"/>
                      </a:cubicBezTo>
                      <a:cubicBezTo>
                        <a:pt x="73" y="224"/>
                        <a:pt x="60" y="221"/>
                        <a:pt x="52" y="224"/>
                      </a:cubicBezTo>
                      <a:cubicBezTo>
                        <a:pt x="0" y="207"/>
                        <a:pt x="22" y="170"/>
                        <a:pt x="36" y="128"/>
                      </a:cubicBezTo>
                      <a:cubicBezTo>
                        <a:pt x="41" y="74"/>
                        <a:pt x="32" y="36"/>
                        <a:pt x="68" y="0"/>
                      </a:cubicBezTo>
                      <a:close/>
                    </a:path>
                  </a:pathLst>
                </a:cu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sp>
            <p:nvSpPr>
              <p:cNvPr id="17" name="Line 1481"/>
              <p:cNvSpPr>
                <a:spLocks noChangeShapeType="1"/>
              </p:cNvSpPr>
              <p:nvPr/>
            </p:nvSpPr>
            <p:spPr bwMode="auto">
              <a:xfrm flipH="1">
                <a:off x="7184579" y="3119463"/>
                <a:ext cx="71438" cy="576262"/>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8" name="Line 1480"/>
              <p:cNvSpPr>
                <a:spLocks noChangeShapeType="1"/>
              </p:cNvSpPr>
              <p:nvPr/>
            </p:nvSpPr>
            <p:spPr bwMode="auto">
              <a:xfrm flipH="1" flipV="1">
                <a:off x="6740079" y="2824188"/>
                <a:ext cx="444500" cy="2238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0" name="Text Box 1184"/>
              <p:cNvSpPr txBox="1">
                <a:spLocks noChangeArrowheads="1"/>
              </p:cNvSpPr>
              <p:nvPr/>
            </p:nvSpPr>
            <p:spPr bwMode="auto">
              <a:xfrm>
                <a:off x="7267129" y="4198963"/>
                <a:ext cx="424800" cy="30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1800" b="1" i="0" u="none" strike="noStrike" kern="0" cap="none" spc="0" normalizeH="0" baseline="0" noProof="0" smtClean="0">
                    <a:ln>
                      <a:noFill/>
                    </a:ln>
                    <a:solidFill>
                      <a:srgbClr val="000000"/>
                    </a:solidFill>
                    <a:effectLst/>
                    <a:uLnTx/>
                    <a:uFillTx/>
                    <a:latin typeface="Times New Roman" charset="0"/>
                    <a:ea typeface="宋体" charset="-122"/>
                  </a:rPr>
                  <a:t>(b)</a:t>
                </a:r>
              </a:p>
            </p:txBody>
          </p:sp>
          <p:sp>
            <p:nvSpPr>
              <p:cNvPr id="33" name="Line 1296"/>
              <p:cNvSpPr>
                <a:spLocks noChangeShapeType="1"/>
              </p:cNvSpPr>
              <p:nvPr/>
            </p:nvSpPr>
            <p:spPr bwMode="auto">
              <a:xfrm flipH="1" flipV="1">
                <a:off x="6527354" y="3578250"/>
                <a:ext cx="1162050" cy="18891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34" name="Line 1297"/>
              <p:cNvSpPr>
                <a:spLocks noChangeShapeType="1"/>
              </p:cNvSpPr>
              <p:nvPr/>
            </p:nvSpPr>
            <p:spPr bwMode="auto">
              <a:xfrm flipV="1">
                <a:off x="6752779" y="2255863"/>
                <a:ext cx="358775" cy="714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35" name="Text Box 1318"/>
              <p:cNvSpPr txBox="1">
                <a:spLocks noChangeArrowheads="1"/>
              </p:cNvSpPr>
              <p:nvPr/>
            </p:nvSpPr>
            <p:spPr bwMode="auto">
              <a:xfrm>
                <a:off x="5911578" y="1564229"/>
                <a:ext cx="2875778" cy="376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00"/>
                    </a:solidFill>
                    <a:effectLst/>
                    <a:uLnTx/>
                    <a:uFillTx/>
                    <a:latin typeface="Times New Roman" charset="0"/>
                    <a:ea typeface="宋体" charset="-122"/>
                  </a:rPr>
                  <a:t>互连网（网络的网络）</a:t>
                </a:r>
              </a:p>
            </p:txBody>
          </p:sp>
          <p:sp>
            <p:nvSpPr>
              <p:cNvPr id="36" name="Line 1440"/>
              <p:cNvSpPr>
                <a:spLocks noChangeShapeType="1"/>
              </p:cNvSpPr>
              <p:nvPr/>
            </p:nvSpPr>
            <p:spPr bwMode="auto">
              <a:xfrm flipH="1">
                <a:off x="6105079" y="2832125"/>
                <a:ext cx="647700" cy="714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37" name="Line 1443"/>
              <p:cNvSpPr>
                <a:spLocks noChangeShapeType="1"/>
              </p:cNvSpPr>
              <p:nvPr/>
            </p:nvSpPr>
            <p:spPr bwMode="auto">
              <a:xfrm>
                <a:off x="7400479" y="2255863"/>
                <a:ext cx="431800" cy="14287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38" name="Line 1444"/>
              <p:cNvSpPr>
                <a:spLocks noChangeShapeType="1"/>
              </p:cNvSpPr>
              <p:nvPr/>
            </p:nvSpPr>
            <p:spPr bwMode="auto">
              <a:xfrm>
                <a:off x="7976742" y="2471763"/>
                <a:ext cx="647700" cy="64770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39" name="Line 1446"/>
              <p:cNvSpPr>
                <a:spLocks noChangeShapeType="1"/>
              </p:cNvSpPr>
              <p:nvPr/>
            </p:nvSpPr>
            <p:spPr bwMode="auto">
              <a:xfrm flipH="1">
                <a:off x="7832279" y="2543200"/>
                <a:ext cx="73025" cy="43180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40" name="Line 1447"/>
              <p:cNvSpPr>
                <a:spLocks noChangeShapeType="1"/>
              </p:cNvSpPr>
              <p:nvPr/>
            </p:nvSpPr>
            <p:spPr bwMode="auto">
              <a:xfrm flipV="1">
                <a:off x="6740079" y="2471763"/>
                <a:ext cx="949325" cy="3381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41" name="Line 1448"/>
              <p:cNvSpPr>
                <a:spLocks noChangeShapeType="1"/>
              </p:cNvSpPr>
              <p:nvPr/>
            </p:nvSpPr>
            <p:spPr bwMode="auto">
              <a:xfrm>
                <a:off x="6536879" y="2398738"/>
                <a:ext cx="144463" cy="43180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42" name="Line 1449"/>
              <p:cNvSpPr>
                <a:spLocks noChangeShapeType="1"/>
              </p:cNvSpPr>
              <p:nvPr/>
            </p:nvSpPr>
            <p:spPr bwMode="auto">
              <a:xfrm flipV="1">
                <a:off x="7257604" y="3048025"/>
                <a:ext cx="503238" cy="14287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43" name="Line 1452"/>
              <p:cNvSpPr>
                <a:spLocks noChangeShapeType="1"/>
              </p:cNvSpPr>
              <p:nvPr/>
            </p:nvSpPr>
            <p:spPr bwMode="auto">
              <a:xfrm>
                <a:off x="7905304" y="3048025"/>
                <a:ext cx="647700" cy="714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44" name="Line 1453"/>
              <p:cNvSpPr>
                <a:spLocks noChangeShapeType="1"/>
              </p:cNvSpPr>
              <p:nvPr/>
            </p:nvSpPr>
            <p:spPr bwMode="auto">
              <a:xfrm flipH="1">
                <a:off x="6446392" y="2940075"/>
                <a:ext cx="215900" cy="5032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45" name="Line 1456"/>
              <p:cNvSpPr>
                <a:spLocks noChangeShapeType="1"/>
              </p:cNvSpPr>
              <p:nvPr/>
            </p:nvSpPr>
            <p:spPr bwMode="auto">
              <a:xfrm>
                <a:off x="7832279" y="3119463"/>
                <a:ext cx="0" cy="5032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nvGrpSpPr>
              <p:cNvPr id="46" name="Group 1320"/>
              <p:cNvGrpSpPr>
                <a:grpSpLocks/>
              </p:cNvGrpSpPr>
              <p:nvPr/>
            </p:nvGrpSpPr>
            <p:grpSpPr bwMode="auto">
              <a:xfrm>
                <a:off x="6176517" y="2182838"/>
                <a:ext cx="647700" cy="360362"/>
                <a:chOff x="2949" y="196"/>
                <a:chExt cx="941" cy="598"/>
              </a:xfrm>
            </p:grpSpPr>
            <p:sp>
              <p:nvSpPr>
                <p:cNvPr id="47" name="Oval 1321"/>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48" name="Oval 1322"/>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49" name="Oval 1323"/>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0" name="Oval 1324"/>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1" name="Oval 1325"/>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2" name="Oval 1326"/>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3" name="Oval 1327"/>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4" name="Oval 1328"/>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5" name="Freeform 1329"/>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6" name="Freeform 1330"/>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7" name="Freeform 1331"/>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grpSp>
            <p:nvGrpSpPr>
              <p:cNvPr id="58" name="Group 1344"/>
              <p:cNvGrpSpPr>
                <a:grpSpLocks/>
              </p:cNvGrpSpPr>
              <p:nvPr/>
            </p:nvGrpSpPr>
            <p:grpSpPr bwMode="auto">
              <a:xfrm>
                <a:off x="7616379" y="2182838"/>
                <a:ext cx="647700" cy="503237"/>
                <a:chOff x="2949" y="196"/>
                <a:chExt cx="941" cy="598"/>
              </a:xfrm>
            </p:grpSpPr>
            <p:sp>
              <p:nvSpPr>
                <p:cNvPr id="59" name="Oval 1345"/>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0" name="Oval 1346"/>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1" name="Oval 1347"/>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2" name="Oval 1348"/>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3" name="Oval 1349"/>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4" name="Oval 1350"/>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5" name="Oval 1351"/>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6" name="Oval 1352"/>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7" name="Freeform 1353"/>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8" name="Freeform 1354"/>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9" name="Freeform 1355"/>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grpSp>
            <p:nvGrpSpPr>
              <p:cNvPr id="70" name="Group 1356"/>
              <p:cNvGrpSpPr>
                <a:grpSpLocks/>
              </p:cNvGrpSpPr>
              <p:nvPr/>
            </p:nvGrpSpPr>
            <p:grpSpPr bwMode="auto">
              <a:xfrm rot="-1072061">
                <a:off x="5562154" y="2732113"/>
                <a:ext cx="673100" cy="430212"/>
                <a:chOff x="2949" y="196"/>
                <a:chExt cx="941" cy="598"/>
              </a:xfrm>
            </p:grpSpPr>
            <p:sp>
              <p:nvSpPr>
                <p:cNvPr id="71" name="Oval 1357"/>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2" name="Oval 1358"/>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3" name="Oval 1359"/>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4" name="Oval 1360"/>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5" name="Oval 1361"/>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6" name="Oval 1362"/>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7" name="Oval 1363"/>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8" name="Oval 1364"/>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9" name="Freeform 1365"/>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0" name="Freeform 1366"/>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1" name="Freeform 1367"/>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grpSp>
            <p:nvGrpSpPr>
              <p:cNvPr id="82" name="Group 1428"/>
              <p:cNvGrpSpPr>
                <a:grpSpLocks/>
              </p:cNvGrpSpPr>
              <p:nvPr/>
            </p:nvGrpSpPr>
            <p:grpSpPr bwMode="auto">
              <a:xfrm rot="-854928">
                <a:off x="6014592" y="3344888"/>
                <a:ext cx="574675" cy="503237"/>
                <a:chOff x="2949" y="196"/>
                <a:chExt cx="941" cy="598"/>
              </a:xfrm>
            </p:grpSpPr>
            <p:sp>
              <p:nvSpPr>
                <p:cNvPr id="83" name="Oval 1429"/>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4" name="Oval 1430"/>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5" name="Oval 1431"/>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6" name="Oval 1432"/>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7" name="Oval 1433"/>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8" name="Oval 1434"/>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9" name="Oval 1435"/>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0" name="Oval 1436"/>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1" name="Freeform 143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2" name="Freeform 143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3" name="Freeform 143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sp>
            <p:nvSpPr>
              <p:cNvPr id="94" name="Line 1445"/>
              <p:cNvSpPr>
                <a:spLocks noChangeShapeType="1"/>
              </p:cNvSpPr>
              <p:nvPr/>
            </p:nvSpPr>
            <p:spPr bwMode="auto">
              <a:xfrm flipH="1">
                <a:off x="7905304" y="3190900"/>
                <a:ext cx="719138" cy="5048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nvGrpSpPr>
              <p:cNvPr id="95" name="Group 1404"/>
              <p:cNvGrpSpPr>
                <a:grpSpLocks/>
              </p:cNvGrpSpPr>
              <p:nvPr/>
            </p:nvGrpSpPr>
            <p:grpSpPr bwMode="auto">
              <a:xfrm rot="-666782">
                <a:off x="7621142" y="3468713"/>
                <a:ext cx="536575" cy="427037"/>
                <a:chOff x="2949" y="196"/>
                <a:chExt cx="941" cy="598"/>
              </a:xfrm>
            </p:grpSpPr>
            <p:sp>
              <p:nvSpPr>
                <p:cNvPr id="96" name="Oval 1405"/>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7" name="Oval 1406"/>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8" name="Oval 1407"/>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9" name="Oval 1408"/>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0" name="Oval 1409"/>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1" name="Oval 1410"/>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2" name="Oval 1411"/>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3" name="Oval 1412"/>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4" name="Freeform 1413"/>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5" name="Freeform 1414"/>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6" name="Freeform 1415"/>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grpSp>
            <p:nvGrpSpPr>
              <p:cNvPr id="107" name="Group 1416"/>
              <p:cNvGrpSpPr>
                <a:grpSpLocks/>
              </p:cNvGrpSpPr>
              <p:nvPr/>
            </p:nvGrpSpPr>
            <p:grpSpPr bwMode="auto">
              <a:xfrm rot="282232">
                <a:off x="8408542" y="2979763"/>
                <a:ext cx="565150" cy="360362"/>
                <a:chOff x="2949" y="196"/>
                <a:chExt cx="941" cy="598"/>
              </a:xfrm>
            </p:grpSpPr>
            <p:sp>
              <p:nvSpPr>
                <p:cNvPr id="108" name="Oval 1417"/>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9" name="Oval 1418"/>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0" name="Oval 1419"/>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1" name="Oval 1420"/>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2" name="Oval 1421"/>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3" name="Oval 1422"/>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4" name="Oval 1423"/>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5" name="Oval 1424"/>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6" name="Freeform 1425"/>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7" name="Freeform 1426"/>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8" name="Freeform 1427"/>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pic>
            <p:nvPicPr>
              <p:cNvPr id="123" name="Picture 1462"/>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65442" y="2711475"/>
                <a:ext cx="4191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pic>
            <p:nvPicPr>
              <p:cNvPr id="124" name="Picture 1463"/>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968679" y="3622700"/>
                <a:ext cx="4191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pic>
            <p:nvPicPr>
              <p:cNvPr id="125" name="Picture 1464"/>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16379" y="2903563"/>
                <a:ext cx="4191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pic>
            <p:nvPicPr>
              <p:cNvPr id="126" name="Picture 146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121204" y="2687663"/>
                <a:ext cx="4191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pic>
            <p:nvPicPr>
              <p:cNvPr id="127" name="Picture 1466"/>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40117" y="2111400"/>
                <a:ext cx="4191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pic>
            <p:nvPicPr>
              <p:cNvPr id="128" name="Picture 1467"/>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116442" y="3302025"/>
                <a:ext cx="4191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grpSp>
            <p:nvGrpSpPr>
              <p:cNvPr id="129" name="Group 1468"/>
              <p:cNvGrpSpPr>
                <a:grpSpLocks/>
              </p:cNvGrpSpPr>
              <p:nvPr/>
            </p:nvGrpSpPr>
            <p:grpSpPr bwMode="auto">
              <a:xfrm rot="-666782">
                <a:off x="6938517" y="2909913"/>
                <a:ext cx="636587" cy="492125"/>
                <a:chOff x="2949" y="196"/>
                <a:chExt cx="941" cy="598"/>
              </a:xfrm>
            </p:grpSpPr>
            <p:sp>
              <p:nvSpPr>
                <p:cNvPr id="130" name="Oval 1469"/>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1" name="Oval 1470"/>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2" name="Oval 1471"/>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3" name="Oval 1472"/>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4" name="Oval 1473"/>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5" name="Oval 1474"/>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6" name="Oval 1475"/>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7" name="Oval 1476"/>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8" name="Freeform 147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9" name="Freeform 147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40" name="Freeform 147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sp>
            <p:nvSpPr>
              <p:cNvPr id="170" name="Text Box 1524"/>
              <p:cNvSpPr txBox="1">
                <a:spLocks noChangeArrowheads="1"/>
              </p:cNvSpPr>
              <p:nvPr/>
            </p:nvSpPr>
            <p:spPr bwMode="auto">
              <a:xfrm>
                <a:off x="6966063" y="3024602"/>
                <a:ext cx="591104" cy="30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charset="0"/>
                    <a:ea typeface="宋体" charset="-122"/>
                  </a:rPr>
                  <a:t>网络</a:t>
                </a:r>
              </a:p>
            </p:txBody>
          </p:sp>
          <p:sp>
            <p:nvSpPr>
              <p:cNvPr id="171" name="Text Box 1524"/>
              <p:cNvSpPr txBox="1">
                <a:spLocks noChangeArrowheads="1"/>
              </p:cNvSpPr>
              <p:nvPr/>
            </p:nvSpPr>
            <p:spPr bwMode="auto">
              <a:xfrm>
                <a:off x="8418822" y="3000902"/>
                <a:ext cx="591104" cy="30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charset="0"/>
                    <a:ea typeface="宋体" charset="-122"/>
                  </a:rPr>
                  <a:t>网络</a:t>
                </a:r>
              </a:p>
            </p:txBody>
          </p:sp>
          <p:sp>
            <p:nvSpPr>
              <p:cNvPr id="172" name="Text Box 1524"/>
              <p:cNvSpPr txBox="1">
                <a:spLocks noChangeArrowheads="1"/>
              </p:cNvSpPr>
              <p:nvPr/>
            </p:nvSpPr>
            <p:spPr bwMode="auto">
              <a:xfrm>
                <a:off x="6045510" y="3435628"/>
                <a:ext cx="591104" cy="30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charset="0"/>
                    <a:ea typeface="宋体" charset="-122"/>
                  </a:rPr>
                  <a:t>网络</a:t>
                </a:r>
              </a:p>
            </p:txBody>
          </p:sp>
          <p:sp>
            <p:nvSpPr>
              <p:cNvPr id="173" name="Text Box 1524"/>
              <p:cNvSpPr txBox="1">
                <a:spLocks noChangeArrowheads="1"/>
              </p:cNvSpPr>
              <p:nvPr/>
            </p:nvSpPr>
            <p:spPr bwMode="auto">
              <a:xfrm>
                <a:off x="7675872" y="2253045"/>
                <a:ext cx="591104" cy="30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smtClean="0">
                    <a:ln>
                      <a:noFill/>
                    </a:ln>
                    <a:solidFill>
                      <a:srgbClr val="000000"/>
                    </a:solidFill>
                    <a:effectLst/>
                    <a:uLnTx/>
                    <a:uFillTx/>
                    <a:latin typeface="Times New Roman" charset="0"/>
                    <a:ea typeface="宋体" charset="-122"/>
                  </a:rPr>
                  <a:t>网络</a:t>
                </a:r>
              </a:p>
            </p:txBody>
          </p:sp>
          <p:sp>
            <p:nvSpPr>
              <p:cNvPr id="174" name="Text Box 1524"/>
              <p:cNvSpPr txBox="1">
                <a:spLocks noChangeArrowheads="1"/>
              </p:cNvSpPr>
              <p:nvPr/>
            </p:nvSpPr>
            <p:spPr bwMode="auto">
              <a:xfrm>
                <a:off x="5631172" y="2809511"/>
                <a:ext cx="591104" cy="30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smtClean="0">
                    <a:ln>
                      <a:noFill/>
                    </a:ln>
                    <a:solidFill>
                      <a:srgbClr val="000000"/>
                    </a:solidFill>
                    <a:effectLst/>
                    <a:uLnTx/>
                    <a:uFillTx/>
                    <a:latin typeface="Times New Roman" charset="0"/>
                    <a:ea typeface="宋体" charset="-122"/>
                  </a:rPr>
                  <a:t>网络</a:t>
                </a:r>
              </a:p>
            </p:txBody>
          </p:sp>
          <p:sp>
            <p:nvSpPr>
              <p:cNvPr id="175" name="Text Box 1524"/>
              <p:cNvSpPr txBox="1">
                <a:spLocks noChangeArrowheads="1"/>
              </p:cNvSpPr>
              <p:nvPr/>
            </p:nvSpPr>
            <p:spPr bwMode="auto">
              <a:xfrm>
                <a:off x="6208101" y="2202550"/>
                <a:ext cx="591104" cy="30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charset="0"/>
                    <a:ea typeface="宋体" charset="-122"/>
                  </a:rPr>
                  <a:t>网络</a:t>
                </a:r>
              </a:p>
            </p:txBody>
          </p:sp>
          <p:sp>
            <p:nvSpPr>
              <p:cNvPr id="176" name="Text Box 1524"/>
              <p:cNvSpPr txBox="1">
                <a:spLocks noChangeArrowheads="1"/>
              </p:cNvSpPr>
              <p:nvPr/>
            </p:nvSpPr>
            <p:spPr bwMode="auto">
              <a:xfrm>
                <a:off x="7629835" y="3527809"/>
                <a:ext cx="591104" cy="30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smtClean="0">
                    <a:ln>
                      <a:noFill/>
                    </a:ln>
                    <a:solidFill>
                      <a:srgbClr val="000000"/>
                    </a:solidFill>
                    <a:effectLst/>
                    <a:uLnTx/>
                    <a:uFillTx/>
                    <a:latin typeface="Times New Roman" charset="0"/>
                    <a:ea typeface="宋体" charset="-122"/>
                  </a:rPr>
                  <a:t>网络</a:t>
                </a:r>
              </a:p>
            </p:txBody>
          </p:sp>
        </p:grpSp>
        <p:sp>
          <p:nvSpPr>
            <p:cNvPr id="179" name="矩形 178"/>
            <p:cNvSpPr/>
            <p:nvPr/>
          </p:nvSpPr>
          <p:spPr>
            <a:xfrm>
              <a:off x="552659" y="5066020"/>
              <a:ext cx="9143458" cy="461665"/>
            </a:xfrm>
            <a:prstGeom prst="rect">
              <a:avLst/>
            </a:prstGeom>
          </p:spPr>
          <p:txBody>
            <a:bodyPr wrap="square">
              <a:spAutoFit/>
            </a:bodyPr>
            <a:lstStyle/>
            <a:p>
              <a:pPr algn="ctr"/>
              <a:r>
                <a:rPr lang="en-US" altLang="zh-CN" sz="2400" b="1" dirty="0" smtClean="0">
                  <a:latin typeface="+mn-lt"/>
                  <a:ea typeface="黑体" pitchFamily="2" charset="-122"/>
                </a:rPr>
                <a:t>  </a:t>
              </a:r>
              <a:r>
                <a:rPr lang="zh-CN" altLang="zh-CN" sz="2400" b="1" dirty="0">
                  <a:latin typeface="+mn-lt"/>
                  <a:ea typeface="黑体" pitchFamily="2" charset="-122"/>
                </a:rPr>
                <a:t>简单的</a:t>
              </a:r>
              <a:r>
                <a:rPr lang="zh-CN" altLang="zh-CN" sz="2400" b="1" dirty="0" smtClean="0">
                  <a:latin typeface="+mn-lt"/>
                  <a:ea typeface="黑体" pitchFamily="2" charset="-122"/>
                </a:rPr>
                <a:t>网络</a:t>
              </a:r>
              <a:r>
                <a:rPr lang="en-US" altLang="zh-CN" sz="2400" b="1" dirty="0" smtClean="0">
                  <a:latin typeface="+mn-lt"/>
                  <a:ea typeface="黑体" pitchFamily="2" charset="-122"/>
                </a:rPr>
                <a:t> (a) </a:t>
              </a:r>
              <a:r>
                <a:rPr lang="zh-CN" altLang="zh-CN" sz="2400" b="1" dirty="0" smtClean="0">
                  <a:latin typeface="+mn-lt"/>
                  <a:ea typeface="黑体" pitchFamily="2" charset="-122"/>
                </a:rPr>
                <a:t>和</a:t>
              </a:r>
              <a:r>
                <a:rPr lang="en-US" altLang="zh-CN" sz="2400" b="1" dirty="0" smtClean="0">
                  <a:latin typeface="+mn-lt"/>
                  <a:ea typeface="黑体" pitchFamily="2" charset="-122"/>
                </a:rPr>
                <a:t> </a:t>
              </a:r>
              <a:r>
                <a:rPr lang="zh-CN" altLang="zh-CN" sz="2400" b="1" dirty="0" smtClean="0">
                  <a:latin typeface="+mn-lt"/>
                  <a:ea typeface="黑体" pitchFamily="2" charset="-122"/>
                </a:rPr>
                <a:t>由</a:t>
              </a:r>
              <a:r>
                <a:rPr lang="zh-CN" altLang="zh-CN" sz="2400" b="1" dirty="0">
                  <a:latin typeface="+mn-lt"/>
                  <a:ea typeface="黑体" pitchFamily="2" charset="-122"/>
                </a:rPr>
                <a:t>网络构成的互连</a:t>
              </a:r>
              <a:r>
                <a:rPr lang="zh-CN" altLang="zh-CN" sz="2400" b="1" dirty="0" smtClean="0">
                  <a:latin typeface="+mn-lt"/>
                  <a:ea typeface="黑体" pitchFamily="2" charset="-122"/>
                </a:rPr>
                <a:t>网</a:t>
              </a:r>
              <a:r>
                <a:rPr lang="en-US" altLang="zh-CN" sz="2400" b="1" dirty="0" smtClean="0">
                  <a:latin typeface="+mn-lt"/>
                  <a:ea typeface="黑体" pitchFamily="2" charset="-122"/>
                </a:rPr>
                <a:t> (</a:t>
              </a:r>
              <a:r>
                <a:rPr lang="en-US" altLang="zh-CN" sz="2400" b="1" dirty="0">
                  <a:latin typeface="+mn-lt"/>
                  <a:ea typeface="黑体" pitchFamily="2" charset="-122"/>
                </a:rPr>
                <a:t>b)</a:t>
              </a:r>
              <a:endParaRPr lang="zh-CN" altLang="en-US" sz="2400" b="1" dirty="0">
                <a:latin typeface="+mn-lt"/>
                <a:ea typeface="黑体" pitchFamily="2" charset="-122"/>
              </a:endParaRPr>
            </a:p>
          </p:txBody>
        </p:sp>
        <p:grpSp>
          <p:nvGrpSpPr>
            <p:cNvPr id="205" name="组合 204"/>
            <p:cNvGrpSpPr/>
            <p:nvPr/>
          </p:nvGrpSpPr>
          <p:grpSpPr>
            <a:xfrm>
              <a:off x="560512" y="1798370"/>
              <a:ext cx="1436144" cy="2278702"/>
              <a:chOff x="609451" y="1582346"/>
              <a:chExt cx="1436144" cy="2278702"/>
            </a:xfrm>
          </p:grpSpPr>
          <p:sp>
            <p:nvSpPr>
              <p:cNvPr id="183" name="Text Box 1271"/>
              <p:cNvSpPr txBox="1">
                <a:spLocks noChangeArrowheads="1"/>
              </p:cNvSpPr>
              <p:nvPr/>
            </p:nvSpPr>
            <p:spPr bwMode="auto">
              <a:xfrm>
                <a:off x="1113507" y="3380505"/>
                <a:ext cx="5982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eaLnBrk="1" hangingPunct="1"/>
                <a:r>
                  <a:rPr lang="zh-CN" altLang="en-US" sz="1600" b="1"/>
                  <a:t>网络</a:t>
                </a:r>
              </a:p>
            </p:txBody>
          </p:sp>
          <p:sp>
            <p:nvSpPr>
              <p:cNvPr id="184" name="Text Box 1482"/>
              <p:cNvSpPr txBox="1">
                <a:spLocks noChangeArrowheads="1"/>
              </p:cNvSpPr>
              <p:nvPr/>
            </p:nvSpPr>
            <p:spPr bwMode="auto">
              <a:xfrm>
                <a:off x="1021269" y="1724374"/>
                <a:ext cx="432758" cy="322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eaLnBrk="1" hangingPunct="1"/>
                <a:r>
                  <a:rPr lang="zh-CN" altLang="en-US" sz="1600" dirty="0"/>
                  <a:t>图例</a:t>
                </a:r>
              </a:p>
            </p:txBody>
          </p:sp>
          <p:pic>
            <p:nvPicPr>
              <p:cNvPr id="185" name="Picture 1483"/>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2340" y="2161239"/>
                <a:ext cx="214052" cy="295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6" name="Text Box 1484"/>
              <p:cNvSpPr txBox="1">
                <a:spLocks noChangeArrowheads="1"/>
              </p:cNvSpPr>
              <p:nvPr/>
            </p:nvSpPr>
            <p:spPr bwMode="auto">
              <a:xfrm>
                <a:off x="1113507" y="2161239"/>
                <a:ext cx="80502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eaLnBrk="1" hangingPunct="1"/>
                <a:r>
                  <a:rPr lang="zh-CN" altLang="en-US" sz="1600" b="1" dirty="0"/>
                  <a:t>计算机</a:t>
                </a:r>
              </a:p>
            </p:txBody>
          </p:sp>
          <p:pic>
            <p:nvPicPr>
              <p:cNvPr id="187" name="Picture 148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20640517">
                <a:off x="718804" y="2599627"/>
                <a:ext cx="422288" cy="3257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88" name="Text Box 1486"/>
              <p:cNvSpPr txBox="1">
                <a:spLocks noChangeArrowheads="1"/>
              </p:cNvSpPr>
              <p:nvPr/>
            </p:nvSpPr>
            <p:spPr bwMode="auto">
              <a:xfrm>
                <a:off x="1113507" y="2567662"/>
                <a:ext cx="80502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eaLnBrk="1" hangingPunct="1"/>
                <a:r>
                  <a:rPr lang="zh-CN" altLang="en-US" sz="1600" b="1"/>
                  <a:t>集线器</a:t>
                </a:r>
              </a:p>
            </p:txBody>
          </p:sp>
          <p:pic>
            <p:nvPicPr>
              <p:cNvPr id="189" name="Picture 1487"/>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93257" y="3036493"/>
                <a:ext cx="253605" cy="1841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sp>
            <p:nvSpPr>
              <p:cNvPr id="190" name="Text Box 1488"/>
              <p:cNvSpPr txBox="1">
                <a:spLocks noChangeArrowheads="1"/>
              </p:cNvSpPr>
              <p:nvPr/>
            </p:nvSpPr>
            <p:spPr bwMode="auto">
              <a:xfrm>
                <a:off x="1113507" y="2974083"/>
                <a:ext cx="80502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eaLnBrk="1" hangingPunct="1"/>
                <a:r>
                  <a:rPr lang="zh-CN" altLang="en-US" sz="1600" b="1"/>
                  <a:t>路由器</a:t>
                </a:r>
              </a:p>
            </p:txBody>
          </p:sp>
          <p:grpSp>
            <p:nvGrpSpPr>
              <p:cNvPr id="191" name="Group 1489"/>
              <p:cNvGrpSpPr>
                <a:grpSpLocks/>
              </p:cNvGrpSpPr>
              <p:nvPr/>
            </p:nvGrpSpPr>
            <p:grpSpPr bwMode="auto">
              <a:xfrm rot="20745072">
                <a:off x="767663" y="3375938"/>
                <a:ext cx="325732" cy="328791"/>
                <a:chOff x="2949" y="196"/>
                <a:chExt cx="941" cy="598"/>
              </a:xfrm>
            </p:grpSpPr>
            <p:sp>
              <p:nvSpPr>
                <p:cNvPr id="192" name="Oval 1490"/>
                <p:cNvSpPr>
                  <a:spLocks noChangeArrowheads="1"/>
                </p:cNvSpPr>
                <p:nvPr/>
              </p:nvSpPr>
              <p:spPr bwMode="auto">
                <a:xfrm>
                  <a:off x="3168" y="196"/>
                  <a:ext cx="407" cy="162"/>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193" name="Oval 1491"/>
                <p:cNvSpPr>
                  <a:spLocks noChangeArrowheads="1"/>
                </p:cNvSpPr>
                <p:nvPr/>
              </p:nvSpPr>
              <p:spPr bwMode="auto">
                <a:xfrm rot="900000">
                  <a:off x="3512" y="252"/>
                  <a:ext cx="275" cy="131"/>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194" name="Oval 1492"/>
                <p:cNvSpPr>
                  <a:spLocks noChangeArrowheads="1"/>
                </p:cNvSpPr>
                <p:nvPr/>
              </p:nvSpPr>
              <p:spPr bwMode="auto">
                <a:xfrm rot="1500000">
                  <a:off x="3650" y="385"/>
                  <a:ext cx="240" cy="153"/>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195" name="Oval 1493"/>
                <p:cNvSpPr>
                  <a:spLocks noChangeArrowheads="1"/>
                </p:cNvSpPr>
                <p:nvPr/>
              </p:nvSpPr>
              <p:spPr bwMode="auto">
                <a:xfrm rot="-1560000">
                  <a:off x="3573" y="537"/>
                  <a:ext cx="291" cy="189"/>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196" name="Oval 1494"/>
                <p:cNvSpPr>
                  <a:spLocks noChangeArrowheads="1"/>
                </p:cNvSpPr>
                <p:nvPr/>
              </p:nvSpPr>
              <p:spPr bwMode="auto">
                <a:xfrm>
                  <a:off x="3216" y="555"/>
                  <a:ext cx="471" cy="239"/>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197" name="Oval 1495"/>
                <p:cNvSpPr>
                  <a:spLocks noChangeArrowheads="1"/>
                </p:cNvSpPr>
                <p:nvPr/>
              </p:nvSpPr>
              <p:spPr bwMode="auto">
                <a:xfrm rot="1080000">
                  <a:off x="3023" y="555"/>
                  <a:ext cx="265"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198" name="Oval 1496"/>
                <p:cNvSpPr>
                  <a:spLocks noChangeArrowheads="1"/>
                </p:cNvSpPr>
                <p:nvPr/>
              </p:nvSpPr>
              <p:spPr bwMode="auto">
                <a:xfrm>
                  <a:off x="2949" y="432"/>
                  <a:ext cx="217"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199" name="Oval 1497"/>
                <p:cNvSpPr>
                  <a:spLocks noChangeArrowheads="1"/>
                </p:cNvSpPr>
                <p:nvPr/>
              </p:nvSpPr>
              <p:spPr bwMode="auto">
                <a:xfrm rot="-1860000">
                  <a:off x="2984" y="310"/>
                  <a:ext cx="295"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200" name="Freeform 1498"/>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sp>
              <p:nvSpPr>
                <p:cNvPr id="201" name="Freeform 1499"/>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sp>
              <p:nvSpPr>
                <p:cNvPr id="202" name="Freeform 1500"/>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grpSp>
          <p:sp>
            <p:nvSpPr>
              <p:cNvPr id="203" name="Rectangle 1501"/>
              <p:cNvSpPr>
                <a:spLocks noChangeArrowheads="1"/>
              </p:cNvSpPr>
              <p:nvPr/>
            </p:nvSpPr>
            <p:spPr bwMode="auto">
              <a:xfrm>
                <a:off x="609451" y="1582346"/>
                <a:ext cx="1436144" cy="2278702"/>
              </a:xfrm>
              <a:prstGeom prst="rect">
                <a:avLst/>
              </a:prstGeom>
              <a:noFill/>
              <a:ln w="76200" cmpd="tri">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b="1" dirty="0">
                  <a:latin typeface="黑体" pitchFamily="2" charset="-122"/>
                  <a:ea typeface="黑体" pitchFamily="2" charset="-122"/>
                </a:endParaRPr>
              </a:p>
            </p:txBody>
          </p:sp>
        </p:grpSp>
      </p:grpSp>
    </p:spTree>
    <p:extLst>
      <p:ext uri="{BB962C8B-B14F-4D97-AF65-F5344CB8AC3E}">
        <p14:creationId xmlns:p14="http://schemas.microsoft.com/office/powerpoint/2010/main" xmlns="" val="30533318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ctr"/>
            <a:r>
              <a:rPr lang="zh-CN" altLang="en-US" dirty="0"/>
              <a:t>请注意名词“结点”</a:t>
            </a:r>
          </a:p>
        </p:txBody>
      </p:sp>
      <p:sp>
        <p:nvSpPr>
          <p:cNvPr id="32771" name="Rectangle 3"/>
          <p:cNvSpPr>
            <a:spLocks noGrp="1" noChangeArrowheads="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a:t>在网络中， </a:t>
            </a:r>
            <a:r>
              <a:rPr lang="en-US" altLang="zh-CN" dirty="0"/>
              <a:t>node </a:t>
            </a:r>
            <a:r>
              <a:rPr lang="zh-CN" altLang="en-US" dirty="0"/>
              <a:t>的标准译名是“</a:t>
            </a:r>
            <a:r>
              <a:rPr lang="zh-CN" altLang="en-US" dirty="0">
                <a:solidFill>
                  <a:srgbClr val="FF0000"/>
                </a:solidFill>
              </a:rPr>
              <a:t>结点</a:t>
            </a:r>
            <a:r>
              <a:rPr lang="zh-CN" altLang="en-US" dirty="0"/>
              <a:t>”而不是“</a:t>
            </a:r>
            <a:r>
              <a:rPr lang="zh-CN" altLang="en-US" dirty="0">
                <a:solidFill>
                  <a:srgbClr val="0000CC"/>
                </a:solidFill>
              </a:rPr>
              <a:t>节点</a:t>
            </a:r>
            <a:r>
              <a:rPr lang="zh-CN" altLang="en-US" dirty="0"/>
              <a:t>”。</a:t>
            </a:r>
          </a:p>
          <a:p>
            <a:r>
              <a:rPr lang="zh-CN" altLang="en-US" dirty="0"/>
              <a:t>虽然 </a:t>
            </a:r>
            <a:r>
              <a:rPr lang="en-US" altLang="zh-CN" dirty="0"/>
              <a:t>node </a:t>
            </a:r>
            <a:r>
              <a:rPr lang="zh-CN" altLang="en-US" dirty="0"/>
              <a:t>有时也可译为“节点”，但这是指像天线上的驻波的节点，这种节点很像竹竿上的“节”。</a:t>
            </a:r>
          </a:p>
          <a:p>
            <a:r>
              <a:rPr lang="zh-CN" altLang="en-US" dirty="0"/>
              <a:t>数据结构的</a:t>
            </a:r>
            <a:r>
              <a:rPr lang="zh-CN" altLang="en-US" dirty="0" smtClean="0"/>
              <a:t>树 </a:t>
            </a:r>
            <a:r>
              <a:rPr lang="en-US" altLang="zh-CN" dirty="0" smtClean="0"/>
              <a:t>(</a:t>
            </a:r>
            <a:r>
              <a:rPr lang="en-US" altLang="zh-CN" dirty="0"/>
              <a:t>tree</a:t>
            </a:r>
            <a:r>
              <a:rPr lang="en-US" altLang="zh-CN" dirty="0" smtClean="0"/>
              <a:t>) </a:t>
            </a:r>
            <a:r>
              <a:rPr lang="zh-CN" altLang="en-US" dirty="0" smtClean="0"/>
              <a:t>中</a:t>
            </a:r>
            <a:r>
              <a:rPr lang="zh-CN" altLang="en-US" dirty="0"/>
              <a:t>的 </a:t>
            </a:r>
            <a:r>
              <a:rPr lang="en-US" altLang="zh-CN" dirty="0"/>
              <a:t>node </a:t>
            </a:r>
            <a:r>
              <a:rPr lang="zh-CN" altLang="en-US" dirty="0"/>
              <a:t>应当译为“节点”。</a:t>
            </a:r>
          </a:p>
        </p:txBody>
      </p:sp>
    </p:spTree>
    <p:extLst>
      <p:ext uri="{BB962C8B-B14F-4D97-AF65-F5344CB8AC3E}">
        <p14:creationId xmlns:p14="http://schemas.microsoft.com/office/powerpoint/2010/main" xmlns="" val="7677252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ctr"/>
            <a:r>
              <a:rPr lang="zh-CN" altLang="en-US" dirty="0" smtClean="0"/>
              <a:t>关于“云”</a:t>
            </a:r>
            <a:endParaRPr lang="zh-CN" altLang="en-US" dirty="0"/>
          </a:p>
        </p:txBody>
      </p:sp>
      <p:sp>
        <p:nvSpPr>
          <p:cNvPr id="32771" name="Rectangle 3"/>
          <p:cNvSpPr>
            <a:spLocks noGrp="1" noChangeArrowheads="1"/>
          </p:cNvSpPr>
          <p:nvPr>
            <p:ph type="body" sz="half" idx="1"/>
          </p:nvPr>
        </p:nvSpPr>
        <p:spPr>
          <a:xfrm>
            <a:off x="495300" y="1196752"/>
            <a:ext cx="4745732" cy="4934173"/>
          </a:xfrm>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100000"/>
              </a:lnSpc>
            </a:pPr>
            <a:r>
              <a:rPr lang="zh-CN" altLang="zh-CN" sz="2800" dirty="0" smtClean="0"/>
              <a:t>当使用</a:t>
            </a:r>
            <a:r>
              <a:rPr lang="zh-CN" altLang="zh-CN" sz="2800" dirty="0"/>
              <a:t>一</a:t>
            </a:r>
            <a:r>
              <a:rPr lang="zh-CN" altLang="zh-CN" sz="2800" dirty="0" smtClean="0"/>
              <a:t>朵</a:t>
            </a:r>
            <a:r>
              <a:rPr lang="zh-CN" altLang="en-US" sz="2800" dirty="0" smtClean="0"/>
              <a:t>“</a:t>
            </a:r>
            <a:r>
              <a:rPr lang="zh-CN" altLang="zh-CN" sz="2800" dirty="0" smtClean="0"/>
              <a:t>云</a:t>
            </a:r>
            <a:r>
              <a:rPr lang="zh-CN" altLang="en-US" sz="2800" dirty="0" smtClean="0"/>
              <a:t>”</a:t>
            </a:r>
            <a:r>
              <a:rPr lang="zh-CN" altLang="zh-CN" sz="2800" dirty="0" smtClean="0"/>
              <a:t>来</a:t>
            </a:r>
            <a:r>
              <a:rPr lang="zh-CN" altLang="zh-CN" sz="2800" dirty="0"/>
              <a:t>表示网络时，可能会有两种不同的</a:t>
            </a:r>
            <a:r>
              <a:rPr lang="zh-CN" altLang="zh-CN" sz="2800" dirty="0" smtClean="0"/>
              <a:t>情况</a:t>
            </a:r>
            <a:r>
              <a:rPr lang="zh-CN" altLang="en-US" sz="2800" dirty="0" smtClean="0"/>
              <a:t>：</a:t>
            </a:r>
            <a:endParaRPr lang="en-US" altLang="zh-CN" sz="2800" dirty="0" smtClean="0"/>
          </a:p>
          <a:p>
            <a:pPr marL="360363" indent="-360363">
              <a:lnSpc>
                <a:spcPct val="100000"/>
              </a:lnSpc>
              <a:buClr>
                <a:srgbClr val="C00000"/>
              </a:buClr>
              <a:buSzPct val="90000"/>
              <a:buFont typeface="+mj-lt"/>
              <a:buAutoNum type="arabicPeriod"/>
            </a:pPr>
            <a:r>
              <a:rPr lang="zh-CN" altLang="zh-CN" sz="2800" dirty="0" smtClean="0"/>
              <a:t>云</a:t>
            </a:r>
            <a:r>
              <a:rPr lang="zh-CN" altLang="zh-CN" sz="2800" dirty="0"/>
              <a:t>表示的网络已经包含了和网络相连的</a:t>
            </a:r>
            <a:r>
              <a:rPr lang="zh-CN" altLang="zh-CN" sz="2800" dirty="0" smtClean="0"/>
              <a:t>计算机</a:t>
            </a:r>
            <a:r>
              <a:rPr lang="zh-CN" altLang="en-US" sz="2800" dirty="0" smtClean="0"/>
              <a:t>。</a:t>
            </a:r>
            <a:endParaRPr lang="en-US" altLang="zh-CN" sz="2800" dirty="0" smtClean="0"/>
          </a:p>
          <a:p>
            <a:pPr marL="360363" indent="-360363">
              <a:lnSpc>
                <a:spcPct val="100000"/>
              </a:lnSpc>
              <a:buClr>
                <a:srgbClr val="C00000"/>
              </a:buClr>
              <a:buSzPct val="90000"/>
              <a:buFont typeface="+mj-lt"/>
              <a:buAutoNum type="arabicPeriod"/>
            </a:pPr>
            <a:r>
              <a:rPr lang="zh-CN" altLang="zh-CN" sz="2800" dirty="0"/>
              <a:t>云表示</a:t>
            </a:r>
            <a:r>
              <a:rPr lang="zh-CN" altLang="zh-CN" sz="2800" dirty="0" smtClean="0"/>
              <a:t>的</a:t>
            </a:r>
            <a:r>
              <a:rPr lang="zh-CN" altLang="en-US" sz="2800" dirty="0" smtClean="0"/>
              <a:t>网络</a:t>
            </a:r>
            <a:r>
              <a:rPr lang="zh-CN" altLang="zh-CN" sz="2800" dirty="0" smtClean="0"/>
              <a:t>里面</a:t>
            </a:r>
            <a:r>
              <a:rPr lang="zh-CN" altLang="zh-CN" sz="2800" dirty="0"/>
              <a:t>就只剩下许多路由器和连接这些路由器的</a:t>
            </a:r>
            <a:r>
              <a:rPr lang="zh-CN" altLang="zh-CN" sz="2800" dirty="0" smtClean="0"/>
              <a:t>链路</a:t>
            </a:r>
            <a:r>
              <a:rPr lang="zh-CN" altLang="en-US" sz="2800" dirty="0" smtClean="0"/>
              <a:t>，</a:t>
            </a:r>
            <a:r>
              <a:rPr lang="zh-CN" altLang="zh-CN" sz="2800" dirty="0"/>
              <a:t>把有关的计算机画在云的</a:t>
            </a:r>
            <a:r>
              <a:rPr lang="zh-CN" altLang="zh-CN" sz="2800" dirty="0" smtClean="0"/>
              <a:t>外面</a:t>
            </a:r>
            <a:r>
              <a:rPr lang="zh-CN" altLang="en-US" sz="2800" dirty="0" smtClean="0"/>
              <a:t>。</a:t>
            </a:r>
            <a:r>
              <a:rPr lang="zh-CN" altLang="zh-CN" sz="2800" dirty="0" smtClean="0">
                <a:solidFill>
                  <a:srgbClr val="0000CC"/>
                </a:solidFill>
              </a:rPr>
              <a:t>习惯</a:t>
            </a:r>
            <a:r>
              <a:rPr lang="zh-CN" altLang="zh-CN" sz="2800" dirty="0">
                <a:solidFill>
                  <a:srgbClr val="0000CC"/>
                </a:solidFill>
              </a:rPr>
              <a:t>上，与网络相连的计算机常称为</a:t>
            </a:r>
            <a:r>
              <a:rPr lang="zh-CN" altLang="zh-CN" sz="2800" dirty="0" smtClean="0">
                <a:solidFill>
                  <a:srgbClr val="FF0000"/>
                </a:solidFill>
              </a:rPr>
              <a:t>主机</a:t>
            </a:r>
            <a:r>
              <a:rPr lang="en-US" altLang="zh-CN" sz="2800" dirty="0" smtClean="0">
                <a:solidFill>
                  <a:srgbClr val="FF0000"/>
                </a:solidFill>
              </a:rPr>
              <a:t> </a:t>
            </a:r>
            <a:r>
              <a:rPr lang="en-US" altLang="zh-CN" sz="2800" dirty="0" smtClean="0">
                <a:solidFill>
                  <a:srgbClr val="0000CC"/>
                </a:solidFill>
              </a:rPr>
              <a:t>(</a:t>
            </a:r>
            <a:r>
              <a:rPr lang="en-US" altLang="zh-CN" sz="2800" dirty="0">
                <a:solidFill>
                  <a:srgbClr val="0000CC"/>
                </a:solidFill>
              </a:rPr>
              <a:t>host</a:t>
            </a:r>
            <a:r>
              <a:rPr lang="en-US" altLang="zh-CN" sz="2800" dirty="0" smtClean="0">
                <a:solidFill>
                  <a:srgbClr val="0000CC"/>
                </a:solidFill>
              </a:rPr>
              <a:t>)</a:t>
            </a:r>
            <a:r>
              <a:rPr lang="zh-CN" altLang="en-US" sz="2800" dirty="0" smtClean="0">
                <a:solidFill>
                  <a:srgbClr val="0000CC"/>
                </a:solidFill>
              </a:rPr>
              <a:t>。</a:t>
            </a:r>
            <a:endParaRPr lang="zh-CN" altLang="en-US" sz="2800" dirty="0">
              <a:solidFill>
                <a:srgbClr val="0000CC"/>
              </a:solidFill>
            </a:endParaRPr>
          </a:p>
        </p:txBody>
      </p:sp>
      <p:grpSp>
        <p:nvGrpSpPr>
          <p:cNvPr id="23" name="组合 22"/>
          <p:cNvGrpSpPr/>
          <p:nvPr/>
        </p:nvGrpSpPr>
        <p:grpSpPr>
          <a:xfrm>
            <a:off x="5385048" y="1887215"/>
            <a:ext cx="4305002" cy="3774033"/>
            <a:chOff x="5385048" y="1844824"/>
            <a:chExt cx="4305002" cy="3774033"/>
          </a:xfrm>
        </p:grpSpPr>
        <p:grpSp>
          <p:nvGrpSpPr>
            <p:cNvPr id="4" name="组合 3"/>
            <p:cNvGrpSpPr/>
            <p:nvPr/>
          </p:nvGrpSpPr>
          <p:grpSpPr>
            <a:xfrm>
              <a:off x="5385048" y="1844824"/>
              <a:ext cx="4305002" cy="2946676"/>
              <a:chOff x="5600998" y="2477535"/>
              <a:chExt cx="3892550" cy="2601997"/>
            </a:xfrm>
          </p:grpSpPr>
          <p:sp>
            <p:nvSpPr>
              <p:cNvPr id="6" name="Line 1280"/>
              <p:cNvSpPr>
                <a:spLocks noChangeShapeType="1"/>
              </p:cNvSpPr>
              <p:nvPr/>
            </p:nvSpPr>
            <p:spPr bwMode="auto">
              <a:xfrm flipH="1" flipV="1">
                <a:off x="5685135" y="3412657"/>
                <a:ext cx="1068388" cy="20796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latin typeface="+mn-lt"/>
                  <a:ea typeface="黑体" pitchFamily="2" charset="-122"/>
                </a:endParaRPr>
              </a:p>
            </p:txBody>
          </p:sp>
          <p:sp>
            <p:nvSpPr>
              <p:cNvPr id="7" name="Line 1269"/>
              <p:cNvSpPr>
                <a:spLocks noChangeShapeType="1"/>
              </p:cNvSpPr>
              <p:nvPr/>
            </p:nvSpPr>
            <p:spPr bwMode="auto">
              <a:xfrm flipH="1">
                <a:off x="8553748" y="3692057"/>
                <a:ext cx="685800"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latin typeface="+mn-lt"/>
                  <a:ea typeface="黑体" pitchFamily="2" charset="-122"/>
                </a:endParaRPr>
              </a:p>
            </p:txBody>
          </p:sp>
          <p:sp>
            <p:nvSpPr>
              <p:cNvPr id="8" name="Line 1206"/>
              <p:cNvSpPr>
                <a:spLocks noChangeShapeType="1"/>
              </p:cNvSpPr>
              <p:nvPr/>
            </p:nvSpPr>
            <p:spPr bwMode="auto">
              <a:xfrm flipH="1">
                <a:off x="8048923" y="2899895"/>
                <a:ext cx="360362" cy="43180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latin typeface="+mn-lt"/>
                  <a:ea typeface="黑体" pitchFamily="2" charset="-122"/>
                </a:endParaRPr>
              </a:p>
            </p:txBody>
          </p:sp>
          <p:sp>
            <p:nvSpPr>
              <p:cNvPr id="9" name="Line 1205"/>
              <p:cNvSpPr>
                <a:spLocks noChangeShapeType="1"/>
              </p:cNvSpPr>
              <p:nvPr/>
            </p:nvSpPr>
            <p:spPr bwMode="auto">
              <a:xfrm flipH="1" flipV="1">
                <a:off x="7977485" y="4268320"/>
                <a:ext cx="381000" cy="45720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latin typeface="+mn-lt"/>
                  <a:ea typeface="黑体" pitchFamily="2" charset="-122"/>
                </a:endParaRPr>
              </a:p>
            </p:txBody>
          </p:sp>
          <p:sp>
            <p:nvSpPr>
              <p:cNvPr id="10" name="Line 1209"/>
              <p:cNvSpPr>
                <a:spLocks noChangeShapeType="1"/>
              </p:cNvSpPr>
              <p:nvPr/>
            </p:nvSpPr>
            <p:spPr bwMode="auto">
              <a:xfrm>
                <a:off x="6753523" y="2899895"/>
                <a:ext cx="287337" cy="50482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latin typeface="+mn-lt"/>
                  <a:ea typeface="黑体" pitchFamily="2" charset="-122"/>
                </a:endParaRPr>
              </a:p>
            </p:txBody>
          </p:sp>
          <p:sp>
            <p:nvSpPr>
              <p:cNvPr id="11" name="Line 1204"/>
              <p:cNvSpPr>
                <a:spLocks noChangeShapeType="1"/>
              </p:cNvSpPr>
              <p:nvPr/>
            </p:nvSpPr>
            <p:spPr bwMode="auto">
              <a:xfrm flipV="1">
                <a:off x="6896398" y="4196882"/>
                <a:ext cx="144462" cy="528638"/>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latin typeface="+mn-lt"/>
                  <a:ea typeface="黑体" pitchFamily="2" charset="-122"/>
                </a:endParaRPr>
              </a:p>
            </p:txBody>
          </p:sp>
          <p:sp>
            <p:nvSpPr>
              <p:cNvPr id="12" name="Line 1237"/>
              <p:cNvSpPr>
                <a:spLocks noChangeShapeType="1"/>
              </p:cNvSpPr>
              <p:nvPr/>
            </p:nvSpPr>
            <p:spPr bwMode="auto">
              <a:xfrm flipV="1">
                <a:off x="6142335" y="4022257"/>
                <a:ext cx="533400" cy="30480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latin typeface="+mn-lt"/>
                  <a:ea typeface="黑体" pitchFamily="2" charset="-122"/>
                </a:endParaRPr>
              </a:p>
            </p:txBody>
          </p:sp>
          <p:pic>
            <p:nvPicPr>
              <p:cNvPr id="13" name="Picture 1263"/>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264823" y="2612557"/>
                <a:ext cx="436562"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264"/>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532860" y="2612557"/>
                <a:ext cx="436563"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26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056985" y="3331695"/>
                <a:ext cx="436563"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266"/>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193385" y="4628682"/>
                <a:ext cx="436563"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1267"/>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80498" y="4628682"/>
                <a:ext cx="436562"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268"/>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37535" y="4022257"/>
                <a:ext cx="436563"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Text Box 1271"/>
              <p:cNvSpPr txBox="1">
                <a:spLocks noChangeArrowheads="1"/>
              </p:cNvSpPr>
              <p:nvPr/>
            </p:nvSpPr>
            <p:spPr bwMode="auto">
              <a:xfrm>
                <a:off x="6958038" y="2477535"/>
                <a:ext cx="726451" cy="407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00"/>
                    </a:solidFill>
                    <a:effectLst/>
                    <a:uLnTx/>
                    <a:uFillTx/>
                    <a:latin typeface="+mn-lt"/>
                    <a:ea typeface="黑体" pitchFamily="2" charset="-122"/>
                  </a:rPr>
                  <a:t>主机</a:t>
                </a:r>
              </a:p>
            </p:txBody>
          </p:sp>
          <p:pic>
            <p:nvPicPr>
              <p:cNvPr id="20" name="Picture 1279"/>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600998" y="3188820"/>
                <a:ext cx="436562"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1" name="Object 1461"/>
              <p:cNvGraphicFramePr>
                <a:graphicFrameLocks noChangeAspect="1"/>
              </p:cNvGraphicFramePr>
              <p:nvPr>
                <p:extLst>
                  <p:ext uri="{D42A27DB-BD31-4B8C-83A1-F6EECF244321}">
                    <p14:modId xmlns:p14="http://schemas.microsoft.com/office/powerpoint/2010/main" xmlns="" val="1016199795"/>
                  </p:ext>
                </p:extLst>
              </p:nvPr>
            </p:nvGraphicFramePr>
            <p:xfrm>
              <a:off x="6393118" y="3045136"/>
              <a:ext cx="2447367" cy="1727026"/>
            </p:xfrm>
            <a:graphic>
              <a:graphicData uri="http://schemas.openxmlformats.org/presentationml/2006/ole">
                <p:oleObj spid="_x0000_s9221" name="Visio" r:id="rId5" imgW="1689885" imgH="964337" progId="">
                  <p:embed/>
                </p:oleObj>
              </a:graphicData>
            </a:graphic>
          </p:graphicFrame>
          <p:sp>
            <p:nvSpPr>
              <p:cNvPr id="22" name="Text Box 1185"/>
              <p:cNvSpPr txBox="1">
                <a:spLocks noChangeArrowheads="1"/>
              </p:cNvSpPr>
              <p:nvPr/>
            </p:nvSpPr>
            <p:spPr bwMode="auto">
              <a:xfrm>
                <a:off x="7060027" y="3631297"/>
                <a:ext cx="1145334" cy="4620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mn-lt"/>
                    <a:ea typeface="黑体" pitchFamily="2" charset="-122"/>
                  </a:rPr>
                  <a:t>互连网</a:t>
                </a:r>
              </a:p>
            </p:txBody>
          </p:sp>
        </p:grpSp>
        <p:sp>
          <p:nvSpPr>
            <p:cNvPr id="5" name="矩形 4"/>
            <p:cNvSpPr/>
            <p:nvPr/>
          </p:nvSpPr>
          <p:spPr>
            <a:xfrm>
              <a:off x="5915514" y="5157192"/>
              <a:ext cx="3448380" cy="461665"/>
            </a:xfrm>
            <a:prstGeom prst="rect">
              <a:avLst/>
            </a:prstGeom>
          </p:spPr>
          <p:txBody>
            <a:bodyPr wrap="none">
              <a:spAutoFit/>
            </a:bodyPr>
            <a:lstStyle/>
            <a:p>
              <a:pPr algn="ctr"/>
              <a:r>
                <a:rPr lang="en-US" altLang="zh-CN" sz="2400" b="1" dirty="0" smtClean="0">
                  <a:latin typeface="+mn-lt"/>
                  <a:ea typeface="黑体" pitchFamily="2" charset="-122"/>
                </a:rPr>
                <a:t> </a:t>
              </a:r>
              <a:r>
                <a:rPr lang="zh-CN" altLang="zh-CN" sz="2400" b="1" dirty="0">
                  <a:latin typeface="+mn-lt"/>
                  <a:ea typeface="黑体" pitchFamily="2" charset="-122"/>
                </a:rPr>
                <a:t>互连网与所连接的主机</a:t>
              </a:r>
              <a:endParaRPr lang="zh-CN" altLang="en-US" sz="2400" b="1" dirty="0">
                <a:latin typeface="+mn-lt"/>
                <a:ea typeface="黑体" pitchFamily="2" charset="-122"/>
              </a:endParaRPr>
            </a:p>
          </p:txBody>
        </p:sp>
      </p:grpSp>
    </p:spTree>
    <p:extLst>
      <p:ext uri="{BB962C8B-B14F-4D97-AF65-F5344CB8AC3E}">
        <p14:creationId xmlns:p14="http://schemas.microsoft.com/office/powerpoint/2010/main" xmlns="" val="7856198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algn="ctr"/>
            <a:r>
              <a:rPr lang="zh-CN" altLang="en-US" dirty="0"/>
              <a:t>基本概念要清楚</a:t>
            </a:r>
          </a:p>
        </p:txBody>
      </p:sp>
      <p:sp>
        <p:nvSpPr>
          <p:cNvPr id="6" name="内容占位符 5"/>
          <p:cNvSpPr>
            <a:spLocks noGrp="1"/>
          </p:cNvSpPr>
          <p:nvPr>
            <p:ph idx="1"/>
          </p:nvPr>
        </p:nvSpPr>
        <p:spPr/>
        <p:txBody>
          <a:bodyPr/>
          <a:lstStyle/>
          <a:p>
            <a:r>
              <a:rPr lang="zh-CN" altLang="zh-CN" dirty="0">
                <a:solidFill>
                  <a:srgbClr val="FF0000"/>
                </a:solidFill>
              </a:rPr>
              <a:t>网络</a:t>
            </a:r>
            <a:r>
              <a:rPr lang="zh-CN" altLang="zh-CN" dirty="0"/>
              <a:t>把许多计算机连接在</a:t>
            </a:r>
            <a:r>
              <a:rPr lang="zh-CN" altLang="zh-CN" dirty="0" smtClean="0"/>
              <a:t>一起</a:t>
            </a:r>
            <a:r>
              <a:rPr lang="zh-CN" altLang="en-US" dirty="0" smtClean="0"/>
              <a:t>。</a:t>
            </a:r>
            <a:endParaRPr lang="en-US" altLang="zh-CN" dirty="0" smtClean="0"/>
          </a:p>
          <a:p>
            <a:r>
              <a:rPr lang="zh-CN" altLang="zh-CN" dirty="0" smtClean="0">
                <a:solidFill>
                  <a:srgbClr val="FF0000"/>
                </a:solidFill>
              </a:rPr>
              <a:t>互连</a:t>
            </a:r>
            <a:r>
              <a:rPr lang="zh-CN" altLang="zh-CN" dirty="0">
                <a:solidFill>
                  <a:srgbClr val="FF0000"/>
                </a:solidFill>
              </a:rPr>
              <a:t>网</a:t>
            </a:r>
            <a:r>
              <a:rPr lang="zh-CN" altLang="zh-CN" dirty="0"/>
              <a:t>则把许多网络通过路由器连接在</a:t>
            </a:r>
            <a:r>
              <a:rPr lang="zh-CN" altLang="zh-CN" dirty="0" smtClean="0"/>
              <a:t>一起</a:t>
            </a:r>
            <a:r>
              <a:rPr lang="zh-CN" altLang="en-US" dirty="0"/>
              <a:t>。</a:t>
            </a:r>
            <a:endParaRPr lang="en-US" altLang="zh-CN" dirty="0" smtClean="0"/>
          </a:p>
          <a:p>
            <a:r>
              <a:rPr lang="zh-CN" altLang="zh-CN" dirty="0" smtClean="0"/>
              <a:t>与</a:t>
            </a:r>
            <a:r>
              <a:rPr lang="zh-CN" altLang="zh-CN" dirty="0"/>
              <a:t>网络相连的计算机常称为</a:t>
            </a:r>
            <a:r>
              <a:rPr lang="zh-CN" altLang="zh-CN" dirty="0" smtClean="0">
                <a:solidFill>
                  <a:srgbClr val="0000CC"/>
                </a:solidFill>
              </a:rPr>
              <a:t>主机</a:t>
            </a:r>
            <a:r>
              <a:rPr lang="zh-CN" altLang="en-US" dirty="0" smtClean="0"/>
              <a:t>。</a:t>
            </a:r>
            <a:endParaRPr lang="zh-CN" altLang="en-US" dirty="0"/>
          </a:p>
        </p:txBody>
      </p:sp>
      <p:grpSp>
        <p:nvGrpSpPr>
          <p:cNvPr id="178" name="组合 177"/>
          <p:cNvGrpSpPr/>
          <p:nvPr/>
        </p:nvGrpSpPr>
        <p:grpSpPr>
          <a:xfrm>
            <a:off x="1496616" y="3068960"/>
            <a:ext cx="7848871" cy="3143460"/>
            <a:chOff x="1496616" y="3068960"/>
            <a:chExt cx="7848871" cy="3143460"/>
          </a:xfrm>
        </p:grpSpPr>
        <p:grpSp>
          <p:nvGrpSpPr>
            <p:cNvPr id="176" name="组合 175"/>
            <p:cNvGrpSpPr/>
            <p:nvPr/>
          </p:nvGrpSpPr>
          <p:grpSpPr>
            <a:xfrm>
              <a:off x="1496616" y="3068960"/>
              <a:ext cx="5625654" cy="3143460"/>
              <a:chOff x="2068165" y="2996953"/>
              <a:chExt cx="5625654" cy="3143460"/>
            </a:xfrm>
          </p:grpSpPr>
          <p:grpSp>
            <p:nvGrpSpPr>
              <p:cNvPr id="8" name="Group 1504"/>
              <p:cNvGrpSpPr>
                <a:grpSpLocks/>
              </p:cNvGrpSpPr>
              <p:nvPr/>
            </p:nvGrpSpPr>
            <p:grpSpPr bwMode="auto">
              <a:xfrm>
                <a:off x="2775211" y="3490809"/>
                <a:ext cx="4021357" cy="2649604"/>
                <a:chOff x="109" y="1226"/>
                <a:chExt cx="2516" cy="1675"/>
              </a:xfrm>
            </p:grpSpPr>
            <p:grpSp>
              <p:nvGrpSpPr>
                <p:cNvPr id="123" name="Group 1505"/>
                <p:cNvGrpSpPr>
                  <a:grpSpLocks/>
                </p:cNvGrpSpPr>
                <p:nvPr/>
              </p:nvGrpSpPr>
              <p:grpSpPr bwMode="auto">
                <a:xfrm>
                  <a:off x="109" y="1226"/>
                  <a:ext cx="2516" cy="1675"/>
                  <a:chOff x="109" y="1226"/>
                  <a:chExt cx="2516" cy="1675"/>
                </a:xfrm>
              </p:grpSpPr>
              <p:grpSp>
                <p:nvGrpSpPr>
                  <p:cNvPr id="125" name="Group 1506"/>
                  <p:cNvGrpSpPr>
                    <a:grpSpLocks/>
                  </p:cNvGrpSpPr>
                  <p:nvPr/>
                </p:nvGrpSpPr>
                <p:grpSpPr bwMode="auto">
                  <a:xfrm>
                    <a:off x="109" y="1226"/>
                    <a:ext cx="2516" cy="1675"/>
                    <a:chOff x="109" y="1226"/>
                    <a:chExt cx="2516" cy="1675"/>
                  </a:xfrm>
                </p:grpSpPr>
                <p:sp>
                  <p:nvSpPr>
                    <p:cNvPr id="127" name="Oval 1507"/>
                    <p:cNvSpPr>
                      <a:spLocks noChangeArrowheads="1"/>
                    </p:cNvSpPr>
                    <p:nvPr/>
                  </p:nvSpPr>
                  <p:spPr bwMode="auto">
                    <a:xfrm>
                      <a:off x="1749" y="1896"/>
                      <a:ext cx="876" cy="829"/>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28" name="Oval 1508"/>
                    <p:cNvSpPr>
                      <a:spLocks noChangeArrowheads="1"/>
                    </p:cNvSpPr>
                    <p:nvPr/>
                  </p:nvSpPr>
                  <p:spPr bwMode="auto">
                    <a:xfrm>
                      <a:off x="109" y="1632"/>
                      <a:ext cx="859" cy="831"/>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29" name="Oval 1509"/>
                    <p:cNvSpPr>
                      <a:spLocks noChangeArrowheads="1"/>
                    </p:cNvSpPr>
                    <p:nvPr/>
                  </p:nvSpPr>
                  <p:spPr bwMode="auto">
                    <a:xfrm>
                      <a:off x="1612" y="1341"/>
                      <a:ext cx="874" cy="802"/>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0" name="Oval 1510"/>
                    <p:cNvSpPr>
                      <a:spLocks noChangeArrowheads="1"/>
                    </p:cNvSpPr>
                    <p:nvPr/>
                  </p:nvSpPr>
                  <p:spPr bwMode="auto">
                    <a:xfrm>
                      <a:off x="1152" y="2055"/>
                      <a:ext cx="875" cy="846"/>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1" name="Oval 1511"/>
                    <p:cNvSpPr>
                      <a:spLocks noChangeArrowheads="1"/>
                    </p:cNvSpPr>
                    <p:nvPr/>
                  </p:nvSpPr>
                  <p:spPr bwMode="auto">
                    <a:xfrm>
                      <a:off x="400" y="1982"/>
                      <a:ext cx="874" cy="802"/>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2" name="Oval 1512"/>
                    <p:cNvSpPr>
                      <a:spLocks noChangeArrowheads="1"/>
                    </p:cNvSpPr>
                    <p:nvPr/>
                  </p:nvSpPr>
                  <p:spPr bwMode="auto">
                    <a:xfrm>
                      <a:off x="1075" y="1226"/>
                      <a:ext cx="859" cy="829"/>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3" name="Oval 1513"/>
                    <p:cNvSpPr>
                      <a:spLocks noChangeArrowheads="1"/>
                    </p:cNvSpPr>
                    <p:nvPr/>
                  </p:nvSpPr>
                  <p:spPr bwMode="auto">
                    <a:xfrm>
                      <a:off x="523" y="1226"/>
                      <a:ext cx="859" cy="799"/>
                    </a:xfrm>
                    <a:prstGeom prst="ellipse">
                      <a:avLst/>
                    </a:prstGeom>
                    <a:solidFill>
                      <a:srgbClr val="DDDDDD"/>
                    </a:solidFill>
                    <a:ln w="9525">
                      <a:solidFill>
                        <a:srgbClr val="000000"/>
                      </a:solidFill>
                      <a:prstDash val="dash"/>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sp>
                <p:nvSpPr>
                  <p:cNvPr id="126" name="Oval 1514"/>
                  <p:cNvSpPr>
                    <a:spLocks noChangeArrowheads="1"/>
                  </p:cNvSpPr>
                  <p:nvPr/>
                </p:nvSpPr>
                <p:spPr bwMode="auto">
                  <a:xfrm>
                    <a:off x="339" y="1414"/>
                    <a:ext cx="2085" cy="1152"/>
                  </a:xfrm>
                  <a:prstGeom prst="ellipse">
                    <a:avLst/>
                  </a:prstGeom>
                  <a:solidFill>
                    <a:srgbClr val="DDDDDD"/>
                  </a:solidFill>
                  <a:ln>
                    <a:noFill/>
                  </a:ln>
                  <a:extLst>
                    <a:ext uri="{91240B29-F687-4F45-9708-019B960494DF}">
                      <a14:hiddenLine xmlns:a14="http://schemas.microsoft.com/office/drawing/2010/main" xmlns="" w="9525">
                        <a:solidFill>
                          <a:srgbClr val="000000"/>
                        </a:solidFill>
                        <a:prstDash val="dash"/>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sp>
              <p:nvSpPr>
                <p:cNvPr id="124" name="Freeform 1515"/>
                <p:cNvSpPr>
                  <a:spLocks/>
                </p:cNvSpPr>
                <p:nvPr/>
              </p:nvSpPr>
              <p:spPr bwMode="auto">
                <a:xfrm>
                  <a:off x="348" y="2192"/>
                  <a:ext cx="126" cy="224"/>
                </a:xfrm>
                <a:custGeom>
                  <a:avLst/>
                  <a:gdLst>
                    <a:gd name="T0" fmla="*/ 68 w 126"/>
                    <a:gd name="T1" fmla="*/ 0 h 224"/>
                    <a:gd name="T2" fmla="*/ 92 w 126"/>
                    <a:gd name="T3" fmla="*/ 24 h 224"/>
                    <a:gd name="T4" fmla="*/ 116 w 126"/>
                    <a:gd name="T5" fmla="*/ 40 h 224"/>
                    <a:gd name="T6" fmla="*/ 76 w 126"/>
                    <a:gd name="T7" fmla="*/ 216 h 224"/>
                    <a:gd name="T8" fmla="*/ 52 w 126"/>
                    <a:gd name="T9" fmla="*/ 224 h 224"/>
                    <a:gd name="T10" fmla="*/ 36 w 126"/>
                    <a:gd name="T11" fmla="*/ 128 h 224"/>
                    <a:gd name="T12" fmla="*/ 68 w 126"/>
                    <a:gd name="T13" fmla="*/ 0 h 224"/>
                    <a:gd name="T14" fmla="*/ 0 60000 65536"/>
                    <a:gd name="T15" fmla="*/ 0 60000 65536"/>
                    <a:gd name="T16" fmla="*/ 0 60000 65536"/>
                    <a:gd name="T17" fmla="*/ 0 60000 65536"/>
                    <a:gd name="T18" fmla="*/ 0 60000 65536"/>
                    <a:gd name="T19" fmla="*/ 0 60000 65536"/>
                    <a:gd name="T20" fmla="*/ 0 60000 65536"/>
                    <a:gd name="T21" fmla="*/ 0 w 126"/>
                    <a:gd name="T22" fmla="*/ 0 h 224"/>
                    <a:gd name="T23" fmla="*/ 126 w 126"/>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224">
                      <a:moveTo>
                        <a:pt x="68" y="0"/>
                      </a:moveTo>
                      <a:cubicBezTo>
                        <a:pt x="76" y="8"/>
                        <a:pt x="83" y="17"/>
                        <a:pt x="92" y="24"/>
                      </a:cubicBezTo>
                      <a:cubicBezTo>
                        <a:pt x="99" y="30"/>
                        <a:pt x="114" y="31"/>
                        <a:pt x="116" y="40"/>
                      </a:cubicBezTo>
                      <a:cubicBezTo>
                        <a:pt x="126" y="99"/>
                        <a:pt x="94" y="162"/>
                        <a:pt x="76" y="216"/>
                      </a:cubicBezTo>
                      <a:cubicBezTo>
                        <a:pt x="73" y="224"/>
                        <a:pt x="60" y="221"/>
                        <a:pt x="52" y="224"/>
                      </a:cubicBezTo>
                      <a:cubicBezTo>
                        <a:pt x="0" y="207"/>
                        <a:pt x="22" y="170"/>
                        <a:pt x="36" y="128"/>
                      </a:cubicBezTo>
                      <a:cubicBezTo>
                        <a:pt x="41" y="74"/>
                        <a:pt x="32" y="36"/>
                        <a:pt x="68" y="0"/>
                      </a:cubicBezTo>
                      <a:close/>
                    </a:path>
                  </a:pathLst>
                </a:cu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sp>
            <p:nvSpPr>
              <p:cNvPr id="9" name="Line 1481"/>
              <p:cNvSpPr>
                <a:spLocks noChangeShapeType="1"/>
              </p:cNvSpPr>
              <p:nvPr/>
            </p:nvSpPr>
            <p:spPr bwMode="auto">
              <a:xfrm flipH="1">
                <a:off x="4744264" y="4904191"/>
                <a:ext cx="81441" cy="70669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 name="Line 1480"/>
              <p:cNvSpPr>
                <a:spLocks noChangeShapeType="1"/>
              </p:cNvSpPr>
              <p:nvPr/>
            </p:nvSpPr>
            <p:spPr bwMode="auto">
              <a:xfrm flipH="1" flipV="1">
                <a:off x="4237523" y="4542085"/>
                <a:ext cx="506742" cy="27449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2" name="Line 1296"/>
              <p:cNvSpPr>
                <a:spLocks noChangeShapeType="1"/>
              </p:cNvSpPr>
              <p:nvPr/>
            </p:nvSpPr>
            <p:spPr bwMode="auto">
              <a:xfrm flipH="1" flipV="1">
                <a:off x="3995011" y="5466818"/>
                <a:ext cx="1324768" cy="23167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3" name="Line 1297"/>
              <p:cNvSpPr>
                <a:spLocks noChangeShapeType="1"/>
              </p:cNvSpPr>
              <p:nvPr/>
            </p:nvSpPr>
            <p:spPr bwMode="auto">
              <a:xfrm flipV="1">
                <a:off x="4252001" y="3845128"/>
                <a:ext cx="409013" cy="8760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4" name="Text Box 1318"/>
              <p:cNvSpPr txBox="1">
                <a:spLocks noChangeArrowheads="1"/>
              </p:cNvSpPr>
              <p:nvPr/>
            </p:nvSpPr>
            <p:spPr bwMode="auto">
              <a:xfrm>
                <a:off x="3224808" y="2996953"/>
                <a:ext cx="327846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00"/>
                    </a:solidFill>
                    <a:effectLst/>
                    <a:uLnTx/>
                    <a:uFillTx/>
                    <a:latin typeface="Times New Roman" charset="0"/>
                    <a:ea typeface="宋体" charset="-122"/>
                  </a:rPr>
                  <a:t>互连网（网络的网络）</a:t>
                </a:r>
              </a:p>
            </p:txBody>
          </p:sp>
          <p:sp>
            <p:nvSpPr>
              <p:cNvPr id="15" name="Line 1440"/>
              <p:cNvSpPr>
                <a:spLocks noChangeShapeType="1"/>
              </p:cNvSpPr>
              <p:nvPr/>
            </p:nvSpPr>
            <p:spPr bwMode="auto">
              <a:xfrm flipH="1">
                <a:off x="3513606" y="4551818"/>
                <a:ext cx="738395" cy="8760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6" name="Line 1443"/>
              <p:cNvSpPr>
                <a:spLocks noChangeShapeType="1"/>
              </p:cNvSpPr>
              <p:nvPr/>
            </p:nvSpPr>
            <p:spPr bwMode="auto">
              <a:xfrm>
                <a:off x="4990396" y="3845128"/>
                <a:ext cx="492263" cy="17521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7" name="Line 1444"/>
              <p:cNvSpPr>
                <a:spLocks noChangeShapeType="1"/>
              </p:cNvSpPr>
              <p:nvPr/>
            </p:nvSpPr>
            <p:spPr bwMode="auto">
              <a:xfrm>
                <a:off x="5647351" y="4109894"/>
                <a:ext cx="738395" cy="79429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8" name="Line 1446"/>
              <p:cNvSpPr>
                <a:spLocks noChangeShapeType="1"/>
              </p:cNvSpPr>
              <p:nvPr/>
            </p:nvSpPr>
            <p:spPr bwMode="auto">
              <a:xfrm flipH="1">
                <a:off x="5482659" y="4197500"/>
                <a:ext cx="83250" cy="529532"/>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9" name="Line 1447"/>
              <p:cNvSpPr>
                <a:spLocks noChangeShapeType="1"/>
              </p:cNvSpPr>
              <p:nvPr/>
            </p:nvSpPr>
            <p:spPr bwMode="auto">
              <a:xfrm flipV="1">
                <a:off x="4237523" y="4109894"/>
                <a:ext cx="1082255" cy="41466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0" name="Line 1448"/>
              <p:cNvSpPr>
                <a:spLocks noChangeShapeType="1"/>
              </p:cNvSpPr>
              <p:nvPr/>
            </p:nvSpPr>
            <p:spPr bwMode="auto">
              <a:xfrm>
                <a:off x="4005869" y="4020341"/>
                <a:ext cx="164692" cy="529532"/>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1" name="Line 1449"/>
              <p:cNvSpPr>
                <a:spLocks noChangeShapeType="1"/>
              </p:cNvSpPr>
              <p:nvPr/>
            </p:nvSpPr>
            <p:spPr bwMode="auto">
              <a:xfrm flipV="1">
                <a:off x="4827515" y="4816584"/>
                <a:ext cx="573705" cy="17521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2" name="Line 1452"/>
              <p:cNvSpPr>
                <a:spLocks noChangeShapeType="1"/>
              </p:cNvSpPr>
              <p:nvPr/>
            </p:nvSpPr>
            <p:spPr bwMode="auto">
              <a:xfrm>
                <a:off x="5565910" y="4816584"/>
                <a:ext cx="738395" cy="8760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3" name="Line 1453"/>
              <p:cNvSpPr>
                <a:spLocks noChangeShapeType="1"/>
              </p:cNvSpPr>
              <p:nvPr/>
            </p:nvSpPr>
            <p:spPr bwMode="auto">
              <a:xfrm flipH="1">
                <a:off x="3902712" y="4684201"/>
                <a:ext cx="246132" cy="6171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4" name="Line 1456"/>
              <p:cNvSpPr>
                <a:spLocks noChangeShapeType="1"/>
              </p:cNvSpPr>
              <p:nvPr/>
            </p:nvSpPr>
            <p:spPr bwMode="auto">
              <a:xfrm>
                <a:off x="5482659" y="4904191"/>
                <a:ext cx="0" cy="6171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29" name="Line 1445"/>
              <p:cNvSpPr>
                <a:spLocks noChangeShapeType="1"/>
              </p:cNvSpPr>
              <p:nvPr/>
            </p:nvSpPr>
            <p:spPr bwMode="auto">
              <a:xfrm flipH="1">
                <a:off x="5565910" y="4991797"/>
                <a:ext cx="819836" cy="61908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pic>
            <p:nvPicPr>
              <p:cNvPr id="32" name="Picture 1462"/>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24429" y="4403861"/>
                <a:ext cx="477785" cy="323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pic>
            <p:nvPicPr>
              <p:cNvPr id="33" name="Picture 1463"/>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98133" y="5521328"/>
                <a:ext cx="477785" cy="323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pic>
            <p:nvPicPr>
              <p:cNvPr id="34" name="Picture 1464"/>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36528" y="4639425"/>
                <a:ext cx="477785" cy="323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pic>
            <p:nvPicPr>
              <p:cNvPr id="35" name="Picture 1465"/>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12042" y="4374660"/>
                <a:ext cx="477785" cy="323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pic>
            <p:nvPicPr>
              <p:cNvPr id="36" name="Picture 1466"/>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9574" y="3667968"/>
                <a:ext cx="477785" cy="323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pic>
            <p:nvPicPr>
              <p:cNvPr id="37" name="Picture 1467"/>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06613" y="5128073"/>
                <a:ext cx="477785" cy="323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cxnSp>
            <p:nvCxnSpPr>
              <p:cNvPr id="141" name="直接连接符 140"/>
              <p:cNvCxnSpPr/>
              <p:nvPr/>
            </p:nvCxnSpPr>
            <p:spPr bwMode="auto">
              <a:xfrm>
                <a:off x="2718495" y="3951781"/>
                <a:ext cx="1026618" cy="9348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43" name="直接连接符 142"/>
              <p:cNvCxnSpPr/>
              <p:nvPr/>
            </p:nvCxnSpPr>
            <p:spPr bwMode="auto">
              <a:xfrm flipV="1">
                <a:off x="2376444" y="4766530"/>
                <a:ext cx="726563" cy="296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45" name="直接连接符 144"/>
              <p:cNvCxnSpPr>
                <a:endCxn id="85" idx="2"/>
              </p:cNvCxnSpPr>
              <p:nvPr/>
            </p:nvCxnSpPr>
            <p:spPr bwMode="auto">
              <a:xfrm flipV="1">
                <a:off x="2594725" y="5584837"/>
                <a:ext cx="829611" cy="15973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48" name="直接连接符 147"/>
              <p:cNvCxnSpPr/>
              <p:nvPr/>
            </p:nvCxnSpPr>
            <p:spPr bwMode="auto">
              <a:xfrm flipH="1" flipV="1">
                <a:off x="5636218" y="5589627"/>
                <a:ext cx="1407271" cy="169213"/>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50" name="直接连接符 149"/>
              <p:cNvCxnSpPr/>
              <p:nvPr/>
            </p:nvCxnSpPr>
            <p:spPr bwMode="auto">
              <a:xfrm flipH="1">
                <a:off x="6603581" y="4858856"/>
                <a:ext cx="871957" cy="89985"/>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54" name="直接连接符 153"/>
              <p:cNvCxnSpPr/>
              <p:nvPr/>
            </p:nvCxnSpPr>
            <p:spPr bwMode="auto">
              <a:xfrm flipH="1">
                <a:off x="5768914" y="3897464"/>
                <a:ext cx="1270645" cy="20041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134" name="Picture 126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25208" y="3698230"/>
                <a:ext cx="436562"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5" name="Picture 126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257256" y="4562326"/>
                <a:ext cx="436563"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6" name="Picture 126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376444" y="5498430"/>
                <a:ext cx="436562"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7" name="Picture 1268"/>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68165" y="4562326"/>
                <a:ext cx="436563"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9" name="Picture 126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97216" y="5498430"/>
                <a:ext cx="436563"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8" name="Picture 1279"/>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00214" y="3698230"/>
                <a:ext cx="436562" cy="45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5" name="Group 1320"/>
              <p:cNvGrpSpPr>
                <a:grpSpLocks/>
              </p:cNvGrpSpPr>
              <p:nvPr/>
            </p:nvGrpSpPr>
            <p:grpSpPr bwMode="auto">
              <a:xfrm>
                <a:off x="3595047" y="3755575"/>
                <a:ext cx="738395" cy="441925"/>
                <a:chOff x="2949" y="196"/>
                <a:chExt cx="941" cy="598"/>
              </a:xfrm>
            </p:grpSpPr>
            <p:sp>
              <p:nvSpPr>
                <p:cNvPr id="112" name="Oval 1321"/>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3" name="Oval 1322"/>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4" name="Oval 1323"/>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5" name="Oval 1324"/>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6" name="Oval 1325"/>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7" name="Oval 1326"/>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8" name="Oval 1327"/>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9" name="Oval 1328"/>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20" name="Freeform 1329"/>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21" name="Freeform 1330"/>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22" name="Freeform 1331"/>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grpSp>
            <p:nvGrpSpPr>
              <p:cNvPr id="26" name="Group 1344"/>
              <p:cNvGrpSpPr>
                <a:grpSpLocks/>
              </p:cNvGrpSpPr>
              <p:nvPr/>
            </p:nvGrpSpPr>
            <p:grpSpPr bwMode="auto">
              <a:xfrm>
                <a:off x="5236528" y="3755575"/>
                <a:ext cx="738395" cy="617137"/>
                <a:chOff x="2949" y="196"/>
                <a:chExt cx="941" cy="598"/>
              </a:xfrm>
            </p:grpSpPr>
            <p:sp>
              <p:nvSpPr>
                <p:cNvPr id="101" name="Oval 1345"/>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2" name="Oval 1346"/>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3" name="Oval 1347"/>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4" name="Oval 1348"/>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5" name="Oval 1349"/>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6" name="Oval 1350"/>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7" name="Oval 1351"/>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8" name="Oval 1352"/>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9" name="Freeform 1353"/>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0" name="Freeform 1354"/>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11" name="Freeform 1355"/>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grpSp>
            <p:nvGrpSpPr>
              <p:cNvPr id="27" name="Group 1356"/>
              <p:cNvGrpSpPr>
                <a:grpSpLocks/>
              </p:cNvGrpSpPr>
              <p:nvPr/>
            </p:nvGrpSpPr>
            <p:grpSpPr bwMode="auto">
              <a:xfrm rot="20527939">
                <a:off x="2894657" y="4429170"/>
                <a:ext cx="767352" cy="527584"/>
                <a:chOff x="2949" y="196"/>
                <a:chExt cx="941" cy="598"/>
              </a:xfrm>
            </p:grpSpPr>
            <p:sp>
              <p:nvSpPr>
                <p:cNvPr id="90" name="Oval 1357"/>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1" name="Oval 1358"/>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2" name="Oval 1359"/>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3" name="Oval 1360"/>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4" name="Oval 1361"/>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5" name="Oval 1362"/>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6" name="Oval 1363"/>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7" name="Oval 1364"/>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8" name="Freeform 1365"/>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99" name="Freeform 1366"/>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100" name="Freeform 1367"/>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grpSp>
            <p:nvGrpSpPr>
              <p:cNvPr id="28" name="Group 1428"/>
              <p:cNvGrpSpPr>
                <a:grpSpLocks/>
              </p:cNvGrpSpPr>
              <p:nvPr/>
            </p:nvGrpSpPr>
            <p:grpSpPr bwMode="auto">
              <a:xfrm rot="20745072">
                <a:off x="3410448" y="5180638"/>
                <a:ext cx="655145" cy="617137"/>
                <a:chOff x="2949" y="196"/>
                <a:chExt cx="941" cy="598"/>
              </a:xfrm>
            </p:grpSpPr>
            <p:sp>
              <p:nvSpPr>
                <p:cNvPr id="79" name="Oval 1429"/>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0" name="Oval 1430"/>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1" name="Oval 1431"/>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2" name="Oval 1432"/>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3" name="Oval 1433"/>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4" name="Oval 1434"/>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5" name="Oval 1435"/>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6" name="Oval 1436"/>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7" name="Freeform 143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8" name="Freeform 143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89" name="Freeform 143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grpSp>
            <p:nvGrpSpPr>
              <p:cNvPr id="30" name="Group 1404"/>
              <p:cNvGrpSpPr>
                <a:grpSpLocks/>
              </p:cNvGrpSpPr>
              <p:nvPr/>
            </p:nvGrpSpPr>
            <p:grpSpPr bwMode="auto">
              <a:xfrm rot="20933218">
                <a:off x="5241958" y="5332489"/>
                <a:ext cx="611710" cy="523690"/>
                <a:chOff x="2949" y="196"/>
                <a:chExt cx="941" cy="598"/>
              </a:xfrm>
            </p:grpSpPr>
            <p:sp>
              <p:nvSpPr>
                <p:cNvPr id="68" name="Oval 1405"/>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9" name="Oval 1406"/>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0" name="Oval 1407"/>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1" name="Oval 1408"/>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2" name="Oval 1409"/>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3" name="Oval 1410"/>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4" name="Oval 1411"/>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5" name="Oval 1412"/>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6" name="Freeform 1413"/>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7" name="Freeform 1414"/>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78" name="Freeform 1415"/>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grpSp>
            <p:nvGrpSpPr>
              <p:cNvPr id="31" name="Group 1416"/>
              <p:cNvGrpSpPr>
                <a:grpSpLocks/>
              </p:cNvGrpSpPr>
              <p:nvPr/>
            </p:nvGrpSpPr>
            <p:grpSpPr bwMode="auto">
              <a:xfrm rot="282232">
                <a:off x="6139614" y="4732872"/>
                <a:ext cx="644286" cy="441925"/>
                <a:chOff x="2949" y="196"/>
                <a:chExt cx="941" cy="598"/>
              </a:xfrm>
            </p:grpSpPr>
            <p:sp>
              <p:nvSpPr>
                <p:cNvPr id="57" name="Oval 1417"/>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8" name="Oval 1418"/>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9" name="Oval 1419"/>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0" name="Oval 1420"/>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1" name="Oval 1421"/>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2" name="Oval 1422"/>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3" name="Oval 1423"/>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4" name="Oval 1424"/>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5" name="Freeform 1425"/>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6" name="Freeform 1426"/>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67" name="Freeform 1427"/>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grpSp>
            <p:nvGrpSpPr>
              <p:cNvPr id="38" name="Group 1468"/>
              <p:cNvGrpSpPr>
                <a:grpSpLocks/>
              </p:cNvGrpSpPr>
              <p:nvPr/>
            </p:nvGrpSpPr>
            <p:grpSpPr bwMode="auto">
              <a:xfrm rot="20933218">
                <a:off x="4463747" y="4647213"/>
                <a:ext cx="725726" cy="603510"/>
                <a:chOff x="2949" y="196"/>
                <a:chExt cx="941" cy="598"/>
              </a:xfrm>
            </p:grpSpPr>
            <p:sp>
              <p:nvSpPr>
                <p:cNvPr id="46" name="Oval 1469"/>
                <p:cNvSpPr>
                  <a:spLocks noChangeArrowheads="1"/>
                </p:cNvSpPr>
                <p:nvPr/>
              </p:nvSpPr>
              <p:spPr bwMode="auto">
                <a:xfrm>
                  <a:off x="3168" y="196"/>
                  <a:ext cx="407" cy="162"/>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47" name="Oval 1470"/>
                <p:cNvSpPr>
                  <a:spLocks noChangeArrowheads="1"/>
                </p:cNvSpPr>
                <p:nvPr/>
              </p:nvSpPr>
              <p:spPr bwMode="auto">
                <a:xfrm rot="900000">
                  <a:off x="3512" y="252"/>
                  <a:ext cx="275" cy="131"/>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48" name="Oval 1471"/>
                <p:cNvSpPr>
                  <a:spLocks noChangeArrowheads="1"/>
                </p:cNvSpPr>
                <p:nvPr/>
              </p:nvSpPr>
              <p:spPr bwMode="auto">
                <a:xfrm rot="1500000">
                  <a:off x="3650" y="385"/>
                  <a:ext cx="240" cy="153"/>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49" name="Oval 1472"/>
                <p:cNvSpPr>
                  <a:spLocks noChangeArrowheads="1"/>
                </p:cNvSpPr>
                <p:nvPr/>
              </p:nvSpPr>
              <p:spPr bwMode="auto">
                <a:xfrm rot="-1560000">
                  <a:off x="3573" y="537"/>
                  <a:ext cx="291" cy="18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0" name="Oval 1473"/>
                <p:cNvSpPr>
                  <a:spLocks noChangeArrowheads="1"/>
                </p:cNvSpPr>
                <p:nvPr/>
              </p:nvSpPr>
              <p:spPr bwMode="auto">
                <a:xfrm>
                  <a:off x="3216" y="555"/>
                  <a:ext cx="471" cy="239"/>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1" name="Oval 1474"/>
                <p:cNvSpPr>
                  <a:spLocks noChangeArrowheads="1"/>
                </p:cNvSpPr>
                <p:nvPr/>
              </p:nvSpPr>
              <p:spPr bwMode="auto">
                <a:xfrm rot="1080000">
                  <a:off x="3023" y="555"/>
                  <a:ext cx="26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2" name="Oval 1475"/>
                <p:cNvSpPr>
                  <a:spLocks noChangeArrowheads="1"/>
                </p:cNvSpPr>
                <p:nvPr/>
              </p:nvSpPr>
              <p:spPr bwMode="auto">
                <a:xfrm>
                  <a:off x="2949" y="432"/>
                  <a:ext cx="217"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3" name="Oval 1476"/>
                <p:cNvSpPr>
                  <a:spLocks noChangeArrowheads="1"/>
                </p:cNvSpPr>
                <p:nvPr/>
              </p:nvSpPr>
              <p:spPr bwMode="auto">
                <a:xfrm rot="-1860000">
                  <a:off x="2984" y="310"/>
                  <a:ext cx="295" cy="156"/>
                </a:xfrm>
                <a:prstGeom prst="ellipse">
                  <a:avLst/>
                </a:prstGeom>
                <a:solidFill>
                  <a:srgbClr val="C0C0C0"/>
                </a:solidFill>
                <a:ln w="12700">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4" name="Freeform 147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5" name="Freeform 147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sp>
              <p:nvSpPr>
                <p:cNvPr id="56" name="Freeform 147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smtClean="0">
                    <a:ln>
                      <a:noFill/>
                    </a:ln>
                    <a:solidFill>
                      <a:sysClr val="windowText" lastClr="000000"/>
                    </a:solidFill>
                    <a:effectLst/>
                    <a:uLnTx/>
                    <a:uFillTx/>
                  </a:endParaRPr>
                </a:p>
              </p:txBody>
            </p:sp>
          </p:grpSp>
          <p:sp>
            <p:nvSpPr>
              <p:cNvPr id="39" name="Text Box 1524"/>
              <p:cNvSpPr txBox="1">
                <a:spLocks noChangeArrowheads="1"/>
              </p:cNvSpPr>
              <p:nvPr/>
            </p:nvSpPr>
            <p:spPr bwMode="auto">
              <a:xfrm>
                <a:off x="4495150" y="4787860"/>
                <a:ext cx="6738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charset="0"/>
                    <a:ea typeface="宋体" charset="-122"/>
                  </a:rPr>
                  <a:t>网络</a:t>
                </a:r>
              </a:p>
            </p:txBody>
          </p:sp>
          <p:sp>
            <p:nvSpPr>
              <p:cNvPr id="40" name="Text Box 1524"/>
              <p:cNvSpPr txBox="1">
                <a:spLocks noChangeArrowheads="1"/>
              </p:cNvSpPr>
              <p:nvPr/>
            </p:nvSpPr>
            <p:spPr bwMode="auto">
              <a:xfrm>
                <a:off x="6151334" y="4758796"/>
                <a:ext cx="6738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charset="0"/>
                    <a:ea typeface="宋体" charset="-122"/>
                  </a:rPr>
                  <a:t>网络</a:t>
                </a:r>
              </a:p>
            </p:txBody>
          </p:sp>
          <p:sp>
            <p:nvSpPr>
              <p:cNvPr id="41" name="Text Box 1524"/>
              <p:cNvSpPr txBox="1">
                <a:spLocks noChangeArrowheads="1"/>
              </p:cNvSpPr>
              <p:nvPr/>
            </p:nvSpPr>
            <p:spPr bwMode="auto">
              <a:xfrm>
                <a:off x="3445696" y="5276471"/>
                <a:ext cx="6738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charset="0"/>
                    <a:ea typeface="宋体" charset="-122"/>
                  </a:rPr>
                  <a:t>网络</a:t>
                </a:r>
              </a:p>
            </p:txBody>
          </p:sp>
          <p:sp>
            <p:nvSpPr>
              <p:cNvPr id="42" name="Text Box 1524"/>
              <p:cNvSpPr txBox="1">
                <a:spLocks noChangeArrowheads="1"/>
              </p:cNvSpPr>
              <p:nvPr/>
            </p:nvSpPr>
            <p:spPr bwMode="auto">
              <a:xfrm>
                <a:off x="5304351" y="3841672"/>
                <a:ext cx="6738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charset="0"/>
                    <a:ea typeface="宋体" charset="-122"/>
                  </a:rPr>
                  <a:t>网络</a:t>
                </a:r>
              </a:p>
            </p:txBody>
          </p:sp>
          <p:sp>
            <p:nvSpPr>
              <p:cNvPr id="43" name="Text Box 1524"/>
              <p:cNvSpPr txBox="1">
                <a:spLocks noChangeArrowheads="1"/>
              </p:cNvSpPr>
              <p:nvPr/>
            </p:nvSpPr>
            <p:spPr bwMode="auto">
              <a:xfrm>
                <a:off x="2973340" y="4524086"/>
                <a:ext cx="6738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smtClean="0">
                    <a:ln>
                      <a:noFill/>
                    </a:ln>
                    <a:solidFill>
                      <a:srgbClr val="000000"/>
                    </a:solidFill>
                    <a:effectLst/>
                    <a:uLnTx/>
                    <a:uFillTx/>
                    <a:latin typeface="Times New Roman" charset="0"/>
                    <a:ea typeface="宋体" charset="-122"/>
                  </a:rPr>
                  <a:t>网络</a:t>
                </a:r>
              </a:p>
            </p:txBody>
          </p:sp>
          <p:sp>
            <p:nvSpPr>
              <p:cNvPr id="44" name="Text Box 1524"/>
              <p:cNvSpPr txBox="1">
                <a:spLocks noChangeArrowheads="1"/>
              </p:cNvSpPr>
              <p:nvPr/>
            </p:nvSpPr>
            <p:spPr bwMode="auto">
              <a:xfrm>
                <a:off x="3656856" y="3779748"/>
                <a:ext cx="6738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charset="0"/>
                    <a:ea typeface="宋体" charset="-122"/>
                  </a:rPr>
                  <a:t>网络</a:t>
                </a:r>
              </a:p>
            </p:txBody>
          </p:sp>
          <p:sp>
            <p:nvSpPr>
              <p:cNvPr id="45" name="Text Box 1524"/>
              <p:cNvSpPr txBox="1">
                <a:spLocks noChangeArrowheads="1"/>
              </p:cNvSpPr>
              <p:nvPr/>
            </p:nvSpPr>
            <p:spPr bwMode="auto">
              <a:xfrm>
                <a:off x="5251868" y="5404960"/>
                <a:ext cx="6738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charset="0"/>
                    <a:ea typeface="宋体" charset="-122"/>
                  </a:defRPr>
                </a:lvl1pPr>
                <a:lvl2pPr marL="742950" indent="-285750" eaLnBrk="0" hangingPunct="0">
                  <a:defRPr kumimoji="1" sz="2400">
                    <a:solidFill>
                      <a:schemeClr val="tx1"/>
                    </a:solidFill>
                    <a:latin typeface="Times New Roman" charset="0"/>
                    <a:ea typeface="宋体" charset="-122"/>
                  </a:defRPr>
                </a:lvl2pPr>
                <a:lvl3pPr marL="1143000" indent="-228600" eaLnBrk="0" hangingPunct="0">
                  <a:defRPr kumimoji="1" sz="2400">
                    <a:solidFill>
                      <a:schemeClr val="tx1"/>
                    </a:solidFill>
                    <a:latin typeface="Times New Roman" charset="0"/>
                    <a:ea typeface="宋体" charset="-122"/>
                  </a:defRPr>
                </a:lvl3pPr>
                <a:lvl4pPr marL="1600200" indent="-228600" eaLnBrk="0" hangingPunct="0">
                  <a:defRPr kumimoji="1" sz="2400">
                    <a:solidFill>
                      <a:schemeClr val="tx1"/>
                    </a:solidFill>
                    <a:latin typeface="Times New Roman" charset="0"/>
                    <a:ea typeface="宋体" charset="-122"/>
                  </a:defRPr>
                </a:lvl4pPr>
                <a:lvl5pPr marL="2057400" indent="-228600" eaLnBrk="0" hangingPunct="0">
                  <a:defRPr kumimoji="1" sz="2400">
                    <a:solidFill>
                      <a:schemeClr val="tx1"/>
                    </a:solidFill>
                    <a:latin typeface="Times New Roman"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smtClean="0">
                    <a:ln>
                      <a:noFill/>
                    </a:ln>
                    <a:solidFill>
                      <a:srgbClr val="000000"/>
                    </a:solidFill>
                    <a:effectLst/>
                    <a:uLnTx/>
                    <a:uFillTx/>
                    <a:latin typeface="Times New Roman" charset="0"/>
                    <a:ea typeface="宋体" charset="-122"/>
                  </a:rPr>
                  <a:t>网络</a:t>
                </a:r>
              </a:p>
            </p:txBody>
          </p:sp>
          <p:sp>
            <p:nvSpPr>
              <p:cNvPr id="175" name="矩形 174"/>
              <p:cNvSpPr/>
              <p:nvPr/>
            </p:nvSpPr>
            <p:spPr>
              <a:xfrm>
                <a:off x="6702960" y="3356992"/>
                <a:ext cx="649537"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b="1" kern="0" dirty="0">
                    <a:solidFill>
                      <a:srgbClr val="000000"/>
                    </a:solidFill>
                    <a:ea typeface="黑体" pitchFamily="2" charset="-122"/>
                  </a:rPr>
                  <a:t>主机</a:t>
                </a:r>
              </a:p>
            </p:txBody>
          </p:sp>
        </p:grpSp>
        <p:sp>
          <p:nvSpPr>
            <p:cNvPr id="177" name="矩形 176"/>
            <p:cNvSpPr/>
            <p:nvPr/>
          </p:nvSpPr>
          <p:spPr>
            <a:xfrm>
              <a:off x="7290080" y="3704975"/>
              <a:ext cx="2055407" cy="1569660"/>
            </a:xfrm>
            <a:prstGeom prst="rect">
              <a:avLst/>
            </a:prstGeom>
            <a:solidFill>
              <a:srgbClr val="FFFF00"/>
            </a:solidFill>
            <a:ln>
              <a:solidFill>
                <a:srgbClr val="000099"/>
              </a:solidFill>
            </a:ln>
          </p:spPr>
          <p:txBody>
            <a:bodyPr wrap="square">
              <a:spAutoFit/>
            </a:bodyPr>
            <a:lstStyle/>
            <a:p>
              <a:r>
                <a:rPr lang="zh-CN" altLang="zh-CN" sz="2400" b="1" dirty="0" smtClean="0">
                  <a:latin typeface="+mn-lt"/>
                  <a:ea typeface="黑体" pitchFamily="2" charset="-122"/>
                </a:rPr>
                <a:t>主机</a:t>
              </a:r>
              <a:r>
                <a:rPr lang="zh-CN" altLang="en-US" sz="2400" b="1" dirty="0" smtClean="0">
                  <a:latin typeface="+mn-lt"/>
                  <a:ea typeface="黑体" pitchFamily="2" charset="-122"/>
                </a:rPr>
                <a:t>可以是计算机，也可以是</a:t>
              </a:r>
              <a:r>
                <a:rPr lang="zh-CN" altLang="zh-CN" sz="2400" b="1" dirty="0" smtClean="0">
                  <a:latin typeface="+mn-lt"/>
                  <a:ea typeface="黑体" pitchFamily="2" charset="-122"/>
                </a:rPr>
                <a:t>智能手机</a:t>
              </a:r>
              <a:r>
                <a:rPr lang="zh-CN" altLang="en-US" sz="2400" b="1" dirty="0" smtClean="0">
                  <a:latin typeface="+mn-lt"/>
                  <a:ea typeface="黑体" pitchFamily="2" charset="-122"/>
                </a:rPr>
                <a:t>等</a:t>
              </a:r>
              <a:r>
                <a:rPr lang="zh-CN" altLang="zh-CN" sz="2400" b="1" dirty="0" smtClean="0">
                  <a:latin typeface="+mn-lt"/>
                  <a:ea typeface="黑体" pitchFamily="2" charset="-122"/>
                </a:rPr>
                <a:t>智能机器</a:t>
              </a:r>
              <a:r>
                <a:rPr lang="zh-CN" altLang="zh-CN" sz="2400" b="1" dirty="0">
                  <a:latin typeface="+mn-lt"/>
                  <a:ea typeface="黑体" pitchFamily="2" charset="-122"/>
                </a:rPr>
                <a:t>。</a:t>
              </a:r>
              <a:endParaRPr lang="zh-CN" altLang="en-US" sz="2400" b="1" dirty="0">
                <a:latin typeface="+mn-lt"/>
                <a:ea typeface="黑体" pitchFamily="2" charset="-122"/>
              </a:endParaRPr>
            </a:p>
          </p:txBody>
        </p:sp>
      </p:grpSp>
    </p:spTree>
    <p:extLst>
      <p:ext uri="{BB962C8B-B14F-4D97-AF65-F5344CB8AC3E}">
        <p14:creationId xmlns:p14="http://schemas.microsoft.com/office/powerpoint/2010/main" xmlns="" val="31340025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600" dirty="0" smtClean="0"/>
              <a:t>1.2.2  </a:t>
            </a:r>
            <a:r>
              <a:rPr lang="zh-CN" altLang="zh-CN" sz="3600" dirty="0" smtClean="0"/>
              <a:t>互联网</a:t>
            </a:r>
            <a:r>
              <a:rPr lang="zh-CN" altLang="zh-CN" sz="3600" dirty="0"/>
              <a:t>基础结构发展的三个阶段</a:t>
            </a:r>
            <a:endParaRPr lang="zh-CN" altLang="en-US" sz="3600" dirty="0"/>
          </a:p>
        </p:txBody>
      </p:sp>
      <p:sp>
        <p:nvSpPr>
          <p:cNvPr id="3" name="内容占位符 2"/>
          <p:cNvSpPr>
            <a:spLocks noGrp="1"/>
          </p:cNvSpPr>
          <p:nvPr>
            <p:ph idx="1"/>
          </p:nvPr>
        </p:nvSpPr>
        <p:spPr/>
        <p:txBody>
          <a:bodyPr/>
          <a:lstStyle/>
          <a:p>
            <a:r>
              <a:rPr lang="zh-CN" altLang="en-US" dirty="0">
                <a:solidFill>
                  <a:srgbClr val="FF0000"/>
                </a:solidFill>
              </a:rPr>
              <a:t>第一</a:t>
            </a:r>
            <a:r>
              <a:rPr lang="zh-CN" altLang="en-US" dirty="0" smtClean="0">
                <a:solidFill>
                  <a:srgbClr val="FF0000"/>
                </a:solidFill>
              </a:rPr>
              <a:t>阶段：</a:t>
            </a:r>
            <a:r>
              <a:rPr lang="zh-CN" altLang="en-US" dirty="0" smtClean="0"/>
              <a:t>从</a:t>
            </a:r>
            <a:r>
              <a:rPr lang="zh-CN" altLang="en-US" dirty="0"/>
              <a:t>单个网络 </a:t>
            </a:r>
            <a:r>
              <a:rPr lang="en-US" altLang="zh-CN" dirty="0"/>
              <a:t>ARPANET </a:t>
            </a:r>
            <a:r>
              <a:rPr lang="zh-CN" altLang="en-US" dirty="0"/>
              <a:t>向互联网发展的过程。 </a:t>
            </a:r>
          </a:p>
          <a:p>
            <a:r>
              <a:rPr lang="en-US" altLang="zh-CN" dirty="0"/>
              <a:t>1983 </a:t>
            </a:r>
            <a:r>
              <a:rPr lang="zh-CN" altLang="en-US" dirty="0" smtClean="0"/>
              <a:t>年， </a:t>
            </a:r>
            <a:r>
              <a:rPr lang="en-US" altLang="zh-CN" dirty="0"/>
              <a:t>TCP/IP </a:t>
            </a:r>
            <a:r>
              <a:rPr lang="zh-CN" altLang="en-US" dirty="0"/>
              <a:t>协议成为 </a:t>
            </a:r>
            <a:r>
              <a:rPr lang="en-US" altLang="zh-CN" dirty="0"/>
              <a:t>ARPANET </a:t>
            </a:r>
            <a:r>
              <a:rPr lang="zh-CN" altLang="en-US" dirty="0"/>
              <a:t>上的标准</a:t>
            </a:r>
            <a:r>
              <a:rPr lang="zh-CN" altLang="en-US" dirty="0" smtClean="0"/>
              <a:t>协议，</a:t>
            </a:r>
            <a:r>
              <a:rPr lang="zh-CN" altLang="zh-CN" dirty="0"/>
              <a:t>使得所有</a:t>
            </a:r>
            <a:r>
              <a:rPr lang="zh-CN" altLang="zh-CN" dirty="0" smtClean="0"/>
              <a:t>使用</a:t>
            </a:r>
            <a:r>
              <a:rPr lang="en-US" altLang="zh-CN" dirty="0" smtClean="0"/>
              <a:t> TCP/IP </a:t>
            </a:r>
            <a:r>
              <a:rPr lang="zh-CN" altLang="zh-CN" dirty="0" smtClean="0"/>
              <a:t>协议</a:t>
            </a:r>
            <a:r>
              <a:rPr lang="zh-CN" altLang="zh-CN" dirty="0"/>
              <a:t>的计算机都能利用互连网相互</a:t>
            </a:r>
            <a:r>
              <a:rPr lang="zh-CN" altLang="zh-CN" dirty="0" smtClean="0"/>
              <a:t>通信</a:t>
            </a:r>
            <a:r>
              <a:rPr lang="zh-CN" altLang="en-US" dirty="0" smtClean="0"/>
              <a:t>。</a:t>
            </a:r>
            <a:endParaRPr lang="zh-CN" altLang="en-US" dirty="0"/>
          </a:p>
          <a:p>
            <a:r>
              <a:rPr lang="zh-CN" altLang="en-US" dirty="0"/>
              <a:t>人们把 </a:t>
            </a:r>
            <a:r>
              <a:rPr lang="en-US" altLang="zh-CN" dirty="0"/>
              <a:t>1983 </a:t>
            </a:r>
            <a:r>
              <a:rPr lang="zh-CN" altLang="en-US" dirty="0"/>
              <a:t>年</a:t>
            </a:r>
            <a:r>
              <a:rPr lang="zh-CN" altLang="en-US" dirty="0" smtClean="0"/>
              <a:t>作为互联网的</a:t>
            </a:r>
            <a:r>
              <a:rPr lang="zh-CN" altLang="en-US" dirty="0"/>
              <a:t>诞生时间</a:t>
            </a:r>
            <a:r>
              <a:rPr lang="zh-CN" altLang="en-US" dirty="0" smtClean="0"/>
              <a:t>。</a:t>
            </a:r>
            <a:endParaRPr lang="en-US" altLang="zh-CN" dirty="0" smtClean="0"/>
          </a:p>
          <a:p>
            <a:r>
              <a:rPr lang="en-US" altLang="zh-CN" dirty="0"/>
              <a:t>1990</a:t>
            </a:r>
            <a:r>
              <a:rPr lang="zh-CN" altLang="zh-CN" dirty="0" smtClean="0"/>
              <a:t>年</a:t>
            </a:r>
            <a:r>
              <a:rPr lang="zh-CN" altLang="en-US" dirty="0" smtClean="0"/>
              <a:t>，</a:t>
            </a:r>
            <a:r>
              <a:rPr lang="en-US" altLang="zh-CN" dirty="0" smtClean="0"/>
              <a:t>ARPANET </a:t>
            </a:r>
            <a:r>
              <a:rPr lang="zh-CN" altLang="zh-CN" dirty="0" smtClean="0"/>
              <a:t>正式</a:t>
            </a:r>
            <a:r>
              <a:rPr lang="zh-CN" altLang="zh-CN" dirty="0"/>
              <a:t>宣布</a:t>
            </a:r>
            <a:r>
              <a:rPr lang="zh-CN" altLang="zh-CN" dirty="0" smtClean="0"/>
              <a:t>关闭</a:t>
            </a:r>
            <a:r>
              <a:rPr lang="zh-CN" altLang="en-US" dirty="0" smtClean="0"/>
              <a:t>。</a:t>
            </a:r>
            <a:endParaRPr lang="zh-CN" altLang="en-US" dirty="0"/>
          </a:p>
          <a:p>
            <a:endParaRPr lang="en-US" altLang="zh-CN" dirty="0" smtClean="0"/>
          </a:p>
        </p:txBody>
      </p:sp>
    </p:spTree>
    <p:extLst>
      <p:ext uri="{BB962C8B-B14F-4D97-AF65-F5344CB8AC3E}">
        <p14:creationId xmlns:p14="http://schemas.microsoft.com/office/powerpoint/2010/main" xmlns="" val="33751409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p:txBody>
          <a:bodyPr/>
          <a:lstStyle/>
          <a:p>
            <a:pPr algn="ctr"/>
            <a:r>
              <a:rPr lang="en-US" altLang="zh-CN" dirty="0"/>
              <a:t>i</a:t>
            </a:r>
            <a:r>
              <a:rPr lang="en-US" altLang="zh-CN" dirty="0" smtClean="0"/>
              <a:t>nternet </a:t>
            </a:r>
            <a:r>
              <a:rPr lang="zh-CN" altLang="en-US" dirty="0"/>
              <a:t>和 </a:t>
            </a:r>
            <a:r>
              <a:rPr lang="en-US" altLang="zh-CN" dirty="0"/>
              <a:t>Internet </a:t>
            </a:r>
            <a:r>
              <a:rPr lang="zh-CN" altLang="en-US" dirty="0"/>
              <a:t>的区别</a:t>
            </a:r>
          </a:p>
        </p:txBody>
      </p:sp>
      <p:sp>
        <p:nvSpPr>
          <p:cNvPr id="301059" name="Rectangle 3"/>
          <p:cNvSpPr>
            <a:spLocks noGrp="1" noChangeArrowheads="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a:t>以</a:t>
            </a:r>
            <a:r>
              <a:rPr lang="zh-CN" altLang="en-US" dirty="0">
                <a:solidFill>
                  <a:srgbClr val="FF0000"/>
                </a:solidFill>
              </a:rPr>
              <a:t>小写字母 </a:t>
            </a:r>
            <a:r>
              <a:rPr lang="en-US" altLang="zh-CN" dirty="0" smtClean="0">
                <a:solidFill>
                  <a:srgbClr val="FF0000"/>
                </a:solidFill>
              </a:rPr>
              <a:t>“</a:t>
            </a:r>
            <a:r>
              <a:rPr lang="en-US" altLang="zh-CN" dirty="0" err="1" smtClean="0">
                <a:solidFill>
                  <a:srgbClr val="FF0000"/>
                </a:solidFill>
              </a:rPr>
              <a:t>i</a:t>
            </a:r>
            <a:r>
              <a:rPr lang="en-US" altLang="zh-CN" dirty="0" smtClean="0">
                <a:solidFill>
                  <a:srgbClr val="FF0000"/>
                </a:solidFill>
              </a:rPr>
              <a:t>” </a:t>
            </a:r>
            <a:r>
              <a:rPr lang="zh-CN" altLang="en-US" dirty="0"/>
              <a:t>开始的 </a:t>
            </a:r>
            <a:r>
              <a:rPr lang="en-US" altLang="zh-CN" dirty="0"/>
              <a:t>internet</a:t>
            </a:r>
            <a:r>
              <a:rPr lang="zh-CN" altLang="en-US" dirty="0" smtClean="0"/>
              <a:t>（互连</a:t>
            </a:r>
            <a:r>
              <a:rPr lang="zh-CN" altLang="en-US" dirty="0"/>
              <a:t>网）是一个通用名词，它泛指由多个计算机网络互连而成的网络。 </a:t>
            </a:r>
          </a:p>
          <a:p>
            <a:r>
              <a:rPr lang="zh-CN" altLang="en-US" dirty="0"/>
              <a:t>以</a:t>
            </a:r>
            <a:r>
              <a:rPr lang="zh-CN" altLang="en-US" dirty="0" smtClean="0">
                <a:solidFill>
                  <a:srgbClr val="FF0000"/>
                </a:solidFill>
              </a:rPr>
              <a:t>大写字母 </a:t>
            </a:r>
            <a:r>
              <a:rPr lang="en-US" altLang="zh-CN" dirty="0" smtClean="0">
                <a:solidFill>
                  <a:srgbClr val="FF0000"/>
                </a:solidFill>
              </a:rPr>
              <a:t>“I” </a:t>
            </a:r>
            <a:r>
              <a:rPr lang="zh-CN" altLang="en-US" dirty="0" smtClean="0"/>
              <a:t>开始</a:t>
            </a:r>
            <a:r>
              <a:rPr lang="zh-CN" altLang="en-US" dirty="0"/>
              <a:t>的的 </a:t>
            </a:r>
            <a:r>
              <a:rPr lang="en-US" altLang="zh-CN" dirty="0"/>
              <a:t>Internet</a:t>
            </a:r>
            <a:r>
              <a:rPr lang="zh-CN" altLang="en-US" dirty="0" smtClean="0"/>
              <a:t>（互联网</a:t>
            </a:r>
            <a:r>
              <a:rPr lang="zh-CN" altLang="zh-CN" dirty="0"/>
              <a:t>或因特网</a:t>
            </a:r>
            <a:r>
              <a:rPr lang="zh-CN" altLang="en-US" dirty="0" smtClean="0"/>
              <a:t>）</a:t>
            </a:r>
            <a:r>
              <a:rPr lang="zh-CN" altLang="en-US" dirty="0"/>
              <a:t>则是一个专用名词，它指当前全球最大的、开放的、由众多网络相互连接而成的特定</a:t>
            </a:r>
            <a:r>
              <a:rPr lang="zh-CN" altLang="en-US" dirty="0" smtClean="0"/>
              <a:t>计算机网络，</a:t>
            </a:r>
            <a:r>
              <a:rPr lang="zh-CN" altLang="en-US" dirty="0"/>
              <a:t>它采用 </a:t>
            </a:r>
            <a:r>
              <a:rPr lang="en-US" altLang="zh-CN" dirty="0"/>
              <a:t>TCP/IP </a:t>
            </a:r>
            <a:r>
              <a:rPr lang="zh-CN" altLang="en-US" dirty="0"/>
              <a:t>协议族作为通信的规则，且其前身是美国的 </a:t>
            </a:r>
            <a:r>
              <a:rPr lang="en-US" altLang="zh-CN" dirty="0"/>
              <a:t>ARPANET</a:t>
            </a:r>
            <a:r>
              <a:rPr lang="zh-CN" altLang="en-US" dirty="0"/>
              <a:t>。</a:t>
            </a:r>
          </a:p>
        </p:txBody>
      </p:sp>
    </p:spTree>
    <p:extLst>
      <p:ext uri="{BB962C8B-B14F-4D97-AF65-F5344CB8AC3E}">
        <p14:creationId xmlns:p14="http://schemas.microsoft.com/office/powerpoint/2010/main" xmlns="" val="18475296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p:txBody>
          <a:bodyPr/>
          <a:lstStyle/>
          <a:p>
            <a:pPr algn="ctr"/>
            <a:r>
              <a:rPr lang="en-US" altLang="zh-CN" dirty="0"/>
              <a:t>i</a:t>
            </a:r>
            <a:r>
              <a:rPr lang="en-US" altLang="zh-CN" dirty="0" smtClean="0"/>
              <a:t>nternet </a:t>
            </a:r>
            <a:r>
              <a:rPr lang="zh-CN" altLang="en-US" dirty="0"/>
              <a:t>和 </a:t>
            </a:r>
            <a:r>
              <a:rPr lang="en-US" altLang="zh-CN" dirty="0"/>
              <a:t>Internet </a:t>
            </a:r>
            <a:r>
              <a:rPr lang="zh-CN" altLang="en-US" dirty="0"/>
              <a:t>的区别</a:t>
            </a:r>
          </a:p>
        </p:txBody>
      </p:sp>
      <p:sp>
        <p:nvSpPr>
          <p:cNvPr id="4" name="圆角矩形 3"/>
          <p:cNvSpPr/>
          <p:nvPr/>
        </p:nvSpPr>
        <p:spPr bwMode="auto">
          <a:xfrm>
            <a:off x="848544" y="1484784"/>
            <a:ext cx="8352928" cy="2448272"/>
          </a:xfrm>
          <a:prstGeom prst="roundRect">
            <a:avLst>
              <a:gd name="adj" fmla="val 8707"/>
            </a:avLst>
          </a:prstGeom>
          <a:solidFill>
            <a:srgbClr val="FFFF66"/>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r>
              <a:rPr lang="zh-CN" altLang="zh-CN" sz="3200" b="1" dirty="0">
                <a:solidFill>
                  <a:srgbClr val="000099"/>
                </a:solidFill>
                <a:ea typeface="黑体" pitchFamily="2" charset="-122"/>
              </a:rPr>
              <a:t>任意把几个计算机网络互连起来（不管采用什么协议），并能够相互通信，这样构成的是一个互连</a:t>
            </a:r>
            <a:r>
              <a:rPr lang="zh-CN" altLang="zh-CN" sz="3200" b="1" dirty="0" smtClean="0">
                <a:solidFill>
                  <a:srgbClr val="000099"/>
                </a:solidFill>
                <a:ea typeface="黑体" pitchFamily="2" charset="-122"/>
              </a:rPr>
              <a:t>网</a:t>
            </a:r>
            <a:r>
              <a:rPr lang="en-US" altLang="zh-CN" sz="3200" b="1" dirty="0" smtClean="0">
                <a:solidFill>
                  <a:srgbClr val="000099"/>
                </a:solidFill>
                <a:ea typeface="黑体" pitchFamily="2" charset="-122"/>
              </a:rPr>
              <a:t> (</a:t>
            </a:r>
            <a:r>
              <a:rPr lang="en-US" altLang="zh-CN" sz="3200" b="1" dirty="0">
                <a:solidFill>
                  <a:srgbClr val="000099"/>
                </a:solidFill>
                <a:ea typeface="黑体" pitchFamily="2" charset="-122"/>
              </a:rPr>
              <a:t>internet)</a:t>
            </a:r>
            <a:r>
              <a:rPr lang="zh-CN" altLang="zh-CN" sz="3200" b="1" dirty="0">
                <a:solidFill>
                  <a:srgbClr val="000099"/>
                </a:solidFill>
                <a:ea typeface="黑体" pitchFamily="2" charset="-122"/>
              </a:rPr>
              <a:t>，而不是</a:t>
            </a:r>
            <a:r>
              <a:rPr lang="zh-CN" altLang="zh-CN" sz="3200" b="1" dirty="0" smtClean="0">
                <a:solidFill>
                  <a:srgbClr val="000099"/>
                </a:solidFill>
                <a:ea typeface="黑体" pitchFamily="2" charset="-122"/>
              </a:rPr>
              <a:t>互联网</a:t>
            </a:r>
            <a:r>
              <a:rPr lang="en-US" altLang="zh-CN" sz="3200" b="1" dirty="0" smtClean="0">
                <a:solidFill>
                  <a:srgbClr val="000099"/>
                </a:solidFill>
                <a:ea typeface="黑体" pitchFamily="2" charset="-122"/>
              </a:rPr>
              <a:t> (</a:t>
            </a:r>
            <a:r>
              <a:rPr lang="en-US" altLang="zh-CN" sz="3200" b="1" dirty="0">
                <a:solidFill>
                  <a:srgbClr val="000099"/>
                </a:solidFill>
                <a:ea typeface="黑体" pitchFamily="2" charset="-122"/>
              </a:rPr>
              <a:t>Internet)</a:t>
            </a:r>
            <a:r>
              <a:rPr lang="zh-CN" altLang="zh-CN" sz="3200" b="1" dirty="0" smtClean="0">
                <a:solidFill>
                  <a:srgbClr val="000099"/>
                </a:solidFill>
                <a:ea typeface="黑体" pitchFamily="2" charset="-122"/>
              </a:rPr>
              <a:t>。</a:t>
            </a:r>
            <a:endParaRPr lang="zh-CN" altLang="zh-CN" sz="3200" b="1" dirty="0">
              <a:solidFill>
                <a:srgbClr val="000099"/>
              </a:solidFill>
              <a:ea typeface="黑体" pitchFamily="2" charset="-122"/>
            </a:endParaRPr>
          </a:p>
        </p:txBody>
      </p:sp>
    </p:spTree>
    <p:extLst>
      <p:ext uri="{BB962C8B-B14F-4D97-AF65-F5344CB8AC3E}">
        <p14:creationId xmlns:p14="http://schemas.microsoft.com/office/powerpoint/2010/main" xmlns="" val="27471990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p:txBody>
          <a:bodyPr/>
          <a:lstStyle/>
          <a:p>
            <a:r>
              <a:rPr lang="en-US" altLang="zh-CN" sz="3600" dirty="0"/>
              <a:t>1.2.2  </a:t>
            </a:r>
            <a:r>
              <a:rPr lang="zh-CN" altLang="zh-CN" sz="3600" dirty="0"/>
              <a:t>互联网基础结构发展的三个</a:t>
            </a:r>
            <a:r>
              <a:rPr lang="zh-CN" altLang="zh-CN" sz="3600" dirty="0" smtClean="0"/>
              <a:t>阶段</a:t>
            </a:r>
            <a:endParaRPr lang="zh-CN" altLang="en-US" sz="3600" dirty="0"/>
          </a:p>
        </p:txBody>
      </p:sp>
      <p:sp>
        <p:nvSpPr>
          <p:cNvPr id="303107" name="Rectangle 3"/>
          <p:cNvSpPr>
            <a:spLocks noGrp="1" noChangeArrowheads="1"/>
          </p:cNvSpPr>
          <p:nvPr>
            <p:ph idx="1"/>
          </p:nvPr>
        </p:nvSpPr>
        <p:spPr/>
        <p:txBody>
          <a:bodyPr/>
          <a:lstStyle/>
          <a:p>
            <a:r>
              <a:rPr lang="zh-CN" altLang="en-US" dirty="0">
                <a:solidFill>
                  <a:srgbClr val="FF0000"/>
                </a:solidFill>
              </a:rPr>
              <a:t>第二</a:t>
            </a:r>
            <a:r>
              <a:rPr lang="zh-CN" altLang="en-US" dirty="0" smtClean="0">
                <a:solidFill>
                  <a:srgbClr val="FF0000"/>
                </a:solidFill>
              </a:rPr>
              <a:t>阶段：</a:t>
            </a:r>
            <a:r>
              <a:rPr lang="zh-CN" altLang="en-US" dirty="0" smtClean="0"/>
              <a:t>建成</a:t>
            </a:r>
            <a:r>
              <a:rPr lang="zh-CN" altLang="en-US" dirty="0"/>
              <a:t>了三级结构</a:t>
            </a:r>
            <a:r>
              <a:rPr lang="zh-CN" altLang="en-US" dirty="0" smtClean="0"/>
              <a:t>的互联网。 </a:t>
            </a:r>
            <a:endParaRPr lang="zh-CN" altLang="en-US" dirty="0"/>
          </a:p>
          <a:p>
            <a:r>
              <a:rPr lang="zh-CN" altLang="en-US" dirty="0" smtClean="0"/>
              <a:t>它是一个三</a:t>
            </a:r>
            <a:r>
              <a:rPr lang="zh-CN" altLang="en-US" dirty="0"/>
              <a:t>级计算机网络，分为主干网、地区网和校园网（或企业网）</a:t>
            </a:r>
            <a:r>
              <a:rPr lang="zh-CN" altLang="en-US" dirty="0" smtClean="0"/>
              <a:t>。</a:t>
            </a:r>
            <a:endParaRPr lang="en-US" altLang="zh-CN" dirty="0" smtClean="0"/>
          </a:p>
        </p:txBody>
      </p:sp>
      <p:grpSp>
        <p:nvGrpSpPr>
          <p:cNvPr id="5" name="组合 4"/>
          <p:cNvGrpSpPr/>
          <p:nvPr/>
        </p:nvGrpSpPr>
        <p:grpSpPr>
          <a:xfrm>
            <a:off x="747784" y="2996952"/>
            <a:ext cx="8669712" cy="2952328"/>
            <a:chOff x="776536" y="3068960"/>
            <a:chExt cx="8669712" cy="2952328"/>
          </a:xfrm>
        </p:grpSpPr>
        <p:cxnSp>
          <p:nvCxnSpPr>
            <p:cNvPr id="6" name="直接连接符 5"/>
            <p:cNvCxnSpPr>
              <a:endCxn id="17" idx="7"/>
            </p:cNvCxnSpPr>
            <p:nvPr/>
          </p:nvCxnSpPr>
          <p:spPr bwMode="auto">
            <a:xfrm flipH="1">
              <a:off x="3013901" y="3392996"/>
              <a:ext cx="1522291" cy="840447"/>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 name="直接连接符 6"/>
            <p:cNvCxnSpPr/>
            <p:nvPr/>
          </p:nvCxnSpPr>
          <p:spPr bwMode="auto">
            <a:xfrm flipH="1">
              <a:off x="4536192" y="3622124"/>
              <a:ext cx="419100" cy="611319"/>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 name="直接连接符 7"/>
            <p:cNvCxnSpPr>
              <a:endCxn id="16" idx="1"/>
            </p:cNvCxnSpPr>
            <p:nvPr/>
          </p:nvCxnSpPr>
          <p:spPr bwMode="auto">
            <a:xfrm>
              <a:off x="5769487" y="3392996"/>
              <a:ext cx="1770684" cy="840447"/>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9" name="Picture 146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78374" y="3645024"/>
              <a:ext cx="419100" cy="347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pic>
          <p:nvPicPr>
            <p:cNvPr id="10" name="Picture 146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36192" y="3786053"/>
              <a:ext cx="419100" cy="347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pic>
          <p:nvPicPr>
            <p:cNvPr id="11" name="Picture 146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78116" y="3717032"/>
              <a:ext cx="419100" cy="347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sp>
          <p:nvSpPr>
            <p:cNvPr id="12" name="椭圆 11"/>
            <p:cNvSpPr/>
            <p:nvPr/>
          </p:nvSpPr>
          <p:spPr bwMode="auto">
            <a:xfrm>
              <a:off x="4232920" y="3068960"/>
              <a:ext cx="1800200" cy="648072"/>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mn-lt"/>
                  <a:ea typeface="黑体" pitchFamily="2" charset="-122"/>
                </a:rPr>
                <a:t>主干网</a:t>
              </a:r>
            </a:p>
          </p:txBody>
        </p:sp>
        <p:grpSp>
          <p:nvGrpSpPr>
            <p:cNvPr id="13" name="组合 12"/>
            <p:cNvGrpSpPr/>
            <p:nvPr/>
          </p:nvGrpSpPr>
          <p:grpSpPr>
            <a:xfrm>
              <a:off x="776536" y="4581128"/>
              <a:ext cx="1354983" cy="1440160"/>
              <a:chOff x="776536" y="4581128"/>
              <a:chExt cx="1354983" cy="1440160"/>
            </a:xfrm>
          </p:grpSpPr>
          <p:cxnSp>
            <p:nvCxnSpPr>
              <p:cNvPr id="84" name="直接连接符 83"/>
              <p:cNvCxnSpPr>
                <a:endCxn id="99" idx="2"/>
              </p:cNvCxnSpPr>
              <p:nvPr/>
            </p:nvCxnSpPr>
            <p:spPr bwMode="auto">
              <a:xfrm flipH="1">
                <a:off x="1495726" y="4581128"/>
                <a:ext cx="635793" cy="832396"/>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85" name="Picture 146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08503" y="4774473"/>
                <a:ext cx="419100" cy="347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grpSp>
            <p:nvGrpSpPr>
              <p:cNvPr id="86" name="组合 85"/>
              <p:cNvGrpSpPr/>
              <p:nvPr/>
            </p:nvGrpSpPr>
            <p:grpSpPr>
              <a:xfrm>
                <a:off x="776536" y="5341956"/>
                <a:ext cx="1249522" cy="679332"/>
                <a:chOff x="776536" y="5341956"/>
                <a:chExt cx="1249522" cy="679332"/>
              </a:xfrm>
            </p:grpSpPr>
            <p:grpSp>
              <p:nvGrpSpPr>
                <p:cNvPr id="87" name="Group 1428"/>
                <p:cNvGrpSpPr>
                  <a:grpSpLocks/>
                </p:cNvGrpSpPr>
                <p:nvPr/>
              </p:nvGrpSpPr>
              <p:grpSpPr bwMode="auto">
                <a:xfrm>
                  <a:off x="776536" y="5341956"/>
                  <a:ext cx="1226011" cy="679332"/>
                  <a:chOff x="2949" y="196"/>
                  <a:chExt cx="941" cy="598"/>
                </a:xfrm>
              </p:grpSpPr>
              <p:sp>
                <p:nvSpPr>
                  <p:cNvPr id="89" name="Oval 1429"/>
                  <p:cNvSpPr>
                    <a:spLocks noChangeArrowheads="1"/>
                  </p:cNvSpPr>
                  <p:nvPr/>
                </p:nvSpPr>
                <p:spPr bwMode="auto">
                  <a:xfrm>
                    <a:off x="3168" y="196"/>
                    <a:ext cx="407" cy="162"/>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90" name="Oval 1430"/>
                  <p:cNvSpPr>
                    <a:spLocks noChangeArrowheads="1"/>
                  </p:cNvSpPr>
                  <p:nvPr/>
                </p:nvSpPr>
                <p:spPr bwMode="auto">
                  <a:xfrm rot="900000">
                    <a:off x="3512" y="252"/>
                    <a:ext cx="275" cy="131"/>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91" name="Oval 1431"/>
                  <p:cNvSpPr>
                    <a:spLocks noChangeArrowheads="1"/>
                  </p:cNvSpPr>
                  <p:nvPr/>
                </p:nvSpPr>
                <p:spPr bwMode="auto">
                  <a:xfrm rot="1500000">
                    <a:off x="3650" y="385"/>
                    <a:ext cx="240" cy="153"/>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92" name="Oval 1432"/>
                  <p:cNvSpPr>
                    <a:spLocks noChangeArrowheads="1"/>
                  </p:cNvSpPr>
                  <p:nvPr/>
                </p:nvSpPr>
                <p:spPr bwMode="auto">
                  <a:xfrm rot="-1560000">
                    <a:off x="3573" y="537"/>
                    <a:ext cx="291" cy="189"/>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93" name="Oval 1433"/>
                  <p:cNvSpPr>
                    <a:spLocks noChangeArrowheads="1"/>
                  </p:cNvSpPr>
                  <p:nvPr/>
                </p:nvSpPr>
                <p:spPr bwMode="auto">
                  <a:xfrm>
                    <a:off x="3216" y="555"/>
                    <a:ext cx="471" cy="239"/>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94" name="Oval 1434"/>
                  <p:cNvSpPr>
                    <a:spLocks noChangeArrowheads="1"/>
                  </p:cNvSpPr>
                  <p:nvPr/>
                </p:nvSpPr>
                <p:spPr bwMode="auto">
                  <a:xfrm rot="1080000">
                    <a:off x="3023" y="555"/>
                    <a:ext cx="265"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95" name="Oval 1435"/>
                  <p:cNvSpPr>
                    <a:spLocks noChangeArrowheads="1"/>
                  </p:cNvSpPr>
                  <p:nvPr/>
                </p:nvSpPr>
                <p:spPr bwMode="auto">
                  <a:xfrm>
                    <a:off x="2949" y="432"/>
                    <a:ext cx="217"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96" name="Oval 1436"/>
                  <p:cNvSpPr>
                    <a:spLocks noChangeArrowheads="1"/>
                  </p:cNvSpPr>
                  <p:nvPr/>
                </p:nvSpPr>
                <p:spPr bwMode="auto">
                  <a:xfrm rot="-1860000">
                    <a:off x="2984" y="310"/>
                    <a:ext cx="295"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97" name="Freeform 143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sp>
                <p:nvSpPr>
                  <p:cNvPr id="98" name="Freeform 143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sp>
                <p:nvSpPr>
                  <p:cNvPr id="99" name="Freeform 143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grpSp>
            <p:sp>
              <p:nvSpPr>
                <p:cNvPr id="88" name="Text Box 1524"/>
                <p:cNvSpPr txBox="1">
                  <a:spLocks noChangeArrowheads="1"/>
                </p:cNvSpPr>
                <p:nvPr/>
              </p:nvSpPr>
              <p:spPr bwMode="auto">
                <a:xfrm>
                  <a:off x="801922" y="5476873"/>
                  <a:ext cx="122413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algn="ctr" eaLnBrk="1" hangingPunct="1"/>
                  <a:r>
                    <a:rPr lang="zh-CN" altLang="en-US" sz="2000" b="1" dirty="0" smtClean="0">
                      <a:latin typeface="+mn-lt"/>
                      <a:ea typeface="黑体" pitchFamily="2" charset="-122"/>
                    </a:rPr>
                    <a:t>校园网</a:t>
                  </a:r>
                  <a:endParaRPr lang="zh-CN" altLang="en-US" sz="2000" b="1" dirty="0">
                    <a:latin typeface="+mn-lt"/>
                    <a:ea typeface="黑体" pitchFamily="2" charset="-122"/>
                  </a:endParaRPr>
                </a:p>
              </p:txBody>
            </p:sp>
          </p:grpSp>
        </p:grpSp>
        <p:grpSp>
          <p:nvGrpSpPr>
            <p:cNvPr id="14" name="组合 13"/>
            <p:cNvGrpSpPr/>
            <p:nvPr/>
          </p:nvGrpSpPr>
          <p:grpSpPr>
            <a:xfrm>
              <a:off x="2328852" y="4581128"/>
              <a:ext cx="1249522" cy="1440160"/>
              <a:chOff x="2328852" y="4581128"/>
              <a:chExt cx="1249522" cy="1440160"/>
            </a:xfrm>
          </p:grpSpPr>
          <p:cxnSp>
            <p:nvCxnSpPr>
              <p:cNvPr id="68" name="直接连接符 67"/>
              <p:cNvCxnSpPr>
                <a:endCxn id="73" idx="4"/>
              </p:cNvCxnSpPr>
              <p:nvPr/>
            </p:nvCxnSpPr>
            <p:spPr bwMode="auto">
              <a:xfrm>
                <a:off x="2722973" y="4581128"/>
                <a:ext cx="156347" cy="944861"/>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69" name="Picture 146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76736" y="4823432"/>
                <a:ext cx="419100" cy="347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grpSp>
            <p:nvGrpSpPr>
              <p:cNvPr id="70" name="组合 69"/>
              <p:cNvGrpSpPr/>
              <p:nvPr/>
            </p:nvGrpSpPr>
            <p:grpSpPr>
              <a:xfrm>
                <a:off x="2328852" y="5341956"/>
                <a:ext cx="1249522" cy="679332"/>
                <a:chOff x="776536" y="5341956"/>
                <a:chExt cx="1249522" cy="679332"/>
              </a:xfrm>
            </p:grpSpPr>
            <p:grpSp>
              <p:nvGrpSpPr>
                <p:cNvPr id="71" name="Group 1428"/>
                <p:cNvGrpSpPr>
                  <a:grpSpLocks/>
                </p:cNvGrpSpPr>
                <p:nvPr/>
              </p:nvGrpSpPr>
              <p:grpSpPr bwMode="auto">
                <a:xfrm>
                  <a:off x="776536" y="5341956"/>
                  <a:ext cx="1226011" cy="679332"/>
                  <a:chOff x="2949" y="196"/>
                  <a:chExt cx="941" cy="598"/>
                </a:xfrm>
              </p:grpSpPr>
              <p:sp>
                <p:nvSpPr>
                  <p:cNvPr id="73" name="Oval 1429"/>
                  <p:cNvSpPr>
                    <a:spLocks noChangeArrowheads="1"/>
                  </p:cNvSpPr>
                  <p:nvPr/>
                </p:nvSpPr>
                <p:spPr bwMode="auto">
                  <a:xfrm>
                    <a:off x="3168" y="196"/>
                    <a:ext cx="407" cy="162"/>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74" name="Oval 1430"/>
                  <p:cNvSpPr>
                    <a:spLocks noChangeArrowheads="1"/>
                  </p:cNvSpPr>
                  <p:nvPr/>
                </p:nvSpPr>
                <p:spPr bwMode="auto">
                  <a:xfrm rot="900000">
                    <a:off x="3512" y="252"/>
                    <a:ext cx="275" cy="131"/>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75" name="Oval 1431"/>
                  <p:cNvSpPr>
                    <a:spLocks noChangeArrowheads="1"/>
                  </p:cNvSpPr>
                  <p:nvPr/>
                </p:nvSpPr>
                <p:spPr bwMode="auto">
                  <a:xfrm rot="1500000">
                    <a:off x="3650" y="385"/>
                    <a:ext cx="240" cy="153"/>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76" name="Oval 1432"/>
                  <p:cNvSpPr>
                    <a:spLocks noChangeArrowheads="1"/>
                  </p:cNvSpPr>
                  <p:nvPr/>
                </p:nvSpPr>
                <p:spPr bwMode="auto">
                  <a:xfrm rot="-1560000">
                    <a:off x="3573" y="537"/>
                    <a:ext cx="291" cy="189"/>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77" name="Oval 1433"/>
                  <p:cNvSpPr>
                    <a:spLocks noChangeArrowheads="1"/>
                  </p:cNvSpPr>
                  <p:nvPr/>
                </p:nvSpPr>
                <p:spPr bwMode="auto">
                  <a:xfrm>
                    <a:off x="3216" y="555"/>
                    <a:ext cx="471" cy="239"/>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78" name="Oval 1434"/>
                  <p:cNvSpPr>
                    <a:spLocks noChangeArrowheads="1"/>
                  </p:cNvSpPr>
                  <p:nvPr/>
                </p:nvSpPr>
                <p:spPr bwMode="auto">
                  <a:xfrm rot="1080000">
                    <a:off x="3023" y="555"/>
                    <a:ext cx="265"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79" name="Oval 1435"/>
                  <p:cNvSpPr>
                    <a:spLocks noChangeArrowheads="1"/>
                  </p:cNvSpPr>
                  <p:nvPr/>
                </p:nvSpPr>
                <p:spPr bwMode="auto">
                  <a:xfrm>
                    <a:off x="2949" y="432"/>
                    <a:ext cx="217"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80" name="Oval 1436"/>
                  <p:cNvSpPr>
                    <a:spLocks noChangeArrowheads="1"/>
                  </p:cNvSpPr>
                  <p:nvPr/>
                </p:nvSpPr>
                <p:spPr bwMode="auto">
                  <a:xfrm rot="-1860000">
                    <a:off x="2984" y="310"/>
                    <a:ext cx="295"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81" name="Freeform 143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sp>
                <p:nvSpPr>
                  <p:cNvPr id="82" name="Freeform 143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sp>
                <p:nvSpPr>
                  <p:cNvPr id="83" name="Freeform 143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grpSp>
            <p:sp>
              <p:nvSpPr>
                <p:cNvPr id="72" name="Text Box 1524"/>
                <p:cNvSpPr txBox="1">
                  <a:spLocks noChangeArrowheads="1"/>
                </p:cNvSpPr>
                <p:nvPr/>
              </p:nvSpPr>
              <p:spPr bwMode="auto">
                <a:xfrm>
                  <a:off x="801922" y="5476873"/>
                  <a:ext cx="122413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algn="ctr" eaLnBrk="1" hangingPunct="1"/>
                  <a:r>
                    <a:rPr lang="zh-CN" altLang="en-US" sz="2000" b="1" dirty="0" smtClean="0">
                      <a:latin typeface="+mn-lt"/>
                      <a:ea typeface="黑体" pitchFamily="2" charset="-122"/>
                    </a:rPr>
                    <a:t>校园网</a:t>
                  </a:r>
                  <a:endParaRPr lang="zh-CN" altLang="en-US" sz="2000" b="1" dirty="0">
                    <a:latin typeface="+mn-lt"/>
                    <a:ea typeface="黑体" pitchFamily="2" charset="-122"/>
                  </a:endParaRPr>
                </a:p>
              </p:txBody>
            </p:sp>
          </p:grpSp>
        </p:grpSp>
        <p:grpSp>
          <p:nvGrpSpPr>
            <p:cNvPr id="15" name="组合 14"/>
            <p:cNvGrpSpPr/>
            <p:nvPr/>
          </p:nvGrpSpPr>
          <p:grpSpPr>
            <a:xfrm>
              <a:off x="6644410" y="4581128"/>
              <a:ext cx="2801838" cy="1440160"/>
              <a:chOff x="776536" y="4581128"/>
              <a:chExt cx="2801838" cy="1440160"/>
            </a:xfrm>
          </p:grpSpPr>
          <p:cxnSp>
            <p:nvCxnSpPr>
              <p:cNvPr id="36" name="直接连接符 35"/>
              <p:cNvCxnSpPr>
                <a:endCxn id="67" idx="2"/>
              </p:cNvCxnSpPr>
              <p:nvPr/>
            </p:nvCxnSpPr>
            <p:spPr bwMode="auto">
              <a:xfrm flipH="1">
                <a:off x="1495726" y="4581128"/>
                <a:ext cx="635793" cy="832396"/>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37" name="Picture 146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08503" y="4774473"/>
                <a:ext cx="419100" cy="347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cxnSp>
            <p:nvCxnSpPr>
              <p:cNvPr id="38" name="直接连接符 37"/>
              <p:cNvCxnSpPr>
                <a:endCxn id="44" idx="4"/>
              </p:cNvCxnSpPr>
              <p:nvPr/>
            </p:nvCxnSpPr>
            <p:spPr bwMode="auto">
              <a:xfrm>
                <a:off x="2722973" y="4581128"/>
                <a:ext cx="156347" cy="944861"/>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39" name="Picture 146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76736" y="4823432"/>
                <a:ext cx="419100" cy="347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grpSp>
            <p:nvGrpSpPr>
              <p:cNvPr id="40" name="组合 39"/>
              <p:cNvGrpSpPr/>
              <p:nvPr/>
            </p:nvGrpSpPr>
            <p:grpSpPr>
              <a:xfrm>
                <a:off x="776536" y="5341956"/>
                <a:ext cx="1249522" cy="679332"/>
                <a:chOff x="776536" y="5341956"/>
                <a:chExt cx="1249522" cy="679332"/>
              </a:xfrm>
            </p:grpSpPr>
            <p:grpSp>
              <p:nvGrpSpPr>
                <p:cNvPr id="55" name="Group 1428"/>
                <p:cNvGrpSpPr>
                  <a:grpSpLocks/>
                </p:cNvGrpSpPr>
                <p:nvPr/>
              </p:nvGrpSpPr>
              <p:grpSpPr bwMode="auto">
                <a:xfrm>
                  <a:off x="776536" y="5341956"/>
                  <a:ext cx="1226011" cy="679332"/>
                  <a:chOff x="2949" y="196"/>
                  <a:chExt cx="941" cy="598"/>
                </a:xfrm>
              </p:grpSpPr>
              <p:sp>
                <p:nvSpPr>
                  <p:cNvPr id="57" name="Oval 1429"/>
                  <p:cNvSpPr>
                    <a:spLocks noChangeArrowheads="1"/>
                  </p:cNvSpPr>
                  <p:nvPr/>
                </p:nvSpPr>
                <p:spPr bwMode="auto">
                  <a:xfrm>
                    <a:off x="3168" y="196"/>
                    <a:ext cx="407" cy="162"/>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58" name="Oval 1430"/>
                  <p:cNvSpPr>
                    <a:spLocks noChangeArrowheads="1"/>
                  </p:cNvSpPr>
                  <p:nvPr/>
                </p:nvSpPr>
                <p:spPr bwMode="auto">
                  <a:xfrm rot="900000">
                    <a:off x="3512" y="252"/>
                    <a:ext cx="275" cy="131"/>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59" name="Oval 1431"/>
                  <p:cNvSpPr>
                    <a:spLocks noChangeArrowheads="1"/>
                  </p:cNvSpPr>
                  <p:nvPr/>
                </p:nvSpPr>
                <p:spPr bwMode="auto">
                  <a:xfrm rot="1500000">
                    <a:off x="3650" y="385"/>
                    <a:ext cx="240" cy="153"/>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60" name="Oval 1432"/>
                  <p:cNvSpPr>
                    <a:spLocks noChangeArrowheads="1"/>
                  </p:cNvSpPr>
                  <p:nvPr/>
                </p:nvSpPr>
                <p:spPr bwMode="auto">
                  <a:xfrm rot="-1560000">
                    <a:off x="3573" y="537"/>
                    <a:ext cx="291" cy="189"/>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61" name="Oval 1433"/>
                  <p:cNvSpPr>
                    <a:spLocks noChangeArrowheads="1"/>
                  </p:cNvSpPr>
                  <p:nvPr/>
                </p:nvSpPr>
                <p:spPr bwMode="auto">
                  <a:xfrm>
                    <a:off x="3216" y="555"/>
                    <a:ext cx="471" cy="239"/>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62" name="Oval 1434"/>
                  <p:cNvSpPr>
                    <a:spLocks noChangeArrowheads="1"/>
                  </p:cNvSpPr>
                  <p:nvPr/>
                </p:nvSpPr>
                <p:spPr bwMode="auto">
                  <a:xfrm rot="1080000">
                    <a:off x="3023" y="555"/>
                    <a:ext cx="265"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63" name="Oval 1435"/>
                  <p:cNvSpPr>
                    <a:spLocks noChangeArrowheads="1"/>
                  </p:cNvSpPr>
                  <p:nvPr/>
                </p:nvSpPr>
                <p:spPr bwMode="auto">
                  <a:xfrm>
                    <a:off x="2949" y="432"/>
                    <a:ext cx="217"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64" name="Oval 1436"/>
                  <p:cNvSpPr>
                    <a:spLocks noChangeArrowheads="1"/>
                  </p:cNvSpPr>
                  <p:nvPr/>
                </p:nvSpPr>
                <p:spPr bwMode="auto">
                  <a:xfrm rot="-1860000">
                    <a:off x="2984" y="310"/>
                    <a:ext cx="295"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65" name="Freeform 143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sp>
                <p:nvSpPr>
                  <p:cNvPr id="66" name="Freeform 143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sp>
                <p:nvSpPr>
                  <p:cNvPr id="67" name="Freeform 143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grpSp>
            <p:sp>
              <p:nvSpPr>
                <p:cNvPr id="56" name="Text Box 1524"/>
                <p:cNvSpPr txBox="1">
                  <a:spLocks noChangeArrowheads="1"/>
                </p:cNvSpPr>
                <p:nvPr/>
              </p:nvSpPr>
              <p:spPr bwMode="auto">
                <a:xfrm>
                  <a:off x="801922" y="5476873"/>
                  <a:ext cx="122413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algn="ctr" eaLnBrk="1" hangingPunct="1"/>
                  <a:r>
                    <a:rPr lang="zh-CN" altLang="en-US" sz="2000" b="1" dirty="0" smtClean="0">
                      <a:latin typeface="+mn-lt"/>
                      <a:ea typeface="黑体" pitchFamily="2" charset="-122"/>
                    </a:rPr>
                    <a:t>校园网</a:t>
                  </a:r>
                  <a:endParaRPr lang="zh-CN" altLang="en-US" sz="2000" b="1" dirty="0">
                    <a:latin typeface="+mn-lt"/>
                    <a:ea typeface="黑体" pitchFamily="2" charset="-122"/>
                  </a:endParaRPr>
                </a:p>
              </p:txBody>
            </p:sp>
          </p:grpSp>
          <p:grpSp>
            <p:nvGrpSpPr>
              <p:cNvPr id="41" name="组合 40"/>
              <p:cNvGrpSpPr/>
              <p:nvPr/>
            </p:nvGrpSpPr>
            <p:grpSpPr>
              <a:xfrm>
                <a:off x="2328852" y="5341956"/>
                <a:ext cx="1249522" cy="679332"/>
                <a:chOff x="776536" y="5341956"/>
                <a:chExt cx="1249522" cy="679332"/>
              </a:xfrm>
            </p:grpSpPr>
            <p:grpSp>
              <p:nvGrpSpPr>
                <p:cNvPr id="42" name="Group 1428"/>
                <p:cNvGrpSpPr>
                  <a:grpSpLocks/>
                </p:cNvGrpSpPr>
                <p:nvPr/>
              </p:nvGrpSpPr>
              <p:grpSpPr bwMode="auto">
                <a:xfrm>
                  <a:off x="776536" y="5341956"/>
                  <a:ext cx="1226011" cy="679332"/>
                  <a:chOff x="2949" y="196"/>
                  <a:chExt cx="941" cy="598"/>
                </a:xfrm>
              </p:grpSpPr>
              <p:sp>
                <p:nvSpPr>
                  <p:cNvPr id="44" name="Oval 1429"/>
                  <p:cNvSpPr>
                    <a:spLocks noChangeArrowheads="1"/>
                  </p:cNvSpPr>
                  <p:nvPr/>
                </p:nvSpPr>
                <p:spPr bwMode="auto">
                  <a:xfrm>
                    <a:off x="3168" y="196"/>
                    <a:ext cx="407" cy="162"/>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45" name="Oval 1430"/>
                  <p:cNvSpPr>
                    <a:spLocks noChangeArrowheads="1"/>
                  </p:cNvSpPr>
                  <p:nvPr/>
                </p:nvSpPr>
                <p:spPr bwMode="auto">
                  <a:xfrm rot="900000">
                    <a:off x="3512" y="252"/>
                    <a:ext cx="275" cy="131"/>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46" name="Oval 1431"/>
                  <p:cNvSpPr>
                    <a:spLocks noChangeArrowheads="1"/>
                  </p:cNvSpPr>
                  <p:nvPr/>
                </p:nvSpPr>
                <p:spPr bwMode="auto">
                  <a:xfrm rot="1500000">
                    <a:off x="3650" y="385"/>
                    <a:ext cx="240" cy="153"/>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47" name="Oval 1432"/>
                  <p:cNvSpPr>
                    <a:spLocks noChangeArrowheads="1"/>
                  </p:cNvSpPr>
                  <p:nvPr/>
                </p:nvSpPr>
                <p:spPr bwMode="auto">
                  <a:xfrm rot="-1560000">
                    <a:off x="3573" y="537"/>
                    <a:ext cx="291" cy="189"/>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48" name="Oval 1433"/>
                  <p:cNvSpPr>
                    <a:spLocks noChangeArrowheads="1"/>
                  </p:cNvSpPr>
                  <p:nvPr/>
                </p:nvSpPr>
                <p:spPr bwMode="auto">
                  <a:xfrm>
                    <a:off x="3216" y="555"/>
                    <a:ext cx="471" cy="239"/>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49" name="Oval 1434"/>
                  <p:cNvSpPr>
                    <a:spLocks noChangeArrowheads="1"/>
                  </p:cNvSpPr>
                  <p:nvPr/>
                </p:nvSpPr>
                <p:spPr bwMode="auto">
                  <a:xfrm rot="1080000">
                    <a:off x="3023" y="555"/>
                    <a:ext cx="265"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50" name="Oval 1435"/>
                  <p:cNvSpPr>
                    <a:spLocks noChangeArrowheads="1"/>
                  </p:cNvSpPr>
                  <p:nvPr/>
                </p:nvSpPr>
                <p:spPr bwMode="auto">
                  <a:xfrm>
                    <a:off x="2949" y="432"/>
                    <a:ext cx="217"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51" name="Oval 1436"/>
                  <p:cNvSpPr>
                    <a:spLocks noChangeArrowheads="1"/>
                  </p:cNvSpPr>
                  <p:nvPr/>
                </p:nvSpPr>
                <p:spPr bwMode="auto">
                  <a:xfrm rot="-1860000">
                    <a:off x="2984" y="310"/>
                    <a:ext cx="295"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52" name="Freeform 143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sp>
                <p:nvSpPr>
                  <p:cNvPr id="53" name="Freeform 143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sp>
                <p:nvSpPr>
                  <p:cNvPr id="54" name="Freeform 143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grpSp>
            <p:sp>
              <p:nvSpPr>
                <p:cNvPr id="43" name="Text Box 1524"/>
                <p:cNvSpPr txBox="1">
                  <a:spLocks noChangeArrowheads="1"/>
                </p:cNvSpPr>
                <p:nvPr/>
              </p:nvSpPr>
              <p:spPr bwMode="auto">
                <a:xfrm>
                  <a:off x="801922" y="5476873"/>
                  <a:ext cx="122413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algn="ctr" eaLnBrk="1" hangingPunct="1"/>
                  <a:r>
                    <a:rPr lang="zh-CN" altLang="en-US" sz="2000" b="1" dirty="0" smtClean="0">
                      <a:latin typeface="+mn-lt"/>
                      <a:ea typeface="黑体" pitchFamily="2" charset="-122"/>
                    </a:rPr>
                    <a:t>校园网</a:t>
                  </a:r>
                  <a:endParaRPr lang="zh-CN" altLang="en-US" sz="2000" b="1" dirty="0">
                    <a:latin typeface="+mn-lt"/>
                    <a:ea typeface="黑体" pitchFamily="2" charset="-122"/>
                  </a:endParaRPr>
                </a:p>
              </p:txBody>
            </p:sp>
          </p:grpSp>
        </p:grpSp>
        <p:sp>
          <p:nvSpPr>
            <p:cNvPr id="16" name="椭圆 15"/>
            <p:cNvSpPr/>
            <p:nvPr/>
          </p:nvSpPr>
          <p:spPr bwMode="auto">
            <a:xfrm>
              <a:off x="7329264" y="4149080"/>
              <a:ext cx="1440160" cy="576064"/>
            </a:xfrm>
            <a:prstGeom prst="ellipse">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mn-lt"/>
                  <a:ea typeface="黑体" pitchFamily="2" charset="-122"/>
                </a:rPr>
                <a:t>地区网</a:t>
              </a:r>
            </a:p>
          </p:txBody>
        </p:sp>
        <p:sp>
          <p:nvSpPr>
            <p:cNvPr id="17" name="椭圆 16"/>
            <p:cNvSpPr/>
            <p:nvPr/>
          </p:nvSpPr>
          <p:spPr bwMode="auto">
            <a:xfrm>
              <a:off x="1784648" y="4149080"/>
              <a:ext cx="1440160" cy="576064"/>
            </a:xfrm>
            <a:prstGeom prst="ellipse">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mn-lt"/>
                  <a:ea typeface="黑体" pitchFamily="2" charset="-122"/>
                </a:rPr>
                <a:t>地区网</a:t>
              </a:r>
            </a:p>
          </p:txBody>
        </p:sp>
        <p:grpSp>
          <p:nvGrpSpPr>
            <p:cNvPr id="18" name="组合 17"/>
            <p:cNvGrpSpPr/>
            <p:nvPr/>
          </p:nvGrpSpPr>
          <p:grpSpPr>
            <a:xfrm>
              <a:off x="4330531" y="4581128"/>
              <a:ext cx="1249522" cy="1440160"/>
              <a:chOff x="4330531" y="4581128"/>
              <a:chExt cx="1249522" cy="1440160"/>
            </a:xfrm>
          </p:grpSpPr>
          <p:cxnSp>
            <p:nvCxnSpPr>
              <p:cNvPr id="20" name="直接连接符 19"/>
              <p:cNvCxnSpPr>
                <a:endCxn id="25" idx="4"/>
              </p:cNvCxnSpPr>
              <p:nvPr/>
            </p:nvCxnSpPr>
            <p:spPr bwMode="auto">
              <a:xfrm>
                <a:off x="4724652" y="4581128"/>
                <a:ext cx="156347" cy="944861"/>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21" name="Picture 146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8415" y="4823432"/>
                <a:ext cx="419100" cy="347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rgbClr val="000000"/>
                    </a:solidFill>
                    <a:miter lim="800000"/>
                    <a:headEnd/>
                    <a:tailEnd/>
                  </a14:hiddenLine>
                </a:ext>
              </a:extLst>
            </p:spPr>
          </p:pic>
          <p:grpSp>
            <p:nvGrpSpPr>
              <p:cNvPr id="22" name="组合 21"/>
              <p:cNvGrpSpPr/>
              <p:nvPr/>
            </p:nvGrpSpPr>
            <p:grpSpPr>
              <a:xfrm>
                <a:off x="4330531" y="5341956"/>
                <a:ext cx="1249522" cy="679332"/>
                <a:chOff x="776536" y="5341956"/>
                <a:chExt cx="1249522" cy="679332"/>
              </a:xfrm>
            </p:grpSpPr>
            <p:grpSp>
              <p:nvGrpSpPr>
                <p:cNvPr id="23" name="Group 1428"/>
                <p:cNvGrpSpPr>
                  <a:grpSpLocks/>
                </p:cNvGrpSpPr>
                <p:nvPr/>
              </p:nvGrpSpPr>
              <p:grpSpPr bwMode="auto">
                <a:xfrm>
                  <a:off x="776536" y="5341956"/>
                  <a:ext cx="1226011" cy="679332"/>
                  <a:chOff x="2949" y="196"/>
                  <a:chExt cx="941" cy="598"/>
                </a:xfrm>
              </p:grpSpPr>
              <p:sp>
                <p:nvSpPr>
                  <p:cNvPr id="25" name="Oval 1429"/>
                  <p:cNvSpPr>
                    <a:spLocks noChangeArrowheads="1"/>
                  </p:cNvSpPr>
                  <p:nvPr/>
                </p:nvSpPr>
                <p:spPr bwMode="auto">
                  <a:xfrm>
                    <a:off x="3168" y="196"/>
                    <a:ext cx="407" cy="162"/>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26" name="Oval 1430"/>
                  <p:cNvSpPr>
                    <a:spLocks noChangeArrowheads="1"/>
                  </p:cNvSpPr>
                  <p:nvPr/>
                </p:nvSpPr>
                <p:spPr bwMode="auto">
                  <a:xfrm rot="900000">
                    <a:off x="3512" y="252"/>
                    <a:ext cx="275" cy="131"/>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27" name="Oval 1431"/>
                  <p:cNvSpPr>
                    <a:spLocks noChangeArrowheads="1"/>
                  </p:cNvSpPr>
                  <p:nvPr/>
                </p:nvSpPr>
                <p:spPr bwMode="auto">
                  <a:xfrm rot="1500000">
                    <a:off x="3650" y="385"/>
                    <a:ext cx="240" cy="153"/>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28" name="Oval 1432"/>
                  <p:cNvSpPr>
                    <a:spLocks noChangeArrowheads="1"/>
                  </p:cNvSpPr>
                  <p:nvPr/>
                </p:nvSpPr>
                <p:spPr bwMode="auto">
                  <a:xfrm rot="-1560000">
                    <a:off x="3573" y="537"/>
                    <a:ext cx="291" cy="189"/>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29" name="Oval 1433"/>
                  <p:cNvSpPr>
                    <a:spLocks noChangeArrowheads="1"/>
                  </p:cNvSpPr>
                  <p:nvPr/>
                </p:nvSpPr>
                <p:spPr bwMode="auto">
                  <a:xfrm>
                    <a:off x="3216" y="555"/>
                    <a:ext cx="471" cy="239"/>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30" name="Oval 1434"/>
                  <p:cNvSpPr>
                    <a:spLocks noChangeArrowheads="1"/>
                  </p:cNvSpPr>
                  <p:nvPr/>
                </p:nvSpPr>
                <p:spPr bwMode="auto">
                  <a:xfrm rot="1080000">
                    <a:off x="3023" y="555"/>
                    <a:ext cx="265"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31" name="Oval 1435"/>
                  <p:cNvSpPr>
                    <a:spLocks noChangeArrowheads="1"/>
                  </p:cNvSpPr>
                  <p:nvPr/>
                </p:nvSpPr>
                <p:spPr bwMode="auto">
                  <a:xfrm>
                    <a:off x="2949" y="432"/>
                    <a:ext cx="217"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32" name="Oval 1436"/>
                  <p:cNvSpPr>
                    <a:spLocks noChangeArrowheads="1"/>
                  </p:cNvSpPr>
                  <p:nvPr/>
                </p:nvSpPr>
                <p:spPr bwMode="auto">
                  <a:xfrm rot="-1860000">
                    <a:off x="2984" y="310"/>
                    <a:ext cx="295" cy="156"/>
                  </a:xfrm>
                  <a:prstGeom prst="ellipse">
                    <a:avLst/>
                  </a:prstGeom>
                  <a:solidFill>
                    <a:srgbClr val="C0C0C0"/>
                  </a:solidFill>
                  <a:ln w="12700">
                    <a:solidFill>
                      <a:schemeClr val="tx1"/>
                    </a:solidFill>
                    <a:round/>
                    <a:headEnd/>
                    <a:tailEnd/>
                  </a:ln>
                </p:spPr>
                <p:txBody>
                  <a:bodyPr wrap="none" anchor="ctr"/>
                  <a:lstStyle/>
                  <a:p>
                    <a:endParaRPr lang="zh-CN" altLang="en-US"/>
                  </a:p>
                </p:txBody>
              </p:sp>
              <p:sp>
                <p:nvSpPr>
                  <p:cNvPr id="33" name="Freeform 143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sp>
                <p:nvSpPr>
                  <p:cNvPr id="34" name="Freeform 143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sp>
                <p:nvSpPr>
                  <p:cNvPr id="35" name="Freeform 143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0C0C0"/>
                  </a:solidFill>
                  <a:ln>
                    <a:noFill/>
                  </a:ln>
                  <a:extLs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Lst>
                </p:spPr>
                <p:txBody>
                  <a:bodyPr/>
                  <a:lstStyle/>
                  <a:p>
                    <a:endParaRPr lang="zh-CN" altLang="en-US"/>
                  </a:p>
                </p:txBody>
              </p:sp>
            </p:grpSp>
            <p:sp>
              <p:nvSpPr>
                <p:cNvPr id="24" name="Text Box 1524"/>
                <p:cNvSpPr txBox="1">
                  <a:spLocks noChangeArrowheads="1"/>
                </p:cNvSpPr>
                <p:nvPr/>
              </p:nvSpPr>
              <p:spPr bwMode="auto">
                <a:xfrm>
                  <a:off x="801922" y="5476873"/>
                  <a:ext cx="122413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algn="ctr" eaLnBrk="1" hangingPunct="1"/>
                  <a:r>
                    <a:rPr lang="zh-CN" altLang="en-US" sz="2000" b="1" dirty="0" smtClean="0">
                      <a:latin typeface="+mn-lt"/>
                      <a:ea typeface="黑体" pitchFamily="2" charset="-122"/>
                    </a:rPr>
                    <a:t>校园网</a:t>
                  </a:r>
                  <a:endParaRPr lang="zh-CN" altLang="en-US" sz="2000" b="1" dirty="0">
                    <a:latin typeface="+mn-lt"/>
                    <a:ea typeface="黑体" pitchFamily="2" charset="-122"/>
                  </a:endParaRPr>
                </a:p>
              </p:txBody>
            </p:sp>
          </p:grpSp>
        </p:grpSp>
        <p:sp>
          <p:nvSpPr>
            <p:cNvPr id="19" name="椭圆 18"/>
            <p:cNvSpPr/>
            <p:nvPr/>
          </p:nvSpPr>
          <p:spPr bwMode="auto">
            <a:xfrm>
              <a:off x="3728864" y="4149080"/>
              <a:ext cx="1440160" cy="576064"/>
            </a:xfrm>
            <a:prstGeom prst="ellipse">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mn-lt"/>
                  <a:ea typeface="黑体" pitchFamily="2" charset="-122"/>
                </a:rPr>
                <a:t>地区网</a:t>
              </a:r>
            </a:p>
          </p:txBody>
        </p:sp>
      </p:grpSp>
    </p:spTree>
    <p:extLst>
      <p:ext uri="{BB962C8B-B14F-4D97-AF65-F5344CB8AC3E}">
        <p14:creationId xmlns:p14="http://schemas.microsoft.com/office/powerpoint/2010/main" xmlns="" val="19424235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p:txBody>
          <a:bodyPr/>
          <a:lstStyle/>
          <a:p>
            <a:r>
              <a:rPr lang="en-US" altLang="zh-CN" sz="3600" dirty="0"/>
              <a:t>1.2.2  </a:t>
            </a:r>
            <a:r>
              <a:rPr lang="zh-CN" altLang="zh-CN" sz="3600" dirty="0"/>
              <a:t>互联网基础结构发展的三个</a:t>
            </a:r>
            <a:r>
              <a:rPr lang="zh-CN" altLang="zh-CN" sz="3600" dirty="0" smtClean="0"/>
              <a:t>阶段</a:t>
            </a:r>
            <a:endParaRPr lang="zh-CN" altLang="en-US" sz="3600" dirty="0"/>
          </a:p>
        </p:txBody>
      </p:sp>
      <p:sp>
        <p:nvSpPr>
          <p:cNvPr id="303107" name="Rectangle 3"/>
          <p:cNvSpPr>
            <a:spLocks noGrp="1" noChangeArrowheads="1"/>
          </p:cNvSpPr>
          <p:nvPr>
            <p:ph idx="1"/>
          </p:nvPr>
        </p:nvSpPr>
        <p:spPr/>
        <p:txBody>
          <a:bodyPr/>
          <a:lstStyle/>
          <a:p>
            <a:r>
              <a:rPr lang="zh-CN" altLang="en-US" sz="2800" dirty="0" smtClean="0">
                <a:solidFill>
                  <a:srgbClr val="FF0000"/>
                </a:solidFill>
              </a:rPr>
              <a:t>第</a:t>
            </a:r>
            <a:r>
              <a:rPr lang="zh-CN" altLang="en-US" sz="2800" dirty="0">
                <a:solidFill>
                  <a:srgbClr val="FF0000"/>
                </a:solidFill>
              </a:rPr>
              <a:t>三</a:t>
            </a:r>
            <a:r>
              <a:rPr lang="zh-CN" altLang="en-US" sz="2800" dirty="0" smtClean="0">
                <a:solidFill>
                  <a:srgbClr val="FF0000"/>
                </a:solidFill>
              </a:rPr>
              <a:t>阶段：</a:t>
            </a:r>
            <a:r>
              <a:rPr lang="zh-CN" altLang="en-US" sz="2800" dirty="0"/>
              <a:t>逐渐形成了多层次 </a:t>
            </a:r>
            <a:r>
              <a:rPr lang="en-US" altLang="zh-CN" sz="2800" dirty="0"/>
              <a:t>ISP </a:t>
            </a:r>
            <a:r>
              <a:rPr lang="zh-CN" altLang="en-US" sz="2800" dirty="0"/>
              <a:t>结构</a:t>
            </a:r>
            <a:r>
              <a:rPr lang="zh-CN" altLang="en-US" sz="2800" dirty="0" smtClean="0"/>
              <a:t>的互联网。 </a:t>
            </a:r>
            <a:endParaRPr lang="en-US" altLang="zh-CN" sz="2800" dirty="0" smtClean="0"/>
          </a:p>
          <a:p>
            <a:r>
              <a:rPr lang="zh-CN" altLang="en-US" sz="2800" dirty="0"/>
              <a:t>出现</a:t>
            </a:r>
            <a:r>
              <a:rPr lang="zh-CN" altLang="en-US" sz="2800" dirty="0" smtClean="0"/>
              <a:t>了</a:t>
            </a:r>
            <a:r>
              <a:rPr lang="zh-CN" altLang="en-US" sz="2800" dirty="0">
                <a:solidFill>
                  <a:srgbClr val="0000CC"/>
                </a:solidFill>
              </a:rPr>
              <a:t>互联网服务提供者 </a:t>
            </a:r>
            <a:r>
              <a:rPr lang="en-US" altLang="zh-CN" sz="2800" dirty="0">
                <a:solidFill>
                  <a:srgbClr val="0000CC"/>
                </a:solidFill>
              </a:rPr>
              <a:t>ISP</a:t>
            </a:r>
            <a:r>
              <a:rPr lang="en-US" altLang="zh-CN" sz="2800" dirty="0"/>
              <a:t> (Internet Service Provider)</a:t>
            </a:r>
            <a:r>
              <a:rPr lang="zh-CN" altLang="en-US" sz="2800" dirty="0" smtClean="0"/>
              <a:t>。</a:t>
            </a:r>
            <a:endParaRPr lang="en-US" altLang="zh-CN" sz="2800" dirty="0" smtClean="0"/>
          </a:p>
          <a:p>
            <a:r>
              <a:rPr lang="zh-CN" altLang="zh-CN" sz="2800" dirty="0"/>
              <a:t>任何机构和个人只要向</a:t>
            </a:r>
            <a:r>
              <a:rPr lang="zh-CN" altLang="zh-CN" sz="2800" dirty="0" smtClean="0"/>
              <a:t>某个</a:t>
            </a:r>
            <a:r>
              <a:rPr lang="en-US" altLang="zh-CN" sz="2800" dirty="0" smtClean="0"/>
              <a:t> ISP </a:t>
            </a:r>
            <a:r>
              <a:rPr lang="zh-CN" altLang="zh-CN" sz="2800" dirty="0" smtClean="0"/>
              <a:t>交纳</a:t>
            </a:r>
            <a:r>
              <a:rPr lang="zh-CN" altLang="zh-CN" sz="2800" dirty="0"/>
              <a:t>规定的费用，就</a:t>
            </a:r>
            <a:r>
              <a:rPr lang="zh-CN" altLang="zh-CN" sz="2800" dirty="0" smtClean="0"/>
              <a:t>可</a:t>
            </a:r>
            <a:r>
              <a:rPr lang="zh-CN" altLang="en-US" sz="2800" dirty="0" smtClean="0"/>
              <a:t>从</a:t>
            </a:r>
            <a:r>
              <a:rPr lang="zh-CN" altLang="zh-CN" sz="2800" dirty="0" smtClean="0"/>
              <a:t>该</a:t>
            </a:r>
            <a:r>
              <a:rPr lang="en-US" altLang="zh-CN" sz="2800" dirty="0" smtClean="0"/>
              <a:t> ISP </a:t>
            </a:r>
            <a:r>
              <a:rPr lang="zh-CN" altLang="zh-CN" sz="2800" dirty="0" smtClean="0"/>
              <a:t>获取</a:t>
            </a:r>
            <a:r>
              <a:rPr lang="zh-CN" altLang="zh-CN" sz="2800" dirty="0"/>
              <a:t>所</a:t>
            </a:r>
            <a:r>
              <a:rPr lang="zh-CN" altLang="zh-CN" sz="2800" dirty="0" smtClean="0"/>
              <a:t>需</a:t>
            </a:r>
            <a:r>
              <a:rPr lang="en-US" altLang="zh-CN" sz="2800" dirty="0" smtClean="0"/>
              <a:t> IP </a:t>
            </a:r>
            <a:r>
              <a:rPr lang="zh-CN" altLang="zh-CN" sz="2800" dirty="0" smtClean="0"/>
              <a:t>地址</a:t>
            </a:r>
            <a:r>
              <a:rPr lang="zh-CN" altLang="zh-CN" sz="2800" dirty="0"/>
              <a:t>的使用权，并可通过</a:t>
            </a:r>
            <a:r>
              <a:rPr lang="zh-CN" altLang="zh-CN" sz="2800" dirty="0" smtClean="0"/>
              <a:t>该</a:t>
            </a:r>
            <a:r>
              <a:rPr lang="en-US" altLang="zh-CN" sz="2800" dirty="0" smtClean="0"/>
              <a:t> ISP </a:t>
            </a:r>
            <a:r>
              <a:rPr lang="zh-CN" altLang="zh-CN" sz="2800" dirty="0" smtClean="0"/>
              <a:t>接入</a:t>
            </a:r>
            <a:r>
              <a:rPr lang="zh-CN" altLang="zh-CN" sz="2800" dirty="0"/>
              <a:t>到</a:t>
            </a:r>
            <a:r>
              <a:rPr lang="zh-CN" altLang="zh-CN" sz="2800" dirty="0" smtClean="0"/>
              <a:t>互联网</a:t>
            </a:r>
            <a:r>
              <a:rPr lang="zh-CN" altLang="en-US" sz="2800" dirty="0" smtClean="0"/>
              <a:t>。</a:t>
            </a:r>
            <a:endParaRPr lang="en-US" altLang="zh-CN" sz="2800" dirty="0" smtClean="0"/>
          </a:p>
          <a:p>
            <a:r>
              <a:rPr lang="zh-CN" altLang="zh-CN" sz="2800" dirty="0"/>
              <a:t>根据提供服务的覆盖面积大小以及所拥有</a:t>
            </a:r>
            <a:r>
              <a:rPr lang="zh-CN" altLang="zh-CN" sz="2800" dirty="0" smtClean="0"/>
              <a:t>的</a:t>
            </a:r>
            <a:r>
              <a:rPr lang="en-US" altLang="zh-CN" sz="2800" dirty="0" smtClean="0"/>
              <a:t> IP </a:t>
            </a:r>
            <a:r>
              <a:rPr lang="zh-CN" altLang="zh-CN" sz="2800" dirty="0" smtClean="0"/>
              <a:t>地址</a:t>
            </a:r>
            <a:r>
              <a:rPr lang="zh-CN" altLang="zh-CN" sz="2800" dirty="0"/>
              <a:t>数目的不同，</a:t>
            </a:r>
            <a:r>
              <a:rPr lang="en-US" altLang="zh-CN" sz="2800" dirty="0" smtClean="0"/>
              <a:t>ISP </a:t>
            </a:r>
            <a:r>
              <a:rPr lang="zh-CN" altLang="zh-CN" sz="2800" dirty="0" smtClean="0"/>
              <a:t>也</a:t>
            </a:r>
            <a:r>
              <a:rPr lang="zh-CN" altLang="zh-CN" sz="2800" dirty="0"/>
              <a:t>分成为</a:t>
            </a:r>
            <a:r>
              <a:rPr lang="zh-CN" altLang="zh-CN" sz="2800" dirty="0">
                <a:solidFill>
                  <a:srgbClr val="0000CC"/>
                </a:solidFill>
              </a:rPr>
              <a:t>不同层次</a:t>
            </a:r>
            <a:r>
              <a:rPr lang="zh-CN" altLang="zh-CN" sz="2800" dirty="0" smtClean="0">
                <a:solidFill>
                  <a:srgbClr val="0000CC"/>
                </a:solidFill>
              </a:rPr>
              <a:t>的</a:t>
            </a:r>
            <a:r>
              <a:rPr lang="en-US" altLang="zh-CN" sz="2800" dirty="0" smtClean="0">
                <a:solidFill>
                  <a:srgbClr val="0000CC"/>
                </a:solidFill>
              </a:rPr>
              <a:t> ISP</a:t>
            </a:r>
            <a:r>
              <a:rPr lang="zh-CN" altLang="zh-CN" sz="2800" dirty="0"/>
              <a:t>：</a:t>
            </a:r>
            <a:r>
              <a:rPr lang="zh-CN" altLang="zh-CN" sz="2800" dirty="0" smtClean="0">
                <a:solidFill>
                  <a:srgbClr val="FF0000"/>
                </a:solidFill>
              </a:rPr>
              <a:t>主干</a:t>
            </a:r>
            <a:r>
              <a:rPr lang="en-US" altLang="zh-CN" sz="2800" dirty="0" smtClean="0">
                <a:solidFill>
                  <a:srgbClr val="FF0000"/>
                </a:solidFill>
              </a:rPr>
              <a:t> ISP</a:t>
            </a:r>
            <a:r>
              <a:rPr lang="zh-CN" altLang="zh-CN" sz="2800" dirty="0">
                <a:solidFill>
                  <a:srgbClr val="FF0000"/>
                </a:solidFill>
              </a:rPr>
              <a:t>、</a:t>
            </a:r>
            <a:r>
              <a:rPr lang="zh-CN" altLang="zh-CN" sz="2800" dirty="0" smtClean="0">
                <a:solidFill>
                  <a:srgbClr val="FF0000"/>
                </a:solidFill>
              </a:rPr>
              <a:t>地区</a:t>
            </a:r>
            <a:r>
              <a:rPr lang="en-US" altLang="zh-CN" sz="2800" dirty="0" smtClean="0">
                <a:solidFill>
                  <a:srgbClr val="FF0000"/>
                </a:solidFill>
              </a:rPr>
              <a:t> ISP </a:t>
            </a:r>
            <a:r>
              <a:rPr lang="zh-CN" altLang="zh-CN" sz="2800" dirty="0" smtClean="0"/>
              <a:t>和</a:t>
            </a:r>
            <a:r>
              <a:rPr lang="en-US" altLang="zh-CN" sz="2800" dirty="0" smtClean="0"/>
              <a:t> </a:t>
            </a:r>
            <a:r>
              <a:rPr lang="zh-CN" altLang="zh-CN" sz="2800" dirty="0" smtClean="0">
                <a:solidFill>
                  <a:srgbClr val="FF0000"/>
                </a:solidFill>
              </a:rPr>
              <a:t>本地</a:t>
            </a:r>
            <a:r>
              <a:rPr lang="en-US" altLang="zh-CN" sz="2800" dirty="0" smtClean="0">
                <a:solidFill>
                  <a:srgbClr val="FF0000"/>
                </a:solidFill>
              </a:rPr>
              <a:t> ISP</a:t>
            </a:r>
            <a:r>
              <a:rPr lang="zh-CN" altLang="zh-CN" sz="2800" dirty="0">
                <a:solidFill>
                  <a:srgbClr val="FF0000"/>
                </a:solidFill>
              </a:rPr>
              <a:t>。</a:t>
            </a:r>
            <a:endParaRPr lang="zh-CN" altLang="en-US" sz="2800" dirty="0">
              <a:solidFill>
                <a:srgbClr val="FF0000"/>
              </a:solidFill>
            </a:endParaRPr>
          </a:p>
          <a:p>
            <a:endParaRPr lang="zh-CN" altLang="en-US" sz="2800" dirty="0"/>
          </a:p>
        </p:txBody>
      </p:sp>
    </p:spTree>
    <p:extLst>
      <p:ext uri="{BB962C8B-B14F-4D97-AF65-F5344CB8AC3E}">
        <p14:creationId xmlns:p14="http://schemas.microsoft.com/office/powerpoint/2010/main" xmlns="" val="28008525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920065" y="4796383"/>
            <a:ext cx="8466778" cy="504825"/>
            <a:chOff x="920065" y="4724375"/>
            <a:chExt cx="8466778" cy="504825"/>
          </a:xfrm>
        </p:grpSpPr>
        <p:sp>
          <p:nvSpPr>
            <p:cNvPr id="396459" name="Text Box 171"/>
            <p:cNvSpPr txBox="1">
              <a:spLocks noChangeArrowheads="1"/>
            </p:cNvSpPr>
            <p:nvPr/>
          </p:nvSpPr>
          <p:spPr bwMode="auto">
            <a:xfrm>
              <a:off x="1141542" y="4799397"/>
              <a:ext cx="807727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spcBef>
                  <a:spcPct val="15000"/>
                </a:spcBef>
                <a:spcAft>
                  <a:spcPct val="15000"/>
                </a:spcAft>
              </a:pPr>
              <a:r>
                <a:rPr kumimoji="1" lang="zh-CN" altLang="en-US" b="1" dirty="0">
                  <a:latin typeface="Arial" pitchFamily="34" charset="0"/>
                  <a:ea typeface="黑体" pitchFamily="2" charset="-122"/>
                  <a:cs typeface="Arial" pitchFamily="34" charset="0"/>
                </a:rPr>
                <a:t>主机</a:t>
              </a:r>
              <a:r>
                <a:rPr kumimoji="1" lang="en-US" altLang="zh-CN" b="1" dirty="0">
                  <a:latin typeface="Arial" pitchFamily="34" charset="0"/>
                  <a:ea typeface="黑体" pitchFamily="2" charset="-122"/>
                  <a:cs typeface="Arial" pitchFamily="34" charset="0"/>
                </a:rPr>
                <a:t>A → </a:t>
              </a:r>
              <a:r>
                <a:rPr kumimoji="1" lang="zh-CN" altLang="en-US" b="1" dirty="0">
                  <a:latin typeface="Arial" pitchFamily="34" charset="0"/>
                  <a:ea typeface="黑体" pitchFamily="2" charset="-122"/>
                  <a:cs typeface="Arial" pitchFamily="34" charset="0"/>
                </a:rPr>
                <a:t>本地 </a:t>
              </a:r>
              <a:r>
                <a:rPr kumimoji="1" lang="en-US" altLang="zh-CN" b="1" dirty="0">
                  <a:latin typeface="Arial" pitchFamily="34" charset="0"/>
                  <a:ea typeface="黑体" pitchFamily="2" charset="-122"/>
                  <a:cs typeface="Arial" pitchFamily="34" charset="0"/>
                </a:rPr>
                <a:t>ISP → </a:t>
              </a:r>
              <a:r>
                <a:rPr kumimoji="1" lang="zh-CN" altLang="en-US" b="1" dirty="0">
                  <a:latin typeface="Arial" pitchFamily="34" charset="0"/>
                  <a:ea typeface="黑体" pitchFamily="2" charset="-122"/>
                  <a:cs typeface="Arial" pitchFamily="34" charset="0"/>
                </a:rPr>
                <a:t>地区 </a:t>
              </a:r>
              <a:r>
                <a:rPr kumimoji="1" lang="en-US" altLang="zh-CN" b="1" dirty="0">
                  <a:latin typeface="Arial" pitchFamily="34" charset="0"/>
                  <a:ea typeface="黑体" pitchFamily="2" charset="-122"/>
                  <a:cs typeface="Arial" pitchFamily="34" charset="0"/>
                </a:rPr>
                <a:t>ISP → </a:t>
              </a:r>
              <a:r>
                <a:rPr kumimoji="1" lang="zh-CN" altLang="en-US" b="1" dirty="0">
                  <a:latin typeface="Arial" pitchFamily="34" charset="0"/>
                  <a:ea typeface="黑体" pitchFamily="2" charset="-122"/>
                  <a:cs typeface="Arial" pitchFamily="34" charset="0"/>
                </a:rPr>
                <a:t>主干 </a:t>
              </a:r>
              <a:r>
                <a:rPr kumimoji="1" lang="en-US" altLang="zh-CN" b="1" dirty="0">
                  <a:latin typeface="Arial" pitchFamily="34" charset="0"/>
                  <a:ea typeface="黑体" pitchFamily="2" charset="-122"/>
                  <a:cs typeface="Arial" pitchFamily="34" charset="0"/>
                </a:rPr>
                <a:t>ISP → </a:t>
              </a:r>
              <a:r>
                <a:rPr kumimoji="1" lang="zh-CN" altLang="en-US" b="1" dirty="0">
                  <a:latin typeface="Arial" pitchFamily="34" charset="0"/>
                  <a:ea typeface="黑体" pitchFamily="2" charset="-122"/>
                  <a:cs typeface="Arial" pitchFamily="34" charset="0"/>
                </a:rPr>
                <a:t>地区 </a:t>
              </a:r>
              <a:r>
                <a:rPr kumimoji="1" lang="en-US" altLang="zh-CN" b="1" dirty="0">
                  <a:latin typeface="Arial" pitchFamily="34" charset="0"/>
                  <a:ea typeface="黑体" pitchFamily="2" charset="-122"/>
                  <a:cs typeface="Arial" pitchFamily="34" charset="0"/>
                </a:rPr>
                <a:t>ISP → </a:t>
              </a:r>
              <a:r>
                <a:rPr kumimoji="1" lang="zh-CN" altLang="en-US" b="1" dirty="0">
                  <a:latin typeface="Arial" pitchFamily="34" charset="0"/>
                  <a:ea typeface="黑体" pitchFamily="2" charset="-122"/>
                  <a:cs typeface="Arial" pitchFamily="34" charset="0"/>
                </a:rPr>
                <a:t>本地 </a:t>
              </a:r>
              <a:r>
                <a:rPr kumimoji="1" lang="en-US" altLang="zh-CN" b="1" dirty="0">
                  <a:latin typeface="Arial" pitchFamily="34" charset="0"/>
                  <a:ea typeface="黑体" pitchFamily="2" charset="-122"/>
                  <a:cs typeface="Arial" pitchFamily="34" charset="0"/>
                </a:rPr>
                <a:t>ISP → </a:t>
              </a:r>
              <a:r>
                <a:rPr kumimoji="1" lang="zh-CN" altLang="en-US" b="1" dirty="0">
                  <a:latin typeface="Arial" pitchFamily="34" charset="0"/>
                  <a:ea typeface="黑体" pitchFamily="2" charset="-122"/>
                  <a:cs typeface="Arial" pitchFamily="34" charset="0"/>
                </a:rPr>
                <a:t>主机</a:t>
              </a:r>
              <a:r>
                <a:rPr kumimoji="1" lang="en-US" altLang="zh-CN" b="1" dirty="0">
                  <a:latin typeface="Arial" pitchFamily="34" charset="0"/>
                  <a:ea typeface="黑体" pitchFamily="2" charset="-122"/>
                  <a:cs typeface="Arial" pitchFamily="34" charset="0"/>
                </a:rPr>
                <a:t>B</a:t>
              </a:r>
            </a:p>
          </p:txBody>
        </p:sp>
        <p:sp>
          <p:nvSpPr>
            <p:cNvPr id="396460" name="Rectangle 172"/>
            <p:cNvSpPr>
              <a:spLocks noChangeArrowheads="1"/>
            </p:cNvSpPr>
            <p:nvPr/>
          </p:nvSpPr>
          <p:spPr bwMode="auto">
            <a:xfrm>
              <a:off x="920065" y="4724375"/>
              <a:ext cx="8466778" cy="504825"/>
            </a:xfrm>
            <a:prstGeom prst="rect">
              <a:avLst/>
            </a:prstGeom>
            <a:noFill/>
            <a:ln w="38100" cmpd="dbl">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2000" b="1">
                <a:latin typeface="Arial" pitchFamily="34" charset="0"/>
                <a:ea typeface="黑体" pitchFamily="2" charset="-122"/>
                <a:cs typeface="Arial" pitchFamily="34" charset="0"/>
              </a:endParaRPr>
            </a:p>
          </p:txBody>
        </p:sp>
      </p:grpSp>
      <p:grpSp>
        <p:nvGrpSpPr>
          <p:cNvPr id="4" name="组合 3"/>
          <p:cNvGrpSpPr/>
          <p:nvPr/>
        </p:nvGrpSpPr>
        <p:grpSpPr>
          <a:xfrm>
            <a:off x="439997" y="527684"/>
            <a:ext cx="9254121" cy="4032448"/>
            <a:chOff x="128464" y="1412776"/>
            <a:chExt cx="9763258" cy="3876676"/>
          </a:xfrm>
        </p:grpSpPr>
        <p:sp>
          <p:nvSpPr>
            <p:cNvPr id="396429" name="Line 141"/>
            <p:cNvSpPr>
              <a:spLocks noChangeShapeType="1"/>
            </p:cNvSpPr>
            <p:nvPr/>
          </p:nvSpPr>
          <p:spPr bwMode="auto">
            <a:xfrm>
              <a:off x="6916483" y="3257451"/>
              <a:ext cx="1480740" cy="0"/>
            </a:xfrm>
            <a:prstGeom prst="line">
              <a:avLst/>
            </a:prstGeom>
            <a:noFill/>
            <a:ln w="76200" cmpd="tri">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30" name="Line 142"/>
            <p:cNvSpPr>
              <a:spLocks noChangeShapeType="1"/>
            </p:cNvSpPr>
            <p:nvPr/>
          </p:nvSpPr>
          <p:spPr bwMode="auto">
            <a:xfrm>
              <a:off x="8476333" y="4221064"/>
              <a:ext cx="311283" cy="72072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31" name="Line 143"/>
            <p:cNvSpPr>
              <a:spLocks noChangeShapeType="1"/>
            </p:cNvSpPr>
            <p:nvPr/>
          </p:nvSpPr>
          <p:spPr bwMode="auto">
            <a:xfrm flipH="1">
              <a:off x="7772939" y="4149626"/>
              <a:ext cx="469503" cy="77946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32" name="Text Box 144"/>
            <p:cNvSpPr txBox="1">
              <a:spLocks noChangeArrowheads="1"/>
            </p:cNvSpPr>
            <p:nvPr/>
          </p:nvSpPr>
          <p:spPr bwMode="auto">
            <a:xfrm>
              <a:off x="8008550" y="4509989"/>
              <a:ext cx="627772" cy="5621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200" b="1">
                  <a:latin typeface="Arial" pitchFamily="34" charset="0"/>
                  <a:ea typeface="黑体" pitchFamily="2" charset="-122"/>
                  <a:cs typeface="Arial" pitchFamily="34" charset="0"/>
                  <a:sym typeface="Symbol" pitchFamily="18" charset="2"/>
                </a:rPr>
                <a:t></a:t>
              </a:r>
            </a:p>
          </p:txBody>
        </p:sp>
        <p:sp>
          <p:nvSpPr>
            <p:cNvPr id="396433" name="Line 145"/>
            <p:cNvSpPr>
              <a:spLocks noChangeShapeType="1"/>
            </p:cNvSpPr>
            <p:nvPr/>
          </p:nvSpPr>
          <p:spPr bwMode="auto">
            <a:xfrm flipH="1">
              <a:off x="8242441" y="3286026"/>
              <a:ext cx="545175" cy="8636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34" name="Line 146"/>
            <p:cNvSpPr>
              <a:spLocks noChangeShapeType="1"/>
            </p:cNvSpPr>
            <p:nvPr/>
          </p:nvSpPr>
          <p:spPr bwMode="auto">
            <a:xfrm flipH="1">
              <a:off x="5667915" y="3286026"/>
              <a:ext cx="545173" cy="8636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35" name="Line 147"/>
            <p:cNvSpPr>
              <a:spLocks noChangeShapeType="1"/>
            </p:cNvSpPr>
            <p:nvPr/>
          </p:nvSpPr>
          <p:spPr bwMode="auto">
            <a:xfrm>
              <a:off x="6446979" y="3213001"/>
              <a:ext cx="546894" cy="100806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36" name="Line 148"/>
            <p:cNvSpPr>
              <a:spLocks noChangeShapeType="1"/>
            </p:cNvSpPr>
            <p:nvPr/>
          </p:nvSpPr>
          <p:spPr bwMode="auto">
            <a:xfrm>
              <a:off x="3640279" y="3213002"/>
              <a:ext cx="545175" cy="936625"/>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37" name="Line 149"/>
            <p:cNvSpPr>
              <a:spLocks noChangeShapeType="1"/>
            </p:cNvSpPr>
            <p:nvPr/>
          </p:nvSpPr>
          <p:spPr bwMode="auto">
            <a:xfrm flipH="1">
              <a:off x="2859494" y="3357464"/>
              <a:ext cx="390393" cy="792163"/>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38" name="Line 150"/>
            <p:cNvSpPr>
              <a:spLocks noChangeShapeType="1"/>
            </p:cNvSpPr>
            <p:nvPr/>
          </p:nvSpPr>
          <p:spPr bwMode="auto">
            <a:xfrm>
              <a:off x="1065751" y="3357463"/>
              <a:ext cx="233892" cy="8636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39" name="Line 151"/>
            <p:cNvSpPr>
              <a:spLocks noChangeShapeType="1"/>
            </p:cNvSpPr>
            <p:nvPr/>
          </p:nvSpPr>
          <p:spPr bwMode="auto">
            <a:xfrm>
              <a:off x="9021508" y="3430488"/>
              <a:ext cx="467783" cy="93503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40" name="Line 152"/>
            <p:cNvSpPr>
              <a:spLocks noChangeShapeType="1"/>
            </p:cNvSpPr>
            <p:nvPr/>
          </p:nvSpPr>
          <p:spPr bwMode="auto">
            <a:xfrm flipH="1">
              <a:off x="909250" y="2349401"/>
              <a:ext cx="624285" cy="792162"/>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41" name="Line 153"/>
            <p:cNvSpPr>
              <a:spLocks noChangeShapeType="1"/>
            </p:cNvSpPr>
            <p:nvPr/>
          </p:nvSpPr>
          <p:spPr bwMode="auto">
            <a:xfrm>
              <a:off x="5200130" y="1557238"/>
              <a:ext cx="1559851" cy="6477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42" name="Line 154"/>
            <p:cNvSpPr>
              <a:spLocks noChangeShapeType="1"/>
            </p:cNvSpPr>
            <p:nvPr/>
          </p:nvSpPr>
          <p:spPr bwMode="auto">
            <a:xfrm>
              <a:off x="7150375" y="4221064"/>
              <a:ext cx="311282" cy="72072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43" name="Line 155"/>
            <p:cNvSpPr>
              <a:spLocks noChangeShapeType="1"/>
            </p:cNvSpPr>
            <p:nvPr/>
          </p:nvSpPr>
          <p:spPr bwMode="auto">
            <a:xfrm>
              <a:off x="2936885" y="4294089"/>
              <a:ext cx="311282" cy="72072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44" name="Line 156"/>
            <p:cNvSpPr>
              <a:spLocks noChangeShapeType="1"/>
            </p:cNvSpPr>
            <p:nvPr/>
          </p:nvSpPr>
          <p:spPr bwMode="auto">
            <a:xfrm flipH="1">
              <a:off x="6446979" y="4149626"/>
              <a:ext cx="469504" cy="77946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45" name="Line 157"/>
            <p:cNvSpPr>
              <a:spLocks noChangeShapeType="1"/>
            </p:cNvSpPr>
            <p:nvPr/>
          </p:nvSpPr>
          <p:spPr bwMode="auto">
            <a:xfrm>
              <a:off x="9489291" y="4365526"/>
              <a:ext cx="156501" cy="6477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46" name="Line 158"/>
            <p:cNvSpPr>
              <a:spLocks noChangeShapeType="1"/>
            </p:cNvSpPr>
            <p:nvPr/>
          </p:nvSpPr>
          <p:spPr bwMode="auto">
            <a:xfrm flipH="1">
              <a:off x="2235210" y="4221063"/>
              <a:ext cx="624284" cy="86518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47" name="Line 159"/>
            <p:cNvSpPr>
              <a:spLocks noChangeShapeType="1"/>
            </p:cNvSpPr>
            <p:nvPr/>
          </p:nvSpPr>
          <p:spPr bwMode="auto">
            <a:xfrm flipH="1">
              <a:off x="597969" y="3357464"/>
              <a:ext cx="154781" cy="152876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48" name="Line 160"/>
            <p:cNvSpPr>
              <a:spLocks noChangeShapeType="1"/>
            </p:cNvSpPr>
            <p:nvPr/>
          </p:nvSpPr>
          <p:spPr bwMode="auto">
            <a:xfrm flipH="1" flipV="1">
              <a:off x="5824415" y="4294088"/>
              <a:ext cx="388673" cy="6477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49" name="Line 161"/>
            <p:cNvSpPr>
              <a:spLocks noChangeShapeType="1"/>
            </p:cNvSpPr>
            <p:nvPr/>
          </p:nvSpPr>
          <p:spPr bwMode="auto">
            <a:xfrm flipV="1">
              <a:off x="4262844" y="4294089"/>
              <a:ext cx="1086908" cy="79216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50" name="Line 162"/>
            <p:cNvSpPr>
              <a:spLocks noChangeShapeType="1"/>
            </p:cNvSpPr>
            <p:nvPr/>
          </p:nvSpPr>
          <p:spPr bwMode="auto">
            <a:xfrm>
              <a:off x="2548213" y="2349402"/>
              <a:ext cx="856456" cy="720725"/>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51" name="Line 163"/>
            <p:cNvSpPr>
              <a:spLocks noChangeShapeType="1"/>
            </p:cNvSpPr>
            <p:nvPr/>
          </p:nvSpPr>
          <p:spPr bwMode="auto">
            <a:xfrm flipH="1">
              <a:off x="5277521" y="4294089"/>
              <a:ext cx="233892" cy="79216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52" name="Oval 164"/>
            <p:cNvSpPr>
              <a:spLocks noChangeArrowheads="1"/>
            </p:cNvSpPr>
            <p:nvPr/>
          </p:nvSpPr>
          <p:spPr bwMode="auto">
            <a:xfrm>
              <a:off x="128464" y="4654452"/>
              <a:ext cx="1012958" cy="504825"/>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pPr algn="ctr"/>
              <a:r>
                <a:rPr kumimoji="1" lang="zh-CN" altLang="en-US" b="1" dirty="0">
                  <a:latin typeface="Arial" pitchFamily="34" charset="0"/>
                  <a:ea typeface="黑体" pitchFamily="2" charset="-122"/>
                  <a:cs typeface="Arial" pitchFamily="34" charset="0"/>
                </a:rPr>
                <a:t>大公司</a:t>
              </a:r>
            </a:p>
          </p:txBody>
        </p:sp>
        <p:sp>
          <p:nvSpPr>
            <p:cNvPr id="396453" name="Oval 165"/>
            <p:cNvSpPr>
              <a:spLocks noChangeArrowheads="1"/>
            </p:cNvSpPr>
            <p:nvPr/>
          </p:nvSpPr>
          <p:spPr bwMode="auto">
            <a:xfrm>
              <a:off x="3860412" y="4797326"/>
              <a:ext cx="1026716" cy="457200"/>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pPr algn="ctr"/>
              <a:r>
                <a:rPr kumimoji="1" lang="zh-CN" altLang="en-US" b="1">
                  <a:latin typeface="Arial" pitchFamily="34" charset="0"/>
                  <a:ea typeface="黑体" pitchFamily="2" charset="-122"/>
                  <a:cs typeface="Arial" pitchFamily="34" charset="0"/>
                </a:rPr>
                <a:t>公司</a:t>
              </a:r>
            </a:p>
          </p:txBody>
        </p:sp>
        <p:sp>
          <p:nvSpPr>
            <p:cNvPr id="396454" name="Oval 166"/>
            <p:cNvSpPr>
              <a:spLocks noChangeArrowheads="1"/>
            </p:cNvSpPr>
            <p:nvPr/>
          </p:nvSpPr>
          <p:spPr bwMode="auto">
            <a:xfrm>
              <a:off x="5033310" y="4055964"/>
              <a:ext cx="1024996" cy="385763"/>
            </a:xfrm>
            <a:prstGeom prst="ellipse">
              <a:avLst/>
            </a:prstGeom>
            <a:solidFill>
              <a:schemeClr val="bg1">
                <a:lumMod val="75000"/>
              </a:schemeClr>
            </a:solidFill>
            <a:ln>
              <a:noFill/>
            </a:ln>
            <a:effectLst>
              <a:outerShdw dist="35921" dir="2700000" algn="ctr" rotWithShape="0">
                <a:schemeClr val="bg2"/>
              </a:outerShdw>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algn="ctr"/>
              <a:r>
                <a:rPr kumimoji="1" lang="zh-CN" altLang="en-US" b="1">
                  <a:latin typeface="Arial" pitchFamily="34" charset="0"/>
                  <a:ea typeface="黑体" pitchFamily="2" charset="-122"/>
                  <a:cs typeface="Arial" pitchFamily="34" charset="0"/>
                </a:rPr>
                <a:t>本地</a:t>
              </a:r>
              <a:r>
                <a:rPr kumimoji="1" lang="zh-CN" altLang="en-US" sz="900" b="1">
                  <a:latin typeface="Arial" pitchFamily="34" charset="0"/>
                  <a:ea typeface="黑体" pitchFamily="2" charset="-122"/>
                  <a:cs typeface="Arial" pitchFamily="34" charset="0"/>
                </a:rPr>
                <a:t> </a:t>
              </a:r>
              <a:r>
                <a:rPr kumimoji="1" lang="en-US" altLang="zh-CN" b="1">
                  <a:latin typeface="Arial" pitchFamily="34" charset="0"/>
                  <a:ea typeface="黑体" pitchFamily="2" charset="-122"/>
                  <a:cs typeface="Arial" pitchFamily="34" charset="0"/>
                </a:rPr>
                <a:t>ISP</a:t>
              </a:r>
            </a:p>
          </p:txBody>
        </p:sp>
        <p:pic>
          <p:nvPicPr>
            <p:cNvPr id="396455" name="Picture 16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46817" y="4870351"/>
              <a:ext cx="443706" cy="412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96456" name="Text Box 168"/>
            <p:cNvSpPr txBox="1">
              <a:spLocks noChangeArrowheads="1"/>
            </p:cNvSpPr>
            <p:nvPr/>
          </p:nvSpPr>
          <p:spPr bwMode="auto">
            <a:xfrm>
              <a:off x="4887128" y="4797326"/>
              <a:ext cx="370710" cy="3550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b="1">
                  <a:latin typeface="Arial" pitchFamily="34" charset="0"/>
                  <a:ea typeface="黑体" pitchFamily="2" charset="-122"/>
                  <a:cs typeface="Arial" pitchFamily="34" charset="0"/>
                </a:rPr>
                <a:t>A</a:t>
              </a:r>
            </a:p>
          </p:txBody>
        </p:sp>
        <p:pic>
          <p:nvPicPr>
            <p:cNvPr id="396457" name="Picture 169"/>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435978" y="4870351"/>
              <a:ext cx="443706" cy="412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96458" name="Text Box 170"/>
            <p:cNvSpPr txBox="1">
              <a:spLocks noChangeArrowheads="1"/>
            </p:cNvSpPr>
            <p:nvPr/>
          </p:nvSpPr>
          <p:spPr bwMode="auto">
            <a:xfrm>
              <a:off x="9178008" y="4797326"/>
              <a:ext cx="370710" cy="3550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b="1">
                  <a:latin typeface="Arial" pitchFamily="34" charset="0"/>
                  <a:ea typeface="黑体" pitchFamily="2" charset="-122"/>
                  <a:cs typeface="Arial" pitchFamily="34" charset="0"/>
                </a:rPr>
                <a:t>B</a:t>
              </a:r>
            </a:p>
          </p:txBody>
        </p:sp>
        <p:sp>
          <p:nvSpPr>
            <p:cNvPr id="396461" name="Line 173"/>
            <p:cNvSpPr>
              <a:spLocks noChangeShapeType="1"/>
            </p:cNvSpPr>
            <p:nvPr/>
          </p:nvSpPr>
          <p:spPr bwMode="auto">
            <a:xfrm flipV="1">
              <a:off x="2625602" y="1630263"/>
              <a:ext cx="1405070" cy="4318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62" name="Line 174"/>
            <p:cNvSpPr>
              <a:spLocks noChangeShapeType="1"/>
            </p:cNvSpPr>
            <p:nvPr/>
          </p:nvSpPr>
          <p:spPr bwMode="auto">
            <a:xfrm>
              <a:off x="2936885" y="2277963"/>
              <a:ext cx="3823096"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63" name="Oval 175"/>
            <p:cNvSpPr>
              <a:spLocks noChangeArrowheads="1"/>
            </p:cNvSpPr>
            <p:nvPr/>
          </p:nvSpPr>
          <p:spPr bwMode="auto">
            <a:xfrm>
              <a:off x="8866726" y="4060726"/>
              <a:ext cx="1024996" cy="381000"/>
            </a:xfrm>
            <a:prstGeom prst="ellipse">
              <a:avLst/>
            </a:prstGeom>
            <a:solidFill>
              <a:schemeClr val="bg1">
                <a:lumMod val="75000"/>
              </a:schemeClr>
            </a:solidFill>
            <a:ln>
              <a:noFill/>
            </a:ln>
            <a:effectLst>
              <a:outerShdw dist="35921" dir="2700000" algn="ctr" rotWithShape="0">
                <a:schemeClr val="bg2"/>
              </a:outerShdw>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algn="ctr"/>
              <a:r>
                <a:rPr kumimoji="1" lang="zh-CN" altLang="en-US" b="1">
                  <a:latin typeface="Arial" pitchFamily="34" charset="0"/>
                  <a:ea typeface="黑体" pitchFamily="2" charset="-122"/>
                  <a:cs typeface="Arial" pitchFamily="34" charset="0"/>
                </a:rPr>
                <a:t>本地</a:t>
              </a:r>
              <a:r>
                <a:rPr kumimoji="1" lang="zh-CN" altLang="en-US" sz="1000" b="1">
                  <a:latin typeface="Arial" pitchFamily="34" charset="0"/>
                  <a:ea typeface="黑体" pitchFamily="2" charset="-122"/>
                  <a:cs typeface="Arial" pitchFamily="34" charset="0"/>
                </a:rPr>
                <a:t> </a:t>
              </a:r>
              <a:r>
                <a:rPr kumimoji="1" lang="en-US" altLang="zh-CN" b="1">
                  <a:latin typeface="Arial" pitchFamily="34" charset="0"/>
                  <a:ea typeface="黑体" pitchFamily="2" charset="-122"/>
                  <a:cs typeface="Arial" pitchFamily="34" charset="0"/>
                </a:rPr>
                <a:t>ISP</a:t>
              </a:r>
            </a:p>
          </p:txBody>
        </p:sp>
        <p:sp>
          <p:nvSpPr>
            <p:cNvPr id="396464" name="Line 176"/>
            <p:cNvSpPr>
              <a:spLocks noChangeShapeType="1"/>
            </p:cNvSpPr>
            <p:nvPr/>
          </p:nvSpPr>
          <p:spPr bwMode="auto">
            <a:xfrm flipH="1">
              <a:off x="6292198" y="2422427"/>
              <a:ext cx="779066" cy="719137"/>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65" name="Line 177"/>
            <p:cNvSpPr>
              <a:spLocks noChangeShapeType="1"/>
            </p:cNvSpPr>
            <p:nvPr/>
          </p:nvSpPr>
          <p:spPr bwMode="auto">
            <a:xfrm flipH="1" flipV="1">
              <a:off x="7929440" y="2349402"/>
              <a:ext cx="703395" cy="720725"/>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66" name="Oval 178"/>
            <p:cNvSpPr>
              <a:spLocks noChangeArrowheads="1"/>
            </p:cNvSpPr>
            <p:nvPr/>
          </p:nvSpPr>
          <p:spPr bwMode="auto">
            <a:xfrm>
              <a:off x="909250" y="1989038"/>
              <a:ext cx="2105025" cy="503238"/>
            </a:xfrm>
            <a:prstGeom prst="ellipse">
              <a:avLst/>
            </a:prstGeom>
            <a:solidFill>
              <a:srgbClr val="FFFF00"/>
            </a:solidFill>
            <a:ln w="19050">
              <a:solidFill>
                <a:schemeClr val="tx1"/>
              </a:solidFill>
              <a:round/>
              <a:headEnd/>
              <a:tailEnd/>
            </a:ln>
            <a:effectLst>
              <a:outerShdw dist="35921" dir="2700000" algn="ctr" rotWithShape="0">
                <a:schemeClr val="bg2"/>
              </a:outerShdw>
            </a:effectLst>
          </p:spPr>
          <p:txBody>
            <a:bodyPr wrap="none" anchor="ctr"/>
            <a:lstStyle/>
            <a:p>
              <a:pPr algn="ctr"/>
              <a:r>
                <a:rPr kumimoji="1" lang="zh-CN" altLang="en-US" b="1" dirty="0">
                  <a:latin typeface="Arial" pitchFamily="34" charset="0"/>
                  <a:ea typeface="黑体" pitchFamily="2" charset="-122"/>
                  <a:cs typeface="Arial" pitchFamily="34" charset="0"/>
                </a:rPr>
                <a:t>主干 </a:t>
              </a:r>
              <a:r>
                <a:rPr kumimoji="1" lang="zh-CN" altLang="en-US" sz="900" b="1" dirty="0">
                  <a:latin typeface="Arial" pitchFamily="34" charset="0"/>
                  <a:ea typeface="黑体" pitchFamily="2" charset="-122"/>
                  <a:cs typeface="Arial" pitchFamily="34" charset="0"/>
                </a:rPr>
                <a:t> </a:t>
              </a:r>
              <a:r>
                <a:rPr kumimoji="1" lang="en-US" altLang="zh-CN" b="1" dirty="0">
                  <a:latin typeface="Arial" pitchFamily="34" charset="0"/>
                  <a:ea typeface="黑体" pitchFamily="2" charset="-122"/>
                  <a:cs typeface="Arial" pitchFamily="34" charset="0"/>
                </a:rPr>
                <a:t>ISP</a:t>
              </a:r>
            </a:p>
          </p:txBody>
        </p:sp>
        <p:sp>
          <p:nvSpPr>
            <p:cNvPr id="396467" name="Oval 179"/>
            <p:cNvSpPr>
              <a:spLocks noChangeArrowheads="1"/>
            </p:cNvSpPr>
            <p:nvPr/>
          </p:nvSpPr>
          <p:spPr bwMode="auto">
            <a:xfrm>
              <a:off x="2302281" y="4005164"/>
              <a:ext cx="1024996" cy="436563"/>
            </a:xfrm>
            <a:prstGeom prst="ellipse">
              <a:avLst/>
            </a:prstGeom>
            <a:solidFill>
              <a:schemeClr val="bg1">
                <a:lumMod val="75000"/>
              </a:schemeClr>
            </a:solidFill>
            <a:ln>
              <a:noFill/>
            </a:ln>
            <a:effectLst>
              <a:outerShdw dist="35921" dir="2700000" algn="ctr" rotWithShape="0">
                <a:schemeClr val="bg2"/>
              </a:outerShdw>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algn="ctr"/>
              <a:r>
                <a:rPr kumimoji="1" lang="zh-CN" altLang="en-US" b="1">
                  <a:latin typeface="Arial" pitchFamily="34" charset="0"/>
                  <a:ea typeface="黑体" pitchFamily="2" charset="-122"/>
                  <a:cs typeface="Arial" pitchFamily="34" charset="0"/>
                </a:rPr>
                <a:t>本地</a:t>
              </a:r>
              <a:r>
                <a:rPr kumimoji="1" lang="zh-CN" altLang="en-US" sz="900" b="1">
                  <a:latin typeface="Arial" pitchFamily="34" charset="0"/>
                  <a:ea typeface="黑体" pitchFamily="2" charset="-122"/>
                  <a:cs typeface="Arial" pitchFamily="34" charset="0"/>
                </a:rPr>
                <a:t> </a:t>
              </a:r>
              <a:r>
                <a:rPr kumimoji="1" lang="en-US" altLang="zh-CN" b="1">
                  <a:latin typeface="Arial" pitchFamily="34" charset="0"/>
                  <a:ea typeface="黑体" pitchFamily="2" charset="-122"/>
                  <a:cs typeface="Arial" pitchFamily="34" charset="0"/>
                </a:rPr>
                <a:t>ISP</a:t>
              </a:r>
            </a:p>
          </p:txBody>
        </p:sp>
        <p:sp>
          <p:nvSpPr>
            <p:cNvPr id="396468" name="Oval 180"/>
            <p:cNvSpPr>
              <a:spLocks noChangeArrowheads="1"/>
            </p:cNvSpPr>
            <p:nvPr/>
          </p:nvSpPr>
          <p:spPr bwMode="auto">
            <a:xfrm>
              <a:off x="742431" y="4005164"/>
              <a:ext cx="1024996" cy="436563"/>
            </a:xfrm>
            <a:prstGeom prst="ellipse">
              <a:avLst/>
            </a:prstGeom>
            <a:solidFill>
              <a:schemeClr val="bg1">
                <a:lumMod val="75000"/>
              </a:schemeClr>
            </a:solidFill>
            <a:ln>
              <a:noFill/>
            </a:ln>
            <a:effectLst>
              <a:outerShdw dist="35921" dir="2700000" algn="ctr" rotWithShape="0">
                <a:schemeClr val="bg2"/>
              </a:outerShdw>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algn="ctr"/>
              <a:r>
                <a:rPr kumimoji="1" lang="zh-CN" altLang="en-US" b="1">
                  <a:latin typeface="Arial" pitchFamily="34" charset="0"/>
                  <a:ea typeface="黑体" pitchFamily="2" charset="-122"/>
                  <a:cs typeface="Arial" pitchFamily="34" charset="0"/>
                </a:rPr>
                <a:t>本地</a:t>
              </a:r>
              <a:r>
                <a:rPr kumimoji="1" lang="zh-CN" altLang="en-US" sz="900" b="1">
                  <a:latin typeface="Arial" pitchFamily="34" charset="0"/>
                  <a:ea typeface="黑体" pitchFamily="2" charset="-122"/>
                  <a:cs typeface="Arial" pitchFamily="34" charset="0"/>
                </a:rPr>
                <a:t> </a:t>
              </a:r>
              <a:r>
                <a:rPr kumimoji="1" lang="en-US" altLang="zh-CN" b="1">
                  <a:latin typeface="Arial" pitchFamily="34" charset="0"/>
                  <a:ea typeface="黑体" pitchFamily="2" charset="-122"/>
                  <a:cs typeface="Arial" pitchFamily="34" charset="0"/>
                </a:rPr>
                <a:t>ISP</a:t>
              </a:r>
            </a:p>
          </p:txBody>
        </p:sp>
        <p:sp>
          <p:nvSpPr>
            <p:cNvPr id="396469" name="Oval 181"/>
            <p:cNvSpPr>
              <a:spLocks noChangeArrowheads="1"/>
            </p:cNvSpPr>
            <p:nvPr/>
          </p:nvSpPr>
          <p:spPr bwMode="auto">
            <a:xfrm>
              <a:off x="5590523" y="3070127"/>
              <a:ext cx="1458383" cy="388937"/>
            </a:xfrm>
            <a:prstGeom prst="ellipse">
              <a:avLst/>
            </a:prstGeom>
            <a:solidFill>
              <a:srgbClr val="00B0F0"/>
            </a:solidFill>
            <a:ln w="9525">
              <a:solidFill>
                <a:schemeClr val="tx1"/>
              </a:solidFill>
              <a:round/>
              <a:headEnd/>
              <a:tailEnd/>
            </a:ln>
            <a:effectLst>
              <a:outerShdw dist="35921" dir="2700000" algn="ctr" rotWithShape="0">
                <a:schemeClr val="bg2"/>
              </a:outerShdw>
            </a:effectLst>
          </p:spPr>
          <p:txBody>
            <a:bodyPr wrap="none" anchor="ctr"/>
            <a:lstStyle/>
            <a:p>
              <a:pPr algn="ctr"/>
              <a:r>
                <a:rPr kumimoji="1" lang="zh-CN" altLang="en-US" b="1">
                  <a:latin typeface="Arial" pitchFamily="34" charset="0"/>
                  <a:ea typeface="黑体" pitchFamily="2" charset="-122"/>
                  <a:cs typeface="Arial" pitchFamily="34" charset="0"/>
                </a:rPr>
                <a:t>地区 </a:t>
              </a:r>
              <a:r>
                <a:rPr kumimoji="1" lang="zh-CN" altLang="en-US" sz="600" b="1">
                  <a:latin typeface="Arial" pitchFamily="34" charset="0"/>
                  <a:ea typeface="黑体" pitchFamily="2" charset="-122"/>
                  <a:cs typeface="Arial" pitchFamily="34" charset="0"/>
                </a:rPr>
                <a:t> </a:t>
              </a:r>
              <a:r>
                <a:rPr kumimoji="1" lang="en-US" altLang="zh-CN" b="1">
                  <a:latin typeface="Arial" pitchFamily="34" charset="0"/>
                  <a:ea typeface="黑体" pitchFamily="2" charset="-122"/>
                  <a:cs typeface="Arial" pitchFamily="34" charset="0"/>
                </a:rPr>
                <a:t>ISP</a:t>
              </a:r>
            </a:p>
          </p:txBody>
        </p:sp>
        <p:sp>
          <p:nvSpPr>
            <p:cNvPr id="396470" name="Oval 182"/>
            <p:cNvSpPr>
              <a:spLocks noChangeArrowheads="1"/>
            </p:cNvSpPr>
            <p:nvPr/>
          </p:nvSpPr>
          <p:spPr bwMode="auto">
            <a:xfrm>
              <a:off x="3640279" y="1412776"/>
              <a:ext cx="2105025" cy="503237"/>
            </a:xfrm>
            <a:prstGeom prst="ellipse">
              <a:avLst/>
            </a:prstGeom>
            <a:solidFill>
              <a:srgbClr val="FFFF00"/>
            </a:solidFill>
            <a:ln w="19050">
              <a:solidFill>
                <a:schemeClr val="tx1"/>
              </a:solidFill>
              <a:round/>
              <a:headEnd/>
              <a:tailEnd/>
            </a:ln>
            <a:effectLst>
              <a:outerShdw dist="35921" dir="2700000" algn="ctr" rotWithShape="0">
                <a:schemeClr val="bg2"/>
              </a:outerShdw>
            </a:effectLst>
          </p:spPr>
          <p:txBody>
            <a:bodyPr wrap="none" anchor="ctr"/>
            <a:lstStyle/>
            <a:p>
              <a:pPr algn="ctr"/>
              <a:r>
                <a:rPr kumimoji="1" lang="zh-CN" altLang="en-US" b="1" dirty="0">
                  <a:latin typeface="Arial" pitchFamily="34" charset="0"/>
                  <a:ea typeface="黑体" pitchFamily="2" charset="-122"/>
                  <a:cs typeface="Arial" pitchFamily="34" charset="0"/>
                </a:rPr>
                <a:t>主干 </a:t>
              </a:r>
              <a:r>
                <a:rPr kumimoji="1" lang="zh-CN" altLang="en-US" sz="900" b="1" dirty="0">
                  <a:latin typeface="Arial" pitchFamily="34" charset="0"/>
                  <a:ea typeface="黑体" pitchFamily="2" charset="-122"/>
                  <a:cs typeface="Arial" pitchFamily="34" charset="0"/>
                </a:rPr>
                <a:t> </a:t>
              </a:r>
              <a:r>
                <a:rPr kumimoji="1" lang="en-US" altLang="zh-CN" b="1" dirty="0">
                  <a:latin typeface="Arial" pitchFamily="34" charset="0"/>
                  <a:ea typeface="黑体" pitchFamily="2" charset="-122"/>
                  <a:cs typeface="Arial" pitchFamily="34" charset="0"/>
                </a:rPr>
                <a:t>ISP</a:t>
              </a:r>
            </a:p>
          </p:txBody>
        </p:sp>
        <p:sp>
          <p:nvSpPr>
            <p:cNvPr id="396471" name="Oval 183"/>
            <p:cNvSpPr>
              <a:spLocks noChangeArrowheads="1"/>
            </p:cNvSpPr>
            <p:nvPr/>
          </p:nvSpPr>
          <p:spPr bwMode="auto">
            <a:xfrm>
              <a:off x="6369589" y="1989038"/>
              <a:ext cx="2105025" cy="503238"/>
            </a:xfrm>
            <a:prstGeom prst="ellipse">
              <a:avLst/>
            </a:prstGeom>
            <a:solidFill>
              <a:srgbClr val="FFFF00"/>
            </a:solidFill>
            <a:ln w="19050">
              <a:solidFill>
                <a:schemeClr val="tx1"/>
              </a:solidFill>
              <a:round/>
              <a:headEnd/>
              <a:tailEnd/>
            </a:ln>
            <a:effectLst>
              <a:outerShdw dist="35921" dir="2700000" algn="ctr" rotWithShape="0">
                <a:schemeClr val="bg2"/>
              </a:outerShdw>
            </a:effectLst>
          </p:spPr>
          <p:txBody>
            <a:bodyPr wrap="none" anchor="ctr"/>
            <a:lstStyle/>
            <a:p>
              <a:pPr algn="ctr"/>
              <a:r>
                <a:rPr kumimoji="1" lang="zh-CN" altLang="en-US" b="1">
                  <a:latin typeface="Arial" pitchFamily="34" charset="0"/>
                  <a:ea typeface="黑体" pitchFamily="2" charset="-122"/>
                  <a:cs typeface="Arial" pitchFamily="34" charset="0"/>
                </a:rPr>
                <a:t>主干 </a:t>
              </a:r>
              <a:r>
                <a:rPr kumimoji="1" lang="zh-CN" altLang="en-US" sz="900" b="1">
                  <a:latin typeface="Arial" pitchFamily="34" charset="0"/>
                  <a:ea typeface="黑体" pitchFamily="2" charset="-122"/>
                  <a:cs typeface="Arial" pitchFamily="34" charset="0"/>
                </a:rPr>
                <a:t> </a:t>
              </a:r>
              <a:r>
                <a:rPr kumimoji="1" lang="en-US" altLang="zh-CN" b="1">
                  <a:latin typeface="Arial" pitchFamily="34" charset="0"/>
                  <a:ea typeface="黑体" pitchFamily="2" charset="-122"/>
                  <a:cs typeface="Arial" pitchFamily="34" charset="0"/>
                </a:rPr>
                <a:t>ISP</a:t>
              </a:r>
            </a:p>
          </p:txBody>
        </p:sp>
        <p:sp>
          <p:nvSpPr>
            <p:cNvPr id="396472" name="Oval 184"/>
            <p:cNvSpPr>
              <a:spLocks noChangeArrowheads="1"/>
            </p:cNvSpPr>
            <p:nvPr/>
          </p:nvSpPr>
          <p:spPr bwMode="auto">
            <a:xfrm>
              <a:off x="8163331" y="3070127"/>
              <a:ext cx="1458383" cy="388937"/>
            </a:xfrm>
            <a:prstGeom prst="ellipse">
              <a:avLst/>
            </a:prstGeom>
            <a:solidFill>
              <a:srgbClr val="00B0F0"/>
            </a:solidFill>
            <a:ln w="9525">
              <a:solidFill>
                <a:schemeClr val="tx1"/>
              </a:solidFill>
              <a:round/>
              <a:headEnd/>
              <a:tailEnd/>
            </a:ln>
            <a:effectLst>
              <a:outerShdw dist="35921" dir="2700000" algn="ctr" rotWithShape="0">
                <a:schemeClr val="bg2"/>
              </a:outerShdw>
            </a:effectLst>
          </p:spPr>
          <p:txBody>
            <a:bodyPr wrap="none" anchor="ctr"/>
            <a:lstStyle/>
            <a:p>
              <a:pPr algn="ctr"/>
              <a:r>
                <a:rPr kumimoji="1" lang="zh-CN" altLang="en-US" b="1">
                  <a:latin typeface="Arial" pitchFamily="34" charset="0"/>
                  <a:ea typeface="黑体" pitchFamily="2" charset="-122"/>
                  <a:cs typeface="Arial" pitchFamily="34" charset="0"/>
                </a:rPr>
                <a:t>地区 </a:t>
              </a:r>
              <a:r>
                <a:rPr kumimoji="1" lang="zh-CN" altLang="en-US" sz="600" b="1">
                  <a:latin typeface="Arial" pitchFamily="34" charset="0"/>
                  <a:ea typeface="黑体" pitchFamily="2" charset="-122"/>
                  <a:cs typeface="Arial" pitchFamily="34" charset="0"/>
                </a:rPr>
                <a:t> </a:t>
              </a:r>
              <a:r>
                <a:rPr kumimoji="1" lang="en-US" altLang="zh-CN" b="1">
                  <a:latin typeface="Arial" pitchFamily="34" charset="0"/>
                  <a:ea typeface="黑体" pitchFamily="2" charset="-122"/>
                  <a:cs typeface="Arial" pitchFamily="34" charset="0"/>
                </a:rPr>
                <a:t>ISP</a:t>
              </a:r>
            </a:p>
          </p:txBody>
        </p:sp>
        <p:sp>
          <p:nvSpPr>
            <p:cNvPr id="396473" name="Oval 185"/>
            <p:cNvSpPr>
              <a:spLocks noChangeArrowheads="1"/>
            </p:cNvSpPr>
            <p:nvPr/>
          </p:nvSpPr>
          <p:spPr bwMode="auto">
            <a:xfrm>
              <a:off x="207575" y="3070127"/>
              <a:ext cx="1458383" cy="388937"/>
            </a:xfrm>
            <a:prstGeom prst="ellipse">
              <a:avLst/>
            </a:prstGeom>
            <a:solidFill>
              <a:srgbClr val="00B0F0"/>
            </a:solidFill>
            <a:ln w="9525">
              <a:solidFill>
                <a:schemeClr val="tx1"/>
              </a:solidFill>
              <a:round/>
              <a:headEnd/>
              <a:tailEnd/>
            </a:ln>
            <a:effectLst>
              <a:outerShdw dist="35921" dir="2700000" algn="ctr" rotWithShape="0">
                <a:schemeClr val="bg2"/>
              </a:outerShdw>
            </a:effectLst>
          </p:spPr>
          <p:txBody>
            <a:bodyPr wrap="none" anchor="ctr"/>
            <a:lstStyle/>
            <a:p>
              <a:pPr algn="ctr"/>
              <a:r>
                <a:rPr kumimoji="1" lang="zh-CN" altLang="en-US" b="1" dirty="0">
                  <a:latin typeface="Arial" pitchFamily="34" charset="0"/>
                  <a:ea typeface="黑体" pitchFamily="2" charset="-122"/>
                  <a:cs typeface="Arial" pitchFamily="34" charset="0"/>
                </a:rPr>
                <a:t>地区 </a:t>
              </a:r>
              <a:r>
                <a:rPr kumimoji="1" lang="zh-CN" altLang="en-US" sz="600" b="1" dirty="0">
                  <a:latin typeface="Arial" pitchFamily="34" charset="0"/>
                  <a:ea typeface="黑体" pitchFamily="2" charset="-122"/>
                  <a:cs typeface="Arial" pitchFamily="34" charset="0"/>
                </a:rPr>
                <a:t> </a:t>
              </a:r>
              <a:r>
                <a:rPr kumimoji="1" lang="en-US" altLang="zh-CN" b="1" dirty="0">
                  <a:latin typeface="Arial" pitchFamily="34" charset="0"/>
                  <a:ea typeface="黑体" pitchFamily="2" charset="-122"/>
                  <a:cs typeface="Arial" pitchFamily="34" charset="0"/>
                </a:rPr>
                <a:t>ISP</a:t>
              </a:r>
            </a:p>
          </p:txBody>
        </p:sp>
        <p:sp>
          <p:nvSpPr>
            <p:cNvPr id="396474" name="Oval 186"/>
            <p:cNvSpPr>
              <a:spLocks noChangeArrowheads="1"/>
            </p:cNvSpPr>
            <p:nvPr/>
          </p:nvSpPr>
          <p:spPr bwMode="auto">
            <a:xfrm>
              <a:off x="2702993" y="3070127"/>
              <a:ext cx="1458383" cy="388937"/>
            </a:xfrm>
            <a:prstGeom prst="ellipse">
              <a:avLst/>
            </a:prstGeom>
            <a:solidFill>
              <a:srgbClr val="00B0F0"/>
            </a:solidFill>
            <a:ln w="9525">
              <a:solidFill>
                <a:schemeClr val="tx1"/>
              </a:solidFill>
              <a:round/>
              <a:headEnd/>
              <a:tailEnd/>
            </a:ln>
            <a:effectLst>
              <a:outerShdw dist="35921" dir="2700000" algn="ctr" rotWithShape="0">
                <a:schemeClr val="bg2"/>
              </a:outerShdw>
            </a:effectLst>
          </p:spPr>
          <p:txBody>
            <a:bodyPr wrap="none" anchor="ctr"/>
            <a:lstStyle/>
            <a:p>
              <a:pPr algn="ctr"/>
              <a:r>
                <a:rPr kumimoji="1" lang="zh-CN" altLang="en-US" b="1">
                  <a:latin typeface="Arial" pitchFamily="34" charset="0"/>
                  <a:ea typeface="黑体" pitchFamily="2" charset="-122"/>
                  <a:cs typeface="Arial" pitchFamily="34" charset="0"/>
                </a:rPr>
                <a:t>地区 </a:t>
              </a:r>
              <a:r>
                <a:rPr kumimoji="1" lang="zh-CN" altLang="en-US" sz="600" b="1">
                  <a:latin typeface="Arial" pitchFamily="34" charset="0"/>
                  <a:ea typeface="黑体" pitchFamily="2" charset="-122"/>
                  <a:cs typeface="Arial" pitchFamily="34" charset="0"/>
                </a:rPr>
                <a:t> </a:t>
              </a:r>
              <a:r>
                <a:rPr kumimoji="1" lang="en-US" altLang="zh-CN" b="1">
                  <a:latin typeface="Arial" pitchFamily="34" charset="0"/>
                  <a:ea typeface="黑体" pitchFamily="2" charset="-122"/>
                  <a:cs typeface="Arial" pitchFamily="34" charset="0"/>
                </a:rPr>
                <a:t>ISP</a:t>
              </a:r>
            </a:p>
          </p:txBody>
        </p:sp>
        <p:sp>
          <p:nvSpPr>
            <p:cNvPr id="396475" name="Text Box 187"/>
            <p:cNvSpPr txBox="1">
              <a:spLocks noChangeArrowheads="1"/>
            </p:cNvSpPr>
            <p:nvPr/>
          </p:nvSpPr>
          <p:spPr bwMode="auto">
            <a:xfrm>
              <a:off x="1714112" y="2655789"/>
              <a:ext cx="925422" cy="887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5400" b="1">
                  <a:latin typeface="Arial" pitchFamily="34" charset="0"/>
                  <a:ea typeface="黑体" pitchFamily="2" charset="-122"/>
                  <a:cs typeface="Arial" pitchFamily="34" charset="0"/>
                  <a:sym typeface="Symbol" pitchFamily="18" charset="2"/>
                </a:rPr>
                <a:t></a:t>
              </a:r>
            </a:p>
          </p:txBody>
        </p:sp>
        <p:sp>
          <p:nvSpPr>
            <p:cNvPr id="396476" name="Text Box 188"/>
            <p:cNvSpPr txBox="1">
              <a:spLocks noChangeArrowheads="1"/>
            </p:cNvSpPr>
            <p:nvPr/>
          </p:nvSpPr>
          <p:spPr bwMode="auto">
            <a:xfrm>
              <a:off x="4419345" y="2638326"/>
              <a:ext cx="925422" cy="887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5400" b="1">
                  <a:latin typeface="Arial" pitchFamily="34" charset="0"/>
                  <a:ea typeface="黑体" pitchFamily="2" charset="-122"/>
                  <a:cs typeface="Arial" pitchFamily="34" charset="0"/>
                  <a:sym typeface="Symbol" pitchFamily="18" charset="2"/>
                </a:rPr>
                <a:t></a:t>
              </a:r>
            </a:p>
          </p:txBody>
        </p:sp>
        <p:sp>
          <p:nvSpPr>
            <p:cNvPr id="396477" name="Oval 189"/>
            <p:cNvSpPr>
              <a:spLocks noChangeArrowheads="1"/>
            </p:cNvSpPr>
            <p:nvPr/>
          </p:nvSpPr>
          <p:spPr bwMode="auto">
            <a:xfrm>
              <a:off x="6446979" y="4005164"/>
              <a:ext cx="1024996" cy="436563"/>
            </a:xfrm>
            <a:prstGeom prst="ellipse">
              <a:avLst/>
            </a:prstGeom>
            <a:solidFill>
              <a:schemeClr val="bg1">
                <a:lumMod val="75000"/>
              </a:schemeClr>
            </a:solidFill>
            <a:ln>
              <a:noFill/>
            </a:ln>
            <a:effectLst>
              <a:outerShdw dist="35921" dir="2700000" algn="ctr" rotWithShape="0">
                <a:schemeClr val="bg2"/>
              </a:outerShdw>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algn="ctr"/>
              <a:r>
                <a:rPr kumimoji="1" lang="zh-CN" altLang="en-US" b="1">
                  <a:latin typeface="Arial" pitchFamily="34" charset="0"/>
                  <a:ea typeface="黑体" pitchFamily="2" charset="-122"/>
                  <a:cs typeface="Arial" pitchFamily="34" charset="0"/>
                </a:rPr>
                <a:t>本地</a:t>
              </a:r>
              <a:r>
                <a:rPr kumimoji="1" lang="zh-CN" altLang="en-US" sz="900" b="1">
                  <a:latin typeface="Arial" pitchFamily="34" charset="0"/>
                  <a:ea typeface="黑体" pitchFamily="2" charset="-122"/>
                  <a:cs typeface="Arial" pitchFamily="34" charset="0"/>
                </a:rPr>
                <a:t> </a:t>
              </a:r>
              <a:r>
                <a:rPr kumimoji="1" lang="en-US" altLang="zh-CN" b="1">
                  <a:latin typeface="Arial" pitchFamily="34" charset="0"/>
                  <a:ea typeface="黑体" pitchFamily="2" charset="-122"/>
                  <a:cs typeface="Arial" pitchFamily="34" charset="0"/>
                </a:rPr>
                <a:t>ISP</a:t>
              </a:r>
            </a:p>
          </p:txBody>
        </p:sp>
        <p:sp>
          <p:nvSpPr>
            <p:cNvPr id="396478" name="Oval 190"/>
            <p:cNvSpPr>
              <a:spLocks noChangeArrowheads="1"/>
            </p:cNvSpPr>
            <p:nvPr/>
          </p:nvSpPr>
          <p:spPr bwMode="auto">
            <a:xfrm>
              <a:off x="3640279" y="4005164"/>
              <a:ext cx="1024996" cy="436563"/>
            </a:xfrm>
            <a:prstGeom prst="ellipse">
              <a:avLst/>
            </a:prstGeom>
            <a:solidFill>
              <a:schemeClr val="bg1">
                <a:lumMod val="75000"/>
              </a:schemeClr>
            </a:solidFill>
            <a:ln>
              <a:noFill/>
            </a:ln>
            <a:effectLst>
              <a:outerShdw dist="35921" dir="2700000" algn="ctr" rotWithShape="0">
                <a:schemeClr val="bg2"/>
              </a:outerShdw>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algn="ctr"/>
              <a:r>
                <a:rPr kumimoji="1" lang="zh-CN" altLang="en-US" b="1">
                  <a:latin typeface="Arial" pitchFamily="34" charset="0"/>
                  <a:ea typeface="黑体" pitchFamily="2" charset="-122"/>
                  <a:cs typeface="Arial" pitchFamily="34" charset="0"/>
                </a:rPr>
                <a:t>本地</a:t>
              </a:r>
              <a:r>
                <a:rPr kumimoji="1" lang="zh-CN" altLang="en-US" sz="900" b="1">
                  <a:latin typeface="Arial" pitchFamily="34" charset="0"/>
                  <a:ea typeface="黑体" pitchFamily="2" charset="-122"/>
                  <a:cs typeface="Arial" pitchFamily="34" charset="0"/>
                </a:rPr>
                <a:t> </a:t>
              </a:r>
              <a:r>
                <a:rPr kumimoji="1" lang="en-US" altLang="zh-CN" b="1">
                  <a:latin typeface="Arial" pitchFamily="34" charset="0"/>
                  <a:ea typeface="黑体" pitchFamily="2" charset="-122"/>
                  <a:cs typeface="Arial" pitchFamily="34" charset="0"/>
                </a:rPr>
                <a:t>ISP</a:t>
              </a:r>
            </a:p>
          </p:txBody>
        </p:sp>
        <p:grpSp>
          <p:nvGrpSpPr>
            <p:cNvPr id="396479" name="Group 191"/>
            <p:cNvGrpSpPr>
              <a:grpSpLocks/>
            </p:cNvGrpSpPr>
            <p:nvPr/>
          </p:nvGrpSpPr>
          <p:grpSpPr bwMode="auto">
            <a:xfrm>
              <a:off x="7305156" y="3084414"/>
              <a:ext cx="586449" cy="355600"/>
              <a:chOff x="3334" y="255"/>
              <a:chExt cx="341" cy="224"/>
            </a:xfrm>
          </p:grpSpPr>
          <p:pic>
            <p:nvPicPr>
              <p:cNvPr id="396480" name="Picture 192"/>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34" y="255"/>
                <a:ext cx="318" cy="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sp>
            <p:nvSpPr>
              <p:cNvPr id="396481" name="Text Box 193"/>
              <p:cNvSpPr txBox="1">
                <a:spLocks noChangeArrowheads="1"/>
              </p:cNvSpPr>
              <p:nvPr/>
            </p:nvSpPr>
            <p:spPr bwMode="auto">
              <a:xfrm>
                <a:off x="3334" y="255"/>
                <a:ext cx="341" cy="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b="1">
                    <a:latin typeface="Arial" pitchFamily="34" charset="0"/>
                    <a:ea typeface="黑体" pitchFamily="2" charset="-122"/>
                    <a:cs typeface="Arial" pitchFamily="34" charset="0"/>
                  </a:rPr>
                  <a:t>IXP</a:t>
                </a:r>
              </a:p>
            </p:txBody>
          </p:sp>
        </p:grpSp>
        <p:sp>
          <p:nvSpPr>
            <p:cNvPr id="396482" name="Text Box 194"/>
            <p:cNvSpPr txBox="1">
              <a:spLocks noChangeArrowheads="1"/>
            </p:cNvSpPr>
            <p:nvPr/>
          </p:nvSpPr>
          <p:spPr bwMode="auto">
            <a:xfrm>
              <a:off x="1751948" y="3786088"/>
              <a:ext cx="681890" cy="621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b="1">
                  <a:latin typeface="Arial" pitchFamily="34" charset="0"/>
                  <a:ea typeface="黑体" pitchFamily="2" charset="-122"/>
                  <a:cs typeface="Arial" pitchFamily="34" charset="0"/>
                  <a:sym typeface="Symbol" pitchFamily="18" charset="2"/>
                </a:rPr>
                <a:t></a:t>
              </a:r>
            </a:p>
          </p:txBody>
        </p:sp>
        <p:sp>
          <p:nvSpPr>
            <p:cNvPr id="396483" name="Oval 195"/>
            <p:cNvSpPr>
              <a:spLocks noChangeArrowheads="1"/>
            </p:cNvSpPr>
            <p:nvPr/>
          </p:nvSpPr>
          <p:spPr bwMode="auto">
            <a:xfrm>
              <a:off x="7695548" y="4057551"/>
              <a:ext cx="1024996" cy="381000"/>
            </a:xfrm>
            <a:prstGeom prst="ellipse">
              <a:avLst/>
            </a:prstGeom>
            <a:solidFill>
              <a:schemeClr val="bg1">
                <a:lumMod val="75000"/>
              </a:schemeClr>
            </a:solidFill>
            <a:ln>
              <a:noFill/>
            </a:ln>
            <a:effectLst>
              <a:outerShdw dist="35921" dir="2700000" algn="ctr" rotWithShape="0">
                <a:schemeClr val="bg2"/>
              </a:outerShdw>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algn="ctr"/>
              <a:r>
                <a:rPr kumimoji="1" lang="zh-CN" altLang="en-US" b="1">
                  <a:latin typeface="Arial" pitchFamily="34" charset="0"/>
                  <a:ea typeface="黑体" pitchFamily="2" charset="-122"/>
                  <a:cs typeface="Arial" pitchFamily="34" charset="0"/>
                </a:rPr>
                <a:t>本地</a:t>
              </a:r>
              <a:r>
                <a:rPr kumimoji="1" lang="zh-CN" altLang="en-US" sz="1000" b="1">
                  <a:latin typeface="Arial" pitchFamily="34" charset="0"/>
                  <a:ea typeface="黑体" pitchFamily="2" charset="-122"/>
                  <a:cs typeface="Arial" pitchFamily="34" charset="0"/>
                </a:rPr>
                <a:t> </a:t>
              </a:r>
              <a:r>
                <a:rPr kumimoji="1" lang="en-US" altLang="zh-CN" b="1">
                  <a:latin typeface="Arial" pitchFamily="34" charset="0"/>
                  <a:ea typeface="黑体" pitchFamily="2" charset="-122"/>
                  <a:cs typeface="Arial" pitchFamily="34" charset="0"/>
                </a:rPr>
                <a:t>ISP</a:t>
              </a:r>
            </a:p>
          </p:txBody>
        </p:sp>
        <p:grpSp>
          <p:nvGrpSpPr>
            <p:cNvPr id="396484" name="Group 196"/>
            <p:cNvGrpSpPr>
              <a:grpSpLocks/>
            </p:cNvGrpSpPr>
            <p:nvPr/>
          </p:nvGrpSpPr>
          <p:grpSpPr bwMode="auto">
            <a:xfrm>
              <a:off x="1724431" y="4725889"/>
              <a:ext cx="964803" cy="563563"/>
              <a:chOff x="295" y="2432"/>
              <a:chExt cx="561" cy="355"/>
            </a:xfrm>
          </p:grpSpPr>
          <p:pic>
            <p:nvPicPr>
              <p:cNvPr id="396485" name="Picture 197"/>
              <p:cNvPicPr>
                <a:picLocks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95" y="2432"/>
                <a:ext cx="524" cy="3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sp>
            <p:nvSpPr>
              <p:cNvPr id="396486" name="Text Box 198"/>
              <p:cNvSpPr txBox="1">
                <a:spLocks noChangeArrowheads="1"/>
              </p:cNvSpPr>
              <p:nvPr/>
            </p:nvSpPr>
            <p:spPr bwMode="auto">
              <a:xfrm>
                <a:off x="315" y="2513"/>
                <a:ext cx="541" cy="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b="1">
                    <a:latin typeface="Arial" pitchFamily="34" charset="0"/>
                    <a:ea typeface="黑体" pitchFamily="2" charset="-122"/>
                    <a:cs typeface="Arial" pitchFamily="34" charset="0"/>
                  </a:rPr>
                  <a:t>校园网</a:t>
                </a:r>
              </a:p>
            </p:txBody>
          </p:sp>
        </p:grpSp>
        <p:grpSp>
          <p:nvGrpSpPr>
            <p:cNvPr id="396487" name="Group 199"/>
            <p:cNvGrpSpPr>
              <a:grpSpLocks/>
            </p:cNvGrpSpPr>
            <p:nvPr/>
          </p:nvGrpSpPr>
          <p:grpSpPr bwMode="auto">
            <a:xfrm>
              <a:off x="2739108" y="4725889"/>
              <a:ext cx="964803" cy="563563"/>
              <a:chOff x="295" y="2432"/>
              <a:chExt cx="561" cy="355"/>
            </a:xfrm>
          </p:grpSpPr>
          <p:pic>
            <p:nvPicPr>
              <p:cNvPr id="396488" name="Picture 200"/>
              <p:cNvPicPr>
                <a:picLocks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95" y="2432"/>
                <a:ext cx="524" cy="3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sp>
            <p:nvSpPr>
              <p:cNvPr id="396489" name="Text Box 201"/>
              <p:cNvSpPr txBox="1">
                <a:spLocks noChangeArrowheads="1"/>
              </p:cNvSpPr>
              <p:nvPr/>
            </p:nvSpPr>
            <p:spPr bwMode="auto">
              <a:xfrm>
                <a:off x="315" y="2513"/>
                <a:ext cx="541" cy="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b="1" dirty="0">
                    <a:latin typeface="Arial" pitchFamily="34" charset="0"/>
                    <a:ea typeface="黑体" pitchFamily="2" charset="-122"/>
                    <a:cs typeface="Arial" pitchFamily="34" charset="0"/>
                  </a:rPr>
                  <a:t>校园网</a:t>
                </a:r>
              </a:p>
            </p:txBody>
          </p:sp>
        </p:grpSp>
        <p:sp>
          <p:nvSpPr>
            <p:cNvPr id="396490" name="Text Box 202"/>
            <p:cNvSpPr txBox="1">
              <a:spLocks noChangeArrowheads="1"/>
            </p:cNvSpPr>
            <p:nvPr/>
          </p:nvSpPr>
          <p:spPr bwMode="auto">
            <a:xfrm>
              <a:off x="5628358" y="4654451"/>
              <a:ext cx="627772" cy="5621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200" b="1">
                  <a:latin typeface="Arial" pitchFamily="34" charset="0"/>
                  <a:ea typeface="黑体" pitchFamily="2" charset="-122"/>
                  <a:cs typeface="Arial" pitchFamily="34" charset="0"/>
                  <a:sym typeface="Symbol" pitchFamily="18" charset="2"/>
                </a:rPr>
                <a:t></a:t>
              </a:r>
            </a:p>
          </p:txBody>
        </p:sp>
        <p:sp>
          <p:nvSpPr>
            <p:cNvPr id="396491" name="Text Box 203"/>
            <p:cNvSpPr txBox="1">
              <a:spLocks noChangeArrowheads="1"/>
            </p:cNvSpPr>
            <p:nvPr/>
          </p:nvSpPr>
          <p:spPr bwMode="auto">
            <a:xfrm>
              <a:off x="6682591" y="4509989"/>
              <a:ext cx="627772" cy="5621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200" b="1">
                  <a:latin typeface="Arial" pitchFamily="34" charset="0"/>
                  <a:ea typeface="黑体" pitchFamily="2" charset="-122"/>
                  <a:cs typeface="Arial" pitchFamily="34" charset="0"/>
                  <a:sym typeface="Symbol" pitchFamily="18" charset="2"/>
                </a:rPr>
                <a:t></a:t>
              </a:r>
            </a:p>
          </p:txBody>
        </p:sp>
        <p:sp>
          <p:nvSpPr>
            <p:cNvPr id="396492" name="Freeform 204"/>
            <p:cNvSpPr>
              <a:spLocks/>
            </p:cNvSpPr>
            <p:nvPr/>
          </p:nvSpPr>
          <p:spPr bwMode="auto">
            <a:xfrm>
              <a:off x="5504533" y="2349402"/>
              <a:ext cx="4017433" cy="2503487"/>
            </a:xfrm>
            <a:custGeom>
              <a:avLst/>
              <a:gdLst>
                <a:gd name="T0" fmla="*/ 0 w 2336"/>
                <a:gd name="T1" fmla="*/ 1577 h 1577"/>
                <a:gd name="T2" fmla="*/ 251 w 2336"/>
                <a:gd name="T3" fmla="*/ 1062 h 1577"/>
                <a:gd name="T4" fmla="*/ 794 w 2336"/>
                <a:gd name="T5" fmla="*/ 249 h 1577"/>
                <a:gd name="T6" fmla="*/ 1274 w 2336"/>
                <a:gd name="T7" fmla="*/ 27 h 1577"/>
                <a:gd name="T8" fmla="*/ 1661 w 2336"/>
                <a:gd name="T9" fmla="*/ 414 h 1577"/>
                <a:gd name="T10" fmla="*/ 2138 w 2336"/>
                <a:gd name="T11" fmla="*/ 1095 h 1577"/>
                <a:gd name="T12" fmla="*/ 2336 w 2336"/>
                <a:gd name="T13" fmla="*/ 1569 h 1577"/>
              </a:gdLst>
              <a:ahLst/>
              <a:cxnLst>
                <a:cxn ang="0">
                  <a:pos x="T0" y="T1"/>
                </a:cxn>
                <a:cxn ang="0">
                  <a:pos x="T2" y="T3"/>
                </a:cxn>
                <a:cxn ang="0">
                  <a:pos x="T4" y="T5"/>
                </a:cxn>
                <a:cxn ang="0">
                  <a:pos x="T6" y="T7"/>
                </a:cxn>
                <a:cxn ang="0">
                  <a:pos x="T8" y="T9"/>
                </a:cxn>
                <a:cxn ang="0">
                  <a:pos x="T10" y="T11"/>
                </a:cxn>
                <a:cxn ang="0">
                  <a:pos x="T12" y="T13"/>
                </a:cxn>
              </a:cxnLst>
              <a:rect l="0" t="0" r="r" b="b"/>
              <a:pathLst>
                <a:path w="2336" h="1577">
                  <a:moveTo>
                    <a:pt x="0" y="1577"/>
                  </a:moveTo>
                  <a:cubicBezTo>
                    <a:pt x="41" y="1491"/>
                    <a:pt x="119" y="1283"/>
                    <a:pt x="251" y="1062"/>
                  </a:cubicBezTo>
                  <a:cubicBezTo>
                    <a:pt x="383" y="841"/>
                    <a:pt x="624" y="421"/>
                    <a:pt x="794" y="249"/>
                  </a:cubicBezTo>
                  <a:cubicBezTo>
                    <a:pt x="964" y="77"/>
                    <a:pt x="1130" y="0"/>
                    <a:pt x="1274" y="27"/>
                  </a:cubicBezTo>
                  <a:cubicBezTo>
                    <a:pt x="1418" y="54"/>
                    <a:pt x="1517" y="236"/>
                    <a:pt x="1661" y="414"/>
                  </a:cubicBezTo>
                  <a:cubicBezTo>
                    <a:pt x="1805" y="592"/>
                    <a:pt x="2026" y="903"/>
                    <a:pt x="2138" y="1095"/>
                  </a:cubicBezTo>
                  <a:cubicBezTo>
                    <a:pt x="2250" y="1287"/>
                    <a:pt x="2295" y="1470"/>
                    <a:pt x="2336" y="1569"/>
                  </a:cubicBezTo>
                </a:path>
              </a:pathLst>
            </a:custGeom>
            <a:noFill/>
            <a:ln w="76200" cmpd="sng">
              <a:solidFill>
                <a:srgbClr val="C00000"/>
              </a:solidFill>
              <a:round/>
              <a:headEnd type="triangle" w="sm" len="med"/>
              <a:tailEnd type="triangle" w="sm"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sp>
          <p:nvSpPr>
            <p:cNvPr id="396493" name="Line 205"/>
            <p:cNvSpPr>
              <a:spLocks noChangeShapeType="1"/>
            </p:cNvSpPr>
            <p:nvPr/>
          </p:nvSpPr>
          <p:spPr bwMode="auto">
            <a:xfrm>
              <a:off x="6362710" y="3440525"/>
              <a:ext cx="2340636" cy="0"/>
            </a:xfrm>
            <a:prstGeom prst="line">
              <a:avLst/>
            </a:prstGeom>
            <a:noFill/>
            <a:ln w="76200">
              <a:solidFill>
                <a:srgbClr val="0000FF"/>
              </a:solidFill>
              <a:prstDash val="sysDot"/>
              <a:round/>
              <a:headEnd type="triangle" w="sm" len="lg"/>
              <a:tailEnd type="triangl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Arial" pitchFamily="34" charset="0"/>
                <a:ea typeface="黑体" pitchFamily="2" charset="-122"/>
                <a:cs typeface="Arial" pitchFamily="34" charset="0"/>
              </a:endParaRPr>
            </a:p>
          </p:txBody>
        </p:sp>
      </p:grpSp>
      <p:sp>
        <p:nvSpPr>
          <p:cNvPr id="8" name="矩形 7"/>
          <p:cNvSpPr/>
          <p:nvPr/>
        </p:nvSpPr>
        <p:spPr>
          <a:xfrm>
            <a:off x="885914" y="5589240"/>
            <a:ext cx="8586510" cy="461665"/>
          </a:xfrm>
          <a:prstGeom prst="rect">
            <a:avLst/>
          </a:prstGeom>
        </p:spPr>
        <p:txBody>
          <a:bodyPr wrap="square">
            <a:spAutoFit/>
          </a:bodyPr>
          <a:lstStyle/>
          <a:p>
            <a:pPr algn="ctr"/>
            <a:r>
              <a:rPr lang="zh-CN" altLang="zh-CN" sz="2400" b="1" dirty="0" smtClean="0">
                <a:latin typeface="Arial" pitchFamily="34" charset="0"/>
                <a:ea typeface="黑体" pitchFamily="2" charset="-122"/>
                <a:cs typeface="Arial" pitchFamily="34" charset="0"/>
              </a:rPr>
              <a:t>基于</a:t>
            </a:r>
            <a:r>
              <a:rPr lang="en-US" altLang="zh-CN" sz="2400" b="1" dirty="0" smtClean="0">
                <a:latin typeface="Arial" pitchFamily="34" charset="0"/>
                <a:ea typeface="黑体" pitchFamily="2" charset="-122"/>
                <a:cs typeface="Arial" pitchFamily="34" charset="0"/>
              </a:rPr>
              <a:t> ISP </a:t>
            </a:r>
            <a:r>
              <a:rPr lang="zh-CN" altLang="zh-CN" sz="2400" b="1" dirty="0" smtClean="0">
                <a:latin typeface="Arial" pitchFamily="34" charset="0"/>
                <a:ea typeface="黑体" pitchFamily="2" charset="-122"/>
                <a:cs typeface="Arial" pitchFamily="34" charset="0"/>
              </a:rPr>
              <a:t>的</a:t>
            </a:r>
            <a:r>
              <a:rPr lang="zh-CN" altLang="zh-CN" sz="2400" b="1" dirty="0">
                <a:latin typeface="Arial" pitchFamily="34" charset="0"/>
                <a:ea typeface="黑体" pitchFamily="2" charset="-122"/>
                <a:cs typeface="Arial" pitchFamily="34" charset="0"/>
              </a:rPr>
              <a:t>多层结构的互联网的概念示意图</a:t>
            </a:r>
            <a:endParaRPr lang="zh-CN" altLang="en-US" sz="2400" b="1" dirty="0">
              <a:latin typeface="Arial" pitchFamily="34" charset="0"/>
              <a:ea typeface="黑体" pitchFamily="2" charset="-122"/>
              <a:cs typeface="Arial" pitchFamily="34" charset="0"/>
            </a:endParaRPr>
          </a:p>
        </p:txBody>
      </p:sp>
    </p:spTree>
    <p:extLst>
      <p:ext uri="{BB962C8B-B14F-4D97-AF65-F5344CB8AC3E}">
        <p14:creationId xmlns:p14="http://schemas.microsoft.com/office/powerpoint/2010/main" xmlns="" val="9999978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7" name="Text Box 7"/>
          <p:cNvSpPr txBox="1">
            <a:spLocks noChangeArrowheads="1"/>
          </p:cNvSpPr>
          <p:nvPr/>
        </p:nvSpPr>
        <p:spPr bwMode="auto">
          <a:xfrm>
            <a:off x="416496" y="188640"/>
            <a:ext cx="8568952"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CN" altLang="en-US" sz="3200" b="1" dirty="0" smtClean="0">
                <a:solidFill>
                  <a:srgbClr val="000099"/>
                </a:solidFill>
                <a:latin typeface="Arial" pitchFamily="34" charset="0"/>
                <a:ea typeface="黑体" pitchFamily="2" charset="-122"/>
                <a:cs typeface="Arial" pitchFamily="34" charset="0"/>
              </a:rPr>
              <a:t>到</a:t>
            </a:r>
            <a:r>
              <a:rPr lang="en-US" altLang="zh-CN" sz="3200" b="1" dirty="0" smtClean="0">
                <a:solidFill>
                  <a:srgbClr val="000099"/>
                </a:solidFill>
                <a:latin typeface="Arial" pitchFamily="34" charset="0"/>
                <a:ea typeface="黑体" pitchFamily="2" charset="-122"/>
                <a:cs typeface="Arial" pitchFamily="34" charset="0"/>
              </a:rPr>
              <a:t>2016 </a:t>
            </a:r>
            <a:r>
              <a:rPr lang="zh-CN" altLang="zh-CN" sz="3200" b="1" dirty="0" smtClean="0">
                <a:solidFill>
                  <a:srgbClr val="000099"/>
                </a:solidFill>
                <a:latin typeface="Arial" pitchFamily="34" charset="0"/>
                <a:ea typeface="黑体" pitchFamily="2" charset="-122"/>
                <a:cs typeface="Arial" pitchFamily="34" charset="0"/>
              </a:rPr>
              <a:t>年</a:t>
            </a:r>
            <a:r>
              <a:rPr lang="en-US" altLang="zh-CN" sz="3200" b="1" dirty="0" smtClean="0">
                <a:solidFill>
                  <a:srgbClr val="000099"/>
                </a:solidFill>
                <a:latin typeface="Arial" pitchFamily="34" charset="0"/>
                <a:ea typeface="黑体" pitchFamily="2" charset="-122"/>
                <a:cs typeface="Arial" pitchFamily="34" charset="0"/>
              </a:rPr>
              <a:t> 3 </a:t>
            </a:r>
            <a:r>
              <a:rPr lang="zh-CN" altLang="zh-CN" sz="3200" b="1" dirty="0" smtClean="0">
                <a:solidFill>
                  <a:srgbClr val="000099"/>
                </a:solidFill>
                <a:latin typeface="Arial" pitchFamily="34" charset="0"/>
                <a:ea typeface="黑体" pitchFamily="2" charset="-122"/>
                <a:cs typeface="Arial" pitchFamily="34" charset="0"/>
              </a:rPr>
              <a:t>月</a:t>
            </a:r>
            <a:r>
              <a:rPr lang="zh-CN" altLang="zh-CN" sz="3200" b="1" dirty="0">
                <a:solidFill>
                  <a:srgbClr val="000099"/>
                </a:solidFill>
                <a:latin typeface="Arial" pitchFamily="34" charset="0"/>
                <a:ea typeface="黑体" pitchFamily="2" charset="-122"/>
                <a:cs typeface="Arial" pitchFamily="34" charset="0"/>
              </a:rPr>
              <a:t>，全球已经</a:t>
            </a:r>
            <a:r>
              <a:rPr lang="zh-CN" altLang="zh-CN" sz="3200" b="1" dirty="0" smtClean="0">
                <a:solidFill>
                  <a:srgbClr val="000099"/>
                </a:solidFill>
                <a:latin typeface="Arial" pitchFamily="34" charset="0"/>
                <a:ea typeface="黑体" pitchFamily="2" charset="-122"/>
                <a:cs typeface="Arial" pitchFamily="34" charset="0"/>
              </a:rPr>
              <a:t>有</a:t>
            </a:r>
            <a:r>
              <a:rPr lang="en-US" altLang="zh-CN" sz="3200" b="1" dirty="0" smtClean="0">
                <a:solidFill>
                  <a:srgbClr val="000099"/>
                </a:solidFill>
                <a:latin typeface="Arial" pitchFamily="34" charset="0"/>
                <a:ea typeface="黑体" pitchFamily="2" charset="-122"/>
                <a:cs typeface="Arial" pitchFamily="34" charset="0"/>
              </a:rPr>
              <a:t> 226 </a:t>
            </a:r>
            <a:r>
              <a:rPr lang="zh-CN" altLang="zh-CN" sz="3200" b="1" dirty="0" smtClean="0">
                <a:solidFill>
                  <a:srgbClr val="000099"/>
                </a:solidFill>
                <a:latin typeface="Arial" pitchFamily="34" charset="0"/>
                <a:ea typeface="黑体" pitchFamily="2" charset="-122"/>
                <a:cs typeface="Arial" pitchFamily="34" charset="0"/>
              </a:rPr>
              <a:t>个</a:t>
            </a:r>
            <a:r>
              <a:rPr lang="en-US" altLang="zh-CN" sz="3200" b="1" dirty="0" smtClean="0">
                <a:solidFill>
                  <a:srgbClr val="000099"/>
                </a:solidFill>
                <a:latin typeface="Arial" pitchFamily="34" charset="0"/>
                <a:ea typeface="黑体" pitchFamily="2" charset="-122"/>
                <a:cs typeface="Arial" pitchFamily="34" charset="0"/>
              </a:rPr>
              <a:t> IXP</a:t>
            </a:r>
            <a:r>
              <a:rPr lang="zh-CN" altLang="zh-CN" sz="3200" b="1" dirty="0">
                <a:solidFill>
                  <a:srgbClr val="000099"/>
                </a:solidFill>
                <a:latin typeface="Arial" pitchFamily="34" charset="0"/>
                <a:ea typeface="黑体" pitchFamily="2" charset="-122"/>
                <a:cs typeface="Arial" pitchFamily="34" charset="0"/>
              </a:rPr>
              <a:t>，分布</a:t>
            </a:r>
            <a:r>
              <a:rPr lang="zh-CN" altLang="zh-CN" sz="3200" b="1" dirty="0" smtClean="0">
                <a:solidFill>
                  <a:srgbClr val="000099"/>
                </a:solidFill>
                <a:latin typeface="Arial" pitchFamily="34" charset="0"/>
                <a:ea typeface="黑体" pitchFamily="2" charset="-122"/>
                <a:cs typeface="Arial" pitchFamily="34" charset="0"/>
              </a:rPr>
              <a:t>在</a:t>
            </a:r>
            <a:r>
              <a:rPr lang="en-US" altLang="zh-CN" sz="3200" b="1" dirty="0" smtClean="0">
                <a:solidFill>
                  <a:srgbClr val="000099"/>
                </a:solidFill>
                <a:latin typeface="Arial" pitchFamily="34" charset="0"/>
                <a:ea typeface="黑体" pitchFamily="2" charset="-122"/>
                <a:cs typeface="Arial" pitchFamily="34" charset="0"/>
              </a:rPr>
              <a:t> 172 </a:t>
            </a:r>
            <a:r>
              <a:rPr lang="zh-CN" altLang="zh-CN" sz="3200" b="1" dirty="0" smtClean="0">
                <a:solidFill>
                  <a:srgbClr val="000099"/>
                </a:solidFill>
                <a:latin typeface="Arial" pitchFamily="34" charset="0"/>
                <a:ea typeface="黑体" pitchFamily="2" charset="-122"/>
                <a:cs typeface="Arial" pitchFamily="34" charset="0"/>
              </a:rPr>
              <a:t>个</a:t>
            </a:r>
            <a:r>
              <a:rPr lang="zh-CN" altLang="zh-CN" sz="3200" b="1" dirty="0">
                <a:solidFill>
                  <a:srgbClr val="000099"/>
                </a:solidFill>
                <a:latin typeface="Arial" pitchFamily="34" charset="0"/>
                <a:ea typeface="黑体" pitchFamily="2" charset="-122"/>
                <a:cs typeface="Arial" pitchFamily="34" charset="0"/>
              </a:rPr>
              <a:t>国家和</a:t>
            </a:r>
            <a:r>
              <a:rPr lang="zh-CN" altLang="zh-CN" sz="3200" b="1" dirty="0" smtClean="0">
                <a:solidFill>
                  <a:srgbClr val="000099"/>
                </a:solidFill>
                <a:latin typeface="Arial" pitchFamily="34" charset="0"/>
                <a:ea typeface="黑体" pitchFamily="2" charset="-122"/>
                <a:cs typeface="Arial" pitchFamily="34" charset="0"/>
              </a:rPr>
              <a:t>地区</a:t>
            </a:r>
            <a:r>
              <a:rPr lang="zh-CN" altLang="en-US" sz="3200" b="1" dirty="0" smtClean="0">
                <a:solidFill>
                  <a:srgbClr val="000099"/>
                </a:solidFill>
                <a:latin typeface="Arial" pitchFamily="34" charset="0"/>
                <a:ea typeface="黑体" pitchFamily="2" charset="-122"/>
                <a:cs typeface="Arial" pitchFamily="34" charset="0"/>
              </a:rPr>
              <a:t>。</a:t>
            </a:r>
            <a:r>
              <a:rPr lang="zh-CN" altLang="en-US" sz="3200" b="1" dirty="0">
                <a:solidFill>
                  <a:srgbClr val="000099"/>
                </a:solidFill>
                <a:latin typeface="Arial" pitchFamily="34" charset="0"/>
                <a:ea typeface="黑体" pitchFamily="2" charset="-122"/>
                <a:cs typeface="Arial" pitchFamily="34" charset="0"/>
              </a:rPr>
              <a:t>但</a:t>
            </a:r>
            <a:r>
              <a:rPr lang="zh-CN" altLang="zh-CN" sz="3200" b="1" dirty="0" smtClean="0">
                <a:solidFill>
                  <a:srgbClr val="000099"/>
                </a:solidFill>
                <a:latin typeface="Arial" pitchFamily="34" charset="0"/>
                <a:ea typeface="黑体" pitchFamily="2" charset="-122"/>
                <a:cs typeface="Arial" pitchFamily="34" charset="0"/>
              </a:rPr>
              <a:t>互联网</a:t>
            </a:r>
            <a:r>
              <a:rPr lang="zh-CN" altLang="zh-CN" sz="3200" b="1" dirty="0">
                <a:solidFill>
                  <a:srgbClr val="000099"/>
                </a:solidFill>
                <a:latin typeface="Arial" pitchFamily="34" charset="0"/>
                <a:ea typeface="黑体" pitchFamily="2" charset="-122"/>
                <a:cs typeface="Arial" pitchFamily="34" charset="0"/>
              </a:rPr>
              <a:t>的发展在全世界</a:t>
            </a:r>
            <a:r>
              <a:rPr lang="zh-CN" altLang="zh-CN" sz="3200" b="1" dirty="0" smtClean="0">
                <a:solidFill>
                  <a:srgbClr val="000099"/>
                </a:solidFill>
                <a:latin typeface="Arial" pitchFamily="34" charset="0"/>
                <a:ea typeface="黑体" pitchFamily="2" charset="-122"/>
                <a:cs typeface="Arial" pitchFamily="34" charset="0"/>
              </a:rPr>
              <a:t>还很不平衡</a:t>
            </a:r>
            <a:r>
              <a:rPr lang="zh-CN" altLang="en-US" sz="3200" b="1" dirty="0" smtClean="0">
                <a:solidFill>
                  <a:srgbClr val="000099"/>
                </a:solidFill>
                <a:latin typeface="Arial" pitchFamily="34" charset="0"/>
                <a:ea typeface="黑体" pitchFamily="2" charset="-122"/>
                <a:cs typeface="Arial" pitchFamily="34" charset="0"/>
              </a:rPr>
              <a:t>。</a:t>
            </a:r>
            <a:endParaRPr lang="zh-CN" altLang="en-US" sz="3200" b="1" dirty="0">
              <a:solidFill>
                <a:srgbClr val="000099"/>
              </a:solidFill>
              <a:latin typeface="Arial" pitchFamily="34" charset="0"/>
              <a:ea typeface="黑体" pitchFamily="2" charset="-122"/>
              <a:cs typeface="Arial" pitchFamily="34" charset="0"/>
            </a:endParaRPr>
          </a:p>
        </p:txBody>
      </p:sp>
      <p:pic>
        <p:nvPicPr>
          <p:cNvPr id="7" name="图片 6"/>
          <p:cNvPicPr/>
          <p:nvPr/>
        </p:nvPicPr>
        <p:blipFill>
          <a:blip r:embed="rId2" cstate="print"/>
          <a:srcRect l="23654" t="16245" r="32539" b="43791"/>
          <a:stretch>
            <a:fillRect/>
          </a:stretch>
        </p:blipFill>
        <p:spPr bwMode="auto">
          <a:xfrm>
            <a:off x="2000672" y="1772816"/>
            <a:ext cx="6264696" cy="3830940"/>
          </a:xfrm>
          <a:prstGeom prst="rect">
            <a:avLst/>
          </a:prstGeom>
          <a:noFill/>
          <a:ln w="9525">
            <a:noFill/>
            <a:miter lim="800000"/>
            <a:headEnd/>
            <a:tailEnd/>
          </a:ln>
        </p:spPr>
      </p:pic>
      <p:sp>
        <p:nvSpPr>
          <p:cNvPr id="2" name="矩形 1"/>
          <p:cNvSpPr/>
          <p:nvPr/>
        </p:nvSpPr>
        <p:spPr>
          <a:xfrm>
            <a:off x="1136576" y="5675764"/>
            <a:ext cx="7992888" cy="461665"/>
          </a:xfrm>
          <a:prstGeom prst="rect">
            <a:avLst/>
          </a:prstGeom>
        </p:spPr>
        <p:txBody>
          <a:bodyPr wrap="square">
            <a:spAutoFit/>
          </a:bodyPr>
          <a:lstStyle/>
          <a:p>
            <a:pPr algn="ctr"/>
            <a:r>
              <a:rPr lang="zh-CN" altLang="zh-CN" sz="2400" b="1" dirty="0" smtClean="0">
                <a:latin typeface="Arial" pitchFamily="34" charset="0"/>
                <a:ea typeface="黑体" pitchFamily="2" charset="-122"/>
                <a:cs typeface="Arial" pitchFamily="34" charset="0"/>
              </a:rPr>
              <a:t>互联网</a:t>
            </a:r>
            <a:r>
              <a:rPr lang="zh-CN" altLang="zh-CN" sz="2400" b="1" dirty="0">
                <a:latin typeface="Arial" pitchFamily="34" charset="0"/>
                <a:ea typeface="黑体" pitchFamily="2" charset="-122"/>
                <a:cs typeface="Arial" pitchFamily="34" charset="0"/>
              </a:rPr>
              <a:t>交换</a:t>
            </a:r>
            <a:r>
              <a:rPr lang="zh-CN" altLang="zh-CN" sz="2400" b="1" dirty="0" smtClean="0">
                <a:latin typeface="Arial" pitchFamily="34" charset="0"/>
                <a:ea typeface="黑体" pitchFamily="2" charset="-122"/>
                <a:cs typeface="Arial" pitchFamily="34" charset="0"/>
              </a:rPr>
              <a:t>点</a:t>
            </a:r>
            <a:r>
              <a:rPr lang="en-US" altLang="zh-CN" sz="2400" b="1" dirty="0" smtClean="0">
                <a:latin typeface="Arial" pitchFamily="34" charset="0"/>
                <a:ea typeface="黑体" pitchFamily="2" charset="-122"/>
                <a:cs typeface="Arial" pitchFamily="34" charset="0"/>
              </a:rPr>
              <a:t> IXP </a:t>
            </a:r>
            <a:r>
              <a:rPr lang="zh-CN" altLang="zh-CN" sz="2400" b="1" dirty="0" smtClean="0">
                <a:latin typeface="Arial" pitchFamily="34" charset="0"/>
                <a:ea typeface="黑体" pitchFamily="2" charset="-122"/>
                <a:cs typeface="Arial" pitchFamily="34" charset="0"/>
              </a:rPr>
              <a:t>在</a:t>
            </a:r>
            <a:r>
              <a:rPr lang="zh-CN" altLang="zh-CN" sz="2400" b="1" dirty="0">
                <a:latin typeface="Arial" pitchFamily="34" charset="0"/>
                <a:ea typeface="黑体" pitchFamily="2" charset="-122"/>
                <a:cs typeface="Arial" pitchFamily="34" charset="0"/>
              </a:rPr>
              <a:t>全球的分布图（</a:t>
            </a:r>
            <a:r>
              <a:rPr lang="en-US" altLang="zh-CN" sz="2400" b="1" dirty="0">
                <a:latin typeface="Arial" pitchFamily="34" charset="0"/>
                <a:ea typeface="黑体" pitchFamily="2" charset="-122"/>
                <a:cs typeface="Arial" pitchFamily="34" charset="0"/>
              </a:rPr>
              <a:t>2016</a:t>
            </a:r>
            <a:r>
              <a:rPr lang="zh-CN" altLang="zh-CN" sz="2400" b="1" dirty="0">
                <a:latin typeface="Arial" pitchFamily="34" charset="0"/>
                <a:ea typeface="黑体" pitchFamily="2" charset="-122"/>
                <a:cs typeface="Arial" pitchFamily="34" charset="0"/>
              </a:rPr>
              <a:t>年）</a:t>
            </a:r>
            <a:endParaRPr lang="zh-CN" altLang="en-US" sz="2400" b="1" dirty="0">
              <a:latin typeface="Arial" pitchFamily="34" charset="0"/>
              <a:ea typeface="黑体" pitchFamily="2" charset="-122"/>
              <a:cs typeface="Arial" pitchFamily="34" charset="0"/>
            </a:endParaRPr>
          </a:p>
        </p:txBody>
      </p:sp>
    </p:spTree>
    <p:extLst>
      <p:ext uri="{BB962C8B-B14F-4D97-AF65-F5344CB8AC3E}">
        <p14:creationId xmlns:p14="http://schemas.microsoft.com/office/powerpoint/2010/main" xmlns="" val="41612205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pPr algn="ctr"/>
            <a:r>
              <a:rPr lang="zh-CN" altLang="en-US" dirty="0"/>
              <a:t>万维网 </a:t>
            </a:r>
            <a:r>
              <a:rPr lang="en-US" altLang="zh-CN" b="1" dirty="0"/>
              <a:t>WWW </a:t>
            </a:r>
            <a:r>
              <a:rPr lang="zh-CN" altLang="en-US" b="1" dirty="0"/>
              <a:t>的问世</a:t>
            </a:r>
          </a:p>
        </p:txBody>
      </p:sp>
      <p:sp>
        <p:nvSpPr>
          <p:cNvPr id="316419" name="Rectangle 3"/>
          <p:cNvSpPr>
            <a:spLocks noGrp="1" noChangeArrowheads="1"/>
          </p:cNvSpPr>
          <p:nvPr>
            <p:ph idx="1"/>
          </p:nvPr>
        </p:nvSpPr>
        <p:spPr/>
        <p:txBody>
          <a:bodyPr/>
          <a:lstStyle/>
          <a:p>
            <a:r>
              <a:rPr lang="zh-CN" altLang="en-US" dirty="0" smtClean="0"/>
              <a:t>互联网</a:t>
            </a:r>
            <a:r>
              <a:rPr lang="zh-CN" altLang="en-US" dirty="0"/>
              <a:t>已经成为世界上规模最大和增长速率最快的计算机网络，没有人能够准确</a:t>
            </a:r>
            <a:r>
              <a:rPr lang="zh-CN" altLang="en-US" dirty="0" smtClean="0"/>
              <a:t>说出互联网究竟</a:t>
            </a:r>
            <a:r>
              <a:rPr lang="zh-CN" altLang="en-US" dirty="0"/>
              <a:t>有多大。</a:t>
            </a:r>
          </a:p>
          <a:p>
            <a:r>
              <a:rPr lang="zh-CN" altLang="en-US" dirty="0"/>
              <a:t>互联网的迅猛发展始于 </a:t>
            </a:r>
            <a:r>
              <a:rPr lang="en-US" altLang="zh-CN" dirty="0"/>
              <a:t>20 </a:t>
            </a:r>
            <a:r>
              <a:rPr lang="zh-CN" altLang="en-US" dirty="0"/>
              <a:t>世纪 </a:t>
            </a:r>
            <a:r>
              <a:rPr lang="en-US" altLang="zh-CN" dirty="0"/>
              <a:t>90 </a:t>
            </a:r>
            <a:r>
              <a:rPr lang="zh-CN" altLang="en-US" dirty="0"/>
              <a:t>年代。由欧洲原子核研究组织 </a:t>
            </a:r>
            <a:r>
              <a:rPr lang="en-US" altLang="zh-CN" dirty="0"/>
              <a:t>CERN </a:t>
            </a:r>
            <a:r>
              <a:rPr lang="zh-CN" altLang="en-US" dirty="0"/>
              <a:t>开发的</a:t>
            </a:r>
            <a:r>
              <a:rPr lang="zh-CN" altLang="en-US" dirty="0">
                <a:solidFill>
                  <a:srgbClr val="FF0000"/>
                </a:solidFill>
              </a:rPr>
              <a:t>万维网 </a:t>
            </a:r>
            <a:r>
              <a:rPr lang="en-US" altLang="zh-CN" b="1" dirty="0">
                <a:solidFill>
                  <a:srgbClr val="FF0000"/>
                </a:solidFill>
              </a:rPr>
              <a:t>WWW</a:t>
            </a:r>
            <a:r>
              <a:rPr lang="en-US" altLang="zh-CN" dirty="0"/>
              <a:t> </a:t>
            </a:r>
            <a:r>
              <a:rPr lang="en-US" altLang="zh-CN" dirty="0" smtClean="0"/>
              <a:t> (</a:t>
            </a:r>
            <a:r>
              <a:rPr lang="en-US" altLang="zh-CN" dirty="0"/>
              <a:t>World Wide Web</a:t>
            </a:r>
            <a:r>
              <a:rPr lang="en-US" altLang="zh-CN" dirty="0" smtClean="0"/>
              <a:t>) </a:t>
            </a:r>
            <a:r>
              <a:rPr lang="zh-CN" altLang="en-US" dirty="0" smtClean="0"/>
              <a:t>被</a:t>
            </a:r>
            <a:r>
              <a:rPr lang="zh-CN" altLang="en-US" dirty="0"/>
              <a:t>广泛使用</a:t>
            </a:r>
            <a:r>
              <a:rPr lang="zh-CN" altLang="en-US" dirty="0" smtClean="0"/>
              <a:t>在互联网上</a:t>
            </a:r>
            <a:r>
              <a:rPr lang="zh-CN" altLang="en-US" dirty="0"/>
              <a:t>，大大方便了广大非网络专业人员对网络的使用，</a:t>
            </a:r>
            <a:r>
              <a:rPr lang="zh-CN" altLang="en-US" dirty="0" smtClean="0"/>
              <a:t>成为互联网的</a:t>
            </a:r>
            <a:r>
              <a:rPr lang="zh-CN" altLang="en-US" dirty="0"/>
              <a:t>这种指数级增长的主要驱动力。 </a:t>
            </a:r>
          </a:p>
        </p:txBody>
      </p:sp>
    </p:spTree>
    <p:extLst>
      <p:ext uri="{BB962C8B-B14F-4D97-AF65-F5344CB8AC3E}">
        <p14:creationId xmlns:p14="http://schemas.microsoft.com/office/powerpoint/2010/main" xmlns="" val="25230622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p:txBody>
          <a:bodyPr/>
          <a:lstStyle/>
          <a:p>
            <a:pPr algn="ctr"/>
            <a:r>
              <a:rPr lang="zh-CN" altLang="en-US" dirty="0"/>
              <a:t>互联网的发展情况</a:t>
            </a:r>
            <a:r>
              <a:rPr lang="zh-CN" altLang="en-US" dirty="0" smtClean="0"/>
              <a:t>概况</a:t>
            </a:r>
            <a:endParaRPr lang="zh-CN" altLang="en-US" dirty="0"/>
          </a:p>
        </p:txBody>
      </p:sp>
      <p:sp>
        <p:nvSpPr>
          <p:cNvPr id="8" name="内容占位符 7"/>
          <p:cNvSpPr>
            <a:spLocks noGrp="1"/>
          </p:cNvSpPr>
          <p:nvPr>
            <p:ph sz="half" idx="1"/>
          </p:nvPr>
        </p:nvSpPr>
        <p:spPr>
          <a:xfrm>
            <a:off x="416496" y="1196752"/>
            <a:ext cx="3975722" cy="4934173"/>
          </a:xfrm>
        </p:spPr>
        <p:txBody>
          <a:bodyPr/>
          <a:lstStyle/>
          <a:p>
            <a:pPr>
              <a:lnSpc>
                <a:spcPct val="110000"/>
              </a:lnSpc>
              <a:spcBef>
                <a:spcPts val="600"/>
              </a:spcBef>
            </a:pPr>
            <a:r>
              <a:rPr lang="zh-CN" altLang="zh-CN" dirty="0" smtClean="0"/>
              <a:t>从</a:t>
            </a:r>
            <a:r>
              <a:rPr lang="en-US" altLang="zh-CN" dirty="0" smtClean="0"/>
              <a:t> 1993 </a:t>
            </a:r>
            <a:r>
              <a:rPr lang="zh-CN" altLang="zh-CN" dirty="0" smtClean="0"/>
              <a:t>年至</a:t>
            </a:r>
            <a:r>
              <a:rPr lang="en-US" altLang="zh-CN" dirty="0" smtClean="0"/>
              <a:t> 2016 </a:t>
            </a:r>
            <a:r>
              <a:rPr lang="zh-CN" altLang="zh-CN" dirty="0" smtClean="0"/>
              <a:t>年</a:t>
            </a:r>
            <a:r>
              <a:rPr lang="zh-CN" altLang="zh-CN" dirty="0"/>
              <a:t>互联网用户数的增长</a:t>
            </a:r>
            <a:r>
              <a:rPr lang="zh-CN" altLang="zh-CN" dirty="0" smtClean="0"/>
              <a:t>情况</a:t>
            </a:r>
            <a:r>
              <a:rPr lang="zh-CN" altLang="en-US" dirty="0" smtClean="0"/>
              <a:t>如图所示</a:t>
            </a:r>
            <a:r>
              <a:rPr lang="zh-CN" altLang="zh-CN" dirty="0" smtClean="0"/>
              <a:t>。</a:t>
            </a:r>
            <a:r>
              <a:rPr lang="zh-CN" altLang="zh-CN" dirty="0">
                <a:solidFill>
                  <a:srgbClr val="0000CC"/>
                </a:solidFill>
              </a:rPr>
              <a:t>这里的用户是指在家中上网的人</a:t>
            </a:r>
            <a:r>
              <a:rPr lang="zh-CN" altLang="en-US" dirty="0">
                <a:solidFill>
                  <a:srgbClr val="0000CC"/>
                </a:solidFill>
              </a:rPr>
              <a:t>。</a:t>
            </a:r>
            <a:endParaRPr lang="en-US" altLang="zh-CN" dirty="0">
              <a:solidFill>
                <a:srgbClr val="0000CC"/>
              </a:solidFill>
            </a:endParaRPr>
          </a:p>
          <a:p>
            <a:pPr>
              <a:lnSpc>
                <a:spcPct val="110000"/>
              </a:lnSpc>
              <a:spcBef>
                <a:spcPts val="600"/>
              </a:spcBef>
            </a:pPr>
            <a:r>
              <a:rPr lang="zh-CN" altLang="zh-CN" dirty="0" smtClean="0"/>
              <a:t>可以</a:t>
            </a:r>
            <a:r>
              <a:rPr lang="zh-CN" altLang="zh-CN" dirty="0"/>
              <a:t>看出，</a:t>
            </a:r>
            <a:r>
              <a:rPr lang="zh-CN" altLang="zh-CN" dirty="0" smtClean="0"/>
              <a:t>在</a:t>
            </a:r>
            <a:r>
              <a:rPr lang="en-US" altLang="zh-CN" dirty="0" smtClean="0"/>
              <a:t> 2005 </a:t>
            </a:r>
            <a:r>
              <a:rPr lang="zh-CN" altLang="zh-CN" dirty="0" smtClean="0"/>
              <a:t>年</a:t>
            </a:r>
            <a:r>
              <a:rPr lang="zh-CN" altLang="zh-CN" dirty="0"/>
              <a:t>互联网的用户数超过</a:t>
            </a:r>
            <a:r>
              <a:rPr lang="zh-CN" altLang="zh-CN" dirty="0" smtClean="0"/>
              <a:t>了</a:t>
            </a:r>
            <a:r>
              <a:rPr lang="en-US" altLang="zh-CN" dirty="0" smtClean="0"/>
              <a:t> 10 </a:t>
            </a:r>
            <a:r>
              <a:rPr lang="zh-CN" altLang="zh-CN" dirty="0" smtClean="0"/>
              <a:t>亿</a:t>
            </a:r>
            <a:r>
              <a:rPr lang="zh-CN" altLang="zh-CN" dirty="0"/>
              <a:t>，</a:t>
            </a:r>
            <a:r>
              <a:rPr lang="zh-CN" altLang="zh-CN" dirty="0" smtClean="0"/>
              <a:t>在</a:t>
            </a:r>
            <a:r>
              <a:rPr lang="en-US" altLang="zh-CN" dirty="0" smtClean="0"/>
              <a:t> 2010 </a:t>
            </a:r>
            <a:r>
              <a:rPr lang="zh-CN" altLang="zh-CN" dirty="0" smtClean="0"/>
              <a:t>年</a:t>
            </a:r>
            <a:r>
              <a:rPr lang="zh-CN" altLang="zh-CN" dirty="0"/>
              <a:t>超过</a:t>
            </a:r>
            <a:r>
              <a:rPr lang="zh-CN" altLang="zh-CN" dirty="0" smtClean="0"/>
              <a:t>了</a:t>
            </a:r>
            <a:r>
              <a:rPr lang="en-US" altLang="zh-CN" dirty="0" smtClean="0"/>
              <a:t> 20 </a:t>
            </a:r>
            <a:r>
              <a:rPr lang="zh-CN" altLang="zh-CN" dirty="0" smtClean="0"/>
              <a:t>亿</a:t>
            </a:r>
            <a:r>
              <a:rPr lang="zh-CN" altLang="zh-CN" dirty="0"/>
              <a:t>，而在</a:t>
            </a:r>
            <a:r>
              <a:rPr lang="en-US" altLang="zh-CN" dirty="0"/>
              <a:t>2014</a:t>
            </a:r>
            <a:r>
              <a:rPr lang="zh-CN" altLang="zh-CN" dirty="0" smtClean="0"/>
              <a:t>年</a:t>
            </a:r>
            <a:r>
              <a:rPr lang="en-US" altLang="zh-CN" dirty="0" smtClean="0"/>
              <a:t> </a:t>
            </a:r>
            <a:r>
              <a:rPr lang="zh-CN" altLang="zh-CN" dirty="0" smtClean="0"/>
              <a:t>已</a:t>
            </a:r>
            <a:r>
              <a:rPr lang="zh-CN" altLang="zh-CN" dirty="0"/>
              <a:t>接近</a:t>
            </a:r>
            <a:r>
              <a:rPr lang="zh-CN" altLang="zh-CN" dirty="0" smtClean="0"/>
              <a:t>了</a:t>
            </a:r>
            <a:r>
              <a:rPr lang="en-US" altLang="zh-CN" dirty="0" smtClean="0"/>
              <a:t> 30</a:t>
            </a:r>
            <a:r>
              <a:rPr lang="zh-CN" altLang="zh-CN" dirty="0"/>
              <a:t>亿。</a:t>
            </a:r>
            <a:endParaRPr lang="zh-CN" altLang="en-US" dirty="0"/>
          </a:p>
        </p:txBody>
      </p:sp>
      <p:sp>
        <p:nvSpPr>
          <p:cNvPr id="3" name="Rectangle 2"/>
          <p:cNvSpPr>
            <a:spLocks noChangeArrowheads="1"/>
          </p:cNvSpPr>
          <p:nvPr/>
        </p:nvSpPr>
        <p:spPr bwMode="auto">
          <a:xfrm>
            <a:off x="0" y="0"/>
            <a:ext cx="9906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0" name="图片 9" descr="Internet.jpg"/>
          <p:cNvPicPr>
            <a:picLocks noChangeAspect="1"/>
          </p:cNvPicPr>
          <p:nvPr/>
        </p:nvPicPr>
        <p:blipFill>
          <a:blip r:embed="rId3" cstate="print"/>
          <a:srcRect t="3774" r="14465" b="7547"/>
          <a:stretch>
            <a:fillRect/>
          </a:stretch>
        </p:blipFill>
        <p:spPr>
          <a:xfrm>
            <a:off x="4592960" y="1484784"/>
            <a:ext cx="5015866" cy="3888432"/>
          </a:xfrm>
          <a:prstGeom prst="rect">
            <a:avLst/>
          </a:prstGeom>
        </p:spPr>
      </p:pic>
      <p:sp>
        <p:nvSpPr>
          <p:cNvPr id="11" name="矩形 10"/>
          <p:cNvSpPr/>
          <p:nvPr/>
        </p:nvSpPr>
        <p:spPr>
          <a:xfrm>
            <a:off x="4749943" y="5661248"/>
            <a:ext cx="4892686" cy="400110"/>
          </a:xfrm>
          <a:prstGeom prst="rect">
            <a:avLst/>
          </a:prstGeom>
        </p:spPr>
        <p:txBody>
          <a:bodyPr wrap="none">
            <a:spAutoFit/>
          </a:bodyPr>
          <a:lstStyle/>
          <a:p>
            <a:pPr algn="ctr"/>
            <a:r>
              <a:rPr lang="en-US" altLang="zh-CN" sz="2000" b="1" dirty="0" smtClean="0">
                <a:latin typeface="+mn-lt"/>
                <a:ea typeface="黑体" pitchFamily="2" charset="-122"/>
              </a:rPr>
              <a:t>1993 </a:t>
            </a:r>
            <a:r>
              <a:rPr lang="zh-CN" altLang="zh-CN" sz="2000" b="1" dirty="0" smtClean="0">
                <a:latin typeface="+mn-lt"/>
                <a:ea typeface="黑体" pitchFamily="2" charset="-122"/>
              </a:rPr>
              <a:t>年至</a:t>
            </a:r>
            <a:r>
              <a:rPr lang="en-US" altLang="zh-CN" sz="2000" b="1" dirty="0" smtClean="0">
                <a:latin typeface="+mn-lt"/>
                <a:ea typeface="黑体" pitchFamily="2" charset="-122"/>
              </a:rPr>
              <a:t> 2016 </a:t>
            </a:r>
            <a:r>
              <a:rPr lang="zh-CN" altLang="zh-CN" sz="2000" b="1" dirty="0" smtClean="0">
                <a:latin typeface="+mn-lt"/>
                <a:ea typeface="黑体" pitchFamily="2" charset="-122"/>
              </a:rPr>
              <a:t>年</a:t>
            </a:r>
            <a:r>
              <a:rPr lang="zh-CN" altLang="zh-CN" sz="2000" b="1" dirty="0">
                <a:latin typeface="+mn-lt"/>
                <a:ea typeface="黑体" pitchFamily="2" charset="-122"/>
              </a:rPr>
              <a:t>互联网用户的增长情况</a:t>
            </a:r>
            <a:endParaRPr lang="zh-CN" altLang="en-US" sz="2000" b="1" dirty="0">
              <a:latin typeface="+mn-lt"/>
              <a:ea typeface="黑体" pitchFamily="2" charset="-122"/>
            </a:endParaRPr>
          </a:p>
        </p:txBody>
      </p:sp>
    </p:spTree>
    <p:extLst>
      <p:ext uri="{BB962C8B-B14F-4D97-AF65-F5344CB8AC3E}">
        <p14:creationId xmlns:p14="http://schemas.microsoft.com/office/powerpoint/2010/main" xmlns="" val="19306405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p:txBody>
          <a:bodyPr/>
          <a:lstStyle/>
          <a:p>
            <a:pPr algn="ctr"/>
            <a:r>
              <a:rPr lang="zh-CN" altLang="en-US" dirty="0"/>
              <a:t>互联网的发展情况</a:t>
            </a:r>
            <a:r>
              <a:rPr lang="zh-CN" altLang="en-US" dirty="0" smtClean="0"/>
              <a:t>概况</a:t>
            </a:r>
            <a:endParaRPr lang="zh-CN" altLang="en-US" dirty="0"/>
          </a:p>
        </p:txBody>
      </p:sp>
      <p:graphicFrame>
        <p:nvGraphicFramePr>
          <p:cNvPr id="5" name="表格 4"/>
          <p:cNvGraphicFramePr>
            <a:graphicFrameLocks noGrp="1"/>
          </p:cNvGraphicFramePr>
          <p:nvPr>
            <p:extLst>
              <p:ext uri="{D42A27DB-BD31-4B8C-83A1-F6EECF244321}">
                <p14:modId xmlns:p14="http://schemas.microsoft.com/office/powerpoint/2010/main" xmlns="" val="253038174"/>
              </p:ext>
            </p:extLst>
          </p:nvPr>
        </p:nvGraphicFramePr>
        <p:xfrm>
          <a:off x="776536" y="2148448"/>
          <a:ext cx="8496945" cy="2792720"/>
        </p:xfrm>
        <a:graphic>
          <a:graphicData uri="http://schemas.openxmlformats.org/drawingml/2006/table">
            <a:tbl>
              <a:tblPr firstRow="1" bandRow="1">
                <a:tableStyleId>{073A0DAA-6AF3-43AB-8588-CEC1D06C72B9}</a:tableStyleId>
              </a:tblPr>
              <a:tblGrid>
                <a:gridCol w="1296144"/>
                <a:gridCol w="1512168"/>
                <a:gridCol w="1512169"/>
                <a:gridCol w="1584176"/>
                <a:gridCol w="2592288"/>
              </a:tblGrid>
              <a:tr h="720080">
                <a:tc>
                  <a:txBody>
                    <a:bodyPr/>
                    <a:lstStyle/>
                    <a:p>
                      <a:pPr algn="ctr"/>
                      <a:r>
                        <a:rPr lang="zh-CN" altLang="en-US" sz="2800" b="1" dirty="0" smtClean="0">
                          <a:latin typeface="+mn-lt"/>
                          <a:ea typeface="黑体" pitchFamily="2" charset="-122"/>
                        </a:rPr>
                        <a:t>年份</a:t>
                      </a:r>
                      <a:endParaRPr lang="zh-CN" altLang="en-US" sz="2800" b="1" dirty="0">
                        <a:latin typeface="+mn-lt"/>
                        <a:ea typeface="黑体" pitchFamily="2" charset="-122"/>
                      </a:endParaRPr>
                    </a:p>
                  </a:txBody>
                  <a:tcPr anchor="ctr"/>
                </a:tc>
                <a:tc>
                  <a:txBody>
                    <a:bodyPr/>
                    <a:lstStyle/>
                    <a:p>
                      <a:pPr algn="ctr"/>
                      <a:r>
                        <a:rPr lang="zh-CN" altLang="en-US" sz="2800" b="1" dirty="0" smtClean="0">
                          <a:latin typeface="+mn-lt"/>
                          <a:ea typeface="黑体" pitchFamily="2" charset="-122"/>
                        </a:rPr>
                        <a:t>网络数</a:t>
                      </a:r>
                      <a:endParaRPr lang="zh-CN" altLang="en-US" sz="2800" b="1" dirty="0">
                        <a:latin typeface="+mn-lt"/>
                        <a:ea typeface="黑体" pitchFamily="2" charset="-122"/>
                      </a:endParaRPr>
                    </a:p>
                  </a:txBody>
                  <a:tcPr anchor="ctr"/>
                </a:tc>
                <a:tc>
                  <a:txBody>
                    <a:bodyPr/>
                    <a:lstStyle/>
                    <a:p>
                      <a:pPr algn="ctr"/>
                      <a:r>
                        <a:rPr lang="zh-CN" altLang="en-US" sz="2800" b="1" dirty="0" smtClean="0">
                          <a:latin typeface="+mn-lt"/>
                          <a:ea typeface="黑体" pitchFamily="2" charset="-122"/>
                        </a:rPr>
                        <a:t>主机数</a:t>
                      </a:r>
                      <a:endParaRPr lang="zh-CN" altLang="en-US" sz="2800" b="1" dirty="0">
                        <a:latin typeface="+mn-lt"/>
                        <a:ea typeface="黑体" pitchFamily="2" charset="-122"/>
                      </a:endParaRPr>
                    </a:p>
                  </a:txBody>
                  <a:tcPr anchor="ctr"/>
                </a:tc>
                <a:tc>
                  <a:txBody>
                    <a:bodyPr/>
                    <a:lstStyle/>
                    <a:p>
                      <a:pPr algn="ctr"/>
                      <a:r>
                        <a:rPr lang="zh-CN" altLang="en-US" sz="2800" b="1" dirty="0" smtClean="0">
                          <a:latin typeface="+mn-lt"/>
                          <a:ea typeface="黑体" pitchFamily="2" charset="-122"/>
                        </a:rPr>
                        <a:t>用户数</a:t>
                      </a:r>
                      <a:endParaRPr lang="zh-CN" altLang="en-US" sz="2800" b="1" dirty="0">
                        <a:latin typeface="+mn-lt"/>
                        <a:ea typeface="黑体" pitchFamily="2" charset="-122"/>
                      </a:endParaRPr>
                    </a:p>
                  </a:txBody>
                  <a:tcPr anchor="ctr"/>
                </a:tc>
                <a:tc>
                  <a:txBody>
                    <a:bodyPr/>
                    <a:lstStyle/>
                    <a:p>
                      <a:pPr algn="ctr"/>
                      <a:r>
                        <a:rPr lang="zh-CN" altLang="en-US" sz="2800" b="1" dirty="0" smtClean="0">
                          <a:latin typeface="+mn-lt"/>
                          <a:ea typeface="黑体" pitchFamily="2" charset="-122"/>
                        </a:rPr>
                        <a:t>管理机构数</a:t>
                      </a:r>
                      <a:endParaRPr lang="zh-CN" altLang="en-US" sz="2800" b="1" dirty="0">
                        <a:latin typeface="+mn-lt"/>
                        <a:ea typeface="黑体" pitchFamily="2" charset="-122"/>
                      </a:endParaRPr>
                    </a:p>
                  </a:txBody>
                  <a:tcPr anchor="ctr"/>
                </a:tc>
              </a:tr>
              <a:tr h="370840">
                <a:tc>
                  <a:txBody>
                    <a:bodyPr/>
                    <a:lstStyle/>
                    <a:p>
                      <a:pPr algn="ctr"/>
                      <a:r>
                        <a:rPr lang="en-US" altLang="zh-CN" sz="2800" b="1" dirty="0" smtClean="0">
                          <a:latin typeface="+mn-lt"/>
                          <a:ea typeface="黑体" pitchFamily="2" charset="-122"/>
                        </a:rPr>
                        <a:t>1980</a:t>
                      </a:r>
                      <a:endParaRPr lang="zh-CN" altLang="en-US" sz="2800" b="1"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endParaRPr lang="zh-CN" altLang="en-US" sz="2800" b="1"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2</a:t>
                      </a:r>
                      <a:endParaRPr lang="zh-CN" altLang="en-US" sz="2800" b="1" baseline="30000"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2</a:t>
                      </a:r>
                      <a:endParaRPr lang="zh-CN" altLang="en-US" sz="2800" b="1" baseline="30000"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0</a:t>
                      </a:r>
                      <a:endParaRPr lang="zh-CN" altLang="en-US" sz="2800" b="1" baseline="30000" dirty="0">
                        <a:latin typeface="+mn-lt"/>
                        <a:ea typeface="黑体" pitchFamily="2" charset="-122"/>
                      </a:endParaRPr>
                    </a:p>
                  </a:txBody>
                  <a:tcPr anchor="ctr"/>
                </a:tc>
              </a:tr>
              <a:tr h="370840">
                <a:tc>
                  <a:txBody>
                    <a:bodyPr/>
                    <a:lstStyle/>
                    <a:p>
                      <a:pPr algn="ctr"/>
                      <a:r>
                        <a:rPr lang="en-US" altLang="zh-CN" sz="2800" b="1" dirty="0" smtClean="0">
                          <a:latin typeface="+mn-lt"/>
                          <a:ea typeface="黑体" pitchFamily="2" charset="-122"/>
                        </a:rPr>
                        <a:t>1990</a:t>
                      </a:r>
                      <a:endParaRPr lang="zh-CN" altLang="en-US" sz="2800" b="1"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3</a:t>
                      </a:r>
                      <a:endParaRPr lang="zh-CN" altLang="en-US" sz="2800" b="1" baseline="30000"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5</a:t>
                      </a:r>
                      <a:endParaRPr lang="zh-CN" altLang="en-US" sz="2800" b="1" baseline="30000"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6</a:t>
                      </a:r>
                      <a:endParaRPr lang="zh-CN" altLang="en-US" sz="2800" b="1" baseline="30000"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1</a:t>
                      </a:r>
                      <a:endParaRPr lang="zh-CN" altLang="en-US" sz="2800" b="1" baseline="30000" dirty="0">
                        <a:latin typeface="+mn-lt"/>
                        <a:ea typeface="黑体" pitchFamily="2" charset="-122"/>
                      </a:endParaRPr>
                    </a:p>
                  </a:txBody>
                  <a:tcPr anchor="ctr"/>
                </a:tc>
              </a:tr>
              <a:tr h="370840">
                <a:tc>
                  <a:txBody>
                    <a:bodyPr/>
                    <a:lstStyle/>
                    <a:p>
                      <a:pPr algn="ctr"/>
                      <a:r>
                        <a:rPr lang="en-US" altLang="zh-CN" sz="2800" b="1" dirty="0" smtClean="0">
                          <a:latin typeface="+mn-lt"/>
                          <a:ea typeface="黑体" pitchFamily="2" charset="-122"/>
                        </a:rPr>
                        <a:t>2000</a:t>
                      </a:r>
                      <a:endParaRPr lang="zh-CN" altLang="en-US" sz="2800" b="1"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5</a:t>
                      </a:r>
                      <a:endParaRPr lang="zh-CN" altLang="en-US" sz="2800" b="1" baseline="30000"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7</a:t>
                      </a:r>
                      <a:endParaRPr lang="zh-CN" altLang="en-US" sz="2800" b="1" baseline="30000"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8</a:t>
                      </a:r>
                      <a:endParaRPr lang="zh-CN" altLang="en-US" sz="2800" b="1" baseline="30000"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2</a:t>
                      </a:r>
                      <a:endParaRPr lang="zh-CN" altLang="en-US" sz="2800" b="1" baseline="30000" dirty="0">
                        <a:latin typeface="+mn-lt"/>
                        <a:ea typeface="黑体" pitchFamily="2" charset="-122"/>
                      </a:endParaRPr>
                    </a:p>
                  </a:txBody>
                  <a:tcPr anchor="ctr"/>
                </a:tc>
              </a:tr>
              <a:tr h="370840">
                <a:tc>
                  <a:txBody>
                    <a:bodyPr/>
                    <a:lstStyle/>
                    <a:p>
                      <a:pPr algn="ctr"/>
                      <a:r>
                        <a:rPr lang="en-US" altLang="zh-CN" sz="2800" b="1" dirty="0" smtClean="0">
                          <a:latin typeface="+mn-lt"/>
                          <a:ea typeface="黑体" pitchFamily="2" charset="-122"/>
                        </a:rPr>
                        <a:t>2005</a:t>
                      </a:r>
                      <a:endParaRPr lang="zh-CN" altLang="en-US" sz="2800" b="1"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6</a:t>
                      </a:r>
                      <a:endParaRPr lang="zh-CN" altLang="en-US" sz="2800" b="1" baseline="30000"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8</a:t>
                      </a:r>
                      <a:endParaRPr lang="zh-CN" altLang="en-US" sz="2800" b="1" baseline="30000"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9</a:t>
                      </a:r>
                      <a:endParaRPr lang="zh-CN" altLang="en-US" sz="2800" b="1" baseline="30000" dirty="0">
                        <a:latin typeface="+mn-lt"/>
                        <a:ea typeface="黑体" pitchFamily="2" charset="-122"/>
                      </a:endParaRPr>
                    </a:p>
                  </a:txBody>
                  <a:tcPr anchor="ctr"/>
                </a:tc>
                <a:tc>
                  <a:txBody>
                    <a:bodyPr/>
                    <a:lstStyle/>
                    <a:p>
                      <a:pPr algn="ctr"/>
                      <a:r>
                        <a:rPr lang="en-US" altLang="zh-CN" sz="2800" b="1" dirty="0" smtClean="0">
                          <a:latin typeface="+mn-lt"/>
                          <a:ea typeface="黑体" pitchFamily="2" charset="-122"/>
                        </a:rPr>
                        <a:t>10</a:t>
                      </a:r>
                      <a:r>
                        <a:rPr lang="en-US" altLang="zh-CN" sz="2800" b="1" baseline="30000" dirty="0" smtClean="0">
                          <a:latin typeface="+mn-lt"/>
                          <a:ea typeface="黑体" pitchFamily="2" charset="-122"/>
                        </a:rPr>
                        <a:t>3</a:t>
                      </a:r>
                      <a:endParaRPr lang="zh-CN" altLang="en-US" sz="2800" b="1" baseline="30000" dirty="0">
                        <a:latin typeface="+mn-lt"/>
                        <a:ea typeface="黑体" pitchFamily="2" charset="-122"/>
                      </a:endParaRPr>
                    </a:p>
                  </a:txBody>
                  <a:tcPr anchor="ctr"/>
                </a:tc>
              </a:tr>
            </a:tbl>
          </a:graphicData>
        </a:graphic>
      </p:graphicFrame>
      <p:sp>
        <p:nvSpPr>
          <p:cNvPr id="8" name="矩形 7"/>
          <p:cNvSpPr/>
          <p:nvPr/>
        </p:nvSpPr>
        <p:spPr>
          <a:xfrm>
            <a:off x="1590547" y="1628800"/>
            <a:ext cx="6674821" cy="523220"/>
          </a:xfrm>
          <a:prstGeom prst="rect">
            <a:avLst/>
          </a:prstGeom>
        </p:spPr>
        <p:txBody>
          <a:bodyPr wrap="square">
            <a:spAutoFit/>
          </a:bodyPr>
          <a:lstStyle/>
          <a:p>
            <a:pPr algn="ctr"/>
            <a:r>
              <a:rPr lang="zh-CN" altLang="zh-CN" sz="2800" b="1" dirty="0" smtClean="0">
                <a:latin typeface="+mn-lt"/>
                <a:ea typeface="黑体" pitchFamily="2" charset="-122"/>
              </a:rPr>
              <a:t>互联网</a:t>
            </a:r>
            <a:r>
              <a:rPr lang="zh-CN" altLang="zh-CN" sz="2800" b="1" dirty="0">
                <a:latin typeface="+mn-lt"/>
                <a:ea typeface="黑体" pitchFamily="2" charset="-122"/>
              </a:rPr>
              <a:t>的发展</a:t>
            </a:r>
            <a:r>
              <a:rPr lang="zh-CN" altLang="zh-CN" sz="2800" b="1" dirty="0" smtClean="0">
                <a:latin typeface="+mn-lt"/>
                <a:ea typeface="黑体" pitchFamily="2" charset="-122"/>
              </a:rPr>
              <a:t>概况</a:t>
            </a:r>
            <a:r>
              <a:rPr lang="zh-CN" altLang="en-US" sz="2800" b="1" dirty="0">
                <a:latin typeface="+mn-lt"/>
                <a:ea typeface="黑体" pitchFamily="2" charset="-122"/>
              </a:rPr>
              <a:t>（统计到 </a:t>
            </a:r>
            <a:r>
              <a:rPr lang="en-US" altLang="zh-CN" sz="2800" b="1" dirty="0">
                <a:latin typeface="+mn-lt"/>
                <a:ea typeface="黑体" pitchFamily="2" charset="-122"/>
              </a:rPr>
              <a:t>2005 </a:t>
            </a:r>
            <a:r>
              <a:rPr lang="zh-CN" altLang="en-US" sz="2800" b="1" dirty="0">
                <a:latin typeface="+mn-lt"/>
                <a:ea typeface="黑体" pitchFamily="2" charset="-122"/>
              </a:rPr>
              <a:t>年）</a:t>
            </a:r>
          </a:p>
        </p:txBody>
      </p:sp>
    </p:spTree>
    <p:extLst>
      <p:ext uri="{BB962C8B-B14F-4D97-AF65-F5344CB8AC3E}">
        <p14:creationId xmlns:p14="http://schemas.microsoft.com/office/powerpoint/2010/main" xmlns="" val="25567672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r>
              <a:rPr lang="en-US" altLang="zh-CN" dirty="0" smtClean="0"/>
              <a:t>1.2.3  </a:t>
            </a:r>
            <a:r>
              <a:rPr lang="zh-CN" altLang="zh-CN" dirty="0" smtClean="0"/>
              <a:t>互联网</a:t>
            </a:r>
            <a:r>
              <a:rPr lang="zh-CN" altLang="zh-CN" dirty="0"/>
              <a:t>的标准化工作</a:t>
            </a:r>
            <a:endParaRPr lang="zh-CN" altLang="en-US" dirty="0"/>
          </a:p>
        </p:txBody>
      </p:sp>
      <p:grpSp>
        <p:nvGrpSpPr>
          <p:cNvPr id="3" name="组合 2"/>
          <p:cNvGrpSpPr/>
          <p:nvPr/>
        </p:nvGrpSpPr>
        <p:grpSpPr>
          <a:xfrm>
            <a:off x="416496" y="2262188"/>
            <a:ext cx="9283437" cy="3614738"/>
            <a:chOff x="350837" y="2262188"/>
            <a:chExt cx="9283437" cy="3614738"/>
          </a:xfrm>
        </p:grpSpPr>
        <p:sp>
          <p:nvSpPr>
            <p:cNvPr id="320515" name="Rectangle 3"/>
            <p:cNvSpPr>
              <a:spLocks noChangeArrowheads="1"/>
            </p:cNvSpPr>
            <p:nvPr/>
          </p:nvSpPr>
          <p:spPr bwMode="auto">
            <a:xfrm>
              <a:off x="350837" y="3576639"/>
              <a:ext cx="3198813" cy="2300287"/>
            </a:xfrm>
            <a:prstGeom prst="rect">
              <a:avLst/>
            </a:prstGeom>
            <a:solidFill>
              <a:srgbClr val="CCECFF"/>
            </a:solidFill>
            <a:ln w="9525">
              <a:solidFill>
                <a:schemeClr val="tx1"/>
              </a:solidFill>
              <a:prstDash val="sysDot"/>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20516" name="Freeform 4"/>
            <p:cNvSpPr>
              <a:spLocks/>
            </p:cNvSpPr>
            <p:nvPr/>
          </p:nvSpPr>
          <p:spPr bwMode="auto">
            <a:xfrm>
              <a:off x="3408627" y="2755901"/>
              <a:ext cx="2744788" cy="246063"/>
            </a:xfrm>
            <a:custGeom>
              <a:avLst/>
              <a:gdLst>
                <a:gd name="T0" fmla="*/ 0 w 1584"/>
                <a:gd name="T1" fmla="*/ 0 h 336"/>
                <a:gd name="T2" fmla="*/ 1584 w 1584"/>
                <a:gd name="T3" fmla="*/ 0 h 336"/>
                <a:gd name="T4" fmla="*/ 1344 w 1584"/>
                <a:gd name="T5" fmla="*/ 336 h 336"/>
                <a:gd name="T6" fmla="*/ 240 w 1584"/>
                <a:gd name="T7" fmla="*/ 336 h 336"/>
                <a:gd name="T8" fmla="*/ 0 w 1584"/>
                <a:gd name="T9" fmla="*/ 0 h 336"/>
              </a:gdLst>
              <a:ahLst/>
              <a:cxnLst>
                <a:cxn ang="0">
                  <a:pos x="T0" y="T1"/>
                </a:cxn>
                <a:cxn ang="0">
                  <a:pos x="T2" y="T3"/>
                </a:cxn>
                <a:cxn ang="0">
                  <a:pos x="T4" y="T5"/>
                </a:cxn>
                <a:cxn ang="0">
                  <a:pos x="T6" y="T7"/>
                </a:cxn>
                <a:cxn ang="0">
                  <a:pos x="T8" y="T9"/>
                </a:cxn>
              </a:cxnLst>
              <a:rect l="0" t="0" r="r" b="b"/>
              <a:pathLst>
                <a:path w="1584" h="336">
                  <a:moveTo>
                    <a:pt x="0" y="0"/>
                  </a:moveTo>
                  <a:lnTo>
                    <a:pt x="1584" y="0"/>
                  </a:lnTo>
                  <a:lnTo>
                    <a:pt x="1344" y="336"/>
                  </a:lnTo>
                  <a:lnTo>
                    <a:pt x="240" y="336"/>
                  </a:lnTo>
                  <a:lnTo>
                    <a:pt x="0" y="0"/>
                  </a:lnTo>
                  <a:close/>
                </a:path>
              </a:pathLst>
            </a:cu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20517" name="Rectangle 5"/>
            <p:cNvSpPr>
              <a:spLocks noChangeArrowheads="1"/>
            </p:cNvSpPr>
            <p:nvPr/>
          </p:nvSpPr>
          <p:spPr bwMode="auto">
            <a:xfrm>
              <a:off x="3408627" y="2262188"/>
              <a:ext cx="2744788" cy="49371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kumimoji="1" lang="zh-CN" altLang="en-US" sz="2000" b="1" dirty="0" smtClean="0">
                  <a:solidFill>
                    <a:srgbClr val="000099"/>
                  </a:solidFill>
                  <a:ea typeface="黑体" pitchFamily="2" charset="-122"/>
                </a:rPr>
                <a:t>互联网协会 </a:t>
              </a:r>
              <a:r>
                <a:rPr kumimoji="1" lang="en-US" altLang="zh-CN" sz="2000" b="1" dirty="0">
                  <a:solidFill>
                    <a:srgbClr val="000099"/>
                  </a:solidFill>
                  <a:ea typeface="黑体" pitchFamily="2" charset="-122"/>
                </a:rPr>
                <a:t>ISOC</a:t>
              </a:r>
            </a:p>
          </p:txBody>
        </p:sp>
        <p:sp>
          <p:nvSpPr>
            <p:cNvPr id="320518" name="Line 6"/>
            <p:cNvSpPr>
              <a:spLocks noChangeShapeType="1"/>
            </p:cNvSpPr>
            <p:nvPr/>
          </p:nvSpPr>
          <p:spPr bwMode="auto">
            <a:xfrm>
              <a:off x="2240889" y="4727576"/>
              <a:ext cx="667279" cy="574675"/>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20519" name="Line 7"/>
            <p:cNvSpPr>
              <a:spLocks noChangeShapeType="1"/>
            </p:cNvSpPr>
            <p:nvPr/>
          </p:nvSpPr>
          <p:spPr bwMode="auto">
            <a:xfrm>
              <a:off x="3408627" y="2755900"/>
              <a:ext cx="295804" cy="2413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20520" name="Line 8"/>
            <p:cNvSpPr>
              <a:spLocks noChangeShapeType="1"/>
            </p:cNvSpPr>
            <p:nvPr/>
          </p:nvSpPr>
          <p:spPr bwMode="auto">
            <a:xfrm flipH="1">
              <a:off x="1076590" y="4727576"/>
              <a:ext cx="665560" cy="574675"/>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20521" name="Line 9"/>
            <p:cNvSpPr>
              <a:spLocks noChangeShapeType="1"/>
            </p:cNvSpPr>
            <p:nvPr/>
          </p:nvSpPr>
          <p:spPr bwMode="auto">
            <a:xfrm flipH="1">
              <a:off x="5811177" y="2755900"/>
              <a:ext cx="342238" cy="2413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20522" name="Rectangle 10"/>
            <p:cNvSpPr>
              <a:spLocks noChangeArrowheads="1"/>
            </p:cNvSpPr>
            <p:nvPr/>
          </p:nvSpPr>
          <p:spPr bwMode="auto">
            <a:xfrm>
              <a:off x="584729" y="4140201"/>
              <a:ext cx="2731029" cy="6572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kumimoji="1" lang="zh-CN" altLang="en-US" sz="2000" b="1" dirty="0" smtClean="0">
                  <a:solidFill>
                    <a:srgbClr val="000099"/>
                  </a:solidFill>
                  <a:ea typeface="黑体" pitchFamily="2" charset="-122"/>
                </a:rPr>
                <a:t>互联网研究</a:t>
              </a:r>
              <a:r>
                <a:rPr kumimoji="1" lang="zh-CN" altLang="en-US" sz="2000" b="1" dirty="0">
                  <a:solidFill>
                    <a:srgbClr val="000099"/>
                  </a:solidFill>
                  <a:ea typeface="黑体" pitchFamily="2" charset="-122"/>
                </a:rPr>
                <a:t>指导小组</a:t>
              </a:r>
            </a:p>
            <a:p>
              <a:pPr algn="ctr"/>
              <a:r>
                <a:rPr kumimoji="1" lang="en-US" altLang="zh-CN" sz="2000" b="1" dirty="0">
                  <a:solidFill>
                    <a:srgbClr val="000099"/>
                  </a:solidFill>
                  <a:ea typeface="黑体" pitchFamily="2" charset="-122"/>
                </a:rPr>
                <a:t>IRSG </a:t>
              </a:r>
            </a:p>
          </p:txBody>
        </p:sp>
        <p:sp>
          <p:nvSpPr>
            <p:cNvPr id="320523" name="Rectangle 11"/>
            <p:cNvSpPr>
              <a:spLocks noChangeArrowheads="1"/>
            </p:cNvSpPr>
            <p:nvPr/>
          </p:nvSpPr>
          <p:spPr bwMode="auto">
            <a:xfrm>
              <a:off x="5904046" y="3576639"/>
              <a:ext cx="3730228" cy="2300287"/>
            </a:xfrm>
            <a:prstGeom prst="rect">
              <a:avLst/>
            </a:prstGeom>
            <a:solidFill>
              <a:srgbClr val="FFCC99"/>
            </a:solidFill>
            <a:ln w="9525">
              <a:solidFill>
                <a:schemeClr val="tx1"/>
              </a:solidFill>
              <a:prstDash val="sysDot"/>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20524" name="Text Box 12"/>
            <p:cNvSpPr txBox="1">
              <a:spLocks noChangeArrowheads="1"/>
            </p:cNvSpPr>
            <p:nvPr/>
          </p:nvSpPr>
          <p:spPr bwMode="auto">
            <a:xfrm>
              <a:off x="741231" y="3606801"/>
              <a:ext cx="24449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smtClean="0">
                  <a:solidFill>
                    <a:srgbClr val="000099"/>
                  </a:solidFill>
                  <a:ea typeface="黑体" pitchFamily="2" charset="-122"/>
                </a:rPr>
                <a:t>互联网研究</a:t>
              </a:r>
              <a:r>
                <a:rPr kumimoji="1" lang="zh-CN" altLang="en-US" sz="2000" b="1" dirty="0">
                  <a:solidFill>
                    <a:srgbClr val="000099"/>
                  </a:solidFill>
                  <a:ea typeface="黑体" pitchFamily="2" charset="-122"/>
                </a:rPr>
                <a:t>部 </a:t>
              </a:r>
              <a:r>
                <a:rPr kumimoji="1" lang="en-US" altLang="zh-CN" sz="2000" b="1" dirty="0">
                  <a:solidFill>
                    <a:srgbClr val="000099"/>
                  </a:solidFill>
                  <a:ea typeface="黑体" pitchFamily="2" charset="-122"/>
                </a:rPr>
                <a:t>IRTF </a:t>
              </a:r>
            </a:p>
          </p:txBody>
        </p:sp>
        <p:sp>
          <p:nvSpPr>
            <p:cNvPr id="320525" name="Text Box 13"/>
            <p:cNvSpPr txBox="1">
              <a:spLocks noChangeArrowheads="1"/>
            </p:cNvSpPr>
            <p:nvPr/>
          </p:nvSpPr>
          <p:spPr bwMode="auto">
            <a:xfrm>
              <a:off x="6485335" y="3560763"/>
              <a:ext cx="243047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smtClean="0">
                  <a:solidFill>
                    <a:srgbClr val="000099"/>
                  </a:solidFill>
                  <a:ea typeface="黑体" pitchFamily="2" charset="-122"/>
                </a:rPr>
                <a:t>互联网工程</a:t>
              </a:r>
              <a:r>
                <a:rPr kumimoji="1" lang="zh-CN" altLang="en-US" sz="2000" b="1" dirty="0">
                  <a:solidFill>
                    <a:srgbClr val="000099"/>
                  </a:solidFill>
                  <a:ea typeface="黑体" pitchFamily="2" charset="-122"/>
                </a:rPr>
                <a:t>部 </a:t>
              </a:r>
              <a:r>
                <a:rPr kumimoji="1" lang="en-US" altLang="zh-CN" sz="2000" b="1" dirty="0">
                  <a:solidFill>
                    <a:srgbClr val="000099"/>
                  </a:solidFill>
                  <a:ea typeface="黑体" pitchFamily="2" charset="-122"/>
                </a:rPr>
                <a:t>IETF </a:t>
              </a:r>
            </a:p>
          </p:txBody>
        </p:sp>
        <p:sp>
          <p:nvSpPr>
            <p:cNvPr id="320526" name="Line 14"/>
            <p:cNvSpPr>
              <a:spLocks noChangeShapeType="1"/>
            </p:cNvSpPr>
            <p:nvPr/>
          </p:nvSpPr>
          <p:spPr bwMode="auto">
            <a:xfrm flipV="1">
              <a:off x="2067189" y="3716339"/>
              <a:ext cx="1637242" cy="433387"/>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20527" name="Line 15"/>
            <p:cNvSpPr>
              <a:spLocks noChangeShapeType="1"/>
            </p:cNvSpPr>
            <p:nvPr/>
          </p:nvSpPr>
          <p:spPr bwMode="auto">
            <a:xfrm flipH="1" flipV="1">
              <a:off x="5238486" y="3659188"/>
              <a:ext cx="2445544" cy="417512"/>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20528" name="Rectangle 16"/>
            <p:cNvSpPr>
              <a:spLocks noChangeArrowheads="1"/>
            </p:cNvSpPr>
            <p:nvPr/>
          </p:nvSpPr>
          <p:spPr bwMode="auto">
            <a:xfrm>
              <a:off x="6356350" y="4070351"/>
              <a:ext cx="2887531" cy="6572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kumimoji="1" lang="zh-CN" altLang="en-US" sz="2000" b="1" dirty="0" smtClean="0">
                  <a:solidFill>
                    <a:srgbClr val="000099"/>
                  </a:solidFill>
                  <a:ea typeface="黑体" pitchFamily="2" charset="-122"/>
                </a:rPr>
                <a:t>互联网工程</a:t>
              </a:r>
              <a:r>
                <a:rPr kumimoji="1" lang="zh-CN" altLang="en-US" sz="2000" b="1" dirty="0">
                  <a:solidFill>
                    <a:srgbClr val="000099"/>
                  </a:solidFill>
                  <a:ea typeface="黑体" pitchFamily="2" charset="-122"/>
                </a:rPr>
                <a:t>指导小组</a:t>
              </a:r>
            </a:p>
            <a:p>
              <a:pPr algn="ctr"/>
              <a:r>
                <a:rPr kumimoji="1" lang="en-US" altLang="zh-CN" sz="2000" b="1" dirty="0">
                  <a:solidFill>
                    <a:srgbClr val="000099"/>
                  </a:solidFill>
                  <a:ea typeface="黑体" pitchFamily="2" charset="-122"/>
                </a:rPr>
                <a:t>IESG </a:t>
              </a:r>
            </a:p>
          </p:txBody>
        </p:sp>
        <p:sp>
          <p:nvSpPr>
            <p:cNvPr id="320529" name="Text Box 17"/>
            <p:cNvSpPr txBox="1">
              <a:spLocks noChangeArrowheads="1"/>
            </p:cNvSpPr>
            <p:nvPr/>
          </p:nvSpPr>
          <p:spPr bwMode="auto">
            <a:xfrm>
              <a:off x="7371027" y="4754563"/>
              <a:ext cx="44114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ea typeface="黑体" pitchFamily="2" charset="-122"/>
                </a:rPr>
                <a:t>…</a:t>
              </a:r>
            </a:p>
          </p:txBody>
        </p:sp>
        <p:sp>
          <p:nvSpPr>
            <p:cNvPr id="320530" name="Line 18"/>
            <p:cNvSpPr>
              <a:spLocks noChangeShapeType="1"/>
            </p:cNvSpPr>
            <p:nvPr/>
          </p:nvSpPr>
          <p:spPr bwMode="auto">
            <a:xfrm flipV="1">
              <a:off x="6825854" y="4727576"/>
              <a:ext cx="158221" cy="214313"/>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20531" name="Line 19"/>
            <p:cNvSpPr>
              <a:spLocks noChangeShapeType="1"/>
            </p:cNvSpPr>
            <p:nvPr/>
          </p:nvSpPr>
          <p:spPr bwMode="auto">
            <a:xfrm>
              <a:off x="8306594" y="4724401"/>
              <a:ext cx="259689" cy="168275"/>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20532" name="Rectangle 20"/>
            <p:cNvSpPr>
              <a:spLocks noChangeArrowheads="1"/>
            </p:cNvSpPr>
            <p:nvPr/>
          </p:nvSpPr>
          <p:spPr bwMode="auto">
            <a:xfrm>
              <a:off x="827221" y="5302251"/>
              <a:ext cx="498740" cy="4095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kumimoji="1" lang="en-US" altLang="zh-CN" sz="2000" b="1">
                  <a:solidFill>
                    <a:srgbClr val="000099"/>
                  </a:solidFill>
                  <a:ea typeface="黑体" pitchFamily="2" charset="-122"/>
                </a:rPr>
                <a:t>RG</a:t>
              </a:r>
            </a:p>
          </p:txBody>
        </p:sp>
        <p:sp>
          <p:nvSpPr>
            <p:cNvPr id="320533" name="Rectangle 21"/>
            <p:cNvSpPr>
              <a:spLocks noChangeArrowheads="1"/>
            </p:cNvSpPr>
            <p:nvPr/>
          </p:nvSpPr>
          <p:spPr bwMode="auto">
            <a:xfrm>
              <a:off x="8972154" y="5373688"/>
              <a:ext cx="583009" cy="4127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kumimoji="1" lang="en-US" altLang="zh-CN" sz="2000" b="1">
                  <a:solidFill>
                    <a:srgbClr val="000099"/>
                  </a:solidFill>
                  <a:ea typeface="黑体" pitchFamily="2" charset="-122"/>
                </a:rPr>
                <a:t>WG</a:t>
              </a:r>
            </a:p>
          </p:txBody>
        </p:sp>
        <p:sp>
          <p:nvSpPr>
            <p:cNvPr id="320534" name="Text Box 22"/>
            <p:cNvSpPr txBox="1">
              <a:spLocks noChangeArrowheads="1"/>
            </p:cNvSpPr>
            <p:nvPr/>
          </p:nvSpPr>
          <p:spPr bwMode="auto">
            <a:xfrm>
              <a:off x="6561006" y="5264151"/>
              <a:ext cx="44114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ea typeface="黑体" pitchFamily="2" charset="-122"/>
                </a:rPr>
                <a:t>…</a:t>
              </a:r>
            </a:p>
          </p:txBody>
        </p:sp>
        <p:sp>
          <p:nvSpPr>
            <p:cNvPr id="320535" name="Text Box 23"/>
            <p:cNvSpPr txBox="1">
              <a:spLocks noChangeArrowheads="1"/>
            </p:cNvSpPr>
            <p:nvPr/>
          </p:nvSpPr>
          <p:spPr bwMode="auto">
            <a:xfrm>
              <a:off x="8456216" y="5264151"/>
              <a:ext cx="44114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ea typeface="黑体" pitchFamily="2" charset="-122"/>
                </a:rPr>
                <a:t>…</a:t>
              </a:r>
            </a:p>
          </p:txBody>
        </p:sp>
        <p:sp>
          <p:nvSpPr>
            <p:cNvPr id="320536" name="Line 24"/>
            <p:cNvSpPr>
              <a:spLocks noChangeShapeType="1"/>
            </p:cNvSpPr>
            <p:nvPr/>
          </p:nvSpPr>
          <p:spPr bwMode="auto">
            <a:xfrm flipH="1">
              <a:off x="6235965" y="5219701"/>
              <a:ext cx="331920" cy="163513"/>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20537" name="Line 25"/>
            <p:cNvSpPr>
              <a:spLocks noChangeShapeType="1"/>
            </p:cNvSpPr>
            <p:nvPr/>
          </p:nvSpPr>
          <p:spPr bwMode="auto">
            <a:xfrm>
              <a:off x="6818974" y="5219701"/>
              <a:ext cx="500459" cy="163513"/>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20538" name="Line 26"/>
            <p:cNvSpPr>
              <a:spLocks noChangeShapeType="1"/>
            </p:cNvSpPr>
            <p:nvPr/>
          </p:nvSpPr>
          <p:spPr bwMode="auto">
            <a:xfrm flipH="1">
              <a:off x="7984994" y="5219701"/>
              <a:ext cx="416190" cy="163513"/>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20539" name="Line 27"/>
            <p:cNvSpPr>
              <a:spLocks noChangeShapeType="1"/>
            </p:cNvSpPr>
            <p:nvPr/>
          </p:nvSpPr>
          <p:spPr bwMode="auto">
            <a:xfrm>
              <a:off x="8650552" y="5219701"/>
              <a:ext cx="416190" cy="163513"/>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20540" name="Rectangle 28"/>
            <p:cNvSpPr>
              <a:spLocks noChangeArrowheads="1"/>
            </p:cNvSpPr>
            <p:nvPr/>
          </p:nvSpPr>
          <p:spPr bwMode="auto">
            <a:xfrm>
              <a:off x="2657079" y="5302251"/>
              <a:ext cx="500459" cy="4095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kumimoji="1" lang="en-US" altLang="zh-CN" sz="2000" b="1">
                  <a:solidFill>
                    <a:srgbClr val="000099"/>
                  </a:solidFill>
                  <a:ea typeface="黑体" pitchFamily="2" charset="-122"/>
                </a:rPr>
                <a:t>RG</a:t>
              </a:r>
            </a:p>
          </p:txBody>
        </p:sp>
        <p:sp>
          <p:nvSpPr>
            <p:cNvPr id="320541" name="Text Box 29"/>
            <p:cNvSpPr txBox="1">
              <a:spLocks noChangeArrowheads="1"/>
            </p:cNvSpPr>
            <p:nvPr/>
          </p:nvSpPr>
          <p:spPr bwMode="auto">
            <a:xfrm>
              <a:off x="1676797" y="5264151"/>
              <a:ext cx="44114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ea typeface="黑体" pitchFamily="2" charset="-122"/>
                </a:rPr>
                <a:t>…</a:t>
              </a:r>
            </a:p>
          </p:txBody>
        </p:sp>
        <p:sp>
          <p:nvSpPr>
            <p:cNvPr id="320542" name="Rectangle 30"/>
            <p:cNvSpPr>
              <a:spLocks noChangeArrowheads="1"/>
            </p:cNvSpPr>
            <p:nvPr/>
          </p:nvSpPr>
          <p:spPr bwMode="auto">
            <a:xfrm>
              <a:off x="6493933" y="4892675"/>
              <a:ext cx="627725" cy="3889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kumimoji="1" lang="zh-CN" altLang="en-US" sz="2000" b="1">
                  <a:solidFill>
                    <a:srgbClr val="000099"/>
                  </a:solidFill>
                  <a:ea typeface="黑体" pitchFamily="2" charset="-122"/>
                </a:rPr>
                <a:t>领域</a:t>
              </a:r>
            </a:p>
          </p:txBody>
        </p:sp>
        <p:sp>
          <p:nvSpPr>
            <p:cNvPr id="320543" name="Rectangle 31"/>
            <p:cNvSpPr>
              <a:spLocks noChangeArrowheads="1"/>
            </p:cNvSpPr>
            <p:nvPr/>
          </p:nvSpPr>
          <p:spPr bwMode="auto">
            <a:xfrm>
              <a:off x="8382264" y="4892675"/>
              <a:ext cx="627725" cy="3889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kumimoji="1" lang="zh-CN" altLang="en-US" sz="2000" b="1">
                  <a:solidFill>
                    <a:srgbClr val="000099"/>
                  </a:solidFill>
                  <a:ea typeface="黑体" pitchFamily="2" charset="-122"/>
                </a:rPr>
                <a:t>领域</a:t>
              </a:r>
            </a:p>
          </p:txBody>
        </p:sp>
        <p:sp>
          <p:nvSpPr>
            <p:cNvPr id="320544" name="Rectangle 32"/>
            <p:cNvSpPr>
              <a:spLocks noChangeArrowheads="1"/>
            </p:cNvSpPr>
            <p:nvPr/>
          </p:nvSpPr>
          <p:spPr bwMode="auto">
            <a:xfrm>
              <a:off x="3704431" y="3001964"/>
              <a:ext cx="2106745" cy="752475"/>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kumimoji="1" lang="zh-CN" altLang="en-US" sz="2000" b="1" dirty="0" smtClean="0">
                  <a:solidFill>
                    <a:srgbClr val="000099"/>
                  </a:solidFill>
                  <a:ea typeface="黑体" pitchFamily="2" charset="-122"/>
                </a:rPr>
                <a:t>互联网体系结构</a:t>
              </a:r>
              <a:endParaRPr kumimoji="1" lang="zh-CN" altLang="en-US" sz="2000" b="1" dirty="0">
                <a:solidFill>
                  <a:srgbClr val="000099"/>
                </a:solidFill>
                <a:ea typeface="黑体" pitchFamily="2" charset="-122"/>
              </a:endParaRPr>
            </a:p>
            <a:p>
              <a:pPr algn="ctr"/>
              <a:r>
                <a:rPr kumimoji="1" lang="zh-CN" altLang="en-US" sz="2000" b="1" dirty="0">
                  <a:solidFill>
                    <a:srgbClr val="000099"/>
                  </a:solidFill>
                  <a:ea typeface="黑体" pitchFamily="2" charset="-122"/>
                </a:rPr>
                <a:t>研究委员会 </a:t>
              </a:r>
              <a:r>
                <a:rPr kumimoji="1" lang="en-US" altLang="zh-CN" sz="2000" b="1" dirty="0">
                  <a:solidFill>
                    <a:srgbClr val="000099"/>
                  </a:solidFill>
                  <a:ea typeface="黑体" pitchFamily="2" charset="-122"/>
                </a:rPr>
                <a:t>IAB </a:t>
              </a:r>
            </a:p>
          </p:txBody>
        </p:sp>
        <p:sp>
          <p:nvSpPr>
            <p:cNvPr id="320545" name="Rectangle 33"/>
            <p:cNvSpPr>
              <a:spLocks noChangeArrowheads="1"/>
            </p:cNvSpPr>
            <p:nvPr/>
          </p:nvSpPr>
          <p:spPr bwMode="auto">
            <a:xfrm>
              <a:off x="7802695" y="5373688"/>
              <a:ext cx="583009" cy="4127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kumimoji="1" lang="en-US" altLang="zh-CN" sz="2000" b="1">
                  <a:solidFill>
                    <a:srgbClr val="000099"/>
                  </a:solidFill>
                  <a:ea typeface="黑体" pitchFamily="2" charset="-122"/>
                </a:rPr>
                <a:t>WG</a:t>
              </a:r>
            </a:p>
          </p:txBody>
        </p:sp>
        <p:sp>
          <p:nvSpPr>
            <p:cNvPr id="320546" name="Rectangle 34"/>
            <p:cNvSpPr>
              <a:spLocks noChangeArrowheads="1"/>
            </p:cNvSpPr>
            <p:nvPr/>
          </p:nvSpPr>
          <p:spPr bwMode="auto">
            <a:xfrm>
              <a:off x="7021910" y="5373688"/>
              <a:ext cx="583009" cy="4127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kumimoji="1" lang="en-US" altLang="zh-CN" sz="2000" b="1">
                  <a:solidFill>
                    <a:srgbClr val="000099"/>
                  </a:solidFill>
                  <a:ea typeface="黑体" pitchFamily="2" charset="-122"/>
                </a:rPr>
                <a:t>WG</a:t>
              </a:r>
            </a:p>
          </p:txBody>
        </p:sp>
        <p:sp>
          <p:nvSpPr>
            <p:cNvPr id="320547" name="Rectangle 35"/>
            <p:cNvSpPr>
              <a:spLocks noChangeArrowheads="1"/>
            </p:cNvSpPr>
            <p:nvPr/>
          </p:nvSpPr>
          <p:spPr bwMode="auto">
            <a:xfrm>
              <a:off x="5967678" y="5373688"/>
              <a:ext cx="583010" cy="4127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kumimoji="1" lang="en-US" altLang="zh-CN" sz="2000" b="1">
                  <a:solidFill>
                    <a:srgbClr val="000099"/>
                  </a:solidFill>
                  <a:ea typeface="黑体" pitchFamily="2" charset="-122"/>
                </a:rPr>
                <a:t>WG</a:t>
              </a:r>
            </a:p>
          </p:txBody>
        </p:sp>
      </p:grpSp>
      <p:sp>
        <p:nvSpPr>
          <p:cNvPr id="2" name="矩形 1"/>
          <p:cNvSpPr/>
          <p:nvPr/>
        </p:nvSpPr>
        <p:spPr>
          <a:xfrm>
            <a:off x="584729" y="1184970"/>
            <a:ext cx="8832768" cy="1129348"/>
          </a:xfrm>
          <a:prstGeom prst="rect">
            <a:avLst/>
          </a:prstGeom>
        </p:spPr>
        <p:txBody>
          <a:bodyPr wrap="square">
            <a:spAutoFit/>
          </a:bodyPr>
          <a:lstStyle/>
          <a:p>
            <a:pPr>
              <a:lnSpc>
                <a:spcPct val="110000"/>
              </a:lnSpc>
            </a:pPr>
            <a:r>
              <a:rPr lang="zh-CN" altLang="zh-CN" sz="3200" b="1" dirty="0">
                <a:latin typeface="+mn-lt"/>
                <a:ea typeface="黑体" pitchFamily="2" charset="-122"/>
              </a:rPr>
              <a:t>互联网的标准化工作对互联网的发展起到了非常重要的</a:t>
            </a:r>
            <a:r>
              <a:rPr lang="zh-CN" altLang="zh-CN" sz="3200" b="1" dirty="0" smtClean="0">
                <a:latin typeface="+mn-lt"/>
                <a:ea typeface="黑体" pitchFamily="2" charset="-122"/>
              </a:rPr>
              <a:t>作用</a:t>
            </a:r>
            <a:r>
              <a:rPr lang="zh-CN" altLang="en-US" sz="3200" b="1" dirty="0" smtClean="0">
                <a:latin typeface="+mn-lt"/>
                <a:ea typeface="黑体" pitchFamily="2" charset="-122"/>
              </a:rPr>
              <a:t>。</a:t>
            </a:r>
            <a:endParaRPr lang="zh-CN" altLang="en-US" sz="3200" b="1" dirty="0">
              <a:latin typeface="+mn-lt"/>
              <a:ea typeface="黑体" pitchFamily="2" charset="-122"/>
            </a:endParaRPr>
          </a:p>
        </p:txBody>
      </p:sp>
    </p:spTree>
    <p:extLst>
      <p:ext uri="{BB962C8B-B14F-4D97-AF65-F5344CB8AC3E}">
        <p14:creationId xmlns:p14="http://schemas.microsoft.com/office/powerpoint/2010/main" xmlns="" val="8092189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p:txBody>
          <a:bodyPr/>
          <a:lstStyle/>
          <a:p>
            <a:pPr algn="ctr"/>
            <a:r>
              <a:rPr lang="zh-CN" altLang="en-US" sz="3600" dirty="0" smtClean="0"/>
              <a:t>成为</a:t>
            </a:r>
            <a:r>
              <a:rPr lang="zh-CN" altLang="zh-CN" sz="3600" dirty="0" smtClean="0"/>
              <a:t>互联网正式</a:t>
            </a:r>
            <a:r>
              <a:rPr lang="zh-CN" altLang="zh-CN" sz="3600" dirty="0"/>
              <a:t>标准要</a:t>
            </a:r>
            <a:r>
              <a:rPr lang="zh-CN" altLang="zh-CN" sz="3600" dirty="0" smtClean="0"/>
              <a:t>经过三</a:t>
            </a:r>
            <a:r>
              <a:rPr lang="zh-CN" altLang="zh-CN" sz="3600" dirty="0"/>
              <a:t>个</a:t>
            </a:r>
            <a:r>
              <a:rPr lang="zh-CN" altLang="zh-CN" sz="3600" dirty="0" smtClean="0"/>
              <a:t>阶段</a:t>
            </a:r>
            <a:endParaRPr lang="zh-CN" altLang="en-US" sz="3600" dirty="0"/>
          </a:p>
        </p:txBody>
      </p:sp>
      <p:sp>
        <p:nvSpPr>
          <p:cNvPr id="322563" name="Rectangle 3"/>
          <p:cNvSpPr>
            <a:spLocks noGrp="1" noChangeArrowheads="1"/>
          </p:cNvSpPr>
          <p:nvPr>
            <p:ph idx="1"/>
          </p:nvPr>
        </p:nvSpPr>
        <p:spPr>
          <a:xfrm>
            <a:off x="495300" y="1988840"/>
            <a:ext cx="9066212" cy="4142085"/>
          </a:xfrm>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smtClean="0">
                <a:solidFill>
                  <a:srgbClr val="0000CC"/>
                </a:solidFill>
              </a:rPr>
              <a:t>互联网草案 </a:t>
            </a:r>
            <a:r>
              <a:rPr lang="en-US" altLang="zh-CN" dirty="0" smtClean="0"/>
              <a:t>(</a:t>
            </a:r>
            <a:r>
              <a:rPr lang="en-US" altLang="zh-CN" dirty="0"/>
              <a:t>Internet Draft) ——</a:t>
            </a:r>
            <a:r>
              <a:rPr lang="zh-CN" altLang="zh-CN" dirty="0"/>
              <a:t>有效期只有六个月</a:t>
            </a:r>
            <a:r>
              <a:rPr lang="zh-CN" altLang="en-US" dirty="0"/>
              <a:t>。在这个阶段还</a:t>
            </a:r>
            <a:r>
              <a:rPr lang="zh-CN" altLang="en-US" dirty="0">
                <a:solidFill>
                  <a:srgbClr val="FF0000"/>
                </a:solidFill>
              </a:rPr>
              <a:t>不是</a:t>
            </a:r>
            <a:r>
              <a:rPr lang="zh-CN" altLang="en-US" dirty="0"/>
              <a:t> </a:t>
            </a:r>
            <a:r>
              <a:rPr lang="en-US" altLang="zh-CN" dirty="0"/>
              <a:t>RFC </a:t>
            </a:r>
            <a:r>
              <a:rPr lang="zh-CN" altLang="en-US" dirty="0"/>
              <a:t>文档。</a:t>
            </a:r>
          </a:p>
          <a:p>
            <a:r>
              <a:rPr lang="zh-CN" altLang="en-US" dirty="0">
                <a:solidFill>
                  <a:srgbClr val="0000CC"/>
                </a:solidFill>
              </a:rPr>
              <a:t>建议</a:t>
            </a:r>
            <a:r>
              <a:rPr lang="zh-CN" altLang="en-US" dirty="0" smtClean="0">
                <a:solidFill>
                  <a:srgbClr val="0000CC"/>
                </a:solidFill>
              </a:rPr>
              <a:t>标准 </a:t>
            </a:r>
            <a:r>
              <a:rPr lang="en-US" altLang="zh-CN" dirty="0" smtClean="0"/>
              <a:t>(</a:t>
            </a:r>
            <a:r>
              <a:rPr lang="en-US" altLang="zh-CN" dirty="0"/>
              <a:t>Proposed Standard) ——</a:t>
            </a:r>
            <a:r>
              <a:rPr lang="zh-CN" altLang="en-US" dirty="0"/>
              <a:t>从这个阶段开始就成为 </a:t>
            </a:r>
            <a:r>
              <a:rPr lang="en-US" altLang="zh-CN" dirty="0"/>
              <a:t>RFC </a:t>
            </a:r>
            <a:r>
              <a:rPr lang="zh-CN" altLang="en-US" dirty="0"/>
              <a:t>文档。</a:t>
            </a:r>
          </a:p>
          <a:p>
            <a:r>
              <a:rPr lang="zh-CN" altLang="en-US" dirty="0" smtClean="0">
                <a:solidFill>
                  <a:srgbClr val="0000CC"/>
                </a:solidFill>
              </a:rPr>
              <a:t>互联网标准 </a:t>
            </a:r>
            <a:r>
              <a:rPr lang="en-US" altLang="zh-CN" dirty="0" smtClean="0"/>
              <a:t>(</a:t>
            </a:r>
            <a:r>
              <a:rPr lang="en-US" altLang="zh-CN" dirty="0"/>
              <a:t>Internet Standard) </a:t>
            </a:r>
            <a:r>
              <a:rPr lang="en-US" altLang="zh-CN" dirty="0" smtClean="0"/>
              <a:t>——</a:t>
            </a:r>
            <a:r>
              <a:rPr lang="zh-CN" altLang="zh-CN" dirty="0"/>
              <a:t>达到正式标准后，每个标准就分配到一个</a:t>
            </a:r>
            <a:r>
              <a:rPr lang="zh-CN" altLang="zh-CN" dirty="0" smtClean="0"/>
              <a:t>编号</a:t>
            </a:r>
            <a:r>
              <a:rPr lang="en-US" altLang="zh-CN" dirty="0" smtClean="0"/>
              <a:t> STD </a:t>
            </a:r>
            <a:r>
              <a:rPr lang="en-US" altLang="zh-CN" dirty="0" err="1" smtClean="0"/>
              <a:t>xxxx</a:t>
            </a:r>
            <a:r>
              <a:rPr lang="zh-CN" altLang="zh-CN" dirty="0" smtClean="0"/>
              <a:t>。</a:t>
            </a:r>
            <a:r>
              <a:rPr lang="en-US" altLang="zh-CN" dirty="0" smtClean="0"/>
              <a:t> </a:t>
            </a:r>
            <a:r>
              <a:rPr lang="zh-CN" altLang="zh-CN" dirty="0" smtClean="0"/>
              <a:t>一</a:t>
            </a:r>
            <a:r>
              <a:rPr lang="zh-CN" altLang="zh-CN" dirty="0"/>
              <a:t>个标准可以和多</a:t>
            </a:r>
            <a:r>
              <a:rPr lang="zh-CN" altLang="zh-CN" dirty="0" smtClean="0"/>
              <a:t>个</a:t>
            </a:r>
            <a:r>
              <a:rPr lang="en-US" altLang="zh-CN" dirty="0" smtClean="0"/>
              <a:t> RFC </a:t>
            </a:r>
            <a:r>
              <a:rPr lang="zh-CN" altLang="zh-CN" dirty="0" smtClean="0"/>
              <a:t>文档</a:t>
            </a:r>
            <a:r>
              <a:rPr lang="zh-CN" altLang="zh-CN" dirty="0"/>
              <a:t>关联。</a:t>
            </a:r>
            <a:endParaRPr lang="en-US" altLang="zh-CN" dirty="0"/>
          </a:p>
        </p:txBody>
      </p:sp>
      <p:sp>
        <p:nvSpPr>
          <p:cNvPr id="2" name="矩形 1"/>
          <p:cNvSpPr/>
          <p:nvPr/>
        </p:nvSpPr>
        <p:spPr>
          <a:xfrm>
            <a:off x="344488" y="1260049"/>
            <a:ext cx="9489504" cy="584775"/>
          </a:xfrm>
          <a:prstGeom prst="rect">
            <a:avLst/>
          </a:prstGeom>
          <a:solidFill>
            <a:srgbClr val="00B0F0"/>
          </a:solidFill>
        </p:spPr>
        <p:txBody>
          <a:bodyPr wrap="square">
            <a:spAutoFit/>
          </a:bodyPr>
          <a:lstStyle/>
          <a:p>
            <a:pPr algn="ctr"/>
            <a:r>
              <a:rPr lang="zh-CN" altLang="zh-CN" sz="3200" b="1" dirty="0" smtClean="0">
                <a:latin typeface="+mn-lt"/>
                <a:ea typeface="黑体" pitchFamily="2" charset="-122"/>
              </a:rPr>
              <a:t>所有互联网</a:t>
            </a:r>
            <a:r>
              <a:rPr lang="zh-CN" altLang="zh-CN" sz="3200" b="1" dirty="0">
                <a:latin typeface="+mn-lt"/>
                <a:ea typeface="黑体" pitchFamily="2" charset="-122"/>
              </a:rPr>
              <a:t>标准</a:t>
            </a:r>
            <a:r>
              <a:rPr lang="zh-CN" altLang="zh-CN" sz="3200" b="1" dirty="0" smtClean="0">
                <a:latin typeface="+mn-lt"/>
                <a:ea typeface="黑体" pitchFamily="2" charset="-122"/>
              </a:rPr>
              <a:t>都以</a:t>
            </a:r>
            <a:r>
              <a:rPr lang="en-US" altLang="zh-CN" sz="3200" b="1" dirty="0" smtClean="0">
                <a:latin typeface="+mn-lt"/>
                <a:ea typeface="黑体" pitchFamily="2" charset="-122"/>
              </a:rPr>
              <a:t> RFC </a:t>
            </a:r>
            <a:r>
              <a:rPr lang="zh-CN" altLang="zh-CN" sz="3200" b="1" dirty="0" smtClean="0">
                <a:latin typeface="+mn-lt"/>
                <a:ea typeface="黑体" pitchFamily="2" charset="-122"/>
              </a:rPr>
              <a:t>的</a:t>
            </a:r>
            <a:r>
              <a:rPr lang="zh-CN" altLang="zh-CN" sz="3200" b="1" dirty="0">
                <a:latin typeface="+mn-lt"/>
                <a:ea typeface="黑体" pitchFamily="2" charset="-122"/>
              </a:rPr>
              <a:t>形式在互联网上</a:t>
            </a:r>
            <a:r>
              <a:rPr lang="zh-CN" altLang="zh-CN" sz="3200" b="1" dirty="0" smtClean="0">
                <a:latin typeface="+mn-lt"/>
                <a:ea typeface="黑体" pitchFamily="2" charset="-122"/>
              </a:rPr>
              <a:t>发表</a:t>
            </a:r>
            <a:r>
              <a:rPr lang="zh-CN" altLang="en-US" sz="3200" b="1" dirty="0" smtClean="0">
                <a:latin typeface="+mn-lt"/>
                <a:ea typeface="黑体" pitchFamily="2" charset="-122"/>
              </a:rPr>
              <a:t>。</a:t>
            </a:r>
            <a:endParaRPr lang="zh-CN" altLang="en-US" sz="3200" b="1" dirty="0">
              <a:latin typeface="+mn-lt"/>
              <a:ea typeface="黑体" pitchFamily="2" charset="-122"/>
            </a:endParaRPr>
          </a:p>
        </p:txBody>
      </p:sp>
    </p:spTree>
    <p:extLst>
      <p:ext uri="{BB962C8B-B14F-4D97-AF65-F5344CB8AC3E}">
        <p14:creationId xmlns:p14="http://schemas.microsoft.com/office/powerpoint/2010/main" xmlns="" val="38466648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1" name="Rectangle 3"/>
          <p:cNvSpPr>
            <a:spLocks noGrp="1" noChangeArrowheads="1"/>
          </p:cNvSpPr>
          <p:nvPr>
            <p:ph type="title"/>
          </p:nvPr>
        </p:nvSpPr>
        <p:spPr/>
        <p:txBody>
          <a:bodyPr/>
          <a:lstStyle/>
          <a:p>
            <a:pPr algn="ctr"/>
            <a:r>
              <a:rPr lang="zh-CN" altLang="en-US" dirty="0" smtClean="0"/>
              <a:t>各种 </a:t>
            </a:r>
            <a:r>
              <a:rPr lang="en-US" altLang="zh-CN" dirty="0" smtClean="0"/>
              <a:t>RFC </a:t>
            </a:r>
            <a:r>
              <a:rPr lang="zh-CN" altLang="en-US" dirty="0" smtClean="0"/>
              <a:t>之间</a:t>
            </a:r>
            <a:r>
              <a:rPr lang="zh-CN" altLang="en-US" dirty="0"/>
              <a:t>的关系 </a:t>
            </a:r>
          </a:p>
        </p:txBody>
      </p:sp>
      <p:grpSp>
        <p:nvGrpSpPr>
          <p:cNvPr id="3" name="组合 2"/>
          <p:cNvGrpSpPr/>
          <p:nvPr/>
        </p:nvGrpSpPr>
        <p:grpSpPr>
          <a:xfrm>
            <a:off x="704528" y="2420169"/>
            <a:ext cx="8518449" cy="3673127"/>
            <a:chOff x="428229" y="1916114"/>
            <a:chExt cx="8518449" cy="3673127"/>
          </a:xfrm>
        </p:grpSpPr>
        <p:sp>
          <p:nvSpPr>
            <p:cNvPr id="324610" name="Rectangle 2"/>
            <p:cNvSpPr>
              <a:spLocks noChangeArrowheads="1"/>
            </p:cNvSpPr>
            <p:nvPr/>
          </p:nvSpPr>
          <p:spPr bwMode="auto">
            <a:xfrm>
              <a:off x="428229" y="2727327"/>
              <a:ext cx="8485212" cy="2861914"/>
            </a:xfrm>
            <a:prstGeom prst="rect">
              <a:avLst/>
            </a:prstGeom>
            <a:solidFill>
              <a:srgbClr val="CCE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324612" name="Rectangle 4"/>
            <p:cNvSpPr>
              <a:spLocks noChangeArrowheads="1"/>
            </p:cNvSpPr>
            <p:nvPr/>
          </p:nvSpPr>
          <p:spPr bwMode="auto">
            <a:xfrm>
              <a:off x="3680355" y="2944814"/>
              <a:ext cx="1805781" cy="466725"/>
            </a:xfrm>
            <a:prstGeom prst="rect">
              <a:avLst/>
            </a:prstGeom>
            <a:solidFill>
              <a:srgbClr val="CCECFF"/>
            </a:solidFill>
            <a:ln w="9525">
              <a:solidFill>
                <a:srgbClr val="333399"/>
              </a:solidFill>
              <a:miter lim="800000"/>
              <a:headEnd/>
              <a:tailEnd/>
            </a:ln>
            <a:effectLst>
              <a:outerShdw dist="35921" dir="2700000" algn="ctr" rotWithShape="0">
                <a:schemeClr val="bg2"/>
              </a:outerShdw>
            </a:effectLst>
          </p:spPr>
          <p:txBody>
            <a:bodyPr wrap="none" anchor="ctr"/>
            <a:lstStyle/>
            <a:p>
              <a:pPr algn="ctr"/>
              <a:endParaRPr kumimoji="1" lang="zh-CN" altLang="zh-CN" sz="2000" b="1">
                <a:solidFill>
                  <a:srgbClr val="333399"/>
                </a:solidFill>
                <a:ea typeface="黑体" pitchFamily="2" charset="-122"/>
              </a:endParaRPr>
            </a:p>
          </p:txBody>
        </p:sp>
        <p:sp>
          <p:nvSpPr>
            <p:cNvPr id="324614" name="Rectangle 6"/>
            <p:cNvSpPr>
              <a:spLocks noChangeArrowheads="1"/>
            </p:cNvSpPr>
            <p:nvPr/>
          </p:nvSpPr>
          <p:spPr bwMode="auto">
            <a:xfrm>
              <a:off x="3680355" y="3899445"/>
              <a:ext cx="1805781" cy="468312"/>
            </a:xfrm>
            <a:prstGeom prst="rect">
              <a:avLst/>
            </a:prstGeom>
            <a:solidFill>
              <a:srgbClr val="333399"/>
            </a:solidFill>
            <a:ln w="9525">
              <a:solidFill>
                <a:srgbClr val="333399"/>
              </a:solidFill>
              <a:miter lim="800000"/>
              <a:headEnd/>
              <a:tailEnd/>
            </a:ln>
            <a:effectLst>
              <a:outerShdw dist="35921" dir="2700000" algn="ctr" rotWithShape="0">
                <a:schemeClr val="bg2"/>
              </a:outerShdw>
            </a:effectLst>
          </p:spPr>
          <p:txBody>
            <a:bodyPr wrap="none" anchor="ctr"/>
            <a:lstStyle/>
            <a:p>
              <a:pPr algn="ctr"/>
              <a:endParaRPr kumimoji="1" lang="zh-CN" altLang="zh-CN" sz="2000" b="1">
                <a:solidFill>
                  <a:srgbClr val="333399"/>
                </a:solidFill>
                <a:ea typeface="黑体" pitchFamily="2" charset="-122"/>
              </a:endParaRPr>
            </a:p>
          </p:txBody>
        </p:sp>
        <p:sp>
          <p:nvSpPr>
            <p:cNvPr id="324615" name="Rectangle 7"/>
            <p:cNvSpPr>
              <a:spLocks noChangeArrowheads="1"/>
            </p:cNvSpPr>
            <p:nvPr/>
          </p:nvSpPr>
          <p:spPr bwMode="auto">
            <a:xfrm>
              <a:off x="3680355" y="4834483"/>
              <a:ext cx="1805781" cy="466725"/>
            </a:xfrm>
            <a:prstGeom prst="rect">
              <a:avLst/>
            </a:prstGeom>
            <a:solidFill>
              <a:schemeClr val="accent2"/>
            </a:solidFill>
            <a:ln w="9525">
              <a:solidFill>
                <a:srgbClr val="333399"/>
              </a:solidFill>
              <a:miter lim="800000"/>
              <a:headEnd/>
              <a:tailEnd/>
            </a:ln>
            <a:effectLst>
              <a:outerShdw dist="35921" dir="2700000" algn="ctr" rotWithShape="0">
                <a:schemeClr val="bg2"/>
              </a:outerShdw>
            </a:effectLst>
          </p:spPr>
          <p:txBody>
            <a:bodyPr wrap="none" anchor="ctr"/>
            <a:lstStyle/>
            <a:p>
              <a:pPr algn="ctr"/>
              <a:endParaRPr kumimoji="1" lang="zh-CN" altLang="zh-CN" sz="2000" b="1">
                <a:solidFill>
                  <a:srgbClr val="333399"/>
                </a:solidFill>
                <a:ea typeface="黑体" pitchFamily="2" charset="-122"/>
              </a:endParaRPr>
            </a:p>
          </p:txBody>
        </p:sp>
        <p:sp>
          <p:nvSpPr>
            <p:cNvPr id="324616" name="Rectangle 8"/>
            <p:cNvSpPr>
              <a:spLocks noChangeArrowheads="1"/>
            </p:cNvSpPr>
            <p:nvPr/>
          </p:nvSpPr>
          <p:spPr bwMode="auto">
            <a:xfrm>
              <a:off x="6438900" y="2944814"/>
              <a:ext cx="2187575" cy="466725"/>
            </a:xfrm>
            <a:prstGeom prst="rect">
              <a:avLst/>
            </a:prstGeom>
            <a:solidFill>
              <a:schemeClr val="accent2"/>
            </a:solidFill>
            <a:ln w="9525">
              <a:solidFill>
                <a:srgbClr val="333399"/>
              </a:solidFill>
              <a:miter lim="800000"/>
              <a:headEnd/>
              <a:tailEnd/>
            </a:ln>
            <a:effectLst>
              <a:outerShdw dist="35921" dir="2700000" algn="ctr" rotWithShape="0">
                <a:schemeClr val="bg2"/>
              </a:outerShdw>
            </a:effectLst>
          </p:spPr>
          <p:txBody>
            <a:bodyPr wrap="none" anchor="ctr"/>
            <a:lstStyle/>
            <a:p>
              <a:pPr algn="ctr"/>
              <a:endParaRPr kumimoji="1" lang="zh-CN" altLang="zh-CN" sz="2000" b="1">
                <a:solidFill>
                  <a:srgbClr val="333399"/>
                </a:solidFill>
                <a:ea typeface="黑体" pitchFamily="2" charset="-122"/>
              </a:endParaRPr>
            </a:p>
          </p:txBody>
        </p:sp>
        <p:sp>
          <p:nvSpPr>
            <p:cNvPr id="324617" name="Rectangle 9"/>
            <p:cNvSpPr>
              <a:spLocks noChangeArrowheads="1"/>
            </p:cNvSpPr>
            <p:nvPr/>
          </p:nvSpPr>
          <p:spPr bwMode="auto">
            <a:xfrm>
              <a:off x="636323" y="2944814"/>
              <a:ext cx="1902090" cy="466725"/>
            </a:xfrm>
            <a:prstGeom prst="rect">
              <a:avLst/>
            </a:prstGeom>
            <a:solidFill>
              <a:schemeClr val="accent2"/>
            </a:solidFill>
            <a:ln w="9525">
              <a:solidFill>
                <a:srgbClr val="333399"/>
              </a:solidFill>
              <a:miter lim="800000"/>
              <a:headEnd/>
              <a:tailEnd/>
            </a:ln>
            <a:effectLst>
              <a:outerShdw dist="35921" dir="2700000" algn="ctr" rotWithShape="0">
                <a:schemeClr val="bg2"/>
              </a:outerShdw>
            </a:effectLst>
          </p:spPr>
          <p:txBody>
            <a:bodyPr wrap="none" anchor="ctr"/>
            <a:lstStyle/>
            <a:p>
              <a:pPr algn="ctr"/>
              <a:endParaRPr kumimoji="1" lang="zh-CN" altLang="zh-CN" sz="2000" b="1">
                <a:solidFill>
                  <a:srgbClr val="333399"/>
                </a:solidFill>
                <a:ea typeface="黑体" pitchFamily="2" charset="-122"/>
              </a:endParaRPr>
            </a:p>
          </p:txBody>
        </p:sp>
        <p:sp>
          <p:nvSpPr>
            <p:cNvPr id="324618" name="Oval 10"/>
            <p:cNvSpPr>
              <a:spLocks noChangeArrowheads="1"/>
            </p:cNvSpPr>
            <p:nvPr/>
          </p:nvSpPr>
          <p:spPr bwMode="auto">
            <a:xfrm>
              <a:off x="3489458" y="1916114"/>
              <a:ext cx="2187575" cy="561975"/>
            </a:xfrm>
            <a:prstGeom prst="ellipse">
              <a:avLst/>
            </a:prstGeom>
            <a:solidFill>
              <a:srgbClr val="FFFF99"/>
            </a:solidFill>
            <a:ln w="9525">
              <a:solidFill>
                <a:srgbClr val="333399"/>
              </a:solidFill>
              <a:round/>
              <a:headEnd/>
              <a:tailEnd/>
            </a:ln>
            <a:effectLst>
              <a:outerShdw dist="35921" dir="2700000" algn="ctr" rotWithShape="0">
                <a:schemeClr val="bg2"/>
              </a:outerShdw>
            </a:effectLst>
          </p:spPr>
          <p:txBody>
            <a:bodyPr wrap="none" anchor="ctr"/>
            <a:lstStyle/>
            <a:p>
              <a:pPr algn="ctr"/>
              <a:endParaRPr kumimoji="1" lang="zh-CN" altLang="zh-CN" sz="2000" b="1">
                <a:solidFill>
                  <a:srgbClr val="333399"/>
                </a:solidFill>
                <a:ea typeface="黑体" pitchFamily="2" charset="-122"/>
              </a:endParaRPr>
            </a:p>
          </p:txBody>
        </p:sp>
        <p:sp>
          <p:nvSpPr>
            <p:cNvPr id="324619" name="Line 11"/>
            <p:cNvSpPr>
              <a:spLocks noChangeShapeType="1"/>
            </p:cNvSpPr>
            <p:nvPr/>
          </p:nvSpPr>
          <p:spPr bwMode="auto">
            <a:xfrm>
              <a:off x="4583245" y="2478089"/>
              <a:ext cx="0" cy="466725"/>
            </a:xfrm>
            <a:prstGeom prst="line">
              <a:avLst/>
            </a:prstGeom>
            <a:noFill/>
            <a:ln w="571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24620" name="Line 12"/>
            <p:cNvSpPr>
              <a:spLocks noChangeShapeType="1"/>
            </p:cNvSpPr>
            <p:nvPr/>
          </p:nvSpPr>
          <p:spPr bwMode="auto">
            <a:xfrm>
              <a:off x="4583245" y="3411538"/>
              <a:ext cx="0" cy="466725"/>
            </a:xfrm>
            <a:prstGeom prst="line">
              <a:avLst/>
            </a:prstGeom>
            <a:noFill/>
            <a:ln w="571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24622" name="Line 14"/>
            <p:cNvSpPr>
              <a:spLocks noChangeShapeType="1"/>
            </p:cNvSpPr>
            <p:nvPr/>
          </p:nvSpPr>
          <p:spPr bwMode="auto">
            <a:xfrm>
              <a:off x="4583245" y="4367758"/>
              <a:ext cx="0" cy="466725"/>
            </a:xfrm>
            <a:prstGeom prst="line">
              <a:avLst/>
            </a:prstGeom>
            <a:noFill/>
            <a:ln w="571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24623" name="Freeform 15"/>
            <p:cNvSpPr>
              <a:spLocks/>
            </p:cNvSpPr>
            <p:nvPr/>
          </p:nvSpPr>
          <p:spPr bwMode="auto">
            <a:xfrm>
              <a:off x="5677033" y="2195513"/>
              <a:ext cx="1855655" cy="749300"/>
            </a:xfrm>
            <a:custGeom>
              <a:avLst/>
              <a:gdLst>
                <a:gd name="T0" fmla="*/ 0 w 960"/>
                <a:gd name="T1" fmla="*/ 0 h 384"/>
                <a:gd name="T2" fmla="*/ 960 w 960"/>
                <a:gd name="T3" fmla="*/ 0 h 384"/>
                <a:gd name="T4" fmla="*/ 960 w 960"/>
                <a:gd name="T5" fmla="*/ 384 h 384"/>
              </a:gdLst>
              <a:ahLst/>
              <a:cxnLst>
                <a:cxn ang="0">
                  <a:pos x="T0" y="T1"/>
                </a:cxn>
                <a:cxn ang="0">
                  <a:pos x="T2" y="T3"/>
                </a:cxn>
                <a:cxn ang="0">
                  <a:pos x="T4" y="T5"/>
                </a:cxn>
              </a:cxnLst>
              <a:rect l="0" t="0" r="r" b="b"/>
              <a:pathLst>
                <a:path w="960" h="384">
                  <a:moveTo>
                    <a:pt x="0" y="0"/>
                  </a:moveTo>
                  <a:lnTo>
                    <a:pt x="960" y="0"/>
                  </a:lnTo>
                  <a:lnTo>
                    <a:pt x="960" y="384"/>
                  </a:lnTo>
                </a:path>
              </a:pathLst>
            </a:custGeom>
            <a:noFill/>
            <a:ln w="28575" cmpd="sng">
              <a:solidFill>
                <a:srgbClr val="333399"/>
              </a:solidFill>
              <a:round/>
              <a:headEnd type="none" w="med" len="med"/>
              <a:tailEnd type="triangle" w="sm"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24624" name="Freeform 16"/>
            <p:cNvSpPr>
              <a:spLocks/>
            </p:cNvSpPr>
            <p:nvPr/>
          </p:nvSpPr>
          <p:spPr bwMode="auto">
            <a:xfrm flipH="1">
              <a:off x="1587369" y="2195513"/>
              <a:ext cx="1853935" cy="749300"/>
            </a:xfrm>
            <a:custGeom>
              <a:avLst/>
              <a:gdLst>
                <a:gd name="T0" fmla="*/ 0 w 960"/>
                <a:gd name="T1" fmla="*/ 0 h 384"/>
                <a:gd name="T2" fmla="*/ 960 w 960"/>
                <a:gd name="T3" fmla="*/ 0 h 384"/>
                <a:gd name="T4" fmla="*/ 960 w 960"/>
                <a:gd name="T5" fmla="*/ 384 h 384"/>
              </a:gdLst>
              <a:ahLst/>
              <a:cxnLst>
                <a:cxn ang="0">
                  <a:pos x="T0" y="T1"/>
                </a:cxn>
                <a:cxn ang="0">
                  <a:pos x="T2" y="T3"/>
                </a:cxn>
                <a:cxn ang="0">
                  <a:pos x="T4" y="T5"/>
                </a:cxn>
              </a:cxnLst>
              <a:rect l="0" t="0" r="r" b="b"/>
              <a:pathLst>
                <a:path w="960" h="384">
                  <a:moveTo>
                    <a:pt x="0" y="0"/>
                  </a:moveTo>
                  <a:lnTo>
                    <a:pt x="960" y="0"/>
                  </a:lnTo>
                  <a:lnTo>
                    <a:pt x="960" y="384"/>
                  </a:lnTo>
                </a:path>
              </a:pathLst>
            </a:custGeom>
            <a:noFill/>
            <a:ln w="28575" cmpd="sng">
              <a:solidFill>
                <a:srgbClr val="333399"/>
              </a:solidFill>
              <a:round/>
              <a:headEnd type="none" w="med" len="med"/>
              <a:tailEnd type="triangle" w="sm"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24625" name="Freeform 17"/>
            <p:cNvSpPr>
              <a:spLocks/>
            </p:cNvSpPr>
            <p:nvPr/>
          </p:nvSpPr>
          <p:spPr bwMode="auto">
            <a:xfrm rot="16200000" flipH="1">
              <a:off x="1829521" y="3217011"/>
              <a:ext cx="1608682" cy="2092986"/>
            </a:xfrm>
            <a:custGeom>
              <a:avLst/>
              <a:gdLst>
                <a:gd name="T0" fmla="*/ 0 w 960"/>
                <a:gd name="T1" fmla="*/ 0 h 384"/>
                <a:gd name="T2" fmla="*/ 960 w 960"/>
                <a:gd name="T3" fmla="*/ 0 h 384"/>
                <a:gd name="T4" fmla="*/ 960 w 960"/>
                <a:gd name="T5" fmla="*/ 384 h 384"/>
              </a:gdLst>
              <a:ahLst/>
              <a:cxnLst>
                <a:cxn ang="0">
                  <a:pos x="T0" y="T1"/>
                </a:cxn>
                <a:cxn ang="0">
                  <a:pos x="T2" y="T3"/>
                </a:cxn>
                <a:cxn ang="0">
                  <a:pos x="T4" y="T5"/>
                </a:cxn>
              </a:cxnLst>
              <a:rect l="0" t="0" r="r" b="b"/>
              <a:pathLst>
                <a:path w="960" h="384">
                  <a:moveTo>
                    <a:pt x="0" y="0"/>
                  </a:moveTo>
                  <a:lnTo>
                    <a:pt x="960" y="0"/>
                  </a:lnTo>
                  <a:lnTo>
                    <a:pt x="960" y="384"/>
                  </a:lnTo>
                </a:path>
              </a:pathLst>
            </a:custGeom>
            <a:noFill/>
            <a:ln w="28575" cmpd="sng">
              <a:solidFill>
                <a:srgbClr val="333399"/>
              </a:solidFill>
              <a:round/>
              <a:headEnd type="none" w="med" len="med"/>
              <a:tailEnd type="triangle" w="sm"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24626" name="Freeform 18"/>
            <p:cNvSpPr>
              <a:spLocks/>
            </p:cNvSpPr>
            <p:nvPr/>
          </p:nvSpPr>
          <p:spPr bwMode="auto">
            <a:xfrm rot="5400000">
              <a:off x="5689857" y="3207819"/>
              <a:ext cx="1656308" cy="2063750"/>
            </a:xfrm>
            <a:custGeom>
              <a:avLst/>
              <a:gdLst>
                <a:gd name="T0" fmla="*/ 0 w 960"/>
                <a:gd name="T1" fmla="*/ 0 h 384"/>
                <a:gd name="T2" fmla="*/ 960 w 960"/>
                <a:gd name="T3" fmla="*/ 0 h 384"/>
                <a:gd name="T4" fmla="*/ 960 w 960"/>
                <a:gd name="T5" fmla="*/ 384 h 384"/>
              </a:gdLst>
              <a:ahLst/>
              <a:cxnLst>
                <a:cxn ang="0">
                  <a:pos x="T0" y="T1"/>
                </a:cxn>
                <a:cxn ang="0">
                  <a:pos x="T2" y="T3"/>
                </a:cxn>
                <a:cxn ang="0">
                  <a:pos x="T4" y="T5"/>
                </a:cxn>
              </a:cxnLst>
              <a:rect l="0" t="0" r="r" b="b"/>
              <a:pathLst>
                <a:path w="960" h="384">
                  <a:moveTo>
                    <a:pt x="0" y="0"/>
                  </a:moveTo>
                  <a:lnTo>
                    <a:pt x="960" y="0"/>
                  </a:lnTo>
                  <a:lnTo>
                    <a:pt x="960" y="384"/>
                  </a:lnTo>
                </a:path>
              </a:pathLst>
            </a:custGeom>
            <a:noFill/>
            <a:ln w="28575" cmpd="sng">
              <a:solidFill>
                <a:srgbClr val="333399"/>
              </a:solidFill>
              <a:round/>
              <a:headEnd type="none" w="med" len="med"/>
              <a:tailEnd type="triangle" w="sm"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24627" name="Line 19"/>
            <p:cNvSpPr>
              <a:spLocks noChangeShapeType="1"/>
            </p:cNvSpPr>
            <p:nvPr/>
          </p:nvSpPr>
          <p:spPr bwMode="auto">
            <a:xfrm rot="-5400000">
              <a:off x="3117123" y="2616532"/>
              <a:ext cx="0" cy="1126463"/>
            </a:xfrm>
            <a:prstGeom prst="line">
              <a:avLst/>
            </a:prstGeom>
            <a:noFill/>
            <a:ln w="19050">
              <a:solidFill>
                <a:srgbClr val="333399"/>
              </a:solidFill>
              <a:prstDash val="dash"/>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24628" name="Freeform 20"/>
            <p:cNvSpPr>
              <a:spLocks/>
            </p:cNvSpPr>
            <p:nvPr/>
          </p:nvSpPr>
          <p:spPr bwMode="auto">
            <a:xfrm>
              <a:off x="2947557" y="3396598"/>
              <a:ext cx="923076" cy="1437884"/>
            </a:xfrm>
            <a:custGeom>
              <a:avLst/>
              <a:gdLst>
                <a:gd name="T0" fmla="*/ 528 w 528"/>
                <a:gd name="T1" fmla="*/ 0 h 1192"/>
                <a:gd name="T2" fmla="*/ 528 w 528"/>
                <a:gd name="T3" fmla="*/ 124 h 1192"/>
                <a:gd name="T4" fmla="*/ 0 w 528"/>
                <a:gd name="T5" fmla="*/ 124 h 1192"/>
                <a:gd name="T6" fmla="*/ 0 w 528"/>
                <a:gd name="T7" fmla="*/ 1112 h 1192"/>
                <a:gd name="T8" fmla="*/ 472 w 528"/>
                <a:gd name="T9" fmla="*/ 1111 h 1192"/>
                <a:gd name="T10" fmla="*/ 473 w 528"/>
                <a:gd name="T11" fmla="*/ 1192 h 1192"/>
                <a:gd name="connsiteX0" fmla="*/ 10000 w 10000"/>
                <a:gd name="connsiteY0" fmla="*/ 0 h 10000"/>
                <a:gd name="connsiteX1" fmla="*/ 10000 w 10000"/>
                <a:gd name="connsiteY1" fmla="*/ 1040 h 10000"/>
                <a:gd name="connsiteX2" fmla="*/ 0 w 10000"/>
                <a:gd name="connsiteY2" fmla="*/ 1040 h 10000"/>
                <a:gd name="connsiteX3" fmla="*/ 0 w 10000"/>
                <a:gd name="connsiteY3" fmla="*/ 8170 h 10000"/>
                <a:gd name="connsiteX4" fmla="*/ 8939 w 10000"/>
                <a:gd name="connsiteY4" fmla="*/ 9320 h 10000"/>
                <a:gd name="connsiteX5" fmla="*/ 8958 w 10000"/>
                <a:gd name="connsiteY5" fmla="*/ 10000 h 10000"/>
                <a:gd name="connsiteX0" fmla="*/ 10000 w 10000"/>
                <a:gd name="connsiteY0" fmla="*/ 0 h 10000"/>
                <a:gd name="connsiteX1" fmla="*/ 10000 w 10000"/>
                <a:gd name="connsiteY1" fmla="*/ 1040 h 10000"/>
                <a:gd name="connsiteX2" fmla="*/ 0 w 10000"/>
                <a:gd name="connsiteY2" fmla="*/ 1040 h 10000"/>
                <a:gd name="connsiteX3" fmla="*/ 0 w 10000"/>
                <a:gd name="connsiteY3" fmla="*/ 8170 h 10000"/>
                <a:gd name="connsiteX4" fmla="*/ 8939 w 10000"/>
                <a:gd name="connsiteY4" fmla="*/ 8267 h 10000"/>
                <a:gd name="connsiteX5" fmla="*/ 8958 w 10000"/>
                <a:gd name="connsiteY5" fmla="*/ 10000 h 10000"/>
                <a:gd name="connsiteX0" fmla="*/ 10000 w 10287"/>
                <a:gd name="connsiteY0" fmla="*/ 0 h 10000"/>
                <a:gd name="connsiteX1" fmla="*/ 10287 w 10287"/>
                <a:gd name="connsiteY1" fmla="*/ 1777 h 10000"/>
                <a:gd name="connsiteX2" fmla="*/ 0 w 10287"/>
                <a:gd name="connsiteY2" fmla="*/ 1040 h 10000"/>
                <a:gd name="connsiteX3" fmla="*/ 0 w 10287"/>
                <a:gd name="connsiteY3" fmla="*/ 8170 h 10000"/>
                <a:gd name="connsiteX4" fmla="*/ 8939 w 10287"/>
                <a:gd name="connsiteY4" fmla="*/ 8267 h 10000"/>
                <a:gd name="connsiteX5" fmla="*/ 8958 w 10287"/>
                <a:gd name="connsiteY5" fmla="*/ 10000 h 10000"/>
                <a:gd name="connsiteX0" fmla="*/ 10000 w 10287"/>
                <a:gd name="connsiteY0" fmla="*/ 0 h 10000"/>
                <a:gd name="connsiteX1" fmla="*/ 10287 w 10287"/>
                <a:gd name="connsiteY1" fmla="*/ 1777 h 10000"/>
                <a:gd name="connsiteX2" fmla="*/ 143 w 10287"/>
                <a:gd name="connsiteY2" fmla="*/ 1777 h 10000"/>
                <a:gd name="connsiteX3" fmla="*/ 0 w 10287"/>
                <a:gd name="connsiteY3" fmla="*/ 8170 h 10000"/>
                <a:gd name="connsiteX4" fmla="*/ 8939 w 10287"/>
                <a:gd name="connsiteY4" fmla="*/ 8267 h 10000"/>
                <a:gd name="connsiteX5" fmla="*/ 8958 w 10287"/>
                <a:gd name="connsiteY5" fmla="*/ 10000 h 10000"/>
                <a:gd name="connsiteX0" fmla="*/ 10000 w 10287"/>
                <a:gd name="connsiteY0" fmla="*/ 0 h 10000"/>
                <a:gd name="connsiteX1" fmla="*/ 10287 w 10287"/>
                <a:gd name="connsiteY1" fmla="*/ 1777 h 10000"/>
                <a:gd name="connsiteX2" fmla="*/ 143 w 10287"/>
                <a:gd name="connsiteY2" fmla="*/ 1777 h 10000"/>
                <a:gd name="connsiteX3" fmla="*/ 0 w 10287"/>
                <a:gd name="connsiteY3" fmla="*/ 8170 h 10000"/>
                <a:gd name="connsiteX4" fmla="*/ 8939 w 10287"/>
                <a:gd name="connsiteY4" fmla="*/ 8267 h 10000"/>
                <a:gd name="connsiteX5" fmla="*/ 8958 w 10287"/>
                <a:gd name="connsiteY5" fmla="*/ 10000 h 10000"/>
                <a:gd name="connsiteX0" fmla="*/ 9862 w 10149"/>
                <a:gd name="connsiteY0" fmla="*/ 0 h 10000"/>
                <a:gd name="connsiteX1" fmla="*/ 10149 w 10149"/>
                <a:gd name="connsiteY1" fmla="*/ 1777 h 10000"/>
                <a:gd name="connsiteX2" fmla="*/ 5 w 10149"/>
                <a:gd name="connsiteY2" fmla="*/ 1777 h 10000"/>
                <a:gd name="connsiteX3" fmla="*/ 292 w 10149"/>
                <a:gd name="connsiteY3" fmla="*/ 8381 h 10000"/>
                <a:gd name="connsiteX4" fmla="*/ 8801 w 10149"/>
                <a:gd name="connsiteY4" fmla="*/ 8267 h 10000"/>
                <a:gd name="connsiteX5" fmla="*/ 8820 w 10149"/>
                <a:gd name="connsiteY5" fmla="*/ 10000 h 10000"/>
                <a:gd name="connsiteX0" fmla="*/ 9870 w 10157"/>
                <a:gd name="connsiteY0" fmla="*/ 0 h 10000"/>
                <a:gd name="connsiteX1" fmla="*/ 10157 w 10157"/>
                <a:gd name="connsiteY1" fmla="*/ 1777 h 10000"/>
                <a:gd name="connsiteX2" fmla="*/ 13 w 10157"/>
                <a:gd name="connsiteY2" fmla="*/ 1777 h 10000"/>
                <a:gd name="connsiteX3" fmla="*/ 13 w 10157"/>
                <a:gd name="connsiteY3" fmla="*/ 8381 h 10000"/>
                <a:gd name="connsiteX4" fmla="*/ 8809 w 10157"/>
                <a:gd name="connsiteY4" fmla="*/ 8267 h 10000"/>
                <a:gd name="connsiteX5" fmla="*/ 8828 w 10157"/>
                <a:gd name="connsiteY5" fmla="*/ 10000 h 10000"/>
                <a:gd name="connsiteX0" fmla="*/ 9870 w 9874"/>
                <a:gd name="connsiteY0" fmla="*/ 0 h 10000"/>
                <a:gd name="connsiteX1" fmla="*/ 8723 w 9874"/>
                <a:gd name="connsiteY1" fmla="*/ 1777 h 10000"/>
                <a:gd name="connsiteX2" fmla="*/ 13 w 9874"/>
                <a:gd name="connsiteY2" fmla="*/ 1777 h 10000"/>
                <a:gd name="connsiteX3" fmla="*/ 13 w 9874"/>
                <a:gd name="connsiteY3" fmla="*/ 8381 h 10000"/>
                <a:gd name="connsiteX4" fmla="*/ 8809 w 9874"/>
                <a:gd name="connsiteY4" fmla="*/ 8267 h 10000"/>
                <a:gd name="connsiteX5" fmla="*/ 8828 w 9874"/>
                <a:gd name="connsiteY5" fmla="*/ 10000 h 10000"/>
                <a:gd name="connsiteX0" fmla="*/ 9125 w 9137"/>
                <a:gd name="connsiteY0" fmla="*/ 0 h 10105"/>
                <a:gd name="connsiteX1" fmla="*/ 8834 w 9137"/>
                <a:gd name="connsiteY1" fmla="*/ 1882 h 10105"/>
                <a:gd name="connsiteX2" fmla="*/ 13 w 9137"/>
                <a:gd name="connsiteY2" fmla="*/ 1882 h 10105"/>
                <a:gd name="connsiteX3" fmla="*/ 13 w 9137"/>
                <a:gd name="connsiteY3" fmla="*/ 8486 h 10105"/>
                <a:gd name="connsiteX4" fmla="*/ 8921 w 9137"/>
                <a:gd name="connsiteY4" fmla="*/ 8372 h 10105"/>
                <a:gd name="connsiteX5" fmla="*/ 8941 w 9137"/>
                <a:gd name="connsiteY5" fmla="*/ 10105 h 10105"/>
                <a:gd name="connsiteX0" fmla="*/ 9510 w 9785"/>
                <a:gd name="connsiteY0" fmla="*/ 0 h 10000"/>
                <a:gd name="connsiteX1" fmla="*/ 9668 w 9785"/>
                <a:gd name="connsiteY1" fmla="*/ 1862 h 10000"/>
                <a:gd name="connsiteX2" fmla="*/ 14 w 9785"/>
                <a:gd name="connsiteY2" fmla="*/ 1862 h 10000"/>
                <a:gd name="connsiteX3" fmla="*/ 14 w 9785"/>
                <a:gd name="connsiteY3" fmla="*/ 8398 h 10000"/>
                <a:gd name="connsiteX4" fmla="*/ 9764 w 9785"/>
                <a:gd name="connsiteY4" fmla="*/ 8285 h 10000"/>
                <a:gd name="connsiteX5" fmla="*/ 9785 w 9785"/>
                <a:gd name="connsiteY5"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 h="10000">
                  <a:moveTo>
                    <a:pt x="9510" y="0"/>
                  </a:moveTo>
                  <a:cubicBezTo>
                    <a:pt x="9616" y="586"/>
                    <a:pt x="9562" y="1277"/>
                    <a:pt x="9668" y="1862"/>
                  </a:cubicBezTo>
                  <a:lnTo>
                    <a:pt x="14" y="1862"/>
                  </a:lnTo>
                  <a:cubicBezTo>
                    <a:pt x="-38" y="3971"/>
                    <a:pt x="68" y="6289"/>
                    <a:pt x="14" y="8398"/>
                  </a:cubicBezTo>
                  <a:lnTo>
                    <a:pt x="9764" y="8285"/>
                  </a:lnTo>
                  <a:cubicBezTo>
                    <a:pt x="9770" y="8510"/>
                    <a:pt x="9779" y="9775"/>
                    <a:pt x="9785" y="10000"/>
                  </a:cubicBezTo>
                </a:path>
              </a:pathLst>
            </a:custGeom>
            <a:noFill/>
            <a:ln w="19050" cap="flat" cmpd="sng">
              <a:solidFill>
                <a:srgbClr val="333399"/>
              </a:solidFill>
              <a:prstDash val="dash"/>
              <a:round/>
              <a:headEnd type="none" w="med" len="med"/>
              <a:tailEnd type="triangle" w="sm"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24630" name="Text Box 22"/>
            <p:cNvSpPr txBox="1">
              <a:spLocks noChangeArrowheads="1"/>
            </p:cNvSpPr>
            <p:nvPr/>
          </p:nvSpPr>
          <p:spPr bwMode="auto">
            <a:xfrm>
              <a:off x="3768063" y="1992314"/>
              <a:ext cx="171807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kumimoji="1" lang="zh-CN" altLang="en-US" sz="2000" b="1" dirty="0" smtClean="0">
                  <a:solidFill>
                    <a:srgbClr val="333399"/>
                  </a:solidFill>
                  <a:ea typeface="黑体" pitchFamily="2" charset="-122"/>
                </a:rPr>
                <a:t>互联网草案</a:t>
              </a:r>
              <a:endParaRPr kumimoji="1" lang="zh-CN" altLang="en-US" sz="2000" b="1" dirty="0">
                <a:solidFill>
                  <a:srgbClr val="333399"/>
                </a:solidFill>
                <a:ea typeface="黑体" pitchFamily="2" charset="-122"/>
              </a:endParaRPr>
            </a:p>
          </p:txBody>
        </p:sp>
        <p:sp>
          <p:nvSpPr>
            <p:cNvPr id="324631" name="Text Box 23"/>
            <p:cNvSpPr txBox="1">
              <a:spLocks noChangeArrowheads="1"/>
            </p:cNvSpPr>
            <p:nvPr/>
          </p:nvSpPr>
          <p:spPr bwMode="auto">
            <a:xfrm>
              <a:off x="3883289" y="2981326"/>
              <a:ext cx="139713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kumimoji="1" lang="zh-CN" altLang="en-US" sz="2000" b="1" dirty="0">
                  <a:solidFill>
                    <a:srgbClr val="333399"/>
                  </a:solidFill>
                  <a:ea typeface="黑体" pitchFamily="2" charset="-122"/>
                </a:rPr>
                <a:t>建议标准</a:t>
              </a:r>
            </a:p>
          </p:txBody>
        </p:sp>
        <p:sp>
          <p:nvSpPr>
            <p:cNvPr id="324633" name="Text Box 25"/>
            <p:cNvSpPr txBox="1">
              <a:spLocks noChangeArrowheads="1"/>
            </p:cNvSpPr>
            <p:nvPr/>
          </p:nvSpPr>
          <p:spPr bwMode="auto">
            <a:xfrm>
              <a:off x="3761184" y="3956596"/>
              <a:ext cx="1724951" cy="400110"/>
            </a:xfrm>
            <a:prstGeom prst="rect">
              <a:avLst/>
            </a:prstGeom>
            <a:solidFill>
              <a:srgbClr val="3333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kumimoji="1" lang="zh-CN" altLang="en-US" sz="2000" b="1" dirty="0" smtClean="0">
                  <a:solidFill>
                    <a:schemeClr val="accent2"/>
                  </a:solidFill>
                  <a:ea typeface="黑体" pitchFamily="2" charset="-122"/>
                </a:rPr>
                <a:t>互联网标准</a:t>
              </a:r>
              <a:endParaRPr kumimoji="1" lang="zh-CN" altLang="en-US" sz="2000" b="1" dirty="0">
                <a:solidFill>
                  <a:schemeClr val="accent2"/>
                </a:solidFill>
                <a:ea typeface="黑体" pitchFamily="2" charset="-122"/>
              </a:endParaRPr>
            </a:p>
          </p:txBody>
        </p:sp>
        <p:sp>
          <p:nvSpPr>
            <p:cNvPr id="324634" name="Text Box 26"/>
            <p:cNvSpPr txBox="1">
              <a:spLocks noChangeArrowheads="1"/>
            </p:cNvSpPr>
            <p:nvPr/>
          </p:nvSpPr>
          <p:spPr bwMode="auto">
            <a:xfrm>
              <a:off x="3726788" y="4893221"/>
              <a:ext cx="175934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kumimoji="1" lang="zh-CN" altLang="en-US" sz="2000" b="1" dirty="0">
                  <a:solidFill>
                    <a:srgbClr val="333399"/>
                  </a:solidFill>
                  <a:ea typeface="黑体" pitchFamily="2" charset="-122"/>
                </a:rPr>
                <a:t>历史的 </a:t>
              </a:r>
              <a:r>
                <a:rPr kumimoji="1" lang="en-US" altLang="zh-CN" sz="2000" b="1" dirty="0">
                  <a:solidFill>
                    <a:srgbClr val="333399"/>
                  </a:solidFill>
                  <a:ea typeface="黑体" pitchFamily="2" charset="-122"/>
                </a:rPr>
                <a:t>RFC</a:t>
              </a:r>
            </a:p>
          </p:txBody>
        </p:sp>
        <p:sp>
          <p:nvSpPr>
            <p:cNvPr id="324635" name="Text Box 27"/>
            <p:cNvSpPr txBox="1">
              <a:spLocks noChangeArrowheads="1"/>
            </p:cNvSpPr>
            <p:nvPr/>
          </p:nvSpPr>
          <p:spPr bwMode="auto">
            <a:xfrm>
              <a:off x="732630" y="2986089"/>
              <a:ext cx="1781705"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kumimoji="1" lang="zh-CN" altLang="en-US" sz="2000" b="1" dirty="0">
                  <a:solidFill>
                    <a:srgbClr val="333399"/>
                  </a:solidFill>
                  <a:ea typeface="黑体" pitchFamily="2" charset="-122"/>
                </a:rPr>
                <a:t>实验的 </a:t>
              </a:r>
              <a:r>
                <a:rPr kumimoji="1" lang="en-US" altLang="zh-CN" sz="2000" b="1" dirty="0">
                  <a:solidFill>
                    <a:srgbClr val="333399"/>
                  </a:solidFill>
                  <a:ea typeface="黑体" pitchFamily="2" charset="-122"/>
                </a:rPr>
                <a:t>RFC</a:t>
              </a:r>
            </a:p>
          </p:txBody>
        </p:sp>
        <p:sp>
          <p:nvSpPr>
            <p:cNvPr id="324636" name="Text Box 28"/>
            <p:cNvSpPr txBox="1">
              <a:spLocks noChangeArrowheads="1"/>
            </p:cNvSpPr>
            <p:nvPr/>
          </p:nvSpPr>
          <p:spPr bwMode="auto">
            <a:xfrm>
              <a:off x="6407944" y="3001964"/>
              <a:ext cx="221853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kumimoji="1" lang="zh-CN" altLang="en-US" sz="2000" b="1" dirty="0">
                  <a:solidFill>
                    <a:srgbClr val="333399"/>
                  </a:solidFill>
                  <a:ea typeface="黑体" pitchFamily="2" charset="-122"/>
                </a:rPr>
                <a:t>提供信息的 </a:t>
              </a:r>
              <a:r>
                <a:rPr kumimoji="1" lang="en-US" altLang="zh-CN" sz="2000" b="1" dirty="0">
                  <a:solidFill>
                    <a:srgbClr val="333399"/>
                  </a:solidFill>
                  <a:ea typeface="黑体" pitchFamily="2" charset="-122"/>
                </a:rPr>
                <a:t>RFC</a:t>
              </a:r>
            </a:p>
          </p:txBody>
        </p:sp>
        <p:sp>
          <p:nvSpPr>
            <p:cNvPr id="324637" name="Line 29"/>
            <p:cNvSpPr>
              <a:spLocks noChangeShapeType="1"/>
            </p:cNvSpPr>
            <p:nvPr/>
          </p:nvSpPr>
          <p:spPr bwMode="auto">
            <a:xfrm>
              <a:off x="428229" y="2709863"/>
              <a:ext cx="8485212" cy="0"/>
            </a:xfrm>
            <a:prstGeom prst="line">
              <a:avLst/>
            </a:prstGeom>
            <a:noFill/>
            <a:ln w="9525">
              <a:solidFill>
                <a:srgbClr val="333399"/>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24638" name="Line 30"/>
            <p:cNvSpPr>
              <a:spLocks noChangeShapeType="1"/>
            </p:cNvSpPr>
            <p:nvPr/>
          </p:nvSpPr>
          <p:spPr bwMode="auto">
            <a:xfrm>
              <a:off x="461466" y="5589241"/>
              <a:ext cx="8485212" cy="0"/>
            </a:xfrm>
            <a:prstGeom prst="line">
              <a:avLst/>
            </a:prstGeom>
            <a:noFill/>
            <a:ln w="9525">
              <a:solidFill>
                <a:srgbClr val="333399"/>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grpSp>
      <p:sp>
        <p:nvSpPr>
          <p:cNvPr id="2" name="矩形 1"/>
          <p:cNvSpPr/>
          <p:nvPr/>
        </p:nvSpPr>
        <p:spPr>
          <a:xfrm>
            <a:off x="344488" y="1178749"/>
            <a:ext cx="9477771" cy="1040285"/>
          </a:xfrm>
          <a:prstGeom prst="rect">
            <a:avLst/>
          </a:prstGeom>
          <a:solidFill>
            <a:srgbClr val="66FF66"/>
          </a:solidFill>
          <a:ln>
            <a:solidFill>
              <a:srgbClr val="000099"/>
            </a:solidFill>
          </a:ln>
        </p:spPr>
        <p:txBody>
          <a:bodyPr wrap="square">
            <a:spAutoFit/>
          </a:bodyPr>
          <a:lstStyle/>
          <a:p>
            <a:pPr>
              <a:lnSpc>
                <a:spcPct val="110000"/>
              </a:lnSpc>
            </a:pPr>
            <a:r>
              <a:rPr lang="zh-CN" altLang="zh-CN" sz="2800" b="1" dirty="0">
                <a:latin typeface="+mn-lt"/>
                <a:ea typeface="黑体" pitchFamily="2" charset="-122"/>
              </a:rPr>
              <a:t>除了建议标准和互联网标准这</a:t>
            </a:r>
            <a:r>
              <a:rPr lang="zh-CN" altLang="zh-CN" sz="2800" b="1" dirty="0" smtClean="0">
                <a:latin typeface="+mn-lt"/>
                <a:ea typeface="黑体" pitchFamily="2" charset="-122"/>
              </a:rPr>
              <a:t>两种</a:t>
            </a:r>
            <a:r>
              <a:rPr lang="en-US" altLang="zh-CN" sz="2800" b="1" dirty="0" smtClean="0">
                <a:latin typeface="+mn-lt"/>
                <a:ea typeface="黑体" pitchFamily="2" charset="-122"/>
              </a:rPr>
              <a:t> RFC </a:t>
            </a:r>
            <a:r>
              <a:rPr lang="zh-CN" altLang="zh-CN" sz="2800" b="1" dirty="0" smtClean="0">
                <a:latin typeface="+mn-lt"/>
                <a:ea typeface="黑体" pitchFamily="2" charset="-122"/>
              </a:rPr>
              <a:t>文档</a:t>
            </a:r>
            <a:r>
              <a:rPr lang="zh-CN" altLang="zh-CN" sz="2800" b="1" dirty="0">
                <a:latin typeface="+mn-lt"/>
                <a:ea typeface="黑体" pitchFamily="2" charset="-122"/>
              </a:rPr>
              <a:t>外，还有三</a:t>
            </a:r>
            <a:r>
              <a:rPr lang="zh-CN" altLang="zh-CN" sz="2800" b="1" dirty="0" smtClean="0">
                <a:latin typeface="+mn-lt"/>
                <a:ea typeface="黑体" pitchFamily="2" charset="-122"/>
              </a:rPr>
              <a:t>种</a:t>
            </a:r>
            <a:r>
              <a:rPr lang="en-US" altLang="zh-CN" sz="2800" b="1" dirty="0" smtClean="0">
                <a:latin typeface="+mn-lt"/>
                <a:ea typeface="黑体" pitchFamily="2" charset="-122"/>
              </a:rPr>
              <a:t> RFC </a:t>
            </a:r>
            <a:r>
              <a:rPr lang="zh-CN" altLang="zh-CN" sz="2800" b="1" dirty="0" smtClean="0">
                <a:latin typeface="+mn-lt"/>
                <a:ea typeface="黑体" pitchFamily="2" charset="-122"/>
              </a:rPr>
              <a:t>文档</a:t>
            </a:r>
            <a:r>
              <a:rPr lang="zh-CN" altLang="zh-CN" sz="2800" b="1" dirty="0">
                <a:latin typeface="+mn-lt"/>
                <a:ea typeface="黑体" pitchFamily="2" charset="-122"/>
              </a:rPr>
              <a:t>，即历史的、实验的和提供信息</a:t>
            </a:r>
            <a:r>
              <a:rPr lang="zh-CN" altLang="zh-CN" sz="2800" b="1" dirty="0" smtClean="0">
                <a:latin typeface="+mn-lt"/>
                <a:ea typeface="黑体" pitchFamily="2" charset="-122"/>
              </a:rPr>
              <a:t>的</a:t>
            </a:r>
            <a:r>
              <a:rPr lang="en-US" altLang="zh-CN" sz="2800" b="1" dirty="0" smtClean="0">
                <a:latin typeface="+mn-lt"/>
                <a:ea typeface="黑体" pitchFamily="2" charset="-122"/>
              </a:rPr>
              <a:t> RFC </a:t>
            </a:r>
            <a:r>
              <a:rPr lang="zh-CN" altLang="zh-CN" sz="2800" b="1" dirty="0" smtClean="0">
                <a:latin typeface="+mn-lt"/>
                <a:ea typeface="黑体" pitchFamily="2" charset="-122"/>
              </a:rPr>
              <a:t>文档</a:t>
            </a:r>
            <a:r>
              <a:rPr lang="zh-CN" altLang="en-US" sz="2800" b="1" dirty="0" smtClean="0">
                <a:latin typeface="+mn-lt"/>
                <a:ea typeface="黑体" pitchFamily="2" charset="-122"/>
              </a:rPr>
              <a:t>。</a:t>
            </a:r>
            <a:endParaRPr lang="zh-CN" altLang="en-US" sz="2800" b="1" dirty="0">
              <a:latin typeface="+mn-lt"/>
              <a:ea typeface="黑体" pitchFamily="2" charset="-122"/>
            </a:endParaRPr>
          </a:p>
        </p:txBody>
      </p:sp>
    </p:spTree>
    <p:extLst>
      <p:ext uri="{BB962C8B-B14F-4D97-AF65-F5344CB8AC3E}">
        <p14:creationId xmlns:p14="http://schemas.microsoft.com/office/powerpoint/2010/main" xmlns="" val="25100658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1.3  </a:t>
            </a:r>
            <a:r>
              <a:rPr lang="zh-CN" altLang="zh-CN" dirty="0" smtClean="0"/>
              <a:t>互联网</a:t>
            </a:r>
            <a:r>
              <a:rPr lang="zh-CN" altLang="en-US" dirty="0"/>
              <a:t>的</a:t>
            </a:r>
            <a:r>
              <a:rPr lang="zh-CN" altLang="en-US" dirty="0" smtClean="0"/>
              <a:t>组成</a:t>
            </a:r>
            <a:endParaRPr lang="zh-CN" altLang="en-US" dirty="0"/>
          </a:p>
        </p:txBody>
      </p:sp>
      <p:sp>
        <p:nvSpPr>
          <p:cNvPr id="3" name="内容占位符 2"/>
          <p:cNvSpPr>
            <a:spLocks noGrp="1"/>
          </p:cNvSpPr>
          <p:nvPr>
            <p:ph idx="1"/>
          </p:nvPr>
        </p:nvSpPr>
        <p:spPr/>
        <p:txBody>
          <a:bodyPr/>
          <a:lstStyle/>
          <a:p>
            <a:r>
              <a:rPr lang="en-US" altLang="zh-CN" dirty="0" smtClean="0"/>
              <a:t>1.3.1  </a:t>
            </a:r>
            <a:r>
              <a:rPr lang="zh-CN" altLang="zh-CN" dirty="0"/>
              <a:t>互联网的边缘部分</a:t>
            </a:r>
          </a:p>
          <a:p>
            <a:r>
              <a:rPr lang="en-US" altLang="zh-CN" dirty="0" smtClean="0"/>
              <a:t>1.3.2  </a:t>
            </a:r>
            <a:r>
              <a:rPr lang="zh-CN" altLang="zh-CN" dirty="0"/>
              <a:t>互联网的核心部分</a:t>
            </a:r>
          </a:p>
          <a:p>
            <a:endParaRPr lang="zh-CN" altLang="en-US" dirty="0"/>
          </a:p>
        </p:txBody>
      </p:sp>
    </p:spTree>
    <p:extLst>
      <p:ext uri="{BB962C8B-B14F-4D97-AF65-F5344CB8AC3E}">
        <p14:creationId xmlns:p14="http://schemas.microsoft.com/office/powerpoint/2010/main" xmlns="" val="29314839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p:txBody>
          <a:bodyPr/>
          <a:lstStyle/>
          <a:p>
            <a:r>
              <a:rPr lang="en-US" altLang="zh-CN" dirty="0"/>
              <a:t>1.3  </a:t>
            </a:r>
            <a:r>
              <a:rPr lang="zh-CN" altLang="zh-CN" dirty="0"/>
              <a:t>互联网</a:t>
            </a:r>
            <a:r>
              <a:rPr lang="zh-CN" altLang="en-US" dirty="0"/>
              <a:t>的组成</a:t>
            </a:r>
          </a:p>
        </p:txBody>
      </p:sp>
      <p:sp>
        <p:nvSpPr>
          <p:cNvPr id="326659" name="Rectangle 3"/>
          <p:cNvSpPr>
            <a:spLocks noGrp="1" noChangeArrowheads="1"/>
          </p:cNvSpPr>
          <p:nvPr>
            <p:ph idx="1"/>
          </p:nvPr>
        </p:nvSpPr>
        <p:spPr/>
        <p:txBody>
          <a:bodyPr/>
          <a:lstStyle/>
          <a:p>
            <a:pPr>
              <a:buFont typeface="Wingdings" pitchFamily="2" charset="2"/>
              <a:buNone/>
            </a:pPr>
            <a:r>
              <a:rPr lang="zh-CN" altLang="en-US" dirty="0" smtClean="0"/>
              <a:t>从互联网的</a:t>
            </a:r>
            <a:r>
              <a:rPr lang="zh-CN" altLang="en-US" dirty="0"/>
              <a:t>工作方式上看，可以划分</a:t>
            </a:r>
            <a:r>
              <a:rPr lang="zh-CN" altLang="en-US" dirty="0" smtClean="0"/>
              <a:t>为两</a:t>
            </a:r>
            <a:r>
              <a:rPr lang="zh-CN" altLang="en-US" dirty="0"/>
              <a:t>大块：</a:t>
            </a:r>
          </a:p>
          <a:p>
            <a:pPr>
              <a:buNone/>
            </a:pPr>
            <a:r>
              <a:rPr lang="en-US" altLang="zh-CN" dirty="0"/>
              <a:t>(1) </a:t>
            </a:r>
            <a:r>
              <a:rPr lang="zh-CN" altLang="en-US" dirty="0">
                <a:solidFill>
                  <a:srgbClr val="FF0000"/>
                </a:solidFill>
              </a:rPr>
              <a:t>边缘</a:t>
            </a:r>
            <a:r>
              <a:rPr lang="zh-CN" altLang="en-US" dirty="0" smtClean="0">
                <a:solidFill>
                  <a:srgbClr val="FF0000"/>
                </a:solidFill>
              </a:rPr>
              <a:t>部分：</a:t>
            </a:r>
            <a:r>
              <a:rPr lang="zh-CN" altLang="en-US" dirty="0" smtClean="0"/>
              <a:t> </a:t>
            </a:r>
            <a:r>
              <a:rPr lang="zh-CN" altLang="en-US" dirty="0"/>
              <a:t>由所有连接在互联网上的主机组成。这部分是用户直接使用的，用来进行通信（传送数据、音频或视频）和资源共享。</a:t>
            </a:r>
          </a:p>
          <a:p>
            <a:pPr>
              <a:buFont typeface="Wingdings" pitchFamily="2" charset="2"/>
              <a:buNone/>
            </a:pPr>
            <a:r>
              <a:rPr lang="en-US" altLang="zh-CN" dirty="0"/>
              <a:t>(2) </a:t>
            </a:r>
            <a:r>
              <a:rPr lang="zh-CN" altLang="en-US" dirty="0">
                <a:solidFill>
                  <a:srgbClr val="FF0000"/>
                </a:solidFill>
              </a:rPr>
              <a:t>核心</a:t>
            </a:r>
            <a:r>
              <a:rPr lang="zh-CN" altLang="en-US" dirty="0" smtClean="0">
                <a:solidFill>
                  <a:srgbClr val="FF0000"/>
                </a:solidFill>
              </a:rPr>
              <a:t>部分：</a:t>
            </a:r>
            <a:r>
              <a:rPr lang="zh-CN" altLang="en-US" dirty="0" smtClean="0"/>
              <a:t>由</a:t>
            </a:r>
            <a:r>
              <a:rPr lang="zh-CN" altLang="en-US" dirty="0"/>
              <a:t>大量网络和连接这些网络的路由器组成。这部分是为边缘部分提供服务的（提供连通性和交换）。</a:t>
            </a:r>
          </a:p>
        </p:txBody>
      </p:sp>
    </p:spTree>
    <p:extLst>
      <p:ext uri="{BB962C8B-B14F-4D97-AF65-F5344CB8AC3E}">
        <p14:creationId xmlns:p14="http://schemas.microsoft.com/office/powerpoint/2010/main" xmlns="" val="14651147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32519" y="1268760"/>
            <a:ext cx="8928993" cy="4536504"/>
            <a:chOff x="560511" y="1484784"/>
            <a:chExt cx="8928993" cy="4536504"/>
          </a:xfrm>
        </p:grpSpPr>
        <p:sp>
          <p:nvSpPr>
            <p:cNvPr id="328708" name="Oval 4"/>
            <p:cNvSpPr>
              <a:spLocks noChangeArrowheads="1"/>
            </p:cNvSpPr>
            <p:nvPr/>
          </p:nvSpPr>
          <p:spPr bwMode="auto">
            <a:xfrm>
              <a:off x="560511" y="1484784"/>
              <a:ext cx="8928993" cy="4536504"/>
            </a:xfrm>
            <a:prstGeom prst="ellipse">
              <a:avLst/>
            </a:prstGeom>
            <a:solidFill>
              <a:srgbClr val="99CCFF"/>
            </a:solidFill>
            <a:ln w="9525">
              <a:solidFill>
                <a:schemeClr val="tx1"/>
              </a:solidFill>
              <a:prstDash val="dash"/>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09" name="Oval 5"/>
            <p:cNvSpPr>
              <a:spLocks noChangeArrowheads="1"/>
            </p:cNvSpPr>
            <p:nvPr/>
          </p:nvSpPr>
          <p:spPr bwMode="auto">
            <a:xfrm>
              <a:off x="2000672" y="2569395"/>
              <a:ext cx="6264696" cy="2416968"/>
            </a:xfrm>
            <a:prstGeom prst="ellipse">
              <a:avLst/>
            </a:prstGeom>
            <a:solidFill>
              <a:schemeClr val="bg1"/>
            </a:solidFill>
            <a:ln w="9525">
              <a:solidFill>
                <a:schemeClr val="tx1"/>
              </a:solidFill>
              <a:prstDash val="dash"/>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pic>
          <p:nvPicPr>
            <p:cNvPr id="328710" name="Picture 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58649" y="2517801"/>
              <a:ext cx="507338"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28711" name="Picture 7"/>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99078" y="3203600"/>
              <a:ext cx="536575" cy="347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grpSp>
          <p:nvGrpSpPr>
            <p:cNvPr id="328712" name="Group 8"/>
            <p:cNvGrpSpPr>
              <a:grpSpLocks/>
            </p:cNvGrpSpPr>
            <p:nvPr/>
          </p:nvGrpSpPr>
          <p:grpSpPr bwMode="auto">
            <a:xfrm rot="-448665">
              <a:off x="2355844" y="3421516"/>
              <a:ext cx="1056180" cy="583958"/>
              <a:chOff x="2949" y="196"/>
              <a:chExt cx="941" cy="598"/>
            </a:xfrm>
          </p:grpSpPr>
          <p:sp>
            <p:nvSpPr>
              <p:cNvPr id="328713" name="Oval 9"/>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14" name="Oval 10"/>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15" name="Oval 11"/>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16" name="Oval 12"/>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17" name="Oval 13"/>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18" name="Oval 14"/>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19" name="Oval 15"/>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20" name="Oval 16"/>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21" name="Freeform 1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28722" name="Freeform 1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28723" name="Freeform 1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grpSp>
        <p:grpSp>
          <p:nvGrpSpPr>
            <p:cNvPr id="328724" name="Group 20"/>
            <p:cNvGrpSpPr>
              <a:grpSpLocks/>
            </p:cNvGrpSpPr>
            <p:nvPr/>
          </p:nvGrpSpPr>
          <p:grpSpPr bwMode="auto">
            <a:xfrm rot="-448665">
              <a:off x="7012926" y="3365998"/>
              <a:ext cx="1083171" cy="654849"/>
              <a:chOff x="2949" y="196"/>
              <a:chExt cx="941" cy="598"/>
            </a:xfrm>
          </p:grpSpPr>
          <p:sp>
            <p:nvSpPr>
              <p:cNvPr id="328725" name="Oval 21"/>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26" name="Oval 22"/>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27" name="Oval 23"/>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28" name="Oval 24"/>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29" name="Oval 25"/>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30" name="Oval 26"/>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31" name="Oval 27"/>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32" name="Oval 28"/>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33" name="Freeform 29"/>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28734" name="Freeform 30"/>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28735" name="Freeform 31"/>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grpSp>
        <p:grpSp>
          <p:nvGrpSpPr>
            <p:cNvPr id="328736" name="Group 32"/>
            <p:cNvGrpSpPr>
              <a:grpSpLocks/>
            </p:cNvGrpSpPr>
            <p:nvPr/>
          </p:nvGrpSpPr>
          <p:grpSpPr bwMode="auto">
            <a:xfrm rot="-448665">
              <a:off x="3879465" y="4175623"/>
              <a:ext cx="1083171" cy="654849"/>
              <a:chOff x="2949" y="196"/>
              <a:chExt cx="941" cy="598"/>
            </a:xfrm>
          </p:grpSpPr>
          <p:sp>
            <p:nvSpPr>
              <p:cNvPr id="328737" name="Oval 33"/>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38" name="Oval 34"/>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39" name="Oval 35"/>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40" name="Oval 36"/>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41" name="Oval 37"/>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42" name="Oval 38"/>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43" name="Oval 39"/>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44" name="Oval 40"/>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45" name="Freeform 41"/>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28746" name="Freeform 42"/>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28747" name="Freeform 43"/>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grpSp>
        <p:grpSp>
          <p:nvGrpSpPr>
            <p:cNvPr id="328748" name="Group 44"/>
            <p:cNvGrpSpPr>
              <a:grpSpLocks/>
            </p:cNvGrpSpPr>
            <p:nvPr/>
          </p:nvGrpSpPr>
          <p:grpSpPr bwMode="auto">
            <a:xfrm rot="-448665">
              <a:off x="5881305" y="4175666"/>
              <a:ext cx="1080797" cy="654849"/>
              <a:chOff x="2949" y="196"/>
              <a:chExt cx="941" cy="598"/>
            </a:xfrm>
          </p:grpSpPr>
          <p:sp>
            <p:nvSpPr>
              <p:cNvPr id="328749" name="Oval 45"/>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50" name="Oval 46"/>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51" name="Oval 47"/>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52" name="Oval 48"/>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53" name="Oval 49"/>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54" name="Oval 50"/>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55" name="Oval 51"/>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56" name="Oval 52"/>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57" name="Freeform 53"/>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28758" name="Freeform 54"/>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28759" name="Freeform 55"/>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grpSp>
        <p:grpSp>
          <p:nvGrpSpPr>
            <p:cNvPr id="328760" name="Group 56"/>
            <p:cNvGrpSpPr>
              <a:grpSpLocks/>
            </p:cNvGrpSpPr>
            <p:nvPr/>
          </p:nvGrpSpPr>
          <p:grpSpPr bwMode="auto">
            <a:xfrm rot="-448665">
              <a:off x="4749647" y="2881856"/>
              <a:ext cx="1080797" cy="652715"/>
              <a:chOff x="2949" y="196"/>
              <a:chExt cx="941" cy="598"/>
            </a:xfrm>
          </p:grpSpPr>
          <p:sp>
            <p:nvSpPr>
              <p:cNvPr id="328761" name="Oval 57"/>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62" name="Oval 58"/>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63" name="Oval 59"/>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64" name="Oval 60"/>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65" name="Oval 61"/>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66" name="Oval 62"/>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67" name="Oval 63"/>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68" name="Oval 64"/>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28769" name="Freeform 65"/>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28770" name="Freeform 66"/>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28771" name="Freeform 67"/>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grpSp>
        <p:pic>
          <p:nvPicPr>
            <p:cNvPr id="328772" name="Picture 68"/>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50212" y="4035450"/>
              <a:ext cx="534856" cy="347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pic>
          <p:nvPicPr>
            <p:cNvPr id="328773" name="Picture 69"/>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153770" y="4357713"/>
              <a:ext cx="534855" cy="347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pic>
          <p:nvPicPr>
            <p:cNvPr id="328774" name="Picture 70"/>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993947" y="4010050"/>
              <a:ext cx="534855" cy="347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pic>
          <p:nvPicPr>
            <p:cNvPr id="328775" name="Picture 71"/>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11694" y="3040088"/>
              <a:ext cx="534856" cy="347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pic>
          <p:nvPicPr>
            <p:cNvPr id="328776" name="Picture 72"/>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16764" y="4600601"/>
              <a:ext cx="505619" cy="465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28777" name="Picture 7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58957" y="3487762"/>
              <a:ext cx="507338"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28778" name="Picture 7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30522" y="2336826"/>
              <a:ext cx="507338" cy="465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28779" name="Picture 7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86491" y="5107012"/>
              <a:ext cx="505619"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28780" name="Picture 7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06047" y="4519638"/>
              <a:ext cx="507338"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28781" name="Picture 7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03912" y="3327426"/>
              <a:ext cx="505619" cy="465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28782" name="Text Box 78"/>
            <p:cNvSpPr txBox="1">
              <a:spLocks noChangeArrowheads="1"/>
            </p:cNvSpPr>
            <p:nvPr/>
          </p:nvSpPr>
          <p:spPr bwMode="auto">
            <a:xfrm>
              <a:off x="3818290" y="3615407"/>
              <a:ext cx="2646878" cy="461665"/>
            </a:xfrm>
            <a:prstGeom prst="rect">
              <a:avLst/>
            </a:prstGeom>
            <a:solidFill>
              <a:srgbClr val="FFFF00"/>
            </a:solidFill>
            <a:ln w="9525">
              <a:solidFill>
                <a:schemeClr val="tx1"/>
              </a:solidFill>
              <a:miter lim="800000"/>
              <a:headEnd/>
              <a:tailEnd/>
            </a:ln>
            <a:effectLst/>
            <a:extLst/>
          </p:spPr>
          <p:txBody>
            <a:bodyPr wrap="none">
              <a:spAutoFit/>
            </a:bodyPr>
            <a:lstStyle>
              <a:defPPr>
                <a:defRPr lang="en-US"/>
              </a:defPPr>
              <a:lvl1pPr>
                <a:defRPr sz="2400">
                  <a:solidFill>
                    <a:srgbClr val="333399"/>
                  </a:solidFill>
                  <a:ea typeface="黑体" pitchFamily="2" charset="-122"/>
                </a:defRPr>
              </a:lvl1pPr>
            </a:lstStyle>
            <a:p>
              <a:r>
                <a:rPr lang="zh-CN" altLang="en-US" dirty="0"/>
                <a:t>互联网的核心部分</a:t>
              </a:r>
            </a:p>
          </p:txBody>
        </p:sp>
        <p:sp>
          <p:nvSpPr>
            <p:cNvPr id="328783" name="Text Box 79"/>
            <p:cNvSpPr txBox="1">
              <a:spLocks noChangeArrowheads="1"/>
            </p:cNvSpPr>
            <p:nvPr/>
          </p:nvSpPr>
          <p:spPr bwMode="auto">
            <a:xfrm>
              <a:off x="3818290" y="1844824"/>
              <a:ext cx="2646878" cy="461665"/>
            </a:xfrm>
            <a:prstGeom prst="rect">
              <a:avLst/>
            </a:prstGeom>
            <a:solidFill>
              <a:srgbClr val="FFFF00"/>
            </a:solidFill>
            <a:ln w="9525">
              <a:solidFill>
                <a:schemeClr val="tx1"/>
              </a:solidFill>
              <a:miter lim="800000"/>
              <a:headEnd/>
              <a:tailEnd/>
            </a:ln>
            <a:effectLst/>
            <a:extLst/>
          </p:spPr>
          <p:txBody>
            <a:bodyPr wrap="none">
              <a:spAutoFit/>
            </a:bodyPr>
            <a:lstStyle/>
            <a:p>
              <a:r>
                <a:rPr lang="zh-CN" altLang="en-US" sz="2400" dirty="0" smtClean="0">
                  <a:solidFill>
                    <a:srgbClr val="333399"/>
                  </a:solidFill>
                  <a:ea typeface="黑体" pitchFamily="2" charset="-122"/>
                </a:rPr>
                <a:t>互联网的</a:t>
              </a:r>
              <a:r>
                <a:rPr lang="zh-CN" altLang="en-US" sz="2400" dirty="0">
                  <a:solidFill>
                    <a:srgbClr val="333399"/>
                  </a:solidFill>
                  <a:ea typeface="黑体" pitchFamily="2" charset="-122"/>
                </a:rPr>
                <a:t>边缘部分</a:t>
              </a:r>
            </a:p>
          </p:txBody>
        </p:sp>
        <p:sp>
          <p:nvSpPr>
            <p:cNvPr id="328784" name="Text Box 80"/>
            <p:cNvSpPr txBox="1">
              <a:spLocks noChangeArrowheads="1"/>
            </p:cNvSpPr>
            <p:nvPr/>
          </p:nvSpPr>
          <p:spPr bwMode="auto">
            <a:xfrm>
              <a:off x="1712640" y="2132856"/>
              <a:ext cx="80021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400" dirty="0">
                  <a:solidFill>
                    <a:srgbClr val="333399"/>
                  </a:solidFill>
                  <a:ea typeface="黑体" pitchFamily="2" charset="-122"/>
                </a:rPr>
                <a:t>主机</a:t>
              </a:r>
            </a:p>
          </p:txBody>
        </p:sp>
        <p:sp>
          <p:nvSpPr>
            <p:cNvPr id="328785" name="Text Box 81"/>
            <p:cNvSpPr txBox="1">
              <a:spLocks noChangeArrowheads="1"/>
            </p:cNvSpPr>
            <p:nvPr/>
          </p:nvSpPr>
          <p:spPr bwMode="auto">
            <a:xfrm>
              <a:off x="2496597" y="3039343"/>
              <a:ext cx="80021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400" dirty="0">
                  <a:solidFill>
                    <a:srgbClr val="333399"/>
                  </a:solidFill>
                  <a:ea typeface="黑体" pitchFamily="2" charset="-122"/>
                </a:rPr>
                <a:t>网络</a:t>
              </a:r>
            </a:p>
          </p:txBody>
        </p:sp>
        <p:sp>
          <p:nvSpPr>
            <p:cNvPr id="328786" name="Text Box 82"/>
            <p:cNvSpPr txBox="1">
              <a:spLocks noChangeArrowheads="1"/>
            </p:cNvSpPr>
            <p:nvPr/>
          </p:nvSpPr>
          <p:spPr bwMode="auto">
            <a:xfrm>
              <a:off x="3296816" y="2823319"/>
              <a:ext cx="1107996"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400" dirty="0">
                  <a:solidFill>
                    <a:srgbClr val="333399"/>
                  </a:solidFill>
                  <a:ea typeface="黑体" pitchFamily="2" charset="-122"/>
                </a:rPr>
                <a:t>路由器</a:t>
              </a:r>
            </a:p>
          </p:txBody>
        </p:sp>
      </p:grpSp>
      <p:sp>
        <p:nvSpPr>
          <p:cNvPr id="3" name="标题 2"/>
          <p:cNvSpPr>
            <a:spLocks noGrp="1"/>
          </p:cNvSpPr>
          <p:nvPr>
            <p:ph type="title"/>
          </p:nvPr>
        </p:nvSpPr>
        <p:spPr/>
        <p:txBody>
          <a:bodyPr/>
          <a:lstStyle/>
          <a:p>
            <a:pPr algn="ctr"/>
            <a:r>
              <a:rPr lang="zh-CN" altLang="en-US" dirty="0"/>
              <a:t>互联网的边缘部分与核心</a:t>
            </a:r>
            <a:r>
              <a:rPr lang="zh-CN" altLang="en-US" dirty="0" smtClean="0"/>
              <a:t>部分</a:t>
            </a:r>
            <a:endParaRPr lang="zh-CN" altLang="en-US" dirty="0"/>
          </a:p>
        </p:txBody>
      </p:sp>
      <p:sp>
        <p:nvSpPr>
          <p:cNvPr id="6" name="矩形 5"/>
          <p:cNvSpPr/>
          <p:nvPr/>
        </p:nvSpPr>
        <p:spPr>
          <a:xfrm>
            <a:off x="2701787" y="5919663"/>
            <a:ext cx="5131533" cy="461665"/>
          </a:xfrm>
          <a:prstGeom prst="rect">
            <a:avLst/>
          </a:prstGeom>
        </p:spPr>
        <p:txBody>
          <a:bodyPr wrap="square">
            <a:spAutoFit/>
          </a:bodyPr>
          <a:lstStyle/>
          <a:p>
            <a:pPr algn="ctr"/>
            <a:r>
              <a:rPr lang="zh-CN" altLang="zh-CN" sz="2400" b="1" dirty="0" smtClean="0">
                <a:latin typeface="+mn-lt"/>
                <a:ea typeface="黑体" pitchFamily="2" charset="-122"/>
              </a:rPr>
              <a:t>互联网</a:t>
            </a:r>
            <a:r>
              <a:rPr lang="zh-CN" altLang="zh-CN" sz="2400" b="1" dirty="0">
                <a:latin typeface="+mn-lt"/>
                <a:ea typeface="黑体" pitchFamily="2" charset="-122"/>
              </a:rPr>
              <a:t>的边缘部分与核心部分</a:t>
            </a:r>
            <a:endParaRPr lang="zh-CN" altLang="en-US" sz="2400" b="1" dirty="0">
              <a:latin typeface="+mn-lt"/>
              <a:ea typeface="黑体" pitchFamily="2" charset="-122"/>
            </a:endParaRPr>
          </a:p>
        </p:txBody>
      </p:sp>
    </p:spTree>
    <p:extLst>
      <p:ext uri="{BB962C8B-B14F-4D97-AF65-F5344CB8AC3E}">
        <p14:creationId xmlns:p14="http://schemas.microsoft.com/office/powerpoint/2010/main" xmlns="" val="11277664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p:txBody>
          <a:bodyPr/>
          <a:lstStyle/>
          <a:p>
            <a:r>
              <a:rPr lang="en-US" altLang="zh-CN" dirty="0" smtClean="0"/>
              <a:t>1.3.1  </a:t>
            </a:r>
            <a:r>
              <a:rPr lang="zh-CN" altLang="en-US" dirty="0" smtClean="0"/>
              <a:t>互联网</a:t>
            </a:r>
            <a:r>
              <a:rPr lang="zh-CN" altLang="en-US" dirty="0"/>
              <a:t>的边缘部分</a:t>
            </a:r>
          </a:p>
        </p:txBody>
      </p:sp>
      <p:sp>
        <p:nvSpPr>
          <p:cNvPr id="330755" name="Rectangle 3"/>
          <p:cNvSpPr>
            <a:spLocks noGrp="1" noChangeArrowheads="1"/>
          </p:cNvSpPr>
          <p:nvPr>
            <p:ph idx="1"/>
          </p:nvPr>
        </p:nvSpPr>
        <p:spPr/>
        <p:txBody>
          <a:bodyPr/>
          <a:lstStyle/>
          <a:p>
            <a:r>
              <a:rPr lang="zh-CN" altLang="en-US" dirty="0"/>
              <a:t>处在互联网边缘的部分就是连接在互联网上的所有的主机。这些主机又称为</a:t>
            </a:r>
            <a:r>
              <a:rPr lang="zh-CN" altLang="en-US" dirty="0" smtClean="0">
                <a:solidFill>
                  <a:srgbClr val="FF0000"/>
                </a:solidFill>
              </a:rPr>
              <a:t>端系统 </a:t>
            </a:r>
            <a:r>
              <a:rPr lang="en-US" altLang="zh-CN" dirty="0" smtClean="0"/>
              <a:t>(</a:t>
            </a:r>
            <a:r>
              <a:rPr lang="en-US" altLang="zh-CN" dirty="0"/>
              <a:t>end system)</a:t>
            </a:r>
            <a:r>
              <a:rPr lang="zh-CN" altLang="en-US" dirty="0"/>
              <a:t>。</a:t>
            </a:r>
          </a:p>
          <a:p>
            <a:r>
              <a:rPr lang="zh-CN" altLang="zh-CN" dirty="0">
                <a:solidFill>
                  <a:srgbClr val="FF0000"/>
                </a:solidFill>
              </a:rPr>
              <a:t>端系统在功能上可能有很大的</a:t>
            </a:r>
            <a:r>
              <a:rPr lang="zh-CN" altLang="zh-CN" dirty="0" smtClean="0">
                <a:solidFill>
                  <a:srgbClr val="FF0000"/>
                </a:solidFill>
              </a:rPr>
              <a:t>差别</a:t>
            </a:r>
            <a:endParaRPr lang="en-US" altLang="zh-CN" dirty="0" smtClean="0">
              <a:solidFill>
                <a:srgbClr val="FF0000"/>
              </a:solidFill>
            </a:endParaRPr>
          </a:p>
          <a:p>
            <a:pPr lvl="1"/>
            <a:r>
              <a:rPr lang="zh-CN" altLang="zh-CN" dirty="0" smtClean="0"/>
              <a:t>小</a:t>
            </a:r>
            <a:r>
              <a:rPr lang="zh-CN" altLang="zh-CN" dirty="0"/>
              <a:t>的端系统可以是一台普通</a:t>
            </a:r>
            <a:r>
              <a:rPr lang="zh-CN" altLang="zh-CN" dirty="0" smtClean="0"/>
              <a:t>个人电脑</a:t>
            </a:r>
            <a:r>
              <a:rPr lang="zh-CN" altLang="en-US" dirty="0" smtClean="0"/>
              <a:t>，</a:t>
            </a:r>
            <a:r>
              <a:rPr lang="zh-CN" altLang="zh-CN" dirty="0" smtClean="0"/>
              <a:t>具有</a:t>
            </a:r>
            <a:r>
              <a:rPr lang="zh-CN" altLang="zh-CN" dirty="0"/>
              <a:t>上网功能的智能手机，甚至是一个很小的网络</a:t>
            </a:r>
            <a:r>
              <a:rPr lang="zh-CN" altLang="zh-CN" dirty="0" smtClean="0"/>
              <a:t>摄像头</a:t>
            </a:r>
            <a:r>
              <a:rPr lang="zh-CN" altLang="en-US" dirty="0" smtClean="0"/>
              <a:t>。</a:t>
            </a:r>
            <a:endParaRPr lang="en-US" altLang="zh-CN" dirty="0" smtClean="0"/>
          </a:p>
          <a:p>
            <a:pPr lvl="1"/>
            <a:r>
              <a:rPr lang="zh-CN" altLang="zh-CN" dirty="0" smtClean="0"/>
              <a:t>大</a:t>
            </a:r>
            <a:r>
              <a:rPr lang="zh-CN" altLang="zh-CN" dirty="0"/>
              <a:t>的端系统则可以是一台非常昂贵的大型计算机</a:t>
            </a:r>
            <a:r>
              <a:rPr lang="zh-CN" altLang="zh-CN" dirty="0" smtClean="0"/>
              <a:t>。</a:t>
            </a:r>
            <a:endParaRPr lang="en-US" altLang="zh-CN" dirty="0" smtClean="0"/>
          </a:p>
          <a:p>
            <a:pPr lvl="1"/>
            <a:r>
              <a:rPr lang="zh-CN" altLang="zh-CN" dirty="0" smtClean="0"/>
              <a:t>端系统</a:t>
            </a:r>
            <a:r>
              <a:rPr lang="zh-CN" altLang="zh-CN" dirty="0"/>
              <a:t>的拥有者可以是个人，也可以是单位（如学校、企业、政府机关等），当然也可以是</a:t>
            </a:r>
            <a:r>
              <a:rPr lang="zh-CN" altLang="zh-CN" dirty="0" smtClean="0"/>
              <a:t>某个</a:t>
            </a:r>
            <a:r>
              <a:rPr lang="en-US" altLang="zh-CN" dirty="0" smtClean="0"/>
              <a:t> ISP</a:t>
            </a:r>
            <a:r>
              <a:rPr lang="zh-CN" altLang="en-US" dirty="0" smtClean="0"/>
              <a:t>。</a:t>
            </a:r>
            <a:endParaRPr lang="zh-CN" altLang="en-US" dirty="0"/>
          </a:p>
        </p:txBody>
      </p:sp>
    </p:spTree>
    <p:extLst>
      <p:ext uri="{BB962C8B-B14F-4D97-AF65-F5344CB8AC3E}">
        <p14:creationId xmlns:p14="http://schemas.microsoft.com/office/powerpoint/2010/main" xmlns="" val="23889902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p:txBody>
          <a:bodyPr/>
          <a:lstStyle/>
          <a:p>
            <a:pPr algn="ctr"/>
            <a:r>
              <a:rPr lang="zh-CN" altLang="en-US" dirty="0" smtClean="0"/>
              <a:t>端系统之间通信的含义</a:t>
            </a:r>
            <a:endParaRPr lang="zh-CN" altLang="en-US" dirty="0"/>
          </a:p>
        </p:txBody>
      </p:sp>
      <p:sp>
        <p:nvSpPr>
          <p:cNvPr id="330755" name="Rectangle 3"/>
          <p:cNvSpPr>
            <a:spLocks noGrp="1" noChangeArrowheads="1"/>
          </p:cNvSpPr>
          <p:nvPr>
            <p:ph idx="1"/>
          </p:nvPr>
        </p:nvSpPr>
        <p:spPr/>
        <p:txBody>
          <a:bodyPr/>
          <a:lstStyle/>
          <a:p>
            <a:r>
              <a:rPr lang="zh-CN" altLang="en-US" dirty="0" smtClean="0"/>
              <a:t> </a:t>
            </a:r>
            <a:r>
              <a:rPr lang="zh-CN" altLang="en-US" dirty="0"/>
              <a:t>“主机 </a:t>
            </a:r>
            <a:r>
              <a:rPr lang="en-US" altLang="zh-CN" dirty="0"/>
              <a:t>A </a:t>
            </a:r>
            <a:r>
              <a:rPr lang="zh-CN" altLang="en-US" dirty="0"/>
              <a:t>和主机 </a:t>
            </a:r>
            <a:r>
              <a:rPr lang="en-US" altLang="zh-CN" dirty="0"/>
              <a:t>B </a:t>
            </a:r>
            <a:r>
              <a:rPr lang="zh-CN" altLang="en-US" dirty="0"/>
              <a:t>进行通信</a:t>
            </a:r>
            <a:r>
              <a:rPr lang="zh-CN" altLang="en-US" dirty="0" smtClean="0"/>
              <a:t>”实际上</a:t>
            </a:r>
            <a:r>
              <a:rPr lang="zh-CN" altLang="en-US" dirty="0"/>
              <a:t>是指：</a:t>
            </a:r>
            <a:r>
              <a:rPr lang="zh-CN" altLang="en-US" dirty="0">
                <a:solidFill>
                  <a:srgbClr val="FF0000"/>
                </a:solidFill>
              </a:rPr>
              <a:t>“运行在主机 </a:t>
            </a:r>
            <a:r>
              <a:rPr lang="en-US" altLang="zh-CN" dirty="0">
                <a:solidFill>
                  <a:srgbClr val="FF0000"/>
                </a:solidFill>
              </a:rPr>
              <a:t>A </a:t>
            </a:r>
            <a:r>
              <a:rPr lang="zh-CN" altLang="en-US" dirty="0">
                <a:solidFill>
                  <a:srgbClr val="FF0000"/>
                </a:solidFill>
              </a:rPr>
              <a:t>上的某个程序和运行在主机 </a:t>
            </a:r>
            <a:r>
              <a:rPr lang="en-US" altLang="zh-CN" dirty="0">
                <a:solidFill>
                  <a:srgbClr val="FF0000"/>
                </a:solidFill>
              </a:rPr>
              <a:t>B </a:t>
            </a:r>
            <a:r>
              <a:rPr lang="zh-CN" altLang="en-US" dirty="0">
                <a:solidFill>
                  <a:srgbClr val="FF0000"/>
                </a:solidFill>
              </a:rPr>
              <a:t>上的另一个程序进行通信”</a:t>
            </a:r>
            <a:r>
              <a:rPr lang="zh-CN" altLang="en-US" dirty="0" smtClean="0"/>
              <a:t>。</a:t>
            </a:r>
            <a:endParaRPr lang="zh-CN" altLang="en-US" dirty="0"/>
          </a:p>
        </p:txBody>
      </p:sp>
      <p:sp>
        <p:nvSpPr>
          <p:cNvPr id="2" name="矩形 1"/>
          <p:cNvSpPr/>
          <p:nvPr/>
        </p:nvSpPr>
        <p:spPr>
          <a:xfrm>
            <a:off x="992560" y="2924944"/>
            <a:ext cx="8208912" cy="1569660"/>
          </a:xfrm>
          <a:prstGeom prst="rect">
            <a:avLst/>
          </a:prstGeom>
          <a:solidFill>
            <a:srgbClr val="000099"/>
          </a:solidFill>
        </p:spPr>
        <p:txBody>
          <a:bodyPr wrap="square">
            <a:spAutoFit/>
          </a:bodyPr>
          <a:lstStyle/>
          <a:p>
            <a:r>
              <a:rPr lang="zh-CN" altLang="en-US" sz="3200" b="1" dirty="0">
                <a:solidFill>
                  <a:schemeClr val="bg1"/>
                </a:solidFill>
                <a:latin typeface="+mn-lt"/>
                <a:ea typeface="黑体" pitchFamily="2" charset="-122"/>
              </a:rPr>
              <a:t>即“主机 </a:t>
            </a:r>
            <a:r>
              <a:rPr lang="en-US" altLang="zh-CN" sz="3200" b="1" dirty="0">
                <a:solidFill>
                  <a:schemeClr val="bg1"/>
                </a:solidFill>
                <a:latin typeface="+mn-lt"/>
                <a:ea typeface="黑体" pitchFamily="2" charset="-122"/>
              </a:rPr>
              <a:t>A </a:t>
            </a:r>
            <a:r>
              <a:rPr lang="zh-CN" altLang="en-US" sz="3200" b="1" dirty="0">
                <a:solidFill>
                  <a:schemeClr val="bg1"/>
                </a:solidFill>
                <a:latin typeface="+mn-lt"/>
                <a:ea typeface="黑体" pitchFamily="2" charset="-122"/>
              </a:rPr>
              <a:t>的某个进程和主机 </a:t>
            </a:r>
            <a:r>
              <a:rPr lang="en-US" altLang="zh-CN" sz="3200" b="1" dirty="0">
                <a:solidFill>
                  <a:schemeClr val="bg1"/>
                </a:solidFill>
                <a:latin typeface="+mn-lt"/>
                <a:ea typeface="黑体" pitchFamily="2" charset="-122"/>
              </a:rPr>
              <a:t>B </a:t>
            </a:r>
            <a:r>
              <a:rPr lang="zh-CN" altLang="en-US" sz="3200" b="1" dirty="0">
                <a:solidFill>
                  <a:schemeClr val="bg1"/>
                </a:solidFill>
                <a:latin typeface="+mn-lt"/>
                <a:ea typeface="黑体" pitchFamily="2" charset="-122"/>
              </a:rPr>
              <a:t>上的另一个进程进行通信”</a:t>
            </a:r>
            <a:r>
              <a:rPr lang="zh-CN" altLang="en-US" sz="3200" b="1" dirty="0" smtClean="0">
                <a:solidFill>
                  <a:schemeClr val="bg1"/>
                </a:solidFill>
                <a:latin typeface="+mn-lt"/>
                <a:ea typeface="黑体" pitchFamily="2" charset="-122"/>
              </a:rPr>
              <a:t>。</a:t>
            </a:r>
            <a:endParaRPr lang="en-US" altLang="zh-CN" sz="3200" b="1" dirty="0" smtClean="0">
              <a:solidFill>
                <a:schemeClr val="bg1"/>
              </a:solidFill>
              <a:latin typeface="+mn-lt"/>
              <a:ea typeface="黑体" pitchFamily="2" charset="-122"/>
            </a:endParaRPr>
          </a:p>
          <a:p>
            <a:r>
              <a:rPr lang="zh-CN" altLang="en-US" sz="3200" b="1" dirty="0" smtClean="0">
                <a:solidFill>
                  <a:schemeClr val="bg1"/>
                </a:solidFill>
                <a:latin typeface="+mn-lt"/>
                <a:ea typeface="黑体" pitchFamily="2" charset="-122"/>
              </a:rPr>
              <a:t>简称</a:t>
            </a:r>
            <a:r>
              <a:rPr lang="zh-CN" altLang="en-US" sz="3200" b="1" dirty="0">
                <a:solidFill>
                  <a:schemeClr val="bg1"/>
                </a:solidFill>
                <a:latin typeface="+mn-lt"/>
                <a:ea typeface="黑体" pitchFamily="2" charset="-122"/>
              </a:rPr>
              <a:t>为</a:t>
            </a:r>
            <a:r>
              <a:rPr lang="zh-CN" altLang="en-US" sz="3200" b="1" dirty="0" smtClean="0">
                <a:solidFill>
                  <a:schemeClr val="bg1"/>
                </a:solidFill>
                <a:latin typeface="+mn-lt"/>
                <a:ea typeface="黑体" pitchFamily="2" charset="-122"/>
              </a:rPr>
              <a:t>“计算机之间通信”。 </a:t>
            </a:r>
            <a:endParaRPr lang="zh-CN" altLang="en-US" sz="3200" b="1" dirty="0">
              <a:solidFill>
                <a:schemeClr val="bg1"/>
              </a:solidFill>
              <a:latin typeface="+mn-lt"/>
              <a:ea typeface="黑体" pitchFamily="2" charset="-122"/>
            </a:endParaRPr>
          </a:p>
        </p:txBody>
      </p:sp>
    </p:spTree>
    <p:extLst>
      <p:ext uri="{BB962C8B-B14F-4D97-AF65-F5344CB8AC3E}">
        <p14:creationId xmlns:p14="http://schemas.microsoft.com/office/powerpoint/2010/main" xmlns="" val="17140875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pPr algn="ctr"/>
            <a:r>
              <a:rPr lang="zh-CN" altLang="en-US" dirty="0" smtClean="0"/>
              <a:t>端系统之间的两种</a:t>
            </a:r>
            <a:r>
              <a:rPr lang="zh-CN" altLang="en-US" dirty="0"/>
              <a:t>通信方式</a:t>
            </a:r>
          </a:p>
        </p:txBody>
      </p:sp>
      <p:sp>
        <p:nvSpPr>
          <p:cNvPr id="332803" name="Rectangle 3"/>
          <p:cNvSpPr>
            <a:spLocks noGrp="1" noChangeArrowheads="1"/>
          </p:cNvSpPr>
          <p:nvPr>
            <p:ph idx="1"/>
          </p:nvPr>
        </p:nvSpPr>
        <p:spPr/>
        <p:txBody>
          <a:bodyPr/>
          <a:lstStyle/>
          <a:p>
            <a:pPr>
              <a:buNone/>
            </a:pPr>
            <a:r>
              <a:rPr lang="en-US" altLang="zh-CN" dirty="0" smtClean="0"/>
              <a:t>	</a:t>
            </a:r>
            <a:r>
              <a:rPr lang="zh-CN" altLang="zh-CN" dirty="0"/>
              <a:t>端系统之间的通信</a:t>
            </a:r>
            <a:r>
              <a:rPr lang="zh-CN" altLang="zh-CN" dirty="0" smtClean="0"/>
              <a:t>方式</a:t>
            </a:r>
            <a:r>
              <a:rPr lang="zh-CN" altLang="en-US" dirty="0" smtClean="0"/>
              <a:t>通常</a:t>
            </a:r>
            <a:r>
              <a:rPr lang="zh-CN" altLang="en-US" dirty="0"/>
              <a:t>可划分为两大类：</a:t>
            </a:r>
          </a:p>
          <a:p>
            <a:r>
              <a:rPr lang="zh-CN" altLang="en-US" dirty="0">
                <a:solidFill>
                  <a:srgbClr val="FF0000"/>
                </a:solidFill>
              </a:rPr>
              <a:t>客户</a:t>
            </a:r>
            <a:r>
              <a:rPr lang="zh-CN" altLang="en-US" dirty="0">
                <a:solidFill>
                  <a:srgbClr val="FF0000"/>
                </a:solidFill>
                <a:sym typeface="Symbol" pitchFamily="18" charset="2"/>
              </a:rPr>
              <a:t></a:t>
            </a:r>
            <a:r>
              <a:rPr lang="zh-CN" altLang="en-US" dirty="0">
                <a:solidFill>
                  <a:srgbClr val="FF0000"/>
                </a:solidFill>
              </a:rPr>
              <a:t>服务器方式</a:t>
            </a:r>
            <a:r>
              <a:rPr lang="zh-CN" altLang="en-US" dirty="0"/>
              <a:t>（</a:t>
            </a:r>
            <a:r>
              <a:rPr lang="en-US" altLang="zh-CN" dirty="0"/>
              <a:t>C/S </a:t>
            </a:r>
            <a:r>
              <a:rPr lang="zh-CN" altLang="en-US" dirty="0"/>
              <a:t>方式）</a:t>
            </a:r>
          </a:p>
          <a:p>
            <a:pPr>
              <a:buNone/>
            </a:pPr>
            <a:r>
              <a:rPr lang="en-US" altLang="zh-CN" dirty="0" smtClean="0"/>
              <a:t>	</a:t>
            </a:r>
            <a:r>
              <a:rPr lang="zh-CN" altLang="en-US" dirty="0" smtClean="0"/>
              <a:t>即 </a:t>
            </a:r>
            <a:r>
              <a:rPr lang="en-US" altLang="zh-CN" dirty="0" smtClean="0"/>
              <a:t>Client/Server </a:t>
            </a:r>
            <a:r>
              <a:rPr lang="zh-CN" altLang="en-US" dirty="0" smtClean="0"/>
              <a:t>方式</a:t>
            </a:r>
            <a:r>
              <a:rPr lang="zh-CN" altLang="en-US" dirty="0"/>
              <a:t>，简称</a:t>
            </a:r>
            <a:r>
              <a:rPr lang="zh-CN" altLang="en-US" dirty="0" smtClean="0"/>
              <a:t>为 </a:t>
            </a:r>
            <a:r>
              <a:rPr lang="en-US" altLang="zh-CN" dirty="0" smtClean="0"/>
              <a:t>C/S </a:t>
            </a:r>
            <a:r>
              <a:rPr lang="zh-CN" altLang="en-US" dirty="0" smtClean="0"/>
              <a:t>方式。 </a:t>
            </a:r>
            <a:endParaRPr lang="zh-CN" altLang="en-US" dirty="0"/>
          </a:p>
          <a:p>
            <a:r>
              <a:rPr lang="zh-CN" altLang="en-US" dirty="0">
                <a:solidFill>
                  <a:srgbClr val="FF0000"/>
                </a:solidFill>
              </a:rPr>
              <a:t>对等方式</a:t>
            </a:r>
            <a:r>
              <a:rPr lang="zh-CN" altLang="en-US" dirty="0"/>
              <a:t>（</a:t>
            </a:r>
            <a:r>
              <a:rPr lang="en-US" altLang="zh-CN" dirty="0"/>
              <a:t>P2P </a:t>
            </a:r>
            <a:r>
              <a:rPr lang="zh-CN" altLang="en-US" dirty="0"/>
              <a:t>方式）</a:t>
            </a:r>
          </a:p>
          <a:p>
            <a:pPr>
              <a:buNone/>
            </a:pPr>
            <a:r>
              <a:rPr lang="zh-CN" altLang="en-US" dirty="0"/>
              <a:t>   即 </a:t>
            </a:r>
            <a:r>
              <a:rPr lang="en-US" altLang="zh-CN" dirty="0" smtClean="0"/>
              <a:t>Peer</a:t>
            </a:r>
            <a:r>
              <a:rPr lang="zh-CN" altLang="en-US" dirty="0" smtClean="0">
                <a:sym typeface="Symbol" pitchFamily="18" charset="2"/>
              </a:rPr>
              <a:t></a:t>
            </a:r>
            <a:r>
              <a:rPr lang="en-US" altLang="zh-CN" dirty="0" smtClean="0"/>
              <a:t>to</a:t>
            </a:r>
            <a:r>
              <a:rPr lang="zh-CN" altLang="en-US" dirty="0" smtClean="0">
                <a:sym typeface="Symbol" pitchFamily="18" charset="2"/>
              </a:rPr>
              <a:t></a:t>
            </a:r>
            <a:r>
              <a:rPr lang="en-US" altLang="zh-CN" dirty="0" smtClean="0"/>
              <a:t>Peer </a:t>
            </a:r>
            <a:r>
              <a:rPr lang="zh-CN" altLang="en-US" dirty="0" smtClean="0"/>
              <a:t>方式 </a:t>
            </a:r>
            <a:r>
              <a:rPr lang="zh-CN" altLang="en-US" dirty="0"/>
              <a:t>，简称</a:t>
            </a:r>
            <a:r>
              <a:rPr lang="zh-CN" altLang="en-US" dirty="0" smtClean="0"/>
              <a:t>为 </a:t>
            </a:r>
            <a:r>
              <a:rPr lang="en-US" altLang="zh-CN" dirty="0" smtClean="0"/>
              <a:t>P2P </a:t>
            </a:r>
            <a:r>
              <a:rPr lang="zh-CN" altLang="en-US" dirty="0" smtClean="0"/>
              <a:t>方式。</a:t>
            </a:r>
            <a:endParaRPr lang="zh-CN" altLang="en-US" dirty="0"/>
          </a:p>
        </p:txBody>
      </p:sp>
    </p:spTree>
    <p:extLst>
      <p:ext uri="{BB962C8B-B14F-4D97-AF65-F5344CB8AC3E}">
        <p14:creationId xmlns:p14="http://schemas.microsoft.com/office/powerpoint/2010/main" xmlns="" val="2083081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p:txBody>
          <a:bodyPr/>
          <a:lstStyle/>
          <a:p>
            <a:pPr marL="838200" indent="-838200"/>
            <a:r>
              <a:rPr lang="en-US" altLang="zh-CN" dirty="0"/>
              <a:t>1.  </a:t>
            </a:r>
            <a:r>
              <a:rPr lang="zh-CN" altLang="en-US" dirty="0"/>
              <a:t>客户</a:t>
            </a:r>
            <a:r>
              <a:rPr lang="zh-CN" altLang="en-US" dirty="0" smtClean="0"/>
              <a:t>服</a:t>
            </a:r>
            <a:r>
              <a:rPr lang="zh-CN" altLang="en-US" dirty="0">
                <a:sym typeface="Symbol" pitchFamily="18" charset="2"/>
              </a:rPr>
              <a:t></a:t>
            </a:r>
            <a:r>
              <a:rPr lang="zh-CN" altLang="en-US" dirty="0" smtClean="0"/>
              <a:t>务</a:t>
            </a:r>
            <a:r>
              <a:rPr lang="zh-CN" altLang="en-US" dirty="0"/>
              <a:t>器方式</a:t>
            </a:r>
          </a:p>
        </p:txBody>
      </p:sp>
      <p:sp>
        <p:nvSpPr>
          <p:cNvPr id="343043" name="Rectangle 3"/>
          <p:cNvSpPr>
            <a:spLocks noGrp="1" noChangeArrowheads="1"/>
          </p:cNvSpPr>
          <p:nvPr>
            <p:ph idx="1"/>
          </p:nvPr>
        </p:nvSpPr>
        <p:spPr/>
        <p:txBody>
          <a:bodyPr/>
          <a:lstStyle/>
          <a:p>
            <a:r>
              <a:rPr lang="zh-CN" altLang="en-US" dirty="0" smtClean="0">
                <a:solidFill>
                  <a:srgbClr val="FF0000"/>
                </a:solidFill>
              </a:rPr>
              <a:t>客户 </a:t>
            </a:r>
            <a:r>
              <a:rPr lang="en-US" altLang="zh-CN" dirty="0" smtClean="0"/>
              <a:t>(</a:t>
            </a:r>
            <a:r>
              <a:rPr lang="en-US" altLang="zh-CN" dirty="0"/>
              <a:t>client</a:t>
            </a:r>
            <a:r>
              <a:rPr lang="en-US" altLang="zh-CN" dirty="0" smtClean="0"/>
              <a:t>) </a:t>
            </a:r>
            <a:r>
              <a:rPr lang="zh-CN" altLang="en-US" dirty="0" smtClean="0"/>
              <a:t>和</a:t>
            </a:r>
            <a:r>
              <a:rPr lang="zh-CN" altLang="en-US" dirty="0" smtClean="0">
                <a:solidFill>
                  <a:srgbClr val="FF0000"/>
                </a:solidFill>
              </a:rPr>
              <a:t>服务器 </a:t>
            </a:r>
            <a:r>
              <a:rPr lang="en-US" altLang="zh-CN" dirty="0" smtClean="0"/>
              <a:t>(</a:t>
            </a:r>
            <a:r>
              <a:rPr lang="en-US" altLang="zh-CN" dirty="0"/>
              <a:t>server</a:t>
            </a:r>
            <a:r>
              <a:rPr lang="en-US" altLang="zh-CN" dirty="0" smtClean="0"/>
              <a:t>) </a:t>
            </a:r>
            <a:r>
              <a:rPr lang="zh-CN" altLang="en-US" dirty="0" smtClean="0"/>
              <a:t>都是</a:t>
            </a:r>
            <a:r>
              <a:rPr lang="zh-CN" altLang="en-US" dirty="0"/>
              <a:t>指通信中所涉及的两个应用进程。</a:t>
            </a:r>
          </a:p>
          <a:p>
            <a:r>
              <a:rPr lang="zh-CN" altLang="en-US" dirty="0" smtClean="0"/>
              <a:t>客户</a:t>
            </a:r>
            <a:r>
              <a:rPr lang="zh-CN" altLang="en-US" dirty="0">
                <a:sym typeface="Symbol" pitchFamily="18" charset="2"/>
              </a:rPr>
              <a:t></a:t>
            </a:r>
            <a:r>
              <a:rPr lang="zh-CN" altLang="en-US" dirty="0" smtClean="0"/>
              <a:t>服务器</a:t>
            </a:r>
            <a:r>
              <a:rPr lang="zh-CN" altLang="en-US" dirty="0"/>
              <a:t>方式所描述的是进程之间服务和被服务的关系。</a:t>
            </a:r>
          </a:p>
          <a:p>
            <a:r>
              <a:rPr lang="zh-CN" altLang="en-US" dirty="0"/>
              <a:t>客户是</a:t>
            </a:r>
            <a:r>
              <a:rPr lang="zh-CN" altLang="en-US" dirty="0">
                <a:solidFill>
                  <a:srgbClr val="0000CC"/>
                </a:solidFill>
              </a:rPr>
              <a:t>服务的请求方</a:t>
            </a:r>
            <a:r>
              <a:rPr lang="zh-CN" altLang="en-US" dirty="0"/>
              <a:t>，服务器是</a:t>
            </a:r>
            <a:r>
              <a:rPr lang="zh-CN" altLang="en-US" dirty="0">
                <a:solidFill>
                  <a:srgbClr val="0000CC"/>
                </a:solidFill>
              </a:rPr>
              <a:t>服务的提供方</a:t>
            </a:r>
            <a:r>
              <a:rPr lang="zh-CN" altLang="en-US" dirty="0" smtClean="0"/>
              <a:t>。</a:t>
            </a:r>
            <a:endParaRPr lang="en-US" altLang="zh-CN" dirty="0" smtClean="0"/>
          </a:p>
        </p:txBody>
      </p:sp>
      <p:sp>
        <p:nvSpPr>
          <p:cNvPr id="2" name="矩形 1"/>
          <p:cNvSpPr/>
          <p:nvPr/>
        </p:nvSpPr>
        <p:spPr>
          <a:xfrm>
            <a:off x="632520" y="4293096"/>
            <a:ext cx="8856984" cy="1077218"/>
          </a:xfrm>
          <a:prstGeom prst="rect">
            <a:avLst/>
          </a:prstGeom>
          <a:solidFill>
            <a:srgbClr val="FFFF66"/>
          </a:solidFill>
          <a:ln>
            <a:solidFill>
              <a:srgbClr val="000099"/>
            </a:solidFill>
          </a:ln>
        </p:spPr>
        <p:txBody>
          <a:bodyPr wrap="square">
            <a:spAutoFit/>
          </a:bodyPr>
          <a:lstStyle/>
          <a:p>
            <a:r>
              <a:rPr lang="zh-CN" altLang="zh-CN" sz="3200" b="1" dirty="0">
                <a:solidFill>
                  <a:srgbClr val="000099"/>
                </a:solidFill>
                <a:latin typeface="+mn-lt"/>
                <a:ea typeface="黑体" pitchFamily="2" charset="-122"/>
              </a:rPr>
              <a:t>服务请求方和服务提供方都要使用网络核心部分所提供的服务。</a:t>
            </a:r>
            <a:endParaRPr lang="zh-CN" altLang="en-US" sz="3200" b="1" dirty="0">
              <a:solidFill>
                <a:srgbClr val="000099"/>
              </a:solidFill>
              <a:latin typeface="+mn-lt"/>
              <a:ea typeface="黑体" pitchFamily="2" charset="-122"/>
            </a:endParaRPr>
          </a:p>
        </p:txBody>
      </p:sp>
    </p:spTree>
    <p:extLst>
      <p:ext uri="{BB962C8B-B14F-4D97-AF65-F5344CB8AC3E}">
        <p14:creationId xmlns:p14="http://schemas.microsoft.com/office/powerpoint/2010/main" xmlns="" val="20941110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8" name="Oval 4"/>
          <p:cNvSpPr>
            <a:spLocks noChangeArrowheads="1"/>
          </p:cNvSpPr>
          <p:nvPr/>
        </p:nvSpPr>
        <p:spPr bwMode="auto">
          <a:xfrm>
            <a:off x="983581" y="1057773"/>
            <a:ext cx="7599759" cy="5035524"/>
          </a:xfrm>
          <a:prstGeom prst="ellipse">
            <a:avLst/>
          </a:prstGeom>
          <a:solidFill>
            <a:srgbClr val="FF99CC"/>
          </a:solidFill>
          <a:ln w="9525">
            <a:solidFill>
              <a:schemeClr val="tx1"/>
            </a:solidFill>
            <a:prstDash val="dash"/>
            <a:round/>
            <a:headEnd/>
            <a:tailEnd/>
          </a:ln>
          <a:effectLst/>
          <a:extLst/>
        </p:spPr>
        <p:txBody>
          <a:bodyPr wrap="none" anchor="ctr"/>
          <a:lstStyle/>
          <a:p>
            <a:endParaRPr lang="zh-CN" altLang="en-US" b="1">
              <a:latin typeface="+mn-lt"/>
              <a:ea typeface="黑体" pitchFamily="2" charset="-122"/>
            </a:endParaRPr>
          </a:p>
        </p:txBody>
      </p:sp>
      <p:sp>
        <p:nvSpPr>
          <p:cNvPr id="344069" name="Line 5"/>
          <p:cNvSpPr>
            <a:spLocks noChangeShapeType="1"/>
          </p:cNvSpPr>
          <p:nvPr/>
        </p:nvSpPr>
        <p:spPr bwMode="auto">
          <a:xfrm flipV="1">
            <a:off x="2603625" y="4281985"/>
            <a:ext cx="853017" cy="466725"/>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44070" name="Line 6"/>
          <p:cNvSpPr>
            <a:spLocks noChangeShapeType="1"/>
          </p:cNvSpPr>
          <p:nvPr/>
        </p:nvSpPr>
        <p:spPr bwMode="auto">
          <a:xfrm flipH="1" flipV="1">
            <a:off x="2197754" y="3224709"/>
            <a:ext cx="921808" cy="220662"/>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44071" name="Line 7"/>
          <p:cNvSpPr>
            <a:spLocks noChangeShapeType="1"/>
          </p:cNvSpPr>
          <p:nvPr/>
        </p:nvSpPr>
        <p:spPr bwMode="auto">
          <a:xfrm flipH="1">
            <a:off x="6461117" y="3777159"/>
            <a:ext cx="1095508"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44072" name="Line 8"/>
          <p:cNvSpPr>
            <a:spLocks noChangeShapeType="1"/>
          </p:cNvSpPr>
          <p:nvPr/>
        </p:nvSpPr>
        <p:spPr bwMode="auto">
          <a:xfrm flipH="1">
            <a:off x="5652816" y="2122985"/>
            <a:ext cx="808302" cy="1101725"/>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44073" name="Line 9"/>
          <p:cNvSpPr>
            <a:spLocks noChangeShapeType="1"/>
          </p:cNvSpPr>
          <p:nvPr/>
        </p:nvSpPr>
        <p:spPr bwMode="auto">
          <a:xfrm flipH="1" flipV="1">
            <a:off x="5539310" y="4659809"/>
            <a:ext cx="608806" cy="700087"/>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44074" name="Line 10"/>
          <p:cNvSpPr>
            <a:spLocks noChangeShapeType="1"/>
          </p:cNvSpPr>
          <p:nvPr/>
        </p:nvSpPr>
        <p:spPr bwMode="auto">
          <a:xfrm>
            <a:off x="3463521" y="2232521"/>
            <a:ext cx="515938" cy="804863"/>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44075" name="Line 11"/>
          <p:cNvSpPr>
            <a:spLocks noChangeShapeType="1"/>
          </p:cNvSpPr>
          <p:nvPr/>
        </p:nvSpPr>
        <p:spPr bwMode="auto">
          <a:xfrm flipV="1">
            <a:off x="3809199" y="4550272"/>
            <a:ext cx="230452" cy="809625"/>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pic>
        <p:nvPicPr>
          <p:cNvPr id="344076" name="Picture 12"/>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98495" y="1680072"/>
            <a:ext cx="698235" cy="690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44077" name="Picture 13"/>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19563" y="1680072"/>
            <a:ext cx="698235" cy="690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44078" name="Picture 14"/>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83268" y="5212259"/>
            <a:ext cx="698235" cy="690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44079" name="Picture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463522" y="5212259"/>
            <a:ext cx="698235" cy="690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44080" name="Text Box 16"/>
          <p:cNvSpPr txBox="1">
            <a:spLocks noChangeArrowheads="1"/>
          </p:cNvSpPr>
          <p:nvPr/>
        </p:nvSpPr>
        <p:spPr bwMode="auto">
          <a:xfrm>
            <a:off x="560512" y="903785"/>
            <a:ext cx="902811"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800" b="1" dirty="0">
                <a:latin typeface="+mn-lt"/>
                <a:ea typeface="黑体" pitchFamily="2" charset="-122"/>
              </a:rPr>
              <a:t>运行</a:t>
            </a:r>
          </a:p>
          <a:p>
            <a:r>
              <a:rPr kumimoji="1" lang="zh-CN" altLang="en-US" sz="2800" b="1" dirty="0">
                <a:latin typeface="+mn-lt"/>
                <a:ea typeface="黑体" pitchFamily="2" charset="-122"/>
              </a:rPr>
              <a:t>客户</a:t>
            </a:r>
          </a:p>
          <a:p>
            <a:r>
              <a:rPr kumimoji="1" lang="zh-CN" altLang="en-US" sz="2800" b="1" dirty="0">
                <a:latin typeface="+mn-lt"/>
                <a:ea typeface="黑体" pitchFamily="2" charset="-122"/>
              </a:rPr>
              <a:t>程序</a:t>
            </a:r>
          </a:p>
        </p:txBody>
      </p:sp>
      <p:pic>
        <p:nvPicPr>
          <p:cNvPr id="344081" name="Picture 17"/>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619905" y="2562722"/>
            <a:ext cx="698235" cy="690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344082" name="Group 18"/>
          <p:cNvGrpSpPr>
            <a:grpSpLocks/>
          </p:cNvGrpSpPr>
          <p:nvPr/>
        </p:nvGrpSpPr>
        <p:grpSpPr bwMode="auto">
          <a:xfrm>
            <a:off x="2658659" y="2232522"/>
            <a:ext cx="4385469" cy="3046413"/>
            <a:chOff x="1680" y="240"/>
            <a:chExt cx="2529" cy="1270"/>
          </a:xfrm>
          <a:solidFill>
            <a:schemeClr val="bg1">
              <a:lumMod val="65000"/>
            </a:schemeClr>
          </a:solidFill>
        </p:grpSpPr>
        <p:sp>
          <p:nvSpPr>
            <p:cNvPr id="344083" name="Oval 19"/>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4084" name="Oval 20"/>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4085" name="Oval 21"/>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4086" name="Oval 22"/>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4087" name="Oval 23"/>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4088" name="Oval 24"/>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4089" name="Oval 25"/>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4090" name="Oval 26"/>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4091" name="Oval 27"/>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grpSp>
      <p:sp>
        <p:nvSpPr>
          <p:cNvPr id="344092" name="Text Box 28"/>
          <p:cNvSpPr txBox="1">
            <a:spLocks noChangeArrowheads="1"/>
          </p:cNvSpPr>
          <p:nvPr/>
        </p:nvSpPr>
        <p:spPr bwMode="auto">
          <a:xfrm>
            <a:off x="4039651" y="1191122"/>
            <a:ext cx="1620957" cy="52322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800" b="1">
                <a:latin typeface="+mn-lt"/>
                <a:ea typeface="黑体" pitchFamily="2" charset="-122"/>
              </a:rPr>
              <a:t>网络边缘</a:t>
            </a:r>
          </a:p>
        </p:txBody>
      </p:sp>
      <p:sp>
        <p:nvSpPr>
          <p:cNvPr id="344093" name="Text Box 29"/>
          <p:cNvSpPr txBox="1">
            <a:spLocks noChangeArrowheads="1"/>
          </p:cNvSpPr>
          <p:nvPr/>
        </p:nvSpPr>
        <p:spPr bwMode="auto">
          <a:xfrm>
            <a:off x="4154878" y="4127997"/>
            <a:ext cx="1620957" cy="52322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800" b="1" dirty="0">
                <a:latin typeface="+mn-lt"/>
                <a:ea typeface="黑体" pitchFamily="2" charset="-122"/>
              </a:rPr>
              <a:t>网络核心</a:t>
            </a:r>
          </a:p>
        </p:txBody>
      </p:sp>
      <p:graphicFrame>
        <p:nvGraphicFramePr>
          <p:cNvPr id="344094" name="Object 30">
            <a:hlinkClick r:id="" action="ppaction://ole?verb=0"/>
          </p:cNvPr>
          <p:cNvGraphicFramePr>
            <a:graphicFrameLocks/>
          </p:cNvGraphicFramePr>
          <p:nvPr>
            <p:extLst>
              <p:ext uri="{D42A27DB-BD31-4B8C-83A1-F6EECF244321}">
                <p14:modId xmlns:p14="http://schemas.microsoft.com/office/powerpoint/2010/main" xmlns="" val="792501297"/>
              </p:ext>
            </p:extLst>
          </p:nvPr>
        </p:nvGraphicFramePr>
        <p:xfrm>
          <a:off x="7379486" y="3226296"/>
          <a:ext cx="811742" cy="1049338"/>
        </p:xfrm>
        <a:graphic>
          <a:graphicData uri="http://schemas.openxmlformats.org/presentationml/2006/ole">
            <p:oleObj spid="_x0000_s10245" name="Microsoft ClipArt Gallery" r:id="rId5" imgW="2735263" imgH="3825875" progId="">
              <p:embed/>
            </p:oleObj>
          </a:graphicData>
        </a:graphic>
      </p:graphicFrame>
      <p:sp>
        <p:nvSpPr>
          <p:cNvPr id="344095" name="Text Box 31"/>
          <p:cNvSpPr txBox="1">
            <a:spLocks noChangeArrowheads="1"/>
          </p:cNvSpPr>
          <p:nvPr/>
        </p:nvSpPr>
        <p:spPr bwMode="auto">
          <a:xfrm>
            <a:off x="7866749" y="980728"/>
            <a:ext cx="1261884"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kumimoji="1" lang="zh-CN" altLang="en-US" sz="2800" b="1" dirty="0">
                <a:latin typeface="+mn-lt"/>
                <a:ea typeface="黑体" pitchFamily="2" charset="-122"/>
              </a:rPr>
              <a:t>运行</a:t>
            </a:r>
          </a:p>
          <a:p>
            <a:pPr algn="ctr"/>
            <a:r>
              <a:rPr kumimoji="1" lang="zh-CN" altLang="en-US" sz="2800" b="1" dirty="0">
                <a:latin typeface="+mn-lt"/>
                <a:ea typeface="黑体" pitchFamily="2" charset="-122"/>
              </a:rPr>
              <a:t>服务器</a:t>
            </a:r>
          </a:p>
          <a:p>
            <a:pPr algn="ctr"/>
            <a:r>
              <a:rPr kumimoji="1" lang="zh-CN" altLang="en-US" sz="2800" b="1" dirty="0">
                <a:latin typeface="+mn-lt"/>
                <a:ea typeface="黑体" pitchFamily="2" charset="-122"/>
              </a:rPr>
              <a:t>程序</a:t>
            </a:r>
          </a:p>
        </p:txBody>
      </p:sp>
      <p:sp>
        <p:nvSpPr>
          <p:cNvPr id="344097" name="Line 33"/>
          <p:cNvSpPr>
            <a:spLocks noChangeShapeType="1"/>
          </p:cNvSpPr>
          <p:nvPr/>
        </p:nvSpPr>
        <p:spPr bwMode="auto">
          <a:xfrm>
            <a:off x="1217473" y="2276972"/>
            <a:ext cx="624284" cy="57626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44098" name="Line 34"/>
          <p:cNvSpPr>
            <a:spLocks noChangeShapeType="1"/>
          </p:cNvSpPr>
          <p:nvPr/>
        </p:nvSpPr>
        <p:spPr bwMode="auto">
          <a:xfrm flipH="1">
            <a:off x="7937342" y="2371894"/>
            <a:ext cx="473575" cy="11049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44099" name="Text Box 35"/>
          <p:cNvSpPr txBox="1">
            <a:spLocks noChangeArrowheads="1"/>
          </p:cNvSpPr>
          <p:nvPr/>
        </p:nvSpPr>
        <p:spPr bwMode="auto">
          <a:xfrm>
            <a:off x="1852076" y="2110284"/>
            <a:ext cx="44435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latin typeface="+mn-lt"/>
                <a:ea typeface="黑体" pitchFamily="2" charset="-122"/>
              </a:rPr>
              <a:t>A</a:t>
            </a:r>
          </a:p>
        </p:txBody>
      </p:sp>
      <p:sp>
        <p:nvSpPr>
          <p:cNvPr id="344100" name="Text Box 36"/>
          <p:cNvSpPr txBox="1">
            <a:spLocks noChangeArrowheads="1"/>
          </p:cNvSpPr>
          <p:nvPr/>
        </p:nvSpPr>
        <p:spPr bwMode="auto">
          <a:xfrm>
            <a:off x="7492992" y="2770684"/>
            <a:ext cx="44435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latin typeface="+mn-lt"/>
                <a:ea typeface="黑体" pitchFamily="2" charset="-122"/>
              </a:rPr>
              <a:t>B</a:t>
            </a:r>
          </a:p>
        </p:txBody>
      </p:sp>
      <p:pic>
        <p:nvPicPr>
          <p:cNvPr id="344101" name="Picture 37"/>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080809" y="4550272"/>
            <a:ext cx="698235" cy="690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344108" name="Group 44"/>
          <p:cNvGrpSpPr>
            <a:grpSpLocks/>
          </p:cNvGrpSpPr>
          <p:nvPr/>
        </p:nvGrpSpPr>
        <p:grpSpPr bwMode="auto">
          <a:xfrm>
            <a:off x="2311260" y="2481759"/>
            <a:ext cx="5068226" cy="854075"/>
            <a:chOff x="1157" y="1197"/>
            <a:chExt cx="2947" cy="538"/>
          </a:xfrm>
        </p:grpSpPr>
        <p:sp>
          <p:nvSpPr>
            <p:cNvPr id="344096" name="Freeform 32"/>
            <p:cNvSpPr>
              <a:spLocks/>
            </p:cNvSpPr>
            <p:nvPr/>
          </p:nvSpPr>
          <p:spPr bwMode="auto">
            <a:xfrm>
              <a:off x="1157" y="1319"/>
              <a:ext cx="2947" cy="416"/>
            </a:xfrm>
            <a:custGeom>
              <a:avLst/>
              <a:gdLst>
                <a:gd name="T0" fmla="*/ 0 w 2112"/>
                <a:gd name="T1" fmla="*/ 0 h 192"/>
                <a:gd name="T2" fmla="*/ 2112 w 2112"/>
                <a:gd name="T3" fmla="*/ 192 h 192"/>
              </a:gdLst>
              <a:ahLst/>
              <a:cxnLst>
                <a:cxn ang="0">
                  <a:pos x="T0" y="T1"/>
                </a:cxn>
                <a:cxn ang="0">
                  <a:pos x="T2" y="T3"/>
                </a:cxn>
              </a:cxnLst>
              <a:rect l="0" t="0" r="r" b="b"/>
              <a:pathLst>
                <a:path w="2112" h="192">
                  <a:moveTo>
                    <a:pt x="0" y="0"/>
                  </a:moveTo>
                  <a:lnTo>
                    <a:pt x="2112" y="192"/>
                  </a:lnTo>
                </a:path>
              </a:pathLst>
            </a:custGeom>
            <a:noFill/>
            <a:ln w="57150" cap="flat" cmpd="sng">
              <a:solidFill>
                <a:srgbClr val="000099">
                  <a:alpha val="80000"/>
                </a:srgbClr>
              </a:solidFill>
              <a:prstDash val="sysDot"/>
              <a:round/>
              <a:headEnd type="none" w="med" len="lg"/>
              <a:tailEnd type="triangl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44103" name="Text Box 39"/>
            <p:cNvSpPr txBox="1">
              <a:spLocks noChangeArrowheads="1"/>
            </p:cNvSpPr>
            <p:nvPr/>
          </p:nvSpPr>
          <p:spPr bwMode="auto">
            <a:xfrm rot="455053">
              <a:off x="2141" y="1197"/>
              <a:ext cx="1256" cy="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latin typeface="+mn-lt"/>
                  <a:ea typeface="黑体" pitchFamily="2" charset="-122"/>
                </a:rPr>
                <a:t>① </a:t>
              </a:r>
              <a:r>
                <a:rPr kumimoji="1" lang="zh-CN" altLang="en-US" sz="2800" b="1">
                  <a:latin typeface="+mn-lt"/>
                  <a:ea typeface="黑体" pitchFamily="2" charset="-122"/>
                </a:rPr>
                <a:t>请求服务</a:t>
              </a:r>
            </a:p>
          </p:txBody>
        </p:sp>
      </p:grpSp>
      <p:grpSp>
        <p:nvGrpSpPr>
          <p:cNvPr id="344109" name="Group 45"/>
          <p:cNvGrpSpPr>
            <a:grpSpLocks/>
          </p:cNvGrpSpPr>
          <p:nvPr/>
        </p:nvGrpSpPr>
        <p:grpSpPr bwMode="auto">
          <a:xfrm>
            <a:off x="2197754" y="2894510"/>
            <a:ext cx="5068226" cy="831850"/>
            <a:chOff x="1091" y="1457"/>
            <a:chExt cx="2947" cy="524"/>
          </a:xfrm>
        </p:grpSpPr>
        <p:sp>
          <p:nvSpPr>
            <p:cNvPr id="344102" name="Freeform 38"/>
            <p:cNvSpPr>
              <a:spLocks/>
            </p:cNvSpPr>
            <p:nvPr/>
          </p:nvSpPr>
          <p:spPr bwMode="auto">
            <a:xfrm rot="-10800000">
              <a:off x="1091" y="1457"/>
              <a:ext cx="2947" cy="416"/>
            </a:xfrm>
            <a:custGeom>
              <a:avLst/>
              <a:gdLst>
                <a:gd name="T0" fmla="*/ 0 w 2112"/>
                <a:gd name="T1" fmla="*/ 0 h 192"/>
                <a:gd name="T2" fmla="*/ 2112 w 2112"/>
                <a:gd name="T3" fmla="*/ 192 h 192"/>
              </a:gdLst>
              <a:ahLst/>
              <a:cxnLst>
                <a:cxn ang="0">
                  <a:pos x="T0" y="T1"/>
                </a:cxn>
                <a:cxn ang="0">
                  <a:pos x="T2" y="T3"/>
                </a:cxn>
              </a:cxnLst>
              <a:rect l="0" t="0" r="r" b="b"/>
              <a:pathLst>
                <a:path w="2112" h="192">
                  <a:moveTo>
                    <a:pt x="0" y="0"/>
                  </a:moveTo>
                  <a:lnTo>
                    <a:pt x="2112" y="192"/>
                  </a:lnTo>
                </a:path>
              </a:pathLst>
            </a:custGeom>
            <a:noFill/>
            <a:ln w="57150" cap="flat" cmpd="sng">
              <a:solidFill>
                <a:srgbClr val="000099">
                  <a:alpha val="80000"/>
                </a:srgbClr>
              </a:solidFill>
              <a:prstDash val="sysDot"/>
              <a:round/>
              <a:headEnd type="none" w="med" len="lg"/>
              <a:tailEnd type="triangl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44104" name="Text Box 40"/>
            <p:cNvSpPr txBox="1">
              <a:spLocks noChangeArrowheads="1"/>
            </p:cNvSpPr>
            <p:nvPr/>
          </p:nvSpPr>
          <p:spPr bwMode="auto">
            <a:xfrm rot="499003">
              <a:off x="2021" y="1651"/>
              <a:ext cx="1256" cy="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dirty="0">
                  <a:latin typeface="+mn-lt"/>
                  <a:ea typeface="黑体" pitchFamily="2" charset="-122"/>
                </a:rPr>
                <a:t>② </a:t>
              </a:r>
              <a:r>
                <a:rPr kumimoji="1" lang="zh-CN" altLang="en-US" sz="2800" b="1" dirty="0">
                  <a:latin typeface="+mn-lt"/>
                  <a:ea typeface="黑体" pitchFamily="2" charset="-122"/>
                </a:rPr>
                <a:t>得到服务</a:t>
              </a:r>
            </a:p>
          </p:txBody>
        </p:sp>
      </p:grpSp>
      <p:sp>
        <p:nvSpPr>
          <p:cNvPr id="344105" name="Text Box 41"/>
          <p:cNvSpPr txBox="1">
            <a:spLocks noChangeArrowheads="1"/>
          </p:cNvSpPr>
          <p:nvPr/>
        </p:nvSpPr>
        <p:spPr bwMode="auto">
          <a:xfrm>
            <a:off x="1506398" y="3215184"/>
            <a:ext cx="902811"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800" b="1">
                <a:latin typeface="+mn-lt"/>
                <a:ea typeface="黑体" pitchFamily="2" charset="-122"/>
              </a:rPr>
              <a:t>客户</a:t>
            </a:r>
          </a:p>
        </p:txBody>
      </p:sp>
      <p:sp>
        <p:nvSpPr>
          <p:cNvPr id="344106" name="Text Box 42"/>
          <p:cNvSpPr txBox="1">
            <a:spLocks noChangeArrowheads="1"/>
          </p:cNvSpPr>
          <p:nvPr/>
        </p:nvSpPr>
        <p:spPr bwMode="auto">
          <a:xfrm>
            <a:off x="7149034" y="4212134"/>
            <a:ext cx="1261884"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800" b="1">
                <a:latin typeface="+mn-lt"/>
                <a:ea typeface="黑体" pitchFamily="2" charset="-122"/>
              </a:rPr>
              <a:t>服务器</a:t>
            </a:r>
          </a:p>
        </p:txBody>
      </p:sp>
      <p:sp>
        <p:nvSpPr>
          <p:cNvPr id="344110" name="Text Box 46"/>
          <p:cNvSpPr txBox="1">
            <a:spLocks noChangeArrowheads="1"/>
          </p:cNvSpPr>
          <p:nvPr/>
        </p:nvSpPr>
        <p:spPr bwMode="auto">
          <a:xfrm>
            <a:off x="560512" y="6135687"/>
            <a:ext cx="921554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zh-CN" altLang="en-US" sz="2400" b="1" dirty="0">
                <a:solidFill>
                  <a:srgbClr val="000099"/>
                </a:solidFill>
                <a:latin typeface="+mn-lt"/>
                <a:ea typeface="黑体" pitchFamily="2" charset="-122"/>
              </a:rPr>
              <a:t>客户 </a:t>
            </a:r>
            <a:r>
              <a:rPr lang="en-US" altLang="zh-CN" sz="2400" b="1" dirty="0">
                <a:solidFill>
                  <a:srgbClr val="000099"/>
                </a:solidFill>
                <a:latin typeface="+mn-lt"/>
                <a:ea typeface="黑体" pitchFamily="2" charset="-122"/>
              </a:rPr>
              <a:t>A </a:t>
            </a:r>
            <a:r>
              <a:rPr lang="zh-CN" altLang="en-US" sz="2400" b="1" dirty="0">
                <a:solidFill>
                  <a:srgbClr val="000099"/>
                </a:solidFill>
                <a:latin typeface="+mn-lt"/>
                <a:ea typeface="黑体" pitchFamily="2" charset="-122"/>
              </a:rPr>
              <a:t>向服务器 </a:t>
            </a:r>
            <a:r>
              <a:rPr lang="en-US" altLang="zh-CN" sz="2400" b="1" dirty="0">
                <a:solidFill>
                  <a:srgbClr val="000099"/>
                </a:solidFill>
                <a:latin typeface="+mn-lt"/>
                <a:ea typeface="黑体" pitchFamily="2" charset="-122"/>
              </a:rPr>
              <a:t>B </a:t>
            </a:r>
            <a:r>
              <a:rPr lang="zh-CN" altLang="en-US" sz="2400" b="1" dirty="0">
                <a:solidFill>
                  <a:srgbClr val="000099"/>
                </a:solidFill>
                <a:latin typeface="+mn-lt"/>
                <a:ea typeface="黑体" pitchFamily="2" charset="-122"/>
              </a:rPr>
              <a:t>发出请求服务</a:t>
            </a:r>
            <a:r>
              <a:rPr lang="zh-CN" altLang="en-US" sz="2400" b="1" dirty="0" smtClean="0">
                <a:solidFill>
                  <a:srgbClr val="000099"/>
                </a:solidFill>
                <a:latin typeface="+mn-lt"/>
                <a:ea typeface="黑体" pitchFamily="2" charset="-122"/>
              </a:rPr>
              <a:t>，服务器 </a:t>
            </a:r>
            <a:r>
              <a:rPr lang="en-US" altLang="zh-CN" sz="2400" b="1" dirty="0">
                <a:solidFill>
                  <a:srgbClr val="000099"/>
                </a:solidFill>
                <a:latin typeface="+mn-lt"/>
                <a:ea typeface="黑体" pitchFamily="2" charset="-122"/>
              </a:rPr>
              <a:t>B </a:t>
            </a:r>
            <a:r>
              <a:rPr lang="zh-CN" altLang="en-US" sz="2400" b="1" dirty="0">
                <a:solidFill>
                  <a:srgbClr val="000099"/>
                </a:solidFill>
                <a:latin typeface="+mn-lt"/>
                <a:ea typeface="黑体" pitchFamily="2" charset="-122"/>
              </a:rPr>
              <a:t>向客户 </a:t>
            </a:r>
            <a:r>
              <a:rPr lang="en-US" altLang="zh-CN" sz="2400" b="1" dirty="0">
                <a:solidFill>
                  <a:srgbClr val="000099"/>
                </a:solidFill>
                <a:latin typeface="+mn-lt"/>
                <a:ea typeface="黑体" pitchFamily="2" charset="-122"/>
              </a:rPr>
              <a:t>A </a:t>
            </a:r>
            <a:r>
              <a:rPr lang="zh-CN" altLang="en-US" sz="2400" b="1" dirty="0">
                <a:solidFill>
                  <a:srgbClr val="000099"/>
                </a:solidFill>
                <a:latin typeface="+mn-lt"/>
                <a:ea typeface="黑体" pitchFamily="2" charset="-122"/>
              </a:rPr>
              <a:t>提供</a:t>
            </a:r>
            <a:r>
              <a:rPr lang="zh-CN" altLang="en-US" sz="2400" b="1" dirty="0" smtClean="0">
                <a:solidFill>
                  <a:srgbClr val="000099"/>
                </a:solidFill>
                <a:latin typeface="+mn-lt"/>
                <a:ea typeface="黑体" pitchFamily="2" charset="-122"/>
              </a:rPr>
              <a:t>服务</a:t>
            </a:r>
            <a:endParaRPr lang="zh-CN" altLang="en-US" sz="2400" b="1" dirty="0">
              <a:solidFill>
                <a:srgbClr val="000099"/>
              </a:solidFill>
              <a:latin typeface="+mn-lt"/>
              <a:ea typeface="黑体" pitchFamily="2" charset="-122"/>
            </a:endParaRPr>
          </a:p>
        </p:txBody>
      </p:sp>
      <p:sp>
        <p:nvSpPr>
          <p:cNvPr id="2" name="矩形 1"/>
          <p:cNvSpPr/>
          <p:nvPr/>
        </p:nvSpPr>
        <p:spPr>
          <a:xfrm>
            <a:off x="2288704" y="260648"/>
            <a:ext cx="4828258" cy="584775"/>
          </a:xfrm>
          <a:prstGeom prst="rect">
            <a:avLst/>
          </a:prstGeom>
          <a:solidFill>
            <a:srgbClr val="FFFF66"/>
          </a:solidFill>
        </p:spPr>
        <p:txBody>
          <a:bodyPr wrap="square">
            <a:spAutoFit/>
          </a:bodyPr>
          <a:lstStyle/>
          <a:p>
            <a:pPr algn="ctr"/>
            <a:r>
              <a:rPr lang="zh-CN" altLang="zh-CN" sz="3200" b="1" dirty="0" smtClean="0">
                <a:latin typeface="+mn-lt"/>
                <a:ea typeface="黑体" pitchFamily="2" charset="-122"/>
              </a:rPr>
              <a:t>客户</a:t>
            </a:r>
            <a:r>
              <a:rPr lang="zh-CN" altLang="en-US" sz="3200" dirty="0">
                <a:sym typeface="Symbol" pitchFamily="18" charset="2"/>
              </a:rPr>
              <a:t></a:t>
            </a:r>
            <a:r>
              <a:rPr lang="zh-CN" altLang="zh-CN" sz="3200" b="1" dirty="0" smtClean="0">
                <a:latin typeface="+mn-lt"/>
                <a:ea typeface="黑体" pitchFamily="2" charset="-122"/>
              </a:rPr>
              <a:t>服务器</a:t>
            </a:r>
            <a:r>
              <a:rPr lang="zh-CN" altLang="zh-CN" sz="3200" b="1" dirty="0">
                <a:latin typeface="+mn-lt"/>
                <a:ea typeface="黑体" pitchFamily="2" charset="-122"/>
              </a:rPr>
              <a:t>工作方式</a:t>
            </a:r>
            <a:endParaRPr lang="zh-CN" altLang="en-US" sz="3200" b="1" dirty="0">
              <a:latin typeface="+mn-lt"/>
              <a:ea typeface="黑体" pitchFamily="2" charset="-122"/>
            </a:endParaRPr>
          </a:p>
        </p:txBody>
      </p:sp>
    </p:spTree>
    <p:extLst>
      <p:ext uri="{BB962C8B-B14F-4D97-AF65-F5344CB8AC3E}">
        <p14:creationId xmlns:p14="http://schemas.microsoft.com/office/powerpoint/2010/main" xmlns="" val="33740376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44108"/>
                                        </p:tgtEl>
                                        <p:attrNameLst>
                                          <p:attrName>style.visibility</p:attrName>
                                        </p:attrNameLst>
                                      </p:cBhvr>
                                      <p:to>
                                        <p:strVal val="visible"/>
                                      </p:to>
                                    </p:set>
                                    <p:animEffect transition="in" filter="wipe(left)">
                                      <p:cBhvr>
                                        <p:cTn id="7" dur="2000"/>
                                        <p:tgtEl>
                                          <p:spTgt spid="344108"/>
                                        </p:tgtEl>
                                      </p:cBhvr>
                                    </p:animEffect>
                                  </p:childTnLst>
                                </p:cTn>
                              </p:par>
                            </p:childTnLst>
                          </p:cTn>
                        </p:par>
                        <p:par>
                          <p:cTn id="8" fill="hold" nodeType="afterGroup">
                            <p:stCondLst>
                              <p:cond delay="2000"/>
                            </p:stCondLst>
                            <p:childTnLst>
                              <p:par>
                                <p:cTn id="9" presetID="22" presetClass="entr" presetSubtype="2" fill="hold" nodeType="afterEffect">
                                  <p:stCondLst>
                                    <p:cond delay="500"/>
                                  </p:stCondLst>
                                  <p:childTnLst>
                                    <p:set>
                                      <p:cBhvr>
                                        <p:cTn id="10" dur="1" fill="hold">
                                          <p:stCondLst>
                                            <p:cond delay="0"/>
                                          </p:stCondLst>
                                        </p:cTn>
                                        <p:tgtEl>
                                          <p:spTgt spid="344109"/>
                                        </p:tgtEl>
                                        <p:attrNameLst>
                                          <p:attrName>style.visibility</p:attrName>
                                        </p:attrNameLst>
                                      </p:cBhvr>
                                      <p:to>
                                        <p:strVal val="visible"/>
                                      </p:to>
                                    </p:set>
                                    <p:animEffect transition="in" filter="wipe(right)">
                                      <p:cBhvr>
                                        <p:cTn id="11" dur="2000"/>
                                        <p:tgtEl>
                                          <p:spTgt spid="344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lstStyle/>
          <a:p>
            <a:pPr algn="ctr"/>
            <a:r>
              <a:rPr lang="zh-CN" altLang="en-US"/>
              <a:t>客户软件的特点 </a:t>
            </a:r>
          </a:p>
        </p:txBody>
      </p:sp>
      <p:sp>
        <p:nvSpPr>
          <p:cNvPr id="338947" name="Rectangle 3"/>
          <p:cNvSpPr>
            <a:spLocks noGrp="1" noChangeArrowheads="1"/>
          </p:cNvSpPr>
          <p:nvPr>
            <p:ph idx="1"/>
          </p:nvPr>
        </p:nvSpPr>
        <p:spPr/>
        <p:txBody>
          <a:bodyPr/>
          <a:lstStyle/>
          <a:p>
            <a:r>
              <a:rPr lang="zh-CN" altLang="en-US" dirty="0">
                <a:solidFill>
                  <a:srgbClr val="FF0000"/>
                </a:solidFill>
              </a:rPr>
              <a:t>被用户调用后运行，</a:t>
            </a:r>
            <a:r>
              <a:rPr lang="zh-CN" altLang="en-US" dirty="0"/>
              <a:t>在打算通信时主动向远地服务器发起通信（请求服务）。</a:t>
            </a:r>
            <a:r>
              <a:rPr lang="zh-CN" altLang="en-US" dirty="0">
                <a:solidFill>
                  <a:srgbClr val="0000CC"/>
                </a:solidFill>
              </a:rPr>
              <a:t>因此，客户程序必须知道服务器程序的地址。</a:t>
            </a:r>
          </a:p>
          <a:p>
            <a:r>
              <a:rPr lang="zh-CN" altLang="en-US" dirty="0"/>
              <a:t>不需要特殊的硬件和很复杂的操作系统。 </a:t>
            </a:r>
          </a:p>
        </p:txBody>
      </p:sp>
    </p:spTree>
    <p:extLst>
      <p:ext uri="{BB962C8B-B14F-4D97-AF65-F5344CB8AC3E}">
        <p14:creationId xmlns:p14="http://schemas.microsoft.com/office/powerpoint/2010/main" xmlns="" val="41513644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89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894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7"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p:txBody>
          <a:bodyPr/>
          <a:lstStyle/>
          <a:p>
            <a:pPr algn="ctr"/>
            <a:r>
              <a:rPr lang="zh-CN" altLang="en-US"/>
              <a:t>服务器软件的特点 </a:t>
            </a:r>
          </a:p>
        </p:txBody>
      </p:sp>
      <p:sp>
        <p:nvSpPr>
          <p:cNvPr id="340995" name="Rectangle 3"/>
          <p:cNvSpPr>
            <a:spLocks noGrp="1" noChangeArrowheads="1"/>
          </p:cNvSpPr>
          <p:nvPr>
            <p:ph idx="1"/>
          </p:nvPr>
        </p:nvSpPr>
        <p:spPr/>
        <p:txBody>
          <a:bodyPr/>
          <a:lstStyle/>
          <a:p>
            <a:r>
              <a:rPr lang="zh-CN" altLang="en-US" dirty="0"/>
              <a:t>一种专门用来提供某种服务的程序，可同时处理多个远地或本地客户的请求。</a:t>
            </a:r>
          </a:p>
          <a:p>
            <a:r>
              <a:rPr lang="zh-CN" altLang="en-US" dirty="0"/>
              <a:t>系统启动后即自动调用并</a:t>
            </a:r>
            <a:r>
              <a:rPr lang="zh-CN" altLang="en-US" dirty="0">
                <a:solidFill>
                  <a:srgbClr val="FF0000"/>
                </a:solidFill>
              </a:rPr>
              <a:t>一直不断地运行着，被动地等待</a:t>
            </a:r>
            <a:r>
              <a:rPr lang="zh-CN" altLang="en-US" dirty="0"/>
              <a:t>并接受来自各地的客户的通信请求。</a:t>
            </a:r>
            <a:r>
              <a:rPr lang="zh-CN" altLang="en-US" dirty="0">
                <a:solidFill>
                  <a:srgbClr val="0000CC"/>
                </a:solidFill>
              </a:rPr>
              <a:t>因此，服务器程序不需要知道客户程序的地址</a:t>
            </a:r>
            <a:r>
              <a:rPr lang="zh-CN" altLang="en-US" dirty="0"/>
              <a:t>。</a:t>
            </a:r>
          </a:p>
          <a:p>
            <a:r>
              <a:rPr lang="zh-CN" altLang="en-US" dirty="0"/>
              <a:t>一般需要强大的硬件和高级的操作系统支持。</a:t>
            </a:r>
          </a:p>
        </p:txBody>
      </p:sp>
      <p:sp>
        <p:nvSpPr>
          <p:cNvPr id="2" name="矩形 1"/>
          <p:cNvSpPr/>
          <p:nvPr/>
        </p:nvSpPr>
        <p:spPr>
          <a:xfrm>
            <a:off x="632520" y="4797152"/>
            <a:ext cx="8856984" cy="1077218"/>
          </a:xfrm>
          <a:prstGeom prst="rect">
            <a:avLst/>
          </a:prstGeom>
          <a:solidFill>
            <a:srgbClr val="FFFF66"/>
          </a:solidFill>
          <a:ln>
            <a:solidFill>
              <a:srgbClr val="000099"/>
            </a:solidFill>
          </a:ln>
        </p:spPr>
        <p:txBody>
          <a:bodyPr wrap="square">
            <a:spAutoFit/>
          </a:bodyPr>
          <a:lstStyle/>
          <a:p>
            <a:r>
              <a:rPr lang="zh-CN" altLang="zh-CN" sz="3200" b="1" dirty="0">
                <a:solidFill>
                  <a:srgbClr val="000099"/>
                </a:solidFill>
                <a:latin typeface="+mn-lt"/>
                <a:ea typeface="黑体" pitchFamily="2" charset="-122"/>
              </a:rPr>
              <a:t>客户与服务器的通信关系建立后，</a:t>
            </a:r>
            <a:r>
              <a:rPr lang="zh-CN" altLang="zh-CN" sz="3200" b="1" dirty="0">
                <a:solidFill>
                  <a:srgbClr val="FF0000"/>
                </a:solidFill>
                <a:latin typeface="+mn-lt"/>
                <a:ea typeface="黑体" pitchFamily="2" charset="-122"/>
              </a:rPr>
              <a:t>通信可以是双向的，</a:t>
            </a:r>
            <a:r>
              <a:rPr lang="zh-CN" altLang="zh-CN" sz="3200" b="1" dirty="0">
                <a:solidFill>
                  <a:srgbClr val="000099"/>
                </a:solidFill>
                <a:latin typeface="+mn-lt"/>
                <a:ea typeface="黑体" pitchFamily="2" charset="-122"/>
              </a:rPr>
              <a:t>客户和服务器都可发送和接收数据。</a:t>
            </a:r>
            <a:endParaRPr lang="zh-CN" altLang="en-US" sz="3200" b="1" dirty="0">
              <a:solidFill>
                <a:srgbClr val="000099"/>
              </a:solidFill>
              <a:latin typeface="+mn-lt"/>
              <a:ea typeface="黑体" pitchFamily="2" charset="-122"/>
            </a:endParaRPr>
          </a:p>
        </p:txBody>
      </p:sp>
    </p:spTree>
    <p:extLst>
      <p:ext uri="{BB962C8B-B14F-4D97-AF65-F5344CB8AC3E}">
        <p14:creationId xmlns:p14="http://schemas.microsoft.com/office/powerpoint/2010/main" xmlns="" val="8902215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09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09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09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99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p:cNvSpPr>
            <a:spLocks noGrp="1" noChangeArrowheads="1"/>
          </p:cNvSpPr>
          <p:nvPr>
            <p:ph type="title"/>
          </p:nvPr>
        </p:nvSpPr>
        <p:spPr/>
        <p:txBody>
          <a:bodyPr/>
          <a:lstStyle/>
          <a:p>
            <a:r>
              <a:rPr lang="en-US" altLang="zh-CN" dirty="0"/>
              <a:t>2. </a:t>
            </a:r>
            <a:r>
              <a:rPr lang="zh-CN" altLang="en-US" dirty="0"/>
              <a:t>对等连接方式 </a:t>
            </a:r>
          </a:p>
        </p:txBody>
      </p:sp>
      <p:sp>
        <p:nvSpPr>
          <p:cNvPr id="347139" name="Rectangle 3"/>
          <p:cNvSpPr>
            <a:spLocks noGrp="1" noChangeArrowheads="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a:solidFill>
                  <a:srgbClr val="FF0000"/>
                </a:solidFill>
              </a:rPr>
              <a:t>对等</a:t>
            </a:r>
            <a:r>
              <a:rPr lang="zh-CN" altLang="en-US" dirty="0" smtClean="0">
                <a:solidFill>
                  <a:srgbClr val="FF0000"/>
                </a:solidFill>
              </a:rPr>
              <a:t>连接 </a:t>
            </a:r>
            <a:r>
              <a:rPr lang="en-US" altLang="zh-CN" dirty="0" smtClean="0"/>
              <a:t>(</a:t>
            </a:r>
            <a:r>
              <a:rPr lang="en-US" altLang="zh-CN" dirty="0"/>
              <a:t>peer-to-peer</a:t>
            </a:r>
            <a:r>
              <a:rPr lang="zh-CN" altLang="en-US" dirty="0"/>
              <a:t>，简写为 </a:t>
            </a:r>
            <a:r>
              <a:rPr lang="en-US" altLang="zh-CN" dirty="0" smtClean="0">
                <a:solidFill>
                  <a:srgbClr val="FF0000"/>
                </a:solidFill>
              </a:rPr>
              <a:t>P2P</a:t>
            </a:r>
            <a:r>
              <a:rPr lang="en-US" altLang="zh-CN" dirty="0" smtClean="0"/>
              <a:t>) </a:t>
            </a:r>
            <a:r>
              <a:rPr lang="zh-CN" altLang="en-US" dirty="0" smtClean="0"/>
              <a:t>是</a:t>
            </a:r>
            <a:r>
              <a:rPr lang="zh-CN" altLang="en-US" dirty="0"/>
              <a:t>指两个主机在通信时并不区分哪一个是服务请求方还是服务提供方。</a:t>
            </a:r>
          </a:p>
          <a:p>
            <a:r>
              <a:rPr lang="zh-CN" altLang="en-US" dirty="0"/>
              <a:t>只要两个主机都运行了对等连接</a:t>
            </a:r>
            <a:r>
              <a:rPr lang="zh-CN" altLang="en-US" dirty="0" smtClean="0"/>
              <a:t>软件 </a:t>
            </a:r>
            <a:r>
              <a:rPr lang="en-US" altLang="zh-CN" dirty="0" smtClean="0"/>
              <a:t>(P2P </a:t>
            </a:r>
            <a:r>
              <a:rPr lang="zh-CN" altLang="en-US" dirty="0" smtClean="0"/>
              <a:t>软件</a:t>
            </a:r>
            <a:r>
              <a:rPr lang="en-US" altLang="zh-CN" dirty="0" smtClean="0"/>
              <a:t>) </a:t>
            </a:r>
            <a:r>
              <a:rPr lang="zh-CN" altLang="en-US" dirty="0" smtClean="0"/>
              <a:t>，</a:t>
            </a:r>
            <a:r>
              <a:rPr lang="zh-CN" altLang="en-US" dirty="0"/>
              <a:t>它们就可以进行</a:t>
            </a:r>
            <a:r>
              <a:rPr lang="zh-CN" altLang="en-US" dirty="0">
                <a:solidFill>
                  <a:srgbClr val="FF0000"/>
                </a:solidFill>
              </a:rPr>
              <a:t>平等的、对等连接通信。</a:t>
            </a:r>
          </a:p>
          <a:p>
            <a:r>
              <a:rPr lang="zh-CN" altLang="en-US" dirty="0"/>
              <a:t>双方都可以下载对方已经存储在硬盘中的共享文档。 </a:t>
            </a:r>
          </a:p>
        </p:txBody>
      </p:sp>
    </p:spTree>
    <p:extLst>
      <p:ext uri="{BB962C8B-B14F-4D97-AF65-F5344CB8AC3E}">
        <p14:creationId xmlns:p14="http://schemas.microsoft.com/office/powerpoint/2010/main" xmlns="" val="24693493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p:txBody>
          <a:bodyPr/>
          <a:lstStyle/>
          <a:p>
            <a:pPr algn="ctr"/>
            <a:r>
              <a:rPr lang="zh-CN" altLang="en-US"/>
              <a:t>对等连接方式的特点</a:t>
            </a:r>
          </a:p>
        </p:txBody>
      </p:sp>
      <p:sp>
        <p:nvSpPr>
          <p:cNvPr id="349187" name="Rectangle 3"/>
          <p:cNvSpPr>
            <a:spLocks noGrp="1" noChangeArrowheads="1"/>
          </p:cNvSpPr>
          <p:nvPr>
            <p:ph idx="1"/>
          </p:nvPr>
        </p:nvSpPr>
        <p:spPr/>
        <p:txBody>
          <a:bodyPr/>
          <a:lstStyle/>
          <a:p>
            <a:r>
              <a:rPr lang="zh-CN" altLang="en-US" dirty="0"/>
              <a:t>对等连接方式从本质上看仍然是使用客户服务器方式，只是对等连接中的</a:t>
            </a:r>
            <a:r>
              <a:rPr lang="zh-CN" altLang="en-US" dirty="0">
                <a:solidFill>
                  <a:srgbClr val="FF0000"/>
                </a:solidFill>
              </a:rPr>
              <a:t>每一个主机既是客户</a:t>
            </a:r>
            <a:r>
              <a:rPr lang="zh-CN" altLang="en-US" dirty="0" smtClean="0">
                <a:solidFill>
                  <a:srgbClr val="FF0000"/>
                </a:solidFill>
              </a:rPr>
              <a:t>又是</a:t>
            </a:r>
            <a:r>
              <a:rPr lang="zh-CN" altLang="en-US" dirty="0">
                <a:solidFill>
                  <a:srgbClr val="FF0000"/>
                </a:solidFill>
              </a:rPr>
              <a:t>服务器。</a:t>
            </a:r>
          </a:p>
          <a:p>
            <a:r>
              <a:rPr lang="zh-CN" altLang="en-US" dirty="0"/>
              <a:t>例如主机 </a:t>
            </a:r>
            <a:r>
              <a:rPr lang="en-US" altLang="zh-CN" dirty="0"/>
              <a:t>C </a:t>
            </a:r>
            <a:r>
              <a:rPr lang="zh-CN" altLang="en-US" dirty="0"/>
              <a:t>请求 </a:t>
            </a:r>
            <a:r>
              <a:rPr lang="en-US" altLang="zh-CN" dirty="0"/>
              <a:t>D </a:t>
            </a:r>
            <a:r>
              <a:rPr lang="zh-CN" altLang="en-US" dirty="0"/>
              <a:t>的服务时，</a:t>
            </a:r>
            <a:r>
              <a:rPr lang="en-US" altLang="zh-CN" dirty="0"/>
              <a:t>C </a:t>
            </a:r>
            <a:r>
              <a:rPr lang="zh-CN" altLang="en-US" dirty="0"/>
              <a:t>是客户，</a:t>
            </a:r>
            <a:r>
              <a:rPr lang="en-US" altLang="zh-CN" dirty="0"/>
              <a:t>D </a:t>
            </a:r>
            <a:r>
              <a:rPr lang="zh-CN" altLang="en-US" dirty="0"/>
              <a:t>是服务器。但如果 </a:t>
            </a:r>
            <a:r>
              <a:rPr lang="en-US" altLang="zh-CN" dirty="0"/>
              <a:t>C </a:t>
            </a:r>
            <a:r>
              <a:rPr lang="zh-CN" altLang="en-US" dirty="0"/>
              <a:t>又同时向 </a:t>
            </a:r>
            <a:r>
              <a:rPr lang="en-US" altLang="zh-CN" dirty="0"/>
              <a:t>F</a:t>
            </a:r>
            <a:r>
              <a:rPr lang="zh-CN" altLang="en-US" dirty="0"/>
              <a:t>提供服务，那么 </a:t>
            </a:r>
            <a:r>
              <a:rPr lang="en-US" altLang="zh-CN" dirty="0"/>
              <a:t>C </a:t>
            </a:r>
            <a:r>
              <a:rPr lang="zh-CN" altLang="en-US" dirty="0"/>
              <a:t>又同时起着服务器的作用。</a:t>
            </a:r>
          </a:p>
        </p:txBody>
      </p:sp>
      <p:sp>
        <p:nvSpPr>
          <p:cNvPr id="2" name="矩形 1"/>
          <p:cNvSpPr/>
          <p:nvPr/>
        </p:nvSpPr>
        <p:spPr>
          <a:xfrm>
            <a:off x="992560" y="4725144"/>
            <a:ext cx="8352928" cy="1077218"/>
          </a:xfrm>
          <a:prstGeom prst="rect">
            <a:avLst/>
          </a:prstGeom>
          <a:solidFill>
            <a:srgbClr val="FFFF66"/>
          </a:solidFill>
          <a:ln>
            <a:solidFill>
              <a:srgbClr val="000099"/>
            </a:solidFill>
          </a:ln>
        </p:spPr>
        <p:txBody>
          <a:bodyPr wrap="square">
            <a:spAutoFit/>
          </a:bodyPr>
          <a:lstStyle/>
          <a:p>
            <a:r>
              <a:rPr lang="zh-CN" altLang="zh-CN" sz="3200" b="1" dirty="0">
                <a:solidFill>
                  <a:srgbClr val="000099"/>
                </a:solidFill>
                <a:latin typeface="+mn-lt"/>
                <a:ea typeface="黑体" pitchFamily="2" charset="-122"/>
              </a:rPr>
              <a:t>对等连接工作方式可支持大量对等用户（如上百万个）同时工作。</a:t>
            </a:r>
            <a:endParaRPr lang="zh-CN" altLang="en-US" sz="3200" b="1" dirty="0">
              <a:solidFill>
                <a:srgbClr val="000099"/>
              </a:solidFill>
              <a:latin typeface="+mn-lt"/>
              <a:ea typeface="黑体" pitchFamily="2" charset="-122"/>
            </a:endParaRPr>
          </a:p>
        </p:txBody>
      </p:sp>
    </p:spTree>
    <p:extLst>
      <p:ext uri="{BB962C8B-B14F-4D97-AF65-F5344CB8AC3E}">
        <p14:creationId xmlns:p14="http://schemas.microsoft.com/office/powerpoint/2010/main" xmlns="" val="32548714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4" name="Oval 4"/>
          <p:cNvSpPr>
            <a:spLocks noChangeArrowheads="1"/>
          </p:cNvSpPr>
          <p:nvPr/>
        </p:nvSpPr>
        <p:spPr bwMode="auto">
          <a:xfrm>
            <a:off x="1594549" y="1475135"/>
            <a:ext cx="6624638" cy="4402137"/>
          </a:xfrm>
          <a:prstGeom prst="ellipse">
            <a:avLst/>
          </a:prstGeom>
          <a:solidFill>
            <a:srgbClr val="FF99CC"/>
          </a:solidFill>
          <a:ln w="9525">
            <a:solidFill>
              <a:schemeClr val="tx1"/>
            </a:solidFill>
            <a:prstDash val="dash"/>
            <a:round/>
            <a:headEnd/>
            <a:tailEnd/>
          </a:ln>
          <a:effectLst/>
          <a:extLst/>
        </p:spPr>
        <p:txBody>
          <a:bodyPr wrap="none" anchor="ctr"/>
          <a:lstStyle/>
          <a:p>
            <a:endParaRPr lang="zh-CN" altLang="en-US" b="1">
              <a:latin typeface="+mn-lt"/>
              <a:ea typeface="黑体" pitchFamily="2" charset="-122"/>
            </a:endParaRPr>
          </a:p>
        </p:txBody>
      </p:sp>
      <p:sp>
        <p:nvSpPr>
          <p:cNvPr id="348165" name="Line 5"/>
          <p:cNvSpPr>
            <a:spLocks noChangeShapeType="1"/>
          </p:cNvSpPr>
          <p:nvPr/>
        </p:nvSpPr>
        <p:spPr bwMode="auto">
          <a:xfrm flipV="1">
            <a:off x="3052933" y="4211986"/>
            <a:ext cx="744670" cy="382587"/>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48166" name="Line 6"/>
          <p:cNvSpPr>
            <a:spLocks noChangeShapeType="1"/>
          </p:cNvSpPr>
          <p:nvPr/>
        </p:nvSpPr>
        <p:spPr bwMode="auto">
          <a:xfrm flipH="1" flipV="1">
            <a:off x="2698656" y="3345210"/>
            <a:ext cx="803143" cy="182562"/>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48167" name="Line 7"/>
          <p:cNvSpPr>
            <a:spLocks noChangeShapeType="1"/>
          </p:cNvSpPr>
          <p:nvPr/>
        </p:nvSpPr>
        <p:spPr bwMode="auto">
          <a:xfrm flipH="1">
            <a:off x="6415126" y="3797647"/>
            <a:ext cx="956204"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48168" name="Line 8"/>
          <p:cNvSpPr>
            <a:spLocks noChangeShapeType="1"/>
          </p:cNvSpPr>
          <p:nvPr/>
        </p:nvSpPr>
        <p:spPr bwMode="auto">
          <a:xfrm flipH="1">
            <a:off x="5610264" y="2443510"/>
            <a:ext cx="703394" cy="9017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48169" name="Line 9"/>
          <p:cNvSpPr>
            <a:spLocks noChangeShapeType="1"/>
          </p:cNvSpPr>
          <p:nvPr/>
        </p:nvSpPr>
        <p:spPr bwMode="auto">
          <a:xfrm flipH="1" flipV="1">
            <a:off x="5611983" y="4521547"/>
            <a:ext cx="531416" cy="573088"/>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48170" name="Line 10"/>
          <p:cNvSpPr>
            <a:spLocks noChangeShapeType="1"/>
          </p:cNvSpPr>
          <p:nvPr/>
        </p:nvSpPr>
        <p:spPr bwMode="auto">
          <a:xfrm>
            <a:off x="3802762" y="2533998"/>
            <a:ext cx="450585" cy="658813"/>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48171" name="Line 11"/>
          <p:cNvSpPr>
            <a:spLocks noChangeShapeType="1"/>
          </p:cNvSpPr>
          <p:nvPr/>
        </p:nvSpPr>
        <p:spPr bwMode="auto">
          <a:xfrm flipV="1">
            <a:off x="4103726" y="4431061"/>
            <a:ext cx="202935" cy="663575"/>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pic>
        <p:nvPicPr>
          <p:cNvPr id="348172" name="Picture 12"/>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12695" y="2081560"/>
            <a:ext cx="608806" cy="565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48173" name="Picture 13"/>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01799" y="2081560"/>
            <a:ext cx="608806" cy="565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48174" name="Picture 14"/>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12947" y="4972397"/>
            <a:ext cx="608806" cy="566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48175" name="Picture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02762" y="4972397"/>
            <a:ext cx="608806" cy="566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48176" name="Picture 16"/>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96477" y="2803872"/>
            <a:ext cx="608806" cy="566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348177" name="Group 17"/>
          <p:cNvGrpSpPr>
            <a:grpSpLocks/>
          </p:cNvGrpSpPr>
          <p:nvPr/>
        </p:nvGrpSpPr>
        <p:grpSpPr bwMode="auto">
          <a:xfrm>
            <a:off x="3101087" y="2533997"/>
            <a:ext cx="3823097" cy="2495550"/>
            <a:chOff x="1680" y="240"/>
            <a:chExt cx="2529" cy="1270"/>
          </a:xfrm>
          <a:solidFill>
            <a:schemeClr val="bg1">
              <a:lumMod val="75000"/>
            </a:schemeClr>
          </a:solidFill>
        </p:grpSpPr>
        <p:sp>
          <p:nvSpPr>
            <p:cNvPr id="348178" name="Oval 18"/>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8179" name="Oval 19"/>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8180" name="Oval 20"/>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8181" name="Oval 21"/>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8182" name="Oval 22"/>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8183" name="Oval 23"/>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8184" name="Oval 24"/>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8185" name="Oval 25"/>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sp>
          <p:nvSpPr>
            <p:cNvPr id="348186" name="Oval 26"/>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latin typeface="+mn-lt"/>
                <a:ea typeface="黑体" pitchFamily="2" charset="-122"/>
              </a:endParaRPr>
            </a:p>
          </p:txBody>
        </p:sp>
      </p:grpSp>
      <p:sp>
        <p:nvSpPr>
          <p:cNvPr id="348187" name="Text Box 27"/>
          <p:cNvSpPr txBox="1">
            <a:spLocks noChangeArrowheads="1"/>
          </p:cNvSpPr>
          <p:nvPr/>
        </p:nvSpPr>
        <p:spPr bwMode="auto">
          <a:xfrm>
            <a:off x="4146720" y="1819622"/>
            <a:ext cx="1620957" cy="52322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800" b="1">
                <a:latin typeface="+mn-lt"/>
                <a:ea typeface="黑体" pitchFamily="2" charset="-122"/>
              </a:rPr>
              <a:t>网络边缘</a:t>
            </a:r>
          </a:p>
        </p:txBody>
      </p:sp>
      <p:sp>
        <p:nvSpPr>
          <p:cNvPr id="348188" name="Text Box 28"/>
          <p:cNvSpPr txBox="1">
            <a:spLocks noChangeArrowheads="1"/>
          </p:cNvSpPr>
          <p:nvPr/>
        </p:nvSpPr>
        <p:spPr bwMode="auto">
          <a:xfrm>
            <a:off x="4146720" y="3980211"/>
            <a:ext cx="1620957" cy="52322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800" b="1">
                <a:latin typeface="+mn-lt"/>
                <a:ea typeface="黑体" pitchFamily="2" charset="-122"/>
              </a:rPr>
              <a:t>网络核心</a:t>
            </a:r>
          </a:p>
        </p:txBody>
      </p:sp>
      <p:graphicFrame>
        <p:nvGraphicFramePr>
          <p:cNvPr id="348189" name="Object 29">
            <a:hlinkClick r:id="" action="ppaction://ole?verb=0"/>
          </p:cNvPr>
          <p:cNvGraphicFramePr>
            <a:graphicFrameLocks/>
          </p:cNvGraphicFramePr>
          <p:nvPr>
            <p:extLst>
              <p:ext uri="{D42A27DB-BD31-4B8C-83A1-F6EECF244321}">
                <p14:modId xmlns:p14="http://schemas.microsoft.com/office/powerpoint/2010/main" xmlns="" val="801166315"/>
              </p:ext>
            </p:extLst>
          </p:nvPr>
        </p:nvGraphicFramePr>
        <p:xfrm>
          <a:off x="7216549" y="3348385"/>
          <a:ext cx="708554" cy="857250"/>
        </p:xfrm>
        <a:graphic>
          <a:graphicData uri="http://schemas.openxmlformats.org/presentationml/2006/ole">
            <p:oleObj spid="_x0000_s11269" name="Microsoft ClipArt Gallery" r:id="rId5" imgW="2735263" imgH="3825875" progId="">
              <p:embed/>
            </p:oleObj>
          </a:graphicData>
        </a:graphic>
      </p:graphicFrame>
      <p:sp>
        <p:nvSpPr>
          <p:cNvPr id="348190" name="Text Box 30"/>
          <p:cNvSpPr txBox="1">
            <a:spLocks noChangeArrowheads="1"/>
          </p:cNvSpPr>
          <p:nvPr/>
        </p:nvSpPr>
        <p:spPr bwMode="auto">
          <a:xfrm>
            <a:off x="7556850" y="1475135"/>
            <a:ext cx="1673792"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kumimoji="1" lang="zh-CN" altLang="en-US" sz="2800" b="1">
                <a:latin typeface="+mn-lt"/>
                <a:ea typeface="黑体" pitchFamily="2" charset="-122"/>
              </a:rPr>
              <a:t>运行</a:t>
            </a:r>
          </a:p>
          <a:p>
            <a:pPr algn="ctr"/>
            <a:r>
              <a:rPr kumimoji="1" lang="en-US" altLang="zh-CN" sz="2800" b="1">
                <a:latin typeface="+mn-lt"/>
                <a:ea typeface="黑体" pitchFamily="2" charset="-122"/>
              </a:rPr>
              <a:t>P2P </a:t>
            </a:r>
            <a:r>
              <a:rPr kumimoji="1" lang="zh-CN" altLang="en-US" sz="2800" b="1">
                <a:latin typeface="+mn-lt"/>
                <a:ea typeface="黑体" pitchFamily="2" charset="-122"/>
              </a:rPr>
              <a:t>程序</a:t>
            </a:r>
          </a:p>
        </p:txBody>
      </p:sp>
      <p:sp>
        <p:nvSpPr>
          <p:cNvPr id="348191" name="Text Box 31"/>
          <p:cNvSpPr txBox="1">
            <a:spLocks noChangeArrowheads="1"/>
          </p:cNvSpPr>
          <p:nvPr/>
        </p:nvSpPr>
        <p:spPr bwMode="auto">
          <a:xfrm>
            <a:off x="8103744" y="4802535"/>
            <a:ext cx="1673792"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kumimoji="1" lang="zh-CN" altLang="en-US" sz="2800" b="1">
                <a:latin typeface="+mn-lt"/>
                <a:ea typeface="黑体" pitchFamily="2" charset="-122"/>
              </a:rPr>
              <a:t>运行</a:t>
            </a:r>
          </a:p>
          <a:p>
            <a:pPr algn="ctr"/>
            <a:r>
              <a:rPr kumimoji="1" lang="en-US" altLang="zh-CN" sz="2800" b="1">
                <a:latin typeface="+mn-lt"/>
                <a:ea typeface="黑体" pitchFamily="2" charset="-122"/>
              </a:rPr>
              <a:t>P2P </a:t>
            </a:r>
            <a:r>
              <a:rPr kumimoji="1" lang="zh-CN" altLang="en-US" sz="2800" b="1">
                <a:latin typeface="+mn-lt"/>
                <a:ea typeface="黑体" pitchFamily="2" charset="-122"/>
              </a:rPr>
              <a:t>程序</a:t>
            </a:r>
          </a:p>
        </p:txBody>
      </p:sp>
      <p:sp>
        <p:nvSpPr>
          <p:cNvPr id="348192" name="Line 32"/>
          <p:cNvSpPr>
            <a:spLocks noChangeShapeType="1"/>
          </p:cNvSpPr>
          <p:nvPr/>
        </p:nvSpPr>
        <p:spPr bwMode="auto">
          <a:xfrm flipH="1">
            <a:off x="6212190" y="2262536"/>
            <a:ext cx="101467" cy="2981325"/>
          </a:xfrm>
          <a:prstGeom prst="line">
            <a:avLst/>
          </a:prstGeom>
          <a:noFill/>
          <a:ln w="76200">
            <a:solidFill>
              <a:srgbClr val="000099">
                <a:alpha val="80000"/>
              </a:srgbClr>
            </a:solidFill>
            <a:prstDash val="dash"/>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48193" name="Line 33"/>
          <p:cNvSpPr>
            <a:spLocks noChangeShapeType="1"/>
          </p:cNvSpPr>
          <p:nvPr/>
        </p:nvSpPr>
        <p:spPr bwMode="auto">
          <a:xfrm flipH="1">
            <a:off x="6513154" y="1991073"/>
            <a:ext cx="904610" cy="27146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48194" name="Line 34"/>
          <p:cNvSpPr>
            <a:spLocks noChangeShapeType="1"/>
          </p:cNvSpPr>
          <p:nvPr/>
        </p:nvSpPr>
        <p:spPr bwMode="auto">
          <a:xfrm flipH="1" flipV="1">
            <a:off x="6413406" y="5154960"/>
            <a:ext cx="2024195" cy="7461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48195" name="Text Box 35"/>
          <p:cNvSpPr txBox="1">
            <a:spLocks noChangeArrowheads="1"/>
          </p:cNvSpPr>
          <p:nvPr/>
        </p:nvSpPr>
        <p:spPr bwMode="auto">
          <a:xfrm>
            <a:off x="5606824" y="4823172"/>
            <a:ext cx="44435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latin typeface="+mn-lt"/>
                <a:ea typeface="黑体" pitchFamily="2" charset="-122"/>
              </a:rPr>
              <a:t>D</a:t>
            </a:r>
          </a:p>
        </p:txBody>
      </p:sp>
      <p:sp>
        <p:nvSpPr>
          <p:cNvPr id="348196" name="Text Box 36"/>
          <p:cNvSpPr txBox="1">
            <a:spLocks noChangeArrowheads="1"/>
          </p:cNvSpPr>
          <p:nvPr/>
        </p:nvSpPr>
        <p:spPr bwMode="auto">
          <a:xfrm>
            <a:off x="6012695" y="1598961"/>
            <a:ext cx="44435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latin typeface="+mn-lt"/>
                <a:ea typeface="黑体" pitchFamily="2" charset="-122"/>
              </a:rPr>
              <a:t>C</a:t>
            </a:r>
          </a:p>
        </p:txBody>
      </p:sp>
      <p:pic>
        <p:nvPicPr>
          <p:cNvPr id="348197" name="Picture 37"/>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97189" y="4431060"/>
            <a:ext cx="608806" cy="565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48198" name="Line 38"/>
          <p:cNvSpPr>
            <a:spLocks noChangeShapeType="1"/>
          </p:cNvSpPr>
          <p:nvPr/>
        </p:nvSpPr>
        <p:spPr bwMode="auto">
          <a:xfrm flipH="1">
            <a:off x="2898152" y="2262536"/>
            <a:ext cx="904610" cy="2439987"/>
          </a:xfrm>
          <a:prstGeom prst="line">
            <a:avLst/>
          </a:prstGeom>
          <a:noFill/>
          <a:ln w="76200">
            <a:solidFill>
              <a:srgbClr val="000099">
                <a:alpha val="80000"/>
              </a:srgbClr>
            </a:solidFill>
            <a:prstDash val="dash"/>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48199" name="Text Box 39"/>
          <p:cNvSpPr txBox="1">
            <a:spLocks noChangeArrowheads="1"/>
          </p:cNvSpPr>
          <p:nvPr/>
        </p:nvSpPr>
        <p:spPr bwMode="auto">
          <a:xfrm>
            <a:off x="3574031" y="1568798"/>
            <a:ext cx="423514"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dirty="0">
                <a:latin typeface="+mn-lt"/>
                <a:ea typeface="黑体" pitchFamily="2" charset="-122"/>
              </a:rPr>
              <a:t>E</a:t>
            </a:r>
          </a:p>
        </p:txBody>
      </p:sp>
      <p:sp>
        <p:nvSpPr>
          <p:cNvPr id="348200" name="Text Box 40"/>
          <p:cNvSpPr txBox="1">
            <a:spLocks noChangeArrowheads="1"/>
          </p:cNvSpPr>
          <p:nvPr/>
        </p:nvSpPr>
        <p:spPr bwMode="auto">
          <a:xfrm>
            <a:off x="2237751" y="4189760"/>
            <a:ext cx="404278"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latin typeface="+mn-lt"/>
                <a:ea typeface="黑体" pitchFamily="2" charset="-122"/>
              </a:rPr>
              <a:t>F</a:t>
            </a:r>
          </a:p>
        </p:txBody>
      </p:sp>
      <p:sp>
        <p:nvSpPr>
          <p:cNvPr id="348201" name="Text Box 41"/>
          <p:cNvSpPr txBox="1">
            <a:spLocks noChangeArrowheads="1"/>
          </p:cNvSpPr>
          <p:nvPr/>
        </p:nvSpPr>
        <p:spPr bwMode="auto">
          <a:xfrm>
            <a:off x="467869" y="1548160"/>
            <a:ext cx="1673792"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kumimoji="1" lang="zh-CN" altLang="en-US" sz="2800" b="1">
                <a:latin typeface="+mn-lt"/>
                <a:ea typeface="黑体" pitchFamily="2" charset="-122"/>
              </a:rPr>
              <a:t>运行</a:t>
            </a:r>
          </a:p>
          <a:p>
            <a:pPr algn="ctr"/>
            <a:r>
              <a:rPr kumimoji="1" lang="en-US" altLang="zh-CN" sz="2800" b="1">
                <a:latin typeface="+mn-lt"/>
                <a:ea typeface="黑体" pitchFamily="2" charset="-122"/>
              </a:rPr>
              <a:t>P2P </a:t>
            </a:r>
            <a:r>
              <a:rPr kumimoji="1" lang="zh-CN" altLang="en-US" sz="2800" b="1">
                <a:latin typeface="+mn-lt"/>
                <a:ea typeface="黑体" pitchFamily="2" charset="-122"/>
              </a:rPr>
              <a:t>程序</a:t>
            </a:r>
          </a:p>
        </p:txBody>
      </p:sp>
      <p:sp>
        <p:nvSpPr>
          <p:cNvPr id="348202" name="Text Box 42"/>
          <p:cNvSpPr txBox="1">
            <a:spLocks noChangeArrowheads="1"/>
          </p:cNvSpPr>
          <p:nvPr/>
        </p:nvSpPr>
        <p:spPr bwMode="auto">
          <a:xfrm>
            <a:off x="691441" y="4858097"/>
            <a:ext cx="1673792"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kumimoji="1" lang="zh-CN" altLang="en-US" sz="2800" b="1">
                <a:latin typeface="+mn-lt"/>
                <a:ea typeface="黑体" pitchFamily="2" charset="-122"/>
              </a:rPr>
              <a:t>运行</a:t>
            </a:r>
          </a:p>
          <a:p>
            <a:pPr algn="ctr"/>
            <a:r>
              <a:rPr kumimoji="1" lang="en-US" altLang="zh-CN" sz="2800" b="1">
                <a:latin typeface="+mn-lt"/>
                <a:ea typeface="黑体" pitchFamily="2" charset="-122"/>
              </a:rPr>
              <a:t>P2P </a:t>
            </a:r>
            <a:r>
              <a:rPr kumimoji="1" lang="zh-CN" altLang="en-US" sz="2800" b="1">
                <a:latin typeface="+mn-lt"/>
                <a:ea typeface="黑体" pitchFamily="2" charset="-122"/>
              </a:rPr>
              <a:t>程序</a:t>
            </a:r>
          </a:p>
        </p:txBody>
      </p:sp>
      <p:sp>
        <p:nvSpPr>
          <p:cNvPr id="348203" name="Line 43"/>
          <p:cNvSpPr>
            <a:spLocks noChangeShapeType="1"/>
          </p:cNvSpPr>
          <p:nvPr/>
        </p:nvSpPr>
        <p:spPr bwMode="auto">
          <a:xfrm>
            <a:off x="1728693" y="1987897"/>
            <a:ext cx="1872854" cy="2746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48204" name="Line 44"/>
          <p:cNvSpPr>
            <a:spLocks noChangeShapeType="1"/>
          </p:cNvSpPr>
          <p:nvPr/>
        </p:nvSpPr>
        <p:spPr bwMode="auto">
          <a:xfrm flipV="1">
            <a:off x="2096729" y="4972397"/>
            <a:ext cx="601927" cy="18256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48205" name="Line 45"/>
          <p:cNvSpPr>
            <a:spLocks noChangeShapeType="1"/>
          </p:cNvSpPr>
          <p:nvPr/>
        </p:nvSpPr>
        <p:spPr bwMode="auto">
          <a:xfrm flipH="1">
            <a:off x="3199115" y="2262536"/>
            <a:ext cx="3013075" cy="2528887"/>
          </a:xfrm>
          <a:prstGeom prst="line">
            <a:avLst/>
          </a:prstGeom>
          <a:noFill/>
          <a:ln w="76200">
            <a:solidFill>
              <a:srgbClr val="000099">
                <a:alpha val="80000"/>
              </a:srgbClr>
            </a:solidFill>
            <a:prstDash val="dash"/>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2" name="矩形 1"/>
          <p:cNvSpPr/>
          <p:nvPr/>
        </p:nvSpPr>
        <p:spPr>
          <a:xfrm>
            <a:off x="1928664" y="303039"/>
            <a:ext cx="6290524" cy="584775"/>
          </a:xfrm>
          <a:prstGeom prst="rect">
            <a:avLst/>
          </a:prstGeom>
          <a:solidFill>
            <a:srgbClr val="FFFF66"/>
          </a:solidFill>
        </p:spPr>
        <p:txBody>
          <a:bodyPr wrap="square">
            <a:spAutoFit/>
          </a:bodyPr>
          <a:lstStyle/>
          <a:p>
            <a:pPr algn="ctr"/>
            <a:r>
              <a:rPr lang="zh-CN" altLang="zh-CN" sz="3200" b="1" dirty="0">
                <a:latin typeface="+mn-lt"/>
                <a:ea typeface="黑体" pitchFamily="2" charset="-122"/>
              </a:rPr>
              <a:t>对等连接工作方式（</a:t>
            </a:r>
            <a:r>
              <a:rPr lang="en-US" altLang="zh-CN" sz="3200" b="1" dirty="0" smtClean="0">
                <a:latin typeface="+mn-lt"/>
                <a:ea typeface="黑体" pitchFamily="2" charset="-122"/>
              </a:rPr>
              <a:t>P2P </a:t>
            </a:r>
            <a:r>
              <a:rPr lang="zh-CN" altLang="zh-CN" sz="3200" b="1" dirty="0" smtClean="0">
                <a:latin typeface="+mn-lt"/>
                <a:ea typeface="黑体" pitchFamily="2" charset="-122"/>
              </a:rPr>
              <a:t>方式</a:t>
            </a:r>
            <a:r>
              <a:rPr lang="zh-CN" altLang="zh-CN" sz="3200" b="1" dirty="0">
                <a:latin typeface="+mn-lt"/>
                <a:ea typeface="黑体" pitchFamily="2" charset="-122"/>
              </a:rPr>
              <a:t>）</a:t>
            </a:r>
            <a:endParaRPr lang="zh-CN" altLang="en-US" sz="3200" b="1" dirty="0">
              <a:latin typeface="+mn-lt"/>
              <a:ea typeface="黑体" pitchFamily="2" charset="-122"/>
            </a:endParaRPr>
          </a:p>
        </p:txBody>
      </p:sp>
    </p:spTree>
    <p:extLst>
      <p:ext uri="{BB962C8B-B14F-4D97-AF65-F5344CB8AC3E}">
        <p14:creationId xmlns:p14="http://schemas.microsoft.com/office/powerpoint/2010/main" xmlns="" val="15577301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48192"/>
                                        </p:tgtEl>
                                        <p:attrNameLst>
                                          <p:attrName>style.visibility</p:attrName>
                                        </p:attrNameLst>
                                      </p:cBhvr>
                                      <p:to>
                                        <p:strVal val="visible"/>
                                      </p:to>
                                    </p:set>
                                    <p:animEffect transition="in" filter="wipe(up)">
                                      <p:cBhvr>
                                        <p:cTn id="7" dur="1000"/>
                                        <p:tgtEl>
                                          <p:spTgt spid="348192"/>
                                        </p:tgtEl>
                                      </p:cBhvr>
                                    </p:animEffect>
                                  </p:childTnLst>
                                </p:cTn>
                              </p:par>
                            </p:childTnLst>
                          </p:cTn>
                        </p:par>
                        <p:par>
                          <p:cTn id="8" fill="hold" nodeType="afterGroup">
                            <p:stCondLst>
                              <p:cond delay="1000"/>
                            </p:stCondLst>
                            <p:childTnLst>
                              <p:par>
                                <p:cTn id="9" presetID="22" presetClass="entr" presetSubtype="1" fill="hold" grpId="0" nodeType="afterEffect">
                                  <p:stCondLst>
                                    <p:cond delay="500"/>
                                  </p:stCondLst>
                                  <p:childTnLst>
                                    <p:set>
                                      <p:cBhvr>
                                        <p:cTn id="10" dur="1" fill="hold">
                                          <p:stCondLst>
                                            <p:cond delay="0"/>
                                          </p:stCondLst>
                                        </p:cTn>
                                        <p:tgtEl>
                                          <p:spTgt spid="348205"/>
                                        </p:tgtEl>
                                        <p:attrNameLst>
                                          <p:attrName>style.visibility</p:attrName>
                                        </p:attrNameLst>
                                      </p:cBhvr>
                                      <p:to>
                                        <p:strVal val="visible"/>
                                      </p:to>
                                    </p:set>
                                    <p:animEffect transition="in" filter="wipe(up)">
                                      <p:cBhvr>
                                        <p:cTn id="11" dur="1000"/>
                                        <p:tgtEl>
                                          <p:spTgt spid="348205"/>
                                        </p:tgtEl>
                                      </p:cBhvr>
                                    </p:animEffect>
                                  </p:childTnLst>
                                </p:cTn>
                              </p:par>
                            </p:childTnLst>
                          </p:cTn>
                        </p:par>
                        <p:par>
                          <p:cTn id="12" fill="hold" nodeType="afterGroup">
                            <p:stCondLst>
                              <p:cond delay="2500"/>
                            </p:stCondLst>
                            <p:childTnLst>
                              <p:par>
                                <p:cTn id="13" presetID="22" presetClass="entr" presetSubtype="4" fill="hold" grpId="0" nodeType="afterEffect">
                                  <p:stCondLst>
                                    <p:cond delay="500"/>
                                  </p:stCondLst>
                                  <p:childTnLst>
                                    <p:set>
                                      <p:cBhvr>
                                        <p:cTn id="14" dur="1" fill="hold">
                                          <p:stCondLst>
                                            <p:cond delay="0"/>
                                          </p:stCondLst>
                                        </p:cTn>
                                        <p:tgtEl>
                                          <p:spTgt spid="348198"/>
                                        </p:tgtEl>
                                        <p:attrNameLst>
                                          <p:attrName>style.visibility</p:attrName>
                                        </p:attrNameLst>
                                      </p:cBhvr>
                                      <p:to>
                                        <p:strVal val="visible"/>
                                      </p:to>
                                    </p:set>
                                    <p:animEffect transition="in" filter="wipe(down)">
                                      <p:cBhvr>
                                        <p:cTn id="15" dur="1000"/>
                                        <p:tgtEl>
                                          <p:spTgt spid="34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2" grpId="0" animBg="1"/>
      <p:bldP spid="348198" grpId="0" animBg="1"/>
      <p:bldP spid="34820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p:cNvSpPr>
            <a:spLocks noGrp="1" noChangeArrowheads="1"/>
          </p:cNvSpPr>
          <p:nvPr>
            <p:ph type="title"/>
          </p:nvPr>
        </p:nvSpPr>
        <p:spPr/>
        <p:txBody>
          <a:bodyPr/>
          <a:lstStyle/>
          <a:p>
            <a:r>
              <a:rPr lang="en-US" altLang="zh-CN" dirty="0"/>
              <a:t>1.3.2  </a:t>
            </a:r>
            <a:r>
              <a:rPr lang="zh-CN" altLang="en-US" dirty="0" smtClean="0"/>
              <a:t>互联网的</a:t>
            </a:r>
            <a:r>
              <a:rPr lang="zh-CN" altLang="en-US" dirty="0"/>
              <a:t>核心部分</a:t>
            </a:r>
          </a:p>
        </p:txBody>
      </p:sp>
      <p:sp>
        <p:nvSpPr>
          <p:cNvPr id="353283" name="Rectangle 3"/>
          <p:cNvSpPr>
            <a:spLocks noGrp="1" noChangeArrowheads="1"/>
          </p:cNvSpPr>
          <p:nvPr>
            <p:ph idx="1"/>
          </p:nvPr>
        </p:nvSpPr>
        <p:spPr/>
        <p:txBody>
          <a:bodyPr/>
          <a:lstStyle/>
          <a:p>
            <a:r>
              <a:rPr lang="zh-CN" altLang="en-US" dirty="0"/>
              <a:t>网络核心部分</a:t>
            </a:r>
            <a:r>
              <a:rPr lang="zh-CN" altLang="en-US" dirty="0" smtClean="0"/>
              <a:t>是互联网中</a:t>
            </a:r>
            <a:r>
              <a:rPr lang="zh-CN" altLang="en-US" dirty="0"/>
              <a:t>最复杂的部分。</a:t>
            </a:r>
          </a:p>
          <a:p>
            <a:r>
              <a:rPr lang="zh-CN" altLang="en-US" dirty="0"/>
              <a:t>网络中的核心部分要向网络边缘中的大量主机提供连通性，使边缘部分中的任何一个主机都能够向其他主机通信（即传送或接收各种形式的数据）。</a:t>
            </a:r>
          </a:p>
          <a:p>
            <a:r>
              <a:rPr lang="zh-CN" altLang="en-US" dirty="0"/>
              <a:t>在网络核心部分起特殊作用的是</a:t>
            </a:r>
            <a:r>
              <a:rPr lang="zh-CN" altLang="en-US" dirty="0" smtClean="0">
                <a:solidFill>
                  <a:srgbClr val="FF0000"/>
                </a:solidFill>
              </a:rPr>
              <a:t>路由器 </a:t>
            </a:r>
            <a:r>
              <a:rPr lang="en-US" altLang="zh-CN" dirty="0" smtClean="0"/>
              <a:t>(</a:t>
            </a:r>
            <a:r>
              <a:rPr lang="en-US" altLang="zh-CN" dirty="0"/>
              <a:t>router)</a:t>
            </a:r>
            <a:r>
              <a:rPr lang="zh-CN" altLang="en-US" dirty="0" smtClean="0"/>
              <a:t>。 </a:t>
            </a:r>
            <a:endParaRPr lang="zh-CN" altLang="en-US" dirty="0"/>
          </a:p>
        </p:txBody>
      </p:sp>
    </p:spTree>
    <p:extLst>
      <p:ext uri="{BB962C8B-B14F-4D97-AF65-F5344CB8AC3E}">
        <p14:creationId xmlns:p14="http://schemas.microsoft.com/office/powerpoint/2010/main" xmlns="" val="17971080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p:cNvSpPr>
            <a:spLocks noGrp="1" noChangeArrowheads="1"/>
          </p:cNvSpPr>
          <p:nvPr>
            <p:ph type="title"/>
          </p:nvPr>
        </p:nvSpPr>
        <p:spPr/>
        <p:txBody>
          <a:bodyPr/>
          <a:lstStyle/>
          <a:p>
            <a:r>
              <a:rPr lang="en-US" altLang="zh-CN" dirty="0"/>
              <a:t>1.3.2  </a:t>
            </a:r>
            <a:r>
              <a:rPr lang="zh-CN" altLang="en-US" dirty="0" smtClean="0"/>
              <a:t>互联网的</a:t>
            </a:r>
            <a:r>
              <a:rPr lang="zh-CN" altLang="en-US" dirty="0"/>
              <a:t>核心部分</a:t>
            </a:r>
          </a:p>
        </p:txBody>
      </p:sp>
      <p:sp>
        <p:nvSpPr>
          <p:cNvPr id="353283" name="Rectangle 3"/>
          <p:cNvSpPr>
            <a:spLocks noGrp="1" noChangeArrowheads="1"/>
          </p:cNvSpPr>
          <p:nvPr>
            <p:ph idx="1"/>
          </p:nvPr>
        </p:nvSpPr>
        <p:spPr/>
        <p:txBody>
          <a:bodyPr/>
          <a:lstStyle/>
          <a:p>
            <a:r>
              <a:rPr lang="zh-CN" altLang="en-US" dirty="0" smtClean="0"/>
              <a:t>路由器是实现</a:t>
            </a:r>
            <a:r>
              <a:rPr lang="zh-CN" altLang="en-US" dirty="0" smtClean="0">
                <a:solidFill>
                  <a:srgbClr val="FF0000"/>
                </a:solidFill>
              </a:rPr>
              <a:t>分组交换 </a:t>
            </a:r>
            <a:r>
              <a:rPr lang="en-US" altLang="zh-CN" dirty="0" smtClean="0"/>
              <a:t>(packet switching) </a:t>
            </a:r>
            <a:r>
              <a:rPr lang="zh-CN" altLang="en-US" dirty="0" smtClean="0"/>
              <a:t>的关键构件，其任务是</a:t>
            </a:r>
            <a:r>
              <a:rPr lang="zh-CN" altLang="en-US" dirty="0" smtClean="0">
                <a:solidFill>
                  <a:srgbClr val="FF0000"/>
                </a:solidFill>
              </a:rPr>
              <a:t>转发</a:t>
            </a:r>
            <a:r>
              <a:rPr lang="zh-CN" altLang="en-US" dirty="0" smtClean="0"/>
              <a:t>收到的分组，这是网络核心部分最重要的功能。</a:t>
            </a:r>
            <a:endParaRPr lang="en-US" altLang="zh-CN" dirty="0" smtClean="0"/>
          </a:p>
          <a:p>
            <a:r>
              <a:rPr lang="zh-CN" altLang="en-US" dirty="0" smtClean="0"/>
              <a:t>为了理解</a:t>
            </a:r>
            <a:r>
              <a:rPr lang="zh-CN" altLang="zh-CN" dirty="0"/>
              <a:t>分组交换</a:t>
            </a:r>
            <a:r>
              <a:rPr lang="zh-CN" altLang="zh-CN" dirty="0" smtClean="0"/>
              <a:t>，</a:t>
            </a:r>
            <a:r>
              <a:rPr lang="zh-CN" altLang="en-US" dirty="0" smtClean="0"/>
              <a:t>首先了解</a:t>
            </a:r>
            <a:r>
              <a:rPr lang="zh-CN" altLang="zh-CN" dirty="0" smtClean="0">
                <a:solidFill>
                  <a:srgbClr val="FF0000"/>
                </a:solidFill>
              </a:rPr>
              <a:t>电路交换</a:t>
            </a:r>
            <a:r>
              <a:rPr lang="zh-CN" altLang="zh-CN" dirty="0"/>
              <a:t>的基本</a:t>
            </a:r>
            <a:r>
              <a:rPr lang="zh-CN" altLang="zh-CN" dirty="0" smtClean="0"/>
              <a:t>概念</a:t>
            </a:r>
            <a:r>
              <a:rPr lang="zh-CN" altLang="en-US" dirty="0" smtClean="0"/>
              <a:t>。</a:t>
            </a:r>
            <a:endParaRPr lang="zh-CN" altLang="en-US" dirty="0"/>
          </a:p>
        </p:txBody>
      </p:sp>
    </p:spTree>
    <p:extLst>
      <p:ext uri="{BB962C8B-B14F-4D97-AF65-F5344CB8AC3E}">
        <p14:creationId xmlns:p14="http://schemas.microsoft.com/office/powerpoint/2010/main" xmlns="" val="7334062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zh-CN" dirty="0"/>
              <a:t>1. </a:t>
            </a:r>
            <a:r>
              <a:rPr lang="zh-CN" altLang="en-US" dirty="0"/>
              <a:t>电路交换的主要特点</a:t>
            </a:r>
          </a:p>
        </p:txBody>
      </p:sp>
      <p:sp>
        <p:nvSpPr>
          <p:cNvPr id="33796" name="Text Box 4"/>
          <p:cNvSpPr txBox="1">
            <a:spLocks noChangeArrowheads="1"/>
          </p:cNvSpPr>
          <p:nvPr/>
        </p:nvSpPr>
        <p:spPr bwMode="auto">
          <a:xfrm>
            <a:off x="6046539" y="3399383"/>
            <a:ext cx="869149"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4000">
                <a:latin typeface="Times New Roman" pitchFamily="18" charset="0"/>
                <a:sym typeface="Wingdings" pitchFamily="2" charset="2"/>
              </a:rPr>
              <a:t></a:t>
            </a:r>
            <a:r>
              <a:rPr kumimoji="1" lang="en-US" altLang="zh-CN" sz="4000">
                <a:latin typeface="Times New Roman" pitchFamily="18" charset="0"/>
              </a:rPr>
              <a:t> </a:t>
            </a:r>
          </a:p>
        </p:txBody>
      </p:sp>
      <p:sp>
        <p:nvSpPr>
          <p:cNvPr id="33797" name="Text Box 5"/>
          <p:cNvSpPr txBox="1">
            <a:spLocks noChangeArrowheads="1"/>
          </p:cNvSpPr>
          <p:nvPr/>
        </p:nvSpPr>
        <p:spPr bwMode="auto">
          <a:xfrm>
            <a:off x="3368824" y="3399383"/>
            <a:ext cx="869149"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4000">
                <a:latin typeface="Times New Roman" pitchFamily="18" charset="0"/>
                <a:sym typeface="Wingdings" pitchFamily="2" charset="2"/>
              </a:rPr>
              <a:t></a:t>
            </a:r>
            <a:r>
              <a:rPr kumimoji="1" lang="en-US" altLang="zh-CN" sz="4000">
                <a:latin typeface="Times New Roman" pitchFamily="18" charset="0"/>
              </a:rPr>
              <a:t> </a:t>
            </a:r>
          </a:p>
        </p:txBody>
      </p:sp>
      <p:sp>
        <p:nvSpPr>
          <p:cNvPr id="33798" name="Line 6"/>
          <p:cNvSpPr>
            <a:spLocks noChangeShapeType="1"/>
          </p:cNvSpPr>
          <p:nvPr/>
        </p:nvSpPr>
        <p:spPr bwMode="auto">
          <a:xfrm flipV="1">
            <a:off x="3699024" y="3850232"/>
            <a:ext cx="2658798" cy="1588"/>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2" name="矩形 1"/>
          <p:cNvSpPr/>
          <p:nvPr/>
        </p:nvSpPr>
        <p:spPr>
          <a:xfrm>
            <a:off x="704528" y="1268760"/>
            <a:ext cx="8640960" cy="1077218"/>
          </a:xfrm>
          <a:prstGeom prst="rect">
            <a:avLst/>
          </a:prstGeom>
          <a:solidFill>
            <a:srgbClr val="66FF66"/>
          </a:solidFill>
          <a:ln>
            <a:solidFill>
              <a:schemeClr val="tx1"/>
            </a:solidFill>
          </a:ln>
        </p:spPr>
        <p:txBody>
          <a:bodyPr wrap="square">
            <a:spAutoFit/>
          </a:bodyPr>
          <a:lstStyle/>
          <a:p>
            <a:pPr algn="ctr"/>
            <a:r>
              <a:rPr lang="en-US" altLang="zh-CN" sz="3200" b="1" dirty="0" smtClean="0">
                <a:latin typeface="+mn-lt"/>
                <a:ea typeface="黑体" pitchFamily="2" charset="-122"/>
              </a:rPr>
              <a:t>2 </a:t>
            </a:r>
            <a:r>
              <a:rPr lang="zh-CN" altLang="en-US" sz="3200" b="1" dirty="0" smtClean="0">
                <a:latin typeface="+mn-lt"/>
                <a:ea typeface="黑体" pitchFamily="2" charset="-122"/>
              </a:rPr>
              <a:t>部</a:t>
            </a:r>
            <a:r>
              <a:rPr lang="zh-CN" altLang="en-US" sz="3200" b="1" dirty="0">
                <a:latin typeface="+mn-lt"/>
                <a:ea typeface="黑体" pitchFamily="2" charset="-122"/>
              </a:rPr>
              <a:t>电话机只需要</a:t>
            </a:r>
            <a:r>
              <a:rPr lang="zh-CN" altLang="en-US" sz="3200" b="1" dirty="0" smtClean="0">
                <a:latin typeface="+mn-lt"/>
                <a:ea typeface="黑体" pitchFamily="2" charset="-122"/>
              </a:rPr>
              <a:t>用 </a:t>
            </a:r>
            <a:r>
              <a:rPr lang="en-US" altLang="zh-CN" sz="3200" b="1" dirty="0" smtClean="0">
                <a:latin typeface="+mn-lt"/>
                <a:ea typeface="黑体" pitchFamily="2" charset="-122"/>
              </a:rPr>
              <a:t>1 </a:t>
            </a:r>
            <a:r>
              <a:rPr lang="zh-CN" altLang="en-US" sz="3200" b="1" dirty="0" smtClean="0">
                <a:latin typeface="+mn-lt"/>
                <a:ea typeface="黑体" pitchFamily="2" charset="-122"/>
              </a:rPr>
              <a:t>对电线直接连接就</a:t>
            </a:r>
            <a:r>
              <a:rPr lang="zh-CN" altLang="en-US" sz="3200" b="1" dirty="0">
                <a:latin typeface="+mn-lt"/>
                <a:ea typeface="黑体" pitchFamily="2" charset="-122"/>
              </a:rPr>
              <a:t>能够</a:t>
            </a:r>
            <a:r>
              <a:rPr lang="zh-CN" altLang="en-US" sz="3200" b="1" dirty="0" smtClean="0">
                <a:latin typeface="+mn-lt"/>
                <a:ea typeface="黑体" pitchFamily="2" charset="-122"/>
              </a:rPr>
              <a:t>互相通话</a:t>
            </a:r>
            <a:r>
              <a:rPr lang="zh-CN" altLang="en-US" sz="3200" b="1" dirty="0">
                <a:latin typeface="+mn-lt"/>
                <a:ea typeface="黑体" pitchFamily="2" charset="-122"/>
              </a:rPr>
              <a:t>。 </a:t>
            </a:r>
          </a:p>
        </p:txBody>
      </p:sp>
      <p:sp>
        <p:nvSpPr>
          <p:cNvPr id="3" name="矩形 2"/>
          <p:cNvSpPr/>
          <p:nvPr/>
        </p:nvSpPr>
        <p:spPr>
          <a:xfrm>
            <a:off x="2144688" y="5271591"/>
            <a:ext cx="5976663" cy="461665"/>
          </a:xfrm>
          <a:prstGeom prst="rect">
            <a:avLst/>
          </a:prstGeom>
        </p:spPr>
        <p:txBody>
          <a:bodyPr wrap="square">
            <a:spAutoFit/>
          </a:bodyPr>
          <a:lstStyle/>
          <a:p>
            <a:pPr algn="ctr"/>
            <a:r>
              <a:rPr lang="zh-CN" altLang="zh-CN" sz="2400" b="1" dirty="0" smtClean="0">
                <a:latin typeface="+mn-lt"/>
                <a:ea typeface="黑体" pitchFamily="2" charset="-122"/>
              </a:rPr>
              <a:t>电话机</a:t>
            </a:r>
            <a:r>
              <a:rPr lang="zh-CN" altLang="zh-CN" sz="2400" b="1" dirty="0">
                <a:latin typeface="+mn-lt"/>
                <a:ea typeface="黑体" pitchFamily="2" charset="-122"/>
              </a:rPr>
              <a:t>的不同连接方法</a:t>
            </a:r>
            <a:endParaRPr lang="zh-CN" altLang="en-US" sz="2400" b="1" dirty="0">
              <a:latin typeface="+mn-lt"/>
              <a:ea typeface="黑体" pitchFamily="2" charset="-122"/>
            </a:endParaRPr>
          </a:p>
        </p:txBody>
      </p:sp>
      <p:sp>
        <p:nvSpPr>
          <p:cNvPr id="4" name="矩形 3"/>
          <p:cNvSpPr/>
          <p:nvPr/>
        </p:nvSpPr>
        <p:spPr>
          <a:xfrm>
            <a:off x="3440832" y="4685074"/>
            <a:ext cx="3185487" cy="400110"/>
          </a:xfrm>
          <a:prstGeom prst="rect">
            <a:avLst/>
          </a:prstGeom>
        </p:spPr>
        <p:txBody>
          <a:bodyPr wrap="square">
            <a:spAutoFit/>
          </a:bodyPr>
          <a:lstStyle/>
          <a:p>
            <a:pPr algn="ctr"/>
            <a:r>
              <a:rPr lang="en-US" altLang="zh-CN" sz="2000" b="1" dirty="0">
                <a:latin typeface="+mn-lt"/>
                <a:ea typeface="黑体" pitchFamily="2" charset="-122"/>
              </a:rPr>
              <a:t> (a) </a:t>
            </a:r>
            <a:r>
              <a:rPr lang="zh-CN" altLang="zh-CN" sz="2000" b="1" dirty="0">
                <a:latin typeface="+mn-lt"/>
                <a:ea typeface="黑体" pitchFamily="2" charset="-122"/>
              </a:rPr>
              <a:t>两部电话直接</a:t>
            </a:r>
            <a:r>
              <a:rPr lang="zh-CN" altLang="zh-CN" sz="2000" b="1" dirty="0" smtClean="0">
                <a:latin typeface="+mn-lt"/>
                <a:ea typeface="黑体" pitchFamily="2" charset="-122"/>
              </a:rPr>
              <a:t>相</a:t>
            </a:r>
            <a:r>
              <a:rPr lang="zh-CN" altLang="en-US" sz="2000" b="1" dirty="0" smtClean="0">
                <a:latin typeface="+mn-lt"/>
                <a:ea typeface="黑体" pitchFamily="2" charset="-122"/>
              </a:rPr>
              <a:t>连</a:t>
            </a:r>
            <a:endParaRPr lang="zh-CN" altLang="en-US" sz="2000" b="1" dirty="0">
              <a:latin typeface="+mn-lt"/>
              <a:ea typeface="黑体" pitchFamily="2" charset="-122"/>
            </a:endParaRPr>
          </a:p>
        </p:txBody>
      </p:sp>
    </p:spTree>
    <p:extLst>
      <p:ext uri="{BB962C8B-B14F-4D97-AF65-F5344CB8AC3E}">
        <p14:creationId xmlns:p14="http://schemas.microsoft.com/office/powerpoint/2010/main" xmlns="" val="2819299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zh-CN" dirty="0"/>
              <a:t>1. </a:t>
            </a:r>
            <a:r>
              <a:rPr lang="zh-CN" altLang="en-US" dirty="0"/>
              <a:t>电路交换的主要特点</a:t>
            </a:r>
          </a:p>
        </p:txBody>
      </p:sp>
      <p:sp>
        <p:nvSpPr>
          <p:cNvPr id="2" name="矩形 1"/>
          <p:cNvSpPr/>
          <p:nvPr/>
        </p:nvSpPr>
        <p:spPr>
          <a:xfrm>
            <a:off x="704528" y="1268760"/>
            <a:ext cx="8640960" cy="584775"/>
          </a:xfrm>
          <a:prstGeom prst="rect">
            <a:avLst/>
          </a:prstGeom>
          <a:solidFill>
            <a:srgbClr val="66FF66"/>
          </a:solidFill>
          <a:ln>
            <a:solidFill>
              <a:schemeClr val="tx1"/>
            </a:solidFill>
          </a:ln>
        </p:spPr>
        <p:txBody>
          <a:bodyPr wrap="square">
            <a:spAutoFit/>
          </a:bodyPr>
          <a:lstStyle/>
          <a:p>
            <a:pPr algn="ctr"/>
            <a:r>
              <a:rPr lang="en-US" altLang="zh-CN" sz="3200" b="1" dirty="0">
                <a:latin typeface="+mn-lt"/>
                <a:ea typeface="黑体" pitchFamily="2" charset="-122"/>
              </a:rPr>
              <a:t>5 </a:t>
            </a:r>
            <a:r>
              <a:rPr lang="zh-CN" altLang="en-US" sz="3200" b="1" dirty="0">
                <a:latin typeface="+mn-lt"/>
                <a:ea typeface="黑体" pitchFamily="2" charset="-122"/>
              </a:rPr>
              <a:t>部电话机</a:t>
            </a:r>
            <a:r>
              <a:rPr lang="zh-CN" altLang="en-US" sz="3200" b="1" dirty="0" smtClean="0">
                <a:latin typeface="+mn-lt"/>
                <a:ea typeface="黑体" pitchFamily="2" charset="-122"/>
              </a:rPr>
              <a:t>两两直接相连</a:t>
            </a:r>
            <a:r>
              <a:rPr lang="zh-CN" altLang="en-US" sz="3200" b="1" dirty="0">
                <a:latin typeface="+mn-lt"/>
                <a:ea typeface="黑体" pitchFamily="2" charset="-122"/>
              </a:rPr>
              <a:t>，需 </a:t>
            </a:r>
            <a:r>
              <a:rPr lang="en-US" altLang="zh-CN" sz="3200" b="1" dirty="0">
                <a:latin typeface="+mn-lt"/>
                <a:ea typeface="黑体" pitchFamily="2" charset="-122"/>
              </a:rPr>
              <a:t>10 </a:t>
            </a:r>
            <a:r>
              <a:rPr lang="zh-CN" altLang="en-US" sz="3200" b="1" dirty="0">
                <a:latin typeface="+mn-lt"/>
                <a:ea typeface="黑体" pitchFamily="2" charset="-122"/>
              </a:rPr>
              <a:t>对电线。</a:t>
            </a:r>
          </a:p>
        </p:txBody>
      </p:sp>
      <p:sp>
        <p:nvSpPr>
          <p:cNvPr id="3" name="矩形 2"/>
          <p:cNvSpPr/>
          <p:nvPr/>
        </p:nvSpPr>
        <p:spPr>
          <a:xfrm>
            <a:off x="2144688" y="5271591"/>
            <a:ext cx="5832647" cy="461665"/>
          </a:xfrm>
          <a:prstGeom prst="rect">
            <a:avLst/>
          </a:prstGeom>
        </p:spPr>
        <p:txBody>
          <a:bodyPr wrap="square">
            <a:spAutoFit/>
          </a:bodyPr>
          <a:lstStyle/>
          <a:p>
            <a:pPr algn="ctr"/>
            <a:r>
              <a:rPr lang="zh-CN" altLang="zh-CN" sz="2400" b="1" dirty="0" smtClean="0">
                <a:latin typeface="+mn-lt"/>
                <a:ea typeface="黑体" pitchFamily="2" charset="-122"/>
              </a:rPr>
              <a:t>电话机</a:t>
            </a:r>
            <a:r>
              <a:rPr lang="zh-CN" altLang="zh-CN" sz="2400" b="1" dirty="0">
                <a:latin typeface="+mn-lt"/>
                <a:ea typeface="黑体" pitchFamily="2" charset="-122"/>
              </a:rPr>
              <a:t>的不同连接方法</a:t>
            </a:r>
            <a:endParaRPr lang="zh-CN" altLang="en-US" sz="2400" b="1" dirty="0">
              <a:latin typeface="+mn-lt"/>
              <a:ea typeface="黑体" pitchFamily="2" charset="-122"/>
            </a:endParaRPr>
          </a:p>
        </p:txBody>
      </p:sp>
      <p:sp>
        <p:nvSpPr>
          <p:cNvPr id="4" name="矩形 3"/>
          <p:cNvSpPr/>
          <p:nvPr/>
        </p:nvSpPr>
        <p:spPr>
          <a:xfrm>
            <a:off x="3238488" y="4685074"/>
            <a:ext cx="3571900" cy="400110"/>
          </a:xfrm>
          <a:prstGeom prst="rect">
            <a:avLst/>
          </a:prstGeom>
        </p:spPr>
        <p:txBody>
          <a:bodyPr wrap="square">
            <a:spAutoFit/>
          </a:bodyPr>
          <a:lstStyle/>
          <a:p>
            <a:pPr algn="ctr"/>
            <a:r>
              <a:rPr lang="en-US" altLang="zh-CN" sz="2000" b="1" dirty="0">
                <a:latin typeface="+mn-lt"/>
                <a:ea typeface="黑体" pitchFamily="2" charset="-122"/>
              </a:rPr>
              <a:t> </a:t>
            </a:r>
            <a:r>
              <a:rPr lang="en-US" altLang="zh-CN" sz="2000" b="1" dirty="0" smtClean="0">
                <a:latin typeface="+mn-lt"/>
                <a:ea typeface="黑体" pitchFamily="2" charset="-122"/>
              </a:rPr>
              <a:t>(b) 5 </a:t>
            </a:r>
            <a:r>
              <a:rPr lang="zh-CN" altLang="zh-CN" sz="2000" b="1" dirty="0" smtClean="0">
                <a:latin typeface="+mn-lt"/>
                <a:ea typeface="黑体" pitchFamily="2" charset="-122"/>
              </a:rPr>
              <a:t>部电话</a:t>
            </a:r>
            <a:r>
              <a:rPr lang="zh-CN" altLang="en-US" sz="2000" b="1" dirty="0" smtClean="0">
                <a:latin typeface="+mn-lt"/>
                <a:ea typeface="黑体" pitchFamily="2" charset="-122"/>
              </a:rPr>
              <a:t>机两两直接</a:t>
            </a:r>
            <a:r>
              <a:rPr lang="zh-CN" altLang="zh-CN" sz="2000" b="1" dirty="0" smtClean="0">
                <a:latin typeface="+mn-lt"/>
                <a:ea typeface="黑体" pitchFamily="2" charset="-122"/>
              </a:rPr>
              <a:t>相</a:t>
            </a:r>
            <a:r>
              <a:rPr lang="zh-CN" altLang="en-US" sz="2000" b="1" dirty="0" smtClean="0">
                <a:latin typeface="+mn-lt"/>
                <a:ea typeface="黑体" pitchFamily="2" charset="-122"/>
              </a:rPr>
              <a:t>连</a:t>
            </a:r>
            <a:endParaRPr lang="zh-CN" altLang="en-US" sz="2000" b="1" dirty="0">
              <a:latin typeface="+mn-lt"/>
              <a:ea typeface="黑体" pitchFamily="2" charset="-122"/>
            </a:endParaRPr>
          </a:p>
        </p:txBody>
      </p:sp>
      <p:sp>
        <p:nvSpPr>
          <p:cNvPr id="16" name="Line 9"/>
          <p:cNvSpPr>
            <a:spLocks noChangeShapeType="1"/>
          </p:cNvSpPr>
          <p:nvPr/>
        </p:nvSpPr>
        <p:spPr bwMode="auto">
          <a:xfrm flipV="1">
            <a:off x="3463620" y="2610568"/>
            <a:ext cx="1499658" cy="733425"/>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17" name="Line 10"/>
          <p:cNvSpPr>
            <a:spLocks noChangeShapeType="1"/>
          </p:cNvSpPr>
          <p:nvPr/>
        </p:nvSpPr>
        <p:spPr bwMode="auto">
          <a:xfrm>
            <a:off x="5112900" y="2648668"/>
            <a:ext cx="1664758" cy="773113"/>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18" name="Line 11"/>
          <p:cNvSpPr>
            <a:spLocks noChangeShapeType="1"/>
          </p:cNvSpPr>
          <p:nvPr/>
        </p:nvSpPr>
        <p:spPr bwMode="auto">
          <a:xfrm>
            <a:off x="3310558" y="3393205"/>
            <a:ext cx="928688" cy="954087"/>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19" name="Line 12"/>
          <p:cNvSpPr>
            <a:spLocks noChangeShapeType="1"/>
          </p:cNvSpPr>
          <p:nvPr/>
        </p:nvSpPr>
        <p:spPr bwMode="auto">
          <a:xfrm flipV="1">
            <a:off x="4363071" y="4417142"/>
            <a:ext cx="1358635" cy="0"/>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20" name="Line 13"/>
          <p:cNvSpPr>
            <a:spLocks noChangeShapeType="1"/>
          </p:cNvSpPr>
          <p:nvPr/>
        </p:nvSpPr>
        <p:spPr bwMode="auto">
          <a:xfrm flipV="1">
            <a:off x="5811135" y="3388442"/>
            <a:ext cx="969963" cy="939800"/>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21" name="Line 14"/>
          <p:cNvSpPr>
            <a:spLocks noChangeShapeType="1"/>
          </p:cNvSpPr>
          <p:nvPr/>
        </p:nvSpPr>
        <p:spPr bwMode="auto">
          <a:xfrm>
            <a:off x="5020031" y="2647080"/>
            <a:ext cx="679318" cy="1770062"/>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22" name="Line 15"/>
          <p:cNvSpPr>
            <a:spLocks noChangeShapeType="1"/>
          </p:cNvSpPr>
          <p:nvPr/>
        </p:nvSpPr>
        <p:spPr bwMode="auto">
          <a:xfrm flipH="1">
            <a:off x="4345873" y="2664542"/>
            <a:ext cx="527977" cy="1741488"/>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23" name="Line 16"/>
          <p:cNvSpPr>
            <a:spLocks noChangeShapeType="1"/>
          </p:cNvSpPr>
          <p:nvPr/>
        </p:nvSpPr>
        <p:spPr bwMode="auto">
          <a:xfrm>
            <a:off x="3492856" y="3385267"/>
            <a:ext cx="3231489" cy="0"/>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24" name="Line 17"/>
          <p:cNvSpPr>
            <a:spLocks noChangeShapeType="1"/>
          </p:cNvSpPr>
          <p:nvPr/>
        </p:nvSpPr>
        <p:spPr bwMode="auto">
          <a:xfrm>
            <a:off x="3312278" y="3388442"/>
            <a:ext cx="2387071" cy="1009650"/>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25" name="Line 18"/>
          <p:cNvSpPr>
            <a:spLocks noChangeShapeType="1"/>
          </p:cNvSpPr>
          <p:nvPr/>
        </p:nvSpPr>
        <p:spPr bwMode="auto">
          <a:xfrm flipV="1">
            <a:off x="4397467" y="3436067"/>
            <a:ext cx="2302802" cy="966788"/>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grpSp>
        <p:nvGrpSpPr>
          <p:cNvPr id="10" name="Group 20"/>
          <p:cNvGrpSpPr>
            <a:grpSpLocks/>
          </p:cNvGrpSpPr>
          <p:nvPr/>
        </p:nvGrpSpPr>
        <p:grpSpPr bwMode="auto">
          <a:xfrm>
            <a:off x="2945962" y="2207343"/>
            <a:ext cx="4239286" cy="2416176"/>
            <a:chOff x="1824" y="1570"/>
            <a:chExt cx="2465" cy="1522"/>
          </a:xfrm>
        </p:grpSpPr>
        <p:sp>
          <p:nvSpPr>
            <p:cNvPr id="11" name="Text Box 4"/>
            <p:cNvSpPr txBox="1">
              <a:spLocks noChangeArrowheads="1"/>
            </p:cNvSpPr>
            <p:nvPr/>
          </p:nvSpPr>
          <p:spPr bwMode="auto">
            <a:xfrm>
              <a:off x="2792" y="1570"/>
              <a:ext cx="465"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a:latin typeface="Times New Roman" pitchFamily="18" charset="0"/>
                  <a:sym typeface="Wingdings" pitchFamily="2" charset="2"/>
                </a:rPr>
                <a:t></a:t>
              </a:r>
              <a:r>
                <a:rPr kumimoji="1" lang="en-US" altLang="zh-CN" sz="3600">
                  <a:latin typeface="Times New Roman" pitchFamily="18" charset="0"/>
                </a:rPr>
                <a:t> </a:t>
              </a:r>
            </a:p>
          </p:txBody>
        </p:sp>
        <p:sp>
          <p:nvSpPr>
            <p:cNvPr id="12" name="Text Box 5"/>
            <p:cNvSpPr txBox="1">
              <a:spLocks noChangeArrowheads="1"/>
            </p:cNvSpPr>
            <p:nvPr/>
          </p:nvSpPr>
          <p:spPr bwMode="auto">
            <a:xfrm>
              <a:off x="1824" y="2058"/>
              <a:ext cx="465"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dirty="0">
                  <a:latin typeface="Times New Roman" pitchFamily="18" charset="0"/>
                  <a:sym typeface="Wingdings" pitchFamily="2" charset="2"/>
                </a:rPr>
                <a:t></a:t>
              </a:r>
              <a:r>
                <a:rPr kumimoji="1" lang="en-US" altLang="zh-CN" sz="3600" dirty="0">
                  <a:latin typeface="Times New Roman" pitchFamily="18" charset="0"/>
                </a:rPr>
                <a:t> </a:t>
              </a:r>
            </a:p>
          </p:txBody>
        </p:sp>
        <p:sp>
          <p:nvSpPr>
            <p:cNvPr id="14" name="Text Box 7"/>
            <p:cNvSpPr txBox="1">
              <a:spLocks noChangeArrowheads="1"/>
            </p:cNvSpPr>
            <p:nvPr/>
          </p:nvSpPr>
          <p:spPr bwMode="auto">
            <a:xfrm>
              <a:off x="3824" y="2058"/>
              <a:ext cx="465"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dirty="0">
                  <a:latin typeface="Times New Roman" pitchFamily="18" charset="0"/>
                  <a:sym typeface="Wingdings" pitchFamily="2" charset="2"/>
                </a:rPr>
                <a:t></a:t>
              </a:r>
              <a:r>
                <a:rPr kumimoji="1" lang="en-US" altLang="zh-CN" sz="3600" dirty="0">
                  <a:latin typeface="Times New Roman" pitchFamily="18" charset="0"/>
                </a:rPr>
                <a:t> </a:t>
              </a:r>
            </a:p>
          </p:txBody>
        </p:sp>
        <p:sp>
          <p:nvSpPr>
            <p:cNvPr id="15" name="Text Box 8"/>
            <p:cNvSpPr txBox="1">
              <a:spLocks noChangeArrowheads="1"/>
            </p:cNvSpPr>
            <p:nvPr/>
          </p:nvSpPr>
          <p:spPr bwMode="auto">
            <a:xfrm>
              <a:off x="3244" y="2685"/>
              <a:ext cx="465"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a:latin typeface="Times New Roman" pitchFamily="18" charset="0"/>
                  <a:sym typeface="Wingdings" pitchFamily="2" charset="2"/>
                </a:rPr>
                <a:t></a:t>
              </a:r>
              <a:r>
                <a:rPr kumimoji="1" lang="en-US" altLang="zh-CN" sz="3600">
                  <a:latin typeface="Times New Roman" pitchFamily="18" charset="0"/>
                </a:rPr>
                <a:t> </a:t>
              </a:r>
            </a:p>
          </p:txBody>
        </p:sp>
        <p:sp>
          <p:nvSpPr>
            <p:cNvPr id="13" name="Text Box 6"/>
            <p:cNvSpPr txBox="1">
              <a:spLocks noChangeArrowheads="1"/>
            </p:cNvSpPr>
            <p:nvPr/>
          </p:nvSpPr>
          <p:spPr bwMode="auto">
            <a:xfrm>
              <a:off x="2405" y="2685"/>
              <a:ext cx="465"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dirty="0">
                  <a:latin typeface="Times New Roman" pitchFamily="18" charset="0"/>
                  <a:sym typeface="Wingdings" pitchFamily="2" charset="2"/>
                </a:rPr>
                <a:t></a:t>
              </a:r>
              <a:r>
                <a:rPr kumimoji="1" lang="en-US" altLang="zh-CN" sz="3600" dirty="0">
                  <a:latin typeface="Times New Roman" pitchFamily="18" charset="0"/>
                </a:rPr>
                <a:t> </a:t>
              </a:r>
            </a:p>
          </p:txBody>
        </p:sp>
      </p:grpSp>
    </p:spTree>
    <p:extLst>
      <p:ext uri="{BB962C8B-B14F-4D97-AF65-F5344CB8AC3E}">
        <p14:creationId xmlns:p14="http://schemas.microsoft.com/office/powerpoint/2010/main" xmlns="" val="2091416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300"/>
                                  </p:stCondLst>
                                  <p:childTnLst>
                                    <p:set>
                                      <p:cBhvr>
                                        <p:cTn id="9" dur="1" fill="hold">
                                          <p:stCondLst>
                                            <p:cond delay="0"/>
                                          </p:stCondLst>
                                        </p:cTn>
                                        <p:tgtEl>
                                          <p:spTgt spid="16"/>
                                        </p:tgtEl>
                                        <p:attrNameLst>
                                          <p:attrName>style.visibility</p:attrName>
                                        </p:attrNameLst>
                                      </p:cBhvr>
                                      <p:to>
                                        <p:strVal val="visible"/>
                                      </p:to>
                                    </p:set>
                                  </p:childTnLst>
                                </p:cTn>
                              </p:par>
                            </p:childTnLst>
                          </p:cTn>
                        </p:par>
                        <p:par>
                          <p:cTn id="10" fill="hold">
                            <p:stCondLst>
                              <p:cond delay="300"/>
                            </p:stCondLst>
                            <p:childTnLst>
                              <p:par>
                                <p:cTn id="11" presetID="1" presetClass="entr" presetSubtype="0" fill="hold" grpId="0" nodeType="afterEffect">
                                  <p:stCondLst>
                                    <p:cond delay="300"/>
                                  </p:stCondLst>
                                  <p:childTnLst>
                                    <p:set>
                                      <p:cBhvr>
                                        <p:cTn id="12" dur="1" fill="hold">
                                          <p:stCondLst>
                                            <p:cond delay="0"/>
                                          </p:stCondLst>
                                        </p:cTn>
                                        <p:tgtEl>
                                          <p:spTgt spid="23"/>
                                        </p:tgtEl>
                                        <p:attrNameLst>
                                          <p:attrName>style.visibility</p:attrName>
                                        </p:attrNameLst>
                                      </p:cBhvr>
                                      <p:to>
                                        <p:strVal val="visible"/>
                                      </p:to>
                                    </p:set>
                                  </p:childTnLst>
                                </p:cTn>
                              </p:par>
                            </p:childTnLst>
                          </p:cTn>
                        </p:par>
                        <p:par>
                          <p:cTn id="13" fill="hold">
                            <p:stCondLst>
                              <p:cond delay="600"/>
                            </p:stCondLst>
                            <p:childTnLst>
                              <p:par>
                                <p:cTn id="14" presetID="1" presetClass="entr" presetSubtype="0" fill="hold" grpId="0" nodeType="afterEffect">
                                  <p:stCondLst>
                                    <p:cond delay="300"/>
                                  </p:stCondLst>
                                  <p:childTnLst>
                                    <p:set>
                                      <p:cBhvr>
                                        <p:cTn id="15" dur="1" fill="hold">
                                          <p:stCondLst>
                                            <p:cond delay="0"/>
                                          </p:stCondLst>
                                        </p:cTn>
                                        <p:tgtEl>
                                          <p:spTgt spid="24"/>
                                        </p:tgtEl>
                                        <p:attrNameLst>
                                          <p:attrName>style.visibility</p:attrName>
                                        </p:attrNameLst>
                                      </p:cBhvr>
                                      <p:to>
                                        <p:strVal val="visible"/>
                                      </p:to>
                                    </p:set>
                                  </p:childTnLst>
                                </p:cTn>
                              </p:par>
                            </p:childTnLst>
                          </p:cTn>
                        </p:par>
                        <p:par>
                          <p:cTn id="16" fill="hold">
                            <p:stCondLst>
                              <p:cond delay="900"/>
                            </p:stCondLst>
                            <p:childTnLst>
                              <p:par>
                                <p:cTn id="17" presetID="1" presetClass="entr" presetSubtype="0" fill="hold" grpId="0" nodeType="afterEffect">
                                  <p:stCondLst>
                                    <p:cond delay="300"/>
                                  </p:stCondLst>
                                  <p:childTnLst>
                                    <p:set>
                                      <p:cBhvr>
                                        <p:cTn id="18" dur="1" fill="hold">
                                          <p:stCondLst>
                                            <p:cond delay="0"/>
                                          </p:stCondLst>
                                        </p:cTn>
                                        <p:tgtEl>
                                          <p:spTgt spid="18"/>
                                        </p:tgtEl>
                                        <p:attrNameLst>
                                          <p:attrName>style.visibility</p:attrName>
                                        </p:attrNameLst>
                                      </p:cBhvr>
                                      <p:to>
                                        <p:strVal val="visible"/>
                                      </p:to>
                                    </p:set>
                                  </p:childTnLst>
                                </p:cTn>
                              </p:par>
                            </p:childTnLst>
                          </p:cTn>
                        </p:par>
                        <p:par>
                          <p:cTn id="19" fill="hold">
                            <p:stCondLst>
                              <p:cond delay="1200"/>
                            </p:stCondLst>
                            <p:childTnLst>
                              <p:par>
                                <p:cTn id="20" presetID="1" presetClass="entr" presetSubtype="0" fill="hold" grpId="0" nodeType="afterEffect">
                                  <p:stCondLst>
                                    <p:cond delay="300"/>
                                  </p:stCondLst>
                                  <p:childTnLst>
                                    <p:set>
                                      <p:cBhvr>
                                        <p:cTn id="21" dur="1" fill="hold">
                                          <p:stCondLst>
                                            <p:cond delay="0"/>
                                          </p:stCondLst>
                                        </p:cTn>
                                        <p:tgtEl>
                                          <p:spTgt spid="22"/>
                                        </p:tgtEl>
                                        <p:attrNameLst>
                                          <p:attrName>style.visibility</p:attrName>
                                        </p:attrNameLst>
                                      </p:cBhvr>
                                      <p:to>
                                        <p:strVal val="visible"/>
                                      </p:to>
                                    </p:set>
                                  </p:childTnLst>
                                </p:cTn>
                              </p:par>
                            </p:childTnLst>
                          </p:cTn>
                        </p:par>
                        <p:par>
                          <p:cTn id="22" fill="hold">
                            <p:stCondLst>
                              <p:cond delay="1500"/>
                            </p:stCondLst>
                            <p:childTnLst>
                              <p:par>
                                <p:cTn id="23" presetID="1" presetClass="entr" presetSubtype="0" fill="hold" grpId="0" nodeType="afterEffect">
                                  <p:stCondLst>
                                    <p:cond delay="300"/>
                                  </p:stCondLst>
                                  <p:childTnLst>
                                    <p:set>
                                      <p:cBhvr>
                                        <p:cTn id="24" dur="1" fill="hold">
                                          <p:stCondLst>
                                            <p:cond delay="0"/>
                                          </p:stCondLst>
                                        </p:cTn>
                                        <p:tgtEl>
                                          <p:spTgt spid="21"/>
                                        </p:tgtEl>
                                        <p:attrNameLst>
                                          <p:attrName>style.visibility</p:attrName>
                                        </p:attrNameLst>
                                      </p:cBhvr>
                                      <p:to>
                                        <p:strVal val="visible"/>
                                      </p:to>
                                    </p:set>
                                  </p:childTnLst>
                                </p:cTn>
                              </p:par>
                            </p:childTnLst>
                          </p:cTn>
                        </p:par>
                        <p:par>
                          <p:cTn id="25" fill="hold">
                            <p:stCondLst>
                              <p:cond delay="1800"/>
                            </p:stCondLst>
                            <p:childTnLst>
                              <p:par>
                                <p:cTn id="26" presetID="1" presetClass="entr" presetSubtype="0" fill="hold" grpId="0" nodeType="afterEffect">
                                  <p:stCondLst>
                                    <p:cond delay="300"/>
                                  </p:stCondLst>
                                  <p:childTnLst>
                                    <p:set>
                                      <p:cBhvr>
                                        <p:cTn id="27" dur="1" fill="hold">
                                          <p:stCondLst>
                                            <p:cond delay="0"/>
                                          </p:stCondLst>
                                        </p:cTn>
                                        <p:tgtEl>
                                          <p:spTgt spid="17"/>
                                        </p:tgtEl>
                                        <p:attrNameLst>
                                          <p:attrName>style.visibility</p:attrName>
                                        </p:attrNameLst>
                                      </p:cBhvr>
                                      <p:to>
                                        <p:strVal val="visible"/>
                                      </p:to>
                                    </p:set>
                                  </p:childTnLst>
                                </p:cTn>
                              </p:par>
                            </p:childTnLst>
                          </p:cTn>
                        </p:par>
                        <p:par>
                          <p:cTn id="28" fill="hold">
                            <p:stCondLst>
                              <p:cond delay="2100"/>
                            </p:stCondLst>
                            <p:childTnLst>
                              <p:par>
                                <p:cTn id="29" presetID="1" presetClass="entr" presetSubtype="0" fill="hold" grpId="0" nodeType="afterEffect">
                                  <p:stCondLst>
                                    <p:cond delay="300"/>
                                  </p:stCondLst>
                                  <p:childTnLst>
                                    <p:set>
                                      <p:cBhvr>
                                        <p:cTn id="30" dur="1" fill="hold">
                                          <p:stCondLst>
                                            <p:cond delay="0"/>
                                          </p:stCondLst>
                                        </p:cTn>
                                        <p:tgtEl>
                                          <p:spTgt spid="25"/>
                                        </p:tgtEl>
                                        <p:attrNameLst>
                                          <p:attrName>style.visibility</p:attrName>
                                        </p:attrNameLst>
                                      </p:cBhvr>
                                      <p:to>
                                        <p:strVal val="visible"/>
                                      </p:to>
                                    </p:set>
                                  </p:childTnLst>
                                </p:cTn>
                              </p:par>
                            </p:childTnLst>
                          </p:cTn>
                        </p:par>
                        <p:par>
                          <p:cTn id="31" fill="hold">
                            <p:stCondLst>
                              <p:cond delay="2400"/>
                            </p:stCondLst>
                            <p:childTnLst>
                              <p:par>
                                <p:cTn id="32" presetID="1" presetClass="entr" presetSubtype="0" fill="hold" grpId="0" nodeType="afterEffect">
                                  <p:stCondLst>
                                    <p:cond delay="30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2700"/>
                            </p:stCondLst>
                            <p:childTnLst>
                              <p:par>
                                <p:cTn id="35" presetID="1" presetClass="entr" presetSubtype="0" fill="hold" grpId="0" nodeType="afterEffect">
                                  <p:stCondLst>
                                    <p:cond delay="30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zh-CN" dirty="0"/>
              <a:t>1. </a:t>
            </a:r>
            <a:r>
              <a:rPr lang="zh-CN" altLang="en-US" dirty="0"/>
              <a:t>电路交换的主要特点</a:t>
            </a:r>
          </a:p>
        </p:txBody>
      </p:sp>
      <p:sp>
        <p:nvSpPr>
          <p:cNvPr id="2" name="矩形 1"/>
          <p:cNvSpPr/>
          <p:nvPr/>
        </p:nvSpPr>
        <p:spPr>
          <a:xfrm>
            <a:off x="704528" y="1268760"/>
            <a:ext cx="8640960" cy="1569660"/>
          </a:xfrm>
          <a:prstGeom prst="rect">
            <a:avLst/>
          </a:prstGeom>
          <a:solidFill>
            <a:srgbClr val="66FF66"/>
          </a:solidFill>
          <a:ln>
            <a:solidFill>
              <a:schemeClr val="tx1"/>
            </a:solidFill>
          </a:ln>
        </p:spPr>
        <p:txBody>
          <a:bodyPr wrap="square">
            <a:spAutoFit/>
          </a:bodyPr>
          <a:lstStyle/>
          <a:p>
            <a:r>
              <a:rPr lang="en-US" altLang="zh-CN" sz="3200" b="1" dirty="0" smtClean="0">
                <a:latin typeface="+mn-lt"/>
                <a:ea typeface="黑体" pitchFamily="2" charset="-122"/>
              </a:rPr>
              <a:t>N </a:t>
            </a:r>
            <a:r>
              <a:rPr lang="zh-CN" altLang="en-US" sz="3200" b="1" dirty="0">
                <a:latin typeface="+mn-lt"/>
                <a:ea typeface="黑体" pitchFamily="2" charset="-122"/>
              </a:rPr>
              <a:t>部电话机</a:t>
            </a:r>
            <a:r>
              <a:rPr lang="zh-CN" altLang="en-US" sz="3200" b="1" dirty="0" smtClean="0">
                <a:latin typeface="+mn-lt"/>
                <a:ea typeface="黑体" pitchFamily="2" charset="-122"/>
              </a:rPr>
              <a:t>两两直接相连</a:t>
            </a:r>
            <a:r>
              <a:rPr lang="zh-CN" altLang="en-US" sz="3200" b="1" dirty="0">
                <a:latin typeface="+mn-lt"/>
                <a:ea typeface="黑体" pitchFamily="2" charset="-122"/>
              </a:rPr>
              <a:t>，需 </a:t>
            </a:r>
            <a:r>
              <a:rPr lang="en-US" altLang="zh-CN" sz="3200" b="1" i="1" dirty="0">
                <a:solidFill>
                  <a:srgbClr val="FF0000"/>
                </a:solidFill>
                <a:latin typeface="+mn-lt"/>
                <a:ea typeface="黑体" pitchFamily="2" charset="-122"/>
              </a:rPr>
              <a:t>N</a:t>
            </a:r>
            <a:r>
              <a:rPr lang="en-US" altLang="zh-CN" sz="3200" b="1" dirty="0">
                <a:solidFill>
                  <a:srgbClr val="FF0000"/>
                </a:solidFill>
                <a:latin typeface="+mn-lt"/>
                <a:ea typeface="黑体" pitchFamily="2" charset="-122"/>
              </a:rPr>
              <a:t>(</a:t>
            </a:r>
            <a:r>
              <a:rPr lang="en-US" altLang="zh-CN" sz="3200" b="1" i="1" dirty="0">
                <a:solidFill>
                  <a:srgbClr val="FF0000"/>
                </a:solidFill>
                <a:latin typeface="+mn-lt"/>
                <a:ea typeface="黑体" pitchFamily="2" charset="-122"/>
              </a:rPr>
              <a:t>N</a:t>
            </a:r>
            <a:r>
              <a:rPr lang="en-US" altLang="zh-CN" sz="3200" b="1" dirty="0">
                <a:solidFill>
                  <a:srgbClr val="FF0000"/>
                </a:solidFill>
                <a:latin typeface="+mn-lt"/>
                <a:ea typeface="黑体" pitchFamily="2" charset="-122"/>
              </a:rPr>
              <a:t> – 1)/2 </a:t>
            </a:r>
            <a:r>
              <a:rPr lang="zh-CN" altLang="en-US" sz="3200" b="1" dirty="0">
                <a:latin typeface="+mn-lt"/>
                <a:ea typeface="黑体" pitchFamily="2" charset="-122"/>
              </a:rPr>
              <a:t>对电线</a:t>
            </a:r>
            <a:r>
              <a:rPr lang="zh-CN" altLang="en-US" sz="3200" b="1" dirty="0" smtClean="0">
                <a:latin typeface="+mn-lt"/>
                <a:ea typeface="黑体" pitchFamily="2" charset="-122"/>
              </a:rPr>
              <a:t>。</a:t>
            </a:r>
            <a:r>
              <a:rPr lang="zh-CN" altLang="en-US" sz="3200" b="1" dirty="0" smtClean="0">
                <a:ea typeface="黑体" pitchFamily="2" charset="-122"/>
              </a:rPr>
              <a:t>这种直接连接</a:t>
            </a:r>
            <a:r>
              <a:rPr lang="zh-CN" altLang="en-US" sz="3200" b="1" dirty="0">
                <a:ea typeface="黑体" pitchFamily="2" charset="-122"/>
              </a:rPr>
              <a:t>方法</a:t>
            </a:r>
            <a:r>
              <a:rPr lang="zh-CN" altLang="en-US" sz="3200" b="1" dirty="0" smtClean="0">
                <a:latin typeface="+mn-lt"/>
                <a:ea typeface="黑体" pitchFamily="2" charset="-122"/>
              </a:rPr>
              <a:t>所需要的电线对的数量与电话机数量的平方</a:t>
            </a:r>
            <a:r>
              <a:rPr lang="zh-CN" altLang="en-US" sz="3200" b="1" dirty="0" smtClean="0">
                <a:solidFill>
                  <a:srgbClr val="FF0000"/>
                </a:solidFill>
                <a:latin typeface="+mn-lt"/>
                <a:ea typeface="黑体" pitchFamily="2" charset="-122"/>
              </a:rPr>
              <a:t>（ </a:t>
            </a:r>
            <a:r>
              <a:rPr lang="en-US" altLang="zh-CN" sz="3200" b="1" i="1" dirty="0" smtClean="0">
                <a:solidFill>
                  <a:srgbClr val="FF0000"/>
                </a:solidFill>
                <a:latin typeface="+mn-lt"/>
                <a:ea typeface="黑体" pitchFamily="2" charset="-122"/>
              </a:rPr>
              <a:t>N</a:t>
            </a:r>
            <a:r>
              <a:rPr lang="en-US" altLang="zh-CN" sz="3200" b="1" baseline="30000" dirty="0" smtClean="0">
                <a:solidFill>
                  <a:srgbClr val="FF0000"/>
                </a:solidFill>
                <a:latin typeface="+mn-lt"/>
                <a:ea typeface="黑体" pitchFamily="2" charset="-122"/>
              </a:rPr>
              <a:t>2</a:t>
            </a:r>
            <a:r>
              <a:rPr lang="en-US" altLang="zh-CN" sz="3200" b="1" dirty="0" smtClean="0">
                <a:solidFill>
                  <a:srgbClr val="FF0000"/>
                </a:solidFill>
                <a:latin typeface="+mn-lt"/>
                <a:ea typeface="黑体" pitchFamily="2" charset="-122"/>
              </a:rPr>
              <a:t> </a:t>
            </a:r>
            <a:r>
              <a:rPr lang="zh-CN" altLang="en-US" sz="3200" b="1" dirty="0" smtClean="0">
                <a:solidFill>
                  <a:srgbClr val="FF0000"/>
                </a:solidFill>
                <a:latin typeface="+mn-lt"/>
                <a:ea typeface="黑体" pitchFamily="2" charset="-122"/>
              </a:rPr>
              <a:t>）</a:t>
            </a:r>
            <a:r>
              <a:rPr lang="zh-CN" altLang="en-US" sz="3200" b="1" dirty="0" smtClean="0">
                <a:latin typeface="+mn-lt"/>
                <a:ea typeface="黑体" pitchFamily="2" charset="-122"/>
              </a:rPr>
              <a:t>成正比。</a:t>
            </a:r>
            <a:endParaRPr lang="en-US" altLang="zh-CN" sz="3200" b="1" dirty="0" smtClean="0">
              <a:latin typeface="+mn-lt"/>
              <a:ea typeface="黑体" pitchFamily="2" charset="-122"/>
            </a:endParaRPr>
          </a:p>
        </p:txBody>
      </p:sp>
      <p:sp>
        <p:nvSpPr>
          <p:cNvPr id="5" name="AutoShape 2" descr="N 部话机两两直接相连 的图像结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xmlns="" val="0"/>
              </a:ext>
            </a:extLst>
          </a:blip>
          <a:srcRect l="53340" t="21760" b="5148"/>
          <a:stretch/>
        </p:blipFill>
        <p:spPr>
          <a:xfrm>
            <a:off x="3602816" y="2996952"/>
            <a:ext cx="2844384" cy="3132946"/>
          </a:xfrm>
          <a:prstGeom prst="rect">
            <a:avLst/>
          </a:prstGeom>
        </p:spPr>
      </p:pic>
    </p:spTree>
    <p:extLst>
      <p:ext uri="{BB962C8B-B14F-4D97-AF65-F5344CB8AC3E}">
        <p14:creationId xmlns:p14="http://schemas.microsoft.com/office/powerpoint/2010/main" xmlns="" val="2353477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lgn="ctr"/>
            <a:r>
              <a:rPr lang="zh-CN" altLang="en-US" dirty="0"/>
              <a:t>使用交换机</a:t>
            </a:r>
          </a:p>
        </p:txBody>
      </p:sp>
      <p:sp>
        <p:nvSpPr>
          <p:cNvPr id="35843" name="Rectangle 3"/>
          <p:cNvSpPr>
            <a:spLocks noGrp="1" noChangeArrowheads="1"/>
          </p:cNvSpPr>
          <p:nvPr>
            <p:ph idx="1"/>
          </p:nvPr>
        </p:nvSpPr>
        <p:spPr/>
        <p:txBody>
          <a:bodyPr/>
          <a:lstStyle/>
          <a:p>
            <a:r>
              <a:rPr lang="zh-CN" altLang="en-US" dirty="0"/>
              <a:t>当电话机的数量增多时，就要使用</a:t>
            </a:r>
            <a:r>
              <a:rPr lang="zh-CN" altLang="en-US" dirty="0">
                <a:solidFill>
                  <a:srgbClr val="FF0000"/>
                </a:solidFill>
              </a:rPr>
              <a:t>交换机</a:t>
            </a:r>
            <a:r>
              <a:rPr lang="zh-CN" altLang="en-US" dirty="0"/>
              <a:t>来完成全网的交换任务</a:t>
            </a:r>
            <a:r>
              <a:rPr lang="zh-CN" altLang="en-US" dirty="0" smtClean="0"/>
              <a:t>。</a:t>
            </a:r>
            <a:endParaRPr lang="en-US" altLang="zh-CN" dirty="0" smtClean="0"/>
          </a:p>
        </p:txBody>
      </p:sp>
      <p:sp>
        <p:nvSpPr>
          <p:cNvPr id="35859" name="Text Box 19"/>
          <p:cNvSpPr txBox="1">
            <a:spLocks noChangeArrowheads="1"/>
          </p:cNvSpPr>
          <p:nvPr/>
        </p:nvSpPr>
        <p:spPr bwMode="auto">
          <a:xfrm rot="1458061">
            <a:off x="4172723" y="2548731"/>
            <a:ext cx="800219"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4800" b="1">
                <a:solidFill>
                  <a:srgbClr val="333399"/>
                </a:solidFill>
                <a:latin typeface="Times New Roman" pitchFamily="18" charset="0"/>
              </a:rPr>
              <a:t>…</a:t>
            </a:r>
          </a:p>
        </p:txBody>
      </p:sp>
      <p:sp>
        <p:nvSpPr>
          <p:cNvPr id="35844" name="Line 4"/>
          <p:cNvSpPr>
            <a:spLocks noChangeShapeType="1"/>
          </p:cNvSpPr>
          <p:nvPr/>
        </p:nvSpPr>
        <p:spPr bwMode="auto">
          <a:xfrm flipH="1" flipV="1">
            <a:off x="3674241" y="4207242"/>
            <a:ext cx="1370675" cy="493712"/>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5845" name="Line 5"/>
          <p:cNvSpPr>
            <a:spLocks noChangeShapeType="1"/>
          </p:cNvSpPr>
          <p:nvPr/>
        </p:nvSpPr>
        <p:spPr bwMode="auto">
          <a:xfrm flipV="1">
            <a:off x="3283850" y="4207243"/>
            <a:ext cx="79110" cy="1006475"/>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5846" name="Line 6"/>
          <p:cNvSpPr>
            <a:spLocks noChangeShapeType="1"/>
          </p:cNvSpPr>
          <p:nvPr/>
        </p:nvSpPr>
        <p:spPr bwMode="auto">
          <a:xfrm flipV="1">
            <a:off x="1412717" y="4207242"/>
            <a:ext cx="1716352" cy="26035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5847" name="Line 7"/>
          <p:cNvSpPr>
            <a:spLocks noChangeShapeType="1"/>
          </p:cNvSpPr>
          <p:nvPr/>
        </p:nvSpPr>
        <p:spPr bwMode="auto">
          <a:xfrm>
            <a:off x="2348283" y="2911842"/>
            <a:ext cx="667279" cy="90805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5848" name="Text Box 8"/>
          <p:cNvSpPr txBox="1">
            <a:spLocks noChangeArrowheads="1"/>
          </p:cNvSpPr>
          <p:nvPr/>
        </p:nvSpPr>
        <p:spPr bwMode="auto">
          <a:xfrm>
            <a:off x="3087793" y="2424479"/>
            <a:ext cx="80021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a:latin typeface="Times New Roman" pitchFamily="18" charset="0"/>
                <a:sym typeface="Wingdings" pitchFamily="2" charset="2"/>
              </a:rPr>
              <a:t></a:t>
            </a:r>
            <a:r>
              <a:rPr kumimoji="1" lang="en-US" altLang="zh-CN" sz="3600">
                <a:latin typeface="Times New Roman" pitchFamily="18" charset="0"/>
              </a:rPr>
              <a:t> </a:t>
            </a:r>
          </a:p>
        </p:txBody>
      </p:sp>
      <p:sp>
        <p:nvSpPr>
          <p:cNvPr id="35849" name="Text Box 9"/>
          <p:cNvSpPr txBox="1">
            <a:spLocks noChangeArrowheads="1"/>
          </p:cNvSpPr>
          <p:nvPr/>
        </p:nvSpPr>
        <p:spPr bwMode="auto">
          <a:xfrm>
            <a:off x="1067037" y="3127742"/>
            <a:ext cx="80021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a:latin typeface="Times New Roman" pitchFamily="18" charset="0"/>
                <a:sym typeface="Wingdings" pitchFamily="2" charset="2"/>
              </a:rPr>
              <a:t></a:t>
            </a:r>
            <a:r>
              <a:rPr kumimoji="1" lang="en-US" altLang="zh-CN" sz="3600">
                <a:latin typeface="Times New Roman" pitchFamily="18" charset="0"/>
              </a:rPr>
              <a:t> </a:t>
            </a:r>
          </a:p>
        </p:txBody>
      </p:sp>
      <p:sp>
        <p:nvSpPr>
          <p:cNvPr id="35850" name="Text Box 10"/>
          <p:cNvSpPr txBox="1">
            <a:spLocks noChangeArrowheads="1"/>
          </p:cNvSpPr>
          <p:nvPr/>
        </p:nvSpPr>
        <p:spPr bwMode="auto">
          <a:xfrm>
            <a:off x="1785910" y="4710479"/>
            <a:ext cx="80021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a:latin typeface="Times New Roman" pitchFamily="18" charset="0"/>
                <a:sym typeface="Wingdings" pitchFamily="2" charset="2"/>
              </a:rPr>
              <a:t></a:t>
            </a:r>
            <a:r>
              <a:rPr kumimoji="1" lang="en-US" altLang="zh-CN" sz="3600">
                <a:latin typeface="Times New Roman" pitchFamily="18" charset="0"/>
              </a:rPr>
              <a:t> </a:t>
            </a:r>
          </a:p>
        </p:txBody>
      </p:sp>
      <p:sp>
        <p:nvSpPr>
          <p:cNvPr id="35851" name="Text Box 11"/>
          <p:cNvSpPr txBox="1">
            <a:spLocks noChangeArrowheads="1"/>
          </p:cNvSpPr>
          <p:nvPr/>
        </p:nvSpPr>
        <p:spPr bwMode="auto">
          <a:xfrm>
            <a:off x="5007081" y="3407142"/>
            <a:ext cx="80021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a:latin typeface="Times New Roman" pitchFamily="18" charset="0"/>
                <a:sym typeface="Wingdings" pitchFamily="2" charset="2"/>
              </a:rPr>
              <a:t></a:t>
            </a:r>
            <a:r>
              <a:rPr kumimoji="1" lang="en-US" altLang="zh-CN" sz="3600">
                <a:latin typeface="Times New Roman" pitchFamily="18" charset="0"/>
              </a:rPr>
              <a:t> </a:t>
            </a:r>
          </a:p>
        </p:txBody>
      </p:sp>
      <p:sp>
        <p:nvSpPr>
          <p:cNvPr id="35852" name="Text Box 12"/>
          <p:cNvSpPr txBox="1">
            <a:spLocks noChangeArrowheads="1"/>
          </p:cNvSpPr>
          <p:nvPr/>
        </p:nvSpPr>
        <p:spPr bwMode="auto">
          <a:xfrm>
            <a:off x="3908133" y="4646979"/>
            <a:ext cx="80021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a:latin typeface="Times New Roman" pitchFamily="18" charset="0"/>
                <a:sym typeface="Wingdings" pitchFamily="2" charset="2"/>
              </a:rPr>
              <a:t></a:t>
            </a:r>
            <a:r>
              <a:rPr kumimoji="1" lang="en-US" altLang="zh-CN" sz="3600">
                <a:latin typeface="Times New Roman" pitchFamily="18" charset="0"/>
              </a:rPr>
              <a:t> </a:t>
            </a:r>
          </a:p>
        </p:txBody>
      </p:sp>
      <p:sp>
        <p:nvSpPr>
          <p:cNvPr id="35853" name="Line 13"/>
          <p:cNvSpPr>
            <a:spLocks noChangeShapeType="1"/>
          </p:cNvSpPr>
          <p:nvPr/>
        </p:nvSpPr>
        <p:spPr bwMode="auto">
          <a:xfrm flipH="1" flipV="1">
            <a:off x="3440350" y="2767379"/>
            <a:ext cx="13758" cy="11557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5854" name="Line 14"/>
          <p:cNvSpPr>
            <a:spLocks noChangeShapeType="1"/>
          </p:cNvSpPr>
          <p:nvPr/>
        </p:nvSpPr>
        <p:spPr bwMode="auto">
          <a:xfrm flipV="1">
            <a:off x="3830744" y="3775443"/>
            <a:ext cx="1544373" cy="257175"/>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5855" name="Line 15"/>
          <p:cNvSpPr>
            <a:spLocks noChangeShapeType="1"/>
          </p:cNvSpPr>
          <p:nvPr/>
        </p:nvSpPr>
        <p:spPr bwMode="auto">
          <a:xfrm>
            <a:off x="1490106" y="3559542"/>
            <a:ext cx="1589088" cy="461962"/>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5856" name="Line 16"/>
          <p:cNvSpPr>
            <a:spLocks noChangeShapeType="1"/>
          </p:cNvSpPr>
          <p:nvPr/>
        </p:nvSpPr>
        <p:spPr bwMode="auto">
          <a:xfrm flipV="1">
            <a:off x="2191782" y="4280267"/>
            <a:ext cx="1014677" cy="8636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5857" name="Line 17"/>
          <p:cNvSpPr>
            <a:spLocks noChangeShapeType="1"/>
          </p:cNvSpPr>
          <p:nvPr/>
        </p:nvSpPr>
        <p:spPr bwMode="auto">
          <a:xfrm flipH="1" flipV="1">
            <a:off x="3362960" y="4062779"/>
            <a:ext cx="921808" cy="935038"/>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35860" name="Text Box 20"/>
          <p:cNvSpPr txBox="1">
            <a:spLocks noChangeArrowheads="1"/>
          </p:cNvSpPr>
          <p:nvPr/>
        </p:nvSpPr>
        <p:spPr bwMode="auto">
          <a:xfrm>
            <a:off x="944933" y="4046904"/>
            <a:ext cx="80021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a:latin typeface="Times New Roman" pitchFamily="18" charset="0"/>
                <a:sym typeface="Wingdings" pitchFamily="2" charset="2"/>
              </a:rPr>
              <a:t></a:t>
            </a:r>
            <a:r>
              <a:rPr kumimoji="1" lang="en-US" altLang="zh-CN" sz="3600">
                <a:latin typeface="Times New Roman" pitchFamily="18" charset="0"/>
              </a:rPr>
              <a:t> </a:t>
            </a:r>
          </a:p>
        </p:txBody>
      </p:sp>
      <p:sp>
        <p:nvSpPr>
          <p:cNvPr id="35861" name="Text Box 21"/>
          <p:cNvSpPr txBox="1">
            <a:spLocks noChangeArrowheads="1"/>
          </p:cNvSpPr>
          <p:nvPr/>
        </p:nvSpPr>
        <p:spPr bwMode="auto">
          <a:xfrm>
            <a:off x="2007764" y="2565767"/>
            <a:ext cx="80021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a:latin typeface="Times New Roman" pitchFamily="18" charset="0"/>
                <a:sym typeface="Wingdings" pitchFamily="2" charset="2"/>
              </a:rPr>
              <a:t></a:t>
            </a:r>
            <a:r>
              <a:rPr kumimoji="1" lang="en-US" altLang="zh-CN" sz="3600">
                <a:latin typeface="Times New Roman" pitchFamily="18" charset="0"/>
              </a:rPr>
              <a:t> </a:t>
            </a:r>
          </a:p>
        </p:txBody>
      </p:sp>
      <p:sp>
        <p:nvSpPr>
          <p:cNvPr id="35862" name="Text Box 22"/>
          <p:cNvSpPr txBox="1">
            <a:spLocks noChangeArrowheads="1"/>
          </p:cNvSpPr>
          <p:nvPr/>
        </p:nvSpPr>
        <p:spPr bwMode="auto">
          <a:xfrm>
            <a:off x="2883137" y="4835892"/>
            <a:ext cx="80021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a:latin typeface="Times New Roman" pitchFamily="18" charset="0"/>
                <a:sym typeface="Wingdings" pitchFamily="2" charset="2"/>
              </a:rPr>
              <a:t></a:t>
            </a:r>
            <a:r>
              <a:rPr kumimoji="1" lang="en-US" altLang="zh-CN" sz="3600">
                <a:latin typeface="Times New Roman" pitchFamily="18" charset="0"/>
              </a:rPr>
              <a:t> </a:t>
            </a:r>
          </a:p>
        </p:txBody>
      </p:sp>
      <p:sp>
        <p:nvSpPr>
          <p:cNvPr id="35863" name="Text Box 23"/>
          <p:cNvSpPr txBox="1">
            <a:spLocks noChangeArrowheads="1"/>
          </p:cNvSpPr>
          <p:nvPr/>
        </p:nvSpPr>
        <p:spPr bwMode="auto">
          <a:xfrm>
            <a:off x="4647644" y="4312017"/>
            <a:ext cx="80021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3600">
                <a:latin typeface="Times New Roman" pitchFamily="18" charset="0"/>
                <a:sym typeface="Wingdings" pitchFamily="2" charset="2"/>
              </a:rPr>
              <a:t></a:t>
            </a:r>
            <a:r>
              <a:rPr kumimoji="1" lang="en-US" altLang="zh-CN" sz="3600">
                <a:latin typeface="Times New Roman" pitchFamily="18" charset="0"/>
              </a:rPr>
              <a:t> </a:t>
            </a:r>
          </a:p>
        </p:txBody>
      </p:sp>
      <p:sp>
        <p:nvSpPr>
          <p:cNvPr id="35858" name="AutoShape 18"/>
          <p:cNvSpPr>
            <a:spLocks noChangeArrowheads="1"/>
          </p:cNvSpPr>
          <p:nvPr/>
        </p:nvSpPr>
        <p:spPr bwMode="auto">
          <a:xfrm>
            <a:off x="2857341" y="3630979"/>
            <a:ext cx="1284684" cy="730250"/>
          </a:xfrm>
          <a:prstGeom prst="cube">
            <a:avLst>
              <a:gd name="adj" fmla="val 25000"/>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kumimoji="1" lang="zh-CN" altLang="zh-CN" sz="2400">
              <a:solidFill>
                <a:srgbClr val="333399"/>
              </a:solidFill>
              <a:latin typeface="Times New Roman" pitchFamily="18" charset="0"/>
            </a:endParaRPr>
          </a:p>
        </p:txBody>
      </p:sp>
      <p:sp>
        <p:nvSpPr>
          <p:cNvPr id="35864" name="Text Box 24"/>
          <p:cNvSpPr txBox="1">
            <a:spLocks noChangeArrowheads="1"/>
          </p:cNvSpPr>
          <p:nvPr/>
        </p:nvSpPr>
        <p:spPr bwMode="auto">
          <a:xfrm>
            <a:off x="2843583" y="3824654"/>
            <a:ext cx="1107996" cy="461665"/>
          </a:xfrm>
          <a:prstGeom prst="rect">
            <a:avLst/>
          </a:prstGeom>
          <a:noFill/>
          <a:ln>
            <a:noFill/>
          </a:ln>
          <a:effectLst/>
          <a:extLst>
            <a:ext uri="{909E8E84-426E-40DD-AFC4-6F175D3DCCD1}">
              <a14:hiddenFill xmlns:a14="http://schemas.microsoft.com/office/drawing/2010/main" xmlns="">
                <a:solidFill>
                  <a:schemeClr val="accent2"/>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dirty="0">
                <a:solidFill>
                  <a:srgbClr val="000099"/>
                </a:solidFill>
                <a:latin typeface="Times New Roman" pitchFamily="18" charset="0"/>
                <a:ea typeface="黑体" pitchFamily="2" charset="-122"/>
              </a:rPr>
              <a:t>交换机</a:t>
            </a:r>
          </a:p>
        </p:txBody>
      </p:sp>
      <p:sp>
        <p:nvSpPr>
          <p:cNvPr id="2" name="矩形 1"/>
          <p:cNvSpPr/>
          <p:nvPr/>
        </p:nvSpPr>
        <p:spPr>
          <a:xfrm>
            <a:off x="5817096" y="2776860"/>
            <a:ext cx="3928502" cy="2308324"/>
          </a:xfrm>
          <a:prstGeom prst="rect">
            <a:avLst/>
          </a:prstGeom>
          <a:solidFill>
            <a:srgbClr val="FFFF66"/>
          </a:solidFill>
        </p:spPr>
        <p:txBody>
          <a:bodyPr wrap="square">
            <a:spAutoFit/>
          </a:bodyPr>
          <a:lstStyle/>
          <a:p>
            <a:r>
              <a:rPr lang="zh-CN" altLang="zh-CN" sz="2400" b="1" dirty="0">
                <a:latin typeface="+mn-lt"/>
                <a:ea typeface="黑体" pitchFamily="2" charset="-122"/>
              </a:rPr>
              <a:t>每一部电话</a:t>
            </a:r>
            <a:r>
              <a:rPr lang="zh-CN" altLang="zh-CN" sz="2400" b="1" dirty="0" smtClean="0">
                <a:latin typeface="+mn-lt"/>
                <a:ea typeface="黑体" pitchFamily="2" charset="-122"/>
              </a:rPr>
              <a:t>都</a:t>
            </a:r>
            <a:r>
              <a:rPr lang="zh-CN" altLang="en-US" sz="2400" b="1" dirty="0" smtClean="0">
                <a:latin typeface="+mn-lt"/>
                <a:ea typeface="黑体" pitchFamily="2" charset="-122"/>
              </a:rPr>
              <a:t>直接</a:t>
            </a:r>
            <a:r>
              <a:rPr lang="zh-CN" altLang="zh-CN" sz="2400" b="1" dirty="0" smtClean="0">
                <a:latin typeface="+mn-lt"/>
                <a:ea typeface="黑体" pitchFamily="2" charset="-122"/>
              </a:rPr>
              <a:t>连接</a:t>
            </a:r>
            <a:r>
              <a:rPr lang="zh-CN" altLang="zh-CN" sz="2400" b="1" dirty="0">
                <a:latin typeface="+mn-lt"/>
                <a:ea typeface="黑体" pitchFamily="2" charset="-122"/>
              </a:rPr>
              <a:t>到交换机上，而交换机使用交换的方法，让电话用户彼此之间可以很方便地通信。</a:t>
            </a:r>
            <a:r>
              <a:rPr lang="zh-CN" altLang="en-US" sz="2400" b="1" dirty="0">
                <a:latin typeface="+mn-lt"/>
                <a:ea typeface="黑体" pitchFamily="2" charset="-122"/>
              </a:rPr>
              <a:t> </a:t>
            </a:r>
            <a:endParaRPr lang="en-US" altLang="zh-CN" sz="2400" b="1" dirty="0" smtClean="0">
              <a:latin typeface="+mn-lt"/>
              <a:ea typeface="黑体" pitchFamily="2" charset="-122"/>
            </a:endParaRPr>
          </a:p>
          <a:p>
            <a:r>
              <a:rPr lang="zh-CN" altLang="en-US" sz="2400" b="1" dirty="0" smtClean="0">
                <a:latin typeface="+mn-lt"/>
                <a:ea typeface="黑体" pitchFamily="2" charset="-122"/>
              </a:rPr>
              <a:t>所采用的</a:t>
            </a:r>
            <a:r>
              <a:rPr lang="zh-CN" altLang="zh-CN" sz="2400" b="1" dirty="0" smtClean="0">
                <a:latin typeface="+mn-lt"/>
                <a:ea typeface="黑体" pitchFamily="2" charset="-122"/>
              </a:rPr>
              <a:t>交换方式</a:t>
            </a:r>
            <a:r>
              <a:rPr lang="zh-CN" altLang="en-US" sz="2400" b="1" dirty="0" smtClean="0">
                <a:latin typeface="+mn-lt"/>
                <a:ea typeface="黑体" pitchFamily="2" charset="-122"/>
              </a:rPr>
              <a:t>就</a:t>
            </a:r>
            <a:r>
              <a:rPr lang="zh-CN" altLang="zh-CN" sz="2400" b="1" dirty="0" smtClean="0">
                <a:latin typeface="+mn-lt"/>
                <a:ea typeface="黑体" pitchFamily="2" charset="-122"/>
              </a:rPr>
              <a:t>是</a:t>
            </a:r>
            <a:r>
              <a:rPr lang="zh-CN" altLang="zh-CN" sz="2400" b="1" dirty="0" smtClean="0">
                <a:solidFill>
                  <a:srgbClr val="FF0000"/>
                </a:solidFill>
                <a:latin typeface="+mn-lt"/>
                <a:ea typeface="黑体" pitchFamily="2" charset="-122"/>
              </a:rPr>
              <a:t>电路交换</a:t>
            </a:r>
            <a:r>
              <a:rPr lang="en-US" altLang="zh-CN" sz="2400" b="1" dirty="0" smtClean="0">
                <a:solidFill>
                  <a:srgbClr val="FF0000"/>
                </a:solidFill>
                <a:latin typeface="+mn-lt"/>
                <a:ea typeface="黑体" pitchFamily="2" charset="-122"/>
              </a:rPr>
              <a:t> (</a:t>
            </a:r>
            <a:r>
              <a:rPr lang="en-US" altLang="zh-CN" sz="2400" b="1" dirty="0">
                <a:solidFill>
                  <a:srgbClr val="FF0000"/>
                </a:solidFill>
                <a:latin typeface="+mn-lt"/>
                <a:ea typeface="黑体" pitchFamily="2" charset="-122"/>
              </a:rPr>
              <a:t>circuit switching)</a:t>
            </a:r>
            <a:r>
              <a:rPr lang="zh-CN" altLang="en-US" sz="2400" b="1" dirty="0">
                <a:solidFill>
                  <a:srgbClr val="FF0000"/>
                </a:solidFill>
                <a:latin typeface="+mn-lt"/>
                <a:ea typeface="黑体" pitchFamily="2" charset="-122"/>
              </a:rPr>
              <a:t>。</a:t>
            </a:r>
          </a:p>
        </p:txBody>
      </p:sp>
      <p:sp>
        <p:nvSpPr>
          <p:cNvPr id="27" name="矩形 26"/>
          <p:cNvSpPr/>
          <p:nvPr/>
        </p:nvSpPr>
        <p:spPr>
          <a:xfrm>
            <a:off x="478708" y="5845334"/>
            <a:ext cx="5554412" cy="461665"/>
          </a:xfrm>
          <a:prstGeom prst="rect">
            <a:avLst/>
          </a:prstGeom>
        </p:spPr>
        <p:txBody>
          <a:bodyPr wrap="square">
            <a:spAutoFit/>
          </a:bodyPr>
          <a:lstStyle/>
          <a:p>
            <a:pPr algn="ctr"/>
            <a:r>
              <a:rPr lang="zh-CN" altLang="zh-CN" sz="2400" b="1" dirty="0" smtClean="0">
                <a:latin typeface="+mn-lt"/>
                <a:ea typeface="黑体" pitchFamily="2" charset="-122"/>
              </a:rPr>
              <a:t>电话机</a:t>
            </a:r>
            <a:r>
              <a:rPr lang="zh-CN" altLang="zh-CN" sz="2400" b="1" dirty="0">
                <a:latin typeface="+mn-lt"/>
                <a:ea typeface="黑体" pitchFamily="2" charset="-122"/>
              </a:rPr>
              <a:t>的不同连接方法</a:t>
            </a:r>
            <a:endParaRPr lang="zh-CN" altLang="en-US" sz="2400" b="1" dirty="0">
              <a:latin typeface="+mn-lt"/>
              <a:ea typeface="黑体" pitchFamily="2" charset="-122"/>
            </a:endParaRPr>
          </a:p>
        </p:txBody>
      </p:sp>
      <p:sp>
        <p:nvSpPr>
          <p:cNvPr id="28" name="矩形 27"/>
          <p:cNvSpPr/>
          <p:nvPr/>
        </p:nvSpPr>
        <p:spPr>
          <a:xfrm>
            <a:off x="1067037" y="5405154"/>
            <a:ext cx="4164199" cy="400110"/>
          </a:xfrm>
          <a:prstGeom prst="rect">
            <a:avLst/>
          </a:prstGeom>
        </p:spPr>
        <p:txBody>
          <a:bodyPr wrap="square">
            <a:spAutoFit/>
          </a:bodyPr>
          <a:lstStyle/>
          <a:p>
            <a:pPr algn="ctr"/>
            <a:r>
              <a:rPr lang="en-US" altLang="zh-CN" sz="2000" b="1" dirty="0">
                <a:latin typeface="+mn-lt"/>
                <a:ea typeface="黑体" pitchFamily="2" charset="-122"/>
              </a:rPr>
              <a:t> </a:t>
            </a:r>
            <a:r>
              <a:rPr lang="en-US" altLang="zh-CN" sz="2000" b="1" dirty="0" smtClean="0">
                <a:latin typeface="+mn-lt"/>
                <a:ea typeface="黑体" pitchFamily="2" charset="-122"/>
              </a:rPr>
              <a:t>(c) </a:t>
            </a:r>
            <a:r>
              <a:rPr lang="zh-CN" altLang="en-US" sz="2000" b="1" dirty="0" smtClean="0">
                <a:latin typeface="+mn-lt"/>
                <a:ea typeface="黑体" pitchFamily="2" charset="-122"/>
              </a:rPr>
              <a:t>用交换机连接许多</a:t>
            </a:r>
            <a:r>
              <a:rPr lang="zh-CN" altLang="zh-CN" sz="2000" b="1" dirty="0" smtClean="0">
                <a:latin typeface="+mn-lt"/>
                <a:ea typeface="黑体" pitchFamily="2" charset="-122"/>
              </a:rPr>
              <a:t>部电话</a:t>
            </a:r>
            <a:endParaRPr lang="zh-CN" altLang="en-US" sz="2000" b="1" dirty="0">
              <a:latin typeface="+mn-lt"/>
              <a:ea typeface="黑体" pitchFamily="2" charset="-122"/>
            </a:endParaRPr>
          </a:p>
        </p:txBody>
      </p:sp>
    </p:spTree>
    <p:extLst>
      <p:ext uri="{BB962C8B-B14F-4D97-AF65-F5344CB8AC3E}">
        <p14:creationId xmlns:p14="http://schemas.microsoft.com/office/powerpoint/2010/main" xmlns="" val="11020905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300"/>
                                  </p:stCondLst>
                                  <p:childTnLst>
                                    <p:set>
                                      <p:cBhvr>
                                        <p:cTn id="6" dur="1" fill="hold">
                                          <p:stCondLst>
                                            <p:cond delay="0"/>
                                          </p:stCondLst>
                                        </p:cTn>
                                        <p:tgtEl>
                                          <p:spTgt spid="35853"/>
                                        </p:tgtEl>
                                        <p:attrNameLst>
                                          <p:attrName>style.visibility</p:attrName>
                                        </p:attrNameLst>
                                      </p:cBhvr>
                                      <p:to>
                                        <p:strVal val="visible"/>
                                      </p:to>
                                    </p:set>
                                  </p:childTnLst>
                                </p:cTn>
                              </p:par>
                            </p:childTnLst>
                          </p:cTn>
                        </p:par>
                        <p:par>
                          <p:cTn id="7" fill="hold" nodeType="afterGroup">
                            <p:stCondLst>
                              <p:cond delay="300"/>
                            </p:stCondLst>
                            <p:childTnLst>
                              <p:par>
                                <p:cTn id="8" presetID="1" presetClass="entr" presetSubtype="0" fill="hold" grpId="0" nodeType="afterEffect">
                                  <p:stCondLst>
                                    <p:cond delay="300"/>
                                  </p:stCondLst>
                                  <p:childTnLst>
                                    <p:set>
                                      <p:cBhvr>
                                        <p:cTn id="9" dur="1" fill="hold">
                                          <p:stCondLst>
                                            <p:cond delay="0"/>
                                          </p:stCondLst>
                                        </p:cTn>
                                        <p:tgtEl>
                                          <p:spTgt spid="35847"/>
                                        </p:tgtEl>
                                        <p:attrNameLst>
                                          <p:attrName>style.visibility</p:attrName>
                                        </p:attrNameLst>
                                      </p:cBhvr>
                                      <p:to>
                                        <p:strVal val="visible"/>
                                      </p:to>
                                    </p:set>
                                  </p:childTnLst>
                                </p:cTn>
                              </p:par>
                            </p:childTnLst>
                          </p:cTn>
                        </p:par>
                        <p:par>
                          <p:cTn id="10" fill="hold" nodeType="afterGroup">
                            <p:stCondLst>
                              <p:cond delay="600"/>
                            </p:stCondLst>
                            <p:childTnLst>
                              <p:par>
                                <p:cTn id="11" presetID="1" presetClass="entr" presetSubtype="0" fill="hold" grpId="0" nodeType="afterEffect">
                                  <p:stCondLst>
                                    <p:cond delay="300"/>
                                  </p:stCondLst>
                                  <p:childTnLst>
                                    <p:set>
                                      <p:cBhvr>
                                        <p:cTn id="12" dur="1" fill="hold">
                                          <p:stCondLst>
                                            <p:cond delay="0"/>
                                          </p:stCondLst>
                                        </p:cTn>
                                        <p:tgtEl>
                                          <p:spTgt spid="35855"/>
                                        </p:tgtEl>
                                        <p:attrNameLst>
                                          <p:attrName>style.visibility</p:attrName>
                                        </p:attrNameLst>
                                      </p:cBhvr>
                                      <p:to>
                                        <p:strVal val="visible"/>
                                      </p:to>
                                    </p:set>
                                  </p:childTnLst>
                                </p:cTn>
                              </p:par>
                            </p:childTnLst>
                          </p:cTn>
                        </p:par>
                        <p:par>
                          <p:cTn id="13" fill="hold" nodeType="afterGroup">
                            <p:stCondLst>
                              <p:cond delay="900"/>
                            </p:stCondLst>
                            <p:childTnLst>
                              <p:par>
                                <p:cTn id="14" presetID="1" presetClass="entr" presetSubtype="0" fill="hold" grpId="0" nodeType="afterEffect">
                                  <p:stCondLst>
                                    <p:cond delay="300"/>
                                  </p:stCondLst>
                                  <p:childTnLst>
                                    <p:set>
                                      <p:cBhvr>
                                        <p:cTn id="15" dur="1" fill="hold">
                                          <p:stCondLst>
                                            <p:cond delay="0"/>
                                          </p:stCondLst>
                                        </p:cTn>
                                        <p:tgtEl>
                                          <p:spTgt spid="35846"/>
                                        </p:tgtEl>
                                        <p:attrNameLst>
                                          <p:attrName>style.visibility</p:attrName>
                                        </p:attrNameLst>
                                      </p:cBhvr>
                                      <p:to>
                                        <p:strVal val="visible"/>
                                      </p:to>
                                    </p:set>
                                  </p:childTnLst>
                                </p:cTn>
                              </p:par>
                            </p:childTnLst>
                          </p:cTn>
                        </p:par>
                        <p:par>
                          <p:cTn id="16" fill="hold" nodeType="afterGroup">
                            <p:stCondLst>
                              <p:cond delay="1200"/>
                            </p:stCondLst>
                            <p:childTnLst>
                              <p:par>
                                <p:cTn id="17" presetID="1" presetClass="entr" presetSubtype="0" fill="hold" grpId="0" nodeType="afterEffect">
                                  <p:stCondLst>
                                    <p:cond delay="300"/>
                                  </p:stCondLst>
                                  <p:childTnLst>
                                    <p:set>
                                      <p:cBhvr>
                                        <p:cTn id="18" dur="1" fill="hold">
                                          <p:stCondLst>
                                            <p:cond delay="0"/>
                                          </p:stCondLst>
                                        </p:cTn>
                                        <p:tgtEl>
                                          <p:spTgt spid="35856"/>
                                        </p:tgtEl>
                                        <p:attrNameLst>
                                          <p:attrName>style.visibility</p:attrName>
                                        </p:attrNameLst>
                                      </p:cBhvr>
                                      <p:to>
                                        <p:strVal val="visible"/>
                                      </p:to>
                                    </p:set>
                                  </p:childTnLst>
                                </p:cTn>
                              </p:par>
                            </p:childTnLst>
                          </p:cTn>
                        </p:par>
                        <p:par>
                          <p:cTn id="19" fill="hold" nodeType="afterGroup">
                            <p:stCondLst>
                              <p:cond delay="1500"/>
                            </p:stCondLst>
                            <p:childTnLst>
                              <p:par>
                                <p:cTn id="20" presetID="1" presetClass="entr" presetSubtype="0" fill="hold" grpId="0" nodeType="afterEffect">
                                  <p:stCondLst>
                                    <p:cond delay="300"/>
                                  </p:stCondLst>
                                  <p:childTnLst>
                                    <p:set>
                                      <p:cBhvr>
                                        <p:cTn id="21" dur="1" fill="hold">
                                          <p:stCondLst>
                                            <p:cond delay="0"/>
                                          </p:stCondLst>
                                        </p:cTn>
                                        <p:tgtEl>
                                          <p:spTgt spid="35845"/>
                                        </p:tgtEl>
                                        <p:attrNameLst>
                                          <p:attrName>style.visibility</p:attrName>
                                        </p:attrNameLst>
                                      </p:cBhvr>
                                      <p:to>
                                        <p:strVal val="visible"/>
                                      </p:to>
                                    </p:set>
                                  </p:childTnLst>
                                </p:cTn>
                              </p:par>
                            </p:childTnLst>
                          </p:cTn>
                        </p:par>
                        <p:par>
                          <p:cTn id="22" fill="hold" nodeType="afterGroup">
                            <p:stCondLst>
                              <p:cond delay="1800"/>
                            </p:stCondLst>
                            <p:childTnLst>
                              <p:par>
                                <p:cTn id="23" presetID="1" presetClass="entr" presetSubtype="0" fill="hold" grpId="0" nodeType="afterEffect">
                                  <p:stCondLst>
                                    <p:cond delay="300"/>
                                  </p:stCondLst>
                                  <p:childTnLst>
                                    <p:set>
                                      <p:cBhvr>
                                        <p:cTn id="24" dur="1" fill="hold">
                                          <p:stCondLst>
                                            <p:cond delay="0"/>
                                          </p:stCondLst>
                                        </p:cTn>
                                        <p:tgtEl>
                                          <p:spTgt spid="35857"/>
                                        </p:tgtEl>
                                        <p:attrNameLst>
                                          <p:attrName>style.visibility</p:attrName>
                                        </p:attrNameLst>
                                      </p:cBhvr>
                                      <p:to>
                                        <p:strVal val="visible"/>
                                      </p:to>
                                    </p:set>
                                  </p:childTnLst>
                                </p:cTn>
                              </p:par>
                            </p:childTnLst>
                          </p:cTn>
                        </p:par>
                        <p:par>
                          <p:cTn id="25" fill="hold" nodeType="afterGroup">
                            <p:stCondLst>
                              <p:cond delay="2100"/>
                            </p:stCondLst>
                            <p:childTnLst>
                              <p:par>
                                <p:cTn id="26" presetID="1" presetClass="entr" presetSubtype="0" fill="hold" grpId="0" nodeType="afterEffect">
                                  <p:stCondLst>
                                    <p:cond delay="300"/>
                                  </p:stCondLst>
                                  <p:childTnLst>
                                    <p:set>
                                      <p:cBhvr>
                                        <p:cTn id="27" dur="1" fill="hold">
                                          <p:stCondLst>
                                            <p:cond delay="0"/>
                                          </p:stCondLst>
                                        </p:cTn>
                                        <p:tgtEl>
                                          <p:spTgt spid="35844"/>
                                        </p:tgtEl>
                                        <p:attrNameLst>
                                          <p:attrName>style.visibility</p:attrName>
                                        </p:attrNameLst>
                                      </p:cBhvr>
                                      <p:to>
                                        <p:strVal val="visible"/>
                                      </p:to>
                                    </p:set>
                                  </p:childTnLst>
                                </p:cTn>
                              </p:par>
                            </p:childTnLst>
                          </p:cTn>
                        </p:par>
                        <p:par>
                          <p:cTn id="28" fill="hold" nodeType="afterGroup">
                            <p:stCondLst>
                              <p:cond delay="2400"/>
                            </p:stCondLst>
                            <p:childTnLst>
                              <p:par>
                                <p:cTn id="29" presetID="1" presetClass="entr" presetSubtype="0" fill="hold" grpId="0" nodeType="afterEffect">
                                  <p:stCondLst>
                                    <p:cond delay="300"/>
                                  </p:stCondLst>
                                  <p:childTnLst>
                                    <p:set>
                                      <p:cBhvr>
                                        <p:cTn id="30" dur="1" fill="hold">
                                          <p:stCondLst>
                                            <p:cond delay="0"/>
                                          </p:stCondLst>
                                        </p:cTn>
                                        <p:tgtEl>
                                          <p:spTgt spid="358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nimBg="1"/>
      <p:bldP spid="35845" grpId="0" animBg="1"/>
      <p:bldP spid="35846" grpId="0" animBg="1"/>
      <p:bldP spid="35847" grpId="0" animBg="1"/>
      <p:bldP spid="35853" grpId="0" animBg="1"/>
      <p:bldP spid="35854" grpId="0" animBg="1"/>
      <p:bldP spid="35855" grpId="0" animBg="1"/>
      <p:bldP spid="35856" grpId="0" animBg="1"/>
      <p:bldP spid="3585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lgn="ctr"/>
            <a:r>
              <a:rPr lang="en-US" altLang="zh-CN"/>
              <a:t>“</a:t>
            </a:r>
            <a:r>
              <a:rPr lang="zh-CN" altLang="en-US"/>
              <a:t>交换”的含义</a:t>
            </a:r>
          </a:p>
        </p:txBody>
      </p:sp>
      <p:sp>
        <p:nvSpPr>
          <p:cNvPr id="40963" name="Rectangle 3"/>
          <p:cNvSpPr>
            <a:spLocks noGrp="1" noChangeArrowheads="1"/>
          </p:cNvSpPr>
          <p:nvPr>
            <p:ph idx="1"/>
          </p:nvPr>
        </p:nvSpPr>
        <p:spPr/>
        <p:txBody>
          <a:bodyPr/>
          <a:lstStyle/>
          <a:p>
            <a:r>
              <a:rPr lang="zh-CN" altLang="en-US" dirty="0"/>
              <a:t>在这里，“</a:t>
            </a:r>
            <a:r>
              <a:rPr lang="zh-CN" altLang="en-US" dirty="0">
                <a:solidFill>
                  <a:srgbClr val="FF0000"/>
                </a:solidFill>
              </a:rPr>
              <a:t>交换</a:t>
            </a:r>
            <a:r>
              <a:rPr lang="zh-CN" altLang="en-US" dirty="0"/>
              <a:t>”</a:t>
            </a:r>
            <a:r>
              <a:rPr lang="en-US" altLang="zh-CN" dirty="0"/>
              <a:t>(switching)</a:t>
            </a:r>
            <a:r>
              <a:rPr lang="zh-CN" altLang="en-US" dirty="0"/>
              <a:t>的含义就是</a:t>
            </a:r>
            <a:r>
              <a:rPr lang="zh-CN" altLang="en-US" dirty="0" smtClean="0">
                <a:solidFill>
                  <a:srgbClr val="FF0000"/>
                </a:solidFill>
              </a:rPr>
              <a:t>转接 </a:t>
            </a:r>
            <a:r>
              <a:rPr lang="en-US" altLang="zh-CN" dirty="0" smtClean="0"/>
              <a:t>—— </a:t>
            </a:r>
            <a:r>
              <a:rPr lang="zh-CN" altLang="en-US" dirty="0" smtClean="0"/>
              <a:t>把</a:t>
            </a:r>
            <a:r>
              <a:rPr lang="zh-CN" altLang="en-US" dirty="0"/>
              <a:t>一条电话线转接到另一条电话线，使它们连通起来。</a:t>
            </a:r>
          </a:p>
          <a:p>
            <a:r>
              <a:rPr lang="zh-CN" altLang="en-US" dirty="0"/>
              <a:t>从通信资源的分配角度来看，“交换”就是按照某种方式</a:t>
            </a:r>
            <a:r>
              <a:rPr lang="zh-CN" altLang="en-US" dirty="0">
                <a:solidFill>
                  <a:srgbClr val="FF0000"/>
                </a:solidFill>
              </a:rPr>
              <a:t>动态地分配</a:t>
            </a:r>
            <a:r>
              <a:rPr lang="zh-CN" altLang="en-US" dirty="0"/>
              <a:t>传输线路的资源。 </a:t>
            </a:r>
          </a:p>
        </p:txBody>
      </p:sp>
    </p:spTree>
    <p:extLst>
      <p:ext uri="{BB962C8B-B14F-4D97-AF65-F5344CB8AC3E}">
        <p14:creationId xmlns:p14="http://schemas.microsoft.com/office/powerpoint/2010/main" xmlns="" val="38714439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ctr"/>
            <a:r>
              <a:rPr lang="zh-CN" altLang="en-US" dirty="0" smtClean="0"/>
              <a:t>电路交换特点</a:t>
            </a:r>
            <a:endParaRPr lang="zh-CN" altLang="en-US" dirty="0"/>
          </a:p>
        </p:txBody>
      </p:sp>
      <p:sp>
        <p:nvSpPr>
          <p:cNvPr id="41987" name="Rectangle 3"/>
          <p:cNvSpPr>
            <a:spLocks noGrp="1" noChangeArrowheads="1"/>
          </p:cNvSpPr>
          <p:nvPr>
            <p:ph idx="1"/>
          </p:nvPr>
        </p:nvSpPr>
        <p:spPr/>
        <p:txBody>
          <a:bodyPr/>
          <a:lstStyle/>
          <a:p>
            <a:r>
              <a:rPr lang="zh-CN" altLang="en-US" dirty="0"/>
              <a:t>电路交换必定是</a:t>
            </a:r>
            <a:r>
              <a:rPr lang="zh-CN" altLang="en-US" dirty="0">
                <a:solidFill>
                  <a:srgbClr val="FF0000"/>
                </a:solidFill>
              </a:rPr>
              <a:t>面向连接</a:t>
            </a:r>
            <a:r>
              <a:rPr lang="zh-CN" altLang="en-US" dirty="0"/>
              <a:t>的。 </a:t>
            </a:r>
          </a:p>
          <a:p>
            <a:r>
              <a:rPr lang="zh-CN" altLang="en-US" dirty="0" smtClean="0"/>
              <a:t>电路交换分为三</a:t>
            </a:r>
            <a:r>
              <a:rPr lang="zh-CN" altLang="en-US" dirty="0"/>
              <a:t>个阶段：</a:t>
            </a:r>
          </a:p>
          <a:p>
            <a:pPr lvl="1"/>
            <a:r>
              <a:rPr lang="zh-CN" altLang="en-US" dirty="0">
                <a:solidFill>
                  <a:srgbClr val="FF0000"/>
                </a:solidFill>
                <a:ea typeface="黑体" pitchFamily="2" charset="-122"/>
              </a:rPr>
              <a:t>建立</a:t>
            </a:r>
            <a:r>
              <a:rPr lang="zh-CN" altLang="en-US" dirty="0" smtClean="0">
                <a:solidFill>
                  <a:srgbClr val="FF0000"/>
                </a:solidFill>
                <a:ea typeface="黑体" pitchFamily="2" charset="-122"/>
              </a:rPr>
              <a:t>连接：</a:t>
            </a:r>
            <a:r>
              <a:rPr lang="zh-CN" altLang="en-US" dirty="0" smtClean="0">
                <a:ea typeface="黑体" pitchFamily="2" charset="-122"/>
              </a:rPr>
              <a:t>建立</a:t>
            </a:r>
            <a:r>
              <a:rPr lang="zh-CN" altLang="zh-CN" dirty="0" smtClean="0"/>
              <a:t>一</a:t>
            </a:r>
            <a:r>
              <a:rPr lang="zh-CN" altLang="zh-CN" dirty="0"/>
              <a:t>条专用的物理</a:t>
            </a:r>
            <a:r>
              <a:rPr lang="zh-CN" altLang="zh-CN" dirty="0" smtClean="0"/>
              <a:t>通路</a:t>
            </a:r>
            <a:r>
              <a:rPr lang="zh-CN" altLang="en-US" dirty="0" smtClean="0"/>
              <a:t>，以</a:t>
            </a:r>
            <a:r>
              <a:rPr lang="zh-CN" altLang="zh-CN" dirty="0" smtClean="0"/>
              <a:t>保证双方</a:t>
            </a:r>
            <a:r>
              <a:rPr lang="zh-CN" altLang="zh-CN" dirty="0"/>
              <a:t>通话时所需的通信</a:t>
            </a:r>
            <a:r>
              <a:rPr lang="zh-CN" altLang="zh-CN" dirty="0" smtClean="0"/>
              <a:t>资源在通信</a:t>
            </a:r>
            <a:r>
              <a:rPr lang="zh-CN" altLang="zh-CN" dirty="0"/>
              <a:t>时不会被其他用户</a:t>
            </a:r>
            <a:r>
              <a:rPr lang="zh-CN" altLang="zh-CN" dirty="0" smtClean="0"/>
              <a:t>占用</a:t>
            </a:r>
            <a:r>
              <a:rPr lang="zh-CN" altLang="en-US" dirty="0" smtClean="0"/>
              <a:t>；</a:t>
            </a:r>
            <a:endParaRPr lang="zh-CN" altLang="en-US" dirty="0">
              <a:solidFill>
                <a:srgbClr val="0000CC"/>
              </a:solidFill>
              <a:ea typeface="黑体" pitchFamily="2" charset="-122"/>
            </a:endParaRPr>
          </a:p>
          <a:p>
            <a:pPr lvl="1"/>
            <a:r>
              <a:rPr lang="zh-CN" altLang="en-US" dirty="0">
                <a:solidFill>
                  <a:srgbClr val="FF0000"/>
                </a:solidFill>
              </a:rPr>
              <a:t>通信：</a:t>
            </a:r>
            <a:r>
              <a:rPr lang="zh-CN" altLang="zh-CN" dirty="0"/>
              <a:t>主叫和被叫双方就能互相</a:t>
            </a:r>
            <a:r>
              <a:rPr lang="zh-CN" altLang="zh-CN" dirty="0" smtClean="0"/>
              <a:t>通电话</a:t>
            </a:r>
            <a:r>
              <a:rPr lang="zh-CN" altLang="en-US" dirty="0" smtClean="0"/>
              <a:t>；</a:t>
            </a:r>
            <a:endParaRPr lang="zh-CN" altLang="en-US" dirty="0">
              <a:solidFill>
                <a:srgbClr val="0000CC"/>
              </a:solidFill>
              <a:ea typeface="黑体" pitchFamily="2" charset="-122"/>
            </a:endParaRPr>
          </a:p>
          <a:p>
            <a:pPr lvl="1"/>
            <a:r>
              <a:rPr lang="zh-CN" altLang="en-US" dirty="0">
                <a:solidFill>
                  <a:srgbClr val="FF0000"/>
                </a:solidFill>
              </a:rPr>
              <a:t>释放连接：</a:t>
            </a:r>
            <a:r>
              <a:rPr lang="zh-CN" altLang="zh-CN" dirty="0"/>
              <a:t>释放刚才使用的这条专用的物理通路</a:t>
            </a:r>
            <a:r>
              <a:rPr lang="zh-CN" altLang="zh-CN" dirty="0" smtClean="0"/>
              <a:t>（</a:t>
            </a:r>
            <a:r>
              <a:rPr lang="zh-CN" altLang="en-US" dirty="0" smtClean="0"/>
              <a:t>释放</a:t>
            </a:r>
            <a:r>
              <a:rPr lang="zh-CN" altLang="zh-CN" dirty="0" smtClean="0"/>
              <a:t>刚才</a:t>
            </a:r>
            <a:r>
              <a:rPr lang="zh-CN" altLang="zh-CN" dirty="0"/>
              <a:t>占用的所有通信</a:t>
            </a:r>
            <a:r>
              <a:rPr lang="zh-CN" altLang="zh-CN" dirty="0" smtClean="0"/>
              <a:t>资源</a:t>
            </a:r>
            <a:r>
              <a:rPr lang="zh-CN" altLang="en-US" dirty="0" smtClean="0"/>
              <a:t>）。</a:t>
            </a:r>
            <a:endParaRPr lang="zh-CN" altLang="en-US" dirty="0">
              <a:solidFill>
                <a:srgbClr val="0000CC"/>
              </a:solidFill>
              <a:ea typeface="黑体" pitchFamily="2" charset="-122"/>
            </a:endParaRPr>
          </a:p>
        </p:txBody>
      </p:sp>
    </p:spTree>
    <p:extLst>
      <p:ext uri="{BB962C8B-B14F-4D97-AF65-F5344CB8AC3E}">
        <p14:creationId xmlns:p14="http://schemas.microsoft.com/office/powerpoint/2010/main" xmlns="" val="30178528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98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98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19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ctr"/>
            <a:r>
              <a:rPr lang="zh-CN" altLang="en-US"/>
              <a:t>电路交换举例</a:t>
            </a:r>
          </a:p>
        </p:txBody>
      </p:sp>
      <p:sp>
        <p:nvSpPr>
          <p:cNvPr id="43011" name="Rectangle 3"/>
          <p:cNvSpPr>
            <a:spLocks noGrp="1" noChangeArrowheads="1"/>
          </p:cNvSpPr>
          <p:nvPr>
            <p:ph idx="1"/>
          </p:nvPr>
        </p:nvSpPr>
        <p:spPr/>
        <p:txBody>
          <a:bodyPr/>
          <a:lstStyle/>
          <a:p>
            <a:r>
              <a:rPr lang="en-US" altLang="zh-CN"/>
              <a:t>A </a:t>
            </a:r>
            <a:r>
              <a:rPr lang="zh-CN" altLang="en-US"/>
              <a:t>和 </a:t>
            </a:r>
            <a:r>
              <a:rPr lang="en-US" altLang="zh-CN"/>
              <a:t>B </a:t>
            </a:r>
            <a:r>
              <a:rPr lang="zh-CN" altLang="en-US"/>
              <a:t>通话经过四个交换机</a:t>
            </a:r>
          </a:p>
          <a:p>
            <a:r>
              <a:rPr lang="zh-CN" altLang="en-US"/>
              <a:t>通话在 </a:t>
            </a:r>
            <a:r>
              <a:rPr lang="en-US" altLang="zh-CN"/>
              <a:t>A </a:t>
            </a:r>
            <a:r>
              <a:rPr lang="zh-CN" altLang="en-US"/>
              <a:t>到 </a:t>
            </a:r>
            <a:r>
              <a:rPr lang="en-US" altLang="zh-CN"/>
              <a:t>B </a:t>
            </a:r>
            <a:r>
              <a:rPr lang="zh-CN" altLang="en-US"/>
              <a:t>的连接上进行</a:t>
            </a:r>
          </a:p>
        </p:txBody>
      </p:sp>
      <p:sp>
        <p:nvSpPr>
          <p:cNvPr id="43088" name="Rectangle 80"/>
          <p:cNvSpPr>
            <a:spLocks noChangeArrowheads="1"/>
          </p:cNvSpPr>
          <p:nvPr/>
        </p:nvSpPr>
        <p:spPr bwMode="auto">
          <a:xfrm>
            <a:off x="0" y="2658547"/>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CN" altLang="en-US"/>
          </a:p>
        </p:txBody>
      </p:sp>
      <p:grpSp>
        <p:nvGrpSpPr>
          <p:cNvPr id="2" name="组合 1"/>
          <p:cNvGrpSpPr/>
          <p:nvPr/>
        </p:nvGrpSpPr>
        <p:grpSpPr>
          <a:xfrm>
            <a:off x="1064270" y="2564557"/>
            <a:ext cx="8137202" cy="2376611"/>
            <a:chOff x="1064270" y="2564557"/>
            <a:chExt cx="7777162" cy="2160587"/>
          </a:xfrm>
        </p:grpSpPr>
        <p:grpSp>
          <p:nvGrpSpPr>
            <p:cNvPr id="8" name="Group 6"/>
            <p:cNvGrpSpPr>
              <a:grpSpLocks/>
            </p:cNvGrpSpPr>
            <p:nvPr/>
          </p:nvGrpSpPr>
          <p:grpSpPr bwMode="auto">
            <a:xfrm>
              <a:off x="2743845" y="2564557"/>
              <a:ext cx="4535487" cy="2160587"/>
              <a:chOff x="1680" y="240"/>
              <a:chExt cx="2529" cy="1270"/>
            </a:xfrm>
          </p:grpSpPr>
          <p:sp>
            <p:nvSpPr>
              <p:cNvPr id="9" name="Oval 7"/>
              <p:cNvSpPr>
                <a:spLocks noChangeArrowheads="1"/>
              </p:cNvSpPr>
              <p:nvPr/>
            </p:nvSpPr>
            <p:spPr bwMode="auto">
              <a:xfrm>
                <a:off x="2554" y="240"/>
                <a:ext cx="1088" cy="513"/>
              </a:xfrm>
              <a:prstGeom prst="ellipse">
                <a:avLst/>
              </a:prstGeom>
              <a:solidFill>
                <a:srgbClr val="DDDDDD"/>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p>
            </p:txBody>
          </p:sp>
          <p:sp>
            <p:nvSpPr>
              <p:cNvPr id="10" name="Oval 8"/>
              <p:cNvSpPr>
                <a:spLocks noChangeArrowheads="1"/>
              </p:cNvSpPr>
              <p:nvPr/>
            </p:nvSpPr>
            <p:spPr bwMode="auto">
              <a:xfrm>
                <a:off x="1941" y="381"/>
                <a:ext cx="827" cy="513"/>
              </a:xfrm>
              <a:prstGeom prst="ellipse">
                <a:avLst/>
              </a:prstGeom>
              <a:solidFill>
                <a:srgbClr val="DDDDDD"/>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p>
            </p:txBody>
          </p:sp>
          <p:sp>
            <p:nvSpPr>
              <p:cNvPr id="11" name="Oval 9"/>
              <p:cNvSpPr>
                <a:spLocks noChangeArrowheads="1"/>
              </p:cNvSpPr>
              <p:nvPr/>
            </p:nvSpPr>
            <p:spPr bwMode="auto">
              <a:xfrm>
                <a:off x="1680" y="702"/>
                <a:ext cx="552" cy="411"/>
              </a:xfrm>
              <a:prstGeom prst="ellipse">
                <a:avLst/>
              </a:prstGeom>
              <a:solidFill>
                <a:srgbClr val="DDDDDD"/>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p>
            </p:txBody>
          </p:sp>
          <p:sp>
            <p:nvSpPr>
              <p:cNvPr id="12" name="Oval 10"/>
              <p:cNvSpPr>
                <a:spLocks noChangeArrowheads="1"/>
              </p:cNvSpPr>
              <p:nvPr/>
            </p:nvSpPr>
            <p:spPr bwMode="auto">
              <a:xfrm>
                <a:off x="1849" y="894"/>
                <a:ext cx="842" cy="450"/>
              </a:xfrm>
              <a:prstGeom prst="ellipse">
                <a:avLst/>
              </a:prstGeom>
              <a:solidFill>
                <a:srgbClr val="DDDDDD"/>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p>
            </p:txBody>
          </p:sp>
          <p:sp>
            <p:nvSpPr>
              <p:cNvPr id="13" name="Oval 11"/>
              <p:cNvSpPr>
                <a:spLocks noChangeArrowheads="1"/>
              </p:cNvSpPr>
              <p:nvPr/>
            </p:nvSpPr>
            <p:spPr bwMode="auto">
              <a:xfrm>
                <a:off x="2462" y="971"/>
                <a:ext cx="1272" cy="539"/>
              </a:xfrm>
              <a:prstGeom prst="ellipse">
                <a:avLst/>
              </a:prstGeom>
              <a:solidFill>
                <a:srgbClr val="DDDDDD"/>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p>
            </p:txBody>
          </p:sp>
          <p:sp>
            <p:nvSpPr>
              <p:cNvPr id="14" name="Oval 12"/>
              <p:cNvSpPr>
                <a:spLocks noChangeArrowheads="1"/>
              </p:cNvSpPr>
              <p:nvPr/>
            </p:nvSpPr>
            <p:spPr bwMode="auto">
              <a:xfrm>
                <a:off x="3289" y="394"/>
                <a:ext cx="797" cy="398"/>
              </a:xfrm>
              <a:prstGeom prst="ellipse">
                <a:avLst/>
              </a:prstGeom>
              <a:solidFill>
                <a:srgbClr val="DDDDDD"/>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p>
            </p:txBody>
          </p:sp>
          <p:sp>
            <p:nvSpPr>
              <p:cNvPr id="15" name="Oval 13"/>
              <p:cNvSpPr>
                <a:spLocks noChangeArrowheads="1"/>
              </p:cNvSpPr>
              <p:nvPr/>
            </p:nvSpPr>
            <p:spPr bwMode="auto">
              <a:xfrm>
                <a:off x="3412" y="663"/>
                <a:ext cx="797" cy="398"/>
              </a:xfrm>
              <a:prstGeom prst="ellipse">
                <a:avLst/>
              </a:prstGeom>
              <a:solidFill>
                <a:srgbClr val="DDDDDD"/>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p>
            </p:txBody>
          </p:sp>
          <p:sp>
            <p:nvSpPr>
              <p:cNvPr id="16" name="Oval 14"/>
              <p:cNvSpPr>
                <a:spLocks noChangeArrowheads="1"/>
              </p:cNvSpPr>
              <p:nvPr/>
            </p:nvSpPr>
            <p:spPr bwMode="auto">
              <a:xfrm>
                <a:off x="3335" y="753"/>
                <a:ext cx="797" cy="668"/>
              </a:xfrm>
              <a:prstGeom prst="ellipse">
                <a:avLst/>
              </a:prstGeom>
              <a:solidFill>
                <a:srgbClr val="DDDDDD"/>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p>
            </p:txBody>
          </p:sp>
          <p:sp>
            <p:nvSpPr>
              <p:cNvPr id="17" name="Oval 15"/>
              <p:cNvSpPr>
                <a:spLocks noChangeArrowheads="1"/>
              </p:cNvSpPr>
              <p:nvPr/>
            </p:nvSpPr>
            <p:spPr bwMode="auto">
              <a:xfrm>
                <a:off x="2140" y="548"/>
                <a:ext cx="1640" cy="667"/>
              </a:xfrm>
              <a:prstGeom prst="ellipse">
                <a:avLst/>
              </a:prstGeom>
              <a:solidFill>
                <a:srgbClr val="DDDDDD"/>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b="1"/>
              </a:p>
            </p:txBody>
          </p:sp>
        </p:grpSp>
        <p:sp>
          <p:nvSpPr>
            <p:cNvPr id="18" name="Line 23"/>
            <p:cNvSpPr>
              <a:spLocks noChangeShapeType="1"/>
            </p:cNvSpPr>
            <p:nvPr/>
          </p:nvSpPr>
          <p:spPr bwMode="auto">
            <a:xfrm>
              <a:off x="3175645" y="3717082"/>
              <a:ext cx="3527425" cy="0"/>
            </a:xfrm>
            <a:prstGeom prst="line">
              <a:avLst/>
            </a:prstGeom>
            <a:noFill/>
            <a:ln w="38100" cmpd="dbl">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19" name="Text Box 4"/>
            <p:cNvSpPr txBox="1">
              <a:spLocks noChangeArrowheads="1"/>
            </p:cNvSpPr>
            <p:nvPr/>
          </p:nvSpPr>
          <p:spPr bwMode="auto">
            <a:xfrm>
              <a:off x="1064270" y="3352008"/>
              <a:ext cx="698500" cy="587582"/>
            </a:xfrm>
            <a:prstGeom prst="rect">
              <a:avLst/>
            </a:prstGeom>
            <a:noFill/>
            <a:ln>
              <a:noFill/>
            </a:ln>
            <a:extLst>
              <a:ext uri="{909E8E84-426E-40DD-AFC4-6F175D3DCCD1}">
                <a14:hiddenFill xmlns:a14="http://schemas.microsoft.com/office/drawing/2010/main" xmlns="">
                  <a:solidFill>
                    <a:srgbClr val="00CC99"/>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kumimoji="1" lang="en-US" altLang="zh-CN" sz="3600" b="1" dirty="0">
                  <a:solidFill>
                    <a:srgbClr val="000000"/>
                  </a:solidFill>
                  <a:latin typeface="Times New Roman" pitchFamily="18" charset="0"/>
                  <a:sym typeface="Wingdings" pitchFamily="2" charset="2"/>
                </a:rPr>
                <a:t></a:t>
              </a:r>
              <a:r>
                <a:rPr kumimoji="1" lang="en-US" altLang="zh-CN" sz="3600" b="1" dirty="0">
                  <a:solidFill>
                    <a:srgbClr val="000000"/>
                  </a:solidFill>
                  <a:latin typeface="Times New Roman" pitchFamily="18" charset="0"/>
                </a:rPr>
                <a:t> </a:t>
              </a:r>
              <a:endParaRPr kumimoji="1" lang="en-US" altLang="zh-CN" sz="3200" b="1" dirty="0">
                <a:latin typeface="Times New Roman" pitchFamily="18" charset="0"/>
              </a:endParaRPr>
            </a:p>
          </p:txBody>
        </p:sp>
        <p:sp>
          <p:nvSpPr>
            <p:cNvPr id="20" name="Text Box 5"/>
            <p:cNvSpPr txBox="1">
              <a:spLocks noChangeArrowheads="1"/>
            </p:cNvSpPr>
            <p:nvPr/>
          </p:nvSpPr>
          <p:spPr bwMode="auto">
            <a:xfrm>
              <a:off x="8142932" y="3352008"/>
              <a:ext cx="698500" cy="587582"/>
            </a:xfrm>
            <a:prstGeom prst="rect">
              <a:avLst/>
            </a:prstGeom>
            <a:noFill/>
            <a:ln>
              <a:noFill/>
            </a:ln>
            <a:extLst>
              <a:ext uri="{909E8E84-426E-40DD-AFC4-6F175D3DCCD1}">
                <a14:hiddenFill xmlns:a14="http://schemas.microsoft.com/office/drawing/2010/main" xmlns="">
                  <a:solidFill>
                    <a:srgbClr val="00CC99"/>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kumimoji="1" lang="en-US" altLang="zh-CN" sz="3600" b="1">
                  <a:solidFill>
                    <a:srgbClr val="000000"/>
                  </a:solidFill>
                  <a:latin typeface="Times New Roman" pitchFamily="18" charset="0"/>
                  <a:sym typeface="Wingdings" pitchFamily="2" charset="2"/>
                </a:rPr>
                <a:t></a:t>
              </a:r>
              <a:r>
                <a:rPr kumimoji="1" lang="en-US" altLang="zh-CN" sz="3600" b="1">
                  <a:solidFill>
                    <a:srgbClr val="000000"/>
                  </a:solidFill>
                  <a:latin typeface="Times New Roman" pitchFamily="18" charset="0"/>
                </a:rPr>
                <a:t> </a:t>
              </a:r>
              <a:endParaRPr kumimoji="1" lang="en-US" altLang="zh-CN" sz="3200" b="1">
                <a:latin typeface="Times New Roman" pitchFamily="18" charset="0"/>
              </a:endParaRPr>
            </a:p>
          </p:txBody>
        </p:sp>
        <p:sp>
          <p:nvSpPr>
            <p:cNvPr id="21" name="Text Box 24"/>
            <p:cNvSpPr txBox="1">
              <a:spLocks noChangeArrowheads="1"/>
            </p:cNvSpPr>
            <p:nvPr/>
          </p:nvSpPr>
          <p:spPr bwMode="auto">
            <a:xfrm>
              <a:off x="1238895" y="3140819"/>
              <a:ext cx="317446" cy="3077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600" b="1">
                  <a:latin typeface="Times New Roman" pitchFamily="18" charset="0"/>
                </a:rPr>
                <a:t>A</a:t>
              </a:r>
            </a:p>
          </p:txBody>
        </p:sp>
        <p:sp>
          <p:nvSpPr>
            <p:cNvPr id="22" name="Text Box 25"/>
            <p:cNvSpPr txBox="1">
              <a:spLocks noChangeArrowheads="1"/>
            </p:cNvSpPr>
            <p:nvPr/>
          </p:nvSpPr>
          <p:spPr bwMode="auto">
            <a:xfrm>
              <a:off x="8328670" y="3140819"/>
              <a:ext cx="306722" cy="3077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600" b="1">
                  <a:latin typeface="Times New Roman" pitchFamily="18" charset="0"/>
                </a:rPr>
                <a:t>B</a:t>
              </a:r>
            </a:p>
          </p:txBody>
        </p:sp>
        <p:sp>
          <p:nvSpPr>
            <p:cNvPr id="23" name="Line 26"/>
            <p:cNvSpPr>
              <a:spLocks noChangeShapeType="1"/>
            </p:cNvSpPr>
            <p:nvPr/>
          </p:nvSpPr>
          <p:spPr bwMode="auto">
            <a:xfrm>
              <a:off x="1496070" y="3717082"/>
              <a:ext cx="1535112"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24" name="Line 27"/>
            <p:cNvSpPr>
              <a:spLocks noChangeShapeType="1"/>
            </p:cNvSpPr>
            <p:nvPr/>
          </p:nvSpPr>
          <p:spPr bwMode="auto">
            <a:xfrm>
              <a:off x="6776095" y="3717082"/>
              <a:ext cx="1633537"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25" name="AutoShape 16"/>
            <p:cNvSpPr>
              <a:spLocks noChangeArrowheads="1"/>
            </p:cNvSpPr>
            <p:nvPr/>
          </p:nvSpPr>
          <p:spPr bwMode="auto">
            <a:xfrm>
              <a:off x="2959745" y="3501182"/>
              <a:ext cx="431800" cy="431800"/>
            </a:xfrm>
            <a:prstGeom prst="cube">
              <a:avLst>
                <a:gd name="adj" fmla="val 25000"/>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1600" b="1">
                  <a:latin typeface="Times New Roman" pitchFamily="18" charset="0"/>
                </a:rPr>
                <a:t>C</a:t>
              </a:r>
            </a:p>
          </p:txBody>
        </p:sp>
        <p:sp>
          <p:nvSpPr>
            <p:cNvPr id="26" name="AutoShape 20"/>
            <p:cNvSpPr>
              <a:spLocks noChangeArrowheads="1"/>
            </p:cNvSpPr>
            <p:nvPr/>
          </p:nvSpPr>
          <p:spPr bwMode="auto">
            <a:xfrm>
              <a:off x="4159895" y="3501182"/>
              <a:ext cx="431800" cy="431800"/>
            </a:xfrm>
            <a:prstGeom prst="cube">
              <a:avLst>
                <a:gd name="adj" fmla="val 25000"/>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1600" b="1">
                  <a:latin typeface="Times New Roman" pitchFamily="18" charset="0"/>
                </a:rPr>
                <a:t>D</a:t>
              </a:r>
            </a:p>
          </p:txBody>
        </p:sp>
        <p:sp>
          <p:nvSpPr>
            <p:cNvPr id="27" name="AutoShape 21"/>
            <p:cNvSpPr>
              <a:spLocks noChangeArrowheads="1"/>
            </p:cNvSpPr>
            <p:nvPr/>
          </p:nvSpPr>
          <p:spPr bwMode="auto">
            <a:xfrm>
              <a:off x="5360045" y="3501182"/>
              <a:ext cx="431800" cy="431800"/>
            </a:xfrm>
            <a:prstGeom prst="cube">
              <a:avLst>
                <a:gd name="adj" fmla="val 25000"/>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1600" b="1">
                  <a:latin typeface="Times New Roman" pitchFamily="18" charset="0"/>
                </a:rPr>
                <a:t>E</a:t>
              </a:r>
            </a:p>
          </p:txBody>
        </p:sp>
        <p:sp>
          <p:nvSpPr>
            <p:cNvPr id="28" name="AutoShape 22"/>
            <p:cNvSpPr>
              <a:spLocks noChangeArrowheads="1"/>
            </p:cNvSpPr>
            <p:nvPr/>
          </p:nvSpPr>
          <p:spPr bwMode="auto">
            <a:xfrm>
              <a:off x="6560195" y="3501182"/>
              <a:ext cx="431800" cy="431800"/>
            </a:xfrm>
            <a:prstGeom prst="cube">
              <a:avLst>
                <a:gd name="adj" fmla="val 25000"/>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1600" b="1">
                  <a:latin typeface="Times New Roman" pitchFamily="18" charset="0"/>
                </a:rPr>
                <a:t>F</a:t>
              </a:r>
            </a:p>
          </p:txBody>
        </p:sp>
        <p:sp>
          <p:nvSpPr>
            <p:cNvPr id="29" name="Text Box 28"/>
            <p:cNvSpPr txBox="1">
              <a:spLocks noChangeArrowheads="1"/>
            </p:cNvSpPr>
            <p:nvPr/>
          </p:nvSpPr>
          <p:spPr bwMode="auto">
            <a:xfrm>
              <a:off x="4831407" y="2564557"/>
              <a:ext cx="769410" cy="3077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1600" b="1">
                  <a:latin typeface="Times New Roman" pitchFamily="18" charset="0"/>
                </a:rPr>
                <a:t>电信网</a:t>
              </a:r>
            </a:p>
          </p:txBody>
        </p:sp>
        <p:sp>
          <p:nvSpPr>
            <p:cNvPr id="30" name="Text Box 29"/>
            <p:cNvSpPr txBox="1">
              <a:spLocks noChangeArrowheads="1"/>
            </p:cNvSpPr>
            <p:nvPr/>
          </p:nvSpPr>
          <p:spPr bwMode="auto">
            <a:xfrm>
              <a:off x="2815282" y="3140819"/>
              <a:ext cx="769410" cy="3077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1600" b="1">
                  <a:latin typeface="Times New Roman" pitchFamily="18" charset="0"/>
                </a:rPr>
                <a:t>交换机</a:t>
              </a:r>
            </a:p>
          </p:txBody>
        </p:sp>
        <p:sp>
          <p:nvSpPr>
            <p:cNvPr id="31" name="Text Box 30"/>
            <p:cNvSpPr txBox="1">
              <a:spLocks noChangeArrowheads="1"/>
            </p:cNvSpPr>
            <p:nvPr/>
          </p:nvSpPr>
          <p:spPr bwMode="auto">
            <a:xfrm>
              <a:off x="3966220" y="3140819"/>
              <a:ext cx="769410" cy="3077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1600" b="1">
                  <a:latin typeface="Times New Roman" pitchFamily="18" charset="0"/>
                </a:rPr>
                <a:t>交换机</a:t>
              </a:r>
            </a:p>
          </p:txBody>
        </p:sp>
        <p:sp>
          <p:nvSpPr>
            <p:cNvPr id="32" name="Text Box 31"/>
            <p:cNvSpPr txBox="1">
              <a:spLocks noChangeArrowheads="1"/>
            </p:cNvSpPr>
            <p:nvPr/>
          </p:nvSpPr>
          <p:spPr bwMode="auto">
            <a:xfrm>
              <a:off x="5190182" y="3140819"/>
              <a:ext cx="769410" cy="3077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1600" b="1">
                  <a:latin typeface="Times New Roman" pitchFamily="18" charset="0"/>
                </a:rPr>
                <a:t>交换机</a:t>
              </a:r>
            </a:p>
          </p:txBody>
        </p:sp>
        <p:sp>
          <p:nvSpPr>
            <p:cNvPr id="33" name="Text Box 32"/>
            <p:cNvSpPr txBox="1">
              <a:spLocks noChangeArrowheads="1"/>
            </p:cNvSpPr>
            <p:nvPr/>
          </p:nvSpPr>
          <p:spPr bwMode="auto">
            <a:xfrm>
              <a:off x="6414145" y="3140819"/>
              <a:ext cx="769410" cy="3077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1600" b="1">
                  <a:latin typeface="Times New Roman" pitchFamily="18" charset="0"/>
                </a:rPr>
                <a:t>交换机</a:t>
              </a:r>
            </a:p>
          </p:txBody>
        </p:sp>
        <p:sp>
          <p:nvSpPr>
            <p:cNvPr id="34" name="Text Box 34"/>
            <p:cNvSpPr txBox="1">
              <a:spLocks noChangeArrowheads="1"/>
            </p:cNvSpPr>
            <p:nvPr/>
          </p:nvSpPr>
          <p:spPr bwMode="auto">
            <a:xfrm>
              <a:off x="4615507" y="4364782"/>
              <a:ext cx="769410" cy="3077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1600" b="1">
                  <a:latin typeface="Times New Roman" pitchFamily="18" charset="0"/>
                </a:rPr>
                <a:t>中继线</a:t>
              </a:r>
            </a:p>
          </p:txBody>
        </p:sp>
        <p:sp>
          <p:nvSpPr>
            <p:cNvPr id="35" name="Line 35"/>
            <p:cNvSpPr>
              <a:spLocks noChangeShapeType="1"/>
            </p:cNvSpPr>
            <p:nvPr/>
          </p:nvSpPr>
          <p:spPr bwMode="auto">
            <a:xfrm>
              <a:off x="3691582" y="3739307"/>
              <a:ext cx="966788" cy="70961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6" name="Line 36"/>
            <p:cNvSpPr>
              <a:spLocks noChangeShapeType="1"/>
            </p:cNvSpPr>
            <p:nvPr/>
          </p:nvSpPr>
          <p:spPr bwMode="auto">
            <a:xfrm>
              <a:off x="5006032" y="3753594"/>
              <a:ext cx="0" cy="6429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7" name="Line 37"/>
            <p:cNvSpPr>
              <a:spLocks noChangeShapeType="1"/>
            </p:cNvSpPr>
            <p:nvPr/>
          </p:nvSpPr>
          <p:spPr bwMode="auto">
            <a:xfrm flipH="1">
              <a:off x="5198120" y="3753594"/>
              <a:ext cx="1030287" cy="6429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8" name="Line 38"/>
            <p:cNvSpPr>
              <a:spLocks noChangeShapeType="1"/>
            </p:cNvSpPr>
            <p:nvPr/>
          </p:nvSpPr>
          <p:spPr bwMode="auto">
            <a:xfrm>
              <a:off x="2467620" y="3726607"/>
              <a:ext cx="65087" cy="47783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39" name="Line 39"/>
            <p:cNvSpPr>
              <a:spLocks noChangeShapeType="1"/>
            </p:cNvSpPr>
            <p:nvPr/>
          </p:nvSpPr>
          <p:spPr bwMode="auto">
            <a:xfrm>
              <a:off x="7478298" y="3725584"/>
              <a:ext cx="133350" cy="4349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40" name="Text Box 40"/>
            <p:cNvSpPr txBox="1">
              <a:spLocks noChangeArrowheads="1"/>
            </p:cNvSpPr>
            <p:nvPr/>
          </p:nvSpPr>
          <p:spPr bwMode="auto">
            <a:xfrm>
              <a:off x="2167582" y="4148882"/>
              <a:ext cx="769410" cy="3077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1600" b="1">
                  <a:latin typeface="Times New Roman" pitchFamily="18" charset="0"/>
                </a:rPr>
                <a:t>用户线</a:t>
              </a:r>
            </a:p>
          </p:txBody>
        </p:sp>
        <p:sp>
          <p:nvSpPr>
            <p:cNvPr id="41" name="Text Box 41"/>
            <p:cNvSpPr txBox="1">
              <a:spLocks noChangeArrowheads="1"/>
            </p:cNvSpPr>
            <p:nvPr/>
          </p:nvSpPr>
          <p:spPr bwMode="auto">
            <a:xfrm>
              <a:off x="7134870" y="4148882"/>
              <a:ext cx="769410" cy="3077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1600" b="1">
                  <a:latin typeface="Times New Roman" pitchFamily="18" charset="0"/>
                </a:rPr>
                <a:t>用户线</a:t>
              </a:r>
            </a:p>
          </p:txBody>
        </p:sp>
        <p:grpSp>
          <p:nvGrpSpPr>
            <p:cNvPr id="42" name="Group 56"/>
            <p:cNvGrpSpPr>
              <a:grpSpLocks/>
            </p:cNvGrpSpPr>
            <p:nvPr/>
          </p:nvGrpSpPr>
          <p:grpSpPr bwMode="auto">
            <a:xfrm flipH="1">
              <a:off x="7185670" y="3528169"/>
              <a:ext cx="1008062" cy="146050"/>
              <a:chOff x="1519" y="2160"/>
              <a:chExt cx="953" cy="227"/>
            </a:xfrm>
          </p:grpSpPr>
          <p:sp>
            <p:nvSpPr>
              <p:cNvPr id="43" name="Freeform 57"/>
              <p:cNvSpPr>
                <a:spLocks/>
              </p:cNvSpPr>
              <p:nvPr/>
            </p:nvSpPr>
            <p:spPr bwMode="auto">
              <a:xfrm>
                <a:off x="1519" y="2237"/>
                <a:ext cx="104" cy="79"/>
              </a:xfrm>
              <a:custGeom>
                <a:avLst/>
                <a:gdLst>
                  <a:gd name="T0" fmla="*/ 0 w 552"/>
                  <a:gd name="T1" fmla="*/ 255 h 535"/>
                  <a:gd name="T2" fmla="*/ 7 w 552"/>
                  <a:gd name="T3" fmla="*/ 209 h 535"/>
                  <a:gd name="T4" fmla="*/ 18 w 552"/>
                  <a:gd name="T5" fmla="*/ 164 h 535"/>
                  <a:gd name="T6" fmla="*/ 26 w 552"/>
                  <a:gd name="T7" fmla="*/ 131 h 535"/>
                  <a:gd name="T8" fmla="*/ 39 w 552"/>
                  <a:gd name="T9" fmla="*/ 115 h 535"/>
                  <a:gd name="T10" fmla="*/ 52 w 552"/>
                  <a:gd name="T11" fmla="*/ 104 h 535"/>
                  <a:gd name="T12" fmla="*/ 67 w 552"/>
                  <a:gd name="T13" fmla="*/ 103 h 535"/>
                  <a:gd name="T14" fmla="*/ 83 w 552"/>
                  <a:gd name="T15" fmla="*/ 107 h 535"/>
                  <a:gd name="T16" fmla="*/ 98 w 552"/>
                  <a:gd name="T17" fmla="*/ 121 h 535"/>
                  <a:gd name="T18" fmla="*/ 106 w 552"/>
                  <a:gd name="T19" fmla="*/ 140 h 535"/>
                  <a:gd name="T20" fmla="*/ 112 w 552"/>
                  <a:gd name="T21" fmla="*/ 165 h 535"/>
                  <a:gd name="T22" fmla="*/ 141 w 552"/>
                  <a:gd name="T23" fmla="*/ 331 h 535"/>
                  <a:gd name="T24" fmla="*/ 148 w 552"/>
                  <a:gd name="T25" fmla="*/ 356 h 535"/>
                  <a:gd name="T26" fmla="*/ 154 w 552"/>
                  <a:gd name="T27" fmla="*/ 373 h 535"/>
                  <a:gd name="T28" fmla="*/ 172 w 552"/>
                  <a:gd name="T29" fmla="*/ 385 h 535"/>
                  <a:gd name="T30" fmla="*/ 188 w 552"/>
                  <a:gd name="T31" fmla="*/ 386 h 535"/>
                  <a:gd name="T32" fmla="*/ 203 w 552"/>
                  <a:gd name="T33" fmla="*/ 378 h 535"/>
                  <a:gd name="T34" fmla="*/ 212 w 552"/>
                  <a:gd name="T35" fmla="*/ 359 h 535"/>
                  <a:gd name="T36" fmla="*/ 219 w 552"/>
                  <a:gd name="T37" fmla="*/ 331 h 535"/>
                  <a:gd name="T38" fmla="*/ 258 w 552"/>
                  <a:gd name="T39" fmla="*/ 88 h 535"/>
                  <a:gd name="T40" fmla="*/ 264 w 552"/>
                  <a:gd name="T41" fmla="*/ 52 h 535"/>
                  <a:gd name="T42" fmla="*/ 271 w 552"/>
                  <a:gd name="T43" fmla="*/ 29 h 535"/>
                  <a:gd name="T44" fmla="*/ 280 w 552"/>
                  <a:gd name="T45" fmla="*/ 12 h 535"/>
                  <a:gd name="T46" fmla="*/ 291 w 552"/>
                  <a:gd name="T47" fmla="*/ 4 h 535"/>
                  <a:gd name="T48" fmla="*/ 308 w 552"/>
                  <a:gd name="T49" fmla="*/ 0 h 535"/>
                  <a:gd name="T50" fmla="*/ 327 w 552"/>
                  <a:gd name="T51" fmla="*/ 5 h 535"/>
                  <a:gd name="T52" fmla="*/ 340 w 552"/>
                  <a:gd name="T53" fmla="*/ 26 h 535"/>
                  <a:gd name="T54" fmla="*/ 347 w 552"/>
                  <a:gd name="T55" fmla="*/ 43 h 535"/>
                  <a:gd name="T56" fmla="*/ 353 w 552"/>
                  <a:gd name="T57" fmla="*/ 68 h 535"/>
                  <a:gd name="T58" fmla="*/ 412 w 552"/>
                  <a:gd name="T59" fmla="*/ 460 h 535"/>
                  <a:gd name="T60" fmla="*/ 419 w 552"/>
                  <a:gd name="T61" fmla="*/ 492 h 535"/>
                  <a:gd name="T62" fmla="*/ 429 w 552"/>
                  <a:gd name="T63" fmla="*/ 520 h 535"/>
                  <a:gd name="T64" fmla="*/ 441 w 552"/>
                  <a:gd name="T65" fmla="*/ 530 h 535"/>
                  <a:gd name="T66" fmla="*/ 462 w 552"/>
                  <a:gd name="T67" fmla="*/ 535 h 535"/>
                  <a:gd name="T68" fmla="*/ 478 w 552"/>
                  <a:gd name="T69" fmla="*/ 518 h 535"/>
                  <a:gd name="T70" fmla="*/ 488 w 552"/>
                  <a:gd name="T71" fmla="*/ 495 h 535"/>
                  <a:gd name="T72" fmla="*/ 496 w 552"/>
                  <a:gd name="T73" fmla="*/ 461 h 535"/>
                  <a:gd name="T74" fmla="*/ 552 w 552"/>
                  <a:gd name="T75" fmla="*/ 10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2" h="535">
                    <a:moveTo>
                      <a:pt x="0" y="255"/>
                    </a:moveTo>
                    <a:lnTo>
                      <a:pt x="7" y="209"/>
                    </a:lnTo>
                    <a:lnTo>
                      <a:pt x="18" y="164"/>
                    </a:lnTo>
                    <a:lnTo>
                      <a:pt x="26" y="131"/>
                    </a:lnTo>
                    <a:lnTo>
                      <a:pt x="39" y="115"/>
                    </a:lnTo>
                    <a:lnTo>
                      <a:pt x="52" y="104"/>
                    </a:lnTo>
                    <a:lnTo>
                      <a:pt x="67" y="103"/>
                    </a:lnTo>
                    <a:lnTo>
                      <a:pt x="83" y="107"/>
                    </a:lnTo>
                    <a:lnTo>
                      <a:pt x="98" y="121"/>
                    </a:lnTo>
                    <a:lnTo>
                      <a:pt x="106" y="140"/>
                    </a:lnTo>
                    <a:lnTo>
                      <a:pt x="112" y="165"/>
                    </a:lnTo>
                    <a:lnTo>
                      <a:pt x="141" y="331"/>
                    </a:lnTo>
                    <a:lnTo>
                      <a:pt x="148" y="356"/>
                    </a:lnTo>
                    <a:lnTo>
                      <a:pt x="154" y="373"/>
                    </a:lnTo>
                    <a:lnTo>
                      <a:pt x="172" y="385"/>
                    </a:lnTo>
                    <a:lnTo>
                      <a:pt x="188" y="386"/>
                    </a:lnTo>
                    <a:lnTo>
                      <a:pt x="203" y="378"/>
                    </a:lnTo>
                    <a:lnTo>
                      <a:pt x="212" y="359"/>
                    </a:lnTo>
                    <a:lnTo>
                      <a:pt x="219" y="331"/>
                    </a:lnTo>
                    <a:lnTo>
                      <a:pt x="258" y="88"/>
                    </a:lnTo>
                    <a:lnTo>
                      <a:pt x="264" y="52"/>
                    </a:lnTo>
                    <a:lnTo>
                      <a:pt x="271" y="29"/>
                    </a:lnTo>
                    <a:lnTo>
                      <a:pt x="280" y="12"/>
                    </a:lnTo>
                    <a:lnTo>
                      <a:pt x="291" y="4"/>
                    </a:lnTo>
                    <a:lnTo>
                      <a:pt x="308" y="0"/>
                    </a:lnTo>
                    <a:lnTo>
                      <a:pt x="327" y="5"/>
                    </a:lnTo>
                    <a:lnTo>
                      <a:pt x="340" y="26"/>
                    </a:lnTo>
                    <a:lnTo>
                      <a:pt x="347" y="43"/>
                    </a:lnTo>
                    <a:lnTo>
                      <a:pt x="353" y="68"/>
                    </a:lnTo>
                    <a:lnTo>
                      <a:pt x="412" y="460"/>
                    </a:lnTo>
                    <a:lnTo>
                      <a:pt x="419" y="492"/>
                    </a:lnTo>
                    <a:lnTo>
                      <a:pt x="429" y="520"/>
                    </a:lnTo>
                    <a:lnTo>
                      <a:pt x="441" y="530"/>
                    </a:lnTo>
                    <a:lnTo>
                      <a:pt x="462" y="535"/>
                    </a:lnTo>
                    <a:lnTo>
                      <a:pt x="478" y="518"/>
                    </a:lnTo>
                    <a:lnTo>
                      <a:pt x="488" y="495"/>
                    </a:lnTo>
                    <a:lnTo>
                      <a:pt x="496" y="461"/>
                    </a:lnTo>
                    <a:lnTo>
                      <a:pt x="552" y="107"/>
                    </a:lnTo>
                  </a:path>
                </a:pathLst>
              </a:custGeom>
              <a:noFill/>
              <a:ln w="4763">
                <a:solidFill>
                  <a:schemeClr val="tx1"/>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b="1"/>
              </a:p>
            </p:txBody>
          </p:sp>
          <p:sp>
            <p:nvSpPr>
              <p:cNvPr id="44" name="Freeform 58"/>
              <p:cNvSpPr>
                <a:spLocks/>
              </p:cNvSpPr>
              <p:nvPr/>
            </p:nvSpPr>
            <p:spPr bwMode="auto">
              <a:xfrm>
                <a:off x="1623" y="2160"/>
                <a:ext cx="179" cy="227"/>
              </a:xfrm>
              <a:custGeom>
                <a:avLst/>
                <a:gdLst>
                  <a:gd name="T0" fmla="*/ 0 w 943"/>
                  <a:gd name="T1" fmla="*/ 622 h 1524"/>
                  <a:gd name="T2" fmla="*/ 49 w 943"/>
                  <a:gd name="T3" fmla="*/ 336 h 1524"/>
                  <a:gd name="T4" fmla="*/ 55 w 943"/>
                  <a:gd name="T5" fmla="*/ 313 h 1524"/>
                  <a:gd name="T6" fmla="*/ 71 w 943"/>
                  <a:gd name="T7" fmla="*/ 301 h 1524"/>
                  <a:gd name="T8" fmla="*/ 84 w 943"/>
                  <a:gd name="T9" fmla="*/ 297 h 1524"/>
                  <a:gd name="T10" fmla="*/ 105 w 943"/>
                  <a:gd name="T11" fmla="*/ 301 h 1524"/>
                  <a:gd name="T12" fmla="*/ 116 w 943"/>
                  <a:gd name="T13" fmla="*/ 314 h 1524"/>
                  <a:gd name="T14" fmla="*/ 122 w 943"/>
                  <a:gd name="T15" fmla="*/ 336 h 1524"/>
                  <a:gd name="T16" fmla="*/ 236 w 943"/>
                  <a:gd name="T17" fmla="*/ 1164 h 1524"/>
                  <a:gd name="T18" fmla="*/ 247 w 943"/>
                  <a:gd name="T19" fmla="*/ 1207 h 1524"/>
                  <a:gd name="T20" fmla="*/ 258 w 943"/>
                  <a:gd name="T21" fmla="*/ 1222 h 1524"/>
                  <a:gd name="T22" fmla="*/ 276 w 943"/>
                  <a:gd name="T23" fmla="*/ 1230 h 1524"/>
                  <a:gd name="T24" fmla="*/ 290 w 943"/>
                  <a:gd name="T25" fmla="*/ 1234 h 1524"/>
                  <a:gd name="T26" fmla="*/ 309 w 943"/>
                  <a:gd name="T27" fmla="*/ 1227 h 1524"/>
                  <a:gd name="T28" fmla="*/ 324 w 943"/>
                  <a:gd name="T29" fmla="*/ 1209 h 1524"/>
                  <a:gd name="T30" fmla="*/ 335 w 943"/>
                  <a:gd name="T31" fmla="*/ 1164 h 1524"/>
                  <a:gd name="T32" fmla="*/ 448 w 943"/>
                  <a:gd name="T33" fmla="*/ 204 h 1524"/>
                  <a:gd name="T34" fmla="*/ 455 w 943"/>
                  <a:gd name="T35" fmla="*/ 158 h 1524"/>
                  <a:gd name="T36" fmla="*/ 462 w 943"/>
                  <a:gd name="T37" fmla="*/ 143 h 1524"/>
                  <a:gd name="T38" fmla="*/ 470 w 943"/>
                  <a:gd name="T39" fmla="*/ 129 h 1524"/>
                  <a:gd name="T40" fmla="*/ 483 w 943"/>
                  <a:gd name="T41" fmla="*/ 118 h 1524"/>
                  <a:gd name="T42" fmla="*/ 499 w 943"/>
                  <a:gd name="T43" fmla="*/ 116 h 1524"/>
                  <a:gd name="T44" fmla="*/ 517 w 943"/>
                  <a:gd name="T45" fmla="*/ 122 h 1524"/>
                  <a:gd name="T46" fmla="*/ 531 w 943"/>
                  <a:gd name="T47" fmla="*/ 132 h 1524"/>
                  <a:gd name="T48" fmla="*/ 539 w 943"/>
                  <a:gd name="T49" fmla="*/ 143 h 1524"/>
                  <a:gd name="T50" fmla="*/ 548 w 943"/>
                  <a:gd name="T51" fmla="*/ 158 h 1524"/>
                  <a:gd name="T52" fmla="*/ 555 w 943"/>
                  <a:gd name="T53" fmla="*/ 197 h 1524"/>
                  <a:gd name="T54" fmla="*/ 658 w 943"/>
                  <a:gd name="T55" fmla="*/ 1428 h 1524"/>
                  <a:gd name="T56" fmla="*/ 665 w 943"/>
                  <a:gd name="T57" fmla="*/ 1480 h 1524"/>
                  <a:gd name="T58" fmla="*/ 674 w 943"/>
                  <a:gd name="T59" fmla="*/ 1505 h 1524"/>
                  <a:gd name="T60" fmla="*/ 692 w 943"/>
                  <a:gd name="T61" fmla="*/ 1517 h 1524"/>
                  <a:gd name="T62" fmla="*/ 710 w 943"/>
                  <a:gd name="T63" fmla="*/ 1524 h 1524"/>
                  <a:gd name="T64" fmla="*/ 727 w 943"/>
                  <a:gd name="T65" fmla="*/ 1517 h 1524"/>
                  <a:gd name="T66" fmla="*/ 736 w 943"/>
                  <a:gd name="T67" fmla="*/ 1505 h 1524"/>
                  <a:gd name="T68" fmla="*/ 742 w 943"/>
                  <a:gd name="T69" fmla="*/ 1484 h 1524"/>
                  <a:gd name="T70" fmla="*/ 748 w 943"/>
                  <a:gd name="T71" fmla="*/ 1432 h 1524"/>
                  <a:gd name="T72" fmla="*/ 882 w 943"/>
                  <a:gd name="T73" fmla="*/ 87 h 1524"/>
                  <a:gd name="T74" fmla="*/ 888 w 943"/>
                  <a:gd name="T75" fmla="*/ 59 h 1524"/>
                  <a:gd name="T76" fmla="*/ 897 w 943"/>
                  <a:gd name="T77" fmla="*/ 34 h 1524"/>
                  <a:gd name="T78" fmla="*/ 908 w 943"/>
                  <a:gd name="T79" fmla="*/ 17 h 1524"/>
                  <a:gd name="T80" fmla="*/ 919 w 943"/>
                  <a:gd name="T81" fmla="*/ 5 h 1524"/>
                  <a:gd name="T82" fmla="*/ 931 w 943"/>
                  <a:gd name="T83" fmla="*/ 0 h 1524"/>
                  <a:gd name="T84" fmla="*/ 943 w 943"/>
                  <a:gd name="T8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1524">
                    <a:moveTo>
                      <a:pt x="0" y="622"/>
                    </a:moveTo>
                    <a:lnTo>
                      <a:pt x="49" y="336"/>
                    </a:lnTo>
                    <a:lnTo>
                      <a:pt x="55" y="313"/>
                    </a:lnTo>
                    <a:lnTo>
                      <a:pt x="71" y="301"/>
                    </a:lnTo>
                    <a:lnTo>
                      <a:pt x="84" y="297"/>
                    </a:lnTo>
                    <a:lnTo>
                      <a:pt x="105" y="301"/>
                    </a:lnTo>
                    <a:lnTo>
                      <a:pt x="116" y="314"/>
                    </a:lnTo>
                    <a:lnTo>
                      <a:pt x="122" y="336"/>
                    </a:lnTo>
                    <a:lnTo>
                      <a:pt x="236" y="1164"/>
                    </a:lnTo>
                    <a:lnTo>
                      <a:pt x="247" y="1207"/>
                    </a:lnTo>
                    <a:lnTo>
                      <a:pt x="258" y="1222"/>
                    </a:lnTo>
                    <a:lnTo>
                      <a:pt x="276" y="1230"/>
                    </a:lnTo>
                    <a:lnTo>
                      <a:pt x="290" y="1234"/>
                    </a:lnTo>
                    <a:lnTo>
                      <a:pt x="309" y="1227"/>
                    </a:lnTo>
                    <a:lnTo>
                      <a:pt x="324" y="1209"/>
                    </a:lnTo>
                    <a:lnTo>
                      <a:pt x="335" y="1164"/>
                    </a:lnTo>
                    <a:lnTo>
                      <a:pt x="448" y="204"/>
                    </a:lnTo>
                    <a:lnTo>
                      <a:pt x="455" y="158"/>
                    </a:lnTo>
                    <a:lnTo>
                      <a:pt x="462" y="143"/>
                    </a:lnTo>
                    <a:lnTo>
                      <a:pt x="470" y="129"/>
                    </a:lnTo>
                    <a:lnTo>
                      <a:pt x="483" y="118"/>
                    </a:lnTo>
                    <a:lnTo>
                      <a:pt x="499" y="116"/>
                    </a:lnTo>
                    <a:lnTo>
                      <a:pt x="517" y="122"/>
                    </a:lnTo>
                    <a:lnTo>
                      <a:pt x="531" y="132"/>
                    </a:lnTo>
                    <a:lnTo>
                      <a:pt x="539" y="143"/>
                    </a:lnTo>
                    <a:lnTo>
                      <a:pt x="548" y="158"/>
                    </a:lnTo>
                    <a:lnTo>
                      <a:pt x="555" y="197"/>
                    </a:lnTo>
                    <a:lnTo>
                      <a:pt x="658" y="1428"/>
                    </a:lnTo>
                    <a:lnTo>
                      <a:pt x="665" y="1480"/>
                    </a:lnTo>
                    <a:lnTo>
                      <a:pt x="674" y="1505"/>
                    </a:lnTo>
                    <a:lnTo>
                      <a:pt x="692" y="1517"/>
                    </a:lnTo>
                    <a:lnTo>
                      <a:pt x="710" y="1524"/>
                    </a:lnTo>
                    <a:lnTo>
                      <a:pt x="727" y="1517"/>
                    </a:lnTo>
                    <a:lnTo>
                      <a:pt x="736" y="1505"/>
                    </a:lnTo>
                    <a:lnTo>
                      <a:pt x="742" y="1484"/>
                    </a:lnTo>
                    <a:lnTo>
                      <a:pt x="748" y="1432"/>
                    </a:lnTo>
                    <a:lnTo>
                      <a:pt x="882" y="87"/>
                    </a:lnTo>
                    <a:lnTo>
                      <a:pt x="888" y="59"/>
                    </a:lnTo>
                    <a:lnTo>
                      <a:pt x="897" y="34"/>
                    </a:lnTo>
                    <a:lnTo>
                      <a:pt x="908" y="17"/>
                    </a:lnTo>
                    <a:lnTo>
                      <a:pt x="919" y="5"/>
                    </a:lnTo>
                    <a:lnTo>
                      <a:pt x="931" y="0"/>
                    </a:lnTo>
                    <a:lnTo>
                      <a:pt x="943" y="0"/>
                    </a:lnTo>
                  </a:path>
                </a:pathLst>
              </a:custGeom>
              <a:noFill/>
              <a:ln w="4763">
                <a:solidFill>
                  <a:schemeClr val="tx1"/>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b="1"/>
              </a:p>
            </p:txBody>
          </p:sp>
          <p:sp>
            <p:nvSpPr>
              <p:cNvPr id="45" name="Freeform 59"/>
              <p:cNvSpPr>
                <a:spLocks/>
              </p:cNvSpPr>
              <p:nvPr/>
            </p:nvSpPr>
            <p:spPr bwMode="auto">
              <a:xfrm>
                <a:off x="1978" y="2237"/>
                <a:ext cx="104" cy="79"/>
              </a:xfrm>
              <a:custGeom>
                <a:avLst/>
                <a:gdLst>
                  <a:gd name="T0" fmla="*/ 551 w 551"/>
                  <a:gd name="T1" fmla="*/ 255 h 535"/>
                  <a:gd name="T2" fmla="*/ 544 w 551"/>
                  <a:gd name="T3" fmla="*/ 209 h 535"/>
                  <a:gd name="T4" fmla="*/ 534 w 551"/>
                  <a:gd name="T5" fmla="*/ 164 h 535"/>
                  <a:gd name="T6" fmla="*/ 525 w 551"/>
                  <a:gd name="T7" fmla="*/ 131 h 535"/>
                  <a:gd name="T8" fmla="*/ 514 w 551"/>
                  <a:gd name="T9" fmla="*/ 115 h 535"/>
                  <a:gd name="T10" fmla="*/ 499 w 551"/>
                  <a:gd name="T11" fmla="*/ 104 h 535"/>
                  <a:gd name="T12" fmla="*/ 486 w 551"/>
                  <a:gd name="T13" fmla="*/ 103 h 535"/>
                  <a:gd name="T14" fmla="*/ 468 w 551"/>
                  <a:gd name="T15" fmla="*/ 107 h 535"/>
                  <a:gd name="T16" fmla="*/ 455 w 551"/>
                  <a:gd name="T17" fmla="*/ 121 h 535"/>
                  <a:gd name="T18" fmla="*/ 446 w 551"/>
                  <a:gd name="T19" fmla="*/ 140 h 535"/>
                  <a:gd name="T20" fmla="*/ 439 w 551"/>
                  <a:gd name="T21" fmla="*/ 165 h 535"/>
                  <a:gd name="T22" fmla="*/ 411 w 551"/>
                  <a:gd name="T23" fmla="*/ 331 h 535"/>
                  <a:gd name="T24" fmla="*/ 404 w 551"/>
                  <a:gd name="T25" fmla="*/ 356 h 535"/>
                  <a:gd name="T26" fmla="*/ 398 w 551"/>
                  <a:gd name="T27" fmla="*/ 373 h 535"/>
                  <a:gd name="T28" fmla="*/ 381 w 551"/>
                  <a:gd name="T29" fmla="*/ 385 h 535"/>
                  <a:gd name="T30" fmla="*/ 364 w 551"/>
                  <a:gd name="T31" fmla="*/ 386 h 535"/>
                  <a:gd name="T32" fmla="*/ 349 w 551"/>
                  <a:gd name="T33" fmla="*/ 378 h 535"/>
                  <a:gd name="T34" fmla="*/ 341 w 551"/>
                  <a:gd name="T35" fmla="*/ 359 h 535"/>
                  <a:gd name="T36" fmla="*/ 333 w 551"/>
                  <a:gd name="T37" fmla="*/ 331 h 535"/>
                  <a:gd name="T38" fmla="*/ 295 w 551"/>
                  <a:gd name="T39" fmla="*/ 88 h 535"/>
                  <a:gd name="T40" fmla="*/ 288 w 551"/>
                  <a:gd name="T41" fmla="*/ 52 h 535"/>
                  <a:gd name="T42" fmla="*/ 281 w 551"/>
                  <a:gd name="T43" fmla="*/ 29 h 535"/>
                  <a:gd name="T44" fmla="*/ 271 w 551"/>
                  <a:gd name="T45" fmla="*/ 12 h 535"/>
                  <a:gd name="T46" fmla="*/ 260 w 551"/>
                  <a:gd name="T47" fmla="*/ 4 h 535"/>
                  <a:gd name="T48" fmla="*/ 242 w 551"/>
                  <a:gd name="T49" fmla="*/ 0 h 535"/>
                  <a:gd name="T50" fmla="*/ 225 w 551"/>
                  <a:gd name="T51" fmla="*/ 5 h 535"/>
                  <a:gd name="T52" fmla="*/ 210 w 551"/>
                  <a:gd name="T53" fmla="*/ 26 h 535"/>
                  <a:gd name="T54" fmla="*/ 204 w 551"/>
                  <a:gd name="T55" fmla="*/ 43 h 535"/>
                  <a:gd name="T56" fmla="*/ 199 w 551"/>
                  <a:gd name="T57" fmla="*/ 68 h 535"/>
                  <a:gd name="T58" fmla="*/ 141 w 551"/>
                  <a:gd name="T59" fmla="*/ 460 h 535"/>
                  <a:gd name="T60" fmla="*/ 134 w 551"/>
                  <a:gd name="T61" fmla="*/ 492 h 535"/>
                  <a:gd name="T62" fmla="*/ 123 w 551"/>
                  <a:gd name="T63" fmla="*/ 520 h 535"/>
                  <a:gd name="T64" fmla="*/ 111 w 551"/>
                  <a:gd name="T65" fmla="*/ 530 h 535"/>
                  <a:gd name="T66" fmla="*/ 90 w 551"/>
                  <a:gd name="T67" fmla="*/ 535 h 535"/>
                  <a:gd name="T68" fmla="*/ 73 w 551"/>
                  <a:gd name="T69" fmla="*/ 518 h 535"/>
                  <a:gd name="T70" fmla="*/ 63 w 551"/>
                  <a:gd name="T71" fmla="*/ 495 h 535"/>
                  <a:gd name="T72" fmla="*/ 56 w 551"/>
                  <a:gd name="T73" fmla="*/ 461 h 535"/>
                  <a:gd name="T74" fmla="*/ 0 w 551"/>
                  <a:gd name="T75" fmla="*/ 10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1" h="535">
                    <a:moveTo>
                      <a:pt x="551" y="255"/>
                    </a:moveTo>
                    <a:lnTo>
                      <a:pt x="544" y="209"/>
                    </a:lnTo>
                    <a:lnTo>
                      <a:pt x="534" y="164"/>
                    </a:lnTo>
                    <a:lnTo>
                      <a:pt x="525" y="131"/>
                    </a:lnTo>
                    <a:lnTo>
                      <a:pt x="514" y="115"/>
                    </a:lnTo>
                    <a:lnTo>
                      <a:pt x="499" y="104"/>
                    </a:lnTo>
                    <a:lnTo>
                      <a:pt x="486" y="103"/>
                    </a:lnTo>
                    <a:lnTo>
                      <a:pt x="468" y="107"/>
                    </a:lnTo>
                    <a:lnTo>
                      <a:pt x="455" y="121"/>
                    </a:lnTo>
                    <a:lnTo>
                      <a:pt x="446" y="140"/>
                    </a:lnTo>
                    <a:lnTo>
                      <a:pt x="439" y="165"/>
                    </a:lnTo>
                    <a:lnTo>
                      <a:pt x="411" y="331"/>
                    </a:lnTo>
                    <a:lnTo>
                      <a:pt x="404" y="356"/>
                    </a:lnTo>
                    <a:lnTo>
                      <a:pt x="398" y="373"/>
                    </a:lnTo>
                    <a:lnTo>
                      <a:pt x="381" y="385"/>
                    </a:lnTo>
                    <a:lnTo>
                      <a:pt x="364" y="386"/>
                    </a:lnTo>
                    <a:lnTo>
                      <a:pt x="349" y="378"/>
                    </a:lnTo>
                    <a:lnTo>
                      <a:pt x="341" y="359"/>
                    </a:lnTo>
                    <a:lnTo>
                      <a:pt x="333" y="331"/>
                    </a:lnTo>
                    <a:lnTo>
                      <a:pt x="295" y="88"/>
                    </a:lnTo>
                    <a:lnTo>
                      <a:pt x="288" y="52"/>
                    </a:lnTo>
                    <a:lnTo>
                      <a:pt x="281" y="29"/>
                    </a:lnTo>
                    <a:lnTo>
                      <a:pt x="271" y="12"/>
                    </a:lnTo>
                    <a:lnTo>
                      <a:pt x="260" y="4"/>
                    </a:lnTo>
                    <a:lnTo>
                      <a:pt x="242" y="0"/>
                    </a:lnTo>
                    <a:lnTo>
                      <a:pt x="225" y="5"/>
                    </a:lnTo>
                    <a:lnTo>
                      <a:pt x="210" y="26"/>
                    </a:lnTo>
                    <a:lnTo>
                      <a:pt x="204" y="43"/>
                    </a:lnTo>
                    <a:lnTo>
                      <a:pt x="199" y="68"/>
                    </a:lnTo>
                    <a:lnTo>
                      <a:pt x="141" y="460"/>
                    </a:lnTo>
                    <a:lnTo>
                      <a:pt x="134" y="492"/>
                    </a:lnTo>
                    <a:lnTo>
                      <a:pt x="123" y="520"/>
                    </a:lnTo>
                    <a:lnTo>
                      <a:pt x="111" y="530"/>
                    </a:lnTo>
                    <a:lnTo>
                      <a:pt x="90" y="535"/>
                    </a:lnTo>
                    <a:lnTo>
                      <a:pt x="73" y="518"/>
                    </a:lnTo>
                    <a:lnTo>
                      <a:pt x="63" y="495"/>
                    </a:lnTo>
                    <a:lnTo>
                      <a:pt x="56" y="461"/>
                    </a:lnTo>
                    <a:lnTo>
                      <a:pt x="0" y="107"/>
                    </a:lnTo>
                  </a:path>
                </a:pathLst>
              </a:custGeom>
              <a:noFill/>
              <a:ln w="4763">
                <a:solidFill>
                  <a:schemeClr val="tx1"/>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b="1"/>
              </a:p>
            </p:txBody>
          </p:sp>
          <p:sp>
            <p:nvSpPr>
              <p:cNvPr id="46" name="Freeform 60"/>
              <p:cNvSpPr>
                <a:spLocks/>
              </p:cNvSpPr>
              <p:nvPr/>
            </p:nvSpPr>
            <p:spPr bwMode="auto">
              <a:xfrm>
                <a:off x="1799" y="2160"/>
                <a:ext cx="179" cy="227"/>
              </a:xfrm>
              <a:custGeom>
                <a:avLst/>
                <a:gdLst>
                  <a:gd name="T0" fmla="*/ 943 w 943"/>
                  <a:gd name="T1" fmla="*/ 626 h 1524"/>
                  <a:gd name="T2" fmla="*/ 895 w 943"/>
                  <a:gd name="T3" fmla="*/ 336 h 1524"/>
                  <a:gd name="T4" fmla="*/ 887 w 943"/>
                  <a:gd name="T5" fmla="*/ 313 h 1524"/>
                  <a:gd name="T6" fmla="*/ 873 w 943"/>
                  <a:gd name="T7" fmla="*/ 301 h 1524"/>
                  <a:gd name="T8" fmla="*/ 859 w 943"/>
                  <a:gd name="T9" fmla="*/ 297 h 1524"/>
                  <a:gd name="T10" fmla="*/ 837 w 943"/>
                  <a:gd name="T11" fmla="*/ 301 h 1524"/>
                  <a:gd name="T12" fmla="*/ 828 w 943"/>
                  <a:gd name="T13" fmla="*/ 314 h 1524"/>
                  <a:gd name="T14" fmla="*/ 819 w 943"/>
                  <a:gd name="T15" fmla="*/ 336 h 1524"/>
                  <a:gd name="T16" fmla="*/ 706 w 943"/>
                  <a:gd name="T17" fmla="*/ 1164 h 1524"/>
                  <a:gd name="T18" fmla="*/ 695 w 943"/>
                  <a:gd name="T19" fmla="*/ 1207 h 1524"/>
                  <a:gd name="T20" fmla="*/ 686 w 943"/>
                  <a:gd name="T21" fmla="*/ 1222 h 1524"/>
                  <a:gd name="T22" fmla="*/ 667 w 943"/>
                  <a:gd name="T23" fmla="*/ 1230 h 1524"/>
                  <a:gd name="T24" fmla="*/ 652 w 943"/>
                  <a:gd name="T25" fmla="*/ 1234 h 1524"/>
                  <a:gd name="T26" fmla="*/ 633 w 943"/>
                  <a:gd name="T27" fmla="*/ 1227 h 1524"/>
                  <a:gd name="T28" fmla="*/ 619 w 943"/>
                  <a:gd name="T29" fmla="*/ 1209 h 1524"/>
                  <a:gd name="T30" fmla="*/ 608 w 943"/>
                  <a:gd name="T31" fmla="*/ 1164 h 1524"/>
                  <a:gd name="T32" fmla="*/ 495 w 943"/>
                  <a:gd name="T33" fmla="*/ 204 h 1524"/>
                  <a:gd name="T34" fmla="*/ 486 w 943"/>
                  <a:gd name="T35" fmla="*/ 158 h 1524"/>
                  <a:gd name="T36" fmla="*/ 482 w 943"/>
                  <a:gd name="T37" fmla="*/ 143 h 1524"/>
                  <a:gd name="T38" fmla="*/ 473 w 943"/>
                  <a:gd name="T39" fmla="*/ 129 h 1524"/>
                  <a:gd name="T40" fmla="*/ 459 w 943"/>
                  <a:gd name="T41" fmla="*/ 118 h 1524"/>
                  <a:gd name="T42" fmla="*/ 446 w 943"/>
                  <a:gd name="T43" fmla="*/ 116 h 1524"/>
                  <a:gd name="T44" fmla="*/ 427 w 943"/>
                  <a:gd name="T45" fmla="*/ 122 h 1524"/>
                  <a:gd name="T46" fmla="*/ 411 w 943"/>
                  <a:gd name="T47" fmla="*/ 132 h 1524"/>
                  <a:gd name="T48" fmla="*/ 403 w 943"/>
                  <a:gd name="T49" fmla="*/ 143 h 1524"/>
                  <a:gd name="T50" fmla="*/ 396 w 943"/>
                  <a:gd name="T51" fmla="*/ 158 h 1524"/>
                  <a:gd name="T52" fmla="*/ 389 w 943"/>
                  <a:gd name="T53" fmla="*/ 197 h 1524"/>
                  <a:gd name="T54" fmla="*/ 285 w 943"/>
                  <a:gd name="T55" fmla="*/ 1428 h 1524"/>
                  <a:gd name="T56" fmla="*/ 278 w 943"/>
                  <a:gd name="T57" fmla="*/ 1480 h 1524"/>
                  <a:gd name="T58" fmla="*/ 268 w 943"/>
                  <a:gd name="T59" fmla="*/ 1505 h 1524"/>
                  <a:gd name="T60" fmla="*/ 250 w 943"/>
                  <a:gd name="T61" fmla="*/ 1517 h 1524"/>
                  <a:gd name="T62" fmla="*/ 233 w 943"/>
                  <a:gd name="T63" fmla="*/ 1524 h 1524"/>
                  <a:gd name="T64" fmla="*/ 217 w 943"/>
                  <a:gd name="T65" fmla="*/ 1517 h 1524"/>
                  <a:gd name="T66" fmla="*/ 207 w 943"/>
                  <a:gd name="T67" fmla="*/ 1505 h 1524"/>
                  <a:gd name="T68" fmla="*/ 200 w 943"/>
                  <a:gd name="T69" fmla="*/ 1484 h 1524"/>
                  <a:gd name="T70" fmla="*/ 194 w 943"/>
                  <a:gd name="T71" fmla="*/ 1432 h 1524"/>
                  <a:gd name="T72" fmla="*/ 60 w 943"/>
                  <a:gd name="T73" fmla="*/ 87 h 1524"/>
                  <a:gd name="T74" fmla="*/ 56 w 943"/>
                  <a:gd name="T75" fmla="*/ 59 h 1524"/>
                  <a:gd name="T76" fmla="*/ 46 w 943"/>
                  <a:gd name="T77" fmla="*/ 34 h 1524"/>
                  <a:gd name="T78" fmla="*/ 35 w 943"/>
                  <a:gd name="T79" fmla="*/ 17 h 1524"/>
                  <a:gd name="T80" fmla="*/ 25 w 943"/>
                  <a:gd name="T81" fmla="*/ 5 h 1524"/>
                  <a:gd name="T82" fmla="*/ 12 w 943"/>
                  <a:gd name="T83" fmla="*/ 0 h 1524"/>
                  <a:gd name="T84" fmla="*/ 0 w 943"/>
                  <a:gd name="T8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1524">
                    <a:moveTo>
                      <a:pt x="943" y="626"/>
                    </a:moveTo>
                    <a:lnTo>
                      <a:pt x="895" y="336"/>
                    </a:lnTo>
                    <a:lnTo>
                      <a:pt x="887" y="313"/>
                    </a:lnTo>
                    <a:lnTo>
                      <a:pt x="873" y="301"/>
                    </a:lnTo>
                    <a:lnTo>
                      <a:pt x="859" y="297"/>
                    </a:lnTo>
                    <a:lnTo>
                      <a:pt x="837" y="301"/>
                    </a:lnTo>
                    <a:lnTo>
                      <a:pt x="828" y="314"/>
                    </a:lnTo>
                    <a:lnTo>
                      <a:pt x="819" y="336"/>
                    </a:lnTo>
                    <a:lnTo>
                      <a:pt x="706" y="1164"/>
                    </a:lnTo>
                    <a:lnTo>
                      <a:pt x="695" y="1207"/>
                    </a:lnTo>
                    <a:lnTo>
                      <a:pt x="686" y="1222"/>
                    </a:lnTo>
                    <a:lnTo>
                      <a:pt x="667" y="1230"/>
                    </a:lnTo>
                    <a:lnTo>
                      <a:pt x="652" y="1234"/>
                    </a:lnTo>
                    <a:lnTo>
                      <a:pt x="633" y="1227"/>
                    </a:lnTo>
                    <a:lnTo>
                      <a:pt x="619" y="1209"/>
                    </a:lnTo>
                    <a:lnTo>
                      <a:pt x="608" y="1164"/>
                    </a:lnTo>
                    <a:lnTo>
                      <a:pt x="495" y="204"/>
                    </a:lnTo>
                    <a:lnTo>
                      <a:pt x="486" y="158"/>
                    </a:lnTo>
                    <a:lnTo>
                      <a:pt x="482" y="143"/>
                    </a:lnTo>
                    <a:lnTo>
                      <a:pt x="473" y="129"/>
                    </a:lnTo>
                    <a:lnTo>
                      <a:pt x="459" y="118"/>
                    </a:lnTo>
                    <a:lnTo>
                      <a:pt x="446" y="116"/>
                    </a:lnTo>
                    <a:lnTo>
                      <a:pt x="427" y="122"/>
                    </a:lnTo>
                    <a:lnTo>
                      <a:pt x="411" y="132"/>
                    </a:lnTo>
                    <a:lnTo>
                      <a:pt x="403" y="143"/>
                    </a:lnTo>
                    <a:lnTo>
                      <a:pt x="396" y="158"/>
                    </a:lnTo>
                    <a:lnTo>
                      <a:pt x="389" y="197"/>
                    </a:lnTo>
                    <a:lnTo>
                      <a:pt x="285" y="1428"/>
                    </a:lnTo>
                    <a:lnTo>
                      <a:pt x="278" y="1480"/>
                    </a:lnTo>
                    <a:lnTo>
                      <a:pt x="268" y="1505"/>
                    </a:lnTo>
                    <a:lnTo>
                      <a:pt x="250" y="1517"/>
                    </a:lnTo>
                    <a:lnTo>
                      <a:pt x="233" y="1524"/>
                    </a:lnTo>
                    <a:lnTo>
                      <a:pt x="217" y="1517"/>
                    </a:lnTo>
                    <a:lnTo>
                      <a:pt x="207" y="1505"/>
                    </a:lnTo>
                    <a:lnTo>
                      <a:pt x="200" y="1484"/>
                    </a:lnTo>
                    <a:lnTo>
                      <a:pt x="194" y="1432"/>
                    </a:lnTo>
                    <a:lnTo>
                      <a:pt x="60" y="87"/>
                    </a:lnTo>
                    <a:lnTo>
                      <a:pt x="56" y="59"/>
                    </a:lnTo>
                    <a:lnTo>
                      <a:pt x="46" y="34"/>
                    </a:lnTo>
                    <a:lnTo>
                      <a:pt x="35" y="17"/>
                    </a:lnTo>
                    <a:lnTo>
                      <a:pt x="25" y="5"/>
                    </a:lnTo>
                    <a:lnTo>
                      <a:pt x="12" y="0"/>
                    </a:lnTo>
                    <a:lnTo>
                      <a:pt x="0" y="0"/>
                    </a:lnTo>
                  </a:path>
                </a:pathLst>
              </a:custGeom>
              <a:noFill/>
              <a:ln w="4763">
                <a:solidFill>
                  <a:schemeClr val="tx1"/>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b="1"/>
              </a:p>
            </p:txBody>
          </p:sp>
          <p:sp>
            <p:nvSpPr>
              <p:cNvPr id="47" name="Line 61"/>
              <p:cNvSpPr>
                <a:spLocks noChangeShapeType="1"/>
              </p:cNvSpPr>
              <p:nvPr/>
            </p:nvSpPr>
            <p:spPr bwMode="auto">
              <a:xfrm>
                <a:off x="2109" y="2259"/>
                <a:ext cx="363"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grpSp>
        <p:grpSp>
          <p:nvGrpSpPr>
            <p:cNvPr id="48" name="Group 64"/>
            <p:cNvGrpSpPr>
              <a:grpSpLocks/>
            </p:cNvGrpSpPr>
            <p:nvPr/>
          </p:nvGrpSpPr>
          <p:grpSpPr bwMode="auto">
            <a:xfrm>
              <a:off x="1713557" y="3501182"/>
              <a:ext cx="1008063" cy="146050"/>
              <a:chOff x="1519" y="2160"/>
              <a:chExt cx="953" cy="227"/>
            </a:xfrm>
          </p:grpSpPr>
          <p:sp>
            <p:nvSpPr>
              <p:cNvPr id="49" name="Freeform 65"/>
              <p:cNvSpPr>
                <a:spLocks/>
              </p:cNvSpPr>
              <p:nvPr/>
            </p:nvSpPr>
            <p:spPr bwMode="auto">
              <a:xfrm>
                <a:off x="1519" y="2237"/>
                <a:ext cx="104" cy="79"/>
              </a:xfrm>
              <a:custGeom>
                <a:avLst/>
                <a:gdLst>
                  <a:gd name="T0" fmla="*/ 0 w 552"/>
                  <a:gd name="T1" fmla="*/ 255 h 535"/>
                  <a:gd name="T2" fmla="*/ 7 w 552"/>
                  <a:gd name="T3" fmla="*/ 209 h 535"/>
                  <a:gd name="T4" fmla="*/ 18 w 552"/>
                  <a:gd name="T5" fmla="*/ 164 h 535"/>
                  <a:gd name="T6" fmla="*/ 26 w 552"/>
                  <a:gd name="T7" fmla="*/ 131 h 535"/>
                  <a:gd name="T8" fmla="*/ 39 w 552"/>
                  <a:gd name="T9" fmla="*/ 115 h 535"/>
                  <a:gd name="T10" fmla="*/ 52 w 552"/>
                  <a:gd name="T11" fmla="*/ 104 h 535"/>
                  <a:gd name="T12" fmla="*/ 67 w 552"/>
                  <a:gd name="T13" fmla="*/ 103 h 535"/>
                  <a:gd name="T14" fmla="*/ 83 w 552"/>
                  <a:gd name="T15" fmla="*/ 107 h 535"/>
                  <a:gd name="T16" fmla="*/ 98 w 552"/>
                  <a:gd name="T17" fmla="*/ 121 h 535"/>
                  <a:gd name="T18" fmla="*/ 106 w 552"/>
                  <a:gd name="T19" fmla="*/ 140 h 535"/>
                  <a:gd name="T20" fmla="*/ 112 w 552"/>
                  <a:gd name="T21" fmla="*/ 165 h 535"/>
                  <a:gd name="T22" fmla="*/ 141 w 552"/>
                  <a:gd name="T23" fmla="*/ 331 h 535"/>
                  <a:gd name="T24" fmla="*/ 148 w 552"/>
                  <a:gd name="T25" fmla="*/ 356 h 535"/>
                  <a:gd name="T26" fmla="*/ 154 w 552"/>
                  <a:gd name="T27" fmla="*/ 373 h 535"/>
                  <a:gd name="T28" fmla="*/ 172 w 552"/>
                  <a:gd name="T29" fmla="*/ 385 h 535"/>
                  <a:gd name="T30" fmla="*/ 188 w 552"/>
                  <a:gd name="T31" fmla="*/ 386 h 535"/>
                  <a:gd name="T32" fmla="*/ 203 w 552"/>
                  <a:gd name="T33" fmla="*/ 378 h 535"/>
                  <a:gd name="T34" fmla="*/ 212 w 552"/>
                  <a:gd name="T35" fmla="*/ 359 h 535"/>
                  <a:gd name="T36" fmla="*/ 219 w 552"/>
                  <a:gd name="T37" fmla="*/ 331 h 535"/>
                  <a:gd name="T38" fmla="*/ 258 w 552"/>
                  <a:gd name="T39" fmla="*/ 88 h 535"/>
                  <a:gd name="T40" fmla="*/ 264 w 552"/>
                  <a:gd name="T41" fmla="*/ 52 h 535"/>
                  <a:gd name="T42" fmla="*/ 271 w 552"/>
                  <a:gd name="T43" fmla="*/ 29 h 535"/>
                  <a:gd name="T44" fmla="*/ 280 w 552"/>
                  <a:gd name="T45" fmla="*/ 12 h 535"/>
                  <a:gd name="T46" fmla="*/ 291 w 552"/>
                  <a:gd name="T47" fmla="*/ 4 h 535"/>
                  <a:gd name="T48" fmla="*/ 308 w 552"/>
                  <a:gd name="T49" fmla="*/ 0 h 535"/>
                  <a:gd name="T50" fmla="*/ 327 w 552"/>
                  <a:gd name="T51" fmla="*/ 5 h 535"/>
                  <a:gd name="T52" fmla="*/ 340 w 552"/>
                  <a:gd name="T53" fmla="*/ 26 h 535"/>
                  <a:gd name="T54" fmla="*/ 347 w 552"/>
                  <a:gd name="T55" fmla="*/ 43 h 535"/>
                  <a:gd name="T56" fmla="*/ 353 w 552"/>
                  <a:gd name="T57" fmla="*/ 68 h 535"/>
                  <a:gd name="T58" fmla="*/ 412 w 552"/>
                  <a:gd name="T59" fmla="*/ 460 h 535"/>
                  <a:gd name="T60" fmla="*/ 419 w 552"/>
                  <a:gd name="T61" fmla="*/ 492 h 535"/>
                  <a:gd name="T62" fmla="*/ 429 w 552"/>
                  <a:gd name="T63" fmla="*/ 520 h 535"/>
                  <a:gd name="T64" fmla="*/ 441 w 552"/>
                  <a:gd name="T65" fmla="*/ 530 h 535"/>
                  <a:gd name="T66" fmla="*/ 462 w 552"/>
                  <a:gd name="T67" fmla="*/ 535 h 535"/>
                  <a:gd name="T68" fmla="*/ 478 w 552"/>
                  <a:gd name="T69" fmla="*/ 518 h 535"/>
                  <a:gd name="T70" fmla="*/ 488 w 552"/>
                  <a:gd name="T71" fmla="*/ 495 h 535"/>
                  <a:gd name="T72" fmla="*/ 496 w 552"/>
                  <a:gd name="T73" fmla="*/ 461 h 535"/>
                  <a:gd name="T74" fmla="*/ 552 w 552"/>
                  <a:gd name="T75" fmla="*/ 10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2" h="535">
                    <a:moveTo>
                      <a:pt x="0" y="255"/>
                    </a:moveTo>
                    <a:lnTo>
                      <a:pt x="7" y="209"/>
                    </a:lnTo>
                    <a:lnTo>
                      <a:pt x="18" y="164"/>
                    </a:lnTo>
                    <a:lnTo>
                      <a:pt x="26" y="131"/>
                    </a:lnTo>
                    <a:lnTo>
                      <a:pt x="39" y="115"/>
                    </a:lnTo>
                    <a:lnTo>
                      <a:pt x="52" y="104"/>
                    </a:lnTo>
                    <a:lnTo>
                      <a:pt x="67" y="103"/>
                    </a:lnTo>
                    <a:lnTo>
                      <a:pt x="83" y="107"/>
                    </a:lnTo>
                    <a:lnTo>
                      <a:pt x="98" y="121"/>
                    </a:lnTo>
                    <a:lnTo>
                      <a:pt x="106" y="140"/>
                    </a:lnTo>
                    <a:lnTo>
                      <a:pt x="112" y="165"/>
                    </a:lnTo>
                    <a:lnTo>
                      <a:pt x="141" y="331"/>
                    </a:lnTo>
                    <a:lnTo>
                      <a:pt x="148" y="356"/>
                    </a:lnTo>
                    <a:lnTo>
                      <a:pt x="154" y="373"/>
                    </a:lnTo>
                    <a:lnTo>
                      <a:pt x="172" y="385"/>
                    </a:lnTo>
                    <a:lnTo>
                      <a:pt x="188" y="386"/>
                    </a:lnTo>
                    <a:lnTo>
                      <a:pt x="203" y="378"/>
                    </a:lnTo>
                    <a:lnTo>
                      <a:pt x="212" y="359"/>
                    </a:lnTo>
                    <a:lnTo>
                      <a:pt x="219" y="331"/>
                    </a:lnTo>
                    <a:lnTo>
                      <a:pt x="258" y="88"/>
                    </a:lnTo>
                    <a:lnTo>
                      <a:pt x="264" y="52"/>
                    </a:lnTo>
                    <a:lnTo>
                      <a:pt x="271" y="29"/>
                    </a:lnTo>
                    <a:lnTo>
                      <a:pt x="280" y="12"/>
                    </a:lnTo>
                    <a:lnTo>
                      <a:pt x="291" y="4"/>
                    </a:lnTo>
                    <a:lnTo>
                      <a:pt x="308" y="0"/>
                    </a:lnTo>
                    <a:lnTo>
                      <a:pt x="327" y="5"/>
                    </a:lnTo>
                    <a:lnTo>
                      <a:pt x="340" y="26"/>
                    </a:lnTo>
                    <a:lnTo>
                      <a:pt x="347" y="43"/>
                    </a:lnTo>
                    <a:lnTo>
                      <a:pt x="353" y="68"/>
                    </a:lnTo>
                    <a:lnTo>
                      <a:pt x="412" y="460"/>
                    </a:lnTo>
                    <a:lnTo>
                      <a:pt x="419" y="492"/>
                    </a:lnTo>
                    <a:lnTo>
                      <a:pt x="429" y="520"/>
                    </a:lnTo>
                    <a:lnTo>
                      <a:pt x="441" y="530"/>
                    </a:lnTo>
                    <a:lnTo>
                      <a:pt x="462" y="535"/>
                    </a:lnTo>
                    <a:lnTo>
                      <a:pt x="478" y="518"/>
                    </a:lnTo>
                    <a:lnTo>
                      <a:pt x="488" y="495"/>
                    </a:lnTo>
                    <a:lnTo>
                      <a:pt x="496" y="461"/>
                    </a:lnTo>
                    <a:lnTo>
                      <a:pt x="552" y="107"/>
                    </a:lnTo>
                  </a:path>
                </a:pathLst>
              </a:custGeom>
              <a:noFill/>
              <a:ln w="4763">
                <a:solidFill>
                  <a:schemeClr val="tx1"/>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b="1"/>
              </a:p>
            </p:txBody>
          </p:sp>
          <p:sp>
            <p:nvSpPr>
              <p:cNvPr id="50" name="Freeform 66"/>
              <p:cNvSpPr>
                <a:spLocks/>
              </p:cNvSpPr>
              <p:nvPr/>
            </p:nvSpPr>
            <p:spPr bwMode="auto">
              <a:xfrm>
                <a:off x="1623" y="2160"/>
                <a:ext cx="179" cy="227"/>
              </a:xfrm>
              <a:custGeom>
                <a:avLst/>
                <a:gdLst>
                  <a:gd name="T0" fmla="*/ 0 w 943"/>
                  <a:gd name="T1" fmla="*/ 622 h 1524"/>
                  <a:gd name="T2" fmla="*/ 49 w 943"/>
                  <a:gd name="T3" fmla="*/ 336 h 1524"/>
                  <a:gd name="T4" fmla="*/ 55 w 943"/>
                  <a:gd name="T5" fmla="*/ 313 h 1524"/>
                  <a:gd name="T6" fmla="*/ 71 w 943"/>
                  <a:gd name="T7" fmla="*/ 301 h 1524"/>
                  <a:gd name="T8" fmla="*/ 84 w 943"/>
                  <a:gd name="T9" fmla="*/ 297 h 1524"/>
                  <a:gd name="T10" fmla="*/ 105 w 943"/>
                  <a:gd name="T11" fmla="*/ 301 h 1524"/>
                  <a:gd name="T12" fmla="*/ 116 w 943"/>
                  <a:gd name="T13" fmla="*/ 314 h 1524"/>
                  <a:gd name="T14" fmla="*/ 122 w 943"/>
                  <a:gd name="T15" fmla="*/ 336 h 1524"/>
                  <a:gd name="T16" fmla="*/ 236 w 943"/>
                  <a:gd name="T17" fmla="*/ 1164 h 1524"/>
                  <a:gd name="T18" fmla="*/ 247 w 943"/>
                  <a:gd name="T19" fmla="*/ 1207 h 1524"/>
                  <a:gd name="T20" fmla="*/ 258 w 943"/>
                  <a:gd name="T21" fmla="*/ 1222 h 1524"/>
                  <a:gd name="T22" fmla="*/ 276 w 943"/>
                  <a:gd name="T23" fmla="*/ 1230 h 1524"/>
                  <a:gd name="T24" fmla="*/ 290 w 943"/>
                  <a:gd name="T25" fmla="*/ 1234 h 1524"/>
                  <a:gd name="T26" fmla="*/ 309 w 943"/>
                  <a:gd name="T27" fmla="*/ 1227 h 1524"/>
                  <a:gd name="T28" fmla="*/ 324 w 943"/>
                  <a:gd name="T29" fmla="*/ 1209 h 1524"/>
                  <a:gd name="T30" fmla="*/ 335 w 943"/>
                  <a:gd name="T31" fmla="*/ 1164 h 1524"/>
                  <a:gd name="T32" fmla="*/ 448 w 943"/>
                  <a:gd name="T33" fmla="*/ 204 h 1524"/>
                  <a:gd name="T34" fmla="*/ 455 w 943"/>
                  <a:gd name="T35" fmla="*/ 158 h 1524"/>
                  <a:gd name="T36" fmla="*/ 462 w 943"/>
                  <a:gd name="T37" fmla="*/ 143 h 1524"/>
                  <a:gd name="T38" fmla="*/ 470 w 943"/>
                  <a:gd name="T39" fmla="*/ 129 h 1524"/>
                  <a:gd name="T40" fmla="*/ 483 w 943"/>
                  <a:gd name="T41" fmla="*/ 118 h 1524"/>
                  <a:gd name="T42" fmla="*/ 499 w 943"/>
                  <a:gd name="T43" fmla="*/ 116 h 1524"/>
                  <a:gd name="T44" fmla="*/ 517 w 943"/>
                  <a:gd name="T45" fmla="*/ 122 h 1524"/>
                  <a:gd name="T46" fmla="*/ 531 w 943"/>
                  <a:gd name="T47" fmla="*/ 132 h 1524"/>
                  <a:gd name="T48" fmla="*/ 539 w 943"/>
                  <a:gd name="T49" fmla="*/ 143 h 1524"/>
                  <a:gd name="T50" fmla="*/ 548 w 943"/>
                  <a:gd name="T51" fmla="*/ 158 h 1524"/>
                  <a:gd name="T52" fmla="*/ 555 w 943"/>
                  <a:gd name="T53" fmla="*/ 197 h 1524"/>
                  <a:gd name="T54" fmla="*/ 658 w 943"/>
                  <a:gd name="T55" fmla="*/ 1428 h 1524"/>
                  <a:gd name="T56" fmla="*/ 665 w 943"/>
                  <a:gd name="T57" fmla="*/ 1480 h 1524"/>
                  <a:gd name="T58" fmla="*/ 674 w 943"/>
                  <a:gd name="T59" fmla="*/ 1505 h 1524"/>
                  <a:gd name="T60" fmla="*/ 692 w 943"/>
                  <a:gd name="T61" fmla="*/ 1517 h 1524"/>
                  <a:gd name="T62" fmla="*/ 710 w 943"/>
                  <a:gd name="T63" fmla="*/ 1524 h 1524"/>
                  <a:gd name="T64" fmla="*/ 727 w 943"/>
                  <a:gd name="T65" fmla="*/ 1517 h 1524"/>
                  <a:gd name="T66" fmla="*/ 736 w 943"/>
                  <a:gd name="T67" fmla="*/ 1505 h 1524"/>
                  <a:gd name="T68" fmla="*/ 742 w 943"/>
                  <a:gd name="T69" fmla="*/ 1484 h 1524"/>
                  <a:gd name="T70" fmla="*/ 748 w 943"/>
                  <a:gd name="T71" fmla="*/ 1432 h 1524"/>
                  <a:gd name="T72" fmla="*/ 882 w 943"/>
                  <a:gd name="T73" fmla="*/ 87 h 1524"/>
                  <a:gd name="T74" fmla="*/ 888 w 943"/>
                  <a:gd name="T75" fmla="*/ 59 h 1524"/>
                  <a:gd name="T76" fmla="*/ 897 w 943"/>
                  <a:gd name="T77" fmla="*/ 34 h 1524"/>
                  <a:gd name="T78" fmla="*/ 908 w 943"/>
                  <a:gd name="T79" fmla="*/ 17 h 1524"/>
                  <a:gd name="T80" fmla="*/ 919 w 943"/>
                  <a:gd name="T81" fmla="*/ 5 h 1524"/>
                  <a:gd name="T82" fmla="*/ 931 w 943"/>
                  <a:gd name="T83" fmla="*/ 0 h 1524"/>
                  <a:gd name="T84" fmla="*/ 943 w 943"/>
                  <a:gd name="T8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1524">
                    <a:moveTo>
                      <a:pt x="0" y="622"/>
                    </a:moveTo>
                    <a:lnTo>
                      <a:pt x="49" y="336"/>
                    </a:lnTo>
                    <a:lnTo>
                      <a:pt x="55" y="313"/>
                    </a:lnTo>
                    <a:lnTo>
                      <a:pt x="71" y="301"/>
                    </a:lnTo>
                    <a:lnTo>
                      <a:pt x="84" y="297"/>
                    </a:lnTo>
                    <a:lnTo>
                      <a:pt x="105" y="301"/>
                    </a:lnTo>
                    <a:lnTo>
                      <a:pt x="116" y="314"/>
                    </a:lnTo>
                    <a:lnTo>
                      <a:pt x="122" y="336"/>
                    </a:lnTo>
                    <a:lnTo>
                      <a:pt x="236" y="1164"/>
                    </a:lnTo>
                    <a:lnTo>
                      <a:pt x="247" y="1207"/>
                    </a:lnTo>
                    <a:lnTo>
                      <a:pt x="258" y="1222"/>
                    </a:lnTo>
                    <a:lnTo>
                      <a:pt x="276" y="1230"/>
                    </a:lnTo>
                    <a:lnTo>
                      <a:pt x="290" y="1234"/>
                    </a:lnTo>
                    <a:lnTo>
                      <a:pt x="309" y="1227"/>
                    </a:lnTo>
                    <a:lnTo>
                      <a:pt x="324" y="1209"/>
                    </a:lnTo>
                    <a:lnTo>
                      <a:pt x="335" y="1164"/>
                    </a:lnTo>
                    <a:lnTo>
                      <a:pt x="448" y="204"/>
                    </a:lnTo>
                    <a:lnTo>
                      <a:pt x="455" y="158"/>
                    </a:lnTo>
                    <a:lnTo>
                      <a:pt x="462" y="143"/>
                    </a:lnTo>
                    <a:lnTo>
                      <a:pt x="470" y="129"/>
                    </a:lnTo>
                    <a:lnTo>
                      <a:pt x="483" y="118"/>
                    </a:lnTo>
                    <a:lnTo>
                      <a:pt x="499" y="116"/>
                    </a:lnTo>
                    <a:lnTo>
                      <a:pt x="517" y="122"/>
                    </a:lnTo>
                    <a:lnTo>
                      <a:pt x="531" y="132"/>
                    </a:lnTo>
                    <a:lnTo>
                      <a:pt x="539" y="143"/>
                    </a:lnTo>
                    <a:lnTo>
                      <a:pt x="548" y="158"/>
                    </a:lnTo>
                    <a:lnTo>
                      <a:pt x="555" y="197"/>
                    </a:lnTo>
                    <a:lnTo>
                      <a:pt x="658" y="1428"/>
                    </a:lnTo>
                    <a:lnTo>
                      <a:pt x="665" y="1480"/>
                    </a:lnTo>
                    <a:lnTo>
                      <a:pt x="674" y="1505"/>
                    </a:lnTo>
                    <a:lnTo>
                      <a:pt x="692" y="1517"/>
                    </a:lnTo>
                    <a:lnTo>
                      <a:pt x="710" y="1524"/>
                    </a:lnTo>
                    <a:lnTo>
                      <a:pt x="727" y="1517"/>
                    </a:lnTo>
                    <a:lnTo>
                      <a:pt x="736" y="1505"/>
                    </a:lnTo>
                    <a:lnTo>
                      <a:pt x="742" y="1484"/>
                    </a:lnTo>
                    <a:lnTo>
                      <a:pt x="748" y="1432"/>
                    </a:lnTo>
                    <a:lnTo>
                      <a:pt x="882" y="87"/>
                    </a:lnTo>
                    <a:lnTo>
                      <a:pt x="888" y="59"/>
                    </a:lnTo>
                    <a:lnTo>
                      <a:pt x="897" y="34"/>
                    </a:lnTo>
                    <a:lnTo>
                      <a:pt x="908" y="17"/>
                    </a:lnTo>
                    <a:lnTo>
                      <a:pt x="919" y="5"/>
                    </a:lnTo>
                    <a:lnTo>
                      <a:pt x="931" y="0"/>
                    </a:lnTo>
                    <a:lnTo>
                      <a:pt x="943" y="0"/>
                    </a:lnTo>
                  </a:path>
                </a:pathLst>
              </a:custGeom>
              <a:noFill/>
              <a:ln w="4763">
                <a:solidFill>
                  <a:schemeClr val="tx1"/>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b="1"/>
              </a:p>
            </p:txBody>
          </p:sp>
          <p:sp>
            <p:nvSpPr>
              <p:cNvPr id="51" name="Freeform 67"/>
              <p:cNvSpPr>
                <a:spLocks/>
              </p:cNvSpPr>
              <p:nvPr/>
            </p:nvSpPr>
            <p:spPr bwMode="auto">
              <a:xfrm>
                <a:off x="1978" y="2237"/>
                <a:ext cx="104" cy="79"/>
              </a:xfrm>
              <a:custGeom>
                <a:avLst/>
                <a:gdLst>
                  <a:gd name="T0" fmla="*/ 551 w 551"/>
                  <a:gd name="T1" fmla="*/ 255 h 535"/>
                  <a:gd name="T2" fmla="*/ 544 w 551"/>
                  <a:gd name="T3" fmla="*/ 209 h 535"/>
                  <a:gd name="T4" fmla="*/ 534 w 551"/>
                  <a:gd name="T5" fmla="*/ 164 h 535"/>
                  <a:gd name="T6" fmla="*/ 525 w 551"/>
                  <a:gd name="T7" fmla="*/ 131 h 535"/>
                  <a:gd name="T8" fmla="*/ 514 w 551"/>
                  <a:gd name="T9" fmla="*/ 115 h 535"/>
                  <a:gd name="T10" fmla="*/ 499 w 551"/>
                  <a:gd name="T11" fmla="*/ 104 h 535"/>
                  <a:gd name="T12" fmla="*/ 486 w 551"/>
                  <a:gd name="T13" fmla="*/ 103 h 535"/>
                  <a:gd name="T14" fmla="*/ 468 w 551"/>
                  <a:gd name="T15" fmla="*/ 107 h 535"/>
                  <a:gd name="T16" fmla="*/ 455 w 551"/>
                  <a:gd name="T17" fmla="*/ 121 h 535"/>
                  <a:gd name="T18" fmla="*/ 446 w 551"/>
                  <a:gd name="T19" fmla="*/ 140 h 535"/>
                  <a:gd name="T20" fmla="*/ 439 w 551"/>
                  <a:gd name="T21" fmla="*/ 165 h 535"/>
                  <a:gd name="T22" fmla="*/ 411 w 551"/>
                  <a:gd name="T23" fmla="*/ 331 h 535"/>
                  <a:gd name="T24" fmla="*/ 404 w 551"/>
                  <a:gd name="T25" fmla="*/ 356 h 535"/>
                  <a:gd name="T26" fmla="*/ 398 w 551"/>
                  <a:gd name="T27" fmla="*/ 373 h 535"/>
                  <a:gd name="T28" fmla="*/ 381 w 551"/>
                  <a:gd name="T29" fmla="*/ 385 h 535"/>
                  <a:gd name="T30" fmla="*/ 364 w 551"/>
                  <a:gd name="T31" fmla="*/ 386 h 535"/>
                  <a:gd name="T32" fmla="*/ 349 w 551"/>
                  <a:gd name="T33" fmla="*/ 378 h 535"/>
                  <a:gd name="T34" fmla="*/ 341 w 551"/>
                  <a:gd name="T35" fmla="*/ 359 h 535"/>
                  <a:gd name="T36" fmla="*/ 333 w 551"/>
                  <a:gd name="T37" fmla="*/ 331 h 535"/>
                  <a:gd name="T38" fmla="*/ 295 w 551"/>
                  <a:gd name="T39" fmla="*/ 88 h 535"/>
                  <a:gd name="T40" fmla="*/ 288 w 551"/>
                  <a:gd name="T41" fmla="*/ 52 h 535"/>
                  <a:gd name="T42" fmla="*/ 281 w 551"/>
                  <a:gd name="T43" fmla="*/ 29 h 535"/>
                  <a:gd name="T44" fmla="*/ 271 w 551"/>
                  <a:gd name="T45" fmla="*/ 12 h 535"/>
                  <a:gd name="T46" fmla="*/ 260 w 551"/>
                  <a:gd name="T47" fmla="*/ 4 h 535"/>
                  <a:gd name="T48" fmla="*/ 242 w 551"/>
                  <a:gd name="T49" fmla="*/ 0 h 535"/>
                  <a:gd name="T50" fmla="*/ 225 w 551"/>
                  <a:gd name="T51" fmla="*/ 5 h 535"/>
                  <a:gd name="T52" fmla="*/ 210 w 551"/>
                  <a:gd name="T53" fmla="*/ 26 h 535"/>
                  <a:gd name="T54" fmla="*/ 204 w 551"/>
                  <a:gd name="T55" fmla="*/ 43 h 535"/>
                  <a:gd name="T56" fmla="*/ 199 w 551"/>
                  <a:gd name="T57" fmla="*/ 68 h 535"/>
                  <a:gd name="T58" fmla="*/ 141 w 551"/>
                  <a:gd name="T59" fmla="*/ 460 h 535"/>
                  <a:gd name="T60" fmla="*/ 134 w 551"/>
                  <a:gd name="T61" fmla="*/ 492 h 535"/>
                  <a:gd name="T62" fmla="*/ 123 w 551"/>
                  <a:gd name="T63" fmla="*/ 520 h 535"/>
                  <a:gd name="T64" fmla="*/ 111 w 551"/>
                  <a:gd name="T65" fmla="*/ 530 h 535"/>
                  <a:gd name="T66" fmla="*/ 90 w 551"/>
                  <a:gd name="T67" fmla="*/ 535 h 535"/>
                  <a:gd name="T68" fmla="*/ 73 w 551"/>
                  <a:gd name="T69" fmla="*/ 518 h 535"/>
                  <a:gd name="T70" fmla="*/ 63 w 551"/>
                  <a:gd name="T71" fmla="*/ 495 h 535"/>
                  <a:gd name="T72" fmla="*/ 56 w 551"/>
                  <a:gd name="T73" fmla="*/ 461 h 535"/>
                  <a:gd name="T74" fmla="*/ 0 w 551"/>
                  <a:gd name="T75" fmla="*/ 10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1" h="535">
                    <a:moveTo>
                      <a:pt x="551" y="255"/>
                    </a:moveTo>
                    <a:lnTo>
                      <a:pt x="544" y="209"/>
                    </a:lnTo>
                    <a:lnTo>
                      <a:pt x="534" y="164"/>
                    </a:lnTo>
                    <a:lnTo>
                      <a:pt x="525" y="131"/>
                    </a:lnTo>
                    <a:lnTo>
                      <a:pt x="514" y="115"/>
                    </a:lnTo>
                    <a:lnTo>
                      <a:pt x="499" y="104"/>
                    </a:lnTo>
                    <a:lnTo>
                      <a:pt x="486" y="103"/>
                    </a:lnTo>
                    <a:lnTo>
                      <a:pt x="468" y="107"/>
                    </a:lnTo>
                    <a:lnTo>
                      <a:pt x="455" y="121"/>
                    </a:lnTo>
                    <a:lnTo>
                      <a:pt x="446" y="140"/>
                    </a:lnTo>
                    <a:lnTo>
                      <a:pt x="439" y="165"/>
                    </a:lnTo>
                    <a:lnTo>
                      <a:pt x="411" y="331"/>
                    </a:lnTo>
                    <a:lnTo>
                      <a:pt x="404" y="356"/>
                    </a:lnTo>
                    <a:lnTo>
                      <a:pt x="398" y="373"/>
                    </a:lnTo>
                    <a:lnTo>
                      <a:pt x="381" y="385"/>
                    </a:lnTo>
                    <a:lnTo>
                      <a:pt x="364" y="386"/>
                    </a:lnTo>
                    <a:lnTo>
                      <a:pt x="349" y="378"/>
                    </a:lnTo>
                    <a:lnTo>
                      <a:pt x="341" y="359"/>
                    </a:lnTo>
                    <a:lnTo>
                      <a:pt x="333" y="331"/>
                    </a:lnTo>
                    <a:lnTo>
                      <a:pt x="295" y="88"/>
                    </a:lnTo>
                    <a:lnTo>
                      <a:pt x="288" y="52"/>
                    </a:lnTo>
                    <a:lnTo>
                      <a:pt x="281" y="29"/>
                    </a:lnTo>
                    <a:lnTo>
                      <a:pt x="271" y="12"/>
                    </a:lnTo>
                    <a:lnTo>
                      <a:pt x="260" y="4"/>
                    </a:lnTo>
                    <a:lnTo>
                      <a:pt x="242" y="0"/>
                    </a:lnTo>
                    <a:lnTo>
                      <a:pt x="225" y="5"/>
                    </a:lnTo>
                    <a:lnTo>
                      <a:pt x="210" y="26"/>
                    </a:lnTo>
                    <a:lnTo>
                      <a:pt x="204" y="43"/>
                    </a:lnTo>
                    <a:lnTo>
                      <a:pt x="199" y="68"/>
                    </a:lnTo>
                    <a:lnTo>
                      <a:pt x="141" y="460"/>
                    </a:lnTo>
                    <a:lnTo>
                      <a:pt x="134" y="492"/>
                    </a:lnTo>
                    <a:lnTo>
                      <a:pt x="123" y="520"/>
                    </a:lnTo>
                    <a:lnTo>
                      <a:pt x="111" y="530"/>
                    </a:lnTo>
                    <a:lnTo>
                      <a:pt x="90" y="535"/>
                    </a:lnTo>
                    <a:lnTo>
                      <a:pt x="73" y="518"/>
                    </a:lnTo>
                    <a:lnTo>
                      <a:pt x="63" y="495"/>
                    </a:lnTo>
                    <a:lnTo>
                      <a:pt x="56" y="461"/>
                    </a:lnTo>
                    <a:lnTo>
                      <a:pt x="0" y="107"/>
                    </a:lnTo>
                  </a:path>
                </a:pathLst>
              </a:custGeom>
              <a:noFill/>
              <a:ln w="4763">
                <a:solidFill>
                  <a:schemeClr val="tx1"/>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b="1"/>
              </a:p>
            </p:txBody>
          </p:sp>
          <p:sp>
            <p:nvSpPr>
              <p:cNvPr id="52" name="Freeform 68"/>
              <p:cNvSpPr>
                <a:spLocks/>
              </p:cNvSpPr>
              <p:nvPr/>
            </p:nvSpPr>
            <p:spPr bwMode="auto">
              <a:xfrm>
                <a:off x="1799" y="2160"/>
                <a:ext cx="179" cy="227"/>
              </a:xfrm>
              <a:custGeom>
                <a:avLst/>
                <a:gdLst>
                  <a:gd name="T0" fmla="*/ 943 w 943"/>
                  <a:gd name="T1" fmla="*/ 626 h 1524"/>
                  <a:gd name="T2" fmla="*/ 895 w 943"/>
                  <a:gd name="T3" fmla="*/ 336 h 1524"/>
                  <a:gd name="T4" fmla="*/ 887 w 943"/>
                  <a:gd name="T5" fmla="*/ 313 h 1524"/>
                  <a:gd name="T6" fmla="*/ 873 w 943"/>
                  <a:gd name="T7" fmla="*/ 301 h 1524"/>
                  <a:gd name="T8" fmla="*/ 859 w 943"/>
                  <a:gd name="T9" fmla="*/ 297 h 1524"/>
                  <a:gd name="T10" fmla="*/ 837 w 943"/>
                  <a:gd name="T11" fmla="*/ 301 h 1524"/>
                  <a:gd name="T12" fmla="*/ 828 w 943"/>
                  <a:gd name="T13" fmla="*/ 314 h 1524"/>
                  <a:gd name="T14" fmla="*/ 819 w 943"/>
                  <a:gd name="T15" fmla="*/ 336 h 1524"/>
                  <a:gd name="T16" fmla="*/ 706 w 943"/>
                  <a:gd name="T17" fmla="*/ 1164 h 1524"/>
                  <a:gd name="T18" fmla="*/ 695 w 943"/>
                  <a:gd name="T19" fmla="*/ 1207 h 1524"/>
                  <a:gd name="T20" fmla="*/ 686 w 943"/>
                  <a:gd name="T21" fmla="*/ 1222 h 1524"/>
                  <a:gd name="T22" fmla="*/ 667 w 943"/>
                  <a:gd name="T23" fmla="*/ 1230 h 1524"/>
                  <a:gd name="T24" fmla="*/ 652 w 943"/>
                  <a:gd name="T25" fmla="*/ 1234 h 1524"/>
                  <a:gd name="T26" fmla="*/ 633 w 943"/>
                  <a:gd name="T27" fmla="*/ 1227 h 1524"/>
                  <a:gd name="T28" fmla="*/ 619 w 943"/>
                  <a:gd name="T29" fmla="*/ 1209 h 1524"/>
                  <a:gd name="T30" fmla="*/ 608 w 943"/>
                  <a:gd name="T31" fmla="*/ 1164 h 1524"/>
                  <a:gd name="T32" fmla="*/ 495 w 943"/>
                  <a:gd name="T33" fmla="*/ 204 h 1524"/>
                  <a:gd name="T34" fmla="*/ 486 w 943"/>
                  <a:gd name="T35" fmla="*/ 158 h 1524"/>
                  <a:gd name="T36" fmla="*/ 482 w 943"/>
                  <a:gd name="T37" fmla="*/ 143 h 1524"/>
                  <a:gd name="T38" fmla="*/ 473 w 943"/>
                  <a:gd name="T39" fmla="*/ 129 h 1524"/>
                  <a:gd name="T40" fmla="*/ 459 w 943"/>
                  <a:gd name="T41" fmla="*/ 118 h 1524"/>
                  <a:gd name="T42" fmla="*/ 446 w 943"/>
                  <a:gd name="T43" fmla="*/ 116 h 1524"/>
                  <a:gd name="T44" fmla="*/ 427 w 943"/>
                  <a:gd name="T45" fmla="*/ 122 h 1524"/>
                  <a:gd name="T46" fmla="*/ 411 w 943"/>
                  <a:gd name="T47" fmla="*/ 132 h 1524"/>
                  <a:gd name="T48" fmla="*/ 403 w 943"/>
                  <a:gd name="T49" fmla="*/ 143 h 1524"/>
                  <a:gd name="T50" fmla="*/ 396 w 943"/>
                  <a:gd name="T51" fmla="*/ 158 h 1524"/>
                  <a:gd name="T52" fmla="*/ 389 w 943"/>
                  <a:gd name="T53" fmla="*/ 197 h 1524"/>
                  <a:gd name="T54" fmla="*/ 285 w 943"/>
                  <a:gd name="T55" fmla="*/ 1428 h 1524"/>
                  <a:gd name="T56" fmla="*/ 278 w 943"/>
                  <a:gd name="T57" fmla="*/ 1480 h 1524"/>
                  <a:gd name="T58" fmla="*/ 268 w 943"/>
                  <a:gd name="T59" fmla="*/ 1505 h 1524"/>
                  <a:gd name="T60" fmla="*/ 250 w 943"/>
                  <a:gd name="T61" fmla="*/ 1517 h 1524"/>
                  <a:gd name="T62" fmla="*/ 233 w 943"/>
                  <a:gd name="T63" fmla="*/ 1524 h 1524"/>
                  <a:gd name="T64" fmla="*/ 217 w 943"/>
                  <a:gd name="T65" fmla="*/ 1517 h 1524"/>
                  <a:gd name="T66" fmla="*/ 207 w 943"/>
                  <a:gd name="T67" fmla="*/ 1505 h 1524"/>
                  <a:gd name="T68" fmla="*/ 200 w 943"/>
                  <a:gd name="T69" fmla="*/ 1484 h 1524"/>
                  <a:gd name="T70" fmla="*/ 194 w 943"/>
                  <a:gd name="T71" fmla="*/ 1432 h 1524"/>
                  <a:gd name="T72" fmla="*/ 60 w 943"/>
                  <a:gd name="T73" fmla="*/ 87 h 1524"/>
                  <a:gd name="T74" fmla="*/ 56 w 943"/>
                  <a:gd name="T75" fmla="*/ 59 h 1524"/>
                  <a:gd name="T76" fmla="*/ 46 w 943"/>
                  <a:gd name="T77" fmla="*/ 34 h 1524"/>
                  <a:gd name="T78" fmla="*/ 35 w 943"/>
                  <a:gd name="T79" fmla="*/ 17 h 1524"/>
                  <a:gd name="T80" fmla="*/ 25 w 943"/>
                  <a:gd name="T81" fmla="*/ 5 h 1524"/>
                  <a:gd name="T82" fmla="*/ 12 w 943"/>
                  <a:gd name="T83" fmla="*/ 0 h 1524"/>
                  <a:gd name="T84" fmla="*/ 0 w 943"/>
                  <a:gd name="T8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1524">
                    <a:moveTo>
                      <a:pt x="943" y="626"/>
                    </a:moveTo>
                    <a:lnTo>
                      <a:pt x="895" y="336"/>
                    </a:lnTo>
                    <a:lnTo>
                      <a:pt x="887" y="313"/>
                    </a:lnTo>
                    <a:lnTo>
                      <a:pt x="873" y="301"/>
                    </a:lnTo>
                    <a:lnTo>
                      <a:pt x="859" y="297"/>
                    </a:lnTo>
                    <a:lnTo>
                      <a:pt x="837" y="301"/>
                    </a:lnTo>
                    <a:lnTo>
                      <a:pt x="828" y="314"/>
                    </a:lnTo>
                    <a:lnTo>
                      <a:pt x="819" y="336"/>
                    </a:lnTo>
                    <a:lnTo>
                      <a:pt x="706" y="1164"/>
                    </a:lnTo>
                    <a:lnTo>
                      <a:pt x="695" y="1207"/>
                    </a:lnTo>
                    <a:lnTo>
                      <a:pt x="686" y="1222"/>
                    </a:lnTo>
                    <a:lnTo>
                      <a:pt x="667" y="1230"/>
                    </a:lnTo>
                    <a:lnTo>
                      <a:pt x="652" y="1234"/>
                    </a:lnTo>
                    <a:lnTo>
                      <a:pt x="633" y="1227"/>
                    </a:lnTo>
                    <a:lnTo>
                      <a:pt x="619" y="1209"/>
                    </a:lnTo>
                    <a:lnTo>
                      <a:pt x="608" y="1164"/>
                    </a:lnTo>
                    <a:lnTo>
                      <a:pt x="495" y="204"/>
                    </a:lnTo>
                    <a:lnTo>
                      <a:pt x="486" y="158"/>
                    </a:lnTo>
                    <a:lnTo>
                      <a:pt x="482" y="143"/>
                    </a:lnTo>
                    <a:lnTo>
                      <a:pt x="473" y="129"/>
                    </a:lnTo>
                    <a:lnTo>
                      <a:pt x="459" y="118"/>
                    </a:lnTo>
                    <a:lnTo>
                      <a:pt x="446" y="116"/>
                    </a:lnTo>
                    <a:lnTo>
                      <a:pt x="427" y="122"/>
                    </a:lnTo>
                    <a:lnTo>
                      <a:pt x="411" y="132"/>
                    </a:lnTo>
                    <a:lnTo>
                      <a:pt x="403" y="143"/>
                    </a:lnTo>
                    <a:lnTo>
                      <a:pt x="396" y="158"/>
                    </a:lnTo>
                    <a:lnTo>
                      <a:pt x="389" y="197"/>
                    </a:lnTo>
                    <a:lnTo>
                      <a:pt x="285" y="1428"/>
                    </a:lnTo>
                    <a:lnTo>
                      <a:pt x="278" y="1480"/>
                    </a:lnTo>
                    <a:lnTo>
                      <a:pt x="268" y="1505"/>
                    </a:lnTo>
                    <a:lnTo>
                      <a:pt x="250" y="1517"/>
                    </a:lnTo>
                    <a:lnTo>
                      <a:pt x="233" y="1524"/>
                    </a:lnTo>
                    <a:lnTo>
                      <a:pt x="217" y="1517"/>
                    </a:lnTo>
                    <a:lnTo>
                      <a:pt x="207" y="1505"/>
                    </a:lnTo>
                    <a:lnTo>
                      <a:pt x="200" y="1484"/>
                    </a:lnTo>
                    <a:lnTo>
                      <a:pt x="194" y="1432"/>
                    </a:lnTo>
                    <a:lnTo>
                      <a:pt x="60" y="87"/>
                    </a:lnTo>
                    <a:lnTo>
                      <a:pt x="56" y="59"/>
                    </a:lnTo>
                    <a:lnTo>
                      <a:pt x="46" y="34"/>
                    </a:lnTo>
                    <a:lnTo>
                      <a:pt x="35" y="17"/>
                    </a:lnTo>
                    <a:lnTo>
                      <a:pt x="25" y="5"/>
                    </a:lnTo>
                    <a:lnTo>
                      <a:pt x="12" y="0"/>
                    </a:lnTo>
                    <a:lnTo>
                      <a:pt x="0" y="0"/>
                    </a:lnTo>
                  </a:path>
                </a:pathLst>
              </a:custGeom>
              <a:noFill/>
              <a:ln w="4763">
                <a:solidFill>
                  <a:schemeClr val="tx1"/>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b="1"/>
              </a:p>
            </p:txBody>
          </p:sp>
          <p:sp>
            <p:nvSpPr>
              <p:cNvPr id="53" name="Line 69"/>
              <p:cNvSpPr>
                <a:spLocks noChangeShapeType="1"/>
              </p:cNvSpPr>
              <p:nvPr/>
            </p:nvSpPr>
            <p:spPr bwMode="auto">
              <a:xfrm>
                <a:off x="2109" y="2259"/>
                <a:ext cx="363"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grpSp>
        <p:sp>
          <p:nvSpPr>
            <p:cNvPr id="54" name="Freeform 71"/>
            <p:cNvSpPr>
              <a:spLocks/>
            </p:cNvSpPr>
            <p:nvPr/>
          </p:nvSpPr>
          <p:spPr bwMode="auto">
            <a:xfrm>
              <a:off x="3440757" y="3572619"/>
              <a:ext cx="719138" cy="71438"/>
            </a:xfrm>
            <a:custGeom>
              <a:avLst/>
              <a:gdLst>
                <a:gd name="T0" fmla="*/ 0 w 680"/>
                <a:gd name="T1" fmla="*/ 90 h 90"/>
                <a:gd name="T2" fmla="*/ 45 w 680"/>
                <a:gd name="T3" fmla="*/ 90 h 90"/>
                <a:gd name="T4" fmla="*/ 45 w 680"/>
                <a:gd name="T5" fmla="*/ 0 h 90"/>
                <a:gd name="T6" fmla="*/ 91 w 680"/>
                <a:gd name="T7" fmla="*/ 0 h 90"/>
                <a:gd name="T8" fmla="*/ 91 w 680"/>
                <a:gd name="T9" fmla="*/ 90 h 90"/>
                <a:gd name="T10" fmla="*/ 136 w 680"/>
                <a:gd name="T11" fmla="*/ 90 h 90"/>
                <a:gd name="T12" fmla="*/ 136 w 680"/>
                <a:gd name="T13" fmla="*/ 0 h 90"/>
                <a:gd name="T14" fmla="*/ 181 w 680"/>
                <a:gd name="T15" fmla="*/ 0 h 90"/>
                <a:gd name="T16" fmla="*/ 181 w 680"/>
                <a:gd name="T17" fmla="*/ 90 h 90"/>
                <a:gd name="T18" fmla="*/ 227 w 680"/>
                <a:gd name="T19" fmla="*/ 90 h 90"/>
                <a:gd name="T20" fmla="*/ 227 w 680"/>
                <a:gd name="T21" fmla="*/ 0 h 90"/>
                <a:gd name="T22" fmla="*/ 317 w 680"/>
                <a:gd name="T23" fmla="*/ 0 h 90"/>
                <a:gd name="T24" fmla="*/ 317 w 680"/>
                <a:gd name="T25" fmla="*/ 90 h 90"/>
                <a:gd name="T26" fmla="*/ 363 w 680"/>
                <a:gd name="T27" fmla="*/ 90 h 90"/>
                <a:gd name="T28" fmla="*/ 363 w 680"/>
                <a:gd name="T29" fmla="*/ 0 h 90"/>
                <a:gd name="T30" fmla="*/ 408 w 680"/>
                <a:gd name="T31" fmla="*/ 0 h 90"/>
                <a:gd name="T32" fmla="*/ 408 w 680"/>
                <a:gd name="T33" fmla="*/ 90 h 90"/>
                <a:gd name="T34" fmla="*/ 499 w 680"/>
                <a:gd name="T35" fmla="*/ 90 h 90"/>
                <a:gd name="T36" fmla="*/ 499 w 680"/>
                <a:gd name="T37" fmla="*/ 0 h 90"/>
                <a:gd name="T38" fmla="*/ 544 w 680"/>
                <a:gd name="T39" fmla="*/ 0 h 90"/>
                <a:gd name="T40" fmla="*/ 544 w 680"/>
                <a:gd name="T41" fmla="*/ 90 h 90"/>
                <a:gd name="T42" fmla="*/ 589 w 680"/>
                <a:gd name="T43" fmla="*/ 90 h 90"/>
                <a:gd name="T44" fmla="*/ 589 w 680"/>
                <a:gd name="T45" fmla="*/ 0 h 90"/>
                <a:gd name="T46" fmla="*/ 635 w 680"/>
                <a:gd name="T47" fmla="*/ 0 h 90"/>
                <a:gd name="T48" fmla="*/ 635 w 680"/>
                <a:gd name="T49" fmla="*/ 90 h 90"/>
                <a:gd name="T50" fmla="*/ 680 w 680"/>
                <a:gd name="T51"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80" h="90">
                  <a:moveTo>
                    <a:pt x="0" y="90"/>
                  </a:moveTo>
                  <a:lnTo>
                    <a:pt x="45" y="90"/>
                  </a:lnTo>
                  <a:lnTo>
                    <a:pt x="45" y="0"/>
                  </a:lnTo>
                  <a:lnTo>
                    <a:pt x="91" y="0"/>
                  </a:lnTo>
                  <a:lnTo>
                    <a:pt x="91" y="90"/>
                  </a:lnTo>
                  <a:lnTo>
                    <a:pt x="136" y="90"/>
                  </a:lnTo>
                  <a:lnTo>
                    <a:pt x="136" y="0"/>
                  </a:lnTo>
                  <a:lnTo>
                    <a:pt x="181" y="0"/>
                  </a:lnTo>
                  <a:lnTo>
                    <a:pt x="181" y="90"/>
                  </a:lnTo>
                  <a:lnTo>
                    <a:pt x="227" y="90"/>
                  </a:lnTo>
                  <a:lnTo>
                    <a:pt x="227" y="0"/>
                  </a:lnTo>
                  <a:lnTo>
                    <a:pt x="317" y="0"/>
                  </a:lnTo>
                  <a:lnTo>
                    <a:pt x="317" y="90"/>
                  </a:lnTo>
                  <a:lnTo>
                    <a:pt x="363" y="90"/>
                  </a:lnTo>
                  <a:lnTo>
                    <a:pt x="363" y="0"/>
                  </a:lnTo>
                  <a:lnTo>
                    <a:pt x="408" y="0"/>
                  </a:lnTo>
                  <a:lnTo>
                    <a:pt x="408" y="90"/>
                  </a:lnTo>
                  <a:lnTo>
                    <a:pt x="499" y="90"/>
                  </a:lnTo>
                  <a:lnTo>
                    <a:pt x="499" y="0"/>
                  </a:lnTo>
                  <a:lnTo>
                    <a:pt x="544" y="0"/>
                  </a:lnTo>
                  <a:lnTo>
                    <a:pt x="544" y="90"/>
                  </a:lnTo>
                  <a:lnTo>
                    <a:pt x="589" y="90"/>
                  </a:lnTo>
                  <a:lnTo>
                    <a:pt x="589" y="0"/>
                  </a:lnTo>
                  <a:lnTo>
                    <a:pt x="635" y="0"/>
                  </a:lnTo>
                  <a:lnTo>
                    <a:pt x="635" y="90"/>
                  </a:lnTo>
                  <a:lnTo>
                    <a:pt x="680" y="90"/>
                  </a:lnTo>
                </a:path>
              </a:pathLst>
            </a:custGeom>
            <a:noFill/>
            <a:ln w="1270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55" name="Freeform 72"/>
            <p:cNvSpPr>
              <a:spLocks/>
            </p:cNvSpPr>
            <p:nvPr/>
          </p:nvSpPr>
          <p:spPr bwMode="auto">
            <a:xfrm>
              <a:off x="4664720" y="3572619"/>
              <a:ext cx="719137" cy="71438"/>
            </a:xfrm>
            <a:custGeom>
              <a:avLst/>
              <a:gdLst>
                <a:gd name="T0" fmla="*/ 0 w 680"/>
                <a:gd name="T1" fmla="*/ 90 h 90"/>
                <a:gd name="T2" fmla="*/ 45 w 680"/>
                <a:gd name="T3" fmla="*/ 90 h 90"/>
                <a:gd name="T4" fmla="*/ 45 w 680"/>
                <a:gd name="T5" fmla="*/ 0 h 90"/>
                <a:gd name="T6" fmla="*/ 91 w 680"/>
                <a:gd name="T7" fmla="*/ 0 h 90"/>
                <a:gd name="T8" fmla="*/ 91 w 680"/>
                <a:gd name="T9" fmla="*/ 90 h 90"/>
                <a:gd name="T10" fmla="*/ 136 w 680"/>
                <a:gd name="T11" fmla="*/ 90 h 90"/>
                <a:gd name="T12" fmla="*/ 136 w 680"/>
                <a:gd name="T13" fmla="*/ 0 h 90"/>
                <a:gd name="T14" fmla="*/ 181 w 680"/>
                <a:gd name="T15" fmla="*/ 0 h 90"/>
                <a:gd name="T16" fmla="*/ 181 w 680"/>
                <a:gd name="T17" fmla="*/ 90 h 90"/>
                <a:gd name="T18" fmla="*/ 227 w 680"/>
                <a:gd name="T19" fmla="*/ 90 h 90"/>
                <a:gd name="T20" fmla="*/ 227 w 680"/>
                <a:gd name="T21" fmla="*/ 0 h 90"/>
                <a:gd name="T22" fmla="*/ 317 w 680"/>
                <a:gd name="T23" fmla="*/ 0 h 90"/>
                <a:gd name="T24" fmla="*/ 317 w 680"/>
                <a:gd name="T25" fmla="*/ 90 h 90"/>
                <a:gd name="T26" fmla="*/ 363 w 680"/>
                <a:gd name="T27" fmla="*/ 90 h 90"/>
                <a:gd name="T28" fmla="*/ 363 w 680"/>
                <a:gd name="T29" fmla="*/ 0 h 90"/>
                <a:gd name="T30" fmla="*/ 408 w 680"/>
                <a:gd name="T31" fmla="*/ 0 h 90"/>
                <a:gd name="T32" fmla="*/ 408 w 680"/>
                <a:gd name="T33" fmla="*/ 90 h 90"/>
                <a:gd name="T34" fmla="*/ 499 w 680"/>
                <a:gd name="T35" fmla="*/ 90 h 90"/>
                <a:gd name="T36" fmla="*/ 499 w 680"/>
                <a:gd name="T37" fmla="*/ 0 h 90"/>
                <a:gd name="T38" fmla="*/ 544 w 680"/>
                <a:gd name="T39" fmla="*/ 0 h 90"/>
                <a:gd name="T40" fmla="*/ 544 w 680"/>
                <a:gd name="T41" fmla="*/ 90 h 90"/>
                <a:gd name="T42" fmla="*/ 589 w 680"/>
                <a:gd name="T43" fmla="*/ 90 h 90"/>
                <a:gd name="T44" fmla="*/ 589 w 680"/>
                <a:gd name="T45" fmla="*/ 0 h 90"/>
                <a:gd name="T46" fmla="*/ 635 w 680"/>
                <a:gd name="T47" fmla="*/ 0 h 90"/>
                <a:gd name="T48" fmla="*/ 635 w 680"/>
                <a:gd name="T49" fmla="*/ 90 h 90"/>
                <a:gd name="T50" fmla="*/ 680 w 680"/>
                <a:gd name="T51"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80" h="90">
                  <a:moveTo>
                    <a:pt x="0" y="90"/>
                  </a:moveTo>
                  <a:lnTo>
                    <a:pt x="45" y="90"/>
                  </a:lnTo>
                  <a:lnTo>
                    <a:pt x="45" y="0"/>
                  </a:lnTo>
                  <a:lnTo>
                    <a:pt x="91" y="0"/>
                  </a:lnTo>
                  <a:lnTo>
                    <a:pt x="91" y="90"/>
                  </a:lnTo>
                  <a:lnTo>
                    <a:pt x="136" y="90"/>
                  </a:lnTo>
                  <a:lnTo>
                    <a:pt x="136" y="0"/>
                  </a:lnTo>
                  <a:lnTo>
                    <a:pt x="181" y="0"/>
                  </a:lnTo>
                  <a:lnTo>
                    <a:pt x="181" y="90"/>
                  </a:lnTo>
                  <a:lnTo>
                    <a:pt x="227" y="90"/>
                  </a:lnTo>
                  <a:lnTo>
                    <a:pt x="227" y="0"/>
                  </a:lnTo>
                  <a:lnTo>
                    <a:pt x="317" y="0"/>
                  </a:lnTo>
                  <a:lnTo>
                    <a:pt x="317" y="90"/>
                  </a:lnTo>
                  <a:lnTo>
                    <a:pt x="363" y="90"/>
                  </a:lnTo>
                  <a:lnTo>
                    <a:pt x="363" y="0"/>
                  </a:lnTo>
                  <a:lnTo>
                    <a:pt x="408" y="0"/>
                  </a:lnTo>
                  <a:lnTo>
                    <a:pt x="408" y="90"/>
                  </a:lnTo>
                  <a:lnTo>
                    <a:pt x="499" y="90"/>
                  </a:lnTo>
                  <a:lnTo>
                    <a:pt x="499" y="0"/>
                  </a:lnTo>
                  <a:lnTo>
                    <a:pt x="544" y="0"/>
                  </a:lnTo>
                  <a:lnTo>
                    <a:pt x="544" y="90"/>
                  </a:lnTo>
                  <a:lnTo>
                    <a:pt x="589" y="90"/>
                  </a:lnTo>
                  <a:lnTo>
                    <a:pt x="589" y="0"/>
                  </a:lnTo>
                  <a:lnTo>
                    <a:pt x="635" y="0"/>
                  </a:lnTo>
                  <a:lnTo>
                    <a:pt x="635" y="90"/>
                  </a:lnTo>
                  <a:lnTo>
                    <a:pt x="680" y="90"/>
                  </a:lnTo>
                </a:path>
              </a:pathLst>
            </a:custGeom>
            <a:noFill/>
            <a:ln w="1270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56" name="Freeform 73"/>
            <p:cNvSpPr>
              <a:spLocks/>
            </p:cNvSpPr>
            <p:nvPr/>
          </p:nvSpPr>
          <p:spPr bwMode="auto">
            <a:xfrm>
              <a:off x="5817245" y="3572619"/>
              <a:ext cx="719137" cy="71438"/>
            </a:xfrm>
            <a:custGeom>
              <a:avLst/>
              <a:gdLst>
                <a:gd name="T0" fmla="*/ 0 w 680"/>
                <a:gd name="T1" fmla="*/ 90 h 90"/>
                <a:gd name="T2" fmla="*/ 45 w 680"/>
                <a:gd name="T3" fmla="*/ 90 h 90"/>
                <a:gd name="T4" fmla="*/ 45 w 680"/>
                <a:gd name="T5" fmla="*/ 0 h 90"/>
                <a:gd name="T6" fmla="*/ 91 w 680"/>
                <a:gd name="T7" fmla="*/ 0 h 90"/>
                <a:gd name="T8" fmla="*/ 91 w 680"/>
                <a:gd name="T9" fmla="*/ 90 h 90"/>
                <a:gd name="T10" fmla="*/ 136 w 680"/>
                <a:gd name="T11" fmla="*/ 90 h 90"/>
                <a:gd name="T12" fmla="*/ 136 w 680"/>
                <a:gd name="T13" fmla="*/ 0 h 90"/>
                <a:gd name="T14" fmla="*/ 181 w 680"/>
                <a:gd name="T15" fmla="*/ 0 h 90"/>
                <a:gd name="T16" fmla="*/ 181 w 680"/>
                <a:gd name="T17" fmla="*/ 90 h 90"/>
                <a:gd name="T18" fmla="*/ 227 w 680"/>
                <a:gd name="T19" fmla="*/ 90 h 90"/>
                <a:gd name="T20" fmla="*/ 227 w 680"/>
                <a:gd name="T21" fmla="*/ 0 h 90"/>
                <a:gd name="T22" fmla="*/ 317 w 680"/>
                <a:gd name="T23" fmla="*/ 0 h 90"/>
                <a:gd name="T24" fmla="*/ 317 w 680"/>
                <a:gd name="T25" fmla="*/ 90 h 90"/>
                <a:gd name="T26" fmla="*/ 363 w 680"/>
                <a:gd name="T27" fmla="*/ 90 h 90"/>
                <a:gd name="T28" fmla="*/ 363 w 680"/>
                <a:gd name="T29" fmla="*/ 0 h 90"/>
                <a:gd name="T30" fmla="*/ 408 w 680"/>
                <a:gd name="T31" fmla="*/ 0 h 90"/>
                <a:gd name="T32" fmla="*/ 408 w 680"/>
                <a:gd name="T33" fmla="*/ 90 h 90"/>
                <a:gd name="T34" fmla="*/ 499 w 680"/>
                <a:gd name="T35" fmla="*/ 90 h 90"/>
                <a:gd name="T36" fmla="*/ 499 w 680"/>
                <a:gd name="T37" fmla="*/ 0 h 90"/>
                <a:gd name="T38" fmla="*/ 544 w 680"/>
                <a:gd name="T39" fmla="*/ 0 h 90"/>
                <a:gd name="T40" fmla="*/ 544 w 680"/>
                <a:gd name="T41" fmla="*/ 90 h 90"/>
                <a:gd name="T42" fmla="*/ 589 w 680"/>
                <a:gd name="T43" fmla="*/ 90 h 90"/>
                <a:gd name="T44" fmla="*/ 589 w 680"/>
                <a:gd name="T45" fmla="*/ 0 h 90"/>
                <a:gd name="T46" fmla="*/ 635 w 680"/>
                <a:gd name="T47" fmla="*/ 0 h 90"/>
                <a:gd name="T48" fmla="*/ 635 w 680"/>
                <a:gd name="T49" fmla="*/ 90 h 90"/>
                <a:gd name="T50" fmla="*/ 680 w 680"/>
                <a:gd name="T51"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80" h="90">
                  <a:moveTo>
                    <a:pt x="0" y="90"/>
                  </a:moveTo>
                  <a:lnTo>
                    <a:pt x="45" y="90"/>
                  </a:lnTo>
                  <a:lnTo>
                    <a:pt x="45" y="0"/>
                  </a:lnTo>
                  <a:lnTo>
                    <a:pt x="91" y="0"/>
                  </a:lnTo>
                  <a:lnTo>
                    <a:pt x="91" y="90"/>
                  </a:lnTo>
                  <a:lnTo>
                    <a:pt x="136" y="90"/>
                  </a:lnTo>
                  <a:lnTo>
                    <a:pt x="136" y="0"/>
                  </a:lnTo>
                  <a:lnTo>
                    <a:pt x="181" y="0"/>
                  </a:lnTo>
                  <a:lnTo>
                    <a:pt x="181" y="90"/>
                  </a:lnTo>
                  <a:lnTo>
                    <a:pt x="227" y="90"/>
                  </a:lnTo>
                  <a:lnTo>
                    <a:pt x="227" y="0"/>
                  </a:lnTo>
                  <a:lnTo>
                    <a:pt x="317" y="0"/>
                  </a:lnTo>
                  <a:lnTo>
                    <a:pt x="317" y="90"/>
                  </a:lnTo>
                  <a:lnTo>
                    <a:pt x="363" y="90"/>
                  </a:lnTo>
                  <a:lnTo>
                    <a:pt x="363" y="0"/>
                  </a:lnTo>
                  <a:lnTo>
                    <a:pt x="408" y="0"/>
                  </a:lnTo>
                  <a:lnTo>
                    <a:pt x="408" y="90"/>
                  </a:lnTo>
                  <a:lnTo>
                    <a:pt x="499" y="90"/>
                  </a:lnTo>
                  <a:lnTo>
                    <a:pt x="499" y="0"/>
                  </a:lnTo>
                  <a:lnTo>
                    <a:pt x="544" y="0"/>
                  </a:lnTo>
                  <a:lnTo>
                    <a:pt x="544" y="90"/>
                  </a:lnTo>
                  <a:lnTo>
                    <a:pt x="589" y="90"/>
                  </a:lnTo>
                  <a:lnTo>
                    <a:pt x="589" y="0"/>
                  </a:lnTo>
                  <a:lnTo>
                    <a:pt x="635" y="0"/>
                  </a:lnTo>
                  <a:lnTo>
                    <a:pt x="635" y="90"/>
                  </a:lnTo>
                  <a:lnTo>
                    <a:pt x="680" y="90"/>
                  </a:lnTo>
                </a:path>
              </a:pathLst>
            </a:custGeom>
            <a:noFill/>
            <a:ln w="1270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grpSp>
      <p:sp>
        <p:nvSpPr>
          <p:cNvPr id="3" name="矩形 2"/>
          <p:cNvSpPr/>
          <p:nvPr/>
        </p:nvSpPr>
        <p:spPr>
          <a:xfrm>
            <a:off x="1246980" y="5301208"/>
            <a:ext cx="7738914" cy="461665"/>
          </a:xfrm>
          <a:prstGeom prst="rect">
            <a:avLst/>
          </a:prstGeom>
        </p:spPr>
        <p:txBody>
          <a:bodyPr wrap="square">
            <a:spAutoFit/>
          </a:bodyPr>
          <a:lstStyle/>
          <a:p>
            <a:pPr algn="ctr"/>
            <a:r>
              <a:rPr lang="zh-CN" altLang="zh-CN" sz="2400" b="1" dirty="0" smtClean="0">
                <a:latin typeface="+mn-lt"/>
                <a:ea typeface="黑体" pitchFamily="2" charset="-122"/>
              </a:rPr>
              <a:t>电路交换</a:t>
            </a:r>
            <a:r>
              <a:rPr lang="zh-CN" altLang="zh-CN" sz="2400" b="1" dirty="0">
                <a:latin typeface="+mn-lt"/>
                <a:ea typeface="黑体" pitchFamily="2" charset="-122"/>
              </a:rPr>
              <a:t>的用户始终占用端到端的通信资源</a:t>
            </a:r>
            <a:endParaRPr lang="zh-CN" altLang="en-US" sz="2400" b="1" dirty="0">
              <a:latin typeface="+mn-lt"/>
              <a:ea typeface="黑体" pitchFamily="2" charset="-122"/>
            </a:endParaRPr>
          </a:p>
        </p:txBody>
      </p:sp>
    </p:spTree>
    <p:extLst>
      <p:ext uri="{BB962C8B-B14F-4D97-AF65-F5344CB8AC3E}">
        <p14:creationId xmlns:p14="http://schemas.microsoft.com/office/powerpoint/2010/main" xmlns="" val="3725591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0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ctr"/>
            <a:r>
              <a:rPr lang="zh-CN" altLang="en-US" dirty="0" smtClean="0"/>
              <a:t>电路交换缺点</a:t>
            </a:r>
            <a:endParaRPr lang="zh-CN" altLang="en-US" dirty="0"/>
          </a:p>
        </p:txBody>
      </p:sp>
      <p:sp>
        <p:nvSpPr>
          <p:cNvPr id="47107" name="Rectangle 3"/>
          <p:cNvSpPr>
            <a:spLocks noGrp="1" noChangeArrowheads="1"/>
          </p:cNvSpPr>
          <p:nvPr>
            <p:ph idx="1"/>
          </p:nvPr>
        </p:nvSpPr>
        <p:spPr/>
        <p:txBody>
          <a:bodyPr/>
          <a:lstStyle/>
          <a:p>
            <a:r>
              <a:rPr lang="zh-CN" altLang="en-US" dirty="0"/>
              <a:t>计算机数据具有突发性。</a:t>
            </a:r>
          </a:p>
          <a:p>
            <a:r>
              <a:rPr lang="zh-CN" altLang="en-US" dirty="0"/>
              <a:t>这</a:t>
            </a:r>
            <a:r>
              <a:rPr lang="zh-CN" altLang="en-US" dirty="0" smtClean="0"/>
              <a:t>导致</a:t>
            </a:r>
            <a:r>
              <a:rPr lang="zh-CN" altLang="en-US" dirty="0"/>
              <a:t>在</a:t>
            </a:r>
            <a:r>
              <a:rPr lang="zh-CN" altLang="en-US" dirty="0" smtClean="0"/>
              <a:t>传送计算机数据时，通信</a:t>
            </a:r>
            <a:r>
              <a:rPr lang="zh-CN" altLang="en-US" dirty="0"/>
              <a:t>线路的利用率很</a:t>
            </a:r>
            <a:r>
              <a:rPr lang="zh-CN" altLang="en-US" dirty="0" smtClean="0"/>
              <a:t>低（</a:t>
            </a:r>
            <a:r>
              <a:rPr lang="zh-CN" altLang="zh-CN" dirty="0"/>
              <a:t>用来传送数据的时间往往不到</a:t>
            </a:r>
            <a:r>
              <a:rPr lang="en-US" altLang="zh-CN" dirty="0"/>
              <a:t>10%</a:t>
            </a:r>
            <a:r>
              <a:rPr lang="zh-CN" altLang="zh-CN" dirty="0"/>
              <a:t>甚至</a:t>
            </a:r>
            <a:r>
              <a:rPr lang="en-US" altLang="zh-CN" dirty="0"/>
              <a:t>1% </a:t>
            </a:r>
            <a:r>
              <a:rPr lang="zh-CN" altLang="en-US" dirty="0" smtClean="0"/>
              <a:t>）。</a:t>
            </a:r>
            <a:endParaRPr lang="zh-CN" altLang="en-US" dirty="0"/>
          </a:p>
        </p:txBody>
      </p:sp>
    </p:spTree>
    <p:extLst>
      <p:ext uri="{BB962C8B-B14F-4D97-AF65-F5344CB8AC3E}">
        <p14:creationId xmlns:p14="http://schemas.microsoft.com/office/powerpoint/2010/main" xmlns="" val="18482848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zh-CN" dirty="0"/>
              <a:t>2. </a:t>
            </a:r>
            <a:r>
              <a:rPr lang="zh-CN" altLang="en-US" dirty="0"/>
              <a:t>分组交换的主要特点 </a:t>
            </a:r>
          </a:p>
        </p:txBody>
      </p:sp>
      <p:sp>
        <p:nvSpPr>
          <p:cNvPr id="49155" name="Rectangle 3"/>
          <p:cNvSpPr>
            <a:spLocks noGrp="1" noChangeArrowheads="1"/>
          </p:cNvSpPr>
          <p:nvPr>
            <p:ph idx="1"/>
          </p:nvPr>
        </p:nvSpPr>
        <p:spPr/>
        <p:txBody>
          <a:bodyPr/>
          <a:lstStyle/>
          <a:p>
            <a:r>
              <a:rPr lang="zh-CN" altLang="zh-CN" dirty="0"/>
              <a:t>分组交换则采用</a:t>
            </a:r>
            <a:r>
              <a:rPr lang="zh-CN" altLang="zh-CN" dirty="0">
                <a:solidFill>
                  <a:srgbClr val="FF0000"/>
                </a:solidFill>
              </a:rPr>
              <a:t>存储转发</a:t>
            </a:r>
            <a:r>
              <a:rPr lang="zh-CN" altLang="zh-CN" dirty="0" smtClean="0"/>
              <a:t>技术</a:t>
            </a:r>
            <a:r>
              <a:rPr lang="zh-CN" altLang="en-US" dirty="0" smtClean="0"/>
              <a:t>。</a:t>
            </a:r>
            <a:endParaRPr lang="en-US" altLang="zh-CN" dirty="0" smtClean="0"/>
          </a:p>
          <a:p>
            <a:r>
              <a:rPr lang="zh-CN" altLang="en-US" dirty="0" smtClean="0"/>
              <a:t>在</a:t>
            </a:r>
            <a:r>
              <a:rPr lang="zh-CN" altLang="en-US" dirty="0"/>
              <a:t>发送端，先把较长的报文</a:t>
            </a:r>
            <a:r>
              <a:rPr lang="zh-CN" altLang="en-US" dirty="0">
                <a:solidFill>
                  <a:srgbClr val="FF0000"/>
                </a:solidFill>
              </a:rPr>
              <a:t>划分成较短的、固定长度的数据段。 </a:t>
            </a:r>
          </a:p>
        </p:txBody>
      </p:sp>
      <p:sp>
        <p:nvSpPr>
          <p:cNvPr id="49160" name="Line 8"/>
          <p:cNvSpPr>
            <a:spLocks noChangeShapeType="1"/>
          </p:cNvSpPr>
          <p:nvPr/>
        </p:nvSpPr>
        <p:spPr bwMode="auto">
          <a:xfrm>
            <a:off x="2144581" y="3286125"/>
            <a:ext cx="5616840" cy="0"/>
          </a:xfrm>
          <a:prstGeom prst="line">
            <a:avLst/>
          </a:prstGeom>
          <a:noFill/>
          <a:ln w="9525">
            <a:solidFill>
              <a:schemeClr val="tx1"/>
            </a:solidFill>
            <a:round/>
            <a:headEnd type="triangle" w="sm" len="lg"/>
            <a:tailEnd type="triangl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49161" name="Text Box 9"/>
          <p:cNvSpPr txBox="1">
            <a:spLocks noChangeArrowheads="1"/>
          </p:cNvSpPr>
          <p:nvPr/>
        </p:nvSpPr>
        <p:spPr bwMode="auto">
          <a:xfrm>
            <a:off x="4641718" y="3046414"/>
            <a:ext cx="697627" cy="40011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Times New Roman" pitchFamily="18" charset="0"/>
                <a:ea typeface="黑体" pitchFamily="2" charset="-122"/>
              </a:rPr>
              <a:t>报文</a:t>
            </a:r>
          </a:p>
        </p:txBody>
      </p:sp>
      <p:grpSp>
        <p:nvGrpSpPr>
          <p:cNvPr id="49229" name="Group 77"/>
          <p:cNvGrpSpPr>
            <a:grpSpLocks/>
          </p:cNvGrpSpPr>
          <p:nvPr/>
        </p:nvGrpSpPr>
        <p:grpSpPr bwMode="auto">
          <a:xfrm>
            <a:off x="2067190" y="3502025"/>
            <a:ext cx="5806016" cy="431800"/>
            <a:chOff x="1202" y="2206"/>
            <a:chExt cx="3376" cy="272"/>
          </a:xfrm>
        </p:grpSpPr>
        <p:grpSp>
          <p:nvGrpSpPr>
            <p:cNvPr id="49227" name="Group 75"/>
            <p:cNvGrpSpPr>
              <a:grpSpLocks/>
            </p:cNvGrpSpPr>
            <p:nvPr/>
          </p:nvGrpSpPr>
          <p:grpSpPr bwMode="auto">
            <a:xfrm>
              <a:off x="1247" y="2206"/>
              <a:ext cx="3266" cy="272"/>
              <a:chOff x="1247" y="2931"/>
              <a:chExt cx="3266" cy="272"/>
            </a:xfrm>
          </p:grpSpPr>
          <p:sp>
            <p:nvSpPr>
              <p:cNvPr id="49222" name="Rectangle 70"/>
              <p:cNvSpPr>
                <a:spLocks noChangeArrowheads="1"/>
              </p:cNvSpPr>
              <p:nvPr/>
            </p:nvSpPr>
            <p:spPr bwMode="auto">
              <a:xfrm>
                <a:off x="1248" y="2931"/>
                <a:ext cx="1088" cy="272"/>
              </a:xfrm>
              <a:prstGeom prst="rect">
                <a:avLst/>
              </a:prstGeom>
              <a:solidFill>
                <a:srgbClr val="CCECFF"/>
              </a:solidFill>
              <a:ln>
                <a:noFill/>
              </a:ln>
              <a:effectLst/>
              <a:extLs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zh-CN" altLang="zh-CN" sz="2000" b="1">
                  <a:solidFill>
                    <a:srgbClr val="000099"/>
                  </a:solidFill>
                  <a:ea typeface="黑体" pitchFamily="2" charset="-122"/>
                </a:endParaRPr>
              </a:p>
            </p:txBody>
          </p:sp>
          <p:sp>
            <p:nvSpPr>
              <p:cNvPr id="49223" name="Rectangle 71"/>
              <p:cNvSpPr>
                <a:spLocks noChangeArrowheads="1"/>
              </p:cNvSpPr>
              <p:nvPr/>
            </p:nvSpPr>
            <p:spPr bwMode="auto">
              <a:xfrm>
                <a:off x="2336" y="2931"/>
                <a:ext cx="1088" cy="272"/>
              </a:xfrm>
              <a:prstGeom prst="rect">
                <a:avLst/>
              </a:prstGeom>
              <a:solidFill>
                <a:srgbClr val="CCECFF"/>
              </a:solidFill>
              <a:ln>
                <a:noFill/>
              </a:ln>
              <a:effectLst/>
              <a:extLs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zh-CN" altLang="zh-CN" sz="2000" b="1">
                  <a:solidFill>
                    <a:srgbClr val="000099"/>
                  </a:solidFill>
                  <a:latin typeface="Tahoma" pitchFamily="34" charset="0"/>
                  <a:ea typeface="黑体" pitchFamily="2" charset="-122"/>
                </a:endParaRPr>
              </a:p>
            </p:txBody>
          </p:sp>
          <p:sp>
            <p:nvSpPr>
              <p:cNvPr id="49224" name="Rectangle 72"/>
              <p:cNvSpPr>
                <a:spLocks noChangeArrowheads="1"/>
              </p:cNvSpPr>
              <p:nvPr/>
            </p:nvSpPr>
            <p:spPr bwMode="auto">
              <a:xfrm>
                <a:off x="3425" y="2931"/>
                <a:ext cx="1088" cy="272"/>
              </a:xfrm>
              <a:prstGeom prst="rect">
                <a:avLst/>
              </a:prstGeom>
              <a:solidFill>
                <a:srgbClr val="CCECFF"/>
              </a:solidFill>
              <a:ln>
                <a:noFill/>
              </a:ln>
              <a:effectLst/>
              <a:extLs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zh-CN" altLang="zh-CN" sz="2000" b="1">
                  <a:solidFill>
                    <a:srgbClr val="000099"/>
                  </a:solidFill>
                  <a:ea typeface="黑体" pitchFamily="2" charset="-122"/>
                </a:endParaRPr>
              </a:p>
            </p:txBody>
          </p:sp>
          <p:sp>
            <p:nvSpPr>
              <p:cNvPr id="49226" name="Rectangle 74"/>
              <p:cNvSpPr>
                <a:spLocks noChangeArrowheads="1"/>
              </p:cNvSpPr>
              <p:nvPr/>
            </p:nvSpPr>
            <p:spPr bwMode="auto">
              <a:xfrm>
                <a:off x="1247" y="2931"/>
                <a:ext cx="3266" cy="272"/>
              </a:xfrm>
              <a:prstGeom prst="rect">
                <a:avLst/>
              </a:prstGeom>
              <a:noFill/>
              <a:ln w="2857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grpSp>
        <p:sp>
          <p:nvSpPr>
            <p:cNvPr id="49228" name="Text Box 76"/>
            <p:cNvSpPr txBox="1">
              <a:spLocks noChangeArrowheads="1"/>
            </p:cNvSpPr>
            <p:nvPr/>
          </p:nvSpPr>
          <p:spPr bwMode="auto">
            <a:xfrm>
              <a:off x="1202" y="2219"/>
              <a:ext cx="3376"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2000" b="1" dirty="0">
                  <a:solidFill>
                    <a:srgbClr val="000099"/>
                  </a:solidFill>
                </a:rPr>
                <a:t>1101000110101010110101011100010011010010</a:t>
              </a:r>
            </a:p>
          </p:txBody>
        </p:sp>
      </p:grpSp>
      <p:grpSp>
        <p:nvGrpSpPr>
          <p:cNvPr id="49233" name="Group 81"/>
          <p:cNvGrpSpPr>
            <a:grpSpLocks/>
          </p:cNvGrpSpPr>
          <p:nvPr/>
        </p:nvGrpSpPr>
        <p:grpSpPr bwMode="auto">
          <a:xfrm>
            <a:off x="3389709" y="3933826"/>
            <a:ext cx="3057790" cy="1423988"/>
            <a:chOff x="1971" y="2478"/>
            <a:chExt cx="1778" cy="897"/>
          </a:xfrm>
        </p:grpSpPr>
        <p:sp>
          <p:nvSpPr>
            <p:cNvPr id="49230" name="Text Box 78"/>
            <p:cNvSpPr txBox="1">
              <a:spLocks noChangeArrowheads="1"/>
            </p:cNvSpPr>
            <p:nvPr/>
          </p:nvSpPr>
          <p:spPr bwMode="auto">
            <a:xfrm>
              <a:off x="1971" y="2774"/>
              <a:ext cx="1778" cy="6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2800" b="1" dirty="0">
                  <a:solidFill>
                    <a:srgbClr val="000099"/>
                  </a:solidFill>
                  <a:latin typeface="Tahoma" pitchFamily="34" charset="0"/>
                  <a:ea typeface="黑体" pitchFamily="2" charset="-122"/>
                </a:rPr>
                <a:t>假定这个报文较长</a:t>
              </a:r>
            </a:p>
            <a:p>
              <a:pPr algn="ctr"/>
              <a:r>
                <a:rPr lang="zh-CN" altLang="en-US" sz="2800" b="1" dirty="0">
                  <a:solidFill>
                    <a:srgbClr val="000099"/>
                  </a:solidFill>
                  <a:latin typeface="Tahoma" pitchFamily="34" charset="0"/>
                  <a:ea typeface="黑体" pitchFamily="2" charset="-122"/>
                </a:rPr>
                <a:t>不便于传输</a:t>
              </a:r>
            </a:p>
          </p:txBody>
        </p:sp>
        <p:sp>
          <p:nvSpPr>
            <p:cNvPr id="49231" name="Line 79"/>
            <p:cNvSpPr>
              <a:spLocks noChangeShapeType="1"/>
            </p:cNvSpPr>
            <p:nvPr/>
          </p:nvSpPr>
          <p:spPr bwMode="auto">
            <a:xfrm flipV="1">
              <a:off x="2789" y="2478"/>
              <a:ext cx="91" cy="362"/>
            </a:xfrm>
            <a:prstGeom prst="line">
              <a:avLst/>
            </a:prstGeom>
            <a:noFill/>
            <a:ln w="28575">
              <a:solidFill>
                <a:srgbClr val="333399"/>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cxnSp>
        <p:nvCxnSpPr>
          <p:cNvPr id="3" name="直接连接符 2"/>
          <p:cNvCxnSpPr/>
          <p:nvPr/>
        </p:nvCxnSpPr>
        <p:spPr bwMode="auto">
          <a:xfrm>
            <a:off x="2146301" y="3046414"/>
            <a:ext cx="0" cy="40011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9" name="直接连接符 18"/>
          <p:cNvCxnSpPr/>
          <p:nvPr/>
        </p:nvCxnSpPr>
        <p:spPr bwMode="auto">
          <a:xfrm>
            <a:off x="7746322" y="3046414"/>
            <a:ext cx="0" cy="40011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xmlns="" val="38173028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2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title"/>
          </p:nvPr>
        </p:nvSpPr>
        <p:spPr/>
        <p:txBody>
          <a:bodyPr/>
          <a:lstStyle/>
          <a:p>
            <a:pPr algn="ctr"/>
            <a:r>
              <a:rPr lang="zh-CN" altLang="en-US" dirty="0"/>
              <a:t>添加首部构成分组</a:t>
            </a:r>
          </a:p>
        </p:txBody>
      </p:sp>
      <p:sp>
        <p:nvSpPr>
          <p:cNvPr id="53253" name="Rectangle 5"/>
          <p:cNvSpPr>
            <a:spLocks noGrp="1" noChangeArrowheads="1"/>
          </p:cNvSpPr>
          <p:nvPr>
            <p:ph idx="1"/>
          </p:nvPr>
        </p:nvSpPr>
        <p:spPr/>
        <p:txBody>
          <a:bodyPr/>
          <a:lstStyle/>
          <a:p>
            <a:r>
              <a:rPr lang="zh-CN" altLang="en-US" dirty="0"/>
              <a:t>每一个数据段前面添加上</a:t>
            </a:r>
            <a:r>
              <a:rPr lang="zh-CN" altLang="en-US" dirty="0">
                <a:solidFill>
                  <a:srgbClr val="FF0000"/>
                </a:solidFill>
              </a:rPr>
              <a:t>首部</a:t>
            </a:r>
            <a:r>
              <a:rPr lang="zh-CN" altLang="en-US" dirty="0"/>
              <a:t>构成</a:t>
            </a:r>
            <a:r>
              <a:rPr lang="zh-CN" altLang="en-US" dirty="0" smtClean="0">
                <a:solidFill>
                  <a:srgbClr val="FF0000"/>
                </a:solidFill>
              </a:rPr>
              <a:t>分组</a:t>
            </a:r>
            <a:r>
              <a:rPr lang="en-US" altLang="zh-CN" dirty="0" smtClean="0"/>
              <a:t>(packet)</a:t>
            </a:r>
            <a:r>
              <a:rPr lang="zh-CN" altLang="en-US" dirty="0" smtClean="0"/>
              <a:t>。</a:t>
            </a:r>
            <a:endParaRPr lang="zh-CN" altLang="en-US" dirty="0"/>
          </a:p>
        </p:txBody>
      </p:sp>
      <p:sp>
        <p:nvSpPr>
          <p:cNvPr id="53260" name="Rectangle 12"/>
          <p:cNvSpPr>
            <a:spLocks noChangeArrowheads="1"/>
          </p:cNvSpPr>
          <p:nvPr/>
        </p:nvSpPr>
        <p:spPr bwMode="auto">
          <a:xfrm>
            <a:off x="2144581" y="2228428"/>
            <a:ext cx="1871133" cy="431800"/>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数     据</a:t>
            </a:r>
          </a:p>
        </p:txBody>
      </p:sp>
      <p:sp>
        <p:nvSpPr>
          <p:cNvPr id="53261" name="Rectangle 13"/>
          <p:cNvSpPr>
            <a:spLocks noChangeArrowheads="1"/>
          </p:cNvSpPr>
          <p:nvPr/>
        </p:nvSpPr>
        <p:spPr bwMode="auto">
          <a:xfrm>
            <a:off x="4017434" y="2228428"/>
            <a:ext cx="1871133" cy="431800"/>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数     据</a:t>
            </a:r>
          </a:p>
        </p:txBody>
      </p:sp>
      <p:sp>
        <p:nvSpPr>
          <p:cNvPr id="53262" name="Rectangle 14"/>
          <p:cNvSpPr>
            <a:spLocks noChangeArrowheads="1"/>
          </p:cNvSpPr>
          <p:nvPr/>
        </p:nvSpPr>
        <p:spPr bwMode="auto">
          <a:xfrm>
            <a:off x="5890287" y="2228428"/>
            <a:ext cx="1871133" cy="431800"/>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数     据</a:t>
            </a:r>
          </a:p>
        </p:txBody>
      </p:sp>
      <p:grpSp>
        <p:nvGrpSpPr>
          <p:cNvPr id="53263" name="Group 15"/>
          <p:cNvGrpSpPr>
            <a:grpSpLocks/>
          </p:cNvGrpSpPr>
          <p:nvPr/>
        </p:nvGrpSpPr>
        <p:grpSpPr bwMode="auto">
          <a:xfrm>
            <a:off x="2144581" y="1772816"/>
            <a:ext cx="5616840" cy="400050"/>
            <a:chOff x="1247" y="1737"/>
            <a:chExt cx="3266" cy="252"/>
          </a:xfrm>
        </p:grpSpPr>
        <p:sp>
          <p:nvSpPr>
            <p:cNvPr id="53250" name="Line 2"/>
            <p:cNvSpPr>
              <a:spLocks noChangeShapeType="1"/>
            </p:cNvSpPr>
            <p:nvPr/>
          </p:nvSpPr>
          <p:spPr bwMode="auto">
            <a:xfrm>
              <a:off x="1247" y="1888"/>
              <a:ext cx="3266" cy="0"/>
            </a:xfrm>
            <a:prstGeom prst="line">
              <a:avLst/>
            </a:prstGeom>
            <a:noFill/>
            <a:ln w="9525">
              <a:solidFill>
                <a:schemeClr val="tx1"/>
              </a:solidFill>
              <a:round/>
              <a:headEnd type="triangle" w="sm" len="lg"/>
              <a:tailEnd type="triangl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53251" name="Text Box 3"/>
            <p:cNvSpPr txBox="1">
              <a:spLocks noChangeArrowheads="1"/>
            </p:cNvSpPr>
            <p:nvPr/>
          </p:nvSpPr>
          <p:spPr bwMode="auto">
            <a:xfrm>
              <a:off x="2699" y="1737"/>
              <a:ext cx="406" cy="25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Times New Roman" pitchFamily="18" charset="0"/>
                  <a:ea typeface="黑体" pitchFamily="2" charset="-122"/>
                </a:rPr>
                <a:t>报文</a:t>
              </a:r>
            </a:p>
          </p:txBody>
        </p:sp>
      </p:grpSp>
      <p:sp>
        <p:nvSpPr>
          <p:cNvPr id="53264" name="Rectangle 16"/>
          <p:cNvSpPr>
            <a:spLocks noChangeArrowheads="1"/>
          </p:cNvSpPr>
          <p:nvPr/>
        </p:nvSpPr>
        <p:spPr bwMode="auto">
          <a:xfrm>
            <a:off x="1520296" y="2891118"/>
            <a:ext cx="624285" cy="431800"/>
          </a:xfrm>
          <a:prstGeom prst="rect">
            <a:avLst/>
          </a:prstGeom>
          <a:solidFill>
            <a:schemeClr val="accent2"/>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首部</a:t>
            </a:r>
          </a:p>
        </p:txBody>
      </p:sp>
      <p:sp>
        <p:nvSpPr>
          <p:cNvPr id="53267" name="Rectangle 19"/>
          <p:cNvSpPr>
            <a:spLocks noChangeArrowheads="1"/>
          </p:cNvSpPr>
          <p:nvPr/>
        </p:nvSpPr>
        <p:spPr bwMode="auto">
          <a:xfrm>
            <a:off x="3393149" y="3741315"/>
            <a:ext cx="624284" cy="431800"/>
          </a:xfrm>
          <a:prstGeom prst="rect">
            <a:avLst/>
          </a:prstGeom>
          <a:solidFill>
            <a:schemeClr val="accent2"/>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首部</a:t>
            </a:r>
          </a:p>
        </p:txBody>
      </p:sp>
      <p:sp>
        <p:nvSpPr>
          <p:cNvPr id="53268" name="Rectangle 20"/>
          <p:cNvSpPr>
            <a:spLocks noChangeArrowheads="1"/>
          </p:cNvSpPr>
          <p:nvPr/>
        </p:nvSpPr>
        <p:spPr bwMode="auto">
          <a:xfrm>
            <a:off x="5264283" y="4605618"/>
            <a:ext cx="624284" cy="431800"/>
          </a:xfrm>
          <a:prstGeom prst="rect">
            <a:avLst/>
          </a:prstGeom>
          <a:solidFill>
            <a:schemeClr val="accent2"/>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首部</a:t>
            </a:r>
          </a:p>
        </p:txBody>
      </p:sp>
      <p:grpSp>
        <p:nvGrpSpPr>
          <p:cNvPr id="53273" name="Group 25"/>
          <p:cNvGrpSpPr>
            <a:grpSpLocks/>
          </p:cNvGrpSpPr>
          <p:nvPr/>
        </p:nvGrpSpPr>
        <p:grpSpPr bwMode="auto">
          <a:xfrm>
            <a:off x="1522016" y="2314153"/>
            <a:ext cx="2495417" cy="488950"/>
            <a:chOff x="1973" y="2532"/>
            <a:chExt cx="1451" cy="308"/>
          </a:xfrm>
        </p:grpSpPr>
        <p:sp>
          <p:nvSpPr>
            <p:cNvPr id="53269" name="AutoShape 21"/>
            <p:cNvSpPr>
              <a:spLocks/>
            </p:cNvSpPr>
            <p:nvPr/>
          </p:nvSpPr>
          <p:spPr bwMode="auto">
            <a:xfrm rot="5400000">
              <a:off x="2654" y="2069"/>
              <a:ext cx="90" cy="1451"/>
            </a:xfrm>
            <a:prstGeom prst="leftBrace">
              <a:avLst>
                <a:gd name="adj1" fmla="val 134352"/>
                <a:gd name="adj2" fmla="val 50000"/>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53272" name="Text Box 24"/>
            <p:cNvSpPr txBox="1">
              <a:spLocks noChangeArrowheads="1"/>
            </p:cNvSpPr>
            <p:nvPr/>
          </p:nvSpPr>
          <p:spPr bwMode="auto">
            <a:xfrm>
              <a:off x="2489" y="2532"/>
              <a:ext cx="509"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99"/>
                  </a:solidFill>
                  <a:latin typeface="Tahoma" pitchFamily="34" charset="0"/>
                  <a:ea typeface="黑体" pitchFamily="2" charset="-122"/>
                </a:rPr>
                <a:t>分组</a:t>
              </a:r>
              <a:r>
                <a:rPr lang="zh-CN" altLang="en-US" sz="1000" b="1">
                  <a:solidFill>
                    <a:srgbClr val="000099"/>
                  </a:solidFill>
                  <a:ea typeface="黑体" pitchFamily="2" charset="-122"/>
                </a:rPr>
                <a:t> </a:t>
              </a:r>
              <a:r>
                <a:rPr lang="en-US" altLang="zh-CN" sz="2000" b="1">
                  <a:solidFill>
                    <a:srgbClr val="000099"/>
                  </a:solidFill>
                  <a:ea typeface="黑体" pitchFamily="2" charset="-122"/>
                </a:rPr>
                <a:t>1</a:t>
              </a:r>
            </a:p>
          </p:txBody>
        </p:sp>
      </p:grpSp>
      <p:grpSp>
        <p:nvGrpSpPr>
          <p:cNvPr id="53274" name="Group 26"/>
          <p:cNvGrpSpPr>
            <a:grpSpLocks/>
          </p:cNvGrpSpPr>
          <p:nvPr/>
        </p:nvGrpSpPr>
        <p:grpSpPr bwMode="auto">
          <a:xfrm>
            <a:off x="3393150" y="3179340"/>
            <a:ext cx="2495417" cy="488950"/>
            <a:chOff x="1973" y="2532"/>
            <a:chExt cx="1451" cy="308"/>
          </a:xfrm>
        </p:grpSpPr>
        <p:sp>
          <p:nvSpPr>
            <p:cNvPr id="53275" name="AutoShape 27"/>
            <p:cNvSpPr>
              <a:spLocks/>
            </p:cNvSpPr>
            <p:nvPr/>
          </p:nvSpPr>
          <p:spPr bwMode="auto">
            <a:xfrm rot="5400000">
              <a:off x="2654" y="2069"/>
              <a:ext cx="90" cy="1451"/>
            </a:xfrm>
            <a:prstGeom prst="leftBrace">
              <a:avLst>
                <a:gd name="adj1" fmla="val 134352"/>
                <a:gd name="adj2" fmla="val 50000"/>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53276" name="Text Box 28"/>
            <p:cNvSpPr txBox="1">
              <a:spLocks noChangeArrowheads="1"/>
            </p:cNvSpPr>
            <p:nvPr/>
          </p:nvSpPr>
          <p:spPr bwMode="auto">
            <a:xfrm>
              <a:off x="2489" y="2532"/>
              <a:ext cx="509"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99"/>
                  </a:solidFill>
                  <a:latin typeface="Tahoma" pitchFamily="34" charset="0"/>
                  <a:ea typeface="黑体" pitchFamily="2" charset="-122"/>
                </a:rPr>
                <a:t>分组</a:t>
              </a:r>
              <a:r>
                <a:rPr lang="zh-CN" altLang="en-US" sz="1000" b="1">
                  <a:solidFill>
                    <a:srgbClr val="000099"/>
                  </a:solidFill>
                  <a:ea typeface="黑体" pitchFamily="2" charset="-122"/>
                </a:rPr>
                <a:t> </a:t>
              </a:r>
              <a:r>
                <a:rPr lang="en-US" altLang="zh-CN" sz="2000" b="1">
                  <a:solidFill>
                    <a:srgbClr val="000099"/>
                  </a:solidFill>
                  <a:ea typeface="黑体" pitchFamily="2" charset="-122"/>
                </a:rPr>
                <a:t>2</a:t>
              </a:r>
            </a:p>
          </p:txBody>
        </p:sp>
      </p:grpSp>
      <p:grpSp>
        <p:nvGrpSpPr>
          <p:cNvPr id="53277" name="Group 29"/>
          <p:cNvGrpSpPr>
            <a:grpSpLocks/>
          </p:cNvGrpSpPr>
          <p:nvPr/>
        </p:nvGrpSpPr>
        <p:grpSpPr bwMode="auto">
          <a:xfrm>
            <a:off x="5264283" y="4042940"/>
            <a:ext cx="2495417" cy="488950"/>
            <a:chOff x="1973" y="2532"/>
            <a:chExt cx="1451" cy="308"/>
          </a:xfrm>
        </p:grpSpPr>
        <p:sp>
          <p:nvSpPr>
            <p:cNvPr id="53278" name="AutoShape 30"/>
            <p:cNvSpPr>
              <a:spLocks/>
            </p:cNvSpPr>
            <p:nvPr/>
          </p:nvSpPr>
          <p:spPr bwMode="auto">
            <a:xfrm rot="5400000">
              <a:off x="2654" y="2069"/>
              <a:ext cx="90" cy="1451"/>
            </a:xfrm>
            <a:prstGeom prst="leftBrace">
              <a:avLst>
                <a:gd name="adj1" fmla="val 134352"/>
                <a:gd name="adj2" fmla="val 50000"/>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53279" name="Text Box 31"/>
            <p:cNvSpPr txBox="1">
              <a:spLocks noChangeArrowheads="1"/>
            </p:cNvSpPr>
            <p:nvPr/>
          </p:nvSpPr>
          <p:spPr bwMode="auto">
            <a:xfrm>
              <a:off x="2489" y="2532"/>
              <a:ext cx="509"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99"/>
                  </a:solidFill>
                  <a:latin typeface="Tahoma" pitchFamily="34" charset="0"/>
                  <a:ea typeface="黑体" pitchFamily="2" charset="-122"/>
                </a:rPr>
                <a:t>分组</a:t>
              </a:r>
              <a:r>
                <a:rPr lang="zh-CN" altLang="en-US" sz="1000" b="1">
                  <a:solidFill>
                    <a:srgbClr val="000099"/>
                  </a:solidFill>
                  <a:ea typeface="黑体" pitchFamily="2" charset="-122"/>
                </a:rPr>
                <a:t> </a:t>
              </a:r>
              <a:r>
                <a:rPr lang="en-US" altLang="zh-CN" sz="2000" b="1">
                  <a:solidFill>
                    <a:srgbClr val="000099"/>
                  </a:solidFill>
                  <a:ea typeface="黑体" pitchFamily="2" charset="-122"/>
                </a:rPr>
                <a:t>3</a:t>
              </a:r>
            </a:p>
          </p:txBody>
        </p:sp>
      </p:grpSp>
      <p:sp>
        <p:nvSpPr>
          <p:cNvPr id="53281" name="Text Box 33"/>
          <p:cNvSpPr txBox="1">
            <a:spLocks noChangeArrowheads="1"/>
          </p:cNvSpPr>
          <p:nvPr/>
        </p:nvSpPr>
        <p:spPr bwMode="auto">
          <a:xfrm>
            <a:off x="1468542" y="5426060"/>
            <a:ext cx="485261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800" b="1" dirty="0">
                <a:solidFill>
                  <a:srgbClr val="C00000"/>
                </a:solidFill>
                <a:latin typeface="Tahoma" pitchFamily="34" charset="0"/>
                <a:ea typeface="黑体" pitchFamily="2" charset="-122"/>
              </a:rPr>
              <a:t>请注意：现在左边是</a:t>
            </a:r>
            <a:r>
              <a:rPr lang="zh-CN" altLang="en-US" sz="2800" b="1" dirty="0">
                <a:solidFill>
                  <a:srgbClr val="C00000"/>
                </a:solidFill>
                <a:latin typeface="Arial"/>
                <a:ea typeface="黑体" pitchFamily="2" charset="-122"/>
              </a:rPr>
              <a:t>“</a:t>
            </a:r>
            <a:r>
              <a:rPr lang="zh-CN" altLang="en-US" sz="2800" b="1" dirty="0">
                <a:solidFill>
                  <a:srgbClr val="C00000"/>
                </a:solidFill>
                <a:latin typeface="Tahoma" pitchFamily="34" charset="0"/>
                <a:ea typeface="黑体" pitchFamily="2" charset="-122"/>
              </a:rPr>
              <a:t>前面</a:t>
            </a:r>
            <a:r>
              <a:rPr lang="zh-CN" altLang="en-US" sz="2800" b="1" dirty="0">
                <a:solidFill>
                  <a:srgbClr val="C00000"/>
                </a:solidFill>
                <a:latin typeface="Arial"/>
                <a:ea typeface="黑体" pitchFamily="2" charset="-122"/>
              </a:rPr>
              <a:t>”</a:t>
            </a:r>
            <a:endParaRPr lang="zh-CN" altLang="en-US" sz="2800" b="1" dirty="0">
              <a:solidFill>
                <a:srgbClr val="C00000"/>
              </a:solidFill>
              <a:latin typeface="Tahoma" pitchFamily="34" charset="0"/>
              <a:ea typeface="黑体" pitchFamily="2" charset="-122"/>
            </a:endParaRPr>
          </a:p>
        </p:txBody>
      </p:sp>
      <p:cxnSp>
        <p:nvCxnSpPr>
          <p:cNvPr id="25" name="直接连接符 24"/>
          <p:cNvCxnSpPr/>
          <p:nvPr/>
        </p:nvCxnSpPr>
        <p:spPr bwMode="auto">
          <a:xfrm>
            <a:off x="2146301" y="1772816"/>
            <a:ext cx="0" cy="40011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6" name="直接连接符 25"/>
          <p:cNvCxnSpPr/>
          <p:nvPr/>
        </p:nvCxnSpPr>
        <p:spPr bwMode="auto">
          <a:xfrm>
            <a:off x="7746322" y="1772816"/>
            <a:ext cx="0" cy="40011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xmlns="" val="35239531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53263"/>
                                        </p:tgtEl>
                                        <p:attrNameLst>
                                          <p:attrName>style.visibility</p:attrName>
                                        </p:attrNameLst>
                                      </p:cBhvr>
                                      <p:to>
                                        <p:strVal val="hidden"/>
                                      </p:to>
                                    </p:set>
                                  </p:childTnLst>
                                </p:cTn>
                              </p:par>
                            </p:childTnLst>
                          </p:cTn>
                        </p:par>
                        <p:par>
                          <p:cTn id="7" fill="hold" nodeType="afterGroup">
                            <p:stCondLst>
                              <p:cond delay="0"/>
                            </p:stCondLst>
                            <p:childTnLst>
                              <p:par>
                                <p:cTn id="8" presetID="42" presetClass="path" presetSubtype="0" accel="50000" decel="50000" fill="hold" grpId="0" nodeType="afterEffect">
                                  <p:stCondLst>
                                    <p:cond delay="0"/>
                                  </p:stCondLst>
                                  <p:childTnLst>
                                    <p:animMotion origin="layout" path="M 2.5E-6 0.0 L 2.5E-6 0.09653 " pathEditMode="relative" rAng="0" ptsTypes="AA">
                                      <p:cBhvr>
                                        <p:cTn id="9" dur="1000" fill="hold"/>
                                        <p:tgtEl>
                                          <p:spTgt spid="53260"/>
                                        </p:tgtEl>
                                        <p:attrNameLst>
                                          <p:attrName>ppt_x</p:attrName>
                                          <p:attrName>ppt_y</p:attrName>
                                        </p:attrNameLst>
                                      </p:cBhvr>
                                      <p:rCtr x="0" y="4815"/>
                                    </p:animMotion>
                                  </p:childTnLst>
                                </p:cTn>
                              </p:par>
                            </p:childTnLst>
                          </p:cTn>
                        </p:par>
                        <p:par>
                          <p:cTn id="10" fill="hold" nodeType="afterGroup">
                            <p:stCondLst>
                              <p:cond delay="1000"/>
                            </p:stCondLst>
                            <p:childTnLst>
                              <p:par>
                                <p:cTn id="11" presetID="1" presetClass="entr" presetSubtype="0" fill="hold" grpId="0" nodeType="afterEffect">
                                  <p:stCondLst>
                                    <p:cond delay="500"/>
                                  </p:stCondLst>
                                  <p:childTnLst>
                                    <p:set>
                                      <p:cBhvr>
                                        <p:cTn id="12" dur="1" fill="hold">
                                          <p:stCondLst>
                                            <p:cond delay="0"/>
                                          </p:stCondLst>
                                        </p:cTn>
                                        <p:tgtEl>
                                          <p:spTgt spid="53264"/>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nodeType="afterEffect">
                                  <p:stCondLst>
                                    <p:cond delay="500"/>
                                  </p:stCondLst>
                                  <p:childTnLst>
                                    <p:set>
                                      <p:cBhvr>
                                        <p:cTn id="15" dur="1" fill="hold">
                                          <p:stCondLst>
                                            <p:cond delay="0"/>
                                          </p:stCondLst>
                                        </p:cTn>
                                        <p:tgtEl>
                                          <p:spTgt spid="53273"/>
                                        </p:tgtEl>
                                        <p:attrNameLst>
                                          <p:attrName>style.visibility</p:attrName>
                                        </p:attrNameLst>
                                      </p:cBhvr>
                                      <p:to>
                                        <p:strVal val="visible"/>
                                      </p:to>
                                    </p:set>
                                  </p:childTnLst>
                                </p:cTn>
                              </p:par>
                            </p:childTnLst>
                          </p:cTn>
                        </p:par>
                        <p:par>
                          <p:cTn id="16" fill="hold" nodeType="afterGroup">
                            <p:stCondLst>
                              <p:cond delay="2000"/>
                            </p:stCondLst>
                            <p:childTnLst>
                              <p:par>
                                <p:cTn id="17" presetID="42" presetClass="path" presetSubtype="0" accel="50000" decel="50000" fill="hold" grpId="0" nodeType="afterEffect">
                                  <p:stCondLst>
                                    <p:cond delay="500"/>
                                  </p:stCondLst>
                                  <p:childTnLst>
                                    <p:animMotion origin="layout" path="M 0.0 -1.96532E-6 L 0.0 0.22035 " pathEditMode="relative" rAng="0" ptsTypes="AA">
                                      <p:cBhvr>
                                        <p:cTn id="18" dur="1000" fill="hold"/>
                                        <p:tgtEl>
                                          <p:spTgt spid="53261"/>
                                        </p:tgtEl>
                                        <p:attrNameLst>
                                          <p:attrName>ppt_x</p:attrName>
                                          <p:attrName>ppt_y</p:attrName>
                                        </p:attrNameLst>
                                      </p:cBhvr>
                                      <p:rCtr x="0" y="11006"/>
                                    </p:animMotion>
                                  </p:childTnLst>
                                </p:cTn>
                              </p:par>
                            </p:childTnLst>
                          </p:cTn>
                        </p:par>
                        <p:par>
                          <p:cTn id="19" fill="hold" nodeType="afterGroup">
                            <p:stCondLst>
                              <p:cond delay="3500"/>
                            </p:stCondLst>
                            <p:childTnLst>
                              <p:par>
                                <p:cTn id="20" presetID="1" presetClass="entr" presetSubtype="0" fill="hold" grpId="0" nodeType="afterEffect">
                                  <p:stCondLst>
                                    <p:cond delay="500"/>
                                  </p:stCondLst>
                                  <p:childTnLst>
                                    <p:set>
                                      <p:cBhvr>
                                        <p:cTn id="21" dur="1" fill="hold">
                                          <p:stCondLst>
                                            <p:cond delay="0"/>
                                          </p:stCondLst>
                                        </p:cTn>
                                        <p:tgtEl>
                                          <p:spTgt spid="53267"/>
                                        </p:tgtEl>
                                        <p:attrNameLst>
                                          <p:attrName>style.visibility</p:attrName>
                                        </p:attrNameLst>
                                      </p:cBhvr>
                                      <p:to>
                                        <p:strVal val="visible"/>
                                      </p:to>
                                    </p:set>
                                  </p:childTnLst>
                                </p:cTn>
                              </p:par>
                            </p:childTnLst>
                          </p:cTn>
                        </p:par>
                        <p:par>
                          <p:cTn id="22" fill="hold" nodeType="afterGroup">
                            <p:stCondLst>
                              <p:cond delay="4000"/>
                            </p:stCondLst>
                            <p:childTnLst>
                              <p:par>
                                <p:cTn id="23" presetID="1" presetClass="entr" presetSubtype="0" fill="hold" nodeType="afterEffect">
                                  <p:stCondLst>
                                    <p:cond delay="500"/>
                                  </p:stCondLst>
                                  <p:childTnLst>
                                    <p:set>
                                      <p:cBhvr>
                                        <p:cTn id="24" dur="1" fill="hold">
                                          <p:stCondLst>
                                            <p:cond delay="0"/>
                                          </p:stCondLst>
                                        </p:cTn>
                                        <p:tgtEl>
                                          <p:spTgt spid="53274"/>
                                        </p:tgtEl>
                                        <p:attrNameLst>
                                          <p:attrName>style.visibility</p:attrName>
                                        </p:attrNameLst>
                                      </p:cBhvr>
                                      <p:to>
                                        <p:strVal val="visible"/>
                                      </p:to>
                                    </p:set>
                                  </p:childTnLst>
                                </p:cTn>
                              </p:par>
                            </p:childTnLst>
                          </p:cTn>
                        </p:par>
                        <p:par>
                          <p:cTn id="25" fill="hold" nodeType="afterGroup">
                            <p:stCondLst>
                              <p:cond delay="4500"/>
                            </p:stCondLst>
                            <p:childTnLst>
                              <p:par>
                                <p:cTn id="26" presetID="42" presetClass="path" presetSubtype="0" accel="50000" decel="50000" fill="hold" grpId="0" nodeType="afterEffect">
                                  <p:stCondLst>
                                    <p:cond delay="500"/>
                                  </p:stCondLst>
                                  <p:childTnLst>
                                    <p:animMotion origin="layout" path="M -2.5E-6 -1.96532E-6 L -2.5E-6 0.34613 " pathEditMode="relative" rAng="0" ptsTypes="AA">
                                      <p:cBhvr>
                                        <p:cTn id="27" dur="1000" fill="hold"/>
                                        <p:tgtEl>
                                          <p:spTgt spid="53262"/>
                                        </p:tgtEl>
                                        <p:attrNameLst>
                                          <p:attrName>ppt_x</p:attrName>
                                          <p:attrName>ppt_y</p:attrName>
                                        </p:attrNameLst>
                                      </p:cBhvr>
                                      <p:rCtr x="0" y="17295"/>
                                    </p:animMotion>
                                  </p:childTnLst>
                                </p:cTn>
                              </p:par>
                            </p:childTnLst>
                          </p:cTn>
                        </p:par>
                        <p:par>
                          <p:cTn id="28" fill="hold" nodeType="afterGroup">
                            <p:stCondLst>
                              <p:cond delay="6000"/>
                            </p:stCondLst>
                            <p:childTnLst>
                              <p:par>
                                <p:cTn id="29" presetID="1" presetClass="entr" presetSubtype="0" fill="hold" grpId="0" nodeType="afterEffect">
                                  <p:stCondLst>
                                    <p:cond delay="500"/>
                                  </p:stCondLst>
                                  <p:childTnLst>
                                    <p:set>
                                      <p:cBhvr>
                                        <p:cTn id="30" dur="1" fill="hold">
                                          <p:stCondLst>
                                            <p:cond delay="0"/>
                                          </p:stCondLst>
                                        </p:cTn>
                                        <p:tgtEl>
                                          <p:spTgt spid="53268"/>
                                        </p:tgtEl>
                                        <p:attrNameLst>
                                          <p:attrName>style.visibility</p:attrName>
                                        </p:attrNameLst>
                                      </p:cBhvr>
                                      <p:to>
                                        <p:strVal val="visible"/>
                                      </p:to>
                                    </p:set>
                                  </p:childTnLst>
                                </p:cTn>
                              </p:par>
                            </p:childTnLst>
                          </p:cTn>
                        </p:par>
                        <p:par>
                          <p:cTn id="31" fill="hold" nodeType="afterGroup">
                            <p:stCondLst>
                              <p:cond delay="6500"/>
                            </p:stCondLst>
                            <p:childTnLst>
                              <p:par>
                                <p:cTn id="32" presetID="1" presetClass="entr" presetSubtype="0" fill="hold" nodeType="afterEffect">
                                  <p:stCondLst>
                                    <p:cond delay="500"/>
                                  </p:stCondLst>
                                  <p:childTnLst>
                                    <p:set>
                                      <p:cBhvr>
                                        <p:cTn id="33" dur="1" fill="hold">
                                          <p:stCondLst>
                                            <p:cond delay="0"/>
                                          </p:stCondLst>
                                        </p:cTn>
                                        <p:tgtEl>
                                          <p:spTgt spid="53277"/>
                                        </p:tgtEl>
                                        <p:attrNameLst>
                                          <p:attrName>style.visibility</p:attrName>
                                        </p:attrNameLst>
                                      </p:cBhvr>
                                      <p:to>
                                        <p:strVal val="visible"/>
                                      </p:to>
                                    </p:set>
                                  </p:childTnLst>
                                </p:cTn>
                              </p:par>
                            </p:childTnLst>
                          </p:cTn>
                        </p:par>
                        <p:par>
                          <p:cTn id="34" fill="hold" nodeType="afterGroup">
                            <p:stCondLst>
                              <p:cond delay="7000"/>
                            </p:stCondLst>
                            <p:childTnLst>
                              <p:par>
                                <p:cTn id="35" presetID="1" presetClass="entr" presetSubtype="0" fill="hold" grpId="0" nodeType="afterEffect">
                                  <p:stCondLst>
                                    <p:cond delay="0"/>
                                  </p:stCondLst>
                                  <p:childTnLst>
                                    <p:set>
                                      <p:cBhvr>
                                        <p:cTn id="36" dur="1" fill="hold">
                                          <p:stCondLst>
                                            <p:cond delay="0"/>
                                          </p:stCondLst>
                                        </p:cTn>
                                        <p:tgtEl>
                                          <p:spTgt spid="53281"/>
                                        </p:tgtEl>
                                        <p:attrNameLst>
                                          <p:attrName>style.visibility</p:attrName>
                                        </p:attrNameLst>
                                      </p:cBhvr>
                                      <p:to>
                                        <p:strVal val="visible"/>
                                      </p:to>
                                    </p:set>
                                  </p:childTnLst>
                                </p:cTn>
                              </p:par>
                            </p:childTnLst>
                          </p:cTn>
                        </p:par>
                        <p:par>
                          <p:cTn id="37" fill="hold" nodeType="afterGroup">
                            <p:stCondLst>
                              <p:cond delay="7000"/>
                            </p:stCondLst>
                            <p:childTnLst>
                              <p:par>
                                <p:cTn id="38" presetID="35" presetClass="emph" presetSubtype="0" repeatCount="3000" fill="hold" grpId="1" nodeType="afterEffect">
                                  <p:stCondLst>
                                    <p:cond delay="0"/>
                                  </p:stCondLst>
                                  <p:childTnLst>
                                    <p:anim calcmode="discrete" valueType="str">
                                      <p:cBhvr>
                                        <p:cTn id="39" dur="1000" fill="hold"/>
                                        <p:tgtEl>
                                          <p:spTgt spid="5328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60" grpId="0" animBg="1"/>
      <p:bldP spid="53261" grpId="0" animBg="1"/>
      <p:bldP spid="53262" grpId="0" animBg="1"/>
      <p:bldP spid="53264" grpId="0" animBg="1"/>
      <p:bldP spid="53267" grpId="0" animBg="1"/>
      <p:bldP spid="53268" grpId="0" animBg="1"/>
      <p:bldP spid="53281" grpId="0"/>
      <p:bldP spid="53281" grpId="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2" name="Rectangle 8"/>
          <p:cNvSpPr>
            <a:spLocks noGrp="1" noChangeArrowheads="1"/>
          </p:cNvSpPr>
          <p:nvPr>
            <p:ph type="title"/>
          </p:nvPr>
        </p:nvSpPr>
        <p:spPr/>
        <p:txBody>
          <a:bodyPr/>
          <a:lstStyle/>
          <a:p>
            <a:pPr algn="ctr"/>
            <a:r>
              <a:rPr lang="zh-CN" altLang="en-US"/>
              <a:t>分组交换的传输单元</a:t>
            </a:r>
          </a:p>
        </p:txBody>
      </p:sp>
      <p:sp>
        <p:nvSpPr>
          <p:cNvPr id="57353" name="Rectangle 9"/>
          <p:cNvSpPr>
            <a:spLocks noGrp="1" noChangeArrowheads="1"/>
          </p:cNvSpPr>
          <p:nvPr>
            <p:ph idx="1"/>
          </p:nvPr>
        </p:nvSpPr>
        <p:spPr/>
        <p:txBody>
          <a:bodyPr/>
          <a:lstStyle/>
          <a:p>
            <a:pPr>
              <a:spcBef>
                <a:spcPct val="10000"/>
              </a:spcBef>
            </a:pPr>
            <a:r>
              <a:rPr lang="zh-CN" altLang="en-US" dirty="0"/>
              <a:t>分组交换网以“</a:t>
            </a:r>
            <a:r>
              <a:rPr lang="zh-CN" altLang="en-US" dirty="0">
                <a:solidFill>
                  <a:srgbClr val="FF0000"/>
                </a:solidFill>
              </a:rPr>
              <a:t>分组</a:t>
            </a:r>
            <a:r>
              <a:rPr lang="zh-CN" altLang="en-US" dirty="0"/>
              <a:t>”作为数据传输单元。</a:t>
            </a:r>
          </a:p>
          <a:p>
            <a:pPr>
              <a:spcBef>
                <a:spcPct val="10000"/>
              </a:spcBef>
            </a:pPr>
            <a:r>
              <a:rPr lang="zh-CN" altLang="en-US" dirty="0">
                <a:solidFill>
                  <a:srgbClr val="FF0000"/>
                </a:solidFill>
              </a:rPr>
              <a:t>依次</a:t>
            </a:r>
            <a:r>
              <a:rPr lang="zh-CN" altLang="en-US" dirty="0"/>
              <a:t>把各分组发送到接收端（假定接收端在左边）。</a:t>
            </a:r>
          </a:p>
        </p:txBody>
      </p:sp>
      <p:grpSp>
        <p:nvGrpSpPr>
          <p:cNvPr id="57366" name="Group 22"/>
          <p:cNvGrpSpPr>
            <a:grpSpLocks/>
          </p:cNvGrpSpPr>
          <p:nvPr/>
        </p:nvGrpSpPr>
        <p:grpSpPr bwMode="auto">
          <a:xfrm>
            <a:off x="1803061" y="2924944"/>
            <a:ext cx="2497138" cy="993775"/>
            <a:chOff x="884" y="2078"/>
            <a:chExt cx="1452" cy="626"/>
          </a:xfrm>
        </p:grpSpPr>
        <p:sp>
          <p:nvSpPr>
            <p:cNvPr id="57346" name="Rectangle 2"/>
            <p:cNvSpPr>
              <a:spLocks noChangeArrowheads="1"/>
            </p:cNvSpPr>
            <p:nvPr/>
          </p:nvSpPr>
          <p:spPr bwMode="auto">
            <a:xfrm>
              <a:off x="1247" y="2432"/>
              <a:ext cx="1088" cy="272"/>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数     据</a:t>
              </a:r>
            </a:p>
          </p:txBody>
        </p:sp>
        <p:sp>
          <p:nvSpPr>
            <p:cNvPr id="57354" name="Rectangle 10"/>
            <p:cNvSpPr>
              <a:spLocks noChangeArrowheads="1"/>
            </p:cNvSpPr>
            <p:nvPr/>
          </p:nvSpPr>
          <p:spPr bwMode="auto">
            <a:xfrm>
              <a:off x="884" y="2432"/>
              <a:ext cx="363" cy="272"/>
            </a:xfrm>
            <a:prstGeom prst="rect">
              <a:avLst/>
            </a:prstGeom>
            <a:solidFill>
              <a:schemeClr val="accent2"/>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首部</a:t>
              </a:r>
            </a:p>
          </p:txBody>
        </p:sp>
        <p:grpSp>
          <p:nvGrpSpPr>
            <p:cNvPr id="57357" name="Group 13"/>
            <p:cNvGrpSpPr>
              <a:grpSpLocks/>
            </p:cNvGrpSpPr>
            <p:nvPr/>
          </p:nvGrpSpPr>
          <p:grpSpPr bwMode="auto">
            <a:xfrm>
              <a:off x="885" y="2078"/>
              <a:ext cx="1451" cy="308"/>
              <a:chOff x="1973" y="2532"/>
              <a:chExt cx="1451" cy="308"/>
            </a:xfrm>
          </p:grpSpPr>
          <p:sp>
            <p:nvSpPr>
              <p:cNvPr id="57358" name="AutoShape 14"/>
              <p:cNvSpPr>
                <a:spLocks/>
              </p:cNvSpPr>
              <p:nvPr/>
            </p:nvSpPr>
            <p:spPr bwMode="auto">
              <a:xfrm rot="5400000">
                <a:off x="2654" y="2069"/>
                <a:ext cx="90" cy="1451"/>
              </a:xfrm>
              <a:prstGeom prst="leftBrace">
                <a:avLst>
                  <a:gd name="adj1" fmla="val 134352"/>
                  <a:gd name="adj2" fmla="val 50000"/>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57359" name="Text Box 15"/>
              <p:cNvSpPr txBox="1">
                <a:spLocks noChangeArrowheads="1"/>
              </p:cNvSpPr>
              <p:nvPr/>
            </p:nvSpPr>
            <p:spPr bwMode="auto">
              <a:xfrm>
                <a:off x="2489" y="2532"/>
                <a:ext cx="521"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99"/>
                    </a:solidFill>
                    <a:latin typeface="Tahoma" pitchFamily="34" charset="0"/>
                    <a:ea typeface="黑体" pitchFamily="2" charset="-122"/>
                  </a:rPr>
                  <a:t>分组</a:t>
                </a:r>
                <a:r>
                  <a:rPr lang="zh-CN" altLang="en-US" sz="1400" b="1">
                    <a:solidFill>
                      <a:srgbClr val="000099"/>
                    </a:solidFill>
                    <a:latin typeface="Tahoma" pitchFamily="34" charset="0"/>
                    <a:ea typeface="黑体" pitchFamily="2" charset="-122"/>
                  </a:rPr>
                  <a:t> </a:t>
                </a:r>
                <a:r>
                  <a:rPr lang="en-US" altLang="zh-CN" sz="2000" b="1">
                    <a:solidFill>
                      <a:srgbClr val="000099"/>
                    </a:solidFill>
                    <a:ea typeface="黑体" pitchFamily="2" charset="-122"/>
                  </a:rPr>
                  <a:t>1</a:t>
                </a:r>
              </a:p>
            </p:txBody>
          </p:sp>
        </p:grpSp>
      </p:grpSp>
      <p:grpSp>
        <p:nvGrpSpPr>
          <p:cNvPr id="57367" name="Group 23"/>
          <p:cNvGrpSpPr>
            <a:grpSpLocks/>
          </p:cNvGrpSpPr>
          <p:nvPr/>
        </p:nvGrpSpPr>
        <p:grpSpPr bwMode="auto">
          <a:xfrm>
            <a:off x="3675915" y="3790131"/>
            <a:ext cx="2495417" cy="993775"/>
            <a:chOff x="1973" y="2623"/>
            <a:chExt cx="1451" cy="626"/>
          </a:xfrm>
        </p:grpSpPr>
        <p:sp>
          <p:nvSpPr>
            <p:cNvPr id="57347" name="Rectangle 3"/>
            <p:cNvSpPr>
              <a:spLocks noChangeArrowheads="1"/>
            </p:cNvSpPr>
            <p:nvPr/>
          </p:nvSpPr>
          <p:spPr bwMode="auto">
            <a:xfrm>
              <a:off x="2336" y="2977"/>
              <a:ext cx="1088" cy="272"/>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数     据</a:t>
              </a:r>
            </a:p>
          </p:txBody>
        </p:sp>
        <p:sp>
          <p:nvSpPr>
            <p:cNvPr id="57355" name="Rectangle 11"/>
            <p:cNvSpPr>
              <a:spLocks noChangeArrowheads="1"/>
            </p:cNvSpPr>
            <p:nvPr/>
          </p:nvSpPr>
          <p:spPr bwMode="auto">
            <a:xfrm>
              <a:off x="1973" y="2977"/>
              <a:ext cx="363" cy="272"/>
            </a:xfrm>
            <a:prstGeom prst="rect">
              <a:avLst/>
            </a:prstGeom>
            <a:solidFill>
              <a:schemeClr val="accent2"/>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首部</a:t>
              </a:r>
            </a:p>
          </p:txBody>
        </p:sp>
        <p:grpSp>
          <p:nvGrpSpPr>
            <p:cNvPr id="57360" name="Group 16"/>
            <p:cNvGrpSpPr>
              <a:grpSpLocks/>
            </p:cNvGrpSpPr>
            <p:nvPr/>
          </p:nvGrpSpPr>
          <p:grpSpPr bwMode="auto">
            <a:xfrm>
              <a:off x="1973" y="2623"/>
              <a:ext cx="1451" cy="308"/>
              <a:chOff x="1973" y="2532"/>
              <a:chExt cx="1451" cy="308"/>
            </a:xfrm>
          </p:grpSpPr>
          <p:sp>
            <p:nvSpPr>
              <p:cNvPr id="57361" name="AutoShape 17"/>
              <p:cNvSpPr>
                <a:spLocks/>
              </p:cNvSpPr>
              <p:nvPr/>
            </p:nvSpPr>
            <p:spPr bwMode="auto">
              <a:xfrm rot="5400000">
                <a:off x="2654" y="2069"/>
                <a:ext cx="90" cy="1451"/>
              </a:xfrm>
              <a:prstGeom prst="leftBrace">
                <a:avLst>
                  <a:gd name="adj1" fmla="val 134352"/>
                  <a:gd name="adj2" fmla="val 50000"/>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57362" name="Text Box 18"/>
              <p:cNvSpPr txBox="1">
                <a:spLocks noChangeArrowheads="1"/>
              </p:cNvSpPr>
              <p:nvPr/>
            </p:nvSpPr>
            <p:spPr bwMode="auto">
              <a:xfrm>
                <a:off x="2489" y="2532"/>
                <a:ext cx="509"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99"/>
                    </a:solidFill>
                    <a:latin typeface="Tahoma" pitchFamily="34" charset="0"/>
                    <a:ea typeface="黑体" pitchFamily="2" charset="-122"/>
                  </a:rPr>
                  <a:t>分组</a:t>
                </a:r>
                <a:r>
                  <a:rPr lang="zh-CN" altLang="en-US" sz="1000" b="1">
                    <a:solidFill>
                      <a:srgbClr val="000099"/>
                    </a:solidFill>
                    <a:ea typeface="黑体" pitchFamily="2" charset="-122"/>
                  </a:rPr>
                  <a:t> </a:t>
                </a:r>
                <a:r>
                  <a:rPr lang="en-US" altLang="zh-CN" sz="2000" b="1">
                    <a:solidFill>
                      <a:srgbClr val="000099"/>
                    </a:solidFill>
                    <a:ea typeface="黑体" pitchFamily="2" charset="-122"/>
                  </a:rPr>
                  <a:t>2</a:t>
                </a:r>
              </a:p>
            </p:txBody>
          </p:sp>
        </p:grpSp>
      </p:grpSp>
      <p:grpSp>
        <p:nvGrpSpPr>
          <p:cNvPr id="57368" name="Group 24"/>
          <p:cNvGrpSpPr>
            <a:grpSpLocks/>
          </p:cNvGrpSpPr>
          <p:nvPr/>
        </p:nvGrpSpPr>
        <p:grpSpPr bwMode="auto">
          <a:xfrm>
            <a:off x="5547048" y="4653731"/>
            <a:ext cx="2502296" cy="981075"/>
            <a:chOff x="3061" y="3167"/>
            <a:chExt cx="1455" cy="618"/>
          </a:xfrm>
        </p:grpSpPr>
        <p:sp>
          <p:nvSpPr>
            <p:cNvPr id="57348" name="Rectangle 4"/>
            <p:cNvSpPr>
              <a:spLocks noChangeArrowheads="1"/>
            </p:cNvSpPr>
            <p:nvPr/>
          </p:nvSpPr>
          <p:spPr bwMode="auto">
            <a:xfrm>
              <a:off x="3428" y="3513"/>
              <a:ext cx="1088" cy="272"/>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数     据</a:t>
              </a:r>
            </a:p>
          </p:txBody>
        </p:sp>
        <p:sp>
          <p:nvSpPr>
            <p:cNvPr id="57356" name="Rectangle 12"/>
            <p:cNvSpPr>
              <a:spLocks noChangeArrowheads="1"/>
            </p:cNvSpPr>
            <p:nvPr/>
          </p:nvSpPr>
          <p:spPr bwMode="auto">
            <a:xfrm>
              <a:off x="3061" y="3512"/>
              <a:ext cx="363" cy="273"/>
            </a:xfrm>
            <a:prstGeom prst="rect">
              <a:avLst/>
            </a:prstGeom>
            <a:solidFill>
              <a:schemeClr val="accent2"/>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dirty="0">
                  <a:solidFill>
                    <a:srgbClr val="000099"/>
                  </a:solidFill>
                  <a:latin typeface="Tahoma" pitchFamily="34" charset="0"/>
                  <a:ea typeface="黑体" pitchFamily="2" charset="-122"/>
                </a:rPr>
                <a:t>首部</a:t>
              </a:r>
            </a:p>
          </p:txBody>
        </p:sp>
        <p:grpSp>
          <p:nvGrpSpPr>
            <p:cNvPr id="57363" name="Group 19"/>
            <p:cNvGrpSpPr>
              <a:grpSpLocks/>
            </p:cNvGrpSpPr>
            <p:nvPr/>
          </p:nvGrpSpPr>
          <p:grpSpPr bwMode="auto">
            <a:xfrm>
              <a:off x="3061" y="3167"/>
              <a:ext cx="1451" cy="308"/>
              <a:chOff x="1973" y="2532"/>
              <a:chExt cx="1451" cy="308"/>
            </a:xfrm>
          </p:grpSpPr>
          <p:sp>
            <p:nvSpPr>
              <p:cNvPr id="57364" name="AutoShape 20"/>
              <p:cNvSpPr>
                <a:spLocks/>
              </p:cNvSpPr>
              <p:nvPr/>
            </p:nvSpPr>
            <p:spPr bwMode="auto">
              <a:xfrm rot="5400000">
                <a:off x="2654" y="2069"/>
                <a:ext cx="90" cy="1451"/>
              </a:xfrm>
              <a:prstGeom prst="leftBrace">
                <a:avLst>
                  <a:gd name="adj1" fmla="val 134352"/>
                  <a:gd name="adj2" fmla="val 50000"/>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57365" name="Text Box 21"/>
              <p:cNvSpPr txBox="1">
                <a:spLocks noChangeArrowheads="1"/>
              </p:cNvSpPr>
              <p:nvPr/>
            </p:nvSpPr>
            <p:spPr bwMode="auto">
              <a:xfrm>
                <a:off x="2489" y="2532"/>
                <a:ext cx="514"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99"/>
                    </a:solidFill>
                    <a:latin typeface="Tahoma" pitchFamily="34" charset="0"/>
                    <a:ea typeface="黑体" pitchFamily="2" charset="-122"/>
                  </a:rPr>
                  <a:t>分组</a:t>
                </a:r>
                <a:r>
                  <a:rPr lang="zh-CN" altLang="en-US" sz="1200" b="1">
                    <a:solidFill>
                      <a:srgbClr val="000099"/>
                    </a:solidFill>
                    <a:ea typeface="黑体" pitchFamily="2" charset="-122"/>
                  </a:rPr>
                  <a:t> </a:t>
                </a:r>
                <a:r>
                  <a:rPr lang="en-US" altLang="zh-CN" sz="2000" b="1">
                    <a:solidFill>
                      <a:srgbClr val="000099"/>
                    </a:solidFill>
                    <a:ea typeface="黑体" pitchFamily="2" charset="-122"/>
                  </a:rPr>
                  <a:t>3</a:t>
                </a:r>
              </a:p>
            </p:txBody>
          </p:sp>
        </p:grpSp>
      </p:grpSp>
      <p:sp>
        <p:nvSpPr>
          <p:cNvPr id="2" name="矩形 1"/>
          <p:cNvSpPr/>
          <p:nvPr/>
        </p:nvSpPr>
        <p:spPr>
          <a:xfrm>
            <a:off x="1803061" y="5805264"/>
            <a:ext cx="6534315" cy="461665"/>
          </a:xfrm>
          <a:prstGeom prst="rect">
            <a:avLst/>
          </a:prstGeom>
        </p:spPr>
        <p:txBody>
          <a:bodyPr wrap="square">
            <a:spAutoFit/>
          </a:bodyPr>
          <a:lstStyle/>
          <a:p>
            <a:pPr algn="ctr"/>
            <a:r>
              <a:rPr lang="zh-CN" altLang="zh-CN" sz="2400" b="1" dirty="0" smtClean="0">
                <a:latin typeface="+mn-lt"/>
                <a:ea typeface="黑体" pitchFamily="2" charset="-122"/>
              </a:rPr>
              <a:t>以</a:t>
            </a:r>
            <a:r>
              <a:rPr lang="zh-CN" altLang="zh-CN" sz="2400" b="1" dirty="0">
                <a:latin typeface="+mn-lt"/>
                <a:ea typeface="黑体" pitchFamily="2" charset="-122"/>
              </a:rPr>
              <a:t>分组为基本单位在网络中传送</a:t>
            </a:r>
            <a:endParaRPr lang="zh-CN" altLang="en-US" sz="2400" b="1" dirty="0">
              <a:latin typeface="+mn-lt"/>
              <a:ea typeface="黑体" pitchFamily="2" charset="-122"/>
            </a:endParaRPr>
          </a:p>
        </p:txBody>
      </p:sp>
    </p:spTree>
    <p:extLst>
      <p:ext uri="{BB962C8B-B14F-4D97-AF65-F5344CB8AC3E}">
        <p14:creationId xmlns:p14="http://schemas.microsoft.com/office/powerpoint/2010/main" xmlns="" val="25786743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7366"/>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500"/>
                                  </p:stCondLst>
                                  <p:childTnLst>
                                    <p:set>
                                      <p:cBhvr>
                                        <p:cTn id="9" dur="1" fill="hold">
                                          <p:stCondLst>
                                            <p:cond delay="0"/>
                                          </p:stCondLst>
                                        </p:cTn>
                                        <p:tgtEl>
                                          <p:spTgt spid="57367"/>
                                        </p:tgtEl>
                                        <p:attrNameLst>
                                          <p:attrName>style.visibility</p:attrName>
                                        </p:attrNameLst>
                                      </p:cBhvr>
                                      <p:to>
                                        <p:strVal val="visible"/>
                                      </p:to>
                                    </p:set>
                                  </p:childTnLst>
                                </p:cTn>
                              </p:par>
                            </p:childTnLst>
                          </p:cTn>
                        </p:par>
                        <p:par>
                          <p:cTn id="10" fill="hold" nodeType="afterGroup">
                            <p:stCondLst>
                              <p:cond delay="500"/>
                            </p:stCondLst>
                            <p:childTnLst>
                              <p:par>
                                <p:cTn id="11" presetID="1" presetClass="entr" presetSubtype="0" fill="hold" nodeType="afterEffect">
                                  <p:stCondLst>
                                    <p:cond delay="500"/>
                                  </p:stCondLst>
                                  <p:childTnLst>
                                    <p:set>
                                      <p:cBhvr>
                                        <p:cTn id="12" dur="1" fill="hold">
                                          <p:stCondLst>
                                            <p:cond delay="0"/>
                                          </p:stCondLst>
                                        </p:cTn>
                                        <p:tgtEl>
                                          <p:spTgt spid="5736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7353">
                                            <p:txEl>
                                              <p:pRg st="1" end="1"/>
                                            </p:txEl>
                                          </p:spTgt>
                                        </p:tgtEl>
                                        <p:attrNameLst>
                                          <p:attrName>style.visibility</p:attrName>
                                        </p:attrNameLst>
                                      </p:cBhvr>
                                      <p:to>
                                        <p:strVal val="visible"/>
                                      </p:to>
                                    </p:set>
                                  </p:childTnLst>
                                </p:cTn>
                              </p:par>
                            </p:childTnLst>
                          </p:cTn>
                        </p:par>
                        <p:par>
                          <p:cTn id="17" fill="hold" nodeType="afterGroup">
                            <p:stCondLst>
                              <p:cond delay="0"/>
                            </p:stCondLst>
                            <p:childTnLst>
                              <p:par>
                                <p:cTn id="18" presetID="2" presetClass="exit" presetSubtype="8" fill="hold" nodeType="afterEffect">
                                  <p:stCondLst>
                                    <p:cond delay="500"/>
                                  </p:stCondLst>
                                  <p:childTnLst>
                                    <p:anim calcmode="lin" valueType="num">
                                      <p:cBhvr additive="base">
                                        <p:cTn id="19" dur="2000"/>
                                        <p:tgtEl>
                                          <p:spTgt spid="57366"/>
                                        </p:tgtEl>
                                        <p:attrNameLst>
                                          <p:attrName>ppt_x</p:attrName>
                                        </p:attrNameLst>
                                      </p:cBhvr>
                                      <p:tavLst>
                                        <p:tav tm="0">
                                          <p:val>
                                            <p:strVal val="ppt_x"/>
                                          </p:val>
                                        </p:tav>
                                        <p:tav tm="100000">
                                          <p:val>
                                            <p:strVal val="0-ppt_w/2"/>
                                          </p:val>
                                        </p:tav>
                                      </p:tavLst>
                                    </p:anim>
                                    <p:anim calcmode="lin" valueType="num">
                                      <p:cBhvr additive="base">
                                        <p:cTn id="20" dur="2000"/>
                                        <p:tgtEl>
                                          <p:spTgt spid="57366"/>
                                        </p:tgtEl>
                                        <p:attrNameLst>
                                          <p:attrName>ppt_y</p:attrName>
                                        </p:attrNameLst>
                                      </p:cBhvr>
                                      <p:tavLst>
                                        <p:tav tm="0">
                                          <p:val>
                                            <p:strVal val="ppt_y"/>
                                          </p:val>
                                        </p:tav>
                                        <p:tav tm="100000">
                                          <p:val>
                                            <p:strVal val="ppt_y"/>
                                          </p:val>
                                        </p:tav>
                                      </p:tavLst>
                                    </p:anim>
                                    <p:set>
                                      <p:cBhvr>
                                        <p:cTn id="21" dur="1" fill="hold">
                                          <p:stCondLst>
                                            <p:cond delay="1999"/>
                                          </p:stCondLst>
                                        </p:cTn>
                                        <p:tgtEl>
                                          <p:spTgt spid="57366"/>
                                        </p:tgtEl>
                                        <p:attrNameLst>
                                          <p:attrName>style.visibility</p:attrName>
                                        </p:attrNameLst>
                                      </p:cBhvr>
                                      <p:to>
                                        <p:strVal val="hidden"/>
                                      </p:to>
                                    </p:set>
                                  </p:childTnLst>
                                </p:cTn>
                              </p:par>
                            </p:childTnLst>
                          </p:cTn>
                        </p:par>
                        <p:par>
                          <p:cTn id="22" fill="hold" nodeType="afterGroup">
                            <p:stCondLst>
                              <p:cond delay="2500"/>
                            </p:stCondLst>
                            <p:childTnLst>
                              <p:par>
                                <p:cTn id="23" presetID="2" presetClass="exit" presetSubtype="8" fill="hold" nodeType="afterEffect">
                                  <p:stCondLst>
                                    <p:cond delay="500"/>
                                  </p:stCondLst>
                                  <p:childTnLst>
                                    <p:anim calcmode="lin" valueType="num">
                                      <p:cBhvr additive="base">
                                        <p:cTn id="24" dur="2000"/>
                                        <p:tgtEl>
                                          <p:spTgt spid="57367"/>
                                        </p:tgtEl>
                                        <p:attrNameLst>
                                          <p:attrName>ppt_x</p:attrName>
                                        </p:attrNameLst>
                                      </p:cBhvr>
                                      <p:tavLst>
                                        <p:tav tm="0">
                                          <p:val>
                                            <p:strVal val="ppt_x"/>
                                          </p:val>
                                        </p:tav>
                                        <p:tav tm="100000">
                                          <p:val>
                                            <p:strVal val="0-ppt_w/2"/>
                                          </p:val>
                                        </p:tav>
                                      </p:tavLst>
                                    </p:anim>
                                    <p:anim calcmode="lin" valueType="num">
                                      <p:cBhvr additive="base">
                                        <p:cTn id="25" dur="2000"/>
                                        <p:tgtEl>
                                          <p:spTgt spid="57367"/>
                                        </p:tgtEl>
                                        <p:attrNameLst>
                                          <p:attrName>ppt_y</p:attrName>
                                        </p:attrNameLst>
                                      </p:cBhvr>
                                      <p:tavLst>
                                        <p:tav tm="0">
                                          <p:val>
                                            <p:strVal val="ppt_y"/>
                                          </p:val>
                                        </p:tav>
                                        <p:tav tm="100000">
                                          <p:val>
                                            <p:strVal val="ppt_y"/>
                                          </p:val>
                                        </p:tav>
                                      </p:tavLst>
                                    </p:anim>
                                    <p:set>
                                      <p:cBhvr>
                                        <p:cTn id="26" dur="1" fill="hold">
                                          <p:stCondLst>
                                            <p:cond delay="1999"/>
                                          </p:stCondLst>
                                        </p:cTn>
                                        <p:tgtEl>
                                          <p:spTgt spid="57367"/>
                                        </p:tgtEl>
                                        <p:attrNameLst>
                                          <p:attrName>style.visibility</p:attrName>
                                        </p:attrNameLst>
                                      </p:cBhvr>
                                      <p:to>
                                        <p:strVal val="hidden"/>
                                      </p:to>
                                    </p:set>
                                  </p:childTnLst>
                                </p:cTn>
                              </p:par>
                            </p:childTnLst>
                          </p:cTn>
                        </p:par>
                        <p:par>
                          <p:cTn id="27" fill="hold" nodeType="afterGroup">
                            <p:stCondLst>
                              <p:cond delay="5000"/>
                            </p:stCondLst>
                            <p:childTnLst>
                              <p:par>
                                <p:cTn id="28" presetID="2" presetClass="exit" presetSubtype="8" fill="hold" nodeType="afterEffect">
                                  <p:stCondLst>
                                    <p:cond delay="500"/>
                                  </p:stCondLst>
                                  <p:childTnLst>
                                    <p:anim calcmode="lin" valueType="num">
                                      <p:cBhvr additive="base">
                                        <p:cTn id="29" dur="2000"/>
                                        <p:tgtEl>
                                          <p:spTgt spid="57368"/>
                                        </p:tgtEl>
                                        <p:attrNameLst>
                                          <p:attrName>ppt_x</p:attrName>
                                        </p:attrNameLst>
                                      </p:cBhvr>
                                      <p:tavLst>
                                        <p:tav tm="0">
                                          <p:val>
                                            <p:strVal val="ppt_x"/>
                                          </p:val>
                                        </p:tav>
                                        <p:tav tm="100000">
                                          <p:val>
                                            <p:strVal val="0-ppt_w/2"/>
                                          </p:val>
                                        </p:tav>
                                      </p:tavLst>
                                    </p:anim>
                                    <p:anim calcmode="lin" valueType="num">
                                      <p:cBhvr additive="base">
                                        <p:cTn id="30" dur="2000"/>
                                        <p:tgtEl>
                                          <p:spTgt spid="57368"/>
                                        </p:tgtEl>
                                        <p:attrNameLst>
                                          <p:attrName>ppt_y</p:attrName>
                                        </p:attrNameLst>
                                      </p:cBhvr>
                                      <p:tavLst>
                                        <p:tav tm="0">
                                          <p:val>
                                            <p:strVal val="ppt_y"/>
                                          </p:val>
                                        </p:tav>
                                        <p:tav tm="100000">
                                          <p:val>
                                            <p:strVal val="ppt_y"/>
                                          </p:val>
                                        </p:tav>
                                      </p:tavLst>
                                    </p:anim>
                                    <p:set>
                                      <p:cBhvr>
                                        <p:cTn id="31" dur="1" fill="hold">
                                          <p:stCondLst>
                                            <p:cond delay="1999"/>
                                          </p:stCondLst>
                                        </p:cTn>
                                        <p:tgtEl>
                                          <p:spTgt spid="573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algn="ctr"/>
            <a:r>
              <a:rPr lang="zh-CN" altLang="en-US"/>
              <a:t>分组首部的重要性</a:t>
            </a:r>
          </a:p>
        </p:txBody>
      </p:sp>
      <p:sp>
        <p:nvSpPr>
          <p:cNvPr id="58371" name="Rectangle 3"/>
          <p:cNvSpPr>
            <a:spLocks noGrp="1" noChangeArrowheads="1"/>
          </p:cNvSpPr>
          <p:nvPr>
            <p:ph idx="1"/>
          </p:nvPr>
        </p:nvSpPr>
        <p:spPr/>
        <p:txBody>
          <a:bodyPr/>
          <a:lstStyle/>
          <a:p>
            <a:r>
              <a:rPr lang="zh-CN" altLang="en-US" dirty="0">
                <a:solidFill>
                  <a:srgbClr val="FF0000"/>
                </a:solidFill>
              </a:rPr>
              <a:t>每一个</a:t>
            </a:r>
            <a:r>
              <a:rPr lang="zh-CN" altLang="en-US" dirty="0"/>
              <a:t>分组的首部都含有</a:t>
            </a:r>
            <a:r>
              <a:rPr lang="zh-CN" altLang="en-US" dirty="0" smtClean="0">
                <a:solidFill>
                  <a:srgbClr val="FF0000"/>
                </a:solidFill>
              </a:rPr>
              <a:t>地址</a:t>
            </a:r>
            <a:r>
              <a:rPr lang="zh-CN" altLang="en-US" dirty="0" smtClean="0"/>
              <a:t>（</a:t>
            </a:r>
            <a:r>
              <a:rPr lang="zh-CN" altLang="zh-CN" dirty="0"/>
              <a:t>诸如目的地址和</a:t>
            </a:r>
            <a:r>
              <a:rPr lang="zh-CN" altLang="zh-CN" dirty="0" smtClean="0"/>
              <a:t>源地址</a:t>
            </a:r>
            <a:r>
              <a:rPr lang="zh-CN" altLang="en-US" dirty="0"/>
              <a:t>）</a:t>
            </a:r>
            <a:r>
              <a:rPr lang="zh-CN" altLang="en-US" dirty="0" smtClean="0"/>
              <a:t>等</a:t>
            </a:r>
            <a:r>
              <a:rPr lang="zh-CN" altLang="en-US" dirty="0"/>
              <a:t>控制信息。</a:t>
            </a:r>
          </a:p>
          <a:p>
            <a:r>
              <a:rPr lang="zh-CN" altLang="en-US" dirty="0"/>
              <a:t>分组交换网中的结点交换机根据收到的</a:t>
            </a:r>
            <a:r>
              <a:rPr lang="zh-CN" altLang="en-US" dirty="0" smtClean="0"/>
              <a:t>分组首部</a:t>
            </a:r>
            <a:r>
              <a:rPr lang="zh-CN" altLang="en-US" dirty="0"/>
              <a:t>中的</a:t>
            </a:r>
            <a:r>
              <a:rPr lang="zh-CN" altLang="en-US" dirty="0">
                <a:solidFill>
                  <a:srgbClr val="FF0000"/>
                </a:solidFill>
              </a:rPr>
              <a:t>地址信息，</a:t>
            </a:r>
            <a:r>
              <a:rPr lang="zh-CN" altLang="en-US" dirty="0"/>
              <a:t>把分组</a:t>
            </a:r>
            <a:r>
              <a:rPr lang="zh-CN" altLang="en-US" dirty="0">
                <a:solidFill>
                  <a:srgbClr val="FF0000"/>
                </a:solidFill>
              </a:rPr>
              <a:t>转发</a:t>
            </a:r>
            <a:r>
              <a:rPr lang="zh-CN" altLang="en-US" dirty="0"/>
              <a:t>到下一个结点交换机</a:t>
            </a:r>
            <a:r>
              <a:rPr lang="zh-CN" altLang="en-US" dirty="0" smtClean="0"/>
              <a:t>。</a:t>
            </a:r>
            <a:endParaRPr lang="en-US" altLang="zh-CN" dirty="0" smtClean="0"/>
          </a:p>
          <a:p>
            <a:r>
              <a:rPr lang="zh-CN" altLang="zh-CN" dirty="0" smtClean="0"/>
              <a:t>每个分组在</a:t>
            </a:r>
            <a:r>
              <a:rPr lang="zh-CN" altLang="zh-CN" dirty="0"/>
              <a:t>互联网中</a:t>
            </a:r>
            <a:r>
              <a:rPr lang="zh-CN" altLang="zh-CN" dirty="0">
                <a:solidFill>
                  <a:srgbClr val="FF0000"/>
                </a:solidFill>
              </a:rPr>
              <a:t>独立地选择传输路径</a:t>
            </a:r>
            <a:r>
              <a:rPr lang="zh-CN" altLang="en-US" dirty="0">
                <a:solidFill>
                  <a:srgbClr val="FF0000"/>
                </a:solidFill>
              </a:rPr>
              <a:t>。</a:t>
            </a:r>
            <a:endParaRPr lang="en-US" altLang="zh-CN" dirty="0">
              <a:solidFill>
                <a:srgbClr val="FF0000"/>
              </a:solidFill>
            </a:endParaRPr>
          </a:p>
          <a:p>
            <a:r>
              <a:rPr lang="zh-CN" altLang="en-US" dirty="0" smtClean="0"/>
              <a:t>用</a:t>
            </a:r>
            <a:r>
              <a:rPr lang="zh-CN" altLang="en-US" dirty="0"/>
              <a:t>这样的</a:t>
            </a:r>
            <a:r>
              <a:rPr lang="zh-CN" altLang="en-US" dirty="0">
                <a:solidFill>
                  <a:srgbClr val="FF0000"/>
                </a:solidFill>
              </a:rPr>
              <a:t>存储转发</a:t>
            </a:r>
            <a:r>
              <a:rPr lang="zh-CN" altLang="en-US" dirty="0"/>
              <a:t>方式，最后分组就能到达</a:t>
            </a:r>
            <a:r>
              <a:rPr lang="zh-CN" altLang="en-US" dirty="0">
                <a:solidFill>
                  <a:srgbClr val="FF0000"/>
                </a:solidFill>
              </a:rPr>
              <a:t>最终目的地。</a:t>
            </a:r>
          </a:p>
        </p:txBody>
      </p:sp>
    </p:spTree>
    <p:extLst>
      <p:ext uri="{BB962C8B-B14F-4D97-AF65-F5344CB8AC3E}">
        <p14:creationId xmlns:p14="http://schemas.microsoft.com/office/powerpoint/2010/main" xmlns="" val="33808928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3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lgn="ctr"/>
            <a:r>
              <a:rPr lang="zh-CN" altLang="en-US"/>
              <a:t>收到分组后剥去首部</a:t>
            </a:r>
          </a:p>
        </p:txBody>
      </p:sp>
      <p:sp>
        <p:nvSpPr>
          <p:cNvPr id="59395" name="Rectangle 3"/>
          <p:cNvSpPr>
            <a:spLocks noGrp="1" noChangeArrowheads="1"/>
          </p:cNvSpPr>
          <p:nvPr>
            <p:ph idx="1"/>
          </p:nvPr>
        </p:nvSpPr>
        <p:spPr/>
        <p:txBody>
          <a:bodyPr/>
          <a:lstStyle/>
          <a:p>
            <a:r>
              <a:rPr lang="zh-CN" altLang="en-US" dirty="0"/>
              <a:t>接收端收到分组后</a:t>
            </a:r>
            <a:r>
              <a:rPr lang="zh-CN" altLang="en-US" dirty="0">
                <a:solidFill>
                  <a:srgbClr val="FF0000"/>
                </a:solidFill>
              </a:rPr>
              <a:t>剥去</a:t>
            </a:r>
            <a:r>
              <a:rPr lang="zh-CN" altLang="en-US" dirty="0"/>
              <a:t>首部还原成报文。</a:t>
            </a:r>
          </a:p>
        </p:txBody>
      </p:sp>
      <p:sp>
        <p:nvSpPr>
          <p:cNvPr id="59397" name="Rectangle 5"/>
          <p:cNvSpPr>
            <a:spLocks noChangeArrowheads="1"/>
          </p:cNvSpPr>
          <p:nvPr/>
        </p:nvSpPr>
        <p:spPr bwMode="auto">
          <a:xfrm>
            <a:off x="2920206" y="2550815"/>
            <a:ext cx="1871133" cy="431800"/>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数     据</a:t>
            </a:r>
          </a:p>
        </p:txBody>
      </p:sp>
      <p:sp>
        <p:nvSpPr>
          <p:cNvPr id="59398" name="Rectangle 6"/>
          <p:cNvSpPr>
            <a:spLocks noChangeArrowheads="1"/>
          </p:cNvSpPr>
          <p:nvPr/>
        </p:nvSpPr>
        <p:spPr bwMode="auto">
          <a:xfrm>
            <a:off x="2295922" y="2550815"/>
            <a:ext cx="624284" cy="431800"/>
          </a:xfrm>
          <a:prstGeom prst="rect">
            <a:avLst/>
          </a:prstGeom>
          <a:solidFill>
            <a:schemeClr val="accent2"/>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首部</a:t>
            </a:r>
          </a:p>
        </p:txBody>
      </p:sp>
      <p:grpSp>
        <p:nvGrpSpPr>
          <p:cNvPr id="59399" name="Group 7"/>
          <p:cNvGrpSpPr>
            <a:grpSpLocks/>
          </p:cNvGrpSpPr>
          <p:nvPr/>
        </p:nvGrpSpPr>
        <p:grpSpPr bwMode="auto">
          <a:xfrm>
            <a:off x="2297642" y="1988840"/>
            <a:ext cx="2495418" cy="488950"/>
            <a:chOff x="1973" y="2532"/>
            <a:chExt cx="1451" cy="308"/>
          </a:xfrm>
        </p:grpSpPr>
        <p:sp>
          <p:nvSpPr>
            <p:cNvPr id="59400" name="AutoShape 8"/>
            <p:cNvSpPr>
              <a:spLocks/>
            </p:cNvSpPr>
            <p:nvPr/>
          </p:nvSpPr>
          <p:spPr bwMode="auto">
            <a:xfrm rot="5400000">
              <a:off x="2654" y="2069"/>
              <a:ext cx="90" cy="1451"/>
            </a:xfrm>
            <a:prstGeom prst="leftBrace">
              <a:avLst>
                <a:gd name="adj1" fmla="val 134352"/>
                <a:gd name="adj2" fmla="val 50000"/>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59401" name="Text Box 9"/>
            <p:cNvSpPr txBox="1">
              <a:spLocks noChangeArrowheads="1"/>
            </p:cNvSpPr>
            <p:nvPr/>
          </p:nvSpPr>
          <p:spPr bwMode="auto">
            <a:xfrm>
              <a:off x="2489" y="2532"/>
              <a:ext cx="509"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99"/>
                  </a:solidFill>
                  <a:latin typeface="Tahoma" pitchFamily="34" charset="0"/>
                  <a:ea typeface="黑体" pitchFamily="2" charset="-122"/>
                </a:rPr>
                <a:t>分组</a:t>
              </a:r>
              <a:r>
                <a:rPr lang="zh-CN" altLang="en-US" sz="1000" b="1">
                  <a:solidFill>
                    <a:srgbClr val="000099"/>
                  </a:solidFill>
                  <a:ea typeface="黑体" pitchFamily="2" charset="-122"/>
                </a:rPr>
                <a:t> </a:t>
              </a:r>
              <a:r>
                <a:rPr lang="en-US" altLang="zh-CN" sz="2000" b="1">
                  <a:solidFill>
                    <a:srgbClr val="000099"/>
                  </a:solidFill>
                  <a:ea typeface="黑体" pitchFamily="2" charset="-122"/>
                </a:rPr>
                <a:t>1</a:t>
              </a:r>
            </a:p>
          </p:txBody>
        </p:sp>
      </p:grpSp>
      <p:sp>
        <p:nvSpPr>
          <p:cNvPr id="59403" name="Rectangle 11"/>
          <p:cNvSpPr>
            <a:spLocks noChangeArrowheads="1"/>
          </p:cNvSpPr>
          <p:nvPr/>
        </p:nvSpPr>
        <p:spPr bwMode="auto">
          <a:xfrm>
            <a:off x="4793060" y="3416002"/>
            <a:ext cx="1871133" cy="431800"/>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数     据</a:t>
            </a:r>
          </a:p>
        </p:txBody>
      </p:sp>
      <p:sp>
        <p:nvSpPr>
          <p:cNvPr id="59404" name="Rectangle 12"/>
          <p:cNvSpPr>
            <a:spLocks noChangeArrowheads="1"/>
          </p:cNvSpPr>
          <p:nvPr/>
        </p:nvSpPr>
        <p:spPr bwMode="auto">
          <a:xfrm>
            <a:off x="4168776" y="3416002"/>
            <a:ext cx="624285" cy="431800"/>
          </a:xfrm>
          <a:prstGeom prst="rect">
            <a:avLst/>
          </a:prstGeom>
          <a:solidFill>
            <a:schemeClr val="accent2"/>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首部</a:t>
            </a:r>
          </a:p>
        </p:txBody>
      </p:sp>
      <p:grpSp>
        <p:nvGrpSpPr>
          <p:cNvPr id="59405" name="Group 13"/>
          <p:cNvGrpSpPr>
            <a:grpSpLocks/>
          </p:cNvGrpSpPr>
          <p:nvPr/>
        </p:nvGrpSpPr>
        <p:grpSpPr bwMode="auto">
          <a:xfrm>
            <a:off x="4168776" y="2854027"/>
            <a:ext cx="2495418" cy="488950"/>
            <a:chOff x="1973" y="2532"/>
            <a:chExt cx="1451" cy="308"/>
          </a:xfrm>
        </p:grpSpPr>
        <p:sp>
          <p:nvSpPr>
            <p:cNvPr id="59406" name="AutoShape 14"/>
            <p:cNvSpPr>
              <a:spLocks/>
            </p:cNvSpPr>
            <p:nvPr/>
          </p:nvSpPr>
          <p:spPr bwMode="auto">
            <a:xfrm rot="5400000">
              <a:off x="2654" y="2069"/>
              <a:ext cx="90" cy="1451"/>
            </a:xfrm>
            <a:prstGeom prst="leftBrace">
              <a:avLst>
                <a:gd name="adj1" fmla="val 134352"/>
                <a:gd name="adj2" fmla="val 50000"/>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59407" name="Text Box 15"/>
            <p:cNvSpPr txBox="1">
              <a:spLocks noChangeArrowheads="1"/>
            </p:cNvSpPr>
            <p:nvPr/>
          </p:nvSpPr>
          <p:spPr bwMode="auto">
            <a:xfrm>
              <a:off x="2489" y="2532"/>
              <a:ext cx="509"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99"/>
                  </a:solidFill>
                  <a:latin typeface="Tahoma" pitchFamily="34" charset="0"/>
                  <a:ea typeface="黑体" pitchFamily="2" charset="-122"/>
                </a:rPr>
                <a:t>分组</a:t>
              </a:r>
              <a:r>
                <a:rPr lang="zh-CN" altLang="en-US" sz="1000" b="1">
                  <a:solidFill>
                    <a:srgbClr val="000099"/>
                  </a:solidFill>
                  <a:ea typeface="黑体" pitchFamily="2" charset="-122"/>
                </a:rPr>
                <a:t> </a:t>
              </a:r>
              <a:r>
                <a:rPr lang="en-US" altLang="zh-CN" sz="2000" b="1">
                  <a:solidFill>
                    <a:srgbClr val="000099"/>
                  </a:solidFill>
                  <a:ea typeface="黑体" pitchFamily="2" charset="-122"/>
                </a:rPr>
                <a:t>2</a:t>
              </a:r>
            </a:p>
          </p:txBody>
        </p:sp>
      </p:grpSp>
      <p:sp>
        <p:nvSpPr>
          <p:cNvPr id="59409" name="Rectangle 17"/>
          <p:cNvSpPr>
            <a:spLocks noChangeArrowheads="1"/>
          </p:cNvSpPr>
          <p:nvPr/>
        </p:nvSpPr>
        <p:spPr bwMode="auto">
          <a:xfrm>
            <a:off x="6671073" y="4266902"/>
            <a:ext cx="1871133" cy="431800"/>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dirty="0">
                <a:solidFill>
                  <a:srgbClr val="000099"/>
                </a:solidFill>
                <a:latin typeface="Tahoma" pitchFamily="34" charset="0"/>
                <a:ea typeface="黑体" pitchFamily="2" charset="-122"/>
              </a:rPr>
              <a:t>数     据</a:t>
            </a:r>
          </a:p>
        </p:txBody>
      </p:sp>
      <p:sp>
        <p:nvSpPr>
          <p:cNvPr id="59410" name="Rectangle 18"/>
          <p:cNvSpPr>
            <a:spLocks noChangeArrowheads="1"/>
          </p:cNvSpPr>
          <p:nvPr/>
        </p:nvSpPr>
        <p:spPr bwMode="auto">
          <a:xfrm>
            <a:off x="6039909" y="4265315"/>
            <a:ext cx="624285" cy="431800"/>
          </a:xfrm>
          <a:prstGeom prst="rect">
            <a:avLst/>
          </a:prstGeom>
          <a:solidFill>
            <a:schemeClr val="accent2"/>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首部</a:t>
            </a:r>
          </a:p>
        </p:txBody>
      </p:sp>
      <p:grpSp>
        <p:nvGrpSpPr>
          <p:cNvPr id="59423" name="Group 31"/>
          <p:cNvGrpSpPr>
            <a:grpSpLocks/>
          </p:cNvGrpSpPr>
          <p:nvPr/>
        </p:nvGrpSpPr>
        <p:grpSpPr bwMode="auto">
          <a:xfrm>
            <a:off x="6039909" y="3717627"/>
            <a:ext cx="2495418" cy="488950"/>
            <a:chOff x="3061" y="2668"/>
            <a:chExt cx="1451" cy="308"/>
          </a:xfrm>
        </p:grpSpPr>
        <p:sp>
          <p:nvSpPr>
            <p:cNvPr id="59412" name="AutoShape 20"/>
            <p:cNvSpPr>
              <a:spLocks/>
            </p:cNvSpPr>
            <p:nvPr/>
          </p:nvSpPr>
          <p:spPr bwMode="auto">
            <a:xfrm rot="5400000">
              <a:off x="3742" y="2205"/>
              <a:ext cx="90" cy="1451"/>
            </a:xfrm>
            <a:prstGeom prst="leftBrace">
              <a:avLst>
                <a:gd name="adj1" fmla="val 134352"/>
                <a:gd name="adj2" fmla="val 50000"/>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59413" name="Text Box 21"/>
            <p:cNvSpPr txBox="1">
              <a:spLocks noChangeArrowheads="1"/>
            </p:cNvSpPr>
            <p:nvPr/>
          </p:nvSpPr>
          <p:spPr bwMode="auto">
            <a:xfrm>
              <a:off x="3577" y="2668"/>
              <a:ext cx="509"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99"/>
                  </a:solidFill>
                  <a:latin typeface="Tahoma" pitchFamily="34" charset="0"/>
                  <a:ea typeface="黑体" pitchFamily="2" charset="-122"/>
                </a:rPr>
                <a:t>分组</a:t>
              </a:r>
              <a:r>
                <a:rPr lang="zh-CN" altLang="en-US" sz="1000" b="1">
                  <a:solidFill>
                    <a:srgbClr val="000099"/>
                  </a:solidFill>
                  <a:ea typeface="黑体" pitchFamily="2" charset="-122"/>
                </a:rPr>
                <a:t> </a:t>
              </a:r>
              <a:r>
                <a:rPr lang="en-US" altLang="zh-CN" sz="2000" b="1">
                  <a:solidFill>
                    <a:srgbClr val="000099"/>
                  </a:solidFill>
                  <a:ea typeface="黑体" pitchFamily="2" charset="-122"/>
                </a:rPr>
                <a:t>3</a:t>
              </a:r>
            </a:p>
          </p:txBody>
        </p:sp>
      </p:grpSp>
      <p:sp>
        <p:nvSpPr>
          <p:cNvPr id="59424" name="Text Box 32"/>
          <p:cNvSpPr txBox="1">
            <a:spLocks noChangeArrowheads="1"/>
          </p:cNvSpPr>
          <p:nvPr/>
        </p:nvSpPr>
        <p:spPr bwMode="auto">
          <a:xfrm>
            <a:off x="271728" y="5071765"/>
            <a:ext cx="218413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zh-CN" altLang="en-US" sz="2800" b="1">
                <a:solidFill>
                  <a:srgbClr val="000099"/>
                </a:solidFill>
                <a:latin typeface="Tahoma" pitchFamily="34" charset="0"/>
                <a:ea typeface="黑体" pitchFamily="2" charset="-122"/>
              </a:rPr>
              <a:t>收到的数据</a:t>
            </a:r>
          </a:p>
        </p:txBody>
      </p:sp>
    </p:spTree>
    <p:extLst>
      <p:ext uri="{BB962C8B-B14F-4D97-AF65-F5344CB8AC3E}">
        <p14:creationId xmlns:p14="http://schemas.microsoft.com/office/powerpoint/2010/main" xmlns="" val="18688182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59399"/>
                                        </p:tgtEl>
                                        <p:attrNameLst>
                                          <p:attrName>style.visibility</p:attrName>
                                        </p:attrNameLst>
                                      </p:cBhvr>
                                      <p:to>
                                        <p:strVal val="hidden"/>
                                      </p:to>
                                    </p:set>
                                  </p:childTnLst>
                                </p:cTn>
                              </p:par>
                            </p:childTnLst>
                          </p:cTn>
                        </p:par>
                        <p:par>
                          <p:cTn id="7" fill="hold" nodeType="afterGroup">
                            <p:stCondLst>
                              <p:cond delay="0"/>
                            </p:stCondLst>
                            <p:childTnLst>
                              <p:par>
                                <p:cTn id="8" presetID="29" presetClass="exit" presetSubtype="0" fill="hold" grpId="0" nodeType="afterEffect">
                                  <p:stCondLst>
                                    <p:cond delay="500"/>
                                  </p:stCondLst>
                                  <p:childTnLst>
                                    <p:anim calcmode="lin" valueType="num">
                                      <p:cBhvr>
                                        <p:cTn id="9" dur="1000"/>
                                        <p:tgtEl>
                                          <p:spTgt spid="59398"/>
                                        </p:tgtEl>
                                        <p:attrNameLst>
                                          <p:attrName>ppt_x</p:attrName>
                                        </p:attrNameLst>
                                      </p:cBhvr>
                                      <p:tavLst>
                                        <p:tav tm="0">
                                          <p:val>
                                            <p:strVal val="ppt_x"/>
                                          </p:val>
                                        </p:tav>
                                        <p:tav tm="100000">
                                          <p:val>
                                            <p:strVal val="ppt_x-.2"/>
                                          </p:val>
                                        </p:tav>
                                      </p:tavLst>
                                    </p:anim>
                                    <p:anim calcmode="lin" valueType="num">
                                      <p:cBhvr>
                                        <p:cTn id="10" dur="1000"/>
                                        <p:tgtEl>
                                          <p:spTgt spid="59398"/>
                                        </p:tgtEl>
                                        <p:attrNameLst>
                                          <p:attrName>ppt_y</p:attrName>
                                        </p:attrNameLst>
                                      </p:cBhvr>
                                      <p:tavLst>
                                        <p:tav tm="0">
                                          <p:val>
                                            <p:strVal val="ppt_y"/>
                                          </p:val>
                                        </p:tav>
                                        <p:tav tm="100000">
                                          <p:val>
                                            <p:strVal val="ppt_y"/>
                                          </p:val>
                                        </p:tav>
                                      </p:tavLst>
                                    </p:anim>
                                    <p:animEffect transition="out" filter="fade">
                                      <p:cBhvr>
                                        <p:cTn id="11" dur="1000"/>
                                        <p:tgtEl>
                                          <p:spTgt spid="59398"/>
                                        </p:tgtEl>
                                      </p:cBhvr>
                                    </p:animEffect>
                                    <p:set>
                                      <p:cBhvr>
                                        <p:cTn id="12" dur="1" fill="hold">
                                          <p:stCondLst>
                                            <p:cond delay="999"/>
                                          </p:stCondLst>
                                        </p:cTn>
                                        <p:tgtEl>
                                          <p:spTgt spid="59398"/>
                                        </p:tgtEl>
                                        <p:attrNameLst>
                                          <p:attrName>style.visibility</p:attrName>
                                        </p:attrNameLst>
                                      </p:cBhvr>
                                      <p:to>
                                        <p:strVal val="hidden"/>
                                      </p:to>
                                    </p:set>
                                  </p:childTnLst>
                                </p:cTn>
                              </p:par>
                            </p:childTnLst>
                          </p:cTn>
                        </p:par>
                        <p:par>
                          <p:cTn id="13" fill="hold" nodeType="afterGroup">
                            <p:stCondLst>
                              <p:cond delay="1500"/>
                            </p:stCondLst>
                            <p:childTnLst>
                              <p:par>
                                <p:cTn id="14" presetID="42" presetClass="path" presetSubtype="0" accel="50000" decel="50000" fill="hold" grpId="0" nodeType="afterEffect">
                                  <p:stCondLst>
                                    <p:cond delay="0"/>
                                  </p:stCondLst>
                                  <p:childTnLst>
                                    <p:animMotion origin="layout" path="M 2.5E-6 -1.50289E-6 L 2.5E-6 0.37757 " pathEditMode="relative" rAng="0" ptsTypes="AA">
                                      <p:cBhvr>
                                        <p:cTn id="15" dur="1000" fill="hold"/>
                                        <p:tgtEl>
                                          <p:spTgt spid="59397"/>
                                        </p:tgtEl>
                                        <p:attrNameLst>
                                          <p:attrName>ppt_x</p:attrName>
                                          <p:attrName>ppt_y</p:attrName>
                                        </p:attrNameLst>
                                      </p:cBhvr>
                                      <p:rCtr x="0" y="18867"/>
                                    </p:animMotion>
                                  </p:childTnLst>
                                </p:cTn>
                              </p:par>
                            </p:childTnLst>
                          </p:cTn>
                        </p:par>
                        <p:par>
                          <p:cTn id="16" fill="hold" nodeType="afterGroup">
                            <p:stCondLst>
                              <p:cond delay="2500"/>
                            </p:stCondLst>
                            <p:childTnLst>
                              <p:par>
                                <p:cTn id="17" presetID="1" presetClass="exit" presetSubtype="0" fill="hold" nodeType="afterEffect">
                                  <p:stCondLst>
                                    <p:cond delay="500"/>
                                  </p:stCondLst>
                                  <p:childTnLst>
                                    <p:set>
                                      <p:cBhvr>
                                        <p:cTn id="18" dur="1" fill="hold">
                                          <p:stCondLst>
                                            <p:cond delay="0"/>
                                          </p:stCondLst>
                                        </p:cTn>
                                        <p:tgtEl>
                                          <p:spTgt spid="59405"/>
                                        </p:tgtEl>
                                        <p:attrNameLst>
                                          <p:attrName>style.visibility</p:attrName>
                                        </p:attrNameLst>
                                      </p:cBhvr>
                                      <p:to>
                                        <p:strVal val="hidden"/>
                                      </p:to>
                                    </p:set>
                                  </p:childTnLst>
                                </p:cTn>
                              </p:par>
                            </p:childTnLst>
                          </p:cTn>
                        </p:par>
                        <p:par>
                          <p:cTn id="19" fill="hold" nodeType="afterGroup">
                            <p:stCondLst>
                              <p:cond delay="3000"/>
                            </p:stCondLst>
                            <p:childTnLst>
                              <p:par>
                                <p:cTn id="20" presetID="29" presetClass="exit" presetSubtype="0" fill="hold" grpId="0" nodeType="afterEffect">
                                  <p:stCondLst>
                                    <p:cond delay="500"/>
                                  </p:stCondLst>
                                  <p:childTnLst>
                                    <p:anim calcmode="lin" valueType="num">
                                      <p:cBhvr>
                                        <p:cTn id="21" dur="500"/>
                                        <p:tgtEl>
                                          <p:spTgt spid="59404"/>
                                        </p:tgtEl>
                                        <p:attrNameLst>
                                          <p:attrName>ppt_x</p:attrName>
                                        </p:attrNameLst>
                                      </p:cBhvr>
                                      <p:tavLst>
                                        <p:tav tm="0">
                                          <p:val>
                                            <p:strVal val="ppt_x"/>
                                          </p:val>
                                        </p:tav>
                                        <p:tav tm="100000">
                                          <p:val>
                                            <p:strVal val="ppt_x-.2"/>
                                          </p:val>
                                        </p:tav>
                                      </p:tavLst>
                                    </p:anim>
                                    <p:anim calcmode="lin" valueType="num">
                                      <p:cBhvr>
                                        <p:cTn id="22" dur="500"/>
                                        <p:tgtEl>
                                          <p:spTgt spid="59404"/>
                                        </p:tgtEl>
                                        <p:attrNameLst>
                                          <p:attrName>ppt_y</p:attrName>
                                        </p:attrNameLst>
                                      </p:cBhvr>
                                      <p:tavLst>
                                        <p:tav tm="0">
                                          <p:val>
                                            <p:strVal val="ppt_y"/>
                                          </p:val>
                                        </p:tav>
                                        <p:tav tm="100000">
                                          <p:val>
                                            <p:strVal val="ppt_y"/>
                                          </p:val>
                                        </p:tav>
                                      </p:tavLst>
                                    </p:anim>
                                    <p:animEffect transition="out" filter="fade">
                                      <p:cBhvr>
                                        <p:cTn id="23" dur="500"/>
                                        <p:tgtEl>
                                          <p:spTgt spid="59404"/>
                                        </p:tgtEl>
                                      </p:cBhvr>
                                    </p:animEffect>
                                    <p:set>
                                      <p:cBhvr>
                                        <p:cTn id="24" dur="1" fill="hold">
                                          <p:stCondLst>
                                            <p:cond delay="499"/>
                                          </p:stCondLst>
                                        </p:cTn>
                                        <p:tgtEl>
                                          <p:spTgt spid="59404"/>
                                        </p:tgtEl>
                                        <p:attrNameLst>
                                          <p:attrName>style.visibility</p:attrName>
                                        </p:attrNameLst>
                                      </p:cBhvr>
                                      <p:to>
                                        <p:strVal val="hidden"/>
                                      </p:to>
                                    </p:set>
                                  </p:childTnLst>
                                </p:cTn>
                              </p:par>
                            </p:childTnLst>
                          </p:cTn>
                        </p:par>
                        <p:par>
                          <p:cTn id="25" fill="hold" nodeType="afterGroup">
                            <p:stCondLst>
                              <p:cond delay="4000"/>
                            </p:stCondLst>
                            <p:childTnLst>
                              <p:par>
                                <p:cTn id="26" presetID="42" presetClass="path" presetSubtype="0" accel="50000" decel="50000" fill="hold" grpId="0" nodeType="afterEffect">
                                  <p:stCondLst>
                                    <p:cond delay="0"/>
                                  </p:stCondLst>
                                  <p:childTnLst>
                                    <p:animMotion origin="layout" path="M 0.0 -3.06358E-6 L 0.0 0.25156 " pathEditMode="relative" rAng="0" ptsTypes="AA">
                                      <p:cBhvr>
                                        <p:cTn id="27" dur="1000" fill="hold"/>
                                        <p:tgtEl>
                                          <p:spTgt spid="59403"/>
                                        </p:tgtEl>
                                        <p:attrNameLst>
                                          <p:attrName>ppt_x</p:attrName>
                                          <p:attrName>ppt_y</p:attrName>
                                        </p:attrNameLst>
                                      </p:cBhvr>
                                      <p:rCtr x="0" y="12578"/>
                                    </p:animMotion>
                                  </p:childTnLst>
                                </p:cTn>
                              </p:par>
                            </p:childTnLst>
                          </p:cTn>
                        </p:par>
                        <p:par>
                          <p:cTn id="28" fill="hold" nodeType="afterGroup">
                            <p:stCondLst>
                              <p:cond delay="5000"/>
                            </p:stCondLst>
                            <p:childTnLst>
                              <p:par>
                                <p:cTn id="29" presetID="1" presetClass="exit" presetSubtype="0" fill="hold" nodeType="afterEffect">
                                  <p:stCondLst>
                                    <p:cond delay="500"/>
                                  </p:stCondLst>
                                  <p:childTnLst>
                                    <p:set>
                                      <p:cBhvr>
                                        <p:cTn id="30" dur="1" fill="hold">
                                          <p:stCondLst>
                                            <p:cond delay="0"/>
                                          </p:stCondLst>
                                        </p:cTn>
                                        <p:tgtEl>
                                          <p:spTgt spid="59423"/>
                                        </p:tgtEl>
                                        <p:attrNameLst>
                                          <p:attrName>style.visibility</p:attrName>
                                        </p:attrNameLst>
                                      </p:cBhvr>
                                      <p:to>
                                        <p:strVal val="hidden"/>
                                      </p:to>
                                    </p:set>
                                  </p:childTnLst>
                                </p:cTn>
                              </p:par>
                            </p:childTnLst>
                          </p:cTn>
                        </p:par>
                        <p:par>
                          <p:cTn id="31" fill="hold" nodeType="afterGroup">
                            <p:stCondLst>
                              <p:cond delay="5500"/>
                            </p:stCondLst>
                            <p:childTnLst>
                              <p:par>
                                <p:cTn id="32" presetID="29" presetClass="exit" presetSubtype="0" fill="hold" grpId="0" nodeType="afterEffect">
                                  <p:stCondLst>
                                    <p:cond delay="500"/>
                                  </p:stCondLst>
                                  <p:childTnLst>
                                    <p:anim calcmode="lin" valueType="num">
                                      <p:cBhvr>
                                        <p:cTn id="33" dur="500"/>
                                        <p:tgtEl>
                                          <p:spTgt spid="59410"/>
                                        </p:tgtEl>
                                        <p:attrNameLst>
                                          <p:attrName>ppt_x</p:attrName>
                                        </p:attrNameLst>
                                      </p:cBhvr>
                                      <p:tavLst>
                                        <p:tav tm="0">
                                          <p:val>
                                            <p:strVal val="ppt_x"/>
                                          </p:val>
                                        </p:tav>
                                        <p:tav tm="100000">
                                          <p:val>
                                            <p:strVal val="ppt_x-.2"/>
                                          </p:val>
                                        </p:tav>
                                      </p:tavLst>
                                    </p:anim>
                                    <p:anim calcmode="lin" valueType="num">
                                      <p:cBhvr>
                                        <p:cTn id="34" dur="500"/>
                                        <p:tgtEl>
                                          <p:spTgt spid="59410"/>
                                        </p:tgtEl>
                                        <p:attrNameLst>
                                          <p:attrName>ppt_y</p:attrName>
                                        </p:attrNameLst>
                                      </p:cBhvr>
                                      <p:tavLst>
                                        <p:tav tm="0">
                                          <p:val>
                                            <p:strVal val="ppt_y"/>
                                          </p:val>
                                        </p:tav>
                                        <p:tav tm="100000">
                                          <p:val>
                                            <p:strVal val="ppt_y"/>
                                          </p:val>
                                        </p:tav>
                                      </p:tavLst>
                                    </p:anim>
                                    <p:animEffect transition="out" filter="fade">
                                      <p:cBhvr>
                                        <p:cTn id="35" dur="500"/>
                                        <p:tgtEl>
                                          <p:spTgt spid="59410"/>
                                        </p:tgtEl>
                                      </p:cBhvr>
                                    </p:animEffect>
                                    <p:set>
                                      <p:cBhvr>
                                        <p:cTn id="36" dur="1" fill="hold">
                                          <p:stCondLst>
                                            <p:cond delay="499"/>
                                          </p:stCondLst>
                                        </p:cTn>
                                        <p:tgtEl>
                                          <p:spTgt spid="59410"/>
                                        </p:tgtEl>
                                        <p:attrNameLst>
                                          <p:attrName>style.visibility</p:attrName>
                                        </p:attrNameLst>
                                      </p:cBhvr>
                                      <p:to>
                                        <p:strVal val="hidden"/>
                                      </p:to>
                                    </p:set>
                                  </p:childTnLst>
                                </p:cTn>
                              </p:par>
                            </p:childTnLst>
                          </p:cTn>
                        </p:par>
                        <p:par>
                          <p:cTn id="37" fill="hold" nodeType="afterGroup">
                            <p:stCondLst>
                              <p:cond delay="6500"/>
                            </p:stCondLst>
                            <p:childTnLst>
                              <p:par>
                                <p:cTn id="38" presetID="42" presetClass="path" presetSubtype="0" accel="50000" decel="50000" fill="hold" grpId="0" nodeType="afterEffect">
                                  <p:stCondLst>
                                    <p:cond delay="0"/>
                                  </p:stCondLst>
                                  <p:childTnLst>
                                    <p:animMotion origin="layout" path="M -3.33333E-6 -3.69942E-6 L -0.00052 0.12763 " pathEditMode="relative" rAng="0" ptsTypes="AA">
                                      <p:cBhvr>
                                        <p:cTn id="39" dur="1000" fill="hold"/>
                                        <p:tgtEl>
                                          <p:spTgt spid="59409"/>
                                        </p:tgtEl>
                                        <p:attrNameLst>
                                          <p:attrName>ppt_x</p:attrName>
                                          <p:attrName>ppt_y</p:attrName>
                                        </p:attrNameLst>
                                      </p:cBhvr>
                                      <p:rCtr x="-35" y="6382"/>
                                    </p:animMotion>
                                  </p:childTnLst>
                                </p:cTn>
                              </p:par>
                            </p:childTnLst>
                          </p:cTn>
                        </p:par>
                        <p:par>
                          <p:cTn id="40" fill="hold" nodeType="afterGroup">
                            <p:stCondLst>
                              <p:cond delay="7500"/>
                            </p:stCondLst>
                            <p:childTnLst>
                              <p:par>
                                <p:cTn id="41" presetID="1" presetClass="entr" presetSubtype="0" fill="hold" grpId="0" nodeType="afterEffect">
                                  <p:stCondLst>
                                    <p:cond delay="0"/>
                                  </p:stCondLst>
                                  <p:childTnLst>
                                    <p:set>
                                      <p:cBhvr>
                                        <p:cTn id="42" dur="1" fill="hold">
                                          <p:stCondLst>
                                            <p:cond delay="0"/>
                                          </p:stCondLst>
                                        </p:cTn>
                                        <p:tgtEl>
                                          <p:spTgt spid="594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7" grpId="0" animBg="1"/>
      <p:bldP spid="59398" grpId="0" animBg="1"/>
      <p:bldP spid="59403" grpId="0" animBg="1"/>
      <p:bldP spid="59404" grpId="0" animBg="1"/>
      <p:bldP spid="59409" grpId="0" animBg="1"/>
      <p:bldP spid="59410" grpId="0" animBg="1"/>
      <p:bldP spid="5942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4" name="Rectangle 8"/>
          <p:cNvSpPr>
            <a:spLocks noGrp="1" noChangeArrowheads="1"/>
          </p:cNvSpPr>
          <p:nvPr>
            <p:ph type="title"/>
          </p:nvPr>
        </p:nvSpPr>
        <p:spPr/>
        <p:txBody>
          <a:bodyPr/>
          <a:lstStyle/>
          <a:p>
            <a:pPr algn="ctr"/>
            <a:r>
              <a:rPr lang="zh-CN" altLang="en-US"/>
              <a:t>最后还原成原来的报文</a:t>
            </a:r>
          </a:p>
        </p:txBody>
      </p:sp>
      <p:sp>
        <p:nvSpPr>
          <p:cNvPr id="60425" name="Rectangle 9"/>
          <p:cNvSpPr>
            <a:spLocks noGrp="1" noChangeArrowheads="1"/>
          </p:cNvSpPr>
          <p:nvPr>
            <p:ph idx="1"/>
          </p:nvPr>
        </p:nvSpPr>
        <p:spPr/>
        <p:txBody>
          <a:bodyPr/>
          <a:lstStyle/>
          <a:p>
            <a:r>
              <a:rPr lang="zh-CN" altLang="en-US" dirty="0"/>
              <a:t>最后，在接收端把收到的数据</a:t>
            </a:r>
            <a:r>
              <a:rPr lang="zh-CN" altLang="en-US" dirty="0">
                <a:solidFill>
                  <a:srgbClr val="FF0000"/>
                </a:solidFill>
              </a:rPr>
              <a:t>恢复成为原来的报文。</a:t>
            </a:r>
          </a:p>
          <a:p>
            <a:endParaRPr lang="zh-CN" altLang="en-US" dirty="0"/>
          </a:p>
          <a:p>
            <a:endParaRPr lang="zh-CN" altLang="en-US" dirty="0"/>
          </a:p>
          <a:p>
            <a:r>
              <a:rPr lang="zh-CN" altLang="en-US" dirty="0"/>
              <a:t>这里我们假定分组在传输过程中没有出现差错，在转发时也没有被丢弃。</a:t>
            </a:r>
          </a:p>
        </p:txBody>
      </p:sp>
      <p:sp>
        <p:nvSpPr>
          <p:cNvPr id="60418" name="Rectangle 2"/>
          <p:cNvSpPr>
            <a:spLocks noChangeArrowheads="1"/>
          </p:cNvSpPr>
          <p:nvPr/>
        </p:nvSpPr>
        <p:spPr bwMode="auto">
          <a:xfrm>
            <a:off x="2144581" y="2781176"/>
            <a:ext cx="1871133" cy="431800"/>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数     据</a:t>
            </a:r>
          </a:p>
        </p:txBody>
      </p:sp>
      <p:sp>
        <p:nvSpPr>
          <p:cNvPr id="60419" name="Rectangle 3"/>
          <p:cNvSpPr>
            <a:spLocks noChangeArrowheads="1"/>
          </p:cNvSpPr>
          <p:nvPr/>
        </p:nvSpPr>
        <p:spPr bwMode="auto">
          <a:xfrm>
            <a:off x="4017434" y="2781176"/>
            <a:ext cx="1871133" cy="431800"/>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数     据</a:t>
            </a:r>
          </a:p>
        </p:txBody>
      </p:sp>
      <p:sp>
        <p:nvSpPr>
          <p:cNvPr id="60420" name="Rectangle 4"/>
          <p:cNvSpPr>
            <a:spLocks noChangeArrowheads="1"/>
          </p:cNvSpPr>
          <p:nvPr/>
        </p:nvSpPr>
        <p:spPr bwMode="auto">
          <a:xfrm>
            <a:off x="5890287" y="2781176"/>
            <a:ext cx="1871133" cy="431800"/>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000099"/>
                </a:solidFill>
                <a:latin typeface="Tahoma" pitchFamily="34" charset="0"/>
                <a:ea typeface="黑体" pitchFamily="2" charset="-122"/>
              </a:rPr>
              <a:t>数     据</a:t>
            </a:r>
          </a:p>
        </p:txBody>
      </p:sp>
      <p:grpSp>
        <p:nvGrpSpPr>
          <p:cNvPr id="60446" name="Group 30"/>
          <p:cNvGrpSpPr>
            <a:grpSpLocks/>
          </p:cNvGrpSpPr>
          <p:nvPr/>
        </p:nvGrpSpPr>
        <p:grpSpPr bwMode="auto">
          <a:xfrm>
            <a:off x="2067190" y="2325564"/>
            <a:ext cx="5806016" cy="887412"/>
            <a:chOff x="1202" y="1919"/>
            <a:chExt cx="3376" cy="559"/>
          </a:xfrm>
        </p:grpSpPr>
        <p:grpSp>
          <p:nvGrpSpPr>
            <p:cNvPr id="60421" name="Group 5"/>
            <p:cNvGrpSpPr>
              <a:grpSpLocks/>
            </p:cNvGrpSpPr>
            <p:nvPr/>
          </p:nvGrpSpPr>
          <p:grpSpPr bwMode="auto">
            <a:xfrm>
              <a:off x="1247" y="1919"/>
              <a:ext cx="3266" cy="252"/>
              <a:chOff x="1247" y="1737"/>
              <a:chExt cx="3266" cy="252"/>
            </a:xfrm>
          </p:grpSpPr>
          <p:sp>
            <p:nvSpPr>
              <p:cNvPr id="60422" name="Line 6"/>
              <p:cNvSpPr>
                <a:spLocks noChangeShapeType="1"/>
              </p:cNvSpPr>
              <p:nvPr/>
            </p:nvSpPr>
            <p:spPr bwMode="auto">
              <a:xfrm>
                <a:off x="1247" y="1888"/>
                <a:ext cx="3266" cy="0"/>
              </a:xfrm>
              <a:prstGeom prst="line">
                <a:avLst/>
              </a:prstGeom>
              <a:noFill/>
              <a:ln w="9525">
                <a:solidFill>
                  <a:schemeClr val="tx1"/>
                </a:solidFill>
                <a:round/>
                <a:headEnd type="triangle" w="sm" len="lg"/>
                <a:tailEnd type="triangl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0423" name="Text Box 7"/>
              <p:cNvSpPr txBox="1">
                <a:spLocks noChangeArrowheads="1"/>
              </p:cNvSpPr>
              <p:nvPr/>
            </p:nvSpPr>
            <p:spPr bwMode="auto">
              <a:xfrm>
                <a:off x="2699" y="1737"/>
                <a:ext cx="406" cy="25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Times New Roman" pitchFamily="18" charset="0"/>
                    <a:ea typeface="黑体" pitchFamily="2" charset="-122"/>
                  </a:rPr>
                  <a:t>报文</a:t>
                </a:r>
              </a:p>
            </p:txBody>
          </p:sp>
        </p:grpSp>
        <p:grpSp>
          <p:nvGrpSpPr>
            <p:cNvPr id="60439" name="Group 23"/>
            <p:cNvGrpSpPr>
              <a:grpSpLocks/>
            </p:cNvGrpSpPr>
            <p:nvPr/>
          </p:nvGrpSpPr>
          <p:grpSpPr bwMode="auto">
            <a:xfrm>
              <a:off x="1202" y="2206"/>
              <a:ext cx="3376" cy="272"/>
              <a:chOff x="1202" y="2206"/>
              <a:chExt cx="3376" cy="272"/>
            </a:xfrm>
          </p:grpSpPr>
          <p:grpSp>
            <p:nvGrpSpPr>
              <p:cNvPr id="60440" name="Group 24"/>
              <p:cNvGrpSpPr>
                <a:grpSpLocks/>
              </p:cNvGrpSpPr>
              <p:nvPr/>
            </p:nvGrpSpPr>
            <p:grpSpPr bwMode="auto">
              <a:xfrm>
                <a:off x="1247" y="2206"/>
                <a:ext cx="3266" cy="272"/>
                <a:chOff x="1247" y="2931"/>
                <a:chExt cx="3266" cy="272"/>
              </a:xfrm>
            </p:grpSpPr>
            <p:sp>
              <p:nvSpPr>
                <p:cNvPr id="60441" name="Rectangle 25"/>
                <p:cNvSpPr>
                  <a:spLocks noChangeArrowheads="1"/>
                </p:cNvSpPr>
                <p:nvPr/>
              </p:nvSpPr>
              <p:spPr bwMode="auto">
                <a:xfrm>
                  <a:off x="1248" y="2931"/>
                  <a:ext cx="1088" cy="272"/>
                </a:xfrm>
                <a:prstGeom prst="rect">
                  <a:avLst/>
                </a:prstGeom>
                <a:solidFill>
                  <a:srgbClr val="CCECFF"/>
                </a:solidFill>
                <a:ln>
                  <a:noFill/>
                </a:ln>
                <a:effectLst/>
                <a:extLs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zh-CN" altLang="zh-CN" sz="2000" b="1">
                    <a:solidFill>
                      <a:srgbClr val="000099"/>
                    </a:solidFill>
                    <a:ea typeface="黑体" pitchFamily="2" charset="-122"/>
                  </a:endParaRPr>
                </a:p>
              </p:txBody>
            </p:sp>
            <p:sp>
              <p:nvSpPr>
                <p:cNvPr id="60442" name="Rectangle 26"/>
                <p:cNvSpPr>
                  <a:spLocks noChangeArrowheads="1"/>
                </p:cNvSpPr>
                <p:nvPr/>
              </p:nvSpPr>
              <p:spPr bwMode="auto">
                <a:xfrm>
                  <a:off x="2336" y="2931"/>
                  <a:ext cx="1088" cy="272"/>
                </a:xfrm>
                <a:prstGeom prst="rect">
                  <a:avLst/>
                </a:prstGeom>
                <a:solidFill>
                  <a:srgbClr val="CCECFF"/>
                </a:solidFill>
                <a:ln>
                  <a:noFill/>
                </a:ln>
                <a:effectLst/>
                <a:extLs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zh-CN" altLang="zh-CN" sz="2000" b="1">
                    <a:solidFill>
                      <a:srgbClr val="000099"/>
                    </a:solidFill>
                    <a:latin typeface="Tahoma" pitchFamily="34" charset="0"/>
                    <a:ea typeface="黑体" pitchFamily="2" charset="-122"/>
                  </a:endParaRPr>
                </a:p>
              </p:txBody>
            </p:sp>
            <p:sp>
              <p:nvSpPr>
                <p:cNvPr id="60443" name="Rectangle 27"/>
                <p:cNvSpPr>
                  <a:spLocks noChangeArrowheads="1"/>
                </p:cNvSpPr>
                <p:nvPr/>
              </p:nvSpPr>
              <p:spPr bwMode="auto">
                <a:xfrm>
                  <a:off x="3425" y="2931"/>
                  <a:ext cx="1088" cy="272"/>
                </a:xfrm>
                <a:prstGeom prst="rect">
                  <a:avLst/>
                </a:prstGeom>
                <a:solidFill>
                  <a:srgbClr val="CCECFF"/>
                </a:solidFill>
                <a:ln>
                  <a:noFill/>
                </a:ln>
                <a:effectLst/>
                <a:extLs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zh-CN" altLang="zh-CN" sz="2000" b="1">
                    <a:solidFill>
                      <a:srgbClr val="000099"/>
                    </a:solidFill>
                    <a:ea typeface="黑体" pitchFamily="2" charset="-122"/>
                  </a:endParaRPr>
                </a:p>
              </p:txBody>
            </p:sp>
            <p:sp>
              <p:nvSpPr>
                <p:cNvPr id="60444" name="Rectangle 28"/>
                <p:cNvSpPr>
                  <a:spLocks noChangeArrowheads="1"/>
                </p:cNvSpPr>
                <p:nvPr/>
              </p:nvSpPr>
              <p:spPr bwMode="auto">
                <a:xfrm>
                  <a:off x="1247" y="2931"/>
                  <a:ext cx="3266" cy="272"/>
                </a:xfrm>
                <a:prstGeom prst="rect">
                  <a:avLst/>
                </a:prstGeom>
                <a:noFill/>
                <a:ln w="2857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grpSp>
          <p:sp>
            <p:nvSpPr>
              <p:cNvPr id="60445" name="Text Box 29"/>
              <p:cNvSpPr txBox="1">
                <a:spLocks noChangeArrowheads="1"/>
              </p:cNvSpPr>
              <p:nvPr/>
            </p:nvSpPr>
            <p:spPr bwMode="auto">
              <a:xfrm>
                <a:off x="1202" y="2219"/>
                <a:ext cx="3376"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2000" b="1" dirty="0">
                    <a:solidFill>
                      <a:srgbClr val="000099"/>
                    </a:solidFill>
                  </a:rPr>
                  <a:t>1101000110101010110101011100010011010010</a:t>
                </a:r>
              </a:p>
            </p:txBody>
          </p:sp>
        </p:grpSp>
      </p:grpSp>
      <p:cxnSp>
        <p:nvCxnSpPr>
          <p:cNvPr id="20" name="直接连接符 19"/>
          <p:cNvCxnSpPr/>
          <p:nvPr/>
        </p:nvCxnSpPr>
        <p:spPr bwMode="auto">
          <a:xfrm>
            <a:off x="2146301" y="2348880"/>
            <a:ext cx="0" cy="40011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1" name="直接连接符 20"/>
          <p:cNvCxnSpPr/>
          <p:nvPr/>
        </p:nvCxnSpPr>
        <p:spPr bwMode="auto">
          <a:xfrm>
            <a:off x="7746322" y="2348880"/>
            <a:ext cx="0" cy="40011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xmlns="" val="29137934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042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60446"/>
                                        </p:tgtEl>
                                        <p:attrNameLst>
                                          <p:attrName>style.visibility</p:attrName>
                                        </p:attrNameLst>
                                      </p:cBhvr>
                                      <p:to>
                                        <p:strVal val="visible"/>
                                      </p:to>
                                    </p:set>
                                    <p:animEffect transition="in" filter="fade">
                                      <p:cBhvr>
                                        <p:cTn id="11" dur="1000"/>
                                        <p:tgtEl>
                                          <p:spTgt spid="6044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042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5"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p:txBody>
          <a:bodyPr/>
          <a:lstStyle/>
          <a:p>
            <a:r>
              <a:rPr lang="en-US" altLang="zh-CN" dirty="0"/>
              <a:t>1.3.2  </a:t>
            </a:r>
            <a:r>
              <a:rPr lang="zh-CN" altLang="en-US" dirty="0"/>
              <a:t>互联网的核心部分</a:t>
            </a:r>
          </a:p>
        </p:txBody>
      </p:sp>
      <p:sp>
        <p:nvSpPr>
          <p:cNvPr id="361475" name="Rectangle 3"/>
          <p:cNvSpPr>
            <a:spLocks noGrp="1" noChangeArrowheads="1"/>
          </p:cNvSpPr>
          <p:nvPr>
            <p:ph idx="1"/>
          </p:nvPr>
        </p:nvSpPr>
        <p:spPr/>
        <p:txBody>
          <a:bodyPr/>
          <a:lstStyle/>
          <a:p>
            <a:r>
              <a:rPr lang="zh-CN" altLang="en-US" dirty="0"/>
              <a:t>互联网</a:t>
            </a:r>
            <a:r>
              <a:rPr lang="zh-CN" altLang="en-US" dirty="0" smtClean="0"/>
              <a:t>的</a:t>
            </a:r>
            <a:r>
              <a:rPr lang="zh-CN" altLang="en-US" dirty="0"/>
              <a:t>核心部分是由</a:t>
            </a:r>
            <a:r>
              <a:rPr lang="zh-CN" altLang="en-US" dirty="0">
                <a:solidFill>
                  <a:srgbClr val="FF0000"/>
                </a:solidFill>
              </a:rPr>
              <a:t>许多网络</a:t>
            </a:r>
            <a:r>
              <a:rPr lang="zh-CN" altLang="en-US" dirty="0"/>
              <a:t>和把它们互连起来的</a:t>
            </a:r>
            <a:r>
              <a:rPr lang="zh-CN" altLang="en-US" dirty="0">
                <a:solidFill>
                  <a:srgbClr val="FF0000"/>
                </a:solidFill>
              </a:rPr>
              <a:t>路由器</a:t>
            </a:r>
            <a:r>
              <a:rPr lang="zh-CN" altLang="en-US" dirty="0"/>
              <a:t>组成，而</a:t>
            </a:r>
            <a:r>
              <a:rPr lang="zh-CN" altLang="en-US" dirty="0">
                <a:solidFill>
                  <a:srgbClr val="FF0000"/>
                </a:solidFill>
              </a:rPr>
              <a:t>主机</a:t>
            </a:r>
            <a:r>
              <a:rPr lang="zh-CN" altLang="en-US" dirty="0" smtClean="0">
                <a:solidFill>
                  <a:srgbClr val="FF0000"/>
                </a:solidFill>
              </a:rPr>
              <a:t>处在互联网的</a:t>
            </a:r>
            <a:r>
              <a:rPr lang="zh-CN" altLang="en-US" dirty="0">
                <a:solidFill>
                  <a:srgbClr val="FF0000"/>
                </a:solidFill>
              </a:rPr>
              <a:t>边缘部分。</a:t>
            </a:r>
          </a:p>
          <a:p>
            <a:r>
              <a:rPr lang="zh-CN" altLang="en-US" dirty="0"/>
              <a:t>互联网核心</a:t>
            </a:r>
            <a:r>
              <a:rPr lang="zh-CN" altLang="en-US" dirty="0" smtClean="0"/>
              <a:t>部分中的</a:t>
            </a:r>
            <a:r>
              <a:rPr lang="zh-CN" altLang="en-US" dirty="0"/>
              <a:t>路由器之间一般都用</a:t>
            </a:r>
            <a:r>
              <a:rPr lang="zh-CN" altLang="en-US" dirty="0">
                <a:solidFill>
                  <a:srgbClr val="FF0000"/>
                </a:solidFill>
              </a:rPr>
              <a:t>高速链路</a:t>
            </a:r>
            <a:r>
              <a:rPr lang="zh-CN" altLang="en-US" dirty="0"/>
              <a:t>相连接，而在网络边缘的主机接入到核心部分则通常以相对</a:t>
            </a:r>
            <a:r>
              <a:rPr lang="zh-CN" altLang="en-US" dirty="0">
                <a:solidFill>
                  <a:srgbClr val="FF0000"/>
                </a:solidFill>
              </a:rPr>
              <a:t>较低速率</a:t>
            </a:r>
            <a:r>
              <a:rPr lang="zh-CN" altLang="en-US" dirty="0"/>
              <a:t>的链路相连接。</a:t>
            </a:r>
          </a:p>
          <a:p>
            <a:r>
              <a:rPr lang="zh-CN" altLang="en-US" dirty="0">
                <a:solidFill>
                  <a:srgbClr val="FF0000"/>
                </a:solidFill>
              </a:rPr>
              <a:t>主机</a:t>
            </a:r>
            <a:r>
              <a:rPr lang="zh-CN" altLang="en-US" dirty="0"/>
              <a:t>的用途是为用户进行信息处理的，并且可以和其他主机通过网络交换信息</a:t>
            </a:r>
            <a:r>
              <a:rPr lang="zh-CN" altLang="en-US" dirty="0" smtClean="0"/>
              <a:t>。</a:t>
            </a:r>
            <a:r>
              <a:rPr lang="zh-CN" altLang="en-US" dirty="0" smtClean="0">
                <a:solidFill>
                  <a:srgbClr val="FF0000"/>
                </a:solidFill>
              </a:rPr>
              <a:t>路由器</a:t>
            </a:r>
            <a:r>
              <a:rPr lang="zh-CN" altLang="en-US" dirty="0"/>
              <a:t>的用途则是用来转发分组的，即进行分组交换的。 </a:t>
            </a:r>
          </a:p>
        </p:txBody>
      </p:sp>
    </p:spTree>
    <p:extLst>
      <p:ext uri="{BB962C8B-B14F-4D97-AF65-F5344CB8AC3E}">
        <p14:creationId xmlns:p14="http://schemas.microsoft.com/office/powerpoint/2010/main" xmlns="" val="39061366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700" name="Text Box 204"/>
          <p:cNvSpPr txBox="1">
            <a:spLocks noChangeArrowheads="1"/>
          </p:cNvSpPr>
          <p:nvPr/>
        </p:nvSpPr>
        <p:spPr bwMode="auto">
          <a:xfrm>
            <a:off x="3520640" y="35913"/>
            <a:ext cx="2656496"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3200" b="1" dirty="0">
                <a:solidFill>
                  <a:srgbClr val="C00000"/>
                </a:solidFill>
                <a:ea typeface="黑体" pitchFamily="2" charset="-122"/>
              </a:rPr>
              <a:t>网络核心部分</a:t>
            </a:r>
          </a:p>
        </p:txBody>
      </p:sp>
      <p:grpSp>
        <p:nvGrpSpPr>
          <p:cNvPr id="4" name="组合 3"/>
          <p:cNvGrpSpPr/>
          <p:nvPr/>
        </p:nvGrpSpPr>
        <p:grpSpPr>
          <a:xfrm>
            <a:off x="560512" y="263341"/>
            <a:ext cx="7943931" cy="5325899"/>
            <a:chOff x="488504" y="235124"/>
            <a:chExt cx="8544166" cy="6118225"/>
          </a:xfrm>
        </p:grpSpPr>
        <p:sp>
          <p:nvSpPr>
            <p:cNvPr id="362500" name="Oval 4"/>
            <p:cNvSpPr>
              <a:spLocks noChangeArrowheads="1"/>
            </p:cNvSpPr>
            <p:nvPr/>
          </p:nvSpPr>
          <p:spPr bwMode="auto">
            <a:xfrm rot="-1674972">
              <a:off x="2504099" y="1500362"/>
              <a:ext cx="2567650" cy="1584325"/>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01" name="Oval 5"/>
            <p:cNvSpPr>
              <a:spLocks noChangeArrowheads="1"/>
            </p:cNvSpPr>
            <p:nvPr/>
          </p:nvSpPr>
          <p:spPr bwMode="auto">
            <a:xfrm rot="-774972">
              <a:off x="4223891" y="1179686"/>
              <a:ext cx="2242608" cy="1471612"/>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02" name="Oval 6"/>
            <p:cNvSpPr>
              <a:spLocks noChangeArrowheads="1"/>
            </p:cNvSpPr>
            <p:nvPr/>
          </p:nvSpPr>
          <p:spPr bwMode="auto">
            <a:xfrm rot="-174972">
              <a:off x="5862853" y="1716261"/>
              <a:ext cx="1656159" cy="1903412"/>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03" name="Oval 7"/>
            <p:cNvSpPr>
              <a:spLocks noChangeArrowheads="1"/>
            </p:cNvSpPr>
            <p:nvPr/>
          </p:nvSpPr>
          <p:spPr bwMode="auto">
            <a:xfrm rot="18365028">
              <a:off x="6151051" y="2757860"/>
              <a:ext cx="1571625" cy="154265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04" name="Oval 8"/>
            <p:cNvSpPr>
              <a:spLocks noChangeArrowheads="1"/>
            </p:cNvSpPr>
            <p:nvPr/>
          </p:nvSpPr>
          <p:spPr bwMode="auto">
            <a:xfrm rot="-1674972">
              <a:off x="4290964" y="3603798"/>
              <a:ext cx="2808419" cy="1766888"/>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05" name="Oval 9"/>
            <p:cNvSpPr>
              <a:spLocks noChangeArrowheads="1"/>
            </p:cNvSpPr>
            <p:nvPr/>
          </p:nvSpPr>
          <p:spPr bwMode="auto">
            <a:xfrm rot="-594972">
              <a:off x="3188577" y="4349924"/>
              <a:ext cx="2006997" cy="1222375"/>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06" name="Oval 10"/>
            <p:cNvSpPr>
              <a:spLocks noChangeArrowheads="1"/>
            </p:cNvSpPr>
            <p:nvPr/>
          </p:nvSpPr>
          <p:spPr bwMode="auto">
            <a:xfrm rot="-1674972">
              <a:off x="2418110" y="3818112"/>
              <a:ext cx="1270927" cy="1444625"/>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07" name="Oval 11"/>
            <p:cNvSpPr>
              <a:spLocks noChangeArrowheads="1"/>
            </p:cNvSpPr>
            <p:nvPr/>
          </p:nvSpPr>
          <p:spPr bwMode="auto">
            <a:xfrm rot="18065028">
              <a:off x="2120653" y="2784054"/>
              <a:ext cx="1590675" cy="1274365"/>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08" name="Freeform 12"/>
            <p:cNvSpPr>
              <a:spLocks/>
            </p:cNvSpPr>
            <p:nvPr/>
          </p:nvSpPr>
          <p:spPr bwMode="auto">
            <a:xfrm>
              <a:off x="2536776" y="1455911"/>
              <a:ext cx="4884208" cy="3852862"/>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09" name="Line 13"/>
            <p:cNvSpPr>
              <a:spLocks noChangeShapeType="1"/>
            </p:cNvSpPr>
            <p:nvPr/>
          </p:nvSpPr>
          <p:spPr bwMode="auto">
            <a:xfrm flipV="1">
              <a:off x="3780185" y="1462261"/>
              <a:ext cx="1699154" cy="665162"/>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10" name="Line 14"/>
            <p:cNvSpPr>
              <a:spLocks noChangeShapeType="1"/>
            </p:cNvSpPr>
            <p:nvPr/>
          </p:nvSpPr>
          <p:spPr bwMode="auto">
            <a:xfrm>
              <a:off x="5689154" y="1551162"/>
              <a:ext cx="1004358" cy="1671637"/>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11" name="Line 15"/>
            <p:cNvSpPr>
              <a:spLocks noChangeShapeType="1"/>
            </p:cNvSpPr>
            <p:nvPr/>
          </p:nvSpPr>
          <p:spPr bwMode="auto">
            <a:xfrm flipH="1">
              <a:off x="2779266" y="2235373"/>
              <a:ext cx="882254" cy="1506538"/>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12" name="Line 16"/>
            <p:cNvSpPr>
              <a:spLocks noChangeShapeType="1"/>
            </p:cNvSpPr>
            <p:nvPr/>
          </p:nvSpPr>
          <p:spPr bwMode="auto">
            <a:xfrm>
              <a:off x="2832580" y="3951461"/>
              <a:ext cx="2013876" cy="1058862"/>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13" name="Line 17"/>
            <p:cNvSpPr>
              <a:spLocks noChangeShapeType="1"/>
            </p:cNvSpPr>
            <p:nvPr/>
          </p:nvSpPr>
          <p:spPr bwMode="auto">
            <a:xfrm flipV="1">
              <a:off x="4932445" y="3554587"/>
              <a:ext cx="1761067" cy="1563687"/>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14" name="Line 18"/>
            <p:cNvSpPr>
              <a:spLocks noChangeShapeType="1"/>
            </p:cNvSpPr>
            <p:nvPr/>
          </p:nvSpPr>
          <p:spPr bwMode="auto">
            <a:xfrm>
              <a:off x="3848977" y="2243311"/>
              <a:ext cx="2823898" cy="1135062"/>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15" name="Line 19"/>
            <p:cNvSpPr>
              <a:spLocks noChangeShapeType="1"/>
            </p:cNvSpPr>
            <p:nvPr/>
          </p:nvSpPr>
          <p:spPr bwMode="auto">
            <a:xfrm>
              <a:off x="3714833" y="2051223"/>
              <a:ext cx="1327679" cy="29591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16" name="Line 20"/>
            <p:cNvSpPr>
              <a:spLocks noChangeShapeType="1"/>
            </p:cNvSpPr>
            <p:nvPr/>
          </p:nvSpPr>
          <p:spPr bwMode="auto">
            <a:xfrm flipV="1">
              <a:off x="4143062" y="5094462"/>
              <a:ext cx="849577" cy="655637"/>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17" name="Line 21"/>
            <p:cNvSpPr>
              <a:spLocks noChangeShapeType="1"/>
            </p:cNvSpPr>
            <p:nvPr/>
          </p:nvSpPr>
          <p:spPr bwMode="auto">
            <a:xfrm rot="-5400000">
              <a:off x="5896322" y="767730"/>
              <a:ext cx="493713" cy="107315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18" name="Line 22"/>
            <p:cNvSpPr>
              <a:spLocks noChangeShapeType="1"/>
            </p:cNvSpPr>
            <p:nvPr/>
          </p:nvSpPr>
          <p:spPr bwMode="auto">
            <a:xfrm>
              <a:off x="6817337" y="3554587"/>
              <a:ext cx="849577" cy="1208087"/>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19" name="Line 23"/>
            <p:cNvSpPr>
              <a:spLocks noChangeShapeType="1"/>
            </p:cNvSpPr>
            <p:nvPr/>
          </p:nvSpPr>
          <p:spPr bwMode="auto">
            <a:xfrm>
              <a:off x="1608089" y="3872086"/>
              <a:ext cx="1181496" cy="1905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20" name="Line 24"/>
            <p:cNvSpPr>
              <a:spLocks noChangeShapeType="1"/>
            </p:cNvSpPr>
            <p:nvPr/>
          </p:nvSpPr>
          <p:spPr bwMode="auto">
            <a:xfrm rot="5400000" flipH="1">
              <a:off x="3201278" y="1598654"/>
              <a:ext cx="923925" cy="344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21" name="Text Box 25"/>
            <p:cNvSpPr txBox="1">
              <a:spLocks noChangeArrowheads="1"/>
            </p:cNvSpPr>
            <p:nvPr/>
          </p:nvSpPr>
          <p:spPr bwMode="auto">
            <a:xfrm>
              <a:off x="488504" y="3540299"/>
              <a:ext cx="57740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H</a:t>
              </a:r>
              <a:r>
                <a:rPr kumimoji="1" lang="en-US" altLang="zh-CN" sz="2800" b="1" baseline="-25000">
                  <a:solidFill>
                    <a:srgbClr val="000099"/>
                  </a:solidFill>
                  <a:ea typeface="黑体" pitchFamily="2" charset="-122"/>
                </a:rPr>
                <a:t>1</a:t>
              </a:r>
              <a:endParaRPr kumimoji="1" lang="en-US" altLang="zh-CN" sz="2800" b="1">
                <a:solidFill>
                  <a:srgbClr val="000099"/>
                </a:solidFill>
                <a:ea typeface="黑体" pitchFamily="2" charset="-122"/>
              </a:endParaRPr>
            </a:p>
          </p:txBody>
        </p:sp>
        <p:sp>
          <p:nvSpPr>
            <p:cNvPr id="362522" name="Text Box 26"/>
            <p:cNvSpPr txBox="1">
              <a:spLocks noChangeArrowheads="1"/>
            </p:cNvSpPr>
            <p:nvPr/>
          </p:nvSpPr>
          <p:spPr bwMode="auto">
            <a:xfrm>
              <a:off x="8158775" y="4468986"/>
              <a:ext cx="57740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H</a:t>
              </a:r>
              <a:r>
                <a:rPr kumimoji="1" lang="en-US" altLang="zh-CN" sz="2800" b="1" baseline="-25000">
                  <a:solidFill>
                    <a:srgbClr val="000099"/>
                  </a:solidFill>
                  <a:ea typeface="黑体" pitchFamily="2" charset="-122"/>
                </a:rPr>
                <a:t>5</a:t>
              </a:r>
              <a:endParaRPr kumimoji="1" lang="en-US" altLang="zh-CN" sz="2800" b="1">
                <a:solidFill>
                  <a:srgbClr val="000099"/>
                </a:solidFill>
                <a:ea typeface="黑体" pitchFamily="2" charset="-122"/>
              </a:endParaRPr>
            </a:p>
          </p:txBody>
        </p:sp>
        <p:sp>
          <p:nvSpPr>
            <p:cNvPr id="362523" name="Text Box 27"/>
            <p:cNvSpPr txBox="1">
              <a:spLocks noChangeArrowheads="1"/>
            </p:cNvSpPr>
            <p:nvPr/>
          </p:nvSpPr>
          <p:spPr bwMode="auto">
            <a:xfrm>
              <a:off x="2787866" y="578024"/>
              <a:ext cx="57740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H</a:t>
              </a:r>
              <a:r>
                <a:rPr kumimoji="1" lang="en-US" altLang="zh-CN" sz="2800" b="1" baseline="-25000">
                  <a:solidFill>
                    <a:srgbClr val="000099"/>
                  </a:solidFill>
                  <a:ea typeface="黑体" pitchFamily="2" charset="-122"/>
                </a:rPr>
                <a:t>2</a:t>
              </a:r>
              <a:endParaRPr kumimoji="1" lang="en-US" altLang="zh-CN" sz="2800" b="1">
                <a:solidFill>
                  <a:srgbClr val="000099"/>
                </a:solidFill>
                <a:ea typeface="黑体" pitchFamily="2" charset="-122"/>
              </a:endParaRPr>
            </a:p>
          </p:txBody>
        </p:sp>
        <p:sp>
          <p:nvSpPr>
            <p:cNvPr id="362524" name="Text Box 28"/>
            <p:cNvSpPr txBox="1">
              <a:spLocks noChangeArrowheads="1"/>
            </p:cNvSpPr>
            <p:nvPr/>
          </p:nvSpPr>
          <p:spPr bwMode="auto">
            <a:xfrm>
              <a:off x="7004795" y="235124"/>
              <a:ext cx="57740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H</a:t>
              </a:r>
              <a:r>
                <a:rPr kumimoji="1" lang="en-US" altLang="zh-CN" sz="2800" b="1" baseline="-25000">
                  <a:solidFill>
                    <a:srgbClr val="000099"/>
                  </a:solidFill>
                  <a:ea typeface="黑体" pitchFamily="2" charset="-122"/>
                </a:rPr>
                <a:t>4</a:t>
              </a:r>
              <a:endParaRPr kumimoji="1" lang="en-US" altLang="zh-CN" sz="2800" b="1">
                <a:solidFill>
                  <a:srgbClr val="000099"/>
                </a:solidFill>
                <a:ea typeface="黑体" pitchFamily="2" charset="-122"/>
              </a:endParaRPr>
            </a:p>
          </p:txBody>
        </p:sp>
        <p:sp>
          <p:nvSpPr>
            <p:cNvPr id="362525" name="Text Box 29"/>
            <p:cNvSpPr txBox="1">
              <a:spLocks noChangeArrowheads="1"/>
            </p:cNvSpPr>
            <p:nvPr/>
          </p:nvSpPr>
          <p:spPr bwMode="auto">
            <a:xfrm>
              <a:off x="3142143" y="5618336"/>
              <a:ext cx="57740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H</a:t>
              </a:r>
              <a:r>
                <a:rPr kumimoji="1" lang="en-US" altLang="zh-CN" sz="2800" b="1" baseline="-25000">
                  <a:solidFill>
                    <a:srgbClr val="000099"/>
                  </a:solidFill>
                  <a:ea typeface="黑体" pitchFamily="2" charset="-122"/>
                </a:rPr>
                <a:t>3</a:t>
              </a:r>
              <a:endParaRPr kumimoji="1" lang="en-US" altLang="zh-CN" sz="2800" b="1">
                <a:solidFill>
                  <a:srgbClr val="000099"/>
                </a:solidFill>
                <a:ea typeface="黑体" pitchFamily="2" charset="-122"/>
              </a:endParaRPr>
            </a:p>
          </p:txBody>
        </p:sp>
        <p:sp>
          <p:nvSpPr>
            <p:cNvPr id="362526" name="Line 30"/>
            <p:cNvSpPr>
              <a:spLocks noChangeShapeType="1"/>
            </p:cNvSpPr>
            <p:nvPr/>
          </p:nvSpPr>
          <p:spPr bwMode="auto">
            <a:xfrm flipV="1">
              <a:off x="6817337" y="2536999"/>
              <a:ext cx="1200415" cy="796925"/>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27" name="Text Box 31"/>
            <p:cNvSpPr txBox="1">
              <a:spLocks noChangeArrowheads="1"/>
            </p:cNvSpPr>
            <p:nvPr/>
          </p:nvSpPr>
          <p:spPr bwMode="auto">
            <a:xfrm>
              <a:off x="8455268" y="1811878"/>
              <a:ext cx="57740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dirty="0">
                  <a:solidFill>
                    <a:srgbClr val="000099"/>
                  </a:solidFill>
                  <a:ea typeface="黑体" pitchFamily="2" charset="-122"/>
                </a:rPr>
                <a:t>H</a:t>
              </a:r>
              <a:r>
                <a:rPr kumimoji="1" lang="en-US" altLang="zh-CN" sz="2800" b="1" baseline="-25000" dirty="0">
                  <a:solidFill>
                    <a:srgbClr val="000099"/>
                  </a:solidFill>
                  <a:ea typeface="黑体" pitchFamily="2" charset="-122"/>
                </a:rPr>
                <a:t>6</a:t>
              </a:r>
              <a:endParaRPr kumimoji="1" lang="en-US" altLang="zh-CN" sz="2800" b="1" dirty="0">
                <a:solidFill>
                  <a:srgbClr val="000099"/>
                </a:solidFill>
                <a:ea typeface="黑体" pitchFamily="2" charset="-122"/>
              </a:endParaRPr>
            </a:p>
          </p:txBody>
        </p:sp>
        <p:pic>
          <p:nvPicPr>
            <p:cNvPr id="362528" name="Picture 32"/>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42675" y="351012"/>
              <a:ext cx="773906" cy="714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2529" name="Picture 3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733987" y="1944862"/>
              <a:ext cx="780785" cy="714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2530" name="Picture 3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59474" y="3554586"/>
              <a:ext cx="777346" cy="71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2531" name="Picture 3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61520" y="5638974"/>
              <a:ext cx="777346" cy="714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17961" dir="2700000" algn="ctr" rotWithShape="0">
                      <a:schemeClr val="tx1"/>
                    </a:outerShdw>
                  </a:effectLst>
                </a14:hiddenEffects>
              </a:ext>
            </a:extLst>
          </p:spPr>
        </p:pic>
        <p:pic>
          <p:nvPicPr>
            <p:cNvPr id="362532" name="Picture 3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20985" y="4545187"/>
              <a:ext cx="780785" cy="708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2533" name="Picture 3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95204" y="590724"/>
              <a:ext cx="780785" cy="708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2534" name="Picture 38"/>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27880" y="1921048"/>
              <a:ext cx="825500" cy="528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pic>
          <p:nvPicPr>
            <p:cNvPr id="362535" name="Picture 39"/>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04172" y="1303512"/>
              <a:ext cx="825500" cy="53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pic>
          <p:nvPicPr>
            <p:cNvPr id="362536" name="Picture 40"/>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73883" y="3149774"/>
              <a:ext cx="825500" cy="53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pic>
          <p:nvPicPr>
            <p:cNvPr id="362537" name="Picture 41"/>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33454" y="4629324"/>
              <a:ext cx="825500" cy="53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pic>
          <p:nvPicPr>
            <p:cNvPr id="362538" name="Picture 42"/>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21297" y="3519662"/>
              <a:ext cx="825500" cy="52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grpSp>
          <p:nvGrpSpPr>
            <p:cNvPr id="362539" name="Group 43"/>
            <p:cNvGrpSpPr>
              <a:grpSpLocks/>
            </p:cNvGrpSpPr>
            <p:nvPr/>
          </p:nvGrpSpPr>
          <p:grpSpPr bwMode="auto">
            <a:xfrm>
              <a:off x="4265167" y="1425748"/>
              <a:ext cx="803143" cy="617538"/>
              <a:chOff x="2949" y="196"/>
              <a:chExt cx="941" cy="598"/>
            </a:xfrm>
          </p:grpSpPr>
          <p:sp>
            <p:nvSpPr>
              <p:cNvPr id="362540" name="Oval 44"/>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41" name="Oval 45"/>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42" name="Oval 46"/>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43" name="Oval 47"/>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44" name="Oval 48"/>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45" name="Oval 49"/>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46" name="Oval 50"/>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47" name="Oval 51"/>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48" name="Freeform 52"/>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549" name="Freeform 53"/>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550" name="Freeform 54"/>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grpSp>
          <p:nvGrpSpPr>
            <p:cNvPr id="362551" name="Group 55"/>
            <p:cNvGrpSpPr>
              <a:grpSpLocks/>
            </p:cNvGrpSpPr>
            <p:nvPr/>
          </p:nvGrpSpPr>
          <p:grpSpPr bwMode="auto">
            <a:xfrm rot="867730">
              <a:off x="4533453" y="2411586"/>
              <a:ext cx="1205575" cy="741362"/>
              <a:chOff x="2949" y="196"/>
              <a:chExt cx="941" cy="598"/>
            </a:xfrm>
          </p:grpSpPr>
          <p:sp>
            <p:nvSpPr>
              <p:cNvPr id="362552" name="Oval 56"/>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53" name="Oval 57"/>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54" name="Oval 58"/>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55" name="Oval 59"/>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56" name="Oval 60"/>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57" name="Oval 61"/>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58" name="Oval 62"/>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59" name="Oval 63"/>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60" name="Freeform 64"/>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561" name="Freeform 65"/>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562" name="Freeform 66"/>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grpSp>
          <p:nvGrpSpPr>
            <p:cNvPr id="362563" name="Group 67"/>
            <p:cNvGrpSpPr>
              <a:grpSpLocks/>
            </p:cNvGrpSpPr>
            <p:nvPr/>
          </p:nvGrpSpPr>
          <p:grpSpPr bwMode="auto">
            <a:xfrm>
              <a:off x="6944601" y="2659236"/>
              <a:ext cx="804863" cy="615950"/>
              <a:chOff x="2949" y="196"/>
              <a:chExt cx="941" cy="598"/>
            </a:xfrm>
          </p:grpSpPr>
          <p:sp>
            <p:nvSpPr>
              <p:cNvPr id="362564" name="Oval 68"/>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65" name="Oval 69"/>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66" name="Oval 70"/>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67" name="Oval 71"/>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68" name="Oval 72"/>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69" name="Oval 73"/>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70" name="Oval 74"/>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71" name="Oval 75"/>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72" name="Freeform 76"/>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573" name="Freeform 77"/>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574" name="Freeform 78"/>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grpSp>
          <p:nvGrpSpPr>
            <p:cNvPr id="362575" name="Group 79"/>
            <p:cNvGrpSpPr>
              <a:grpSpLocks/>
            </p:cNvGrpSpPr>
            <p:nvPr/>
          </p:nvGrpSpPr>
          <p:grpSpPr bwMode="auto">
            <a:xfrm rot="-448665">
              <a:off x="5739029" y="2043287"/>
              <a:ext cx="1205573" cy="739775"/>
              <a:chOff x="2949" y="196"/>
              <a:chExt cx="941" cy="598"/>
            </a:xfrm>
          </p:grpSpPr>
          <p:sp>
            <p:nvSpPr>
              <p:cNvPr id="362576" name="Oval 80"/>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77" name="Oval 81"/>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78" name="Oval 82"/>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79" name="Oval 83"/>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80" name="Oval 84"/>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81" name="Oval 85"/>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82" name="Oval 86"/>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83" name="Oval 87"/>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84" name="Freeform 88"/>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585" name="Freeform 89"/>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586" name="Freeform 90"/>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grpSp>
          <p:nvGrpSpPr>
            <p:cNvPr id="362587" name="Group 91"/>
            <p:cNvGrpSpPr>
              <a:grpSpLocks/>
            </p:cNvGrpSpPr>
            <p:nvPr/>
          </p:nvGrpSpPr>
          <p:grpSpPr bwMode="auto">
            <a:xfrm>
              <a:off x="3730312" y="3149773"/>
              <a:ext cx="1337998" cy="863600"/>
              <a:chOff x="2949" y="196"/>
              <a:chExt cx="941" cy="598"/>
            </a:xfrm>
          </p:grpSpPr>
          <p:sp>
            <p:nvSpPr>
              <p:cNvPr id="362588" name="Oval 92"/>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89" name="Oval 93"/>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90" name="Oval 94"/>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91" name="Oval 95"/>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92" name="Oval 96"/>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93" name="Oval 97"/>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94" name="Oval 98"/>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95" name="Oval 99"/>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596" name="Freeform 100"/>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597" name="Freeform 101"/>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598" name="Freeform 102"/>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grpSp>
          <p:nvGrpSpPr>
            <p:cNvPr id="362599" name="Group 103"/>
            <p:cNvGrpSpPr>
              <a:grpSpLocks/>
            </p:cNvGrpSpPr>
            <p:nvPr/>
          </p:nvGrpSpPr>
          <p:grpSpPr bwMode="auto">
            <a:xfrm rot="-485573">
              <a:off x="5338316" y="3765724"/>
              <a:ext cx="1205575" cy="741363"/>
              <a:chOff x="2949" y="196"/>
              <a:chExt cx="941" cy="598"/>
            </a:xfrm>
          </p:grpSpPr>
          <p:sp>
            <p:nvSpPr>
              <p:cNvPr id="362600" name="Oval 104"/>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01" name="Oval 105"/>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02" name="Oval 106"/>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03" name="Oval 107"/>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04" name="Oval 108"/>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05" name="Oval 109"/>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06" name="Oval 110"/>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07" name="Oval 111"/>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08" name="Freeform 112"/>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09" name="Freeform 113"/>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10" name="Freeform 114"/>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grpSp>
          <p:nvGrpSpPr>
            <p:cNvPr id="362611" name="Group 115"/>
            <p:cNvGrpSpPr>
              <a:grpSpLocks/>
            </p:cNvGrpSpPr>
            <p:nvPr/>
          </p:nvGrpSpPr>
          <p:grpSpPr bwMode="auto">
            <a:xfrm rot="-2399024">
              <a:off x="6812178" y="3891136"/>
              <a:ext cx="803142" cy="615950"/>
              <a:chOff x="2949" y="196"/>
              <a:chExt cx="941" cy="598"/>
            </a:xfrm>
          </p:grpSpPr>
          <p:sp>
            <p:nvSpPr>
              <p:cNvPr id="362612" name="Oval 116"/>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13" name="Oval 117"/>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14" name="Oval 118"/>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15" name="Oval 119"/>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16" name="Oval 120"/>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17" name="Oval 121"/>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18" name="Oval 122"/>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19" name="Oval 123"/>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20" name="Freeform 124"/>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21" name="Freeform 125"/>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22" name="Freeform 126"/>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grpSp>
          <p:nvGrpSpPr>
            <p:cNvPr id="362623" name="Group 127"/>
            <p:cNvGrpSpPr>
              <a:grpSpLocks/>
            </p:cNvGrpSpPr>
            <p:nvPr/>
          </p:nvGrpSpPr>
          <p:grpSpPr bwMode="auto">
            <a:xfrm rot="651098">
              <a:off x="4191216" y="5188123"/>
              <a:ext cx="803142" cy="495300"/>
              <a:chOff x="2949" y="196"/>
              <a:chExt cx="941" cy="598"/>
            </a:xfrm>
          </p:grpSpPr>
          <p:sp>
            <p:nvSpPr>
              <p:cNvPr id="362624" name="Oval 128"/>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25" name="Oval 129"/>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26" name="Oval 130"/>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27" name="Oval 131"/>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28" name="Oval 132"/>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29" name="Oval 133"/>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30" name="Oval 134"/>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31" name="Oval 135"/>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32" name="Freeform 136"/>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33" name="Freeform 137"/>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34" name="Freeform 138"/>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grpSp>
          <p:nvGrpSpPr>
            <p:cNvPr id="362635" name="Group 139"/>
            <p:cNvGrpSpPr>
              <a:grpSpLocks/>
            </p:cNvGrpSpPr>
            <p:nvPr/>
          </p:nvGrpSpPr>
          <p:grpSpPr bwMode="auto">
            <a:xfrm rot="-564615">
              <a:off x="3192016" y="4135611"/>
              <a:ext cx="804863" cy="615950"/>
              <a:chOff x="2949" y="196"/>
              <a:chExt cx="941" cy="598"/>
            </a:xfrm>
          </p:grpSpPr>
          <p:sp>
            <p:nvSpPr>
              <p:cNvPr id="362636" name="Oval 140"/>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37" name="Oval 141"/>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38" name="Oval 142"/>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39" name="Oval 143"/>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40" name="Oval 144"/>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41" name="Oval 145"/>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42" name="Oval 146"/>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43" name="Oval 147"/>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44" name="Freeform 148"/>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45" name="Freeform 149"/>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46" name="Freeform 150"/>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grpSp>
          <p:nvGrpSpPr>
            <p:cNvPr id="362647" name="Group 151"/>
            <p:cNvGrpSpPr>
              <a:grpSpLocks/>
            </p:cNvGrpSpPr>
            <p:nvPr/>
          </p:nvGrpSpPr>
          <p:grpSpPr bwMode="auto">
            <a:xfrm rot="1237793">
              <a:off x="5960880" y="1097137"/>
              <a:ext cx="593329" cy="388937"/>
              <a:chOff x="2949" y="196"/>
              <a:chExt cx="941" cy="598"/>
            </a:xfrm>
          </p:grpSpPr>
          <p:sp>
            <p:nvSpPr>
              <p:cNvPr id="362648" name="Oval 152"/>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49" name="Oval 153"/>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50" name="Oval 154"/>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51" name="Oval 155"/>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52" name="Oval 156"/>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53" name="Oval 157"/>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54" name="Oval 158"/>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55" name="Oval 159"/>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56" name="Freeform 160"/>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57" name="Freeform 161"/>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58" name="Freeform 162"/>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grpSp>
          <p:nvGrpSpPr>
            <p:cNvPr id="362659" name="Group 163"/>
            <p:cNvGrpSpPr>
              <a:grpSpLocks/>
            </p:cNvGrpSpPr>
            <p:nvPr/>
          </p:nvGrpSpPr>
          <p:grpSpPr bwMode="auto">
            <a:xfrm rot="1582351">
              <a:off x="2789585" y="2659236"/>
              <a:ext cx="804863" cy="615950"/>
              <a:chOff x="2949" y="196"/>
              <a:chExt cx="941" cy="598"/>
            </a:xfrm>
          </p:grpSpPr>
          <p:sp>
            <p:nvSpPr>
              <p:cNvPr id="362660" name="Oval 164"/>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61" name="Oval 165"/>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62" name="Oval 166"/>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63" name="Oval 167"/>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64" name="Oval 168"/>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65" name="Oval 169"/>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66" name="Oval 170"/>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67" name="Oval 171"/>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68" name="Freeform 172"/>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69" name="Freeform 173"/>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70" name="Freeform 174"/>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grpSp>
          <p:nvGrpSpPr>
            <p:cNvPr id="362671" name="Group 175"/>
            <p:cNvGrpSpPr>
              <a:grpSpLocks/>
            </p:cNvGrpSpPr>
            <p:nvPr/>
          </p:nvGrpSpPr>
          <p:grpSpPr bwMode="auto">
            <a:xfrm rot="-311414">
              <a:off x="3377754" y="1416223"/>
              <a:ext cx="595048" cy="387350"/>
              <a:chOff x="2949" y="196"/>
              <a:chExt cx="941" cy="598"/>
            </a:xfrm>
          </p:grpSpPr>
          <p:sp>
            <p:nvSpPr>
              <p:cNvPr id="362672" name="Oval 176"/>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73" name="Oval 177"/>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74" name="Oval 178"/>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75" name="Oval 179"/>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76" name="Oval 180"/>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77" name="Oval 181"/>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78" name="Oval 182"/>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79" name="Oval 183"/>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80" name="Freeform 184"/>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81" name="Freeform 185"/>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82" name="Freeform 186"/>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grpSp>
          <p:nvGrpSpPr>
            <p:cNvPr id="362683" name="Group 187"/>
            <p:cNvGrpSpPr>
              <a:grpSpLocks/>
            </p:cNvGrpSpPr>
            <p:nvPr/>
          </p:nvGrpSpPr>
          <p:grpSpPr bwMode="auto">
            <a:xfrm rot="5241567">
              <a:off x="1752882" y="3622385"/>
              <a:ext cx="730250" cy="527977"/>
              <a:chOff x="2949" y="196"/>
              <a:chExt cx="941" cy="598"/>
            </a:xfrm>
          </p:grpSpPr>
          <p:sp>
            <p:nvSpPr>
              <p:cNvPr id="362684" name="Oval 188"/>
              <p:cNvSpPr>
                <a:spLocks noChangeArrowheads="1"/>
              </p:cNvSpPr>
              <p:nvPr/>
            </p:nvSpPr>
            <p:spPr bwMode="auto">
              <a:xfrm>
                <a:off x="3168" y="196"/>
                <a:ext cx="407" cy="162"/>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85" name="Oval 189"/>
              <p:cNvSpPr>
                <a:spLocks noChangeArrowheads="1"/>
              </p:cNvSpPr>
              <p:nvPr/>
            </p:nvSpPr>
            <p:spPr bwMode="auto">
              <a:xfrm rot="900000">
                <a:off x="3512" y="252"/>
                <a:ext cx="275" cy="131"/>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86" name="Oval 190"/>
              <p:cNvSpPr>
                <a:spLocks noChangeArrowheads="1"/>
              </p:cNvSpPr>
              <p:nvPr/>
            </p:nvSpPr>
            <p:spPr bwMode="auto">
              <a:xfrm rot="1500000">
                <a:off x="3650" y="385"/>
                <a:ext cx="240" cy="153"/>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87" name="Oval 191"/>
              <p:cNvSpPr>
                <a:spLocks noChangeArrowheads="1"/>
              </p:cNvSpPr>
              <p:nvPr/>
            </p:nvSpPr>
            <p:spPr bwMode="auto">
              <a:xfrm rot="20040000">
                <a:off x="3573" y="537"/>
                <a:ext cx="291" cy="18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88" name="Oval 192"/>
              <p:cNvSpPr>
                <a:spLocks noChangeArrowheads="1"/>
              </p:cNvSpPr>
              <p:nvPr/>
            </p:nvSpPr>
            <p:spPr bwMode="auto">
              <a:xfrm>
                <a:off x="3216" y="555"/>
                <a:ext cx="471" cy="239"/>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89" name="Oval 193"/>
              <p:cNvSpPr>
                <a:spLocks noChangeArrowheads="1"/>
              </p:cNvSpPr>
              <p:nvPr/>
            </p:nvSpPr>
            <p:spPr bwMode="auto">
              <a:xfrm rot="1080000">
                <a:off x="3023" y="555"/>
                <a:ext cx="26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90" name="Oval 194"/>
              <p:cNvSpPr>
                <a:spLocks noChangeArrowheads="1"/>
              </p:cNvSpPr>
              <p:nvPr/>
            </p:nvSpPr>
            <p:spPr bwMode="auto">
              <a:xfrm>
                <a:off x="2949" y="432"/>
                <a:ext cx="217"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91" name="Oval 195"/>
              <p:cNvSpPr>
                <a:spLocks noChangeArrowheads="1"/>
              </p:cNvSpPr>
              <p:nvPr/>
            </p:nvSpPr>
            <p:spPr bwMode="auto">
              <a:xfrm rot="19740000">
                <a:off x="2984" y="310"/>
                <a:ext cx="295" cy="156"/>
              </a:xfrm>
              <a:prstGeom prst="ellipse">
                <a:avLst/>
              </a:prstGeom>
              <a:solidFill>
                <a:srgbClr val="B2B2B2"/>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2692" name="Freeform 196"/>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93" name="Freeform 197"/>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94" name="Freeform 198"/>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B2B2B2"/>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grpSp>
        <p:sp>
          <p:nvSpPr>
            <p:cNvPr id="362696" name="Text Box 200"/>
            <p:cNvSpPr txBox="1">
              <a:spLocks noChangeArrowheads="1"/>
            </p:cNvSpPr>
            <p:nvPr/>
          </p:nvSpPr>
          <p:spPr bwMode="auto">
            <a:xfrm>
              <a:off x="1047436" y="1082849"/>
              <a:ext cx="1261884"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800" b="1" dirty="0">
                  <a:solidFill>
                    <a:srgbClr val="000099"/>
                  </a:solidFill>
                  <a:ea typeface="黑体" pitchFamily="2" charset="-122"/>
                </a:rPr>
                <a:t>路由器</a:t>
              </a:r>
            </a:p>
          </p:txBody>
        </p:sp>
        <p:sp>
          <p:nvSpPr>
            <p:cNvPr id="362697" name="Line 201"/>
            <p:cNvSpPr>
              <a:spLocks noChangeShapeType="1"/>
            </p:cNvSpPr>
            <p:nvPr/>
          </p:nvSpPr>
          <p:spPr bwMode="auto">
            <a:xfrm>
              <a:off x="2254730" y="1551162"/>
              <a:ext cx="1073150" cy="49212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698" name="Text Box 202"/>
            <p:cNvSpPr txBox="1">
              <a:spLocks noChangeArrowheads="1"/>
            </p:cNvSpPr>
            <p:nvPr/>
          </p:nvSpPr>
          <p:spPr bwMode="auto">
            <a:xfrm>
              <a:off x="1236614" y="1801986"/>
              <a:ext cx="902811"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800" b="1">
                  <a:solidFill>
                    <a:srgbClr val="000099"/>
                  </a:solidFill>
                  <a:ea typeface="黑体" pitchFamily="2" charset="-122"/>
                </a:rPr>
                <a:t>网络</a:t>
              </a:r>
            </a:p>
          </p:txBody>
        </p:sp>
        <p:sp>
          <p:nvSpPr>
            <p:cNvPr id="362699" name="Line 203"/>
            <p:cNvSpPr>
              <a:spLocks noChangeShapeType="1"/>
            </p:cNvSpPr>
            <p:nvPr/>
          </p:nvSpPr>
          <p:spPr bwMode="auto">
            <a:xfrm>
              <a:off x="2118866" y="2289349"/>
              <a:ext cx="804863" cy="49212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701" name="Line 205"/>
            <p:cNvSpPr>
              <a:spLocks noChangeShapeType="1"/>
            </p:cNvSpPr>
            <p:nvPr/>
          </p:nvSpPr>
          <p:spPr bwMode="auto">
            <a:xfrm>
              <a:off x="5145700" y="638349"/>
              <a:ext cx="58473" cy="54292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2702" name="Text Box 206"/>
            <p:cNvSpPr txBox="1">
              <a:spLocks noChangeArrowheads="1"/>
            </p:cNvSpPr>
            <p:nvPr/>
          </p:nvSpPr>
          <p:spPr bwMode="auto">
            <a:xfrm>
              <a:off x="512581" y="2792586"/>
              <a:ext cx="902811"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800" b="1">
                  <a:solidFill>
                    <a:srgbClr val="000099"/>
                  </a:solidFill>
                  <a:ea typeface="黑体" pitchFamily="2" charset="-122"/>
                </a:rPr>
                <a:t>主机</a:t>
              </a:r>
            </a:p>
          </p:txBody>
        </p:sp>
      </p:grpSp>
      <p:sp>
        <p:nvSpPr>
          <p:cNvPr id="2" name="矩形 1"/>
          <p:cNvSpPr/>
          <p:nvPr/>
        </p:nvSpPr>
        <p:spPr>
          <a:xfrm>
            <a:off x="2848397" y="6063679"/>
            <a:ext cx="4226621" cy="461665"/>
          </a:xfrm>
          <a:prstGeom prst="rect">
            <a:avLst/>
          </a:prstGeom>
        </p:spPr>
        <p:txBody>
          <a:bodyPr wrap="square">
            <a:spAutoFit/>
          </a:bodyPr>
          <a:lstStyle/>
          <a:p>
            <a:pPr algn="ctr"/>
            <a:r>
              <a:rPr lang="zh-CN" altLang="zh-CN" sz="2400" b="1" dirty="0" smtClean="0">
                <a:latin typeface="+mn-lt"/>
                <a:ea typeface="黑体" pitchFamily="2" charset="-122"/>
              </a:rPr>
              <a:t>分组交换</a:t>
            </a:r>
            <a:r>
              <a:rPr lang="zh-CN" altLang="zh-CN" sz="2400" b="1" dirty="0">
                <a:latin typeface="+mn-lt"/>
                <a:ea typeface="黑体" pitchFamily="2" charset="-122"/>
              </a:rPr>
              <a:t>的示意图</a:t>
            </a:r>
            <a:endParaRPr lang="zh-CN" altLang="en-US" sz="2400" b="1" dirty="0">
              <a:latin typeface="+mn-lt"/>
              <a:ea typeface="黑体" pitchFamily="2" charset="-122"/>
            </a:endParaRPr>
          </a:p>
        </p:txBody>
      </p:sp>
      <p:sp>
        <p:nvSpPr>
          <p:cNvPr id="3" name="矩形 2"/>
          <p:cNvSpPr/>
          <p:nvPr/>
        </p:nvSpPr>
        <p:spPr>
          <a:xfrm>
            <a:off x="2681965" y="5637862"/>
            <a:ext cx="4575291" cy="400110"/>
          </a:xfrm>
          <a:prstGeom prst="rect">
            <a:avLst/>
          </a:prstGeom>
        </p:spPr>
        <p:txBody>
          <a:bodyPr wrap="none">
            <a:spAutoFit/>
          </a:bodyPr>
          <a:lstStyle/>
          <a:p>
            <a:pPr algn="ctr"/>
            <a:r>
              <a:rPr lang="en-US" altLang="zh-CN" sz="2000" b="1" dirty="0">
                <a:latin typeface="+mn-lt"/>
                <a:ea typeface="黑体" pitchFamily="2" charset="-122"/>
              </a:rPr>
              <a:t>(a) </a:t>
            </a:r>
            <a:r>
              <a:rPr lang="zh-CN" altLang="zh-CN" sz="2000" b="1" dirty="0">
                <a:latin typeface="+mn-lt"/>
                <a:ea typeface="黑体" pitchFamily="2" charset="-122"/>
              </a:rPr>
              <a:t>核心部分的路由器把网络互连起来</a:t>
            </a:r>
            <a:endParaRPr lang="zh-CN" altLang="en-US" sz="2000" b="1" dirty="0">
              <a:latin typeface="+mn-lt"/>
              <a:ea typeface="黑体" pitchFamily="2" charset="-122"/>
            </a:endParaRPr>
          </a:p>
        </p:txBody>
      </p:sp>
    </p:spTree>
    <p:extLst>
      <p:ext uri="{BB962C8B-B14F-4D97-AF65-F5344CB8AC3E}">
        <p14:creationId xmlns:p14="http://schemas.microsoft.com/office/powerpoint/2010/main" xmlns="" val="8362987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640" name="Text Box 72"/>
          <p:cNvSpPr txBox="1">
            <a:spLocks noChangeArrowheads="1"/>
          </p:cNvSpPr>
          <p:nvPr/>
        </p:nvSpPr>
        <p:spPr bwMode="auto">
          <a:xfrm>
            <a:off x="3512840" y="44624"/>
            <a:ext cx="2646878"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3200" b="1" dirty="0">
                <a:solidFill>
                  <a:srgbClr val="C00000"/>
                </a:solidFill>
                <a:ea typeface="黑体" pitchFamily="2" charset="-122"/>
              </a:rPr>
              <a:t>网络核心部分</a:t>
            </a:r>
          </a:p>
        </p:txBody>
      </p:sp>
      <p:grpSp>
        <p:nvGrpSpPr>
          <p:cNvPr id="2" name="组合 1"/>
          <p:cNvGrpSpPr/>
          <p:nvPr/>
        </p:nvGrpSpPr>
        <p:grpSpPr>
          <a:xfrm>
            <a:off x="497858" y="401639"/>
            <a:ext cx="8199558" cy="5259609"/>
            <a:chOff x="384146" y="401639"/>
            <a:chExt cx="8809861" cy="5764211"/>
          </a:xfrm>
        </p:grpSpPr>
        <p:sp>
          <p:nvSpPr>
            <p:cNvPr id="365572" name="Oval 4"/>
            <p:cNvSpPr>
              <a:spLocks noChangeArrowheads="1"/>
            </p:cNvSpPr>
            <p:nvPr/>
          </p:nvSpPr>
          <p:spPr bwMode="auto">
            <a:xfrm rot="-1674972">
              <a:off x="2477133" y="1514475"/>
              <a:ext cx="2665677" cy="1519238"/>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73" name="Oval 5"/>
            <p:cNvSpPr>
              <a:spLocks noChangeArrowheads="1"/>
            </p:cNvSpPr>
            <p:nvPr/>
          </p:nvSpPr>
          <p:spPr bwMode="auto">
            <a:xfrm rot="-774972">
              <a:off x="4262276" y="1208088"/>
              <a:ext cx="2328598" cy="14097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74" name="Oval 6"/>
            <p:cNvSpPr>
              <a:spLocks noChangeArrowheads="1"/>
            </p:cNvSpPr>
            <p:nvPr/>
          </p:nvSpPr>
          <p:spPr bwMode="auto">
            <a:xfrm rot="-174972">
              <a:off x="5964870" y="1722439"/>
              <a:ext cx="1718071" cy="1824037"/>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75" name="Oval 7"/>
            <p:cNvSpPr>
              <a:spLocks noChangeArrowheads="1"/>
            </p:cNvSpPr>
            <p:nvPr/>
          </p:nvSpPr>
          <p:spPr bwMode="auto">
            <a:xfrm rot="18365028">
              <a:off x="6326026" y="2658534"/>
              <a:ext cx="1506537" cy="160284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76" name="Oval 8"/>
            <p:cNvSpPr>
              <a:spLocks noChangeArrowheads="1"/>
            </p:cNvSpPr>
            <p:nvPr/>
          </p:nvSpPr>
          <p:spPr bwMode="auto">
            <a:xfrm rot="-1674972">
              <a:off x="4332788" y="3530601"/>
              <a:ext cx="2915047" cy="169386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77" name="Oval 9"/>
            <p:cNvSpPr>
              <a:spLocks noChangeArrowheads="1"/>
            </p:cNvSpPr>
            <p:nvPr/>
          </p:nvSpPr>
          <p:spPr bwMode="auto">
            <a:xfrm rot="-594972">
              <a:off x="3187405" y="4246564"/>
              <a:ext cx="2084388" cy="1169987"/>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78" name="Oval 10"/>
            <p:cNvSpPr>
              <a:spLocks noChangeArrowheads="1"/>
            </p:cNvSpPr>
            <p:nvPr/>
          </p:nvSpPr>
          <p:spPr bwMode="auto">
            <a:xfrm rot="-1674972">
              <a:off x="2387703" y="3736975"/>
              <a:ext cx="1319080" cy="13843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79" name="Oval 11"/>
            <p:cNvSpPr>
              <a:spLocks noChangeArrowheads="1"/>
            </p:cNvSpPr>
            <p:nvPr/>
          </p:nvSpPr>
          <p:spPr bwMode="auto">
            <a:xfrm rot="18065028">
              <a:off x="2141707" y="2695510"/>
              <a:ext cx="1525588" cy="1322519"/>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80" name="Freeform 12"/>
            <p:cNvSpPr>
              <a:spLocks/>
            </p:cNvSpPr>
            <p:nvPr/>
          </p:nvSpPr>
          <p:spPr bwMode="auto">
            <a:xfrm>
              <a:off x="2509808" y="1473200"/>
              <a:ext cx="5071666" cy="3690938"/>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81" name="Line 13"/>
            <p:cNvSpPr>
              <a:spLocks noChangeShapeType="1"/>
            </p:cNvSpPr>
            <p:nvPr/>
          </p:nvSpPr>
          <p:spPr bwMode="auto">
            <a:xfrm flipV="1">
              <a:off x="3801372" y="1477964"/>
              <a:ext cx="1764506" cy="638175"/>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82" name="Line 14"/>
            <p:cNvSpPr>
              <a:spLocks noChangeShapeType="1"/>
            </p:cNvSpPr>
            <p:nvPr/>
          </p:nvSpPr>
          <p:spPr bwMode="auto">
            <a:xfrm>
              <a:off x="5784291" y="1563689"/>
              <a:ext cx="1042194" cy="1603375"/>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83" name="Line 15"/>
            <p:cNvSpPr>
              <a:spLocks noChangeShapeType="1"/>
            </p:cNvSpPr>
            <p:nvPr/>
          </p:nvSpPr>
          <p:spPr bwMode="auto">
            <a:xfrm flipH="1">
              <a:off x="2760898" y="2219326"/>
              <a:ext cx="918369" cy="1444625"/>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84" name="Line 16"/>
            <p:cNvSpPr>
              <a:spLocks noChangeShapeType="1"/>
            </p:cNvSpPr>
            <p:nvPr/>
          </p:nvSpPr>
          <p:spPr bwMode="auto">
            <a:xfrm>
              <a:off x="2817651" y="3863976"/>
              <a:ext cx="2091267" cy="1014413"/>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85" name="Line 17"/>
            <p:cNvSpPr>
              <a:spLocks noChangeShapeType="1"/>
            </p:cNvSpPr>
            <p:nvPr/>
          </p:nvSpPr>
          <p:spPr bwMode="auto">
            <a:xfrm flipV="1">
              <a:off x="4998347" y="3484563"/>
              <a:ext cx="1828138" cy="14986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86" name="Line 18"/>
            <p:cNvSpPr>
              <a:spLocks noChangeShapeType="1"/>
            </p:cNvSpPr>
            <p:nvPr/>
          </p:nvSpPr>
          <p:spPr bwMode="auto">
            <a:xfrm>
              <a:off x="3871883" y="2227264"/>
              <a:ext cx="2933965" cy="1087437"/>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87" name="Line 19"/>
            <p:cNvSpPr>
              <a:spLocks noChangeShapeType="1"/>
            </p:cNvSpPr>
            <p:nvPr/>
          </p:nvSpPr>
          <p:spPr bwMode="auto">
            <a:xfrm>
              <a:off x="3734299" y="2043114"/>
              <a:ext cx="1377554" cy="2835275"/>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88" name="Line 20"/>
            <p:cNvSpPr>
              <a:spLocks noChangeShapeType="1"/>
            </p:cNvSpPr>
            <p:nvPr/>
          </p:nvSpPr>
          <p:spPr bwMode="auto">
            <a:xfrm flipV="1">
              <a:off x="4179726" y="4959350"/>
              <a:ext cx="880533" cy="63023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89" name="Line 21"/>
            <p:cNvSpPr>
              <a:spLocks noChangeShapeType="1"/>
            </p:cNvSpPr>
            <p:nvPr/>
          </p:nvSpPr>
          <p:spPr bwMode="auto">
            <a:xfrm rot="-5400000">
              <a:off x="6018117" y="770798"/>
              <a:ext cx="473075" cy="1112706"/>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90" name="Line 22"/>
            <p:cNvSpPr>
              <a:spLocks noChangeShapeType="1"/>
            </p:cNvSpPr>
            <p:nvPr/>
          </p:nvSpPr>
          <p:spPr bwMode="auto">
            <a:xfrm>
              <a:off x="6955470" y="3484564"/>
              <a:ext cx="880533" cy="1157287"/>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91" name="Line 23"/>
            <p:cNvSpPr>
              <a:spLocks noChangeShapeType="1"/>
            </p:cNvSpPr>
            <p:nvPr/>
          </p:nvSpPr>
          <p:spPr bwMode="auto">
            <a:xfrm>
              <a:off x="1546725" y="3787775"/>
              <a:ext cx="1227931" cy="1905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92" name="Line 24"/>
            <p:cNvSpPr>
              <a:spLocks noChangeShapeType="1"/>
            </p:cNvSpPr>
            <p:nvPr/>
          </p:nvSpPr>
          <p:spPr bwMode="auto">
            <a:xfrm rot="5400000" flipH="1">
              <a:off x="3238867" y="1608799"/>
              <a:ext cx="884238" cy="344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93" name="Text Box 25"/>
            <p:cNvSpPr txBox="1">
              <a:spLocks noChangeArrowheads="1"/>
            </p:cNvSpPr>
            <p:nvPr/>
          </p:nvSpPr>
          <p:spPr bwMode="auto">
            <a:xfrm>
              <a:off x="384146" y="3411539"/>
              <a:ext cx="57740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H</a:t>
              </a:r>
              <a:r>
                <a:rPr kumimoji="1" lang="en-US" altLang="zh-CN" sz="2800" b="1" baseline="-25000">
                  <a:solidFill>
                    <a:srgbClr val="000099"/>
                  </a:solidFill>
                  <a:ea typeface="黑体" pitchFamily="2" charset="-122"/>
                </a:rPr>
                <a:t>1</a:t>
              </a:r>
              <a:endParaRPr kumimoji="1" lang="en-US" altLang="zh-CN" sz="2800" b="1">
                <a:solidFill>
                  <a:srgbClr val="000099"/>
                </a:solidFill>
                <a:ea typeface="黑体" pitchFamily="2" charset="-122"/>
              </a:endParaRPr>
            </a:p>
          </p:txBody>
        </p:sp>
        <p:sp>
          <p:nvSpPr>
            <p:cNvPr id="365594" name="Text Box 26"/>
            <p:cNvSpPr txBox="1">
              <a:spLocks noChangeArrowheads="1"/>
            </p:cNvSpPr>
            <p:nvPr/>
          </p:nvSpPr>
          <p:spPr bwMode="auto">
            <a:xfrm>
              <a:off x="8351941" y="4300539"/>
              <a:ext cx="57740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H</a:t>
              </a:r>
              <a:r>
                <a:rPr kumimoji="1" lang="en-US" altLang="zh-CN" sz="2800" b="1" baseline="-25000">
                  <a:solidFill>
                    <a:srgbClr val="000099"/>
                  </a:solidFill>
                  <a:ea typeface="黑体" pitchFamily="2" charset="-122"/>
                </a:rPr>
                <a:t>5</a:t>
              </a:r>
              <a:endParaRPr kumimoji="1" lang="en-US" altLang="zh-CN" sz="2800" b="1">
                <a:solidFill>
                  <a:srgbClr val="000099"/>
                </a:solidFill>
                <a:ea typeface="黑体" pitchFamily="2" charset="-122"/>
              </a:endParaRPr>
            </a:p>
          </p:txBody>
        </p:sp>
        <p:sp>
          <p:nvSpPr>
            <p:cNvPr id="365595" name="Text Box 27"/>
            <p:cNvSpPr txBox="1">
              <a:spLocks noChangeArrowheads="1"/>
            </p:cNvSpPr>
            <p:nvPr/>
          </p:nvSpPr>
          <p:spPr bwMode="auto">
            <a:xfrm>
              <a:off x="2771216" y="617539"/>
              <a:ext cx="57740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dirty="0">
                  <a:solidFill>
                    <a:srgbClr val="000099"/>
                  </a:solidFill>
                  <a:ea typeface="黑体" pitchFamily="2" charset="-122"/>
                </a:rPr>
                <a:t>H</a:t>
              </a:r>
              <a:r>
                <a:rPr kumimoji="1" lang="en-US" altLang="zh-CN" sz="2800" b="1" baseline="-25000" dirty="0">
                  <a:solidFill>
                    <a:srgbClr val="000099"/>
                  </a:solidFill>
                  <a:ea typeface="黑体" pitchFamily="2" charset="-122"/>
                </a:rPr>
                <a:t>2</a:t>
              </a:r>
              <a:endParaRPr kumimoji="1" lang="en-US" altLang="zh-CN" sz="2800" b="1" dirty="0">
                <a:solidFill>
                  <a:srgbClr val="000099"/>
                </a:solidFill>
                <a:ea typeface="黑体" pitchFamily="2" charset="-122"/>
              </a:endParaRPr>
            </a:p>
          </p:txBody>
        </p:sp>
        <p:sp>
          <p:nvSpPr>
            <p:cNvPr id="365596" name="Text Box 28"/>
            <p:cNvSpPr txBox="1">
              <a:spLocks noChangeArrowheads="1"/>
            </p:cNvSpPr>
            <p:nvPr/>
          </p:nvSpPr>
          <p:spPr bwMode="auto">
            <a:xfrm>
              <a:off x="7149806" y="401639"/>
              <a:ext cx="57740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H</a:t>
              </a:r>
              <a:r>
                <a:rPr kumimoji="1" lang="en-US" altLang="zh-CN" sz="2800" b="1" baseline="-25000">
                  <a:solidFill>
                    <a:srgbClr val="000099"/>
                  </a:solidFill>
                  <a:ea typeface="黑体" pitchFamily="2" charset="-122"/>
                </a:rPr>
                <a:t>4</a:t>
              </a:r>
              <a:endParaRPr kumimoji="1" lang="en-US" altLang="zh-CN" sz="2800" b="1">
                <a:solidFill>
                  <a:srgbClr val="000099"/>
                </a:solidFill>
                <a:ea typeface="黑体" pitchFamily="2" charset="-122"/>
              </a:endParaRPr>
            </a:p>
          </p:txBody>
        </p:sp>
        <p:sp>
          <p:nvSpPr>
            <p:cNvPr id="365597" name="Text Box 29"/>
            <p:cNvSpPr txBox="1">
              <a:spLocks noChangeArrowheads="1"/>
            </p:cNvSpPr>
            <p:nvPr/>
          </p:nvSpPr>
          <p:spPr bwMode="auto">
            <a:xfrm>
              <a:off x="3173648" y="5297489"/>
              <a:ext cx="57740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H</a:t>
              </a:r>
              <a:r>
                <a:rPr kumimoji="1" lang="en-US" altLang="zh-CN" sz="2800" b="1" baseline="-25000">
                  <a:solidFill>
                    <a:srgbClr val="000099"/>
                  </a:solidFill>
                  <a:ea typeface="黑体" pitchFamily="2" charset="-122"/>
                </a:rPr>
                <a:t>3</a:t>
              </a:r>
              <a:endParaRPr kumimoji="1" lang="en-US" altLang="zh-CN" sz="2800" b="1">
                <a:solidFill>
                  <a:srgbClr val="000099"/>
                </a:solidFill>
                <a:ea typeface="黑体" pitchFamily="2" charset="-122"/>
              </a:endParaRPr>
            </a:p>
          </p:txBody>
        </p:sp>
        <p:sp>
          <p:nvSpPr>
            <p:cNvPr id="365598" name="Line 30"/>
            <p:cNvSpPr>
              <a:spLocks noChangeShapeType="1"/>
            </p:cNvSpPr>
            <p:nvPr/>
          </p:nvSpPr>
          <p:spPr bwMode="auto">
            <a:xfrm flipV="1">
              <a:off x="6955470" y="2508251"/>
              <a:ext cx="1246848" cy="765175"/>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599" name="Text Box 31"/>
            <p:cNvSpPr txBox="1">
              <a:spLocks noChangeArrowheads="1"/>
            </p:cNvSpPr>
            <p:nvPr/>
          </p:nvSpPr>
          <p:spPr bwMode="auto">
            <a:xfrm>
              <a:off x="8616604" y="1775727"/>
              <a:ext cx="577403"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dirty="0">
                  <a:solidFill>
                    <a:srgbClr val="000099"/>
                  </a:solidFill>
                  <a:ea typeface="黑体" pitchFamily="2" charset="-122"/>
                </a:rPr>
                <a:t>H</a:t>
              </a:r>
              <a:r>
                <a:rPr kumimoji="1" lang="en-US" altLang="zh-CN" sz="2800" b="1" baseline="-25000" dirty="0">
                  <a:solidFill>
                    <a:srgbClr val="000099"/>
                  </a:solidFill>
                  <a:ea typeface="黑体" pitchFamily="2" charset="-122"/>
                </a:rPr>
                <a:t>6</a:t>
              </a:r>
              <a:endParaRPr kumimoji="1" lang="en-US" altLang="zh-CN" sz="2800" b="1" dirty="0">
                <a:solidFill>
                  <a:srgbClr val="000099"/>
                </a:solidFill>
                <a:ea typeface="黑体" pitchFamily="2" charset="-122"/>
              </a:endParaRPr>
            </a:p>
          </p:txBody>
        </p:sp>
        <p:pic>
          <p:nvPicPr>
            <p:cNvPr id="365600" name="Picture 32"/>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61889" y="414338"/>
              <a:ext cx="804863" cy="684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5601" name="Picture 3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06515" y="1941513"/>
              <a:ext cx="810022" cy="684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5602" name="Picture 3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5754" y="3484564"/>
              <a:ext cx="808302" cy="681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5603" name="Picture 3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79266" y="5481638"/>
              <a:ext cx="806583" cy="684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17961" dir="2700000" algn="ctr" rotWithShape="0">
                      <a:schemeClr val="tx1"/>
                    </a:outerShdw>
                  </a:effectLst>
                </a14:hiddenEffects>
              </a:ext>
            </a:extLst>
          </p:spPr>
        </p:pic>
        <p:pic>
          <p:nvPicPr>
            <p:cNvPr id="365604" name="Picture 3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81474" y="4433888"/>
              <a:ext cx="810021" cy="679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5605" name="Picture 3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99193" y="642938"/>
              <a:ext cx="810021" cy="679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65606" name="Text Box 38"/>
            <p:cNvSpPr txBox="1">
              <a:spLocks noChangeArrowheads="1"/>
            </p:cNvSpPr>
            <p:nvPr/>
          </p:nvSpPr>
          <p:spPr bwMode="auto">
            <a:xfrm>
              <a:off x="1343325" y="4738688"/>
              <a:ext cx="1266693"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kumimoji="1" lang="zh-CN" altLang="en-US" sz="2800" b="1">
                  <a:solidFill>
                    <a:srgbClr val="000099"/>
                  </a:solidFill>
                  <a:ea typeface="黑体" pitchFamily="2" charset="-122"/>
                </a:rPr>
                <a:t>发送的</a:t>
              </a:r>
            </a:p>
            <a:p>
              <a:pPr algn="ctr"/>
              <a:r>
                <a:rPr kumimoji="1" lang="zh-CN" altLang="en-US" sz="2800" b="1">
                  <a:solidFill>
                    <a:srgbClr val="000099"/>
                  </a:solidFill>
                  <a:ea typeface="黑体" pitchFamily="2" charset="-122"/>
                </a:rPr>
                <a:t>分组</a:t>
              </a:r>
            </a:p>
          </p:txBody>
        </p:sp>
        <p:pic>
          <p:nvPicPr>
            <p:cNvPr id="365607" name="Picture 39"/>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33589" y="1917700"/>
              <a:ext cx="854736" cy="50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pic>
          <p:nvPicPr>
            <p:cNvPr id="365608" name="Picture 40"/>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80393" y="1327150"/>
              <a:ext cx="856456" cy="50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pic>
          <p:nvPicPr>
            <p:cNvPr id="365609" name="Picture 41"/>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91379" y="3097213"/>
              <a:ext cx="856456" cy="5064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pic>
          <p:nvPicPr>
            <p:cNvPr id="365610" name="Picture 42"/>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83877" y="4514851"/>
              <a:ext cx="856456" cy="506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pic>
          <p:nvPicPr>
            <p:cNvPr id="365611" name="Picture 43"/>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494331" y="3449638"/>
              <a:ext cx="856456" cy="50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pic>
        <p:sp>
          <p:nvSpPr>
            <p:cNvPr id="365613" name="Text Box 45"/>
            <p:cNvSpPr txBox="1">
              <a:spLocks noChangeArrowheads="1"/>
            </p:cNvSpPr>
            <p:nvPr/>
          </p:nvSpPr>
          <p:spPr bwMode="auto">
            <a:xfrm>
              <a:off x="963715" y="977900"/>
              <a:ext cx="1266693"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800" b="1" dirty="0">
                  <a:solidFill>
                    <a:srgbClr val="000099"/>
                  </a:solidFill>
                  <a:ea typeface="黑体" pitchFamily="2" charset="-122"/>
                </a:rPr>
                <a:t>路由器</a:t>
              </a:r>
            </a:p>
          </p:txBody>
        </p:sp>
        <p:sp>
          <p:nvSpPr>
            <p:cNvPr id="365614" name="Line 46"/>
            <p:cNvSpPr>
              <a:spLocks noChangeShapeType="1"/>
            </p:cNvSpPr>
            <p:nvPr/>
          </p:nvSpPr>
          <p:spPr bwMode="auto">
            <a:xfrm>
              <a:off x="2219163" y="1563689"/>
              <a:ext cx="1114425" cy="47148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5615" name="Text Box 47"/>
            <p:cNvSpPr txBox="1">
              <a:spLocks noChangeArrowheads="1"/>
            </p:cNvSpPr>
            <p:nvPr/>
          </p:nvSpPr>
          <p:spPr bwMode="auto">
            <a:xfrm>
              <a:off x="2465093" y="2921000"/>
              <a:ext cx="44435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A</a:t>
              </a:r>
            </a:p>
          </p:txBody>
        </p:sp>
        <p:sp>
          <p:nvSpPr>
            <p:cNvPr id="365616" name="Text Box 48"/>
            <p:cNvSpPr txBox="1">
              <a:spLocks noChangeArrowheads="1"/>
            </p:cNvSpPr>
            <p:nvPr/>
          </p:nvSpPr>
          <p:spPr bwMode="auto">
            <a:xfrm>
              <a:off x="6723298" y="2562225"/>
              <a:ext cx="423514"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E</a:t>
              </a:r>
            </a:p>
          </p:txBody>
        </p:sp>
        <p:sp>
          <p:nvSpPr>
            <p:cNvPr id="365617" name="Text Box 49"/>
            <p:cNvSpPr txBox="1">
              <a:spLocks noChangeArrowheads="1"/>
            </p:cNvSpPr>
            <p:nvPr/>
          </p:nvSpPr>
          <p:spPr bwMode="auto">
            <a:xfrm>
              <a:off x="5376701" y="1697039"/>
              <a:ext cx="44435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D</a:t>
              </a:r>
            </a:p>
          </p:txBody>
        </p:sp>
        <p:sp>
          <p:nvSpPr>
            <p:cNvPr id="365618" name="Text Box 50"/>
            <p:cNvSpPr txBox="1">
              <a:spLocks noChangeArrowheads="1"/>
            </p:cNvSpPr>
            <p:nvPr/>
          </p:nvSpPr>
          <p:spPr bwMode="auto">
            <a:xfrm>
              <a:off x="3766976" y="1412875"/>
              <a:ext cx="44435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B</a:t>
              </a:r>
            </a:p>
          </p:txBody>
        </p:sp>
        <p:sp>
          <p:nvSpPr>
            <p:cNvPr id="365619" name="Text Box 51"/>
            <p:cNvSpPr txBox="1">
              <a:spLocks noChangeArrowheads="1"/>
            </p:cNvSpPr>
            <p:nvPr/>
          </p:nvSpPr>
          <p:spPr bwMode="auto">
            <a:xfrm>
              <a:off x="5405937" y="4578350"/>
              <a:ext cx="444352"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000099"/>
                  </a:solidFill>
                  <a:ea typeface="黑体" pitchFamily="2" charset="-122"/>
                </a:rPr>
                <a:t>C</a:t>
              </a:r>
            </a:p>
          </p:txBody>
        </p:sp>
        <p:sp>
          <p:nvSpPr>
            <p:cNvPr id="365620" name="Line 52"/>
            <p:cNvSpPr>
              <a:spLocks noChangeShapeType="1"/>
            </p:cNvSpPr>
            <p:nvPr/>
          </p:nvSpPr>
          <p:spPr bwMode="auto">
            <a:xfrm flipV="1">
              <a:off x="1768579" y="4121150"/>
              <a:ext cx="278606" cy="8255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5621" name="Rectangle 53"/>
            <p:cNvSpPr>
              <a:spLocks noChangeArrowheads="1"/>
            </p:cNvSpPr>
            <p:nvPr/>
          </p:nvSpPr>
          <p:spPr bwMode="auto">
            <a:xfrm>
              <a:off x="1854568" y="3884614"/>
              <a:ext cx="278606" cy="236537"/>
            </a:xfrm>
            <a:prstGeom prst="rect">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22" name="Rectangle 54"/>
            <p:cNvSpPr>
              <a:spLocks noChangeArrowheads="1"/>
            </p:cNvSpPr>
            <p:nvPr/>
          </p:nvSpPr>
          <p:spPr bwMode="auto">
            <a:xfrm>
              <a:off x="2267317" y="3884614"/>
              <a:ext cx="280326" cy="236537"/>
            </a:xfrm>
            <a:prstGeom prst="rect">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23" name="Rectangle 55"/>
            <p:cNvSpPr>
              <a:spLocks noChangeArrowheads="1"/>
            </p:cNvSpPr>
            <p:nvPr/>
          </p:nvSpPr>
          <p:spPr bwMode="auto">
            <a:xfrm>
              <a:off x="3436777" y="3884614"/>
              <a:ext cx="278606" cy="236537"/>
            </a:xfrm>
            <a:prstGeom prst="rect">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24" name="Rectangle 56"/>
            <p:cNvSpPr>
              <a:spLocks noChangeArrowheads="1"/>
            </p:cNvSpPr>
            <p:nvPr/>
          </p:nvSpPr>
          <p:spPr bwMode="auto">
            <a:xfrm>
              <a:off x="4133292" y="4238625"/>
              <a:ext cx="278606" cy="236538"/>
            </a:xfrm>
            <a:prstGeom prst="rect">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25" name="Rectangle 57"/>
            <p:cNvSpPr>
              <a:spLocks noChangeArrowheads="1"/>
            </p:cNvSpPr>
            <p:nvPr/>
          </p:nvSpPr>
          <p:spPr bwMode="auto">
            <a:xfrm>
              <a:off x="5283832" y="4198939"/>
              <a:ext cx="280326" cy="238125"/>
            </a:xfrm>
            <a:prstGeom prst="rect">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26" name="Rectangle 58"/>
            <p:cNvSpPr>
              <a:spLocks noChangeArrowheads="1"/>
            </p:cNvSpPr>
            <p:nvPr/>
          </p:nvSpPr>
          <p:spPr bwMode="auto">
            <a:xfrm>
              <a:off x="5682824" y="3846514"/>
              <a:ext cx="278606" cy="236537"/>
            </a:xfrm>
            <a:prstGeom prst="rect">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27" name="Rectangle 59"/>
            <p:cNvSpPr>
              <a:spLocks noChangeArrowheads="1"/>
            </p:cNvSpPr>
            <p:nvPr/>
          </p:nvSpPr>
          <p:spPr bwMode="auto">
            <a:xfrm>
              <a:off x="6841964" y="3775075"/>
              <a:ext cx="278606" cy="236538"/>
            </a:xfrm>
            <a:prstGeom prst="rect">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28" name="Rectangle 60"/>
            <p:cNvSpPr>
              <a:spLocks noChangeArrowheads="1"/>
            </p:cNvSpPr>
            <p:nvPr/>
          </p:nvSpPr>
          <p:spPr bwMode="auto">
            <a:xfrm>
              <a:off x="6062898" y="3521075"/>
              <a:ext cx="280327" cy="236538"/>
            </a:xfrm>
            <a:prstGeom prst="rect">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29" name="Rectangle 61"/>
            <p:cNvSpPr>
              <a:spLocks noChangeArrowheads="1"/>
            </p:cNvSpPr>
            <p:nvPr/>
          </p:nvSpPr>
          <p:spPr bwMode="auto">
            <a:xfrm>
              <a:off x="7251274" y="4308475"/>
              <a:ext cx="278606" cy="236538"/>
            </a:xfrm>
            <a:prstGeom prst="rect">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30" name="Rectangle 62"/>
            <p:cNvSpPr>
              <a:spLocks noChangeArrowheads="1"/>
            </p:cNvSpPr>
            <p:nvPr/>
          </p:nvSpPr>
          <p:spPr bwMode="auto">
            <a:xfrm>
              <a:off x="1713545" y="3435350"/>
              <a:ext cx="278606" cy="236538"/>
            </a:xfrm>
            <a:prstGeom prst="rect">
              <a:avLst/>
            </a:prstGeom>
            <a:solidFill>
              <a:srgbClr val="CC0000"/>
            </a:solidFill>
            <a:ln w="19050">
              <a:solidFill>
                <a:srgbClr val="CC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31" name="Rectangle 63"/>
            <p:cNvSpPr>
              <a:spLocks noChangeArrowheads="1"/>
            </p:cNvSpPr>
            <p:nvPr/>
          </p:nvSpPr>
          <p:spPr bwMode="auto">
            <a:xfrm>
              <a:off x="3455694" y="2633664"/>
              <a:ext cx="278606" cy="236537"/>
            </a:xfrm>
            <a:prstGeom prst="rect">
              <a:avLst/>
            </a:prstGeom>
            <a:solidFill>
              <a:srgbClr val="CC0000"/>
            </a:solidFill>
            <a:ln w="19050">
              <a:solidFill>
                <a:srgbClr val="CC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32" name="Rectangle 64"/>
            <p:cNvSpPr>
              <a:spLocks noChangeArrowheads="1"/>
            </p:cNvSpPr>
            <p:nvPr/>
          </p:nvSpPr>
          <p:spPr bwMode="auto">
            <a:xfrm>
              <a:off x="4411898" y="2116139"/>
              <a:ext cx="280327" cy="236537"/>
            </a:xfrm>
            <a:prstGeom prst="rect">
              <a:avLst/>
            </a:prstGeom>
            <a:solidFill>
              <a:srgbClr val="CC0000"/>
            </a:solidFill>
            <a:ln w="19050">
              <a:solidFill>
                <a:srgbClr val="CC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33" name="Rectangle 65"/>
            <p:cNvSpPr>
              <a:spLocks noChangeArrowheads="1"/>
            </p:cNvSpPr>
            <p:nvPr/>
          </p:nvSpPr>
          <p:spPr bwMode="auto">
            <a:xfrm>
              <a:off x="4969110" y="2305050"/>
              <a:ext cx="276887" cy="236538"/>
            </a:xfrm>
            <a:prstGeom prst="rect">
              <a:avLst/>
            </a:prstGeom>
            <a:solidFill>
              <a:srgbClr val="CC0000"/>
            </a:solidFill>
            <a:ln w="19050">
              <a:solidFill>
                <a:srgbClr val="CC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34" name="Rectangle 66"/>
            <p:cNvSpPr>
              <a:spLocks noChangeArrowheads="1"/>
            </p:cNvSpPr>
            <p:nvPr/>
          </p:nvSpPr>
          <p:spPr bwMode="auto">
            <a:xfrm>
              <a:off x="6081816" y="2703514"/>
              <a:ext cx="278606" cy="236537"/>
            </a:xfrm>
            <a:prstGeom prst="rect">
              <a:avLst/>
            </a:prstGeom>
            <a:solidFill>
              <a:srgbClr val="CC0000"/>
            </a:solidFill>
            <a:ln w="19050">
              <a:solidFill>
                <a:srgbClr val="CC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35" name="Rectangle 67"/>
            <p:cNvSpPr>
              <a:spLocks noChangeArrowheads="1"/>
            </p:cNvSpPr>
            <p:nvPr/>
          </p:nvSpPr>
          <p:spPr bwMode="auto">
            <a:xfrm>
              <a:off x="3158170" y="3176589"/>
              <a:ext cx="278606" cy="236537"/>
            </a:xfrm>
            <a:prstGeom prst="rect">
              <a:avLst/>
            </a:prstGeom>
            <a:solidFill>
              <a:srgbClr val="CC0000"/>
            </a:solidFill>
            <a:ln w="19050">
              <a:solidFill>
                <a:srgbClr val="CC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36" name="Rectangle 68"/>
            <p:cNvSpPr>
              <a:spLocks noChangeArrowheads="1"/>
            </p:cNvSpPr>
            <p:nvPr/>
          </p:nvSpPr>
          <p:spPr bwMode="auto">
            <a:xfrm>
              <a:off x="7333824" y="3600450"/>
              <a:ext cx="278606" cy="238125"/>
            </a:xfrm>
            <a:prstGeom prst="rect">
              <a:avLst/>
            </a:prstGeom>
            <a:solidFill>
              <a:srgbClr val="CC0000"/>
            </a:solidFill>
            <a:ln w="19050">
              <a:solidFill>
                <a:srgbClr val="CC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37" name="Rectangle 69"/>
            <p:cNvSpPr>
              <a:spLocks noChangeArrowheads="1"/>
            </p:cNvSpPr>
            <p:nvPr/>
          </p:nvSpPr>
          <p:spPr bwMode="auto">
            <a:xfrm>
              <a:off x="2129735" y="3435350"/>
              <a:ext cx="278606" cy="236538"/>
            </a:xfrm>
            <a:prstGeom prst="rect">
              <a:avLst/>
            </a:prstGeom>
            <a:solidFill>
              <a:srgbClr val="CC0000"/>
            </a:solidFill>
            <a:ln w="19050">
              <a:solidFill>
                <a:srgbClr val="CC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38" name="Rectangle 70"/>
            <p:cNvSpPr>
              <a:spLocks noChangeArrowheads="1"/>
            </p:cNvSpPr>
            <p:nvPr/>
          </p:nvSpPr>
          <p:spPr bwMode="auto">
            <a:xfrm>
              <a:off x="7639947" y="4025900"/>
              <a:ext cx="278606" cy="236538"/>
            </a:xfrm>
            <a:prstGeom prst="rect">
              <a:avLst/>
            </a:prstGeom>
            <a:solidFill>
              <a:srgbClr val="CC0000"/>
            </a:solidFill>
            <a:ln w="19050">
              <a:solidFill>
                <a:srgbClr val="CC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39" name="Rectangle 71"/>
            <p:cNvSpPr>
              <a:spLocks noChangeArrowheads="1"/>
            </p:cNvSpPr>
            <p:nvPr/>
          </p:nvSpPr>
          <p:spPr bwMode="auto">
            <a:xfrm>
              <a:off x="5478168" y="2471739"/>
              <a:ext cx="276887" cy="236537"/>
            </a:xfrm>
            <a:prstGeom prst="rect">
              <a:avLst/>
            </a:prstGeom>
            <a:solidFill>
              <a:srgbClr val="CC0000"/>
            </a:solidFill>
            <a:ln w="19050">
              <a:solidFill>
                <a:srgbClr val="CC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365641" name="Line 73"/>
            <p:cNvSpPr>
              <a:spLocks noChangeShapeType="1"/>
            </p:cNvSpPr>
            <p:nvPr/>
          </p:nvSpPr>
          <p:spPr bwMode="auto">
            <a:xfrm>
              <a:off x="5108414" y="696913"/>
              <a:ext cx="137583" cy="47466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365642" name="Text Box 74"/>
            <p:cNvSpPr txBox="1">
              <a:spLocks noChangeArrowheads="1"/>
            </p:cNvSpPr>
            <p:nvPr/>
          </p:nvSpPr>
          <p:spPr bwMode="auto">
            <a:xfrm>
              <a:off x="765939" y="2768600"/>
              <a:ext cx="90601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800" b="1">
                  <a:solidFill>
                    <a:srgbClr val="000099"/>
                  </a:solidFill>
                  <a:ea typeface="黑体" pitchFamily="2" charset="-122"/>
                </a:rPr>
                <a:t>主机</a:t>
              </a:r>
            </a:p>
          </p:txBody>
        </p:sp>
      </p:grpSp>
      <p:sp>
        <p:nvSpPr>
          <p:cNvPr id="73" name="矩形 72"/>
          <p:cNvSpPr/>
          <p:nvPr/>
        </p:nvSpPr>
        <p:spPr>
          <a:xfrm>
            <a:off x="2848397" y="6063679"/>
            <a:ext cx="4226621" cy="461665"/>
          </a:xfrm>
          <a:prstGeom prst="rect">
            <a:avLst/>
          </a:prstGeom>
        </p:spPr>
        <p:txBody>
          <a:bodyPr wrap="square">
            <a:spAutoFit/>
          </a:bodyPr>
          <a:lstStyle/>
          <a:p>
            <a:pPr algn="ctr"/>
            <a:r>
              <a:rPr lang="zh-CN" altLang="zh-CN" sz="2400" b="1" dirty="0" smtClean="0">
                <a:latin typeface="+mn-lt"/>
                <a:ea typeface="黑体" pitchFamily="2" charset="-122"/>
              </a:rPr>
              <a:t>分组交换</a:t>
            </a:r>
            <a:r>
              <a:rPr lang="zh-CN" altLang="zh-CN" sz="2400" b="1" dirty="0">
                <a:latin typeface="+mn-lt"/>
                <a:ea typeface="黑体" pitchFamily="2" charset="-122"/>
              </a:rPr>
              <a:t>的示意图</a:t>
            </a:r>
            <a:endParaRPr lang="zh-CN" altLang="en-US" sz="2400" b="1" dirty="0">
              <a:latin typeface="+mn-lt"/>
              <a:ea typeface="黑体" pitchFamily="2" charset="-122"/>
            </a:endParaRPr>
          </a:p>
        </p:txBody>
      </p:sp>
      <p:sp>
        <p:nvSpPr>
          <p:cNvPr id="74" name="矩形 73"/>
          <p:cNvSpPr/>
          <p:nvPr/>
        </p:nvSpPr>
        <p:spPr>
          <a:xfrm>
            <a:off x="2613837" y="5661248"/>
            <a:ext cx="4711546" cy="400110"/>
          </a:xfrm>
          <a:prstGeom prst="rect">
            <a:avLst/>
          </a:prstGeom>
        </p:spPr>
        <p:txBody>
          <a:bodyPr wrap="none">
            <a:spAutoFit/>
          </a:bodyPr>
          <a:lstStyle/>
          <a:p>
            <a:pPr algn="ctr"/>
            <a:r>
              <a:rPr lang="en-US" altLang="zh-CN" sz="2000" b="1" dirty="0" smtClean="0">
                <a:latin typeface="+mn-lt"/>
                <a:ea typeface="黑体" pitchFamily="2" charset="-122"/>
              </a:rPr>
              <a:t>(b) </a:t>
            </a:r>
            <a:r>
              <a:rPr lang="zh-CN" altLang="zh-CN" sz="2000" b="1" dirty="0">
                <a:latin typeface="+mn-lt"/>
                <a:ea typeface="黑体" pitchFamily="2" charset="-122"/>
              </a:rPr>
              <a:t>核心</a:t>
            </a:r>
            <a:r>
              <a:rPr lang="zh-CN" altLang="zh-CN" sz="2000" b="1" dirty="0" smtClean="0">
                <a:latin typeface="+mn-lt"/>
                <a:ea typeface="黑体" pitchFamily="2" charset="-122"/>
              </a:rPr>
              <a:t>部分</a:t>
            </a:r>
            <a:r>
              <a:rPr lang="zh-CN" altLang="en-US" sz="2000" b="1" dirty="0" smtClean="0">
                <a:latin typeface="+mn-lt"/>
                <a:ea typeface="黑体" pitchFamily="2" charset="-122"/>
              </a:rPr>
              <a:t>中</a:t>
            </a:r>
            <a:r>
              <a:rPr lang="zh-CN" altLang="zh-CN" sz="2000" b="1" dirty="0" smtClean="0">
                <a:latin typeface="+mn-lt"/>
                <a:ea typeface="黑体" pitchFamily="2" charset="-122"/>
              </a:rPr>
              <a:t>的</a:t>
            </a:r>
            <a:r>
              <a:rPr lang="zh-CN" altLang="en-US" sz="2000" b="1" dirty="0" smtClean="0">
                <a:latin typeface="+mn-lt"/>
                <a:ea typeface="黑体" pitchFamily="2" charset="-122"/>
              </a:rPr>
              <a:t>网络</a:t>
            </a:r>
            <a:r>
              <a:rPr lang="zh-CN" altLang="zh-CN" sz="2000" b="1" dirty="0" smtClean="0">
                <a:latin typeface="+mn-lt"/>
                <a:ea typeface="黑体" pitchFamily="2" charset="-122"/>
              </a:rPr>
              <a:t>可用</a:t>
            </a:r>
            <a:r>
              <a:rPr lang="zh-CN" altLang="zh-CN" sz="2000" b="1" dirty="0">
                <a:latin typeface="+mn-lt"/>
                <a:ea typeface="黑体" pitchFamily="2" charset="-122"/>
              </a:rPr>
              <a:t>一条链路表示</a:t>
            </a:r>
            <a:endParaRPr lang="zh-CN" altLang="en-US" sz="2000" b="1" dirty="0">
              <a:latin typeface="+mn-lt"/>
              <a:ea typeface="黑体" pitchFamily="2" charset="-122"/>
            </a:endParaRPr>
          </a:p>
        </p:txBody>
      </p:sp>
    </p:spTree>
    <p:extLst>
      <p:ext uri="{BB962C8B-B14F-4D97-AF65-F5344CB8AC3E}">
        <p14:creationId xmlns:p14="http://schemas.microsoft.com/office/powerpoint/2010/main" xmlns="" val="407637711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algn="ctr"/>
            <a:r>
              <a:rPr lang="zh-CN" altLang="en-US"/>
              <a:t>分组交换网的示意图</a:t>
            </a:r>
          </a:p>
        </p:txBody>
      </p:sp>
      <p:grpSp>
        <p:nvGrpSpPr>
          <p:cNvPr id="61444" name="Group 4"/>
          <p:cNvGrpSpPr>
            <a:grpSpLocks/>
          </p:cNvGrpSpPr>
          <p:nvPr/>
        </p:nvGrpSpPr>
        <p:grpSpPr bwMode="auto">
          <a:xfrm>
            <a:off x="1990509" y="2176934"/>
            <a:ext cx="4431903" cy="3667125"/>
            <a:chOff x="2256" y="2386"/>
            <a:chExt cx="2147" cy="1919"/>
          </a:xfrm>
        </p:grpSpPr>
        <p:sp>
          <p:nvSpPr>
            <p:cNvPr id="61445" name="Oval 5"/>
            <p:cNvSpPr>
              <a:spLocks noChangeArrowheads="1"/>
            </p:cNvSpPr>
            <p:nvPr/>
          </p:nvSpPr>
          <p:spPr bwMode="auto">
            <a:xfrm rot="-1674972">
              <a:off x="2346" y="2526"/>
              <a:ext cx="1015" cy="692"/>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46" name="Oval 6"/>
            <p:cNvSpPr>
              <a:spLocks noChangeArrowheads="1"/>
            </p:cNvSpPr>
            <p:nvPr/>
          </p:nvSpPr>
          <p:spPr bwMode="auto">
            <a:xfrm rot="-774972">
              <a:off x="3025" y="2386"/>
              <a:ext cx="887" cy="642"/>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47" name="Oval 7"/>
            <p:cNvSpPr>
              <a:spLocks noChangeArrowheads="1"/>
            </p:cNvSpPr>
            <p:nvPr/>
          </p:nvSpPr>
          <p:spPr bwMode="auto">
            <a:xfrm rot="-174972">
              <a:off x="3673" y="2621"/>
              <a:ext cx="655" cy="832"/>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48" name="Oval 8"/>
            <p:cNvSpPr>
              <a:spLocks noChangeArrowheads="1"/>
            </p:cNvSpPr>
            <p:nvPr/>
          </p:nvSpPr>
          <p:spPr bwMode="auto">
            <a:xfrm rot="18365028">
              <a:off x="3754" y="3108"/>
              <a:ext cx="687" cy="610"/>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49" name="Oval 9"/>
            <p:cNvSpPr>
              <a:spLocks noChangeArrowheads="1"/>
            </p:cNvSpPr>
            <p:nvPr/>
          </p:nvSpPr>
          <p:spPr bwMode="auto">
            <a:xfrm rot="-1674972">
              <a:off x="3052" y="3445"/>
              <a:ext cx="1110" cy="772"/>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50" name="Oval 10"/>
            <p:cNvSpPr>
              <a:spLocks noChangeArrowheads="1"/>
            </p:cNvSpPr>
            <p:nvPr/>
          </p:nvSpPr>
          <p:spPr bwMode="auto">
            <a:xfrm rot="-594972">
              <a:off x="2616" y="3772"/>
              <a:ext cx="793" cy="533"/>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51" name="Oval 11"/>
            <p:cNvSpPr>
              <a:spLocks noChangeArrowheads="1"/>
            </p:cNvSpPr>
            <p:nvPr/>
          </p:nvSpPr>
          <p:spPr bwMode="auto">
            <a:xfrm rot="-1674972">
              <a:off x="2311" y="3539"/>
              <a:ext cx="503" cy="631"/>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52" name="Oval 12"/>
            <p:cNvSpPr>
              <a:spLocks noChangeArrowheads="1"/>
            </p:cNvSpPr>
            <p:nvPr/>
          </p:nvSpPr>
          <p:spPr bwMode="auto">
            <a:xfrm rot="18065028">
              <a:off x="2160" y="3115"/>
              <a:ext cx="695" cy="504"/>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53" name="Freeform 13"/>
            <p:cNvSpPr>
              <a:spLocks/>
            </p:cNvSpPr>
            <p:nvPr/>
          </p:nvSpPr>
          <p:spPr bwMode="auto">
            <a:xfrm>
              <a:off x="2358" y="2506"/>
              <a:ext cx="1931" cy="1684"/>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solidFill>
              <a:srgbClr val="FFFF99"/>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grpSp>
      <p:sp>
        <p:nvSpPr>
          <p:cNvPr id="61454" name="Line 14"/>
          <p:cNvSpPr>
            <a:spLocks noChangeShapeType="1"/>
          </p:cNvSpPr>
          <p:nvPr/>
        </p:nvSpPr>
        <p:spPr bwMode="auto">
          <a:xfrm flipV="1">
            <a:off x="3216721" y="2411884"/>
            <a:ext cx="1387872" cy="555625"/>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55" name="Line 15"/>
          <p:cNvSpPr>
            <a:spLocks noChangeShapeType="1"/>
          </p:cNvSpPr>
          <p:nvPr/>
        </p:nvSpPr>
        <p:spPr bwMode="auto">
          <a:xfrm>
            <a:off x="4774851" y="2486497"/>
            <a:ext cx="820341" cy="1398587"/>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56" name="Line 16"/>
          <p:cNvSpPr>
            <a:spLocks noChangeShapeType="1"/>
          </p:cNvSpPr>
          <p:nvPr/>
        </p:nvSpPr>
        <p:spPr bwMode="auto">
          <a:xfrm flipH="1">
            <a:off x="2398100" y="3059584"/>
            <a:ext cx="720593" cy="1255713"/>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57" name="Line 17"/>
          <p:cNvSpPr>
            <a:spLocks noChangeShapeType="1"/>
          </p:cNvSpPr>
          <p:nvPr/>
        </p:nvSpPr>
        <p:spPr bwMode="auto">
          <a:xfrm>
            <a:off x="2442814" y="4493096"/>
            <a:ext cx="1647560" cy="88265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58" name="Line 18"/>
          <p:cNvSpPr>
            <a:spLocks noChangeShapeType="1"/>
          </p:cNvSpPr>
          <p:nvPr/>
        </p:nvSpPr>
        <p:spPr bwMode="auto">
          <a:xfrm flipV="1">
            <a:off x="4159166" y="4161309"/>
            <a:ext cx="1436027" cy="1306513"/>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59" name="Line 19"/>
          <p:cNvSpPr>
            <a:spLocks noChangeShapeType="1"/>
          </p:cNvSpPr>
          <p:nvPr/>
        </p:nvSpPr>
        <p:spPr bwMode="auto">
          <a:xfrm>
            <a:off x="3273473" y="3065933"/>
            <a:ext cx="2302801" cy="94615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60" name="Line 20"/>
          <p:cNvSpPr>
            <a:spLocks noChangeShapeType="1"/>
          </p:cNvSpPr>
          <p:nvPr/>
        </p:nvSpPr>
        <p:spPr bwMode="auto">
          <a:xfrm>
            <a:off x="3163407" y="2902422"/>
            <a:ext cx="1083469" cy="2471737"/>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61" name="Line 21"/>
          <p:cNvSpPr>
            <a:spLocks noChangeShapeType="1"/>
          </p:cNvSpPr>
          <p:nvPr/>
        </p:nvSpPr>
        <p:spPr bwMode="auto">
          <a:xfrm flipV="1">
            <a:off x="3514244" y="5445597"/>
            <a:ext cx="693076" cy="549275"/>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62" name="Line 22"/>
          <p:cNvSpPr>
            <a:spLocks noChangeShapeType="1"/>
          </p:cNvSpPr>
          <p:nvPr/>
        </p:nvSpPr>
        <p:spPr bwMode="auto">
          <a:xfrm rot="-5400000">
            <a:off x="4529186" y="2095971"/>
            <a:ext cx="33655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63" name="Line 23"/>
          <p:cNvSpPr>
            <a:spLocks noChangeShapeType="1"/>
          </p:cNvSpPr>
          <p:nvPr/>
        </p:nvSpPr>
        <p:spPr bwMode="auto">
          <a:xfrm>
            <a:off x="5694940" y="4161309"/>
            <a:ext cx="693076" cy="1008063"/>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64" name="Line 24"/>
          <p:cNvSpPr>
            <a:spLocks noChangeShapeType="1"/>
          </p:cNvSpPr>
          <p:nvPr/>
        </p:nvSpPr>
        <p:spPr bwMode="auto">
          <a:xfrm flipV="1">
            <a:off x="1447056" y="4418483"/>
            <a:ext cx="698235" cy="635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65" name="Line 25"/>
          <p:cNvSpPr>
            <a:spLocks noChangeShapeType="1"/>
          </p:cNvSpPr>
          <p:nvPr/>
        </p:nvSpPr>
        <p:spPr bwMode="auto">
          <a:xfrm rot="5400000" flipH="1">
            <a:off x="2732996" y="2527706"/>
            <a:ext cx="773113" cy="1719"/>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66" name="Text Box 26"/>
          <p:cNvSpPr txBox="1">
            <a:spLocks noChangeArrowheads="1"/>
          </p:cNvSpPr>
          <p:nvPr/>
        </p:nvSpPr>
        <p:spPr bwMode="auto">
          <a:xfrm>
            <a:off x="1073860" y="3783484"/>
            <a:ext cx="4651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rPr>
              <a:t>H</a:t>
            </a:r>
            <a:r>
              <a:rPr kumimoji="1" lang="en-US" altLang="zh-CN" sz="2000" b="1" baseline="-25000">
                <a:solidFill>
                  <a:srgbClr val="000099"/>
                </a:solidFill>
              </a:rPr>
              <a:t>1</a:t>
            </a:r>
            <a:endParaRPr kumimoji="1" lang="en-US" altLang="zh-CN" sz="2000" b="1">
              <a:solidFill>
                <a:srgbClr val="000099"/>
              </a:solidFill>
            </a:endParaRPr>
          </a:p>
        </p:txBody>
      </p:sp>
      <p:sp>
        <p:nvSpPr>
          <p:cNvPr id="61471" name="Oval 31"/>
          <p:cNvSpPr>
            <a:spLocks noChangeArrowheads="1"/>
          </p:cNvSpPr>
          <p:nvPr/>
        </p:nvSpPr>
        <p:spPr bwMode="auto">
          <a:xfrm>
            <a:off x="2128092" y="4161308"/>
            <a:ext cx="495300" cy="458788"/>
          </a:xfrm>
          <a:prstGeom prst="ellipse">
            <a:avLst/>
          </a:prstGeom>
          <a:solidFill>
            <a:srgbClr val="66FF33"/>
          </a:solidFill>
          <a:ln w="190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A</a:t>
            </a:r>
          </a:p>
        </p:txBody>
      </p:sp>
      <p:sp>
        <p:nvSpPr>
          <p:cNvPr id="61479" name="Line 39"/>
          <p:cNvSpPr>
            <a:spLocks noChangeShapeType="1"/>
          </p:cNvSpPr>
          <p:nvPr/>
        </p:nvSpPr>
        <p:spPr bwMode="auto">
          <a:xfrm flipV="1">
            <a:off x="5694940" y="3564408"/>
            <a:ext cx="873654" cy="41275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1483" name="AutoShape 43"/>
          <p:cNvSpPr>
            <a:spLocks noChangeArrowheads="1"/>
          </p:cNvSpPr>
          <p:nvPr/>
        </p:nvSpPr>
        <p:spPr bwMode="auto">
          <a:xfrm flipV="1">
            <a:off x="5209960" y="5902796"/>
            <a:ext cx="1246848" cy="334962"/>
          </a:xfrm>
          <a:prstGeom prst="wedgeRoundRectCallout">
            <a:avLst>
              <a:gd name="adj1" fmla="val -65315"/>
              <a:gd name="adj2" fmla="val 160426"/>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ctr"/>
            <a:endParaRPr kumimoji="1" lang="zh-CN" altLang="zh-CN" sz="2400" b="1">
              <a:solidFill>
                <a:srgbClr val="000099"/>
              </a:solidFill>
              <a:latin typeface="Times New Roman" pitchFamily="18" charset="0"/>
            </a:endParaRPr>
          </a:p>
        </p:txBody>
      </p:sp>
      <p:sp>
        <p:nvSpPr>
          <p:cNvPr id="61484" name="Text Box 44"/>
          <p:cNvSpPr txBox="1">
            <a:spLocks noChangeArrowheads="1"/>
          </p:cNvSpPr>
          <p:nvPr/>
        </p:nvSpPr>
        <p:spPr bwMode="auto">
          <a:xfrm>
            <a:off x="5321745" y="5840884"/>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Times New Roman" pitchFamily="18" charset="0"/>
                <a:ea typeface="黑体" pitchFamily="2" charset="-122"/>
              </a:rPr>
              <a:t>互联网</a:t>
            </a:r>
          </a:p>
        </p:txBody>
      </p:sp>
      <p:pic>
        <p:nvPicPr>
          <p:cNvPr id="61512" name="Picture 72"/>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56943" y="1484784"/>
            <a:ext cx="634603"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13" name="Picture 7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44770" y="3199284"/>
            <a:ext cx="636323"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15" name="Picture 7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118693" y="5904384"/>
            <a:ext cx="634603"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17961" dir="2700000" algn="ctr" rotWithShape="0">
                    <a:schemeClr val="tx1"/>
                  </a:outerShdw>
                </a:effectLst>
              </a14:hiddenEffects>
            </a:ext>
          </a:extLst>
        </p:spPr>
      </p:pic>
      <p:pic>
        <p:nvPicPr>
          <p:cNvPr id="61516" name="Picture 7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90240" y="4986809"/>
            <a:ext cx="634603"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17" name="Picture 7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21168" y="1683221"/>
            <a:ext cx="636323" cy="595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1520" name="Oval 80"/>
          <p:cNvSpPr>
            <a:spLocks noChangeArrowheads="1"/>
          </p:cNvSpPr>
          <p:nvPr/>
        </p:nvSpPr>
        <p:spPr bwMode="auto">
          <a:xfrm>
            <a:off x="2912317" y="2794472"/>
            <a:ext cx="495300" cy="458787"/>
          </a:xfrm>
          <a:prstGeom prst="ellipse">
            <a:avLst/>
          </a:prstGeom>
          <a:solidFill>
            <a:srgbClr val="66FF33"/>
          </a:solidFill>
          <a:ln w="190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B</a:t>
            </a:r>
          </a:p>
        </p:txBody>
      </p:sp>
      <p:sp>
        <p:nvSpPr>
          <p:cNvPr id="61521" name="Oval 81"/>
          <p:cNvSpPr>
            <a:spLocks noChangeArrowheads="1"/>
          </p:cNvSpPr>
          <p:nvPr/>
        </p:nvSpPr>
        <p:spPr bwMode="auto">
          <a:xfrm>
            <a:off x="4451530" y="2183283"/>
            <a:ext cx="495300" cy="458788"/>
          </a:xfrm>
          <a:prstGeom prst="ellipse">
            <a:avLst/>
          </a:prstGeom>
          <a:solidFill>
            <a:srgbClr val="66FF33"/>
          </a:solidFill>
          <a:ln w="190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D</a:t>
            </a:r>
          </a:p>
        </p:txBody>
      </p:sp>
      <p:sp>
        <p:nvSpPr>
          <p:cNvPr id="61522" name="Oval 82"/>
          <p:cNvSpPr>
            <a:spLocks noChangeArrowheads="1"/>
          </p:cNvSpPr>
          <p:nvPr/>
        </p:nvSpPr>
        <p:spPr bwMode="auto">
          <a:xfrm>
            <a:off x="5376778" y="3812058"/>
            <a:ext cx="495300" cy="458788"/>
          </a:xfrm>
          <a:prstGeom prst="ellipse">
            <a:avLst/>
          </a:prstGeom>
          <a:solidFill>
            <a:srgbClr val="66FF33"/>
          </a:solidFill>
          <a:ln w="190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E</a:t>
            </a:r>
          </a:p>
        </p:txBody>
      </p:sp>
      <p:sp>
        <p:nvSpPr>
          <p:cNvPr id="61523" name="Oval 83"/>
          <p:cNvSpPr>
            <a:spLocks noChangeArrowheads="1"/>
          </p:cNvSpPr>
          <p:nvPr/>
        </p:nvSpPr>
        <p:spPr bwMode="auto">
          <a:xfrm>
            <a:off x="3959670" y="5131272"/>
            <a:ext cx="495300" cy="458787"/>
          </a:xfrm>
          <a:prstGeom prst="ellipse">
            <a:avLst/>
          </a:prstGeom>
          <a:solidFill>
            <a:srgbClr val="66FF33"/>
          </a:solidFill>
          <a:ln w="190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C</a:t>
            </a:r>
          </a:p>
        </p:txBody>
      </p:sp>
      <p:sp>
        <p:nvSpPr>
          <p:cNvPr id="61524" name="Text Box 84"/>
          <p:cNvSpPr txBox="1">
            <a:spLocks noChangeArrowheads="1"/>
          </p:cNvSpPr>
          <p:nvPr/>
        </p:nvSpPr>
        <p:spPr bwMode="auto">
          <a:xfrm>
            <a:off x="5834243" y="4940772"/>
            <a:ext cx="4651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rPr>
              <a:t>H</a:t>
            </a:r>
            <a:r>
              <a:rPr kumimoji="1" lang="en-US" altLang="zh-CN" sz="2000" b="1" baseline="-25000">
                <a:solidFill>
                  <a:srgbClr val="000099"/>
                </a:solidFill>
              </a:rPr>
              <a:t>5</a:t>
            </a:r>
            <a:endParaRPr kumimoji="1" lang="en-US" altLang="zh-CN" sz="2000" b="1">
              <a:solidFill>
                <a:srgbClr val="000099"/>
              </a:solidFill>
            </a:endParaRPr>
          </a:p>
        </p:txBody>
      </p:sp>
      <p:sp>
        <p:nvSpPr>
          <p:cNvPr id="61525" name="Text Box 85"/>
          <p:cNvSpPr txBox="1">
            <a:spLocks noChangeArrowheads="1"/>
          </p:cNvSpPr>
          <p:nvPr/>
        </p:nvSpPr>
        <p:spPr bwMode="auto">
          <a:xfrm>
            <a:off x="6926311" y="3140547"/>
            <a:ext cx="4651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rPr>
              <a:t>H</a:t>
            </a:r>
            <a:r>
              <a:rPr kumimoji="1" lang="en-US" altLang="zh-CN" sz="2000" b="1" baseline="-25000">
                <a:solidFill>
                  <a:srgbClr val="000099"/>
                </a:solidFill>
              </a:rPr>
              <a:t>6</a:t>
            </a:r>
            <a:endParaRPr kumimoji="1" lang="en-US" altLang="zh-CN" sz="2000" b="1">
              <a:solidFill>
                <a:srgbClr val="000099"/>
              </a:solidFill>
            </a:endParaRPr>
          </a:p>
        </p:txBody>
      </p:sp>
      <p:sp>
        <p:nvSpPr>
          <p:cNvPr id="61526" name="Text Box 86"/>
          <p:cNvSpPr txBox="1">
            <a:spLocks noChangeArrowheads="1"/>
          </p:cNvSpPr>
          <p:nvPr/>
        </p:nvSpPr>
        <p:spPr bwMode="auto">
          <a:xfrm>
            <a:off x="3961391" y="1484784"/>
            <a:ext cx="4651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rPr>
              <a:t>H</a:t>
            </a:r>
            <a:r>
              <a:rPr kumimoji="1" lang="en-US" altLang="zh-CN" sz="2000" b="1" baseline="-25000">
                <a:solidFill>
                  <a:srgbClr val="000099"/>
                </a:solidFill>
              </a:rPr>
              <a:t>4</a:t>
            </a:r>
            <a:endParaRPr kumimoji="1" lang="en-US" altLang="zh-CN" sz="2000" b="1">
              <a:solidFill>
                <a:srgbClr val="000099"/>
              </a:solidFill>
            </a:endParaRPr>
          </a:p>
        </p:txBody>
      </p:sp>
      <p:sp>
        <p:nvSpPr>
          <p:cNvPr id="61527" name="Text Box 87"/>
          <p:cNvSpPr txBox="1">
            <a:spLocks noChangeArrowheads="1"/>
          </p:cNvSpPr>
          <p:nvPr/>
        </p:nvSpPr>
        <p:spPr bwMode="auto">
          <a:xfrm>
            <a:off x="2478930" y="1629247"/>
            <a:ext cx="4651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rPr>
              <a:t>H</a:t>
            </a:r>
            <a:r>
              <a:rPr kumimoji="1" lang="en-US" altLang="zh-CN" sz="2000" b="1" baseline="-25000">
                <a:solidFill>
                  <a:srgbClr val="000099"/>
                </a:solidFill>
              </a:rPr>
              <a:t>2</a:t>
            </a:r>
            <a:endParaRPr kumimoji="1" lang="en-US" altLang="zh-CN" sz="2000" b="1">
              <a:solidFill>
                <a:srgbClr val="000099"/>
              </a:solidFill>
            </a:endParaRPr>
          </a:p>
        </p:txBody>
      </p:sp>
      <p:sp>
        <p:nvSpPr>
          <p:cNvPr id="61528" name="Text Box 88"/>
          <p:cNvSpPr txBox="1">
            <a:spLocks noChangeArrowheads="1"/>
          </p:cNvSpPr>
          <p:nvPr/>
        </p:nvSpPr>
        <p:spPr bwMode="auto">
          <a:xfrm>
            <a:off x="2712822" y="5877397"/>
            <a:ext cx="4651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rPr>
              <a:t>H</a:t>
            </a:r>
            <a:r>
              <a:rPr kumimoji="1" lang="en-US" altLang="zh-CN" sz="2000" b="1" baseline="-25000">
                <a:solidFill>
                  <a:srgbClr val="000099"/>
                </a:solidFill>
              </a:rPr>
              <a:t>3</a:t>
            </a:r>
            <a:endParaRPr kumimoji="1" lang="en-US" altLang="zh-CN" sz="2000" b="1">
              <a:solidFill>
                <a:srgbClr val="000099"/>
              </a:solidFill>
            </a:endParaRPr>
          </a:p>
        </p:txBody>
      </p:sp>
      <p:sp>
        <p:nvSpPr>
          <p:cNvPr id="61535" name="Rectangle 95"/>
          <p:cNvSpPr>
            <a:spLocks noChangeArrowheads="1"/>
          </p:cNvSpPr>
          <p:nvPr/>
        </p:nvSpPr>
        <p:spPr bwMode="auto">
          <a:xfrm>
            <a:off x="3025824" y="1845147"/>
            <a:ext cx="235611" cy="217487"/>
          </a:xfrm>
          <a:prstGeom prst="rect">
            <a:avLst/>
          </a:prstGeom>
          <a:solidFill>
            <a:srgbClr val="0000CC"/>
          </a:solidFill>
          <a:ln w="9525">
            <a:solidFill>
              <a:srgbClr val="0000CC"/>
            </a:solidFill>
            <a:miter lim="800000"/>
            <a:headEnd/>
            <a:tailEnd/>
          </a:ln>
          <a:effectLst/>
          <a:extLst/>
        </p:spPr>
        <p:txBody>
          <a:bodyPr wrap="none" anchor="ctr"/>
          <a:lstStyle/>
          <a:p>
            <a:endParaRPr lang="zh-CN" altLang="en-US" b="1">
              <a:solidFill>
                <a:srgbClr val="000099"/>
              </a:solidFill>
            </a:endParaRPr>
          </a:p>
        </p:txBody>
      </p:sp>
      <p:pic>
        <p:nvPicPr>
          <p:cNvPr id="61514" name="Picture 7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6470" y="4161309"/>
            <a:ext cx="636323"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1532" name="Rectangle 92"/>
          <p:cNvSpPr>
            <a:spLocks noChangeArrowheads="1"/>
          </p:cNvSpPr>
          <p:nvPr/>
        </p:nvSpPr>
        <p:spPr bwMode="auto">
          <a:xfrm>
            <a:off x="1230362" y="4293072"/>
            <a:ext cx="235611" cy="217487"/>
          </a:xfrm>
          <a:prstGeom prst="rect">
            <a:avLst/>
          </a:prstGeom>
          <a:solidFill>
            <a:srgbClr val="FF0000"/>
          </a:solidFill>
          <a:ln w="9525">
            <a:solidFill>
              <a:srgbClr val="FF0000"/>
            </a:solidFill>
            <a:miter lim="800000"/>
            <a:headEnd/>
            <a:tailEnd/>
          </a:ln>
          <a:effectLst/>
          <a:extLst/>
        </p:spPr>
        <p:txBody>
          <a:bodyPr wrap="none" anchor="ctr"/>
          <a:lstStyle/>
          <a:p>
            <a:endParaRPr lang="zh-CN" altLang="en-US" b="1">
              <a:solidFill>
                <a:srgbClr val="000099"/>
              </a:solidFill>
            </a:endParaRPr>
          </a:p>
        </p:txBody>
      </p:sp>
      <p:sp>
        <p:nvSpPr>
          <p:cNvPr id="61534" name="Rectangle 94"/>
          <p:cNvSpPr>
            <a:spLocks noChangeArrowheads="1"/>
          </p:cNvSpPr>
          <p:nvPr/>
        </p:nvSpPr>
        <p:spPr bwMode="auto">
          <a:xfrm>
            <a:off x="1230362" y="4293072"/>
            <a:ext cx="235611" cy="217487"/>
          </a:xfrm>
          <a:prstGeom prst="rect">
            <a:avLst/>
          </a:prstGeom>
          <a:solidFill>
            <a:srgbClr val="FF0000"/>
          </a:solidFill>
          <a:ln w="9525">
            <a:solidFill>
              <a:srgbClr val="FF0000"/>
            </a:solidFill>
            <a:miter lim="800000"/>
            <a:headEnd/>
            <a:tailEnd/>
          </a:ln>
          <a:effectLst/>
          <a:extLst/>
        </p:spPr>
        <p:txBody>
          <a:bodyPr wrap="none" anchor="ctr"/>
          <a:lstStyle/>
          <a:p>
            <a:endParaRPr lang="zh-CN" altLang="en-US" b="1">
              <a:solidFill>
                <a:srgbClr val="000099"/>
              </a:solidFill>
            </a:endParaRPr>
          </a:p>
        </p:txBody>
      </p:sp>
      <p:sp>
        <p:nvSpPr>
          <p:cNvPr id="61538" name="Text Box 98"/>
          <p:cNvSpPr txBox="1">
            <a:spLocks noChangeArrowheads="1"/>
          </p:cNvSpPr>
          <p:nvPr/>
        </p:nvSpPr>
        <p:spPr bwMode="auto">
          <a:xfrm>
            <a:off x="7081092" y="4797897"/>
            <a:ext cx="2624436" cy="461665"/>
          </a:xfrm>
          <a:prstGeom prst="rect">
            <a:avLst/>
          </a:prstGeom>
          <a:noFill/>
          <a:ln w="9525">
            <a:solidFill>
              <a:schemeClr val="hlink"/>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400" b="1">
                <a:solidFill>
                  <a:srgbClr val="FF0000"/>
                </a:solidFill>
              </a:rPr>
              <a:t>H</a:t>
            </a:r>
            <a:r>
              <a:rPr kumimoji="1" lang="en-US" altLang="zh-CN" sz="2400" b="1" baseline="-25000">
                <a:solidFill>
                  <a:srgbClr val="FF0000"/>
                </a:solidFill>
              </a:rPr>
              <a:t>1 </a:t>
            </a:r>
            <a:r>
              <a:rPr kumimoji="1" lang="zh-CN" altLang="en-US" sz="2400" b="1">
                <a:solidFill>
                  <a:srgbClr val="FF0000"/>
                </a:solidFill>
                <a:ea typeface="黑体" pitchFamily="2" charset="-122"/>
              </a:rPr>
              <a:t>向 </a:t>
            </a:r>
            <a:r>
              <a:rPr kumimoji="1" lang="en-US" altLang="zh-CN" sz="2400" b="1">
                <a:solidFill>
                  <a:srgbClr val="FF0000"/>
                </a:solidFill>
                <a:ea typeface="黑体" pitchFamily="2" charset="-122"/>
              </a:rPr>
              <a:t>H</a:t>
            </a:r>
            <a:r>
              <a:rPr kumimoji="1" lang="en-US" altLang="zh-CN" sz="2400" b="1" baseline="-25000">
                <a:solidFill>
                  <a:srgbClr val="FF0000"/>
                </a:solidFill>
                <a:ea typeface="黑体" pitchFamily="2" charset="-122"/>
              </a:rPr>
              <a:t>5</a:t>
            </a:r>
            <a:r>
              <a:rPr kumimoji="1" lang="en-US" altLang="zh-CN" sz="2400" b="1">
                <a:solidFill>
                  <a:srgbClr val="FF0000"/>
                </a:solidFill>
                <a:ea typeface="黑体" pitchFamily="2" charset="-122"/>
              </a:rPr>
              <a:t> </a:t>
            </a:r>
            <a:r>
              <a:rPr kumimoji="1" lang="zh-CN" altLang="en-US" sz="2400" b="1">
                <a:solidFill>
                  <a:srgbClr val="FF0000"/>
                </a:solidFill>
                <a:ea typeface="黑体" pitchFamily="2" charset="-122"/>
              </a:rPr>
              <a:t>发送分组</a:t>
            </a:r>
          </a:p>
        </p:txBody>
      </p:sp>
      <p:sp>
        <p:nvSpPr>
          <p:cNvPr id="61539" name="Text Box 99"/>
          <p:cNvSpPr txBox="1">
            <a:spLocks noChangeArrowheads="1"/>
          </p:cNvSpPr>
          <p:nvPr/>
        </p:nvSpPr>
        <p:spPr bwMode="auto">
          <a:xfrm>
            <a:off x="7081092" y="3932709"/>
            <a:ext cx="2624436" cy="461665"/>
          </a:xfrm>
          <a:prstGeom prst="rect">
            <a:avLst/>
          </a:prstGeom>
          <a:noFill/>
          <a:ln w="9525">
            <a:solidFill>
              <a:srgbClr val="333399"/>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400" b="1" dirty="0">
                <a:solidFill>
                  <a:srgbClr val="0000CC"/>
                </a:solidFill>
              </a:rPr>
              <a:t>H</a:t>
            </a:r>
            <a:r>
              <a:rPr kumimoji="1" lang="en-US" altLang="zh-CN" sz="2400" b="1" baseline="-25000" dirty="0">
                <a:solidFill>
                  <a:srgbClr val="0000CC"/>
                </a:solidFill>
              </a:rPr>
              <a:t>2 </a:t>
            </a:r>
            <a:r>
              <a:rPr kumimoji="1" lang="zh-CN" altLang="en-US" sz="2400" b="1" dirty="0">
                <a:solidFill>
                  <a:srgbClr val="0000CC"/>
                </a:solidFill>
                <a:ea typeface="黑体" pitchFamily="2" charset="-122"/>
              </a:rPr>
              <a:t>向 </a:t>
            </a:r>
            <a:r>
              <a:rPr kumimoji="1" lang="en-US" altLang="zh-CN" sz="2400" b="1" dirty="0">
                <a:solidFill>
                  <a:srgbClr val="0000CC"/>
                </a:solidFill>
                <a:ea typeface="黑体" pitchFamily="2" charset="-122"/>
              </a:rPr>
              <a:t>H</a:t>
            </a:r>
            <a:r>
              <a:rPr kumimoji="1" lang="en-US" altLang="zh-CN" sz="2400" b="1" baseline="-25000" dirty="0">
                <a:solidFill>
                  <a:srgbClr val="0000CC"/>
                </a:solidFill>
                <a:ea typeface="黑体" pitchFamily="2" charset="-122"/>
              </a:rPr>
              <a:t>6</a:t>
            </a:r>
            <a:r>
              <a:rPr kumimoji="1" lang="en-US" altLang="zh-CN" sz="2400" b="1" dirty="0">
                <a:solidFill>
                  <a:srgbClr val="0000CC"/>
                </a:solidFill>
                <a:ea typeface="黑体" pitchFamily="2" charset="-122"/>
              </a:rPr>
              <a:t> </a:t>
            </a:r>
            <a:r>
              <a:rPr kumimoji="1" lang="zh-CN" altLang="en-US" sz="2400" b="1" dirty="0">
                <a:solidFill>
                  <a:srgbClr val="0000CC"/>
                </a:solidFill>
                <a:ea typeface="黑体" pitchFamily="2" charset="-122"/>
              </a:rPr>
              <a:t>发送分组</a:t>
            </a:r>
          </a:p>
        </p:txBody>
      </p:sp>
      <p:sp>
        <p:nvSpPr>
          <p:cNvPr id="61540" name="Rectangle 100"/>
          <p:cNvSpPr>
            <a:spLocks noChangeArrowheads="1"/>
          </p:cNvSpPr>
          <p:nvPr/>
        </p:nvSpPr>
        <p:spPr bwMode="auto">
          <a:xfrm>
            <a:off x="1230362" y="4293072"/>
            <a:ext cx="235611" cy="217487"/>
          </a:xfrm>
          <a:prstGeom prst="rect">
            <a:avLst/>
          </a:prstGeom>
          <a:solidFill>
            <a:srgbClr val="FF0000"/>
          </a:solidFill>
          <a:ln w="9525">
            <a:solidFill>
              <a:srgbClr val="FF0000"/>
            </a:solidFill>
            <a:miter lim="800000"/>
            <a:headEnd/>
            <a:tailEnd/>
          </a:ln>
          <a:effectLst/>
          <a:extLst/>
        </p:spPr>
        <p:txBody>
          <a:bodyPr wrap="none" anchor="ctr"/>
          <a:lstStyle/>
          <a:p>
            <a:endParaRPr lang="zh-CN" altLang="en-US" b="1">
              <a:solidFill>
                <a:srgbClr val="000099"/>
              </a:solidFill>
            </a:endParaRPr>
          </a:p>
        </p:txBody>
      </p:sp>
      <p:sp>
        <p:nvSpPr>
          <p:cNvPr id="61541" name="Rectangle 101"/>
          <p:cNvSpPr>
            <a:spLocks noChangeArrowheads="1"/>
          </p:cNvSpPr>
          <p:nvPr/>
        </p:nvSpPr>
        <p:spPr bwMode="auto">
          <a:xfrm>
            <a:off x="3025824" y="1845147"/>
            <a:ext cx="235611" cy="217487"/>
          </a:xfrm>
          <a:prstGeom prst="rect">
            <a:avLst/>
          </a:prstGeom>
          <a:solidFill>
            <a:srgbClr val="0000CC"/>
          </a:solidFill>
          <a:ln w="9525">
            <a:solidFill>
              <a:srgbClr val="0000CC"/>
            </a:solidFill>
            <a:miter lim="800000"/>
            <a:headEnd/>
            <a:tailEnd/>
          </a:ln>
          <a:effectLst/>
          <a:extLst/>
        </p:spPr>
        <p:txBody>
          <a:bodyPr wrap="none" anchor="ctr"/>
          <a:lstStyle/>
          <a:p>
            <a:endParaRPr lang="zh-CN" altLang="en-US" b="1">
              <a:solidFill>
                <a:srgbClr val="000099"/>
              </a:solidFill>
            </a:endParaRPr>
          </a:p>
        </p:txBody>
      </p:sp>
      <p:sp>
        <p:nvSpPr>
          <p:cNvPr id="61537" name="Rectangle 97"/>
          <p:cNvSpPr>
            <a:spLocks noChangeArrowheads="1"/>
          </p:cNvSpPr>
          <p:nvPr/>
        </p:nvSpPr>
        <p:spPr bwMode="auto">
          <a:xfrm>
            <a:off x="1230362" y="4293096"/>
            <a:ext cx="235611" cy="217487"/>
          </a:xfrm>
          <a:prstGeom prst="rect">
            <a:avLst/>
          </a:prstGeom>
          <a:solidFill>
            <a:srgbClr val="FF0000"/>
          </a:solidFill>
          <a:ln w="9525">
            <a:solidFill>
              <a:srgbClr val="FF0000"/>
            </a:solidFill>
            <a:miter lim="800000"/>
            <a:headEnd/>
            <a:tailEnd/>
          </a:ln>
          <a:effectLst/>
          <a:extLst/>
        </p:spPr>
        <p:txBody>
          <a:bodyPr wrap="none" anchor="ctr"/>
          <a:lstStyle/>
          <a:p>
            <a:endParaRPr lang="zh-CN" altLang="en-US" b="1">
              <a:solidFill>
                <a:srgbClr val="000099"/>
              </a:solidFill>
            </a:endParaRPr>
          </a:p>
        </p:txBody>
      </p:sp>
      <p:sp>
        <p:nvSpPr>
          <p:cNvPr id="61536" name="Rectangle 96"/>
          <p:cNvSpPr>
            <a:spLocks noChangeArrowheads="1"/>
          </p:cNvSpPr>
          <p:nvPr/>
        </p:nvSpPr>
        <p:spPr bwMode="auto">
          <a:xfrm>
            <a:off x="3025824" y="1845147"/>
            <a:ext cx="235611" cy="217487"/>
          </a:xfrm>
          <a:prstGeom prst="rect">
            <a:avLst/>
          </a:prstGeom>
          <a:solidFill>
            <a:srgbClr val="0000CC"/>
          </a:solidFill>
          <a:ln w="9525">
            <a:solidFill>
              <a:srgbClr val="0000CC"/>
            </a:solidFill>
            <a:miter lim="800000"/>
            <a:headEnd/>
            <a:tailEnd/>
          </a:ln>
          <a:effectLst/>
          <a:extLst/>
        </p:spPr>
        <p:txBody>
          <a:bodyPr wrap="none" anchor="ctr"/>
          <a:lstStyle/>
          <a:p>
            <a:endParaRPr lang="zh-CN" altLang="en-US" b="1">
              <a:solidFill>
                <a:srgbClr val="000099"/>
              </a:solidFill>
            </a:endParaRPr>
          </a:p>
        </p:txBody>
      </p:sp>
      <p:sp>
        <p:nvSpPr>
          <p:cNvPr id="61542" name="Text Box 102"/>
          <p:cNvSpPr txBox="1">
            <a:spLocks noChangeArrowheads="1"/>
          </p:cNvSpPr>
          <p:nvPr/>
        </p:nvSpPr>
        <p:spPr bwMode="auto">
          <a:xfrm>
            <a:off x="5834243" y="1897534"/>
            <a:ext cx="3775393" cy="523220"/>
          </a:xfrm>
          <a:prstGeom prst="rect">
            <a:avLst/>
          </a:prstGeom>
          <a:solidFill>
            <a:srgbClr val="FFFF66"/>
          </a:solidFill>
          <a:ln w="76200" cmpd="tri">
            <a:solidFill>
              <a:srgbClr val="333399"/>
            </a:solidFill>
            <a:miter lim="800000"/>
            <a:headEnd/>
            <a:tailEnd/>
          </a:ln>
          <a:effectLst/>
          <a:extLst/>
        </p:spPr>
        <p:txBody>
          <a:bodyPr wrap="none">
            <a:spAutoFit/>
          </a:bodyPr>
          <a:lstStyle/>
          <a:p>
            <a:r>
              <a:rPr kumimoji="1" lang="zh-CN" altLang="en-US" sz="2800" b="1" dirty="0">
                <a:solidFill>
                  <a:srgbClr val="000099"/>
                </a:solidFill>
                <a:latin typeface="黑体" pitchFamily="2" charset="-122"/>
                <a:ea typeface="黑体" pitchFamily="2" charset="-122"/>
              </a:rPr>
              <a:t>注意分组路径的变化！</a:t>
            </a:r>
          </a:p>
        </p:txBody>
      </p:sp>
      <p:sp>
        <p:nvSpPr>
          <p:cNvPr id="61543" name="Text Box 103"/>
          <p:cNvSpPr txBox="1">
            <a:spLocks noChangeArrowheads="1"/>
          </p:cNvSpPr>
          <p:nvPr/>
        </p:nvSpPr>
        <p:spPr bwMode="auto">
          <a:xfrm>
            <a:off x="1142651" y="2421409"/>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Times New Roman" pitchFamily="18" charset="0"/>
                <a:ea typeface="黑体" pitchFamily="2" charset="-122"/>
              </a:rPr>
              <a:t>路由器</a:t>
            </a:r>
          </a:p>
        </p:txBody>
      </p:sp>
      <p:sp>
        <p:nvSpPr>
          <p:cNvPr id="61545" name="Text Box 105"/>
          <p:cNvSpPr txBox="1">
            <a:spLocks noChangeArrowheads="1"/>
          </p:cNvSpPr>
          <p:nvPr/>
        </p:nvSpPr>
        <p:spPr bwMode="auto">
          <a:xfrm>
            <a:off x="334349" y="3285009"/>
            <a:ext cx="69762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Times New Roman" pitchFamily="18" charset="0"/>
                <a:ea typeface="黑体" pitchFamily="2" charset="-122"/>
              </a:rPr>
              <a:t>主机</a:t>
            </a:r>
          </a:p>
        </p:txBody>
      </p:sp>
      <p:sp>
        <p:nvSpPr>
          <p:cNvPr id="61546" name="Line 106"/>
          <p:cNvSpPr>
            <a:spLocks noChangeShapeType="1"/>
          </p:cNvSpPr>
          <p:nvPr/>
        </p:nvSpPr>
        <p:spPr bwMode="auto">
          <a:xfrm>
            <a:off x="2088537" y="2708746"/>
            <a:ext cx="858177" cy="215900"/>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61547" name="Line 107"/>
          <p:cNvSpPr>
            <a:spLocks noChangeShapeType="1"/>
          </p:cNvSpPr>
          <p:nvPr/>
        </p:nvSpPr>
        <p:spPr bwMode="auto">
          <a:xfrm>
            <a:off x="762578" y="3645371"/>
            <a:ext cx="390392" cy="576262"/>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Tree>
    <p:extLst>
      <p:ext uri="{BB962C8B-B14F-4D97-AF65-F5344CB8AC3E}">
        <p14:creationId xmlns:p14="http://schemas.microsoft.com/office/powerpoint/2010/main" xmlns="" val="6852617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532"/>
                                        </p:tgtEl>
                                        <p:attrNameLst>
                                          <p:attrName>style.visibility</p:attrName>
                                        </p:attrNameLst>
                                      </p:cBhvr>
                                      <p:to>
                                        <p:strVal val="visible"/>
                                      </p:to>
                                    </p:set>
                                  </p:childTnLst>
                                </p:cTn>
                              </p:par>
                            </p:childTnLst>
                          </p:cTn>
                        </p:par>
                        <p:par>
                          <p:cTn id="7" fill="hold" nodeType="afterGroup">
                            <p:stCondLst>
                              <p:cond delay="0"/>
                            </p:stCondLst>
                            <p:childTnLst>
                              <p:par>
                                <p:cTn id="8" presetID="0" presetClass="path" presetSubtype="0" accel="50000" decel="50000" fill="hold" grpId="1" nodeType="afterEffect">
                                  <p:stCondLst>
                                    <p:cond delay="0"/>
                                  </p:stCondLst>
                                  <p:childTnLst>
                                    <p:animMotion origin="layout" path="M 2.5E-6 -4.04624E-7 L 0.10468 -4.04624E-7 L 0.28889 0.15006 L 0.43802 -0.04439 L 0.52222 0.13318 " pathEditMode="relative" ptsTypes="AAAAA">
                                      <p:cBhvr>
                                        <p:cTn id="9" dur="2000" fill="hold"/>
                                        <p:tgtEl>
                                          <p:spTgt spid="61532"/>
                                        </p:tgtEl>
                                        <p:attrNameLst>
                                          <p:attrName>ppt_x</p:attrName>
                                          <p:attrName>ppt_y</p:attrName>
                                        </p:attrNameLst>
                                      </p:cBhvr>
                                    </p:animMotion>
                                  </p:childTnLst>
                                </p:cTn>
                              </p:par>
                            </p:childTnLst>
                          </p:cTn>
                        </p:par>
                        <p:par>
                          <p:cTn id="10" fill="hold" nodeType="afterGroup">
                            <p:stCondLst>
                              <p:cond delay="2000"/>
                            </p:stCondLst>
                            <p:childTnLst>
                              <p:par>
                                <p:cTn id="11" presetID="1" presetClass="exit" presetSubtype="0" fill="hold" grpId="2" nodeType="afterEffect">
                                  <p:stCondLst>
                                    <p:cond delay="0"/>
                                  </p:stCondLst>
                                  <p:childTnLst>
                                    <p:set>
                                      <p:cBhvr>
                                        <p:cTn id="12" dur="1" fill="hold">
                                          <p:stCondLst>
                                            <p:cond delay="0"/>
                                          </p:stCondLst>
                                        </p:cTn>
                                        <p:tgtEl>
                                          <p:spTgt spid="61532"/>
                                        </p:tgtEl>
                                        <p:attrNameLst>
                                          <p:attrName>style.visibility</p:attrName>
                                        </p:attrNameLst>
                                      </p:cBhvr>
                                      <p:to>
                                        <p:strVal val="hidden"/>
                                      </p:to>
                                    </p:set>
                                  </p:childTnLst>
                                </p:cTn>
                              </p:par>
                            </p:childTnLst>
                          </p:cTn>
                        </p:par>
                        <p:par>
                          <p:cTn id="13" fill="hold" nodeType="afterGroup">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61534"/>
                                        </p:tgtEl>
                                        <p:attrNameLst>
                                          <p:attrName>style.visibility</p:attrName>
                                        </p:attrNameLst>
                                      </p:cBhvr>
                                      <p:to>
                                        <p:strVal val="visible"/>
                                      </p:to>
                                    </p:set>
                                  </p:childTnLst>
                                </p:cTn>
                              </p:par>
                            </p:childTnLst>
                          </p:cTn>
                        </p:par>
                        <p:par>
                          <p:cTn id="16" fill="hold" nodeType="afterGroup">
                            <p:stCondLst>
                              <p:cond delay="2000"/>
                            </p:stCondLst>
                            <p:childTnLst>
                              <p:par>
                                <p:cTn id="17" presetID="0" presetClass="path" presetSubtype="0" accel="50000" decel="50000" fill="hold" grpId="1" nodeType="afterEffect">
                                  <p:stCondLst>
                                    <p:cond delay="0"/>
                                  </p:stCondLst>
                                  <p:childTnLst>
                                    <p:animMotion origin="layout" path="M -2.5E-6 -4.04624E-7 L 0.10313 0.00208 L 0.17934 -0.20717 L 0.43021 -0.05503 L 0.52535 0.14382 " pathEditMode="relative" ptsTypes="AAAAA">
                                      <p:cBhvr>
                                        <p:cTn id="18" dur="2000" fill="hold"/>
                                        <p:tgtEl>
                                          <p:spTgt spid="61534"/>
                                        </p:tgtEl>
                                        <p:attrNameLst>
                                          <p:attrName>ppt_x</p:attrName>
                                          <p:attrName>ppt_y</p:attrName>
                                        </p:attrNameLst>
                                      </p:cBhvr>
                                    </p:animMotion>
                                  </p:childTnLst>
                                </p:cTn>
                              </p:par>
                            </p:childTnLst>
                          </p:cTn>
                        </p:par>
                        <p:par>
                          <p:cTn id="19" fill="hold" nodeType="afterGroup">
                            <p:stCondLst>
                              <p:cond delay="4000"/>
                            </p:stCondLst>
                            <p:childTnLst>
                              <p:par>
                                <p:cTn id="20" presetID="1" presetClass="exit" presetSubtype="0" fill="hold" grpId="2" nodeType="afterEffect">
                                  <p:stCondLst>
                                    <p:cond delay="0"/>
                                  </p:stCondLst>
                                  <p:childTnLst>
                                    <p:set>
                                      <p:cBhvr>
                                        <p:cTn id="21" dur="1" fill="hold">
                                          <p:stCondLst>
                                            <p:cond delay="0"/>
                                          </p:stCondLst>
                                        </p:cTn>
                                        <p:tgtEl>
                                          <p:spTgt spid="61534"/>
                                        </p:tgtEl>
                                        <p:attrNameLst>
                                          <p:attrName>style.visibility</p:attrName>
                                        </p:attrNameLst>
                                      </p:cBhvr>
                                      <p:to>
                                        <p:strVal val="hidden"/>
                                      </p:to>
                                    </p:set>
                                  </p:childTnLst>
                                </p:cTn>
                              </p:par>
                            </p:childTnLst>
                          </p:cTn>
                        </p:par>
                        <p:par>
                          <p:cTn id="22" fill="hold" nodeType="afterGroup">
                            <p:stCondLst>
                              <p:cond delay="4000"/>
                            </p:stCondLst>
                            <p:childTnLst>
                              <p:par>
                                <p:cTn id="23" presetID="1" presetClass="entr" presetSubtype="0" fill="hold" grpId="0" nodeType="afterEffect">
                                  <p:stCondLst>
                                    <p:cond delay="0"/>
                                  </p:stCondLst>
                                  <p:childTnLst>
                                    <p:set>
                                      <p:cBhvr>
                                        <p:cTn id="24" dur="1" fill="hold">
                                          <p:stCondLst>
                                            <p:cond delay="0"/>
                                          </p:stCondLst>
                                        </p:cTn>
                                        <p:tgtEl>
                                          <p:spTgt spid="61539"/>
                                        </p:tgtEl>
                                        <p:attrNameLst>
                                          <p:attrName>style.visibility</p:attrName>
                                        </p:attrNameLst>
                                      </p:cBhvr>
                                      <p:to>
                                        <p:strVal val="visible"/>
                                      </p:to>
                                    </p:set>
                                  </p:childTnLst>
                                </p:cTn>
                              </p:par>
                            </p:childTnLst>
                          </p:cTn>
                        </p:par>
                        <p:par>
                          <p:cTn id="25" fill="hold" nodeType="afterGroup">
                            <p:stCondLst>
                              <p:cond delay="4000"/>
                            </p:stCondLst>
                            <p:childTnLst>
                              <p:par>
                                <p:cTn id="26" presetID="35" presetClass="emph" presetSubtype="0" repeatCount="3000" fill="hold" grpId="1" nodeType="afterEffect">
                                  <p:stCondLst>
                                    <p:cond delay="0"/>
                                  </p:stCondLst>
                                  <p:childTnLst>
                                    <p:anim calcmode="discrete" valueType="str">
                                      <p:cBhvr>
                                        <p:cTn id="27" dur="1000" fill="hold"/>
                                        <p:tgtEl>
                                          <p:spTgt spid="61539"/>
                                        </p:tgtEl>
                                        <p:attrNameLst>
                                          <p:attrName>style.visibility</p:attrName>
                                        </p:attrNameLst>
                                      </p:cBhvr>
                                      <p:tavLst>
                                        <p:tav tm="0">
                                          <p:val>
                                            <p:strVal val="hidden"/>
                                          </p:val>
                                        </p:tav>
                                        <p:tav tm="50000">
                                          <p:val>
                                            <p:strVal val="visible"/>
                                          </p:val>
                                        </p:tav>
                                      </p:tavLst>
                                    </p:anim>
                                  </p:childTnLst>
                                </p:cTn>
                              </p:par>
                            </p:childTnLst>
                          </p:cTn>
                        </p:par>
                        <p:par>
                          <p:cTn id="28" fill="hold" nodeType="afterGroup">
                            <p:stCondLst>
                              <p:cond delay="7000"/>
                            </p:stCondLst>
                            <p:childTnLst>
                              <p:par>
                                <p:cTn id="29" presetID="1" presetClass="entr" presetSubtype="0" fill="hold" grpId="0" nodeType="afterEffect">
                                  <p:stCondLst>
                                    <p:cond delay="0"/>
                                  </p:stCondLst>
                                  <p:childTnLst>
                                    <p:set>
                                      <p:cBhvr>
                                        <p:cTn id="30" dur="1" fill="hold">
                                          <p:stCondLst>
                                            <p:cond delay="0"/>
                                          </p:stCondLst>
                                        </p:cTn>
                                        <p:tgtEl>
                                          <p:spTgt spid="61535"/>
                                        </p:tgtEl>
                                        <p:attrNameLst>
                                          <p:attrName>style.visibility</p:attrName>
                                        </p:attrNameLst>
                                      </p:cBhvr>
                                      <p:to>
                                        <p:strVal val="visible"/>
                                      </p:to>
                                    </p:set>
                                  </p:childTnLst>
                                </p:cTn>
                              </p:par>
                            </p:childTnLst>
                          </p:cTn>
                        </p:par>
                        <p:par>
                          <p:cTn id="31" fill="hold" nodeType="afterGroup">
                            <p:stCondLst>
                              <p:cond delay="7000"/>
                            </p:stCondLst>
                            <p:childTnLst>
                              <p:par>
                                <p:cTn id="32" presetID="0" presetClass="path" presetSubtype="0" accel="50000" decel="50000" fill="hold" grpId="1" nodeType="afterEffect">
                                  <p:stCondLst>
                                    <p:cond delay="0"/>
                                  </p:stCondLst>
                                  <p:childTnLst>
                                    <p:animMotion origin="layout" path="M 2.22222E-6 1.79191E-6 L 0.00156 0.14381 L 0.25711 0.29803 L 0.36979 0.21572 " pathEditMode="relative" ptsTypes="AAAA">
                                      <p:cBhvr>
                                        <p:cTn id="33" dur="2000" fill="hold"/>
                                        <p:tgtEl>
                                          <p:spTgt spid="61535"/>
                                        </p:tgtEl>
                                        <p:attrNameLst>
                                          <p:attrName>ppt_x</p:attrName>
                                          <p:attrName>ppt_y</p:attrName>
                                        </p:attrNameLst>
                                      </p:cBhvr>
                                    </p:animMotion>
                                  </p:childTnLst>
                                </p:cTn>
                              </p:par>
                            </p:childTnLst>
                          </p:cTn>
                        </p:par>
                        <p:par>
                          <p:cTn id="34" fill="hold" nodeType="afterGroup">
                            <p:stCondLst>
                              <p:cond delay="9000"/>
                            </p:stCondLst>
                            <p:childTnLst>
                              <p:par>
                                <p:cTn id="35" presetID="1" presetClass="exit" presetSubtype="0" fill="hold" grpId="2" nodeType="afterEffect">
                                  <p:stCondLst>
                                    <p:cond delay="0"/>
                                  </p:stCondLst>
                                  <p:childTnLst>
                                    <p:set>
                                      <p:cBhvr>
                                        <p:cTn id="36" dur="1" fill="hold">
                                          <p:stCondLst>
                                            <p:cond delay="0"/>
                                          </p:stCondLst>
                                        </p:cTn>
                                        <p:tgtEl>
                                          <p:spTgt spid="61535"/>
                                        </p:tgtEl>
                                        <p:attrNameLst>
                                          <p:attrName>style.visibility</p:attrName>
                                        </p:attrNameLst>
                                      </p:cBhvr>
                                      <p:to>
                                        <p:strVal val="hidden"/>
                                      </p:to>
                                    </p:set>
                                  </p:childTnLst>
                                </p:cTn>
                              </p:par>
                            </p:childTnLst>
                          </p:cTn>
                        </p:par>
                        <p:par>
                          <p:cTn id="37" fill="hold" nodeType="afterGroup">
                            <p:stCondLst>
                              <p:cond delay="9000"/>
                            </p:stCondLst>
                            <p:childTnLst>
                              <p:par>
                                <p:cTn id="38" presetID="1" presetClass="entr" presetSubtype="0" fill="hold" grpId="0" nodeType="afterEffect">
                                  <p:stCondLst>
                                    <p:cond delay="0"/>
                                  </p:stCondLst>
                                  <p:childTnLst>
                                    <p:set>
                                      <p:cBhvr>
                                        <p:cTn id="39" dur="1" fill="hold">
                                          <p:stCondLst>
                                            <p:cond delay="0"/>
                                          </p:stCondLst>
                                        </p:cTn>
                                        <p:tgtEl>
                                          <p:spTgt spid="61542"/>
                                        </p:tgtEl>
                                        <p:attrNameLst>
                                          <p:attrName>style.visibility</p:attrName>
                                        </p:attrNameLst>
                                      </p:cBhvr>
                                      <p:to>
                                        <p:strVal val="visible"/>
                                      </p:to>
                                    </p:set>
                                  </p:childTnLst>
                                </p:cTn>
                              </p:par>
                            </p:childTnLst>
                          </p:cTn>
                        </p:par>
                        <p:par>
                          <p:cTn id="40" fill="hold" nodeType="afterGroup">
                            <p:stCondLst>
                              <p:cond delay="9000"/>
                            </p:stCondLst>
                            <p:childTnLst>
                              <p:par>
                                <p:cTn id="41" presetID="35" presetClass="emph" presetSubtype="0" repeatCount="2000" fill="hold" grpId="1" nodeType="afterEffect">
                                  <p:stCondLst>
                                    <p:cond delay="0"/>
                                  </p:stCondLst>
                                  <p:childTnLst>
                                    <p:anim calcmode="discrete" valueType="str">
                                      <p:cBhvr>
                                        <p:cTn id="42" dur="1000" fill="hold"/>
                                        <p:tgtEl>
                                          <p:spTgt spid="61542"/>
                                        </p:tgtEl>
                                        <p:attrNameLst>
                                          <p:attrName>style.visibility</p:attrName>
                                        </p:attrNameLst>
                                      </p:cBhvr>
                                      <p:tavLst>
                                        <p:tav tm="0">
                                          <p:val>
                                            <p:strVal val="hidden"/>
                                          </p:val>
                                        </p:tav>
                                        <p:tav tm="50000">
                                          <p:val>
                                            <p:strVal val="visible"/>
                                          </p:val>
                                        </p:tav>
                                      </p:tavLst>
                                    </p:anim>
                                  </p:childTnLst>
                                </p:cTn>
                              </p:par>
                            </p:childTnLst>
                          </p:cTn>
                        </p:par>
                        <p:par>
                          <p:cTn id="43" fill="hold" nodeType="afterGroup">
                            <p:stCondLst>
                              <p:cond delay="11000"/>
                            </p:stCondLst>
                            <p:childTnLst>
                              <p:par>
                                <p:cTn id="44" presetID="1" presetClass="entr" presetSubtype="0" fill="hold" grpId="0" nodeType="afterEffect">
                                  <p:stCondLst>
                                    <p:cond delay="0"/>
                                  </p:stCondLst>
                                  <p:childTnLst>
                                    <p:set>
                                      <p:cBhvr>
                                        <p:cTn id="45" dur="1" fill="hold">
                                          <p:stCondLst>
                                            <p:cond delay="0"/>
                                          </p:stCondLst>
                                        </p:cTn>
                                        <p:tgtEl>
                                          <p:spTgt spid="61540"/>
                                        </p:tgtEl>
                                        <p:attrNameLst>
                                          <p:attrName>style.visibility</p:attrName>
                                        </p:attrNameLst>
                                      </p:cBhvr>
                                      <p:to>
                                        <p:strVal val="visible"/>
                                      </p:to>
                                    </p:set>
                                  </p:childTnLst>
                                </p:cTn>
                              </p:par>
                            </p:childTnLst>
                          </p:cTn>
                        </p:par>
                        <p:par>
                          <p:cTn id="46" fill="hold" nodeType="afterGroup">
                            <p:stCondLst>
                              <p:cond delay="11000"/>
                            </p:stCondLst>
                            <p:childTnLst>
                              <p:par>
                                <p:cTn id="47" presetID="0" presetClass="path" presetSubtype="0" accel="50000" decel="50000" fill="hold" grpId="1" nodeType="afterEffect">
                                  <p:stCondLst>
                                    <p:cond delay="0"/>
                                  </p:stCondLst>
                                  <p:childTnLst>
                                    <p:animMotion origin="layout" path="M -2.5E-6 -4.04624E-7 L 0.10313 0.00208 L 0.17934 -0.20717 L 0.43021 -0.05503 L 0.52535 0.14382 " pathEditMode="relative" ptsTypes="AAAAA">
                                      <p:cBhvr>
                                        <p:cTn id="48" dur="2000" fill="hold"/>
                                        <p:tgtEl>
                                          <p:spTgt spid="61540"/>
                                        </p:tgtEl>
                                        <p:attrNameLst>
                                          <p:attrName>ppt_x</p:attrName>
                                          <p:attrName>ppt_y</p:attrName>
                                        </p:attrNameLst>
                                      </p:cBhvr>
                                    </p:animMotion>
                                  </p:childTnLst>
                                </p:cTn>
                              </p:par>
                            </p:childTnLst>
                          </p:cTn>
                        </p:par>
                        <p:par>
                          <p:cTn id="49" fill="hold" nodeType="afterGroup">
                            <p:stCondLst>
                              <p:cond delay="13000"/>
                            </p:stCondLst>
                            <p:childTnLst>
                              <p:par>
                                <p:cTn id="50" presetID="1" presetClass="exit" presetSubtype="0" fill="hold" grpId="2" nodeType="afterEffect">
                                  <p:stCondLst>
                                    <p:cond delay="0"/>
                                  </p:stCondLst>
                                  <p:childTnLst>
                                    <p:set>
                                      <p:cBhvr>
                                        <p:cTn id="51" dur="1" fill="hold">
                                          <p:stCondLst>
                                            <p:cond delay="0"/>
                                          </p:stCondLst>
                                        </p:cTn>
                                        <p:tgtEl>
                                          <p:spTgt spid="61540"/>
                                        </p:tgtEl>
                                        <p:attrNameLst>
                                          <p:attrName>style.visibility</p:attrName>
                                        </p:attrNameLst>
                                      </p:cBhvr>
                                      <p:to>
                                        <p:strVal val="hidden"/>
                                      </p:to>
                                    </p:set>
                                  </p:childTnLst>
                                </p:cTn>
                              </p:par>
                            </p:childTnLst>
                          </p:cTn>
                        </p:par>
                        <p:par>
                          <p:cTn id="52" fill="hold" nodeType="afterGroup">
                            <p:stCondLst>
                              <p:cond delay="13000"/>
                            </p:stCondLst>
                            <p:childTnLst>
                              <p:par>
                                <p:cTn id="53" presetID="1" presetClass="entr" presetSubtype="0" fill="hold" grpId="0" nodeType="afterEffect">
                                  <p:stCondLst>
                                    <p:cond delay="0"/>
                                  </p:stCondLst>
                                  <p:childTnLst>
                                    <p:set>
                                      <p:cBhvr>
                                        <p:cTn id="54" dur="1" fill="hold">
                                          <p:stCondLst>
                                            <p:cond delay="0"/>
                                          </p:stCondLst>
                                        </p:cTn>
                                        <p:tgtEl>
                                          <p:spTgt spid="61541"/>
                                        </p:tgtEl>
                                        <p:attrNameLst>
                                          <p:attrName>style.visibility</p:attrName>
                                        </p:attrNameLst>
                                      </p:cBhvr>
                                      <p:to>
                                        <p:strVal val="visible"/>
                                      </p:to>
                                    </p:set>
                                  </p:childTnLst>
                                </p:cTn>
                              </p:par>
                            </p:childTnLst>
                          </p:cTn>
                        </p:par>
                        <p:par>
                          <p:cTn id="55" fill="hold" nodeType="afterGroup">
                            <p:stCondLst>
                              <p:cond delay="13000"/>
                            </p:stCondLst>
                            <p:childTnLst>
                              <p:par>
                                <p:cTn id="56" presetID="0" presetClass="path" presetSubtype="0" accel="50000" decel="50000" fill="hold" grpId="1" nodeType="afterEffect">
                                  <p:stCondLst>
                                    <p:cond delay="0"/>
                                  </p:stCondLst>
                                  <p:childTnLst>
                                    <p:animMotion origin="layout" path="M 2.22222E-6 1.79191E-6 L 0.00156 0.14381 L 0.25711 0.29803 L 0.36979 0.21572 " pathEditMode="relative" ptsTypes="AAAA">
                                      <p:cBhvr>
                                        <p:cTn id="57" dur="2000" fill="hold"/>
                                        <p:tgtEl>
                                          <p:spTgt spid="61541"/>
                                        </p:tgtEl>
                                        <p:attrNameLst>
                                          <p:attrName>ppt_x</p:attrName>
                                          <p:attrName>ppt_y</p:attrName>
                                        </p:attrNameLst>
                                      </p:cBhvr>
                                    </p:animMotion>
                                  </p:childTnLst>
                                </p:cTn>
                              </p:par>
                            </p:childTnLst>
                          </p:cTn>
                        </p:par>
                        <p:par>
                          <p:cTn id="58" fill="hold" nodeType="afterGroup">
                            <p:stCondLst>
                              <p:cond delay="15000"/>
                            </p:stCondLst>
                            <p:childTnLst>
                              <p:par>
                                <p:cTn id="59" presetID="1" presetClass="exit" presetSubtype="0" fill="hold" grpId="2" nodeType="afterEffect">
                                  <p:stCondLst>
                                    <p:cond delay="0"/>
                                  </p:stCondLst>
                                  <p:childTnLst>
                                    <p:set>
                                      <p:cBhvr>
                                        <p:cTn id="60" dur="1" fill="hold">
                                          <p:stCondLst>
                                            <p:cond delay="0"/>
                                          </p:stCondLst>
                                        </p:cTn>
                                        <p:tgtEl>
                                          <p:spTgt spid="61541"/>
                                        </p:tgtEl>
                                        <p:attrNameLst>
                                          <p:attrName>style.visibility</p:attrName>
                                        </p:attrNameLst>
                                      </p:cBhvr>
                                      <p:to>
                                        <p:strVal val="hidden"/>
                                      </p:to>
                                    </p:set>
                                  </p:childTnLst>
                                </p:cTn>
                              </p:par>
                            </p:childTnLst>
                          </p:cTn>
                        </p:par>
                        <p:par>
                          <p:cTn id="61" fill="hold" nodeType="afterGroup">
                            <p:stCondLst>
                              <p:cond delay="15000"/>
                            </p:stCondLst>
                            <p:childTnLst>
                              <p:par>
                                <p:cTn id="62" presetID="1" presetClass="entr" presetSubtype="0" fill="hold" grpId="0" nodeType="afterEffect">
                                  <p:stCondLst>
                                    <p:cond delay="0"/>
                                  </p:stCondLst>
                                  <p:childTnLst>
                                    <p:set>
                                      <p:cBhvr>
                                        <p:cTn id="63" dur="1" fill="hold">
                                          <p:stCondLst>
                                            <p:cond delay="0"/>
                                          </p:stCondLst>
                                        </p:cTn>
                                        <p:tgtEl>
                                          <p:spTgt spid="61537"/>
                                        </p:tgtEl>
                                        <p:attrNameLst>
                                          <p:attrName>style.visibility</p:attrName>
                                        </p:attrNameLst>
                                      </p:cBhvr>
                                      <p:to>
                                        <p:strVal val="visible"/>
                                      </p:to>
                                    </p:set>
                                  </p:childTnLst>
                                </p:cTn>
                              </p:par>
                            </p:childTnLst>
                          </p:cTn>
                        </p:par>
                        <p:par>
                          <p:cTn id="64" fill="hold" nodeType="afterGroup">
                            <p:stCondLst>
                              <p:cond delay="15000"/>
                            </p:stCondLst>
                            <p:childTnLst>
                              <p:par>
                                <p:cTn id="65" presetID="0" presetClass="path" presetSubtype="0" accel="50000" decel="50000" fill="hold" grpId="1" nodeType="afterEffect">
                                  <p:stCondLst>
                                    <p:cond delay="0"/>
                                  </p:stCondLst>
                                  <p:childTnLst>
                                    <p:animMotion origin="layout" path="M -3.05556E-6 1.84971E-6 L 0.10469 0.00416 L 0.18733 -0.19885 L 0.29358 0.14798 L 0.43802 -0.04879 L 0.52535 0.13734 " pathEditMode="relative" ptsTypes="AAAAAA">
                                      <p:cBhvr>
                                        <p:cTn id="66" dur="2000" fill="hold"/>
                                        <p:tgtEl>
                                          <p:spTgt spid="61537"/>
                                        </p:tgtEl>
                                        <p:attrNameLst>
                                          <p:attrName>ppt_x</p:attrName>
                                          <p:attrName>ppt_y</p:attrName>
                                        </p:attrNameLst>
                                      </p:cBhvr>
                                    </p:animMotion>
                                  </p:childTnLst>
                                </p:cTn>
                              </p:par>
                            </p:childTnLst>
                          </p:cTn>
                        </p:par>
                        <p:par>
                          <p:cTn id="67" fill="hold" nodeType="afterGroup">
                            <p:stCondLst>
                              <p:cond delay="17000"/>
                            </p:stCondLst>
                            <p:childTnLst>
                              <p:par>
                                <p:cTn id="68" presetID="1" presetClass="exit" presetSubtype="0" fill="hold" grpId="2" nodeType="afterEffect">
                                  <p:stCondLst>
                                    <p:cond delay="0"/>
                                  </p:stCondLst>
                                  <p:childTnLst>
                                    <p:set>
                                      <p:cBhvr>
                                        <p:cTn id="69" dur="1" fill="hold">
                                          <p:stCondLst>
                                            <p:cond delay="0"/>
                                          </p:stCondLst>
                                        </p:cTn>
                                        <p:tgtEl>
                                          <p:spTgt spid="61537"/>
                                        </p:tgtEl>
                                        <p:attrNameLst>
                                          <p:attrName>style.visibility</p:attrName>
                                        </p:attrNameLst>
                                      </p:cBhvr>
                                      <p:to>
                                        <p:strVal val="hidden"/>
                                      </p:to>
                                    </p:set>
                                  </p:childTnLst>
                                </p:cTn>
                              </p:par>
                            </p:childTnLst>
                          </p:cTn>
                        </p:par>
                        <p:par>
                          <p:cTn id="70" fill="hold" nodeType="afterGroup">
                            <p:stCondLst>
                              <p:cond delay="17000"/>
                            </p:stCondLst>
                            <p:childTnLst>
                              <p:par>
                                <p:cTn id="71" presetID="1" presetClass="entr" presetSubtype="0" fill="hold" grpId="0" nodeType="afterEffect">
                                  <p:stCondLst>
                                    <p:cond delay="0"/>
                                  </p:stCondLst>
                                  <p:childTnLst>
                                    <p:set>
                                      <p:cBhvr>
                                        <p:cTn id="72" dur="1" fill="hold">
                                          <p:stCondLst>
                                            <p:cond delay="0"/>
                                          </p:stCondLst>
                                        </p:cTn>
                                        <p:tgtEl>
                                          <p:spTgt spid="61536"/>
                                        </p:tgtEl>
                                        <p:attrNameLst>
                                          <p:attrName>style.visibility</p:attrName>
                                        </p:attrNameLst>
                                      </p:cBhvr>
                                      <p:to>
                                        <p:strVal val="visible"/>
                                      </p:to>
                                    </p:set>
                                  </p:childTnLst>
                                </p:cTn>
                              </p:par>
                            </p:childTnLst>
                          </p:cTn>
                        </p:par>
                        <p:par>
                          <p:cTn id="73" fill="hold" nodeType="afterGroup">
                            <p:stCondLst>
                              <p:cond delay="17000"/>
                            </p:stCondLst>
                            <p:childTnLst>
                              <p:par>
                                <p:cTn id="74" presetID="0" presetClass="path" presetSubtype="0" accel="50000" decel="50000" fill="hold" grpId="1" nodeType="afterEffect">
                                  <p:stCondLst>
                                    <p:cond delay="0"/>
                                  </p:stCondLst>
                                  <p:childTnLst>
                                    <p:animMotion origin="layout" path="M 1.66667E-6 -5.43353E-6 L 0.00173 0.16485 L 0.15729 0.06751 L 0.25399 0.30011 L 0.36996 0.21965 " pathEditMode="relative" ptsTypes="AAAAA">
                                      <p:cBhvr>
                                        <p:cTn id="75" dur="2000" fill="hold"/>
                                        <p:tgtEl>
                                          <p:spTgt spid="61536"/>
                                        </p:tgtEl>
                                        <p:attrNameLst>
                                          <p:attrName>ppt_x</p:attrName>
                                          <p:attrName>ppt_y</p:attrName>
                                        </p:attrNameLst>
                                      </p:cBhvr>
                                    </p:animMotion>
                                  </p:childTnLst>
                                </p:cTn>
                              </p:par>
                            </p:childTnLst>
                          </p:cTn>
                        </p:par>
                        <p:par>
                          <p:cTn id="76" fill="hold" nodeType="afterGroup">
                            <p:stCondLst>
                              <p:cond delay="19000"/>
                            </p:stCondLst>
                            <p:childTnLst>
                              <p:par>
                                <p:cTn id="77" presetID="1" presetClass="exit" presetSubtype="0" fill="hold" grpId="2" nodeType="afterEffect">
                                  <p:stCondLst>
                                    <p:cond delay="0"/>
                                  </p:stCondLst>
                                  <p:childTnLst>
                                    <p:set>
                                      <p:cBhvr>
                                        <p:cTn id="78" dur="1" fill="hold">
                                          <p:stCondLst>
                                            <p:cond delay="0"/>
                                          </p:stCondLst>
                                        </p:cTn>
                                        <p:tgtEl>
                                          <p:spTgt spid="615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5" grpId="0" animBg="1"/>
      <p:bldP spid="61535" grpId="1" animBg="1"/>
      <p:bldP spid="61535" grpId="2" animBg="1"/>
      <p:bldP spid="61532" grpId="0" animBg="1"/>
      <p:bldP spid="61532" grpId="1" animBg="1"/>
      <p:bldP spid="61532" grpId="2" animBg="1"/>
      <p:bldP spid="61534" grpId="0" animBg="1"/>
      <p:bldP spid="61534" grpId="1" animBg="1"/>
      <p:bldP spid="61534" grpId="2" animBg="1"/>
      <p:bldP spid="61539" grpId="0" animBg="1"/>
      <p:bldP spid="61539" grpId="1" animBg="1"/>
      <p:bldP spid="61540" grpId="0" animBg="1"/>
      <p:bldP spid="61540" grpId="1" animBg="1"/>
      <p:bldP spid="61540" grpId="2" animBg="1"/>
      <p:bldP spid="61541" grpId="0" animBg="1"/>
      <p:bldP spid="61541" grpId="1" animBg="1"/>
      <p:bldP spid="61541" grpId="2" animBg="1"/>
      <p:bldP spid="61537" grpId="0" animBg="1"/>
      <p:bldP spid="61537" grpId="1" animBg="1"/>
      <p:bldP spid="61537" grpId="2" animBg="1"/>
      <p:bldP spid="61536" grpId="0" animBg="1"/>
      <p:bldP spid="61536" grpId="1" animBg="1"/>
      <p:bldP spid="61536" grpId="2" animBg="1"/>
      <p:bldP spid="61542" grpId="0" animBg="1"/>
      <p:bldP spid="61542" grpId="1"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algn="ctr"/>
            <a:r>
              <a:rPr lang="zh-CN" altLang="en-US" dirty="0"/>
              <a:t>注意分组的</a:t>
            </a:r>
            <a:r>
              <a:rPr lang="zh-CN" altLang="en-US" dirty="0">
                <a:solidFill>
                  <a:srgbClr val="FF0000"/>
                </a:solidFill>
              </a:rPr>
              <a:t>存储转发</a:t>
            </a:r>
            <a:r>
              <a:rPr lang="zh-CN" altLang="en-US" dirty="0"/>
              <a:t>过程</a:t>
            </a:r>
          </a:p>
        </p:txBody>
      </p:sp>
      <p:grpSp>
        <p:nvGrpSpPr>
          <p:cNvPr id="65539" name="Group 3"/>
          <p:cNvGrpSpPr>
            <a:grpSpLocks/>
          </p:cNvGrpSpPr>
          <p:nvPr/>
        </p:nvGrpSpPr>
        <p:grpSpPr bwMode="auto">
          <a:xfrm>
            <a:off x="1971615" y="2176934"/>
            <a:ext cx="4431903" cy="3667125"/>
            <a:chOff x="2256" y="2386"/>
            <a:chExt cx="2147" cy="1919"/>
          </a:xfrm>
        </p:grpSpPr>
        <p:sp>
          <p:nvSpPr>
            <p:cNvPr id="65540" name="Oval 4"/>
            <p:cNvSpPr>
              <a:spLocks noChangeArrowheads="1"/>
            </p:cNvSpPr>
            <p:nvPr/>
          </p:nvSpPr>
          <p:spPr bwMode="auto">
            <a:xfrm rot="-1674972">
              <a:off x="2346" y="2526"/>
              <a:ext cx="1015" cy="692"/>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41" name="Oval 5"/>
            <p:cNvSpPr>
              <a:spLocks noChangeArrowheads="1"/>
            </p:cNvSpPr>
            <p:nvPr/>
          </p:nvSpPr>
          <p:spPr bwMode="auto">
            <a:xfrm rot="-774972">
              <a:off x="3025" y="2386"/>
              <a:ext cx="887" cy="642"/>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42" name="Oval 6"/>
            <p:cNvSpPr>
              <a:spLocks noChangeArrowheads="1"/>
            </p:cNvSpPr>
            <p:nvPr/>
          </p:nvSpPr>
          <p:spPr bwMode="auto">
            <a:xfrm rot="-174972">
              <a:off x="3673" y="2621"/>
              <a:ext cx="655" cy="832"/>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43" name="Oval 7"/>
            <p:cNvSpPr>
              <a:spLocks noChangeArrowheads="1"/>
            </p:cNvSpPr>
            <p:nvPr/>
          </p:nvSpPr>
          <p:spPr bwMode="auto">
            <a:xfrm rot="18365028">
              <a:off x="3754" y="3108"/>
              <a:ext cx="687" cy="610"/>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44" name="Oval 8"/>
            <p:cNvSpPr>
              <a:spLocks noChangeArrowheads="1"/>
            </p:cNvSpPr>
            <p:nvPr/>
          </p:nvSpPr>
          <p:spPr bwMode="auto">
            <a:xfrm rot="-1674972">
              <a:off x="3052" y="3445"/>
              <a:ext cx="1110" cy="772"/>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45" name="Oval 9"/>
            <p:cNvSpPr>
              <a:spLocks noChangeArrowheads="1"/>
            </p:cNvSpPr>
            <p:nvPr/>
          </p:nvSpPr>
          <p:spPr bwMode="auto">
            <a:xfrm rot="-594972">
              <a:off x="2616" y="3772"/>
              <a:ext cx="793" cy="533"/>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46" name="Oval 10"/>
            <p:cNvSpPr>
              <a:spLocks noChangeArrowheads="1"/>
            </p:cNvSpPr>
            <p:nvPr/>
          </p:nvSpPr>
          <p:spPr bwMode="auto">
            <a:xfrm rot="-1674972">
              <a:off x="2311" y="3539"/>
              <a:ext cx="503" cy="631"/>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47" name="Oval 11"/>
            <p:cNvSpPr>
              <a:spLocks noChangeArrowheads="1"/>
            </p:cNvSpPr>
            <p:nvPr/>
          </p:nvSpPr>
          <p:spPr bwMode="auto">
            <a:xfrm rot="18065028">
              <a:off x="2160" y="3115"/>
              <a:ext cx="695" cy="504"/>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48" name="Freeform 12"/>
            <p:cNvSpPr>
              <a:spLocks/>
            </p:cNvSpPr>
            <p:nvPr/>
          </p:nvSpPr>
          <p:spPr bwMode="auto">
            <a:xfrm>
              <a:off x="2358" y="2506"/>
              <a:ext cx="1931" cy="1684"/>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solidFill>
              <a:srgbClr val="FFFF99"/>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grpSp>
      <p:sp>
        <p:nvSpPr>
          <p:cNvPr id="65549" name="Line 13"/>
          <p:cNvSpPr>
            <a:spLocks noChangeShapeType="1"/>
          </p:cNvSpPr>
          <p:nvPr/>
        </p:nvSpPr>
        <p:spPr bwMode="auto">
          <a:xfrm flipV="1">
            <a:off x="3197827" y="2411884"/>
            <a:ext cx="1387872" cy="555625"/>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50" name="Line 14"/>
          <p:cNvSpPr>
            <a:spLocks noChangeShapeType="1"/>
          </p:cNvSpPr>
          <p:nvPr/>
        </p:nvSpPr>
        <p:spPr bwMode="auto">
          <a:xfrm>
            <a:off x="4755957" y="2486497"/>
            <a:ext cx="820341" cy="1398587"/>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51" name="Line 15"/>
          <p:cNvSpPr>
            <a:spLocks noChangeShapeType="1"/>
          </p:cNvSpPr>
          <p:nvPr/>
        </p:nvSpPr>
        <p:spPr bwMode="auto">
          <a:xfrm flipH="1">
            <a:off x="2379206" y="3059584"/>
            <a:ext cx="720593" cy="1255713"/>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52" name="Line 16"/>
          <p:cNvSpPr>
            <a:spLocks noChangeShapeType="1"/>
          </p:cNvSpPr>
          <p:nvPr/>
        </p:nvSpPr>
        <p:spPr bwMode="auto">
          <a:xfrm>
            <a:off x="2423920" y="4493096"/>
            <a:ext cx="1647560" cy="88265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53" name="Line 17"/>
          <p:cNvSpPr>
            <a:spLocks noChangeShapeType="1"/>
          </p:cNvSpPr>
          <p:nvPr/>
        </p:nvSpPr>
        <p:spPr bwMode="auto">
          <a:xfrm flipV="1">
            <a:off x="4140272" y="4161309"/>
            <a:ext cx="1436027" cy="1306513"/>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54" name="Line 18"/>
          <p:cNvSpPr>
            <a:spLocks noChangeShapeType="1"/>
          </p:cNvSpPr>
          <p:nvPr/>
        </p:nvSpPr>
        <p:spPr bwMode="auto">
          <a:xfrm>
            <a:off x="3254579" y="3065933"/>
            <a:ext cx="2302801" cy="94615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55" name="Line 19"/>
          <p:cNvSpPr>
            <a:spLocks noChangeShapeType="1"/>
          </p:cNvSpPr>
          <p:nvPr/>
        </p:nvSpPr>
        <p:spPr bwMode="auto">
          <a:xfrm>
            <a:off x="3144513" y="2902422"/>
            <a:ext cx="1083469" cy="2471737"/>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56" name="Line 20"/>
          <p:cNvSpPr>
            <a:spLocks noChangeShapeType="1"/>
          </p:cNvSpPr>
          <p:nvPr/>
        </p:nvSpPr>
        <p:spPr bwMode="auto">
          <a:xfrm flipV="1">
            <a:off x="3495350" y="5445597"/>
            <a:ext cx="693076" cy="549275"/>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57" name="Line 21"/>
          <p:cNvSpPr>
            <a:spLocks noChangeShapeType="1"/>
          </p:cNvSpPr>
          <p:nvPr/>
        </p:nvSpPr>
        <p:spPr bwMode="auto">
          <a:xfrm rot="-5400000">
            <a:off x="4510292" y="2095971"/>
            <a:ext cx="33655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58" name="Line 22"/>
          <p:cNvSpPr>
            <a:spLocks noChangeShapeType="1"/>
          </p:cNvSpPr>
          <p:nvPr/>
        </p:nvSpPr>
        <p:spPr bwMode="auto">
          <a:xfrm>
            <a:off x="5676046" y="4161309"/>
            <a:ext cx="693076" cy="1008063"/>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59" name="Line 23"/>
          <p:cNvSpPr>
            <a:spLocks noChangeShapeType="1"/>
          </p:cNvSpPr>
          <p:nvPr/>
        </p:nvSpPr>
        <p:spPr bwMode="auto">
          <a:xfrm flipV="1">
            <a:off x="1428162" y="4418483"/>
            <a:ext cx="698235" cy="635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60" name="Line 24"/>
          <p:cNvSpPr>
            <a:spLocks noChangeShapeType="1"/>
          </p:cNvSpPr>
          <p:nvPr/>
        </p:nvSpPr>
        <p:spPr bwMode="auto">
          <a:xfrm rot="5400000" flipH="1">
            <a:off x="2714102" y="2527706"/>
            <a:ext cx="773113" cy="1719"/>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61" name="Text Box 25"/>
          <p:cNvSpPr txBox="1">
            <a:spLocks noChangeArrowheads="1"/>
          </p:cNvSpPr>
          <p:nvPr/>
        </p:nvSpPr>
        <p:spPr bwMode="auto">
          <a:xfrm>
            <a:off x="1054966" y="3783484"/>
            <a:ext cx="4651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rPr>
              <a:t>H</a:t>
            </a:r>
            <a:r>
              <a:rPr kumimoji="1" lang="en-US" altLang="zh-CN" sz="2000" b="1" baseline="-25000">
                <a:solidFill>
                  <a:srgbClr val="000099"/>
                </a:solidFill>
              </a:rPr>
              <a:t>1</a:t>
            </a:r>
            <a:endParaRPr kumimoji="1" lang="en-US" altLang="zh-CN" sz="2000" b="1">
              <a:solidFill>
                <a:srgbClr val="000099"/>
              </a:solidFill>
            </a:endParaRPr>
          </a:p>
        </p:txBody>
      </p:sp>
      <p:sp>
        <p:nvSpPr>
          <p:cNvPr id="65562" name="Oval 26"/>
          <p:cNvSpPr>
            <a:spLocks noChangeArrowheads="1"/>
          </p:cNvSpPr>
          <p:nvPr/>
        </p:nvSpPr>
        <p:spPr bwMode="auto">
          <a:xfrm>
            <a:off x="2109199" y="4161309"/>
            <a:ext cx="607086" cy="561975"/>
          </a:xfrm>
          <a:prstGeom prst="ellipse">
            <a:avLst/>
          </a:prstGeom>
          <a:solidFill>
            <a:srgbClr val="66FF33"/>
          </a:solidFill>
          <a:ln w="190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A</a:t>
            </a:r>
          </a:p>
        </p:txBody>
      </p:sp>
      <p:sp>
        <p:nvSpPr>
          <p:cNvPr id="65563" name="Line 27"/>
          <p:cNvSpPr>
            <a:spLocks noChangeShapeType="1"/>
          </p:cNvSpPr>
          <p:nvPr/>
        </p:nvSpPr>
        <p:spPr bwMode="auto">
          <a:xfrm flipV="1">
            <a:off x="5676046" y="3564408"/>
            <a:ext cx="873654" cy="41275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65564" name="AutoShape 28"/>
          <p:cNvSpPr>
            <a:spLocks noChangeArrowheads="1"/>
          </p:cNvSpPr>
          <p:nvPr/>
        </p:nvSpPr>
        <p:spPr bwMode="auto">
          <a:xfrm flipV="1">
            <a:off x="5191065" y="5850408"/>
            <a:ext cx="1169458" cy="387350"/>
          </a:xfrm>
          <a:prstGeom prst="wedgeRoundRectCallout">
            <a:avLst>
              <a:gd name="adj1" fmla="val -66181"/>
              <a:gd name="adj2" fmla="val 131963"/>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ctr"/>
            <a:endParaRPr kumimoji="1" lang="zh-CN" altLang="zh-CN" sz="2400" b="1">
              <a:solidFill>
                <a:srgbClr val="000099"/>
              </a:solidFill>
              <a:latin typeface="Times New Roman" pitchFamily="18" charset="0"/>
            </a:endParaRPr>
          </a:p>
        </p:txBody>
      </p:sp>
      <p:sp>
        <p:nvSpPr>
          <p:cNvPr id="65565" name="Text Box 29"/>
          <p:cNvSpPr txBox="1">
            <a:spLocks noChangeArrowheads="1"/>
          </p:cNvSpPr>
          <p:nvPr/>
        </p:nvSpPr>
        <p:spPr bwMode="auto">
          <a:xfrm>
            <a:off x="5302851" y="5840884"/>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Times New Roman" pitchFamily="18" charset="0"/>
                <a:ea typeface="黑体" pitchFamily="2" charset="-122"/>
              </a:rPr>
              <a:t>互联网</a:t>
            </a:r>
          </a:p>
        </p:txBody>
      </p:sp>
      <p:pic>
        <p:nvPicPr>
          <p:cNvPr id="65566" name="Picture 30"/>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38049" y="1484784"/>
            <a:ext cx="634603"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5567" name="Picture 31"/>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25876" y="3199284"/>
            <a:ext cx="636323"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5568" name="Picture 32"/>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99799" y="5904384"/>
            <a:ext cx="634603"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17961" dir="2700000" algn="ctr" rotWithShape="0">
                    <a:schemeClr val="tx1"/>
                  </a:outerShdw>
                </a:effectLst>
              </a14:hiddenEffects>
            </a:ext>
          </a:extLst>
        </p:spPr>
      </p:pic>
      <p:pic>
        <p:nvPicPr>
          <p:cNvPr id="65569" name="Picture 3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71346" y="4986809"/>
            <a:ext cx="634603"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5570" name="Picture 3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02274" y="1683221"/>
            <a:ext cx="636323" cy="595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5571" name="Oval 35"/>
          <p:cNvSpPr>
            <a:spLocks noChangeArrowheads="1"/>
          </p:cNvSpPr>
          <p:nvPr/>
        </p:nvSpPr>
        <p:spPr bwMode="auto">
          <a:xfrm>
            <a:off x="2893424" y="2794472"/>
            <a:ext cx="572690" cy="530225"/>
          </a:xfrm>
          <a:prstGeom prst="ellipse">
            <a:avLst/>
          </a:prstGeom>
          <a:solidFill>
            <a:srgbClr val="66FF33"/>
          </a:solidFill>
          <a:ln w="190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B</a:t>
            </a:r>
          </a:p>
        </p:txBody>
      </p:sp>
      <p:sp>
        <p:nvSpPr>
          <p:cNvPr id="65572" name="Oval 36"/>
          <p:cNvSpPr>
            <a:spLocks noChangeArrowheads="1"/>
          </p:cNvSpPr>
          <p:nvPr/>
        </p:nvSpPr>
        <p:spPr bwMode="auto">
          <a:xfrm>
            <a:off x="4432636" y="2183284"/>
            <a:ext cx="558933" cy="517525"/>
          </a:xfrm>
          <a:prstGeom prst="ellipse">
            <a:avLst/>
          </a:prstGeom>
          <a:solidFill>
            <a:srgbClr val="66FF33"/>
          </a:solidFill>
          <a:ln w="190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D</a:t>
            </a:r>
          </a:p>
        </p:txBody>
      </p:sp>
      <p:sp>
        <p:nvSpPr>
          <p:cNvPr id="65573" name="Oval 37"/>
          <p:cNvSpPr>
            <a:spLocks noChangeArrowheads="1"/>
          </p:cNvSpPr>
          <p:nvPr/>
        </p:nvSpPr>
        <p:spPr bwMode="auto">
          <a:xfrm>
            <a:off x="5326928" y="3783484"/>
            <a:ext cx="622565" cy="576263"/>
          </a:xfrm>
          <a:prstGeom prst="ellipse">
            <a:avLst/>
          </a:prstGeom>
          <a:solidFill>
            <a:srgbClr val="66FF33"/>
          </a:solidFill>
          <a:ln w="190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E</a:t>
            </a:r>
          </a:p>
        </p:txBody>
      </p:sp>
      <p:sp>
        <p:nvSpPr>
          <p:cNvPr id="65574" name="Oval 38"/>
          <p:cNvSpPr>
            <a:spLocks noChangeArrowheads="1"/>
          </p:cNvSpPr>
          <p:nvPr/>
        </p:nvSpPr>
        <p:spPr bwMode="auto">
          <a:xfrm>
            <a:off x="3940776" y="5131272"/>
            <a:ext cx="591608" cy="547687"/>
          </a:xfrm>
          <a:prstGeom prst="ellipse">
            <a:avLst/>
          </a:prstGeom>
          <a:solidFill>
            <a:srgbClr val="66FF33"/>
          </a:solidFill>
          <a:ln w="190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C</a:t>
            </a:r>
          </a:p>
        </p:txBody>
      </p:sp>
      <p:sp>
        <p:nvSpPr>
          <p:cNvPr id="65575" name="Text Box 39"/>
          <p:cNvSpPr txBox="1">
            <a:spLocks noChangeArrowheads="1"/>
          </p:cNvSpPr>
          <p:nvPr/>
        </p:nvSpPr>
        <p:spPr bwMode="auto">
          <a:xfrm>
            <a:off x="5815349" y="4940772"/>
            <a:ext cx="4651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rPr>
              <a:t>H</a:t>
            </a:r>
            <a:r>
              <a:rPr kumimoji="1" lang="en-US" altLang="zh-CN" sz="2000" b="1" baseline="-25000">
                <a:solidFill>
                  <a:srgbClr val="000099"/>
                </a:solidFill>
              </a:rPr>
              <a:t>5</a:t>
            </a:r>
            <a:endParaRPr kumimoji="1" lang="en-US" altLang="zh-CN" sz="2000" b="1">
              <a:solidFill>
                <a:srgbClr val="000099"/>
              </a:solidFill>
            </a:endParaRPr>
          </a:p>
        </p:txBody>
      </p:sp>
      <p:sp>
        <p:nvSpPr>
          <p:cNvPr id="65576" name="Text Box 40"/>
          <p:cNvSpPr txBox="1">
            <a:spLocks noChangeArrowheads="1"/>
          </p:cNvSpPr>
          <p:nvPr/>
        </p:nvSpPr>
        <p:spPr bwMode="auto">
          <a:xfrm>
            <a:off x="6907417" y="3140547"/>
            <a:ext cx="4651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rPr>
              <a:t>H</a:t>
            </a:r>
            <a:r>
              <a:rPr kumimoji="1" lang="en-US" altLang="zh-CN" sz="2000" b="1" baseline="-25000">
                <a:solidFill>
                  <a:srgbClr val="000099"/>
                </a:solidFill>
              </a:rPr>
              <a:t>6</a:t>
            </a:r>
            <a:endParaRPr kumimoji="1" lang="en-US" altLang="zh-CN" sz="2000" b="1">
              <a:solidFill>
                <a:srgbClr val="000099"/>
              </a:solidFill>
            </a:endParaRPr>
          </a:p>
        </p:txBody>
      </p:sp>
      <p:sp>
        <p:nvSpPr>
          <p:cNvPr id="65577" name="Text Box 41"/>
          <p:cNvSpPr txBox="1">
            <a:spLocks noChangeArrowheads="1"/>
          </p:cNvSpPr>
          <p:nvPr/>
        </p:nvSpPr>
        <p:spPr bwMode="auto">
          <a:xfrm>
            <a:off x="3942497" y="1484784"/>
            <a:ext cx="4651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rPr>
              <a:t>H</a:t>
            </a:r>
            <a:r>
              <a:rPr kumimoji="1" lang="en-US" altLang="zh-CN" sz="2000" b="1" baseline="-25000">
                <a:solidFill>
                  <a:srgbClr val="000099"/>
                </a:solidFill>
              </a:rPr>
              <a:t>4</a:t>
            </a:r>
            <a:endParaRPr kumimoji="1" lang="en-US" altLang="zh-CN" sz="2000" b="1">
              <a:solidFill>
                <a:srgbClr val="000099"/>
              </a:solidFill>
            </a:endParaRPr>
          </a:p>
        </p:txBody>
      </p:sp>
      <p:sp>
        <p:nvSpPr>
          <p:cNvPr id="65578" name="Text Box 42"/>
          <p:cNvSpPr txBox="1">
            <a:spLocks noChangeArrowheads="1"/>
          </p:cNvSpPr>
          <p:nvPr/>
        </p:nvSpPr>
        <p:spPr bwMode="auto">
          <a:xfrm>
            <a:off x="2460036" y="1629247"/>
            <a:ext cx="4651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rPr>
              <a:t>H</a:t>
            </a:r>
            <a:r>
              <a:rPr kumimoji="1" lang="en-US" altLang="zh-CN" sz="2000" b="1" baseline="-25000">
                <a:solidFill>
                  <a:srgbClr val="000099"/>
                </a:solidFill>
              </a:rPr>
              <a:t>2</a:t>
            </a:r>
            <a:endParaRPr kumimoji="1" lang="en-US" altLang="zh-CN" sz="2000" b="1">
              <a:solidFill>
                <a:srgbClr val="000099"/>
              </a:solidFill>
            </a:endParaRPr>
          </a:p>
        </p:txBody>
      </p:sp>
      <p:sp>
        <p:nvSpPr>
          <p:cNvPr id="65579" name="Text Box 43"/>
          <p:cNvSpPr txBox="1">
            <a:spLocks noChangeArrowheads="1"/>
          </p:cNvSpPr>
          <p:nvPr/>
        </p:nvSpPr>
        <p:spPr bwMode="auto">
          <a:xfrm>
            <a:off x="2693928" y="5877397"/>
            <a:ext cx="4651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rPr>
              <a:t>H</a:t>
            </a:r>
            <a:r>
              <a:rPr kumimoji="1" lang="en-US" altLang="zh-CN" sz="2000" b="1" baseline="-25000">
                <a:solidFill>
                  <a:srgbClr val="000099"/>
                </a:solidFill>
              </a:rPr>
              <a:t>3</a:t>
            </a:r>
            <a:endParaRPr kumimoji="1" lang="en-US" altLang="zh-CN" sz="2000" b="1">
              <a:solidFill>
                <a:srgbClr val="000099"/>
              </a:solidFill>
            </a:endParaRPr>
          </a:p>
        </p:txBody>
      </p:sp>
      <p:pic>
        <p:nvPicPr>
          <p:cNvPr id="65581" name="Picture 4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7576" y="4161309"/>
            <a:ext cx="636323"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5582" name="Rectangle 46"/>
          <p:cNvSpPr>
            <a:spLocks noChangeArrowheads="1"/>
          </p:cNvSpPr>
          <p:nvPr/>
        </p:nvSpPr>
        <p:spPr bwMode="auto">
          <a:xfrm>
            <a:off x="1211467" y="4293071"/>
            <a:ext cx="171979" cy="158750"/>
          </a:xfrm>
          <a:prstGeom prst="rect">
            <a:avLst/>
          </a:prstGeom>
          <a:solidFill>
            <a:srgbClr val="FF0000"/>
          </a:solidFill>
          <a:ln w="9525">
            <a:solidFill>
              <a:srgbClr val="FF0000"/>
            </a:solidFill>
            <a:miter lim="800000"/>
            <a:headEnd/>
            <a:tailEnd/>
          </a:ln>
          <a:effectLst/>
          <a:extLst/>
        </p:spPr>
        <p:txBody>
          <a:bodyPr wrap="none" anchor="ctr"/>
          <a:lstStyle/>
          <a:p>
            <a:endParaRPr lang="zh-CN" altLang="en-US" b="1">
              <a:solidFill>
                <a:srgbClr val="000099"/>
              </a:solidFill>
            </a:endParaRPr>
          </a:p>
        </p:txBody>
      </p:sp>
      <p:sp>
        <p:nvSpPr>
          <p:cNvPr id="65584" name="Text Box 48"/>
          <p:cNvSpPr txBox="1">
            <a:spLocks noChangeArrowheads="1"/>
          </p:cNvSpPr>
          <p:nvPr/>
        </p:nvSpPr>
        <p:spPr bwMode="auto">
          <a:xfrm>
            <a:off x="6498107" y="2564904"/>
            <a:ext cx="2919389" cy="523220"/>
          </a:xfrm>
          <a:prstGeom prst="rect">
            <a:avLst/>
          </a:prstGeom>
          <a:noFill/>
          <a:ln w="381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800" b="1">
                <a:solidFill>
                  <a:srgbClr val="FF0000"/>
                </a:solidFill>
              </a:rPr>
              <a:t>H</a:t>
            </a:r>
            <a:r>
              <a:rPr kumimoji="1" lang="en-US" altLang="zh-CN" sz="2800" b="1" baseline="-25000">
                <a:solidFill>
                  <a:srgbClr val="FF0000"/>
                </a:solidFill>
              </a:rPr>
              <a:t>1</a:t>
            </a:r>
            <a:r>
              <a:rPr kumimoji="1" lang="en-US" altLang="zh-CN" sz="1600" b="1" baseline="-25000">
                <a:solidFill>
                  <a:srgbClr val="FF0000"/>
                </a:solidFill>
              </a:rPr>
              <a:t> </a:t>
            </a:r>
            <a:r>
              <a:rPr kumimoji="1" lang="zh-CN" altLang="en-US" sz="2800" b="1">
                <a:solidFill>
                  <a:srgbClr val="FF0000"/>
                </a:solidFill>
                <a:ea typeface="黑体" pitchFamily="2" charset="-122"/>
              </a:rPr>
              <a:t>向</a:t>
            </a:r>
            <a:r>
              <a:rPr kumimoji="1" lang="zh-CN" altLang="en-US" sz="1600" b="1">
                <a:solidFill>
                  <a:srgbClr val="FF0000"/>
                </a:solidFill>
                <a:ea typeface="黑体" pitchFamily="2" charset="-122"/>
              </a:rPr>
              <a:t> </a:t>
            </a:r>
            <a:r>
              <a:rPr kumimoji="1" lang="en-US" altLang="zh-CN" sz="2800" b="1">
                <a:solidFill>
                  <a:srgbClr val="FF0000"/>
                </a:solidFill>
                <a:ea typeface="黑体" pitchFamily="2" charset="-122"/>
              </a:rPr>
              <a:t>H</a:t>
            </a:r>
            <a:r>
              <a:rPr kumimoji="1" lang="en-US" altLang="zh-CN" sz="2800" b="1" baseline="-25000">
                <a:solidFill>
                  <a:srgbClr val="FF0000"/>
                </a:solidFill>
                <a:ea typeface="黑体" pitchFamily="2" charset="-122"/>
              </a:rPr>
              <a:t>5</a:t>
            </a:r>
            <a:r>
              <a:rPr kumimoji="1" lang="en-US" altLang="zh-CN" sz="1600" b="1">
                <a:solidFill>
                  <a:srgbClr val="FF0000"/>
                </a:solidFill>
                <a:ea typeface="黑体" pitchFamily="2" charset="-122"/>
              </a:rPr>
              <a:t> </a:t>
            </a:r>
            <a:r>
              <a:rPr kumimoji="1" lang="zh-CN" altLang="en-US" sz="2800" b="1">
                <a:solidFill>
                  <a:srgbClr val="FF0000"/>
                </a:solidFill>
                <a:ea typeface="黑体" pitchFamily="2" charset="-122"/>
              </a:rPr>
              <a:t>发送分组</a:t>
            </a:r>
          </a:p>
        </p:txBody>
      </p:sp>
      <p:sp>
        <p:nvSpPr>
          <p:cNvPr id="65591" name="Text Box 55"/>
          <p:cNvSpPr txBox="1">
            <a:spLocks noChangeArrowheads="1"/>
          </p:cNvSpPr>
          <p:nvPr/>
        </p:nvSpPr>
        <p:spPr bwMode="auto">
          <a:xfrm>
            <a:off x="1123757" y="2492847"/>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Times New Roman" pitchFamily="18" charset="0"/>
                <a:ea typeface="黑体" pitchFamily="2" charset="-122"/>
              </a:rPr>
              <a:t>路由器</a:t>
            </a:r>
          </a:p>
        </p:txBody>
      </p:sp>
      <p:sp>
        <p:nvSpPr>
          <p:cNvPr id="65592" name="Text Box 56"/>
          <p:cNvSpPr txBox="1">
            <a:spLocks noChangeArrowheads="1"/>
          </p:cNvSpPr>
          <p:nvPr/>
        </p:nvSpPr>
        <p:spPr bwMode="auto">
          <a:xfrm>
            <a:off x="315455" y="3285009"/>
            <a:ext cx="69762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Times New Roman" pitchFamily="18" charset="0"/>
                <a:ea typeface="黑体" pitchFamily="2" charset="-122"/>
              </a:rPr>
              <a:t>主机</a:t>
            </a:r>
          </a:p>
        </p:txBody>
      </p:sp>
      <p:sp>
        <p:nvSpPr>
          <p:cNvPr id="65593" name="Line 57"/>
          <p:cNvSpPr>
            <a:spLocks noChangeShapeType="1"/>
          </p:cNvSpPr>
          <p:nvPr/>
        </p:nvSpPr>
        <p:spPr bwMode="auto">
          <a:xfrm>
            <a:off x="2069643" y="2708746"/>
            <a:ext cx="858177" cy="215900"/>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65594" name="Line 58"/>
          <p:cNvSpPr>
            <a:spLocks noChangeShapeType="1"/>
          </p:cNvSpPr>
          <p:nvPr/>
        </p:nvSpPr>
        <p:spPr bwMode="auto">
          <a:xfrm>
            <a:off x="743684" y="3645371"/>
            <a:ext cx="390392" cy="576262"/>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65595" name="Rectangle 59"/>
          <p:cNvSpPr>
            <a:spLocks noChangeArrowheads="1"/>
          </p:cNvSpPr>
          <p:nvPr/>
        </p:nvSpPr>
        <p:spPr bwMode="auto">
          <a:xfrm>
            <a:off x="2147034" y="4293071"/>
            <a:ext cx="171979" cy="158750"/>
          </a:xfrm>
          <a:prstGeom prst="rect">
            <a:avLst/>
          </a:prstGeom>
          <a:solidFill>
            <a:srgbClr val="FF0000"/>
          </a:solidFill>
          <a:ln w="9525">
            <a:solidFill>
              <a:srgbClr val="FF0000"/>
            </a:solidFill>
            <a:miter lim="800000"/>
            <a:headEnd/>
            <a:tailEnd/>
          </a:ln>
          <a:effectLst/>
          <a:extLst/>
        </p:spPr>
        <p:txBody>
          <a:bodyPr wrap="none" anchor="ctr"/>
          <a:lstStyle/>
          <a:p>
            <a:endParaRPr lang="zh-CN" altLang="en-US" b="1">
              <a:solidFill>
                <a:srgbClr val="000099"/>
              </a:solidFill>
            </a:endParaRPr>
          </a:p>
        </p:txBody>
      </p:sp>
      <p:sp>
        <p:nvSpPr>
          <p:cNvPr id="65597" name="Rectangle 61"/>
          <p:cNvSpPr>
            <a:spLocks noChangeArrowheads="1"/>
          </p:cNvSpPr>
          <p:nvPr/>
        </p:nvSpPr>
        <p:spPr bwMode="auto">
          <a:xfrm>
            <a:off x="4098997" y="5301134"/>
            <a:ext cx="156502" cy="144463"/>
          </a:xfrm>
          <a:prstGeom prst="rect">
            <a:avLst/>
          </a:prstGeom>
          <a:solidFill>
            <a:srgbClr val="FF0000"/>
          </a:solidFill>
          <a:ln w="9525">
            <a:solidFill>
              <a:srgbClr val="FF0000"/>
            </a:solidFill>
            <a:miter lim="800000"/>
            <a:headEnd/>
            <a:tailEnd/>
          </a:ln>
          <a:effectLst/>
          <a:extLst/>
        </p:spPr>
        <p:txBody>
          <a:bodyPr wrap="none" anchor="ctr"/>
          <a:lstStyle/>
          <a:p>
            <a:endParaRPr lang="zh-CN" altLang="en-US" b="1">
              <a:solidFill>
                <a:srgbClr val="000099"/>
              </a:solidFill>
            </a:endParaRPr>
          </a:p>
        </p:txBody>
      </p:sp>
      <p:sp>
        <p:nvSpPr>
          <p:cNvPr id="65598" name="Text Box 62"/>
          <p:cNvSpPr txBox="1">
            <a:spLocks noChangeArrowheads="1"/>
          </p:cNvSpPr>
          <p:nvPr/>
        </p:nvSpPr>
        <p:spPr bwMode="auto">
          <a:xfrm>
            <a:off x="2069642" y="1845147"/>
            <a:ext cx="3977879" cy="1384995"/>
          </a:xfrm>
          <a:prstGeom prst="rect">
            <a:avLst/>
          </a:prstGeom>
          <a:solidFill>
            <a:srgbClr val="FF99FF"/>
          </a:solidFill>
          <a:ln w="76200" cmpd="tri">
            <a:solidFill>
              <a:srgbClr val="333399"/>
            </a:solidFill>
            <a:miter lim="800000"/>
            <a:headEnd/>
            <a:tailEnd/>
          </a:ln>
          <a:effectLst/>
          <a:extLst/>
        </p:spPr>
        <p:txBody>
          <a:bodyPr>
            <a:spAutoFit/>
          </a:bodyPr>
          <a:lstStyle/>
          <a:p>
            <a:pPr algn="ctr"/>
            <a:r>
              <a:rPr kumimoji="1" lang="zh-CN" altLang="en-US" sz="2800" b="1">
                <a:solidFill>
                  <a:srgbClr val="000099"/>
                </a:solidFill>
                <a:latin typeface="黑体" pitchFamily="2" charset="-122"/>
                <a:ea typeface="黑体" pitchFamily="2" charset="-122"/>
              </a:rPr>
              <a:t>在路由器</a:t>
            </a:r>
            <a:r>
              <a:rPr kumimoji="1" lang="zh-CN" altLang="en-US" sz="1000" b="1">
                <a:solidFill>
                  <a:srgbClr val="000099"/>
                </a:solidFill>
                <a:latin typeface="黑体" pitchFamily="2" charset="-122"/>
                <a:ea typeface="黑体" pitchFamily="2" charset="-122"/>
              </a:rPr>
              <a:t> </a:t>
            </a:r>
            <a:r>
              <a:rPr kumimoji="1" lang="en-US" altLang="zh-CN" sz="2800" b="1">
                <a:solidFill>
                  <a:srgbClr val="000099"/>
                </a:solidFill>
                <a:ea typeface="黑体" pitchFamily="2" charset="-122"/>
              </a:rPr>
              <a:t>E</a:t>
            </a:r>
            <a:r>
              <a:rPr kumimoji="1" lang="en-US" altLang="zh-CN" sz="1000" b="1">
                <a:solidFill>
                  <a:srgbClr val="000099"/>
                </a:solidFill>
                <a:latin typeface="黑体" pitchFamily="2" charset="-122"/>
                <a:ea typeface="黑体" pitchFamily="2" charset="-122"/>
              </a:rPr>
              <a:t> </a:t>
            </a:r>
            <a:r>
              <a:rPr kumimoji="1" lang="zh-CN" altLang="en-US" sz="2800" b="1">
                <a:solidFill>
                  <a:srgbClr val="000099"/>
                </a:solidFill>
                <a:latin typeface="黑体" pitchFamily="2" charset="-122"/>
                <a:ea typeface="黑体" pitchFamily="2" charset="-122"/>
              </a:rPr>
              <a:t>暂存</a:t>
            </a:r>
          </a:p>
          <a:p>
            <a:pPr algn="ctr"/>
            <a:r>
              <a:rPr kumimoji="1" lang="zh-CN" altLang="en-US" sz="2800" b="1">
                <a:solidFill>
                  <a:srgbClr val="000099"/>
                </a:solidFill>
                <a:latin typeface="黑体" pitchFamily="2" charset="-122"/>
                <a:ea typeface="黑体" pitchFamily="2" charset="-122"/>
              </a:rPr>
              <a:t>查找转发表</a:t>
            </a:r>
          </a:p>
          <a:p>
            <a:pPr algn="ctr"/>
            <a:r>
              <a:rPr kumimoji="1" lang="zh-CN" altLang="en-US" sz="2800" b="1">
                <a:solidFill>
                  <a:srgbClr val="000099"/>
                </a:solidFill>
                <a:latin typeface="黑体" pitchFamily="2" charset="-122"/>
                <a:ea typeface="黑体" pitchFamily="2" charset="-122"/>
              </a:rPr>
              <a:t>找到转发的端口</a:t>
            </a:r>
          </a:p>
        </p:txBody>
      </p:sp>
      <p:sp>
        <p:nvSpPr>
          <p:cNvPr id="65599" name="Rectangle 63"/>
          <p:cNvSpPr>
            <a:spLocks noChangeArrowheads="1"/>
          </p:cNvSpPr>
          <p:nvPr/>
        </p:nvSpPr>
        <p:spPr bwMode="auto">
          <a:xfrm>
            <a:off x="5502347" y="4148609"/>
            <a:ext cx="156502" cy="144463"/>
          </a:xfrm>
          <a:prstGeom prst="rect">
            <a:avLst/>
          </a:prstGeom>
          <a:solidFill>
            <a:srgbClr val="FF0000"/>
          </a:solidFill>
          <a:ln w="9525">
            <a:solidFill>
              <a:srgbClr val="FF0000"/>
            </a:solidFill>
            <a:miter lim="800000"/>
            <a:headEnd/>
            <a:tailEnd/>
          </a:ln>
          <a:effectLst/>
          <a:extLst/>
        </p:spPr>
        <p:txBody>
          <a:bodyPr wrap="none" anchor="ctr"/>
          <a:lstStyle/>
          <a:p>
            <a:endParaRPr lang="zh-CN" altLang="en-US" b="1">
              <a:solidFill>
                <a:srgbClr val="000099"/>
              </a:solidFill>
            </a:endParaRPr>
          </a:p>
        </p:txBody>
      </p:sp>
      <p:sp>
        <p:nvSpPr>
          <p:cNvPr id="65600" name="Text Box 64"/>
          <p:cNvSpPr txBox="1">
            <a:spLocks noChangeArrowheads="1"/>
          </p:cNvSpPr>
          <p:nvPr/>
        </p:nvSpPr>
        <p:spPr bwMode="auto">
          <a:xfrm>
            <a:off x="2303534" y="1845146"/>
            <a:ext cx="4134379" cy="523220"/>
          </a:xfrm>
          <a:prstGeom prst="rect">
            <a:avLst/>
          </a:prstGeom>
          <a:solidFill>
            <a:srgbClr val="FF99FF"/>
          </a:solidFill>
          <a:ln w="76200" cmpd="tri">
            <a:solidFill>
              <a:srgbClr val="333399"/>
            </a:solidFill>
            <a:miter lim="800000"/>
            <a:headEnd/>
            <a:tailEnd/>
          </a:ln>
          <a:effectLst/>
          <a:extLst/>
        </p:spPr>
        <p:txBody>
          <a:bodyPr>
            <a:spAutoFit/>
          </a:bodyPr>
          <a:lstStyle/>
          <a:p>
            <a:pPr algn="ctr"/>
            <a:r>
              <a:rPr kumimoji="1" lang="zh-CN" altLang="en-US" sz="2800" b="1">
                <a:solidFill>
                  <a:srgbClr val="000099"/>
                </a:solidFill>
                <a:latin typeface="黑体" pitchFamily="2" charset="-122"/>
                <a:ea typeface="黑体" pitchFamily="2" charset="-122"/>
              </a:rPr>
              <a:t>最后到达目的主机</a:t>
            </a:r>
            <a:r>
              <a:rPr kumimoji="1" lang="zh-CN" altLang="en-US" sz="800" b="1">
                <a:solidFill>
                  <a:srgbClr val="000099"/>
                </a:solidFill>
                <a:latin typeface="黑体" pitchFamily="2" charset="-122"/>
                <a:ea typeface="黑体" pitchFamily="2" charset="-122"/>
              </a:rPr>
              <a:t> </a:t>
            </a:r>
            <a:r>
              <a:rPr kumimoji="1" lang="en-US" altLang="zh-CN" sz="2800" b="1">
                <a:solidFill>
                  <a:srgbClr val="000099"/>
                </a:solidFill>
                <a:ea typeface="黑体" pitchFamily="2" charset="-122"/>
              </a:rPr>
              <a:t>H</a:t>
            </a:r>
            <a:r>
              <a:rPr kumimoji="1" lang="en-US" altLang="zh-CN" sz="2800" b="1" baseline="-25000">
                <a:solidFill>
                  <a:srgbClr val="000099"/>
                </a:solidFill>
                <a:ea typeface="黑体" pitchFamily="2" charset="-122"/>
              </a:rPr>
              <a:t>5</a:t>
            </a:r>
          </a:p>
        </p:txBody>
      </p:sp>
      <p:sp>
        <p:nvSpPr>
          <p:cNvPr id="65596" name="Text Box 60"/>
          <p:cNvSpPr txBox="1">
            <a:spLocks noChangeArrowheads="1"/>
          </p:cNvSpPr>
          <p:nvPr/>
        </p:nvSpPr>
        <p:spPr bwMode="auto">
          <a:xfrm flipH="1">
            <a:off x="1758361" y="1845147"/>
            <a:ext cx="3977878" cy="1384995"/>
          </a:xfrm>
          <a:prstGeom prst="rect">
            <a:avLst/>
          </a:prstGeom>
          <a:solidFill>
            <a:srgbClr val="FF99FF"/>
          </a:solidFill>
          <a:ln w="76200" cmpd="tri">
            <a:solidFill>
              <a:srgbClr val="333399"/>
            </a:solidFill>
            <a:miter lim="800000"/>
            <a:headEnd/>
            <a:tailEnd/>
          </a:ln>
          <a:effectLst/>
          <a:extLst/>
        </p:spPr>
        <p:txBody>
          <a:bodyPr>
            <a:spAutoFit/>
          </a:bodyPr>
          <a:lstStyle/>
          <a:p>
            <a:pPr algn="ctr"/>
            <a:r>
              <a:rPr kumimoji="1" lang="zh-CN" altLang="en-US" sz="2800" b="1">
                <a:solidFill>
                  <a:srgbClr val="000099"/>
                </a:solidFill>
                <a:latin typeface="黑体" pitchFamily="2" charset="-122"/>
                <a:ea typeface="黑体" pitchFamily="2" charset="-122"/>
              </a:rPr>
              <a:t>在路由器</a:t>
            </a:r>
            <a:r>
              <a:rPr kumimoji="1" lang="zh-CN" altLang="en-US" sz="1000" b="1">
                <a:solidFill>
                  <a:srgbClr val="000099"/>
                </a:solidFill>
                <a:latin typeface="黑体" pitchFamily="2" charset="-122"/>
                <a:ea typeface="黑体" pitchFamily="2" charset="-122"/>
              </a:rPr>
              <a:t> </a:t>
            </a:r>
            <a:r>
              <a:rPr kumimoji="1" lang="en-US" altLang="zh-CN" sz="2800" b="1">
                <a:solidFill>
                  <a:srgbClr val="000099"/>
                </a:solidFill>
                <a:ea typeface="黑体" pitchFamily="2" charset="-122"/>
              </a:rPr>
              <a:t>C</a:t>
            </a:r>
            <a:r>
              <a:rPr kumimoji="1" lang="en-US" altLang="zh-CN" sz="1000" b="1">
                <a:solidFill>
                  <a:srgbClr val="000099"/>
                </a:solidFill>
                <a:latin typeface="黑体" pitchFamily="2" charset="-122"/>
                <a:ea typeface="黑体" pitchFamily="2" charset="-122"/>
              </a:rPr>
              <a:t> </a:t>
            </a:r>
            <a:r>
              <a:rPr kumimoji="1" lang="zh-CN" altLang="en-US" sz="2800" b="1">
                <a:solidFill>
                  <a:srgbClr val="000099"/>
                </a:solidFill>
                <a:latin typeface="黑体" pitchFamily="2" charset="-122"/>
                <a:ea typeface="黑体" pitchFamily="2" charset="-122"/>
              </a:rPr>
              <a:t>暂存</a:t>
            </a:r>
          </a:p>
          <a:p>
            <a:pPr algn="ctr"/>
            <a:r>
              <a:rPr kumimoji="1" lang="zh-CN" altLang="en-US" sz="2800" b="1">
                <a:solidFill>
                  <a:srgbClr val="000099"/>
                </a:solidFill>
                <a:latin typeface="黑体" pitchFamily="2" charset="-122"/>
                <a:ea typeface="黑体" pitchFamily="2" charset="-122"/>
              </a:rPr>
              <a:t>查找转发表</a:t>
            </a:r>
          </a:p>
          <a:p>
            <a:pPr algn="ctr"/>
            <a:r>
              <a:rPr kumimoji="1" lang="zh-CN" altLang="en-US" sz="2800" b="1">
                <a:solidFill>
                  <a:srgbClr val="000099"/>
                </a:solidFill>
                <a:latin typeface="黑体" pitchFamily="2" charset="-122"/>
                <a:ea typeface="黑体" pitchFamily="2" charset="-122"/>
              </a:rPr>
              <a:t>找到转发的端口</a:t>
            </a:r>
          </a:p>
        </p:txBody>
      </p:sp>
      <p:sp>
        <p:nvSpPr>
          <p:cNvPr id="65590" name="Text Box 54"/>
          <p:cNvSpPr txBox="1">
            <a:spLocks noChangeArrowheads="1"/>
          </p:cNvSpPr>
          <p:nvPr/>
        </p:nvSpPr>
        <p:spPr bwMode="auto">
          <a:xfrm>
            <a:off x="1524469" y="1845147"/>
            <a:ext cx="3977878" cy="1384995"/>
          </a:xfrm>
          <a:prstGeom prst="rect">
            <a:avLst/>
          </a:prstGeom>
          <a:solidFill>
            <a:srgbClr val="FF99FF"/>
          </a:solidFill>
          <a:ln w="76200" cmpd="tri">
            <a:solidFill>
              <a:srgbClr val="333399"/>
            </a:solidFill>
            <a:miter lim="800000"/>
            <a:headEnd/>
            <a:tailEnd/>
          </a:ln>
          <a:effectLst/>
          <a:extLst/>
        </p:spPr>
        <p:txBody>
          <a:bodyPr>
            <a:spAutoFit/>
          </a:bodyPr>
          <a:lstStyle/>
          <a:p>
            <a:pPr algn="ctr"/>
            <a:r>
              <a:rPr kumimoji="1" lang="zh-CN" altLang="en-US" sz="2800" b="1">
                <a:solidFill>
                  <a:srgbClr val="000099"/>
                </a:solidFill>
                <a:latin typeface="黑体" pitchFamily="2" charset="-122"/>
                <a:ea typeface="黑体" pitchFamily="2" charset="-122"/>
              </a:rPr>
              <a:t>在路由器</a:t>
            </a:r>
            <a:r>
              <a:rPr kumimoji="1" lang="zh-CN" altLang="en-US" sz="1000" b="1">
                <a:solidFill>
                  <a:srgbClr val="000099"/>
                </a:solidFill>
                <a:latin typeface="黑体" pitchFamily="2" charset="-122"/>
                <a:ea typeface="黑体" pitchFamily="2" charset="-122"/>
              </a:rPr>
              <a:t> </a:t>
            </a:r>
            <a:r>
              <a:rPr kumimoji="1" lang="en-US" altLang="zh-CN" sz="2800" b="1">
                <a:solidFill>
                  <a:srgbClr val="000099"/>
                </a:solidFill>
                <a:ea typeface="黑体" pitchFamily="2" charset="-122"/>
              </a:rPr>
              <a:t>A</a:t>
            </a:r>
            <a:r>
              <a:rPr kumimoji="1" lang="en-US" altLang="zh-CN" sz="1000" b="1">
                <a:solidFill>
                  <a:srgbClr val="000099"/>
                </a:solidFill>
                <a:latin typeface="黑体" pitchFamily="2" charset="-122"/>
                <a:ea typeface="黑体" pitchFamily="2" charset="-122"/>
              </a:rPr>
              <a:t> </a:t>
            </a:r>
            <a:r>
              <a:rPr kumimoji="1" lang="zh-CN" altLang="en-US" sz="2800" b="1">
                <a:solidFill>
                  <a:srgbClr val="000099"/>
                </a:solidFill>
                <a:latin typeface="黑体" pitchFamily="2" charset="-122"/>
                <a:ea typeface="黑体" pitchFamily="2" charset="-122"/>
              </a:rPr>
              <a:t>暂存</a:t>
            </a:r>
          </a:p>
          <a:p>
            <a:pPr algn="ctr"/>
            <a:r>
              <a:rPr kumimoji="1" lang="zh-CN" altLang="en-US" sz="2800" b="1">
                <a:solidFill>
                  <a:srgbClr val="000099"/>
                </a:solidFill>
                <a:latin typeface="黑体" pitchFamily="2" charset="-122"/>
                <a:ea typeface="黑体" pitchFamily="2" charset="-122"/>
              </a:rPr>
              <a:t>查找转发表</a:t>
            </a:r>
          </a:p>
          <a:p>
            <a:pPr algn="ctr"/>
            <a:r>
              <a:rPr kumimoji="1" lang="zh-CN" altLang="en-US" sz="2800" b="1">
                <a:solidFill>
                  <a:srgbClr val="000099"/>
                </a:solidFill>
                <a:latin typeface="黑体" pitchFamily="2" charset="-122"/>
                <a:ea typeface="黑体" pitchFamily="2" charset="-122"/>
              </a:rPr>
              <a:t>找到转发的端口</a:t>
            </a:r>
          </a:p>
        </p:txBody>
      </p:sp>
    </p:spTree>
    <p:extLst>
      <p:ext uri="{BB962C8B-B14F-4D97-AF65-F5344CB8AC3E}">
        <p14:creationId xmlns:p14="http://schemas.microsoft.com/office/powerpoint/2010/main" xmlns="" val="32397248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82"/>
                                        </p:tgtEl>
                                        <p:attrNameLst>
                                          <p:attrName>style.visibility</p:attrName>
                                        </p:attrNameLst>
                                      </p:cBhvr>
                                      <p:to>
                                        <p:strVal val="visible"/>
                                      </p:to>
                                    </p:set>
                                  </p:childTnLst>
                                </p:cTn>
                              </p:par>
                            </p:childTnLst>
                          </p:cTn>
                        </p:par>
                        <p:par>
                          <p:cTn id="7" fill="hold" nodeType="afterGroup">
                            <p:stCondLst>
                              <p:cond delay="0"/>
                            </p:stCondLst>
                            <p:childTnLst>
                              <p:par>
                                <p:cTn id="8" presetID="63" presetClass="path" presetSubtype="0" accel="50000" decel="50000" fill="hold" grpId="1" nodeType="afterEffect">
                                  <p:stCondLst>
                                    <p:cond delay="0"/>
                                  </p:stCondLst>
                                  <p:childTnLst>
                                    <p:animMotion origin="layout" path="M 0.00365 -0.0074 L 0.09445 7.51445E-7 " pathEditMode="relative" rAng="0" ptsTypes="AA">
                                      <p:cBhvr>
                                        <p:cTn id="9" dur="2000" fill="hold"/>
                                        <p:tgtEl>
                                          <p:spTgt spid="65582"/>
                                        </p:tgtEl>
                                        <p:attrNameLst>
                                          <p:attrName>ppt_x</p:attrName>
                                          <p:attrName>ppt_y</p:attrName>
                                        </p:attrNameLst>
                                      </p:cBhvr>
                                      <p:rCtr x="4531" y="370"/>
                                    </p:animMotion>
                                  </p:childTnLst>
                                </p:cTn>
                              </p:par>
                            </p:childTnLst>
                          </p:cTn>
                        </p:par>
                        <p:par>
                          <p:cTn id="10" fill="hold" nodeType="afterGroup">
                            <p:stCondLst>
                              <p:cond delay="2000"/>
                            </p:stCondLst>
                            <p:childTnLst>
                              <p:par>
                                <p:cTn id="11" presetID="1" presetClass="entr" presetSubtype="0" fill="hold" grpId="0" nodeType="afterEffect">
                                  <p:stCondLst>
                                    <p:cond delay="0"/>
                                  </p:stCondLst>
                                  <p:childTnLst>
                                    <p:set>
                                      <p:cBhvr>
                                        <p:cTn id="12" dur="1" fill="hold">
                                          <p:stCondLst>
                                            <p:cond delay="0"/>
                                          </p:stCondLst>
                                        </p:cTn>
                                        <p:tgtEl>
                                          <p:spTgt spid="65590"/>
                                        </p:tgtEl>
                                        <p:attrNameLst>
                                          <p:attrName>style.visibility</p:attrName>
                                        </p:attrNameLst>
                                      </p:cBhvr>
                                      <p:to>
                                        <p:strVal val="visible"/>
                                      </p:to>
                                    </p:set>
                                  </p:childTnLst>
                                </p:cTn>
                              </p:par>
                            </p:childTnLst>
                          </p:cTn>
                        </p:par>
                        <p:par>
                          <p:cTn id="13" fill="hold" nodeType="afterGroup">
                            <p:stCondLst>
                              <p:cond delay="2000"/>
                            </p:stCondLst>
                            <p:childTnLst>
                              <p:par>
                                <p:cTn id="14" presetID="6" presetClass="emph" presetSubtype="0" fill="hold" grpId="1" nodeType="afterEffect">
                                  <p:stCondLst>
                                    <p:cond delay="300"/>
                                  </p:stCondLst>
                                  <p:childTnLst>
                                    <p:animScale>
                                      <p:cBhvr>
                                        <p:cTn id="15" dur="1000" fill="hold"/>
                                        <p:tgtEl>
                                          <p:spTgt spid="65590"/>
                                        </p:tgtEl>
                                      </p:cBhvr>
                                      <p:by x="150000" y="150000"/>
                                    </p:animScale>
                                  </p:childTnLst>
                                </p:cTn>
                              </p:par>
                            </p:childTnLst>
                          </p:cTn>
                        </p:par>
                        <p:par>
                          <p:cTn id="16" fill="hold" nodeType="afterGroup">
                            <p:stCondLst>
                              <p:cond delay="3300"/>
                            </p:stCondLst>
                            <p:childTnLst>
                              <p:par>
                                <p:cTn id="17" presetID="1" presetClass="exit" presetSubtype="0" fill="hold" grpId="2" nodeType="afterEffect">
                                  <p:stCondLst>
                                    <p:cond delay="2000"/>
                                  </p:stCondLst>
                                  <p:childTnLst>
                                    <p:set>
                                      <p:cBhvr>
                                        <p:cTn id="18" dur="1" fill="hold">
                                          <p:stCondLst>
                                            <p:cond delay="0"/>
                                          </p:stCondLst>
                                        </p:cTn>
                                        <p:tgtEl>
                                          <p:spTgt spid="65590"/>
                                        </p:tgtEl>
                                        <p:attrNameLst>
                                          <p:attrName>style.visibility</p:attrName>
                                        </p:attrNameLst>
                                      </p:cBhvr>
                                      <p:to>
                                        <p:strVal val="hidden"/>
                                      </p:to>
                                    </p:set>
                                  </p:childTnLst>
                                </p:cTn>
                              </p:par>
                            </p:childTnLst>
                          </p:cTn>
                        </p:par>
                        <p:par>
                          <p:cTn id="19" fill="hold" nodeType="afterGroup">
                            <p:stCondLst>
                              <p:cond delay="5300"/>
                            </p:stCondLst>
                            <p:childTnLst>
                              <p:par>
                                <p:cTn id="20" presetID="1" presetClass="exit" presetSubtype="0" fill="hold" grpId="2" nodeType="afterEffect">
                                  <p:stCondLst>
                                    <p:cond delay="0"/>
                                  </p:stCondLst>
                                  <p:childTnLst>
                                    <p:set>
                                      <p:cBhvr>
                                        <p:cTn id="21" dur="1" fill="hold">
                                          <p:stCondLst>
                                            <p:cond delay="0"/>
                                          </p:stCondLst>
                                        </p:cTn>
                                        <p:tgtEl>
                                          <p:spTgt spid="65582"/>
                                        </p:tgtEl>
                                        <p:attrNameLst>
                                          <p:attrName>style.visibility</p:attrName>
                                        </p:attrNameLst>
                                      </p:cBhvr>
                                      <p:to>
                                        <p:strVal val="hidden"/>
                                      </p:to>
                                    </p:set>
                                  </p:childTnLst>
                                </p:cTn>
                              </p:par>
                            </p:childTnLst>
                          </p:cTn>
                        </p:par>
                        <p:par>
                          <p:cTn id="22" fill="hold" nodeType="afterGroup">
                            <p:stCondLst>
                              <p:cond delay="5300"/>
                            </p:stCondLst>
                            <p:childTnLst>
                              <p:par>
                                <p:cTn id="23" presetID="1" presetClass="entr" presetSubtype="0" fill="hold" grpId="0" nodeType="afterEffect">
                                  <p:stCondLst>
                                    <p:cond delay="0"/>
                                  </p:stCondLst>
                                  <p:childTnLst>
                                    <p:set>
                                      <p:cBhvr>
                                        <p:cTn id="24" dur="1" fill="hold">
                                          <p:stCondLst>
                                            <p:cond delay="0"/>
                                          </p:stCondLst>
                                        </p:cTn>
                                        <p:tgtEl>
                                          <p:spTgt spid="65595"/>
                                        </p:tgtEl>
                                        <p:attrNameLst>
                                          <p:attrName>style.visibility</p:attrName>
                                        </p:attrNameLst>
                                      </p:cBhvr>
                                      <p:to>
                                        <p:strVal val="visible"/>
                                      </p:to>
                                    </p:set>
                                  </p:childTnLst>
                                </p:cTn>
                              </p:par>
                            </p:childTnLst>
                          </p:cTn>
                        </p:par>
                        <p:par>
                          <p:cTn id="25" fill="hold" nodeType="afterGroup">
                            <p:stCondLst>
                              <p:cond delay="5300"/>
                            </p:stCondLst>
                            <p:childTnLst>
                              <p:par>
                                <p:cTn id="26" presetID="63" presetClass="path" presetSubtype="0" accel="50000" decel="50000" fill="hold" grpId="1" nodeType="afterEffect">
                                  <p:stCondLst>
                                    <p:cond delay="0"/>
                                  </p:stCondLst>
                                  <p:childTnLst>
                                    <p:animMotion origin="layout" path="M 3.61111E-6 1.44509E-6 L 0.18264 0.14381 " pathEditMode="relative" rAng="0" ptsTypes="AA">
                                      <p:cBhvr>
                                        <p:cTn id="27" dur="2000" fill="hold"/>
                                        <p:tgtEl>
                                          <p:spTgt spid="65595"/>
                                        </p:tgtEl>
                                        <p:attrNameLst>
                                          <p:attrName>ppt_x</p:attrName>
                                          <p:attrName>ppt_y</p:attrName>
                                        </p:attrNameLst>
                                      </p:cBhvr>
                                      <p:rCtr x="9132" y="7191"/>
                                    </p:animMotion>
                                  </p:childTnLst>
                                </p:cTn>
                              </p:par>
                            </p:childTnLst>
                          </p:cTn>
                        </p:par>
                        <p:par>
                          <p:cTn id="28" fill="hold" nodeType="afterGroup">
                            <p:stCondLst>
                              <p:cond delay="7300"/>
                            </p:stCondLst>
                            <p:childTnLst>
                              <p:par>
                                <p:cTn id="29" presetID="1" presetClass="entr" presetSubtype="0" fill="hold" grpId="0" nodeType="afterEffect">
                                  <p:stCondLst>
                                    <p:cond delay="0"/>
                                  </p:stCondLst>
                                  <p:childTnLst>
                                    <p:set>
                                      <p:cBhvr>
                                        <p:cTn id="30" dur="1" fill="hold">
                                          <p:stCondLst>
                                            <p:cond delay="0"/>
                                          </p:stCondLst>
                                        </p:cTn>
                                        <p:tgtEl>
                                          <p:spTgt spid="65596"/>
                                        </p:tgtEl>
                                        <p:attrNameLst>
                                          <p:attrName>style.visibility</p:attrName>
                                        </p:attrNameLst>
                                      </p:cBhvr>
                                      <p:to>
                                        <p:strVal val="visible"/>
                                      </p:to>
                                    </p:set>
                                  </p:childTnLst>
                                </p:cTn>
                              </p:par>
                            </p:childTnLst>
                          </p:cTn>
                        </p:par>
                        <p:par>
                          <p:cTn id="31" fill="hold" nodeType="afterGroup">
                            <p:stCondLst>
                              <p:cond delay="7300"/>
                            </p:stCondLst>
                            <p:childTnLst>
                              <p:par>
                                <p:cTn id="32" presetID="6" presetClass="emph" presetSubtype="0" fill="hold" grpId="1" nodeType="afterEffect">
                                  <p:stCondLst>
                                    <p:cond delay="0"/>
                                  </p:stCondLst>
                                  <p:childTnLst>
                                    <p:animScale>
                                      <p:cBhvr>
                                        <p:cTn id="33" dur="1000" fill="hold"/>
                                        <p:tgtEl>
                                          <p:spTgt spid="65596"/>
                                        </p:tgtEl>
                                      </p:cBhvr>
                                      <p:by x="150000" y="150000"/>
                                    </p:animScale>
                                  </p:childTnLst>
                                </p:cTn>
                              </p:par>
                            </p:childTnLst>
                          </p:cTn>
                        </p:par>
                        <p:par>
                          <p:cTn id="34" fill="hold" nodeType="afterGroup">
                            <p:stCondLst>
                              <p:cond delay="8300"/>
                            </p:stCondLst>
                            <p:childTnLst>
                              <p:par>
                                <p:cTn id="35" presetID="1" presetClass="exit" presetSubtype="0" fill="hold" grpId="2" nodeType="afterEffect">
                                  <p:stCondLst>
                                    <p:cond delay="2000"/>
                                  </p:stCondLst>
                                  <p:childTnLst>
                                    <p:set>
                                      <p:cBhvr>
                                        <p:cTn id="36" dur="1" fill="hold">
                                          <p:stCondLst>
                                            <p:cond delay="0"/>
                                          </p:stCondLst>
                                        </p:cTn>
                                        <p:tgtEl>
                                          <p:spTgt spid="65596"/>
                                        </p:tgtEl>
                                        <p:attrNameLst>
                                          <p:attrName>style.visibility</p:attrName>
                                        </p:attrNameLst>
                                      </p:cBhvr>
                                      <p:to>
                                        <p:strVal val="hidden"/>
                                      </p:to>
                                    </p:set>
                                  </p:childTnLst>
                                </p:cTn>
                              </p:par>
                            </p:childTnLst>
                          </p:cTn>
                        </p:par>
                        <p:par>
                          <p:cTn id="37" fill="hold" nodeType="afterGroup">
                            <p:stCondLst>
                              <p:cond delay="10300"/>
                            </p:stCondLst>
                            <p:childTnLst>
                              <p:par>
                                <p:cTn id="38" presetID="1" presetClass="exit" presetSubtype="0" fill="hold" grpId="2" nodeType="afterEffect">
                                  <p:stCondLst>
                                    <p:cond delay="0"/>
                                  </p:stCondLst>
                                  <p:childTnLst>
                                    <p:set>
                                      <p:cBhvr>
                                        <p:cTn id="39" dur="1" fill="hold">
                                          <p:stCondLst>
                                            <p:cond delay="0"/>
                                          </p:stCondLst>
                                        </p:cTn>
                                        <p:tgtEl>
                                          <p:spTgt spid="65595"/>
                                        </p:tgtEl>
                                        <p:attrNameLst>
                                          <p:attrName>style.visibility</p:attrName>
                                        </p:attrNameLst>
                                      </p:cBhvr>
                                      <p:to>
                                        <p:strVal val="hidden"/>
                                      </p:to>
                                    </p:set>
                                  </p:childTnLst>
                                </p:cTn>
                              </p:par>
                            </p:childTnLst>
                          </p:cTn>
                        </p:par>
                        <p:par>
                          <p:cTn id="40" fill="hold" nodeType="afterGroup">
                            <p:stCondLst>
                              <p:cond delay="10300"/>
                            </p:stCondLst>
                            <p:childTnLst>
                              <p:par>
                                <p:cTn id="41" presetID="1" presetClass="entr" presetSubtype="0" fill="hold" grpId="0" nodeType="afterEffect">
                                  <p:stCondLst>
                                    <p:cond delay="0"/>
                                  </p:stCondLst>
                                  <p:childTnLst>
                                    <p:set>
                                      <p:cBhvr>
                                        <p:cTn id="42" dur="1" fill="hold">
                                          <p:stCondLst>
                                            <p:cond delay="0"/>
                                          </p:stCondLst>
                                        </p:cTn>
                                        <p:tgtEl>
                                          <p:spTgt spid="65597"/>
                                        </p:tgtEl>
                                        <p:attrNameLst>
                                          <p:attrName>style.visibility</p:attrName>
                                        </p:attrNameLst>
                                      </p:cBhvr>
                                      <p:to>
                                        <p:strVal val="visible"/>
                                      </p:to>
                                    </p:set>
                                  </p:childTnLst>
                                </p:cTn>
                              </p:par>
                            </p:childTnLst>
                          </p:cTn>
                        </p:par>
                        <p:par>
                          <p:cTn id="43" fill="hold" nodeType="afterGroup">
                            <p:stCondLst>
                              <p:cond delay="10300"/>
                            </p:stCondLst>
                            <p:childTnLst>
                              <p:par>
                                <p:cTn id="44" presetID="63" presetClass="path" presetSubtype="0" accel="50000" decel="50000" fill="hold" grpId="1" nodeType="afterEffect">
                                  <p:stCondLst>
                                    <p:cond delay="0"/>
                                  </p:stCondLst>
                                  <p:childTnLst>
                                    <p:animMotion origin="layout" path="M 0.00729 -0.00185 L 0.14166 -0.17803 " pathEditMode="relative" rAng="0" ptsTypes="AA">
                                      <p:cBhvr>
                                        <p:cTn id="45" dur="2000" fill="hold"/>
                                        <p:tgtEl>
                                          <p:spTgt spid="65597"/>
                                        </p:tgtEl>
                                        <p:attrNameLst>
                                          <p:attrName>ppt_x</p:attrName>
                                          <p:attrName>ppt_y</p:attrName>
                                        </p:attrNameLst>
                                      </p:cBhvr>
                                      <p:rCtr x="6719" y="-8809"/>
                                    </p:animMotion>
                                  </p:childTnLst>
                                </p:cTn>
                              </p:par>
                            </p:childTnLst>
                          </p:cTn>
                        </p:par>
                        <p:par>
                          <p:cTn id="46" fill="hold" nodeType="afterGroup">
                            <p:stCondLst>
                              <p:cond delay="12300"/>
                            </p:stCondLst>
                            <p:childTnLst>
                              <p:par>
                                <p:cTn id="47" presetID="1" presetClass="entr" presetSubtype="0" fill="hold" grpId="0" nodeType="afterEffect">
                                  <p:stCondLst>
                                    <p:cond delay="0"/>
                                  </p:stCondLst>
                                  <p:childTnLst>
                                    <p:set>
                                      <p:cBhvr>
                                        <p:cTn id="48" dur="1" fill="hold">
                                          <p:stCondLst>
                                            <p:cond delay="0"/>
                                          </p:stCondLst>
                                        </p:cTn>
                                        <p:tgtEl>
                                          <p:spTgt spid="65598"/>
                                        </p:tgtEl>
                                        <p:attrNameLst>
                                          <p:attrName>style.visibility</p:attrName>
                                        </p:attrNameLst>
                                      </p:cBhvr>
                                      <p:to>
                                        <p:strVal val="visible"/>
                                      </p:to>
                                    </p:set>
                                  </p:childTnLst>
                                </p:cTn>
                              </p:par>
                            </p:childTnLst>
                          </p:cTn>
                        </p:par>
                        <p:par>
                          <p:cTn id="49" fill="hold" nodeType="afterGroup">
                            <p:stCondLst>
                              <p:cond delay="12300"/>
                            </p:stCondLst>
                            <p:childTnLst>
                              <p:par>
                                <p:cTn id="50" presetID="6" presetClass="emph" presetSubtype="0" fill="hold" grpId="1" nodeType="afterEffect">
                                  <p:stCondLst>
                                    <p:cond delay="0"/>
                                  </p:stCondLst>
                                  <p:childTnLst>
                                    <p:animScale>
                                      <p:cBhvr>
                                        <p:cTn id="51" dur="1000" fill="hold"/>
                                        <p:tgtEl>
                                          <p:spTgt spid="65598"/>
                                        </p:tgtEl>
                                      </p:cBhvr>
                                      <p:by x="150000" y="150000"/>
                                    </p:animScale>
                                  </p:childTnLst>
                                </p:cTn>
                              </p:par>
                            </p:childTnLst>
                          </p:cTn>
                        </p:par>
                        <p:par>
                          <p:cTn id="52" fill="hold" nodeType="afterGroup">
                            <p:stCondLst>
                              <p:cond delay="13300"/>
                            </p:stCondLst>
                            <p:childTnLst>
                              <p:par>
                                <p:cTn id="53" presetID="1" presetClass="exit" presetSubtype="0" fill="hold" grpId="2" nodeType="afterEffect">
                                  <p:stCondLst>
                                    <p:cond delay="2000"/>
                                  </p:stCondLst>
                                  <p:childTnLst>
                                    <p:set>
                                      <p:cBhvr>
                                        <p:cTn id="54" dur="1" fill="hold">
                                          <p:stCondLst>
                                            <p:cond delay="0"/>
                                          </p:stCondLst>
                                        </p:cTn>
                                        <p:tgtEl>
                                          <p:spTgt spid="65598"/>
                                        </p:tgtEl>
                                        <p:attrNameLst>
                                          <p:attrName>style.visibility</p:attrName>
                                        </p:attrNameLst>
                                      </p:cBhvr>
                                      <p:to>
                                        <p:strVal val="hidden"/>
                                      </p:to>
                                    </p:set>
                                  </p:childTnLst>
                                </p:cTn>
                              </p:par>
                            </p:childTnLst>
                          </p:cTn>
                        </p:par>
                        <p:par>
                          <p:cTn id="55" fill="hold" nodeType="afterGroup">
                            <p:stCondLst>
                              <p:cond delay="15300"/>
                            </p:stCondLst>
                            <p:childTnLst>
                              <p:par>
                                <p:cTn id="56" presetID="1" presetClass="exit" presetSubtype="0" fill="hold" grpId="2" nodeType="afterEffect">
                                  <p:stCondLst>
                                    <p:cond delay="0"/>
                                  </p:stCondLst>
                                  <p:childTnLst>
                                    <p:set>
                                      <p:cBhvr>
                                        <p:cTn id="57" dur="1" fill="hold">
                                          <p:stCondLst>
                                            <p:cond delay="0"/>
                                          </p:stCondLst>
                                        </p:cTn>
                                        <p:tgtEl>
                                          <p:spTgt spid="65597"/>
                                        </p:tgtEl>
                                        <p:attrNameLst>
                                          <p:attrName>style.visibility</p:attrName>
                                        </p:attrNameLst>
                                      </p:cBhvr>
                                      <p:to>
                                        <p:strVal val="hidden"/>
                                      </p:to>
                                    </p:set>
                                  </p:childTnLst>
                                </p:cTn>
                              </p:par>
                            </p:childTnLst>
                          </p:cTn>
                        </p:par>
                        <p:par>
                          <p:cTn id="58" fill="hold" nodeType="afterGroup">
                            <p:stCondLst>
                              <p:cond delay="15300"/>
                            </p:stCondLst>
                            <p:childTnLst>
                              <p:par>
                                <p:cTn id="59" presetID="1" presetClass="entr" presetSubtype="0" fill="hold" grpId="0" nodeType="afterEffect">
                                  <p:stCondLst>
                                    <p:cond delay="0"/>
                                  </p:stCondLst>
                                  <p:childTnLst>
                                    <p:set>
                                      <p:cBhvr>
                                        <p:cTn id="60" dur="1" fill="hold">
                                          <p:stCondLst>
                                            <p:cond delay="0"/>
                                          </p:stCondLst>
                                        </p:cTn>
                                        <p:tgtEl>
                                          <p:spTgt spid="65599"/>
                                        </p:tgtEl>
                                        <p:attrNameLst>
                                          <p:attrName>style.visibility</p:attrName>
                                        </p:attrNameLst>
                                      </p:cBhvr>
                                      <p:to>
                                        <p:strVal val="visible"/>
                                      </p:to>
                                    </p:set>
                                  </p:childTnLst>
                                </p:cTn>
                              </p:par>
                            </p:childTnLst>
                          </p:cTn>
                        </p:par>
                        <p:par>
                          <p:cTn id="61" fill="hold" nodeType="afterGroup">
                            <p:stCondLst>
                              <p:cond delay="15300"/>
                            </p:stCondLst>
                            <p:childTnLst>
                              <p:par>
                                <p:cTn id="62" presetID="63" presetClass="path" presetSubtype="0" accel="50000" decel="50000" fill="hold" grpId="1" nodeType="afterEffect">
                                  <p:stCondLst>
                                    <p:cond delay="0"/>
                                  </p:stCondLst>
                                  <p:childTnLst>
                                    <p:animMotion origin="layout" path="M 0.02205 0.00671 L 0.08664 0.14705 " pathEditMode="relative" rAng="0" ptsTypes="AA">
                                      <p:cBhvr>
                                        <p:cTn id="63" dur="2000" fill="hold"/>
                                        <p:tgtEl>
                                          <p:spTgt spid="65599"/>
                                        </p:tgtEl>
                                        <p:attrNameLst>
                                          <p:attrName>ppt_x</p:attrName>
                                          <p:attrName>ppt_y</p:attrName>
                                        </p:attrNameLst>
                                      </p:cBhvr>
                                      <p:rCtr x="3229" y="7006"/>
                                    </p:animMotion>
                                  </p:childTnLst>
                                </p:cTn>
                              </p:par>
                            </p:childTnLst>
                          </p:cTn>
                        </p:par>
                        <p:par>
                          <p:cTn id="64" fill="hold" nodeType="afterGroup">
                            <p:stCondLst>
                              <p:cond delay="17300"/>
                            </p:stCondLst>
                            <p:childTnLst>
                              <p:par>
                                <p:cTn id="65" presetID="1" presetClass="entr" presetSubtype="0" fill="hold" grpId="0" nodeType="afterEffect">
                                  <p:stCondLst>
                                    <p:cond delay="0"/>
                                  </p:stCondLst>
                                  <p:childTnLst>
                                    <p:set>
                                      <p:cBhvr>
                                        <p:cTn id="66" dur="1" fill="hold">
                                          <p:stCondLst>
                                            <p:cond delay="0"/>
                                          </p:stCondLst>
                                        </p:cTn>
                                        <p:tgtEl>
                                          <p:spTgt spid="65600"/>
                                        </p:tgtEl>
                                        <p:attrNameLst>
                                          <p:attrName>style.visibility</p:attrName>
                                        </p:attrNameLst>
                                      </p:cBhvr>
                                      <p:to>
                                        <p:strVal val="visible"/>
                                      </p:to>
                                    </p:set>
                                  </p:childTnLst>
                                </p:cTn>
                              </p:par>
                            </p:childTnLst>
                          </p:cTn>
                        </p:par>
                        <p:par>
                          <p:cTn id="67" fill="hold" nodeType="afterGroup">
                            <p:stCondLst>
                              <p:cond delay="17300"/>
                            </p:stCondLst>
                            <p:childTnLst>
                              <p:par>
                                <p:cTn id="68" presetID="6" presetClass="emph" presetSubtype="0" fill="hold" grpId="1" nodeType="afterEffect">
                                  <p:stCondLst>
                                    <p:cond delay="0"/>
                                  </p:stCondLst>
                                  <p:childTnLst>
                                    <p:animScale>
                                      <p:cBhvr>
                                        <p:cTn id="69" dur="1000" fill="hold"/>
                                        <p:tgtEl>
                                          <p:spTgt spid="6560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82" grpId="0" animBg="1"/>
      <p:bldP spid="65582" grpId="1" animBg="1"/>
      <p:bldP spid="65582" grpId="2" animBg="1"/>
      <p:bldP spid="65595" grpId="0" animBg="1"/>
      <p:bldP spid="65595" grpId="1" animBg="1"/>
      <p:bldP spid="65595" grpId="2" animBg="1"/>
      <p:bldP spid="65597" grpId="0" animBg="1"/>
      <p:bldP spid="65597" grpId="1" animBg="1"/>
      <p:bldP spid="65597" grpId="2" animBg="1"/>
      <p:bldP spid="65598" grpId="0" animBg="1"/>
      <p:bldP spid="65598" grpId="1" animBg="1"/>
      <p:bldP spid="65598" grpId="2" animBg="1"/>
      <p:bldP spid="65599" grpId="0" animBg="1"/>
      <p:bldP spid="65599" grpId="1" animBg="1"/>
      <p:bldP spid="65600" grpId="0" animBg="1"/>
      <p:bldP spid="65600" grpId="1" animBg="1"/>
      <p:bldP spid="65596" grpId="0" animBg="1"/>
      <p:bldP spid="65596" grpId="1" animBg="1"/>
      <p:bldP spid="65596" grpId="2" animBg="1"/>
      <p:bldP spid="65590" grpId="0" animBg="1"/>
      <p:bldP spid="65590" grpId="1" animBg="1"/>
      <p:bldP spid="65590" grpId="2"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algn="ctr"/>
            <a:r>
              <a:rPr lang="zh-CN" altLang="en-US"/>
              <a:t>路由器</a:t>
            </a:r>
          </a:p>
        </p:txBody>
      </p:sp>
      <p:sp>
        <p:nvSpPr>
          <p:cNvPr id="63491" name="Rectangle 3"/>
          <p:cNvSpPr>
            <a:spLocks noGrp="1" noChangeArrowheads="1"/>
          </p:cNvSpPr>
          <p:nvPr>
            <p:ph idx="1"/>
          </p:nvPr>
        </p:nvSpPr>
        <p:spPr/>
        <p:txBody>
          <a:bodyPr/>
          <a:lstStyle/>
          <a:p>
            <a:r>
              <a:rPr lang="zh-CN" altLang="en-US" dirty="0"/>
              <a:t>在路由器中的输入和输出端口之间</a:t>
            </a:r>
            <a:r>
              <a:rPr lang="zh-CN" altLang="en-US" dirty="0">
                <a:solidFill>
                  <a:srgbClr val="FF0000"/>
                </a:solidFill>
              </a:rPr>
              <a:t>没有直接连线。</a:t>
            </a:r>
          </a:p>
          <a:p>
            <a:r>
              <a:rPr lang="zh-CN" altLang="en-US" dirty="0"/>
              <a:t>路由器处理分组的过程是：</a:t>
            </a:r>
          </a:p>
          <a:p>
            <a:pPr lvl="1"/>
            <a:r>
              <a:rPr lang="zh-CN" altLang="en-US" dirty="0">
                <a:ea typeface="黑体" pitchFamily="2" charset="-122"/>
              </a:rPr>
              <a:t>把收到的分组先</a:t>
            </a:r>
            <a:r>
              <a:rPr lang="zh-CN" altLang="en-US" dirty="0">
                <a:solidFill>
                  <a:srgbClr val="FF0000"/>
                </a:solidFill>
                <a:ea typeface="黑体" pitchFamily="2" charset="-122"/>
              </a:rPr>
              <a:t>放入缓存（暂时存储）；</a:t>
            </a:r>
          </a:p>
          <a:p>
            <a:pPr lvl="1"/>
            <a:r>
              <a:rPr lang="zh-CN" altLang="en-US" dirty="0">
                <a:solidFill>
                  <a:srgbClr val="FF0000"/>
                </a:solidFill>
                <a:ea typeface="黑体" pitchFamily="2" charset="-122"/>
              </a:rPr>
              <a:t>查找转发表，</a:t>
            </a:r>
            <a:r>
              <a:rPr lang="zh-CN" altLang="en-US" dirty="0">
                <a:ea typeface="黑体" pitchFamily="2" charset="-122"/>
              </a:rPr>
              <a:t>找出到某个目的地址应从哪个端口转发；</a:t>
            </a:r>
          </a:p>
          <a:p>
            <a:pPr lvl="1"/>
            <a:r>
              <a:rPr lang="zh-CN" altLang="en-US" dirty="0">
                <a:ea typeface="黑体" pitchFamily="2" charset="-122"/>
              </a:rPr>
              <a:t>把分组送到适当的端口</a:t>
            </a:r>
            <a:r>
              <a:rPr lang="zh-CN" altLang="en-US" dirty="0">
                <a:solidFill>
                  <a:srgbClr val="FF0000"/>
                </a:solidFill>
                <a:ea typeface="黑体" pitchFamily="2" charset="-122"/>
              </a:rPr>
              <a:t>转发</a:t>
            </a:r>
            <a:r>
              <a:rPr lang="zh-CN" altLang="en-US" dirty="0">
                <a:ea typeface="黑体" pitchFamily="2" charset="-122"/>
              </a:rPr>
              <a:t>出去。</a:t>
            </a:r>
            <a:r>
              <a:rPr lang="zh-CN" altLang="en-US" dirty="0"/>
              <a:t> </a:t>
            </a:r>
          </a:p>
        </p:txBody>
      </p:sp>
    </p:spTree>
    <p:extLst>
      <p:ext uri="{BB962C8B-B14F-4D97-AF65-F5344CB8AC3E}">
        <p14:creationId xmlns:p14="http://schemas.microsoft.com/office/powerpoint/2010/main" xmlns="" val="398167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49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49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4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algn="ctr"/>
            <a:r>
              <a:rPr lang="zh-CN" altLang="en-US"/>
              <a:t>主机和路由器的作用不同</a:t>
            </a:r>
          </a:p>
        </p:txBody>
      </p:sp>
      <p:sp>
        <p:nvSpPr>
          <p:cNvPr id="62467" name="Rectangle 3"/>
          <p:cNvSpPr>
            <a:spLocks noGrp="1" noChangeArrowheads="1"/>
          </p:cNvSpPr>
          <p:nvPr>
            <p:ph idx="1"/>
          </p:nvPr>
        </p:nvSpPr>
        <p:spPr/>
        <p:txBody>
          <a:bodyPr/>
          <a:lstStyle/>
          <a:p>
            <a:r>
              <a:rPr lang="zh-CN" altLang="en-US" dirty="0"/>
              <a:t>主机是</a:t>
            </a:r>
            <a:r>
              <a:rPr lang="zh-CN" altLang="en-US" dirty="0">
                <a:solidFill>
                  <a:srgbClr val="FF0000"/>
                </a:solidFill>
              </a:rPr>
              <a:t>为用户进行信息处理</a:t>
            </a:r>
            <a:r>
              <a:rPr lang="zh-CN" altLang="en-US" dirty="0"/>
              <a:t>的，并向网络发送分组，从网络接收分组。</a:t>
            </a:r>
          </a:p>
          <a:p>
            <a:r>
              <a:rPr lang="zh-CN" altLang="en-US" dirty="0"/>
              <a:t>路由器对分组进行</a:t>
            </a:r>
            <a:r>
              <a:rPr lang="zh-CN" altLang="en-US" dirty="0">
                <a:solidFill>
                  <a:srgbClr val="FF0000"/>
                </a:solidFill>
              </a:rPr>
              <a:t>存储转发，</a:t>
            </a:r>
            <a:r>
              <a:rPr lang="zh-CN" altLang="en-US" dirty="0"/>
              <a:t>最后把分组交付目的主机。</a:t>
            </a:r>
          </a:p>
        </p:txBody>
      </p:sp>
    </p:spTree>
    <p:extLst>
      <p:ext uri="{BB962C8B-B14F-4D97-AF65-F5344CB8AC3E}">
        <p14:creationId xmlns:p14="http://schemas.microsoft.com/office/powerpoint/2010/main" xmlns="" val="29226830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46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lgn="ctr"/>
            <a:r>
              <a:rPr lang="zh-CN" altLang="en-US"/>
              <a:t>分组交换的优点</a:t>
            </a:r>
          </a:p>
        </p:txBody>
      </p:sp>
      <p:graphicFrame>
        <p:nvGraphicFramePr>
          <p:cNvPr id="3" name="内容占位符 2"/>
          <p:cNvGraphicFramePr>
            <a:graphicFrameLocks noGrp="1"/>
          </p:cNvGraphicFramePr>
          <p:nvPr>
            <p:ph idx="1"/>
            <p:extLst>
              <p:ext uri="{D42A27DB-BD31-4B8C-83A1-F6EECF244321}">
                <p14:modId xmlns:p14="http://schemas.microsoft.com/office/powerpoint/2010/main" xmlns="" val="2779997955"/>
              </p:ext>
            </p:extLst>
          </p:nvPr>
        </p:nvGraphicFramePr>
        <p:xfrm>
          <a:off x="684000" y="1268760"/>
          <a:ext cx="8712968" cy="4626918"/>
        </p:xfrm>
        <a:graphic>
          <a:graphicData uri="http://schemas.openxmlformats.org/drawingml/2006/table">
            <a:tbl>
              <a:tblPr firstRow="1" firstCol="1" bandRow="1" bandCol="1">
                <a:tableStyleId>{073A0DAA-6AF3-43AB-8588-CEC1D06C72B9}</a:tableStyleId>
              </a:tblPr>
              <a:tblGrid>
                <a:gridCol w="1100648"/>
                <a:gridCol w="7612320"/>
              </a:tblGrid>
              <a:tr h="892899">
                <a:tc>
                  <a:txBody>
                    <a:bodyPr/>
                    <a:lstStyle/>
                    <a:p>
                      <a:pPr algn="ctr">
                        <a:lnSpc>
                          <a:spcPct val="100000"/>
                        </a:lnSpc>
                        <a:spcAft>
                          <a:spcPts val="0"/>
                        </a:spcAft>
                      </a:pPr>
                      <a:r>
                        <a:rPr lang="zh-CN" sz="2800" b="1" kern="100" cap="none" spc="0" dirty="0">
                          <a:ln>
                            <a:noFill/>
                          </a:ln>
                          <a:effectLst/>
                          <a:latin typeface="+mn-lt"/>
                          <a:ea typeface="黑体" pitchFamily="2" charset="-122"/>
                        </a:rPr>
                        <a:t>优点</a:t>
                      </a:r>
                      <a:endParaRPr lang="zh-CN" sz="2800" b="1" kern="100" cap="none" spc="0" dirty="0">
                        <a:ln>
                          <a:noFill/>
                        </a:ln>
                        <a:solidFill>
                          <a:schemeClr val="tx1"/>
                        </a:solidFill>
                        <a:effectLst/>
                        <a:latin typeface="+mn-lt"/>
                        <a:ea typeface="黑体" pitchFamily="2" charset="-122"/>
                      </a:endParaRPr>
                    </a:p>
                  </a:txBody>
                  <a:tcPr marL="108000" marR="108000" marT="72000" marB="72000" anchor="ctr"/>
                </a:tc>
                <a:tc>
                  <a:txBody>
                    <a:bodyPr/>
                    <a:lstStyle/>
                    <a:p>
                      <a:pPr algn="ctr">
                        <a:lnSpc>
                          <a:spcPct val="100000"/>
                        </a:lnSpc>
                        <a:spcAft>
                          <a:spcPts val="0"/>
                        </a:spcAft>
                      </a:pPr>
                      <a:r>
                        <a:rPr lang="zh-CN" sz="2800" b="1" kern="100" cap="none" spc="0" dirty="0">
                          <a:ln>
                            <a:noFill/>
                          </a:ln>
                          <a:effectLst/>
                          <a:latin typeface="+mn-lt"/>
                          <a:ea typeface="黑体" pitchFamily="2" charset="-122"/>
                        </a:rPr>
                        <a:t>所采用的手段</a:t>
                      </a:r>
                      <a:endParaRPr lang="zh-CN" sz="2800" b="1" kern="100" cap="none" spc="0" dirty="0">
                        <a:ln>
                          <a:noFill/>
                        </a:ln>
                        <a:solidFill>
                          <a:schemeClr val="tx1"/>
                        </a:solidFill>
                        <a:effectLst/>
                        <a:latin typeface="+mn-lt"/>
                        <a:ea typeface="黑体" pitchFamily="2" charset="-122"/>
                      </a:endParaRPr>
                    </a:p>
                  </a:txBody>
                  <a:tcPr marL="90000" marR="90000" marT="46800" marB="46800" anchor="ctr"/>
                </a:tc>
              </a:tr>
              <a:tr h="892899">
                <a:tc>
                  <a:txBody>
                    <a:bodyPr/>
                    <a:lstStyle/>
                    <a:p>
                      <a:pPr algn="ctr">
                        <a:lnSpc>
                          <a:spcPct val="100000"/>
                        </a:lnSpc>
                        <a:spcAft>
                          <a:spcPts val="0"/>
                        </a:spcAft>
                      </a:pPr>
                      <a:r>
                        <a:rPr lang="zh-CN" sz="2800" b="1" kern="100" cap="none" spc="0">
                          <a:ln>
                            <a:noFill/>
                          </a:ln>
                          <a:effectLst/>
                          <a:latin typeface="+mn-lt"/>
                          <a:ea typeface="黑体" pitchFamily="2" charset="-122"/>
                        </a:rPr>
                        <a:t>高效</a:t>
                      </a:r>
                      <a:endParaRPr lang="zh-CN" sz="2800" b="1" kern="100" cap="none" spc="0">
                        <a:ln>
                          <a:noFill/>
                        </a:ln>
                        <a:solidFill>
                          <a:schemeClr val="tx1"/>
                        </a:solidFill>
                        <a:effectLst/>
                        <a:latin typeface="+mn-lt"/>
                        <a:ea typeface="黑体" pitchFamily="2" charset="-122"/>
                      </a:endParaRPr>
                    </a:p>
                  </a:txBody>
                  <a:tcPr marL="90000" marR="90000" marT="46800" marB="46800" anchor="ctr"/>
                </a:tc>
                <a:tc>
                  <a:txBody>
                    <a:bodyPr/>
                    <a:lstStyle/>
                    <a:p>
                      <a:pPr algn="just">
                        <a:lnSpc>
                          <a:spcPct val="100000"/>
                        </a:lnSpc>
                        <a:spcAft>
                          <a:spcPts val="0"/>
                        </a:spcAft>
                      </a:pPr>
                      <a:r>
                        <a:rPr lang="zh-CN" sz="2800" b="1" kern="100" cap="none" spc="0" dirty="0">
                          <a:ln>
                            <a:noFill/>
                          </a:ln>
                          <a:effectLst/>
                          <a:latin typeface="+mn-lt"/>
                          <a:ea typeface="黑体" pitchFamily="2" charset="-122"/>
                        </a:rPr>
                        <a:t>在分组传输的过程中</a:t>
                      </a:r>
                      <a:r>
                        <a:rPr lang="zh-CN" sz="2800" b="1" kern="100" cap="none" spc="0" dirty="0">
                          <a:ln>
                            <a:noFill/>
                          </a:ln>
                          <a:solidFill>
                            <a:srgbClr val="FF0000"/>
                          </a:solidFill>
                          <a:effectLst/>
                          <a:latin typeface="+mn-lt"/>
                          <a:ea typeface="黑体" pitchFamily="2" charset="-122"/>
                        </a:rPr>
                        <a:t>动态分配</a:t>
                      </a:r>
                      <a:r>
                        <a:rPr lang="zh-CN" sz="2800" b="1" kern="100" cap="none" spc="0" dirty="0">
                          <a:ln>
                            <a:noFill/>
                          </a:ln>
                          <a:effectLst/>
                          <a:latin typeface="+mn-lt"/>
                          <a:ea typeface="黑体" pitchFamily="2" charset="-122"/>
                        </a:rPr>
                        <a:t>传输带宽，对通信链路是逐段</a:t>
                      </a:r>
                      <a:r>
                        <a:rPr lang="zh-CN" sz="2800" b="1" kern="100" cap="none" spc="0" dirty="0" smtClean="0">
                          <a:ln>
                            <a:noFill/>
                          </a:ln>
                          <a:effectLst/>
                          <a:latin typeface="+mn-lt"/>
                          <a:ea typeface="黑体" pitchFamily="2" charset="-122"/>
                        </a:rPr>
                        <a:t>占用</a:t>
                      </a:r>
                      <a:r>
                        <a:rPr lang="zh-CN" altLang="en-US" sz="2800" b="1" kern="100" cap="none" spc="0" dirty="0" smtClean="0">
                          <a:ln>
                            <a:noFill/>
                          </a:ln>
                          <a:effectLst/>
                          <a:latin typeface="+mn-lt"/>
                          <a:ea typeface="黑体" pitchFamily="2" charset="-122"/>
                        </a:rPr>
                        <a:t>。</a:t>
                      </a:r>
                      <a:endParaRPr lang="zh-CN" sz="2800" b="1" kern="100" cap="none" spc="0" dirty="0">
                        <a:ln>
                          <a:noFill/>
                        </a:ln>
                        <a:solidFill>
                          <a:schemeClr val="tx1"/>
                        </a:solidFill>
                        <a:effectLst/>
                        <a:latin typeface="+mn-lt"/>
                        <a:ea typeface="黑体" pitchFamily="2" charset="-122"/>
                      </a:endParaRPr>
                    </a:p>
                  </a:txBody>
                  <a:tcPr marL="90000" marR="90000" marT="46800" marB="46800" anchor="ctr"/>
                </a:tc>
              </a:tr>
              <a:tr h="892899">
                <a:tc>
                  <a:txBody>
                    <a:bodyPr/>
                    <a:lstStyle/>
                    <a:p>
                      <a:pPr algn="ctr">
                        <a:lnSpc>
                          <a:spcPct val="100000"/>
                        </a:lnSpc>
                        <a:spcAft>
                          <a:spcPts val="0"/>
                        </a:spcAft>
                      </a:pPr>
                      <a:r>
                        <a:rPr lang="zh-CN" sz="2800" b="1" kern="100" cap="none" spc="0">
                          <a:ln>
                            <a:noFill/>
                          </a:ln>
                          <a:effectLst/>
                          <a:latin typeface="+mn-lt"/>
                          <a:ea typeface="黑体" pitchFamily="2" charset="-122"/>
                        </a:rPr>
                        <a:t>灵活</a:t>
                      </a:r>
                      <a:endParaRPr lang="zh-CN" sz="2800" b="1" kern="100" cap="none" spc="0">
                        <a:ln>
                          <a:noFill/>
                        </a:ln>
                        <a:solidFill>
                          <a:schemeClr val="tx1"/>
                        </a:solidFill>
                        <a:effectLst/>
                        <a:latin typeface="+mn-lt"/>
                        <a:ea typeface="黑体" pitchFamily="2" charset="-122"/>
                      </a:endParaRPr>
                    </a:p>
                  </a:txBody>
                  <a:tcPr marL="90000" marR="90000" marT="46800" marB="46800" anchor="ctr"/>
                </a:tc>
                <a:tc>
                  <a:txBody>
                    <a:bodyPr/>
                    <a:lstStyle/>
                    <a:p>
                      <a:pPr algn="just">
                        <a:lnSpc>
                          <a:spcPct val="100000"/>
                        </a:lnSpc>
                        <a:spcAft>
                          <a:spcPts val="0"/>
                        </a:spcAft>
                      </a:pPr>
                      <a:r>
                        <a:rPr lang="zh-CN" sz="2800" b="1" kern="100" cap="none" spc="0" dirty="0">
                          <a:ln>
                            <a:noFill/>
                          </a:ln>
                          <a:effectLst/>
                          <a:latin typeface="+mn-lt"/>
                          <a:ea typeface="黑体" pitchFamily="2" charset="-122"/>
                        </a:rPr>
                        <a:t>为每一个分组</a:t>
                      </a:r>
                      <a:r>
                        <a:rPr lang="zh-CN" sz="2800" b="1" kern="100" cap="none" spc="0" dirty="0">
                          <a:ln>
                            <a:noFill/>
                          </a:ln>
                          <a:solidFill>
                            <a:srgbClr val="FF0000"/>
                          </a:solidFill>
                          <a:effectLst/>
                          <a:latin typeface="+mn-lt"/>
                          <a:ea typeface="黑体" pitchFamily="2" charset="-122"/>
                        </a:rPr>
                        <a:t>独立</a:t>
                      </a:r>
                      <a:r>
                        <a:rPr lang="zh-CN" sz="2800" b="1" kern="100" cap="none" spc="0" dirty="0">
                          <a:ln>
                            <a:noFill/>
                          </a:ln>
                          <a:effectLst/>
                          <a:latin typeface="+mn-lt"/>
                          <a:ea typeface="黑体" pitchFamily="2" charset="-122"/>
                        </a:rPr>
                        <a:t>地选择最合适的转发</a:t>
                      </a:r>
                      <a:r>
                        <a:rPr lang="zh-CN" sz="2800" b="1" kern="100" cap="none" spc="0" dirty="0" smtClean="0">
                          <a:ln>
                            <a:noFill/>
                          </a:ln>
                          <a:effectLst/>
                          <a:latin typeface="+mn-lt"/>
                          <a:ea typeface="黑体" pitchFamily="2" charset="-122"/>
                        </a:rPr>
                        <a:t>路由</a:t>
                      </a:r>
                      <a:r>
                        <a:rPr lang="zh-CN" altLang="en-US" sz="2800" b="1" kern="100" cap="none" spc="0" dirty="0" smtClean="0">
                          <a:ln>
                            <a:noFill/>
                          </a:ln>
                          <a:effectLst/>
                          <a:latin typeface="+mn-lt"/>
                          <a:ea typeface="黑体" pitchFamily="2" charset="-122"/>
                        </a:rPr>
                        <a:t>。</a:t>
                      </a:r>
                      <a:endParaRPr lang="zh-CN" sz="2800" b="1" kern="100" cap="none" spc="0" dirty="0">
                        <a:ln>
                          <a:noFill/>
                        </a:ln>
                        <a:solidFill>
                          <a:schemeClr val="tx1"/>
                        </a:solidFill>
                        <a:effectLst/>
                        <a:latin typeface="+mn-lt"/>
                        <a:ea typeface="黑体" pitchFamily="2" charset="-122"/>
                      </a:endParaRPr>
                    </a:p>
                  </a:txBody>
                  <a:tcPr marL="90000" marR="90000" marT="46800" marB="46800" anchor="ctr"/>
                </a:tc>
              </a:tr>
              <a:tr h="892899">
                <a:tc>
                  <a:txBody>
                    <a:bodyPr/>
                    <a:lstStyle/>
                    <a:p>
                      <a:pPr algn="ctr">
                        <a:lnSpc>
                          <a:spcPct val="100000"/>
                        </a:lnSpc>
                        <a:spcAft>
                          <a:spcPts val="0"/>
                        </a:spcAft>
                      </a:pPr>
                      <a:r>
                        <a:rPr lang="zh-CN" sz="2800" b="1" kern="100" cap="none" spc="0">
                          <a:ln>
                            <a:noFill/>
                          </a:ln>
                          <a:effectLst/>
                          <a:latin typeface="+mn-lt"/>
                          <a:ea typeface="黑体" pitchFamily="2" charset="-122"/>
                        </a:rPr>
                        <a:t>迅速</a:t>
                      </a:r>
                      <a:endParaRPr lang="zh-CN" sz="2800" b="1" kern="100" cap="none" spc="0">
                        <a:ln>
                          <a:noFill/>
                        </a:ln>
                        <a:solidFill>
                          <a:schemeClr val="tx1"/>
                        </a:solidFill>
                        <a:effectLst/>
                        <a:latin typeface="+mn-lt"/>
                        <a:ea typeface="黑体" pitchFamily="2" charset="-122"/>
                      </a:endParaRPr>
                    </a:p>
                  </a:txBody>
                  <a:tcPr marL="90000" marR="90000" marT="46800" marB="46800" anchor="ctr"/>
                </a:tc>
                <a:tc>
                  <a:txBody>
                    <a:bodyPr/>
                    <a:lstStyle/>
                    <a:p>
                      <a:pPr algn="just">
                        <a:lnSpc>
                          <a:spcPct val="100000"/>
                        </a:lnSpc>
                        <a:spcAft>
                          <a:spcPts val="0"/>
                        </a:spcAft>
                      </a:pPr>
                      <a:r>
                        <a:rPr lang="zh-CN" sz="2800" b="1" kern="100" cap="none" spc="0" dirty="0">
                          <a:ln>
                            <a:noFill/>
                          </a:ln>
                          <a:effectLst/>
                          <a:latin typeface="+mn-lt"/>
                          <a:ea typeface="黑体" pitchFamily="2" charset="-122"/>
                        </a:rPr>
                        <a:t>以分组作为传送单位，可以</a:t>
                      </a:r>
                      <a:r>
                        <a:rPr lang="zh-CN" sz="2800" b="1" kern="100" cap="none" spc="0" dirty="0">
                          <a:ln>
                            <a:noFill/>
                          </a:ln>
                          <a:solidFill>
                            <a:srgbClr val="FF0000"/>
                          </a:solidFill>
                          <a:effectLst/>
                          <a:latin typeface="+mn-lt"/>
                          <a:ea typeface="黑体" pitchFamily="2" charset="-122"/>
                        </a:rPr>
                        <a:t>不先建立连接</a:t>
                      </a:r>
                      <a:r>
                        <a:rPr lang="zh-CN" sz="2800" b="1" kern="100" cap="none" spc="0" dirty="0">
                          <a:ln>
                            <a:noFill/>
                          </a:ln>
                          <a:effectLst/>
                          <a:latin typeface="+mn-lt"/>
                          <a:ea typeface="黑体" pitchFamily="2" charset="-122"/>
                        </a:rPr>
                        <a:t>就能向其他主机发送</a:t>
                      </a:r>
                      <a:r>
                        <a:rPr lang="zh-CN" sz="2800" b="1" kern="100" cap="none" spc="0" dirty="0" smtClean="0">
                          <a:ln>
                            <a:noFill/>
                          </a:ln>
                          <a:effectLst/>
                          <a:latin typeface="+mn-lt"/>
                          <a:ea typeface="黑体" pitchFamily="2" charset="-122"/>
                        </a:rPr>
                        <a:t>分组</a:t>
                      </a:r>
                      <a:r>
                        <a:rPr lang="zh-CN" altLang="en-US" sz="2800" b="1" kern="100" cap="none" spc="0" dirty="0" smtClean="0">
                          <a:ln>
                            <a:noFill/>
                          </a:ln>
                          <a:effectLst/>
                          <a:latin typeface="+mn-lt"/>
                          <a:ea typeface="黑体" pitchFamily="2" charset="-122"/>
                        </a:rPr>
                        <a:t>。</a:t>
                      </a:r>
                      <a:endParaRPr lang="zh-CN" sz="2800" b="1" kern="100" cap="none" spc="0" dirty="0">
                        <a:ln>
                          <a:noFill/>
                        </a:ln>
                        <a:solidFill>
                          <a:schemeClr val="tx1"/>
                        </a:solidFill>
                        <a:effectLst/>
                        <a:latin typeface="+mn-lt"/>
                        <a:ea typeface="黑体" pitchFamily="2" charset="-122"/>
                      </a:endParaRPr>
                    </a:p>
                  </a:txBody>
                  <a:tcPr marL="90000" marR="90000" marT="46800" marB="46800" anchor="ctr"/>
                </a:tc>
              </a:tr>
              <a:tr h="892899">
                <a:tc>
                  <a:txBody>
                    <a:bodyPr/>
                    <a:lstStyle/>
                    <a:p>
                      <a:pPr algn="ctr">
                        <a:lnSpc>
                          <a:spcPct val="100000"/>
                        </a:lnSpc>
                        <a:spcAft>
                          <a:spcPts val="0"/>
                        </a:spcAft>
                      </a:pPr>
                      <a:r>
                        <a:rPr lang="zh-CN" sz="2800" b="1" kern="100" cap="none" spc="0">
                          <a:ln>
                            <a:noFill/>
                          </a:ln>
                          <a:effectLst/>
                          <a:latin typeface="+mn-lt"/>
                          <a:ea typeface="黑体" pitchFamily="2" charset="-122"/>
                        </a:rPr>
                        <a:t>可靠</a:t>
                      </a:r>
                      <a:endParaRPr lang="zh-CN" sz="2800" b="1" kern="100" cap="none" spc="0">
                        <a:ln>
                          <a:noFill/>
                        </a:ln>
                        <a:solidFill>
                          <a:schemeClr val="tx1"/>
                        </a:solidFill>
                        <a:effectLst/>
                        <a:latin typeface="+mn-lt"/>
                        <a:ea typeface="黑体" pitchFamily="2" charset="-122"/>
                      </a:endParaRPr>
                    </a:p>
                  </a:txBody>
                  <a:tcPr marL="90000" marR="90000" marT="46800" marB="46800" anchor="ctr"/>
                </a:tc>
                <a:tc>
                  <a:txBody>
                    <a:bodyPr/>
                    <a:lstStyle/>
                    <a:p>
                      <a:pPr algn="just">
                        <a:lnSpc>
                          <a:spcPct val="100000"/>
                        </a:lnSpc>
                        <a:spcAft>
                          <a:spcPts val="0"/>
                        </a:spcAft>
                      </a:pPr>
                      <a:r>
                        <a:rPr lang="zh-CN" sz="2800" b="1" kern="100" cap="none" spc="0" dirty="0">
                          <a:ln>
                            <a:noFill/>
                          </a:ln>
                          <a:effectLst/>
                          <a:latin typeface="+mn-lt"/>
                          <a:ea typeface="黑体" pitchFamily="2" charset="-122"/>
                        </a:rPr>
                        <a:t>保证可靠性的网络协议；分布式多路由的分组交换网，使网络有很好的</a:t>
                      </a:r>
                      <a:r>
                        <a:rPr lang="zh-CN" sz="2800" b="1" kern="100" cap="none" spc="0" dirty="0" smtClean="0">
                          <a:ln>
                            <a:noFill/>
                          </a:ln>
                          <a:effectLst/>
                          <a:latin typeface="+mn-lt"/>
                          <a:ea typeface="黑体" pitchFamily="2" charset="-122"/>
                        </a:rPr>
                        <a:t>生存性</a:t>
                      </a:r>
                      <a:r>
                        <a:rPr lang="zh-CN" altLang="en-US" sz="2800" b="1" kern="100" cap="none" spc="0" dirty="0" smtClean="0">
                          <a:ln>
                            <a:noFill/>
                          </a:ln>
                          <a:effectLst/>
                          <a:latin typeface="+mn-lt"/>
                          <a:ea typeface="黑体" pitchFamily="2" charset="-122"/>
                        </a:rPr>
                        <a:t>。</a:t>
                      </a:r>
                      <a:endParaRPr lang="zh-CN" sz="2800" b="1" kern="100" cap="none" spc="0" dirty="0">
                        <a:ln>
                          <a:noFill/>
                        </a:ln>
                        <a:solidFill>
                          <a:schemeClr val="tx1"/>
                        </a:solidFill>
                        <a:effectLst/>
                        <a:latin typeface="+mn-lt"/>
                        <a:ea typeface="黑体" pitchFamily="2" charset="-122"/>
                      </a:endParaRPr>
                    </a:p>
                  </a:txBody>
                  <a:tcPr marL="90000" marR="90000" marT="46800" marB="46800" anchor="ctr"/>
                </a:tc>
              </a:tr>
            </a:tbl>
          </a:graphicData>
        </a:graphic>
      </p:graphicFrame>
    </p:spTree>
    <p:extLst>
      <p:ext uri="{BB962C8B-B14F-4D97-AF65-F5344CB8AC3E}">
        <p14:creationId xmlns:p14="http://schemas.microsoft.com/office/powerpoint/2010/main" xmlns="" val="44109570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zh-CN" altLang="en-US" dirty="0"/>
              <a:t>分组交换带来的问题</a:t>
            </a:r>
          </a:p>
        </p:txBody>
      </p:sp>
      <p:sp>
        <p:nvSpPr>
          <p:cNvPr id="67587" name="Rectangle 3"/>
          <p:cNvSpPr>
            <a:spLocks noGrp="1" noChangeArrowheads="1"/>
          </p:cNvSpPr>
          <p:nvPr>
            <p:ph idx="1"/>
          </p:nvPr>
        </p:nvSpPr>
        <p:spPr/>
        <p:txBody>
          <a:bodyPr/>
          <a:lstStyle/>
          <a:p>
            <a:r>
              <a:rPr lang="zh-CN" altLang="en-US" dirty="0"/>
              <a:t>分组在各结点存储转发时需要</a:t>
            </a:r>
            <a:r>
              <a:rPr lang="zh-CN" altLang="en-US" dirty="0">
                <a:solidFill>
                  <a:srgbClr val="FF0000"/>
                </a:solidFill>
              </a:rPr>
              <a:t>排队，</a:t>
            </a:r>
            <a:r>
              <a:rPr lang="zh-CN" altLang="en-US" dirty="0"/>
              <a:t>这就会造成一定的</a:t>
            </a:r>
            <a:r>
              <a:rPr lang="zh-CN" altLang="en-US" dirty="0">
                <a:solidFill>
                  <a:srgbClr val="FF0000"/>
                </a:solidFill>
              </a:rPr>
              <a:t>时延。</a:t>
            </a:r>
            <a:r>
              <a:rPr lang="zh-CN" altLang="en-US" dirty="0"/>
              <a:t> </a:t>
            </a:r>
          </a:p>
          <a:p>
            <a:r>
              <a:rPr lang="zh-CN" altLang="en-US" dirty="0"/>
              <a:t>分组必须携带的首部（里面有必不可少的控制信息）也造成了一定的</a:t>
            </a:r>
            <a:r>
              <a:rPr lang="zh-CN" altLang="en-US" dirty="0">
                <a:solidFill>
                  <a:srgbClr val="FF0000"/>
                </a:solidFill>
              </a:rPr>
              <a:t>开销。</a:t>
            </a:r>
            <a:r>
              <a:rPr lang="zh-CN" altLang="en-US" dirty="0"/>
              <a:t> </a:t>
            </a:r>
          </a:p>
        </p:txBody>
      </p:sp>
    </p:spTree>
    <p:extLst>
      <p:ext uri="{BB962C8B-B14F-4D97-AF65-F5344CB8AC3E}">
        <p14:creationId xmlns:p14="http://schemas.microsoft.com/office/powerpoint/2010/main" xmlns="" val="24112999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58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algn="ctr"/>
            <a:r>
              <a:rPr lang="zh-CN" altLang="en-US" sz="4000" dirty="0"/>
              <a:t>存储转发原理并非完全新的概念 </a:t>
            </a:r>
          </a:p>
        </p:txBody>
      </p:sp>
      <p:sp>
        <p:nvSpPr>
          <p:cNvPr id="153603" name="Rectangle 3"/>
          <p:cNvSpPr>
            <a:spLocks noGrp="1" noChangeArrowheads="1"/>
          </p:cNvSpPr>
          <p:nvPr>
            <p:ph idx="1"/>
          </p:nvPr>
        </p:nvSpPr>
        <p:spPr/>
        <p:txBody>
          <a:bodyPr/>
          <a:lstStyle/>
          <a:p>
            <a:r>
              <a:rPr lang="zh-CN" altLang="en-US" dirty="0"/>
              <a:t>在 </a:t>
            </a:r>
            <a:r>
              <a:rPr lang="en-US" altLang="zh-CN" dirty="0"/>
              <a:t>20 </a:t>
            </a:r>
            <a:r>
              <a:rPr lang="zh-CN" altLang="en-US" dirty="0"/>
              <a:t>世纪 </a:t>
            </a:r>
            <a:r>
              <a:rPr lang="en-US" altLang="zh-CN" dirty="0"/>
              <a:t>40 </a:t>
            </a:r>
            <a:r>
              <a:rPr lang="zh-CN" altLang="en-US" dirty="0"/>
              <a:t>年代，电报通信也采用了基于存储转发原理的</a:t>
            </a:r>
            <a:r>
              <a:rPr lang="zh-CN" altLang="en-US" dirty="0" smtClean="0">
                <a:solidFill>
                  <a:srgbClr val="FF0000"/>
                </a:solidFill>
              </a:rPr>
              <a:t>报文交换 </a:t>
            </a:r>
            <a:r>
              <a:rPr lang="en-US" altLang="zh-CN" dirty="0" smtClean="0"/>
              <a:t>(</a:t>
            </a:r>
            <a:r>
              <a:rPr lang="en-US" altLang="zh-CN" dirty="0"/>
              <a:t>message switching)</a:t>
            </a:r>
            <a:r>
              <a:rPr lang="zh-CN" altLang="en-US" dirty="0"/>
              <a:t>。 </a:t>
            </a:r>
          </a:p>
          <a:p>
            <a:r>
              <a:rPr lang="zh-CN" altLang="en-US" dirty="0"/>
              <a:t>报文交换的时延较长，从几分钟到几小时不等。现在报文交换已经很少有人使用了。 </a:t>
            </a:r>
          </a:p>
        </p:txBody>
      </p:sp>
    </p:spTree>
    <p:extLst>
      <p:ext uri="{BB962C8B-B14F-4D97-AF65-F5344CB8AC3E}">
        <p14:creationId xmlns:p14="http://schemas.microsoft.com/office/powerpoint/2010/main" xmlns="" val="16298398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0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idx="4294967295"/>
          </p:nvPr>
        </p:nvSpPr>
        <p:spPr>
          <a:xfrm>
            <a:off x="475630" y="0"/>
            <a:ext cx="9157890" cy="692150"/>
          </a:xfrm>
        </p:spPr>
        <p:txBody>
          <a:bodyPr/>
          <a:lstStyle/>
          <a:p>
            <a:pPr algn="ctr"/>
            <a:r>
              <a:rPr lang="zh-CN" altLang="en-US" sz="4000" dirty="0"/>
              <a:t>三种交换的比较 </a:t>
            </a:r>
          </a:p>
        </p:txBody>
      </p:sp>
      <p:grpSp>
        <p:nvGrpSpPr>
          <p:cNvPr id="154758" name="Group 134"/>
          <p:cNvGrpSpPr>
            <a:grpSpLocks/>
          </p:cNvGrpSpPr>
          <p:nvPr/>
        </p:nvGrpSpPr>
        <p:grpSpPr bwMode="auto">
          <a:xfrm>
            <a:off x="8002192" y="1458916"/>
            <a:ext cx="629444" cy="396876"/>
            <a:chOff x="4653" y="1614"/>
            <a:chExt cx="366" cy="250"/>
          </a:xfrm>
        </p:grpSpPr>
        <p:sp>
          <p:nvSpPr>
            <p:cNvPr id="154628" name="AutoShape 4"/>
            <p:cNvSpPr>
              <a:spLocks noChangeArrowheads="1"/>
            </p:cNvSpPr>
            <p:nvPr/>
          </p:nvSpPr>
          <p:spPr bwMode="auto">
            <a:xfrm rot="5400000">
              <a:off x="4733" y="1579"/>
              <a:ext cx="211" cy="359"/>
            </a:xfrm>
            <a:prstGeom prst="parallelogram">
              <a:avLst>
                <a:gd name="adj" fmla="val 29162"/>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29" name="Text Box 5"/>
            <p:cNvSpPr txBox="1">
              <a:spLocks noChangeArrowheads="1"/>
            </p:cNvSpPr>
            <p:nvPr/>
          </p:nvSpPr>
          <p:spPr bwMode="auto">
            <a:xfrm rot="626605">
              <a:off x="4671" y="1614"/>
              <a:ext cx="246" cy="233"/>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9525">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a:solidFill>
                    <a:srgbClr val="333399"/>
                  </a:solidFill>
                  <a:ea typeface="黑体" pitchFamily="2" charset="-122"/>
                </a:rPr>
                <a:t>P</a:t>
              </a:r>
              <a:r>
                <a:rPr kumimoji="1" lang="en-US" altLang="zh-CN" baseline="-25000">
                  <a:solidFill>
                    <a:srgbClr val="333399"/>
                  </a:solidFill>
                  <a:ea typeface="黑体" pitchFamily="2" charset="-122"/>
                </a:rPr>
                <a:t>1</a:t>
              </a:r>
              <a:endParaRPr kumimoji="1" lang="en-US" altLang="zh-CN">
                <a:solidFill>
                  <a:srgbClr val="333399"/>
                </a:solidFill>
                <a:ea typeface="黑体" pitchFamily="2" charset="-122"/>
              </a:endParaRPr>
            </a:p>
          </p:txBody>
        </p:sp>
        <p:sp>
          <p:nvSpPr>
            <p:cNvPr id="154630" name="Line 6"/>
            <p:cNvSpPr>
              <a:spLocks noChangeShapeType="1"/>
            </p:cNvSpPr>
            <p:nvPr/>
          </p:nvSpPr>
          <p:spPr bwMode="auto">
            <a:xfrm>
              <a:off x="4656" y="1650"/>
              <a:ext cx="363"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31" name="Line 7"/>
            <p:cNvSpPr>
              <a:spLocks noChangeShapeType="1"/>
            </p:cNvSpPr>
            <p:nvPr/>
          </p:nvSpPr>
          <p:spPr bwMode="auto">
            <a:xfrm>
              <a:off x="4653" y="1801"/>
              <a:ext cx="363"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32" name="AutoShape 8"/>
            <p:cNvSpPr>
              <a:spLocks noChangeArrowheads="1"/>
            </p:cNvSpPr>
            <p:nvPr/>
          </p:nvSpPr>
          <p:spPr bwMode="auto">
            <a:xfrm rot="746037">
              <a:off x="4847" y="1715"/>
              <a:ext cx="133" cy="126"/>
            </a:xfrm>
            <a:prstGeom prst="rightArrow">
              <a:avLst>
                <a:gd name="adj1" fmla="val 50000"/>
                <a:gd name="adj2" fmla="val 26389"/>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59" name="Group 135"/>
          <p:cNvGrpSpPr>
            <a:grpSpLocks/>
          </p:cNvGrpSpPr>
          <p:nvPr/>
        </p:nvGrpSpPr>
        <p:grpSpPr bwMode="auto">
          <a:xfrm>
            <a:off x="7993592" y="1743073"/>
            <a:ext cx="631164" cy="396874"/>
            <a:chOff x="4648" y="1793"/>
            <a:chExt cx="367" cy="250"/>
          </a:xfrm>
        </p:grpSpPr>
        <p:sp>
          <p:nvSpPr>
            <p:cNvPr id="154633" name="AutoShape 9"/>
            <p:cNvSpPr>
              <a:spLocks noChangeArrowheads="1"/>
            </p:cNvSpPr>
            <p:nvPr/>
          </p:nvSpPr>
          <p:spPr bwMode="auto">
            <a:xfrm rot="5400000">
              <a:off x="4729" y="1758"/>
              <a:ext cx="211" cy="359"/>
            </a:xfrm>
            <a:prstGeom prst="parallelogram">
              <a:avLst>
                <a:gd name="adj" fmla="val 29162"/>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34" name="Text Box 10"/>
            <p:cNvSpPr txBox="1">
              <a:spLocks noChangeArrowheads="1"/>
            </p:cNvSpPr>
            <p:nvPr/>
          </p:nvSpPr>
          <p:spPr bwMode="auto">
            <a:xfrm rot="626605">
              <a:off x="4660" y="1793"/>
              <a:ext cx="246" cy="233"/>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9525">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a:solidFill>
                    <a:srgbClr val="333399"/>
                  </a:solidFill>
                  <a:ea typeface="黑体" pitchFamily="2" charset="-122"/>
                </a:rPr>
                <a:t>P</a:t>
              </a:r>
              <a:r>
                <a:rPr kumimoji="1" lang="en-US" altLang="zh-CN" baseline="-25000">
                  <a:solidFill>
                    <a:srgbClr val="333399"/>
                  </a:solidFill>
                  <a:ea typeface="黑体" pitchFamily="2" charset="-122"/>
                </a:rPr>
                <a:t>2</a:t>
              </a:r>
              <a:endParaRPr kumimoji="1" lang="en-US" altLang="zh-CN">
                <a:solidFill>
                  <a:srgbClr val="333399"/>
                </a:solidFill>
                <a:ea typeface="黑体" pitchFamily="2" charset="-122"/>
              </a:endParaRPr>
            </a:p>
          </p:txBody>
        </p:sp>
        <p:sp>
          <p:nvSpPr>
            <p:cNvPr id="154635" name="Line 11"/>
            <p:cNvSpPr>
              <a:spLocks noChangeShapeType="1"/>
            </p:cNvSpPr>
            <p:nvPr/>
          </p:nvSpPr>
          <p:spPr bwMode="auto">
            <a:xfrm>
              <a:off x="4652" y="1829"/>
              <a:ext cx="363"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36" name="Line 12"/>
            <p:cNvSpPr>
              <a:spLocks noChangeShapeType="1"/>
            </p:cNvSpPr>
            <p:nvPr/>
          </p:nvSpPr>
          <p:spPr bwMode="auto">
            <a:xfrm>
              <a:off x="4648" y="1980"/>
              <a:ext cx="363"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37" name="AutoShape 13"/>
            <p:cNvSpPr>
              <a:spLocks noChangeArrowheads="1"/>
            </p:cNvSpPr>
            <p:nvPr/>
          </p:nvSpPr>
          <p:spPr bwMode="auto">
            <a:xfrm rot="746037">
              <a:off x="4843" y="1894"/>
              <a:ext cx="132" cy="126"/>
            </a:xfrm>
            <a:prstGeom prst="rightArrow">
              <a:avLst>
                <a:gd name="adj1" fmla="val 50000"/>
                <a:gd name="adj2" fmla="val 26190"/>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60" name="Group 136"/>
          <p:cNvGrpSpPr>
            <a:grpSpLocks/>
          </p:cNvGrpSpPr>
          <p:nvPr/>
        </p:nvGrpSpPr>
        <p:grpSpPr bwMode="auto">
          <a:xfrm>
            <a:off x="8000471" y="2031996"/>
            <a:ext cx="629444" cy="387349"/>
            <a:chOff x="4652" y="1975"/>
            <a:chExt cx="366" cy="244"/>
          </a:xfrm>
        </p:grpSpPr>
        <p:sp>
          <p:nvSpPr>
            <p:cNvPr id="154638" name="AutoShape 14"/>
            <p:cNvSpPr>
              <a:spLocks noChangeArrowheads="1"/>
            </p:cNvSpPr>
            <p:nvPr/>
          </p:nvSpPr>
          <p:spPr bwMode="auto">
            <a:xfrm rot="5400000">
              <a:off x="4732" y="1934"/>
              <a:ext cx="211" cy="359"/>
            </a:xfrm>
            <a:prstGeom prst="parallelogram">
              <a:avLst>
                <a:gd name="adj" fmla="val 29162"/>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39" name="Text Box 15"/>
            <p:cNvSpPr txBox="1">
              <a:spLocks noChangeArrowheads="1"/>
            </p:cNvSpPr>
            <p:nvPr/>
          </p:nvSpPr>
          <p:spPr bwMode="auto">
            <a:xfrm rot="626605">
              <a:off x="4664" y="1975"/>
              <a:ext cx="246" cy="233"/>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9525">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a:solidFill>
                    <a:srgbClr val="333399"/>
                  </a:solidFill>
                  <a:ea typeface="黑体" pitchFamily="2" charset="-122"/>
                </a:rPr>
                <a:t>P</a:t>
              </a:r>
              <a:r>
                <a:rPr kumimoji="1" lang="en-US" altLang="zh-CN" baseline="-25000">
                  <a:solidFill>
                    <a:srgbClr val="333399"/>
                  </a:solidFill>
                  <a:ea typeface="黑体" pitchFamily="2" charset="-122"/>
                </a:rPr>
                <a:t>3</a:t>
              </a:r>
              <a:endParaRPr kumimoji="1" lang="en-US" altLang="zh-CN">
                <a:solidFill>
                  <a:srgbClr val="333399"/>
                </a:solidFill>
                <a:ea typeface="黑体" pitchFamily="2" charset="-122"/>
              </a:endParaRPr>
            </a:p>
          </p:txBody>
        </p:sp>
        <p:sp>
          <p:nvSpPr>
            <p:cNvPr id="154640" name="Line 16"/>
            <p:cNvSpPr>
              <a:spLocks noChangeShapeType="1"/>
            </p:cNvSpPr>
            <p:nvPr/>
          </p:nvSpPr>
          <p:spPr bwMode="auto">
            <a:xfrm>
              <a:off x="4656" y="2004"/>
              <a:ext cx="362" cy="64"/>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41" name="Line 17"/>
            <p:cNvSpPr>
              <a:spLocks noChangeShapeType="1"/>
            </p:cNvSpPr>
            <p:nvPr/>
          </p:nvSpPr>
          <p:spPr bwMode="auto">
            <a:xfrm>
              <a:off x="4652" y="2155"/>
              <a:ext cx="363" cy="64"/>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42" name="AutoShape 18"/>
            <p:cNvSpPr>
              <a:spLocks noChangeArrowheads="1"/>
            </p:cNvSpPr>
            <p:nvPr/>
          </p:nvSpPr>
          <p:spPr bwMode="auto">
            <a:xfrm rot="746037">
              <a:off x="4846" y="2069"/>
              <a:ext cx="133" cy="127"/>
            </a:xfrm>
            <a:prstGeom prst="rightArrow">
              <a:avLst>
                <a:gd name="adj1" fmla="val 50000"/>
                <a:gd name="adj2" fmla="val 26181"/>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61" name="Group 137"/>
          <p:cNvGrpSpPr>
            <a:grpSpLocks/>
          </p:cNvGrpSpPr>
          <p:nvPr/>
        </p:nvGrpSpPr>
        <p:grpSpPr bwMode="auto">
          <a:xfrm>
            <a:off x="8007350" y="2301880"/>
            <a:ext cx="629444" cy="395288"/>
            <a:chOff x="4656" y="2145"/>
            <a:chExt cx="366" cy="249"/>
          </a:xfrm>
        </p:grpSpPr>
        <p:sp>
          <p:nvSpPr>
            <p:cNvPr id="154643" name="AutoShape 19"/>
            <p:cNvSpPr>
              <a:spLocks noChangeArrowheads="1"/>
            </p:cNvSpPr>
            <p:nvPr/>
          </p:nvSpPr>
          <p:spPr bwMode="auto">
            <a:xfrm rot="5400000">
              <a:off x="4737" y="2109"/>
              <a:ext cx="210" cy="359"/>
            </a:xfrm>
            <a:prstGeom prst="parallelogram">
              <a:avLst>
                <a:gd name="adj" fmla="val 29162"/>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44" name="Text Box 20"/>
            <p:cNvSpPr txBox="1">
              <a:spLocks noChangeArrowheads="1"/>
            </p:cNvSpPr>
            <p:nvPr/>
          </p:nvSpPr>
          <p:spPr bwMode="auto">
            <a:xfrm rot="626605">
              <a:off x="4668" y="2145"/>
              <a:ext cx="246" cy="233"/>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9525">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a:solidFill>
                    <a:srgbClr val="333399"/>
                  </a:solidFill>
                  <a:ea typeface="黑体" pitchFamily="2" charset="-122"/>
                </a:rPr>
                <a:t>P</a:t>
              </a:r>
              <a:r>
                <a:rPr kumimoji="1" lang="en-US" altLang="zh-CN" baseline="-25000">
                  <a:solidFill>
                    <a:srgbClr val="333399"/>
                  </a:solidFill>
                  <a:ea typeface="黑体" pitchFamily="2" charset="-122"/>
                </a:rPr>
                <a:t>4</a:t>
              </a:r>
              <a:endParaRPr kumimoji="1" lang="en-US" altLang="zh-CN">
                <a:solidFill>
                  <a:srgbClr val="333399"/>
                </a:solidFill>
                <a:ea typeface="黑体" pitchFamily="2" charset="-122"/>
              </a:endParaRPr>
            </a:p>
          </p:txBody>
        </p:sp>
        <p:sp>
          <p:nvSpPr>
            <p:cNvPr id="154645" name="Line 21"/>
            <p:cNvSpPr>
              <a:spLocks noChangeShapeType="1"/>
            </p:cNvSpPr>
            <p:nvPr/>
          </p:nvSpPr>
          <p:spPr bwMode="auto">
            <a:xfrm>
              <a:off x="4659" y="2180"/>
              <a:ext cx="363"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46" name="Line 22"/>
            <p:cNvSpPr>
              <a:spLocks noChangeShapeType="1"/>
            </p:cNvSpPr>
            <p:nvPr/>
          </p:nvSpPr>
          <p:spPr bwMode="auto">
            <a:xfrm>
              <a:off x="4656" y="2331"/>
              <a:ext cx="362"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47" name="AutoShape 23"/>
            <p:cNvSpPr>
              <a:spLocks noChangeArrowheads="1"/>
            </p:cNvSpPr>
            <p:nvPr/>
          </p:nvSpPr>
          <p:spPr bwMode="auto">
            <a:xfrm rot="746037">
              <a:off x="4850" y="2245"/>
              <a:ext cx="132" cy="126"/>
            </a:xfrm>
            <a:prstGeom prst="rightArrow">
              <a:avLst>
                <a:gd name="adj1" fmla="val 50000"/>
                <a:gd name="adj2" fmla="val 26190"/>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63" name="Group 139"/>
          <p:cNvGrpSpPr>
            <a:grpSpLocks/>
          </p:cNvGrpSpPr>
          <p:nvPr/>
        </p:nvGrpSpPr>
        <p:grpSpPr bwMode="auto">
          <a:xfrm>
            <a:off x="8624761" y="1854204"/>
            <a:ext cx="629445" cy="385763"/>
            <a:chOff x="5015" y="1863"/>
            <a:chExt cx="366" cy="243"/>
          </a:xfrm>
        </p:grpSpPr>
        <p:sp>
          <p:nvSpPr>
            <p:cNvPr id="154648" name="AutoShape 24"/>
            <p:cNvSpPr>
              <a:spLocks noChangeArrowheads="1"/>
            </p:cNvSpPr>
            <p:nvPr/>
          </p:nvSpPr>
          <p:spPr bwMode="auto">
            <a:xfrm rot="5400000">
              <a:off x="5096" y="1821"/>
              <a:ext cx="210" cy="359"/>
            </a:xfrm>
            <a:prstGeom prst="parallelogram">
              <a:avLst>
                <a:gd name="adj" fmla="val 29162"/>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49" name="Text Box 25"/>
            <p:cNvSpPr txBox="1">
              <a:spLocks noChangeArrowheads="1"/>
            </p:cNvSpPr>
            <p:nvPr/>
          </p:nvSpPr>
          <p:spPr bwMode="auto">
            <a:xfrm rot="626605">
              <a:off x="5021" y="1863"/>
              <a:ext cx="246" cy="233"/>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9525">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a:solidFill>
                    <a:srgbClr val="333399"/>
                  </a:solidFill>
                  <a:ea typeface="黑体" pitchFamily="2" charset="-122"/>
                </a:rPr>
                <a:t>P</a:t>
              </a:r>
              <a:r>
                <a:rPr kumimoji="1" lang="en-US" altLang="zh-CN" baseline="-25000">
                  <a:solidFill>
                    <a:srgbClr val="333399"/>
                  </a:solidFill>
                  <a:ea typeface="黑体" pitchFamily="2" charset="-122"/>
                </a:rPr>
                <a:t>1</a:t>
              </a:r>
              <a:endParaRPr kumimoji="1" lang="en-US" altLang="zh-CN">
                <a:solidFill>
                  <a:srgbClr val="333399"/>
                </a:solidFill>
                <a:ea typeface="黑体" pitchFamily="2" charset="-122"/>
              </a:endParaRPr>
            </a:p>
          </p:txBody>
        </p:sp>
        <p:sp>
          <p:nvSpPr>
            <p:cNvPr id="154650" name="Line 26"/>
            <p:cNvSpPr>
              <a:spLocks noChangeShapeType="1"/>
            </p:cNvSpPr>
            <p:nvPr/>
          </p:nvSpPr>
          <p:spPr bwMode="auto">
            <a:xfrm>
              <a:off x="5018" y="1892"/>
              <a:ext cx="363"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51" name="Line 27"/>
            <p:cNvSpPr>
              <a:spLocks noChangeShapeType="1"/>
            </p:cNvSpPr>
            <p:nvPr/>
          </p:nvSpPr>
          <p:spPr bwMode="auto">
            <a:xfrm>
              <a:off x="5015" y="2043"/>
              <a:ext cx="362"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52" name="AutoShape 28"/>
            <p:cNvSpPr>
              <a:spLocks noChangeArrowheads="1"/>
            </p:cNvSpPr>
            <p:nvPr/>
          </p:nvSpPr>
          <p:spPr bwMode="auto">
            <a:xfrm rot="746037">
              <a:off x="5209" y="1957"/>
              <a:ext cx="132" cy="126"/>
            </a:xfrm>
            <a:prstGeom prst="rightArrow">
              <a:avLst>
                <a:gd name="adj1" fmla="val 50000"/>
                <a:gd name="adj2" fmla="val 26190"/>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64" name="Group 140"/>
          <p:cNvGrpSpPr>
            <a:grpSpLocks/>
          </p:cNvGrpSpPr>
          <p:nvPr/>
        </p:nvGrpSpPr>
        <p:grpSpPr bwMode="auto">
          <a:xfrm>
            <a:off x="8616162" y="2119317"/>
            <a:ext cx="629444" cy="404813"/>
            <a:chOff x="5010" y="2030"/>
            <a:chExt cx="366" cy="255"/>
          </a:xfrm>
        </p:grpSpPr>
        <p:sp>
          <p:nvSpPr>
            <p:cNvPr id="154653" name="AutoShape 29"/>
            <p:cNvSpPr>
              <a:spLocks noChangeArrowheads="1"/>
            </p:cNvSpPr>
            <p:nvPr/>
          </p:nvSpPr>
          <p:spPr bwMode="auto">
            <a:xfrm rot="5400000">
              <a:off x="5091" y="2000"/>
              <a:ext cx="210" cy="359"/>
            </a:xfrm>
            <a:prstGeom prst="parallelogram">
              <a:avLst>
                <a:gd name="adj" fmla="val 29162"/>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54" name="Text Box 30"/>
            <p:cNvSpPr txBox="1">
              <a:spLocks noChangeArrowheads="1"/>
            </p:cNvSpPr>
            <p:nvPr/>
          </p:nvSpPr>
          <p:spPr bwMode="auto">
            <a:xfrm rot="626605">
              <a:off x="5016" y="2030"/>
              <a:ext cx="246" cy="233"/>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9525">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a:solidFill>
                    <a:srgbClr val="333399"/>
                  </a:solidFill>
                  <a:ea typeface="黑体" pitchFamily="2" charset="-122"/>
                </a:rPr>
                <a:t>P</a:t>
              </a:r>
              <a:r>
                <a:rPr kumimoji="1" lang="en-US" altLang="zh-CN" baseline="-25000">
                  <a:solidFill>
                    <a:srgbClr val="333399"/>
                  </a:solidFill>
                  <a:ea typeface="黑体" pitchFamily="2" charset="-122"/>
                </a:rPr>
                <a:t>2</a:t>
              </a:r>
              <a:endParaRPr kumimoji="1" lang="en-US" altLang="zh-CN">
                <a:solidFill>
                  <a:srgbClr val="333399"/>
                </a:solidFill>
                <a:ea typeface="黑体" pitchFamily="2" charset="-122"/>
              </a:endParaRPr>
            </a:p>
          </p:txBody>
        </p:sp>
        <p:sp>
          <p:nvSpPr>
            <p:cNvPr id="154655" name="Line 31"/>
            <p:cNvSpPr>
              <a:spLocks noChangeShapeType="1"/>
            </p:cNvSpPr>
            <p:nvPr/>
          </p:nvSpPr>
          <p:spPr bwMode="auto">
            <a:xfrm>
              <a:off x="5014" y="2071"/>
              <a:ext cx="362"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56" name="Line 32"/>
            <p:cNvSpPr>
              <a:spLocks noChangeShapeType="1"/>
            </p:cNvSpPr>
            <p:nvPr/>
          </p:nvSpPr>
          <p:spPr bwMode="auto">
            <a:xfrm>
              <a:off x="5010" y="2222"/>
              <a:ext cx="363"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57" name="AutoShape 33"/>
            <p:cNvSpPr>
              <a:spLocks noChangeArrowheads="1"/>
            </p:cNvSpPr>
            <p:nvPr/>
          </p:nvSpPr>
          <p:spPr bwMode="auto">
            <a:xfrm rot="746037">
              <a:off x="5204" y="2136"/>
              <a:ext cx="133" cy="127"/>
            </a:xfrm>
            <a:prstGeom prst="rightArrow">
              <a:avLst>
                <a:gd name="adj1" fmla="val 50000"/>
                <a:gd name="adj2" fmla="val 26181"/>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65" name="Group 141"/>
          <p:cNvGrpSpPr>
            <a:grpSpLocks/>
          </p:cNvGrpSpPr>
          <p:nvPr/>
        </p:nvGrpSpPr>
        <p:grpSpPr bwMode="auto">
          <a:xfrm>
            <a:off x="8623036" y="2406647"/>
            <a:ext cx="629444" cy="396874"/>
            <a:chOff x="5014" y="2211"/>
            <a:chExt cx="366" cy="250"/>
          </a:xfrm>
        </p:grpSpPr>
        <p:sp>
          <p:nvSpPr>
            <p:cNvPr id="154658" name="AutoShape 34"/>
            <p:cNvSpPr>
              <a:spLocks noChangeArrowheads="1"/>
            </p:cNvSpPr>
            <p:nvPr/>
          </p:nvSpPr>
          <p:spPr bwMode="auto">
            <a:xfrm rot="5400000">
              <a:off x="5094" y="2176"/>
              <a:ext cx="211" cy="359"/>
            </a:xfrm>
            <a:prstGeom prst="parallelogram">
              <a:avLst>
                <a:gd name="adj" fmla="val 29162"/>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59" name="Text Box 35"/>
            <p:cNvSpPr txBox="1">
              <a:spLocks noChangeArrowheads="1"/>
            </p:cNvSpPr>
            <p:nvPr/>
          </p:nvSpPr>
          <p:spPr bwMode="auto">
            <a:xfrm rot="626605">
              <a:off x="5026" y="2211"/>
              <a:ext cx="246" cy="233"/>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9525">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a:solidFill>
                    <a:srgbClr val="333399"/>
                  </a:solidFill>
                  <a:ea typeface="黑体" pitchFamily="2" charset="-122"/>
                </a:rPr>
                <a:t>P</a:t>
              </a:r>
              <a:r>
                <a:rPr kumimoji="1" lang="en-US" altLang="zh-CN" baseline="-25000">
                  <a:solidFill>
                    <a:srgbClr val="333399"/>
                  </a:solidFill>
                  <a:ea typeface="黑体" pitchFamily="2" charset="-122"/>
                </a:rPr>
                <a:t>3</a:t>
              </a:r>
              <a:endParaRPr kumimoji="1" lang="en-US" altLang="zh-CN">
                <a:solidFill>
                  <a:srgbClr val="333399"/>
                </a:solidFill>
                <a:ea typeface="黑体" pitchFamily="2" charset="-122"/>
              </a:endParaRPr>
            </a:p>
          </p:txBody>
        </p:sp>
        <p:sp>
          <p:nvSpPr>
            <p:cNvPr id="154660" name="Line 36"/>
            <p:cNvSpPr>
              <a:spLocks noChangeShapeType="1"/>
            </p:cNvSpPr>
            <p:nvPr/>
          </p:nvSpPr>
          <p:spPr bwMode="auto">
            <a:xfrm>
              <a:off x="5017" y="2247"/>
              <a:ext cx="363"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61" name="Line 37"/>
            <p:cNvSpPr>
              <a:spLocks noChangeShapeType="1"/>
            </p:cNvSpPr>
            <p:nvPr/>
          </p:nvSpPr>
          <p:spPr bwMode="auto">
            <a:xfrm>
              <a:off x="5014" y="2398"/>
              <a:ext cx="362"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62" name="AutoShape 38"/>
            <p:cNvSpPr>
              <a:spLocks noChangeArrowheads="1"/>
            </p:cNvSpPr>
            <p:nvPr/>
          </p:nvSpPr>
          <p:spPr bwMode="auto">
            <a:xfrm rot="746037">
              <a:off x="5208" y="2312"/>
              <a:ext cx="133" cy="126"/>
            </a:xfrm>
            <a:prstGeom prst="rightArrow">
              <a:avLst>
                <a:gd name="adj1" fmla="val 50000"/>
                <a:gd name="adj2" fmla="val 26389"/>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66" name="Group 142"/>
          <p:cNvGrpSpPr>
            <a:grpSpLocks/>
          </p:cNvGrpSpPr>
          <p:nvPr/>
        </p:nvGrpSpPr>
        <p:grpSpPr bwMode="auto">
          <a:xfrm>
            <a:off x="8628201" y="2676521"/>
            <a:ext cx="631164" cy="406399"/>
            <a:chOff x="5017" y="2381"/>
            <a:chExt cx="367" cy="256"/>
          </a:xfrm>
        </p:grpSpPr>
        <p:sp>
          <p:nvSpPr>
            <p:cNvPr id="154663" name="AutoShape 39"/>
            <p:cNvSpPr>
              <a:spLocks noChangeArrowheads="1"/>
            </p:cNvSpPr>
            <p:nvPr/>
          </p:nvSpPr>
          <p:spPr bwMode="auto">
            <a:xfrm rot="5400000">
              <a:off x="5098" y="2352"/>
              <a:ext cx="211" cy="359"/>
            </a:xfrm>
            <a:prstGeom prst="parallelogram">
              <a:avLst>
                <a:gd name="adj" fmla="val 29162"/>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64" name="Text Box 40"/>
            <p:cNvSpPr txBox="1">
              <a:spLocks noChangeArrowheads="1"/>
            </p:cNvSpPr>
            <p:nvPr/>
          </p:nvSpPr>
          <p:spPr bwMode="auto">
            <a:xfrm rot="626605">
              <a:off x="5023" y="2381"/>
              <a:ext cx="246" cy="233"/>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9525">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a:solidFill>
                    <a:srgbClr val="333399"/>
                  </a:solidFill>
                  <a:ea typeface="黑体" pitchFamily="2" charset="-122"/>
                </a:rPr>
                <a:t>P</a:t>
              </a:r>
              <a:r>
                <a:rPr kumimoji="1" lang="en-US" altLang="zh-CN" baseline="-25000">
                  <a:solidFill>
                    <a:srgbClr val="333399"/>
                  </a:solidFill>
                  <a:ea typeface="黑体" pitchFamily="2" charset="-122"/>
                </a:rPr>
                <a:t>4</a:t>
              </a:r>
              <a:endParaRPr kumimoji="1" lang="en-US" altLang="zh-CN">
                <a:solidFill>
                  <a:srgbClr val="333399"/>
                </a:solidFill>
                <a:ea typeface="黑体" pitchFamily="2" charset="-122"/>
              </a:endParaRPr>
            </a:p>
          </p:txBody>
        </p:sp>
        <p:sp>
          <p:nvSpPr>
            <p:cNvPr id="154665" name="Line 41"/>
            <p:cNvSpPr>
              <a:spLocks noChangeShapeType="1"/>
            </p:cNvSpPr>
            <p:nvPr/>
          </p:nvSpPr>
          <p:spPr bwMode="auto">
            <a:xfrm>
              <a:off x="5021" y="2422"/>
              <a:ext cx="363" cy="64"/>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66" name="Line 42"/>
            <p:cNvSpPr>
              <a:spLocks noChangeShapeType="1"/>
            </p:cNvSpPr>
            <p:nvPr/>
          </p:nvSpPr>
          <p:spPr bwMode="auto">
            <a:xfrm>
              <a:off x="5017" y="2573"/>
              <a:ext cx="363" cy="64"/>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67" name="AutoShape 43"/>
            <p:cNvSpPr>
              <a:spLocks noChangeArrowheads="1"/>
            </p:cNvSpPr>
            <p:nvPr/>
          </p:nvSpPr>
          <p:spPr bwMode="auto">
            <a:xfrm rot="746037">
              <a:off x="5212" y="2487"/>
              <a:ext cx="132" cy="127"/>
            </a:xfrm>
            <a:prstGeom prst="rightArrow">
              <a:avLst>
                <a:gd name="adj1" fmla="val 50000"/>
                <a:gd name="adj2" fmla="val 25984"/>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56" name="Group 132"/>
          <p:cNvGrpSpPr>
            <a:grpSpLocks/>
          </p:cNvGrpSpPr>
          <p:nvPr/>
        </p:nvGrpSpPr>
        <p:grpSpPr bwMode="auto">
          <a:xfrm>
            <a:off x="7377912" y="1638304"/>
            <a:ext cx="629444" cy="395288"/>
            <a:chOff x="4290" y="1727"/>
            <a:chExt cx="366" cy="249"/>
          </a:xfrm>
        </p:grpSpPr>
        <p:sp>
          <p:nvSpPr>
            <p:cNvPr id="154673" name="AutoShape 49"/>
            <p:cNvSpPr>
              <a:spLocks noChangeArrowheads="1"/>
            </p:cNvSpPr>
            <p:nvPr/>
          </p:nvSpPr>
          <p:spPr bwMode="auto">
            <a:xfrm rot="5400000">
              <a:off x="4371" y="1691"/>
              <a:ext cx="210" cy="360"/>
            </a:xfrm>
            <a:prstGeom prst="parallelogram">
              <a:avLst>
                <a:gd name="adj" fmla="val 29162"/>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74" name="Text Box 50"/>
            <p:cNvSpPr txBox="1">
              <a:spLocks noChangeArrowheads="1"/>
            </p:cNvSpPr>
            <p:nvPr/>
          </p:nvSpPr>
          <p:spPr bwMode="auto">
            <a:xfrm rot="626605">
              <a:off x="4296" y="1727"/>
              <a:ext cx="246" cy="233"/>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9525">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a:solidFill>
                    <a:srgbClr val="333399"/>
                  </a:solidFill>
                  <a:ea typeface="黑体" pitchFamily="2" charset="-122"/>
                </a:rPr>
                <a:t>P</a:t>
              </a:r>
              <a:r>
                <a:rPr kumimoji="1" lang="en-US" altLang="zh-CN" baseline="-25000">
                  <a:solidFill>
                    <a:srgbClr val="333399"/>
                  </a:solidFill>
                  <a:ea typeface="黑体" pitchFamily="2" charset="-122"/>
                </a:rPr>
                <a:t>3</a:t>
              </a:r>
              <a:endParaRPr kumimoji="1" lang="en-US" altLang="zh-CN">
                <a:solidFill>
                  <a:srgbClr val="333399"/>
                </a:solidFill>
                <a:ea typeface="黑体" pitchFamily="2" charset="-122"/>
              </a:endParaRPr>
            </a:p>
          </p:txBody>
        </p:sp>
        <p:sp>
          <p:nvSpPr>
            <p:cNvPr id="154675" name="Line 51"/>
            <p:cNvSpPr>
              <a:spLocks noChangeShapeType="1"/>
            </p:cNvSpPr>
            <p:nvPr/>
          </p:nvSpPr>
          <p:spPr bwMode="auto">
            <a:xfrm>
              <a:off x="4294" y="1762"/>
              <a:ext cx="362"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76" name="Line 52"/>
            <p:cNvSpPr>
              <a:spLocks noChangeShapeType="1"/>
            </p:cNvSpPr>
            <p:nvPr/>
          </p:nvSpPr>
          <p:spPr bwMode="auto">
            <a:xfrm>
              <a:off x="4290" y="1913"/>
              <a:ext cx="363"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77" name="AutoShape 53"/>
            <p:cNvSpPr>
              <a:spLocks noChangeArrowheads="1"/>
            </p:cNvSpPr>
            <p:nvPr/>
          </p:nvSpPr>
          <p:spPr bwMode="auto">
            <a:xfrm rot="746037">
              <a:off x="4484" y="1827"/>
              <a:ext cx="133" cy="127"/>
            </a:xfrm>
            <a:prstGeom prst="rightArrow">
              <a:avLst>
                <a:gd name="adj1" fmla="val 50000"/>
                <a:gd name="adj2" fmla="val 26181"/>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57" name="Group 133"/>
          <p:cNvGrpSpPr>
            <a:grpSpLocks/>
          </p:cNvGrpSpPr>
          <p:nvPr/>
        </p:nvGrpSpPr>
        <p:grpSpPr bwMode="auto">
          <a:xfrm>
            <a:off x="7384786" y="1916116"/>
            <a:ext cx="629444" cy="396876"/>
            <a:chOff x="4294" y="1902"/>
            <a:chExt cx="366" cy="250"/>
          </a:xfrm>
        </p:grpSpPr>
        <p:sp>
          <p:nvSpPr>
            <p:cNvPr id="154678" name="AutoShape 54"/>
            <p:cNvSpPr>
              <a:spLocks noChangeArrowheads="1"/>
            </p:cNvSpPr>
            <p:nvPr/>
          </p:nvSpPr>
          <p:spPr bwMode="auto">
            <a:xfrm rot="5400000">
              <a:off x="4374" y="1867"/>
              <a:ext cx="211" cy="359"/>
            </a:xfrm>
            <a:prstGeom prst="parallelogram">
              <a:avLst>
                <a:gd name="adj" fmla="val 29162"/>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79" name="Text Box 55"/>
            <p:cNvSpPr txBox="1">
              <a:spLocks noChangeArrowheads="1"/>
            </p:cNvSpPr>
            <p:nvPr/>
          </p:nvSpPr>
          <p:spPr bwMode="auto">
            <a:xfrm rot="626605">
              <a:off x="4306" y="1902"/>
              <a:ext cx="246" cy="233"/>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9525">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a:solidFill>
                    <a:srgbClr val="333399"/>
                  </a:solidFill>
                  <a:ea typeface="黑体" pitchFamily="2" charset="-122"/>
                </a:rPr>
                <a:t>P</a:t>
              </a:r>
              <a:r>
                <a:rPr kumimoji="1" lang="en-US" altLang="zh-CN" baseline="-25000">
                  <a:solidFill>
                    <a:srgbClr val="333399"/>
                  </a:solidFill>
                  <a:ea typeface="黑体" pitchFamily="2" charset="-122"/>
                </a:rPr>
                <a:t>4</a:t>
              </a:r>
              <a:endParaRPr kumimoji="1" lang="en-US" altLang="zh-CN">
                <a:solidFill>
                  <a:srgbClr val="333399"/>
                </a:solidFill>
                <a:ea typeface="黑体" pitchFamily="2" charset="-122"/>
              </a:endParaRPr>
            </a:p>
          </p:txBody>
        </p:sp>
        <p:sp>
          <p:nvSpPr>
            <p:cNvPr id="154680" name="Line 56"/>
            <p:cNvSpPr>
              <a:spLocks noChangeShapeType="1"/>
            </p:cNvSpPr>
            <p:nvPr/>
          </p:nvSpPr>
          <p:spPr bwMode="auto">
            <a:xfrm>
              <a:off x="4297" y="1938"/>
              <a:ext cx="363"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81" name="Line 57"/>
            <p:cNvSpPr>
              <a:spLocks noChangeShapeType="1"/>
            </p:cNvSpPr>
            <p:nvPr/>
          </p:nvSpPr>
          <p:spPr bwMode="auto">
            <a:xfrm>
              <a:off x="4294" y="2089"/>
              <a:ext cx="362"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82" name="AutoShape 58"/>
            <p:cNvSpPr>
              <a:spLocks noChangeArrowheads="1"/>
            </p:cNvSpPr>
            <p:nvPr/>
          </p:nvSpPr>
          <p:spPr bwMode="auto">
            <a:xfrm rot="746037">
              <a:off x="4488" y="2003"/>
              <a:ext cx="133" cy="126"/>
            </a:xfrm>
            <a:prstGeom prst="rightArrow">
              <a:avLst>
                <a:gd name="adj1" fmla="val 50000"/>
                <a:gd name="adj2" fmla="val 26389"/>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51" name="Group 127"/>
          <p:cNvGrpSpPr>
            <a:grpSpLocks/>
          </p:cNvGrpSpPr>
          <p:nvPr/>
        </p:nvGrpSpPr>
        <p:grpSpPr bwMode="auto">
          <a:xfrm>
            <a:off x="4946121" y="2374901"/>
            <a:ext cx="631164" cy="1069975"/>
            <a:chOff x="2876" y="2191"/>
            <a:chExt cx="367" cy="674"/>
          </a:xfrm>
        </p:grpSpPr>
        <p:sp>
          <p:nvSpPr>
            <p:cNvPr id="154683" name="AutoShape 59"/>
            <p:cNvSpPr>
              <a:spLocks noChangeArrowheads="1"/>
            </p:cNvSpPr>
            <p:nvPr/>
          </p:nvSpPr>
          <p:spPr bwMode="auto">
            <a:xfrm rot="5400000">
              <a:off x="2729" y="2350"/>
              <a:ext cx="674" cy="355"/>
            </a:xfrm>
            <a:prstGeom prst="parallelogram">
              <a:avLst>
                <a:gd name="adj" fmla="val 18265"/>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84" name="AutoShape 60"/>
            <p:cNvSpPr>
              <a:spLocks noChangeArrowheads="1"/>
            </p:cNvSpPr>
            <p:nvPr/>
          </p:nvSpPr>
          <p:spPr bwMode="auto">
            <a:xfrm rot="746037">
              <a:off x="2925" y="2654"/>
              <a:ext cx="227" cy="127"/>
            </a:xfrm>
            <a:prstGeom prst="rightArrow">
              <a:avLst>
                <a:gd name="adj1" fmla="val 50000"/>
                <a:gd name="adj2" fmla="val 44685"/>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85" name="Text Box 61"/>
            <p:cNvSpPr txBox="1">
              <a:spLocks noChangeArrowheads="1"/>
            </p:cNvSpPr>
            <p:nvPr/>
          </p:nvSpPr>
          <p:spPr bwMode="auto">
            <a:xfrm>
              <a:off x="2919" y="2300"/>
              <a:ext cx="242" cy="3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80000"/>
                </a:lnSpc>
              </a:pPr>
              <a:r>
                <a:rPr kumimoji="1" lang="zh-CN" altLang="en-US" b="1" dirty="0">
                  <a:solidFill>
                    <a:srgbClr val="333399"/>
                  </a:solidFill>
                  <a:ea typeface="黑体" pitchFamily="2" charset="-122"/>
                </a:rPr>
                <a:t>报</a:t>
              </a:r>
            </a:p>
            <a:p>
              <a:pPr>
                <a:lnSpc>
                  <a:spcPct val="80000"/>
                </a:lnSpc>
              </a:pPr>
              <a:r>
                <a:rPr kumimoji="1" lang="zh-CN" altLang="en-US" b="1" dirty="0">
                  <a:solidFill>
                    <a:srgbClr val="333399"/>
                  </a:solidFill>
                  <a:ea typeface="黑体" pitchFamily="2" charset="-122"/>
                </a:rPr>
                <a:t>文</a:t>
              </a:r>
            </a:p>
          </p:txBody>
        </p:sp>
        <p:sp>
          <p:nvSpPr>
            <p:cNvPr id="154686" name="Line 62"/>
            <p:cNvSpPr>
              <a:spLocks noChangeShapeType="1"/>
            </p:cNvSpPr>
            <p:nvPr/>
          </p:nvSpPr>
          <p:spPr bwMode="auto">
            <a:xfrm>
              <a:off x="2876" y="2191"/>
              <a:ext cx="363" cy="57"/>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87" name="Line 63"/>
            <p:cNvSpPr>
              <a:spLocks noChangeShapeType="1"/>
            </p:cNvSpPr>
            <p:nvPr/>
          </p:nvSpPr>
          <p:spPr bwMode="auto">
            <a:xfrm>
              <a:off x="2876" y="2807"/>
              <a:ext cx="363" cy="58"/>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52" name="Group 128"/>
          <p:cNvGrpSpPr>
            <a:grpSpLocks/>
          </p:cNvGrpSpPr>
          <p:nvPr/>
        </p:nvGrpSpPr>
        <p:grpSpPr bwMode="auto">
          <a:xfrm>
            <a:off x="5591044" y="3711576"/>
            <a:ext cx="629444" cy="1071563"/>
            <a:chOff x="3251" y="3033"/>
            <a:chExt cx="366" cy="675"/>
          </a:xfrm>
        </p:grpSpPr>
        <p:sp>
          <p:nvSpPr>
            <p:cNvPr id="154688" name="AutoShape 64"/>
            <p:cNvSpPr>
              <a:spLocks noChangeArrowheads="1"/>
            </p:cNvSpPr>
            <p:nvPr/>
          </p:nvSpPr>
          <p:spPr bwMode="auto">
            <a:xfrm rot="5400000">
              <a:off x="3102" y="3193"/>
              <a:ext cx="675" cy="355"/>
            </a:xfrm>
            <a:prstGeom prst="parallelogram">
              <a:avLst>
                <a:gd name="adj" fmla="val 18292"/>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89" name="AutoShape 65"/>
            <p:cNvSpPr>
              <a:spLocks noChangeArrowheads="1"/>
            </p:cNvSpPr>
            <p:nvPr/>
          </p:nvSpPr>
          <p:spPr bwMode="auto">
            <a:xfrm rot="746037">
              <a:off x="3300" y="3497"/>
              <a:ext cx="226" cy="126"/>
            </a:xfrm>
            <a:prstGeom prst="rightArrow">
              <a:avLst>
                <a:gd name="adj1" fmla="val 50000"/>
                <a:gd name="adj2" fmla="val 44841"/>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90" name="Text Box 66"/>
            <p:cNvSpPr txBox="1">
              <a:spLocks noChangeArrowheads="1"/>
            </p:cNvSpPr>
            <p:nvPr/>
          </p:nvSpPr>
          <p:spPr bwMode="auto">
            <a:xfrm>
              <a:off x="3293" y="3143"/>
              <a:ext cx="242" cy="3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80000"/>
                </a:lnSpc>
              </a:pPr>
              <a:r>
                <a:rPr kumimoji="1" lang="zh-CN" altLang="en-US" b="1" dirty="0">
                  <a:solidFill>
                    <a:srgbClr val="333399"/>
                  </a:solidFill>
                  <a:ea typeface="黑体" pitchFamily="2" charset="-122"/>
                </a:rPr>
                <a:t>报</a:t>
              </a:r>
            </a:p>
            <a:p>
              <a:pPr>
                <a:lnSpc>
                  <a:spcPct val="80000"/>
                </a:lnSpc>
              </a:pPr>
              <a:r>
                <a:rPr kumimoji="1" lang="zh-CN" altLang="en-US" b="1" dirty="0">
                  <a:solidFill>
                    <a:srgbClr val="333399"/>
                  </a:solidFill>
                  <a:ea typeface="黑体" pitchFamily="2" charset="-122"/>
                </a:rPr>
                <a:t>文</a:t>
              </a:r>
            </a:p>
          </p:txBody>
        </p:sp>
        <p:sp>
          <p:nvSpPr>
            <p:cNvPr id="154691" name="Line 67"/>
            <p:cNvSpPr>
              <a:spLocks noChangeShapeType="1"/>
            </p:cNvSpPr>
            <p:nvPr/>
          </p:nvSpPr>
          <p:spPr bwMode="auto">
            <a:xfrm>
              <a:off x="3251" y="3033"/>
              <a:ext cx="362" cy="58"/>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92" name="Line 68"/>
            <p:cNvSpPr>
              <a:spLocks noChangeShapeType="1"/>
            </p:cNvSpPr>
            <p:nvPr/>
          </p:nvSpPr>
          <p:spPr bwMode="auto">
            <a:xfrm>
              <a:off x="3251" y="3650"/>
              <a:ext cx="362" cy="58"/>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50" name="Group 126"/>
          <p:cNvGrpSpPr>
            <a:grpSpLocks/>
          </p:cNvGrpSpPr>
          <p:nvPr/>
        </p:nvGrpSpPr>
        <p:grpSpPr bwMode="auto">
          <a:xfrm>
            <a:off x="4332156" y="1103314"/>
            <a:ext cx="620844" cy="1069975"/>
            <a:chOff x="2519" y="1390"/>
            <a:chExt cx="361" cy="674"/>
          </a:xfrm>
        </p:grpSpPr>
        <p:sp>
          <p:nvSpPr>
            <p:cNvPr id="154693" name="AutoShape 69"/>
            <p:cNvSpPr>
              <a:spLocks noChangeArrowheads="1"/>
            </p:cNvSpPr>
            <p:nvPr/>
          </p:nvSpPr>
          <p:spPr bwMode="auto">
            <a:xfrm rot="5400000">
              <a:off x="2366" y="1549"/>
              <a:ext cx="674" cy="355"/>
            </a:xfrm>
            <a:prstGeom prst="parallelogram">
              <a:avLst>
                <a:gd name="adj" fmla="val 18265"/>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94" name="AutoShape 70"/>
            <p:cNvSpPr>
              <a:spLocks noChangeArrowheads="1"/>
            </p:cNvSpPr>
            <p:nvPr/>
          </p:nvSpPr>
          <p:spPr bwMode="auto">
            <a:xfrm rot="746037">
              <a:off x="2563" y="1853"/>
              <a:ext cx="226" cy="127"/>
            </a:xfrm>
            <a:prstGeom prst="rightArrow">
              <a:avLst>
                <a:gd name="adj1" fmla="val 50000"/>
                <a:gd name="adj2" fmla="val 44488"/>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95" name="Text Box 71"/>
            <p:cNvSpPr txBox="1">
              <a:spLocks noChangeArrowheads="1"/>
            </p:cNvSpPr>
            <p:nvPr/>
          </p:nvSpPr>
          <p:spPr bwMode="auto">
            <a:xfrm>
              <a:off x="2567" y="1500"/>
              <a:ext cx="242" cy="3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80000"/>
                </a:lnSpc>
              </a:pPr>
              <a:r>
                <a:rPr kumimoji="1" lang="zh-CN" altLang="en-US" b="1" dirty="0">
                  <a:solidFill>
                    <a:srgbClr val="333399"/>
                  </a:solidFill>
                  <a:ea typeface="黑体" pitchFamily="2" charset="-122"/>
                </a:rPr>
                <a:t>报</a:t>
              </a:r>
            </a:p>
            <a:p>
              <a:pPr>
                <a:lnSpc>
                  <a:spcPct val="80000"/>
                </a:lnSpc>
              </a:pPr>
              <a:r>
                <a:rPr kumimoji="1" lang="zh-CN" altLang="en-US" b="1" dirty="0">
                  <a:solidFill>
                    <a:srgbClr val="333399"/>
                  </a:solidFill>
                  <a:ea typeface="黑体" pitchFamily="2" charset="-122"/>
                </a:rPr>
                <a:t>文</a:t>
              </a:r>
            </a:p>
          </p:txBody>
        </p:sp>
        <p:sp>
          <p:nvSpPr>
            <p:cNvPr id="154696" name="Line 72"/>
            <p:cNvSpPr>
              <a:spLocks noChangeShapeType="1"/>
            </p:cNvSpPr>
            <p:nvPr/>
          </p:nvSpPr>
          <p:spPr bwMode="auto">
            <a:xfrm>
              <a:off x="2519" y="1395"/>
              <a:ext cx="357" cy="5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97" name="Line 73"/>
            <p:cNvSpPr>
              <a:spLocks noChangeShapeType="1"/>
            </p:cNvSpPr>
            <p:nvPr/>
          </p:nvSpPr>
          <p:spPr bwMode="auto">
            <a:xfrm>
              <a:off x="2519" y="2001"/>
              <a:ext cx="357"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sp>
        <p:nvSpPr>
          <p:cNvPr id="154698" name="Line 74"/>
          <p:cNvSpPr>
            <a:spLocks noChangeShapeType="1"/>
          </p:cNvSpPr>
          <p:nvPr/>
        </p:nvSpPr>
        <p:spPr bwMode="auto">
          <a:xfrm>
            <a:off x="2044833" y="1103314"/>
            <a:ext cx="0" cy="3813175"/>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99" name="Line 75"/>
          <p:cNvSpPr>
            <a:spLocks noChangeShapeType="1"/>
          </p:cNvSpPr>
          <p:nvPr/>
        </p:nvSpPr>
        <p:spPr bwMode="auto">
          <a:xfrm>
            <a:off x="2669117" y="1103314"/>
            <a:ext cx="0" cy="3813175"/>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00" name="Text Box 76"/>
          <p:cNvSpPr txBox="1">
            <a:spLocks noChangeArrowheads="1"/>
          </p:cNvSpPr>
          <p:nvPr/>
        </p:nvSpPr>
        <p:spPr bwMode="auto">
          <a:xfrm>
            <a:off x="1264711" y="4891089"/>
            <a:ext cx="218854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333399"/>
                </a:solidFill>
                <a:ea typeface="黑体" pitchFamily="2" charset="-122"/>
              </a:rPr>
              <a:t>A      B      C     D </a:t>
            </a:r>
          </a:p>
        </p:txBody>
      </p:sp>
      <p:sp>
        <p:nvSpPr>
          <p:cNvPr id="154701" name="Text Box 77"/>
          <p:cNvSpPr txBox="1">
            <a:spLocks noChangeArrowheads="1"/>
          </p:cNvSpPr>
          <p:nvPr/>
        </p:nvSpPr>
        <p:spPr bwMode="auto">
          <a:xfrm>
            <a:off x="4186636" y="4891089"/>
            <a:ext cx="218854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333399"/>
                </a:solidFill>
                <a:ea typeface="黑体" pitchFamily="2" charset="-122"/>
              </a:rPr>
              <a:t>A      B      C      D</a:t>
            </a:r>
          </a:p>
        </p:txBody>
      </p:sp>
      <p:sp>
        <p:nvSpPr>
          <p:cNvPr id="154702" name="Text Box 78"/>
          <p:cNvSpPr txBox="1">
            <a:spLocks noChangeArrowheads="1"/>
          </p:cNvSpPr>
          <p:nvPr/>
        </p:nvSpPr>
        <p:spPr bwMode="auto">
          <a:xfrm>
            <a:off x="7228948" y="4891089"/>
            <a:ext cx="218854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333399"/>
                </a:solidFill>
                <a:ea typeface="黑体" pitchFamily="2" charset="-122"/>
              </a:rPr>
              <a:t>A      B      C      D</a:t>
            </a:r>
          </a:p>
        </p:txBody>
      </p:sp>
      <p:sp>
        <p:nvSpPr>
          <p:cNvPr id="154703" name="Line 79"/>
          <p:cNvSpPr>
            <a:spLocks noChangeShapeType="1"/>
          </p:cNvSpPr>
          <p:nvPr/>
        </p:nvSpPr>
        <p:spPr bwMode="auto">
          <a:xfrm>
            <a:off x="1420548" y="1236664"/>
            <a:ext cx="624285" cy="66675"/>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04" name="Line 80"/>
          <p:cNvSpPr>
            <a:spLocks noChangeShapeType="1"/>
          </p:cNvSpPr>
          <p:nvPr/>
        </p:nvSpPr>
        <p:spPr bwMode="auto">
          <a:xfrm>
            <a:off x="2044833" y="1504951"/>
            <a:ext cx="624284" cy="66675"/>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05" name="Line 81"/>
          <p:cNvSpPr>
            <a:spLocks noChangeShapeType="1"/>
          </p:cNvSpPr>
          <p:nvPr/>
        </p:nvSpPr>
        <p:spPr bwMode="auto">
          <a:xfrm>
            <a:off x="2669117" y="1771651"/>
            <a:ext cx="622565" cy="66675"/>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06" name="Line 82"/>
          <p:cNvSpPr>
            <a:spLocks noChangeShapeType="1"/>
          </p:cNvSpPr>
          <p:nvPr/>
        </p:nvSpPr>
        <p:spPr bwMode="auto">
          <a:xfrm flipH="1">
            <a:off x="1420548" y="2173289"/>
            <a:ext cx="1871133" cy="268287"/>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11" name="Text Box 87"/>
          <p:cNvSpPr txBox="1">
            <a:spLocks noChangeArrowheads="1"/>
          </p:cNvSpPr>
          <p:nvPr/>
        </p:nvSpPr>
        <p:spPr bwMode="auto">
          <a:xfrm>
            <a:off x="4665795" y="660400"/>
            <a:ext cx="141577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a:solidFill>
                  <a:srgbClr val="C00000"/>
                </a:solidFill>
                <a:ea typeface="黑体" pitchFamily="2" charset="-122"/>
              </a:rPr>
              <a:t>报文交换</a:t>
            </a:r>
          </a:p>
        </p:txBody>
      </p:sp>
      <p:sp>
        <p:nvSpPr>
          <p:cNvPr id="154712" name="Text Box 88"/>
          <p:cNvSpPr txBox="1">
            <a:spLocks noChangeArrowheads="1"/>
          </p:cNvSpPr>
          <p:nvPr/>
        </p:nvSpPr>
        <p:spPr bwMode="auto">
          <a:xfrm>
            <a:off x="1676797" y="660400"/>
            <a:ext cx="141577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dirty="0">
                <a:solidFill>
                  <a:srgbClr val="C00000"/>
                </a:solidFill>
                <a:ea typeface="黑体" pitchFamily="2" charset="-122"/>
              </a:rPr>
              <a:t>电路交换</a:t>
            </a:r>
          </a:p>
        </p:txBody>
      </p:sp>
      <p:sp>
        <p:nvSpPr>
          <p:cNvPr id="154713" name="Text Box 89"/>
          <p:cNvSpPr txBox="1">
            <a:spLocks noChangeArrowheads="1"/>
          </p:cNvSpPr>
          <p:nvPr/>
        </p:nvSpPr>
        <p:spPr bwMode="auto">
          <a:xfrm>
            <a:off x="7646194" y="660400"/>
            <a:ext cx="141577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a:solidFill>
                  <a:srgbClr val="C00000"/>
                </a:solidFill>
                <a:ea typeface="黑体" pitchFamily="2" charset="-122"/>
              </a:rPr>
              <a:t>分组交换</a:t>
            </a:r>
          </a:p>
        </p:txBody>
      </p:sp>
      <p:sp>
        <p:nvSpPr>
          <p:cNvPr id="154714" name="Line 90"/>
          <p:cNvSpPr>
            <a:spLocks noChangeShapeType="1"/>
          </p:cNvSpPr>
          <p:nvPr/>
        </p:nvSpPr>
        <p:spPr bwMode="auto">
          <a:xfrm>
            <a:off x="3804179" y="1571625"/>
            <a:ext cx="0" cy="2743200"/>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15" name="Text Box 91"/>
          <p:cNvSpPr txBox="1">
            <a:spLocks noChangeArrowheads="1"/>
          </p:cNvSpPr>
          <p:nvPr/>
        </p:nvSpPr>
        <p:spPr bwMode="auto">
          <a:xfrm>
            <a:off x="3694112" y="4330701"/>
            <a:ext cx="24878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a:solidFill>
                  <a:srgbClr val="333399"/>
                </a:solidFill>
                <a:ea typeface="黑体" pitchFamily="2" charset="-122"/>
              </a:rPr>
              <a:t>t</a:t>
            </a:r>
          </a:p>
        </p:txBody>
      </p:sp>
      <p:grpSp>
        <p:nvGrpSpPr>
          <p:cNvPr id="154746" name="Group 122"/>
          <p:cNvGrpSpPr>
            <a:grpSpLocks/>
          </p:cNvGrpSpPr>
          <p:nvPr/>
        </p:nvGrpSpPr>
        <p:grpSpPr bwMode="auto">
          <a:xfrm>
            <a:off x="194337" y="1235075"/>
            <a:ext cx="1202134" cy="1230313"/>
            <a:chOff x="113" y="1473"/>
            <a:chExt cx="699" cy="775"/>
          </a:xfrm>
        </p:grpSpPr>
        <p:sp>
          <p:nvSpPr>
            <p:cNvPr id="154716" name="Line 92"/>
            <p:cNvSpPr>
              <a:spLocks noChangeShapeType="1"/>
            </p:cNvSpPr>
            <p:nvPr/>
          </p:nvSpPr>
          <p:spPr bwMode="auto">
            <a:xfrm>
              <a:off x="630" y="1474"/>
              <a:ext cx="182" cy="0"/>
            </a:xfrm>
            <a:prstGeom prst="line">
              <a:avLst/>
            </a:prstGeom>
            <a:noFill/>
            <a:ln w="952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54718" name="Line 94"/>
            <p:cNvSpPr>
              <a:spLocks noChangeShapeType="1"/>
            </p:cNvSpPr>
            <p:nvPr/>
          </p:nvSpPr>
          <p:spPr bwMode="auto">
            <a:xfrm>
              <a:off x="622" y="2248"/>
              <a:ext cx="181" cy="0"/>
            </a:xfrm>
            <a:prstGeom prst="line">
              <a:avLst/>
            </a:prstGeom>
            <a:noFill/>
            <a:ln w="952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54719" name="Text Box 95"/>
            <p:cNvSpPr txBox="1">
              <a:spLocks noChangeArrowheads="1"/>
            </p:cNvSpPr>
            <p:nvPr/>
          </p:nvSpPr>
          <p:spPr bwMode="auto">
            <a:xfrm>
              <a:off x="113" y="1733"/>
              <a:ext cx="644" cy="2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b="1" dirty="0">
                  <a:solidFill>
                    <a:srgbClr val="333399"/>
                  </a:solidFill>
                  <a:ea typeface="黑体" pitchFamily="2" charset="-122"/>
                </a:rPr>
                <a:t>连接建立</a:t>
              </a:r>
            </a:p>
          </p:txBody>
        </p:sp>
        <p:sp>
          <p:nvSpPr>
            <p:cNvPr id="154721" name="Line 97"/>
            <p:cNvSpPr>
              <a:spLocks noChangeShapeType="1"/>
            </p:cNvSpPr>
            <p:nvPr/>
          </p:nvSpPr>
          <p:spPr bwMode="auto">
            <a:xfrm>
              <a:off x="720" y="1473"/>
              <a:ext cx="0" cy="759"/>
            </a:xfrm>
            <a:prstGeom prst="line">
              <a:avLst/>
            </a:prstGeom>
            <a:noFill/>
            <a:ln w="9525">
              <a:solidFill>
                <a:srgbClr val="333399"/>
              </a:solidFill>
              <a:round/>
              <a:headEnd type="triangle" w="sm" len="lg"/>
              <a:tailEnd type="triangl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grpSp>
      <p:grpSp>
        <p:nvGrpSpPr>
          <p:cNvPr id="154747" name="Group 123"/>
          <p:cNvGrpSpPr>
            <a:grpSpLocks/>
          </p:cNvGrpSpPr>
          <p:nvPr/>
        </p:nvGrpSpPr>
        <p:grpSpPr bwMode="auto">
          <a:xfrm>
            <a:off x="194337" y="2462214"/>
            <a:ext cx="1202134" cy="1011237"/>
            <a:chOff x="113" y="2246"/>
            <a:chExt cx="699" cy="637"/>
          </a:xfrm>
        </p:grpSpPr>
        <p:sp>
          <p:nvSpPr>
            <p:cNvPr id="154717" name="Line 93"/>
            <p:cNvSpPr>
              <a:spLocks noChangeShapeType="1"/>
            </p:cNvSpPr>
            <p:nvPr/>
          </p:nvSpPr>
          <p:spPr bwMode="auto">
            <a:xfrm>
              <a:off x="630" y="2881"/>
              <a:ext cx="182" cy="0"/>
            </a:xfrm>
            <a:prstGeom prst="line">
              <a:avLst/>
            </a:prstGeom>
            <a:noFill/>
            <a:ln w="952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54720" name="Text Box 96"/>
            <p:cNvSpPr txBox="1">
              <a:spLocks noChangeArrowheads="1"/>
            </p:cNvSpPr>
            <p:nvPr/>
          </p:nvSpPr>
          <p:spPr bwMode="auto">
            <a:xfrm>
              <a:off x="113" y="2405"/>
              <a:ext cx="644" cy="2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b="1">
                  <a:solidFill>
                    <a:srgbClr val="333399"/>
                  </a:solidFill>
                  <a:ea typeface="黑体" pitchFamily="2" charset="-122"/>
                </a:rPr>
                <a:t>数据传送</a:t>
              </a:r>
            </a:p>
          </p:txBody>
        </p:sp>
        <p:sp>
          <p:nvSpPr>
            <p:cNvPr id="154722" name="Line 98"/>
            <p:cNvSpPr>
              <a:spLocks noChangeShapeType="1"/>
            </p:cNvSpPr>
            <p:nvPr/>
          </p:nvSpPr>
          <p:spPr bwMode="auto">
            <a:xfrm>
              <a:off x="721" y="2246"/>
              <a:ext cx="0" cy="637"/>
            </a:xfrm>
            <a:prstGeom prst="line">
              <a:avLst/>
            </a:prstGeom>
            <a:noFill/>
            <a:ln w="9525">
              <a:solidFill>
                <a:srgbClr val="333399"/>
              </a:solidFill>
              <a:round/>
              <a:headEnd type="triangle" w="sm" len="lg"/>
              <a:tailEnd type="triangl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grpSp>
      <p:sp>
        <p:nvSpPr>
          <p:cNvPr id="154723" name="Freeform 99"/>
          <p:cNvSpPr>
            <a:spLocks/>
          </p:cNvSpPr>
          <p:nvPr/>
        </p:nvSpPr>
        <p:spPr bwMode="auto">
          <a:xfrm>
            <a:off x="1415389" y="1103313"/>
            <a:ext cx="5159" cy="3821112"/>
          </a:xfrm>
          <a:custGeom>
            <a:avLst/>
            <a:gdLst>
              <a:gd name="T0" fmla="*/ 3 w 3"/>
              <a:gd name="T1" fmla="*/ 0 h 2742"/>
              <a:gd name="T2" fmla="*/ 0 w 3"/>
              <a:gd name="T3" fmla="*/ 2742 h 2742"/>
            </a:gdLst>
            <a:ahLst/>
            <a:cxnLst>
              <a:cxn ang="0">
                <a:pos x="T0" y="T1"/>
              </a:cxn>
              <a:cxn ang="0">
                <a:pos x="T2" y="T3"/>
              </a:cxn>
            </a:cxnLst>
            <a:rect l="0" t="0" r="r" b="b"/>
            <a:pathLst>
              <a:path w="3" h="2742">
                <a:moveTo>
                  <a:pt x="3" y="0"/>
                </a:moveTo>
                <a:lnTo>
                  <a:pt x="0" y="2742"/>
                </a:lnTo>
              </a:path>
            </a:pathLst>
          </a:custGeom>
          <a:noFill/>
          <a:ln w="1270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24" name="Freeform 100"/>
          <p:cNvSpPr>
            <a:spLocks/>
          </p:cNvSpPr>
          <p:nvPr/>
        </p:nvSpPr>
        <p:spPr bwMode="auto">
          <a:xfrm>
            <a:off x="6215328" y="1081089"/>
            <a:ext cx="5160" cy="3813175"/>
          </a:xfrm>
          <a:custGeom>
            <a:avLst/>
            <a:gdLst>
              <a:gd name="T0" fmla="*/ 3 w 3"/>
              <a:gd name="T1" fmla="*/ 0 h 2736"/>
              <a:gd name="T2" fmla="*/ 0 w 3"/>
              <a:gd name="T3" fmla="*/ 2736 h 2736"/>
            </a:gdLst>
            <a:ahLst/>
            <a:cxnLst>
              <a:cxn ang="0">
                <a:pos x="T0" y="T1"/>
              </a:cxn>
              <a:cxn ang="0">
                <a:pos x="T2" y="T3"/>
              </a:cxn>
            </a:cxnLst>
            <a:rect l="0" t="0" r="r" b="b"/>
            <a:pathLst>
              <a:path w="3" h="2736">
                <a:moveTo>
                  <a:pt x="3" y="0"/>
                </a:moveTo>
                <a:lnTo>
                  <a:pt x="0" y="2736"/>
                </a:lnTo>
              </a:path>
            </a:pathLst>
          </a:custGeom>
          <a:noFill/>
          <a:ln w="1270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25" name="Line 101"/>
          <p:cNvSpPr>
            <a:spLocks noChangeShapeType="1"/>
          </p:cNvSpPr>
          <p:nvPr/>
        </p:nvSpPr>
        <p:spPr bwMode="auto">
          <a:xfrm>
            <a:off x="9250760" y="1130301"/>
            <a:ext cx="0" cy="3813175"/>
          </a:xfrm>
          <a:prstGeom prst="line">
            <a:avLst/>
          </a:prstGeom>
          <a:noFill/>
          <a:ln w="12700">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26" name="Line 102"/>
          <p:cNvSpPr>
            <a:spLocks noChangeShapeType="1"/>
          </p:cNvSpPr>
          <p:nvPr/>
        </p:nvSpPr>
        <p:spPr bwMode="auto">
          <a:xfrm>
            <a:off x="8624756" y="1116014"/>
            <a:ext cx="0" cy="3813175"/>
          </a:xfrm>
          <a:prstGeom prst="line">
            <a:avLst/>
          </a:prstGeom>
          <a:noFill/>
          <a:ln w="12700">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27" name="Line 103"/>
          <p:cNvSpPr>
            <a:spLocks noChangeShapeType="1"/>
          </p:cNvSpPr>
          <p:nvPr/>
        </p:nvSpPr>
        <p:spPr bwMode="auto">
          <a:xfrm>
            <a:off x="8009070" y="1103314"/>
            <a:ext cx="0" cy="3813175"/>
          </a:xfrm>
          <a:prstGeom prst="line">
            <a:avLst/>
          </a:prstGeom>
          <a:noFill/>
          <a:ln w="12700">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28" name="Line 104"/>
          <p:cNvSpPr>
            <a:spLocks noChangeShapeType="1"/>
          </p:cNvSpPr>
          <p:nvPr/>
        </p:nvSpPr>
        <p:spPr bwMode="auto">
          <a:xfrm>
            <a:off x="4328716" y="1081089"/>
            <a:ext cx="0" cy="3813175"/>
          </a:xfrm>
          <a:prstGeom prst="line">
            <a:avLst/>
          </a:prstGeom>
          <a:noFill/>
          <a:ln w="12700">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29" name="Line 105"/>
          <p:cNvSpPr>
            <a:spLocks noChangeShapeType="1"/>
          </p:cNvSpPr>
          <p:nvPr/>
        </p:nvSpPr>
        <p:spPr bwMode="auto">
          <a:xfrm>
            <a:off x="4946121" y="1081089"/>
            <a:ext cx="0" cy="3813175"/>
          </a:xfrm>
          <a:prstGeom prst="line">
            <a:avLst/>
          </a:prstGeom>
          <a:noFill/>
          <a:ln w="12700">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30" name="Line 106"/>
          <p:cNvSpPr>
            <a:spLocks noChangeShapeType="1"/>
          </p:cNvSpPr>
          <p:nvPr/>
        </p:nvSpPr>
        <p:spPr bwMode="auto">
          <a:xfrm>
            <a:off x="5589323" y="1081089"/>
            <a:ext cx="0" cy="3813175"/>
          </a:xfrm>
          <a:prstGeom prst="line">
            <a:avLst/>
          </a:prstGeom>
          <a:noFill/>
          <a:ln w="12700">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nvGrpSpPr>
          <p:cNvPr id="154749" name="Group 125"/>
          <p:cNvGrpSpPr>
            <a:grpSpLocks/>
          </p:cNvGrpSpPr>
          <p:nvPr/>
        </p:nvGrpSpPr>
        <p:grpSpPr bwMode="auto">
          <a:xfrm>
            <a:off x="1405071" y="2449514"/>
            <a:ext cx="1914128" cy="1279525"/>
            <a:chOff x="817" y="2238"/>
            <a:chExt cx="1113" cy="806"/>
          </a:xfrm>
        </p:grpSpPr>
        <p:sp>
          <p:nvSpPr>
            <p:cNvPr id="154707" name="Line 83"/>
            <p:cNvSpPr>
              <a:spLocks noChangeShapeType="1"/>
            </p:cNvSpPr>
            <p:nvPr/>
          </p:nvSpPr>
          <p:spPr bwMode="auto">
            <a:xfrm>
              <a:off x="841" y="2268"/>
              <a:ext cx="1089" cy="168"/>
            </a:xfrm>
            <a:prstGeom prst="line">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19050">
                  <a:solidFill>
                    <a:schemeClr val="bg2"/>
                  </a:solidFill>
                  <a:round/>
                  <a:headEnd/>
                  <a:tailEnd type="none" w="sm"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08" name="AutoShape 84"/>
            <p:cNvSpPr>
              <a:spLocks noChangeArrowheads="1"/>
            </p:cNvSpPr>
            <p:nvPr/>
          </p:nvSpPr>
          <p:spPr bwMode="auto">
            <a:xfrm rot="5400000">
              <a:off x="976" y="2091"/>
              <a:ext cx="793" cy="1092"/>
            </a:xfrm>
            <a:prstGeom prst="parallelogram">
              <a:avLst>
                <a:gd name="adj" fmla="val 21176"/>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09" name="Text Box 85"/>
            <p:cNvSpPr txBox="1">
              <a:spLocks noChangeArrowheads="1"/>
            </p:cNvSpPr>
            <p:nvPr/>
          </p:nvSpPr>
          <p:spPr bwMode="auto">
            <a:xfrm>
              <a:off x="1113" y="2429"/>
              <a:ext cx="376" cy="2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b="1" dirty="0">
                  <a:solidFill>
                    <a:srgbClr val="333399"/>
                  </a:solidFill>
                  <a:ea typeface="黑体" pitchFamily="2" charset="-122"/>
                </a:rPr>
                <a:t>报文</a:t>
              </a:r>
            </a:p>
          </p:txBody>
        </p:sp>
        <p:sp>
          <p:nvSpPr>
            <p:cNvPr id="154710" name="AutoShape 86"/>
            <p:cNvSpPr>
              <a:spLocks noChangeArrowheads="1"/>
            </p:cNvSpPr>
            <p:nvPr/>
          </p:nvSpPr>
          <p:spPr bwMode="auto">
            <a:xfrm rot="746037">
              <a:off x="1174" y="2745"/>
              <a:ext cx="408" cy="127"/>
            </a:xfrm>
            <a:prstGeom prst="rightArrow">
              <a:avLst>
                <a:gd name="adj1" fmla="val 50000"/>
                <a:gd name="adj2" fmla="val 80315"/>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32" name="Line 108"/>
            <p:cNvSpPr>
              <a:spLocks noChangeShapeType="1"/>
            </p:cNvSpPr>
            <p:nvPr/>
          </p:nvSpPr>
          <p:spPr bwMode="auto">
            <a:xfrm>
              <a:off x="823" y="2238"/>
              <a:ext cx="1094" cy="174"/>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33" name="Line 109"/>
            <p:cNvSpPr>
              <a:spLocks noChangeShapeType="1"/>
            </p:cNvSpPr>
            <p:nvPr/>
          </p:nvSpPr>
          <p:spPr bwMode="auto">
            <a:xfrm>
              <a:off x="817" y="2865"/>
              <a:ext cx="1100" cy="179"/>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55" name="Group 131"/>
          <p:cNvGrpSpPr>
            <a:grpSpLocks/>
          </p:cNvGrpSpPr>
          <p:nvPr/>
        </p:nvGrpSpPr>
        <p:grpSpPr bwMode="auto">
          <a:xfrm>
            <a:off x="7371028" y="1368422"/>
            <a:ext cx="631164" cy="387349"/>
            <a:chOff x="4286" y="1557"/>
            <a:chExt cx="367" cy="244"/>
          </a:xfrm>
        </p:grpSpPr>
        <p:sp>
          <p:nvSpPr>
            <p:cNvPr id="154668" name="AutoShape 44"/>
            <p:cNvSpPr>
              <a:spLocks noChangeArrowheads="1"/>
            </p:cNvSpPr>
            <p:nvPr/>
          </p:nvSpPr>
          <p:spPr bwMode="auto">
            <a:xfrm rot="5400000">
              <a:off x="4367" y="1516"/>
              <a:ext cx="211" cy="359"/>
            </a:xfrm>
            <a:prstGeom prst="parallelogram">
              <a:avLst>
                <a:gd name="adj" fmla="val 29162"/>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69" name="Text Box 45"/>
            <p:cNvSpPr txBox="1">
              <a:spLocks noChangeArrowheads="1"/>
            </p:cNvSpPr>
            <p:nvPr/>
          </p:nvSpPr>
          <p:spPr bwMode="auto">
            <a:xfrm rot="626605">
              <a:off x="4304" y="1557"/>
              <a:ext cx="246" cy="233"/>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9525">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a:solidFill>
                    <a:srgbClr val="333399"/>
                  </a:solidFill>
                  <a:ea typeface="黑体" pitchFamily="2" charset="-122"/>
                </a:rPr>
                <a:t>P</a:t>
              </a:r>
              <a:r>
                <a:rPr kumimoji="1" lang="en-US" altLang="zh-CN" baseline="-25000">
                  <a:solidFill>
                    <a:srgbClr val="333399"/>
                  </a:solidFill>
                  <a:ea typeface="黑体" pitchFamily="2" charset="-122"/>
                </a:rPr>
                <a:t>2</a:t>
              </a:r>
              <a:endParaRPr kumimoji="1" lang="en-US" altLang="zh-CN">
                <a:solidFill>
                  <a:srgbClr val="333399"/>
                </a:solidFill>
                <a:ea typeface="黑体" pitchFamily="2" charset="-122"/>
              </a:endParaRPr>
            </a:p>
          </p:txBody>
        </p:sp>
        <p:sp>
          <p:nvSpPr>
            <p:cNvPr id="154671" name="Line 47"/>
            <p:cNvSpPr>
              <a:spLocks noChangeShapeType="1"/>
            </p:cNvSpPr>
            <p:nvPr/>
          </p:nvSpPr>
          <p:spPr bwMode="auto">
            <a:xfrm>
              <a:off x="4286" y="1738"/>
              <a:ext cx="363"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72" name="AutoShape 48"/>
            <p:cNvSpPr>
              <a:spLocks noChangeArrowheads="1"/>
            </p:cNvSpPr>
            <p:nvPr/>
          </p:nvSpPr>
          <p:spPr bwMode="auto">
            <a:xfrm rot="746037">
              <a:off x="4481" y="1652"/>
              <a:ext cx="132" cy="126"/>
            </a:xfrm>
            <a:prstGeom prst="rightArrow">
              <a:avLst>
                <a:gd name="adj1" fmla="val 50000"/>
                <a:gd name="adj2" fmla="val 26190"/>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670" name="Line 46"/>
            <p:cNvSpPr>
              <a:spLocks noChangeShapeType="1"/>
            </p:cNvSpPr>
            <p:nvPr/>
          </p:nvSpPr>
          <p:spPr bwMode="auto">
            <a:xfrm>
              <a:off x="4290" y="1587"/>
              <a:ext cx="363" cy="63"/>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54" name="Group 130"/>
          <p:cNvGrpSpPr>
            <a:grpSpLocks/>
          </p:cNvGrpSpPr>
          <p:nvPr/>
        </p:nvGrpSpPr>
        <p:grpSpPr bwMode="auto">
          <a:xfrm>
            <a:off x="7379627" y="1074740"/>
            <a:ext cx="629444" cy="396876"/>
            <a:chOff x="4291" y="1372"/>
            <a:chExt cx="366" cy="250"/>
          </a:xfrm>
        </p:grpSpPr>
        <p:sp>
          <p:nvSpPr>
            <p:cNvPr id="154734" name="AutoShape 110"/>
            <p:cNvSpPr>
              <a:spLocks noChangeArrowheads="1"/>
            </p:cNvSpPr>
            <p:nvPr/>
          </p:nvSpPr>
          <p:spPr bwMode="auto">
            <a:xfrm rot="5400000">
              <a:off x="4371" y="1337"/>
              <a:ext cx="211" cy="359"/>
            </a:xfrm>
            <a:prstGeom prst="parallelogram">
              <a:avLst>
                <a:gd name="adj" fmla="val 29162"/>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35" name="Text Box 111"/>
            <p:cNvSpPr txBox="1">
              <a:spLocks noChangeArrowheads="1"/>
            </p:cNvSpPr>
            <p:nvPr/>
          </p:nvSpPr>
          <p:spPr bwMode="auto">
            <a:xfrm rot="626605">
              <a:off x="4303" y="1372"/>
              <a:ext cx="246" cy="233"/>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9525">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dirty="0">
                  <a:solidFill>
                    <a:srgbClr val="333399"/>
                  </a:solidFill>
                  <a:ea typeface="黑体" pitchFamily="2" charset="-122"/>
                </a:rPr>
                <a:t>P</a:t>
              </a:r>
              <a:r>
                <a:rPr kumimoji="1" lang="en-US" altLang="zh-CN" baseline="-25000" dirty="0">
                  <a:solidFill>
                    <a:srgbClr val="333399"/>
                  </a:solidFill>
                  <a:ea typeface="黑体" pitchFamily="2" charset="-122"/>
                </a:rPr>
                <a:t>1</a:t>
              </a:r>
              <a:endParaRPr kumimoji="1" lang="en-US" altLang="zh-CN" dirty="0">
                <a:solidFill>
                  <a:srgbClr val="333399"/>
                </a:solidFill>
                <a:ea typeface="黑体" pitchFamily="2" charset="-122"/>
              </a:endParaRPr>
            </a:p>
          </p:txBody>
        </p:sp>
        <p:sp>
          <p:nvSpPr>
            <p:cNvPr id="154736" name="Line 112"/>
            <p:cNvSpPr>
              <a:spLocks noChangeShapeType="1"/>
            </p:cNvSpPr>
            <p:nvPr/>
          </p:nvSpPr>
          <p:spPr bwMode="auto">
            <a:xfrm>
              <a:off x="4295" y="1407"/>
              <a:ext cx="362" cy="64"/>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37" name="Line 113"/>
            <p:cNvSpPr>
              <a:spLocks noChangeShapeType="1"/>
            </p:cNvSpPr>
            <p:nvPr/>
          </p:nvSpPr>
          <p:spPr bwMode="auto">
            <a:xfrm>
              <a:off x="4291" y="1558"/>
              <a:ext cx="363" cy="64"/>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38" name="AutoShape 114"/>
            <p:cNvSpPr>
              <a:spLocks noChangeArrowheads="1"/>
            </p:cNvSpPr>
            <p:nvPr/>
          </p:nvSpPr>
          <p:spPr bwMode="auto">
            <a:xfrm rot="746037">
              <a:off x="4485" y="1472"/>
              <a:ext cx="133" cy="127"/>
            </a:xfrm>
            <a:prstGeom prst="rightArrow">
              <a:avLst>
                <a:gd name="adj1" fmla="val 50000"/>
                <a:gd name="adj2" fmla="val 26181"/>
              </a:avLst>
            </a:prstGeom>
            <a:solidFill>
              <a:schemeClr val="bg1"/>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sp>
        <p:nvSpPr>
          <p:cNvPr id="154739" name="Line 115"/>
          <p:cNvSpPr>
            <a:spLocks noChangeShapeType="1"/>
          </p:cNvSpPr>
          <p:nvPr/>
        </p:nvSpPr>
        <p:spPr bwMode="auto">
          <a:xfrm>
            <a:off x="7376187" y="1090614"/>
            <a:ext cx="0" cy="3813175"/>
          </a:xfrm>
          <a:prstGeom prst="line">
            <a:avLst/>
          </a:prstGeom>
          <a:noFill/>
          <a:ln w="12700">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40" name="Line 116"/>
          <p:cNvSpPr>
            <a:spLocks noChangeShapeType="1"/>
          </p:cNvSpPr>
          <p:nvPr/>
        </p:nvSpPr>
        <p:spPr bwMode="auto">
          <a:xfrm>
            <a:off x="1415389" y="3556000"/>
            <a:ext cx="624284" cy="95250"/>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41" name="Line 117"/>
          <p:cNvSpPr>
            <a:spLocks noChangeShapeType="1"/>
          </p:cNvSpPr>
          <p:nvPr/>
        </p:nvSpPr>
        <p:spPr bwMode="auto">
          <a:xfrm>
            <a:off x="2049992" y="3736975"/>
            <a:ext cx="613966" cy="95250"/>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42" name="Line 118"/>
          <p:cNvSpPr>
            <a:spLocks noChangeShapeType="1"/>
          </p:cNvSpPr>
          <p:nvPr/>
        </p:nvSpPr>
        <p:spPr bwMode="auto">
          <a:xfrm>
            <a:off x="2663958" y="3927476"/>
            <a:ext cx="622565" cy="85725"/>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nvGrpSpPr>
          <p:cNvPr id="154748" name="Group 124"/>
          <p:cNvGrpSpPr>
            <a:grpSpLocks/>
          </p:cNvGrpSpPr>
          <p:nvPr/>
        </p:nvGrpSpPr>
        <p:grpSpPr bwMode="auto">
          <a:xfrm>
            <a:off x="194337" y="3451225"/>
            <a:ext cx="1176338" cy="592138"/>
            <a:chOff x="113" y="2869"/>
            <a:chExt cx="684" cy="373"/>
          </a:xfrm>
        </p:grpSpPr>
        <p:sp>
          <p:nvSpPr>
            <p:cNvPr id="154743" name="Line 119"/>
            <p:cNvSpPr>
              <a:spLocks noChangeShapeType="1"/>
            </p:cNvSpPr>
            <p:nvPr/>
          </p:nvSpPr>
          <p:spPr bwMode="auto">
            <a:xfrm>
              <a:off x="615" y="3241"/>
              <a:ext cx="182" cy="0"/>
            </a:xfrm>
            <a:prstGeom prst="line">
              <a:avLst/>
            </a:prstGeom>
            <a:noFill/>
            <a:ln w="952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54744" name="Line 120"/>
            <p:cNvSpPr>
              <a:spLocks noChangeShapeType="1"/>
            </p:cNvSpPr>
            <p:nvPr/>
          </p:nvSpPr>
          <p:spPr bwMode="auto">
            <a:xfrm>
              <a:off x="721" y="2869"/>
              <a:ext cx="0" cy="373"/>
            </a:xfrm>
            <a:prstGeom prst="line">
              <a:avLst/>
            </a:prstGeom>
            <a:noFill/>
            <a:ln w="9525">
              <a:solidFill>
                <a:srgbClr val="333399"/>
              </a:solidFill>
              <a:round/>
              <a:headEnd type="triangle" w="sm" len="lg"/>
              <a:tailEnd type="triangl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54745" name="Text Box 121"/>
            <p:cNvSpPr txBox="1">
              <a:spLocks noChangeArrowheads="1"/>
            </p:cNvSpPr>
            <p:nvPr/>
          </p:nvSpPr>
          <p:spPr bwMode="auto">
            <a:xfrm>
              <a:off x="113" y="2933"/>
              <a:ext cx="644" cy="2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b="1">
                  <a:solidFill>
                    <a:srgbClr val="333399"/>
                  </a:solidFill>
                  <a:ea typeface="黑体" pitchFamily="2" charset="-122"/>
                </a:rPr>
                <a:t>连接释放</a:t>
              </a:r>
            </a:p>
          </p:txBody>
        </p:sp>
      </p:grpSp>
      <p:sp>
        <p:nvSpPr>
          <p:cNvPr id="154731" name="Freeform 107"/>
          <p:cNvSpPr>
            <a:spLocks/>
          </p:cNvSpPr>
          <p:nvPr/>
        </p:nvSpPr>
        <p:spPr bwMode="auto">
          <a:xfrm>
            <a:off x="3293402" y="1125539"/>
            <a:ext cx="5159" cy="3813175"/>
          </a:xfrm>
          <a:custGeom>
            <a:avLst/>
            <a:gdLst>
              <a:gd name="T0" fmla="*/ 3 w 3"/>
              <a:gd name="T1" fmla="*/ 0 h 2736"/>
              <a:gd name="T2" fmla="*/ 0 w 3"/>
              <a:gd name="T3" fmla="*/ 2736 h 2736"/>
            </a:gdLst>
            <a:ahLst/>
            <a:cxnLst>
              <a:cxn ang="0">
                <a:pos x="T0" y="T1"/>
              </a:cxn>
              <a:cxn ang="0">
                <a:pos x="T2" y="T3"/>
              </a:cxn>
            </a:cxnLst>
            <a:rect l="0" t="0" r="r" b="b"/>
            <a:pathLst>
              <a:path w="3" h="2736">
                <a:moveTo>
                  <a:pt x="3" y="0"/>
                </a:moveTo>
                <a:lnTo>
                  <a:pt x="0" y="2736"/>
                </a:lnTo>
              </a:path>
            </a:pathLst>
          </a:custGeom>
          <a:noFill/>
          <a:ln w="1270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67" name="AutoShape 143"/>
          <p:cNvSpPr>
            <a:spLocks noChangeArrowheads="1"/>
          </p:cNvSpPr>
          <p:nvPr/>
        </p:nvSpPr>
        <p:spPr bwMode="auto">
          <a:xfrm>
            <a:off x="416496" y="5365750"/>
            <a:ext cx="9220919" cy="1447800"/>
          </a:xfrm>
          <a:prstGeom prst="roundRect">
            <a:avLst>
              <a:gd name="adj" fmla="val 16667"/>
            </a:avLst>
          </a:prstGeom>
          <a:noFill/>
          <a:ln w="9525">
            <a:solidFill>
              <a:schemeClr val="tx1"/>
            </a:solidFill>
            <a:round/>
            <a:headEnd type="none" w="sm" len="lg"/>
            <a:tailEnd type="none" w="sm" len="lg"/>
          </a:ln>
          <a:effectLst/>
          <a:extLst>
            <a:ext uri="{909E8E84-426E-40DD-AFC4-6F175D3DCCD1}">
              <a14:hiddenFill xmlns:a14="http://schemas.microsoft.com/office/drawing/2010/main" xmlns="">
                <a:solidFill>
                  <a:srgbClr val="DDDDDD"/>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68" name="Line 144"/>
          <p:cNvSpPr>
            <a:spLocks noChangeShapeType="1"/>
          </p:cNvSpPr>
          <p:nvPr/>
        </p:nvSpPr>
        <p:spPr bwMode="auto">
          <a:xfrm>
            <a:off x="7326015" y="6203950"/>
            <a:ext cx="1816100" cy="0"/>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154769" name="Line 145"/>
          <p:cNvSpPr>
            <a:spLocks noChangeShapeType="1"/>
          </p:cNvSpPr>
          <p:nvPr/>
        </p:nvSpPr>
        <p:spPr bwMode="auto">
          <a:xfrm>
            <a:off x="4271665" y="6203950"/>
            <a:ext cx="1816100" cy="0"/>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sp>
        <p:nvSpPr>
          <p:cNvPr id="154770" name="Line 146"/>
          <p:cNvSpPr>
            <a:spLocks noChangeShapeType="1"/>
          </p:cNvSpPr>
          <p:nvPr/>
        </p:nvSpPr>
        <p:spPr bwMode="auto">
          <a:xfrm>
            <a:off x="1382415" y="6203950"/>
            <a:ext cx="1816100" cy="0"/>
          </a:xfrm>
          <a:prstGeom prst="line">
            <a:avLst/>
          </a:prstGeom>
          <a:noFill/>
          <a:ln w="9525">
            <a:solidFill>
              <a:schemeClr val="tx1"/>
            </a:solidFill>
            <a:round/>
            <a:headEnd type="none" w="sm" len="lg"/>
            <a:tailEnd type="non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a:p>
        </p:txBody>
      </p:sp>
      <p:grpSp>
        <p:nvGrpSpPr>
          <p:cNvPr id="154771" name="Group 147"/>
          <p:cNvGrpSpPr>
            <a:grpSpLocks/>
          </p:cNvGrpSpPr>
          <p:nvPr/>
        </p:nvGrpSpPr>
        <p:grpSpPr bwMode="auto">
          <a:xfrm>
            <a:off x="1299865" y="6051550"/>
            <a:ext cx="2063750" cy="228600"/>
            <a:chOff x="768" y="2544"/>
            <a:chExt cx="1200" cy="144"/>
          </a:xfrm>
        </p:grpSpPr>
        <p:sp>
          <p:nvSpPr>
            <p:cNvPr id="154772" name="AutoShape 148"/>
            <p:cNvSpPr>
              <a:spLocks noChangeArrowheads="1"/>
            </p:cNvSpPr>
            <p:nvPr/>
          </p:nvSpPr>
          <p:spPr bwMode="auto">
            <a:xfrm>
              <a:off x="768" y="2544"/>
              <a:ext cx="144" cy="144"/>
            </a:xfrm>
            <a:prstGeom prst="cube">
              <a:avLst>
                <a:gd name="adj" fmla="val 25000"/>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73" name="AutoShape 149"/>
            <p:cNvSpPr>
              <a:spLocks noChangeArrowheads="1"/>
            </p:cNvSpPr>
            <p:nvPr/>
          </p:nvSpPr>
          <p:spPr bwMode="auto">
            <a:xfrm>
              <a:off x="1120" y="2544"/>
              <a:ext cx="144" cy="144"/>
            </a:xfrm>
            <a:prstGeom prst="cube">
              <a:avLst>
                <a:gd name="adj" fmla="val 25000"/>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74" name="AutoShape 150"/>
            <p:cNvSpPr>
              <a:spLocks noChangeArrowheads="1"/>
            </p:cNvSpPr>
            <p:nvPr/>
          </p:nvSpPr>
          <p:spPr bwMode="auto">
            <a:xfrm>
              <a:off x="1472" y="2544"/>
              <a:ext cx="144" cy="144"/>
            </a:xfrm>
            <a:prstGeom prst="cube">
              <a:avLst>
                <a:gd name="adj" fmla="val 25000"/>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75" name="AutoShape 151"/>
            <p:cNvSpPr>
              <a:spLocks noChangeArrowheads="1"/>
            </p:cNvSpPr>
            <p:nvPr/>
          </p:nvSpPr>
          <p:spPr bwMode="auto">
            <a:xfrm>
              <a:off x="1824" y="2544"/>
              <a:ext cx="144" cy="144"/>
            </a:xfrm>
            <a:prstGeom prst="cube">
              <a:avLst>
                <a:gd name="adj" fmla="val 25000"/>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76" name="Group 152"/>
          <p:cNvGrpSpPr>
            <a:grpSpLocks/>
          </p:cNvGrpSpPr>
          <p:nvPr/>
        </p:nvGrpSpPr>
        <p:grpSpPr bwMode="auto">
          <a:xfrm>
            <a:off x="4189115" y="6051550"/>
            <a:ext cx="2063750" cy="228600"/>
            <a:chOff x="768" y="2544"/>
            <a:chExt cx="1200" cy="144"/>
          </a:xfrm>
        </p:grpSpPr>
        <p:sp>
          <p:nvSpPr>
            <p:cNvPr id="154777" name="AutoShape 153"/>
            <p:cNvSpPr>
              <a:spLocks noChangeArrowheads="1"/>
            </p:cNvSpPr>
            <p:nvPr/>
          </p:nvSpPr>
          <p:spPr bwMode="auto">
            <a:xfrm>
              <a:off x="768" y="2544"/>
              <a:ext cx="144" cy="144"/>
            </a:xfrm>
            <a:prstGeom prst="cube">
              <a:avLst>
                <a:gd name="adj" fmla="val 25000"/>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78" name="AutoShape 154"/>
            <p:cNvSpPr>
              <a:spLocks noChangeArrowheads="1"/>
            </p:cNvSpPr>
            <p:nvPr/>
          </p:nvSpPr>
          <p:spPr bwMode="auto">
            <a:xfrm>
              <a:off x="1120" y="2544"/>
              <a:ext cx="144" cy="144"/>
            </a:xfrm>
            <a:prstGeom prst="cube">
              <a:avLst>
                <a:gd name="adj" fmla="val 25000"/>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79" name="AutoShape 155"/>
            <p:cNvSpPr>
              <a:spLocks noChangeArrowheads="1"/>
            </p:cNvSpPr>
            <p:nvPr/>
          </p:nvSpPr>
          <p:spPr bwMode="auto">
            <a:xfrm>
              <a:off x="1472" y="2544"/>
              <a:ext cx="144" cy="144"/>
            </a:xfrm>
            <a:prstGeom prst="cube">
              <a:avLst>
                <a:gd name="adj" fmla="val 25000"/>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80" name="AutoShape 156"/>
            <p:cNvSpPr>
              <a:spLocks noChangeArrowheads="1"/>
            </p:cNvSpPr>
            <p:nvPr/>
          </p:nvSpPr>
          <p:spPr bwMode="auto">
            <a:xfrm>
              <a:off x="1824" y="2544"/>
              <a:ext cx="144" cy="144"/>
            </a:xfrm>
            <a:prstGeom prst="cube">
              <a:avLst>
                <a:gd name="adj" fmla="val 25000"/>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grpSp>
        <p:nvGrpSpPr>
          <p:cNvPr id="154781" name="Group 157"/>
          <p:cNvGrpSpPr>
            <a:grpSpLocks/>
          </p:cNvGrpSpPr>
          <p:nvPr/>
        </p:nvGrpSpPr>
        <p:grpSpPr bwMode="auto">
          <a:xfrm>
            <a:off x="7243465" y="6051550"/>
            <a:ext cx="2063750" cy="228600"/>
            <a:chOff x="768" y="2544"/>
            <a:chExt cx="1200" cy="144"/>
          </a:xfrm>
        </p:grpSpPr>
        <p:sp>
          <p:nvSpPr>
            <p:cNvPr id="154782" name="AutoShape 158"/>
            <p:cNvSpPr>
              <a:spLocks noChangeArrowheads="1"/>
            </p:cNvSpPr>
            <p:nvPr/>
          </p:nvSpPr>
          <p:spPr bwMode="auto">
            <a:xfrm>
              <a:off x="768" y="2544"/>
              <a:ext cx="144" cy="144"/>
            </a:xfrm>
            <a:prstGeom prst="cube">
              <a:avLst>
                <a:gd name="adj" fmla="val 25000"/>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83" name="AutoShape 159"/>
            <p:cNvSpPr>
              <a:spLocks noChangeArrowheads="1"/>
            </p:cNvSpPr>
            <p:nvPr/>
          </p:nvSpPr>
          <p:spPr bwMode="auto">
            <a:xfrm>
              <a:off x="1120" y="2544"/>
              <a:ext cx="144" cy="144"/>
            </a:xfrm>
            <a:prstGeom prst="cube">
              <a:avLst>
                <a:gd name="adj" fmla="val 25000"/>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84" name="AutoShape 160"/>
            <p:cNvSpPr>
              <a:spLocks noChangeArrowheads="1"/>
            </p:cNvSpPr>
            <p:nvPr/>
          </p:nvSpPr>
          <p:spPr bwMode="auto">
            <a:xfrm>
              <a:off x="1472" y="2544"/>
              <a:ext cx="144" cy="144"/>
            </a:xfrm>
            <a:prstGeom prst="cube">
              <a:avLst>
                <a:gd name="adj" fmla="val 25000"/>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85" name="AutoShape 161"/>
            <p:cNvSpPr>
              <a:spLocks noChangeArrowheads="1"/>
            </p:cNvSpPr>
            <p:nvPr/>
          </p:nvSpPr>
          <p:spPr bwMode="auto">
            <a:xfrm>
              <a:off x="1824" y="2544"/>
              <a:ext cx="144" cy="144"/>
            </a:xfrm>
            <a:prstGeom prst="cube">
              <a:avLst>
                <a:gd name="adj" fmla="val 25000"/>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sp>
        <p:nvSpPr>
          <p:cNvPr id="154786" name="AutoShape 162"/>
          <p:cNvSpPr>
            <a:spLocks noChangeArrowheads="1"/>
          </p:cNvSpPr>
          <p:nvPr/>
        </p:nvSpPr>
        <p:spPr bwMode="auto">
          <a:xfrm>
            <a:off x="4189115" y="5670550"/>
            <a:ext cx="742950" cy="304800"/>
          </a:xfrm>
          <a:prstGeom prst="curvedDownArrow">
            <a:avLst>
              <a:gd name="adj1" fmla="val 49271"/>
              <a:gd name="adj2" fmla="val 94271"/>
              <a:gd name="adj3" fmla="val 52602"/>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87" name="AutoShape 163"/>
          <p:cNvSpPr>
            <a:spLocks noChangeArrowheads="1"/>
          </p:cNvSpPr>
          <p:nvPr/>
        </p:nvSpPr>
        <p:spPr bwMode="auto">
          <a:xfrm>
            <a:off x="4890790" y="5670550"/>
            <a:ext cx="742950" cy="304800"/>
          </a:xfrm>
          <a:prstGeom prst="curvedDownArrow">
            <a:avLst>
              <a:gd name="adj1" fmla="val 49271"/>
              <a:gd name="adj2" fmla="val 94271"/>
              <a:gd name="adj3" fmla="val 52602"/>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88" name="AutoShape 164"/>
          <p:cNvSpPr>
            <a:spLocks noChangeArrowheads="1"/>
          </p:cNvSpPr>
          <p:nvPr/>
        </p:nvSpPr>
        <p:spPr bwMode="auto">
          <a:xfrm>
            <a:off x="5592465" y="5670550"/>
            <a:ext cx="742950" cy="304800"/>
          </a:xfrm>
          <a:prstGeom prst="curvedDownArrow">
            <a:avLst>
              <a:gd name="adj1" fmla="val 49271"/>
              <a:gd name="adj2" fmla="val 94271"/>
              <a:gd name="adj3" fmla="val 52602"/>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89" name="AutoShape 165"/>
          <p:cNvSpPr>
            <a:spLocks noChangeArrowheads="1"/>
          </p:cNvSpPr>
          <p:nvPr/>
        </p:nvSpPr>
        <p:spPr bwMode="auto">
          <a:xfrm>
            <a:off x="1382415" y="5746750"/>
            <a:ext cx="2063750" cy="304800"/>
          </a:xfrm>
          <a:prstGeom prst="rightArrow">
            <a:avLst>
              <a:gd name="adj1" fmla="val 58333"/>
              <a:gd name="adj2" fmla="val 109375"/>
            </a:avLst>
          </a:prstGeom>
          <a:solidFill>
            <a:srgbClr val="969696"/>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90" name="AutoShape 166"/>
          <p:cNvSpPr>
            <a:spLocks noChangeArrowheads="1"/>
          </p:cNvSpPr>
          <p:nvPr/>
        </p:nvSpPr>
        <p:spPr bwMode="auto">
          <a:xfrm>
            <a:off x="7243465" y="5670550"/>
            <a:ext cx="742950" cy="304800"/>
          </a:xfrm>
          <a:prstGeom prst="curvedDownArrow">
            <a:avLst>
              <a:gd name="adj1" fmla="val 13542"/>
              <a:gd name="adj2" fmla="val 66667"/>
              <a:gd name="adj3" fmla="val 36977"/>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91" name="AutoShape 167"/>
          <p:cNvSpPr>
            <a:spLocks noChangeArrowheads="1"/>
          </p:cNvSpPr>
          <p:nvPr/>
        </p:nvSpPr>
        <p:spPr bwMode="auto">
          <a:xfrm>
            <a:off x="7903865" y="5670550"/>
            <a:ext cx="742950" cy="304800"/>
          </a:xfrm>
          <a:prstGeom prst="curvedDownArrow">
            <a:avLst>
              <a:gd name="adj1" fmla="val 13542"/>
              <a:gd name="adj2" fmla="val 66667"/>
              <a:gd name="adj3" fmla="val 36977"/>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92" name="AutoShape 168"/>
          <p:cNvSpPr>
            <a:spLocks noChangeArrowheads="1"/>
          </p:cNvSpPr>
          <p:nvPr/>
        </p:nvSpPr>
        <p:spPr bwMode="auto">
          <a:xfrm>
            <a:off x="8564265" y="5670550"/>
            <a:ext cx="742950" cy="304800"/>
          </a:xfrm>
          <a:prstGeom prst="curvedDownArrow">
            <a:avLst>
              <a:gd name="adj1" fmla="val 13542"/>
              <a:gd name="adj2" fmla="val 66667"/>
              <a:gd name="adj3" fmla="val 36977"/>
            </a:avLst>
          </a:prstGeom>
          <a:solidFill>
            <a:srgbClr val="DDDDDD"/>
          </a:solidFill>
          <a:ln w="9525">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54793" name="Text Box 169"/>
          <p:cNvSpPr txBox="1">
            <a:spLocks noChangeArrowheads="1"/>
          </p:cNvSpPr>
          <p:nvPr/>
        </p:nvSpPr>
        <p:spPr bwMode="auto">
          <a:xfrm>
            <a:off x="562253" y="5613106"/>
            <a:ext cx="646331" cy="840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90000"/>
              </a:lnSpc>
            </a:pPr>
            <a:r>
              <a:rPr kumimoji="1" lang="zh-CN" altLang="en-US" b="1" dirty="0" smtClean="0">
                <a:solidFill>
                  <a:srgbClr val="FF0000"/>
                </a:solidFill>
                <a:latin typeface="Times New Roman" pitchFamily="18" charset="0"/>
              </a:rPr>
              <a:t>数据</a:t>
            </a:r>
            <a:endParaRPr kumimoji="1" lang="en-US" altLang="zh-CN" b="1" dirty="0" smtClean="0">
              <a:solidFill>
                <a:srgbClr val="FF0000"/>
              </a:solidFill>
              <a:latin typeface="Times New Roman" pitchFamily="18" charset="0"/>
            </a:endParaRPr>
          </a:p>
          <a:p>
            <a:pPr algn="ctr">
              <a:lnSpc>
                <a:spcPct val="90000"/>
              </a:lnSpc>
            </a:pPr>
            <a:r>
              <a:rPr kumimoji="1" lang="zh-CN" altLang="en-US" b="1" dirty="0" smtClean="0">
                <a:solidFill>
                  <a:srgbClr val="FF0000"/>
                </a:solidFill>
                <a:latin typeface="Times New Roman" pitchFamily="18" charset="0"/>
              </a:rPr>
              <a:t>传送</a:t>
            </a:r>
            <a:endParaRPr kumimoji="1" lang="zh-CN" altLang="en-US" b="1" dirty="0">
              <a:solidFill>
                <a:srgbClr val="FF0000"/>
              </a:solidFill>
              <a:latin typeface="Times New Roman" pitchFamily="18" charset="0"/>
            </a:endParaRPr>
          </a:p>
          <a:p>
            <a:pPr algn="ctr">
              <a:lnSpc>
                <a:spcPct val="90000"/>
              </a:lnSpc>
            </a:pPr>
            <a:r>
              <a:rPr kumimoji="1" lang="zh-CN" altLang="en-US" b="1" dirty="0" smtClean="0">
                <a:solidFill>
                  <a:srgbClr val="FF0000"/>
                </a:solidFill>
                <a:latin typeface="Times New Roman" pitchFamily="18" charset="0"/>
              </a:rPr>
              <a:t>特点</a:t>
            </a:r>
            <a:endParaRPr kumimoji="1" lang="zh-CN" altLang="en-US" b="1" dirty="0">
              <a:solidFill>
                <a:srgbClr val="FF0000"/>
              </a:solidFill>
              <a:latin typeface="Times New Roman" pitchFamily="18" charset="0"/>
            </a:endParaRPr>
          </a:p>
        </p:txBody>
      </p:sp>
      <p:sp>
        <p:nvSpPr>
          <p:cNvPr id="154794" name="Text Box 170"/>
          <p:cNvSpPr txBox="1">
            <a:spLocks noChangeArrowheads="1"/>
          </p:cNvSpPr>
          <p:nvPr/>
        </p:nvSpPr>
        <p:spPr bwMode="auto">
          <a:xfrm>
            <a:off x="1342860" y="5465764"/>
            <a:ext cx="1800493" cy="3416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b="1">
                <a:solidFill>
                  <a:srgbClr val="FF0000"/>
                </a:solidFill>
                <a:latin typeface="Times New Roman" pitchFamily="18" charset="0"/>
              </a:rPr>
              <a:t>比特流直达终点</a:t>
            </a:r>
          </a:p>
        </p:txBody>
      </p:sp>
      <p:sp>
        <p:nvSpPr>
          <p:cNvPr id="154795" name="Text Box 171"/>
          <p:cNvSpPr txBox="1">
            <a:spLocks noChangeArrowheads="1"/>
          </p:cNvSpPr>
          <p:nvPr/>
        </p:nvSpPr>
        <p:spPr bwMode="auto">
          <a:xfrm>
            <a:off x="4189115" y="5341939"/>
            <a:ext cx="646331" cy="3416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b="1" dirty="0">
                <a:solidFill>
                  <a:srgbClr val="FF0000"/>
                </a:solidFill>
                <a:latin typeface="Times New Roman" pitchFamily="18" charset="0"/>
              </a:rPr>
              <a:t>报文</a:t>
            </a:r>
          </a:p>
        </p:txBody>
      </p:sp>
      <p:sp>
        <p:nvSpPr>
          <p:cNvPr id="154796" name="Text Box 172"/>
          <p:cNvSpPr txBox="1">
            <a:spLocks noChangeArrowheads="1"/>
          </p:cNvSpPr>
          <p:nvPr/>
        </p:nvSpPr>
        <p:spPr bwMode="auto">
          <a:xfrm>
            <a:off x="4901109" y="5341939"/>
            <a:ext cx="646331" cy="3416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b="1">
                <a:solidFill>
                  <a:srgbClr val="FF0000"/>
                </a:solidFill>
                <a:latin typeface="Times New Roman" pitchFamily="18" charset="0"/>
              </a:rPr>
              <a:t>报文</a:t>
            </a:r>
          </a:p>
        </p:txBody>
      </p:sp>
      <p:sp>
        <p:nvSpPr>
          <p:cNvPr id="154797" name="Text Box 173"/>
          <p:cNvSpPr txBox="1">
            <a:spLocks noChangeArrowheads="1"/>
          </p:cNvSpPr>
          <p:nvPr/>
        </p:nvSpPr>
        <p:spPr bwMode="auto">
          <a:xfrm>
            <a:off x="5613102" y="5341939"/>
            <a:ext cx="646331" cy="3416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b="1">
                <a:solidFill>
                  <a:srgbClr val="FF0000"/>
                </a:solidFill>
                <a:latin typeface="Times New Roman" pitchFamily="18" charset="0"/>
              </a:rPr>
              <a:t>报文</a:t>
            </a:r>
          </a:p>
        </p:txBody>
      </p:sp>
      <p:sp>
        <p:nvSpPr>
          <p:cNvPr id="154798" name="Text Box 174"/>
          <p:cNvSpPr txBox="1">
            <a:spLocks noChangeArrowheads="1"/>
          </p:cNvSpPr>
          <p:nvPr/>
        </p:nvSpPr>
        <p:spPr bwMode="auto">
          <a:xfrm>
            <a:off x="7243465" y="5341939"/>
            <a:ext cx="646331" cy="3416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b="1">
                <a:solidFill>
                  <a:srgbClr val="FF0000"/>
                </a:solidFill>
                <a:latin typeface="Times New Roman" pitchFamily="18" charset="0"/>
              </a:rPr>
              <a:t>分组</a:t>
            </a:r>
          </a:p>
        </p:txBody>
      </p:sp>
      <p:sp>
        <p:nvSpPr>
          <p:cNvPr id="154799" name="Text Box 175"/>
          <p:cNvSpPr txBox="1">
            <a:spLocks noChangeArrowheads="1"/>
          </p:cNvSpPr>
          <p:nvPr/>
        </p:nvSpPr>
        <p:spPr bwMode="auto">
          <a:xfrm>
            <a:off x="7914184" y="5341939"/>
            <a:ext cx="646331" cy="3416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b="1">
                <a:solidFill>
                  <a:srgbClr val="FF0000"/>
                </a:solidFill>
                <a:latin typeface="Times New Roman" pitchFamily="18" charset="0"/>
              </a:rPr>
              <a:t>分组</a:t>
            </a:r>
          </a:p>
        </p:txBody>
      </p:sp>
      <p:sp>
        <p:nvSpPr>
          <p:cNvPr id="154800" name="Text Box 176"/>
          <p:cNvSpPr txBox="1">
            <a:spLocks noChangeArrowheads="1"/>
          </p:cNvSpPr>
          <p:nvPr/>
        </p:nvSpPr>
        <p:spPr bwMode="auto">
          <a:xfrm>
            <a:off x="8584902" y="5341939"/>
            <a:ext cx="646331" cy="3416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b="1">
                <a:solidFill>
                  <a:srgbClr val="FF0000"/>
                </a:solidFill>
                <a:latin typeface="Times New Roman" pitchFamily="18" charset="0"/>
              </a:rPr>
              <a:t>分组</a:t>
            </a:r>
          </a:p>
        </p:txBody>
      </p:sp>
      <p:sp>
        <p:nvSpPr>
          <p:cNvPr id="154801" name="Text Box 177"/>
          <p:cNvSpPr txBox="1">
            <a:spLocks noChangeArrowheads="1"/>
          </p:cNvSpPr>
          <p:nvPr/>
        </p:nvSpPr>
        <p:spPr bwMode="auto">
          <a:xfrm>
            <a:off x="4569189" y="6280150"/>
            <a:ext cx="595035" cy="5355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sz="1600" b="1" dirty="0">
                <a:latin typeface="Times New Roman" pitchFamily="18" charset="0"/>
              </a:rPr>
              <a:t>存储</a:t>
            </a:r>
          </a:p>
          <a:p>
            <a:pPr>
              <a:lnSpc>
                <a:spcPct val="90000"/>
              </a:lnSpc>
            </a:pPr>
            <a:r>
              <a:rPr kumimoji="1" lang="zh-CN" altLang="en-US" sz="1600" b="1" dirty="0">
                <a:latin typeface="Times New Roman" pitchFamily="18" charset="0"/>
              </a:rPr>
              <a:t>转发</a:t>
            </a:r>
          </a:p>
        </p:txBody>
      </p:sp>
      <p:sp>
        <p:nvSpPr>
          <p:cNvPr id="154802" name="Text Box 178"/>
          <p:cNvSpPr txBox="1">
            <a:spLocks noChangeArrowheads="1"/>
          </p:cNvSpPr>
          <p:nvPr/>
        </p:nvSpPr>
        <p:spPr bwMode="auto">
          <a:xfrm>
            <a:off x="5200352" y="6280150"/>
            <a:ext cx="595035" cy="5355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sz="1600" b="1">
                <a:latin typeface="Times New Roman" pitchFamily="18" charset="0"/>
              </a:rPr>
              <a:t>存储</a:t>
            </a:r>
          </a:p>
          <a:p>
            <a:pPr>
              <a:lnSpc>
                <a:spcPct val="90000"/>
              </a:lnSpc>
            </a:pPr>
            <a:r>
              <a:rPr kumimoji="1" lang="zh-CN" altLang="en-US" sz="1600" b="1">
                <a:latin typeface="Times New Roman" pitchFamily="18" charset="0"/>
              </a:rPr>
              <a:t>转发</a:t>
            </a:r>
          </a:p>
        </p:txBody>
      </p:sp>
      <p:sp>
        <p:nvSpPr>
          <p:cNvPr id="154803" name="Text Box 179"/>
          <p:cNvSpPr txBox="1">
            <a:spLocks noChangeArrowheads="1"/>
          </p:cNvSpPr>
          <p:nvPr/>
        </p:nvSpPr>
        <p:spPr bwMode="auto">
          <a:xfrm>
            <a:off x="7642456" y="6267450"/>
            <a:ext cx="595035" cy="5355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sz="1600" b="1">
                <a:latin typeface="Times New Roman" pitchFamily="18" charset="0"/>
              </a:rPr>
              <a:t>存储</a:t>
            </a:r>
          </a:p>
          <a:p>
            <a:pPr>
              <a:lnSpc>
                <a:spcPct val="90000"/>
              </a:lnSpc>
            </a:pPr>
            <a:r>
              <a:rPr kumimoji="1" lang="zh-CN" altLang="en-US" sz="1600" b="1">
                <a:latin typeface="Times New Roman" pitchFamily="18" charset="0"/>
              </a:rPr>
              <a:t>转发</a:t>
            </a:r>
          </a:p>
        </p:txBody>
      </p:sp>
      <p:sp>
        <p:nvSpPr>
          <p:cNvPr id="154804" name="Text Box 180"/>
          <p:cNvSpPr txBox="1">
            <a:spLocks noChangeArrowheads="1"/>
          </p:cNvSpPr>
          <p:nvPr/>
        </p:nvSpPr>
        <p:spPr bwMode="auto">
          <a:xfrm>
            <a:off x="8254702" y="6280150"/>
            <a:ext cx="595035" cy="5355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kumimoji="1" lang="zh-CN" altLang="en-US" sz="1600" b="1">
                <a:latin typeface="Times New Roman" pitchFamily="18" charset="0"/>
              </a:rPr>
              <a:t>存储</a:t>
            </a:r>
          </a:p>
          <a:p>
            <a:pPr>
              <a:lnSpc>
                <a:spcPct val="90000"/>
              </a:lnSpc>
            </a:pPr>
            <a:r>
              <a:rPr kumimoji="1" lang="zh-CN" altLang="en-US" sz="1600" b="1">
                <a:latin typeface="Times New Roman" pitchFamily="18" charset="0"/>
              </a:rPr>
              <a:t>转发</a:t>
            </a:r>
          </a:p>
        </p:txBody>
      </p:sp>
    </p:spTree>
    <p:extLst>
      <p:ext uri="{BB962C8B-B14F-4D97-AF65-F5344CB8AC3E}">
        <p14:creationId xmlns:p14="http://schemas.microsoft.com/office/powerpoint/2010/main" xmlns="" val="16759196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4746"/>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54703"/>
                                        </p:tgtEl>
                                        <p:attrNameLst>
                                          <p:attrName>style.visibility</p:attrName>
                                        </p:attrNameLst>
                                      </p:cBhvr>
                                      <p:to>
                                        <p:strVal val="visible"/>
                                      </p:to>
                                    </p:set>
                                    <p:animEffect transition="in" filter="wipe(left)">
                                      <p:cBhvr>
                                        <p:cTn id="10" dur="500"/>
                                        <p:tgtEl>
                                          <p:spTgt spid="154703"/>
                                        </p:tgtEl>
                                      </p:cBhvr>
                                    </p:animEffect>
                                  </p:child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54704"/>
                                        </p:tgtEl>
                                        <p:attrNameLst>
                                          <p:attrName>style.visibility</p:attrName>
                                        </p:attrNameLst>
                                      </p:cBhvr>
                                      <p:to>
                                        <p:strVal val="visible"/>
                                      </p:to>
                                    </p:set>
                                    <p:animEffect transition="in" filter="wipe(left)">
                                      <p:cBhvr>
                                        <p:cTn id="14" dur="500"/>
                                        <p:tgtEl>
                                          <p:spTgt spid="154704"/>
                                        </p:tgtEl>
                                      </p:cBhvr>
                                    </p:animEffect>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54705"/>
                                        </p:tgtEl>
                                        <p:attrNameLst>
                                          <p:attrName>style.visibility</p:attrName>
                                        </p:attrNameLst>
                                      </p:cBhvr>
                                      <p:to>
                                        <p:strVal val="visible"/>
                                      </p:to>
                                    </p:set>
                                    <p:animEffect transition="in" filter="wipe(left)">
                                      <p:cBhvr>
                                        <p:cTn id="18" dur="500"/>
                                        <p:tgtEl>
                                          <p:spTgt spid="154705"/>
                                        </p:tgtEl>
                                      </p:cBhvr>
                                    </p:animEffect>
                                  </p:childTnLst>
                                </p:cTn>
                              </p:par>
                            </p:childTnLst>
                          </p:cTn>
                        </p:par>
                        <p:par>
                          <p:cTn id="19" fill="hold" nodeType="afterGroup">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54706"/>
                                        </p:tgtEl>
                                        <p:attrNameLst>
                                          <p:attrName>style.visibility</p:attrName>
                                        </p:attrNameLst>
                                      </p:cBhvr>
                                      <p:to>
                                        <p:strVal val="visible"/>
                                      </p:to>
                                    </p:set>
                                    <p:animEffect transition="in" filter="wipe(right)">
                                      <p:cBhvr>
                                        <p:cTn id="22" dur="500"/>
                                        <p:tgtEl>
                                          <p:spTgt spid="154706"/>
                                        </p:tgtEl>
                                      </p:cBhvr>
                                    </p:animEffect>
                                  </p:childTnLst>
                                </p:cTn>
                              </p:par>
                            </p:childTnLst>
                          </p:cTn>
                        </p:par>
                        <p:par>
                          <p:cTn id="23" fill="hold" nodeType="afterGroup">
                            <p:stCondLst>
                              <p:cond delay="2000"/>
                            </p:stCondLst>
                            <p:childTnLst>
                              <p:par>
                                <p:cTn id="24" presetID="1" presetClass="entr" presetSubtype="0" fill="hold" nodeType="afterEffect">
                                  <p:stCondLst>
                                    <p:cond delay="500"/>
                                  </p:stCondLst>
                                  <p:childTnLst>
                                    <p:set>
                                      <p:cBhvr>
                                        <p:cTn id="25" dur="1" fill="hold">
                                          <p:stCondLst>
                                            <p:cond delay="0"/>
                                          </p:stCondLst>
                                        </p:cTn>
                                        <p:tgtEl>
                                          <p:spTgt spid="154747"/>
                                        </p:tgtEl>
                                        <p:attrNameLst>
                                          <p:attrName>style.visibility</p:attrName>
                                        </p:attrNameLst>
                                      </p:cBhvr>
                                      <p:to>
                                        <p:strVal val="visible"/>
                                      </p:to>
                                    </p:se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154749"/>
                                        </p:tgtEl>
                                        <p:attrNameLst>
                                          <p:attrName>style.visibility</p:attrName>
                                        </p:attrNameLst>
                                      </p:cBhvr>
                                      <p:to>
                                        <p:strVal val="visible"/>
                                      </p:to>
                                    </p:set>
                                    <p:animEffect transition="in" filter="wipe(left)">
                                      <p:cBhvr>
                                        <p:cTn id="29" dur="500"/>
                                        <p:tgtEl>
                                          <p:spTgt spid="154749"/>
                                        </p:tgtEl>
                                      </p:cBhvr>
                                    </p:animEffect>
                                  </p:childTnLst>
                                </p:cTn>
                              </p:par>
                            </p:childTnLst>
                          </p:cTn>
                        </p:par>
                        <p:par>
                          <p:cTn id="30" fill="hold" nodeType="afterGroup">
                            <p:stCondLst>
                              <p:cond delay="3000"/>
                            </p:stCondLst>
                            <p:childTnLst>
                              <p:par>
                                <p:cTn id="31" presetID="1" presetClass="entr" presetSubtype="0" fill="hold" nodeType="afterEffect">
                                  <p:stCondLst>
                                    <p:cond delay="500"/>
                                  </p:stCondLst>
                                  <p:childTnLst>
                                    <p:set>
                                      <p:cBhvr>
                                        <p:cTn id="32" dur="1" fill="hold">
                                          <p:stCondLst>
                                            <p:cond delay="0"/>
                                          </p:stCondLst>
                                        </p:cTn>
                                        <p:tgtEl>
                                          <p:spTgt spid="154748"/>
                                        </p:tgtEl>
                                        <p:attrNameLst>
                                          <p:attrName>style.visibility</p:attrName>
                                        </p:attrNameLst>
                                      </p:cBhvr>
                                      <p:to>
                                        <p:strVal val="visible"/>
                                      </p:to>
                                    </p:set>
                                  </p:childTnLst>
                                </p:cTn>
                              </p:par>
                            </p:childTnLst>
                          </p:cTn>
                        </p:par>
                        <p:par>
                          <p:cTn id="33" fill="hold" nodeType="afterGroup">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54740"/>
                                        </p:tgtEl>
                                        <p:attrNameLst>
                                          <p:attrName>style.visibility</p:attrName>
                                        </p:attrNameLst>
                                      </p:cBhvr>
                                      <p:to>
                                        <p:strVal val="visible"/>
                                      </p:to>
                                    </p:set>
                                    <p:animEffect transition="in" filter="wipe(left)">
                                      <p:cBhvr>
                                        <p:cTn id="36" dur="500"/>
                                        <p:tgtEl>
                                          <p:spTgt spid="154740"/>
                                        </p:tgtEl>
                                      </p:cBhvr>
                                    </p:animEffect>
                                  </p:childTnLst>
                                </p:cTn>
                              </p:par>
                            </p:childTnLst>
                          </p:cTn>
                        </p:par>
                        <p:par>
                          <p:cTn id="37" fill="hold" nodeType="afterGroup">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154741"/>
                                        </p:tgtEl>
                                        <p:attrNameLst>
                                          <p:attrName>style.visibility</p:attrName>
                                        </p:attrNameLst>
                                      </p:cBhvr>
                                      <p:to>
                                        <p:strVal val="visible"/>
                                      </p:to>
                                    </p:set>
                                    <p:animEffect transition="in" filter="wipe(left)">
                                      <p:cBhvr>
                                        <p:cTn id="40" dur="500"/>
                                        <p:tgtEl>
                                          <p:spTgt spid="154741"/>
                                        </p:tgtEl>
                                      </p:cBhvr>
                                    </p:animEffect>
                                  </p:childTnLst>
                                </p:cTn>
                              </p:par>
                            </p:childTnLst>
                          </p:cTn>
                        </p:par>
                        <p:par>
                          <p:cTn id="41" fill="hold" nodeType="afterGroup">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154742"/>
                                        </p:tgtEl>
                                        <p:attrNameLst>
                                          <p:attrName>style.visibility</p:attrName>
                                        </p:attrNameLst>
                                      </p:cBhvr>
                                      <p:to>
                                        <p:strVal val="visible"/>
                                      </p:to>
                                    </p:set>
                                    <p:animEffect transition="in" filter="wipe(left)">
                                      <p:cBhvr>
                                        <p:cTn id="44" dur="500"/>
                                        <p:tgtEl>
                                          <p:spTgt spid="154742"/>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4711"/>
                                        </p:tgtEl>
                                        <p:attrNameLst>
                                          <p:attrName>style.visibility</p:attrName>
                                        </p:attrNameLst>
                                      </p:cBhvr>
                                      <p:to>
                                        <p:strVal val="visible"/>
                                      </p:to>
                                    </p:set>
                                  </p:childTnLst>
                                </p:cTn>
                              </p:par>
                            </p:childTnLst>
                          </p:cTn>
                        </p:par>
                        <p:par>
                          <p:cTn id="49" fill="hold" nodeType="afterGroup">
                            <p:stCondLst>
                              <p:cond delay="0"/>
                            </p:stCondLst>
                            <p:childTnLst>
                              <p:par>
                                <p:cTn id="50" presetID="22" presetClass="entr" presetSubtype="8" fill="hold" nodeType="afterEffect">
                                  <p:stCondLst>
                                    <p:cond delay="0"/>
                                  </p:stCondLst>
                                  <p:childTnLst>
                                    <p:set>
                                      <p:cBhvr>
                                        <p:cTn id="51" dur="1" fill="hold">
                                          <p:stCondLst>
                                            <p:cond delay="0"/>
                                          </p:stCondLst>
                                        </p:cTn>
                                        <p:tgtEl>
                                          <p:spTgt spid="154750"/>
                                        </p:tgtEl>
                                        <p:attrNameLst>
                                          <p:attrName>style.visibility</p:attrName>
                                        </p:attrNameLst>
                                      </p:cBhvr>
                                      <p:to>
                                        <p:strVal val="visible"/>
                                      </p:to>
                                    </p:set>
                                    <p:animEffect transition="in" filter="wipe(left)">
                                      <p:cBhvr>
                                        <p:cTn id="52" dur="2000"/>
                                        <p:tgtEl>
                                          <p:spTgt spid="154750"/>
                                        </p:tgtEl>
                                      </p:cBhvr>
                                    </p:animEffect>
                                  </p:childTnLst>
                                </p:cTn>
                              </p:par>
                            </p:childTnLst>
                          </p:cTn>
                        </p:par>
                        <p:par>
                          <p:cTn id="53" fill="hold" nodeType="afterGroup">
                            <p:stCondLst>
                              <p:cond delay="2000"/>
                            </p:stCondLst>
                            <p:childTnLst>
                              <p:par>
                                <p:cTn id="54" presetID="22" presetClass="entr" presetSubtype="8" fill="hold" nodeType="afterEffect">
                                  <p:stCondLst>
                                    <p:cond delay="1000"/>
                                  </p:stCondLst>
                                  <p:childTnLst>
                                    <p:set>
                                      <p:cBhvr>
                                        <p:cTn id="55" dur="1" fill="hold">
                                          <p:stCondLst>
                                            <p:cond delay="0"/>
                                          </p:stCondLst>
                                        </p:cTn>
                                        <p:tgtEl>
                                          <p:spTgt spid="154751"/>
                                        </p:tgtEl>
                                        <p:attrNameLst>
                                          <p:attrName>style.visibility</p:attrName>
                                        </p:attrNameLst>
                                      </p:cBhvr>
                                      <p:to>
                                        <p:strVal val="visible"/>
                                      </p:to>
                                    </p:set>
                                    <p:animEffect transition="in" filter="wipe(left)">
                                      <p:cBhvr>
                                        <p:cTn id="56" dur="2000"/>
                                        <p:tgtEl>
                                          <p:spTgt spid="154751"/>
                                        </p:tgtEl>
                                      </p:cBhvr>
                                    </p:animEffect>
                                  </p:childTnLst>
                                </p:cTn>
                              </p:par>
                            </p:childTnLst>
                          </p:cTn>
                        </p:par>
                        <p:par>
                          <p:cTn id="57" fill="hold" nodeType="afterGroup">
                            <p:stCondLst>
                              <p:cond delay="5000"/>
                            </p:stCondLst>
                            <p:childTnLst>
                              <p:par>
                                <p:cTn id="58" presetID="22" presetClass="entr" presetSubtype="8" fill="hold" nodeType="afterEffect">
                                  <p:stCondLst>
                                    <p:cond delay="1000"/>
                                  </p:stCondLst>
                                  <p:childTnLst>
                                    <p:set>
                                      <p:cBhvr>
                                        <p:cTn id="59" dur="1" fill="hold">
                                          <p:stCondLst>
                                            <p:cond delay="0"/>
                                          </p:stCondLst>
                                        </p:cTn>
                                        <p:tgtEl>
                                          <p:spTgt spid="154752"/>
                                        </p:tgtEl>
                                        <p:attrNameLst>
                                          <p:attrName>style.visibility</p:attrName>
                                        </p:attrNameLst>
                                      </p:cBhvr>
                                      <p:to>
                                        <p:strVal val="visible"/>
                                      </p:to>
                                    </p:set>
                                    <p:animEffect transition="in" filter="wipe(left)">
                                      <p:cBhvr>
                                        <p:cTn id="60" dur="2000"/>
                                        <p:tgtEl>
                                          <p:spTgt spid="154752"/>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54713"/>
                                        </p:tgtEl>
                                        <p:attrNameLst>
                                          <p:attrName>style.visibility</p:attrName>
                                        </p:attrNameLst>
                                      </p:cBhvr>
                                      <p:to>
                                        <p:strVal val="visible"/>
                                      </p:to>
                                    </p:set>
                                  </p:childTnLst>
                                </p:cTn>
                              </p:par>
                            </p:childTnLst>
                          </p:cTn>
                        </p:par>
                        <p:par>
                          <p:cTn id="65" fill="hold" nodeType="afterGroup">
                            <p:stCondLst>
                              <p:cond delay="0"/>
                            </p:stCondLst>
                            <p:childTnLst>
                              <p:par>
                                <p:cTn id="66" presetID="22" presetClass="entr" presetSubtype="8" fill="hold" nodeType="afterEffect">
                                  <p:stCondLst>
                                    <p:cond delay="0"/>
                                  </p:stCondLst>
                                  <p:childTnLst>
                                    <p:set>
                                      <p:cBhvr>
                                        <p:cTn id="67" dur="1" fill="hold">
                                          <p:stCondLst>
                                            <p:cond delay="0"/>
                                          </p:stCondLst>
                                        </p:cTn>
                                        <p:tgtEl>
                                          <p:spTgt spid="154754"/>
                                        </p:tgtEl>
                                        <p:attrNameLst>
                                          <p:attrName>style.visibility</p:attrName>
                                        </p:attrNameLst>
                                      </p:cBhvr>
                                      <p:to>
                                        <p:strVal val="visible"/>
                                      </p:to>
                                    </p:set>
                                    <p:animEffect transition="in" filter="wipe(left)">
                                      <p:cBhvr>
                                        <p:cTn id="68" dur="500"/>
                                        <p:tgtEl>
                                          <p:spTgt spid="154754"/>
                                        </p:tgtEl>
                                      </p:cBhvr>
                                    </p:animEffect>
                                  </p:childTnLst>
                                </p:cTn>
                              </p:par>
                            </p:childTnLst>
                          </p:cTn>
                        </p:par>
                        <p:par>
                          <p:cTn id="69" fill="hold" nodeType="afterGroup">
                            <p:stCondLst>
                              <p:cond delay="500"/>
                            </p:stCondLst>
                            <p:childTnLst>
                              <p:par>
                                <p:cTn id="70" presetID="22" presetClass="entr" presetSubtype="8" fill="hold" nodeType="afterEffect">
                                  <p:stCondLst>
                                    <p:cond delay="0"/>
                                  </p:stCondLst>
                                  <p:childTnLst>
                                    <p:set>
                                      <p:cBhvr>
                                        <p:cTn id="71" dur="1" fill="hold">
                                          <p:stCondLst>
                                            <p:cond delay="0"/>
                                          </p:stCondLst>
                                        </p:cTn>
                                        <p:tgtEl>
                                          <p:spTgt spid="154755"/>
                                        </p:tgtEl>
                                        <p:attrNameLst>
                                          <p:attrName>style.visibility</p:attrName>
                                        </p:attrNameLst>
                                      </p:cBhvr>
                                      <p:to>
                                        <p:strVal val="visible"/>
                                      </p:to>
                                    </p:set>
                                    <p:animEffect transition="in" filter="wipe(left)">
                                      <p:cBhvr>
                                        <p:cTn id="72" dur="500"/>
                                        <p:tgtEl>
                                          <p:spTgt spid="154755"/>
                                        </p:tgtEl>
                                      </p:cBhvr>
                                    </p:animEffect>
                                  </p:childTnLst>
                                </p:cTn>
                              </p:par>
                              <p:par>
                                <p:cTn id="73" presetID="22" presetClass="entr" presetSubtype="8" fill="hold" nodeType="withEffect">
                                  <p:stCondLst>
                                    <p:cond delay="0"/>
                                  </p:stCondLst>
                                  <p:childTnLst>
                                    <p:set>
                                      <p:cBhvr>
                                        <p:cTn id="74" dur="1" fill="hold">
                                          <p:stCondLst>
                                            <p:cond delay="0"/>
                                          </p:stCondLst>
                                        </p:cTn>
                                        <p:tgtEl>
                                          <p:spTgt spid="154758"/>
                                        </p:tgtEl>
                                        <p:attrNameLst>
                                          <p:attrName>style.visibility</p:attrName>
                                        </p:attrNameLst>
                                      </p:cBhvr>
                                      <p:to>
                                        <p:strVal val="visible"/>
                                      </p:to>
                                    </p:set>
                                    <p:animEffect transition="in" filter="wipe(left)">
                                      <p:cBhvr>
                                        <p:cTn id="75" dur="500"/>
                                        <p:tgtEl>
                                          <p:spTgt spid="154758"/>
                                        </p:tgtEl>
                                      </p:cBhvr>
                                    </p:animEffect>
                                  </p:childTnLst>
                                </p:cTn>
                              </p:par>
                            </p:childTnLst>
                          </p:cTn>
                        </p:par>
                        <p:par>
                          <p:cTn id="76" fill="hold" nodeType="afterGroup">
                            <p:stCondLst>
                              <p:cond delay="1000"/>
                            </p:stCondLst>
                            <p:childTnLst>
                              <p:par>
                                <p:cTn id="77" presetID="22" presetClass="entr" presetSubtype="8" fill="hold" nodeType="afterEffect">
                                  <p:stCondLst>
                                    <p:cond delay="0"/>
                                  </p:stCondLst>
                                  <p:childTnLst>
                                    <p:set>
                                      <p:cBhvr>
                                        <p:cTn id="78" dur="1" fill="hold">
                                          <p:stCondLst>
                                            <p:cond delay="0"/>
                                          </p:stCondLst>
                                        </p:cTn>
                                        <p:tgtEl>
                                          <p:spTgt spid="154756"/>
                                        </p:tgtEl>
                                        <p:attrNameLst>
                                          <p:attrName>style.visibility</p:attrName>
                                        </p:attrNameLst>
                                      </p:cBhvr>
                                      <p:to>
                                        <p:strVal val="visible"/>
                                      </p:to>
                                    </p:set>
                                    <p:animEffect transition="in" filter="wipe(left)">
                                      <p:cBhvr>
                                        <p:cTn id="79" dur="500"/>
                                        <p:tgtEl>
                                          <p:spTgt spid="154756"/>
                                        </p:tgtEl>
                                      </p:cBhvr>
                                    </p:animEffect>
                                  </p:childTnLst>
                                </p:cTn>
                              </p:par>
                              <p:par>
                                <p:cTn id="80" presetID="22" presetClass="entr" presetSubtype="8" fill="hold" nodeType="withEffect">
                                  <p:stCondLst>
                                    <p:cond delay="0"/>
                                  </p:stCondLst>
                                  <p:childTnLst>
                                    <p:set>
                                      <p:cBhvr>
                                        <p:cTn id="81" dur="1" fill="hold">
                                          <p:stCondLst>
                                            <p:cond delay="0"/>
                                          </p:stCondLst>
                                        </p:cTn>
                                        <p:tgtEl>
                                          <p:spTgt spid="154759"/>
                                        </p:tgtEl>
                                        <p:attrNameLst>
                                          <p:attrName>style.visibility</p:attrName>
                                        </p:attrNameLst>
                                      </p:cBhvr>
                                      <p:to>
                                        <p:strVal val="visible"/>
                                      </p:to>
                                    </p:set>
                                    <p:animEffect transition="in" filter="wipe(left)">
                                      <p:cBhvr>
                                        <p:cTn id="82" dur="500"/>
                                        <p:tgtEl>
                                          <p:spTgt spid="154759"/>
                                        </p:tgtEl>
                                      </p:cBhvr>
                                    </p:animEffect>
                                  </p:childTnLst>
                                </p:cTn>
                              </p:par>
                              <p:par>
                                <p:cTn id="83" presetID="22" presetClass="entr" presetSubtype="8" fill="hold" nodeType="withEffect">
                                  <p:stCondLst>
                                    <p:cond delay="0"/>
                                  </p:stCondLst>
                                  <p:childTnLst>
                                    <p:set>
                                      <p:cBhvr>
                                        <p:cTn id="84" dur="1" fill="hold">
                                          <p:stCondLst>
                                            <p:cond delay="0"/>
                                          </p:stCondLst>
                                        </p:cTn>
                                        <p:tgtEl>
                                          <p:spTgt spid="154763"/>
                                        </p:tgtEl>
                                        <p:attrNameLst>
                                          <p:attrName>style.visibility</p:attrName>
                                        </p:attrNameLst>
                                      </p:cBhvr>
                                      <p:to>
                                        <p:strVal val="visible"/>
                                      </p:to>
                                    </p:set>
                                    <p:animEffect transition="in" filter="wipe(left)">
                                      <p:cBhvr>
                                        <p:cTn id="85" dur="500"/>
                                        <p:tgtEl>
                                          <p:spTgt spid="154763"/>
                                        </p:tgtEl>
                                      </p:cBhvr>
                                    </p:animEffect>
                                  </p:childTnLst>
                                </p:cTn>
                              </p:par>
                            </p:childTnLst>
                          </p:cTn>
                        </p:par>
                        <p:par>
                          <p:cTn id="86" fill="hold" nodeType="afterGroup">
                            <p:stCondLst>
                              <p:cond delay="1500"/>
                            </p:stCondLst>
                            <p:childTnLst>
                              <p:par>
                                <p:cTn id="87" presetID="22" presetClass="entr" presetSubtype="8" fill="hold" nodeType="afterEffect">
                                  <p:stCondLst>
                                    <p:cond delay="0"/>
                                  </p:stCondLst>
                                  <p:childTnLst>
                                    <p:set>
                                      <p:cBhvr>
                                        <p:cTn id="88" dur="1" fill="hold">
                                          <p:stCondLst>
                                            <p:cond delay="0"/>
                                          </p:stCondLst>
                                        </p:cTn>
                                        <p:tgtEl>
                                          <p:spTgt spid="154764"/>
                                        </p:tgtEl>
                                        <p:attrNameLst>
                                          <p:attrName>style.visibility</p:attrName>
                                        </p:attrNameLst>
                                      </p:cBhvr>
                                      <p:to>
                                        <p:strVal val="visible"/>
                                      </p:to>
                                    </p:set>
                                    <p:animEffect transition="in" filter="wipe(left)">
                                      <p:cBhvr>
                                        <p:cTn id="89" dur="500"/>
                                        <p:tgtEl>
                                          <p:spTgt spid="154764"/>
                                        </p:tgtEl>
                                      </p:cBhvr>
                                    </p:animEffect>
                                  </p:childTnLst>
                                </p:cTn>
                              </p:par>
                              <p:par>
                                <p:cTn id="90" presetID="22" presetClass="entr" presetSubtype="8" fill="hold" nodeType="withEffect">
                                  <p:stCondLst>
                                    <p:cond delay="0"/>
                                  </p:stCondLst>
                                  <p:childTnLst>
                                    <p:set>
                                      <p:cBhvr>
                                        <p:cTn id="91" dur="1" fill="hold">
                                          <p:stCondLst>
                                            <p:cond delay="0"/>
                                          </p:stCondLst>
                                        </p:cTn>
                                        <p:tgtEl>
                                          <p:spTgt spid="154760"/>
                                        </p:tgtEl>
                                        <p:attrNameLst>
                                          <p:attrName>style.visibility</p:attrName>
                                        </p:attrNameLst>
                                      </p:cBhvr>
                                      <p:to>
                                        <p:strVal val="visible"/>
                                      </p:to>
                                    </p:set>
                                    <p:animEffect transition="in" filter="wipe(left)">
                                      <p:cBhvr>
                                        <p:cTn id="92" dur="500"/>
                                        <p:tgtEl>
                                          <p:spTgt spid="154760"/>
                                        </p:tgtEl>
                                      </p:cBhvr>
                                    </p:animEffect>
                                  </p:childTnLst>
                                </p:cTn>
                              </p:par>
                              <p:par>
                                <p:cTn id="93" presetID="22" presetClass="entr" presetSubtype="8" fill="hold" nodeType="withEffect">
                                  <p:stCondLst>
                                    <p:cond delay="0"/>
                                  </p:stCondLst>
                                  <p:childTnLst>
                                    <p:set>
                                      <p:cBhvr>
                                        <p:cTn id="94" dur="1" fill="hold">
                                          <p:stCondLst>
                                            <p:cond delay="0"/>
                                          </p:stCondLst>
                                        </p:cTn>
                                        <p:tgtEl>
                                          <p:spTgt spid="154757"/>
                                        </p:tgtEl>
                                        <p:attrNameLst>
                                          <p:attrName>style.visibility</p:attrName>
                                        </p:attrNameLst>
                                      </p:cBhvr>
                                      <p:to>
                                        <p:strVal val="visible"/>
                                      </p:to>
                                    </p:set>
                                    <p:animEffect transition="in" filter="wipe(left)">
                                      <p:cBhvr>
                                        <p:cTn id="95" dur="500"/>
                                        <p:tgtEl>
                                          <p:spTgt spid="154757"/>
                                        </p:tgtEl>
                                      </p:cBhvr>
                                    </p:animEffect>
                                  </p:childTnLst>
                                </p:cTn>
                              </p:par>
                            </p:childTnLst>
                          </p:cTn>
                        </p:par>
                        <p:par>
                          <p:cTn id="96" fill="hold" nodeType="afterGroup">
                            <p:stCondLst>
                              <p:cond delay="2000"/>
                            </p:stCondLst>
                            <p:childTnLst>
                              <p:par>
                                <p:cTn id="97" presetID="22" presetClass="entr" presetSubtype="8" fill="hold" nodeType="afterEffect">
                                  <p:stCondLst>
                                    <p:cond delay="0"/>
                                  </p:stCondLst>
                                  <p:childTnLst>
                                    <p:set>
                                      <p:cBhvr>
                                        <p:cTn id="98" dur="1" fill="hold">
                                          <p:stCondLst>
                                            <p:cond delay="0"/>
                                          </p:stCondLst>
                                        </p:cTn>
                                        <p:tgtEl>
                                          <p:spTgt spid="154761"/>
                                        </p:tgtEl>
                                        <p:attrNameLst>
                                          <p:attrName>style.visibility</p:attrName>
                                        </p:attrNameLst>
                                      </p:cBhvr>
                                      <p:to>
                                        <p:strVal val="visible"/>
                                      </p:to>
                                    </p:set>
                                    <p:animEffect transition="in" filter="wipe(left)">
                                      <p:cBhvr>
                                        <p:cTn id="99" dur="500"/>
                                        <p:tgtEl>
                                          <p:spTgt spid="154761"/>
                                        </p:tgtEl>
                                      </p:cBhvr>
                                    </p:animEffect>
                                  </p:childTnLst>
                                </p:cTn>
                              </p:par>
                              <p:par>
                                <p:cTn id="100" presetID="22" presetClass="entr" presetSubtype="8" fill="hold" nodeType="withEffect">
                                  <p:stCondLst>
                                    <p:cond delay="0"/>
                                  </p:stCondLst>
                                  <p:childTnLst>
                                    <p:set>
                                      <p:cBhvr>
                                        <p:cTn id="101" dur="1" fill="hold">
                                          <p:stCondLst>
                                            <p:cond delay="0"/>
                                          </p:stCondLst>
                                        </p:cTn>
                                        <p:tgtEl>
                                          <p:spTgt spid="154765"/>
                                        </p:tgtEl>
                                        <p:attrNameLst>
                                          <p:attrName>style.visibility</p:attrName>
                                        </p:attrNameLst>
                                      </p:cBhvr>
                                      <p:to>
                                        <p:strVal val="visible"/>
                                      </p:to>
                                    </p:set>
                                    <p:animEffect transition="in" filter="wipe(left)">
                                      <p:cBhvr>
                                        <p:cTn id="102" dur="500"/>
                                        <p:tgtEl>
                                          <p:spTgt spid="154765"/>
                                        </p:tgtEl>
                                      </p:cBhvr>
                                    </p:animEffect>
                                  </p:childTnLst>
                                </p:cTn>
                              </p:par>
                            </p:childTnLst>
                          </p:cTn>
                        </p:par>
                        <p:par>
                          <p:cTn id="103" fill="hold" nodeType="afterGroup">
                            <p:stCondLst>
                              <p:cond delay="2500"/>
                            </p:stCondLst>
                            <p:childTnLst>
                              <p:par>
                                <p:cTn id="104" presetID="22" presetClass="entr" presetSubtype="8" fill="hold" nodeType="afterEffect">
                                  <p:stCondLst>
                                    <p:cond delay="0"/>
                                  </p:stCondLst>
                                  <p:childTnLst>
                                    <p:set>
                                      <p:cBhvr>
                                        <p:cTn id="105" dur="1" fill="hold">
                                          <p:stCondLst>
                                            <p:cond delay="0"/>
                                          </p:stCondLst>
                                        </p:cTn>
                                        <p:tgtEl>
                                          <p:spTgt spid="154766"/>
                                        </p:tgtEl>
                                        <p:attrNameLst>
                                          <p:attrName>style.visibility</p:attrName>
                                        </p:attrNameLst>
                                      </p:cBhvr>
                                      <p:to>
                                        <p:strVal val="visible"/>
                                      </p:to>
                                    </p:set>
                                    <p:animEffect transition="in" filter="wipe(left)">
                                      <p:cBhvr>
                                        <p:cTn id="106" dur="500"/>
                                        <p:tgtEl>
                                          <p:spTgt spid="1547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703" grpId="0" animBg="1"/>
      <p:bldP spid="154704" grpId="0" animBg="1"/>
      <p:bldP spid="154705" grpId="0" animBg="1"/>
      <p:bldP spid="154706" grpId="0" animBg="1"/>
      <p:bldP spid="154711" grpId="0"/>
      <p:bldP spid="154713" grpId="0"/>
      <p:bldP spid="154740" grpId="0" animBg="1"/>
      <p:bldP spid="154741" grpId="0" animBg="1"/>
      <p:bldP spid="15474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三种交换的比较</a:t>
            </a:r>
          </a:p>
        </p:txBody>
      </p:sp>
      <p:sp>
        <p:nvSpPr>
          <p:cNvPr id="3" name="内容占位符 2"/>
          <p:cNvSpPr>
            <a:spLocks noGrp="1"/>
          </p:cNvSpPr>
          <p:nvPr>
            <p:ph idx="1"/>
          </p:nvPr>
        </p:nvSpPr>
        <p:spPr/>
        <p:txBody>
          <a:bodyPr/>
          <a:lstStyle/>
          <a:p>
            <a:r>
              <a:rPr lang="zh-CN" altLang="zh-CN" dirty="0"/>
              <a:t>若要连续传送大量的数据，且其传送时间远大于连接建立时间，则电路交换的传输速率较快</a:t>
            </a:r>
            <a:r>
              <a:rPr lang="zh-CN" altLang="zh-CN" dirty="0" smtClean="0"/>
              <a:t>。</a:t>
            </a:r>
            <a:endParaRPr lang="en-US" altLang="zh-CN" dirty="0" smtClean="0"/>
          </a:p>
          <a:p>
            <a:r>
              <a:rPr lang="zh-CN" altLang="zh-CN" dirty="0" smtClean="0"/>
              <a:t>报文交换</a:t>
            </a:r>
            <a:r>
              <a:rPr lang="zh-CN" altLang="zh-CN" dirty="0"/>
              <a:t>和分组交换不需要预先分配传输带宽，在传送突发数据时可提高整个网络的</a:t>
            </a:r>
            <a:r>
              <a:rPr lang="zh-CN" altLang="zh-CN" dirty="0" smtClean="0"/>
              <a:t>信道利用率。</a:t>
            </a:r>
            <a:endParaRPr lang="en-US" altLang="zh-CN" dirty="0" smtClean="0"/>
          </a:p>
          <a:p>
            <a:r>
              <a:rPr lang="zh-CN" altLang="zh-CN" dirty="0" smtClean="0"/>
              <a:t>由于</a:t>
            </a:r>
            <a:r>
              <a:rPr lang="zh-CN" altLang="zh-CN" dirty="0"/>
              <a:t>一个分组的长度往往远小于整个报文的长度，因此分组交换比报文交换的时延小，同时也具有更好的</a:t>
            </a:r>
            <a:r>
              <a:rPr lang="zh-CN" altLang="zh-CN" dirty="0" smtClean="0"/>
              <a:t>灵活性</a:t>
            </a:r>
            <a:r>
              <a:rPr lang="zh-CN" altLang="en-US" dirty="0" smtClean="0"/>
              <a:t>。</a:t>
            </a:r>
            <a:endParaRPr lang="zh-CN" altLang="en-US" dirty="0"/>
          </a:p>
        </p:txBody>
      </p:sp>
    </p:spTree>
    <p:extLst>
      <p:ext uri="{BB962C8B-B14F-4D97-AF65-F5344CB8AC3E}">
        <p14:creationId xmlns:p14="http://schemas.microsoft.com/office/powerpoint/2010/main" xmlns="" val="169918770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1.4  </a:t>
            </a:r>
            <a:r>
              <a:rPr lang="zh-CN" altLang="zh-CN" dirty="0" smtClean="0"/>
              <a:t>计算机网络</a:t>
            </a:r>
            <a:r>
              <a:rPr lang="zh-CN" altLang="zh-CN" dirty="0"/>
              <a:t>在我国的发展</a:t>
            </a:r>
            <a:endParaRPr lang="zh-CN" altLang="en-US" dirty="0"/>
          </a:p>
        </p:txBody>
      </p:sp>
      <p:sp>
        <p:nvSpPr>
          <p:cNvPr id="3" name="内容占位符 2"/>
          <p:cNvSpPr>
            <a:spLocks noGrp="1"/>
          </p:cNvSpPr>
          <p:nvPr>
            <p:ph idx="1"/>
          </p:nvPr>
        </p:nvSpPr>
        <p:spPr/>
        <p:txBody>
          <a:bodyPr/>
          <a:lstStyle/>
          <a:p>
            <a:r>
              <a:rPr lang="en-US" altLang="zh-CN" sz="2800" dirty="0"/>
              <a:t>1980 </a:t>
            </a:r>
            <a:r>
              <a:rPr lang="zh-CN" altLang="en-US" sz="2800" dirty="0" smtClean="0"/>
              <a:t>年，铁道部开始</a:t>
            </a:r>
            <a:r>
              <a:rPr lang="zh-CN" altLang="en-US" sz="2800" dirty="0"/>
              <a:t>进行计算机联网实验</a:t>
            </a:r>
            <a:r>
              <a:rPr lang="zh-CN" altLang="en-US" sz="2800" dirty="0" smtClean="0"/>
              <a:t>。</a:t>
            </a:r>
            <a:endParaRPr lang="en-US" altLang="zh-CN" sz="2800" dirty="0" smtClean="0"/>
          </a:p>
          <a:p>
            <a:r>
              <a:rPr lang="en-US" altLang="zh-CN" sz="2800" dirty="0" smtClean="0"/>
              <a:t>1989 </a:t>
            </a:r>
            <a:r>
              <a:rPr lang="zh-CN" altLang="en-US" sz="2800" dirty="0"/>
              <a:t>年</a:t>
            </a:r>
            <a:r>
              <a:rPr lang="en-US" altLang="zh-CN" sz="2800" dirty="0"/>
              <a:t>11 </a:t>
            </a:r>
            <a:r>
              <a:rPr lang="zh-CN" altLang="en-US" sz="2800" dirty="0" smtClean="0"/>
              <a:t>月，我国</a:t>
            </a:r>
            <a:r>
              <a:rPr lang="zh-CN" altLang="en-US" sz="2800" dirty="0"/>
              <a:t>第一个公用分组交换网 </a:t>
            </a:r>
            <a:r>
              <a:rPr lang="en-US" altLang="zh-CN" sz="2800" dirty="0"/>
              <a:t>CNPAC </a:t>
            </a:r>
            <a:r>
              <a:rPr lang="zh-CN" altLang="en-US" sz="2800" dirty="0"/>
              <a:t>建成运行。 </a:t>
            </a:r>
            <a:endParaRPr lang="en-US" altLang="zh-CN" sz="2800" dirty="0" smtClean="0"/>
          </a:p>
          <a:p>
            <a:r>
              <a:rPr lang="en-US" altLang="zh-CN" sz="2800" dirty="0" smtClean="0"/>
              <a:t>1994 </a:t>
            </a:r>
            <a:r>
              <a:rPr lang="zh-CN" altLang="en-US" sz="2800" dirty="0" smtClean="0"/>
              <a:t>年 </a:t>
            </a:r>
            <a:r>
              <a:rPr lang="en-US" altLang="zh-CN" sz="2800" dirty="0" smtClean="0"/>
              <a:t>4 </a:t>
            </a:r>
            <a:r>
              <a:rPr lang="zh-CN" altLang="en-US" sz="2800" dirty="0" smtClean="0"/>
              <a:t>月 </a:t>
            </a:r>
            <a:r>
              <a:rPr lang="en-US" altLang="zh-CN" sz="2800" dirty="0" smtClean="0"/>
              <a:t>20 </a:t>
            </a:r>
            <a:r>
              <a:rPr lang="zh-CN" altLang="en-US" sz="2800" dirty="0" smtClean="0"/>
              <a:t>日，我国用 </a:t>
            </a:r>
            <a:r>
              <a:rPr lang="en-US" altLang="zh-CN" sz="2800" dirty="0" smtClean="0"/>
              <a:t>64 </a:t>
            </a:r>
            <a:r>
              <a:rPr lang="en-US" altLang="zh-CN" sz="2800" dirty="0" err="1" smtClean="0"/>
              <a:t>kbit</a:t>
            </a:r>
            <a:r>
              <a:rPr lang="en-US" altLang="zh-CN" sz="2800" dirty="0" smtClean="0"/>
              <a:t>/s </a:t>
            </a:r>
            <a:r>
              <a:rPr lang="zh-CN" altLang="en-US" sz="2800" dirty="0" smtClean="0"/>
              <a:t>专线</a:t>
            </a:r>
            <a:r>
              <a:rPr lang="zh-CN" altLang="en-US" sz="2800" dirty="0"/>
              <a:t>正式连</a:t>
            </a:r>
            <a:r>
              <a:rPr lang="zh-CN" altLang="en-US" sz="2800" dirty="0" smtClean="0"/>
              <a:t>入互联网，</a:t>
            </a:r>
            <a:r>
              <a:rPr lang="zh-CN" altLang="zh-CN" sz="2800" dirty="0" smtClean="0"/>
              <a:t>我国</a:t>
            </a:r>
            <a:r>
              <a:rPr lang="zh-CN" altLang="zh-CN" sz="2800" dirty="0"/>
              <a:t>被国际上正式承认为接入互联网的</a:t>
            </a:r>
            <a:r>
              <a:rPr lang="zh-CN" altLang="zh-CN" sz="2800" dirty="0" smtClean="0"/>
              <a:t>国家</a:t>
            </a:r>
            <a:r>
              <a:rPr lang="zh-CN" altLang="en-US" sz="2800" dirty="0" smtClean="0"/>
              <a:t>。</a:t>
            </a:r>
            <a:endParaRPr lang="en-US" altLang="zh-CN" sz="2800" dirty="0" smtClean="0"/>
          </a:p>
          <a:p>
            <a:r>
              <a:rPr lang="en-US" altLang="zh-CN" sz="2800" dirty="0" smtClean="0"/>
              <a:t>1994 </a:t>
            </a:r>
            <a:r>
              <a:rPr lang="zh-CN" altLang="en-US" sz="2800" dirty="0" smtClean="0"/>
              <a:t>年 </a:t>
            </a:r>
            <a:r>
              <a:rPr lang="en-US" altLang="zh-CN" sz="2800" dirty="0" smtClean="0"/>
              <a:t>5 </a:t>
            </a:r>
            <a:r>
              <a:rPr lang="zh-CN" altLang="zh-CN" sz="2800" dirty="0" smtClean="0"/>
              <a:t>月</a:t>
            </a:r>
            <a:r>
              <a:rPr lang="zh-CN" altLang="en-US" sz="2800" dirty="0" smtClean="0"/>
              <a:t>，</a:t>
            </a:r>
            <a:r>
              <a:rPr lang="zh-CN" altLang="zh-CN" sz="2800" dirty="0" smtClean="0"/>
              <a:t>中国科学院高能物理研究所</a:t>
            </a:r>
            <a:r>
              <a:rPr lang="zh-CN" altLang="zh-CN" sz="2800" dirty="0"/>
              <a:t>设立了我国的第一个万维网服务器</a:t>
            </a:r>
            <a:r>
              <a:rPr lang="zh-CN" altLang="zh-CN" sz="2800" dirty="0" smtClean="0"/>
              <a:t>。</a:t>
            </a:r>
            <a:endParaRPr lang="en-US" altLang="zh-CN" sz="2800" dirty="0" smtClean="0"/>
          </a:p>
          <a:p>
            <a:r>
              <a:rPr lang="en-US" altLang="zh-CN" sz="2800" dirty="0" smtClean="0"/>
              <a:t>1994 </a:t>
            </a:r>
            <a:r>
              <a:rPr lang="zh-CN" altLang="en-US" sz="2800" dirty="0" smtClean="0"/>
              <a:t>年 </a:t>
            </a:r>
            <a:r>
              <a:rPr lang="en-US" altLang="zh-CN" sz="2800" dirty="0" smtClean="0"/>
              <a:t>9 </a:t>
            </a:r>
            <a:r>
              <a:rPr lang="zh-CN" altLang="zh-CN" sz="2800" dirty="0" smtClean="0"/>
              <a:t>月</a:t>
            </a:r>
            <a:r>
              <a:rPr lang="zh-CN" altLang="zh-CN" sz="2800" dirty="0"/>
              <a:t>中国公用计算机</a:t>
            </a:r>
            <a:r>
              <a:rPr lang="zh-CN" altLang="zh-CN" sz="2800" dirty="0" smtClean="0"/>
              <a:t>互联网</a:t>
            </a:r>
            <a:r>
              <a:rPr lang="en-US" altLang="zh-CN" sz="2800" dirty="0" smtClean="0"/>
              <a:t>  CHINANET </a:t>
            </a:r>
            <a:r>
              <a:rPr lang="zh-CN" altLang="zh-CN" sz="2800" dirty="0" smtClean="0"/>
              <a:t>正式启动</a:t>
            </a:r>
            <a:r>
              <a:rPr lang="zh-CN" altLang="en-US" sz="2800" dirty="0" smtClean="0"/>
              <a:t>。</a:t>
            </a:r>
            <a:endParaRPr lang="en-US" altLang="zh-CN" sz="2800" dirty="0" smtClean="0"/>
          </a:p>
        </p:txBody>
      </p:sp>
    </p:spTree>
    <p:extLst>
      <p:ext uri="{BB962C8B-B14F-4D97-AF65-F5344CB8AC3E}">
        <p14:creationId xmlns:p14="http://schemas.microsoft.com/office/powerpoint/2010/main" xmlns="" val="88212215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1.4  </a:t>
            </a:r>
            <a:r>
              <a:rPr lang="zh-CN" altLang="zh-CN" dirty="0" smtClean="0"/>
              <a:t>计算机网络</a:t>
            </a:r>
            <a:r>
              <a:rPr lang="zh-CN" altLang="zh-CN" dirty="0"/>
              <a:t>在我国的发展</a:t>
            </a:r>
            <a:endParaRPr lang="zh-CN" altLang="en-US" dirty="0"/>
          </a:p>
        </p:txBody>
      </p:sp>
      <p:sp>
        <p:nvSpPr>
          <p:cNvPr id="3" name="内容占位符 2"/>
          <p:cNvSpPr>
            <a:spLocks noGrp="1"/>
          </p:cNvSpPr>
          <p:nvPr>
            <p:ph idx="1"/>
          </p:nvPr>
        </p:nvSpPr>
        <p:spPr/>
        <p:txBody>
          <a:bodyPr/>
          <a:lstStyle/>
          <a:p>
            <a:r>
              <a:rPr lang="zh-CN" altLang="zh-CN" sz="2800" dirty="0"/>
              <a:t>到目前为止，我国陆续建造了基于互联网技术的并能够和互联网互连的多个全国范围的公用计算机网络，其中规模最大</a:t>
            </a:r>
            <a:r>
              <a:rPr lang="zh-CN" altLang="zh-CN" sz="2800" dirty="0" smtClean="0"/>
              <a:t>的就是</a:t>
            </a:r>
            <a:r>
              <a:rPr lang="zh-CN" altLang="zh-CN" sz="2800" dirty="0"/>
              <a:t>下面这五个：</a:t>
            </a:r>
          </a:p>
          <a:p>
            <a:pPr lvl="1"/>
            <a:r>
              <a:rPr lang="en-US" altLang="zh-CN" sz="2400" dirty="0"/>
              <a:t>(1) </a:t>
            </a:r>
            <a:r>
              <a:rPr lang="zh-CN" altLang="zh-CN" sz="2400" dirty="0"/>
              <a:t>中国电信</a:t>
            </a:r>
            <a:r>
              <a:rPr lang="zh-CN" altLang="zh-CN" sz="2400" dirty="0" smtClean="0"/>
              <a:t>互联网</a:t>
            </a:r>
            <a:r>
              <a:rPr lang="en-US" altLang="zh-CN" sz="2400" dirty="0" smtClean="0"/>
              <a:t> CHINANET</a:t>
            </a:r>
            <a:r>
              <a:rPr lang="zh-CN" altLang="zh-CN" sz="2400" dirty="0"/>
              <a:t>（也就是原来的中国公用计算机互联网）</a:t>
            </a:r>
          </a:p>
          <a:p>
            <a:pPr lvl="1"/>
            <a:r>
              <a:rPr lang="en-US" altLang="zh-CN" sz="2400" dirty="0"/>
              <a:t>(2) </a:t>
            </a:r>
            <a:r>
              <a:rPr lang="zh-CN" altLang="zh-CN" sz="2400" dirty="0"/>
              <a:t>中国联通</a:t>
            </a:r>
            <a:r>
              <a:rPr lang="zh-CN" altLang="zh-CN" sz="2400" dirty="0" smtClean="0"/>
              <a:t>互联网</a:t>
            </a:r>
            <a:r>
              <a:rPr lang="en-US" altLang="zh-CN" sz="2400" dirty="0" smtClean="0"/>
              <a:t> UNINET</a:t>
            </a:r>
            <a:endParaRPr lang="zh-CN" altLang="zh-CN" sz="2400" dirty="0"/>
          </a:p>
          <a:p>
            <a:pPr lvl="1"/>
            <a:r>
              <a:rPr lang="en-US" altLang="zh-CN" sz="2400" dirty="0"/>
              <a:t>(3) </a:t>
            </a:r>
            <a:r>
              <a:rPr lang="zh-CN" altLang="zh-CN" sz="2400" dirty="0"/>
              <a:t>中国移动</a:t>
            </a:r>
            <a:r>
              <a:rPr lang="zh-CN" altLang="zh-CN" sz="2400" dirty="0" smtClean="0"/>
              <a:t>互联网</a:t>
            </a:r>
            <a:r>
              <a:rPr lang="en-US" altLang="zh-CN" sz="2400" dirty="0" smtClean="0"/>
              <a:t> CMNET</a:t>
            </a:r>
            <a:endParaRPr lang="zh-CN" altLang="zh-CN" sz="2400" dirty="0"/>
          </a:p>
          <a:p>
            <a:pPr lvl="1"/>
            <a:r>
              <a:rPr lang="en-US" altLang="zh-CN" sz="2400" dirty="0"/>
              <a:t>(4) </a:t>
            </a:r>
            <a:r>
              <a:rPr lang="zh-CN" altLang="zh-CN" sz="2400" dirty="0"/>
              <a:t>中国教育和科研</a:t>
            </a:r>
            <a:r>
              <a:rPr lang="zh-CN" altLang="zh-CN" sz="2400" dirty="0" smtClean="0"/>
              <a:t>计算机网</a:t>
            </a:r>
            <a:r>
              <a:rPr lang="en-US" altLang="zh-CN" sz="2400" dirty="0" smtClean="0"/>
              <a:t> CERNET</a:t>
            </a:r>
            <a:endParaRPr lang="zh-CN" altLang="zh-CN" sz="2400" dirty="0"/>
          </a:p>
          <a:p>
            <a:pPr lvl="1"/>
            <a:r>
              <a:rPr lang="en-US" altLang="zh-CN" sz="2400" dirty="0"/>
              <a:t>(5) </a:t>
            </a:r>
            <a:r>
              <a:rPr lang="zh-CN" altLang="zh-CN" sz="2400" dirty="0"/>
              <a:t>中国科学技术</a:t>
            </a:r>
            <a:r>
              <a:rPr lang="zh-CN" altLang="zh-CN" sz="2400" dirty="0" smtClean="0"/>
              <a:t>网</a:t>
            </a:r>
            <a:r>
              <a:rPr lang="en-US" altLang="zh-CN" sz="2400" dirty="0" smtClean="0"/>
              <a:t> CSTNET</a:t>
            </a:r>
            <a:endParaRPr lang="zh-CN" altLang="zh-CN" sz="2400" dirty="0"/>
          </a:p>
          <a:p>
            <a:endParaRPr lang="en-US" altLang="zh-CN" sz="2800" dirty="0" smtClean="0"/>
          </a:p>
        </p:txBody>
      </p:sp>
    </p:spTree>
    <p:extLst>
      <p:ext uri="{BB962C8B-B14F-4D97-AF65-F5344CB8AC3E}">
        <p14:creationId xmlns:p14="http://schemas.microsoft.com/office/powerpoint/2010/main" xmlns="" val="370799813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1.4  </a:t>
            </a:r>
            <a:r>
              <a:rPr lang="zh-CN" altLang="zh-CN" dirty="0" smtClean="0"/>
              <a:t>计算机网络</a:t>
            </a:r>
            <a:r>
              <a:rPr lang="zh-CN" altLang="zh-CN" dirty="0"/>
              <a:t>在我国的发展</a:t>
            </a:r>
            <a:endParaRPr lang="zh-CN" altLang="en-US" dirty="0"/>
          </a:p>
        </p:txBody>
      </p:sp>
      <p:sp>
        <p:nvSpPr>
          <p:cNvPr id="3" name="内容占位符 2"/>
          <p:cNvSpPr>
            <a:spLocks noGrp="1"/>
          </p:cNvSpPr>
          <p:nvPr>
            <p:ph idx="1"/>
          </p:nvPr>
        </p:nvSpPr>
        <p:spPr/>
        <p:txBody>
          <a:bodyPr/>
          <a:lstStyle/>
          <a:p>
            <a:r>
              <a:rPr lang="zh-CN" altLang="en-US" sz="2800" dirty="0" smtClean="0"/>
              <a:t>中国</a:t>
            </a:r>
            <a:r>
              <a:rPr lang="zh-CN" altLang="en-US" sz="2800" dirty="0"/>
              <a:t>教育和科研</a:t>
            </a:r>
            <a:r>
              <a:rPr lang="zh-CN" altLang="en-US" sz="2800" dirty="0" smtClean="0"/>
              <a:t>计算机网 </a:t>
            </a:r>
            <a:r>
              <a:rPr lang="en-US" altLang="zh-CN" sz="2800" dirty="0" smtClean="0"/>
              <a:t>CERNET </a:t>
            </a:r>
            <a:r>
              <a:rPr lang="en-US" altLang="zh-CN" sz="2800" dirty="0"/>
              <a:t>(China Education and Research </a:t>
            </a:r>
            <a:r>
              <a:rPr lang="en-US" altLang="zh-CN" sz="2800" dirty="0" err="1"/>
              <a:t>NETwork</a:t>
            </a:r>
            <a:r>
              <a:rPr lang="en-US" altLang="zh-CN" sz="2800" dirty="0" smtClean="0"/>
              <a:t>) </a:t>
            </a:r>
            <a:r>
              <a:rPr lang="zh-CN" altLang="en-US" sz="2800" dirty="0" smtClean="0"/>
              <a:t>始建于 </a:t>
            </a:r>
            <a:r>
              <a:rPr lang="en-US" altLang="zh-CN" sz="2800" dirty="0" smtClean="0"/>
              <a:t>1994 </a:t>
            </a:r>
            <a:r>
              <a:rPr lang="zh-CN" altLang="en-US" sz="2800" dirty="0" smtClean="0"/>
              <a:t>年，是我国</a:t>
            </a:r>
            <a:r>
              <a:rPr lang="zh-CN" altLang="en-US" sz="2800" dirty="0"/>
              <a:t>第一</a:t>
            </a:r>
            <a:r>
              <a:rPr lang="zh-CN" altLang="en-US" sz="2800" dirty="0" smtClean="0"/>
              <a:t>个 </a:t>
            </a:r>
            <a:r>
              <a:rPr lang="en-US" altLang="zh-CN" sz="2800" dirty="0" smtClean="0"/>
              <a:t>IPv4 </a:t>
            </a:r>
            <a:r>
              <a:rPr lang="zh-CN" altLang="en-US" sz="2800" dirty="0" smtClean="0"/>
              <a:t>互联网</a:t>
            </a:r>
            <a:r>
              <a:rPr lang="zh-CN" altLang="en-US" sz="2800" dirty="0"/>
              <a:t>主干</a:t>
            </a:r>
            <a:r>
              <a:rPr lang="zh-CN" altLang="en-US" sz="2800" dirty="0" smtClean="0"/>
              <a:t>网。</a:t>
            </a:r>
            <a:endParaRPr lang="zh-CN" altLang="en-US" sz="2800" dirty="0"/>
          </a:p>
          <a:p>
            <a:r>
              <a:rPr lang="en-US" altLang="zh-CN" sz="2800" dirty="0" smtClean="0"/>
              <a:t>2004 </a:t>
            </a:r>
            <a:r>
              <a:rPr lang="zh-CN" altLang="zh-CN" sz="2800" dirty="0" smtClean="0"/>
              <a:t>年</a:t>
            </a:r>
            <a:r>
              <a:rPr lang="en-US" altLang="zh-CN" sz="2800" dirty="0" smtClean="0"/>
              <a:t> 2 </a:t>
            </a:r>
            <a:r>
              <a:rPr lang="zh-CN" altLang="zh-CN" sz="2800" dirty="0" smtClean="0"/>
              <a:t>月</a:t>
            </a:r>
            <a:r>
              <a:rPr lang="zh-CN" altLang="zh-CN" sz="2800" dirty="0"/>
              <a:t>，我国的第一个下一代</a:t>
            </a:r>
            <a:r>
              <a:rPr lang="zh-CN" altLang="zh-CN" sz="2800" dirty="0" smtClean="0"/>
              <a:t>互联网</a:t>
            </a:r>
            <a:r>
              <a:rPr lang="en-US" altLang="zh-CN" sz="2800" dirty="0" smtClean="0"/>
              <a:t> CNGI </a:t>
            </a:r>
            <a:r>
              <a:rPr lang="zh-CN" altLang="zh-CN" sz="2800" dirty="0" smtClean="0"/>
              <a:t>的</a:t>
            </a:r>
            <a:r>
              <a:rPr lang="zh-CN" altLang="zh-CN" sz="2800" dirty="0"/>
              <a:t>主干</a:t>
            </a:r>
            <a:r>
              <a:rPr lang="zh-CN" altLang="zh-CN" sz="2800" dirty="0" smtClean="0"/>
              <a:t>网</a:t>
            </a:r>
            <a:r>
              <a:rPr lang="en-US" altLang="zh-CN" sz="2800" dirty="0" smtClean="0"/>
              <a:t> CERNET2 </a:t>
            </a:r>
            <a:r>
              <a:rPr lang="zh-CN" altLang="zh-CN" sz="2800" dirty="0" smtClean="0"/>
              <a:t>试验</a:t>
            </a:r>
            <a:r>
              <a:rPr lang="zh-CN" altLang="zh-CN" sz="2800" dirty="0"/>
              <a:t>网正式开通，并提供服务</a:t>
            </a:r>
            <a:r>
              <a:rPr lang="zh-CN" altLang="zh-CN" sz="2800" dirty="0" smtClean="0"/>
              <a:t>。</a:t>
            </a:r>
            <a:endParaRPr lang="en-US" altLang="zh-CN" sz="2800" dirty="0" smtClean="0"/>
          </a:p>
          <a:p>
            <a:endParaRPr lang="en-US" altLang="zh-CN" sz="2800" dirty="0" smtClean="0"/>
          </a:p>
          <a:p>
            <a:r>
              <a:rPr lang="zh-CN" altLang="en-US" sz="2800" dirty="0" smtClean="0"/>
              <a:t>中国</a:t>
            </a:r>
            <a:r>
              <a:rPr lang="zh-CN" altLang="en-US" sz="2800" dirty="0"/>
              <a:t>互联网络信息中心 </a:t>
            </a:r>
            <a:r>
              <a:rPr lang="en-US" altLang="zh-CN" sz="2800" dirty="0"/>
              <a:t>CNNIC </a:t>
            </a:r>
            <a:r>
              <a:rPr lang="en-US" altLang="zh-CN" sz="2800" dirty="0" smtClean="0"/>
              <a:t>(</a:t>
            </a:r>
            <a:r>
              <a:rPr lang="en-US" altLang="zh-CN" sz="2800" dirty="0" err="1" smtClean="0"/>
              <a:t>ChiNa</a:t>
            </a:r>
            <a:r>
              <a:rPr lang="en-US" altLang="zh-CN" sz="2800" dirty="0" smtClean="0"/>
              <a:t> Network </a:t>
            </a:r>
            <a:r>
              <a:rPr lang="en-US" altLang="zh-CN" sz="2800" dirty="0"/>
              <a:t>Information </a:t>
            </a:r>
            <a:r>
              <a:rPr lang="en-US" altLang="zh-CN" sz="2800" dirty="0" smtClean="0"/>
              <a:t>Center) </a:t>
            </a:r>
            <a:r>
              <a:rPr lang="zh-CN" altLang="en-US" sz="2800" dirty="0" smtClean="0"/>
              <a:t>每年</a:t>
            </a:r>
            <a:r>
              <a:rPr lang="zh-CN" altLang="en-US" sz="2800" dirty="0"/>
              <a:t>两次</a:t>
            </a:r>
            <a:r>
              <a:rPr lang="zh-CN" altLang="en-US" sz="2800" dirty="0" smtClean="0"/>
              <a:t>公布我国互联网的</a:t>
            </a:r>
            <a:r>
              <a:rPr lang="zh-CN" altLang="en-US" sz="2800" dirty="0"/>
              <a:t>发展情况</a:t>
            </a:r>
            <a:r>
              <a:rPr lang="zh-CN" altLang="en-US" sz="2800" dirty="0" smtClean="0"/>
              <a:t>。</a:t>
            </a:r>
            <a:endParaRPr lang="zh-CN" altLang="en-US" sz="2800" dirty="0"/>
          </a:p>
        </p:txBody>
      </p:sp>
    </p:spTree>
    <p:extLst>
      <p:ext uri="{BB962C8B-B14F-4D97-AF65-F5344CB8AC3E}">
        <p14:creationId xmlns:p14="http://schemas.microsoft.com/office/powerpoint/2010/main" xmlns="" val="357448192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1.5  </a:t>
            </a:r>
            <a:r>
              <a:rPr lang="zh-CN" altLang="zh-CN" dirty="0" smtClean="0"/>
              <a:t>计算机网络</a:t>
            </a:r>
            <a:r>
              <a:rPr lang="zh-CN" altLang="zh-CN" dirty="0"/>
              <a:t>的类别</a:t>
            </a:r>
            <a:endParaRPr lang="zh-CN" altLang="en-US" dirty="0"/>
          </a:p>
        </p:txBody>
      </p:sp>
      <p:sp>
        <p:nvSpPr>
          <p:cNvPr id="3" name="内容占位符 2"/>
          <p:cNvSpPr>
            <a:spLocks noGrp="1"/>
          </p:cNvSpPr>
          <p:nvPr>
            <p:ph idx="1"/>
          </p:nvPr>
        </p:nvSpPr>
        <p:spPr/>
        <p:txBody>
          <a:bodyPr/>
          <a:lstStyle/>
          <a:p>
            <a:r>
              <a:rPr lang="en-US" altLang="zh-CN" dirty="0"/>
              <a:t>1.5.1  </a:t>
            </a:r>
            <a:r>
              <a:rPr lang="zh-CN" altLang="zh-CN" dirty="0"/>
              <a:t>计算机网络的定义</a:t>
            </a:r>
          </a:p>
          <a:p>
            <a:r>
              <a:rPr lang="en-US" altLang="zh-CN" dirty="0" smtClean="0"/>
              <a:t>1.5.2  </a:t>
            </a:r>
            <a:r>
              <a:rPr lang="zh-CN" altLang="zh-CN" dirty="0"/>
              <a:t>几种不同类别的网络</a:t>
            </a:r>
          </a:p>
          <a:p>
            <a:endParaRPr lang="en-US" altLang="zh-CN" dirty="0" smtClean="0"/>
          </a:p>
        </p:txBody>
      </p:sp>
    </p:spTree>
    <p:extLst>
      <p:ext uri="{BB962C8B-B14F-4D97-AF65-F5344CB8AC3E}">
        <p14:creationId xmlns:p14="http://schemas.microsoft.com/office/powerpoint/2010/main" xmlns="" val="349501937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ltLang="zh-CN" dirty="0"/>
              <a:t>1.5.1  </a:t>
            </a:r>
            <a:r>
              <a:rPr lang="zh-CN" altLang="zh-CN" dirty="0"/>
              <a:t>计算机网络的定义</a:t>
            </a:r>
            <a:endParaRPr lang="zh-CN" altLang="en-US" dirty="0"/>
          </a:p>
        </p:txBody>
      </p:sp>
      <p:sp>
        <p:nvSpPr>
          <p:cNvPr id="79875" name="Rectangle 3"/>
          <p:cNvSpPr>
            <a:spLocks noGrp="1" noChangeArrowheads="1"/>
          </p:cNvSpPr>
          <p:nvPr>
            <p:ph idx="1"/>
          </p:nvPr>
        </p:nvSpPr>
        <p:spPr/>
        <p:txBody>
          <a:bodyPr/>
          <a:lstStyle/>
          <a:p>
            <a:r>
              <a:rPr lang="zh-CN" altLang="zh-CN" dirty="0"/>
              <a:t>计算机网络的精确定义并未统一</a:t>
            </a:r>
            <a:r>
              <a:rPr lang="zh-CN" altLang="zh-CN" dirty="0" smtClean="0"/>
              <a:t>。</a:t>
            </a:r>
            <a:endParaRPr lang="en-US" altLang="zh-CN" dirty="0" smtClean="0">
              <a:solidFill>
                <a:srgbClr val="333399"/>
              </a:solidFill>
              <a:latin typeface="Arial" charset="0"/>
              <a:ea typeface="黑体" pitchFamily="2" charset="-122"/>
            </a:endParaRPr>
          </a:p>
          <a:p>
            <a:r>
              <a:rPr lang="zh-CN" altLang="zh-CN" dirty="0"/>
              <a:t>较好的</a:t>
            </a:r>
            <a:r>
              <a:rPr lang="zh-CN" altLang="zh-CN" dirty="0" smtClean="0"/>
              <a:t>定义</a:t>
            </a:r>
            <a:r>
              <a:rPr lang="zh-CN" altLang="en-US" dirty="0" smtClean="0"/>
              <a:t>：</a:t>
            </a:r>
            <a:endParaRPr lang="en-US" altLang="zh-CN" dirty="0" smtClean="0"/>
          </a:p>
          <a:p>
            <a:pPr marL="457200" lvl="1" indent="0">
              <a:buNone/>
            </a:pPr>
            <a:r>
              <a:rPr lang="zh-CN" altLang="zh-CN" sz="3200" dirty="0" smtClean="0">
                <a:solidFill>
                  <a:srgbClr val="0000CC"/>
                </a:solidFill>
              </a:rPr>
              <a:t>计算机网络</a:t>
            </a:r>
            <a:r>
              <a:rPr lang="zh-CN" altLang="zh-CN" sz="3200" dirty="0">
                <a:solidFill>
                  <a:srgbClr val="0000CC"/>
                </a:solidFill>
              </a:rPr>
              <a:t>主要是由一些通用的、可编程的硬件互连而成的，而这些硬件并非专门用来实现某一特定目的（例如，传送数据或视频信号）。这些可编程的硬件能够用来传送多种不同类型的数据，并能支持广泛的和日益增长的应用</a:t>
            </a:r>
            <a:r>
              <a:rPr lang="zh-CN" altLang="zh-CN" sz="3200" dirty="0" smtClean="0">
                <a:solidFill>
                  <a:srgbClr val="0000CC"/>
                </a:solidFill>
              </a:rPr>
              <a:t>。</a:t>
            </a:r>
            <a:endParaRPr lang="en-US" altLang="zh-CN" sz="3200" dirty="0">
              <a:solidFill>
                <a:srgbClr val="0000CC"/>
              </a:solidFill>
            </a:endParaRPr>
          </a:p>
        </p:txBody>
      </p:sp>
    </p:spTree>
    <p:extLst>
      <p:ext uri="{BB962C8B-B14F-4D97-AF65-F5344CB8AC3E}">
        <p14:creationId xmlns:p14="http://schemas.microsoft.com/office/powerpoint/2010/main" xmlns="" val="131754561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ltLang="zh-CN" dirty="0"/>
              <a:t>1.5.1  </a:t>
            </a:r>
            <a:r>
              <a:rPr lang="zh-CN" altLang="zh-CN" dirty="0"/>
              <a:t>计算机网络的定义</a:t>
            </a:r>
            <a:endParaRPr lang="zh-CN" altLang="en-US" dirty="0"/>
          </a:p>
        </p:txBody>
      </p:sp>
      <p:sp>
        <p:nvSpPr>
          <p:cNvPr id="79875" name="Rectangle 3"/>
          <p:cNvSpPr>
            <a:spLocks noGrp="1" noChangeArrowheads="1"/>
          </p:cNvSpPr>
          <p:nvPr>
            <p:ph idx="1"/>
          </p:nvPr>
        </p:nvSpPr>
        <p:spPr/>
        <p:txBody>
          <a:bodyPr/>
          <a:lstStyle/>
          <a:p>
            <a:r>
              <a:rPr lang="zh-CN" altLang="zh-CN" dirty="0" smtClean="0"/>
              <a:t>根据</a:t>
            </a:r>
            <a:r>
              <a:rPr lang="zh-CN" altLang="zh-CN" dirty="0"/>
              <a:t>这个定义</a:t>
            </a:r>
            <a:r>
              <a:rPr lang="zh-CN" altLang="zh-CN" dirty="0" smtClean="0"/>
              <a:t>：</a:t>
            </a:r>
            <a:endParaRPr lang="en-US" altLang="zh-CN" dirty="0" smtClean="0"/>
          </a:p>
          <a:p>
            <a:pPr lvl="1"/>
            <a:r>
              <a:rPr lang="en-US" altLang="zh-CN" dirty="0" smtClean="0"/>
              <a:t>(</a:t>
            </a:r>
            <a:r>
              <a:rPr lang="en-US" altLang="zh-CN" dirty="0"/>
              <a:t>1) </a:t>
            </a:r>
            <a:r>
              <a:rPr lang="zh-CN" altLang="zh-CN" dirty="0"/>
              <a:t>计算机网络所连接的硬件，并不限于一般的计算机，而是包括了智能手机</a:t>
            </a:r>
            <a:r>
              <a:rPr lang="zh-CN" altLang="zh-CN" dirty="0" smtClean="0"/>
              <a:t>。</a:t>
            </a:r>
            <a:endParaRPr lang="en-US" altLang="zh-CN" dirty="0" smtClean="0"/>
          </a:p>
          <a:p>
            <a:pPr lvl="1"/>
            <a:r>
              <a:rPr lang="en-US" altLang="zh-CN" dirty="0" smtClean="0"/>
              <a:t>(</a:t>
            </a:r>
            <a:r>
              <a:rPr lang="en-US" altLang="zh-CN" dirty="0"/>
              <a:t>2) </a:t>
            </a:r>
            <a:r>
              <a:rPr lang="zh-CN" altLang="zh-CN" dirty="0"/>
              <a:t>计算机网络并非专门用来传送数据，而是能够支持很多种的应用（包括今后可能出现的各种应用）</a:t>
            </a:r>
            <a:r>
              <a:rPr lang="zh-CN" altLang="zh-CN" dirty="0" smtClean="0"/>
              <a:t>。</a:t>
            </a:r>
            <a:endParaRPr lang="zh-CN" altLang="zh-CN" dirty="0"/>
          </a:p>
        </p:txBody>
      </p:sp>
      <p:sp>
        <p:nvSpPr>
          <p:cNvPr id="2" name="矩形 1"/>
          <p:cNvSpPr/>
          <p:nvPr/>
        </p:nvSpPr>
        <p:spPr>
          <a:xfrm>
            <a:off x="1712640" y="4184969"/>
            <a:ext cx="6696744" cy="1040285"/>
          </a:xfrm>
          <a:prstGeom prst="rect">
            <a:avLst/>
          </a:prstGeom>
          <a:solidFill>
            <a:srgbClr val="FFFF66"/>
          </a:solidFill>
          <a:ln>
            <a:solidFill>
              <a:schemeClr val="tx1"/>
            </a:solidFill>
          </a:ln>
        </p:spPr>
        <p:txBody>
          <a:bodyPr wrap="square">
            <a:spAutoFit/>
          </a:bodyPr>
          <a:lstStyle/>
          <a:p>
            <a:pPr>
              <a:lnSpc>
                <a:spcPct val="110000"/>
              </a:lnSpc>
            </a:pPr>
            <a:r>
              <a:rPr lang="zh-CN" altLang="zh-CN" sz="2800" b="1" dirty="0">
                <a:latin typeface="+mn-lt"/>
                <a:ea typeface="黑体" pitchFamily="2" charset="-122"/>
              </a:rPr>
              <a:t>请注意，上述的“可编程的硬件”表明这种硬件一定包含有</a:t>
            </a:r>
            <a:r>
              <a:rPr lang="zh-CN" altLang="zh-CN" sz="2800" b="1" dirty="0" smtClean="0">
                <a:latin typeface="+mn-lt"/>
                <a:ea typeface="黑体" pitchFamily="2" charset="-122"/>
              </a:rPr>
              <a:t>中央处理机</a:t>
            </a:r>
            <a:r>
              <a:rPr lang="en-US" altLang="zh-CN" sz="2800" b="1" dirty="0" smtClean="0">
                <a:latin typeface="+mn-lt"/>
                <a:ea typeface="黑体" pitchFamily="2" charset="-122"/>
              </a:rPr>
              <a:t> (CPU)</a:t>
            </a:r>
            <a:r>
              <a:rPr lang="zh-CN" altLang="zh-CN" sz="2800" b="1" dirty="0" smtClean="0">
                <a:latin typeface="+mn-lt"/>
                <a:ea typeface="黑体" pitchFamily="2" charset="-122"/>
              </a:rPr>
              <a:t>。</a:t>
            </a:r>
            <a:endParaRPr lang="en-US" altLang="zh-CN" sz="2800" b="1" dirty="0">
              <a:solidFill>
                <a:srgbClr val="333399"/>
              </a:solidFill>
              <a:latin typeface="+mn-lt"/>
              <a:ea typeface="黑体" pitchFamily="2" charset="-122"/>
            </a:endParaRPr>
          </a:p>
        </p:txBody>
      </p:sp>
    </p:spTree>
    <p:extLst>
      <p:ext uri="{BB962C8B-B14F-4D97-AF65-F5344CB8AC3E}">
        <p14:creationId xmlns:p14="http://schemas.microsoft.com/office/powerpoint/2010/main" xmlns="" val="355992766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zh-CN" dirty="0"/>
              <a:t>1.5.2  </a:t>
            </a:r>
            <a:r>
              <a:rPr lang="zh-CN" altLang="en-US" dirty="0"/>
              <a:t>几种不同类别的网络</a:t>
            </a:r>
          </a:p>
        </p:txBody>
      </p:sp>
      <p:sp>
        <p:nvSpPr>
          <p:cNvPr id="81923" name="Rectangle 3"/>
          <p:cNvSpPr>
            <a:spLocks noGrp="1" noChangeArrowheads="1"/>
          </p:cNvSpPr>
          <p:nvPr>
            <p:ph idx="1"/>
          </p:nvPr>
        </p:nvSpPr>
        <p:spPr/>
        <p:txBody>
          <a:bodyPr/>
          <a:lstStyle/>
          <a:p>
            <a:r>
              <a:rPr lang="zh-CN" altLang="zh-CN" dirty="0"/>
              <a:t>计算机网络有多种</a:t>
            </a:r>
            <a:r>
              <a:rPr lang="zh-CN" altLang="zh-CN" dirty="0" smtClean="0"/>
              <a:t>类别</a:t>
            </a:r>
            <a:r>
              <a:rPr lang="zh-CN" altLang="en-US" dirty="0" smtClean="0"/>
              <a:t>。典型包括：</a:t>
            </a:r>
            <a:endParaRPr lang="en-US" altLang="zh-CN" dirty="0" smtClean="0"/>
          </a:p>
          <a:p>
            <a:pPr lvl="1"/>
            <a:r>
              <a:rPr lang="en-US" altLang="zh-CN" dirty="0" smtClean="0"/>
              <a:t>1</a:t>
            </a:r>
            <a:r>
              <a:rPr lang="en-US" altLang="zh-CN" dirty="0"/>
              <a:t>. </a:t>
            </a:r>
            <a:r>
              <a:rPr lang="zh-CN" altLang="en-US" dirty="0"/>
              <a:t>按照</a:t>
            </a:r>
            <a:r>
              <a:rPr lang="zh-CN" altLang="en-US" dirty="0" smtClean="0"/>
              <a:t>网络</a:t>
            </a:r>
            <a:r>
              <a:rPr lang="zh-CN" altLang="en-US" dirty="0"/>
              <a:t>的作用范围进行</a:t>
            </a:r>
            <a:r>
              <a:rPr lang="zh-CN" altLang="en-US" dirty="0" smtClean="0"/>
              <a:t>分类</a:t>
            </a:r>
            <a:endParaRPr lang="en-US" altLang="zh-CN" dirty="0" smtClean="0"/>
          </a:p>
          <a:p>
            <a:pPr lvl="1"/>
            <a:r>
              <a:rPr lang="en-US" altLang="zh-CN" dirty="0"/>
              <a:t>2</a:t>
            </a:r>
            <a:r>
              <a:rPr lang="en-US" altLang="zh-CN" dirty="0" smtClean="0"/>
              <a:t>. </a:t>
            </a:r>
            <a:r>
              <a:rPr lang="zh-CN" altLang="en-US" dirty="0" smtClean="0"/>
              <a:t>按照</a:t>
            </a:r>
            <a:r>
              <a:rPr lang="zh-CN" altLang="zh-CN" dirty="0" smtClean="0"/>
              <a:t>网络</a:t>
            </a:r>
            <a:r>
              <a:rPr lang="zh-CN" altLang="zh-CN" dirty="0"/>
              <a:t>的使用者进行分类</a:t>
            </a:r>
          </a:p>
          <a:p>
            <a:pPr lvl="1"/>
            <a:r>
              <a:rPr lang="en-US" altLang="zh-CN" dirty="0"/>
              <a:t>3. </a:t>
            </a:r>
            <a:r>
              <a:rPr lang="zh-CN" altLang="zh-CN" dirty="0" smtClean="0"/>
              <a:t>用来</a:t>
            </a:r>
            <a:r>
              <a:rPr lang="zh-CN" altLang="zh-CN" dirty="0"/>
              <a:t>把用户接入到互联网的</a:t>
            </a:r>
            <a:r>
              <a:rPr lang="zh-CN" altLang="zh-CN" dirty="0" smtClean="0"/>
              <a:t>网络</a:t>
            </a:r>
            <a:endParaRPr lang="zh-CN" altLang="zh-CN" dirty="0"/>
          </a:p>
        </p:txBody>
      </p:sp>
    </p:spTree>
    <p:extLst>
      <p:ext uri="{BB962C8B-B14F-4D97-AF65-F5344CB8AC3E}">
        <p14:creationId xmlns:p14="http://schemas.microsoft.com/office/powerpoint/2010/main" xmlns="" val="65620815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zh-CN" dirty="0"/>
              <a:t>1. </a:t>
            </a:r>
            <a:r>
              <a:rPr lang="zh-CN" altLang="en-US" dirty="0"/>
              <a:t>按照</a:t>
            </a:r>
            <a:r>
              <a:rPr lang="zh-CN" altLang="en-US" dirty="0" smtClean="0"/>
              <a:t>网络</a:t>
            </a:r>
            <a:r>
              <a:rPr lang="zh-CN" altLang="en-US" dirty="0"/>
              <a:t>的作用范围进行分类</a:t>
            </a:r>
          </a:p>
        </p:txBody>
      </p:sp>
      <p:sp>
        <p:nvSpPr>
          <p:cNvPr id="81923" name="Rectangle 3"/>
          <p:cNvSpPr>
            <a:spLocks noGrp="1" noChangeArrowheads="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100000"/>
              </a:lnSpc>
              <a:spcBef>
                <a:spcPts val="1200"/>
              </a:spcBef>
            </a:pPr>
            <a:r>
              <a:rPr lang="zh-CN" altLang="en-US" sz="2800" dirty="0" smtClean="0">
                <a:solidFill>
                  <a:srgbClr val="FF0000"/>
                </a:solidFill>
              </a:rPr>
              <a:t>广域网 </a:t>
            </a:r>
            <a:r>
              <a:rPr lang="en-US" altLang="zh-CN" sz="2800" dirty="0">
                <a:solidFill>
                  <a:srgbClr val="FF0000"/>
                </a:solidFill>
              </a:rPr>
              <a:t>WAN </a:t>
            </a:r>
            <a:r>
              <a:rPr lang="en-US" altLang="zh-CN" sz="2800" dirty="0"/>
              <a:t>(Wide Area Network</a:t>
            </a:r>
            <a:r>
              <a:rPr lang="en-US" altLang="zh-CN" sz="2800" dirty="0" smtClean="0"/>
              <a:t>)</a:t>
            </a:r>
            <a:r>
              <a:rPr lang="zh-CN" altLang="en-US" sz="2800" dirty="0" smtClean="0"/>
              <a:t>：</a:t>
            </a:r>
            <a:r>
              <a:rPr lang="zh-CN" altLang="zh-CN" sz="2800" dirty="0"/>
              <a:t>作用范围通常为几十到几千</a:t>
            </a:r>
            <a:r>
              <a:rPr lang="zh-CN" altLang="zh-CN" sz="2800" dirty="0" smtClean="0"/>
              <a:t>公里</a:t>
            </a:r>
            <a:r>
              <a:rPr lang="zh-CN" altLang="en-US" sz="2800" dirty="0" smtClean="0"/>
              <a:t>。</a:t>
            </a:r>
            <a:endParaRPr lang="en-US" altLang="zh-CN" sz="2800" dirty="0" smtClean="0"/>
          </a:p>
          <a:p>
            <a:pPr>
              <a:lnSpc>
                <a:spcPct val="100000"/>
              </a:lnSpc>
              <a:spcBef>
                <a:spcPts val="1200"/>
              </a:spcBef>
            </a:pPr>
            <a:r>
              <a:rPr lang="zh-CN" altLang="en-US" sz="2800" dirty="0" smtClean="0">
                <a:solidFill>
                  <a:srgbClr val="FF0000"/>
                </a:solidFill>
              </a:rPr>
              <a:t>城域网 </a:t>
            </a:r>
            <a:r>
              <a:rPr lang="en-US" altLang="zh-CN" sz="2800" dirty="0" smtClean="0">
                <a:solidFill>
                  <a:srgbClr val="FF0000"/>
                </a:solidFill>
              </a:rPr>
              <a:t>MAN </a:t>
            </a:r>
            <a:r>
              <a:rPr lang="en-US" altLang="zh-CN" sz="2800" dirty="0" smtClean="0"/>
              <a:t>(Metropolitan Area Network)</a:t>
            </a:r>
            <a:r>
              <a:rPr lang="zh-CN" altLang="en-US" sz="2800" dirty="0" smtClean="0"/>
              <a:t>：</a:t>
            </a:r>
            <a:r>
              <a:rPr lang="zh-CN" altLang="zh-CN" sz="2800" dirty="0" smtClean="0"/>
              <a:t>作用</a:t>
            </a:r>
            <a:r>
              <a:rPr lang="zh-CN" altLang="zh-CN" sz="2800" dirty="0"/>
              <a:t>距离约</a:t>
            </a:r>
            <a:r>
              <a:rPr lang="zh-CN" altLang="zh-CN" sz="2800" dirty="0" smtClean="0"/>
              <a:t>为</a:t>
            </a:r>
            <a:r>
              <a:rPr lang="en-US" altLang="zh-CN" sz="2800" dirty="0" smtClean="0"/>
              <a:t>  5 </a:t>
            </a:r>
            <a:r>
              <a:rPr lang="en-US" altLang="zh-CN" sz="2800" dirty="0"/>
              <a:t>~ 50 </a:t>
            </a:r>
            <a:r>
              <a:rPr lang="zh-CN" altLang="en-US" sz="2800" dirty="0"/>
              <a:t>公里</a:t>
            </a:r>
            <a:r>
              <a:rPr lang="zh-CN" altLang="en-US" sz="2800" dirty="0" smtClean="0"/>
              <a:t>。</a:t>
            </a:r>
            <a:endParaRPr lang="en-US" altLang="zh-CN" sz="2800" dirty="0"/>
          </a:p>
          <a:p>
            <a:pPr>
              <a:lnSpc>
                <a:spcPct val="100000"/>
              </a:lnSpc>
              <a:spcBef>
                <a:spcPts val="1200"/>
              </a:spcBef>
            </a:pPr>
            <a:r>
              <a:rPr lang="zh-CN" altLang="en-US" sz="2800" dirty="0" smtClean="0">
                <a:solidFill>
                  <a:srgbClr val="FF0000"/>
                </a:solidFill>
              </a:rPr>
              <a:t>局域网 </a:t>
            </a:r>
            <a:r>
              <a:rPr lang="en-US" altLang="zh-CN" sz="2800" dirty="0" smtClean="0">
                <a:solidFill>
                  <a:srgbClr val="FF0000"/>
                </a:solidFill>
              </a:rPr>
              <a:t>LAN </a:t>
            </a:r>
            <a:r>
              <a:rPr lang="en-US" altLang="zh-CN" sz="2800" dirty="0" smtClean="0"/>
              <a:t>(Local Area Network) </a:t>
            </a:r>
            <a:r>
              <a:rPr lang="zh-CN" altLang="en-US" sz="2800" dirty="0" smtClean="0"/>
              <a:t>：</a:t>
            </a:r>
            <a:r>
              <a:rPr lang="zh-CN" altLang="zh-CN" sz="2800" dirty="0" smtClean="0"/>
              <a:t>局限</a:t>
            </a:r>
            <a:r>
              <a:rPr lang="zh-CN" altLang="zh-CN" sz="2800" dirty="0"/>
              <a:t>在较小的范围（</a:t>
            </a:r>
            <a:r>
              <a:rPr lang="zh-CN" altLang="zh-CN" sz="2800" dirty="0" smtClean="0"/>
              <a:t>如</a:t>
            </a:r>
            <a:r>
              <a:rPr lang="en-US" altLang="zh-CN" sz="2800" dirty="0" smtClean="0"/>
              <a:t> 1 </a:t>
            </a:r>
            <a:r>
              <a:rPr lang="zh-CN" altLang="en-US" sz="2800" dirty="0" smtClean="0"/>
              <a:t>公里</a:t>
            </a:r>
            <a:r>
              <a:rPr lang="zh-CN" altLang="zh-CN" sz="2800" dirty="0" smtClean="0"/>
              <a:t>左右）</a:t>
            </a:r>
            <a:r>
              <a:rPr lang="zh-CN" altLang="en-US" sz="2800" dirty="0" smtClean="0"/>
              <a:t>。</a:t>
            </a:r>
            <a:endParaRPr lang="en-US" altLang="zh-CN" sz="2800" dirty="0"/>
          </a:p>
          <a:p>
            <a:pPr>
              <a:lnSpc>
                <a:spcPct val="100000"/>
              </a:lnSpc>
              <a:spcBef>
                <a:spcPts val="1200"/>
              </a:spcBef>
            </a:pPr>
            <a:r>
              <a:rPr lang="zh-CN" altLang="en-US" sz="2800" dirty="0">
                <a:solidFill>
                  <a:srgbClr val="FF0000"/>
                </a:solidFill>
              </a:rPr>
              <a:t>个人区域网 </a:t>
            </a:r>
            <a:r>
              <a:rPr lang="en-US" altLang="zh-CN" sz="2800" dirty="0">
                <a:solidFill>
                  <a:srgbClr val="FF0000"/>
                </a:solidFill>
              </a:rPr>
              <a:t>PAN </a:t>
            </a:r>
            <a:r>
              <a:rPr lang="en-US" altLang="zh-CN" sz="2800" dirty="0"/>
              <a:t>(Personal Area Network) </a:t>
            </a:r>
            <a:r>
              <a:rPr lang="zh-CN" altLang="en-US" sz="2800" dirty="0" smtClean="0"/>
              <a:t>：</a:t>
            </a:r>
            <a:r>
              <a:rPr lang="zh-CN" altLang="zh-CN" sz="2800" dirty="0"/>
              <a:t>范围很小，大约</a:t>
            </a:r>
            <a:r>
              <a:rPr lang="zh-CN" altLang="zh-CN" sz="2800" dirty="0" smtClean="0"/>
              <a:t>在</a:t>
            </a:r>
            <a:r>
              <a:rPr lang="en-US" altLang="zh-CN" sz="2800" dirty="0" smtClean="0"/>
              <a:t> 10 </a:t>
            </a:r>
            <a:r>
              <a:rPr lang="zh-CN" altLang="en-US" sz="2800" smtClean="0"/>
              <a:t>米</a:t>
            </a:r>
            <a:r>
              <a:rPr lang="zh-CN" altLang="zh-CN" sz="2800" smtClean="0"/>
              <a:t>左右</a:t>
            </a:r>
            <a:r>
              <a:rPr lang="zh-CN" altLang="en-US" sz="2800" smtClean="0"/>
              <a:t>。</a:t>
            </a:r>
            <a:endParaRPr lang="en-US" altLang="zh-CN" sz="2800" dirty="0"/>
          </a:p>
        </p:txBody>
      </p:sp>
      <p:sp>
        <p:nvSpPr>
          <p:cNvPr id="2" name="Rectangle 1"/>
          <p:cNvSpPr>
            <a:spLocks noChangeArrowheads="1"/>
          </p:cNvSpPr>
          <p:nvPr/>
        </p:nvSpPr>
        <p:spPr bwMode="auto">
          <a:xfrm>
            <a:off x="416496" y="5188433"/>
            <a:ext cx="9345488" cy="904863"/>
          </a:xfrm>
          <a:prstGeom prst="rect">
            <a:avLst/>
          </a:prstGeom>
          <a:solidFill>
            <a:srgbClr val="FFFF66"/>
          </a:solidFill>
          <a:ln>
            <a:solidFill>
              <a:schemeClr val="tx1"/>
            </a:solidFill>
          </a:ln>
        </p:spPr>
        <p:txBody>
          <a:bodyPr wrap="square">
            <a:spAutoFit/>
          </a:bodyPr>
          <a:lstStyle/>
          <a:p>
            <a:pPr>
              <a:lnSpc>
                <a:spcPct val="110000"/>
              </a:lnSpc>
            </a:pPr>
            <a:r>
              <a:rPr lang="zh-CN" altLang="en-US" sz="2400" b="1" dirty="0">
                <a:solidFill>
                  <a:srgbClr val="000099"/>
                </a:solidFill>
                <a:latin typeface="+mn-lt"/>
                <a:ea typeface="黑体" pitchFamily="2" charset="-122"/>
              </a:rPr>
              <a:t>若中央处理机之间的距离非常近（如仅</a:t>
            </a:r>
            <a:r>
              <a:rPr lang="en-US" altLang="zh-CN" sz="2400" b="1" dirty="0">
                <a:solidFill>
                  <a:srgbClr val="000099"/>
                </a:solidFill>
                <a:latin typeface="+mn-lt"/>
                <a:ea typeface="黑体" pitchFamily="2" charset="-122"/>
              </a:rPr>
              <a:t>1</a:t>
            </a:r>
            <a:r>
              <a:rPr lang="zh-CN" altLang="en-US" sz="2400" b="1" dirty="0">
                <a:solidFill>
                  <a:srgbClr val="000099"/>
                </a:solidFill>
                <a:latin typeface="+mn-lt"/>
                <a:ea typeface="黑体" pitchFamily="2" charset="-122"/>
              </a:rPr>
              <a:t>米的数量级甚至更小些），则一般就称之为</a:t>
            </a:r>
            <a:r>
              <a:rPr lang="zh-CN" altLang="en-US" sz="2400" b="1" dirty="0" smtClean="0">
                <a:solidFill>
                  <a:srgbClr val="FF0000"/>
                </a:solidFill>
                <a:latin typeface="+mn-lt"/>
                <a:ea typeface="黑体" pitchFamily="2" charset="-122"/>
              </a:rPr>
              <a:t>多处理机系统，</a:t>
            </a:r>
            <a:r>
              <a:rPr lang="zh-CN" altLang="en-US" sz="2400" b="1" dirty="0" smtClean="0">
                <a:solidFill>
                  <a:srgbClr val="000099"/>
                </a:solidFill>
                <a:latin typeface="+mn-lt"/>
                <a:ea typeface="黑体" pitchFamily="2" charset="-122"/>
              </a:rPr>
              <a:t>而</a:t>
            </a:r>
            <a:r>
              <a:rPr lang="zh-CN" altLang="en-US" sz="2400" b="1" dirty="0">
                <a:solidFill>
                  <a:srgbClr val="000099"/>
                </a:solidFill>
                <a:latin typeface="+mn-lt"/>
                <a:ea typeface="黑体" pitchFamily="2" charset="-122"/>
              </a:rPr>
              <a:t>不称它为计算机网络。 </a:t>
            </a:r>
          </a:p>
        </p:txBody>
      </p:sp>
    </p:spTree>
    <p:extLst>
      <p:ext uri="{BB962C8B-B14F-4D97-AF65-F5344CB8AC3E}">
        <p14:creationId xmlns:p14="http://schemas.microsoft.com/office/powerpoint/2010/main" xmlns="" val="417582277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r>
              <a:rPr lang="en-US" altLang="zh-CN" dirty="0" smtClean="0"/>
              <a:t>2. </a:t>
            </a:r>
            <a:r>
              <a:rPr lang="zh-CN" altLang="en-US" dirty="0"/>
              <a:t>按照</a:t>
            </a:r>
            <a:r>
              <a:rPr lang="zh-CN" altLang="zh-CN" dirty="0" smtClean="0"/>
              <a:t>网络</a:t>
            </a:r>
            <a:r>
              <a:rPr lang="zh-CN" altLang="zh-CN" dirty="0"/>
              <a:t>的使用者进行</a:t>
            </a:r>
            <a:r>
              <a:rPr lang="zh-CN" altLang="zh-CN" dirty="0" smtClean="0"/>
              <a:t>分类</a:t>
            </a:r>
            <a:endParaRPr lang="zh-CN" altLang="en-US" dirty="0"/>
          </a:p>
        </p:txBody>
      </p:sp>
      <p:sp>
        <p:nvSpPr>
          <p:cNvPr id="164867" name="Rectangle 3"/>
          <p:cNvSpPr>
            <a:spLocks noGrp="1" noChangeArrowheads="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a:solidFill>
                  <a:srgbClr val="FF0000"/>
                </a:solidFill>
              </a:rPr>
              <a:t>公用网</a:t>
            </a:r>
            <a:r>
              <a:rPr lang="zh-CN" altLang="en-US" dirty="0"/>
              <a:t> </a:t>
            </a:r>
            <a:r>
              <a:rPr lang="en-US" altLang="zh-CN" dirty="0"/>
              <a:t>(public network) </a:t>
            </a:r>
            <a:endParaRPr lang="en-US" altLang="zh-CN" dirty="0" smtClean="0"/>
          </a:p>
          <a:p>
            <a:pPr lvl="1"/>
            <a:r>
              <a:rPr lang="zh-CN" altLang="en-US" dirty="0" smtClean="0"/>
              <a:t>按</a:t>
            </a:r>
            <a:r>
              <a:rPr lang="zh-CN" altLang="zh-CN" dirty="0" smtClean="0"/>
              <a:t>规定</a:t>
            </a:r>
            <a:r>
              <a:rPr lang="zh-CN" altLang="zh-CN" dirty="0"/>
              <a:t>交纳费用的人都</a:t>
            </a:r>
            <a:r>
              <a:rPr lang="zh-CN" altLang="zh-CN" dirty="0" smtClean="0"/>
              <a:t>可以</a:t>
            </a:r>
            <a:r>
              <a:rPr lang="zh-CN" altLang="en-US" dirty="0" smtClean="0"/>
              <a:t>使用的</a:t>
            </a:r>
            <a:r>
              <a:rPr lang="zh-CN" altLang="zh-CN" dirty="0" smtClean="0"/>
              <a:t>网络</a:t>
            </a:r>
            <a:r>
              <a:rPr lang="zh-CN" altLang="zh-CN" dirty="0"/>
              <a:t>。</a:t>
            </a:r>
            <a:r>
              <a:rPr lang="zh-CN" altLang="zh-CN" dirty="0" smtClean="0"/>
              <a:t>因此也</a:t>
            </a:r>
            <a:r>
              <a:rPr lang="zh-CN" altLang="zh-CN" dirty="0"/>
              <a:t>可称为公众网。</a:t>
            </a:r>
            <a:endParaRPr lang="en-US" altLang="zh-CN" dirty="0"/>
          </a:p>
          <a:p>
            <a:r>
              <a:rPr lang="zh-CN" altLang="en-US" dirty="0">
                <a:solidFill>
                  <a:srgbClr val="FF0000"/>
                </a:solidFill>
              </a:rPr>
              <a:t>专用网 </a:t>
            </a:r>
            <a:r>
              <a:rPr lang="en-US" altLang="zh-CN" dirty="0"/>
              <a:t>(private network) </a:t>
            </a:r>
            <a:endParaRPr lang="en-US" altLang="zh-CN" dirty="0" smtClean="0"/>
          </a:p>
          <a:p>
            <a:pPr lvl="1"/>
            <a:r>
              <a:rPr lang="zh-CN" altLang="zh-CN" dirty="0" smtClean="0"/>
              <a:t>为特殊</a:t>
            </a:r>
            <a:r>
              <a:rPr lang="zh-CN" altLang="zh-CN" dirty="0"/>
              <a:t>业务工作的需要而建造的</a:t>
            </a:r>
            <a:r>
              <a:rPr lang="zh-CN" altLang="zh-CN" dirty="0" smtClean="0"/>
              <a:t>网络</a:t>
            </a:r>
            <a:r>
              <a:rPr lang="zh-CN" altLang="en-US" dirty="0" smtClean="0"/>
              <a:t>。</a:t>
            </a:r>
            <a:endParaRPr lang="en-US" altLang="zh-CN" dirty="0"/>
          </a:p>
        </p:txBody>
      </p:sp>
      <p:sp>
        <p:nvSpPr>
          <p:cNvPr id="2" name="矩形 1"/>
          <p:cNvSpPr/>
          <p:nvPr/>
        </p:nvSpPr>
        <p:spPr>
          <a:xfrm>
            <a:off x="560512" y="4365104"/>
            <a:ext cx="9001000" cy="999697"/>
          </a:xfrm>
          <a:prstGeom prst="rect">
            <a:avLst/>
          </a:prstGeom>
          <a:solidFill>
            <a:srgbClr val="FFFF66"/>
          </a:solidFill>
          <a:ln>
            <a:solidFill>
              <a:schemeClr val="tx1"/>
            </a:solidFill>
          </a:ln>
        </p:spPr>
        <p:txBody>
          <a:bodyPr wrap="square">
            <a:spAutoFit/>
          </a:bodyPr>
          <a:lstStyle/>
          <a:p>
            <a:pPr>
              <a:lnSpc>
                <a:spcPct val="110000"/>
              </a:lnSpc>
            </a:pPr>
            <a:r>
              <a:rPr lang="zh-CN" altLang="zh-CN" sz="2800" b="1" dirty="0">
                <a:solidFill>
                  <a:srgbClr val="000099"/>
                </a:solidFill>
                <a:latin typeface="+mn-lt"/>
                <a:ea typeface="黑体" pitchFamily="2" charset="-122"/>
              </a:rPr>
              <a:t>公用网和专用网都</a:t>
            </a:r>
            <a:r>
              <a:rPr lang="zh-CN" altLang="zh-CN" sz="2800" b="1" dirty="0" smtClean="0">
                <a:solidFill>
                  <a:srgbClr val="000099"/>
                </a:solidFill>
                <a:latin typeface="+mn-lt"/>
                <a:ea typeface="黑体" pitchFamily="2" charset="-122"/>
              </a:rPr>
              <a:t>可以</a:t>
            </a:r>
            <a:r>
              <a:rPr lang="zh-CN" altLang="zh-CN" sz="2800" b="1" dirty="0">
                <a:solidFill>
                  <a:srgbClr val="000099"/>
                </a:solidFill>
                <a:latin typeface="+mn-lt"/>
                <a:ea typeface="黑体" pitchFamily="2" charset="-122"/>
              </a:rPr>
              <a:t>提供多种服务。如传送的是计算机数据，则分别是公用计算机网络和专用计算机网络。</a:t>
            </a:r>
            <a:endParaRPr lang="zh-CN" altLang="en-US" sz="2800" b="1" dirty="0">
              <a:solidFill>
                <a:srgbClr val="000099"/>
              </a:solidFill>
              <a:latin typeface="+mn-lt"/>
              <a:ea typeface="黑体" pitchFamily="2" charset="-122"/>
            </a:endParaRPr>
          </a:p>
        </p:txBody>
      </p:sp>
    </p:spTree>
    <p:extLst>
      <p:ext uri="{BB962C8B-B14F-4D97-AF65-F5344CB8AC3E}">
        <p14:creationId xmlns:p14="http://schemas.microsoft.com/office/powerpoint/2010/main" xmlns="" val="174927362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p:txBody>
          <a:bodyPr/>
          <a:lstStyle/>
          <a:p>
            <a:r>
              <a:rPr lang="en-US" altLang="zh-CN" sz="4000" dirty="0" smtClean="0"/>
              <a:t>3</a:t>
            </a:r>
            <a:r>
              <a:rPr lang="en-US" altLang="zh-CN" sz="4000" dirty="0"/>
              <a:t>. </a:t>
            </a:r>
            <a:r>
              <a:rPr lang="zh-CN" altLang="zh-CN" sz="4000" dirty="0"/>
              <a:t>用来把用户接入到互联网</a:t>
            </a:r>
            <a:r>
              <a:rPr lang="zh-CN" altLang="zh-CN" sz="4000" dirty="0" smtClean="0"/>
              <a:t>的</a:t>
            </a:r>
            <a:r>
              <a:rPr lang="zh-CN" altLang="en-US" sz="4000" dirty="0" smtClean="0"/>
              <a:t>网络</a:t>
            </a:r>
            <a:endParaRPr lang="zh-CN" altLang="en-US" sz="4000" dirty="0"/>
          </a:p>
        </p:txBody>
      </p:sp>
      <p:sp>
        <p:nvSpPr>
          <p:cNvPr id="375811" name="Rectangle 3"/>
          <p:cNvSpPr>
            <a:spLocks noGrp="1" noChangeArrowheads="1"/>
          </p:cNvSpPr>
          <p:nvPr>
            <p:ph idx="1"/>
          </p:nvPr>
        </p:nvSpPr>
        <p:spPr/>
        <p:txBody>
          <a:bodyPr/>
          <a:lstStyle/>
          <a:p>
            <a:r>
              <a:rPr lang="zh-CN" altLang="en-US" sz="2800" dirty="0">
                <a:solidFill>
                  <a:srgbClr val="FF0000"/>
                </a:solidFill>
              </a:rPr>
              <a:t>接入网 </a:t>
            </a:r>
            <a:r>
              <a:rPr lang="en-US" altLang="zh-CN" sz="2800" dirty="0">
                <a:solidFill>
                  <a:srgbClr val="FF0000"/>
                </a:solidFill>
              </a:rPr>
              <a:t>AN </a:t>
            </a:r>
            <a:r>
              <a:rPr lang="en-US" altLang="zh-CN" sz="2800" dirty="0"/>
              <a:t>(Access Network)</a:t>
            </a:r>
            <a:r>
              <a:rPr lang="zh-CN" altLang="en-US" sz="2800" dirty="0"/>
              <a:t>，它又称为本地接入网或居民接入网。</a:t>
            </a:r>
          </a:p>
          <a:p>
            <a:r>
              <a:rPr lang="zh-CN" altLang="zh-CN" sz="2800" dirty="0"/>
              <a:t>接</a:t>
            </a:r>
            <a:r>
              <a:rPr lang="zh-CN" altLang="zh-CN" sz="2800" dirty="0" smtClean="0"/>
              <a:t>入网</a:t>
            </a:r>
            <a:r>
              <a:rPr lang="zh-CN" altLang="en-US" sz="2800" dirty="0" smtClean="0"/>
              <a:t>是</a:t>
            </a:r>
            <a:r>
              <a:rPr lang="zh-CN" altLang="zh-CN" sz="2800" dirty="0" smtClean="0"/>
              <a:t>一类</a:t>
            </a:r>
            <a:r>
              <a:rPr lang="zh-CN" altLang="zh-CN" sz="2800" dirty="0"/>
              <a:t>比较特殊的</a:t>
            </a:r>
            <a:r>
              <a:rPr lang="zh-CN" altLang="zh-CN" sz="2800" dirty="0" smtClean="0"/>
              <a:t>计算机网络</a:t>
            </a:r>
            <a:r>
              <a:rPr lang="zh-CN" altLang="en-US" sz="2800" dirty="0" smtClean="0"/>
              <a:t>，用于</a:t>
            </a:r>
            <a:r>
              <a:rPr lang="zh-CN" altLang="en-US" sz="2800" dirty="0"/>
              <a:t>将用户接入互联网</a:t>
            </a:r>
            <a:r>
              <a:rPr lang="zh-CN" altLang="en-US" sz="2800" dirty="0" smtClean="0"/>
              <a:t>。</a:t>
            </a:r>
            <a:endParaRPr lang="en-US" altLang="zh-CN" sz="2800" dirty="0" smtClean="0"/>
          </a:p>
          <a:p>
            <a:r>
              <a:rPr lang="zh-CN" altLang="zh-CN" sz="2800" dirty="0"/>
              <a:t>接入网本身既不属于互联网的核心部分，也不属于互联网的边缘部分。</a:t>
            </a:r>
            <a:endParaRPr lang="en-US" altLang="zh-CN" sz="2800" dirty="0"/>
          </a:p>
          <a:p>
            <a:r>
              <a:rPr lang="zh-CN" altLang="zh-CN" sz="2800" dirty="0" smtClean="0">
                <a:solidFill>
                  <a:srgbClr val="FF0000"/>
                </a:solidFill>
              </a:rPr>
              <a:t>接</a:t>
            </a:r>
            <a:r>
              <a:rPr lang="zh-CN" altLang="zh-CN" sz="2800" dirty="0">
                <a:solidFill>
                  <a:srgbClr val="FF0000"/>
                </a:solidFill>
              </a:rPr>
              <a:t>入网是从某个用户端系统到互联网中的第一个路由器（也称为边缘路由器）之间的一种网络。</a:t>
            </a:r>
            <a:endParaRPr lang="en-US" altLang="zh-CN" sz="2800" dirty="0" smtClean="0">
              <a:solidFill>
                <a:srgbClr val="FF0000"/>
              </a:solidFill>
            </a:endParaRPr>
          </a:p>
        </p:txBody>
      </p:sp>
    </p:spTree>
    <p:extLst>
      <p:ext uri="{BB962C8B-B14F-4D97-AF65-F5344CB8AC3E}">
        <p14:creationId xmlns:p14="http://schemas.microsoft.com/office/powerpoint/2010/main" xmlns="" val="99940977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p:txBody>
          <a:bodyPr/>
          <a:lstStyle/>
          <a:p>
            <a:r>
              <a:rPr lang="en-US" altLang="zh-CN" sz="4000" dirty="0" smtClean="0"/>
              <a:t>3</a:t>
            </a:r>
            <a:r>
              <a:rPr lang="en-US" altLang="zh-CN" sz="4000" dirty="0"/>
              <a:t>. </a:t>
            </a:r>
            <a:r>
              <a:rPr lang="zh-CN" altLang="zh-CN" sz="4000" dirty="0"/>
              <a:t>用来把用户接入到互联网</a:t>
            </a:r>
            <a:r>
              <a:rPr lang="zh-CN" altLang="zh-CN" sz="4000" dirty="0" smtClean="0"/>
              <a:t>的</a:t>
            </a:r>
            <a:r>
              <a:rPr lang="zh-CN" altLang="en-US" sz="4000" dirty="0" smtClean="0"/>
              <a:t>网络</a:t>
            </a:r>
            <a:endParaRPr lang="zh-CN" altLang="en-US" sz="4000" dirty="0"/>
          </a:p>
        </p:txBody>
      </p:sp>
      <p:sp>
        <p:nvSpPr>
          <p:cNvPr id="375811" name="Rectangle 3"/>
          <p:cNvSpPr>
            <a:spLocks noGrp="1" noChangeArrowheads="1"/>
          </p:cNvSpPr>
          <p:nvPr>
            <p:ph idx="1"/>
          </p:nvPr>
        </p:nvSpPr>
        <p:spPr/>
        <p:txBody>
          <a:bodyPr/>
          <a:lstStyle/>
          <a:p>
            <a:r>
              <a:rPr lang="zh-CN" altLang="zh-CN" dirty="0" smtClean="0"/>
              <a:t>从</a:t>
            </a:r>
            <a:r>
              <a:rPr lang="zh-CN" altLang="zh-CN" dirty="0"/>
              <a:t>覆盖的范围看，很多接入网还是属于局域网</a:t>
            </a:r>
            <a:r>
              <a:rPr lang="zh-CN" altLang="zh-CN" dirty="0" smtClean="0"/>
              <a:t>。</a:t>
            </a:r>
            <a:endParaRPr lang="en-US" altLang="zh-CN" dirty="0" smtClean="0"/>
          </a:p>
          <a:p>
            <a:r>
              <a:rPr lang="zh-CN" altLang="zh-CN" dirty="0" smtClean="0"/>
              <a:t>从</a:t>
            </a:r>
            <a:r>
              <a:rPr lang="zh-CN" altLang="zh-CN" dirty="0"/>
              <a:t>作用上看，接入网只是起到让用户能够与互联网连接的“桥梁”作用</a:t>
            </a:r>
            <a:r>
              <a:rPr lang="zh-CN" altLang="zh-CN" dirty="0" smtClean="0"/>
              <a:t>。</a:t>
            </a:r>
            <a:endParaRPr lang="zh-CN" altLang="en-US" dirty="0"/>
          </a:p>
        </p:txBody>
      </p:sp>
    </p:spTree>
    <p:extLst>
      <p:ext uri="{BB962C8B-B14F-4D97-AF65-F5344CB8AC3E}">
        <p14:creationId xmlns:p14="http://schemas.microsoft.com/office/powerpoint/2010/main" xmlns="" val="293458628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1.6  </a:t>
            </a:r>
            <a:r>
              <a:rPr lang="zh-CN" altLang="zh-CN" dirty="0" smtClean="0"/>
              <a:t>计算机网络</a:t>
            </a:r>
            <a:r>
              <a:rPr lang="zh-CN" altLang="zh-CN" dirty="0"/>
              <a:t>的性能</a:t>
            </a:r>
            <a:endParaRPr lang="zh-CN" altLang="en-US" dirty="0"/>
          </a:p>
        </p:txBody>
      </p:sp>
      <p:sp>
        <p:nvSpPr>
          <p:cNvPr id="3" name="内容占位符 2"/>
          <p:cNvSpPr>
            <a:spLocks noGrp="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110000"/>
              </a:lnSpc>
              <a:spcBef>
                <a:spcPts val="600"/>
              </a:spcBef>
            </a:pPr>
            <a:r>
              <a:rPr lang="en-US" altLang="zh-CN" dirty="0"/>
              <a:t>1.6.1  </a:t>
            </a:r>
            <a:r>
              <a:rPr lang="zh-CN" altLang="zh-CN" dirty="0"/>
              <a:t>计算机网络的性能指标</a:t>
            </a:r>
          </a:p>
          <a:p>
            <a:pPr>
              <a:lnSpc>
                <a:spcPct val="110000"/>
              </a:lnSpc>
              <a:spcBef>
                <a:spcPts val="600"/>
              </a:spcBef>
            </a:pPr>
            <a:r>
              <a:rPr lang="en-US" altLang="zh-CN" dirty="0"/>
              <a:t>1.6.2  </a:t>
            </a:r>
            <a:r>
              <a:rPr lang="zh-CN" altLang="zh-CN" dirty="0"/>
              <a:t>计算机网络的非性能特征</a:t>
            </a:r>
          </a:p>
        </p:txBody>
      </p:sp>
    </p:spTree>
    <p:extLst>
      <p:ext uri="{BB962C8B-B14F-4D97-AF65-F5344CB8AC3E}">
        <p14:creationId xmlns:p14="http://schemas.microsoft.com/office/powerpoint/2010/main" xmlns="" val="419368290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1.6.1  </a:t>
            </a:r>
            <a:r>
              <a:rPr lang="zh-CN" altLang="en-US" dirty="0"/>
              <a:t>计算机网络的性能指标</a:t>
            </a:r>
          </a:p>
        </p:txBody>
      </p:sp>
      <p:sp>
        <p:nvSpPr>
          <p:cNvPr id="3" name="内容占位符 2"/>
          <p:cNvSpPr>
            <a:spLocks noGrp="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110000"/>
              </a:lnSpc>
              <a:spcBef>
                <a:spcPts val="600"/>
              </a:spcBef>
            </a:pPr>
            <a:r>
              <a:rPr lang="zh-CN" altLang="zh-CN" dirty="0"/>
              <a:t>计算机网络的性能一般是指它的几个重要的性能指标</a:t>
            </a:r>
            <a:r>
              <a:rPr lang="zh-CN" altLang="en-US" dirty="0" smtClean="0"/>
              <a:t>，主要包括</a:t>
            </a:r>
            <a:r>
              <a:rPr lang="zh-CN" altLang="en-US" dirty="0"/>
              <a:t>：</a:t>
            </a:r>
            <a:endParaRPr lang="en-US" altLang="zh-CN" dirty="0"/>
          </a:p>
          <a:p>
            <a:pPr lvl="1"/>
            <a:r>
              <a:rPr lang="zh-CN" altLang="zh-CN" dirty="0" smtClean="0"/>
              <a:t>速率</a:t>
            </a:r>
            <a:endParaRPr lang="en-US" altLang="zh-CN" dirty="0" smtClean="0"/>
          </a:p>
          <a:p>
            <a:pPr lvl="1"/>
            <a:r>
              <a:rPr lang="zh-CN" altLang="en-US" dirty="0" smtClean="0"/>
              <a:t>带宽</a:t>
            </a:r>
            <a:endParaRPr lang="en-US" altLang="zh-CN" dirty="0" smtClean="0"/>
          </a:p>
          <a:p>
            <a:pPr lvl="1"/>
            <a:r>
              <a:rPr lang="zh-CN" altLang="en-US" dirty="0" smtClean="0"/>
              <a:t>吞吐率</a:t>
            </a:r>
            <a:endParaRPr lang="en-US" altLang="zh-CN" dirty="0" smtClean="0"/>
          </a:p>
          <a:p>
            <a:pPr lvl="1"/>
            <a:r>
              <a:rPr lang="zh-CN" altLang="en-US" dirty="0" smtClean="0"/>
              <a:t>时延</a:t>
            </a:r>
            <a:endParaRPr lang="en-US" altLang="zh-CN" dirty="0" smtClean="0"/>
          </a:p>
          <a:p>
            <a:pPr lvl="1"/>
            <a:r>
              <a:rPr lang="zh-CN" altLang="en-US" dirty="0"/>
              <a:t>时延</a:t>
            </a:r>
            <a:r>
              <a:rPr lang="zh-CN" altLang="en-US" dirty="0" smtClean="0"/>
              <a:t>带宽积</a:t>
            </a:r>
            <a:endParaRPr lang="en-US" altLang="zh-CN" dirty="0" smtClean="0"/>
          </a:p>
          <a:p>
            <a:pPr lvl="1"/>
            <a:r>
              <a:rPr lang="zh-CN" altLang="en-US" dirty="0" smtClean="0"/>
              <a:t>往返时间 </a:t>
            </a:r>
            <a:r>
              <a:rPr lang="en-US" altLang="zh-CN" dirty="0" smtClean="0"/>
              <a:t>RTT</a:t>
            </a:r>
          </a:p>
          <a:p>
            <a:pPr lvl="1"/>
            <a:r>
              <a:rPr lang="zh-CN" altLang="en-US" dirty="0"/>
              <a:t>利用率</a:t>
            </a:r>
          </a:p>
        </p:txBody>
      </p:sp>
    </p:spTree>
    <p:extLst>
      <p:ext uri="{BB962C8B-B14F-4D97-AF65-F5344CB8AC3E}">
        <p14:creationId xmlns:p14="http://schemas.microsoft.com/office/powerpoint/2010/main" xmlns="" val="405538951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zh-CN" dirty="0" smtClean="0"/>
              <a:t>1. </a:t>
            </a:r>
            <a:r>
              <a:rPr lang="zh-CN" altLang="en-US" dirty="0" smtClean="0"/>
              <a:t>速率</a:t>
            </a:r>
            <a:endParaRPr lang="zh-CN" altLang="en-US" dirty="0"/>
          </a:p>
        </p:txBody>
      </p:sp>
      <p:sp>
        <p:nvSpPr>
          <p:cNvPr id="84995" name="Rectangle 3"/>
          <p:cNvSpPr>
            <a:spLocks noGrp="1" noChangeArrowheads="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spcBef>
                <a:spcPts val="600"/>
              </a:spcBef>
            </a:pPr>
            <a:r>
              <a:rPr lang="zh-CN" altLang="en-US" sz="2600" dirty="0" smtClean="0"/>
              <a:t>比特</a:t>
            </a:r>
            <a:r>
              <a:rPr lang="zh-CN" altLang="en-US" sz="2600" dirty="0"/>
              <a:t>（</a:t>
            </a:r>
            <a:r>
              <a:rPr lang="en-US" altLang="zh-CN" sz="2600" dirty="0"/>
              <a:t>bit</a:t>
            </a:r>
            <a:r>
              <a:rPr lang="zh-CN" altLang="en-US" sz="2600" dirty="0"/>
              <a:t>）是计算机中数据量的单位，也是信息论中使用的信息量的单位。</a:t>
            </a:r>
          </a:p>
          <a:p>
            <a:pPr>
              <a:spcBef>
                <a:spcPts val="600"/>
              </a:spcBef>
            </a:pPr>
            <a:r>
              <a:rPr lang="zh-CN" altLang="en-US" sz="2600" dirty="0"/>
              <a:t>比特（</a:t>
            </a:r>
            <a:r>
              <a:rPr lang="en-US" altLang="zh-CN" sz="2600" dirty="0"/>
              <a:t>bit</a:t>
            </a:r>
            <a:r>
              <a:rPr lang="zh-CN" altLang="en-US" sz="2600" dirty="0"/>
              <a:t>）</a:t>
            </a:r>
            <a:r>
              <a:rPr lang="zh-CN" altLang="en-US" sz="2600" dirty="0" smtClean="0"/>
              <a:t>来源于 </a:t>
            </a:r>
            <a:r>
              <a:rPr lang="en-US" altLang="zh-CN" sz="2600" dirty="0"/>
              <a:t>binary digit</a:t>
            </a:r>
            <a:r>
              <a:rPr lang="zh-CN" altLang="en-US" sz="2600" dirty="0"/>
              <a:t>，意思是一个“二进制数字”，因此一个比特就是二进制数字中的一个 </a:t>
            </a:r>
            <a:r>
              <a:rPr lang="en-US" altLang="zh-CN" sz="2600" dirty="0"/>
              <a:t>1 </a:t>
            </a:r>
            <a:r>
              <a:rPr lang="zh-CN" altLang="en-US" sz="2600" dirty="0"/>
              <a:t>或 </a:t>
            </a:r>
            <a:r>
              <a:rPr lang="en-US" altLang="zh-CN" sz="2600" dirty="0"/>
              <a:t>0</a:t>
            </a:r>
            <a:r>
              <a:rPr lang="zh-CN" altLang="en-US" sz="2600" dirty="0" smtClean="0"/>
              <a:t>。</a:t>
            </a:r>
            <a:endParaRPr lang="en-US" altLang="zh-CN" sz="2600" dirty="0" smtClean="0"/>
          </a:p>
          <a:p>
            <a:pPr>
              <a:spcBef>
                <a:spcPts val="600"/>
              </a:spcBef>
            </a:pPr>
            <a:r>
              <a:rPr lang="zh-CN" altLang="zh-CN" sz="2600" dirty="0" smtClean="0"/>
              <a:t>速率</a:t>
            </a:r>
            <a:r>
              <a:rPr lang="zh-CN" altLang="zh-CN" sz="2600" dirty="0"/>
              <a:t>是计算机网络中最重要的一个</a:t>
            </a:r>
            <a:r>
              <a:rPr lang="zh-CN" altLang="zh-CN" sz="2600" dirty="0" smtClean="0"/>
              <a:t>性能指标</a:t>
            </a:r>
            <a:r>
              <a:rPr lang="zh-CN" altLang="en-US" sz="2600" dirty="0" smtClean="0"/>
              <a:t>，</a:t>
            </a:r>
            <a:r>
              <a:rPr lang="zh-CN" altLang="zh-CN" sz="2600" dirty="0" smtClean="0"/>
              <a:t>指</a:t>
            </a:r>
            <a:r>
              <a:rPr lang="zh-CN" altLang="zh-CN" sz="2600" dirty="0"/>
              <a:t>的是</a:t>
            </a:r>
            <a:r>
              <a:rPr lang="zh-CN" altLang="zh-CN" sz="2600" dirty="0">
                <a:solidFill>
                  <a:srgbClr val="FF0000"/>
                </a:solidFill>
              </a:rPr>
              <a:t>数据的传送速率，</a:t>
            </a:r>
            <a:r>
              <a:rPr lang="zh-CN" altLang="zh-CN" sz="2600" dirty="0"/>
              <a:t>它也称为</a:t>
            </a:r>
            <a:r>
              <a:rPr lang="zh-CN" altLang="zh-CN" sz="2600" dirty="0">
                <a:solidFill>
                  <a:srgbClr val="FF0000"/>
                </a:solidFill>
              </a:rPr>
              <a:t>数据</a:t>
            </a:r>
            <a:r>
              <a:rPr lang="zh-CN" altLang="zh-CN" sz="2600" dirty="0" smtClean="0">
                <a:solidFill>
                  <a:srgbClr val="FF0000"/>
                </a:solidFill>
              </a:rPr>
              <a:t>率</a:t>
            </a:r>
            <a:r>
              <a:rPr lang="en-US" altLang="zh-CN" sz="2600" dirty="0" smtClean="0">
                <a:solidFill>
                  <a:srgbClr val="FF0000"/>
                </a:solidFill>
              </a:rPr>
              <a:t> </a:t>
            </a:r>
            <a:r>
              <a:rPr lang="en-US" altLang="zh-CN" sz="2600" dirty="0" smtClean="0"/>
              <a:t>(</a:t>
            </a:r>
            <a:r>
              <a:rPr lang="en-US" altLang="zh-CN" sz="2600" dirty="0"/>
              <a:t>data rate)</a:t>
            </a:r>
            <a:r>
              <a:rPr lang="zh-CN" altLang="zh-CN" sz="2600" dirty="0"/>
              <a:t>或</a:t>
            </a:r>
            <a:r>
              <a:rPr lang="zh-CN" altLang="zh-CN" sz="2600" dirty="0" smtClean="0">
                <a:solidFill>
                  <a:srgbClr val="FF0000"/>
                </a:solidFill>
              </a:rPr>
              <a:t>比特率</a:t>
            </a:r>
            <a:r>
              <a:rPr lang="en-US" altLang="zh-CN" sz="2600" dirty="0" smtClean="0">
                <a:solidFill>
                  <a:srgbClr val="FF0000"/>
                </a:solidFill>
              </a:rPr>
              <a:t> </a:t>
            </a:r>
            <a:r>
              <a:rPr lang="en-US" altLang="zh-CN" sz="2600" dirty="0" smtClean="0"/>
              <a:t>(</a:t>
            </a:r>
            <a:r>
              <a:rPr lang="en-US" altLang="zh-CN" sz="2600" dirty="0"/>
              <a:t>bit rate)</a:t>
            </a:r>
            <a:r>
              <a:rPr lang="zh-CN" altLang="zh-CN" sz="2600" dirty="0" smtClean="0"/>
              <a:t>。</a:t>
            </a:r>
            <a:endParaRPr lang="en-US" altLang="zh-CN" sz="2600" dirty="0" smtClean="0"/>
          </a:p>
          <a:p>
            <a:pPr>
              <a:spcBef>
                <a:spcPts val="600"/>
              </a:spcBef>
            </a:pPr>
            <a:r>
              <a:rPr lang="zh-CN" altLang="en-US" sz="2600" dirty="0" smtClean="0"/>
              <a:t>速率</a:t>
            </a:r>
            <a:r>
              <a:rPr lang="zh-CN" altLang="en-US" sz="2600" dirty="0"/>
              <a:t>的</a:t>
            </a:r>
            <a:r>
              <a:rPr lang="zh-CN" altLang="en-US" sz="2600" dirty="0">
                <a:solidFill>
                  <a:srgbClr val="FF0000"/>
                </a:solidFill>
              </a:rPr>
              <a:t>单位</a:t>
            </a:r>
            <a:r>
              <a:rPr lang="zh-CN" altLang="en-US" sz="2600" dirty="0"/>
              <a:t>是 </a:t>
            </a:r>
            <a:r>
              <a:rPr lang="en-US" altLang="zh-CN" sz="2600" dirty="0" smtClean="0"/>
              <a:t>bit/s</a:t>
            </a:r>
            <a:r>
              <a:rPr lang="zh-CN" altLang="en-US" sz="2600" dirty="0"/>
              <a:t>，</a:t>
            </a:r>
            <a:r>
              <a:rPr lang="zh-CN" altLang="en-US" sz="2600" dirty="0" smtClean="0"/>
              <a:t>或 </a:t>
            </a:r>
            <a:r>
              <a:rPr lang="en-US" altLang="zh-CN" sz="2600" dirty="0" err="1" smtClean="0"/>
              <a:t>kbit</a:t>
            </a:r>
            <a:r>
              <a:rPr lang="en-US" altLang="zh-CN" sz="2600" dirty="0" smtClean="0"/>
              <a:t>/s</a:t>
            </a:r>
            <a:r>
              <a:rPr lang="zh-CN" altLang="en-US" sz="2600" dirty="0" smtClean="0"/>
              <a:t>、</a:t>
            </a:r>
            <a:r>
              <a:rPr lang="en-US" altLang="zh-CN" sz="2600" dirty="0" smtClean="0"/>
              <a:t>Mbit/s</a:t>
            </a:r>
            <a:r>
              <a:rPr lang="zh-CN" altLang="en-US" sz="2600" dirty="0" smtClean="0"/>
              <a:t>、</a:t>
            </a:r>
            <a:r>
              <a:rPr lang="en-US" altLang="zh-CN" sz="2600" dirty="0" smtClean="0"/>
              <a:t> </a:t>
            </a:r>
            <a:r>
              <a:rPr lang="en-US" altLang="zh-CN" sz="2600" dirty="0" err="1" smtClean="0"/>
              <a:t>Gbit</a:t>
            </a:r>
            <a:r>
              <a:rPr lang="en-US" altLang="zh-CN" sz="2600" dirty="0" smtClean="0"/>
              <a:t>/s </a:t>
            </a:r>
            <a:r>
              <a:rPr lang="zh-CN" altLang="en-US" sz="2600" dirty="0" smtClean="0"/>
              <a:t>等。例如 </a:t>
            </a:r>
            <a:r>
              <a:rPr lang="en-US" altLang="zh-CN" sz="2600" dirty="0" smtClean="0"/>
              <a:t>4 </a:t>
            </a:r>
            <a:r>
              <a:rPr lang="en-US" altLang="zh-CN" sz="2600" dirty="0">
                <a:sym typeface="Symbol"/>
              </a:rPr>
              <a:t></a:t>
            </a:r>
            <a:r>
              <a:rPr lang="en-US" altLang="zh-CN" sz="2600" dirty="0"/>
              <a:t> 10</a:t>
            </a:r>
            <a:r>
              <a:rPr lang="en-US" altLang="zh-CN" sz="2600" baseline="30000" dirty="0"/>
              <a:t>10</a:t>
            </a:r>
            <a:r>
              <a:rPr lang="en-US" altLang="zh-CN" sz="2600" dirty="0"/>
              <a:t> </a:t>
            </a:r>
            <a:r>
              <a:rPr lang="en-US" altLang="zh-CN" sz="2600" dirty="0" smtClean="0"/>
              <a:t>bit/s </a:t>
            </a:r>
            <a:r>
              <a:rPr lang="zh-CN" altLang="zh-CN" sz="2600" dirty="0" smtClean="0"/>
              <a:t>的</a:t>
            </a:r>
            <a:r>
              <a:rPr lang="zh-CN" altLang="zh-CN" sz="2600" dirty="0"/>
              <a:t>数据率就记为 </a:t>
            </a:r>
            <a:r>
              <a:rPr lang="en-US" altLang="zh-CN" sz="2600" dirty="0" smtClean="0"/>
              <a:t>40 </a:t>
            </a:r>
            <a:r>
              <a:rPr lang="en-US" altLang="zh-CN" sz="2600" dirty="0" err="1" smtClean="0"/>
              <a:t>Gbit</a:t>
            </a:r>
            <a:r>
              <a:rPr lang="en-US" altLang="zh-CN" sz="2600" dirty="0" smtClean="0"/>
              <a:t>/s</a:t>
            </a:r>
            <a:r>
              <a:rPr lang="zh-CN" altLang="en-US" sz="2600" dirty="0" smtClean="0"/>
              <a:t>。</a:t>
            </a:r>
            <a:endParaRPr lang="zh-CN" altLang="en-US" sz="2600" dirty="0"/>
          </a:p>
          <a:p>
            <a:pPr>
              <a:spcBef>
                <a:spcPts val="600"/>
              </a:spcBef>
            </a:pPr>
            <a:r>
              <a:rPr lang="zh-CN" altLang="en-US" sz="2600" dirty="0">
                <a:solidFill>
                  <a:srgbClr val="C00000"/>
                </a:solidFill>
              </a:rPr>
              <a:t>速率往往是指额定速率或标称</a:t>
            </a:r>
            <a:r>
              <a:rPr lang="zh-CN" altLang="en-US" sz="2600" dirty="0" smtClean="0">
                <a:solidFill>
                  <a:srgbClr val="C00000"/>
                </a:solidFill>
              </a:rPr>
              <a:t>速率，非</a:t>
            </a:r>
            <a:r>
              <a:rPr lang="zh-CN" altLang="zh-CN" sz="2600" dirty="0" smtClean="0">
                <a:solidFill>
                  <a:srgbClr val="C00000"/>
                </a:solidFill>
              </a:rPr>
              <a:t>实际运行速率</a:t>
            </a:r>
            <a:r>
              <a:rPr lang="zh-CN" altLang="en-US" sz="2600" dirty="0" smtClean="0">
                <a:solidFill>
                  <a:srgbClr val="C00000"/>
                </a:solidFill>
              </a:rPr>
              <a:t>。  </a:t>
            </a:r>
            <a:endParaRPr lang="zh-CN" altLang="en-US" sz="2600" dirty="0">
              <a:solidFill>
                <a:srgbClr val="C00000"/>
              </a:solidFill>
            </a:endParaRPr>
          </a:p>
        </p:txBody>
      </p:sp>
    </p:spTree>
    <p:extLst>
      <p:ext uri="{BB962C8B-B14F-4D97-AF65-F5344CB8AC3E}">
        <p14:creationId xmlns:p14="http://schemas.microsoft.com/office/powerpoint/2010/main" xmlns="" val="404653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49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49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49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49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p:txBody>
          <a:bodyPr/>
          <a:lstStyle/>
          <a:p>
            <a:r>
              <a:rPr lang="en-US" altLang="zh-CN" dirty="0"/>
              <a:t>2. </a:t>
            </a:r>
            <a:r>
              <a:rPr lang="zh-CN" altLang="en-US" dirty="0" smtClean="0"/>
              <a:t>带宽 </a:t>
            </a:r>
            <a:endParaRPr lang="zh-CN" altLang="en-US" dirty="0"/>
          </a:p>
        </p:txBody>
      </p:sp>
      <p:sp>
        <p:nvSpPr>
          <p:cNvPr id="376835" name="Rectangle 3"/>
          <p:cNvSpPr>
            <a:spLocks noGrp="1" noChangeArrowheads="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indent="0">
              <a:lnSpc>
                <a:spcPct val="110000"/>
              </a:lnSpc>
              <a:spcBef>
                <a:spcPts val="600"/>
              </a:spcBef>
              <a:buNone/>
            </a:pPr>
            <a:r>
              <a:rPr lang="zh-CN" altLang="en-US" dirty="0"/>
              <a:t>两种不同意义：</a:t>
            </a:r>
            <a:endParaRPr lang="en-US" altLang="zh-CN" dirty="0"/>
          </a:p>
          <a:p>
            <a:pPr>
              <a:lnSpc>
                <a:spcPct val="110000"/>
              </a:lnSpc>
              <a:spcBef>
                <a:spcPts val="600"/>
              </a:spcBef>
            </a:pPr>
            <a:r>
              <a:rPr lang="en-US" altLang="zh-CN" sz="2800" dirty="0"/>
              <a:t>“</a:t>
            </a:r>
            <a:r>
              <a:rPr lang="zh-CN" altLang="en-US" sz="2800" dirty="0"/>
              <a:t>带宽”</a:t>
            </a:r>
            <a:r>
              <a:rPr lang="en-US" altLang="zh-CN" sz="2800" dirty="0"/>
              <a:t>(bandwidth</a:t>
            </a:r>
            <a:r>
              <a:rPr lang="en-US" altLang="zh-CN" sz="2800" dirty="0" smtClean="0"/>
              <a:t>) </a:t>
            </a:r>
            <a:r>
              <a:rPr lang="zh-CN" altLang="en-US" sz="2800" dirty="0" smtClean="0"/>
              <a:t>本来</a:t>
            </a:r>
            <a:r>
              <a:rPr lang="zh-CN" altLang="en-US" sz="2800" dirty="0"/>
              <a:t>是指信号具有的</a:t>
            </a:r>
            <a:r>
              <a:rPr lang="zh-CN" altLang="en-US" sz="2800" dirty="0">
                <a:solidFill>
                  <a:srgbClr val="FF0000"/>
                </a:solidFill>
              </a:rPr>
              <a:t>频带宽度，</a:t>
            </a:r>
            <a:r>
              <a:rPr lang="zh-CN" altLang="en-US" sz="2800" dirty="0"/>
              <a:t>其单位是赫（或千赫、兆赫、吉赫等）。</a:t>
            </a:r>
          </a:p>
          <a:p>
            <a:r>
              <a:rPr lang="zh-CN" altLang="zh-CN" sz="2800" dirty="0"/>
              <a:t>在计算机网络中，带宽用来表示网络中某通道传送数据的能力</a:t>
            </a:r>
            <a:r>
              <a:rPr lang="zh-CN" altLang="en-US" sz="2800" dirty="0"/>
              <a:t>。</a:t>
            </a:r>
            <a:r>
              <a:rPr lang="zh-CN" altLang="zh-CN" sz="2800" dirty="0"/>
              <a:t>表示在单位时间内网络中的某信道所能通过的“</a:t>
            </a:r>
            <a:r>
              <a:rPr lang="zh-CN" altLang="zh-CN" sz="2800" dirty="0">
                <a:solidFill>
                  <a:srgbClr val="FF0000"/>
                </a:solidFill>
              </a:rPr>
              <a:t>最高数据率</a:t>
            </a:r>
            <a:r>
              <a:rPr lang="zh-CN" altLang="zh-CN" sz="2800" dirty="0"/>
              <a:t>”。</a:t>
            </a:r>
            <a:r>
              <a:rPr lang="zh-CN" altLang="en-US" sz="2800" dirty="0"/>
              <a:t>单位</a:t>
            </a:r>
            <a:r>
              <a:rPr lang="zh-CN" altLang="en-US" sz="2800" dirty="0" smtClean="0"/>
              <a:t>是 </a:t>
            </a:r>
            <a:r>
              <a:rPr lang="en-US" altLang="zh-CN" sz="2800" dirty="0" smtClean="0"/>
              <a:t>bit/s </a:t>
            </a:r>
            <a:r>
              <a:rPr lang="zh-CN" altLang="en-US" sz="2800" dirty="0" smtClean="0"/>
              <a:t>，即</a:t>
            </a:r>
            <a:r>
              <a:rPr lang="en-US" altLang="zh-CN" sz="2800" dirty="0" smtClean="0"/>
              <a:t> </a:t>
            </a:r>
            <a:r>
              <a:rPr lang="zh-CN" altLang="en-US" sz="2800" dirty="0" smtClean="0"/>
              <a:t>“比特每秒”。    </a:t>
            </a:r>
            <a:endParaRPr lang="zh-CN" altLang="en-US" sz="2800" dirty="0"/>
          </a:p>
          <a:p>
            <a:pPr>
              <a:lnSpc>
                <a:spcPct val="110000"/>
              </a:lnSpc>
              <a:spcBef>
                <a:spcPts val="600"/>
              </a:spcBef>
            </a:pPr>
            <a:endParaRPr lang="en-US" altLang="zh-CN" sz="2800" dirty="0"/>
          </a:p>
        </p:txBody>
      </p:sp>
      <p:sp>
        <p:nvSpPr>
          <p:cNvPr id="2" name="矩形 1"/>
          <p:cNvSpPr/>
          <p:nvPr/>
        </p:nvSpPr>
        <p:spPr>
          <a:xfrm>
            <a:off x="632520" y="4365104"/>
            <a:ext cx="8856984" cy="1815882"/>
          </a:xfrm>
          <a:prstGeom prst="rect">
            <a:avLst/>
          </a:prstGeom>
          <a:solidFill>
            <a:srgbClr val="FFFF66"/>
          </a:solidFill>
          <a:ln>
            <a:solidFill>
              <a:schemeClr val="tx1"/>
            </a:solidFill>
          </a:ln>
        </p:spPr>
        <p:txBody>
          <a:bodyPr wrap="square">
            <a:spAutoFit/>
          </a:bodyPr>
          <a:lstStyle/>
          <a:p>
            <a:r>
              <a:rPr lang="zh-CN" altLang="zh-CN" sz="2800" b="1" dirty="0">
                <a:solidFill>
                  <a:srgbClr val="000099"/>
                </a:solidFill>
                <a:latin typeface="+mn-lt"/>
                <a:ea typeface="黑体" pitchFamily="2" charset="-122"/>
              </a:rPr>
              <a:t>在“带宽”的上述两种表述中，前者为</a:t>
            </a:r>
            <a:r>
              <a:rPr lang="zh-CN" altLang="zh-CN" sz="2800" b="1" dirty="0">
                <a:solidFill>
                  <a:srgbClr val="C00000"/>
                </a:solidFill>
                <a:latin typeface="+mn-lt"/>
                <a:ea typeface="黑体" pitchFamily="2" charset="-122"/>
              </a:rPr>
              <a:t>频域</a:t>
            </a:r>
            <a:r>
              <a:rPr lang="zh-CN" altLang="zh-CN" sz="2800" b="1" dirty="0">
                <a:solidFill>
                  <a:srgbClr val="000099"/>
                </a:solidFill>
                <a:latin typeface="+mn-lt"/>
                <a:ea typeface="黑体" pitchFamily="2" charset="-122"/>
              </a:rPr>
              <a:t>称谓，而后者为</a:t>
            </a:r>
            <a:r>
              <a:rPr lang="zh-CN" altLang="zh-CN" sz="2800" b="1" dirty="0">
                <a:solidFill>
                  <a:srgbClr val="C00000"/>
                </a:solidFill>
                <a:latin typeface="+mn-lt"/>
                <a:ea typeface="黑体" pitchFamily="2" charset="-122"/>
              </a:rPr>
              <a:t>时域</a:t>
            </a:r>
            <a:r>
              <a:rPr lang="zh-CN" altLang="zh-CN" sz="2800" b="1" dirty="0">
                <a:solidFill>
                  <a:srgbClr val="000099"/>
                </a:solidFill>
                <a:latin typeface="+mn-lt"/>
                <a:ea typeface="黑体" pitchFamily="2" charset="-122"/>
              </a:rPr>
              <a:t>称谓，其本质是相同的。也就是说，一条通信链路的“带宽”越宽，其所能传输的“最高数据率”也越高。</a:t>
            </a:r>
          </a:p>
        </p:txBody>
      </p:sp>
    </p:spTree>
    <p:extLst>
      <p:ext uri="{BB962C8B-B14F-4D97-AF65-F5344CB8AC3E}">
        <p14:creationId xmlns:p14="http://schemas.microsoft.com/office/powerpoint/2010/main" xmlns="" val="392266162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algn="ctr"/>
            <a:r>
              <a:rPr lang="zh-CN" altLang="en-US"/>
              <a:t>数字信号流随时间的变化</a:t>
            </a:r>
          </a:p>
        </p:txBody>
      </p:sp>
      <p:sp>
        <p:nvSpPr>
          <p:cNvPr id="87043" name="Rectangle 3"/>
          <p:cNvSpPr>
            <a:spLocks noGrp="1" noChangeArrowheads="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110000"/>
              </a:lnSpc>
              <a:spcBef>
                <a:spcPts val="600"/>
              </a:spcBef>
            </a:pPr>
            <a:r>
              <a:rPr lang="zh-CN" altLang="en-US" dirty="0"/>
              <a:t>在</a:t>
            </a:r>
            <a:r>
              <a:rPr lang="zh-CN" altLang="en-US" dirty="0">
                <a:solidFill>
                  <a:srgbClr val="C00000"/>
                </a:solidFill>
              </a:rPr>
              <a:t>时间轴</a:t>
            </a:r>
            <a:r>
              <a:rPr lang="zh-CN" altLang="en-US" dirty="0"/>
              <a:t>上信号的宽度随带宽的增大而变窄。     </a:t>
            </a:r>
          </a:p>
        </p:txBody>
      </p:sp>
      <p:grpSp>
        <p:nvGrpSpPr>
          <p:cNvPr id="87073" name="Group 33"/>
          <p:cNvGrpSpPr>
            <a:grpSpLocks/>
          </p:cNvGrpSpPr>
          <p:nvPr/>
        </p:nvGrpSpPr>
        <p:grpSpPr bwMode="auto">
          <a:xfrm>
            <a:off x="427252" y="1824404"/>
            <a:ext cx="9278276" cy="1662112"/>
            <a:chOff x="204" y="1799"/>
            <a:chExt cx="5395" cy="1047"/>
          </a:xfrm>
        </p:grpSpPr>
        <p:sp>
          <p:nvSpPr>
            <p:cNvPr id="87044" name="Line 4"/>
            <p:cNvSpPr>
              <a:spLocks noChangeShapeType="1"/>
            </p:cNvSpPr>
            <p:nvPr/>
          </p:nvSpPr>
          <p:spPr bwMode="auto">
            <a:xfrm>
              <a:off x="1345" y="2602"/>
              <a:ext cx="0" cy="196"/>
            </a:xfrm>
            <a:prstGeom prst="line">
              <a:avLst/>
            </a:prstGeom>
            <a:noFill/>
            <a:ln w="19050">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45" name="Line 5"/>
            <p:cNvSpPr>
              <a:spLocks noChangeShapeType="1"/>
            </p:cNvSpPr>
            <p:nvPr/>
          </p:nvSpPr>
          <p:spPr bwMode="auto">
            <a:xfrm>
              <a:off x="1122" y="2357"/>
              <a:ext cx="4340" cy="0"/>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46" name="Line 6"/>
            <p:cNvSpPr>
              <a:spLocks noChangeShapeType="1"/>
            </p:cNvSpPr>
            <p:nvPr/>
          </p:nvSpPr>
          <p:spPr bwMode="auto">
            <a:xfrm>
              <a:off x="1353" y="2724"/>
              <a:ext cx="3782" cy="0"/>
            </a:xfrm>
            <a:prstGeom prst="line">
              <a:avLst/>
            </a:prstGeom>
            <a:noFill/>
            <a:ln w="19050">
              <a:solidFill>
                <a:srgbClr val="333399"/>
              </a:solidFill>
              <a:round/>
              <a:headEnd type="triangle" w="sm" len="me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48" name="Freeform 8"/>
            <p:cNvSpPr>
              <a:spLocks/>
            </p:cNvSpPr>
            <p:nvPr/>
          </p:nvSpPr>
          <p:spPr bwMode="auto">
            <a:xfrm>
              <a:off x="1345" y="2161"/>
              <a:ext cx="2559" cy="392"/>
            </a:xfrm>
            <a:custGeom>
              <a:avLst/>
              <a:gdLst>
                <a:gd name="T0" fmla="*/ 0 w 2208"/>
                <a:gd name="T1" fmla="*/ 384 h 384"/>
                <a:gd name="T2" fmla="*/ 0 w 2208"/>
                <a:gd name="T3" fmla="*/ 0 h 384"/>
                <a:gd name="T4" fmla="*/ 384 w 2208"/>
                <a:gd name="T5" fmla="*/ 0 h 384"/>
                <a:gd name="T6" fmla="*/ 384 w 2208"/>
                <a:gd name="T7" fmla="*/ 384 h 384"/>
                <a:gd name="T8" fmla="*/ 768 w 2208"/>
                <a:gd name="T9" fmla="*/ 384 h 384"/>
                <a:gd name="T10" fmla="*/ 768 w 2208"/>
                <a:gd name="T11" fmla="*/ 0 h 384"/>
                <a:gd name="T12" fmla="*/ 1152 w 2208"/>
                <a:gd name="T13" fmla="*/ 0 h 384"/>
                <a:gd name="T14" fmla="*/ 1152 w 2208"/>
                <a:gd name="T15" fmla="*/ 384 h 384"/>
                <a:gd name="T16" fmla="*/ 1536 w 2208"/>
                <a:gd name="T17" fmla="*/ 384 h 384"/>
                <a:gd name="T18" fmla="*/ 1536 w 2208"/>
                <a:gd name="T19" fmla="*/ 0 h 384"/>
                <a:gd name="T20" fmla="*/ 1920 w 2208"/>
                <a:gd name="T21" fmla="*/ 0 h 384"/>
                <a:gd name="T22" fmla="*/ 1920 w 2208"/>
                <a:gd name="T23" fmla="*/ 384 h 384"/>
                <a:gd name="T24" fmla="*/ 2208 w 2208"/>
                <a:gd name="T25" fmla="*/ 384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08" h="384">
                  <a:moveTo>
                    <a:pt x="0" y="384"/>
                  </a:moveTo>
                  <a:lnTo>
                    <a:pt x="0" y="0"/>
                  </a:lnTo>
                  <a:lnTo>
                    <a:pt x="384" y="0"/>
                  </a:lnTo>
                  <a:lnTo>
                    <a:pt x="384" y="384"/>
                  </a:lnTo>
                  <a:lnTo>
                    <a:pt x="768" y="384"/>
                  </a:lnTo>
                  <a:lnTo>
                    <a:pt x="768" y="0"/>
                  </a:lnTo>
                  <a:lnTo>
                    <a:pt x="1152" y="0"/>
                  </a:lnTo>
                  <a:lnTo>
                    <a:pt x="1152" y="384"/>
                  </a:lnTo>
                  <a:lnTo>
                    <a:pt x="1536" y="384"/>
                  </a:lnTo>
                  <a:lnTo>
                    <a:pt x="1536" y="0"/>
                  </a:lnTo>
                  <a:lnTo>
                    <a:pt x="1920" y="0"/>
                  </a:lnTo>
                  <a:lnTo>
                    <a:pt x="1920" y="384"/>
                  </a:lnTo>
                  <a:lnTo>
                    <a:pt x="2208" y="384"/>
                  </a:lnTo>
                </a:path>
              </a:pathLst>
            </a:custGeom>
            <a:noFill/>
            <a:ln w="28575" cmpd="sng">
              <a:solidFill>
                <a:srgbClr val="3333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49" name="Freeform 9"/>
            <p:cNvSpPr>
              <a:spLocks/>
            </p:cNvSpPr>
            <p:nvPr/>
          </p:nvSpPr>
          <p:spPr bwMode="auto">
            <a:xfrm>
              <a:off x="4404" y="2161"/>
              <a:ext cx="724" cy="392"/>
            </a:xfrm>
            <a:custGeom>
              <a:avLst/>
              <a:gdLst>
                <a:gd name="T0" fmla="*/ 0 w 624"/>
                <a:gd name="T1" fmla="*/ 384 h 384"/>
                <a:gd name="T2" fmla="*/ 240 w 624"/>
                <a:gd name="T3" fmla="*/ 384 h 384"/>
                <a:gd name="T4" fmla="*/ 240 w 624"/>
                <a:gd name="T5" fmla="*/ 0 h 384"/>
                <a:gd name="T6" fmla="*/ 624 w 624"/>
                <a:gd name="T7" fmla="*/ 0 h 384"/>
                <a:gd name="T8" fmla="*/ 624 w 624"/>
                <a:gd name="T9" fmla="*/ 384 h 384"/>
              </a:gdLst>
              <a:ahLst/>
              <a:cxnLst>
                <a:cxn ang="0">
                  <a:pos x="T0" y="T1"/>
                </a:cxn>
                <a:cxn ang="0">
                  <a:pos x="T2" y="T3"/>
                </a:cxn>
                <a:cxn ang="0">
                  <a:pos x="T4" y="T5"/>
                </a:cxn>
                <a:cxn ang="0">
                  <a:pos x="T6" y="T7"/>
                </a:cxn>
                <a:cxn ang="0">
                  <a:pos x="T8" y="T9"/>
                </a:cxn>
              </a:cxnLst>
              <a:rect l="0" t="0" r="r" b="b"/>
              <a:pathLst>
                <a:path w="624" h="384">
                  <a:moveTo>
                    <a:pt x="0" y="384"/>
                  </a:moveTo>
                  <a:lnTo>
                    <a:pt x="240" y="384"/>
                  </a:lnTo>
                  <a:lnTo>
                    <a:pt x="240" y="0"/>
                  </a:lnTo>
                  <a:lnTo>
                    <a:pt x="624" y="0"/>
                  </a:lnTo>
                  <a:lnTo>
                    <a:pt x="624" y="384"/>
                  </a:lnTo>
                </a:path>
              </a:pathLst>
            </a:custGeom>
            <a:noFill/>
            <a:ln w="28575" cmpd="sng">
              <a:solidFill>
                <a:srgbClr val="3333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51" name="Line 11"/>
            <p:cNvSpPr>
              <a:spLocks noChangeShapeType="1"/>
            </p:cNvSpPr>
            <p:nvPr/>
          </p:nvSpPr>
          <p:spPr bwMode="auto">
            <a:xfrm>
              <a:off x="2235" y="2063"/>
              <a:ext cx="445" cy="0"/>
            </a:xfrm>
            <a:prstGeom prst="line">
              <a:avLst/>
            </a:prstGeom>
            <a:noFill/>
            <a:ln w="19050">
              <a:solidFill>
                <a:srgbClr val="333399"/>
              </a:solidFill>
              <a:round/>
              <a:headEnd type="triangle" w="sm" len="me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53" name="Line 13"/>
            <p:cNvSpPr>
              <a:spLocks noChangeShapeType="1"/>
            </p:cNvSpPr>
            <p:nvPr/>
          </p:nvSpPr>
          <p:spPr bwMode="auto">
            <a:xfrm>
              <a:off x="5128" y="2602"/>
              <a:ext cx="0" cy="196"/>
            </a:xfrm>
            <a:prstGeom prst="line">
              <a:avLst/>
            </a:prstGeom>
            <a:noFill/>
            <a:ln w="19050">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54" name="Text Box 14"/>
            <p:cNvSpPr txBox="1">
              <a:spLocks noChangeArrowheads="1"/>
            </p:cNvSpPr>
            <p:nvPr/>
          </p:nvSpPr>
          <p:spPr bwMode="auto">
            <a:xfrm>
              <a:off x="2528" y="2594"/>
              <a:ext cx="1119" cy="252"/>
            </a:xfrm>
            <a:prstGeom prst="rect">
              <a:avLst/>
            </a:prstGeom>
            <a:solidFill>
              <a:schemeClr val="bg1"/>
            </a:solidFill>
            <a:ln>
              <a:noFill/>
            </a:ln>
            <a:effectLst/>
            <a:extLst>
              <a:ext uri="{91240B29-F687-4F45-9708-019B960494DF}">
                <a14:hiddenLine xmlns:a14="http://schemas.microsoft.com/office/drawing/2010/main" xmlns="" w="9525">
                  <a:solidFill>
                    <a:srgbClr val="333399"/>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333399"/>
                  </a:solidFill>
                  <a:ea typeface="黑体" pitchFamily="2" charset="-122"/>
                </a:rPr>
                <a:t>每</a:t>
              </a:r>
              <a:r>
                <a:rPr kumimoji="1" lang="zh-CN" altLang="en-US" sz="2000" b="1">
                  <a:solidFill>
                    <a:srgbClr val="333399"/>
                  </a:solidFill>
                  <a:ea typeface="黑体" pitchFamily="2" charset="-122"/>
                  <a:sym typeface="Symbol" pitchFamily="18" charset="2"/>
                </a:rPr>
                <a:t>秒</a:t>
              </a:r>
              <a:r>
                <a:rPr kumimoji="1" lang="zh-CN" altLang="en-US" sz="1200" b="1">
                  <a:solidFill>
                    <a:srgbClr val="333399"/>
                  </a:solidFill>
                  <a:ea typeface="黑体" pitchFamily="2" charset="-122"/>
                  <a:sym typeface="Symbol" pitchFamily="18" charset="2"/>
                </a:rPr>
                <a:t> </a:t>
              </a:r>
              <a:r>
                <a:rPr kumimoji="1" lang="en-US" altLang="zh-CN" sz="2000" b="1">
                  <a:solidFill>
                    <a:srgbClr val="333399"/>
                  </a:solidFill>
                  <a:ea typeface="黑体" pitchFamily="2" charset="-122"/>
                  <a:sym typeface="Symbol" pitchFamily="18" charset="2"/>
                </a:rPr>
                <a:t>10</a:t>
              </a:r>
              <a:r>
                <a:rPr kumimoji="1" lang="en-US" altLang="zh-CN" sz="2000" b="1" baseline="30000">
                  <a:solidFill>
                    <a:srgbClr val="333399"/>
                  </a:solidFill>
                  <a:ea typeface="黑体" pitchFamily="2" charset="-122"/>
                  <a:sym typeface="Symbol" pitchFamily="18" charset="2"/>
                </a:rPr>
                <a:t>6</a:t>
              </a:r>
              <a:r>
                <a:rPr kumimoji="1" lang="en-US" altLang="zh-CN" sz="1400" b="1" baseline="30000">
                  <a:solidFill>
                    <a:srgbClr val="333399"/>
                  </a:solidFill>
                  <a:ea typeface="黑体" pitchFamily="2" charset="-122"/>
                  <a:sym typeface="Symbol" pitchFamily="18" charset="2"/>
                </a:rPr>
                <a:t> </a:t>
              </a:r>
              <a:r>
                <a:rPr kumimoji="1" lang="zh-CN" altLang="en-US" sz="2000" b="1">
                  <a:solidFill>
                    <a:srgbClr val="333399"/>
                  </a:solidFill>
                  <a:ea typeface="黑体" pitchFamily="2" charset="-122"/>
                  <a:sym typeface="Symbol" pitchFamily="18" charset="2"/>
                </a:rPr>
                <a:t>个比特</a:t>
              </a:r>
              <a:endParaRPr kumimoji="1" lang="zh-CN" altLang="en-US" sz="2000" b="1">
                <a:solidFill>
                  <a:srgbClr val="333399"/>
                </a:solidFill>
                <a:ea typeface="黑体" pitchFamily="2" charset="-122"/>
              </a:endParaRPr>
            </a:p>
          </p:txBody>
        </p:sp>
        <p:sp>
          <p:nvSpPr>
            <p:cNvPr id="87055" name="Text Box 15"/>
            <p:cNvSpPr txBox="1">
              <a:spLocks noChangeArrowheads="1"/>
            </p:cNvSpPr>
            <p:nvPr/>
          </p:nvSpPr>
          <p:spPr bwMode="auto">
            <a:xfrm>
              <a:off x="5193" y="2086"/>
              <a:ext cx="406"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333399"/>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333399"/>
                  </a:solidFill>
                  <a:ea typeface="黑体" pitchFamily="2" charset="-122"/>
                </a:rPr>
                <a:t>时间</a:t>
              </a:r>
            </a:p>
          </p:txBody>
        </p:sp>
        <p:sp>
          <p:nvSpPr>
            <p:cNvPr id="87067" name="Text Box 27"/>
            <p:cNvSpPr txBox="1">
              <a:spLocks noChangeArrowheads="1"/>
            </p:cNvSpPr>
            <p:nvPr/>
          </p:nvSpPr>
          <p:spPr bwMode="auto">
            <a:xfrm>
              <a:off x="1440" y="2137"/>
              <a:ext cx="3290"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333399"/>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333399"/>
                  </a:solidFill>
                  <a:ea typeface="黑体" pitchFamily="2" charset="-122"/>
                </a:rPr>
                <a:t>1 </a:t>
              </a:r>
              <a:r>
                <a:rPr kumimoji="1" lang="en-US" altLang="zh-CN" sz="1200" b="1">
                  <a:solidFill>
                    <a:srgbClr val="333399"/>
                  </a:solidFill>
                  <a:ea typeface="黑体" pitchFamily="2" charset="-122"/>
                </a:rPr>
                <a:t>  </a:t>
              </a:r>
              <a:r>
                <a:rPr kumimoji="1" lang="en-US" altLang="zh-CN" sz="2000" b="1">
                  <a:solidFill>
                    <a:srgbClr val="333399"/>
                  </a:solidFill>
                  <a:ea typeface="黑体" pitchFamily="2" charset="-122"/>
                </a:rPr>
                <a:t>      0        1    </a:t>
              </a:r>
              <a:r>
                <a:rPr kumimoji="1" lang="en-US" altLang="zh-CN" sz="1400" b="1">
                  <a:solidFill>
                    <a:srgbClr val="333399"/>
                  </a:solidFill>
                  <a:ea typeface="黑体" pitchFamily="2" charset="-122"/>
                </a:rPr>
                <a:t>  </a:t>
              </a:r>
              <a:r>
                <a:rPr kumimoji="1" lang="en-US" altLang="zh-CN" sz="2000" b="1">
                  <a:solidFill>
                    <a:srgbClr val="333399"/>
                  </a:solidFill>
                  <a:ea typeface="黑体" pitchFamily="2" charset="-122"/>
                </a:rPr>
                <a:t>   0  </a:t>
              </a:r>
              <a:r>
                <a:rPr kumimoji="1" lang="en-US" altLang="zh-CN" b="1">
                  <a:solidFill>
                    <a:srgbClr val="333399"/>
                  </a:solidFill>
                  <a:ea typeface="黑体" pitchFamily="2" charset="-122"/>
                </a:rPr>
                <a:t>  </a:t>
              </a:r>
              <a:r>
                <a:rPr kumimoji="1" lang="en-US" altLang="zh-CN" sz="2000" b="1">
                  <a:solidFill>
                    <a:srgbClr val="333399"/>
                  </a:solidFill>
                  <a:ea typeface="黑体" pitchFamily="2" charset="-122"/>
                </a:rPr>
                <a:t>    1                                 1</a:t>
              </a:r>
            </a:p>
          </p:txBody>
        </p:sp>
        <p:sp>
          <p:nvSpPr>
            <p:cNvPr id="87052" name="Text Box 12"/>
            <p:cNvSpPr txBox="1">
              <a:spLocks noChangeArrowheads="1"/>
            </p:cNvSpPr>
            <p:nvPr/>
          </p:nvSpPr>
          <p:spPr bwMode="auto">
            <a:xfrm>
              <a:off x="2211" y="1799"/>
              <a:ext cx="400"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333399"/>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333399"/>
                  </a:solidFill>
                  <a:ea typeface="黑体" pitchFamily="2" charset="-122"/>
                </a:rPr>
                <a:t>1 </a:t>
              </a:r>
              <a:r>
                <a:rPr kumimoji="1" lang="en-US" altLang="zh-CN" sz="2000" b="1">
                  <a:solidFill>
                    <a:srgbClr val="333399"/>
                  </a:solidFill>
                  <a:ea typeface="黑体" pitchFamily="2" charset="-122"/>
                  <a:sym typeface="Symbol" pitchFamily="18" charset="2"/>
                </a:rPr>
                <a:t>s</a:t>
              </a:r>
              <a:endParaRPr kumimoji="1" lang="en-US" altLang="zh-CN" sz="2000" b="1">
                <a:solidFill>
                  <a:srgbClr val="333399"/>
                </a:solidFill>
                <a:ea typeface="黑体" pitchFamily="2" charset="-122"/>
              </a:endParaRPr>
            </a:p>
          </p:txBody>
        </p:sp>
        <p:sp>
          <p:nvSpPr>
            <p:cNvPr id="87071" name="Text Box 31"/>
            <p:cNvSpPr txBox="1">
              <a:spLocks noChangeArrowheads="1"/>
            </p:cNvSpPr>
            <p:nvPr/>
          </p:nvSpPr>
          <p:spPr bwMode="auto">
            <a:xfrm>
              <a:off x="204" y="2115"/>
              <a:ext cx="822" cy="523"/>
            </a:xfrm>
            <a:prstGeom prst="rect">
              <a:avLst/>
            </a:prstGeom>
            <a:solidFill>
              <a:srgbClr val="FFFF99"/>
            </a:solidFill>
            <a:ln w="9525">
              <a:solidFill>
                <a:schemeClr val="fo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400" b="1" dirty="0">
                  <a:solidFill>
                    <a:srgbClr val="0000CC"/>
                  </a:solidFill>
                  <a:ea typeface="黑体" pitchFamily="2" charset="-122"/>
                </a:rPr>
                <a:t>带宽为</a:t>
              </a:r>
            </a:p>
            <a:p>
              <a:r>
                <a:rPr lang="en-US" altLang="zh-CN" sz="2400" b="1" dirty="0">
                  <a:solidFill>
                    <a:srgbClr val="0000CC"/>
                  </a:solidFill>
                  <a:ea typeface="黑体" pitchFamily="2" charset="-122"/>
                </a:rPr>
                <a:t>1 </a:t>
              </a:r>
              <a:r>
                <a:rPr lang="en-US" altLang="zh-CN" sz="2400" b="1" dirty="0" smtClean="0">
                  <a:solidFill>
                    <a:srgbClr val="0000CC"/>
                  </a:solidFill>
                  <a:ea typeface="黑体" pitchFamily="2" charset="-122"/>
                </a:rPr>
                <a:t>Mbit/s </a:t>
              </a:r>
              <a:endParaRPr lang="en-US" altLang="zh-CN" sz="2400" b="1" dirty="0">
                <a:solidFill>
                  <a:srgbClr val="0000CC"/>
                </a:solidFill>
                <a:ea typeface="黑体" pitchFamily="2" charset="-122"/>
              </a:endParaRPr>
            </a:p>
          </p:txBody>
        </p:sp>
      </p:grpSp>
      <p:grpSp>
        <p:nvGrpSpPr>
          <p:cNvPr id="87074" name="Group 34"/>
          <p:cNvGrpSpPr>
            <a:grpSpLocks/>
          </p:cNvGrpSpPr>
          <p:nvPr/>
        </p:nvGrpSpPr>
        <p:grpSpPr bwMode="auto">
          <a:xfrm>
            <a:off x="427252" y="3656378"/>
            <a:ext cx="9231841" cy="1697037"/>
            <a:chOff x="204" y="2953"/>
            <a:chExt cx="5368" cy="1069"/>
          </a:xfrm>
        </p:grpSpPr>
        <p:sp>
          <p:nvSpPr>
            <p:cNvPr id="87047" name="Freeform 7"/>
            <p:cNvSpPr>
              <a:spLocks/>
            </p:cNvSpPr>
            <p:nvPr/>
          </p:nvSpPr>
          <p:spPr bwMode="auto">
            <a:xfrm>
              <a:off x="1352" y="3337"/>
              <a:ext cx="2614" cy="392"/>
            </a:xfrm>
            <a:custGeom>
              <a:avLst/>
              <a:gdLst>
                <a:gd name="T0" fmla="*/ 0 w 2256"/>
                <a:gd name="T1" fmla="*/ 384 h 384"/>
                <a:gd name="T2" fmla="*/ 0 w 2256"/>
                <a:gd name="T3" fmla="*/ 0 h 384"/>
                <a:gd name="T4" fmla="*/ 96 w 2256"/>
                <a:gd name="T5" fmla="*/ 0 h 384"/>
                <a:gd name="T6" fmla="*/ 96 w 2256"/>
                <a:gd name="T7" fmla="*/ 384 h 384"/>
                <a:gd name="T8" fmla="*/ 192 w 2256"/>
                <a:gd name="T9" fmla="*/ 384 h 384"/>
                <a:gd name="T10" fmla="*/ 192 w 2256"/>
                <a:gd name="T11" fmla="*/ 0 h 384"/>
                <a:gd name="T12" fmla="*/ 288 w 2256"/>
                <a:gd name="T13" fmla="*/ 0 h 384"/>
                <a:gd name="T14" fmla="*/ 288 w 2256"/>
                <a:gd name="T15" fmla="*/ 384 h 384"/>
                <a:gd name="T16" fmla="*/ 384 w 2256"/>
                <a:gd name="T17" fmla="*/ 384 h 384"/>
                <a:gd name="T18" fmla="*/ 384 w 2256"/>
                <a:gd name="T19" fmla="*/ 0 h 384"/>
                <a:gd name="T20" fmla="*/ 480 w 2256"/>
                <a:gd name="T21" fmla="*/ 0 h 384"/>
                <a:gd name="T22" fmla="*/ 480 w 2256"/>
                <a:gd name="T23" fmla="*/ 384 h 384"/>
                <a:gd name="T24" fmla="*/ 576 w 2256"/>
                <a:gd name="T25" fmla="*/ 384 h 384"/>
                <a:gd name="T26" fmla="*/ 576 w 2256"/>
                <a:gd name="T27" fmla="*/ 0 h 384"/>
                <a:gd name="T28" fmla="*/ 672 w 2256"/>
                <a:gd name="T29" fmla="*/ 0 h 384"/>
                <a:gd name="T30" fmla="*/ 672 w 2256"/>
                <a:gd name="T31" fmla="*/ 384 h 384"/>
                <a:gd name="T32" fmla="*/ 768 w 2256"/>
                <a:gd name="T33" fmla="*/ 384 h 384"/>
                <a:gd name="T34" fmla="*/ 768 w 2256"/>
                <a:gd name="T35" fmla="*/ 0 h 384"/>
                <a:gd name="T36" fmla="*/ 864 w 2256"/>
                <a:gd name="T37" fmla="*/ 0 h 384"/>
                <a:gd name="T38" fmla="*/ 864 w 2256"/>
                <a:gd name="T39" fmla="*/ 384 h 384"/>
                <a:gd name="T40" fmla="*/ 960 w 2256"/>
                <a:gd name="T41" fmla="*/ 384 h 384"/>
                <a:gd name="T42" fmla="*/ 960 w 2256"/>
                <a:gd name="T43" fmla="*/ 0 h 384"/>
                <a:gd name="T44" fmla="*/ 1056 w 2256"/>
                <a:gd name="T45" fmla="*/ 0 h 384"/>
                <a:gd name="T46" fmla="*/ 1056 w 2256"/>
                <a:gd name="T47" fmla="*/ 384 h 384"/>
                <a:gd name="T48" fmla="*/ 1152 w 2256"/>
                <a:gd name="T49" fmla="*/ 384 h 384"/>
                <a:gd name="T50" fmla="*/ 1152 w 2256"/>
                <a:gd name="T51" fmla="*/ 0 h 384"/>
                <a:gd name="T52" fmla="*/ 1248 w 2256"/>
                <a:gd name="T53" fmla="*/ 0 h 384"/>
                <a:gd name="T54" fmla="*/ 1248 w 2256"/>
                <a:gd name="T55" fmla="*/ 384 h 384"/>
                <a:gd name="T56" fmla="*/ 1344 w 2256"/>
                <a:gd name="T57" fmla="*/ 384 h 384"/>
                <a:gd name="T58" fmla="*/ 1344 w 2256"/>
                <a:gd name="T59" fmla="*/ 0 h 384"/>
                <a:gd name="T60" fmla="*/ 1440 w 2256"/>
                <a:gd name="T61" fmla="*/ 0 h 384"/>
                <a:gd name="T62" fmla="*/ 1440 w 2256"/>
                <a:gd name="T63" fmla="*/ 384 h 384"/>
                <a:gd name="T64" fmla="*/ 1536 w 2256"/>
                <a:gd name="T65" fmla="*/ 384 h 384"/>
                <a:gd name="T66" fmla="*/ 1536 w 2256"/>
                <a:gd name="T67" fmla="*/ 0 h 384"/>
                <a:gd name="T68" fmla="*/ 1632 w 2256"/>
                <a:gd name="T69" fmla="*/ 0 h 384"/>
                <a:gd name="T70" fmla="*/ 1632 w 2256"/>
                <a:gd name="T71" fmla="*/ 384 h 384"/>
                <a:gd name="T72" fmla="*/ 1728 w 2256"/>
                <a:gd name="T73" fmla="*/ 384 h 384"/>
                <a:gd name="T74" fmla="*/ 1728 w 2256"/>
                <a:gd name="T75" fmla="*/ 0 h 384"/>
                <a:gd name="T76" fmla="*/ 1824 w 2256"/>
                <a:gd name="T77" fmla="*/ 0 h 384"/>
                <a:gd name="T78" fmla="*/ 1824 w 2256"/>
                <a:gd name="T79" fmla="*/ 384 h 384"/>
                <a:gd name="T80" fmla="*/ 2256 w 2256"/>
                <a:gd name="T81" fmla="*/ 384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56" h="384">
                  <a:moveTo>
                    <a:pt x="0" y="384"/>
                  </a:moveTo>
                  <a:lnTo>
                    <a:pt x="0" y="0"/>
                  </a:lnTo>
                  <a:lnTo>
                    <a:pt x="96" y="0"/>
                  </a:lnTo>
                  <a:lnTo>
                    <a:pt x="96" y="384"/>
                  </a:lnTo>
                  <a:lnTo>
                    <a:pt x="192" y="384"/>
                  </a:lnTo>
                  <a:lnTo>
                    <a:pt x="192" y="0"/>
                  </a:lnTo>
                  <a:lnTo>
                    <a:pt x="288" y="0"/>
                  </a:lnTo>
                  <a:lnTo>
                    <a:pt x="288" y="384"/>
                  </a:lnTo>
                  <a:lnTo>
                    <a:pt x="384" y="384"/>
                  </a:lnTo>
                  <a:lnTo>
                    <a:pt x="384" y="0"/>
                  </a:lnTo>
                  <a:lnTo>
                    <a:pt x="480" y="0"/>
                  </a:lnTo>
                  <a:lnTo>
                    <a:pt x="480" y="384"/>
                  </a:lnTo>
                  <a:lnTo>
                    <a:pt x="576" y="384"/>
                  </a:lnTo>
                  <a:lnTo>
                    <a:pt x="576" y="0"/>
                  </a:lnTo>
                  <a:lnTo>
                    <a:pt x="672" y="0"/>
                  </a:lnTo>
                  <a:lnTo>
                    <a:pt x="672" y="384"/>
                  </a:lnTo>
                  <a:lnTo>
                    <a:pt x="768" y="384"/>
                  </a:lnTo>
                  <a:lnTo>
                    <a:pt x="768" y="0"/>
                  </a:lnTo>
                  <a:lnTo>
                    <a:pt x="864" y="0"/>
                  </a:lnTo>
                  <a:lnTo>
                    <a:pt x="864" y="384"/>
                  </a:lnTo>
                  <a:lnTo>
                    <a:pt x="960" y="384"/>
                  </a:lnTo>
                  <a:lnTo>
                    <a:pt x="960" y="0"/>
                  </a:lnTo>
                  <a:lnTo>
                    <a:pt x="1056" y="0"/>
                  </a:lnTo>
                  <a:lnTo>
                    <a:pt x="1056" y="384"/>
                  </a:lnTo>
                  <a:lnTo>
                    <a:pt x="1152" y="384"/>
                  </a:lnTo>
                  <a:lnTo>
                    <a:pt x="1152" y="0"/>
                  </a:lnTo>
                  <a:lnTo>
                    <a:pt x="1248" y="0"/>
                  </a:lnTo>
                  <a:lnTo>
                    <a:pt x="1248" y="384"/>
                  </a:lnTo>
                  <a:lnTo>
                    <a:pt x="1344" y="384"/>
                  </a:lnTo>
                  <a:lnTo>
                    <a:pt x="1344" y="0"/>
                  </a:lnTo>
                  <a:lnTo>
                    <a:pt x="1440" y="0"/>
                  </a:lnTo>
                  <a:lnTo>
                    <a:pt x="1440" y="384"/>
                  </a:lnTo>
                  <a:lnTo>
                    <a:pt x="1536" y="384"/>
                  </a:lnTo>
                  <a:lnTo>
                    <a:pt x="1536" y="0"/>
                  </a:lnTo>
                  <a:lnTo>
                    <a:pt x="1632" y="0"/>
                  </a:lnTo>
                  <a:lnTo>
                    <a:pt x="1632" y="384"/>
                  </a:lnTo>
                  <a:lnTo>
                    <a:pt x="1728" y="384"/>
                  </a:lnTo>
                  <a:lnTo>
                    <a:pt x="1728" y="0"/>
                  </a:lnTo>
                  <a:lnTo>
                    <a:pt x="1824" y="0"/>
                  </a:lnTo>
                  <a:lnTo>
                    <a:pt x="1824" y="384"/>
                  </a:lnTo>
                  <a:lnTo>
                    <a:pt x="2256" y="384"/>
                  </a:lnTo>
                </a:path>
              </a:pathLst>
            </a:custGeom>
            <a:noFill/>
            <a:ln w="28575" cmpd="sng">
              <a:solidFill>
                <a:srgbClr val="3333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50" name="Freeform 10"/>
            <p:cNvSpPr>
              <a:spLocks/>
            </p:cNvSpPr>
            <p:nvPr/>
          </p:nvSpPr>
          <p:spPr bwMode="auto">
            <a:xfrm>
              <a:off x="4245" y="3337"/>
              <a:ext cx="890" cy="392"/>
            </a:xfrm>
            <a:custGeom>
              <a:avLst/>
              <a:gdLst>
                <a:gd name="T0" fmla="*/ 768 w 768"/>
                <a:gd name="T1" fmla="*/ 384 h 384"/>
                <a:gd name="T2" fmla="*/ 672 w 768"/>
                <a:gd name="T3" fmla="*/ 384 h 384"/>
                <a:gd name="T4" fmla="*/ 672 w 768"/>
                <a:gd name="T5" fmla="*/ 0 h 384"/>
                <a:gd name="T6" fmla="*/ 576 w 768"/>
                <a:gd name="T7" fmla="*/ 0 h 384"/>
                <a:gd name="T8" fmla="*/ 576 w 768"/>
                <a:gd name="T9" fmla="*/ 384 h 384"/>
                <a:gd name="T10" fmla="*/ 480 w 768"/>
                <a:gd name="T11" fmla="*/ 384 h 384"/>
                <a:gd name="T12" fmla="*/ 480 w 768"/>
                <a:gd name="T13" fmla="*/ 0 h 384"/>
                <a:gd name="T14" fmla="*/ 384 w 768"/>
                <a:gd name="T15" fmla="*/ 0 h 384"/>
                <a:gd name="T16" fmla="*/ 384 w 768"/>
                <a:gd name="T17" fmla="*/ 384 h 384"/>
                <a:gd name="T18" fmla="*/ 288 w 768"/>
                <a:gd name="T19" fmla="*/ 384 h 384"/>
                <a:gd name="T20" fmla="*/ 288 w 768"/>
                <a:gd name="T21" fmla="*/ 0 h 384"/>
                <a:gd name="T22" fmla="*/ 192 w 768"/>
                <a:gd name="T23" fmla="*/ 0 h 384"/>
                <a:gd name="T24" fmla="*/ 192 w 768"/>
                <a:gd name="T25" fmla="*/ 384 h 384"/>
                <a:gd name="T26" fmla="*/ 0 w 768"/>
                <a:gd name="T27" fmla="*/ 384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8" h="384">
                  <a:moveTo>
                    <a:pt x="768" y="384"/>
                  </a:moveTo>
                  <a:lnTo>
                    <a:pt x="672" y="384"/>
                  </a:lnTo>
                  <a:lnTo>
                    <a:pt x="672" y="0"/>
                  </a:lnTo>
                  <a:lnTo>
                    <a:pt x="576" y="0"/>
                  </a:lnTo>
                  <a:lnTo>
                    <a:pt x="576" y="384"/>
                  </a:lnTo>
                  <a:lnTo>
                    <a:pt x="480" y="384"/>
                  </a:lnTo>
                  <a:lnTo>
                    <a:pt x="480" y="0"/>
                  </a:lnTo>
                  <a:lnTo>
                    <a:pt x="384" y="0"/>
                  </a:lnTo>
                  <a:lnTo>
                    <a:pt x="384" y="384"/>
                  </a:lnTo>
                  <a:lnTo>
                    <a:pt x="288" y="384"/>
                  </a:lnTo>
                  <a:lnTo>
                    <a:pt x="288" y="0"/>
                  </a:lnTo>
                  <a:lnTo>
                    <a:pt x="192" y="0"/>
                  </a:lnTo>
                  <a:lnTo>
                    <a:pt x="192" y="384"/>
                  </a:lnTo>
                  <a:lnTo>
                    <a:pt x="0" y="384"/>
                  </a:lnTo>
                </a:path>
              </a:pathLst>
            </a:custGeom>
            <a:noFill/>
            <a:ln w="28575" cmpd="sng">
              <a:solidFill>
                <a:srgbClr val="3333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56" name="Line 16"/>
            <p:cNvSpPr>
              <a:spLocks noChangeShapeType="1"/>
            </p:cNvSpPr>
            <p:nvPr/>
          </p:nvSpPr>
          <p:spPr bwMode="auto">
            <a:xfrm>
              <a:off x="1129" y="3533"/>
              <a:ext cx="4340" cy="0"/>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57" name="Text Box 17"/>
            <p:cNvSpPr txBox="1">
              <a:spLocks noChangeArrowheads="1"/>
            </p:cNvSpPr>
            <p:nvPr/>
          </p:nvSpPr>
          <p:spPr bwMode="auto">
            <a:xfrm>
              <a:off x="5166" y="3271"/>
              <a:ext cx="406"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333399"/>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333399"/>
                  </a:solidFill>
                  <a:ea typeface="黑体" pitchFamily="2" charset="-122"/>
                </a:rPr>
                <a:t>时间</a:t>
              </a:r>
            </a:p>
          </p:txBody>
        </p:sp>
        <p:sp>
          <p:nvSpPr>
            <p:cNvPr id="87058" name="Line 18"/>
            <p:cNvSpPr>
              <a:spLocks noChangeShapeType="1"/>
            </p:cNvSpPr>
            <p:nvPr/>
          </p:nvSpPr>
          <p:spPr bwMode="auto">
            <a:xfrm>
              <a:off x="1352" y="3778"/>
              <a:ext cx="0" cy="196"/>
            </a:xfrm>
            <a:prstGeom prst="line">
              <a:avLst/>
            </a:prstGeom>
            <a:noFill/>
            <a:ln w="19050">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59" name="Line 19"/>
            <p:cNvSpPr>
              <a:spLocks noChangeShapeType="1"/>
            </p:cNvSpPr>
            <p:nvPr/>
          </p:nvSpPr>
          <p:spPr bwMode="auto">
            <a:xfrm>
              <a:off x="5135" y="3778"/>
              <a:ext cx="0" cy="196"/>
            </a:xfrm>
            <a:prstGeom prst="line">
              <a:avLst/>
            </a:prstGeom>
            <a:noFill/>
            <a:ln w="19050">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60" name="Line 20"/>
            <p:cNvSpPr>
              <a:spLocks noChangeShapeType="1"/>
            </p:cNvSpPr>
            <p:nvPr/>
          </p:nvSpPr>
          <p:spPr bwMode="auto">
            <a:xfrm>
              <a:off x="1352" y="3900"/>
              <a:ext cx="3783" cy="0"/>
            </a:xfrm>
            <a:prstGeom prst="line">
              <a:avLst/>
            </a:prstGeom>
            <a:noFill/>
            <a:ln w="19050">
              <a:solidFill>
                <a:srgbClr val="333399"/>
              </a:solidFill>
              <a:round/>
              <a:headEnd type="triangle" w="sm" len="me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61" name="Text Box 21"/>
            <p:cNvSpPr txBox="1">
              <a:spLocks noChangeArrowheads="1"/>
            </p:cNvSpPr>
            <p:nvPr/>
          </p:nvSpPr>
          <p:spPr bwMode="auto">
            <a:xfrm>
              <a:off x="2468" y="3770"/>
              <a:ext cx="1331" cy="252"/>
            </a:xfrm>
            <a:prstGeom prst="rect">
              <a:avLst/>
            </a:prstGeom>
            <a:solidFill>
              <a:schemeClr val="bg1"/>
            </a:solidFill>
            <a:ln>
              <a:noFill/>
            </a:ln>
            <a:effectLst/>
            <a:extLst>
              <a:ext uri="{91240B29-F687-4F45-9708-019B960494DF}">
                <a14:hiddenLine xmlns:a14="http://schemas.microsoft.com/office/drawing/2010/main" xmlns="" w="9525">
                  <a:solidFill>
                    <a:srgbClr val="333399"/>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a:solidFill>
                    <a:srgbClr val="333399"/>
                  </a:solidFill>
                  <a:ea typeface="黑体" pitchFamily="2" charset="-122"/>
                </a:rPr>
                <a:t>每</a:t>
              </a:r>
              <a:r>
                <a:rPr kumimoji="1" lang="zh-CN" altLang="en-US" sz="2000" b="1" dirty="0">
                  <a:solidFill>
                    <a:srgbClr val="333399"/>
                  </a:solidFill>
                  <a:ea typeface="黑体" pitchFamily="2" charset="-122"/>
                  <a:sym typeface="Symbol" pitchFamily="18" charset="2"/>
                </a:rPr>
                <a:t>秒</a:t>
              </a:r>
              <a:r>
                <a:rPr kumimoji="1" lang="zh-CN" altLang="en-US" sz="1600" b="1" dirty="0">
                  <a:solidFill>
                    <a:srgbClr val="333399"/>
                  </a:solidFill>
                  <a:ea typeface="黑体" pitchFamily="2" charset="-122"/>
                  <a:sym typeface="Symbol" pitchFamily="18" charset="2"/>
                </a:rPr>
                <a:t> </a:t>
              </a:r>
              <a:r>
                <a:rPr kumimoji="1" lang="en-US" altLang="zh-CN" sz="2000" b="1" dirty="0">
                  <a:solidFill>
                    <a:srgbClr val="333399"/>
                  </a:solidFill>
                  <a:ea typeface="黑体" pitchFamily="2" charset="-122"/>
                  <a:sym typeface="Symbol" pitchFamily="18" charset="2"/>
                </a:rPr>
                <a:t>4</a:t>
              </a:r>
              <a:r>
                <a:rPr kumimoji="1" lang="en-US" altLang="zh-CN" sz="1000" b="1" dirty="0">
                  <a:solidFill>
                    <a:srgbClr val="333399"/>
                  </a:solidFill>
                  <a:ea typeface="黑体" pitchFamily="2" charset="-122"/>
                  <a:sym typeface="Symbol" pitchFamily="18" charset="2"/>
                </a:rPr>
                <a:t> </a:t>
              </a:r>
              <a:r>
                <a:rPr kumimoji="1" lang="en-US" altLang="zh-CN" sz="2000" b="1" dirty="0">
                  <a:solidFill>
                    <a:srgbClr val="333399"/>
                  </a:solidFill>
                  <a:ea typeface="黑体" pitchFamily="2" charset="-122"/>
                  <a:sym typeface="Symbol" pitchFamily="18" charset="2"/>
                </a:rPr>
                <a:t></a:t>
              </a:r>
              <a:r>
                <a:rPr kumimoji="1" lang="en-US" altLang="zh-CN" sz="900" b="1" dirty="0">
                  <a:solidFill>
                    <a:srgbClr val="333399"/>
                  </a:solidFill>
                  <a:ea typeface="黑体" pitchFamily="2" charset="-122"/>
                  <a:sym typeface="Symbol" pitchFamily="18" charset="2"/>
                </a:rPr>
                <a:t> </a:t>
              </a:r>
              <a:r>
                <a:rPr kumimoji="1" lang="en-US" altLang="zh-CN" sz="2000" b="1" dirty="0">
                  <a:solidFill>
                    <a:srgbClr val="333399"/>
                  </a:solidFill>
                  <a:ea typeface="黑体" pitchFamily="2" charset="-122"/>
                  <a:sym typeface="Symbol" pitchFamily="18" charset="2"/>
                </a:rPr>
                <a:t>10</a:t>
              </a:r>
              <a:r>
                <a:rPr kumimoji="1" lang="en-US" altLang="zh-CN" sz="2000" b="1" baseline="30000" dirty="0">
                  <a:solidFill>
                    <a:srgbClr val="333399"/>
                  </a:solidFill>
                  <a:ea typeface="黑体" pitchFamily="2" charset="-122"/>
                  <a:sym typeface="Symbol" pitchFamily="18" charset="2"/>
                </a:rPr>
                <a:t>6</a:t>
              </a:r>
              <a:r>
                <a:rPr kumimoji="1" lang="en-US" altLang="zh-CN" sz="1400" b="1" baseline="30000" dirty="0">
                  <a:solidFill>
                    <a:srgbClr val="333399"/>
                  </a:solidFill>
                  <a:ea typeface="黑体" pitchFamily="2" charset="-122"/>
                  <a:sym typeface="Symbol" pitchFamily="18" charset="2"/>
                </a:rPr>
                <a:t> </a:t>
              </a:r>
              <a:r>
                <a:rPr kumimoji="1" lang="zh-CN" altLang="en-US" sz="2000" b="1" dirty="0">
                  <a:solidFill>
                    <a:srgbClr val="333399"/>
                  </a:solidFill>
                  <a:ea typeface="黑体" pitchFamily="2" charset="-122"/>
                  <a:sym typeface="Symbol" pitchFamily="18" charset="2"/>
                </a:rPr>
                <a:t>个比特</a:t>
              </a:r>
              <a:endParaRPr kumimoji="1" lang="zh-CN" altLang="en-US" sz="2000" b="1" dirty="0">
                <a:solidFill>
                  <a:srgbClr val="333399"/>
                </a:solidFill>
                <a:ea typeface="黑体" pitchFamily="2" charset="-122"/>
              </a:endParaRPr>
            </a:p>
          </p:txBody>
        </p:sp>
        <p:sp>
          <p:nvSpPr>
            <p:cNvPr id="87062" name="Line 22"/>
            <p:cNvSpPr>
              <a:spLocks noChangeShapeType="1"/>
            </p:cNvSpPr>
            <p:nvPr/>
          </p:nvSpPr>
          <p:spPr bwMode="auto">
            <a:xfrm>
              <a:off x="2242" y="3190"/>
              <a:ext cx="0" cy="98"/>
            </a:xfrm>
            <a:prstGeom prst="line">
              <a:avLst/>
            </a:prstGeom>
            <a:noFill/>
            <a:ln w="19050">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63" name="Line 23"/>
            <p:cNvSpPr>
              <a:spLocks noChangeShapeType="1"/>
            </p:cNvSpPr>
            <p:nvPr/>
          </p:nvSpPr>
          <p:spPr bwMode="auto">
            <a:xfrm>
              <a:off x="2353" y="3190"/>
              <a:ext cx="0" cy="98"/>
            </a:xfrm>
            <a:prstGeom prst="line">
              <a:avLst/>
            </a:prstGeom>
            <a:noFill/>
            <a:ln w="19050">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64" name="Line 24"/>
            <p:cNvSpPr>
              <a:spLocks noChangeShapeType="1"/>
            </p:cNvSpPr>
            <p:nvPr/>
          </p:nvSpPr>
          <p:spPr bwMode="auto">
            <a:xfrm>
              <a:off x="1963" y="3239"/>
              <a:ext cx="279" cy="0"/>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65" name="Line 25"/>
            <p:cNvSpPr>
              <a:spLocks noChangeShapeType="1"/>
            </p:cNvSpPr>
            <p:nvPr/>
          </p:nvSpPr>
          <p:spPr bwMode="auto">
            <a:xfrm flipH="1">
              <a:off x="2353" y="3239"/>
              <a:ext cx="278" cy="0"/>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87066" name="Text Box 26"/>
            <p:cNvSpPr txBox="1">
              <a:spLocks noChangeArrowheads="1"/>
            </p:cNvSpPr>
            <p:nvPr/>
          </p:nvSpPr>
          <p:spPr bwMode="auto">
            <a:xfrm>
              <a:off x="2074" y="2953"/>
              <a:ext cx="607"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333399"/>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333399"/>
                  </a:solidFill>
                  <a:ea typeface="黑体" pitchFamily="2" charset="-122"/>
                </a:rPr>
                <a:t>0.25 </a:t>
              </a:r>
              <a:r>
                <a:rPr kumimoji="1" lang="en-US" altLang="zh-CN" sz="2000" b="1">
                  <a:solidFill>
                    <a:srgbClr val="333399"/>
                  </a:solidFill>
                  <a:ea typeface="黑体" pitchFamily="2" charset="-122"/>
                  <a:sym typeface="Symbol" pitchFamily="18" charset="2"/>
                </a:rPr>
                <a:t>s</a:t>
              </a:r>
              <a:endParaRPr kumimoji="1" lang="en-US" altLang="zh-CN" sz="2000" b="1">
                <a:solidFill>
                  <a:srgbClr val="333399"/>
                </a:solidFill>
                <a:ea typeface="黑体" pitchFamily="2" charset="-122"/>
              </a:endParaRPr>
            </a:p>
          </p:txBody>
        </p:sp>
        <p:sp>
          <p:nvSpPr>
            <p:cNvPr id="87072" name="Text Box 32"/>
            <p:cNvSpPr txBox="1">
              <a:spLocks noChangeArrowheads="1"/>
            </p:cNvSpPr>
            <p:nvPr/>
          </p:nvSpPr>
          <p:spPr bwMode="auto">
            <a:xfrm>
              <a:off x="204" y="3269"/>
              <a:ext cx="822" cy="523"/>
            </a:xfrm>
            <a:prstGeom prst="rect">
              <a:avLst/>
            </a:prstGeom>
            <a:solidFill>
              <a:srgbClr val="FFFF99"/>
            </a:solidFill>
            <a:ln w="9525">
              <a:solidFill>
                <a:schemeClr val="fo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400" b="1" dirty="0">
                  <a:solidFill>
                    <a:srgbClr val="0000CC"/>
                  </a:solidFill>
                  <a:ea typeface="黑体" pitchFamily="2" charset="-122"/>
                </a:rPr>
                <a:t>带宽为</a:t>
              </a:r>
            </a:p>
            <a:p>
              <a:r>
                <a:rPr lang="en-US" altLang="zh-CN" sz="2400" b="1" dirty="0">
                  <a:solidFill>
                    <a:srgbClr val="0000CC"/>
                  </a:solidFill>
                  <a:ea typeface="黑体" pitchFamily="2" charset="-122"/>
                </a:rPr>
                <a:t>4 </a:t>
              </a:r>
              <a:r>
                <a:rPr lang="en-US" altLang="zh-CN" sz="2400" b="1" dirty="0" smtClean="0">
                  <a:solidFill>
                    <a:srgbClr val="0000CC"/>
                  </a:solidFill>
                  <a:ea typeface="黑体" pitchFamily="2" charset="-122"/>
                </a:rPr>
                <a:t>Mbit/s </a:t>
              </a:r>
              <a:endParaRPr lang="en-US" altLang="zh-CN" sz="2400" b="1" dirty="0">
                <a:solidFill>
                  <a:srgbClr val="0000CC"/>
                </a:solidFill>
                <a:ea typeface="黑体" pitchFamily="2" charset="-122"/>
              </a:endParaRPr>
            </a:p>
          </p:txBody>
        </p:sp>
      </p:grpSp>
    </p:spTree>
    <p:extLst>
      <p:ext uri="{BB962C8B-B14F-4D97-AF65-F5344CB8AC3E}">
        <p14:creationId xmlns:p14="http://schemas.microsoft.com/office/powerpoint/2010/main" xmlns="" val="28491565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707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7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r>
              <a:rPr lang="en-US" altLang="zh-CN" dirty="0"/>
              <a:t>3. </a:t>
            </a:r>
            <a:r>
              <a:rPr lang="zh-CN" altLang="en-US" dirty="0"/>
              <a:t>吞吐量</a:t>
            </a:r>
          </a:p>
        </p:txBody>
      </p:sp>
      <p:sp>
        <p:nvSpPr>
          <p:cNvPr id="379907" name="Rectangle 3"/>
          <p:cNvSpPr>
            <a:spLocks noGrp="1" noChangeArrowheads="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110000"/>
              </a:lnSpc>
              <a:spcBef>
                <a:spcPts val="600"/>
              </a:spcBef>
            </a:pPr>
            <a:r>
              <a:rPr lang="zh-CN" altLang="en-US" dirty="0" smtClean="0"/>
              <a:t>吞吐量 </a:t>
            </a:r>
            <a:r>
              <a:rPr lang="en-US" altLang="zh-CN" dirty="0" smtClean="0"/>
              <a:t>(</a:t>
            </a:r>
            <a:r>
              <a:rPr lang="en-US" altLang="zh-CN" dirty="0"/>
              <a:t>throughput</a:t>
            </a:r>
            <a:r>
              <a:rPr lang="en-US" altLang="zh-CN" dirty="0" smtClean="0"/>
              <a:t>) </a:t>
            </a:r>
            <a:r>
              <a:rPr lang="zh-CN" altLang="en-US" dirty="0" smtClean="0"/>
              <a:t>表示</a:t>
            </a:r>
            <a:r>
              <a:rPr lang="zh-CN" altLang="en-US" dirty="0"/>
              <a:t>在单位时间内通过某个网络（或信道、接口）的数据量。</a:t>
            </a:r>
          </a:p>
          <a:p>
            <a:pPr>
              <a:lnSpc>
                <a:spcPct val="110000"/>
              </a:lnSpc>
              <a:spcBef>
                <a:spcPts val="600"/>
              </a:spcBef>
            </a:pPr>
            <a:r>
              <a:rPr lang="zh-CN" altLang="en-US" dirty="0"/>
              <a:t>吞吐量更经常地用于对现实世界中的网络的一种测量，以便知道</a:t>
            </a:r>
            <a:r>
              <a:rPr lang="zh-CN" altLang="en-US" dirty="0">
                <a:solidFill>
                  <a:srgbClr val="FF0000"/>
                </a:solidFill>
              </a:rPr>
              <a:t>实际上到底有多少数据量能够通过网络。</a:t>
            </a:r>
          </a:p>
          <a:p>
            <a:pPr>
              <a:lnSpc>
                <a:spcPct val="110000"/>
              </a:lnSpc>
              <a:spcBef>
                <a:spcPts val="600"/>
              </a:spcBef>
            </a:pPr>
            <a:r>
              <a:rPr lang="zh-CN" altLang="en-US" dirty="0">
                <a:solidFill>
                  <a:srgbClr val="0000CC"/>
                </a:solidFill>
              </a:rPr>
              <a:t>吞吐量受网络的带宽或网络的额定速率的限制。  </a:t>
            </a:r>
          </a:p>
        </p:txBody>
      </p:sp>
    </p:spTree>
    <p:extLst>
      <p:ext uri="{BB962C8B-B14F-4D97-AF65-F5344CB8AC3E}">
        <p14:creationId xmlns:p14="http://schemas.microsoft.com/office/powerpoint/2010/main" xmlns="" val="214352099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 </a:t>
            </a:r>
            <a:r>
              <a:rPr lang="zh-CN" altLang="en-US" dirty="0" smtClean="0"/>
              <a:t>时延 </a:t>
            </a:r>
            <a:r>
              <a:rPr lang="en-US" altLang="zh-CN" dirty="0" smtClean="0"/>
              <a:t>(</a:t>
            </a:r>
            <a:r>
              <a:rPr lang="en-US" altLang="zh-CN" dirty="0"/>
              <a:t>delay </a:t>
            </a:r>
            <a:r>
              <a:rPr lang="zh-CN" altLang="en-US" dirty="0"/>
              <a:t>或 </a:t>
            </a:r>
            <a:r>
              <a:rPr lang="en-US" altLang="zh-CN" dirty="0"/>
              <a:t>latency)</a:t>
            </a:r>
            <a:endParaRPr lang="zh-CN" altLang="en-US" dirty="0"/>
          </a:p>
        </p:txBody>
      </p:sp>
      <p:sp>
        <p:nvSpPr>
          <p:cNvPr id="3" name="内容占位符 2"/>
          <p:cNvSpPr>
            <a:spLocks noGrp="1"/>
          </p:cNvSpPr>
          <p:nvPr>
            <p:ph idx="1"/>
          </p:nvPr>
        </p:nvSpPr>
        <p:spPr/>
        <p:txBody>
          <a:bodyPr/>
          <a:lstStyle/>
          <a:p>
            <a:r>
              <a:rPr lang="zh-CN" altLang="zh-CN" dirty="0" smtClean="0"/>
              <a:t>时延</a:t>
            </a:r>
            <a:r>
              <a:rPr lang="en-US" altLang="zh-CN" dirty="0" smtClean="0"/>
              <a:t> (delay </a:t>
            </a:r>
            <a:r>
              <a:rPr lang="zh-CN" altLang="zh-CN" dirty="0" smtClean="0"/>
              <a:t>或</a:t>
            </a:r>
            <a:r>
              <a:rPr lang="en-US" altLang="zh-CN" dirty="0" smtClean="0"/>
              <a:t> latency) </a:t>
            </a:r>
            <a:r>
              <a:rPr lang="zh-CN" altLang="zh-CN" dirty="0" smtClean="0"/>
              <a:t>是</a:t>
            </a:r>
            <a:r>
              <a:rPr lang="zh-CN" altLang="zh-CN" dirty="0"/>
              <a:t>指数据（一个报文或分组，甚至比特）从网络（或链路）的一端传送到另一端所需的</a:t>
            </a:r>
            <a:r>
              <a:rPr lang="zh-CN" altLang="zh-CN" dirty="0" smtClean="0"/>
              <a:t>时间</a:t>
            </a:r>
            <a:r>
              <a:rPr lang="zh-CN" altLang="en-US" dirty="0" smtClean="0"/>
              <a:t>。</a:t>
            </a:r>
            <a:endParaRPr lang="en-US" altLang="zh-CN" dirty="0" smtClean="0"/>
          </a:p>
          <a:p>
            <a:r>
              <a:rPr lang="zh-CN" altLang="zh-CN" dirty="0"/>
              <a:t>有时也称为</a:t>
            </a:r>
            <a:r>
              <a:rPr lang="zh-CN" altLang="zh-CN" dirty="0">
                <a:solidFill>
                  <a:srgbClr val="FF0000"/>
                </a:solidFill>
              </a:rPr>
              <a:t>延迟</a:t>
            </a:r>
            <a:r>
              <a:rPr lang="zh-CN" altLang="zh-CN" dirty="0"/>
              <a:t>或</a:t>
            </a:r>
            <a:r>
              <a:rPr lang="zh-CN" altLang="zh-CN" dirty="0" smtClean="0">
                <a:solidFill>
                  <a:srgbClr val="FF0000"/>
                </a:solidFill>
              </a:rPr>
              <a:t>迟延</a:t>
            </a:r>
            <a:r>
              <a:rPr lang="zh-CN" altLang="en-US" dirty="0" smtClean="0">
                <a:solidFill>
                  <a:srgbClr val="FF0000"/>
                </a:solidFill>
              </a:rPr>
              <a:t>。</a:t>
            </a:r>
            <a:endParaRPr lang="en-US" altLang="zh-CN" dirty="0" smtClean="0">
              <a:solidFill>
                <a:srgbClr val="FF0000"/>
              </a:solidFill>
            </a:endParaRPr>
          </a:p>
          <a:p>
            <a:r>
              <a:rPr lang="zh-CN" altLang="zh-CN" dirty="0"/>
              <a:t>网络中的</a:t>
            </a:r>
            <a:r>
              <a:rPr lang="zh-CN" altLang="zh-CN" dirty="0" smtClean="0"/>
              <a:t>时延由</a:t>
            </a:r>
            <a:r>
              <a:rPr lang="zh-CN" altLang="zh-CN" dirty="0"/>
              <a:t>以下几个不同的部分</a:t>
            </a:r>
            <a:r>
              <a:rPr lang="zh-CN" altLang="zh-CN" dirty="0" smtClean="0"/>
              <a:t>组成</a:t>
            </a:r>
            <a:r>
              <a:rPr lang="zh-CN" altLang="en-US" dirty="0" smtClean="0"/>
              <a:t>：</a:t>
            </a:r>
            <a:endParaRPr lang="en-US" altLang="zh-CN" dirty="0" smtClean="0"/>
          </a:p>
          <a:p>
            <a:pPr lvl="1"/>
            <a:r>
              <a:rPr lang="en-US" altLang="zh-CN" dirty="0"/>
              <a:t>(</a:t>
            </a:r>
            <a:r>
              <a:rPr lang="en-US" altLang="zh-CN" dirty="0" smtClean="0"/>
              <a:t>1) </a:t>
            </a:r>
            <a:r>
              <a:rPr lang="zh-CN" altLang="en-US" dirty="0" smtClean="0"/>
              <a:t>发送时延</a:t>
            </a:r>
            <a:endParaRPr lang="en-US" altLang="zh-CN" dirty="0" smtClean="0"/>
          </a:p>
          <a:p>
            <a:pPr lvl="1"/>
            <a:r>
              <a:rPr lang="en-US" altLang="zh-CN" dirty="0"/>
              <a:t>(</a:t>
            </a:r>
            <a:r>
              <a:rPr lang="en-US" altLang="zh-CN" dirty="0" smtClean="0"/>
              <a:t>2) </a:t>
            </a:r>
            <a:r>
              <a:rPr lang="zh-CN" altLang="en-US" dirty="0" smtClean="0"/>
              <a:t>传播时延</a:t>
            </a:r>
            <a:endParaRPr lang="en-US" altLang="zh-CN" dirty="0" smtClean="0"/>
          </a:p>
          <a:p>
            <a:pPr lvl="1"/>
            <a:r>
              <a:rPr lang="en-US" altLang="zh-CN" dirty="0"/>
              <a:t>(</a:t>
            </a:r>
            <a:r>
              <a:rPr lang="en-US" altLang="zh-CN" dirty="0" smtClean="0"/>
              <a:t>3) </a:t>
            </a:r>
            <a:r>
              <a:rPr lang="zh-CN" altLang="en-US" dirty="0" smtClean="0"/>
              <a:t>处理时延</a:t>
            </a:r>
            <a:endParaRPr lang="en-US" altLang="zh-CN" dirty="0" smtClean="0"/>
          </a:p>
          <a:p>
            <a:pPr lvl="1"/>
            <a:r>
              <a:rPr lang="en-US" altLang="zh-CN" dirty="0"/>
              <a:t>(</a:t>
            </a:r>
            <a:r>
              <a:rPr lang="en-US" altLang="zh-CN" dirty="0" smtClean="0"/>
              <a:t>4) </a:t>
            </a:r>
            <a:r>
              <a:rPr lang="zh-CN" altLang="en-US" dirty="0" smtClean="0"/>
              <a:t>排队时延</a:t>
            </a:r>
            <a:endParaRPr lang="zh-CN" altLang="en-US" dirty="0"/>
          </a:p>
        </p:txBody>
      </p:sp>
    </p:spTree>
    <p:extLst>
      <p:ext uri="{BB962C8B-B14F-4D97-AF65-F5344CB8AC3E}">
        <p14:creationId xmlns:p14="http://schemas.microsoft.com/office/powerpoint/2010/main" xmlns="" val="224892512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ltLang="zh-CN" dirty="0"/>
              <a:t>4. </a:t>
            </a:r>
            <a:r>
              <a:rPr lang="zh-CN" altLang="en-US" dirty="0" smtClean="0"/>
              <a:t>时延 </a:t>
            </a:r>
            <a:r>
              <a:rPr lang="en-US" altLang="zh-CN" dirty="0" smtClean="0"/>
              <a:t>(</a:t>
            </a:r>
            <a:r>
              <a:rPr lang="en-US" altLang="zh-CN" dirty="0"/>
              <a:t>delay </a:t>
            </a:r>
            <a:r>
              <a:rPr lang="zh-CN" altLang="en-US" dirty="0"/>
              <a:t>或 </a:t>
            </a:r>
            <a:r>
              <a:rPr lang="en-US" altLang="zh-CN" dirty="0"/>
              <a:t>latency)</a:t>
            </a:r>
          </a:p>
        </p:txBody>
      </p:sp>
      <p:sp>
        <p:nvSpPr>
          <p:cNvPr id="88067" name="Rectangle 3"/>
          <p:cNvSpPr>
            <a:spLocks noGrp="1" noChangeArrowheads="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110000"/>
              </a:lnSpc>
              <a:spcBef>
                <a:spcPts val="600"/>
              </a:spcBef>
            </a:pPr>
            <a:r>
              <a:rPr lang="en-US" altLang="zh-CN" dirty="0">
                <a:solidFill>
                  <a:srgbClr val="0000CC"/>
                </a:solidFill>
              </a:rPr>
              <a:t>(</a:t>
            </a:r>
            <a:r>
              <a:rPr lang="en-US" altLang="zh-CN" dirty="0" smtClean="0">
                <a:solidFill>
                  <a:srgbClr val="0000CC"/>
                </a:solidFill>
              </a:rPr>
              <a:t>1) </a:t>
            </a:r>
            <a:r>
              <a:rPr lang="zh-CN" altLang="en-US" dirty="0" smtClean="0">
                <a:solidFill>
                  <a:srgbClr val="0000CC"/>
                </a:solidFill>
              </a:rPr>
              <a:t>发送时延</a:t>
            </a:r>
            <a:endParaRPr lang="en-US" altLang="zh-CN" dirty="0" smtClean="0">
              <a:solidFill>
                <a:srgbClr val="0000CC"/>
              </a:solidFill>
            </a:endParaRPr>
          </a:p>
          <a:p>
            <a:pPr lvl="1">
              <a:lnSpc>
                <a:spcPct val="110000"/>
              </a:lnSpc>
              <a:spcBef>
                <a:spcPts val="600"/>
              </a:spcBef>
            </a:pPr>
            <a:r>
              <a:rPr lang="zh-CN" altLang="en-US" dirty="0" smtClean="0"/>
              <a:t>也称为</a:t>
            </a:r>
            <a:r>
              <a:rPr lang="zh-CN" altLang="en-US" dirty="0" smtClean="0">
                <a:solidFill>
                  <a:srgbClr val="FF0000"/>
                </a:solidFill>
              </a:rPr>
              <a:t>传输时延。</a:t>
            </a:r>
            <a:endParaRPr lang="en-US" altLang="zh-CN" dirty="0" smtClean="0">
              <a:solidFill>
                <a:srgbClr val="FF0000"/>
              </a:solidFill>
            </a:endParaRPr>
          </a:p>
          <a:p>
            <a:pPr lvl="1">
              <a:lnSpc>
                <a:spcPct val="110000"/>
              </a:lnSpc>
              <a:spcBef>
                <a:spcPts val="600"/>
              </a:spcBef>
            </a:pPr>
            <a:r>
              <a:rPr lang="zh-CN" altLang="en-US" dirty="0" smtClean="0"/>
              <a:t>发送</a:t>
            </a:r>
            <a:r>
              <a:rPr lang="zh-CN" altLang="en-US" dirty="0"/>
              <a:t>数据时，数据帧从结点进入到传输媒体所需要的时间。</a:t>
            </a:r>
          </a:p>
          <a:p>
            <a:pPr lvl="1">
              <a:lnSpc>
                <a:spcPct val="110000"/>
              </a:lnSpc>
              <a:spcBef>
                <a:spcPts val="600"/>
              </a:spcBef>
            </a:pPr>
            <a:r>
              <a:rPr lang="zh-CN" altLang="en-US" dirty="0"/>
              <a:t>也就是从发送数据帧的第一个比特算起，到该帧的最后一个比特发送完毕所需的时间。 </a:t>
            </a:r>
          </a:p>
        </p:txBody>
      </p:sp>
      <p:sp>
        <p:nvSpPr>
          <p:cNvPr id="88069" name="Rectangle 5"/>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CN" altLang="en-US"/>
          </a:p>
        </p:txBody>
      </p:sp>
      <p:grpSp>
        <p:nvGrpSpPr>
          <p:cNvPr id="88081" name="Group 17"/>
          <p:cNvGrpSpPr>
            <a:grpSpLocks/>
          </p:cNvGrpSpPr>
          <p:nvPr/>
        </p:nvGrpSpPr>
        <p:grpSpPr bwMode="auto">
          <a:xfrm>
            <a:off x="2144688" y="4571622"/>
            <a:ext cx="5695950" cy="1225550"/>
            <a:chOff x="1574" y="3066"/>
            <a:chExt cx="3211" cy="772"/>
          </a:xfrm>
        </p:grpSpPr>
        <p:sp>
          <p:nvSpPr>
            <p:cNvPr id="88078" name="Rectangle 14"/>
            <p:cNvSpPr>
              <a:spLocks noChangeArrowheads="1"/>
            </p:cNvSpPr>
            <p:nvPr/>
          </p:nvSpPr>
          <p:spPr bwMode="auto">
            <a:xfrm>
              <a:off x="1574" y="3066"/>
              <a:ext cx="3211" cy="772"/>
            </a:xfrm>
            <a:prstGeom prst="rect">
              <a:avLst/>
            </a:prstGeom>
            <a:solidFill>
              <a:srgbClr val="FFFF99"/>
            </a:solidFill>
            <a:ln w="76200" cmpd="tri">
              <a:solidFill>
                <a:schemeClr val="fo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2000" b="1">
                <a:latin typeface="+mn-lt"/>
                <a:ea typeface="黑体" pitchFamily="2" charset="-122"/>
              </a:endParaRPr>
            </a:p>
          </p:txBody>
        </p:sp>
        <p:sp>
          <p:nvSpPr>
            <p:cNvPr id="88073" name="Text Box 9"/>
            <p:cNvSpPr txBox="1">
              <a:spLocks noChangeArrowheads="1"/>
            </p:cNvSpPr>
            <p:nvPr/>
          </p:nvSpPr>
          <p:spPr bwMode="auto">
            <a:xfrm>
              <a:off x="1688" y="3286"/>
              <a:ext cx="1148" cy="33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800" b="1">
                  <a:solidFill>
                    <a:srgbClr val="0000CC"/>
                  </a:solidFill>
                  <a:latin typeface="+mn-lt"/>
                  <a:ea typeface="黑体" pitchFamily="2" charset="-122"/>
                </a:rPr>
                <a:t>发送时延 </a:t>
              </a:r>
              <a:r>
                <a:rPr lang="en-US" altLang="zh-CN" sz="2800" b="1">
                  <a:solidFill>
                    <a:srgbClr val="0000CC"/>
                  </a:solidFill>
                  <a:latin typeface="+mn-lt"/>
                  <a:ea typeface="黑体" pitchFamily="2" charset="-122"/>
                </a:rPr>
                <a:t>= </a:t>
              </a:r>
            </a:p>
          </p:txBody>
        </p:sp>
        <p:sp>
          <p:nvSpPr>
            <p:cNvPr id="88074" name="Text Box 10"/>
            <p:cNvSpPr txBox="1">
              <a:spLocks noChangeArrowheads="1"/>
            </p:cNvSpPr>
            <p:nvPr/>
          </p:nvSpPr>
          <p:spPr bwMode="auto">
            <a:xfrm>
              <a:off x="2789" y="3150"/>
              <a:ext cx="1775" cy="33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800" b="1" dirty="0">
                  <a:solidFill>
                    <a:srgbClr val="0000CC"/>
                  </a:solidFill>
                  <a:latin typeface="+mn-lt"/>
                  <a:ea typeface="黑体" pitchFamily="2" charset="-122"/>
                </a:rPr>
                <a:t>数据帧长度（</a:t>
              </a:r>
              <a:r>
                <a:rPr lang="en-US" altLang="zh-CN" sz="2800" b="1" dirty="0" smtClean="0">
                  <a:solidFill>
                    <a:srgbClr val="FF0000"/>
                  </a:solidFill>
                  <a:latin typeface="+mn-lt"/>
                  <a:ea typeface="黑体" pitchFamily="2" charset="-122"/>
                </a:rPr>
                <a:t>bit</a:t>
              </a:r>
              <a:r>
                <a:rPr lang="zh-CN" altLang="en-US" sz="2800" b="1" dirty="0" smtClean="0">
                  <a:solidFill>
                    <a:srgbClr val="0000CC"/>
                  </a:solidFill>
                  <a:latin typeface="+mn-lt"/>
                  <a:ea typeface="黑体" pitchFamily="2" charset="-122"/>
                </a:rPr>
                <a:t>）</a:t>
              </a:r>
              <a:endParaRPr lang="zh-CN" altLang="en-US" sz="2800" b="1" dirty="0">
                <a:solidFill>
                  <a:srgbClr val="0000CC"/>
                </a:solidFill>
                <a:latin typeface="+mn-lt"/>
                <a:ea typeface="黑体" pitchFamily="2" charset="-122"/>
              </a:endParaRPr>
            </a:p>
          </p:txBody>
        </p:sp>
        <p:sp>
          <p:nvSpPr>
            <p:cNvPr id="88075" name="Text Box 11"/>
            <p:cNvSpPr txBox="1">
              <a:spLocks noChangeArrowheads="1"/>
            </p:cNvSpPr>
            <p:nvPr/>
          </p:nvSpPr>
          <p:spPr bwMode="auto">
            <a:xfrm>
              <a:off x="2858" y="3467"/>
              <a:ext cx="1741" cy="33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800" b="1" dirty="0">
                  <a:solidFill>
                    <a:srgbClr val="0000CC"/>
                  </a:solidFill>
                  <a:latin typeface="+mn-lt"/>
                  <a:ea typeface="黑体" pitchFamily="2" charset="-122"/>
                </a:rPr>
                <a:t>发送速率（</a:t>
              </a:r>
              <a:r>
                <a:rPr lang="en-US" altLang="zh-CN" sz="2800" b="1" dirty="0" smtClean="0">
                  <a:solidFill>
                    <a:srgbClr val="FF0000"/>
                  </a:solidFill>
                  <a:latin typeface="+mn-lt"/>
                  <a:ea typeface="黑体" pitchFamily="2" charset="-122"/>
                </a:rPr>
                <a:t>bit/s</a:t>
              </a:r>
              <a:r>
                <a:rPr lang="zh-CN" altLang="en-US" sz="2800" b="1" dirty="0">
                  <a:solidFill>
                    <a:srgbClr val="0000CC"/>
                  </a:solidFill>
                  <a:latin typeface="+mn-lt"/>
                  <a:ea typeface="黑体" pitchFamily="2" charset="-122"/>
                </a:rPr>
                <a:t>）</a:t>
              </a:r>
            </a:p>
          </p:txBody>
        </p:sp>
        <p:sp>
          <p:nvSpPr>
            <p:cNvPr id="88076" name="Line 12"/>
            <p:cNvSpPr>
              <a:spLocks noChangeShapeType="1"/>
            </p:cNvSpPr>
            <p:nvPr/>
          </p:nvSpPr>
          <p:spPr bwMode="auto">
            <a:xfrm>
              <a:off x="2789" y="3459"/>
              <a:ext cx="1819" cy="0"/>
            </a:xfrm>
            <a:prstGeom prst="line">
              <a:avLst/>
            </a:prstGeom>
            <a:noFill/>
            <a:ln w="28575">
              <a:solidFill>
                <a:srgbClr val="0000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latin typeface="+mn-lt"/>
                <a:ea typeface="黑体" pitchFamily="2" charset="-122"/>
              </a:endParaRPr>
            </a:p>
          </p:txBody>
        </p:sp>
      </p:grpSp>
    </p:spTree>
    <p:extLst>
      <p:ext uri="{BB962C8B-B14F-4D97-AF65-F5344CB8AC3E}">
        <p14:creationId xmlns:p14="http://schemas.microsoft.com/office/powerpoint/2010/main" xmlns="" val="9538100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06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80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8067">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88081"/>
                                        </p:tgtEl>
                                        <p:attrNameLst>
                                          <p:attrName>style.visibility</p:attrName>
                                        </p:attrNameLst>
                                      </p:cBhvr>
                                      <p:to>
                                        <p:strVal val="visible"/>
                                      </p:to>
                                    </p:set>
                                  </p:childTnLst>
                                </p:cTn>
                              </p:par>
                            </p:childTnLst>
                          </p:cTn>
                        </p:par>
                        <p:par>
                          <p:cTn id="17" fill="hold" nodeType="afterGroup">
                            <p:stCondLst>
                              <p:cond delay="0"/>
                            </p:stCondLst>
                            <p:childTnLst>
                              <p:par>
                                <p:cTn id="18" presetID="6" presetClass="emph" presetSubtype="0" fill="hold" nodeType="afterEffect">
                                  <p:stCondLst>
                                    <p:cond delay="0"/>
                                  </p:stCondLst>
                                  <p:childTnLst>
                                    <p:animScale>
                                      <p:cBhvr>
                                        <p:cTn id="19" dur="1000" fill="hold"/>
                                        <p:tgtEl>
                                          <p:spTgt spid="8808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ltLang="zh-CN" dirty="0"/>
              <a:t>4. </a:t>
            </a:r>
            <a:r>
              <a:rPr lang="zh-CN" altLang="en-US" dirty="0" smtClean="0"/>
              <a:t>时延 </a:t>
            </a:r>
            <a:r>
              <a:rPr lang="en-US" altLang="zh-CN" dirty="0" smtClean="0"/>
              <a:t>(</a:t>
            </a:r>
            <a:r>
              <a:rPr lang="en-US" altLang="zh-CN" dirty="0"/>
              <a:t>delay </a:t>
            </a:r>
            <a:r>
              <a:rPr lang="zh-CN" altLang="en-US" dirty="0"/>
              <a:t>或 </a:t>
            </a:r>
            <a:r>
              <a:rPr lang="en-US" altLang="zh-CN" dirty="0"/>
              <a:t>latency)</a:t>
            </a:r>
          </a:p>
        </p:txBody>
      </p:sp>
      <p:sp>
        <p:nvSpPr>
          <p:cNvPr id="89091" name="Rectangle 3"/>
          <p:cNvSpPr>
            <a:spLocks noGrp="1" noChangeArrowheads="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110000"/>
              </a:lnSpc>
              <a:spcBef>
                <a:spcPts val="600"/>
              </a:spcBef>
            </a:pPr>
            <a:r>
              <a:rPr lang="en-US" altLang="zh-CN" dirty="0" smtClean="0">
                <a:solidFill>
                  <a:srgbClr val="0000CC"/>
                </a:solidFill>
              </a:rPr>
              <a:t>(2) </a:t>
            </a:r>
            <a:r>
              <a:rPr lang="zh-CN" altLang="en-US" dirty="0" smtClean="0">
                <a:solidFill>
                  <a:srgbClr val="0000CC"/>
                </a:solidFill>
              </a:rPr>
              <a:t>传播时延</a:t>
            </a:r>
            <a:endParaRPr lang="en-US" altLang="zh-CN" dirty="0" smtClean="0">
              <a:solidFill>
                <a:srgbClr val="0000CC"/>
              </a:solidFill>
            </a:endParaRPr>
          </a:p>
          <a:p>
            <a:pPr lvl="1">
              <a:lnSpc>
                <a:spcPct val="110000"/>
              </a:lnSpc>
              <a:spcBef>
                <a:spcPts val="600"/>
              </a:spcBef>
            </a:pPr>
            <a:r>
              <a:rPr lang="zh-CN" altLang="en-US" dirty="0" smtClean="0"/>
              <a:t>电磁波</a:t>
            </a:r>
            <a:r>
              <a:rPr lang="zh-CN" altLang="en-US" dirty="0"/>
              <a:t>在信道中需要传播一定的距离而花费的时间。 </a:t>
            </a:r>
          </a:p>
          <a:p>
            <a:pPr lvl="1">
              <a:lnSpc>
                <a:spcPct val="110000"/>
              </a:lnSpc>
              <a:spcBef>
                <a:spcPts val="600"/>
              </a:spcBef>
            </a:pPr>
            <a:r>
              <a:rPr lang="zh-CN" altLang="en-US" dirty="0" smtClean="0">
                <a:solidFill>
                  <a:srgbClr val="FF0000"/>
                </a:solidFill>
              </a:rPr>
              <a:t>发送时延与传播时延</a:t>
            </a:r>
            <a:r>
              <a:rPr lang="zh-CN" altLang="zh-CN" dirty="0">
                <a:solidFill>
                  <a:srgbClr val="FF0000"/>
                </a:solidFill>
              </a:rPr>
              <a:t>有本质上的</a:t>
            </a:r>
            <a:r>
              <a:rPr lang="zh-CN" altLang="zh-CN" dirty="0" smtClean="0">
                <a:solidFill>
                  <a:srgbClr val="FF0000"/>
                </a:solidFill>
              </a:rPr>
              <a:t>不同</a:t>
            </a:r>
            <a:r>
              <a:rPr lang="zh-CN" altLang="en-US" dirty="0" smtClean="0">
                <a:solidFill>
                  <a:srgbClr val="FF0000"/>
                </a:solidFill>
              </a:rPr>
              <a:t>。</a:t>
            </a:r>
            <a:endParaRPr lang="en-US" altLang="zh-CN" dirty="0" smtClean="0">
              <a:solidFill>
                <a:srgbClr val="FF0000"/>
              </a:solidFill>
            </a:endParaRPr>
          </a:p>
          <a:p>
            <a:pPr lvl="1">
              <a:lnSpc>
                <a:spcPct val="110000"/>
              </a:lnSpc>
              <a:spcBef>
                <a:spcPts val="600"/>
              </a:spcBef>
            </a:pPr>
            <a:r>
              <a:rPr lang="zh-CN" altLang="en-US" dirty="0" smtClean="0"/>
              <a:t>信号</a:t>
            </a:r>
            <a:r>
              <a:rPr lang="zh-CN" altLang="en-US" dirty="0">
                <a:solidFill>
                  <a:srgbClr val="FF0000"/>
                </a:solidFill>
              </a:rPr>
              <a:t>发送速率</a:t>
            </a:r>
            <a:r>
              <a:rPr lang="zh-CN" altLang="en-US" dirty="0"/>
              <a:t>和信号在信道上的</a:t>
            </a:r>
            <a:r>
              <a:rPr lang="zh-CN" altLang="en-US" dirty="0">
                <a:solidFill>
                  <a:srgbClr val="FF0000"/>
                </a:solidFill>
              </a:rPr>
              <a:t>传播速率</a:t>
            </a:r>
            <a:r>
              <a:rPr lang="zh-CN" altLang="en-US" dirty="0"/>
              <a:t>是</a:t>
            </a:r>
            <a:r>
              <a:rPr lang="zh-CN" altLang="en-US" dirty="0">
                <a:solidFill>
                  <a:srgbClr val="FF0000"/>
                </a:solidFill>
              </a:rPr>
              <a:t>完全不同</a:t>
            </a:r>
            <a:r>
              <a:rPr lang="zh-CN" altLang="en-US" dirty="0"/>
              <a:t>的概念。 </a:t>
            </a:r>
          </a:p>
          <a:p>
            <a:pPr>
              <a:lnSpc>
                <a:spcPct val="110000"/>
              </a:lnSpc>
              <a:spcBef>
                <a:spcPts val="600"/>
              </a:spcBef>
            </a:pPr>
            <a:endParaRPr lang="en-US" altLang="zh-CN" dirty="0"/>
          </a:p>
        </p:txBody>
      </p:sp>
      <p:sp>
        <p:nvSpPr>
          <p:cNvPr id="89092" name="Rectangle 4"/>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CN" altLang="en-US"/>
          </a:p>
        </p:txBody>
      </p:sp>
      <p:grpSp>
        <p:nvGrpSpPr>
          <p:cNvPr id="89108" name="Group 20"/>
          <p:cNvGrpSpPr>
            <a:grpSpLocks/>
          </p:cNvGrpSpPr>
          <p:nvPr/>
        </p:nvGrpSpPr>
        <p:grpSpPr bwMode="auto">
          <a:xfrm>
            <a:off x="992560" y="4149080"/>
            <a:ext cx="8016546" cy="1225550"/>
            <a:chOff x="1020" y="2840"/>
            <a:chExt cx="4316" cy="772"/>
          </a:xfrm>
        </p:grpSpPr>
        <p:sp>
          <p:nvSpPr>
            <p:cNvPr id="89095" name="Rectangle 7"/>
            <p:cNvSpPr>
              <a:spLocks noChangeArrowheads="1"/>
            </p:cNvSpPr>
            <p:nvPr/>
          </p:nvSpPr>
          <p:spPr bwMode="auto">
            <a:xfrm>
              <a:off x="1020" y="2840"/>
              <a:ext cx="4316" cy="772"/>
            </a:xfrm>
            <a:prstGeom prst="rect">
              <a:avLst/>
            </a:prstGeom>
            <a:solidFill>
              <a:srgbClr val="FFFF99"/>
            </a:solidFill>
            <a:ln w="76200" cmpd="tri">
              <a:solidFill>
                <a:schemeClr val="fo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2000" b="1">
                <a:solidFill>
                  <a:srgbClr val="0000CC"/>
                </a:solidFill>
                <a:latin typeface="+mn-lt"/>
                <a:ea typeface="黑体" pitchFamily="2" charset="-122"/>
              </a:endParaRPr>
            </a:p>
          </p:txBody>
        </p:sp>
        <p:sp>
          <p:nvSpPr>
            <p:cNvPr id="89097" name="Text Box 9"/>
            <p:cNvSpPr txBox="1">
              <a:spLocks noChangeArrowheads="1"/>
            </p:cNvSpPr>
            <p:nvPr/>
          </p:nvSpPr>
          <p:spPr bwMode="auto">
            <a:xfrm>
              <a:off x="1134" y="3060"/>
              <a:ext cx="1096" cy="33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800" b="1" dirty="0">
                  <a:solidFill>
                    <a:srgbClr val="0000CC"/>
                  </a:solidFill>
                  <a:latin typeface="+mn-lt"/>
                  <a:ea typeface="黑体" pitchFamily="2" charset="-122"/>
                </a:rPr>
                <a:t>传播时延 </a:t>
              </a:r>
              <a:r>
                <a:rPr lang="en-US" altLang="zh-CN" sz="2800" b="1" dirty="0">
                  <a:solidFill>
                    <a:srgbClr val="0000CC"/>
                  </a:solidFill>
                  <a:latin typeface="+mn-lt"/>
                  <a:ea typeface="黑体" pitchFamily="2" charset="-122"/>
                </a:rPr>
                <a:t>= </a:t>
              </a:r>
            </a:p>
          </p:txBody>
        </p:sp>
        <p:sp>
          <p:nvSpPr>
            <p:cNvPr id="89098" name="Text Box 10"/>
            <p:cNvSpPr txBox="1">
              <a:spLocks noChangeArrowheads="1"/>
            </p:cNvSpPr>
            <p:nvPr/>
          </p:nvSpPr>
          <p:spPr bwMode="auto">
            <a:xfrm>
              <a:off x="3015" y="2916"/>
              <a:ext cx="1459" cy="33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800" b="1" dirty="0">
                  <a:solidFill>
                    <a:srgbClr val="0000CC"/>
                  </a:solidFill>
                  <a:latin typeface="+mn-lt"/>
                  <a:ea typeface="黑体" pitchFamily="2" charset="-122"/>
                </a:rPr>
                <a:t>信道长度（</a:t>
              </a:r>
              <a:r>
                <a:rPr lang="zh-CN" altLang="en-US" sz="2800" b="1" dirty="0">
                  <a:solidFill>
                    <a:srgbClr val="FF0000"/>
                  </a:solidFill>
                  <a:latin typeface="+mn-lt"/>
                  <a:ea typeface="黑体" pitchFamily="2" charset="-122"/>
                </a:rPr>
                <a:t>米</a:t>
              </a:r>
              <a:r>
                <a:rPr lang="zh-CN" altLang="en-US" sz="2800" b="1" dirty="0">
                  <a:solidFill>
                    <a:srgbClr val="0000CC"/>
                  </a:solidFill>
                  <a:latin typeface="+mn-lt"/>
                  <a:ea typeface="黑体" pitchFamily="2" charset="-122"/>
                </a:rPr>
                <a:t>）</a:t>
              </a:r>
            </a:p>
          </p:txBody>
        </p:sp>
        <p:sp>
          <p:nvSpPr>
            <p:cNvPr id="89099" name="Text Box 11"/>
            <p:cNvSpPr txBox="1">
              <a:spLocks noChangeArrowheads="1"/>
            </p:cNvSpPr>
            <p:nvPr/>
          </p:nvSpPr>
          <p:spPr bwMode="auto">
            <a:xfrm>
              <a:off x="2147" y="3248"/>
              <a:ext cx="3137" cy="33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CN" altLang="en-US" sz="2800" b="1" dirty="0">
                  <a:solidFill>
                    <a:srgbClr val="0000CC"/>
                  </a:solidFill>
                  <a:latin typeface="+mn-lt"/>
                  <a:ea typeface="黑体" pitchFamily="2" charset="-122"/>
                </a:rPr>
                <a:t>信号在信道上的传播速率（</a:t>
              </a:r>
              <a:r>
                <a:rPr lang="zh-CN" altLang="en-US" sz="2800" b="1" dirty="0">
                  <a:solidFill>
                    <a:srgbClr val="FF0000"/>
                  </a:solidFill>
                  <a:latin typeface="+mn-lt"/>
                  <a:ea typeface="黑体" pitchFamily="2" charset="-122"/>
                </a:rPr>
                <a:t>米</a:t>
              </a:r>
              <a:r>
                <a:rPr lang="en-US" altLang="zh-CN" sz="2800" b="1" dirty="0">
                  <a:solidFill>
                    <a:srgbClr val="FF0000"/>
                  </a:solidFill>
                  <a:latin typeface="+mn-lt"/>
                  <a:ea typeface="黑体" pitchFamily="2" charset="-122"/>
                </a:rPr>
                <a:t>/</a:t>
              </a:r>
              <a:r>
                <a:rPr lang="zh-CN" altLang="en-US" sz="2800" b="1" dirty="0">
                  <a:solidFill>
                    <a:srgbClr val="FF0000"/>
                  </a:solidFill>
                  <a:latin typeface="+mn-lt"/>
                  <a:ea typeface="黑体" pitchFamily="2" charset="-122"/>
                </a:rPr>
                <a:t>秒</a:t>
              </a:r>
              <a:r>
                <a:rPr lang="zh-CN" altLang="en-US" sz="2800" b="1" dirty="0">
                  <a:solidFill>
                    <a:srgbClr val="0000CC"/>
                  </a:solidFill>
                  <a:latin typeface="+mn-lt"/>
                  <a:ea typeface="黑体" pitchFamily="2" charset="-122"/>
                </a:rPr>
                <a:t>）</a:t>
              </a:r>
            </a:p>
          </p:txBody>
        </p:sp>
        <p:sp>
          <p:nvSpPr>
            <p:cNvPr id="89100" name="Line 12"/>
            <p:cNvSpPr>
              <a:spLocks noChangeShapeType="1"/>
            </p:cNvSpPr>
            <p:nvPr/>
          </p:nvSpPr>
          <p:spPr bwMode="auto">
            <a:xfrm>
              <a:off x="2152" y="3233"/>
              <a:ext cx="2977" cy="13"/>
            </a:xfrm>
            <a:prstGeom prst="line">
              <a:avLst/>
            </a:prstGeom>
            <a:noFill/>
            <a:ln w="28575">
              <a:solidFill>
                <a:srgbClr val="0000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2000" b="1">
                <a:solidFill>
                  <a:srgbClr val="0000CC"/>
                </a:solidFill>
                <a:latin typeface="+mn-lt"/>
                <a:ea typeface="黑体" pitchFamily="2" charset="-122"/>
              </a:endParaRPr>
            </a:p>
          </p:txBody>
        </p:sp>
      </p:grpSp>
    </p:spTree>
    <p:extLst>
      <p:ext uri="{BB962C8B-B14F-4D97-AF65-F5344CB8AC3E}">
        <p14:creationId xmlns:p14="http://schemas.microsoft.com/office/powerpoint/2010/main" xmlns="" val="26201397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0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909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909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9091">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89108"/>
                                        </p:tgtEl>
                                        <p:attrNameLst>
                                          <p:attrName>style.visibility</p:attrName>
                                        </p:attrNameLst>
                                      </p:cBhvr>
                                      <p:to>
                                        <p:strVal val="visible"/>
                                      </p:to>
                                    </p:set>
                                  </p:childTnLst>
                                </p:cTn>
                              </p:par>
                            </p:childTnLst>
                          </p:cTn>
                        </p:par>
                        <p:par>
                          <p:cTn id="17" fill="hold" nodeType="afterGroup">
                            <p:stCondLst>
                              <p:cond delay="0"/>
                            </p:stCondLst>
                            <p:childTnLst>
                              <p:par>
                                <p:cTn id="18" presetID="6" presetClass="emph" presetSubtype="0" fill="hold" nodeType="afterEffect">
                                  <p:stCondLst>
                                    <p:cond delay="0"/>
                                  </p:stCondLst>
                                  <p:childTnLst>
                                    <p:animScale>
                                      <p:cBhvr>
                                        <p:cTn id="19" dur="1000" fill="hold"/>
                                        <p:tgtEl>
                                          <p:spTgt spid="89108"/>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 </a:t>
            </a:r>
            <a:r>
              <a:rPr lang="zh-CN" altLang="en-US" dirty="0" smtClean="0"/>
              <a:t>时延 </a:t>
            </a:r>
            <a:r>
              <a:rPr lang="en-US" altLang="zh-CN" dirty="0" smtClean="0"/>
              <a:t>(</a:t>
            </a:r>
            <a:r>
              <a:rPr lang="en-US" altLang="zh-CN" dirty="0"/>
              <a:t>delay </a:t>
            </a:r>
            <a:r>
              <a:rPr lang="zh-CN" altLang="en-US" dirty="0"/>
              <a:t>或 </a:t>
            </a:r>
            <a:r>
              <a:rPr lang="en-US" altLang="zh-CN" dirty="0"/>
              <a:t>latency)</a:t>
            </a:r>
            <a:endParaRPr lang="zh-CN" altLang="en-US" dirty="0"/>
          </a:p>
        </p:txBody>
      </p:sp>
      <p:sp>
        <p:nvSpPr>
          <p:cNvPr id="3" name="内容占位符 2"/>
          <p:cNvSpPr>
            <a:spLocks noGrp="1"/>
          </p:cNvSpPr>
          <p:nvPr>
            <p:ph idx="1"/>
          </p:nvPr>
        </p:nvSpPr>
        <p:spPr/>
        <p:txBody>
          <a:bodyPr/>
          <a:lstStyle/>
          <a:p>
            <a:pPr>
              <a:lnSpc>
                <a:spcPct val="110000"/>
              </a:lnSpc>
              <a:spcBef>
                <a:spcPts val="600"/>
              </a:spcBef>
            </a:pPr>
            <a:r>
              <a:rPr lang="en-US" altLang="zh-CN" dirty="0" smtClean="0">
                <a:solidFill>
                  <a:srgbClr val="0000CC"/>
                </a:solidFill>
              </a:rPr>
              <a:t>(3) </a:t>
            </a:r>
            <a:r>
              <a:rPr lang="zh-CN" altLang="en-US" dirty="0" smtClean="0">
                <a:solidFill>
                  <a:srgbClr val="0000CC"/>
                </a:solidFill>
              </a:rPr>
              <a:t>处理时延</a:t>
            </a:r>
            <a:endParaRPr lang="en-US" altLang="zh-CN" dirty="0" smtClean="0">
              <a:solidFill>
                <a:srgbClr val="0000CC"/>
              </a:solidFill>
            </a:endParaRPr>
          </a:p>
          <a:p>
            <a:pPr lvl="1">
              <a:lnSpc>
                <a:spcPct val="110000"/>
              </a:lnSpc>
              <a:spcBef>
                <a:spcPts val="600"/>
              </a:spcBef>
            </a:pPr>
            <a:r>
              <a:rPr lang="zh-CN" altLang="zh-CN" dirty="0"/>
              <a:t>主机或</a:t>
            </a:r>
            <a:r>
              <a:rPr lang="zh-CN" altLang="zh-CN" dirty="0" smtClean="0"/>
              <a:t>路由器</a:t>
            </a:r>
            <a:r>
              <a:rPr lang="zh-CN" altLang="en-US" dirty="0" smtClean="0"/>
              <a:t>在收到分组时，为处理分组（例如分析</a:t>
            </a:r>
            <a:r>
              <a:rPr lang="zh-CN" altLang="zh-CN" dirty="0" smtClean="0"/>
              <a:t>首部、提取数据、差错</a:t>
            </a:r>
            <a:r>
              <a:rPr lang="zh-CN" altLang="zh-CN" dirty="0"/>
              <a:t>检验或</a:t>
            </a:r>
            <a:r>
              <a:rPr lang="zh-CN" altLang="zh-CN" dirty="0" smtClean="0"/>
              <a:t>查找路由</a:t>
            </a:r>
            <a:r>
              <a:rPr lang="zh-CN" altLang="en-US" dirty="0" smtClean="0"/>
              <a:t>）所</a:t>
            </a:r>
            <a:r>
              <a:rPr lang="zh-CN" altLang="en-US" dirty="0"/>
              <a:t>花费的时间。 </a:t>
            </a:r>
          </a:p>
          <a:p>
            <a:pPr>
              <a:lnSpc>
                <a:spcPct val="110000"/>
              </a:lnSpc>
              <a:spcBef>
                <a:spcPts val="600"/>
              </a:spcBef>
            </a:pPr>
            <a:r>
              <a:rPr lang="en-US" altLang="zh-CN" dirty="0" smtClean="0">
                <a:solidFill>
                  <a:srgbClr val="0000CC"/>
                </a:solidFill>
              </a:rPr>
              <a:t>(4) </a:t>
            </a:r>
            <a:r>
              <a:rPr lang="zh-CN" altLang="en-US" dirty="0" smtClean="0">
                <a:solidFill>
                  <a:srgbClr val="0000CC"/>
                </a:solidFill>
              </a:rPr>
              <a:t>排队时延</a:t>
            </a:r>
            <a:endParaRPr lang="en-US" altLang="zh-CN" dirty="0" smtClean="0">
              <a:solidFill>
                <a:srgbClr val="0000CC"/>
              </a:solidFill>
            </a:endParaRPr>
          </a:p>
          <a:p>
            <a:pPr lvl="1">
              <a:lnSpc>
                <a:spcPct val="110000"/>
              </a:lnSpc>
              <a:spcBef>
                <a:spcPts val="600"/>
              </a:spcBef>
            </a:pPr>
            <a:r>
              <a:rPr lang="zh-CN" altLang="en-US" dirty="0" smtClean="0"/>
              <a:t>分组在路由器输入输出队列中</a:t>
            </a:r>
            <a:r>
              <a:rPr lang="zh-CN" altLang="en-US" dirty="0" smtClean="0">
                <a:solidFill>
                  <a:srgbClr val="FF0000"/>
                </a:solidFill>
              </a:rPr>
              <a:t>排队等待处理</a:t>
            </a:r>
            <a:r>
              <a:rPr lang="zh-CN" altLang="en-US" dirty="0" smtClean="0"/>
              <a:t>所</a:t>
            </a:r>
            <a:r>
              <a:rPr lang="zh-CN" altLang="en-US" dirty="0"/>
              <a:t>经历的时延。</a:t>
            </a:r>
          </a:p>
          <a:p>
            <a:pPr lvl="1">
              <a:lnSpc>
                <a:spcPct val="110000"/>
              </a:lnSpc>
              <a:spcBef>
                <a:spcPts val="600"/>
              </a:spcBef>
            </a:pPr>
            <a:r>
              <a:rPr lang="zh-CN" altLang="en-US" dirty="0">
                <a:solidFill>
                  <a:srgbClr val="FF0000"/>
                </a:solidFill>
              </a:rPr>
              <a:t>排队时延的长短往往取决于网络中当时的通信量。</a:t>
            </a:r>
          </a:p>
          <a:p>
            <a:pPr>
              <a:lnSpc>
                <a:spcPct val="110000"/>
              </a:lnSpc>
              <a:spcBef>
                <a:spcPts val="600"/>
              </a:spcBef>
            </a:pPr>
            <a:endParaRPr lang="zh-CN" altLang="en-US" dirty="0"/>
          </a:p>
        </p:txBody>
      </p:sp>
    </p:spTree>
    <p:extLst>
      <p:ext uri="{BB962C8B-B14F-4D97-AF65-F5344CB8AC3E}">
        <p14:creationId xmlns:p14="http://schemas.microsoft.com/office/powerpoint/2010/main" xmlns="" val="351811587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 </a:t>
            </a:r>
            <a:r>
              <a:rPr lang="zh-CN" altLang="en-US" dirty="0" smtClean="0"/>
              <a:t>时延 </a:t>
            </a:r>
            <a:r>
              <a:rPr lang="en-US" altLang="zh-CN" dirty="0" smtClean="0"/>
              <a:t>(</a:t>
            </a:r>
            <a:r>
              <a:rPr lang="en-US" altLang="zh-CN" dirty="0"/>
              <a:t>delay </a:t>
            </a:r>
            <a:r>
              <a:rPr lang="zh-CN" altLang="en-US" dirty="0"/>
              <a:t>或 </a:t>
            </a:r>
            <a:r>
              <a:rPr lang="en-US" altLang="zh-CN" dirty="0"/>
              <a:t>latency)</a:t>
            </a:r>
            <a:endParaRPr lang="zh-CN" altLang="en-US" dirty="0"/>
          </a:p>
        </p:txBody>
      </p:sp>
      <p:sp>
        <p:nvSpPr>
          <p:cNvPr id="3" name="内容占位符 2"/>
          <p:cNvSpPr>
            <a:spLocks noGrp="1"/>
          </p:cNvSpPr>
          <p:nvPr>
            <p:ph idx="1"/>
          </p:nvPr>
        </p:nvSpPr>
        <p:spPr/>
        <p:txBody>
          <a:bodyPr/>
          <a:lstStyle/>
          <a:p>
            <a:pPr>
              <a:lnSpc>
                <a:spcPct val="110000"/>
              </a:lnSpc>
              <a:spcBef>
                <a:spcPts val="600"/>
              </a:spcBef>
            </a:pPr>
            <a:r>
              <a:rPr lang="zh-CN" altLang="en-US" dirty="0" smtClean="0"/>
              <a:t>数据在网络中经历</a:t>
            </a:r>
            <a:r>
              <a:rPr lang="zh-CN" altLang="en-US" dirty="0"/>
              <a:t>的总时延就是发送时延、传播时延、处理时延和排队时延</a:t>
            </a:r>
            <a:r>
              <a:rPr lang="zh-CN" altLang="en-US" dirty="0">
                <a:solidFill>
                  <a:srgbClr val="FF0000"/>
                </a:solidFill>
              </a:rPr>
              <a:t>之</a:t>
            </a:r>
            <a:r>
              <a:rPr lang="zh-CN" altLang="en-US" dirty="0" smtClean="0">
                <a:solidFill>
                  <a:srgbClr val="FF0000"/>
                </a:solidFill>
              </a:rPr>
              <a:t>和。</a:t>
            </a:r>
            <a:endParaRPr lang="zh-CN" altLang="en-US" dirty="0">
              <a:solidFill>
                <a:srgbClr val="FF0000"/>
              </a:solidFill>
            </a:endParaRPr>
          </a:p>
        </p:txBody>
      </p:sp>
      <p:sp>
        <p:nvSpPr>
          <p:cNvPr id="4" name="Text Box 6"/>
          <p:cNvSpPr txBox="1">
            <a:spLocks noChangeArrowheads="1"/>
          </p:cNvSpPr>
          <p:nvPr/>
        </p:nvSpPr>
        <p:spPr bwMode="auto">
          <a:xfrm>
            <a:off x="2576737" y="2492896"/>
            <a:ext cx="4896543" cy="2292935"/>
          </a:xfrm>
          <a:prstGeom prst="rect">
            <a:avLst/>
          </a:prstGeom>
          <a:solidFill>
            <a:srgbClr val="FFFF00"/>
          </a:solidFill>
          <a:ln>
            <a:noFill/>
          </a:ln>
          <a:effectLst/>
          <a:extLst/>
        </p:spPr>
        <p:txBody>
          <a:bodyPr wrap="square">
            <a:spAutoFit/>
          </a:bodyPr>
          <a:lstStyle/>
          <a:p>
            <a:pPr>
              <a:spcBef>
                <a:spcPts val="600"/>
              </a:spcBef>
            </a:pPr>
            <a:r>
              <a:rPr lang="zh-CN" altLang="en-US" sz="3200" b="1" dirty="0">
                <a:solidFill>
                  <a:srgbClr val="0000CC"/>
                </a:solidFill>
                <a:latin typeface="+mn-lt"/>
                <a:ea typeface="黑体" pitchFamily="2" charset="-122"/>
              </a:rPr>
              <a:t>总时延 </a:t>
            </a:r>
            <a:r>
              <a:rPr lang="zh-CN" altLang="en-US" sz="3200" b="1" dirty="0" smtClean="0">
                <a:solidFill>
                  <a:srgbClr val="0000CC"/>
                </a:solidFill>
                <a:latin typeface="+mn-lt"/>
                <a:ea typeface="黑体" pitchFamily="2" charset="-122"/>
              </a:rPr>
              <a:t> </a:t>
            </a:r>
            <a:r>
              <a:rPr lang="en-US" altLang="zh-CN" sz="3200" b="1" dirty="0" smtClean="0">
                <a:solidFill>
                  <a:srgbClr val="0000CC"/>
                </a:solidFill>
                <a:latin typeface="+mn-lt"/>
                <a:ea typeface="黑体" pitchFamily="2" charset="-122"/>
              </a:rPr>
              <a:t>= 	   </a:t>
            </a:r>
            <a:r>
              <a:rPr lang="zh-CN" altLang="en-US" sz="3200" b="1" dirty="0" smtClean="0">
                <a:solidFill>
                  <a:srgbClr val="0000CC"/>
                </a:solidFill>
                <a:latin typeface="+mn-lt"/>
                <a:ea typeface="黑体" pitchFamily="2" charset="-122"/>
              </a:rPr>
              <a:t>发送时延 </a:t>
            </a:r>
            <a:r>
              <a:rPr lang="en-US" altLang="zh-CN" sz="3200" b="1" dirty="0" smtClean="0">
                <a:solidFill>
                  <a:srgbClr val="0000CC"/>
                </a:solidFill>
                <a:latin typeface="+mn-lt"/>
                <a:ea typeface="黑体" pitchFamily="2" charset="-122"/>
              </a:rPr>
              <a:t> </a:t>
            </a:r>
          </a:p>
          <a:p>
            <a:pPr>
              <a:spcBef>
                <a:spcPts val="600"/>
              </a:spcBef>
            </a:pPr>
            <a:r>
              <a:rPr lang="en-US" altLang="zh-CN" sz="3200" b="1" dirty="0">
                <a:solidFill>
                  <a:srgbClr val="0000CC"/>
                </a:solidFill>
                <a:latin typeface="+mn-lt"/>
                <a:ea typeface="黑体" pitchFamily="2" charset="-122"/>
              </a:rPr>
              <a:t>	</a:t>
            </a:r>
            <a:r>
              <a:rPr lang="en-US" altLang="zh-CN" sz="3200" b="1" dirty="0" smtClean="0">
                <a:solidFill>
                  <a:srgbClr val="0000CC"/>
                </a:solidFill>
                <a:latin typeface="+mn-lt"/>
                <a:ea typeface="黑体" pitchFamily="2" charset="-122"/>
              </a:rPr>
              <a:t>	+ </a:t>
            </a:r>
            <a:r>
              <a:rPr lang="zh-CN" altLang="en-US" sz="3200" b="1" dirty="0" smtClean="0">
                <a:solidFill>
                  <a:srgbClr val="0000CC"/>
                </a:solidFill>
                <a:latin typeface="+mn-lt"/>
                <a:ea typeface="黑体" pitchFamily="2" charset="-122"/>
              </a:rPr>
              <a:t>传播时延 </a:t>
            </a:r>
            <a:r>
              <a:rPr lang="en-US" altLang="zh-CN" sz="3200" b="1" dirty="0" smtClean="0">
                <a:solidFill>
                  <a:srgbClr val="0000CC"/>
                </a:solidFill>
                <a:latin typeface="+mn-lt"/>
                <a:ea typeface="黑体" pitchFamily="2" charset="-122"/>
              </a:rPr>
              <a:t> </a:t>
            </a:r>
          </a:p>
          <a:p>
            <a:pPr>
              <a:spcBef>
                <a:spcPts val="600"/>
              </a:spcBef>
            </a:pPr>
            <a:r>
              <a:rPr lang="en-US" altLang="zh-CN" sz="3200" b="1" dirty="0">
                <a:solidFill>
                  <a:srgbClr val="0000CC"/>
                </a:solidFill>
                <a:latin typeface="+mn-lt"/>
                <a:ea typeface="黑体" pitchFamily="2" charset="-122"/>
              </a:rPr>
              <a:t>	</a:t>
            </a:r>
            <a:r>
              <a:rPr lang="en-US" altLang="zh-CN" sz="3200" b="1" dirty="0" smtClean="0">
                <a:solidFill>
                  <a:srgbClr val="0000CC"/>
                </a:solidFill>
                <a:latin typeface="+mn-lt"/>
                <a:ea typeface="黑体" pitchFamily="2" charset="-122"/>
              </a:rPr>
              <a:t>	+ </a:t>
            </a:r>
            <a:r>
              <a:rPr lang="zh-CN" altLang="en-US" sz="3200" b="1" dirty="0" smtClean="0">
                <a:solidFill>
                  <a:srgbClr val="0000CC"/>
                </a:solidFill>
                <a:latin typeface="+mn-lt"/>
                <a:ea typeface="黑体" pitchFamily="2" charset="-122"/>
              </a:rPr>
              <a:t>处理时延 </a:t>
            </a:r>
            <a:r>
              <a:rPr lang="en-US" altLang="zh-CN" sz="3200" b="1" dirty="0" smtClean="0">
                <a:solidFill>
                  <a:srgbClr val="0000CC"/>
                </a:solidFill>
                <a:latin typeface="+mn-lt"/>
                <a:ea typeface="黑体" pitchFamily="2" charset="-122"/>
              </a:rPr>
              <a:t> </a:t>
            </a:r>
          </a:p>
          <a:p>
            <a:pPr>
              <a:spcBef>
                <a:spcPts val="600"/>
              </a:spcBef>
            </a:pPr>
            <a:r>
              <a:rPr lang="en-US" altLang="zh-CN" sz="3200" b="1" dirty="0">
                <a:solidFill>
                  <a:srgbClr val="0000CC"/>
                </a:solidFill>
                <a:latin typeface="+mn-lt"/>
                <a:ea typeface="黑体" pitchFamily="2" charset="-122"/>
              </a:rPr>
              <a:t>	</a:t>
            </a:r>
            <a:r>
              <a:rPr lang="en-US" altLang="zh-CN" sz="3200" b="1" dirty="0" smtClean="0">
                <a:solidFill>
                  <a:srgbClr val="0000CC"/>
                </a:solidFill>
                <a:latin typeface="+mn-lt"/>
                <a:ea typeface="黑体" pitchFamily="2" charset="-122"/>
              </a:rPr>
              <a:t>	+ </a:t>
            </a:r>
            <a:r>
              <a:rPr lang="zh-CN" altLang="en-US" sz="3200" b="1" dirty="0" smtClean="0">
                <a:solidFill>
                  <a:srgbClr val="0000CC"/>
                </a:solidFill>
                <a:latin typeface="+mn-lt"/>
                <a:ea typeface="黑体" pitchFamily="2" charset="-122"/>
              </a:rPr>
              <a:t>排队时延</a:t>
            </a:r>
            <a:endParaRPr lang="zh-CN" altLang="en-US" sz="3200" b="1" dirty="0">
              <a:solidFill>
                <a:srgbClr val="0000CC"/>
              </a:solidFill>
              <a:latin typeface="+mn-lt"/>
              <a:ea typeface="黑体" pitchFamily="2" charset="-122"/>
            </a:endParaRPr>
          </a:p>
        </p:txBody>
      </p:sp>
      <p:sp>
        <p:nvSpPr>
          <p:cNvPr id="5" name="矩形 4"/>
          <p:cNvSpPr/>
          <p:nvPr/>
        </p:nvSpPr>
        <p:spPr>
          <a:xfrm>
            <a:off x="1208584" y="5046275"/>
            <a:ext cx="7632848" cy="954107"/>
          </a:xfrm>
          <a:prstGeom prst="rect">
            <a:avLst/>
          </a:prstGeom>
          <a:solidFill>
            <a:srgbClr val="000099"/>
          </a:solidFill>
        </p:spPr>
        <p:txBody>
          <a:bodyPr wrap="square">
            <a:spAutoFit/>
          </a:bodyPr>
          <a:lstStyle/>
          <a:p>
            <a:r>
              <a:rPr lang="zh-CN" altLang="zh-CN" sz="2800" b="1" dirty="0">
                <a:solidFill>
                  <a:schemeClr val="bg1"/>
                </a:solidFill>
                <a:latin typeface="+mn-lt"/>
                <a:ea typeface="黑体" pitchFamily="2" charset="-122"/>
              </a:rPr>
              <a:t>必须指出，在总时延中，究竟是哪一种时延占主导地位，必须具体</a:t>
            </a:r>
            <a:r>
              <a:rPr lang="zh-CN" altLang="zh-CN" sz="2800" b="1" dirty="0" smtClean="0">
                <a:solidFill>
                  <a:schemeClr val="bg1"/>
                </a:solidFill>
                <a:latin typeface="+mn-lt"/>
                <a:ea typeface="黑体" pitchFamily="2" charset="-122"/>
              </a:rPr>
              <a:t>分析</a:t>
            </a:r>
            <a:r>
              <a:rPr lang="zh-CN" altLang="en-US" sz="2800" b="1" dirty="0" smtClean="0">
                <a:solidFill>
                  <a:schemeClr val="bg1"/>
                </a:solidFill>
                <a:latin typeface="+mn-lt"/>
                <a:ea typeface="黑体" pitchFamily="2" charset="-122"/>
              </a:rPr>
              <a:t>。</a:t>
            </a:r>
            <a:endParaRPr lang="zh-CN" altLang="en-US" sz="2800" b="1" dirty="0">
              <a:solidFill>
                <a:schemeClr val="bg1"/>
              </a:solidFill>
              <a:latin typeface="+mn-lt"/>
              <a:ea typeface="黑体" pitchFamily="2" charset="-122"/>
            </a:endParaRPr>
          </a:p>
        </p:txBody>
      </p:sp>
    </p:spTree>
    <p:extLst>
      <p:ext uri="{BB962C8B-B14F-4D97-AF65-F5344CB8AC3E}">
        <p14:creationId xmlns:p14="http://schemas.microsoft.com/office/powerpoint/2010/main" xmlns="" val="346188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grpId="1" nodeType="afterEffect">
                                  <p:stCondLst>
                                    <p:cond delay="0"/>
                                  </p:stCondLst>
                                  <p:childTnLst>
                                    <p:animScale>
                                      <p:cBhvr>
                                        <p:cTn id="9" dur="1000" fill="hold"/>
                                        <p:tgtEl>
                                          <p:spTgt spid="4"/>
                                        </p:tgtEl>
                                      </p:cBhvr>
                                      <p:by x="120000" y="120000"/>
                                    </p:animScale>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algn="ctr"/>
            <a:r>
              <a:rPr lang="zh-CN" altLang="en-US" dirty="0"/>
              <a:t>四种时延所产生的地方 </a:t>
            </a:r>
          </a:p>
        </p:txBody>
      </p:sp>
      <p:sp>
        <p:nvSpPr>
          <p:cNvPr id="92167" name="Rectangle 7"/>
          <p:cNvSpPr>
            <a:spLocks noChangeArrowheads="1"/>
          </p:cNvSpPr>
          <p:nvPr/>
        </p:nvSpPr>
        <p:spPr bwMode="auto">
          <a:xfrm>
            <a:off x="2348259" y="4394919"/>
            <a:ext cx="5983156" cy="265113"/>
          </a:xfrm>
          <a:prstGeom prst="rect">
            <a:avLst/>
          </a:prstGeom>
          <a:gradFill rotWithShape="1">
            <a:gsLst>
              <a:gs pos="0">
                <a:srgbClr val="B2B2B2">
                  <a:gamma/>
                  <a:shade val="27451"/>
                  <a:invGamma/>
                </a:srgbClr>
              </a:gs>
              <a:gs pos="50000">
                <a:srgbClr val="B2B2B2"/>
              </a:gs>
              <a:gs pos="100000">
                <a:srgbClr val="B2B2B2">
                  <a:gamma/>
                  <a:shade val="27451"/>
                  <a:invGamma/>
                </a:srgbClr>
              </a:gs>
            </a:gsLst>
            <a:lin ang="5400000" scaled="1"/>
          </a:gradFill>
          <a:ln w="9525">
            <a:solidFill>
              <a:schemeClr val="fo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92169" name="Oval 9"/>
          <p:cNvSpPr>
            <a:spLocks noChangeArrowheads="1"/>
          </p:cNvSpPr>
          <p:nvPr/>
        </p:nvSpPr>
        <p:spPr bwMode="auto">
          <a:xfrm>
            <a:off x="974145" y="3861519"/>
            <a:ext cx="1472142" cy="1331913"/>
          </a:xfrm>
          <a:prstGeom prst="ellipse">
            <a:avLst/>
          </a:prstGeom>
          <a:gradFill rotWithShape="1">
            <a:gsLst>
              <a:gs pos="0">
                <a:srgbClr val="FFFF99"/>
              </a:gs>
              <a:gs pos="100000">
                <a:srgbClr val="FFFF99">
                  <a:gamma/>
                  <a:shade val="69804"/>
                  <a:invGamma/>
                </a:srgbClr>
              </a:gs>
            </a:gsLst>
            <a:path path="shape">
              <a:fillToRect l="50000" t="50000" r="50000" b="50000"/>
            </a:path>
          </a:gradFill>
          <a:ln w="9525">
            <a:solidFill>
              <a:schemeClr val="folHlink"/>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92170" name="Oval 10"/>
          <p:cNvSpPr>
            <a:spLocks noChangeArrowheads="1"/>
          </p:cNvSpPr>
          <p:nvPr/>
        </p:nvSpPr>
        <p:spPr bwMode="auto">
          <a:xfrm>
            <a:off x="8233386" y="3861519"/>
            <a:ext cx="1472142" cy="1331913"/>
          </a:xfrm>
          <a:prstGeom prst="ellipse">
            <a:avLst/>
          </a:prstGeom>
          <a:gradFill rotWithShape="1">
            <a:gsLst>
              <a:gs pos="0">
                <a:srgbClr val="FFFF99"/>
              </a:gs>
              <a:gs pos="100000">
                <a:srgbClr val="FFFF99">
                  <a:gamma/>
                  <a:shade val="66667"/>
                  <a:invGamma/>
                </a:srgbClr>
              </a:gs>
            </a:gsLst>
            <a:path path="shape">
              <a:fillToRect l="50000" t="50000" r="50000" b="50000"/>
            </a:path>
          </a:gradFill>
          <a:ln w="9525">
            <a:solidFill>
              <a:schemeClr val="folHlink"/>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grpSp>
        <p:nvGrpSpPr>
          <p:cNvPr id="92171" name="Group 11"/>
          <p:cNvGrpSpPr>
            <a:grpSpLocks/>
          </p:cNvGrpSpPr>
          <p:nvPr/>
        </p:nvGrpSpPr>
        <p:grpSpPr bwMode="auto">
          <a:xfrm>
            <a:off x="1366258" y="4269507"/>
            <a:ext cx="784225" cy="458787"/>
            <a:chOff x="1567" y="1056"/>
            <a:chExt cx="384" cy="336"/>
          </a:xfrm>
        </p:grpSpPr>
        <p:sp>
          <p:nvSpPr>
            <p:cNvPr id="92172" name="Rectangle 12"/>
            <p:cNvSpPr>
              <a:spLocks noChangeArrowheads="1"/>
            </p:cNvSpPr>
            <p:nvPr/>
          </p:nvSpPr>
          <p:spPr bwMode="auto">
            <a:xfrm>
              <a:off x="1663" y="1056"/>
              <a:ext cx="288" cy="336"/>
            </a:xfrm>
            <a:prstGeom prst="rect">
              <a:avLst/>
            </a:prstGeom>
            <a:solidFill>
              <a:srgbClr val="FF6600"/>
            </a:solidFill>
            <a:ln w="9525">
              <a:solidFill>
                <a:srgbClr val="00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92173" name="Freeform 13"/>
            <p:cNvSpPr>
              <a:spLocks/>
            </p:cNvSpPr>
            <p:nvPr/>
          </p:nvSpPr>
          <p:spPr bwMode="auto">
            <a:xfrm>
              <a:off x="1567" y="1056"/>
              <a:ext cx="384" cy="336"/>
            </a:xfrm>
            <a:custGeom>
              <a:avLst/>
              <a:gdLst>
                <a:gd name="T0" fmla="*/ 0 w 384"/>
                <a:gd name="T1" fmla="*/ 0 h 336"/>
                <a:gd name="T2" fmla="*/ 384 w 384"/>
                <a:gd name="T3" fmla="*/ 0 h 336"/>
                <a:gd name="T4" fmla="*/ 384 w 384"/>
                <a:gd name="T5" fmla="*/ 336 h 336"/>
                <a:gd name="T6" fmla="*/ 0 w 384"/>
                <a:gd name="T7" fmla="*/ 336 h 336"/>
              </a:gdLst>
              <a:ahLst/>
              <a:cxnLst>
                <a:cxn ang="0">
                  <a:pos x="T0" y="T1"/>
                </a:cxn>
                <a:cxn ang="0">
                  <a:pos x="T2" y="T3"/>
                </a:cxn>
                <a:cxn ang="0">
                  <a:pos x="T4" y="T5"/>
                </a:cxn>
                <a:cxn ang="0">
                  <a:pos x="T6" y="T7"/>
                </a:cxn>
              </a:cxnLst>
              <a:rect l="0" t="0" r="r" b="b"/>
              <a:pathLst>
                <a:path w="384" h="336">
                  <a:moveTo>
                    <a:pt x="0" y="0"/>
                  </a:moveTo>
                  <a:lnTo>
                    <a:pt x="384" y="0"/>
                  </a:lnTo>
                  <a:lnTo>
                    <a:pt x="384" y="336"/>
                  </a:lnTo>
                  <a:lnTo>
                    <a:pt x="0" y="336"/>
                  </a:lnTo>
                </a:path>
              </a:pathLst>
            </a:custGeom>
            <a:noFill/>
            <a:ln w="28575" cmpd="sng">
              <a:solidFill>
                <a:srgbClr val="0000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92174" name="Line 14"/>
            <p:cNvSpPr>
              <a:spLocks noChangeShapeType="1"/>
            </p:cNvSpPr>
            <p:nvPr/>
          </p:nvSpPr>
          <p:spPr bwMode="auto">
            <a:xfrm>
              <a:off x="1855" y="1056"/>
              <a:ext cx="0" cy="336"/>
            </a:xfrm>
            <a:prstGeom prst="line">
              <a:avLst/>
            </a:prstGeom>
            <a:noFill/>
            <a:ln w="9525">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92175" name="Line 15"/>
            <p:cNvSpPr>
              <a:spLocks noChangeShapeType="1"/>
            </p:cNvSpPr>
            <p:nvPr/>
          </p:nvSpPr>
          <p:spPr bwMode="auto">
            <a:xfrm>
              <a:off x="1759" y="1056"/>
              <a:ext cx="0" cy="336"/>
            </a:xfrm>
            <a:prstGeom prst="line">
              <a:avLst/>
            </a:prstGeom>
            <a:noFill/>
            <a:ln w="9525">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92176" name="Line 16"/>
            <p:cNvSpPr>
              <a:spLocks noChangeShapeType="1"/>
            </p:cNvSpPr>
            <p:nvPr/>
          </p:nvSpPr>
          <p:spPr bwMode="auto">
            <a:xfrm>
              <a:off x="1663" y="1056"/>
              <a:ext cx="0" cy="336"/>
            </a:xfrm>
            <a:prstGeom prst="line">
              <a:avLst/>
            </a:prstGeom>
            <a:noFill/>
            <a:ln w="9525">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grpSp>
      <p:sp>
        <p:nvSpPr>
          <p:cNvPr id="92177" name="Line 17"/>
          <p:cNvSpPr>
            <a:spLocks noChangeShapeType="1"/>
          </p:cNvSpPr>
          <p:nvPr/>
        </p:nvSpPr>
        <p:spPr bwMode="auto">
          <a:xfrm>
            <a:off x="2145324" y="4515568"/>
            <a:ext cx="294085" cy="6350"/>
          </a:xfrm>
          <a:prstGeom prst="line">
            <a:avLst/>
          </a:prstGeom>
          <a:noFill/>
          <a:ln w="28575">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92178" name="Rectangle 18"/>
          <p:cNvSpPr>
            <a:spLocks noChangeArrowheads="1"/>
          </p:cNvSpPr>
          <p:nvPr/>
        </p:nvSpPr>
        <p:spPr bwMode="auto">
          <a:xfrm>
            <a:off x="2212396" y="4421907"/>
            <a:ext cx="184017" cy="193675"/>
          </a:xfrm>
          <a:prstGeom prst="rect">
            <a:avLst/>
          </a:prstGeom>
          <a:solidFill>
            <a:srgbClr val="0000CC"/>
          </a:solidFill>
          <a:ln w="9525">
            <a:solidFill>
              <a:schemeClr val="bg1">
                <a:lumMod val="50000"/>
              </a:schemeClr>
            </a:solidFill>
            <a:miter lim="800000"/>
            <a:headEnd/>
            <a:tailEnd/>
          </a:ln>
          <a:effectLst/>
          <a:extLst/>
        </p:spPr>
        <p:txBody>
          <a:bodyPr wrap="none" anchor="ctr"/>
          <a:lstStyle/>
          <a:p>
            <a:endParaRPr lang="zh-CN" altLang="en-US" b="1">
              <a:latin typeface="+mn-lt"/>
              <a:ea typeface="黑体" pitchFamily="2" charset="-122"/>
            </a:endParaRPr>
          </a:p>
        </p:txBody>
      </p:sp>
      <p:sp>
        <p:nvSpPr>
          <p:cNvPr id="92181" name="AutoShape 21"/>
          <p:cNvSpPr>
            <a:spLocks noChangeArrowheads="1"/>
          </p:cNvSpPr>
          <p:nvPr/>
        </p:nvSpPr>
        <p:spPr bwMode="auto">
          <a:xfrm>
            <a:off x="3034456" y="4447306"/>
            <a:ext cx="1372394" cy="177800"/>
          </a:xfrm>
          <a:prstGeom prst="rightArrow">
            <a:avLst>
              <a:gd name="adj1" fmla="val 50000"/>
              <a:gd name="adj2" fmla="val 178125"/>
            </a:avLst>
          </a:prstGeom>
          <a:solidFill>
            <a:srgbClr val="00FFCC"/>
          </a:solidFill>
          <a:ln w="9525" algn="ctr">
            <a:solidFill>
              <a:schemeClr val="fo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92186" name="AutoShape 26"/>
          <p:cNvSpPr>
            <a:spLocks noChangeArrowheads="1"/>
          </p:cNvSpPr>
          <p:nvPr/>
        </p:nvSpPr>
        <p:spPr bwMode="auto">
          <a:xfrm>
            <a:off x="322317" y="4447306"/>
            <a:ext cx="1236557" cy="177800"/>
          </a:xfrm>
          <a:prstGeom prst="rightArrow">
            <a:avLst>
              <a:gd name="adj1" fmla="val 50000"/>
              <a:gd name="adj2" fmla="val 178348"/>
            </a:avLst>
          </a:prstGeom>
          <a:solidFill>
            <a:srgbClr val="00FFCC"/>
          </a:solidFill>
          <a:ln w="9525">
            <a:solidFill>
              <a:schemeClr val="fo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92187" name="AutoShape 27"/>
          <p:cNvSpPr>
            <a:spLocks noChangeArrowheads="1"/>
          </p:cNvSpPr>
          <p:nvPr/>
        </p:nvSpPr>
        <p:spPr bwMode="auto">
          <a:xfrm>
            <a:off x="7144759" y="4439369"/>
            <a:ext cx="1372394" cy="176213"/>
          </a:xfrm>
          <a:prstGeom prst="rightArrow">
            <a:avLst>
              <a:gd name="adj1" fmla="val 50000"/>
              <a:gd name="adj2" fmla="val 179729"/>
            </a:avLst>
          </a:prstGeom>
          <a:solidFill>
            <a:srgbClr val="00FFCC"/>
          </a:solidFill>
          <a:ln w="9525" algn="ctr">
            <a:solidFill>
              <a:schemeClr val="fo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92188" name="Text Box 28"/>
          <p:cNvSpPr txBox="1">
            <a:spLocks noChangeArrowheads="1"/>
          </p:cNvSpPr>
          <p:nvPr/>
        </p:nvSpPr>
        <p:spPr bwMode="auto">
          <a:xfrm>
            <a:off x="4432646" y="4337769"/>
            <a:ext cx="1606530"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folHlink"/>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dirty="0">
                <a:solidFill>
                  <a:srgbClr val="0000CC"/>
                </a:solidFill>
                <a:latin typeface="+mn-lt"/>
                <a:ea typeface="黑体" pitchFamily="2" charset="-122"/>
              </a:rPr>
              <a:t>1 0 1 1 0 0 1</a:t>
            </a:r>
          </a:p>
        </p:txBody>
      </p:sp>
      <p:sp>
        <p:nvSpPr>
          <p:cNvPr id="92189" name="Text Box 29"/>
          <p:cNvSpPr txBox="1">
            <a:spLocks noChangeArrowheads="1"/>
          </p:cNvSpPr>
          <p:nvPr/>
        </p:nvSpPr>
        <p:spPr bwMode="auto">
          <a:xfrm>
            <a:off x="6181675" y="4204418"/>
            <a:ext cx="492443"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folHlink"/>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400" b="1">
                <a:solidFill>
                  <a:srgbClr val="333399"/>
                </a:solidFill>
                <a:latin typeface="+mn-lt"/>
                <a:ea typeface="黑体" pitchFamily="2" charset="-122"/>
              </a:rPr>
              <a:t>…</a:t>
            </a:r>
          </a:p>
        </p:txBody>
      </p:sp>
      <p:sp>
        <p:nvSpPr>
          <p:cNvPr id="92192" name="Text Box 32"/>
          <p:cNvSpPr txBox="1">
            <a:spLocks noChangeArrowheads="1"/>
          </p:cNvSpPr>
          <p:nvPr/>
        </p:nvSpPr>
        <p:spPr bwMode="auto">
          <a:xfrm>
            <a:off x="2451446" y="5166443"/>
            <a:ext cx="1107996"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folHlink"/>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a:solidFill>
                  <a:srgbClr val="333399"/>
                </a:solidFill>
                <a:latin typeface="+mn-lt"/>
                <a:ea typeface="黑体" pitchFamily="2" charset="-122"/>
              </a:rPr>
              <a:t>发送器</a:t>
            </a:r>
          </a:p>
        </p:txBody>
      </p:sp>
      <p:sp>
        <p:nvSpPr>
          <p:cNvPr id="92194" name="Text Box 34"/>
          <p:cNvSpPr txBox="1">
            <a:spLocks noChangeArrowheads="1"/>
          </p:cNvSpPr>
          <p:nvPr/>
        </p:nvSpPr>
        <p:spPr bwMode="auto">
          <a:xfrm>
            <a:off x="1319823" y="4680668"/>
            <a:ext cx="80021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folHlink"/>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a:solidFill>
                  <a:srgbClr val="333399"/>
                </a:solidFill>
                <a:latin typeface="+mn-lt"/>
                <a:ea typeface="黑体" pitchFamily="2" charset="-122"/>
              </a:rPr>
              <a:t>队列</a:t>
            </a:r>
          </a:p>
        </p:txBody>
      </p:sp>
      <p:grpSp>
        <p:nvGrpSpPr>
          <p:cNvPr id="92205" name="Group 45"/>
          <p:cNvGrpSpPr>
            <a:grpSpLocks/>
          </p:cNvGrpSpPr>
          <p:nvPr/>
        </p:nvGrpSpPr>
        <p:grpSpPr bwMode="auto">
          <a:xfrm>
            <a:off x="6145559" y="2761381"/>
            <a:ext cx="2031074" cy="1612900"/>
            <a:chOff x="3486" y="1933"/>
            <a:chExt cx="1181" cy="1016"/>
          </a:xfrm>
        </p:grpSpPr>
        <p:sp>
          <p:nvSpPr>
            <p:cNvPr id="92193" name="Line 33"/>
            <p:cNvSpPr>
              <a:spLocks noChangeShapeType="1"/>
            </p:cNvSpPr>
            <p:nvPr/>
          </p:nvSpPr>
          <p:spPr bwMode="auto">
            <a:xfrm flipH="1">
              <a:off x="3602" y="2495"/>
              <a:ext cx="276" cy="454"/>
            </a:xfrm>
            <a:prstGeom prst="line">
              <a:avLst/>
            </a:prstGeom>
            <a:noFill/>
            <a:ln w="28575">
              <a:solidFill>
                <a:srgbClr val="0000FF"/>
              </a:solidFill>
              <a:round/>
              <a:headEnd/>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92196" name="Text Box 36"/>
            <p:cNvSpPr txBox="1">
              <a:spLocks noChangeArrowheads="1"/>
            </p:cNvSpPr>
            <p:nvPr/>
          </p:nvSpPr>
          <p:spPr bwMode="auto">
            <a:xfrm>
              <a:off x="3486" y="1933"/>
              <a:ext cx="1181" cy="523"/>
            </a:xfrm>
            <a:prstGeom prst="rect">
              <a:avLst/>
            </a:prstGeom>
            <a:solidFill>
              <a:srgbClr val="FFFF99"/>
            </a:solidFill>
            <a:ln w="76200" cmpd="tri">
              <a:solidFill>
                <a:schemeClr val="fo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kumimoji="1" lang="zh-CN" altLang="en-US" sz="2400" b="1">
                  <a:solidFill>
                    <a:srgbClr val="333399"/>
                  </a:solidFill>
                  <a:latin typeface="+mn-lt"/>
                  <a:ea typeface="黑体" pitchFamily="2" charset="-122"/>
                </a:rPr>
                <a:t>在链路上产生</a:t>
              </a:r>
            </a:p>
            <a:p>
              <a:pPr algn="ctr"/>
              <a:r>
                <a:rPr kumimoji="1" lang="zh-CN" altLang="en-US" sz="2400" b="1">
                  <a:solidFill>
                    <a:srgbClr val="333399"/>
                  </a:solidFill>
                  <a:latin typeface="+mn-lt"/>
                  <a:ea typeface="黑体" pitchFamily="2" charset="-122"/>
                </a:rPr>
                <a:t>传播时延</a:t>
              </a:r>
            </a:p>
          </p:txBody>
        </p:sp>
      </p:grpSp>
      <p:sp>
        <p:nvSpPr>
          <p:cNvPr id="92197" name="Text Box 37"/>
          <p:cNvSpPr txBox="1">
            <a:spLocks noChangeArrowheads="1"/>
          </p:cNvSpPr>
          <p:nvPr/>
        </p:nvSpPr>
        <p:spPr bwMode="auto">
          <a:xfrm>
            <a:off x="8379568" y="5256931"/>
            <a:ext cx="108395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folHlink"/>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a:solidFill>
                  <a:srgbClr val="333399"/>
                </a:solidFill>
                <a:latin typeface="+mn-lt"/>
                <a:ea typeface="黑体" pitchFamily="2" charset="-122"/>
              </a:rPr>
              <a:t>结点</a:t>
            </a:r>
            <a:r>
              <a:rPr kumimoji="1" lang="zh-CN" altLang="en-US" sz="1600" b="1">
                <a:solidFill>
                  <a:srgbClr val="333399"/>
                </a:solidFill>
                <a:latin typeface="+mn-lt"/>
                <a:ea typeface="黑体" pitchFamily="2" charset="-122"/>
              </a:rPr>
              <a:t> </a:t>
            </a:r>
            <a:r>
              <a:rPr kumimoji="1" lang="en-US" altLang="zh-CN" sz="2400" b="1">
                <a:solidFill>
                  <a:srgbClr val="333399"/>
                </a:solidFill>
                <a:latin typeface="+mn-lt"/>
                <a:ea typeface="黑体" pitchFamily="2" charset="-122"/>
              </a:rPr>
              <a:t>B</a:t>
            </a:r>
          </a:p>
        </p:txBody>
      </p:sp>
      <p:sp>
        <p:nvSpPr>
          <p:cNvPr id="92198" name="Text Box 38"/>
          <p:cNvSpPr txBox="1">
            <a:spLocks noChangeArrowheads="1"/>
          </p:cNvSpPr>
          <p:nvPr/>
        </p:nvSpPr>
        <p:spPr bwMode="auto">
          <a:xfrm>
            <a:off x="1125487" y="5166443"/>
            <a:ext cx="108395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folHlink"/>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dirty="0">
                <a:solidFill>
                  <a:srgbClr val="333399"/>
                </a:solidFill>
                <a:latin typeface="+mn-lt"/>
                <a:ea typeface="黑体" pitchFamily="2" charset="-122"/>
              </a:rPr>
              <a:t>结点</a:t>
            </a:r>
            <a:r>
              <a:rPr kumimoji="1" lang="zh-CN" altLang="en-US" sz="1600" b="1" dirty="0">
                <a:solidFill>
                  <a:srgbClr val="333399"/>
                </a:solidFill>
                <a:latin typeface="+mn-lt"/>
                <a:ea typeface="黑体" pitchFamily="2" charset="-122"/>
              </a:rPr>
              <a:t> </a:t>
            </a:r>
            <a:r>
              <a:rPr kumimoji="1" lang="en-US" altLang="zh-CN" sz="2400" b="1" dirty="0">
                <a:solidFill>
                  <a:srgbClr val="333399"/>
                </a:solidFill>
                <a:latin typeface="+mn-lt"/>
                <a:ea typeface="黑体" pitchFamily="2" charset="-122"/>
              </a:rPr>
              <a:t>A</a:t>
            </a:r>
          </a:p>
        </p:txBody>
      </p:sp>
      <p:grpSp>
        <p:nvGrpSpPr>
          <p:cNvPr id="92204" name="Group 44"/>
          <p:cNvGrpSpPr>
            <a:grpSpLocks/>
          </p:cNvGrpSpPr>
          <p:nvPr/>
        </p:nvGrpSpPr>
        <p:grpSpPr bwMode="auto">
          <a:xfrm>
            <a:off x="2291506" y="2977282"/>
            <a:ext cx="3262445" cy="1470025"/>
            <a:chOff x="1245" y="2069"/>
            <a:chExt cx="1897" cy="926"/>
          </a:xfrm>
        </p:grpSpPr>
        <p:sp>
          <p:nvSpPr>
            <p:cNvPr id="92184" name="Text Box 24"/>
            <p:cNvSpPr txBox="1">
              <a:spLocks noChangeArrowheads="1"/>
            </p:cNvSpPr>
            <p:nvPr/>
          </p:nvSpPr>
          <p:spPr bwMode="auto">
            <a:xfrm>
              <a:off x="1245" y="2069"/>
              <a:ext cx="1897" cy="523"/>
            </a:xfrm>
            <a:prstGeom prst="rect">
              <a:avLst/>
            </a:prstGeom>
            <a:solidFill>
              <a:srgbClr val="FFFF99"/>
            </a:solidFill>
            <a:ln w="76200" cmpd="tri">
              <a:solidFill>
                <a:schemeClr val="fo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kumimoji="1" lang="zh-CN" altLang="en-US" sz="2400" b="1">
                  <a:solidFill>
                    <a:srgbClr val="333399"/>
                  </a:solidFill>
                  <a:latin typeface="+mn-lt"/>
                  <a:ea typeface="黑体" pitchFamily="2" charset="-122"/>
                </a:rPr>
                <a:t>在发送器产生发送时延</a:t>
              </a:r>
            </a:p>
            <a:p>
              <a:pPr algn="ctr"/>
              <a:r>
                <a:rPr kumimoji="1" lang="en-US" altLang="zh-CN" sz="2400" b="1">
                  <a:solidFill>
                    <a:srgbClr val="333399"/>
                  </a:solidFill>
                  <a:latin typeface="+mn-lt"/>
                  <a:ea typeface="黑体" pitchFamily="2" charset="-122"/>
                </a:rPr>
                <a:t>(</a:t>
              </a:r>
              <a:r>
                <a:rPr kumimoji="1" lang="zh-CN" altLang="en-US" sz="2400" b="1">
                  <a:solidFill>
                    <a:srgbClr val="333399"/>
                  </a:solidFill>
                  <a:latin typeface="+mn-lt"/>
                  <a:ea typeface="黑体" pitchFamily="2" charset="-122"/>
                </a:rPr>
                <a:t>即传输时延</a:t>
              </a:r>
              <a:r>
                <a:rPr kumimoji="1" lang="en-US" altLang="zh-CN" sz="2400" b="1">
                  <a:solidFill>
                    <a:srgbClr val="333399"/>
                  </a:solidFill>
                  <a:latin typeface="+mn-lt"/>
                  <a:ea typeface="黑体" pitchFamily="2" charset="-122"/>
                </a:rPr>
                <a:t>)</a:t>
              </a:r>
            </a:p>
          </p:txBody>
        </p:sp>
        <p:sp>
          <p:nvSpPr>
            <p:cNvPr id="92200" name="Line 40"/>
            <p:cNvSpPr>
              <a:spLocks noChangeShapeType="1"/>
            </p:cNvSpPr>
            <p:nvPr/>
          </p:nvSpPr>
          <p:spPr bwMode="auto">
            <a:xfrm flipH="1">
              <a:off x="1247" y="2614"/>
              <a:ext cx="454" cy="381"/>
            </a:xfrm>
            <a:prstGeom prst="line">
              <a:avLst/>
            </a:prstGeom>
            <a:noFill/>
            <a:ln w="28575">
              <a:solidFill>
                <a:srgbClr val="0000FF"/>
              </a:solidFill>
              <a:round/>
              <a:headEnd/>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grpSp>
      <p:sp>
        <p:nvSpPr>
          <p:cNvPr id="92201" name="Line 41"/>
          <p:cNvSpPr>
            <a:spLocks noChangeShapeType="1"/>
          </p:cNvSpPr>
          <p:nvPr/>
        </p:nvSpPr>
        <p:spPr bwMode="auto">
          <a:xfrm flipH="1" flipV="1">
            <a:off x="2294946" y="4590181"/>
            <a:ext cx="467783" cy="647700"/>
          </a:xfrm>
          <a:prstGeom prst="line">
            <a:avLst/>
          </a:prstGeom>
          <a:noFill/>
          <a:ln w="28575">
            <a:solidFill>
              <a:srgbClr val="0000FF"/>
            </a:solidFill>
            <a:round/>
            <a:headEnd/>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92199" name="Line 39"/>
          <p:cNvSpPr>
            <a:spLocks noChangeShapeType="1"/>
          </p:cNvSpPr>
          <p:nvPr/>
        </p:nvSpPr>
        <p:spPr bwMode="auto">
          <a:xfrm flipH="1">
            <a:off x="1710217" y="2834406"/>
            <a:ext cx="60192" cy="1008062"/>
          </a:xfrm>
          <a:prstGeom prst="line">
            <a:avLst/>
          </a:prstGeom>
          <a:noFill/>
          <a:ln w="28575">
            <a:solidFill>
              <a:srgbClr val="0000FF"/>
            </a:solidFill>
            <a:round/>
            <a:headEnd/>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92202" name="Text Box 42"/>
          <p:cNvSpPr txBox="1">
            <a:spLocks noChangeArrowheads="1"/>
          </p:cNvSpPr>
          <p:nvPr/>
        </p:nvSpPr>
        <p:spPr bwMode="auto">
          <a:xfrm>
            <a:off x="322318" y="1916832"/>
            <a:ext cx="2954655" cy="830997"/>
          </a:xfrm>
          <a:prstGeom prst="rect">
            <a:avLst/>
          </a:prstGeom>
          <a:solidFill>
            <a:srgbClr val="FFFF99"/>
          </a:solidFill>
          <a:ln w="76200" cmpd="tri">
            <a:solidFill>
              <a:schemeClr val="fo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kumimoji="1" lang="zh-CN" altLang="en-US" sz="2400" b="1">
                <a:solidFill>
                  <a:srgbClr val="333399"/>
                </a:solidFill>
                <a:latin typeface="+mn-lt"/>
                <a:ea typeface="黑体" pitchFamily="2" charset="-122"/>
              </a:rPr>
              <a:t>在结点 </a:t>
            </a:r>
            <a:r>
              <a:rPr kumimoji="1" lang="en-US" altLang="zh-CN" sz="2400" b="1">
                <a:solidFill>
                  <a:srgbClr val="333399"/>
                </a:solidFill>
                <a:latin typeface="+mn-lt"/>
                <a:ea typeface="黑体" pitchFamily="2" charset="-122"/>
              </a:rPr>
              <a:t>A </a:t>
            </a:r>
            <a:r>
              <a:rPr kumimoji="1" lang="zh-CN" altLang="en-US" sz="2400" b="1">
                <a:solidFill>
                  <a:srgbClr val="333399"/>
                </a:solidFill>
                <a:latin typeface="+mn-lt"/>
                <a:ea typeface="黑体" pitchFamily="2" charset="-122"/>
              </a:rPr>
              <a:t>中产生</a:t>
            </a:r>
          </a:p>
          <a:p>
            <a:pPr algn="ctr"/>
            <a:r>
              <a:rPr kumimoji="1" lang="zh-CN" altLang="en-US" sz="2400" b="1">
                <a:solidFill>
                  <a:srgbClr val="333399"/>
                </a:solidFill>
                <a:latin typeface="+mn-lt"/>
                <a:ea typeface="黑体" pitchFamily="2" charset="-122"/>
              </a:rPr>
              <a:t>处理时延和排队时延</a:t>
            </a:r>
          </a:p>
        </p:txBody>
      </p:sp>
      <p:sp>
        <p:nvSpPr>
          <p:cNvPr id="92206" name="Text Box 46"/>
          <p:cNvSpPr txBox="1">
            <a:spLocks noChangeArrowheads="1"/>
          </p:cNvSpPr>
          <p:nvPr/>
        </p:nvSpPr>
        <p:spPr bwMode="auto">
          <a:xfrm>
            <a:off x="297768" y="3985343"/>
            <a:ext cx="80021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folHlink"/>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dirty="0">
                <a:solidFill>
                  <a:srgbClr val="333399"/>
                </a:solidFill>
                <a:latin typeface="+mn-lt"/>
                <a:ea typeface="黑体" pitchFamily="2" charset="-122"/>
              </a:rPr>
              <a:t>数据</a:t>
            </a:r>
          </a:p>
        </p:txBody>
      </p:sp>
      <p:sp>
        <p:nvSpPr>
          <p:cNvPr id="92207" name="Text Box 47"/>
          <p:cNvSpPr txBox="1">
            <a:spLocks noChangeArrowheads="1"/>
          </p:cNvSpPr>
          <p:nvPr/>
        </p:nvSpPr>
        <p:spPr bwMode="auto">
          <a:xfrm>
            <a:off x="1366258" y="1116033"/>
            <a:ext cx="7303875"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folHlink"/>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kumimoji="1" lang="zh-CN" altLang="en-US" sz="3200" b="1" dirty="0" smtClean="0">
                <a:solidFill>
                  <a:srgbClr val="C00000"/>
                </a:solidFill>
                <a:latin typeface="+mn-lt"/>
                <a:ea typeface="黑体" pitchFamily="2" charset="-122"/>
              </a:rPr>
              <a:t>假设从</a:t>
            </a:r>
            <a:r>
              <a:rPr kumimoji="1" lang="zh-CN" altLang="en-US" sz="3200" b="1" dirty="0">
                <a:solidFill>
                  <a:srgbClr val="C00000"/>
                </a:solidFill>
                <a:latin typeface="+mn-lt"/>
                <a:ea typeface="黑体" pitchFamily="2" charset="-122"/>
              </a:rPr>
              <a:t>结点 </a:t>
            </a:r>
            <a:r>
              <a:rPr kumimoji="1" lang="en-US" altLang="zh-CN" sz="3200" b="1" dirty="0">
                <a:solidFill>
                  <a:srgbClr val="C00000"/>
                </a:solidFill>
                <a:latin typeface="+mn-lt"/>
                <a:ea typeface="黑体" pitchFamily="2" charset="-122"/>
              </a:rPr>
              <a:t>A </a:t>
            </a:r>
            <a:r>
              <a:rPr kumimoji="1" lang="zh-CN" altLang="en-US" sz="3200" b="1" dirty="0">
                <a:solidFill>
                  <a:srgbClr val="C00000"/>
                </a:solidFill>
                <a:latin typeface="+mn-lt"/>
                <a:ea typeface="黑体" pitchFamily="2" charset="-122"/>
              </a:rPr>
              <a:t>向结点 </a:t>
            </a:r>
            <a:r>
              <a:rPr kumimoji="1" lang="en-US" altLang="zh-CN" sz="3200" b="1" dirty="0">
                <a:solidFill>
                  <a:srgbClr val="C00000"/>
                </a:solidFill>
                <a:latin typeface="+mn-lt"/>
                <a:ea typeface="黑体" pitchFamily="2" charset="-122"/>
              </a:rPr>
              <a:t>B </a:t>
            </a:r>
            <a:r>
              <a:rPr kumimoji="1" lang="zh-CN" altLang="en-US" sz="3200" b="1" dirty="0">
                <a:solidFill>
                  <a:srgbClr val="C00000"/>
                </a:solidFill>
                <a:latin typeface="+mn-lt"/>
                <a:ea typeface="黑体" pitchFamily="2" charset="-122"/>
              </a:rPr>
              <a:t>发送数据</a:t>
            </a:r>
          </a:p>
        </p:txBody>
      </p:sp>
      <p:sp>
        <p:nvSpPr>
          <p:cNvPr id="92208" name="Text Box 48"/>
          <p:cNvSpPr txBox="1">
            <a:spLocks noChangeArrowheads="1"/>
          </p:cNvSpPr>
          <p:nvPr/>
        </p:nvSpPr>
        <p:spPr bwMode="auto">
          <a:xfrm>
            <a:off x="4752527" y="4706068"/>
            <a:ext cx="80021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folHlink"/>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a:solidFill>
                  <a:srgbClr val="333399"/>
                </a:solidFill>
                <a:latin typeface="+mn-lt"/>
                <a:ea typeface="黑体" pitchFamily="2" charset="-122"/>
              </a:rPr>
              <a:t>链路</a:t>
            </a:r>
          </a:p>
        </p:txBody>
      </p:sp>
      <p:sp>
        <p:nvSpPr>
          <p:cNvPr id="2" name="矩形 1"/>
          <p:cNvSpPr/>
          <p:nvPr/>
        </p:nvSpPr>
        <p:spPr>
          <a:xfrm>
            <a:off x="2792760" y="5862612"/>
            <a:ext cx="4536504" cy="523220"/>
          </a:xfrm>
          <a:prstGeom prst="rect">
            <a:avLst/>
          </a:prstGeom>
        </p:spPr>
        <p:txBody>
          <a:bodyPr wrap="square">
            <a:spAutoFit/>
          </a:bodyPr>
          <a:lstStyle/>
          <a:p>
            <a:pPr algn="ctr"/>
            <a:r>
              <a:rPr lang="zh-CN" altLang="zh-CN" sz="2800" b="1" dirty="0" smtClean="0">
                <a:latin typeface="+mn-lt"/>
                <a:ea typeface="黑体" pitchFamily="2" charset="-122"/>
              </a:rPr>
              <a:t>几种</a:t>
            </a:r>
            <a:r>
              <a:rPr lang="zh-CN" altLang="zh-CN" sz="2800" b="1" dirty="0">
                <a:latin typeface="+mn-lt"/>
                <a:ea typeface="黑体" pitchFamily="2" charset="-122"/>
              </a:rPr>
              <a:t>时延产生的地方不一样</a:t>
            </a:r>
            <a:endParaRPr lang="zh-CN" altLang="en-US" sz="2800" b="1" dirty="0">
              <a:latin typeface="+mn-lt"/>
              <a:ea typeface="黑体" pitchFamily="2" charset="-122"/>
            </a:endParaRPr>
          </a:p>
        </p:txBody>
      </p:sp>
    </p:spTree>
    <p:extLst>
      <p:ext uri="{BB962C8B-B14F-4D97-AF65-F5344CB8AC3E}">
        <p14:creationId xmlns:p14="http://schemas.microsoft.com/office/powerpoint/2010/main" xmlns="" val="42490102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2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2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pPr algn="ctr"/>
            <a:r>
              <a:rPr lang="zh-CN" altLang="en-US"/>
              <a:t>容易产生的错误概念 </a:t>
            </a:r>
          </a:p>
        </p:txBody>
      </p:sp>
      <p:sp>
        <p:nvSpPr>
          <p:cNvPr id="165891" name="Rectangle 3"/>
          <p:cNvSpPr>
            <a:spLocks noGrp="1" noChangeArrowheads="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a:t>对于高速网络链路，我们提高的仅仅是数据的</a:t>
            </a:r>
            <a:r>
              <a:rPr lang="zh-CN" altLang="en-US" dirty="0">
                <a:solidFill>
                  <a:srgbClr val="FF0000"/>
                </a:solidFill>
              </a:rPr>
              <a:t>发送速率</a:t>
            </a:r>
            <a:r>
              <a:rPr lang="zh-CN" altLang="en-US" dirty="0"/>
              <a:t>而不是比特在链路上的</a:t>
            </a:r>
            <a:r>
              <a:rPr lang="zh-CN" altLang="en-US" dirty="0">
                <a:solidFill>
                  <a:srgbClr val="FF0000"/>
                </a:solidFill>
              </a:rPr>
              <a:t>传播速率。</a:t>
            </a:r>
            <a:r>
              <a:rPr lang="zh-CN" altLang="en-US" dirty="0"/>
              <a:t> </a:t>
            </a:r>
          </a:p>
          <a:p>
            <a:r>
              <a:rPr lang="zh-CN" altLang="en-US" dirty="0"/>
              <a:t>提高链路带宽减小了数据的发送时延。 </a:t>
            </a:r>
            <a:endParaRPr lang="en-US" altLang="zh-CN" dirty="0" smtClean="0"/>
          </a:p>
        </p:txBody>
      </p:sp>
      <p:sp>
        <p:nvSpPr>
          <p:cNvPr id="2" name="矩形 1"/>
          <p:cNvSpPr/>
          <p:nvPr/>
        </p:nvSpPr>
        <p:spPr>
          <a:xfrm>
            <a:off x="1151829" y="3493027"/>
            <a:ext cx="7776864" cy="1569660"/>
          </a:xfrm>
          <a:prstGeom prst="rect">
            <a:avLst/>
          </a:prstGeom>
          <a:solidFill>
            <a:srgbClr val="FFFF66"/>
          </a:solidFill>
          <a:ln>
            <a:solidFill>
              <a:schemeClr val="bg1">
                <a:lumMod val="50000"/>
              </a:schemeClr>
            </a:solidFill>
          </a:ln>
        </p:spPr>
        <p:txBody>
          <a:bodyPr wrap="square">
            <a:spAutoFit/>
          </a:bodyPr>
          <a:lstStyle/>
          <a:p>
            <a:r>
              <a:rPr lang="zh-CN" altLang="en-US" sz="3200" b="1" dirty="0">
                <a:latin typeface="+mn-lt"/>
                <a:ea typeface="黑体" pitchFamily="2" charset="-122"/>
              </a:rPr>
              <a:t>以下说法是</a:t>
            </a:r>
            <a:r>
              <a:rPr lang="zh-CN" altLang="en-US" sz="3200" b="1" dirty="0">
                <a:solidFill>
                  <a:srgbClr val="FF0000"/>
                </a:solidFill>
                <a:latin typeface="+mn-lt"/>
                <a:ea typeface="黑体" pitchFamily="2" charset="-122"/>
              </a:rPr>
              <a:t>错误</a:t>
            </a:r>
            <a:r>
              <a:rPr lang="zh-CN" altLang="en-US" sz="3200" b="1" dirty="0">
                <a:latin typeface="+mn-lt"/>
                <a:ea typeface="黑体" pitchFamily="2" charset="-122"/>
              </a:rPr>
              <a:t>的</a:t>
            </a:r>
            <a:r>
              <a:rPr lang="zh-CN" altLang="en-US" sz="3200" b="1" dirty="0" smtClean="0">
                <a:latin typeface="+mn-lt"/>
                <a:ea typeface="黑体" pitchFamily="2" charset="-122"/>
              </a:rPr>
              <a:t>：</a:t>
            </a:r>
            <a:endParaRPr lang="en-US" altLang="zh-CN" sz="3200" b="1" dirty="0" smtClean="0">
              <a:latin typeface="+mn-lt"/>
              <a:ea typeface="黑体" pitchFamily="2" charset="-122"/>
            </a:endParaRPr>
          </a:p>
          <a:p>
            <a:r>
              <a:rPr lang="zh-CN" altLang="zh-CN" sz="3200" b="1" dirty="0" smtClean="0">
                <a:solidFill>
                  <a:srgbClr val="0000CC"/>
                </a:solidFill>
                <a:latin typeface="+mn-lt"/>
                <a:ea typeface="黑体" pitchFamily="2" charset="-122"/>
              </a:rPr>
              <a:t>“</a:t>
            </a:r>
            <a:r>
              <a:rPr lang="zh-CN" altLang="zh-CN" sz="3200" b="1" dirty="0">
                <a:solidFill>
                  <a:srgbClr val="0000CC"/>
                </a:solidFill>
                <a:latin typeface="+mn-lt"/>
                <a:ea typeface="黑体" pitchFamily="2" charset="-122"/>
              </a:rPr>
              <a:t>在高速链路（或高带宽链路）上，比特会传送得更快些”。</a:t>
            </a:r>
            <a:endParaRPr lang="zh-CN" altLang="en-US" sz="3200" b="1" dirty="0">
              <a:solidFill>
                <a:srgbClr val="0000CC"/>
              </a:solidFill>
              <a:latin typeface="+mn-lt"/>
              <a:ea typeface="黑体" pitchFamily="2" charset="-122"/>
            </a:endParaRPr>
          </a:p>
        </p:txBody>
      </p:sp>
    </p:spTree>
    <p:extLst>
      <p:ext uri="{BB962C8B-B14F-4D97-AF65-F5344CB8AC3E}">
        <p14:creationId xmlns:p14="http://schemas.microsoft.com/office/powerpoint/2010/main" xmlns="" val="379418990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ltLang="zh-CN" dirty="0"/>
              <a:t>5. </a:t>
            </a:r>
            <a:r>
              <a:rPr lang="zh-CN" altLang="en-US" dirty="0" smtClean="0"/>
              <a:t>时延</a:t>
            </a:r>
            <a:r>
              <a:rPr lang="zh-CN" altLang="en-US" dirty="0"/>
              <a:t>带宽积</a:t>
            </a:r>
          </a:p>
        </p:txBody>
      </p:sp>
      <p:sp>
        <p:nvSpPr>
          <p:cNvPr id="93228" name="Rectangle 44"/>
          <p:cNvSpPr>
            <a:spLocks noGrp="1" noChangeArrowheads="1"/>
          </p:cNvSpPr>
          <p:nvPr>
            <p:ph idx="1"/>
          </p:nvPr>
        </p:nvSpPr>
        <p:spPr/>
        <p:txBody>
          <a:bodyPr/>
          <a:lstStyle/>
          <a:p>
            <a:r>
              <a:rPr lang="zh-CN" altLang="en-US" dirty="0"/>
              <a:t>链路的时延带宽积又称为</a:t>
            </a:r>
            <a:r>
              <a:rPr lang="zh-CN" altLang="en-US" dirty="0">
                <a:solidFill>
                  <a:srgbClr val="FF0000"/>
                </a:solidFill>
              </a:rPr>
              <a:t>以比特为单位的链路长度。 </a:t>
            </a:r>
          </a:p>
        </p:txBody>
      </p:sp>
      <p:sp>
        <p:nvSpPr>
          <p:cNvPr id="93187" name="Rectangle 3"/>
          <p:cNvSpPr>
            <a:spLocks noChangeArrowheads="1"/>
          </p:cNvSpPr>
          <p:nvPr/>
        </p:nvSpPr>
        <p:spPr bwMode="auto">
          <a:xfrm>
            <a:off x="116946"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CN" altLang="en-US"/>
          </a:p>
        </p:txBody>
      </p:sp>
      <p:sp>
        <p:nvSpPr>
          <p:cNvPr id="93221" name="AutoShape 37"/>
          <p:cNvSpPr>
            <a:spLocks noChangeArrowheads="1"/>
          </p:cNvSpPr>
          <p:nvPr/>
        </p:nvSpPr>
        <p:spPr bwMode="auto">
          <a:xfrm rot="-5400000">
            <a:off x="5021146" y="471069"/>
            <a:ext cx="1038225" cy="7178410"/>
          </a:xfrm>
          <a:prstGeom prst="can">
            <a:avLst>
              <a:gd name="adj" fmla="val 49847"/>
            </a:avLst>
          </a:prstGeom>
          <a:gradFill rotWithShape="1">
            <a:gsLst>
              <a:gs pos="0">
                <a:srgbClr val="0099FF">
                  <a:gamma/>
                  <a:shade val="46275"/>
                  <a:invGamma/>
                </a:srgbClr>
              </a:gs>
              <a:gs pos="50000">
                <a:srgbClr val="0099FF"/>
              </a:gs>
              <a:gs pos="100000">
                <a:srgbClr val="0099FF">
                  <a:gamma/>
                  <a:shade val="46275"/>
                  <a:invGamma/>
                </a:srgbClr>
              </a:gs>
            </a:gsLst>
            <a:lin ang="0" scaled="1"/>
          </a:gra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93222" name="Line 38"/>
          <p:cNvSpPr>
            <a:spLocks noChangeShapeType="1"/>
          </p:cNvSpPr>
          <p:nvPr/>
        </p:nvSpPr>
        <p:spPr bwMode="auto">
          <a:xfrm>
            <a:off x="2186664" y="3301448"/>
            <a:ext cx="6708908" cy="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93223" name="Text Box 39"/>
          <p:cNvSpPr txBox="1">
            <a:spLocks noChangeArrowheads="1"/>
          </p:cNvSpPr>
          <p:nvPr/>
        </p:nvSpPr>
        <p:spPr bwMode="auto">
          <a:xfrm>
            <a:off x="4214298" y="3012523"/>
            <a:ext cx="2031325" cy="461665"/>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400" b="1">
                <a:solidFill>
                  <a:srgbClr val="333399"/>
                </a:solidFill>
                <a:latin typeface="+mn-lt"/>
                <a:ea typeface="黑体" pitchFamily="2" charset="-122"/>
              </a:rPr>
              <a:t>（传播）时延</a:t>
            </a:r>
          </a:p>
        </p:txBody>
      </p:sp>
      <p:sp>
        <p:nvSpPr>
          <p:cNvPr id="93224" name="Text Box 40"/>
          <p:cNvSpPr txBox="1">
            <a:spLocks noChangeArrowheads="1"/>
          </p:cNvSpPr>
          <p:nvPr/>
        </p:nvSpPr>
        <p:spPr bwMode="auto">
          <a:xfrm>
            <a:off x="5072474" y="3829343"/>
            <a:ext cx="906017" cy="52322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800" b="1" dirty="0">
                <a:solidFill>
                  <a:srgbClr val="333399"/>
                </a:solidFill>
                <a:latin typeface="+mn-lt"/>
                <a:ea typeface="黑体" pitchFamily="2" charset="-122"/>
              </a:rPr>
              <a:t>链路</a:t>
            </a:r>
            <a:endParaRPr lang="zh-CN" altLang="en-US" sz="2400" b="1" dirty="0">
              <a:solidFill>
                <a:srgbClr val="333399"/>
              </a:solidFill>
              <a:latin typeface="+mn-lt"/>
              <a:ea typeface="黑体" pitchFamily="2" charset="-122"/>
            </a:endParaRPr>
          </a:p>
        </p:txBody>
      </p:sp>
      <p:sp>
        <p:nvSpPr>
          <p:cNvPr id="93225" name="Text Box 41"/>
          <p:cNvSpPr txBox="1">
            <a:spLocks noChangeArrowheads="1"/>
          </p:cNvSpPr>
          <p:nvPr/>
        </p:nvSpPr>
        <p:spPr bwMode="auto">
          <a:xfrm>
            <a:off x="547703" y="3325261"/>
            <a:ext cx="800219" cy="461665"/>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400" b="1">
                <a:solidFill>
                  <a:srgbClr val="333399"/>
                </a:solidFill>
                <a:latin typeface="+mn-lt"/>
                <a:ea typeface="黑体" pitchFamily="2" charset="-122"/>
              </a:rPr>
              <a:t>带宽</a:t>
            </a:r>
          </a:p>
        </p:txBody>
      </p:sp>
      <p:sp>
        <p:nvSpPr>
          <p:cNvPr id="93226" name="Line 42"/>
          <p:cNvSpPr>
            <a:spLocks noChangeShapeType="1"/>
          </p:cNvSpPr>
          <p:nvPr/>
        </p:nvSpPr>
        <p:spPr bwMode="auto">
          <a:xfrm>
            <a:off x="1015486" y="3757062"/>
            <a:ext cx="1171178" cy="288925"/>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93227" name="Text Box 43"/>
          <p:cNvSpPr txBox="1">
            <a:spLocks noChangeArrowheads="1"/>
          </p:cNvSpPr>
          <p:nvPr/>
        </p:nvSpPr>
        <p:spPr bwMode="auto">
          <a:xfrm>
            <a:off x="2585608" y="2204864"/>
            <a:ext cx="5679760" cy="646331"/>
          </a:xfrm>
          <a:prstGeom prst="rect">
            <a:avLst/>
          </a:prstGeom>
          <a:solidFill>
            <a:srgbClr val="FFFF00"/>
          </a:solidFill>
          <a:ln w="9525">
            <a:solidFill>
              <a:srgbClr val="333399"/>
            </a:solidFill>
            <a:miter lim="800000"/>
            <a:headEnd/>
            <a:tailEnd/>
          </a:ln>
          <a:effectLst/>
          <a:extLst/>
        </p:spPr>
        <p:txBody>
          <a:bodyPr wrap="none">
            <a:spAutoFit/>
          </a:bodyPr>
          <a:lstStyle/>
          <a:p>
            <a:r>
              <a:rPr lang="zh-CN" altLang="en-US" sz="3200" b="1" dirty="0">
                <a:solidFill>
                  <a:srgbClr val="333399"/>
                </a:solidFill>
                <a:latin typeface="+mn-lt"/>
                <a:ea typeface="黑体" pitchFamily="2" charset="-122"/>
              </a:rPr>
              <a:t>时延带宽积 </a:t>
            </a:r>
            <a:r>
              <a:rPr lang="en-US" altLang="zh-CN" sz="3200" b="1" dirty="0">
                <a:solidFill>
                  <a:srgbClr val="333399"/>
                </a:solidFill>
                <a:latin typeface="+mn-lt"/>
                <a:ea typeface="黑体" pitchFamily="2" charset="-122"/>
              </a:rPr>
              <a:t>= </a:t>
            </a:r>
            <a:r>
              <a:rPr lang="zh-CN" altLang="en-US" sz="3200" b="1" dirty="0">
                <a:solidFill>
                  <a:srgbClr val="333399"/>
                </a:solidFill>
                <a:latin typeface="+mn-lt"/>
                <a:ea typeface="黑体" pitchFamily="2" charset="-122"/>
              </a:rPr>
              <a:t>传播时延 </a:t>
            </a:r>
            <a:r>
              <a:rPr lang="zh-CN" altLang="en-US" sz="3600" b="1" dirty="0">
                <a:solidFill>
                  <a:srgbClr val="333399"/>
                </a:solidFill>
                <a:latin typeface="+mn-lt"/>
                <a:ea typeface="黑体" pitchFamily="2" charset="-122"/>
                <a:sym typeface="Symbol" pitchFamily="18" charset="2"/>
              </a:rPr>
              <a:t> </a:t>
            </a:r>
            <a:r>
              <a:rPr lang="zh-CN" altLang="en-US" sz="3200" b="1" dirty="0">
                <a:solidFill>
                  <a:srgbClr val="333399"/>
                </a:solidFill>
                <a:latin typeface="+mn-lt"/>
                <a:ea typeface="黑体" pitchFamily="2" charset="-122"/>
                <a:sym typeface="Symbol" pitchFamily="18" charset="2"/>
              </a:rPr>
              <a:t>带宽</a:t>
            </a:r>
          </a:p>
        </p:txBody>
      </p:sp>
      <p:sp>
        <p:nvSpPr>
          <p:cNvPr id="2" name="矩形 1"/>
          <p:cNvSpPr/>
          <p:nvPr/>
        </p:nvSpPr>
        <p:spPr>
          <a:xfrm>
            <a:off x="1951053" y="5355213"/>
            <a:ext cx="7178412" cy="954107"/>
          </a:xfrm>
          <a:prstGeom prst="rect">
            <a:avLst/>
          </a:prstGeom>
          <a:solidFill>
            <a:srgbClr val="00FF99"/>
          </a:solidFill>
          <a:ln>
            <a:solidFill>
              <a:srgbClr val="000066"/>
            </a:solidFill>
          </a:ln>
        </p:spPr>
        <p:txBody>
          <a:bodyPr wrap="square">
            <a:spAutoFit/>
          </a:bodyPr>
          <a:lstStyle/>
          <a:p>
            <a:pPr algn="ctr"/>
            <a:r>
              <a:rPr lang="zh-CN" altLang="zh-CN" sz="2800" b="1" dirty="0">
                <a:solidFill>
                  <a:srgbClr val="000099"/>
                </a:solidFill>
                <a:latin typeface="+mn-lt"/>
                <a:ea typeface="黑体" pitchFamily="2" charset="-122"/>
              </a:rPr>
              <a:t>只有在代表链路的管道都充满比特时</a:t>
            </a:r>
            <a:r>
              <a:rPr lang="zh-CN" altLang="zh-CN" sz="2800" b="1" dirty="0" smtClean="0">
                <a:solidFill>
                  <a:srgbClr val="000099"/>
                </a:solidFill>
                <a:latin typeface="+mn-lt"/>
                <a:ea typeface="黑体" pitchFamily="2" charset="-122"/>
              </a:rPr>
              <a:t>，</a:t>
            </a:r>
            <a:endParaRPr lang="en-US" altLang="zh-CN" sz="2800" b="1" dirty="0" smtClean="0">
              <a:solidFill>
                <a:srgbClr val="000099"/>
              </a:solidFill>
              <a:latin typeface="+mn-lt"/>
              <a:ea typeface="黑体" pitchFamily="2" charset="-122"/>
            </a:endParaRPr>
          </a:p>
          <a:p>
            <a:pPr algn="ctr"/>
            <a:r>
              <a:rPr lang="zh-CN" altLang="zh-CN" sz="2800" b="1" dirty="0" smtClean="0">
                <a:solidFill>
                  <a:srgbClr val="000099"/>
                </a:solidFill>
                <a:latin typeface="+mn-lt"/>
                <a:ea typeface="黑体" pitchFamily="2" charset="-122"/>
              </a:rPr>
              <a:t>链路</a:t>
            </a:r>
            <a:r>
              <a:rPr lang="zh-CN" altLang="zh-CN" sz="2800" b="1" dirty="0">
                <a:solidFill>
                  <a:srgbClr val="000099"/>
                </a:solidFill>
                <a:latin typeface="+mn-lt"/>
                <a:ea typeface="黑体" pitchFamily="2" charset="-122"/>
              </a:rPr>
              <a:t>才</a:t>
            </a:r>
            <a:r>
              <a:rPr lang="zh-CN" altLang="zh-CN" sz="2800" b="1" dirty="0" smtClean="0">
                <a:solidFill>
                  <a:srgbClr val="000099"/>
                </a:solidFill>
                <a:latin typeface="+mn-lt"/>
                <a:ea typeface="黑体" pitchFamily="2" charset="-122"/>
              </a:rPr>
              <a:t>得到</a:t>
            </a:r>
            <a:r>
              <a:rPr lang="zh-CN" altLang="en-US" sz="2800" b="1" dirty="0" smtClean="0">
                <a:solidFill>
                  <a:srgbClr val="000099"/>
                </a:solidFill>
                <a:latin typeface="+mn-lt"/>
                <a:ea typeface="黑体" pitchFamily="2" charset="-122"/>
              </a:rPr>
              <a:t>了</a:t>
            </a:r>
            <a:r>
              <a:rPr lang="zh-CN" altLang="zh-CN" sz="2800" b="1" dirty="0" smtClean="0">
                <a:solidFill>
                  <a:srgbClr val="000099"/>
                </a:solidFill>
                <a:latin typeface="+mn-lt"/>
                <a:ea typeface="黑体" pitchFamily="2" charset="-122"/>
              </a:rPr>
              <a:t>充分利用</a:t>
            </a:r>
            <a:r>
              <a:rPr lang="zh-CN" altLang="en-US" sz="2800" b="1" dirty="0" smtClean="0">
                <a:solidFill>
                  <a:srgbClr val="000099"/>
                </a:solidFill>
                <a:latin typeface="+mn-lt"/>
                <a:ea typeface="黑体" pitchFamily="2" charset="-122"/>
              </a:rPr>
              <a:t>。</a:t>
            </a:r>
            <a:endParaRPr lang="zh-CN" altLang="en-US" sz="2800" b="1" dirty="0">
              <a:solidFill>
                <a:srgbClr val="000099"/>
              </a:solidFill>
              <a:latin typeface="+mn-lt"/>
              <a:ea typeface="黑体" pitchFamily="2" charset="-122"/>
            </a:endParaRPr>
          </a:p>
        </p:txBody>
      </p:sp>
      <p:sp>
        <p:nvSpPr>
          <p:cNvPr id="3" name="矩形 2"/>
          <p:cNvSpPr/>
          <p:nvPr/>
        </p:nvSpPr>
        <p:spPr>
          <a:xfrm>
            <a:off x="3224808" y="4725144"/>
            <a:ext cx="4724769" cy="461665"/>
          </a:xfrm>
          <a:prstGeom prst="rect">
            <a:avLst/>
          </a:prstGeom>
        </p:spPr>
        <p:txBody>
          <a:bodyPr wrap="square">
            <a:spAutoFit/>
          </a:bodyPr>
          <a:lstStyle/>
          <a:p>
            <a:pPr algn="ctr"/>
            <a:r>
              <a:rPr lang="zh-CN" altLang="zh-CN" sz="2400" b="1" dirty="0" smtClean="0">
                <a:latin typeface="+mn-lt"/>
                <a:ea typeface="黑体" pitchFamily="2" charset="-122"/>
              </a:rPr>
              <a:t>链路</a:t>
            </a:r>
            <a:r>
              <a:rPr lang="zh-CN" altLang="zh-CN" sz="2400" b="1" dirty="0">
                <a:latin typeface="+mn-lt"/>
                <a:ea typeface="黑体" pitchFamily="2" charset="-122"/>
              </a:rPr>
              <a:t>像一条空心管道</a:t>
            </a:r>
            <a:endParaRPr lang="zh-CN" altLang="en-US" sz="2400" b="1" dirty="0">
              <a:latin typeface="+mn-lt"/>
              <a:ea typeface="黑体" pitchFamily="2" charset="-122"/>
            </a:endParaRPr>
          </a:p>
        </p:txBody>
      </p:sp>
    </p:spTree>
    <p:extLst>
      <p:ext uri="{BB962C8B-B14F-4D97-AF65-F5344CB8AC3E}">
        <p14:creationId xmlns:p14="http://schemas.microsoft.com/office/powerpoint/2010/main" xmlns="" val="147121527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6. </a:t>
            </a:r>
            <a:r>
              <a:rPr lang="zh-CN" altLang="zh-CN" dirty="0" smtClean="0"/>
              <a:t>往返时间</a:t>
            </a:r>
            <a:r>
              <a:rPr lang="en-US" altLang="zh-CN" dirty="0" smtClean="0"/>
              <a:t> RTT</a:t>
            </a:r>
            <a:endParaRPr lang="zh-CN" altLang="en-US" dirty="0"/>
          </a:p>
        </p:txBody>
      </p:sp>
      <p:sp>
        <p:nvSpPr>
          <p:cNvPr id="3" name="内容占位符 2"/>
          <p:cNvSpPr>
            <a:spLocks noGrp="1"/>
          </p:cNvSpPr>
          <p:nvPr>
            <p:ph idx="1"/>
          </p:nvPr>
        </p:nvSpPr>
        <p:spPr/>
        <p:txBody>
          <a:bodyPr/>
          <a:lstStyle/>
          <a:p>
            <a:r>
              <a:rPr lang="zh-CN" altLang="zh-CN" dirty="0" smtClean="0"/>
              <a:t>互联网</a:t>
            </a:r>
            <a:r>
              <a:rPr lang="zh-CN" altLang="zh-CN" dirty="0"/>
              <a:t>上的信息不仅仅单方向</a:t>
            </a:r>
            <a:r>
              <a:rPr lang="zh-CN" altLang="zh-CN" dirty="0" smtClean="0"/>
              <a:t>传输</a:t>
            </a:r>
            <a:r>
              <a:rPr lang="zh-CN" altLang="en-US" dirty="0" smtClean="0"/>
              <a:t>，</a:t>
            </a:r>
            <a:r>
              <a:rPr lang="zh-CN" altLang="zh-CN" dirty="0" smtClean="0"/>
              <a:t>而是</a:t>
            </a:r>
            <a:r>
              <a:rPr lang="zh-CN" altLang="zh-CN" dirty="0"/>
              <a:t>双向交互的</a:t>
            </a:r>
            <a:r>
              <a:rPr lang="zh-CN" altLang="zh-CN" dirty="0" smtClean="0"/>
              <a:t>。因此，有时</a:t>
            </a:r>
            <a:r>
              <a:rPr lang="zh-CN" altLang="zh-CN" dirty="0"/>
              <a:t>很需要知道双向交互一次所需的</a:t>
            </a:r>
            <a:r>
              <a:rPr lang="zh-CN" altLang="zh-CN" dirty="0" smtClean="0"/>
              <a:t>时间</a:t>
            </a:r>
            <a:r>
              <a:rPr lang="zh-CN" altLang="en-US" dirty="0" smtClean="0"/>
              <a:t>。</a:t>
            </a:r>
            <a:endParaRPr lang="en-US" altLang="zh-CN" dirty="0" smtClean="0"/>
          </a:p>
          <a:p>
            <a:r>
              <a:rPr lang="zh-CN" altLang="zh-CN" dirty="0">
                <a:solidFill>
                  <a:srgbClr val="FF0000"/>
                </a:solidFill>
              </a:rPr>
              <a:t>往返时间</a:t>
            </a:r>
            <a:r>
              <a:rPr lang="zh-CN" altLang="en-US" dirty="0" smtClean="0"/>
              <a:t>表示</a:t>
            </a:r>
            <a:r>
              <a:rPr lang="zh-CN" altLang="en-US" dirty="0"/>
              <a:t>从发送方发送数据开始，到发送方收到来自接收方的</a:t>
            </a:r>
            <a:r>
              <a:rPr lang="zh-CN" altLang="en-US" dirty="0" smtClean="0"/>
              <a:t>确认，总共</a:t>
            </a:r>
            <a:r>
              <a:rPr lang="zh-CN" altLang="en-US" dirty="0"/>
              <a:t>经历的</a:t>
            </a:r>
            <a:r>
              <a:rPr lang="zh-CN" altLang="en-US" dirty="0" smtClean="0"/>
              <a:t>时间。</a:t>
            </a:r>
            <a:endParaRPr lang="en-US" altLang="zh-CN" dirty="0" smtClean="0"/>
          </a:p>
          <a:p>
            <a:r>
              <a:rPr lang="zh-CN" altLang="zh-CN" dirty="0"/>
              <a:t>在互联网中，往返时间还包括</a:t>
            </a:r>
            <a:r>
              <a:rPr lang="zh-CN" altLang="zh-CN" dirty="0">
                <a:solidFill>
                  <a:srgbClr val="FF0000"/>
                </a:solidFill>
              </a:rPr>
              <a:t>各中间结点</a:t>
            </a:r>
            <a:r>
              <a:rPr lang="zh-CN" altLang="zh-CN" dirty="0"/>
              <a:t>的处理时延、排队时延以及转发数据时的发送时延</a:t>
            </a:r>
            <a:r>
              <a:rPr lang="zh-CN" altLang="zh-CN" dirty="0" smtClean="0"/>
              <a:t>。</a:t>
            </a:r>
            <a:endParaRPr lang="en-US" altLang="zh-CN" dirty="0" smtClean="0"/>
          </a:p>
          <a:p>
            <a:r>
              <a:rPr lang="zh-CN" altLang="zh-CN" dirty="0" smtClean="0">
                <a:solidFill>
                  <a:srgbClr val="000099"/>
                </a:solidFill>
              </a:rPr>
              <a:t>当</a:t>
            </a:r>
            <a:r>
              <a:rPr lang="zh-CN" altLang="zh-CN" dirty="0">
                <a:solidFill>
                  <a:srgbClr val="000099"/>
                </a:solidFill>
              </a:rPr>
              <a:t>使用卫星通信时，往返</a:t>
            </a:r>
            <a:r>
              <a:rPr lang="zh-CN" altLang="zh-CN" dirty="0" smtClean="0">
                <a:solidFill>
                  <a:srgbClr val="000099"/>
                </a:solidFill>
              </a:rPr>
              <a:t>时间</a:t>
            </a:r>
            <a:r>
              <a:rPr lang="en-US" altLang="zh-CN" dirty="0" smtClean="0">
                <a:solidFill>
                  <a:srgbClr val="000099"/>
                </a:solidFill>
              </a:rPr>
              <a:t> RTT </a:t>
            </a:r>
            <a:r>
              <a:rPr lang="zh-CN" altLang="zh-CN" dirty="0" smtClean="0">
                <a:solidFill>
                  <a:srgbClr val="000099"/>
                </a:solidFill>
              </a:rPr>
              <a:t>相对</a:t>
            </a:r>
            <a:r>
              <a:rPr lang="zh-CN" altLang="zh-CN" dirty="0">
                <a:solidFill>
                  <a:srgbClr val="000099"/>
                </a:solidFill>
              </a:rPr>
              <a:t>较长</a:t>
            </a:r>
            <a:r>
              <a:rPr lang="zh-CN" altLang="zh-CN" dirty="0" smtClean="0">
                <a:solidFill>
                  <a:srgbClr val="000099"/>
                </a:solidFill>
              </a:rPr>
              <a:t>，是</a:t>
            </a:r>
            <a:r>
              <a:rPr lang="zh-CN" altLang="zh-CN" dirty="0">
                <a:solidFill>
                  <a:srgbClr val="000099"/>
                </a:solidFill>
              </a:rPr>
              <a:t>很重要的一个性能指标。</a:t>
            </a:r>
            <a:endParaRPr lang="zh-CN" altLang="en-US" dirty="0">
              <a:solidFill>
                <a:srgbClr val="000099"/>
              </a:solidFill>
            </a:endParaRPr>
          </a:p>
        </p:txBody>
      </p:sp>
    </p:spTree>
    <p:extLst>
      <p:ext uri="{BB962C8B-B14F-4D97-AF65-F5344CB8AC3E}">
        <p14:creationId xmlns:p14="http://schemas.microsoft.com/office/powerpoint/2010/main" xmlns="" val="126999108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p:cNvSpPr>
            <a:spLocks noGrp="1" noChangeArrowheads="1"/>
          </p:cNvSpPr>
          <p:nvPr>
            <p:ph type="title"/>
          </p:nvPr>
        </p:nvSpPr>
        <p:spPr/>
        <p:txBody>
          <a:bodyPr/>
          <a:lstStyle/>
          <a:p>
            <a:r>
              <a:rPr lang="en-US" altLang="zh-CN" dirty="0" smtClean="0"/>
              <a:t>7. </a:t>
            </a:r>
            <a:r>
              <a:rPr lang="zh-CN" altLang="en-US" dirty="0"/>
              <a:t>利用率</a:t>
            </a:r>
          </a:p>
        </p:txBody>
      </p:sp>
      <p:sp>
        <p:nvSpPr>
          <p:cNvPr id="381955" name="Rectangle 3"/>
          <p:cNvSpPr>
            <a:spLocks noGrp="1" noChangeArrowheads="1"/>
          </p:cNvSpPr>
          <p:nvPr>
            <p:ph idx="1"/>
          </p:nvPr>
        </p:nvSpPr>
        <p:spPr/>
        <p:txBody>
          <a:bodyPr/>
          <a:lstStyle/>
          <a:p>
            <a:r>
              <a:rPr lang="zh-CN" altLang="en-US" dirty="0" smtClean="0"/>
              <a:t>分为</a:t>
            </a:r>
            <a:r>
              <a:rPr lang="zh-CN" altLang="en-US" dirty="0" smtClean="0">
                <a:solidFill>
                  <a:srgbClr val="FF0000"/>
                </a:solidFill>
              </a:rPr>
              <a:t>信道利用率</a:t>
            </a:r>
            <a:r>
              <a:rPr lang="zh-CN" altLang="en-US" dirty="0" smtClean="0"/>
              <a:t>和</a:t>
            </a:r>
            <a:r>
              <a:rPr lang="zh-CN" altLang="en-US" dirty="0" smtClean="0">
                <a:solidFill>
                  <a:srgbClr val="FF0000"/>
                </a:solidFill>
              </a:rPr>
              <a:t>网络利用率。</a:t>
            </a:r>
            <a:endParaRPr lang="en-US" altLang="zh-CN" dirty="0" smtClean="0">
              <a:solidFill>
                <a:srgbClr val="FF0000"/>
              </a:solidFill>
            </a:endParaRPr>
          </a:p>
          <a:p>
            <a:r>
              <a:rPr lang="zh-CN" altLang="en-US" dirty="0" smtClean="0">
                <a:solidFill>
                  <a:srgbClr val="0000CC"/>
                </a:solidFill>
              </a:rPr>
              <a:t>信道</a:t>
            </a:r>
            <a:r>
              <a:rPr lang="zh-CN" altLang="en-US" dirty="0">
                <a:solidFill>
                  <a:srgbClr val="0000CC"/>
                </a:solidFill>
              </a:rPr>
              <a:t>利用率</a:t>
            </a:r>
            <a:r>
              <a:rPr lang="zh-CN" altLang="en-US" dirty="0"/>
              <a:t>指出某信道有百分之几的时间是被利用的（有数据通过）。完全空闲的信道的利用率是零。</a:t>
            </a:r>
          </a:p>
          <a:p>
            <a:r>
              <a:rPr lang="zh-CN" altLang="en-US" dirty="0">
                <a:solidFill>
                  <a:srgbClr val="FF0000"/>
                </a:solidFill>
              </a:rPr>
              <a:t>网络利用率</a:t>
            </a:r>
            <a:r>
              <a:rPr lang="zh-CN" altLang="en-US" dirty="0"/>
              <a:t>则是全网络的信道利用率的加权平均值。</a:t>
            </a:r>
          </a:p>
          <a:p>
            <a:r>
              <a:rPr lang="zh-CN" altLang="en-US" dirty="0"/>
              <a:t>信道利用率并非越高越好</a:t>
            </a:r>
            <a:r>
              <a:rPr lang="zh-CN" altLang="en-US" dirty="0" smtClean="0"/>
              <a:t>。</a:t>
            </a:r>
            <a:r>
              <a:rPr lang="zh-CN" altLang="zh-CN" dirty="0">
                <a:solidFill>
                  <a:srgbClr val="FF0000"/>
                </a:solidFill>
              </a:rPr>
              <a:t>当某信道的利用率增大时，该信道引起的时延也就迅速</a:t>
            </a:r>
            <a:r>
              <a:rPr lang="zh-CN" altLang="zh-CN" dirty="0" smtClean="0">
                <a:solidFill>
                  <a:srgbClr val="FF0000"/>
                </a:solidFill>
              </a:rPr>
              <a:t>增加</a:t>
            </a:r>
            <a:r>
              <a:rPr lang="zh-CN" altLang="en-US" dirty="0" smtClean="0">
                <a:solidFill>
                  <a:srgbClr val="FF0000"/>
                </a:solidFill>
              </a:rPr>
              <a:t>。</a:t>
            </a:r>
            <a:endParaRPr lang="zh-CN" altLang="en-US" dirty="0">
              <a:solidFill>
                <a:srgbClr val="FF0000"/>
              </a:solidFill>
            </a:endParaRPr>
          </a:p>
        </p:txBody>
      </p:sp>
    </p:spTree>
    <p:extLst>
      <p:ext uri="{BB962C8B-B14F-4D97-AF65-F5344CB8AC3E}">
        <p14:creationId xmlns:p14="http://schemas.microsoft.com/office/powerpoint/2010/main" xmlns="" val="123322756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p:txBody>
          <a:bodyPr/>
          <a:lstStyle/>
          <a:p>
            <a:pPr algn="ctr"/>
            <a:r>
              <a:rPr lang="zh-CN" altLang="en-US" dirty="0"/>
              <a:t>时延与网络利用率的关系</a:t>
            </a:r>
          </a:p>
        </p:txBody>
      </p:sp>
      <p:sp>
        <p:nvSpPr>
          <p:cNvPr id="382979" name="Rectangle 3"/>
          <p:cNvSpPr>
            <a:spLocks noGrp="1" noChangeArrowheads="1"/>
          </p:cNvSpPr>
          <p:nvPr>
            <p:ph idx="1"/>
          </p:nvPr>
        </p:nvSpPr>
        <p:spPr/>
        <p:txBody>
          <a:bodyPr/>
          <a:lstStyle/>
          <a:p>
            <a:r>
              <a:rPr lang="zh-CN" altLang="en-US" dirty="0"/>
              <a:t>根据排队论的理论，当某信道的利用率增大时，该信道引起的时延也就迅速增加。 </a:t>
            </a:r>
          </a:p>
          <a:p>
            <a:r>
              <a:rPr lang="zh-CN" altLang="en-US" dirty="0"/>
              <a:t>若令 </a:t>
            </a:r>
            <a:r>
              <a:rPr lang="en-US" altLang="zh-CN" i="1" dirty="0"/>
              <a:t>D</a:t>
            </a:r>
            <a:r>
              <a:rPr lang="en-US" altLang="zh-CN" baseline="-25000" dirty="0"/>
              <a:t>0 </a:t>
            </a:r>
            <a:r>
              <a:rPr lang="zh-CN" altLang="en-US" dirty="0"/>
              <a:t>表示网络空闲时的时延，</a:t>
            </a:r>
            <a:r>
              <a:rPr lang="en-US" altLang="zh-CN" i="1" dirty="0"/>
              <a:t>D </a:t>
            </a:r>
            <a:r>
              <a:rPr lang="zh-CN" altLang="en-US" dirty="0"/>
              <a:t>表示网络当前的时延，则在适当的假定条件下，可以用下面的简单公式表示 </a:t>
            </a:r>
            <a:r>
              <a:rPr lang="en-US" altLang="zh-CN" i="1" dirty="0"/>
              <a:t>D </a:t>
            </a:r>
            <a:r>
              <a:rPr lang="zh-CN" altLang="en-US" dirty="0"/>
              <a:t>和 </a:t>
            </a:r>
            <a:r>
              <a:rPr lang="en-US" altLang="zh-CN" i="1" dirty="0"/>
              <a:t>D</a:t>
            </a:r>
            <a:r>
              <a:rPr lang="en-US" altLang="zh-CN" baseline="-25000" dirty="0"/>
              <a:t>0</a:t>
            </a:r>
            <a:r>
              <a:rPr lang="zh-CN" altLang="en-US" dirty="0"/>
              <a:t>之间的关系： </a:t>
            </a:r>
          </a:p>
        </p:txBody>
      </p:sp>
      <p:sp>
        <p:nvSpPr>
          <p:cNvPr id="382981" name="Rectangle 5"/>
          <p:cNvSpPr>
            <a:spLocks noChangeArrowheads="1"/>
          </p:cNvSpPr>
          <p:nvPr/>
        </p:nvSpPr>
        <p:spPr bwMode="auto">
          <a:xfrm>
            <a:off x="0" y="306812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382980" name="Object 4"/>
          <p:cNvGraphicFramePr>
            <a:graphicFrameLocks noChangeAspect="1"/>
          </p:cNvGraphicFramePr>
          <p:nvPr>
            <p:extLst>
              <p:ext uri="{D42A27DB-BD31-4B8C-83A1-F6EECF244321}">
                <p14:modId xmlns:p14="http://schemas.microsoft.com/office/powerpoint/2010/main" xmlns="" val="2553194050"/>
              </p:ext>
            </p:extLst>
          </p:nvPr>
        </p:nvGraphicFramePr>
        <p:xfrm>
          <a:off x="3946891" y="4221088"/>
          <a:ext cx="1833298" cy="1009650"/>
        </p:xfrm>
        <a:graphic>
          <a:graphicData uri="http://schemas.openxmlformats.org/presentationml/2006/ole">
            <p:oleObj spid="_x0000_s12293" name="公式" r:id="rId4" imgW="660113" imgH="393529" progId="Equation.3">
              <p:embed/>
            </p:oleObj>
          </a:graphicData>
        </a:graphic>
      </p:graphicFrame>
      <p:sp>
        <p:nvSpPr>
          <p:cNvPr id="382982" name="Rectangle 6"/>
          <p:cNvSpPr>
            <a:spLocks noChangeArrowheads="1"/>
          </p:cNvSpPr>
          <p:nvPr/>
        </p:nvSpPr>
        <p:spPr bwMode="auto">
          <a:xfrm>
            <a:off x="1352600" y="5445224"/>
            <a:ext cx="7776864"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p>
            <a:pPr algn="ctr"/>
            <a:r>
              <a:rPr lang="zh-CN" altLang="en-US" sz="2800" b="1" dirty="0" smtClean="0">
                <a:solidFill>
                  <a:srgbClr val="000099"/>
                </a:solidFill>
                <a:ea typeface="黑体" pitchFamily="2" charset="-122"/>
              </a:rPr>
              <a:t>其中：</a:t>
            </a:r>
            <a:r>
              <a:rPr lang="en-US" altLang="zh-CN" sz="2800" b="1" i="1" dirty="0" smtClean="0">
                <a:solidFill>
                  <a:srgbClr val="000099"/>
                </a:solidFill>
                <a:ea typeface="黑体" pitchFamily="2" charset="-122"/>
              </a:rPr>
              <a:t>U </a:t>
            </a:r>
            <a:r>
              <a:rPr lang="zh-CN" altLang="en-US" sz="2800" b="1" dirty="0">
                <a:solidFill>
                  <a:srgbClr val="000099"/>
                </a:solidFill>
                <a:ea typeface="黑体" pitchFamily="2" charset="-122"/>
              </a:rPr>
              <a:t>是网络的利用率，数值在 </a:t>
            </a:r>
            <a:r>
              <a:rPr lang="en-US" altLang="zh-CN" sz="2800" b="1" dirty="0">
                <a:solidFill>
                  <a:srgbClr val="000099"/>
                </a:solidFill>
                <a:ea typeface="黑体" pitchFamily="2" charset="-122"/>
              </a:rPr>
              <a:t>0 </a:t>
            </a:r>
            <a:r>
              <a:rPr lang="zh-CN" altLang="en-US" sz="2800" b="1" dirty="0">
                <a:solidFill>
                  <a:srgbClr val="000099"/>
                </a:solidFill>
                <a:ea typeface="黑体" pitchFamily="2" charset="-122"/>
              </a:rPr>
              <a:t>到 </a:t>
            </a:r>
            <a:r>
              <a:rPr lang="en-US" altLang="zh-CN" sz="2800" b="1" dirty="0">
                <a:solidFill>
                  <a:srgbClr val="000099"/>
                </a:solidFill>
                <a:ea typeface="黑体" pitchFamily="2" charset="-122"/>
              </a:rPr>
              <a:t>1 </a:t>
            </a:r>
            <a:r>
              <a:rPr lang="zh-CN" altLang="en-US" sz="2800" b="1" dirty="0">
                <a:solidFill>
                  <a:srgbClr val="000099"/>
                </a:solidFill>
                <a:ea typeface="黑体" pitchFamily="2" charset="-122"/>
              </a:rPr>
              <a:t>之间。 </a:t>
            </a:r>
          </a:p>
        </p:txBody>
      </p:sp>
    </p:spTree>
    <p:extLst>
      <p:ext uri="{BB962C8B-B14F-4D97-AF65-F5344CB8AC3E}">
        <p14:creationId xmlns:p14="http://schemas.microsoft.com/office/powerpoint/2010/main" xmlns="" val="310175754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208584" y="1157194"/>
            <a:ext cx="7229975" cy="3999999"/>
            <a:chOff x="527977" y="1090061"/>
            <a:chExt cx="8215441" cy="5219900"/>
          </a:xfrm>
        </p:grpSpPr>
        <p:sp>
          <p:nvSpPr>
            <p:cNvPr id="388100" name="Rectangle 4"/>
            <p:cNvSpPr>
              <a:spLocks noChangeArrowheads="1"/>
            </p:cNvSpPr>
            <p:nvPr/>
          </p:nvSpPr>
          <p:spPr bwMode="auto">
            <a:xfrm>
              <a:off x="4724269" y="1480587"/>
              <a:ext cx="1736990" cy="4186237"/>
            </a:xfrm>
            <a:prstGeom prst="rect">
              <a:avLst/>
            </a:prstGeom>
            <a:solidFill>
              <a:srgbClr val="FF99CC"/>
            </a:solidFill>
            <a:ln>
              <a:noFill/>
            </a:ln>
            <a:effectLst/>
            <a:extLst/>
          </p:spPr>
          <p:txBody>
            <a:bodyPr wrap="none" anchor="ctr"/>
            <a:lstStyle/>
            <a:p>
              <a:endParaRPr lang="zh-CN" altLang="en-US" sz="1600" b="1">
                <a:solidFill>
                  <a:srgbClr val="000099"/>
                </a:solidFill>
              </a:endParaRPr>
            </a:p>
          </p:txBody>
        </p:sp>
        <p:sp>
          <p:nvSpPr>
            <p:cNvPr id="388101" name="Text Box 5"/>
            <p:cNvSpPr txBox="1">
              <a:spLocks noChangeArrowheads="1"/>
            </p:cNvSpPr>
            <p:nvPr/>
          </p:nvSpPr>
          <p:spPr bwMode="auto">
            <a:xfrm>
              <a:off x="527977" y="1090061"/>
              <a:ext cx="1245324" cy="5705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800" b="1" dirty="0">
                  <a:solidFill>
                    <a:srgbClr val="000099"/>
                  </a:solidFill>
                  <a:ea typeface="黑体" pitchFamily="2" charset="-122"/>
                </a:rPr>
                <a:t>时延</a:t>
              </a:r>
              <a:r>
                <a:rPr lang="zh-CN" altLang="en-US" sz="1400" b="1" dirty="0">
                  <a:solidFill>
                    <a:srgbClr val="000099"/>
                  </a:solidFill>
                  <a:ea typeface="黑体" pitchFamily="2" charset="-122"/>
                </a:rPr>
                <a:t> </a:t>
              </a:r>
              <a:r>
                <a:rPr lang="en-US" altLang="zh-CN" sz="2800" b="1" i="1" dirty="0">
                  <a:solidFill>
                    <a:srgbClr val="000099"/>
                  </a:solidFill>
                  <a:ea typeface="黑体" pitchFamily="2" charset="-122"/>
                </a:rPr>
                <a:t>D</a:t>
              </a:r>
            </a:p>
          </p:txBody>
        </p:sp>
        <p:sp>
          <p:nvSpPr>
            <p:cNvPr id="388102" name="Line 6"/>
            <p:cNvSpPr>
              <a:spLocks noChangeShapeType="1"/>
            </p:cNvSpPr>
            <p:nvPr/>
          </p:nvSpPr>
          <p:spPr bwMode="auto">
            <a:xfrm flipV="1">
              <a:off x="2053431" y="1334537"/>
              <a:ext cx="0" cy="4332287"/>
            </a:xfrm>
            <a:prstGeom prst="line">
              <a:avLst/>
            </a:prstGeom>
            <a:noFill/>
            <a:ln w="38100">
              <a:solidFill>
                <a:srgbClr val="000099"/>
              </a:solidFill>
              <a:round/>
              <a:headEnd/>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600" b="1">
                <a:solidFill>
                  <a:srgbClr val="000099"/>
                </a:solidFill>
              </a:endParaRPr>
            </a:p>
          </p:txBody>
        </p:sp>
        <p:sp>
          <p:nvSpPr>
            <p:cNvPr id="388103" name="Line 7"/>
            <p:cNvSpPr>
              <a:spLocks noChangeShapeType="1"/>
            </p:cNvSpPr>
            <p:nvPr/>
          </p:nvSpPr>
          <p:spPr bwMode="auto">
            <a:xfrm rot="5400000" flipV="1">
              <a:off x="4791340" y="2928915"/>
              <a:ext cx="0" cy="5475817"/>
            </a:xfrm>
            <a:prstGeom prst="line">
              <a:avLst/>
            </a:prstGeom>
            <a:noFill/>
            <a:ln w="38100">
              <a:solidFill>
                <a:srgbClr val="000099"/>
              </a:solidFill>
              <a:round/>
              <a:headEnd/>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600" b="1">
                <a:solidFill>
                  <a:srgbClr val="000099"/>
                </a:solidFill>
              </a:endParaRPr>
            </a:p>
          </p:txBody>
        </p:sp>
        <p:sp>
          <p:nvSpPr>
            <p:cNvPr id="388104" name="Line 8"/>
            <p:cNvSpPr>
              <a:spLocks noChangeShapeType="1"/>
            </p:cNvSpPr>
            <p:nvPr/>
          </p:nvSpPr>
          <p:spPr bwMode="auto">
            <a:xfrm>
              <a:off x="6461258" y="1334537"/>
              <a:ext cx="0" cy="4332287"/>
            </a:xfrm>
            <a:prstGeom prst="line">
              <a:avLst/>
            </a:prstGeom>
            <a:noFill/>
            <a:ln w="9525">
              <a:solidFill>
                <a:srgbClr val="CC0000"/>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600" b="1">
                <a:solidFill>
                  <a:srgbClr val="000099"/>
                </a:solidFill>
              </a:endParaRPr>
            </a:p>
          </p:txBody>
        </p:sp>
        <p:sp>
          <p:nvSpPr>
            <p:cNvPr id="388105" name="Arc 9"/>
            <p:cNvSpPr>
              <a:spLocks/>
            </p:cNvSpPr>
            <p:nvPr/>
          </p:nvSpPr>
          <p:spPr bwMode="auto">
            <a:xfrm flipV="1">
              <a:off x="2053431" y="1480586"/>
              <a:ext cx="4313238" cy="3898900"/>
            </a:xfrm>
            <a:custGeom>
              <a:avLst/>
              <a:gdLst>
                <a:gd name="G0" fmla="+- 0 0 0"/>
                <a:gd name="G1" fmla="+- 21600 0 0"/>
                <a:gd name="G2" fmla="+- 21600 0 0"/>
                <a:gd name="T0" fmla="*/ 0 w 21600"/>
                <a:gd name="T1" fmla="*/ 0 h 21612"/>
                <a:gd name="T2" fmla="*/ 21600 w 21600"/>
                <a:gd name="T3" fmla="*/ 21612 h 21612"/>
                <a:gd name="T4" fmla="*/ 0 w 21600"/>
                <a:gd name="T5" fmla="*/ 21600 h 21612"/>
              </a:gdLst>
              <a:ahLst/>
              <a:cxnLst>
                <a:cxn ang="0">
                  <a:pos x="T0" y="T1"/>
                </a:cxn>
                <a:cxn ang="0">
                  <a:pos x="T2" y="T3"/>
                </a:cxn>
                <a:cxn ang="0">
                  <a:pos x="T4" y="T5"/>
                </a:cxn>
              </a:cxnLst>
              <a:rect l="0" t="0" r="r" b="b"/>
              <a:pathLst>
                <a:path w="21600" h="21612" fill="none" extrusionOk="0">
                  <a:moveTo>
                    <a:pt x="-1" y="0"/>
                  </a:moveTo>
                  <a:cubicBezTo>
                    <a:pt x="11929" y="0"/>
                    <a:pt x="21600" y="9670"/>
                    <a:pt x="21600" y="21600"/>
                  </a:cubicBezTo>
                  <a:cubicBezTo>
                    <a:pt x="21600" y="21603"/>
                    <a:pt x="21599" y="21607"/>
                    <a:pt x="21599" y="21611"/>
                  </a:cubicBezTo>
                </a:path>
                <a:path w="21600" h="21612" stroke="0" extrusionOk="0">
                  <a:moveTo>
                    <a:pt x="-1" y="0"/>
                  </a:moveTo>
                  <a:cubicBezTo>
                    <a:pt x="11929" y="0"/>
                    <a:pt x="21600" y="9670"/>
                    <a:pt x="21600" y="21600"/>
                  </a:cubicBezTo>
                  <a:cubicBezTo>
                    <a:pt x="21600" y="21603"/>
                    <a:pt x="21599" y="21607"/>
                    <a:pt x="21599" y="21611"/>
                  </a:cubicBezTo>
                  <a:lnTo>
                    <a:pt x="0" y="21600"/>
                  </a:lnTo>
                  <a:close/>
                </a:path>
              </a:pathLst>
            </a:custGeom>
            <a:noFill/>
            <a:ln w="76200">
              <a:solidFill>
                <a:srgbClr val="CC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600" b="1">
                <a:solidFill>
                  <a:srgbClr val="000099"/>
                </a:solidFill>
              </a:endParaRPr>
            </a:p>
          </p:txBody>
        </p:sp>
        <p:sp>
          <p:nvSpPr>
            <p:cNvPr id="388106" name="Text Box 10"/>
            <p:cNvSpPr txBox="1">
              <a:spLocks noChangeArrowheads="1"/>
            </p:cNvSpPr>
            <p:nvPr/>
          </p:nvSpPr>
          <p:spPr bwMode="auto">
            <a:xfrm>
              <a:off x="7128539" y="5739389"/>
              <a:ext cx="1614879" cy="5705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800" b="1" dirty="0">
                  <a:solidFill>
                    <a:srgbClr val="000099"/>
                  </a:solidFill>
                  <a:ea typeface="黑体" pitchFamily="2" charset="-122"/>
                </a:rPr>
                <a:t>利用率</a:t>
              </a:r>
              <a:r>
                <a:rPr lang="zh-CN" altLang="en-US" sz="1400" b="1" dirty="0">
                  <a:solidFill>
                    <a:srgbClr val="000099"/>
                  </a:solidFill>
                  <a:ea typeface="黑体" pitchFamily="2" charset="-122"/>
                </a:rPr>
                <a:t> </a:t>
              </a:r>
              <a:r>
                <a:rPr lang="en-US" altLang="zh-CN" sz="2800" b="1" i="1" dirty="0">
                  <a:solidFill>
                    <a:srgbClr val="000099"/>
                  </a:solidFill>
                  <a:ea typeface="黑体" pitchFamily="2" charset="-122"/>
                </a:rPr>
                <a:t>U</a:t>
              </a:r>
            </a:p>
          </p:txBody>
        </p:sp>
        <p:sp>
          <p:nvSpPr>
            <p:cNvPr id="388107" name="Text Box 11"/>
            <p:cNvSpPr txBox="1">
              <a:spLocks noChangeArrowheads="1"/>
            </p:cNvSpPr>
            <p:nvPr/>
          </p:nvSpPr>
          <p:spPr bwMode="auto">
            <a:xfrm>
              <a:off x="6196411" y="5652537"/>
              <a:ext cx="394523" cy="5705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2800" b="1" dirty="0">
                  <a:solidFill>
                    <a:srgbClr val="000099"/>
                  </a:solidFill>
                  <a:ea typeface="黑体" pitchFamily="2" charset="-122"/>
                </a:rPr>
                <a:t>1</a:t>
              </a:r>
              <a:endParaRPr lang="en-US" altLang="zh-CN" sz="2800" b="1" i="1" dirty="0">
                <a:solidFill>
                  <a:srgbClr val="000099"/>
                </a:solidFill>
                <a:ea typeface="黑体" pitchFamily="2" charset="-122"/>
              </a:endParaRPr>
            </a:p>
          </p:txBody>
        </p:sp>
        <p:sp>
          <p:nvSpPr>
            <p:cNvPr id="388108" name="Text Box 12"/>
            <p:cNvSpPr txBox="1">
              <a:spLocks noChangeArrowheads="1"/>
            </p:cNvSpPr>
            <p:nvPr/>
          </p:nvSpPr>
          <p:spPr bwMode="auto">
            <a:xfrm>
              <a:off x="1700875" y="5582687"/>
              <a:ext cx="394523" cy="5705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2800" b="1" dirty="0">
                  <a:solidFill>
                    <a:srgbClr val="000099"/>
                  </a:solidFill>
                  <a:ea typeface="黑体" pitchFamily="2" charset="-122"/>
                </a:rPr>
                <a:t>0</a:t>
              </a:r>
              <a:endParaRPr lang="en-US" altLang="zh-CN" sz="2800" b="1" i="1" dirty="0">
                <a:solidFill>
                  <a:srgbClr val="000099"/>
                </a:solidFill>
                <a:ea typeface="黑体" pitchFamily="2" charset="-122"/>
              </a:endParaRPr>
            </a:p>
          </p:txBody>
        </p:sp>
        <p:sp>
          <p:nvSpPr>
            <p:cNvPr id="388109" name="Text Box 13"/>
            <p:cNvSpPr txBox="1">
              <a:spLocks noChangeArrowheads="1"/>
            </p:cNvSpPr>
            <p:nvPr/>
          </p:nvSpPr>
          <p:spPr bwMode="auto">
            <a:xfrm>
              <a:off x="1389592" y="4981023"/>
              <a:ext cx="591620" cy="5705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2800" b="1" i="1" dirty="0">
                  <a:solidFill>
                    <a:srgbClr val="000099"/>
                  </a:solidFill>
                  <a:ea typeface="黑体" pitchFamily="2" charset="-122"/>
                </a:rPr>
                <a:t>D</a:t>
              </a:r>
              <a:r>
                <a:rPr lang="en-US" altLang="zh-CN" sz="2800" b="1" baseline="-25000" dirty="0">
                  <a:solidFill>
                    <a:srgbClr val="000099"/>
                  </a:solidFill>
                  <a:ea typeface="黑体" pitchFamily="2" charset="-122"/>
                </a:rPr>
                <a:t>0</a:t>
              </a:r>
              <a:endParaRPr lang="en-US" altLang="zh-CN" sz="2800" b="1" i="1" baseline="-25000" dirty="0">
                <a:solidFill>
                  <a:srgbClr val="000099"/>
                </a:solidFill>
                <a:ea typeface="黑体" pitchFamily="2" charset="-122"/>
              </a:endParaRPr>
            </a:p>
          </p:txBody>
        </p:sp>
        <p:sp>
          <p:nvSpPr>
            <p:cNvPr id="388110" name="Text Box 14"/>
            <p:cNvSpPr txBox="1">
              <a:spLocks noChangeArrowheads="1"/>
            </p:cNvSpPr>
            <p:nvPr/>
          </p:nvSpPr>
          <p:spPr bwMode="auto">
            <a:xfrm>
              <a:off x="4965039" y="1556786"/>
              <a:ext cx="928326" cy="15103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800" b="1" dirty="0">
                  <a:solidFill>
                    <a:srgbClr val="000099"/>
                  </a:solidFill>
                  <a:ea typeface="黑体" pitchFamily="2" charset="-122"/>
                </a:rPr>
                <a:t>时延</a:t>
              </a:r>
            </a:p>
            <a:p>
              <a:r>
                <a:rPr lang="zh-CN" altLang="en-US" sz="2800" b="1" dirty="0">
                  <a:solidFill>
                    <a:srgbClr val="000099"/>
                  </a:solidFill>
                  <a:ea typeface="黑体" pitchFamily="2" charset="-122"/>
                </a:rPr>
                <a:t>急剧</a:t>
              </a:r>
            </a:p>
            <a:p>
              <a:r>
                <a:rPr lang="zh-CN" altLang="en-US" sz="2800" b="1" dirty="0">
                  <a:solidFill>
                    <a:srgbClr val="000099"/>
                  </a:solidFill>
                  <a:ea typeface="黑体" pitchFamily="2" charset="-122"/>
                </a:rPr>
                <a:t>增大</a:t>
              </a:r>
              <a:endParaRPr lang="zh-CN" altLang="en-US" sz="2800" b="1" i="1" dirty="0">
                <a:solidFill>
                  <a:srgbClr val="000099"/>
                </a:solidFill>
                <a:ea typeface="黑体" pitchFamily="2" charset="-122"/>
              </a:endParaRPr>
            </a:p>
          </p:txBody>
        </p:sp>
      </p:grpSp>
      <p:sp>
        <p:nvSpPr>
          <p:cNvPr id="2" name="标题 1"/>
          <p:cNvSpPr>
            <a:spLocks noGrp="1"/>
          </p:cNvSpPr>
          <p:nvPr>
            <p:ph type="title"/>
          </p:nvPr>
        </p:nvSpPr>
        <p:spPr/>
        <p:txBody>
          <a:bodyPr/>
          <a:lstStyle/>
          <a:p>
            <a:pPr algn="ctr"/>
            <a:r>
              <a:rPr lang="zh-CN" altLang="en-US" dirty="0"/>
              <a:t>时延与网络利用率的关系</a:t>
            </a:r>
          </a:p>
        </p:txBody>
      </p:sp>
      <p:sp>
        <p:nvSpPr>
          <p:cNvPr id="3" name="矩形 2"/>
          <p:cNvSpPr/>
          <p:nvPr/>
        </p:nvSpPr>
        <p:spPr>
          <a:xfrm>
            <a:off x="2304806" y="5355213"/>
            <a:ext cx="5888554" cy="954107"/>
          </a:xfrm>
          <a:prstGeom prst="rect">
            <a:avLst/>
          </a:prstGeom>
          <a:solidFill>
            <a:srgbClr val="FFFF66"/>
          </a:solidFill>
          <a:ln>
            <a:solidFill>
              <a:srgbClr val="000066"/>
            </a:solidFill>
          </a:ln>
        </p:spPr>
        <p:txBody>
          <a:bodyPr wrap="square">
            <a:spAutoFit/>
          </a:bodyPr>
          <a:lstStyle/>
          <a:p>
            <a:pPr algn="ctr"/>
            <a:r>
              <a:rPr lang="zh-CN" altLang="en-US" sz="2800" b="1" dirty="0" smtClean="0">
                <a:solidFill>
                  <a:srgbClr val="000099"/>
                </a:solidFill>
                <a:latin typeface="+mn-lt"/>
                <a:ea typeface="黑体" pitchFamily="2" charset="-122"/>
              </a:rPr>
              <a:t>当信道</a:t>
            </a:r>
            <a:r>
              <a:rPr lang="zh-CN" altLang="en-US" sz="2800" b="1" dirty="0">
                <a:solidFill>
                  <a:srgbClr val="000099"/>
                </a:solidFill>
                <a:latin typeface="+mn-lt"/>
                <a:ea typeface="黑体" pitchFamily="2" charset="-122"/>
              </a:rPr>
              <a:t>的利用率增大时，该信道引起的</a:t>
            </a:r>
            <a:r>
              <a:rPr lang="zh-CN" altLang="en-US" sz="2800" b="1" dirty="0" smtClean="0">
                <a:solidFill>
                  <a:srgbClr val="000099"/>
                </a:solidFill>
                <a:latin typeface="+mn-lt"/>
                <a:ea typeface="黑体" pitchFamily="2" charset="-122"/>
              </a:rPr>
              <a:t>时延迅速增加</a:t>
            </a:r>
            <a:r>
              <a:rPr lang="zh-CN" altLang="en-US" sz="2800" b="1" dirty="0">
                <a:solidFill>
                  <a:srgbClr val="000099"/>
                </a:solidFill>
                <a:latin typeface="+mn-lt"/>
                <a:ea typeface="黑体" pitchFamily="2" charset="-122"/>
              </a:rPr>
              <a:t>。</a:t>
            </a:r>
          </a:p>
        </p:txBody>
      </p:sp>
    </p:spTree>
    <p:extLst>
      <p:ext uri="{BB962C8B-B14F-4D97-AF65-F5344CB8AC3E}">
        <p14:creationId xmlns:p14="http://schemas.microsoft.com/office/powerpoint/2010/main" xmlns="" val="388101924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p:txBody>
          <a:bodyPr/>
          <a:lstStyle/>
          <a:p>
            <a:r>
              <a:rPr lang="en-US" altLang="zh-CN" dirty="0"/>
              <a:t>1.6.2  </a:t>
            </a:r>
            <a:r>
              <a:rPr lang="zh-CN" altLang="en-US" dirty="0"/>
              <a:t>计算机网络的非性能特征 </a:t>
            </a:r>
          </a:p>
        </p:txBody>
      </p:sp>
      <p:sp>
        <p:nvSpPr>
          <p:cNvPr id="386051" name="Rectangle 3"/>
          <p:cNvSpPr>
            <a:spLocks noGrp="1" noChangeArrowheads="1"/>
          </p:cNvSpPr>
          <p:nvPr>
            <p:ph idx="1"/>
          </p:nvPr>
        </p:nvSpPr>
        <p:spPr/>
        <p:txBody>
          <a:bodyPr/>
          <a:lstStyle/>
          <a:p>
            <a:r>
              <a:rPr lang="zh-CN" altLang="en-US" dirty="0" smtClean="0"/>
              <a:t>一些</a:t>
            </a:r>
            <a:r>
              <a:rPr lang="zh-CN" altLang="zh-CN" dirty="0" smtClean="0"/>
              <a:t>非</a:t>
            </a:r>
            <a:r>
              <a:rPr lang="zh-CN" altLang="zh-CN" dirty="0"/>
              <a:t>性能特征也很重要</a:t>
            </a:r>
            <a:r>
              <a:rPr lang="zh-CN" altLang="zh-CN" dirty="0" smtClean="0"/>
              <a:t>。</a:t>
            </a:r>
            <a:r>
              <a:rPr lang="zh-CN" altLang="en-US" dirty="0" smtClean="0"/>
              <a:t>它们</a:t>
            </a:r>
            <a:r>
              <a:rPr lang="zh-CN" altLang="zh-CN" dirty="0" smtClean="0"/>
              <a:t>与</a:t>
            </a:r>
            <a:r>
              <a:rPr lang="zh-CN" altLang="zh-CN" dirty="0"/>
              <a:t>前面介绍的性能指标有很大的</a:t>
            </a:r>
            <a:r>
              <a:rPr lang="zh-CN" altLang="zh-CN" dirty="0" smtClean="0"/>
              <a:t>关系</a:t>
            </a:r>
            <a:r>
              <a:rPr lang="zh-CN" altLang="en-US" dirty="0" smtClean="0"/>
              <a:t>。主要包括：</a:t>
            </a:r>
            <a:endParaRPr lang="en-US" altLang="zh-CN" dirty="0" smtClean="0"/>
          </a:p>
          <a:p>
            <a:pPr lvl="1"/>
            <a:r>
              <a:rPr lang="zh-CN" altLang="en-US" dirty="0" smtClean="0"/>
              <a:t>费用</a:t>
            </a:r>
            <a:endParaRPr lang="zh-CN" altLang="en-US" dirty="0"/>
          </a:p>
          <a:p>
            <a:pPr lvl="1"/>
            <a:r>
              <a:rPr lang="zh-CN" altLang="en-US" dirty="0"/>
              <a:t>质量</a:t>
            </a:r>
          </a:p>
          <a:p>
            <a:pPr lvl="1"/>
            <a:r>
              <a:rPr lang="zh-CN" altLang="en-US" dirty="0"/>
              <a:t>标准化</a:t>
            </a:r>
          </a:p>
          <a:p>
            <a:pPr lvl="1"/>
            <a:r>
              <a:rPr lang="zh-CN" altLang="en-US" dirty="0"/>
              <a:t>可靠性</a:t>
            </a:r>
          </a:p>
          <a:p>
            <a:pPr lvl="1"/>
            <a:r>
              <a:rPr lang="zh-CN" altLang="en-US" dirty="0"/>
              <a:t>可扩展性和可升级性 </a:t>
            </a:r>
          </a:p>
          <a:p>
            <a:pPr lvl="1"/>
            <a:r>
              <a:rPr lang="zh-CN" altLang="en-US" dirty="0"/>
              <a:t>易于管理和维护 </a:t>
            </a:r>
          </a:p>
        </p:txBody>
      </p:sp>
    </p:spTree>
    <p:extLst>
      <p:ext uri="{BB962C8B-B14F-4D97-AF65-F5344CB8AC3E}">
        <p14:creationId xmlns:p14="http://schemas.microsoft.com/office/powerpoint/2010/main" xmlns="" val="252171315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1.7  </a:t>
            </a:r>
            <a:r>
              <a:rPr lang="zh-CN" altLang="zh-CN" dirty="0"/>
              <a:t>计算机网络的体系结构</a:t>
            </a:r>
            <a:endParaRPr lang="zh-CN" altLang="en-US" dirty="0"/>
          </a:p>
        </p:txBody>
      </p:sp>
      <p:sp>
        <p:nvSpPr>
          <p:cNvPr id="3" name="内容占位符 2"/>
          <p:cNvSpPr>
            <a:spLocks noGrp="1"/>
          </p:cNvSpPr>
          <p:nvPr>
            <p:ph idx="1"/>
          </p:nvPr>
        </p:nvSpPr>
        <p:spPr>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zh-CN" dirty="0"/>
              <a:t>1.7.1  </a:t>
            </a:r>
            <a:r>
              <a:rPr lang="zh-CN" altLang="zh-CN" dirty="0"/>
              <a:t>计算机网络体系结构的形成</a:t>
            </a:r>
          </a:p>
          <a:p>
            <a:r>
              <a:rPr lang="en-US" altLang="zh-CN" dirty="0" smtClean="0"/>
              <a:t>1.7.2  </a:t>
            </a:r>
            <a:r>
              <a:rPr lang="zh-CN" altLang="zh-CN" dirty="0"/>
              <a:t>协议与划分层次</a:t>
            </a:r>
          </a:p>
          <a:p>
            <a:r>
              <a:rPr lang="en-US" altLang="zh-CN" dirty="0" smtClean="0"/>
              <a:t>1.7.3  </a:t>
            </a:r>
            <a:r>
              <a:rPr lang="zh-CN" altLang="zh-CN" dirty="0"/>
              <a:t>具有五层协议的体系结构</a:t>
            </a:r>
          </a:p>
          <a:p>
            <a:r>
              <a:rPr lang="en-US" altLang="zh-CN" dirty="0" smtClean="0"/>
              <a:t>1.7.4  </a:t>
            </a:r>
            <a:r>
              <a:rPr lang="zh-CN" altLang="zh-CN" dirty="0"/>
              <a:t>实体、协议、服务和服务访问点</a:t>
            </a:r>
          </a:p>
          <a:p>
            <a:r>
              <a:rPr lang="en-US" altLang="zh-CN" dirty="0" smtClean="0"/>
              <a:t>1.7.5  TCP/IP </a:t>
            </a:r>
            <a:r>
              <a:rPr lang="zh-CN" altLang="zh-CN" dirty="0" smtClean="0"/>
              <a:t>的</a:t>
            </a:r>
            <a:r>
              <a:rPr lang="zh-CN" altLang="zh-CN" dirty="0"/>
              <a:t>体系结构</a:t>
            </a:r>
          </a:p>
        </p:txBody>
      </p:sp>
    </p:spTree>
    <p:extLst>
      <p:ext uri="{BB962C8B-B14F-4D97-AF65-F5344CB8AC3E}">
        <p14:creationId xmlns:p14="http://schemas.microsoft.com/office/powerpoint/2010/main" xmlns="" val="352520038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ltLang="zh-CN" sz="4000" dirty="0"/>
              <a:t>1.7.1  </a:t>
            </a:r>
            <a:r>
              <a:rPr lang="zh-CN" altLang="zh-CN" sz="4000" dirty="0"/>
              <a:t>计算机网络体系结构的形成</a:t>
            </a:r>
            <a:endParaRPr lang="zh-CN" altLang="en-US" sz="4000" dirty="0"/>
          </a:p>
        </p:txBody>
      </p:sp>
      <p:sp>
        <p:nvSpPr>
          <p:cNvPr id="100355" name="Rectangle 3"/>
          <p:cNvSpPr>
            <a:spLocks noGrp="1" noChangeArrowheads="1"/>
          </p:cNvSpPr>
          <p:nvPr>
            <p:ph idx="1"/>
          </p:nvPr>
        </p:nvSpPr>
        <p:spPr/>
        <p:txBody>
          <a:bodyPr/>
          <a:lstStyle/>
          <a:p>
            <a:r>
              <a:rPr lang="zh-CN" altLang="zh-CN" dirty="0"/>
              <a:t>计算机网络是个非常复杂的</a:t>
            </a:r>
            <a:r>
              <a:rPr lang="zh-CN" altLang="zh-CN" dirty="0" smtClean="0"/>
              <a:t>系统</a:t>
            </a:r>
            <a:r>
              <a:rPr lang="zh-CN" altLang="en-US" dirty="0" smtClean="0"/>
              <a:t>。</a:t>
            </a:r>
            <a:endParaRPr lang="en-US" altLang="zh-CN" dirty="0" smtClean="0"/>
          </a:p>
          <a:p>
            <a:r>
              <a:rPr lang="zh-CN" altLang="en-US" dirty="0" smtClean="0"/>
              <a:t>相互</a:t>
            </a:r>
            <a:r>
              <a:rPr lang="zh-CN" altLang="en-US" dirty="0"/>
              <a:t>通信的两个计算机系统必须</a:t>
            </a:r>
            <a:r>
              <a:rPr lang="zh-CN" altLang="en-US" dirty="0">
                <a:solidFill>
                  <a:srgbClr val="FF0000"/>
                </a:solidFill>
              </a:rPr>
              <a:t>高度协调工作</a:t>
            </a:r>
            <a:r>
              <a:rPr lang="zh-CN" altLang="en-US" dirty="0"/>
              <a:t>才行，而这种“协调”是相当复杂的。 </a:t>
            </a:r>
          </a:p>
          <a:p>
            <a:r>
              <a:rPr lang="zh-CN" altLang="en-US" dirty="0"/>
              <a:t>“</a:t>
            </a:r>
            <a:r>
              <a:rPr lang="zh-CN" altLang="en-US" dirty="0">
                <a:solidFill>
                  <a:srgbClr val="FF0000"/>
                </a:solidFill>
              </a:rPr>
              <a:t>分层</a:t>
            </a:r>
            <a:r>
              <a:rPr lang="zh-CN" altLang="en-US" dirty="0"/>
              <a:t>”可将庞大而复杂的问题，转化为若干较小的局部问题，而这些较小的局部问题就比较易于研究和处理。 </a:t>
            </a:r>
            <a:endParaRPr lang="en-US" altLang="zh-CN" dirty="0" smtClean="0"/>
          </a:p>
        </p:txBody>
      </p:sp>
    </p:spTree>
    <p:extLst>
      <p:ext uri="{BB962C8B-B14F-4D97-AF65-F5344CB8AC3E}">
        <p14:creationId xmlns:p14="http://schemas.microsoft.com/office/powerpoint/2010/main" xmlns="" val="149317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03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35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ltLang="zh-CN" sz="4000" dirty="0"/>
              <a:t>1.7.1  </a:t>
            </a:r>
            <a:r>
              <a:rPr lang="zh-CN" altLang="zh-CN" sz="4000" dirty="0"/>
              <a:t>计算机网络体系结构的形成</a:t>
            </a:r>
            <a:endParaRPr lang="zh-CN" altLang="en-US" sz="4000" dirty="0"/>
          </a:p>
        </p:txBody>
      </p:sp>
      <p:sp>
        <p:nvSpPr>
          <p:cNvPr id="100355" name="Rectangle 3"/>
          <p:cNvSpPr>
            <a:spLocks noGrp="1" noChangeArrowheads="1"/>
          </p:cNvSpPr>
          <p:nvPr>
            <p:ph idx="1"/>
          </p:nvPr>
        </p:nvSpPr>
        <p:spPr/>
        <p:txBody>
          <a:bodyPr/>
          <a:lstStyle/>
          <a:p>
            <a:r>
              <a:rPr lang="en-US" altLang="zh-CN" dirty="0" smtClean="0"/>
              <a:t>1974 </a:t>
            </a:r>
            <a:r>
              <a:rPr lang="zh-CN" altLang="zh-CN" dirty="0" smtClean="0"/>
              <a:t>年，美国的</a:t>
            </a:r>
            <a:r>
              <a:rPr lang="en-US" altLang="zh-CN" dirty="0" smtClean="0"/>
              <a:t> IBM </a:t>
            </a:r>
            <a:r>
              <a:rPr lang="zh-CN" altLang="zh-CN" dirty="0" smtClean="0"/>
              <a:t>公司宣布了</a:t>
            </a:r>
            <a:r>
              <a:rPr lang="zh-CN" altLang="zh-CN" dirty="0" smtClean="0">
                <a:solidFill>
                  <a:srgbClr val="FF0000"/>
                </a:solidFill>
              </a:rPr>
              <a:t>系统</a:t>
            </a:r>
            <a:r>
              <a:rPr lang="zh-CN" altLang="zh-CN" dirty="0">
                <a:solidFill>
                  <a:srgbClr val="FF0000"/>
                </a:solidFill>
              </a:rPr>
              <a:t>网络体系结构</a:t>
            </a:r>
            <a:r>
              <a:rPr lang="en-US" altLang="zh-CN" dirty="0" smtClean="0">
                <a:solidFill>
                  <a:srgbClr val="FF0000"/>
                </a:solidFill>
              </a:rPr>
              <a:t>SNA</a:t>
            </a:r>
            <a:r>
              <a:rPr lang="en-US" altLang="zh-CN" dirty="0" smtClean="0">
                <a:solidFill>
                  <a:srgbClr val="0000CC"/>
                </a:solidFill>
              </a:rPr>
              <a:t> </a:t>
            </a:r>
            <a:r>
              <a:rPr lang="en-US" altLang="zh-CN" dirty="0" smtClean="0"/>
              <a:t>(</a:t>
            </a:r>
            <a:r>
              <a:rPr lang="en-US" altLang="zh-CN" dirty="0"/>
              <a:t>System Network Architecture)</a:t>
            </a:r>
            <a:r>
              <a:rPr lang="zh-CN" altLang="zh-CN" dirty="0"/>
              <a:t>。这个著名的网络标准就是按照分层的方法制定</a:t>
            </a:r>
            <a:r>
              <a:rPr lang="zh-CN" altLang="zh-CN" dirty="0" smtClean="0"/>
              <a:t>的</a:t>
            </a:r>
            <a:r>
              <a:rPr lang="zh-CN" altLang="en-US" dirty="0" smtClean="0"/>
              <a:t>。</a:t>
            </a:r>
            <a:endParaRPr lang="en-US" altLang="zh-CN" dirty="0" smtClean="0"/>
          </a:p>
          <a:p>
            <a:r>
              <a:rPr lang="zh-CN" altLang="zh-CN" dirty="0"/>
              <a:t>不久后，其他一些公司也相继推出自己公司的具有不同名称的体系结构</a:t>
            </a:r>
            <a:r>
              <a:rPr lang="zh-CN" altLang="zh-CN" dirty="0" smtClean="0"/>
              <a:t>。</a:t>
            </a:r>
            <a:endParaRPr lang="en-US" altLang="zh-CN" dirty="0" smtClean="0"/>
          </a:p>
          <a:p>
            <a:r>
              <a:rPr lang="zh-CN" altLang="zh-CN" dirty="0">
                <a:solidFill>
                  <a:srgbClr val="FF0000"/>
                </a:solidFill>
              </a:rPr>
              <a:t>由于网络体系结构的不同，不同公司的设备很难互相连通。</a:t>
            </a:r>
            <a:endParaRPr lang="zh-CN" altLang="en-US" dirty="0">
              <a:solidFill>
                <a:srgbClr val="FF0000"/>
              </a:solidFill>
            </a:endParaRPr>
          </a:p>
        </p:txBody>
      </p:sp>
    </p:spTree>
    <p:extLst>
      <p:ext uri="{BB962C8B-B14F-4D97-AF65-F5344CB8AC3E}">
        <p14:creationId xmlns:p14="http://schemas.microsoft.com/office/powerpoint/2010/main" xmlns="" val="330265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03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35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algn="ctr"/>
            <a:r>
              <a:rPr lang="zh-CN" altLang="en-US" sz="4000" dirty="0" smtClean="0"/>
              <a:t>开放系统互连参考模型 </a:t>
            </a:r>
            <a:r>
              <a:rPr lang="en-US" altLang="zh-CN" sz="4000" dirty="0" smtClean="0"/>
              <a:t>OSI/RM</a:t>
            </a:r>
            <a:endParaRPr lang="en-US" altLang="zh-CN" sz="4000" dirty="0"/>
          </a:p>
        </p:txBody>
      </p:sp>
      <p:sp>
        <p:nvSpPr>
          <p:cNvPr id="171011" name="Rectangle 3"/>
          <p:cNvSpPr>
            <a:spLocks noGrp="1" noChangeArrowheads="1"/>
          </p:cNvSpPr>
          <p:nvPr>
            <p:ph idx="1"/>
          </p:nvPr>
        </p:nvSpPr>
        <p:spPr/>
        <p:txBody>
          <a:bodyPr/>
          <a:lstStyle/>
          <a:p>
            <a:r>
              <a:rPr lang="zh-CN" altLang="zh-CN" sz="3000" dirty="0"/>
              <a:t>为了使不同体系结构的计算机网络都能互连，</a:t>
            </a:r>
            <a:r>
              <a:rPr lang="zh-CN" altLang="zh-CN" sz="3000" dirty="0" smtClean="0"/>
              <a:t>国际标准化组织</a:t>
            </a:r>
            <a:r>
              <a:rPr lang="en-US" altLang="zh-CN" sz="3000" dirty="0" smtClean="0"/>
              <a:t> ISO </a:t>
            </a:r>
            <a:r>
              <a:rPr lang="zh-CN" altLang="zh-CN" sz="3000" dirty="0" smtClean="0"/>
              <a:t>于</a:t>
            </a:r>
            <a:r>
              <a:rPr lang="en-US" altLang="zh-CN" sz="3000" dirty="0" smtClean="0"/>
              <a:t> 1977 </a:t>
            </a:r>
            <a:r>
              <a:rPr lang="zh-CN" altLang="zh-CN" sz="3000" dirty="0" smtClean="0"/>
              <a:t>年</a:t>
            </a:r>
            <a:r>
              <a:rPr lang="zh-CN" altLang="zh-CN" sz="3000" dirty="0"/>
              <a:t>成立了专门机构研究该问题</a:t>
            </a:r>
            <a:r>
              <a:rPr lang="zh-CN" altLang="zh-CN" sz="3000" dirty="0" smtClean="0"/>
              <a:t>。</a:t>
            </a:r>
            <a:endParaRPr lang="en-US" altLang="zh-CN" sz="3000" dirty="0" smtClean="0"/>
          </a:p>
          <a:p>
            <a:r>
              <a:rPr lang="zh-CN" altLang="zh-CN" sz="3000" dirty="0" smtClean="0"/>
              <a:t>他们</a:t>
            </a:r>
            <a:r>
              <a:rPr lang="zh-CN" altLang="zh-CN" sz="3000" dirty="0"/>
              <a:t>提出了一个试图使各种计算机在世界范围内互连成网的标准框架，即著名的</a:t>
            </a:r>
            <a:r>
              <a:rPr lang="zh-CN" altLang="zh-CN" sz="3000" dirty="0">
                <a:solidFill>
                  <a:srgbClr val="FF0000"/>
                </a:solidFill>
              </a:rPr>
              <a:t>开放系统互连基本参考</a:t>
            </a:r>
            <a:r>
              <a:rPr lang="zh-CN" altLang="zh-CN" sz="3000" dirty="0" smtClean="0">
                <a:solidFill>
                  <a:srgbClr val="FF0000"/>
                </a:solidFill>
              </a:rPr>
              <a:t>模型</a:t>
            </a:r>
            <a:r>
              <a:rPr lang="en-US" altLang="zh-CN" sz="3000" dirty="0" smtClean="0">
                <a:solidFill>
                  <a:srgbClr val="FF0000"/>
                </a:solidFill>
              </a:rPr>
              <a:t> OSI/RM</a:t>
            </a:r>
            <a:r>
              <a:rPr lang="en-US" altLang="zh-CN" sz="3000" dirty="0" smtClean="0"/>
              <a:t> </a:t>
            </a:r>
            <a:r>
              <a:rPr lang="en-US" altLang="zh-CN" sz="3000" dirty="0"/>
              <a:t>(Open Systems Interconnection Reference Model)</a:t>
            </a:r>
            <a:r>
              <a:rPr lang="zh-CN" altLang="zh-CN" sz="3000" dirty="0"/>
              <a:t>，简称</a:t>
            </a:r>
            <a:r>
              <a:rPr lang="zh-CN" altLang="zh-CN" sz="3000" dirty="0" smtClean="0"/>
              <a:t>为</a:t>
            </a:r>
            <a:r>
              <a:rPr lang="en-US" altLang="zh-CN" sz="3000" dirty="0" smtClean="0"/>
              <a:t> OSI</a:t>
            </a:r>
            <a:r>
              <a:rPr lang="zh-CN" altLang="zh-CN" sz="3000" dirty="0" smtClean="0"/>
              <a:t>。</a:t>
            </a:r>
            <a:endParaRPr lang="en-US" altLang="zh-CN" sz="3000" dirty="0" smtClean="0"/>
          </a:p>
        </p:txBody>
      </p:sp>
      <p:sp>
        <p:nvSpPr>
          <p:cNvPr id="2" name="矩形 1"/>
          <p:cNvSpPr/>
          <p:nvPr/>
        </p:nvSpPr>
        <p:spPr>
          <a:xfrm>
            <a:off x="1064568" y="4869160"/>
            <a:ext cx="8136904" cy="1384995"/>
          </a:xfrm>
          <a:prstGeom prst="rect">
            <a:avLst/>
          </a:prstGeom>
          <a:solidFill>
            <a:srgbClr val="FFFF66"/>
          </a:solidFill>
          <a:ln>
            <a:solidFill>
              <a:srgbClr val="000099"/>
            </a:solidFill>
          </a:ln>
        </p:spPr>
        <p:txBody>
          <a:bodyPr wrap="square">
            <a:spAutoFit/>
          </a:bodyPr>
          <a:lstStyle/>
          <a:p>
            <a:r>
              <a:rPr lang="zh-CN" altLang="en-US" sz="2800" b="1" dirty="0">
                <a:solidFill>
                  <a:srgbClr val="000066"/>
                </a:solidFill>
                <a:latin typeface="+mn-lt"/>
                <a:ea typeface="黑体" pitchFamily="2" charset="-122"/>
              </a:rPr>
              <a:t>只要遵循 </a:t>
            </a:r>
            <a:r>
              <a:rPr lang="en-US" altLang="zh-CN" sz="2800" b="1" dirty="0">
                <a:solidFill>
                  <a:srgbClr val="000066"/>
                </a:solidFill>
                <a:latin typeface="+mn-lt"/>
                <a:ea typeface="黑体" pitchFamily="2" charset="-122"/>
              </a:rPr>
              <a:t>OSI </a:t>
            </a:r>
            <a:r>
              <a:rPr lang="zh-CN" altLang="en-US" sz="2800" b="1" dirty="0">
                <a:solidFill>
                  <a:srgbClr val="000066"/>
                </a:solidFill>
                <a:latin typeface="+mn-lt"/>
                <a:ea typeface="黑体" pitchFamily="2" charset="-122"/>
              </a:rPr>
              <a:t>标准，一个系统就可以和位于世界上任何地方的、也遵循这同一标准的其他任何系统进行通信。</a:t>
            </a:r>
          </a:p>
        </p:txBody>
      </p:sp>
    </p:spTree>
    <p:extLst>
      <p:ext uri="{BB962C8B-B14F-4D97-AF65-F5344CB8AC3E}">
        <p14:creationId xmlns:p14="http://schemas.microsoft.com/office/powerpoint/2010/main" xmlns="" val="190471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1011">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build="p"/>
      <p:bldP spid="2"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algn="ctr"/>
            <a:r>
              <a:rPr lang="zh-CN" altLang="en-US" sz="4000" dirty="0" smtClean="0"/>
              <a:t>开放系统互连参考模型 </a:t>
            </a:r>
            <a:r>
              <a:rPr lang="en-US" altLang="zh-CN" sz="4000" dirty="0" smtClean="0"/>
              <a:t>OSI/RM</a:t>
            </a:r>
            <a:endParaRPr lang="en-US" altLang="zh-CN" sz="4000" dirty="0"/>
          </a:p>
        </p:txBody>
      </p:sp>
      <p:sp>
        <p:nvSpPr>
          <p:cNvPr id="171011" name="Rectangle 3"/>
          <p:cNvSpPr>
            <a:spLocks noGrp="1" noChangeArrowheads="1"/>
          </p:cNvSpPr>
          <p:nvPr>
            <p:ph idx="1"/>
          </p:nvPr>
        </p:nvSpPr>
        <p:spPr/>
        <p:txBody>
          <a:bodyPr/>
          <a:lstStyle/>
          <a:p>
            <a:r>
              <a:rPr lang="en-US" altLang="zh-CN" dirty="0" smtClean="0"/>
              <a:t>OSI </a:t>
            </a:r>
            <a:r>
              <a:rPr lang="zh-CN" altLang="zh-CN" dirty="0" smtClean="0"/>
              <a:t>只</a:t>
            </a:r>
            <a:r>
              <a:rPr lang="zh-CN" altLang="zh-CN" dirty="0"/>
              <a:t>获得了一些理论研究的</a:t>
            </a:r>
            <a:r>
              <a:rPr lang="zh-CN" altLang="zh-CN" dirty="0" smtClean="0"/>
              <a:t>成果</a:t>
            </a:r>
            <a:r>
              <a:rPr lang="zh-CN" altLang="en-US" dirty="0" smtClean="0"/>
              <a:t>，在</a:t>
            </a:r>
            <a:r>
              <a:rPr lang="zh-CN" altLang="en-US" dirty="0"/>
              <a:t>市场化</a:t>
            </a:r>
            <a:r>
              <a:rPr lang="zh-CN" altLang="en-US" dirty="0" smtClean="0"/>
              <a:t>方面却</a:t>
            </a:r>
            <a:r>
              <a:rPr lang="zh-CN" altLang="en-US" dirty="0"/>
              <a:t>失败了</a:t>
            </a:r>
            <a:r>
              <a:rPr lang="zh-CN" altLang="en-US" dirty="0" smtClean="0"/>
              <a:t>。原因包括：</a:t>
            </a:r>
            <a:endParaRPr lang="zh-CN" altLang="en-US" dirty="0"/>
          </a:p>
          <a:p>
            <a:pPr lvl="1"/>
            <a:r>
              <a:rPr lang="en-US" altLang="zh-CN" dirty="0">
                <a:solidFill>
                  <a:srgbClr val="0000CC"/>
                </a:solidFill>
                <a:latin typeface="Arial" charset="0"/>
              </a:rPr>
              <a:t>OSI </a:t>
            </a:r>
            <a:r>
              <a:rPr lang="zh-CN" altLang="en-US" dirty="0">
                <a:solidFill>
                  <a:srgbClr val="0000CC"/>
                </a:solidFill>
                <a:latin typeface="Arial" charset="0"/>
              </a:rPr>
              <a:t>的专家们在完成 </a:t>
            </a:r>
            <a:r>
              <a:rPr lang="en-US" altLang="zh-CN" dirty="0">
                <a:solidFill>
                  <a:srgbClr val="0000CC"/>
                </a:solidFill>
                <a:latin typeface="Arial" charset="0"/>
              </a:rPr>
              <a:t>OSI </a:t>
            </a:r>
            <a:r>
              <a:rPr lang="zh-CN" altLang="en-US" dirty="0">
                <a:solidFill>
                  <a:srgbClr val="0000CC"/>
                </a:solidFill>
                <a:latin typeface="Arial" charset="0"/>
              </a:rPr>
              <a:t>标准时没有商业驱动力；</a:t>
            </a:r>
          </a:p>
          <a:p>
            <a:pPr lvl="1"/>
            <a:r>
              <a:rPr lang="en-US" altLang="zh-CN" dirty="0">
                <a:solidFill>
                  <a:srgbClr val="0000CC"/>
                </a:solidFill>
                <a:latin typeface="Arial" charset="0"/>
              </a:rPr>
              <a:t>OSI </a:t>
            </a:r>
            <a:r>
              <a:rPr lang="zh-CN" altLang="en-US" dirty="0">
                <a:solidFill>
                  <a:srgbClr val="0000CC"/>
                </a:solidFill>
                <a:latin typeface="Arial" charset="0"/>
              </a:rPr>
              <a:t>的协议实现起来过分复杂，且运行效率很低；</a:t>
            </a:r>
          </a:p>
          <a:p>
            <a:pPr lvl="1"/>
            <a:r>
              <a:rPr lang="en-US" altLang="zh-CN" dirty="0">
                <a:solidFill>
                  <a:srgbClr val="0000CC"/>
                </a:solidFill>
                <a:latin typeface="Arial" charset="0"/>
              </a:rPr>
              <a:t>OSI </a:t>
            </a:r>
            <a:r>
              <a:rPr lang="zh-CN" altLang="en-US" dirty="0">
                <a:solidFill>
                  <a:srgbClr val="0000CC"/>
                </a:solidFill>
                <a:latin typeface="Arial" charset="0"/>
              </a:rPr>
              <a:t>标准的制定周期太长，因而使得按 </a:t>
            </a:r>
            <a:r>
              <a:rPr lang="en-US" altLang="zh-CN" dirty="0">
                <a:solidFill>
                  <a:srgbClr val="0000CC"/>
                </a:solidFill>
                <a:latin typeface="Arial" charset="0"/>
              </a:rPr>
              <a:t>OSI </a:t>
            </a:r>
            <a:r>
              <a:rPr lang="zh-CN" altLang="en-US" dirty="0">
                <a:solidFill>
                  <a:srgbClr val="0000CC"/>
                </a:solidFill>
                <a:latin typeface="Arial" charset="0"/>
              </a:rPr>
              <a:t>标准生产的设备无法及时进入市场；</a:t>
            </a:r>
          </a:p>
          <a:p>
            <a:pPr lvl="1"/>
            <a:r>
              <a:rPr lang="en-US" altLang="zh-CN" dirty="0">
                <a:solidFill>
                  <a:srgbClr val="0000CC"/>
                </a:solidFill>
                <a:latin typeface="Arial" charset="0"/>
              </a:rPr>
              <a:t>OSI </a:t>
            </a:r>
            <a:r>
              <a:rPr lang="zh-CN" altLang="en-US" dirty="0">
                <a:solidFill>
                  <a:srgbClr val="0000CC"/>
                </a:solidFill>
                <a:latin typeface="Arial" charset="0"/>
              </a:rPr>
              <a:t>的层次</a:t>
            </a:r>
            <a:r>
              <a:rPr lang="zh-CN" altLang="en-US" dirty="0" smtClean="0">
                <a:solidFill>
                  <a:srgbClr val="0000CC"/>
                </a:solidFill>
                <a:latin typeface="Arial" charset="0"/>
              </a:rPr>
              <a:t>划分也</a:t>
            </a:r>
            <a:r>
              <a:rPr lang="zh-CN" altLang="en-US" dirty="0">
                <a:solidFill>
                  <a:srgbClr val="0000CC"/>
                </a:solidFill>
                <a:latin typeface="Arial" charset="0"/>
              </a:rPr>
              <a:t>不太合理，有些功能在多个层次中重复出现。</a:t>
            </a:r>
            <a:r>
              <a:rPr lang="zh-CN" altLang="en-US" dirty="0">
                <a:solidFill>
                  <a:srgbClr val="0000CC"/>
                </a:solidFill>
              </a:rPr>
              <a:t>  </a:t>
            </a:r>
          </a:p>
        </p:txBody>
      </p:sp>
    </p:spTree>
    <p:extLst>
      <p:ext uri="{BB962C8B-B14F-4D97-AF65-F5344CB8AC3E}">
        <p14:creationId xmlns:p14="http://schemas.microsoft.com/office/powerpoint/2010/main" xmlns="" val="18851263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10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10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101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10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pPr algn="ctr"/>
            <a:r>
              <a:rPr lang="zh-CN" altLang="en-US"/>
              <a:t>两种国际标准</a:t>
            </a:r>
          </a:p>
        </p:txBody>
      </p:sp>
      <p:sp>
        <p:nvSpPr>
          <p:cNvPr id="172035" name="Rectangle 3"/>
          <p:cNvSpPr>
            <a:spLocks noGrp="1" noChangeArrowheads="1"/>
          </p:cNvSpPr>
          <p:nvPr>
            <p:ph idx="1"/>
          </p:nvPr>
        </p:nvSpPr>
        <p:spPr/>
        <p:txBody>
          <a:bodyPr/>
          <a:lstStyle/>
          <a:p>
            <a:r>
              <a:rPr lang="zh-CN" altLang="en-US" dirty="0"/>
              <a:t>法律上</a:t>
            </a:r>
            <a:r>
              <a:rPr lang="zh-CN" altLang="en-US" dirty="0" smtClean="0"/>
              <a:t>的 </a:t>
            </a:r>
            <a:r>
              <a:rPr lang="en-US" altLang="zh-CN" dirty="0" smtClean="0"/>
              <a:t>(</a:t>
            </a:r>
            <a:r>
              <a:rPr lang="en-US" altLang="zh-CN" i="1" dirty="0"/>
              <a:t>de jure</a:t>
            </a:r>
            <a:r>
              <a:rPr lang="en-US" altLang="zh-CN" dirty="0" smtClean="0"/>
              <a:t>) </a:t>
            </a:r>
            <a:r>
              <a:rPr lang="zh-CN" altLang="en-US" dirty="0" smtClean="0"/>
              <a:t>国际标准 </a:t>
            </a:r>
            <a:r>
              <a:rPr lang="en-US" altLang="zh-CN" dirty="0"/>
              <a:t>OSI </a:t>
            </a:r>
            <a:r>
              <a:rPr lang="zh-CN" altLang="en-US" dirty="0"/>
              <a:t>并没有得到市场的认可。</a:t>
            </a:r>
          </a:p>
          <a:p>
            <a:r>
              <a:rPr lang="zh-CN" altLang="en-US" dirty="0" smtClean="0"/>
              <a:t>非</a:t>
            </a:r>
            <a:r>
              <a:rPr lang="zh-CN" altLang="en-US" dirty="0"/>
              <a:t>国际标准 </a:t>
            </a:r>
            <a:r>
              <a:rPr lang="en-US" altLang="zh-CN" dirty="0"/>
              <a:t>TCP/IP </a:t>
            </a:r>
            <a:r>
              <a:rPr lang="zh-CN" altLang="en-US" dirty="0"/>
              <a:t>却</a:t>
            </a:r>
            <a:r>
              <a:rPr lang="zh-CN" altLang="en-US" dirty="0" smtClean="0"/>
              <a:t>获得</a:t>
            </a:r>
            <a:r>
              <a:rPr lang="zh-CN" altLang="en-US" dirty="0"/>
              <a:t>了最广泛的应用</a:t>
            </a:r>
            <a:r>
              <a:rPr lang="zh-CN" altLang="en-US" dirty="0" smtClean="0"/>
              <a:t>。</a:t>
            </a:r>
            <a:r>
              <a:rPr lang="en-US" altLang="zh-CN" dirty="0" smtClean="0">
                <a:latin typeface="Arial" charset="0"/>
                <a:ea typeface="黑体" pitchFamily="2" charset="-122"/>
              </a:rPr>
              <a:t>TCP/IP </a:t>
            </a:r>
            <a:r>
              <a:rPr lang="zh-CN" altLang="en-US" dirty="0">
                <a:latin typeface="Arial" charset="0"/>
                <a:ea typeface="黑体" pitchFamily="2" charset="-122"/>
              </a:rPr>
              <a:t>常被称为</a:t>
            </a:r>
            <a:r>
              <a:rPr lang="zh-CN" altLang="en-US" dirty="0">
                <a:solidFill>
                  <a:srgbClr val="FF0000"/>
                </a:solidFill>
                <a:latin typeface="Arial" charset="0"/>
                <a:ea typeface="黑体" pitchFamily="2" charset="-122"/>
              </a:rPr>
              <a:t>事实上</a:t>
            </a:r>
            <a:r>
              <a:rPr lang="zh-CN" altLang="en-US" dirty="0" smtClean="0">
                <a:solidFill>
                  <a:srgbClr val="FF0000"/>
                </a:solidFill>
                <a:latin typeface="Arial" charset="0"/>
                <a:ea typeface="黑体" pitchFamily="2" charset="-122"/>
              </a:rPr>
              <a:t>的 </a:t>
            </a:r>
            <a:r>
              <a:rPr lang="en-US" altLang="zh-CN" dirty="0" smtClean="0">
                <a:solidFill>
                  <a:srgbClr val="FF0000"/>
                </a:solidFill>
                <a:latin typeface="Arial" charset="0"/>
                <a:ea typeface="黑体" pitchFamily="2" charset="-122"/>
              </a:rPr>
              <a:t>(</a:t>
            </a:r>
            <a:r>
              <a:rPr lang="en-US" altLang="zh-CN" i="1" dirty="0">
                <a:solidFill>
                  <a:srgbClr val="FF0000"/>
                </a:solidFill>
                <a:latin typeface="Arial" charset="0"/>
                <a:ea typeface="黑体" pitchFamily="2" charset="-122"/>
              </a:rPr>
              <a:t>de facto</a:t>
            </a:r>
            <a:r>
              <a:rPr lang="en-US" altLang="zh-CN" dirty="0">
                <a:solidFill>
                  <a:srgbClr val="FF0000"/>
                </a:solidFill>
                <a:latin typeface="Arial" charset="0"/>
                <a:ea typeface="黑体" pitchFamily="2" charset="-122"/>
              </a:rPr>
              <a:t>) </a:t>
            </a:r>
            <a:r>
              <a:rPr lang="zh-CN" altLang="en-US" dirty="0">
                <a:solidFill>
                  <a:srgbClr val="FF0000"/>
                </a:solidFill>
                <a:latin typeface="Arial" charset="0"/>
                <a:ea typeface="黑体" pitchFamily="2" charset="-122"/>
              </a:rPr>
              <a:t>国际标准</a:t>
            </a:r>
            <a:r>
              <a:rPr lang="zh-CN" altLang="en-US" dirty="0">
                <a:latin typeface="Arial" charset="0"/>
                <a:ea typeface="黑体" pitchFamily="2" charset="-122"/>
              </a:rPr>
              <a:t>。</a:t>
            </a:r>
          </a:p>
        </p:txBody>
      </p:sp>
    </p:spTree>
    <p:extLst>
      <p:ext uri="{BB962C8B-B14F-4D97-AF65-F5344CB8AC3E}">
        <p14:creationId xmlns:p14="http://schemas.microsoft.com/office/powerpoint/2010/main" xmlns="" val="17426968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2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203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ltLang="zh-CN" dirty="0"/>
              <a:t>1.7.2  </a:t>
            </a:r>
            <a:r>
              <a:rPr lang="zh-CN" altLang="zh-CN" dirty="0"/>
              <a:t>协议与划分层次</a:t>
            </a:r>
            <a:endParaRPr lang="zh-CN" altLang="en-US" dirty="0"/>
          </a:p>
        </p:txBody>
      </p:sp>
      <p:sp>
        <p:nvSpPr>
          <p:cNvPr id="101379" name="Rectangle 3"/>
          <p:cNvSpPr>
            <a:spLocks noGrp="1" noChangeArrowheads="1"/>
          </p:cNvSpPr>
          <p:nvPr>
            <p:ph idx="1"/>
          </p:nvPr>
        </p:nvSpPr>
        <p:spPr/>
        <p:txBody>
          <a:bodyPr/>
          <a:lstStyle/>
          <a:p>
            <a:r>
              <a:rPr lang="zh-CN" altLang="en-US" dirty="0"/>
              <a:t>计算机网络中的数据交换</a:t>
            </a:r>
            <a:r>
              <a:rPr lang="zh-CN" altLang="en-US" dirty="0">
                <a:solidFill>
                  <a:srgbClr val="FF0000"/>
                </a:solidFill>
              </a:rPr>
              <a:t>必须遵守事先约定好的规则。 </a:t>
            </a:r>
          </a:p>
          <a:p>
            <a:r>
              <a:rPr lang="zh-CN" altLang="en-US" dirty="0"/>
              <a:t>这些</a:t>
            </a:r>
            <a:r>
              <a:rPr lang="zh-CN" altLang="en-US" dirty="0">
                <a:solidFill>
                  <a:srgbClr val="FF0000"/>
                </a:solidFill>
              </a:rPr>
              <a:t>规则</a:t>
            </a:r>
            <a:r>
              <a:rPr lang="zh-CN" altLang="en-US" dirty="0"/>
              <a:t>明确规定了所交换的数据的格式以及有关的同步问题（同步含有时序的意思）。</a:t>
            </a:r>
          </a:p>
          <a:p>
            <a:r>
              <a:rPr lang="zh-CN" altLang="en-US" dirty="0" smtClean="0">
                <a:solidFill>
                  <a:srgbClr val="FF0000"/>
                </a:solidFill>
              </a:rPr>
              <a:t>网络协议 </a:t>
            </a:r>
            <a:r>
              <a:rPr lang="en-US" altLang="zh-CN" dirty="0" smtClean="0"/>
              <a:t>(</a:t>
            </a:r>
            <a:r>
              <a:rPr lang="en-US" altLang="zh-CN" dirty="0"/>
              <a:t>network protocol)</a:t>
            </a:r>
            <a:r>
              <a:rPr lang="zh-CN" altLang="en-US" dirty="0"/>
              <a:t>，简称为</a:t>
            </a:r>
            <a:r>
              <a:rPr lang="zh-CN" altLang="en-US" dirty="0" smtClean="0">
                <a:solidFill>
                  <a:srgbClr val="FF0000"/>
                </a:solidFill>
              </a:rPr>
              <a:t>协议</a:t>
            </a:r>
            <a:r>
              <a:rPr lang="zh-CN" altLang="en-US" dirty="0">
                <a:solidFill>
                  <a:srgbClr val="FF0000"/>
                </a:solidFill>
              </a:rPr>
              <a:t>，</a:t>
            </a:r>
            <a:r>
              <a:rPr lang="zh-CN" altLang="en-US" dirty="0" smtClean="0">
                <a:solidFill>
                  <a:schemeClr val="tx1"/>
                </a:solidFill>
              </a:rPr>
              <a:t>是</a:t>
            </a:r>
            <a:r>
              <a:rPr lang="zh-CN" altLang="en-US" dirty="0"/>
              <a:t>为进行网络中的数据交换而建立的规则、标准或约定。 </a:t>
            </a:r>
          </a:p>
        </p:txBody>
      </p:sp>
    </p:spTree>
    <p:extLst>
      <p:ext uri="{BB962C8B-B14F-4D97-AF65-F5344CB8AC3E}">
        <p14:creationId xmlns:p14="http://schemas.microsoft.com/office/powerpoint/2010/main" xmlns="" val="23276535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3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137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algn="ctr"/>
            <a:r>
              <a:rPr lang="zh-CN" altLang="en-US" dirty="0"/>
              <a:t>网络协议</a:t>
            </a:r>
            <a:r>
              <a:rPr lang="zh-CN" altLang="en-US" dirty="0" smtClean="0"/>
              <a:t>的三个组成</a:t>
            </a:r>
            <a:r>
              <a:rPr lang="zh-CN" altLang="en-US" dirty="0"/>
              <a:t>要素 </a:t>
            </a:r>
          </a:p>
        </p:txBody>
      </p:sp>
      <p:sp>
        <p:nvSpPr>
          <p:cNvPr id="102403" name="Rectangle 3"/>
          <p:cNvSpPr>
            <a:spLocks noGrp="1" noChangeArrowheads="1"/>
          </p:cNvSpPr>
          <p:nvPr>
            <p:ph idx="1"/>
          </p:nvPr>
        </p:nvSpPr>
        <p:spPr/>
        <p:txBody>
          <a:bodyPr/>
          <a:lstStyle/>
          <a:p>
            <a:r>
              <a:rPr lang="zh-CN" altLang="en-US" dirty="0" smtClean="0">
                <a:solidFill>
                  <a:srgbClr val="FF0000"/>
                </a:solidFill>
              </a:rPr>
              <a:t>语法：</a:t>
            </a:r>
            <a:r>
              <a:rPr lang="zh-CN" altLang="en-US" dirty="0" smtClean="0"/>
              <a:t>数据</a:t>
            </a:r>
            <a:r>
              <a:rPr lang="zh-CN" altLang="en-US" dirty="0"/>
              <a:t>与控制信息的结构或格式 。 </a:t>
            </a:r>
          </a:p>
          <a:p>
            <a:r>
              <a:rPr lang="zh-CN" altLang="en-US" dirty="0" smtClean="0">
                <a:solidFill>
                  <a:srgbClr val="FF0000"/>
                </a:solidFill>
              </a:rPr>
              <a:t>语义</a:t>
            </a:r>
            <a:r>
              <a:rPr lang="zh-CN" altLang="en-US" dirty="0">
                <a:solidFill>
                  <a:srgbClr val="FF0000"/>
                </a:solidFill>
              </a:rPr>
              <a:t>：</a:t>
            </a:r>
            <a:r>
              <a:rPr lang="zh-CN" altLang="en-US" dirty="0" smtClean="0"/>
              <a:t>需要</a:t>
            </a:r>
            <a:r>
              <a:rPr lang="zh-CN" altLang="en-US" dirty="0"/>
              <a:t>发出何种控制信息，完成何种动作以及做出何种响应。 </a:t>
            </a:r>
          </a:p>
          <a:p>
            <a:r>
              <a:rPr lang="zh-CN" altLang="en-US" dirty="0" smtClean="0">
                <a:solidFill>
                  <a:srgbClr val="FF0000"/>
                </a:solidFill>
              </a:rPr>
              <a:t>同步：</a:t>
            </a:r>
            <a:r>
              <a:rPr lang="zh-CN" altLang="en-US" dirty="0" smtClean="0"/>
              <a:t>事件</a:t>
            </a:r>
            <a:r>
              <a:rPr lang="zh-CN" altLang="en-US" dirty="0"/>
              <a:t>实现顺序的详细说明。 </a:t>
            </a:r>
          </a:p>
        </p:txBody>
      </p:sp>
      <p:sp>
        <p:nvSpPr>
          <p:cNvPr id="2" name="矩形 1"/>
          <p:cNvSpPr/>
          <p:nvPr/>
        </p:nvSpPr>
        <p:spPr>
          <a:xfrm>
            <a:off x="1856656" y="3771781"/>
            <a:ext cx="6408712" cy="1075103"/>
          </a:xfrm>
          <a:prstGeom prst="rect">
            <a:avLst/>
          </a:prstGeom>
          <a:solidFill>
            <a:srgbClr val="FFFF66"/>
          </a:solidFill>
          <a:ln>
            <a:solidFill>
              <a:srgbClr val="000099"/>
            </a:solidFill>
          </a:ln>
        </p:spPr>
        <p:txBody>
          <a:bodyPr wrap="square">
            <a:spAutoFit/>
          </a:bodyPr>
          <a:lstStyle/>
          <a:p>
            <a:pPr>
              <a:lnSpc>
                <a:spcPct val="120000"/>
              </a:lnSpc>
            </a:pPr>
            <a:r>
              <a:rPr lang="zh-CN" altLang="zh-CN" sz="2800" b="1" dirty="0">
                <a:solidFill>
                  <a:srgbClr val="000066"/>
                </a:solidFill>
                <a:latin typeface="+mn-lt"/>
                <a:ea typeface="黑体" pitchFamily="2" charset="-122"/>
              </a:rPr>
              <a:t>由此可见，网络协议是计算机网络的不可缺少的组成部分。</a:t>
            </a:r>
            <a:endParaRPr lang="zh-CN" altLang="en-US" sz="2800" b="1" dirty="0">
              <a:solidFill>
                <a:srgbClr val="000066"/>
              </a:solidFill>
              <a:latin typeface="+mn-lt"/>
              <a:ea typeface="黑体" pitchFamily="2" charset="-122"/>
            </a:endParaRPr>
          </a:p>
        </p:txBody>
      </p:sp>
    </p:spTree>
    <p:extLst>
      <p:ext uri="{BB962C8B-B14F-4D97-AF65-F5344CB8AC3E}">
        <p14:creationId xmlns:p14="http://schemas.microsoft.com/office/powerpoint/2010/main" xmlns="" val="10754097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build="p"/>
      <p:bldP spid="2"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协议的两种形式</a:t>
            </a:r>
            <a:endParaRPr lang="zh-CN" altLang="en-US" dirty="0"/>
          </a:p>
        </p:txBody>
      </p:sp>
      <p:sp>
        <p:nvSpPr>
          <p:cNvPr id="3" name="内容占位符 2"/>
          <p:cNvSpPr>
            <a:spLocks noGrp="1"/>
          </p:cNvSpPr>
          <p:nvPr>
            <p:ph idx="1"/>
          </p:nvPr>
        </p:nvSpPr>
        <p:spPr/>
        <p:txBody>
          <a:bodyPr/>
          <a:lstStyle/>
          <a:p>
            <a:r>
              <a:rPr lang="zh-CN" altLang="zh-CN" dirty="0" smtClean="0"/>
              <a:t>一</a:t>
            </a:r>
            <a:r>
              <a:rPr lang="zh-CN" altLang="zh-CN" dirty="0"/>
              <a:t>种是使用便于人来阅读和理解的</a:t>
            </a:r>
            <a:r>
              <a:rPr lang="zh-CN" altLang="zh-CN" dirty="0">
                <a:solidFill>
                  <a:srgbClr val="FF0000"/>
                </a:solidFill>
              </a:rPr>
              <a:t>文字描述</a:t>
            </a:r>
            <a:r>
              <a:rPr lang="zh-CN" altLang="zh-CN" dirty="0" smtClean="0">
                <a:solidFill>
                  <a:srgbClr val="FF0000"/>
                </a:solidFill>
              </a:rPr>
              <a:t>。</a:t>
            </a:r>
            <a:endParaRPr lang="en-US" altLang="zh-CN" dirty="0" smtClean="0">
              <a:solidFill>
                <a:srgbClr val="FF0000"/>
              </a:solidFill>
            </a:endParaRPr>
          </a:p>
          <a:p>
            <a:r>
              <a:rPr lang="zh-CN" altLang="zh-CN" dirty="0" smtClean="0"/>
              <a:t>另</a:t>
            </a:r>
            <a:r>
              <a:rPr lang="zh-CN" altLang="zh-CN" dirty="0"/>
              <a:t>一种是使用让计算机能够理解的</a:t>
            </a:r>
            <a:r>
              <a:rPr lang="zh-CN" altLang="zh-CN" dirty="0">
                <a:solidFill>
                  <a:srgbClr val="FF0000"/>
                </a:solidFill>
              </a:rPr>
              <a:t>程序代码</a:t>
            </a:r>
            <a:r>
              <a:rPr lang="zh-CN" altLang="zh-CN" dirty="0" smtClean="0">
                <a:solidFill>
                  <a:srgbClr val="FF0000"/>
                </a:solidFill>
              </a:rPr>
              <a:t>。</a:t>
            </a:r>
            <a:endParaRPr lang="en-US" altLang="zh-CN" dirty="0" smtClean="0">
              <a:solidFill>
                <a:srgbClr val="FF0000"/>
              </a:solidFill>
            </a:endParaRPr>
          </a:p>
          <a:p>
            <a:r>
              <a:rPr lang="zh-CN" altLang="zh-CN" dirty="0" smtClean="0"/>
              <a:t>这</a:t>
            </a:r>
            <a:r>
              <a:rPr lang="zh-CN" altLang="zh-CN" dirty="0"/>
              <a:t>两种不同形式的协议都必须能够对网络上信息交换过程</a:t>
            </a:r>
            <a:r>
              <a:rPr lang="zh-CN" altLang="zh-CN" dirty="0">
                <a:solidFill>
                  <a:srgbClr val="FF0000"/>
                </a:solidFill>
              </a:rPr>
              <a:t>做出精确的解释。</a:t>
            </a:r>
            <a:endParaRPr lang="zh-CN" altLang="en-US" dirty="0">
              <a:solidFill>
                <a:srgbClr val="FF0000"/>
              </a:solidFill>
            </a:endParaRPr>
          </a:p>
        </p:txBody>
      </p:sp>
    </p:spTree>
    <p:extLst>
      <p:ext uri="{BB962C8B-B14F-4D97-AF65-F5344CB8AC3E}">
        <p14:creationId xmlns:p14="http://schemas.microsoft.com/office/powerpoint/2010/main" xmlns="" val="4122297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层次</a:t>
            </a:r>
            <a:r>
              <a:rPr lang="zh-CN" altLang="en-US" dirty="0"/>
              <a:t>式协议</a:t>
            </a:r>
            <a:r>
              <a:rPr lang="zh-CN" altLang="en-US" dirty="0" smtClean="0"/>
              <a:t>结构</a:t>
            </a:r>
            <a:endParaRPr lang="zh-CN" altLang="en-US" dirty="0"/>
          </a:p>
        </p:txBody>
      </p:sp>
      <p:sp>
        <p:nvSpPr>
          <p:cNvPr id="3" name="内容占位符 2"/>
          <p:cNvSpPr>
            <a:spLocks noGrp="1"/>
          </p:cNvSpPr>
          <p:nvPr>
            <p:ph idx="1"/>
          </p:nvPr>
        </p:nvSpPr>
        <p:spPr/>
        <p:txBody>
          <a:bodyPr/>
          <a:lstStyle/>
          <a:p>
            <a:r>
              <a:rPr lang="en-US" altLang="zh-CN" dirty="0" smtClean="0"/>
              <a:t>ARPANET </a:t>
            </a:r>
            <a:r>
              <a:rPr lang="zh-CN" altLang="zh-CN" dirty="0" smtClean="0"/>
              <a:t>的</a:t>
            </a:r>
            <a:r>
              <a:rPr lang="zh-CN" altLang="zh-CN" dirty="0"/>
              <a:t>研制经验表明，对于非常复杂的计算机网络协议，其</a:t>
            </a:r>
            <a:r>
              <a:rPr lang="zh-CN" altLang="zh-CN" dirty="0">
                <a:solidFill>
                  <a:srgbClr val="FF0000"/>
                </a:solidFill>
              </a:rPr>
              <a:t>结构应该是层次式</a:t>
            </a:r>
            <a:r>
              <a:rPr lang="zh-CN" altLang="zh-CN" dirty="0" smtClean="0">
                <a:solidFill>
                  <a:srgbClr val="FF0000"/>
                </a:solidFill>
              </a:rPr>
              <a:t>的</a:t>
            </a:r>
            <a:r>
              <a:rPr lang="zh-CN" altLang="en-US" dirty="0" smtClean="0">
                <a:solidFill>
                  <a:srgbClr val="FF0000"/>
                </a:solidFill>
              </a:rPr>
              <a:t>。</a:t>
            </a:r>
            <a:endParaRPr lang="en-US" altLang="zh-CN" dirty="0" smtClean="0">
              <a:solidFill>
                <a:srgbClr val="FF0000"/>
              </a:solidFill>
            </a:endParaRPr>
          </a:p>
          <a:p>
            <a:endParaRPr lang="zh-CN" altLang="en-US" dirty="0"/>
          </a:p>
        </p:txBody>
      </p:sp>
    </p:spTree>
    <p:extLst>
      <p:ext uri="{BB962C8B-B14F-4D97-AF65-F5344CB8AC3E}">
        <p14:creationId xmlns:p14="http://schemas.microsoft.com/office/powerpoint/2010/main" xmlns="" val="117395726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algn="ctr"/>
            <a:r>
              <a:rPr lang="zh-CN" altLang="en-US"/>
              <a:t>划分层次的概念举例 </a:t>
            </a:r>
          </a:p>
        </p:txBody>
      </p:sp>
      <p:sp>
        <p:nvSpPr>
          <p:cNvPr id="103427" name="Rectangle 3"/>
          <p:cNvSpPr>
            <a:spLocks noGrp="1" noChangeArrowheads="1"/>
          </p:cNvSpPr>
          <p:nvPr>
            <p:ph idx="1"/>
          </p:nvPr>
        </p:nvSpPr>
        <p:spPr/>
        <p:txBody>
          <a:bodyPr/>
          <a:lstStyle/>
          <a:p>
            <a:r>
              <a:rPr lang="zh-CN" altLang="en-US" dirty="0"/>
              <a:t>主机 </a:t>
            </a:r>
            <a:r>
              <a:rPr lang="en-US" altLang="zh-CN" dirty="0"/>
              <a:t>1 </a:t>
            </a:r>
            <a:r>
              <a:rPr lang="zh-CN" altLang="en-US" dirty="0"/>
              <a:t>向主机 </a:t>
            </a:r>
            <a:r>
              <a:rPr lang="en-US" altLang="zh-CN" dirty="0"/>
              <a:t>2 </a:t>
            </a:r>
            <a:r>
              <a:rPr lang="zh-CN" altLang="en-US" dirty="0"/>
              <a:t>通过网络发送文件。</a:t>
            </a:r>
          </a:p>
          <a:p>
            <a:r>
              <a:rPr lang="zh-CN" altLang="en-US" dirty="0"/>
              <a:t>可以将要做的工作进行如下的</a:t>
            </a:r>
            <a:r>
              <a:rPr lang="zh-CN" altLang="en-US" dirty="0" smtClean="0"/>
              <a:t>划分：</a:t>
            </a:r>
            <a:endParaRPr lang="zh-CN" altLang="en-US" dirty="0"/>
          </a:p>
          <a:p>
            <a:pPr lvl="1"/>
            <a:r>
              <a:rPr lang="zh-CN" altLang="en-US" dirty="0"/>
              <a:t>第一类工作与传送文件直接有关。</a:t>
            </a:r>
          </a:p>
          <a:p>
            <a:pPr lvl="2"/>
            <a:r>
              <a:rPr lang="zh-CN" altLang="en-US" dirty="0">
                <a:solidFill>
                  <a:srgbClr val="0000CC"/>
                </a:solidFill>
                <a:ea typeface="黑体" pitchFamily="2" charset="-122"/>
              </a:rPr>
              <a:t>确信对方已做好</a:t>
            </a:r>
            <a:r>
              <a:rPr lang="zh-CN" altLang="en-US" dirty="0" smtClean="0">
                <a:solidFill>
                  <a:srgbClr val="0000CC"/>
                </a:solidFill>
                <a:ea typeface="黑体" pitchFamily="2" charset="-122"/>
              </a:rPr>
              <a:t>接收</a:t>
            </a:r>
            <a:r>
              <a:rPr lang="zh-CN" altLang="en-US" dirty="0">
                <a:solidFill>
                  <a:srgbClr val="0000CC"/>
                </a:solidFill>
                <a:ea typeface="黑体" pitchFamily="2" charset="-122"/>
              </a:rPr>
              <a:t>和存储文件的准备。</a:t>
            </a:r>
          </a:p>
          <a:p>
            <a:pPr lvl="2"/>
            <a:r>
              <a:rPr lang="zh-CN" altLang="en-US" dirty="0" smtClean="0">
                <a:solidFill>
                  <a:srgbClr val="0000CC"/>
                </a:solidFill>
                <a:ea typeface="黑体" pitchFamily="2" charset="-122"/>
              </a:rPr>
              <a:t>双方已协调好一致</a:t>
            </a:r>
            <a:r>
              <a:rPr lang="zh-CN" altLang="en-US" dirty="0">
                <a:solidFill>
                  <a:srgbClr val="0000CC"/>
                </a:solidFill>
                <a:ea typeface="黑体" pitchFamily="2" charset="-122"/>
              </a:rPr>
              <a:t>的文件格式。</a:t>
            </a:r>
          </a:p>
          <a:p>
            <a:pPr lvl="1"/>
            <a:r>
              <a:rPr lang="zh-CN" altLang="en-US" dirty="0"/>
              <a:t>两个主机将</a:t>
            </a:r>
            <a:r>
              <a:rPr lang="zh-CN" altLang="en-US" dirty="0">
                <a:solidFill>
                  <a:srgbClr val="FF0000"/>
                </a:solidFill>
              </a:rPr>
              <a:t>文件传送模块</a:t>
            </a:r>
            <a:r>
              <a:rPr lang="zh-CN" altLang="en-US" dirty="0"/>
              <a:t>作为最高的一层 </a:t>
            </a:r>
            <a:r>
              <a:rPr lang="zh-CN" altLang="en-US" dirty="0" smtClean="0"/>
              <a:t>，剩下</a:t>
            </a:r>
            <a:r>
              <a:rPr lang="zh-CN" altLang="en-US" dirty="0"/>
              <a:t>的工作由下面的模块负责。</a:t>
            </a:r>
          </a:p>
        </p:txBody>
      </p:sp>
    </p:spTree>
    <p:extLst>
      <p:ext uri="{BB962C8B-B14F-4D97-AF65-F5344CB8AC3E}">
        <p14:creationId xmlns:p14="http://schemas.microsoft.com/office/powerpoint/2010/main" xmlns="" val="36184239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4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342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342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342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34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algn="ctr"/>
            <a:r>
              <a:rPr lang="zh-CN" altLang="en-US"/>
              <a:t>两个主机交换文件 </a:t>
            </a:r>
          </a:p>
        </p:txBody>
      </p:sp>
      <p:sp>
        <p:nvSpPr>
          <p:cNvPr id="104464" name="Rectangle 16"/>
          <p:cNvSpPr>
            <a:spLocks noChangeArrowheads="1"/>
          </p:cNvSpPr>
          <p:nvPr/>
        </p:nvSpPr>
        <p:spPr bwMode="auto">
          <a:xfrm>
            <a:off x="6980635" y="2349524"/>
            <a:ext cx="2027634" cy="647700"/>
          </a:xfrm>
          <a:prstGeom prst="rect">
            <a:avLst/>
          </a:prstGeom>
          <a:solidFill>
            <a:srgbClr val="FFFF00"/>
          </a:solidFill>
          <a:ln w="28575">
            <a:solidFill>
              <a:srgbClr val="333399"/>
            </a:solidFill>
            <a:miter lim="800000"/>
            <a:headEnd/>
            <a:tailEnd/>
          </a:ln>
          <a:effectLst>
            <a:outerShdw dist="35921" dir="18900000" algn="ctr" rotWithShape="0">
              <a:srgbClr val="333399"/>
            </a:outerShdw>
          </a:effectLst>
        </p:spPr>
        <p:txBody>
          <a:bodyPr wrap="none" anchor="ctr"/>
          <a:lstStyle/>
          <a:p>
            <a:endParaRPr lang="zh-CN" altLang="en-US" b="1">
              <a:solidFill>
                <a:srgbClr val="0000CC"/>
              </a:solidFill>
            </a:endParaRPr>
          </a:p>
        </p:txBody>
      </p:sp>
      <p:sp>
        <p:nvSpPr>
          <p:cNvPr id="104463" name="Rectangle 15"/>
          <p:cNvSpPr>
            <a:spLocks noChangeArrowheads="1"/>
          </p:cNvSpPr>
          <p:nvPr/>
        </p:nvSpPr>
        <p:spPr bwMode="auto">
          <a:xfrm>
            <a:off x="818621" y="2349524"/>
            <a:ext cx="2027635" cy="647700"/>
          </a:xfrm>
          <a:prstGeom prst="rect">
            <a:avLst/>
          </a:prstGeom>
          <a:solidFill>
            <a:srgbClr val="FFFF00"/>
          </a:solidFill>
          <a:ln w="28575">
            <a:solidFill>
              <a:srgbClr val="333399"/>
            </a:solidFill>
            <a:miter lim="800000"/>
            <a:headEnd/>
            <a:tailEnd/>
          </a:ln>
          <a:effectLst>
            <a:outerShdw dist="35921" dir="18900000" algn="ctr" rotWithShape="0">
              <a:srgbClr val="333399"/>
            </a:outerShdw>
          </a:effectLst>
        </p:spPr>
        <p:txBody>
          <a:bodyPr wrap="none" anchor="ctr"/>
          <a:lstStyle/>
          <a:p>
            <a:endParaRPr lang="zh-CN" altLang="en-US" b="1">
              <a:solidFill>
                <a:srgbClr val="0000CC"/>
              </a:solidFill>
            </a:endParaRPr>
          </a:p>
        </p:txBody>
      </p:sp>
      <p:sp>
        <p:nvSpPr>
          <p:cNvPr id="104453" name="Text Box 5"/>
          <p:cNvSpPr txBox="1">
            <a:spLocks noChangeArrowheads="1"/>
          </p:cNvSpPr>
          <p:nvPr/>
        </p:nvSpPr>
        <p:spPr bwMode="auto">
          <a:xfrm>
            <a:off x="906331" y="2474937"/>
            <a:ext cx="17235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dirty="0">
                <a:solidFill>
                  <a:srgbClr val="0000CC"/>
                </a:solidFill>
                <a:latin typeface="Tahoma" pitchFamily="34" charset="0"/>
                <a:ea typeface="黑体" pitchFamily="2" charset="-122"/>
              </a:rPr>
              <a:t>文件传送模块</a:t>
            </a:r>
          </a:p>
        </p:txBody>
      </p:sp>
      <p:sp>
        <p:nvSpPr>
          <p:cNvPr id="104454" name="Text Box 6"/>
          <p:cNvSpPr txBox="1">
            <a:spLocks noChangeArrowheads="1"/>
          </p:cNvSpPr>
          <p:nvPr/>
        </p:nvSpPr>
        <p:spPr bwMode="auto">
          <a:xfrm>
            <a:off x="1286405" y="1917725"/>
            <a:ext cx="91723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dirty="0" smtClean="0">
                <a:solidFill>
                  <a:srgbClr val="0000CC"/>
                </a:solidFill>
                <a:latin typeface="Tahoma" pitchFamily="34" charset="0"/>
                <a:ea typeface="黑体" pitchFamily="2" charset="-122"/>
              </a:rPr>
              <a:t>主机</a:t>
            </a:r>
            <a:r>
              <a:rPr lang="zh-CN" altLang="en-US" sz="1400" b="1" dirty="0" smtClean="0">
                <a:solidFill>
                  <a:srgbClr val="0000CC"/>
                </a:solidFill>
                <a:latin typeface="Tahoma" pitchFamily="34" charset="0"/>
                <a:ea typeface="黑体" pitchFamily="2" charset="-122"/>
              </a:rPr>
              <a:t> </a:t>
            </a:r>
            <a:r>
              <a:rPr lang="en-US" altLang="zh-CN" sz="2000" b="1" dirty="0">
                <a:solidFill>
                  <a:srgbClr val="0000CC"/>
                </a:solidFill>
                <a:latin typeface="Tahoma" pitchFamily="34" charset="0"/>
                <a:ea typeface="黑体" pitchFamily="2" charset="-122"/>
              </a:rPr>
              <a:t>1</a:t>
            </a:r>
          </a:p>
        </p:txBody>
      </p:sp>
      <p:sp>
        <p:nvSpPr>
          <p:cNvPr id="104457" name="Text Box 9"/>
          <p:cNvSpPr txBox="1">
            <a:spLocks noChangeArrowheads="1"/>
          </p:cNvSpPr>
          <p:nvPr/>
        </p:nvSpPr>
        <p:spPr bwMode="auto">
          <a:xfrm>
            <a:off x="7450138" y="1917725"/>
            <a:ext cx="91723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dirty="0">
                <a:solidFill>
                  <a:srgbClr val="0000CC"/>
                </a:solidFill>
                <a:latin typeface="Tahoma" pitchFamily="34" charset="0"/>
                <a:ea typeface="黑体" pitchFamily="2" charset="-122"/>
              </a:rPr>
              <a:t>主机</a:t>
            </a:r>
            <a:r>
              <a:rPr lang="zh-CN" altLang="en-US" sz="1400" b="1" dirty="0">
                <a:solidFill>
                  <a:srgbClr val="0000CC"/>
                </a:solidFill>
                <a:latin typeface="Tahoma" pitchFamily="34" charset="0"/>
                <a:ea typeface="黑体" pitchFamily="2" charset="-122"/>
              </a:rPr>
              <a:t> </a:t>
            </a:r>
            <a:r>
              <a:rPr lang="en-US" altLang="zh-CN" sz="2000" b="1" dirty="0">
                <a:solidFill>
                  <a:srgbClr val="0000CC"/>
                </a:solidFill>
                <a:latin typeface="Tahoma" pitchFamily="34" charset="0"/>
                <a:ea typeface="黑体" pitchFamily="2" charset="-122"/>
              </a:rPr>
              <a:t>2</a:t>
            </a:r>
          </a:p>
        </p:txBody>
      </p:sp>
      <p:sp>
        <p:nvSpPr>
          <p:cNvPr id="104458" name="Text Box 10"/>
          <p:cNvSpPr txBox="1">
            <a:spLocks noChangeArrowheads="1"/>
          </p:cNvSpPr>
          <p:nvPr/>
        </p:nvSpPr>
        <p:spPr bwMode="auto">
          <a:xfrm>
            <a:off x="7068344" y="2474937"/>
            <a:ext cx="17235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文件传送模块</a:t>
            </a:r>
          </a:p>
        </p:txBody>
      </p:sp>
      <p:sp>
        <p:nvSpPr>
          <p:cNvPr id="104459" name="Line 11"/>
          <p:cNvSpPr>
            <a:spLocks noChangeShapeType="1"/>
          </p:cNvSpPr>
          <p:nvPr/>
        </p:nvSpPr>
        <p:spPr bwMode="auto">
          <a:xfrm>
            <a:off x="2846256" y="2673374"/>
            <a:ext cx="4134379" cy="0"/>
          </a:xfrm>
          <a:prstGeom prst="line">
            <a:avLst/>
          </a:prstGeom>
          <a:noFill/>
          <a:ln w="28575">
            <a:solidFill>
              <a:srgbClr val="333399"/>
            </a:solidFill>
            <a:prstDash val="dash"/>
            <a:round/>
            <a:headEnd type="non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CC"/>
              </a:solidFill>
            </a:endParaRPr>
          </a:p>
        </p:txBody>
      </p:sp>
      <p:sp>
        <p:nvSpPr>
          <p:cNvPr id="104460" name="Text Box 12"/>
          <p:cNvSpPr txBox="1">
            <a:spLocks noChangeArrowheads="1"/>
          </p:cNvSpPr>
          <p:nvPr/>
        </p:nvSpPr>
        <p:spPr bwMode="auto">
          <a:xfrm>
            <a:off x="3191824" y="1628800"/>
            <a:ext cx="3518912" cy="10156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2000" b="1">
                <a:solidFill>
                  <a:srgbClr val="0000CC"/>
                </a:solidFill>
                <a:latin typeface="Tahoma" pitchFamily="34" charset="0"/>
                <a:ea typeface="黑体" pitchFamily="2" charset="-122"/>
              </a:rPr>
              <a:t>只看这两个文件传送模块</a:t>
            </a:r>
          </a:p>
          <a:p>
            <a:pPr algn="ctr"/>
            <a:r>
              <a:rPr lang="zh-CN" altLang="en-US" sz="2000" b="1">
                <a:solidFill>
                  <a:srgbClr val="0000CC"/>
                </a:solidFill>
                <a:latin typeface="Tahoma" pitchFamily="34" charset="0"/>
                <a:ea typeface="黑体" pitchFamily="2" charset="-122"/>
              </a:rPr>
              <a:t>好像文件及文件传送命令</a:t>
            </a:r>
          </a:p>
          <a:p>
            <a:pPr algn="ctr"/>
            <a:r>
              <a:rPr lang="zh-CN" altLang="en-US" sz="2000" b="1">
                <a:solidFill>
                  <a:srgbClr val="0000CC"/>
                </a:solidFill>
                <a:latin typeface="Tahoma" pitchFamily="34" charset="0"/>
                <a:ea typeface="黑体" pitchFamily="2" charset="-122"/>
              </a:rPr>
              <a:t>是按照水平方向的虚线传送的</a:t>
            </a:r>
          </a:p>
        </p:txBody>
      </p:sp>
      <p:sp>
        <p:nvSpPr>
          <p:cNvPr id="104465" name="Line 17"/>
          <p:cNvSpPr>
            <a:spLocks noChangeShapeType="1"/>
          </p:cNvSpPr>
          <p:nvPr/>
        </p:nvSpPr>
        <p:spPr bwMode="auto">
          <a:xfrm>
            <a:off x="271727" y="3041674"/>
            <a:ext cx="9362546" cy="0"/>
          </a:xfrm>
          <a:prstGeom prst="line">
            <a:avLst/>
          </a:prstGeom>
          <a:noFill/>
          <a:ln w="381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CC"/>
              </a:solidFill>
            </a:endParaRPr>
          </a:p>
        </p:txBody>
      </p:sp>
      <p:sp>
        <p:nvSpPr>
          <p:cNvPr id="104466" name="AutoShape 18"/>
          <p:cNvSpPr>
            <a:spLocks noChangeArrowheads="1"/>
          </p:cNvSpPr>
          <p:nvPr/>
        </p:nvSpPr>
        <p:spPr bwMode="auto">
          <a:xfrm>
            <a:off x="1599406" y="2854350"/>
            <a:ext cx="467783" cy="503237"/>
          </a:xfrm>
          <a:prstGeom prst="downArrow">
            <a:avLst>
              <a:gd name="adj1" fmla="val 50000"/>
              <a:gd name="adj2" fmla="val 2913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solidFill>
                <a:srgbClr val="0000CC"/>
              </a:solidFill>
            </a:endParaRPr>
          </a:p>
        </p:txBody>
      </p:sp>
      <p:sp>
        <p:nvSpPr>
          <p:cNvPr id="104467" name="AutoShape 19"/>
          <p:cNvSpPr>
            <a:spLocks noChangeArrowheads="1"/>
          </p:cNvSpPr>
          <p:nvPr/>
        </p:nvSpPr>
        <p:spPr bwMode="auto">
          <a:xfrm flipV="1">
            <a:off x="7761421" y="2854350"/>
            <a:ext cx="467783" cy="503237"/>
          </a:xfrm>
          <a:prstGeom prst="downArrow">
            <a:avLst>
              <a:gd name="adj1" fmla="val 50000"/>
              <a:gd name="adj2" fmla="val 2913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solidFill>
                <a:srgbClr val="0000CC"/>
              </a:solidFill>
            </a:endParaRPr>
          </a:p>
        </p:txBody>
      </p:sp>
      <p:sp>
        <p:nvSpPr>
          <p:cNvPr id="104468" name="Text Box 20"/>
          <p:cNvSpPr txBox="1">
            <a:spLocks noChangeArrowheads="1"/>
          </p:cNvSpPr>
          <p:nvPr/>
        </p:nvSpPr>
        <p:spPr bwMode="auto">
          <a:xfrm>
            <a:off x="574765" y="3357587"/>
            <a:ext cx="249299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2000" b="1">
                <a:solidFill>
                  <a:srgbClr val="0000CC"/>
                </a:solidFill>
                <a:latin typeface="Tahoma" pitchFamily="34" charset="0"/>
                <a:ea typeface="黑体" pitchFamily="2" charset="-122"/>
              </a:rPr>
              <a:t>把文件交给下层模块</a:t>
            </a:r>
          </a:p>
          <a:p>
            <a:pPr algn="ctr"/>
            <a:r>
              <a:rPr lang="zh-CN" altLang="en-US" sz="2000" b="1">
                <a:solidFill>
                  <a:srgbClr val="0000CC"/>
                </a:solidFill>
                <a:latin typeface="Tahoma" pitchFamily="34" charset="0"/>
                <a:ea typeface="黑体" pitchFamily="2" charset="-122"/>
              </a:rPr>
              <a:t>进行发送</a:t>
            </a:r>
          </a:p>
        </p:txBody>
      </p:sp>
      <p:sp>
        <p:nvSpPr>
          <p:cNvPr id="104469" name="Text Box 21"/>
          <p:cNvSpPr txBox="1">
            <a:spLocks noChangeArrowheads="1"/>
          </p:cNvSpPr>
          <p:nvPr/>
        </p:nvSpPr>
        <p:spPr bwMode="auto">
          <a:xfrm>
            <a:off x="6889095" y="3357587"/>
            <a:ext cx="223651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2000" b="1">
                <a:solidFill>
                  <a:srgbClr val="0000CC"/>
                </a:solidFill>
                <a:latin typeface="Tahoma" pitchFamily="34" charset="0"/>
                <a:ea typeface="黑体" pitchFamily="2" charset="-122"/>
              </a:rPr>
              <a:t>把收到的文件交给</a:t>
            </a:r>
          </a:p>
          <a:p>
            <a:pPr algn="ctr"/>
            <a:r>
              <a:rPr lang="zh-CN" altLang="en-US" sz="2000" b="1">
                <a:solidFill>
                  <a:srgbClr val="0000CC"/>
                </a:solidFill>
                <a:latin typeface="Tahoma" pitchFamily="34" charset="0"/>
                <a:ea typeface="黑体" pitchFamily="2" charset="-122"/>
              </a:rPr>
              <a:t>上层模块</a:t>
            </a:r>
          </a:p>
        </p:txBody>
      </p:sp>
      <p:sp>
        <p:nvSpPr>
          <p:cNvPr id="104472" name="AutoShape 24"/>
          <p:cNvSpPr>
            <a:spLocks noChangeArrowheads="1"/>
          </p:cNvSpPr>
          <p:nvPr/>
        </p:nvSpPr>
        <p:spPr bwMode="auto">
          <a:xfrm>
            <a:off x="4094825" y="3573486"/>
            <a:ext cx="1638961" cy="431800"/>
          </a:xfrm>
          <a:prstGeom prst="rightArrow">
            <a:avLst>
              <a:gd name="adj1" fmla="val 50000"/>
              <a:gd name="adj2" fmla="val 8759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CC"/>
              </a:solidFill>
            </a:endParaRPr>
          </a:p>
        </p:txBody>
      </p:sp>
    </p:spTree>
    <p:extLst>
      <p:ext uri="{BB962C8B-B14F-4D97-AF65-F5344CB8AC3E}">
        <p14:creationId xmlns:p14="http://schemas.microsoft.com/office/powerpoint/2010/main" xmlns="" val="24327256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66"/>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04468"/>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1000"/>
                                  </p:stCondLst>
                                  <p:childTnLst>
                                    <p:set>
                                      <p:cBhvr>
                                        <p:cTn id="12" dur="1" fill="hold">
                                          <p:stCondLst>
                                            <p:cond delay="0"/>
                                          </p:stCondLst>
                                        </p:cTn>
                                        <p:tgtEl>
                                          <p:spTgt spid="104472"/>
                                        </p:tgtEl>
                                        <p:attrNameLst>
                                          <p:attrName>style.visibility</p:attrName>
                                        </p:attrNameLst>
                                      </p:cBhvr>
                                      <p:to>
                                        <p:strVal val="visible"/>
                                      </p:to>
                                    </p:set>
                                  </p:childTnLst>
                                </p:cTn>
                              </p:par>
                            </p:childTnLst>
                          </p:cTn>
                        </p:par>
                        <p:par>
                          <p:cTn id="13" fill="hold" nodeType="afterGroup">
                            <p:stCondLst>
                              <p:cond delay="2000"/>
                            </p:stCondLst>
                            <p:childTnLst>
                              <p:par>
                                <p:cTn id="14" presetID="1" presetClass="entr" presetSubtype="0" fill="hold" grpId="0" nodeType="afterEffect">
                                  <p:stCondLst>
                                    <p:cond delay="1000"/>
                                  </p:stCondLst>
                                  <p:childTnLst>
                                    <p:set>
                                      <p:cBhvr>
                                        <p:cTn id="15" dur="1" fill="hold">
                                          <p:stCondLst>
                                            <p:cond delay="0"/>
                                          </p:stCondLst>
                                        </p:cTn>
                                        <p:tgtEl>
                                          <p:spTgt spid="104469"/>
                                        </p:tgtEl>
                                        <p:attrNameLst>
                                          <p:attrName>style.visibility</p:attrName>
                                        </p:attrNameLst>
                                      </p:cBhvr>
                                      <p:to>
                                        <p:strVal val="visible"/>
                                      </p:to>
                                    </p:set>
                                  </p:childTnLst>
                                </p:cTn>
                              </p:par>
                            </p:childTnLst>
                          </p:cTn>
                        </p:par>
                        <p:par>
                          <p:cTn id="16" fill="hold" nodeType="afterGroup">
                            <p:stCondLst>
                              <p:cond delay="3000"/>
                            </p:stCondLst>
                            <p:childTnLst>
                              <p:par>
                                <p:cTn id="17" presetID="1" presetClass="entr" presetSubtype="0" fill="hold" grpId="0" nodeType="afterEffect">
                                  <p:stCondLst>
                                    <p:cond delay="1000"/>
                                  </p:stCondLst>
                                  <p:childTnLst>
                                    <p:set>
                                      <p:cBhvr>
                                        <p:cTn id="18" dur="1" fill="hold">
                                          <p:stCondLst>
                                            <p:cond delay="0"/>
                                          </p:stCondLst>
                                        </p:cTn>
                                        <p:tgtEl>
                                          <p:spTgt spid="10446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4460"/>
                                        </p:tgtEl>
                                        <p:attrNameLst>
                                          <p:attrName>style.visibility</p:attrName>
                                        </p:attrNameLst>
                                      </p:cBhvr>
                                      <p:to>
                                        <p:strVal val="visible"/>
                                      </p:to>
                                    </p:set>
                                  </p:childTnLst>
                                </p:cTn>
                              </p:par>
                            </p:childTnLst>
                          </p:cTn>
                        </p:par>
                        <p:par>
                          <p:cTn id="23" fill="hold" nodeType="afterGroup">
                            <p:stCondLst>
                              <p:cond delay="0"/>
                            </p:stCondLst>
                            <p:childTnLst>
                              <p:par>
                                <p:cTn id="24" presetID="22" presetClass="entr" presetSubtype="8" fill="hold" grpId="0" nodeType="afterEffect">
                                  <p:stCondLst>
                                    <p:cond delay="0"/>
                                  </p:stCondLst>
                                  <p:childTnLst>
                                    <p:set>
                                      <p:cBhvr>
                                        <p:cTn id="25" dur="1" fill="hold">
                                          <p:stCondLst>
                                            <p:cond delay="0"/>
                                          </p:stCondLst>
                                        </p:cTn>
                                        <p:tgtEl>
                                          <p:spTgt spid="104459"/>
                                        </p:tgtEl>
                                        <p:attrNameLst>
                                          <p:attrName>style.visibility</p:attrName>
                                        </p:attrNameLst>
                                      </p:cBhvr>
                                      <p:to>
                                        <p:strVal val="visible"/>
                                      </p:to>
                                    </p:set>
                                    <p:animEffect transition="in" filter="wipe(left)">
                                      <p:cBhvr>
                                        <p:cTn id="26" dur="2000"/>
                                        <p:tgtEl>
                                          <p:spTgt spid="104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9" grpId="0" animBg="1"/>
      <p:bldP spid="104460" grpId="0"/>
      <p:bldP spid="104466" grpId="0" animBg="1"/>
      <p:bldP spid="104467" grpId="0" animBg="1"/>
      <p:bldP spid="104468" grpId="0"/>
      <p:bldP spid="104469" grpId="0"/>
      <p:bldP spid="104472"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4"/>
          <p:cNvSpPr>
            <a:spLocks noGrp="1" noChangeArrowheads="1"/>
          </p:cNvSpPr>
          <p:nvPr>
            <p:ph type="title"/>
          </p:nvPr>
        </p:nvSpPr>
        <p:spPr/>
        <p:txBody>
          <a:bodyPr/>
          <a:lstStyle/>
          <a:p>
            <a:pPr algn="ctr"/>
            <a:r>
              <a:rPr lang="zh-CN" altLang="en-US"/>
              <a:t>再设计一个通信服务模块 </a:t>
            </a:r>
          </a:p>
        </p:txBody>
      </p:sp>
      <p:sp>
        <p:nvSpPr>
          <p:cNvPr id="105490" name="Rectangle 18"/>
          <p:cNvSpPr>
            <a:spLocks noChangeArrowheads="1"/>
          </p:cNvSpPr>
          <p:nvPr/>
        </p:nvSpPr>
        <p:spPr bwMode="auto">
          <a:xfrm>
            <a:off x="6982355" y="3140793"/>
            <a:ext cx="2027635" cy="647700"/>
          </a:xfrm>
          <a:prstGeom prst="rect">
            <a:avLst/>
          </a:prstGeom>
          <a:solidFill>
            <a:srgbClr val="FFC000"/>
          </a:solidFill>
          <a:ln w="28575">
            <a:solidFill>
              <a:srgbClr val="333399"/>
            </a:solidFill>
            <a:miter lim="800000"/>
            <a:headEnd/>
            <a:tailEnd/>
          </a:ln>
          <a:effectLst>
            <a:outerShdw dist="35921" dir="18900000" algn="ctr" rotWithShape="0">
              <a:srgbClr val="333399"/>
            </a:outerShdw>
          </a:effectLst>
        </p:spPr>
        <p:txBody>
          <a:bodyPr wrap="none" anchor="ctr"/>
          <a:lstStyle/>
          <a:p>
            <a:endParaRPr lang="zh-CN" altLang="en-US" b="1">
              <a:solidFill>
                <a:srgbClr val="0000CC"/>
              </a:solidFill>
            </a:endParaRPr>
          </a:p>
        </p:txBody>
      </p:sp>
      <p:sp>
        <p:nvSpPr>
          <p:cNvPr id="105489" name="Rectangle 17"/>
          <p:cNvSpPr>
            <a:spLocks noChangeArrowheads="1"/>
          </p:cNvSpPr>
          <p:nvPr/>
        </p:nvSpPr>
        <p:spPr bwMode="auto">
          <a:xfrm>
            <a:off x="818621" y="3140793"/>
            <a:ext cx="2027635" cy="647700"/>
          </a:xfrm>
          <a:prstGeom prst="rect">
            <a:avLst/>
          </a:prstGeom>
          <a:solidFill>
            <a:srgbClr val="FFC000"/>
          </a:solidFill>
          <a:ln w="28575">
            <a:solidFill>
              <a:srgbClr val="333399"/>
            </a:solidFill>
            <a:miter lim="800000"/>
            <a:headEnd/>
            <a:tailEnd/>
          </a:ln>
          <a:effectLst>
            <a:outerShdw dist="35921" dir="18900000" algn="ctr" rotWithShape="0">
              <a:srgbClr val="333399"/>
            </a:outerShdw>
          </a:effectLst>
        </p:spPr>
        <p:txBody>
          <a:bodyPr wrap="none" anchor="ctr"/>
          <a:lstStyle/>
          <a:p>
            <a:endParaRPr lang="zh-CN" altLang="en-US" b="1">
              <a:solidFill>
                <a:srgbClr val="0000CC"/>
              </a:solidFill>
            </a:endParaRPr>
          </a:p>
        </p:txBody>
      </p:sp>
      <p:sp>
        <p:nvSpPr>
          <p:cNvPr id="105474" name="Rectangle 2"/>
          <p:cNvSpPr>
            <a:spLocks noChangeArrowheads="1"/>
          </p:cNvSpPr>
          <p:nvPr/>
        </p:nvSpPr>
        <p:spPr bwMode="auto">
          <a:xfrm>
            <a:off x="6980635" y="2348631"/>
            <a:ext cx="2027634" cy="647700"/>
          </a:xfrm>
          <a:prstGeom prst="rect">
            <a:avLst/>
          </a:prstGeom>
          <a:solidFill>
            <a:srgbClr val="FFFF00"/>
          </a:solidFill>
          <a:ln w="28575">
            <a:solidFill>
              <a:srgbClr val="333399"/>
            </a:solidFill>
            <a:miter lim="800000"/>
            <a:headEnd/>
            <a:tailEnd/>
          </a:ln>
          <a:effectLst>
            <a:outerShdw dist="35921" dir="18900000" algn="ctr" rotWithShape="0">
              <a:srgbClr val="333399"/>
            </a:outerShdw>
          </a:effectLst>
        </p:spPr>
        <p:txBody>
          <a:bodyPr wrap="none" anchor="ctr"/>
          <a:lstStyle/>
          <a:p>
            <a:endParaRPr lang="zh-CN" altLang="en-US" b="1">
              <a:solidFill>
                <a:srgbClr val="0000CC"/>
              </a:solidFill>
            </a:endParaRPr>
          </a:p>
        </p:txBody>
      </p:sp>
      <p:sp>
        <p:nvSpPr>
          <p:cNvPr id="105475" name="Rectangle 3"/>
          <p:cNvSpPr>
            <a:spLocks noChangeArrowheads="1"/>
          </p:cNvSpPr>
          <p:nvPr/>
        </p:nvSpPr>
        <p:spPr bwMode="auto">
          <a:xfrm>
            <a:off x="818621" y="2348631"/>
            <a:ext cx="2027635" cy="647700"/>
          </a:xfrm>
          <a:prstGeom prst="rect">
            <a:avLst/>
          </a:prstGeom>
          <a:solidFill>
            <a:srgbClr val="FFFF00"/>
          </a:solidFill>
          <a:ln w="28575">
            <a:solidFill>
              <a:srgbClr val="333399"/>
            </a:solidFill>
            <a:miter lim="800000"/>
            <a:headEnd/>
            <a:tailEnd/>
          </a:ln>
          <a:effectLst>
            <a:outerShdw dist="35921" dir="18900000" algn="ctr" rotWithShape="0">
              <a:srgbClr val="333399"/>
            </a:outerShdw>
          </a:effectLst>
        </p:spPr>
        <p:txBody>
          <a:bodyPr wrap="none" anchor="ctr"/>
          <a:lstStyle/>
          <a:p>
            <a:endParaRPr lang="zh-CN" altLang="en-US" b="1">
              <a:solidFill>
                <a:srgbClr val="0000CC"/>
              </a:solidFill>
            </a:endParaRPr>
          </a:p>
        </p:txBody>
      </p:sp>
      <p:sp>
        <p:nvSpPr>
          <p:cNvPr id="105477" name="Text Box 5"/>
          <p:cNvSpPr txBox="1">
            <a:spLocks noChangeArrowheads="1"/>
          </p:cNvSpPr>
          <p:nvPr/>
        </p:nvSpPr>
        <p:spPr bwMode="auto">
          <a:xfrm>
            <a:off x="906331" y="2474044"/>
            <a:ext cx="17235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文件传送模块</a:t>
            </a:r>
          </a:p>
        </p:txBody>
      </p:sp>
      <p:sp>
        <p:nvSpPr>
          <p:cNvPr id="105478" name="Text Box 6"/>
          <p:cNvSpPr txBox="1">
            <a:spLocks noChangeArrowheads="1"/>
          </p:cNvSpPr>
          <p:nvPr/>
        </p:nvSpPr>
        <p:spPr bwMode="auto">
          <a:xfrm>
            <a:off x="1286405" y="1916832"/>
            <a:ext cx="91723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主机</a:t>
            </a:r>
            <a:r>
              <a:rPr lang="zh-CN" altLang="en-US" sz="1400" b="1">
                <a:solidFill>
                  <a:srgbClr val="0000CC"/>
                </a:solidFill>
                <a:latin typeface="Tahoma" pitchFamily="34" charset="0"/>
                <a:ea typeface="黑体" pitchFamily="2" charset="-122"/>
              </a:rPr>
              <a:t> </a:t>
            </a:r>
            <a:r>
              <a:rPr lang="en-US" altLang="zh-CN" sz="2000" b="1">
                <a:solidFill>
                  <a:srgbClr val="0000CC"/>
                </a:solidFill>
                <a:latin typeface="Tahoma" pitchFamily="34" charset="0"/>
                <a:ea typeface="黑体" pitchFamily="2" charset="-122"/>
              </a:rPr>
              <a:t>1</a:t>
            </a:r>
          </a:p>
        </p:txBody>
      </p:sp>
      <p:sp>
        <p:nvSpPr>
          <p:cNvPr id="105479" name="Text Box 7"/>
          <p:cNvSpPr txBox="1">
            <a:spLocks noChangeArrowheads="1"/>
          </p:cNvSpPr>
          <p:nvPr/>
        </p:nvSpPr>
        <p:spPr bwMode="auto">
          <a:xfrm>
            <a:off x="7450138" y="1916832"/>
            <a:ext cx="91723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主机</a:t>
            </a:r>
            <a:r>
              <a:rPr lang="zh-CN" altLang="en-US" sz="1400" b="1">
                <a:solidFill>
                  <a:srgbClr val="0000CC"/>
                </a:solidFill>
                <a:latin typeface="Tahoma" pitchFamily="34" charset="0"/>
                <a:ea typeface="黑体" pitchFamily="2" charset="-122"/>
              </a:rPr>
              <a:t> </a:t>
            </a:r>
            <a:r>
              <a:rPr lang="en-US" altLang="zh-CN" sz="2000" b="1">
                <a:solidFill>
                  <a:srgbClr val="0000CC"/>
                </a:solidFill>
                <a:latin typeface="Tahoma" pitchFamily="34" charset="0"/>
                <a:ea typeface="黑体" pitchFamily="2" charset="-122"/>
              </a:rPr>
              <a:t>2</a:t>
            </a:r>
          </a:p>
        </p:txBody>
      </p:sp>
      <p:sp>
        <p:nvSpPr>
          <p:cNvPr id="105480" name="Text Box 8"/>
          <p:cNvSpPr txBox="1">
            <a:spLocks noChangeArrowheads="1"/>
          </p:cNvSpPr>
          <p:nvPr/>
        </p:nvSpPr>
        <p:spPr bwMode="auto">
          <a:xfrm>
            <a:off x="7068344" y="2474044"/>
            <a:ext cx="17235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文件传送模块</a:t>
            </a:r>
          </a:p>
        </p:txBody>
      </p:sp>
      <p:sp>
        <p:nvSpPr>
          <p:cNvPr id="105481" name="Line 9"/>
          <p:cNvSpPr>
            <a:spLocks noChangeShapeType="1"/>
          </p:cNvSpPr>
          <p:nvPr/>
        </p:nvSpPr>
        <p:spPr bwMode="auto">
          <a:xfrm>
            <a:off x="2846256" y="3464643"/>
            <a:ext cx="4134379" cy="0"/>
          </a:xfrm>
          <a:prstGeom prst="line">
            <a:avLst/>
          </a:prstGeom>
          <a:noFill/>
          <a:ln w="28575">
            <a:solidFill>
              <a:srgbClr val="333399"/>
            </a:solidFill>
            <a:prstDash val="dash"/>
            <a:round/>
            <a:headEnd type="non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CC"/>
              </a:solidFill>
            </a:endParaRPr>
          </a:p>
        </p:txBody>
      </p:sp>
      <p:sp>
        <p:nvSpPr>
          <p:cNvPr id="105482" name="Text Box 10"/>
          <p:cNvSpPr txBox="1">
            <a:spLocks noChangeArrowheads="1"/>
          </p:cNvSpPr>
          <p:nvPr/>
        </p:nvSpPr>
        <p:spPr bwMode="auto">
          <a:xfrm>
            <a:off x="3448305" y="2421657"/>
            <a:ext cx="3005951" cy="10156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2000" b="1">
                <a:solidFill>
                  <a:srgbClr val="0000CC"/>
                </a:solidFill>
                <a:latin typeface="Tahoma" pitchFamily="34" charset="0"/>
                <a:ea typeface="黑体" pitchFamily="2" charset="-122"/>
              </a:rPr>
              <a:t>只看这两个通信服务模块</a:t>
            </a:r>
          </a:p>
          <a:p>
            <a:pPr algn="ctr"/>
            <a:r>
              <a:rPr lang="zh-CN" altLang="en-US" sz="2000" b="1">
                <a:solidFill>
                  <a:srgbClr val="0000CC"/>
                </a:solidFill>
                <a:latin typeface="Tahoma" pitchFamily="34" charset="0"/>
                <a:ea typeface="黑体" pitchFamily="2" charset="-122"/>
              </a:rPr>
              <a:t>好像可直接把文件</a:t>
            </a:r>
            <a:endParaRPr lang="zh-CN" altLang="en-US" sz="2400" b="1">
              <a:solidFill>
                <a:srgbClr val="0000CC"/>
              </a:solidFill>
              <a:latin typeface="Tahoma" pitchFamily="34" charset="0"/>
              <a:ea typeface="黑体" pitchFamily="2" charset="-122"/>
            </a:endParaRPr>
          </a:p>
          <a:p>
            <a:pPr algn="ctr"/>
            <a:r>
              <a:rPr lang="zh-CN" altLang="en-US" sz="2000" b="1">
                <a:solidFill>
                  <a:srgbClr val="0000CC"/>
                </a:solidFill>
                <a:latin typeface="Tahoma" pitchFamily="34" charset="0"/>
                <a:ea typeface="黑体" pitchFamily="2" charset="-122"/>
              </a:rPr>
              <a:t>可靠地传送到对方</a:t>
            </a:r>
          </a:p>
        </p:txBody>
      </p:sp>
      <p:sp>
        <p:nvSpPr>
          <p:cNvPr id="105483" name="Line 11"/>
          <p:cNvSpPr>
            <a:spLocks noChangeShapeType="1"/>
          </p:cNvSpPr>
          <p:nvPr/>
        </p:nvSpPr>
        <p:spPr bwMode="auto">
          <a:xfrm>
            <a:off x="271727" y="3861518"/>
            <a:ext cx="9362546" cy="0"/>
          </a:xfrm>
          <a:prstGeom prst="line">
            <a:avLst/>
          </a:prstGeom>
          <a:noFill/>
          <a:ln w="381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CC"/>
              </a:solidFill>
            </a:endParaRPr>
          </a:p>
        </p:txBody>
      </p:sp>
      <p:sp>
        <p:nvSpPr>
          <p:cNvPr id="105484" name="AutoShape 12"/>
          <p:cNvSpPr>
            <a:spLocks noChangeArrowheads="1"/>
          </p:cNvSpPr>
          <p:nvPr/>
        </p:nvSpPr>
        <p:spPr bwMode="auto">
          <a:xfrm>
            <a:off x="1599406" y="2809007"/>
            <a:ext cx="467783" cy="503237"/>
          </a:xfrm>
          <a:prstGeom prst="downArrow">
            <a:avLst>
              <a:gd name="adj1" fmla="val 50000"/>
              <a:gd name="adj2" fmla="val 2913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solidFill>
                <a:srgbClr val="0000CC"/>
              </a:solidFill>
            </a:endParaRPr>
          </a:p>
        </p:txBody>
      </p:sp>
      <p:sp>
        <p:nvSpPr>
          <p:cNvPr id="105485" name="AutoShape 13"/>
          <p:cNvSpPr>
            <a:spLocks noChangeArrowheads="1"/>
          </p:cNvSpPr>
          <p:nvPr/>
        </p:nvSpPr>
        <p:spPr bwMode="auto">
          <a:xfrm flipV="1">
            <a:off x="7761421" y="2809007"/>
            <a:ext cx="467783" cy="503237"/>
          </a:xfrm>
          <a:prstGeom prst="downArrow">
            <a:avLst>
              <a:gd name="adj1" fmla="val 50000"/>
              <a:gd name="adj2" fmla="val 2913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solidFill>
                <a:srgbClr val="0000CC"/>
              </a:solidFill>
            </a:endParaRPr>
          </a:p>
        </p:txBody>
      </p:sp>
      <p:sp>
        <p:nvSpPr>
          <p:cNvPr id="105486" name="Text Box 14"/>
          <p:cNvSpPr txBox="1">
            <a:spLocks noChangeArrowheads="1"/>
          </p:cNvSpPr>
          <p:nvPr/>
        </p:nvSpPr>
        <p:spPr bwMode="auto">
          <a:xfrm>
            <a:off x="574765" y="4220294"/>
            <a:ext cx="249299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2000" b="1">
                <a:solidFill>
                  <a:srgbClr val="0000CC"/>
                </a:solidFill>
                <a:latin typeface="Tahoma" pitchFamily="34" charset="0"/>
                <a:ea typeface="黑体" pitchFamily="2" charset="-122"/>
              </a:rPr>
              <a:t>把文件交给下层模块</a:t>
            </a:r>
          </a:p>
          <a:p>
            <a:pPr algn="ctr"/>
            <a:r>
              <a:rPr lang="zh-CN" altLang="en-US" sz="2000" b="1">
                <a:solidFill>
                  <a:srgbClr val="0000CC"/>
                </a:solidFill>
                <a:latin typeface="Tahoma" pitchFamily="34" charset="0"/>
                <a:ea typeface="黑体" pitchFamily="2" charset="-122"/>
              </a:rPr>
              <a:t>进行发送</a:t>
            </a:r>
          </a:p>
        </p:txBody>
      </p:sp>
      <p:sp>
        <p:nvSpPr>
          <p:cNvPr id="105487" name="Text Box 15"/>
          <p:cNvSpPr txBox="1">
            <a:spLocks noChangeArrowheads="1"/>
          </p:cNvSpPr>
          <p:nvPr/>
        </p:nvSpPr>
        <p:spPr bwMode="auto">
          <a:xfrm>
            <a:off x="6889095" y="4220294"/>
            <a:ext cx="223651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2000" b="1">
                <a:solidFill>
                  <a:srgbClr val="0000CC"/>
                </a:solidFill>
                <a:latin typeface="Tahoma" pitchFamily="34" charset="0"/>
                <a:ea typeface="黑体" pitchFamily="2" charset="-122"/>
              </a:rPr>
              <a:t>把收到的文件交给</a:t>
            </a:r>
          </a:p>
          <a:p>
            <a:pPr algn="ctr"/>
            <a:r>
              <a:rPr lang="zh-CN" altLang="en-US" sz="2000" b="1">
                <a:solidFill>
                  <a:srgbClr val="0000CC"/>
                </a:solidFill>
                <a:latin typeface="Tahoma" pitchFamily="34" charset="0"/>
                <a:ea typeface="黑体" pitchFamily="2" charset="-122"/>
              </a:rPr>
              <a:t>上层模块</a:t>
            </a:r>
          </a:p>
        </p:txBody>
      </p:sp>
      <p:sp>
        <p:nvSpPr>
          <p:cNvPr id="105488" name="AutoShape 16"/>
          <p:cNvSpPr>
            <a:spLocks noChangeArrowheads="1"/>
          </p:cNvSpPr>
          <p:nvPr/>
        </p:nvSpPr>
        <p:spPr bwMode="auto">
          <a:xfrm>
            <a:off x="4094825" y="4436193"/>
            <a:ext cx="1638961" cy="431800"/>
          </a:xfrm>
          <a:prstGeom prst="rightArrow">
            <a:avLst>
              <a:gd name="adj1" fmla="val 50000"/>
              <a:gd name="adj2" fmla="val 8759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CC"/>
              </a:solidFill>
            </a:endParaRPr>
          </a:p>
        </p:txBody>
      </p:sp>
      <p:sp>
        <p:nvSpPr>
          <p:cNvPr id="105491" name="Text Box 19"/>
          <p:cNvSpPr txBox="1">
            <a:spLocks noChangeArrowheads="1"/>
          </p:cNvSpPr>
          <p:nvPr/>
        </p:nvSpPr>
        <p:spPr bwMode="auto">
          <a:xfrm>
            <a:off x="896012" y="3248744"/>
            <a:ext cx="17235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通信服务模块</a:t>
            </a:r>
          </a:p>
        </p:txBody>
      </p:sp>
      <p:sp>
        <p:nvSpPr>
          <p:cNvPr id="105492" name="Text Box 20"/>
          <p:cNvSpPr txBox="1">
            <a:spLocks noChangeArrowheads="1"/>
          </p:cNvSpPr>
          <p:nvPr/>
        </p:nvSpPr>
        <p:spPr bwMode="auto">
          <a:xfrm>
            <a:off x="7080383" y="3248744"/>
            <a:ext cx="17235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通信服务模块</a:t>
            </a:r>
          </a:p>
        </p:txBody>
      </p:sp>
      <p:sp>
        <p:nvSpPr>
          <p:cNvPr id="105493" name="AutoShape 21"/>
          <p:cNvSpPr>
            <a:spLocks noChangeArrowheads="1"/>
          </p:cNvSpPr>
          <p:nvPr/>
        </p:nvSpPr>
        <p:spPr bwMode="auto">
          <a:xfrm>
            <a:off x="1599406" y="3645618"/>
            <a:ext cx="467783" cy="503238"/>
          </a:xfrm>
          <a:prstGeom prst="downArrow">
            <a:avLst>
              <a:gd name="adj1" fmla="val 50000"/>
              <a:gd name="adj2" fmla="val 2913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solidFill>
                <a:srgbClr val="0000CC"/>
              </a:solidFill>
            </a:endParaRPr>
          </a:p>
        </p:txBody>
      </p:sp>
      <p:sp>
        <p:nvSpPr>
          <p:cNvPr id="105494" name="AutoShape 22"/>
          <p:cNvSpPr>
            <a:spLocks noChangeArrowheads="1"/>
          </p:cNvSpPr>
          <p:nvPr/>
        </p:nvSpPr>
        <p:spPr bwMode="auto">
          <a:xfrm flipV="1">
            <a:off x="7761421" y="3572593"/>
            <a:ext cx="467783" cy="503238"/>
          </a:xfrm>
          <a:prstGeom prst="downArrow">
            <a:avLst>
              <a:gd name="adj1" fmla="val 50000"/>
              <a:gd name="adj2" fmla="val 2913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solidFill>
                <a:srgbClr val="0000CC"/>
              </a:solidFill>
            </a:endParaRPr>
          </a:p>
        </p:txBody>
      </p:sp>
    </p:spTree>
    <p:extLst>
      <p:ext uri="{BB962C8B-B14F-4D97-AF65-F5344CB8AC3E}">
        <p14:creationId xmlns:p14="http://schemas.microsoft.com/office/powerpoint/2010/main" xmlns="" val="16179791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484"/>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05493"/>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1000"/>
                                  </p:stCondLst>
                                  <p:childTnLst>
                                    <p:set>
                                      <p:cBhvr>
                                        <p:cTn id="12" dur="1" fill="hold">
                                          <p:stCondLst>
                                            <p:cond delay="0"/>
                                          </p:stCondLst>
                                        </p:cTn>
                                        <p:tgtEl>
                                          <p:spTgt spid="105486"/>
                                        </p:tgtEl>
                                        <p:attrNameLst>
                                          <p:attrName>style.visibility</p:attrName>
                                        </p:attrNameLst>
                                      </p:cBhvr>
                                      <p:to>
                                        <p:strVal val="visible"/>
                                      </p:to>
                                    </p:set>
                                  </p:childTnLst>
                                </p:cTn>
                              </p:par>
                            </p:childTnLst>
                          </p:cTn>
                        </p:par>
                        <p:par>
                          <p:cTn id="13" fill="hold" nodeType="afterGroup">
                            <p:stCondLst>
                              <p:cond delay="2000"/>
                            </p:stCondLst>
                            <p:childTnLst>
                              <p:par>
                                <p:cTn id="14" presetID="1" presetClass="entr" presetSubtype="0" fill="hold" grpId="0" nodeType="afterEffect">
                                  <p:stCondLst>
                                    <p:cond delay="1000"/>
                                  </p:stCondLst>
                                  <p:childTnLst>
                                    <p:set>
                                      <p:cBhvr>
                                        <p:cTn id="15" dur="1" fill="hold">
                                          <p:stCondLst>
                                            <p:cond delay="0"/>
                                          </p:stCondLst>
                                        </p:cTn>
                                        <p:tgtEl>
                                          <p:spTgt spid="105488"/>
                                        </p:tgtEl>
                                        <p:attrNameLst>
                                          <p:attrName>style.visibility</p:attrName>
                                        </p:attrNameLst>
                                      </p:cBhvr>
                                      <p:to>
                                        <p:strVal val="visible"/>
                                      </p:to>
                                    </p:set>
                                  </p:childTnLst>
                                </p:cTn>
                              </p:par>
                            </p:childTnLst>
                          </p:cTn>
                        </p:par>
                        <p:par>
                          <p:cTn id="16" fill="hold" nodeType="afterGroup">
                            <p:stCondLst>
                              <p:cond delay="3000"/>
                            </p:stCondLst>
                            <p:childTnLst>
                              <p:par>
                                <p:cTn id="17" presetID="1" presetClass="entr" presetSubtype="0" fill="hold" grpId="0" nodeType="afterEffect">
                                  <p:stCondLst>
                                    <p:cond delay="1000"/>
                                  </p:stCondLst>
                                  <p:childTnLst>
                                    <p:set>
                                      <p:cBhvr>
                                        <p:cTn id="18" dur="1" fill="hold">
                                          <p:stCondLst>
                                            <p:cond delay="0"/>
                                          </p:stCondLst>
                                        </p:cTn>
                                        <p:tgtEl>
                                          <p:spTgt spid="105487"/>
                                        </p:tgtEl>
                                        <p:attrNameLst>
                                          <p:attrName>style.visibility</p:attrName>
                                        </p:attrNameLst>
                                      </p:cBhvr>
                                      <p:to>
                                        <p:strVal val="visible"/>
                                      </p:to>
                                    </p:set>
                                  </p:childTnLst>
                                </p:cTn>
                              </p:par>
                            </p:childTnLst>
                          </p:cTn>
                        </p:par>
                        <p:par>
                          <p:cTn id="19" fill="hold" nodeType="afterGroup">
                            <p:stCondLst>
                              <p:cond delay="4000"/>
                            </p:stCondLst>
                            <p:childTnLst>
                              <p:par>
                                <p:cTn id="20" presetID="1" presetClass="entr" presetSubtype="0" fill="hold" grpId="0" nodeType="afterEffect">
                                  <p:stCondLst>
                                    <p:cond delay="1000"/>
                                  </p:stCondLst>
                                  <p:childTnLst>
                                    <p:set>
                                      <p:cBhvr>
                                        <p:cTn id="21" dur="1" fill="hold">
                                          <p:stCondLst>
                                            <p:cond delay="0"/>
                                          </p:stCondLst>
                                        </p:cTn>
                                        <p:tgtEl>
                                          <p:spTgt spid="105494"/>
                                        </p:tgtEl>
                                        <p:attrNameLst>
                                          <p:attrName>style.visibility</p:attrName>
                                        </p:attrNameLst>
                                      </p:cBhvr>
                                      <p:to>
                                        <p:strVal val="visible"/>
                                      </p:to>
                                    </p:set>
                                  </p:childTnLst>
                                </p:cTn>
                              </p:par>
                            </p:childTnLst>
                          </p:cTn>
                        </p:par>
                        <p:par>
                          <p:cTn id="22" fill="hold" nodeType="afterGroup">
                            <p:stCondLst>
                              <p:cond delay="5000"/>
                            </p:stCondLst>
                            <p:childTnLst>
                              <p:par>
                                <p:cTn id="23" presetID="1" presetClass="entr" presetSubtype="0" fill="hold" grpId="0" nodeType="afterEffect">
                                  <p:stCondLst>
                                    <p:cond delay="1000"/>
                                  </p:stCondLst>
                                  <p:childTnLst>
                                    <p:set>
                                      <p:cBhvr>
                                        <p:cTn id="24" dur="1" fill="hold">
                                          <p:stCondLst>
                                            <p:cond delay="0"/>
                                          </p:stCondLst>
                                        </p:cTn>
                                        <p:tgtEl>
                                          <p:spTgt spid="10548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5482"/>
                                        </p:tgtEl>
                                        <p:attrNameLst>
                                          <p:attrName>style.visibility</p:attrName>
                                        </p:attrNameLst>
                                      </p:cBhvr>
                                      <p:to>
                                        <p:strVal val="visible"/>
                                      </p:to>
                                    </p:set>
                                  </p:childTnLst>
                                </p:cTn>
                              </p:par>
                            </p:childTnLst>
                          </p:cTn>
                        </p:par>
                        <p:par>
                          <p:cTn id="29" fill="hold" nodeType="afterGroup">
                            <p:stCondLst>
                              <p:cond delay="0"/>
                            </p:stCondLst>
                            <p:childTnLst>
                              <p:par>
                                <p:cTn id="30" presetID="22" presetClass="entr" presetSubtype="8" fill="hold" grpId="0" nodeType="afterEffect">
                                  <p:stCondLst>
                                    <p:cond delay="0"/>
                                  </p:stCondLst>
                                  <p:childTnLst>
                                    <p:set>
                                      <p:cBhvr>
                                        <p:cTn id="31" dur="1" fill="hold">
                                          <p:stCondLst>
                                            <p:cond delay="0"/>
                                          </p:stCondLst>
                                        </p:cTn>
                                        <p:tgtEl>
                                          <p:spTgt spid="105481"/>
                                        </p:tgtEl>
                                        <p:attrNameLst>
                                          <p:attrName>style.visibility</p:attrName>
                                        </p:attrNameLst>
                                      </p:cBhvr>
                                      <p:to>
                                        <p:strVal val="visible"/>
                                      </p:to>
                                    </p:set>
                                    <p:animEffect transition="in" filter="wipe(left)">
                                      <p:cBhvr>
                                        <p:cTn id="32" dur="2000"/>
                                        <p:tgtEl>
                                          <p:spTgt spid="105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81" grpId="0" animBg="1"/>
      <p:bldP spid="105482" grpId="0"/>
      <p:bldP spid="105484" grpId="0" animBg="1"/>
      <p:bldP spid="105485" grpId="0" animBg="1"/>
      <p:bldP spid="105486" grpId="0"/>
      <p:bldP spid="105487" grpId="0"/>
      <p:bldP spid="105488" grpId="0" animBg="1"/>
      <p:bldP spid="105493" grpId="0" animBg="1"/>
      <p:bldP spid="105494"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26" name="Line 30"/>
          <p:cNvSpPr>
            <a:spLocks noChangeShapeType="1"/>
          </p:cNvSpPr>
          <p:nvPr/>
        </p:nvSpPr>
        <p:spPr bwMode="auto">
          <a:xfrm>
            <a:off x="2846256" y="4220293"/>
            <a:ext cx="4134379" cy="0"/>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CC"/>
              </a:solidFill>
            </a:endParaRPr>
          </a:p>
        </p:txBody>
      </p:sp>
      <p:sp>
        <p:nvSpPr>
          <p:cNvPr id="106521" name="Rectangle 25"/>
          <p:cNvSpPr>
            <a:spLocks noChangeArrowheads="1"/>
          </p:cNvSpPr>
          <p:nvPr/>
        </p:nvSpPr>
        <p:spPr bwMode="auto">
          <a:xfrm>
            <a:off x="6982355" y="3932956"/>
            <a:ext cx="2027635" cy="647700"/>
          </a:xfrm>
          <a:prstGeom prst="rect">
            <a:avLst/>
          </a:prstGeom>
          <a:solidFill>
            <a:srgbClr val="66FFFF"/>
          </a:solidFill>
          <a:ln w="28575">
            <a:solidFill>
              <a:srgbClr val="333399"/>
            </a:solidFill>
            <a:miter lim="800000"/>
            <a:headEnd/>
            <a:tailEnd/>
          </a:ln>
          <a:effectLst>
            <a:outerShdw dist="35921" dir="18900000" algn="ctr" rotWithShape="0">
              <a:srgbClr val="333399"/>
            </a:outerShdw>
          </a:effectLst>
        </p:spPr>
        <p:txBody>
          <a:bodyPr wrap="none" anchor="ctr"/>
          <a:lstStyle/>
          <a:p>
            <a:endParaRPr lang="zh-CN" altLang="en-US" b="1">
              <a:solidFill>
                <a:srgbClr val="0000CC"/>
              </a:solidFill>
            </a:endParaRPr>
          </a:p>
        </p:txBody>
      </p:sp>
      <p:sp>
        <p:nvSpPr>
          <p:cNvPr id="106520" name="Rectangle 24"/>
          <p:cNvSpPr>
            <a:spLocks noChangeArrowheads="1"/>
          </p:cNvSpPr>
          <p:nvPr/>
        </p:nvSpPr>
        <p:spPr bwMode="auto">
          <a:xfrm>
            <a:off x="818621" y="3932956"/>
            <a:ext cx="2027635" cy="647700"/>
          </a:xfrm>
          <a:prstGeom prst="rect">
            <a:avLst/>
          </a:prstGeom>
          <a:solidFill>
            <a:srgbClr val="66FFFF"/>
          </a:solidFill>
          <a:ln w="28575">
            <a:solidFill>
              <a:srgbClr val="333399"/>
            </a:solidFill>
            <a:miter lim="800000"/>
            <a:headEnd/>
            <a:tailEnd/>
          </a:ln>
          <a:effectLst>
            <a:outerShdw dist="35921" dir="18900000" algn="ctr" rotWithShape="0">
              <a:srgbClr val="333399"/>
            </a:outerShdw>
          </a:effectLst>
        </p:spPr>
        <p:txBody>
          <a:bodyPr wrap="none" anchor="ctr"/>
          <a:lstStyle/>
          <a:p>
            <a:endParaRPr lang="zh-CN" altLang="en-US" b="1">
              <a:solidFill>
                <a:srgbClr val="0000CC"/>
              </a:solidFill>
            </a:endParaRPr>
          </a:p>
        </p:txBody>
      </p:sp>
      <p:sp>
        <p:nvSpPr>
          <p:cNvPr id="106498" name="Rectangle 2"/>
          <p:cNvSpPr>
            <a:spLocks noChangeArrowheads="1"/>
          </p:cNvSpPr>
          <p:nvPr/>
        </p:nvSpPr>
        <p:spPr bwMode="auto">
          <a:xfrm>
            <a:off x="6982355" y="3140793"/>
            <a:ext cx="2027635" cy="647700"/>
          </a:xfrm>
          <a:prstGeom prst="rect">
            <a:avLst/>
          </a:prstGeom>
          <a:solidFill>
            <a:srgbClr val="FFC000"/>
          </a:solidFill>
          <a:ln w="28575">
            <a:solidFill>
              <a:srgbClr val="333399"/>
            </a:solidFill>
            <a:miter lim="800000"/>
            <a:headEnd/>
            <a:tailEnd/>
          </a:ln>
          <a:effectLst>
            <a:outerShdw dist="35921" dir="18900000" algn="ctr" rotWithShape="0">
              <a:srgbClr val="333399"/>
            </a:outerShdw>
          </a:effectLst>
        </p:spPr>
        <p:txBody>
          <a:bodyPr wrap="none" anchor="ctr"/>
          <a:lstStyle/>
          <a:p>
            <a:endParaRPr lang="zh-CN" altLang="en-US" b="1">
              <a:solidFill>
                <a:srgbClr val="0000CC"/>
              </a:solidFill>
            </a:endParaRPr>
          </a:p>
        </p:txBody>
      </p:sp>
      <p:sp>
        <p:nvSpPr>
          <p:cNvPr id="106499" name="Rectangle 3"/>
          <p:cNvSpPr>
            <a:spLocks noChangeArrowheads="1"/>
          </p:cNvSpPr>
          <p:nvPr/>
        </p:nvSpPr>
        <p:spPr bwMode="auto">
          <a:xfrm>
            <a:off x="818621" y="3140793"/>
            <a:ext cx="2027635" cy="647700"/>
          </a:xfrm>
          <a:prstGeom prst="rect">
            <a:avLst/>
          </a:prstGeom>
          <a:solidFill>
            <a:srgbClr val="FFC000"/>
          </a:solidFill>
          <a:ln w="28575">
            <a:solidFill>
              <a:srgbClr val="333399"/>
            </a:solidFill>
            <a:miter lim="800000"/>
            <a:headEnd/>
            <a:tailEnd/>
          </a:ln>
          <a:effectLst>
            <a:outerShdw dist="35921" dir="18900000" algn="ctr" rotWithShape="0">
              <a:srgbClr val="333399"/>
            </a:outerShdw>
          </a:effectLst>
        </p:spPr>
        <p:txBody>
          <a:bodyPr wrap="none" anchor="ctr"/>
          <a:lstStyle/>
          <a:p>
            <a:endParaRPr lang="zh-CN" altLang="en-US" b="1">
              <a:solidFill>
                <a:srgbClr val="0000CC"/>
              </a:solidFill>
            </a:endParaRPr>
          </a:p>
        </p:txBody>
      </p:sp>
      <p:sp>
        <p:nvSpPr>
          <p:cNvPr id="106500" name="Rectangle 4"/>
          <p:cNvSpPr>
            <a:spLocks noChangeArrowheads="1"/>
          </p:cNvSpPr>
          <p:nvPr/>
        </p:nvSpPr>
        <p:spPr bwMode="auto">
          <a:xfrm>
            <a:off x="6980635" y="2348631"/>
            <a:ext cx="2027634" cy="647700"/>
          </a:xfrm>
          <a:prstGeom prst="rect">
            <a:avLst/>
          </a:prstGeom>
          <a:solidFill>
            <a:srgbClr val="FFFF00"/>
          </a:solidFill>
          <a:ln w="28575">
            <a:solidFill>
              <a:srgbClr val="333399"/>
            </a:solidFill>
            <a:miter lim="800000"/>
            <a:headEnd/>
            <a:tailEnd/>
          </a:ln>
          <a:effectLst>
            <a:outerShdw dist="35921" dir="18900000" algn="ctr" rotWithShape="0">
              <a:srgbClr val="333399"/>
            </a:outerShdw>
          </a:effectLst>
        </p:spPr>
        <p:txBody>
          <a:bodyPr wrap="none" anchor="ctr"/>
          <a:lstStyle/>
          <a:p>
            <a:endParaRPr lang="zh-CN" altLang="en-US" b="1">
              <a:solidFill>
                <a:srgbClr val="0000CC"/>
              </a:solidFill>
            </a:endParaRPr>
          </a:p>
        </p:txBody>
      </p:sp>
      <p:sp>
        <p:nvSpPr>
          <p:cNvPr id="106501" name="Rectangle 5"/>
          <p:cNvSpPr>
            <a:spLocks noChangeArrowheads="1"/>
          </p:cNvSpPr>
          <p:nvPr/>
        </p:nvSpPr>
        <p:spPr bwMode="auto">
          <a:xfrm>
            <a:off x="818621" y="2348631"/>
            <a:ext cx="2027635" cy="647700"/>
          </a:xfrm>
          <a:prstGeom prst="rect">
            <a:avLst/>
          </a:prstGeom>
          <a:solidFill>
            <a:srgbClr val="FFFF00"/>
          </a:solidFill>
          <a:ln w="28575">
            <a:solidFill>
              <a:srgbClr val="333399"/>
            </a:solidFill>
            <a:miter lim="800000"/>
            <a:headEnd/>
            <a:tailEnd/>
          </a:ln>
          <a:effectLst>
            <a:outerShdw dist="35921" dir="18900000" algn="ctr" rotWithShape="0">
              <a:srgbClr val="333399"/>
            </a:outerShdw>
          </a:effectLst>
        </p:spPr>
        <p:txBody>
          <a:bodyPr wrap="none" anchor="ctr"/>
          <a:lstStyle/>
          <a:p>
            <a:endParaRPr lang="zh-CN" altLang="en-US" b="1">
              <a:solidFill>
                <a:srgbClr val="0000CC"/>
              </a:solidFill>
            </a:endParaRPr>
          </a:p>
        </p:txBody>
      </p:sp>
      <p:sp>
        <p:nvSpPr>
          <p:cNvPr id="106502" name="Rectangle 6"/>
          <p:cNvSpPr>
            <a:spLocks noGrp="1" noChangeArrowheads="1"/>
          </p:cNvSpPr>
          <p:nvPr>
            <p:ph type="title"/>
          </p:nvPr>
        </p:nvSpPr>
        <p:spPr/>
        <p:txBody>
          <a:bodyPr/>
          <a:lstStyle/>
          <a:p>
            <a:pPr algn="ctr"/>
            <a:r>
              <a:rPr lang="zh-CN" altLang="en-US"/>
              <a:t>再设计一个网络接入模块 </a:t>
            </a:r>
          </a:p>
        </p:txBody>
      </p:sp>
      <p:sp>
        <p:nvSpPr>
          <p:cNvPr id="106503" name="Text Box 7"/>
          <p:cNvSpPr txBox="1">
            <a:spLocks noChangeArrowheads="1"/>
          </p:cNvSpPr>
          <p:nvPr/>
        </p:nvSpPr>
        <p:spPr bwMode="auto">
          <a:xfrm>
            <a:off x="906331" y="2474044"/>
            <a:ext cx="17235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文件传送模块</a:t>
            </a:r>
          </a:p>
        </p:txBody>
      </p:sp>
      <p:sp>
        <p:nvSpPr>
          <p:cNvPr id="106504" name="Text Box 8"/>
          <p:cNvSpPr txBox="1">
            <a:spLocks noChangeArrowheads="1"/>
          </p:cNvSpPr>
          <p:nvPr/>
        </p:nvSpPr>
        <p:spPr bwMode="auto">
          <a:xfrm>
            <a:off x="1286405" y="1916832"/>
            <a:ext cx="91723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主机</a:t>
            </a:r>
            <a:r>
              <a:rPr lang="zh-CN" altLang="en-US" sz="1400" b="1">
                <a:solidFill>
                  <a:srgbClr val="0000CC"/>
                </a:solidFill>
                <a:latin typeface="Tahoma" pitchFamily="34" charset="0"/>
                <a:ea typeface="黑体" pitchFamily="2" charset="-122"/>
              </a:rPr>
              <a:t> </a:t>
            </a:r>
            <a:r>
              <a:rPr lang="en-US" altLang="zh-CN" sz="2000" b="1">
                <a:solidFill>
                  <a:srgbClr val="0000CC"/>
                </a:solidFill>
                <a:latin typeface="Tahoma" pitchFamily="34" charset="0"/>
                <a:ea typeface="黑体" pitchFamily="2" charset="-122"/>
              </a:rPr>
              <a:t>1</a:t>
            </a:r>
          </a:p>
        </p:txBody>
      </p:sp>
      <p:sp>
        <p:nvSpPr>
          <p:cNvPr id="106505" name="Text Box 9"/>
          <p:cNvSpPr txBox="1">
            <a:spLocks noChangeArrowheads="1"/>
          </p:cNvSpPr>
          <p:nvPr/>
        </p:nvSpPr>
        <p:spPr bwMode="auto">
          <a:xfrm>
            <a:off x="7450138" y="1916832"/>
            <a:ext cx="91723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主机</a:t>
            </a:r>
            <a:r>
              <a:rPr lang="zh-CN" altLang="en-US" sz="1400" b="1">
                <a:solidFill>
                  <a:srgbClr val="0000CC"/>
                </a:solidFill>
                <a:latin typeface="Tahoma" pitchFamily="34" charset="0"/>
                <a:ea typeface="黑体" pitchFamily="2" charset="-122"/>
              </a:rPr>
              <a:t> </a:t>
            </a:r>
            <a:r>
              <a:rPr lang="en-US" altLang="zh-CN" sz="2000" b="1">
                <a:solidFill>
                  <a:srgbClr val="0000CC"/>
                </a:solidFill>
                <a:latin typeface="Tahoma" pitchFamily="34" charset="0"/>
                <a:ea typeface="黑体" pitchFamily="2" charset="-122"/>
              </a:rPr>
              <a:t>2</a:t>
            </a:r>
          </a:p>
        </p:txBody>
      </p:sp>
      <p:sp>
        <p:nvSpPr>
          <p:cNvPr id="106506" name="Text Box 10"/>
          <p:cNvSpPr txBox="1">
            <a:spLocks noChangeArrowheads="1"/>
          </p:cNvSpPr>
          <p:nvPr/>
        </p:nvSpPr>
        <p:spPr bwMode="auto">
          <a:xfrm>
            <a:off x="7068344" y="2474044"/>
            <a:ext cx="17235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文件传送模块</a:t>
            </a:r>
          </a:p>
        </p:txBody>
      </p:sp>
      <p:sp>
        <p:nvSpPr>
          <p:cNvPr id="106510" name="AutoShape 14"/>
          <p:cNvSpPr>
            <a:spLocks noChangeArrowheads="1"/>
          </p:cNvSpPr>
          <p:nvPr/>
        </p:nvSpPr>
        <p:spPr bwMode="auto">
          <a:xfrm>
            <a:off x="1599406" y="2809007"/>
            <a:ext cx="467783" cy="503237"/>
          </a:xfrm>
          <a:prstGeom prst="downArrow">
            <a:avLst>
              <a:gd name="adj1" fmla="val 50000"/>
              <a:gd name="adj2" fmla="val 2913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solidFill>
                <a:srgbClr val="0000CC"/>
              </a:solidFill>
            </a:endParaRPr>
          </a:p>
        </p:txBody>
      </p:sp>
      <p:sp>
        <p:nvSpPr>
          <p:cNvPr id="106511" name="AutoShape 15"/>
          <p:cNvSpPr>
            <a:spLocks noChangeArrowheads="1"/>
          </p:cNvSpPr>
          <p:nvPr/>
        </p:nvSpPr>
        <p:spPr bwMode="auto">
          <a:xfrm flipV="1">
            <a:off x="7761421" y="2809007"/>
            <a:ext cx="467783" cy="503237"/>
          </a:xfrm>
          <a:prstGeom prst="downArrow">
            <a:avLst>
              <a:gd name="adj1" fmla="val 50000"/>
              <a:gd name="adj2" fmla="val 2913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solidFill>
                <a:srgbClr val="0000CC"/>
              </a:solidFill>
            </a:endParaRPr>
          </a:p>
        </p:txBody>
      </p:sp>
      <p:sp>
        <p:nvSpPr>
          <p:cNvPr id="106515" name="Text Box 19"/>
          <p:cNvSpPr txBox="1">
            <a:spLocks noChangeArrowheads="1"/>
          </p:cNvSpPr>
          <p:nvPr/>
        </p:nvSpPr>
        <p:spPr bwMode="auto">
          <a:xfrm>
            <a:off x="896012" y="3248744"/>
            <a:ext cx="17235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通信服务模块</a:t>
            </a:r>
          </a:p>
        </p:txBody>
      </p:sp>
      <p:sp>
        <p:nvSpPr>
          <p:cNvPr id="106516" name="Text Box 20"/>
          <p:cNvSpPr txBox="1">
            <a:spLocks noChangeArrowheads="1"/>
          </p:cNvSpPr>
          <p:nvPr/>
        </p:nvSpPr>
        <p:spPr bwMode="auto">
          <a:xfrm>
            <a:off x="7080383" y="3248744"/>
            <a:ext cx="17235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通信服务模块</a:t>
            </a:r>
          </a:p>
        </p:txBody>
      </p:sp>
      <p:sp>
        <p:nvSpPr>
          <p:cNvPr id="106517" name="AutoShape 21"/>
          <p:cNvSpPr>
            <a:spLocks noChangeArrowheads="1"/>
          </p:cNvSpPr>
          <p:nvPr/>
        </p:nvSpPr>
        <p:spPr bwMode="auto">
          <a:xfrm>
            <a:off x="1599406" y="3645618"/>
            <a:ext cx="467783" cy="503238"/>
          </a:xfrm>
          <a:prstGeom prst="downArrow">
            <a:avLst>
              <a:gd name="adj1" fmla="val 50000"/>
              <a:gd name="adj2" fmla="val 2913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solidFill>
                <a:srgbClr val="0000CC"/>
              </a:solidFill>
            </a:endParaRPr>
          </a:p>
        </p:txBody>
      </p:sp>
      <p:sp>
        <p:nvSpPr>
          <p:cNvPr id="106518" name="AutoShape 22"/>
          <p:cNvSpPr>
            <a:spLocks noChangeArrowheads="1"/>
          </p:cNvSpPr>
          <p:nvPr/>
        </p:nvSpPr>
        <p:spPr bwMode="auto">
          <a:xfrm flipV="1">
            <a:off x="7761421" y="3572593"/>
            <a:ext cx="467783" cy="503238"/>
          </a:xfrm>
          <a:prstGeom prst="downArrow">
            <a:avLst>
              <a:gd name="adj1" fmla="val 50000"/>
              <a:gd name="adj2" fmla="val 2913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solidFill>
                <a:srgbClr val="0000CC"/>
              </a:solidFill>
            </a:endParaRPr>
          </a:p>
        </p:txBody>
      </p:sp>
      <p:sp>
        <p:nvSpPr>
          <p:cNvPr id="106522" name="Text Box 26"/>
          <p:cNvSpPr txBox="1">
            <a:spLocks noChangeArrowheads="1"/>
          </p:cNvSpPr>
          <p:nvPr/>
        </p:nvSpPr>
        <p:spPr bwMode="auto">
          <a:xfrm>
            <a:off x="896012" y="4039319"/>
            <a:ext cx="17235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网络接入模块</a:t>
            </a:r>
          </a:p>
        </p:txBody>
      </p:sp>
      <p:sp>
        <p:nvSpPr>
          <p:cNvPr id="106523" name="Text Box 27"/>
          <p:cNvSpPr txBox="1">
            <a:spLocks noChangeArrowheads="1"/>
          </p:cNvSpPr>
          <p:nvPr/>
        </p:nvSpPr>
        <p:spPr bwMode="auto">
          <a:xfrm>
            <a:off x="7080383" y="4039319"/>
            <a:ext cx="17235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Tahoma" pitchFamily="34" charset="0"/>
                <a:ea typeface="黑体" pitchFamily="2" charset="-122"/>
              </a:rPr>
              <a:t>网络接入模块</a:t>
            </a:r>
          </a:p>
        </p:txBody>
      </p:sp>
      <p:graphicFrame>
        <p:nvGraphicFramePr>
          <p:cNvPr id="106524" name="Object 28"/>
          <p:cNvGraphicFramePr>
            <a:graphicFrameLocks noGrp="1" noChangeAspect="1"/>
          </p:cNvGraphicFramePr>
          <p:nvPr>
            <p:ph idx="1"/>
            <p:extLst>
              <p:ext uri="{D42A27DB-BD31-4B8C-83A1-F6EECF244321}">
                <p14:modId xmlns:p14="http://schemas.microsoft.com/office/powerpoint/2010/main" xmlns="" val="588022256"/>
              </p:ext>
            </p:extLst>
          </p:nvPr>
        </p:nvGraphicFramePr>
        <p:xfrm>
          <a:off x="3860933" y="3717057"/>
          <a:ext cx="2027634" cy="1069975"/>
        </p:xfrm>
        <a:graphic>
          <a:graphicData uri="http://schemas.openxmlformats.org/presentationml/2006/ole">
            <p:oleObj spid="_x0000_s13317" name="VISIO" r:id="rId4" imgW="1687068" imgH="964692" progId="">
              <p:embed/>
            </p:oleObj>
          </a:graphicData>
        </a:graphic>
      </p:graphicFrame>
      <p:sp>
        <p:nvSpPr>
          <p:cNvPr id="106527" name="Text Box 31"/>
          <p:cNvSpPr txBox="1">
            <a:spLocks noChangeArrowheads="1"/>
          </p:cNvSpPr>
          <p:nvPr/>
        </p:nvSpPr>
        <p:spPr bwMode="auto">
          <a:xfrm>
            <a:off x="4251325" y="4004394"/>
            <a:ext cx="121058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000" b="1" dirty="0">
                <a:solidFill>
                  <a:srgbClr val="0000CC"/>
                </a:solidFill>
                <a:latin typeface="Tahoma" pitchFamily="34" charset="0"/>
                <a:ea typeface="黑体" pitchFamily="2" charset="-122"/>
              </a:rPr>
              <a:t>通信网络</a:t>
            </a:r>
          </a:p>
        </p:txBody>
      </p:sp>
      <p:sp>
        <p:nvSpPr>
          <p:cNvPr id="106528" name="Text Box 32"/>
          <p:cNvSpPr txBox="1">
            <a:spLocks noChangeArrowheads="1"/>
          </p:cNvSpPr>
          <p:nvPr/>
        </p:nvSpPr>
        <p:spPr bwMode="auto">
          <a:xfrm>
            <a:off x="2846256" y="3572593"/>
            <a:ext cx="697627"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lang="zh-CN" altLang="en-US" sz="2000" b="1">
                <a:solidFill>
                  <a:srgbClr val="0000CC"/>
                </a:solidFill>
                <a:latin typeface="Tahoma" pitchFamily="34" charset="0"/>
                <a:ea typeface="黑体" pitchFamily="2" charset="-122"/>
              </a:rPr>
              <a:t>网络</a:t>
            </a:r>
          </a:p>
          <a:p>
            <a:pPr>
              <a:lnSpc>
                <a:spcPct val="90000"/>
              </a:lnSpc>
            </a:pPr>
            <a:r>
              <a:rPr lang="zh-CN" altLang="en-US" sz="2000" b="1">
                <a:solidFill>
                  <a:srgbClr val="0000CC"/>
                </a:solidFill>
                <a:latin typeface="Tahoma" pitchFamily="34" charset="0"/>
                <a:ea typeface="黑体" pitchFamily="2" charset="-122"/>
              </a:rPr>
              <a:t>接口</a:t>
            </a:r>
          </a:p>
        </p:txBody>
      </p:sp>
      <p:sp>
        <p:nvSpPr>
          <p:cNvPr id="106529" name="Text Box 33"/>
          <p:cNvSpPr txBox="1">
            <a:spLocks noChangeArrowheads="1"/>
          </p:cNvSpPr>
          <p:nvPr/>
        </p:nvSpPr>
        <p:spPr bwMode="auto">
          <a:xfrm>
            <a:off x="6201569" y="3572593"/>
            <a:ext cx="697627"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pPr>
            <a:r>
              <a:rPr lang="zh-CN" altLang="en-US" sz="2000" b="1">
                <a:solidFill>
                  <a:srgbClr val="0000CC"/>
                </a:solidFill>
                <a:latin typeface="Tahoma" pitchFamily="34" charset="0"/>
                <a:ea typeface="黑体" pitchFamily="2" charset="-122"/>
              </a:rPr>
              <a:t>网络</a:t>
            </a:r>
          </a:p>
          <a:p>
            <a:pPr>
              <a:lnSpc>
                <a:spcPct val="90000"/>
              </a:lnSpc>
            </a:pPr>
            <a:r>
              <a:rPr lang="zh-CN" altLang="en-US" sz="2000" b="1">
                <a:solidFill>
                  <a:srgbClr val="0000CC"/>
                </a:solidFill>
                <a:latin typeface="Tahoma" pitchFamily="34" charset="0"/>
                <a:ea typeface="黑体" pitchFamily="2" charset="-122"/>
              </a:rPr>
              <a:t>接口</a:t>
            </a:r>
          </a:p>
        </p:txBody>
      </p:sp>
      <p:sp>
        <p:nvSpPr>
          <p:cNvPr id="106530" name="AutoShape 34"/>
          <p:cNvSpPr>
            <a:spLocks noChangeArrowheads="1"/>
          </p:cNvSpPr>
          <p:nvPr/>
        </p:nvSpPr>
        <p:spPr bwMode="auto">
          <a:xfrm>
            <a:off x="3080148" y="4293319"/>
            <a:ext cx="1482460" cy="288925"/>
          </a:xfrm>
          <a:prstGeom prst="rightArrow">
            <a:avLst>
              <a:gd name="adj1" fmla="val 50000"/>
              <a:gd name="adj2" fmla="val 11840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CC"/>
              </a:solidFill>
            </a:endParaRPr>
          </a:p>
        </p:txBody>
      </p:sp>
      <p:sp>
        <p:nvSpPr>
          <p:cNvPr id="106531" name="AutoShape 35"/>
          <p:cNvSpPr>
            <a:spLocks noChangeArrowheads="1"/>
          </p:cNvSpPr>
          <p:nvPr/>
        </p:nvSpPr>
        <p:spPr bwMode="auto">
          <a:xfrm>
            <a:off x="5888567" y="4293319"/>
            <a:ext cx="1482460" cy="288925"/>
          </a:xfrm>
          <a:prstGeom prst="rightArrow">
            <a:avLst>
              <a:gd name="adj1" fmla="val 50000"/>
              <a:gd name="adj2" fmla="val 11840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CC"/>
              </a:solidFill>
            </a:endParaRPr>
          </a:p>
        </p:txBody>
      </p:sp>
      <p:sp>
        <p:nvSpPr>
          <p:cNvPr id="106532" name="Text Box 36"/>
          <p:cNvSpPr txBox="1">
            <a:spLocks noChangeArrowheads="1"/>
          </p:cNvSpPr>
          <p:nvPr/>
        </p:nvSpPr>
        <p:spPr bwMode="auto">
          <a:xfrm>
            <a:off x="818621" y="4863232"/>
            <a:ext cx="8189647"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CN" altLang="en-US" sz="2400" b="1" dirty="0">
                <a:solidFill>
                  <a:srgbClr val="C00000"/>
                </a:solidFill>
                <a:latin typeface="Tahoma" pitchFamily="34" charset="0"/>
                <a:ea typeface="黑体" pitchFamily="2" charset="-122"/>
              </a:rPr>
              <a:t>网络接入模块</a:t>
            </a:r>
            <a:r>
              <a:rPr lang="zh-CN" altLang="en-US" sz="2400" b="1" dirty="0">
                <a:solidFill>
                  <a:srgbClr val="000099"/>
                </a:solidFill>
                <a:latin typeface="Tahoma" pitchFamily="34" charset="0"/>
                <a:ea typeface="黑体" pitchFamily="2" charset="-122"/>
              </a:rPr>
              <a:t>负责做与网络接口细节有关的</a:t>
            </a:r>
            <a:r>
              <a:rPr lang="zh-CN" altLang="en-US" sz="2400" b="1" dirty="0" smtClean="0">
                <a:solidFill>
                  <a:srgbClr val="000099"/>
                </a:solidFill>
                <a:latin typeface="Tahoma" pitchFamily="34" charset="0"/>
                <a:ea typeface="黑体" pitchFamily="2" charset="-122"/>
              </a:rPr>
              <a:t>工作，例如：规定</a:t>
            </a:r>
            <a:r>
              <a:rPr lang="zh-CN" altLang="en-US" sz="2400" b="1" dirty="0">
                <a:solidFill>
                  <a:srgbClr val="000099"/>
                </a:solidFill>
                <a:latin typeface="Tahoma" pitchFamily="34" charset="0"/>
                <a:ea typeface="黑体" pitchFamily="2" charset="-122"/>
              </a:rPr>
              <a:t>传输的帧格式，帧的最大长度等。</a:t>
            </a:r>
          </a:p>
        </p:txBody>
      </p:sp>
    </p:spTree>
    <p:extLst>
      <p:ext uri="{BB962C8B-B14F-4D97-AF65-F5344CB8AC3E}">
        <p14:creationId xmlns:p14="http://schemas.microsoft.com/office/powerpoint/2010/main" xmlns="" val="20636377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53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6510"/>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grpId="0" nodeType="afterEffect">
                                  <p:stCondLst>
                                    <p:cond delay="1000"/>
                                  </p:stCondLst>
                                  <p:childTnLst>
                                    <p:set>
                                      <p:cBhvr>
                                        <p:cTn id="13" dur="1" fill="hold">
                                          <p:stCondLst>
                                            <p:cond delay="0"/>
                                          </p:stCondLst>
                                        </p:cTn>
                                        <p:tgtEl>
                                          <p:spTgt spid="106517"/>
                                        </p:tgtEl>
                                        <p:attrNameLst>
                                          <p:attrName>style.visibility</p:attrName>
                                        </p:attrNameLst>
                                      </p:cBhvr>
                                      <p:to>
                                        <p:strVal val="visible"/>
                                      </p:to>
                                    </p:set>
                                  </p:childTnLst>
                                </p:cTn>
                              </p:par>
                            </p:childTnLst>
                          </p:cTn>
                        </p:par>
                        <p:par>
                          <p:cTn id="14" fill="hold" nodeType="afterGroup">
                            <p:stCondLst>
                              <p:cond delay="1000"/>
                            </p:stCondLst>
                            <p:childTnLst>
                              <p:par>
                                <p:cTn id="15" presetID="1" presetClass="entr" presetSubtype="0" fill="hold" grpId="0" nodeType="afterEffect">
                                  <p:stCondLst>
                                    <p:cond delay="1000"/>
                                  </p:stCondLst>
                                  <p:childTnLst>
                                    <p:set>
                                      <p:cBhvr>
                                        <p:cTn id="16" dur="1" fill="hold">
                                          <p:stCondLst>
                                            <p:cond delay="0"/>
                                          </p:stCondLst>
                                        </p:cTn>
                                        <p:tgtEl>
                                          <p:spTgt spid="106530"/>
                                        </p:tgtEl>
                                        <p:attrNameLst>
                                          <p:attrName>style.visibility</p:attrName>
                                        </p:attrNameLst>
                                      </p:cBhvr>
                                      <p:to>
                                        <p:strVal val="visible"/>
                                      </p:to>
                                    </p:set>
                                  </p:childTnLst>
                                </p:cTn>
                              </p:par>
                            </p:childTnLst>
                          </p:cTn>
                        </p:par>
                        <p:par>
                          <p:cTn id="17" fill="hold" nodeType="afterGroup">
                            <p:stCondLst>
                              <p:cond delay="2000"/>
                            </p:stCondLst>
                            <p:childTnLst>
                              <p:par>
                                <p:cTn id="18" presetID="1" presetClass="entr" presetSubtype="0" fill="hold" grpId="0" nodeType="afterEffect">
                                  <p:stCondLst>
                                    <p:cond delay="1000"/>
                                  </p:stCondLst>
                                  <p:childTnLst>
                                    <p:set>
                                      <p:cBhvr>
                                        <p:cTn id="19" dur="1" fill="hold">
                                          <p:stCondLst>
                                            <p:cond delay="0"/>
                                          </p:stCondLst>
                                        </p:cTn>
                                        <p:tgtEl>
                                          <p:spTgt spid="106531"/>
                                        </p:tgtEl>
                                        <p:attrNameLst>
                                          <p:attrName>style.visibility</p:attrName>
                                        </p:attrNameLst>
                                      </p:cBhvr>
                                      <p:to>
                                        <p:strVal val="visible"/>
                                      </p:to>
                                    </p:set>
                                  </p:childTnLst>
                                </p:cTn>
                              </p:par>
                            </p:childTnLst>
                          </p:cTn>
                        </p:par>
                        <p:par>
                          <p:cTn id="20" fill="hold" nodeType="afterGroup">
                            <p:stCondLst>
                              <p:cond delay="3000"/>
                            </p:stCondLst>
                            <p:childTnLst>
                              <p:par>
                                <p:cTn id="21" presetID="1" presetClass="entr" presetSubtype="0" fill="hold" grpId="0" nodeType="afterEffect">
                                  <p:stCondLst>
                                    <p:cond delay="1000"/>
                                  </p:stCondLst>
                                  <p:childTnLst>
                                    <p:set>
                                      <p:cBhvr>
                                        <p:cTn id="22" dur="1" fill="hold">
                                          <p:stCondLst>
                                            <p:cond delay="0"/>
                                          </p:stCondLst>
                                        </p:cTn>
                                        <p:tgtEl>
                                          <p:spTgt spid="106518"/>
                                        </p:tgtEl>
                                        <p:attrNameLst>
                                          <p:attrName>style.visibility</p:attrName>
                                        </p:attrNameLst>
                                      </p:cBhvr>
                                      <p:to>
                                        <p:strVal val="visible"/>
                                      </p:to>
                                    </p:set>
                                  </p:childTnLst>
                                </p:cTn>
                              </p:par>
                            </p:childTnLst>
                          </p:cTn>
                        </p:par>
                        <p:par>
                          <p:cTn id="23" fill="hold" nodeType="afterGroup">
                            <p:stCondLst>
                              <p:cond delay="4000"/>
                            </p:stCondLst>
                            <p:childTnLst>
                              <p:par>
                                <p:cTn id="24" presetID="1" presetClass="entr" presetSubtype="0" fill="hold" grpId="0" nodeType="afterEffect">
                                  <p:stCondLst>
                                    <p:cond delay="1000"/>
                                  </p:stCondLst>
                                  <p:childTnLst>
                                    <p:set>
                                      <p:cBhvr>
                                        <p:cTn id="25" dur="1" fill="hold">
                                          <p:stCondLst>
                                            <p:cond delay="0"/>
                                          </p:stCondLst>
                                        </p:cTn>
                                        <p:tgtEl>
                                          <p:spTgt spid="1065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10" grpId="0" animBg="1"/>
      <p:bldP spid="106511" grpId="0" animBg="1"/>
      <p:bldP spid="106517" grpId="0" animBg="1"/>
      <p:bldP spid="106518" grpId="0" animBg="1"/>
      <p:bldP spid="106530" grpId="0" animBg="1"/>
      <p:bldP spid="106531" grpId="0" animBg="1"/>
      <p:bldP spid="106532"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algn="ctr"/>
            <a:r>
              <a:rPr lang="zh-CN" altLang="en-US" dirty="0"/>
              <a:t>分层的</a:t>
            </a:r>
            <a:r>
              <a:rPr lang="zh-CN" altLang="en-US" dirty="0" smtClean="0"/>
              <a:t>好处与缺点 </a:t>
            </a:r>
            <a:endParaRPr lang="zh-CN" altLang="en-US" dirty="0"/>
          </a:p>
        </p:txBody>
      </p:sp>
      <p:sp>
        <p:nvSpPr>
          <p:cNvPr id="2" name="文本占位符 1"/>
          <p:cNvSpPr>
            <a:spLocks noGrp="1"/>
          </p:cNvSpPr>
          <p:nvPr>
            <p:ph type="body" idx="1"/>
          </p:nvPr>
        </p:nvSpPr>
        <p:spPr>
          <a:solidFill>
            <a:srgbClr val="FFFF66"/>
          </a:solidFill>
          <a:ln>
            <a:solidFill>
              <a:srgbClr val="000099"/>
            </a:solidFill>
          </a:ln>
        </p:spPr>
        <p:txBody>
          <a:bodyPr anchor="ctr"/>
          <a:lstStyle/>
          <a:p>
            <a:r>
              <a:rPr lang="zh-CN" altLang="en-US" dirty="0" smtClean="0">
                <a:solidFill>
                  <a:srgbClr val="FF0000"/>
                </a:solidFill>
              </a:rPr>
              <a:t>好处</a:t>
            </a:r>
            <a:endParaRPr lang="zh-CN" altLang="en-US" dirty="0">
              <a:solidFill>
                <a:srgbClr val="FF0000"/>
              </a:solidFill>
            </a:endParaRPr>
          </a:p>
        </p:txBody>
      </p:sp>
      <p:sp>
        <p:nvSpPr>
          <p:cNvPr id="110595" name="Rectangle 3"/>
          <p:cNvSpPr>
            <a:spLocks noGrp="1" noChangeArrowheads="1"/>
          </p:cNvSpPr>
          <p:nvPr>
            <p:ph sz="half" idx="2"/>
          </p:nvPr>
        </p:nvSpPr>
        <p:spPr>
          <a:xfrm>
            <a:off x="495299" y="1844824"/>
            <a:ext cx="4455513" cy="4292770"/>
          </a:xfrm>
          <a:ln>
            <a:solidFill>
              <a:srgbClr val="000099"/>
            </a:solidFill>
          </a:ln>
        </p:spPr>
        <p:txBody>
          <a:bodyPr/>
          <a:lstStyle/>
          <a:p>
            <a:r>
              <a:rPr lang="zh-CN" altLang="en-US" dirty="0"/>
              <a:t>各层之间是独立的。</a:t>
            </a:r>
          </a:p>
          <a:p>
            <a:r>
              <a:rPr lang="zh-CN" altLang="en-US" dirty="0"/>
              <a:t>灵活性好。</a:t>
            </a:r>
          </a:p>
          <a:p>
            <a:r>
              <a:rPr lang="zh-CN" altLang="en-US" dirty="0"/>
              <a:t>结构上可分割开。</a:t>
            </a:r>
          </a:p>
          <a:p>
            <a:r>
              <a:rPr lang="zh-CN" altLang="en-US" dirty="0"/>
              <a:t>易于实现和维护。</a:t>
            </a:r>
          </a:p>
          <a:p>
            <a:r>
              <a:rPr lang="zh-CN" altLang="en-US" dirty="0"/>
              <a:t>能促进标准化工作。  </a:t>
            </a:r>
          </a:p>
        </p:txBody>
      </p:sp>
      <p:sp>
        <p:nvSpPr>
          <p:cNvPr id="3" name="文本占位符 2"/>
          <p:cNvSpPr>
            <a:spLocks noGrp="1"/>
          </p:cNvSpPr>
          <p:nvPr>
            <p:ph type="body" sz="quarter" idx="3"/>
          </p:nvPr>
        </p:nvSpPr>
        <p:spPr>
          <a:solidFill>
            <a:srgbClr val="FFFF66"/>
          </a:solidFill>
          <a:ln>
            <a:solidFill>
              <a:srgbClr val="000099"/>
            </a:solidFill>
          </a:ln>
        </p:spPr>
        <p:txBody>
          <a:bodyPr/>
          <a:lstStyle/>
          <a:p>
            <a:r>
              <a:rPr lang="zh-CN" altLang="en-US" dirty="0" smtClean="0">
                <a:solidFill>
                  <a:srgbClr val="0000CC"/>
                </a:solidFill>
              </a:rPr>
              <a:t>缺点</a:t>
            </a:r>
            <a:endParaRPr lang="zh-CN" altLang="en-US" dirty="0">
              <a:solidFill>
                <a:srgbClr val="0000CC"/>
              </a:solidFill>
            </a:endParaRPr>
          </a:p>
        </p:txBody>
      </p:sp>
      <p:sp>
        <p:nvSpPr>
          <p:cNvPr id="4" name="内容占位符 3"/>
          <p:cNvSpPr>
            <a:spLocks noGrp="1"/>
          </p:cNvSpPr>
          <p:nvPr>
            <p:ph sz="quarter" idx="4"/>
          </p:nvPr>
        </p:nvSpPr>
        <p:spPr>
          <a:xfrm>
            <a:off x="5104383" y="1844824"/>
            <a:ext cx="4457129" cy="4292770"/>
          </a:xfrm>
          <a:ln>
            <a:solidFill>
              <a:srgbClr val="000099"/>
            </a:solidFill>
          </a:ln>
        </p:spPr>
        <p:txBody>
          <a:bodyPr/>
          <a:lstStyle/>
          <a:p>
            <a:r>
              <a:rPr lang="zh-CN" altLang="en-US" dirty="0" smtClean="0"/>
              <a:t>降低效率。</a:t>
            </a:r>
            <a:endParaRPr lang="en-US" altLang="zh-CN" dirty="0" smtClean="0"/>
          </a:p>
          <a:p>
            <a:r>
              <a:rPr lang="zh-CN" altLang="zh-CN" dirty="0" smtClean="0"/>
              <a:t>有些</a:t>
            </a:r>
            <a:r>
              <a:rPr lang="zh-CN" altLang="zh-CN" dirty="0"/>
              <a:t>功能会在不同的层次中重复出现，因而产生了</a:t>
            </a:r>
            <a:r>
              <a:rPr lang="zh-CN" altLang="zh-CN" dirty="0" smtClean="0"/>
              <a:t>额外开销</a:t>
            </a:r>
            <a:r>
              <a:rPr lang="zh-CN" altLang="en-US" dirty="0" smtClean="0"/>
              <a:t>。</a:t>
            </a:r>
            <a:endParaRPr lang="zh-CN" altLang="en-US" dirty="0"/>
          </a:p>
        </p:txBody>
      </p:sp>
    </p:spTree>
    <p:extLst>
      <p:ext uri="{BB962C8B-B14F-4D97-AF65-F5344CB8AC3E}">
        <p14:creationId xmlns:p14="http://schemas.microsoft.com/office/powerpoint/2010/main" xmlns="" val="4278299878"/>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algn="ctr"/>
            <a:r>
              <a:rPr lang="zh-CN" altLang="en-US" dirty="0"/>
              <a:t>层数多少要适当 </a:t>
            </a:r>
          </a:p>
        </p:txBody>
      </p:sp>
      <p:sp>
        <p:nvSpPr>
          <p:cNvPr id="111619" name="Rectangle 3"/>
          <p:cNvSpPr>
            <a:spLocks noGrp="1" noChangeArrowheads="1"/>
          </p:cNvSpPr>
          <p:nvPr>
            <p:ph idx="1"/>
          </p:nvPr>
        </p:nvSpPr>
        <p:spPr/>
        <p:txBody>
          <a:bodyPr/>
          <a:lstStyle/>
          <a:p>
            <a:r>
              <a:rPr lang="zh-CN" altLang="en-US" dirty="0" smtClean="0"/>
              <a:t>层</a:t>
            </a:r>
            <a:r>
              <a:rPr lang="zh-CN" altLang="en-US" dirty="0"/>
              <a:t>数太少，就会使每一层的协议太复杂。</a:t>
            </a:r>
          </a:p>
          <a:p>
            <a:r>
              <a:rPr lang="zh-CN" altLang="en-US" dirty="0"/>
              <a:t>层数太</a:t>
            </a:r>
            <a:r>
              <a:rPr lang="zh-CN" altLang="en-US" dirty="0" smtClean="0"/>
              <a:t>多，又</a:t>
            </a:r>
            <a:r>
              <a:rPr lang="zh-CN" altLang="en-US" dirty="0"/>
              <a:t>会在描述和综合各层功能的系统工程任务时遇到较多的困难。 </a:t>
            </a:r>
          </a:p>
        </p:txBody>
      </p:sp>
    </p:spTree>
    <p:extLst>
      <p:ext uri="{BB962C8B-B14F-4D97-AF65-F5344CB8AC3E}">
        <p14:creationId xmlns:p14="http://schemas.microsoft.com/office/powerpoint/2010/main" xmlns="" val="294380313"/>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algn="ctr"/>
            <a:r>
              <a:rPr lang="zh-CN" altLang="zh-CN" dirty="0" smtClean="0"/>
              <a:t>各层完成的</a:t>
            </a:r>
            <a:r>
              <a:rPr lang="zh-CN" altLang="zh-CN" dirty="0"/>
              <a:t>主要</a:t>
            </a:r>
            <a:r>
              <a:rPr lang="zh-CN" altLang="zh-CN" dirty="0" smtClean="0"/>
              <a:t>功能</a:t>
            </a:r>
            <a:endParaRPr lang="zh-CN" altLang="en-US" dirty="0"/>
          </a:p>
        </p:txBody>
      </p:sp>
      <p:sp>
        <p:nvSpPr>
          <p:cNvPr id="111619" name="Rectangle 3"/>
          <p:cNvSpPr>
            <a:spLocks noGrp="1" noChangeArrowheads="1"/>
          </p:cNvSpPr>
          <p:nvPr>
            <p:ph idx="1"/>
          </p:nvPr>
        </p:nvSpPr>
        <p:spPr/>
        <p:txBody>
          <a:bodyPr/>
          <a:lstStyle/>
          <a:p>
            <a:r>
              <a:rPr lang="zh-CN" altLang="zh-CN" sz="2800" dirty="0">
                <a:solidFill>
                  <a:srgbClr val="FF0000"/>
                </a:solidFill>
              </a:rPr>
              <a:t>① </a:t>
            </a:r>
            <a:r>
              <a:rPr lang="zh-CN" altLang="zh-CN" sz="2800" dirty="0" smtClean="0">
                <a:solidFill>
                  <a:srgbClr val="FF0000"/>
                </a:solidFill>
              </a:rPr>
              <a:t>差错控制</a:t>
            </a:r>
            <a:r>
              <a:rPr lang="zh-CN" altLang="en-US" sz="2800" dirty="0" smtClean="0">
                <a:solidFill>
                  <a:srgbClr val="FF0000"/>
                </a:solidFill>
              </a:rPr>
              <a:t>：</a:t>
            </a:r>
            <a:r>
              <a:rPr lang="zh-CN" altLang="zh-CN" sz="2800" dirty="0" smtClean="0"/>
              <a:t>使</a:t>
            </a:r>
            <a:r>
              <a:rPr lang="zh-CN" altLang="zh-CN" sz="2800" dirty="0"/>
              <a:t>相应层次对等方的通信更加可靠。</a:t>
            </a:r>
          </a:p>
          <a:p>
            <a:r>
              <a:rPr lang="zh-CN" altLang="zh-CN" sz="2800" dirty="0">
                <a:solidFill>
                  <a:srgbClr val="FF0000"/>
                </a:solidFill>
              </a:rPr>
              <a:t>② 流量控制</a:t>
            </a:r>
            <a:r>
              <a:rPr lang="zh-CN" altLang="en-US" sz="2800" dirty="0">
                <a:solidFill>
                  <a:srgbClr val="FF0000"/>
                </a:solidFill>
              </a:rPr>
              <a:t>：</a:t>
            </a:r>
            <a:r>
              <a:rPr lang="zh-CN" altLang="zh-CN" sz="2800" dirty="0" smtClean="0"/>
              <a:t>发送</a:t>
            </a:r>
            <a:r>
              <a:rPr lang="zh-CN" altLang="zh-CN" sz="2800" dirty="0"/>
              <a:t>端的发送速率必须使接收端来得及接收，不要太快。</a:t>
            </a:r>
          </a:p>
          <a:p>
            <a:r>
              <a:rPr lang="zh-CN" altLang="zh-CN" sz="2800" dirty="0">
                <a:solidFill>
                  <a:srgbClr val="FF0000"/>
                </a:solidFill>
              </a:rPr>
              <a:t>③ 分段和重装</a:t>
            </a:r>
            <a:r>
              <a:rPr lang="en-US" altLang="zh-CN" sz="2800" dirty="0">
                <a:solidFill>
                  <a:srgbClr val="FF0000"/>
                </a:solidFill>
              </a:rPr>
              <a:t> </a:t>
            </a:r>
            <a:r>
              <a:rPr lang="zh-CN" altLang="en-US" sz="2800" dirty="0">
                <a:solidFill>
                  <a:srgbClr val="FF0000"/>
                </a:solidFill>
              </a:rPr>
              <a:t>：</a:t>
            </a:r>
            <a:r>
              <a:rPr lang="zh-CN" altLang="zh-CN" sz="2800" dirty="0" smtClean="0"/>
              <a:t>发送</a:t>
            </a:r>
            <a:r>
              <a:rPr lang="zh-CN" altLang="zh-CN" sz="2800" dirty="0"/>
              <a:t>端将要发送的数据块划分为更小的单位，在接收端将其还原。</a:t>
            </a:r>
          </a:p>
          <a:p>
            <a:r>
              <a:rPr lang="zh-CN" altLang="zh-CN" sz="2800" dirty="0">
                <a:solidFill>
                  <a:srgbClr val="FF0000"/>
                </a:solidFill>
              </a:rPr>
              <a:t>④ 复用和分用</a:t>
            </a:r>
            <a:r>
              <a:rPr lang="zh-CN" altLang="en-US" sz="2800" dirty="0">
                <a:solidFill>
                  <a:srgbClr val="FF0000"/>
                </a:solidFill>
              </a:rPr>
              <a:t>：</a:t>
            </a:r>
            <a:r>
              <a:rPr lang="zh-CN" altLang="zh-CN" sz="2800" dirty="0" smtClean="0"/>
              <a:t>发送</a:t>
            </a:r>
            <a:r>
              <a:rPr lang="zh-CN" altLang="zh-CN" sz="2800" dirty="0"/>
              <a:t>端几个高层会话复用一条低层的连接，在接收端再进行分用。</a:t>
            </a:r>
          </a:p>
          <a:p>
            <a:r>
              <a:rPr lang="zh-CN" altLang="zh-CN" sz="2800" dirty="0">
                <a:solidFill>
                  <a:srgbClr val="FF0000"/>
                </a:solidFill>
              </a:rPr>
              <a:t>⑤ 连接建立和释放</a:t>
            </a:r>
            <a:r>
              <a:rPr lang="zh-CN" altLang="en-US" sz="2800" dirty="0">
                <a:solidFill>
                  <a:srgbClr val="FF0000"/>
                </a:solidFill>
              </a:rPr>
              <a:t>：</a:t>
            </a:r>
            <a:r>
              <a:rPr lang="zh-CN" altLang="zh-CN" sz="2800" dirty="0" smtClean="0"/>
              <a:t>交换</a:t>
            </a:r>
            <a:r>
              <a:rPr lang="zh-CN" altLang="zh-CN" sz="2800" dirty="0"/>
              <a:t>数据前先建立一条逻辑连接，数据传送结束后释放连接。</a:t>
            </a:r>
          </a:p>
          <a:p>
            <a:endParaRPr lang="zh-CN" altLang="en-US" sz="2800" dirty="0"/>
          </a:p>
        </p:txBody>
      </p:sp>
    </p:spTree>
    <p:extLst>
      <p:ext uri="{BB962C8B-B14F-4D97-AF65-F5344CB8AC3E}">
        <p14:creationId xmlns:p14="http://schemas.microsoft.com/office/powerpoint/2010/main" xmlns="" val="3747457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16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16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161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16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algn="ctr"/>
            <a:r>
              <a:rPr lang="zh-CN" altLang="en-US"/>
              <a:t>计算机网络的体系结构 </a:t>
            </a:r>
          </a:p>
        </p:txBody>
      </p:sp>
      <p:sp>
        <p:nvSpPr>
          <p:cNvPr id="112643" name="Rectangle 3"/>
          <p:cNvSpPr>
            <a:spLocks noGrp="1" noChangeArrowheads="1"/>
          </p:cNvSpPr>
          <p:nvPr>
            <p:ph idx="1"/>
          </p:nvPr>
        </p:nvSpPr>
        <p:spPr/>
        <p:txBody>
          <a:bodyPr/>
          <a:lstStyle/>
          <a:p>
            <a:r>
              <a:rPr lang="zh-CN" altLang="en-US" dirty="0">
                <a:solidFill>
                  <a:srgbClr val="FF0000"/>
                </a:solidFill>
              </a:rPr>
              <a:t>计算机网络的</a:t>
            </a:r>
            <a:r>
              <a:rPr lang="zh-CN" altLang="en-US" dirty="0" smtClean="0">
                <a:solidFill>
                  <a:srgbClr val="FF0000"/>
                </a:solidFill>
              </a:rPr>
              <a:t>体系结构 </a:t>
            </a:r>
            <a:r>
              <a:rPr lang="en-US" altLang="zh-CN" dirty="0" smtClean="0"/>
              <a:t>(</a:t>
            </a:r>
            <a:r>
              <a:rPr lang="en-US" altLang="zh-CN" dirty="0"/>
              <a:t>architecture</a:t>
            </a:r>
            <a:r>
              <a:rPr lang="en-US" altLang="zh-CN" dirty="0" smtClean="0"/>
              <a:t>) </a:t>
            </a:r>
            <a:r>
              <a:rPr lang="zh-CN" altLang="en-US" dirty="0" smtClean="0"/>
              <a:t>是</a:t>
            </a:r>
            <a:r>
              <a:rPr lang="zh-CN" altLang="en-US" dirty="0"/>
              <a:t>计算机网络的各层及其协议的集合。 </a:t>
            </a:r>
          </a:p>
          <a:p>
            <a:r>
              <a:rPr lang="zh-CN" altLang="en-US" dirty="0"/>
              <a:t>体系结构就是这个计算机网络及其部件</a:t>
            </a:r>
            <a:r>
              <a:rPr lang="zh-CN" altLang="en-US" dirty="0">
                <a:solidFill>
                  <a:srgbClr val="FF0000"/>
                </a:solidFill>
              </a:rPr>
              <a:t>所应完成的功能的精确定义。</a:t>
            </a:r>
          </a:p>
          <a:p>
            <a:r>
              <a:rPr lang="zh-CN" altLang="en-US" dirty="0" smtClean="0">
                <a:solidFill>
                  <a:srgbClr val="FF0000"/>
                </a:solidFill>
              </a:rPr>
              <a:t>实现 </a:t>
            </a:r>
            <a:r>
              <a:rPr lang="en-US" altLang="zh-CN" dirty="0" smtClean="0"/>
              <a:t>(</a:t>
            </a:r>
            <a:r>
              <a:rPr lang="en-US" altLang="zh-CN" dirty="0"/>
              <a:t>implementation</a:t>
            </a:r>
            <a:r>
              <a:rPr lang="en-US" altLang="zh-CN" dirty="0" smtClean="0"/>
              <a:t>) </a:t>
            </a:r>
            <a:r>
              <a:rPr lang="zh-CN" altLang="en-US" dirty="0" smtClean="0"/>
              <a:t>是</a:t>
            </a:r>
            <a:r>
              <a:rPr lang="zh-CN" altLang="en-US" dirty="0"/>
              <a:t>遵循这种体系结构的前提下用何种硬件或软件完成这些功能的问题。</a:t>
            </a:r>
          </a:p>
          <a:p>
            <a:r>
              <a:rPr lang="zh-CN" altLang="en-US" dirty="0">
                <a:solidFill>
                  <a:srgbClr val="0000CC"/>
                </a:solidFill>
              </a:rPr>
              <a:t>体系结构是抽象的，而实现则是具体的，是真正在运行的计算机硬件和软件。   </a:t>
            </a:r>
          </a:p>
        </p:txBody>
      </p:sp>
    </p:spTree>
    <p:extLst>
      <p:ext uri="{BB962C8B-B14F-4D97-AF65-F5344CB8AC3E}">
        <p14:creationId xmlns:p14="http://schemas.microsoft.com/office/powerpoint/2010/main" xmlns="" val="39125519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4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altLang="zh-CN" dirty="0"/>
              <a:t>1.7.3  </a:t>
            </a:r>
            <a:r>
              <a:rPr lang="zh-CN" altLang="zh-CN" dirty="0"/>
              <a:t>具有五层协议的体系结构</a:t>
            </a:r>
            <a:endParaRPr lang="zh-CN" altLang="en-US" dirty="0"/>
          </a:p>
        </p:txBody>
      </p:sp>
      <p:sp>
        <p:nvSpPr>
          <p:cNvPr id="113667" name="Rectangle 3"/>
          <p:cNvSpPr>
            <a:spLocks noGrp="1" noChangeArrowheads="1"/>
          </p:cNvSpPr>
          <p:nvPr>
            <p:ph idx="1"/>
          </p:nvPr>
        </p:nvSpPr>
        <p:spPr/>
        <p:txBody>
          <a:bodyPr/>
          <a:lstStyle/>
          <a:p>
            <a:r>
              <a:rPr lang="en-US" altLang="zh-CN" dirty="0" smtClean="0"/>
              <a:t>OSI </a:t>
            </a:r>
            <a:r>
              <a:rPr lang="zh-CN" altLang="zh-CN" dirty="0" smtClean="0"/>
              <a:t>的</a:t>
            </a:r>
            <a:r>
              <a:rPr lang="zh-CN" altLang="zh-CN" dirty="0"/>
              <a:t>七层协议</a:t>
            </a:r>
            <a:r>
              <a:rPr lang="zh-CN" altLang="zh-CN" dirty="0" smtClean="0"/>
              <a:t>体系结构的</a:t>
            </a:r>
            <a:r>
              <a:rPr lang="zh-CN" altLang="zh-CN" dirty="0"/>
              <a:t>概念清楚，理论也较完整，但它既复杂又不</a:t>
            </a:r>
            <a:r>
              <a:rPr lang="zh-CN" altLang="zh-CN" dirty="0" smtClean="0"/>
              <a:t>实用</a:t>
            </a:r>
            <a:r>
              <a:rPr lang="zh-CN" altLang="en-US" dirty="0" smtClean="0"/>
              <a:t>。</a:t>
            </a:r>
            <a:endParaRPr lang="en-US" altLang="zh-CN" dirty="0" smtClean="0"/>
          </a:p>
          <a:p>
            <a:r>
              <a:rPr lang="en-US" altLang="zh-CN" dirty="0" smtClean="0"/>
              <a:t>TCP/IP </a:t>
            </a:r>
            <a:r>
              <a:rPr lang="zh-CN" altLang="en-US" dirty="0"/>
              <a:t>是四</a:t>
            </a:r>
            <a:r>
              <a:rPr lang="zh-CN" altLang="en-US" dirty="0" smtClean="0"/>
              <a:t>层体系结构</a:t>
            </a:r>
            <a:r>
              <a:rPr lang="zh-CN" altLang="en-US" dirty="0"/>
              <a:t>：应用层、运输层、网际层和网络接口层。</a:t>
            </a:r>
          </a:p>
          <a:p>
            <a:r>
              <a:rPr lang="zh-CN" altLang="en-US" dirty="0"/>
              <a:t>但最下面的网络接口层并没有具体内容。</a:t>
            </a:r>
          </a:p>
          <a:p>
            <a:r>
              <a:rPr lang="zh-CN" altLang="en-US" dirty="0">
                <a:solidFill>
                  <a:srgbClr val="FF0000"/>
                </a:solidFill>
              </a:rPr>
              <a:t>因此往往采取折中的办法，即综合 </a:t>
            </a:r>
            <a:r>
              <a:rPr lang="en-US" altLang="zh-CN" dirty="0">
                <a:solidFill>
                  <a:srgbClr val="FF0000"/>
                </a:solidFill>
              </a:rPr>
              <a:t>OSI </a:t>
            </a:r>
            <a:r>
              <a:rPr lang="zh-CN" altLang="en-US" dirty="0">
                <a:solidFill>
                  <a:srgbClr val="FF0000"/>
                </a:solidFill>
              </a:rPr>
              <a:t>和</a:t>
            </a:r>
            <a:r>
              <a:rPr lang="zh-CN" altLang="en-US" sz="2000" dirty="0">
                <a:solidFill>
                  <a:srgbClr val="FF0000"/>
                </a:solidFill>
              </a:rPr>
              <a:t> </a:t>
            </a:r>
            <a:r>
              <a:rPr lang="en-US" altLang="zh-CN" dirty="0">
                <a:solidFill>
                  <a:srgbClr val="FF0000"/>
                </a:solidFill>
              </a:rPr>
              <a:t>TCP/IP</a:t>
            </a:r>
            <a:r>
              <a:rPr lang="en-US" altLang="zh-CN" sz="2000" dirty="0">
                <a:solidFill>
                  <a:srgbClr val="FF0000"/>
                </a:solidFill>
              </a:rPr>
              <a:t> </a:t>
            </a:r>
            <a:r>
              <a:rPr lang="zh-CN" altLang="en-US" dirty="0">
                <a:solidFill>
                  <a:srgbClr val="FF0000"/>
                </a:solidFill>
              </a:rPr>
              <a:t>的优点，采用一种只有五层协议的体系结构 。</a:t>
            </a:r>
            <a:r>
              <a:rPr lang="zh-CN" altLang="en-US" dirty="0">
                <a:solidFill>
                  <a:srgbClr val="0000CC"/>
                </a:solidFill>
              </a:rPr>
              <a:t> </a:t>
            </a:r>
          </a:p>
        </p:txBody>
      </p:sp>
    </p:spTree>
    <p:extLst>
      <p:ext uri="{BB962C8B-B14F-4D97-AF65-F5344CB8AC3E}">
        <p14:creationId xmlns:p14="http://schemas.microsoft.com/office/powerpoint/2010/main" xmlns="" val="12387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6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36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altLang="zh-CN" dirty="0"/>
              <a:t>1.7.3  </a:t>
            </a:r>
            <a:r>
              <a:rPr lang="zh-CN" altLang="zh-CN" dirty="0"/>
              <a:t>具有五层协议的体系结构</a:t>
            </a:r>
            <a:endParaRPr lang="zh-CN" altLang="en-US" dirty="0"/>
          </a:p>
        </p:txBody>
      </p:sp>
      <p:sp>
        <p:nvSpPr>
          <p:cNvPr id="6" name="AutoShape 58"/>
          <p:cNvSpPr>
            <a:spLocks noChangeArrowheads="1"/>
          </p:cNvSpPr>
          <p:nvPr/>
        </p:nvSpPr>
        <p:spPr bwMode="auto">
          <a:xfrm>
            <a:off x="900757" y="1653952"/>
            <a:ext cx="2054225" cy="3530600"/>
          </a:xfrm>
          <a:prstGeom prst="cube">
            <a:avLst>
              <a:gd name="adj" fmla="val 9144"/>
            </a:avLst>
          </a:prstGeom>
          <a:solidFill>
            <a:schemeClr val="bg1"/>
          </a:solidFill>
          <a:ln w="19050">
            <a:solidFill>
              <a:schemeClr val="tx1"/>
            </a:solidFill>
            <a:miter lim="800000"/>
            <a:headEnd/>
            <a:tailEnd/>
          </a:ln>
        </p:spPr>
        <p:txBody>
          <a:bodyPr wrap="none" anchor="ctr"/>
          <a:lstStyle/>
          <a:p>
            <a:endParaRPr lang="zh-CN" altLang="en-US" sz="2000" b="1">
              <a:solidFill>
                <a:srgbClr val="000099"/>
              </a:solidFill>
              <a:latin typeface="+mn-lt"/>
              <a:ea typeface="黑体" pitchFamily="2" charset="-122"/>
            </a:endParaRPr>
          </a:p>
        </p:txBody>
      </p:sp>
      <p:sp>
        <p:nvSpPr>
          <p:cNvPr id="7" name="Freeform 50"/>
          <p:cNvSpPr>
            <a:spLocks/>
          </p:cNvSpPr>
          <p:nvPr/>
        </p:nvSpPr>
        <p:spPr bwMode="auto">
          <a:xfrm>
            <a:off x="902345" y="2036540"/>
            <a:ext cx="2039937" cy="260350"/>
          </a:xfrm>
          <a:custGeom>
            <a:avLst/>
            <a:gdLst>
              <a:gd name="T0" fmla="*/ 2030913617 w 2049"/>
              <a:gd name="T1" fmla="*/ 0 h 182"/>
              <a:gd name="T2" fmla="*/ 1853492943 w 2049"/>
              <a:gd name="T3" fmla="*/ 366290959 h 182"/>
              <a:gd name="T4" fmla="*/ 0 w 2049"/>
              <a:gd name="T5" fmla="*/ 372429209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sz="2000" b="1">
              <a:solidFill>
                <a:srgbClr val="000099"/>
              </a:solidFill>
              <a:latin typeface="+mn-lt"/>
              <a:ea typeface="黑体" pitchFamily="2" charset="-122"/>
            </a:endParaRPr>
          </a:p>
        </p:txBody>
      </p:sp>
      <p:sp>
        <p:nvSpPr>
          <p:cNvPr id="8" name="Freeform 59"/>
          <p:cNvSpPr>
            <a:spLocks/>
          </p:cNvSpPr>
          <p:nvPr/>
        </p:nvSpPr>
        <p:spPr bwMode="auto">
          <a:xfrm>
            <a:off x="900757" y="2515965"/>
            <a:ext cx="2039938" cy="260350"/>
          </a:xfrm>
          <a:custGeom>
            <a:avLst/>
            <a:gdLst>
              <a:gd name="T0" fmla="*/ 2030915608 w 2049"/>
              <a:gd name="T1" fmla="*/ 0 h 182"/>
              <a:gd name="T2" fmla="*/ 1853494848 w 2049"/>
              <a:gd name="T3" fmla="*/ 366290959 h 182"/>
              <a:gd name="T4" fmla="*/ 0 w 2049"/>
              <a:gd name="T5" fmla="*/ 372429209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sz="2000" b="1">
              <a:solidFill>
                <a:srgbClr val="000099"/>
              </a:solidFill>
              <a:latin typeface="+mn-lt"/>
              <a:ea typeface="黑体" pitchFamily="2" charset="-122"/>
            </a:endParaRPr>
          </a:p>
        </p:txBody>
      </p:sp>
      <p:sp>
        <p:nvSpPr>
          <p:cNvPr id="9" name="Freeform 60"/>
          <p:cNvSpPr>
            <a:spLocks/>
          </p:cNvSpPr>
          <p:nvPr/>
        </p:nvSpPr>
        <p:spPr bwMode="auto">
          <a:xfrm>
            <a:off x="900757" y="2995390"/>
            <a:ext cx="2038350" cy="260350"/>
          </a:xfrm>
          <a:custGeom>
            <a:avLst/>
            <a:gdLst>
              <a:gd name="T0" fmla="*/ 2027754886 w 2049"/>
              <a:gd name="T1" fmla="*/ 0 h 182"/>
              <a:gd name="T2" fmla="*/ 1850610517 w 2049"/>
              <a:gd name="T3" fmla="*/ 366290959 h 182"/>
              <a:gd name="T4" fmla="*/ 0 w 2049"/>
              <a:gd name="T5" fmla="*/ 372429209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sz="2000" b="1">
              <a:solidFill>
                <a:srgbClr val="000099"/>
              </a:solidFill>
              <a:latin typeface="+mn-lt"/>
              <a:ea typeface="黑体" pitchFamily="2" charset="-122"/>
            </a:endParaRPr>
          </a:p>
        </p:txBody>
      </p:sp>
      <p:sp>
        <p:nvSpPr>
          <p:cNvPr id="10" name="Freeform 61"/>
          <p:cNvSpPr>
            <a:spLocks/>
          </p:cNvSpPr>
          <p:nvPr/>
        </p:nvSpPr>
        <p:spPr bwMode="auto">
          <a:xfrm>
            <a:off x="900757" y="3474815"/>
            <a:ext cx="2038350" cy="263525"/>
          </a:xfrm>
          <a:custGeom>
            <a:avLst/>
            <a:gdLst>
              <a:gd name="T0" fmla="*/ 2027754886 w 2049"/>
              <a:gd name="T1" fmla="*/ 0 h 185"/>
              <a:gd name="T2" fmla="*/ 1853579006 w 2049"/>
              <a:gd name="T3" fmla="*/ 375380733 h 185"/>
              <a:gd name="T4" fmla="*/ 0 w 2049"/>
              <a:gd name="T5" fmla="*/ 369293931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sz="2000" b="1">
              <a:solidFill>
                <a:srgbClr val="000099"/>
              </a:solidFill>
              <a:latin typeface="+mn-lt"/>
              <a:ea typeface="黑体" pitchFamily="2" charset="-122"/>
            </a:endParaRPr>
          </a:p>
        </p:txBody>
      </p:sp>
      <p:sp>
        <p:nvSpPr>
          <p:cNvPr id="11" name="Freeform 62"/>
          <p:cNvSpPr>
            <a:spLocks/>
          </p:cNvSpPr>
          <p:nvPr/>
        </p:nvSpPr>
        <p:spPr bwMode="auto">
          <a:xfrm>
            <a:off x="899170" y="3954240"/>
            <a:ext cx="2039937" cy="266700"/>
          </a:xfrm>
          <a:custGeom>
            <a:avLst/>
            <a:gdLst>
              <a:gd name="T0" fmla="*/ 2030913617 w 2049"/>
              <a:gd name="T1" fmla="*/ 0 h 187"/>
              <a:gd name="T2" fmla="*/ 1846554772 w 2049"/>
              <a:gd name="T3" fmla="*/ 380368450 h 187"/>
              <a:gd name="T4" fmla="*/ 0 w 2049"/>
              <a:gd name="T5" fmla="*/ 370198109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sz="2000" b="1">
              <a:solidFill>
                <a:srgbClr val="000099"/>
              </a:solidFill>
              <a:latin typeface="+mn-lt"/>
              <a:ea typeface="黑体" pitchFamily="2" charset="-122"/>
            </a:endParaRPr>
          </a:p>
        </p:txBody>
      </p:sp>
      <p:sp>
        <p:nvSpPr>
          <p:cNvPr id="12" name="Freeform 63"/>
          <p:cNvSpPr>
            <a:spLocks/>
          </p:cNvSpPr>
          <p:nvPr/>
        </p:nvSpPr>
        <p:spPr bwMode="auto">
          <a:xfrm>
            <a:off x="897582" y="4433665"/>
            <a:ext cx="2039938" cy="260350"/>
          </a:xfrm>
          <a:custGeom>
            <a:avLst/>
            <a:gdLst>
              <a:gd name="T0" fmla="*/ 2030915608 w 2049"/>
              <a:gd name="T1" fmla="*/ 0 h 182"/>
              <a:gd name="T2" fmla="*/ 1853494848 w 2049"/>
              <a:gd name="T3" fmla="*/ 366290959 h 182"/>
              <a:gd name="T4" fmla="*/ 0 w 2049"/>
              <a:gd name="T5" fmla="*/ 372429209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sz="2000" b="1">
              <a:solidFill>
                <a:srgbClr val="000099"/>
              </a:solidFill>
              <a:latin typeface="+mn-lt"/>
              <a:ea typeface="黑体" pitchFamily="2" charset="-122"/>
            </a:endParaRPr>
          </a:p>
        </p:txBody>
      </p:sp>
      <p:sp>
        <p:nvSpPr>
          <p:cNvPr id="13" name="Text Box 22"/>
          <p:cNvSpPr txBox="1">
            <a:spLocks noChangeArrowheads="1"/>
          </p:cNvSpPr>
          <p:nvPr/>
        </p:nvSpPr>
        <p:spPr bwMode="auto">
          <a:xfrm>
            <a:off x="1618307" y="1936527"/>
            <a:ext cx="8819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应用层</a:t>
            </a:r>
          </a:p>
        </p:txBody>
      </p:sp>
      <p:sp>
        <p:nvSpPr>
          <p:cNvPr id="14" name="Text Box 23"/>
          <p:cNvSpPr txBox="1">
            <a:spLocks noChangeArrowheads="1"/>
          </p:cNvSpPr>
          <p:nvPr/>
        </p:nvSpPr>
        <p:spPr bwMode="auto">
          <a:xfrm>
            <a:off x="1584970" y="3350990"/>
            <a:ext cx="8819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运输层</a:t>
            </a:r>
          </a:p>
        </p:txBody>
      </p:sp>
      <p:sp>
        <p:nvSpPr>
          <p:cNvPr id="15" name="Text Box 24"/>
          <p:cNvSpPr txBox="1">
            <a:spLocks noChangeArrowheads="1"/>
          </p:cNvSpPr>
          <p:nvPr/>
        </p:nvSpPr>
        <p:spPr bwMode="auto">
          <a:xfrm>
            <a:off x="1597670" y="3830415"/>
            <a:ext cx="8819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网络层</a:t>
            </a:r>
          </a:p>
        </p:txBody>
      </p:sp>
      <p:sp>
        <p:nvSpPr>
          <p:cNvPr id="16" name="Text Box 54"/>
          <p:cNvSpPr txBox="1">
            <a:spLocks noChangeArrowheads="1"/>
          </p:cNvSpPr>
          <p:nvPr/>
        </p:nvSpPr>
        <p:spPr bwMode="auto">
          <a:xfrm>
            <a:off x="1597670" y="2388965"/>
            <a:ext cx="8819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表示层</a:t>
            </a:r>
          </a:p>
        </p:txBody>
      </p:sp>
      <p:sp>
        <p:nvSpPr>
          <p:cNvPr id="17" name="Text Box 55"/>
          <p:cNvSpPr txBox="1">
            <a:spLocks noChangeArrowheads="1"/>
          </p:cNvSpPr>
          <p:nvPr/>
        </p:nvSpPr>
        <p:spPr bwMode="auto">
          <a:xfrm>
            <a:off x="1597670" y="2869977"/>
            <a:ext cx="8819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会话层</a:t>
            </a:r>
          </a:p>
        </p:txBody>
      </p:sp>
      <p:sp>
        <p:nvSpPr>
          <p:cNvPr id="18" name="Text Box 56"/>
          <p:cNvSpPr txBox="1">
            <a:spLocks noChangeArrowheads="1"/>
          </p:cNvSpPr>
          <p:nvPr/>
        </p:nvSpPr>
        <p:spPr bwMode="auto">
          <a:xfrm>
            <a:off x="1438920" y="4284440"/>
            <a:ext cx="13468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数据链路层</a:t>
            </a:r>
          </a:p>
        </p:txBody>
      </p:sp>
      <p:sp>
        <p:nvSpPr>
          <p:cNvPr id="19" name="Text Box 57"/>
          <p:cNvSpPr txBox="1">
            <a:spLocks noChangeArrowheads="1"/>
          </p:cNvSpPr>
          <p:nvPr/>
        </p:nvSpPr>
        <p:spPr bwMode="auto">
          <a:xfrm>
            <a:off x="1597670" y="4736877"/>
            <a:ext cx="8819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dirty="0">
                <a:solidFill>
                  <a:srgbClr val="000099"/>
                </a:solidFill>
                <a:latin typeface="+mn-lt"/>
                <a:ea typeface="黑体" pitchFamily="2" charset="-122"/>
              </a:rPr>
              <a:t>物理层</a:t>
            </a:r>
          </a:p>
        </p:txBody>
      </p:sp>
      <p:sp>
        <p:nvSpPr>
          <p:cNvPr id="20" name="Text Box 43"/>
          <p:cNvSpPr txBox="1">
            <a:spLocks noChangeArrowheads="1"/>
          </p:cNvSpPr>
          <p:nvPr/>
        </p:nvSpPr>
        <p:spPr bwMode="auto">
          <a:xfrm>
            <a:off x="996007" y="1785715"/>
            <a:ext cx="298480" cy="329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lnSpc>
                <a:spcPct val="190000"/>
              </a:lnSpc>
            </a:pPr>
            <a:r>
              <a:rPr lang="en-US" altLang="zh-CN" sz="1600" b="1" dirty="0">
                <a:solidFill>
                  <a:srgbClr val="000099"/>
                </a:solidFill>
                <a:latin typeface="+mn-lt"/>
                <a:ea typeface="黑体" pitchFamily="2" charset="-122"/>
              </a:rPr>
              <a:t>7</a:t>
            </a:r>
          </a:p>
          <a:p>
            <a:pPr eaLnBrk="1" hangingPunct="1">
              <a:lnSpc>
                <a:spcPct val="190000"/>
              </a:lnSpc>
            </a:pPr>
            <a:r>
              <a:rPr lang="en-US" altLang="zh-CN" sz="1600" b="1" dirty="0">
                <a:solidFill>
                  <a:srgbClr val="000099"/>
                </a:solidFill>
                <a:latin typeface="+mn-lt"/>
                <a:ea typeface="黑体" pitchFamily="2" charset="-122"/>
              </a:rPr>
              <a:t>6</a:t>
            </a:r>
          </a:p>
          <a:p>
            <a:pPr eaLnBrk="1" hangingPunct="1">
              <a:lnSpc>
                <a:spcPct val="190000"/>
              </a:lnSpc>
            </a:pPr>
            <a:r>
              <a:rPr lang="en-US" altLang="zh-CN" sz="1600" b="1" dirty="0">
                <a:solidFill>
                  <a:srgbClr val="000099"/>
                </a:solidFill>
                <a:latin typeface="+mn-lt"/>
                <a:ea typeface="黑体" pitchFamily="2" charset="-122"/>
              </a:rPr>
              <a:t>5</a:t>
            </a:r>
          </a:p>
          <a:p>
            <a:pPr eaLnBrk="1" hangingPunct="1">
              <a:lnSpc>
                <a:spcPct val="190000"/>
              </a:lnSpc>
            </a:pPr>
            <a:r>
              <a:rPr lang="en-US" altLang="zh-CN" sz="1600" b="1" dirty="0">
                <a:solidFill>
                  <a:srgbClr val="000099"/>
                </a:solidFill>
                <a:latin typeface="+mn-lt"/>
                <a:ea typeface="黑体" pitchFamily="2" charset="-122"/>
              </a:rPr>
              <a:t>4</a:t>
            </a:r>
          </a:p>
          <a:p>
            <a:pPr eaLnBrk="1" hangingPunct="1">
              <a:lnSpc>
                <a:spcPct val="190000"/>
              </a:lnSpc>
            </a:pPr>
            <a:r>
              <a:rPr lang="en-US" altLang="zh-CN" sz="1600" b="1" dirty="0">
                <a:solidFill>
                  <a:srgbClr val="000099"/>
                </a:solidFill>
                <a:latin typeface="+mn-lt"/>
                <a:ea typeface="黑体" pitchFamily="2" charset="-122"/>
              </a:rPr>
              <a:t>3</a:t>
            </a:r>
          </a:p>
          <a:p>
            <a:pPr eaLnBrk="1" hangingPunct="1">
              <a:lnSpc>
                <a:spcPct val="190000"/>
              </a:lnSpc>
            </a:pPr>
            <a:r>
              <a:rPr lang="en-US" altLang="zh-CN" sz="1600" b="1" dirty="0">
                <a:solidFill>
                  <a:srgbClr val="000099"/>
                </a:solidFill>
                <a:latin typeface="+mn-lt"/>
                <a:ea typeface="黑体" pitchFamily="2" charset="-122"/>
              </a:rPr>
              <a:t>2</a:t>
            </a:r>
          </a:p>
          <a:p>
            <a:pPr eaLnBrk="1" hangingPunct="1">
              <a:lnSpc>
                <a:spcPct val="190000"/>
              </a:lnSpc>
            </a:pPr>
            <a:r>
              <a:rPr lang="en-US" altLang="zh-CN" sz="1600" b="1" dirty="0">
                <a:solidFill>
                  <a:srgbClr val="000099"/>
                </a:solidFill>
                <a:latin typeface="+mn-lt"/>
                <a:ea typeface="黑体" pitchFamily="2" charset="-122"/>
              </a:rPr>
              <a:t>1</a:t>
            </a:r>
          </a:p>
        </p:txBody>
      </p:sp>
      <p:sp>
        <p:nvSpPr>
          <p:cNvPr id="21" name="Text Box 13"/>
          <p:cNvSpPr txBox="1">
            <a:spLocks noChangeArrowheads="1"/>
          </p:cNvSpPr>
          <p:nvPr/>
        </p:nvSpPr>
        <p:spPr bwMode="auto">
          <a:xfrm>
            <a:off x="776536" y="1222152"/>
            <a:ext cx="23455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en-US" altLang="zh-CN" b="1" dirty="0">
                <a:solidFill>
                  <a:srgbClr val="C00000"/>
                </a:solidFill>
                <a:latin typeface="+mn-lt"/>
                <a:ea typeface="黑体" pitchFamily="2" charset="-122"/>
              </a:rPr>
              <a:t>OSI </a:t>
            </a:r>
            <a:r>
              <a:rPr lang="zh-CN" altLang="en-US" b="1" dirty="0">
                <a:solidFill>
                  <a:srgbClr val="C00000"/>
                </a:solidFill>
                <a:latin typeface="+mn-lt"/>
                <a:ea typeface="黑体" pitchFamily="2" charset="-122"/>
              </a:rPr>
              <a:t>的体系结构</a:t>
            </a:r>
          </a:p>
        </p:txBody>
      </p:sp>
      <p:sp>
        <p:nvSpPr>
          <p:cNvPr id="22" name="AutoShape 66"/>
          <p:cNvSpPr>
            <a:spLocks noChangeArrowheads="1"/>
          </p:cNvSpPr>
          <p:nvPr/>
        </p:nvSpPr>
        <p:spPr bwMode="auto">
          <a:xfrm>
            <a:off x="3512195" y="1606327"/>
            <a:ext cx="2668587" cy="3587750"/>
          </a:xfrm>
          <a:prstGeom prst="cube">
            <a:avLst>
              <a:gd name="adj" fmla="val 9144"/>
            </a:avLst>
          </a:prstGeom>
          <a:solidFill>
            <a:schemeClr val="bg1"/>
          </a:solidFill>
          <a:ln w="19050">
            <a:solidFill>
              <a:schemeClr val="tx1"/>
            </a:solidFill>
            <a:miter lim="800000"/>
            <a:headEnd/>
            <a:tailEnd/>
          </a:ln>
        </p:spPr>
        <p:txBody>
          <a:bodyPr wrap="none" anchor="ctr"/>
          <a:lstStyle/>
          <a:p>
            <a:endParaRPr lang="zh-CN" altLang="en-US" sz="2000" b="1">
              <a:solidFill>
                <a:srgbClr val="000099"/>
              </a:solidFill>
              <a:latin typeface="+mn-lt"/>
              <a:ea typeface="黑体" pitchFamily="2" charset="-122"/>
            </a:endParaRPr>
          </a:p>
        </p:txBody>
      </p:sp>
      <p:sp>
        <p:nvSpPr>
          <p:cNvPr id="23" name="Freeform 69"/>
          <p:cNvSpPr>
            <a:spLocks/>
          </p:cNvSpPr>
          <p:nvPr/>
        </p:nvSpPr>
        <p:spPr bwMode="auto">
          <a:xfrm>
            <a:off x="3504257" y="2981102"/>
            <a:ext cx="2673350" cy="279400"/>
          </a:xfrm>
          <a:custGeom>
            <a:avLst/>
            <a:gdLst>
              <a:gd name="T0" fmla="*/ 2147483647 w 1684"/>
              <a:gd name="T1" fmla="*/ 0 h 176"/>
              <a:gd name="T2" fmla="*/ 2147483647 w 1684"/>
              <a:gd name="T3" fmla="*/ 433466923 h 176"/>
              <a:gd name="T4" fmla="*/ 0 w 1684"/>
              <a:gd name="T5" fmla="*/ 443547545 h 176"/>
              <a:gd name="T6" fmla="*/ 0 60000 65536"/>
              <a:gd name="T7" fmla="*/ 0 60000 65536"/>
              <a:gd name="T8" fmla="*/ 0 60000 65536"/>
              <a:gd name="T9" fmla="*/ 0 w 1684"/>
              <a:gd name="T10" fmla="*/ 0 h 176"/>
              <a:gd name="T11" fmla="*/ 1684 w 1684"/>
              <a:gd name="T12" fmla="*/ 176 h 176"/>
            </a:gdLst>
            <a:ahLst/>
            <a:cxnLst>
              <a:cxn ang="T6">
                <a:pos x="T0" y="T1"/>
              </a:cxn>
              <a:cxn ang="T7">
                <a:pos x="T2" y="T3"/>
              </a:cxn>
              <a:cxn ang="T8">
                <a:pos x="T4" y="T5"/>
              </a:cxn>
            </a:cxnLst>
            <a:rect l="T9" t="T10" r="T11" b="T12"/>
            <a:pathLst>
              <a:path w="1684" h="176">
                <a:moveTo>
                  <a:pt x="1684" y="0"/>
                </a:moveTo>
                <a:lnTo>
                  <a:pt x="1528" y="172"/>
                </a:lnTo>
                <a:lnTo>
                  <a:pt x="0" y="176"/>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sz="2000" b="1">
              <a:solidFill>
                <a:srgbClr val="000099"/>
              </a:solidFill>
              <a:latin typeface="+mn-lt"/>
              <a:ea typeface="黑体" pitchFamily="2" charset="-122"/>
            </a:endParaRPr>
          </a:p>
        </p:txBody>
      </p:sp>
      <p:sp>
        <p:nvSpPr>
          <p:cNvPr id="24" name="Freeform 70"/>
          <p:cNvSpPr>
            <a:spLocks/>
          </p:cNvSpPr>
          <p:nvPr/>
        </p:nvSpPr>
        <p:spPr bwMode="auto">
          <a:xfrm>
            <a:off x="3505845" y="3457352"/>
            <a:ext cx="2665412" cy="295275"/>
          </a:xfrm>
          <a:custGeom>
            <a:avLst/>
            <a:gdLst>
              <a:gd name="T0" fmla="*/ 2147483647 w 1679"/>
              <a:gd name="T1" fmla="*/ 0 h 186"/>
              <a:gd name="T2" fmla="*/ 2147483647 w 1679"/>
              <a:gd name="T3" fmla="*/ 468749107 h 186"/>
              <a:gd name="T4" fmla="*/ 0 w 1679"/>
              <a:gd name="T5" fmla="*/ 461189435 h 186"/>
              <a:gd name="T6" fmla="*/ 0 60000 65536"/>
              <a:gd name="T7" fmla="*/ 0 60000 65536"/>
              <a:gd name="T8" fmla="*/ 0 60000 65536"/>
              <a:gd name="T9" fmla="*/ 0 w 1679"/>
              <a:gd name="T10" fmla="*/ 0 h 186"/>
              <a:gd name="T11" fmla="*/ 1679 w 1679"/>
              <a:gd name="T12" fmla="*/ 186 h 186"/>
            </a:gdLst>
            <a:ahLst/>
            <a:cxnLst>
              <a:cxn ang="T6">
                <a:pos x="T0" y="T1"/>
              </a:cxn>
              <a:cxn ang="T7">
                <a:pos x="T2" y="T3"/>
              </a:cxn>
              <a:cxn ang="T8">
                <a:pos x="T4" y="T5"/>
              </a:cxn>
            </a:cxnLst>
            <a:rect l="T9" t="T10" r="T11" b="T12"/>
            <a:pathLst>
              <a:path w="1679" h="186">
                <a:moveTo>
                  <a:pt x="1679" y="0"/>
                </a:moveTo>
                <a:lnTo>
                  <a:pt x="1525" y="186"/>
                </a:lnTo>
                <a:lnTo>
                  <a:pt x="0" y="183"/>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sz="2000" b="1">
              <a:solidFill>
                <a:srgbClr val="000099"/>
              </a:solidFill>
              <a:latin typeface="+mn-lt"/>
              <a:ea typeface="黑体" pitchFamily="2" charset="-122"/>
            </a:endParaRPr>
          </a:p>
        </p:txBody>
      </p:sp>
      <p:sp>
        <p:nvSpPr>
          <p:cNvPr id="25" name="Freeform 71"/>
          <p:cNvSpPr>
            <a:spLocks/>
          </p:cNvSpPr>
          <p:nvPr/>
        </p:nvSpPr>
        <p:spPr bwMode="auto">
          <a:xfrm>
            <a:off x="3504257" y="3965352"/>
            <a:ext cx="2647950" cy="257175"/>
          </a:xfrm>
          <a:custGeom>
            <a:avLst/>
            <a:gdLst>
              <a:gd name="T0" fmla="*/ 2147483647 w 1668"/>
              <a:gd name="T1" fmla="*/ 0 h 162"/>
              <a:gd name="T2" fmla="*/ 2147483647 w 1668"/>
              <a:gd name="T3" fmla="*/ 403224947 h 162"/>
              <a:gd name="T4" fmla="*/ 0 w 1668"/>
              <a:gd name="T5" fmla="*/ 408265258 h 162"/>
              <a:gd name="T6" fmla="*/ 0 60000 65536"/>
              <a:gd name="T7" fmla="*/ 0 60000 65536"/>
              <a:gd name="T8" fmla="*/ 0 60000 65536"/>
              <a:gd name="T9" fmla="*/ 0 w 1668"/>
              <a:gd name="T10" fmla="*/ 0 h 162"/>
              <a:gd name="T11" fmla="*/ 1668 w 1668"/>
              <a:gd name="T12" fmla="*/ 162 h 162"/>
            </a:gdLst>
            <a:ahLst/>
            <a:cxnLst>
              <a:cxn ang="T6">
                <a:pos x="T0" y="T1"/>
              </a:cxn>
              <a:cxn ang="T7">
                <a:pos x="T2" y="T3"/>
              </a:cxn>
              <a:cxn ang="T8">
                <a:pos x="T4" y="T5"/>
              </a:cxn>
            </a:cxnLst>
            <a:rect l="T9" t="T10" r="T11" b="T12"/>
            <a:pathLst>
              <a:path w="1668" h="162">
                <a:moveTo>
                  <a:pt x="1668" y="0"/>
                </a:moveTo>
                <a:lnTo>
                  <a:pt x="1527" y="160"/>
                </a:lnTo>
                <a:lnTo>
                  <a:pt x="0" y="162"/>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sz="2000" b="1">
              <a:solidFill>
                <a:srgbClr val="000099"/>
              </a:solidFill>
              <a:latin typeface="+mn-lt"/>
              <a:ea typeface="黑体" pitchFamily="2" charset="-122"/>
            </a:endParaRPr>
          </a:p>
        </p:txBody>
      </p:sp>
      <p:sp>
        <p:nvSpPr>
          <p:cNvPr id="26" name="Text Box 73"/>
          <p:cNvSpPr txBox="1">
            <a:spLocks noChangeArrowheads="1"/>
          </p:cNvSpPr>
          <p:nvPr/>
        </p:nvSpPr>
        <p:spPr bwMode="auto">
          <a:xfrm>
            <a:off x="4290070" y="1965102"/>
            <a:ext cx="8819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应用层</a:t>
            </a:r>
          </a:p>
        </p:txBody>
      </p:sp>
      <p:sp>
        <p:nvSpPr>
          <p:cNvPr id="27" name="Text Box 15"/>
          <p:cNvSpPr txBox="1">
            <a:spLocks noChangeArrowheads="1"/>
          </p:cNvSpPr>
          <p:nvPr/>
        </p:nvSpPr>
        <p:spPr bwMode="auto">
          <a:xfrm>
            <a:off x="4088457" y="4341590"/>
            <a:ext cx="13468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网络接口层</a:t>
            </a:r>
          </a:p>
        </p:txBody>
      </p:sp>
      <p:sp>
        <p:nvSpPr>
          <p:cNvPr id="28" name="Text Box 9"/>
          <p:cNvSpPr txBox="1">
            <a:spLocks noChangeArrowheads="1"/>
          </p:cNvSpPr>
          <p:nvPr/>
        </p:nvSpPr>
        <p:spPr bwMode="auto">
          <a:xfrm>
            <a:off x="4196407" y="3878040"/>
            <a:ext cx="116410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网际层 </a:t>
            </a:r>
            <a:r>
              <a:rPr lang="en-US" altLang="zh-CN" sz="1800" b="1">
                <a:solidFill>
                  <a:srgbClr val="000099"/>
                </a:solidFill>
                <a:latin typeface="+mn-lt"/>
                <a:ea typeface="黑体" pitchFamily="2" charset="-122"/>
              </a:rPr>
              <a:t>IP</a:t>
            </a:r>
          </a:p>
        </p:txBody>
      </p:sp>
      <p:sp>
        <p:nvSpPr>
          <p:cNvPr id="29" name="Text Box 16"/>
          <p:cNvSpPr txBox="1">
            <a:spLocks noChangeArrowheads="1"/>
          </p:cNvSpPr>
          <p:nvPr/>
        </p:nvSpPr>
        <p:spPr bwMode="auto">
          <a:xfrm>
            <a:off x="3640716" y="2365152"/>
            <a:ext cx="2252796"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algn="ctr" eaLnBrk="1" hangingPunct="1"/>
            <a:r>
              <a:rPr lang="en-US" altLang="zh-CN" sz="1600" b="1" dirty="0">
                <a:solidFill>
                  <a:srgbClr val="000099"/>
                </a:solidFill>
                <a:latin typeface="+mn-lt"/>
                <a:ea typeface="黑体" pitchFamily="2" charset="-122"/>
              </a:rPr>
              <a:t>(</a:t>
            </a:r>
            <a:r>
              <a:rPr lang="zh-CN" altLang="en-US" sz="1600" b="1" dirty="0">
                <a:solidFill>
                  <a:srgbClr val="000099"/>
                </a:solidFill>
                <a:latin typeface="+mn-lt"/>
                <a:ea typeface="黑体" pitchFamily="2" charset="-122"/>
              </a:rPr>
              <a:t>各种应用层</a:t>
            </a:r>
            <a:r>
              <a:rPr lang="zh-CN" altLang="en-US" sz="1600" b="1" dirty="0" smtClean="0">
                <a:solidFill>
                  <a:srgbClr val="000099"/>
                </a:solidFill>
                <a:latin typeface="+mn-lt"/>
                <a:ea typeface="黑体" pitchFamily="2" charset="-122"/>
              </a:rPr>
              <a:t>协议，如</a:t>
            </a:r>
            <a:endParaRPr lang="zh-CN" altLang="en-US" sz="1600" b="1" dirty="0">
              <a:solidFill>
                <a:srgbClr val="000099"/>
              </a:solidFill>
              <a:latin typeface="+mn-lt"/>
              <a:ea typeface="黑体" pitchFamily="2" charset="-122"/>
            </a:endParaRPr>
          </a:p>
          <a:p>
            <a:pPr algn="ctr" eaLnBrk="1" hangingPunct="1"/>
            <a:r>
              <a:rPr lang="en-US" altLang="zh-CN" sz="1600" b="1" dirty="0">
                <a:solidFill>
                  <a:srgbClr val="000099"/>
                </a:solidFill>
                <a:latin typeface="+mn-lt"/>
                <a:ea typeface="黑体" pitchFamily="2" charset="-122"/>
              </a:rPr>
              <a:t>DNS, HTTP, SMTP </a:t>
            </a:r>
            <a:r>
              <a:rPr lang="zh-CN" altLang="zh-CN" sz="1600" b="1" dirty="0">
                <a:solidFill>
                  <a:srgbClr val="000099"/>
                </a:solidFill>
                <a:latin typeface="+mn-lt"/>
                <a:ea typeface="黑体" pitchFamily="2" charset="-122"/>
              </a:rPr>
              <a:t>等</a:t>
            </a:r>
            <a:r>
              <a:rPr lang="en-US" altLang="zh-CN" sz="1600" b="1" dirty="0">
                <a:solidFill>
                  <a:srgbClr val="000099"/>
                </a:solidFill>
                <a:latin typeface="+mn-lt"/>
                <a:ea typeface="黑体" pitchFamily="2" charset="-122"/>
              </a:rPr>
              <a:t>)</a:t>
            </a:r>
          </a:p>
        </p:txBody>
      </p:sp>
      <p:sp>
        <p:nvSpPr>
          <p:cNvPr id="30" name="Text Box 41"/>
          <p:cNvSpPr txBox="1">
            <a:spLocks noChangeArrowheads="1"/>
          </p:cNvSpPr>
          <p:nvPr/>
        </p:nvSpPr>
        <p:spPr bwMode="auto">
          <a:xfrm>
            <a:off x="3505643" y="3333527"/>
            <a:ext cx="240546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algn="ctr" eaLnBrk="1" hangingPunct="1"/>
            <a:r>
              <a:rPr lang="zh-CN" altLang="en-US" sz="1800" b="1">
                <a:solidFill>
                  <a:srgbClr val="000099"/>
                </a:solidFill>
                <a:latin typeface="+mn-lt"/>
                <a:ea typeface="黑体" pitchFamily="2" charset="-122"/>
              </a:rPr>
              <a:t>运输层 </a:t>
            </a:r>
            <a:r>
              <a:rPr lang="en-US" altLang="zh-CN" sz="1800" b="1">
                <a:solidFill>
                  <a:srgbClr val="000099"/>
                </a:solidFill>
                <a:latin typeface="+mn-lt"/>
                <a:ea typeface="黑体" pitchFamily="2" charset="-122"/>
              </a:rPr>
              <a:t>(TCP </a:t>
            </a:r>
            <a:r>
              <a:rPr lang="zh-CN" altLang="en-US" sz="1800" b="1">
                <a:solidFill>
                  <a:srgbClr val="000099"/>
                </a:solidFill>
                <a:latin typeface="+mn-lt"/>
                <a:ea typeface="黑体" pitchFamily="2" charset="-122"/>
              </a:rPr>
              <a:t>或 </a:t>
            </a:r>
            <a:r>
              <a:rPr lang="en-US" altLang="zh-CN" sz="1800" b="1">
                <a:solidFill>
                  <a:srgbClr val="000099"/>
                </a:solidFill>
                <a:latin typeface="+mn-lt"/>
                <a:ea typeface="黑体" pitchFamily="2" charset="-122"/>
              </a:rPr>
              <a:t>UDP)</a:t>
            </a:r>
          </a:p>
        </p:txBody>
      </p:sp>
      <p:sp>
        <p:nvSpPr>
          <p:cNvPr id="31" name="Text Box 12"/>
          <p:cNvSpPr txBox="1">
            <a:spLocks noChangeArrowheads="1"/>
          </p:cNvSpPr>
          <p:nvPr/>
        </p:nvSpPr>
        <p:spPr bwMode="auto">
          <a:xfrm>
            <a:off x="3524499" y="1222152"/>
            <a:ext cx="280160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en-US" altLang="zh-CN" b="1">
                <a:solidFill>
                  <a:srgbClr val="C00000"/>
                </a:solidFill>
                <a:latin typeface="+mn-lt"/>
                <a:ea typeface="黑体" pitchFamily="2" charset="-122"/>
              </a:rPr>
              <a:t>TCP/IP </a:t>
            </a:r>
            <a:r>
              <a:rPr lang="zh-CN" altLang="en-US" b="1">
                <a:solidFill>
                  <a:srgbClr val="C00000"/>
                </a:solidFill>
                <a:latin typeface="+mn-lt"/>
                <a:ea typeface="黑体" pitchFamily="2" charset="-122"/>
              </a:rPr>
              <a:t>的体系结构</a:t>
            </a:r>
          </a:p>
        </p:txBody>
      </p:sp>
      <p:sp>
        <p:nvSpPr>
          <p:cNvPr id="32" name="Text Box 95"/>
          <p:cNvSpPr txBox="1">
            <a:spLocks noChangeArrowheads="1"/>
          </p:cNvSpPr>
          <p:nvPr/>
        </p:nvSpPr>
        <p:spPr bwMode="auto">
          <a:xfrm>
            <a:off x="1608782" y="5241702"/>
            <a:ext cx="46679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en-US" altLang="zh-CN" sz="1800" b="1">
                <a:solidFill>
                  <a:srgbClr val="000099"/>
                </a:solidFill>
                <a:latin typeface="+mn-lt"/>
                <a:ea typeface="黑体" pitchFamily="2" charset="-122"/>
              </a:rPr>
              <a:t>(a)</a:t>
            </a:r>
          </a:p>
        </p:txBody>
      </p:sp>
      <p:sp>
        <p:nvSpPr>
          <p:cNvPr id="33" name="Text Box 96"/>
          <p:cNvSpPr txBox="1">
            <a:spLocks noChangeArrowheads="1"/>
          </p:cNvSpPr>
          <p:nvPr/>
        </p:nvSpPr>
        <p:spPr bwMode="auto">
          <a:xfrm>
            <a:off x="4464695" y="5241702"/>
            <a:ext cx="47961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en-US" altLang="zh-CN" sz="1800" b="1">
                <a:solidFill>
                  <a:srgbClr val="000099"/>
                </a:solidFill>
                <a:latin typeface="+mn-lt"/>
                <a:ea typeface="黑体" pitchFamily="2" charset="-122"/>
              </a:rPr>
              <a:t>(b)</a:t>
            </a:r>
          </a:p>
        </p:txBody>
      </p:sp>
      <p:sp>
        <p:nvSpPr>
          <p:cNvPr id="34" name="Text Box 97"/>
          <p:cNvSpPr txBox="1">
            <a:spLocks noChangeArrowheads="1"/>
          </p:cNvSpPr>
          <p:nvPr/>
        </p:nvSpPr>
        <p:spPr bwMode="auto">
          <a:xfrm>
            <a:off x="7609532" y="5241702"/>
            <a:ext cx="46679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en-US" altLang="zh-CN" sz="1800" b="1">
                <a:solidFill>
                  <a:srgbClr val="000099"/>
                </a:solidFill>
                <a:latin typeface="+mn-lt"/>
                <a:ea typeface="黑体" pitchFamily="2" charset="-122"/>
              </a:rPr>
              <a:t>(c)</a:t>
            </a:r>
          </a:p>
        </p:txBody>
      </p:sp>
      <p:sp>
        <p:nvSpPr>
          <p:cNvPr id="35" name="AutoShape 98"/>
          <p:cNvSpPr>
            <a:spLocks noChangeArrowheads="1"/>
          </p:cNvSpPr>
          <p:nvPr/>
        </p:nvSpPr>
        <p:spPr bwMode="auto">
          <a:xfrm>
            <a:off x="6787207" y="1641252"/>
            <a:ext cx="2054225" cy="3530600"/>
          </a:xfrm>
          <a:prstGeom prst="cube">
            <a:avLst>
              <a:gd name="adj" fmla="val 9144"/>
            </a:avLst>
          </a:prstGeom>
          <a:solidFill>
            <a:schemeClr val="bg1"/>
          </a:solidFill>
          <a:ln w="19050">
            <a:solidFill>
              <a:schemeClr val="tx1"/>
            </a:solidFill>
            <a:miter lim="800000"/>
            <a:headEnd/>
            <a:tailEnd/>
          </a:ln>
        </p:spPr>
        <p:txBody>
          <a:bodyPr wrap="none" anchor="ctr"/>
          <a:lstStyle/>
          <a:p>
            <a:endParaRPr lang="zh-CN" altLang="en-US" sz="2000" b="1">
              <a:solidFill>
                <a:srgbClr val="000099"/>
              </a:solidFill>
              <a:latin typeface="+mn-lt"/>
              <a:ea typeface="黑体" pitchFamily="2" charset="-122"/>
            </a:endParaRPr>
          </a:p>
        </p:txBody>
      </p:sp>
      <p:sp>
        <p:nvSpPr>
          <p:cNvPr id="36" name="Freeform 101"/>
          <p:cNvSpPr>
            <a:spLocks/>
          </p:cNvSpPr>
          <p:nvPr/>
        </p:nvSpPr>
        <p:spPr bwMode="auto">
          <a:xfrm>
            <a:off x="6787207" y="2982690"/>
            <a:ext cx="2038350" cy="260350"/>
          </a:xfrm>
          <a:custGeom>
            <a:avLst/>
            <a:gdLst>
              <a:gd name="T0" fmla="*/ 2027754886 w 2049"/>
              <a:gd name="T1" fmla="*/ 0 h 182"/>
              <a:gd name="T2" fmla="*/ 1850610517 w 2049"/>
              <a:gd name="T3" fmla="*/ 366290959 h 182"/>
              <a:gd name="T4" fmla="*/ 0 w 2049"/>
              <a:gd name="T5" fmla="*/ 372429209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sz="2000" b="1">
              <a:solidFill>
                <a:srgbClr val="000099"/>
              </a:solidFill>
              <a:latin typeface="+mn-lt"/>
              <a:ea typeface="黑体" pitchFamily="2" charset="-122"/>
            </a:endParaRPr>
          </a:p>
        </p:txBody>
      </p:sp>
      <p:sp>
        <p:nvSpPr>
          <p:cNvPr id="37" name="Freeform 102"/>
          <p:cNvSpPr>
            <a:spLocks/>
          </p:cNvSpPr>
          <p:nvPr/>
        </p:nvSpPr>
        <p:spPr bwMode="auto">
          <a:xfrm>
            <a:off x="6787207" y="3462115"/>
            <a:ext cx="2038350" cy="263525"/>
          </a:xfrm>
          <a:custGeom>
            <a:avLst/>
            <a:gdLst>
              <a:gd name="T0" fmla="*/ 2027754886 w 2049"/>
              <a:gd name="T1" fmla="*/ 0 h 185"/>
              <a:gd name="T2" fmla="*/ 1853579006 w 2049"/>
              <a:gd name="T3" fmla="*/ 375380733 h 185"/>
              <a:gd name="T4" fmla="*/ 0 w 2049"/>
              <a:gd name="T5" fmla="*/ 369293931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sz="2000" b="1">
              <a:solidFill>
                <a:srgbClr val="000099"/>
              </a:solidFill>
              <a:latin typeface="+mn-lt"/>
              <a:ea typeface="黑体" pitchFamily="2" charset="-122"/>
            </a:endParaRPr>
          </a:p>
        </p:txBody>
      </p:sp>
      <p:sp>
        <p:nvSpPr>
          <p:cNvPr id="38" name="Freeform 103"/>
          <p:cNvSpPr>
            <a:spLocks/>
          </p:cNvSpPr>
          <p:nvPr/>
        </p:nvSpPr>
        <p:spPr bwMode="auto">
          <a:xfrm>
            <a:off x="6785620" y="3941540"/>
            <a:ext cx="2039937" cy="266700"/>
          </a:xfrm>
          <a:custGeom>
            <a:avLst/>
            <a:gdLst>
              <a:gd name="T0" fmla="*/ 2030913617 w 2049"/>
              <a:gd name="T1" fmla="*/ 0 h 187"/>
              <a:gd name="T2" fmla="*/ 1846554772 w 2049"/>
              <a:gd name="T3" fmla="*/ 380368450 h 187"/>
              <a:gd name="T4" fmla="*/ 0 w 2049"/>
              <a:gd name="T5" fmla="*/ 370198109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sz="2000" b="1">
              <a:solidFill>
                <a:srgbClr val="000099"/>
              </a:solidFill>
              <a:latin typeface="+mn-lt"/>
              <a:ea typeface="黑体" pitchFamily="2" charset="-122"/>
            </a:endParaRPr>
          </a:p>
        </p:txBody>
      </p:sp>
      <p:sp>
        <p:nvSpPr>
          <p:cNvPr id="39" name="Freeform 104"/>
          <p:cNvSpPr>
            <a:spLocks/>
          </p:cNvSpPr>
          <p:nvPr/>
        </p:nvSpPr>
        <p:spPr bwMode="auto">
          <a:xfrm>
            <a:off x="6784032" y="4420965"/>
            <a:ext cx="2039938" cy="260350"/>
          </a:xfrm>
          <a:custGeom>
            <a:avLst/>
            <a:gdLst>
              <a:gd name="T0" fmla="*/ 2030915608 w 2049"/>
              <a:gd name="T1" fmla="*/ 0 h 182"/>
              <a:gd name="T2" fmla="*/ 1853494848 w 2049"/>
              <a:gd name="T3" fmla="*/ 366290959 h 182"/>
              <a:gd name="T4" fmla="*/ 0 w 2049"/>
              <a:gd name="T5" fmla="*/ 372429209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CN" altLang="en-US" sz="2000" b="1">
              <a:solidFill>
                <a:srgbClr val="000099"/>
              </a:solidFill>
              <a:latin typeface="+mn-lt"/>
              <a:ea typeface="黑体" pitchFamily="2" charset="-122"/>
            </a:endParaRPr>
          </a:p>
        </p:txBody>
      </p:sp>
      <p:sp>
        <p:nvSpPr>
          <p:cNvPr id="40" name="Text Box 106"/>
          <p:cNvSpPr txBox="1">
            <a:spLocks noChangeArrowheads="1"/>
          </p:cNvSpPr>
          <p:nvPr/>
        </p:nvSpPr>
        <p:spPr bwMode="auto">
          <a:xfrm>
            <a:off x="7471420" y="3338290"/>
            <a:ext cx="8819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运输层</a:t>
            </a:r>
          </a:p>
        </p:txBody>
      </p:sp>
      <p:sp>
        <p:nvSpPr>
          <p:cNvPr id="41" name="Text Box 107"/>
          <p:cNvSpPr txBox="1">
            <a:spLocks noChangeArrowheads="1"/>
          </p:cNvSpPr>
          <p:nvPr/>
        </p:nvSpPr>
        <p:spPr bwMode="auto">
          <a:xfrm>
            <a:off x="7484120" y="3817715"/>
            <a:ext cx="8819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网络层</a:t>
            </a:r>
          </a:p>
        </p:txBody>
      </p:sp>
      <p:sp>
        <p:nvSpPr>
          <p:cNvPr id="42" name="Text Box 108"/>
          <p:cNvSpPr txBox="1">
            <a:spLocks noChangeArrowheads="1"/>
          </p:cNvSpPr>
          <p:nvPr/>
        </p:nvSpPr>
        <p:spPr bwMode="auto">
          <a:xfrm>
            <a:off x="7484120" y="2376265"/>
            <a:ext cx="8819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应用层</a:t>
            </a:r>
          </a:p>
        </p:txBody>
      </p:sp>
      <p:sp>
        <p:nvSpPr>
          <p:cNvPr id="43" name="Text Box 110"/>
          <p:cNvSpPr txBox="1">
            <a:spLocks noChangeArrowheads="1"/>
          </p:cNvSpPr>
          <p:nvPr/>
        </p:nvSpPr>
        <p:spPr bwMode="auto">
          <a:xfrm>
            <a:off x="7325370" y="4271740"/>
            <a:ext cx="13468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数据链路层</a:t>
            </a:r>
          </a:p>
        </p:txBody>
      </p:sp>
      <p:sp>
        <p:nvSpPr>
          <p:cNvPr id="44" name="Text Box 111"/>
          <p:cNvSpPr txBox="1">
            <a:spLocks noChangeArrowheads="1"/>
          </p:cNvSpPr>
          <p:nvPr/>
        </p:nvSpPr>
        <p:spPr bwMode="auto">
          <a:xfrm>
            <a:off x="7484120" y="4724177"/>
            <a:ext cx="8819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800" b="1">
                <a:solidFill>
                  <a:srgbClr val="000099"/>
                </a:solidFill>
                <a:latin typeface="+mn-lt"/>
                <a:ea typeface="黑体" pitchFamily="2" charset="-122"/>
              </a:rPr>
              <a:t>物理层</a:t>
            </a:r>
          </a:p>
        </p:txBody>
      </p:sp>
      <p:sp>
        <p:nvSpPr>
          <p:cNvPr id="45" name="Text Box 112"/>
          <p:cNvSpPr txBox="1">
            <a:spLocks noChangeArrowheads="1"/>
          </p:cNvSpPr>
          <p:nvPr/>
        </p:nvSpPr>
        <p:spPr bwMode="auto">
          <a:xfrm>
            <a:off x="6882457" y="1749202"/>
            <a:ext cx="298480" cy="329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lnSpc>
                <a:spcPct val="190000"/>
              </a:lnSpc>
            </a:pPr>
            <a:endParaRPr lang="en-US" altLang="zh-CN" sz="1600" b="1" dirty="0">
              <a:solidFill>
                <a:srgbClr val="000099"/>
              </a:solidFill>
              <a:latin typeface="+mn-lt"/>
              <a:ea typeface="黑体" pitchFamily="2" charset="-122"/>
            </a:endParaRPr>
          </a:p>
          <a:p>
            <a:pPr eaLnBrk="1" hangingPunct="1">
              <a:lnSpc>
                <a:spcPct val="190000"/>
              </a:lnSpc>
            </a:pPr>
            <a:r>
              <a:rPr lang="en-US" altLang="zh-CN" sz="1600" b="1" dirty="0">
                <a:solidFill>
                  <a:srgbClr val="000099"/>
                </a:solidFill>
                <a:latin typeface="+mn-lt"/>
                <a:ea typeface="黑体" pitchFamily="2" charset="-122"/>
              </a:rPr>
              <a:t>5</a:t>
            </a:r>
          </a:p>
          <a:p>
            <a:pPr eaLnBrk="1" hangingPunct="1">
              <a:lnSpc>
                <a:spcPct val="190000"/>
              </a:lnSpc>
            </a:pPr>
            <a:endParaRPr lang="en-US" altLang="zh-CN" sz="1600" b="1" dirty="0">
              <a:solidFill>
                <a:srgbClr val="000099"/>
              </a:solidFill>
              <a:latin typeface="+mn-lt"/>
              <a:ea typeface="黑体" pitchFamily="2" charset="-122"/>
            </a:endParaRPr>
          </a:p>
          <a:p>
            <a:pPr eaLnBrk="1" hangingPunct="1">
              <a:lnSpc>
                <a:spcPct val="190000"/>
              </a:lnSpc>
            </a:pPr>
            <a:r>
              <a:rPr lang="en-US" altLang="zh-CN" sz="1600" b="1" dirty="0">
                <a:solidFill>
                  <a:srgbClr val="000099"/>
                </a:solidFill>
                <a:latin typeface="+mn-lt"/>
                <a:ea typeface="黑体" pitchFamily="2" charset="-122"/>
              </a:rPr>
              <a:t>4</a:t>
            </a:r>
          </a:p>
          <a:p>
            <a:pPr eaLnBrk="1" hangingPunct="1">
              <a:lnSpc>
                <a:spcPct val="190000"/>
              </a:lnSpc>
            </a:pPr>
            <a:r>
              <a:rPr lang="en-US" altLang="zh-CN" sz="1600" b="1" dirty="0">
                <a:solidFill>
                  <a:srgbClr val="000099"/>
                </a:solidFill>
                <a:latin typeface="+mn-lt"/>
                <a:ea typeface="黑体" pitchFamily="2" charset="-122"/>
              </a:rPr>
              <a:t>3</a:t>
            </a:r>
          </a:p>
          <a:p>
            <a:pPr eaLnBrk="1" hangingPunct="1">
              <a:lnSpc>
                <a:spcPct val="190000"/>
              </a:lnSpc>
            </a:pPr>
            <a:r>
              <a:rPr lang="en-US" altLang="zh-CN" sz="1600" b="1" dirty="0">
                <a:solidFill>
                  <a:srgbClr val="000099"/>
                </a:solidFill>
                <a:latin typeface="+mn-lt"/>
                <a:ea typeface="黑体" pitchFamily="2" charset="-122"/>
              </a:rPr>
              <a:t>2</a:t>
            </a:r>
          </a:p>
          <a:p>
            <a:pPr eaLnBrk="1" hangingPunct="1">
              <a:lnSpc>
                <a:spcPct val="190000"/>
              </a:lnSpc>
            </a:pPr>
            <a:r>
              <a:rPr lang="en-US" altLang="zh-CN" sz="1600" b="1" dirty="0">
                <a:solidFill>
                  <a:srgbClr val="000099"/>
                </a:solidFill>
                <a:latin typeface="+mn-lt"/>
                <a:ea typeface="黑体" pitchFamily="2" charset="-122"/>
              </a:rPr>
              <a:t>1</a:t>
            </a:r>
          </a:p>
        </p:txBody>
      </p:sp>
      <p:sp>
        <p:nvSpPr>
          <p:cNvPr id="46" name="Text Box 113"/>
          <p:cNvSpPr txBox="1">
            <a:spLocks noChangeArrowheads="1"/>
          </p:cNvSpPr>
          <p:nvPr/>
        </p:nvSpPr>
        <p:spPr bwMode="auto">
          <a:xfrm>
            <a:off x="6602785" y="1196752"/>
            <a:ext cx="296908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b="1">
                <a:solidFill>
                  <a:srgbClr val="C00000"/>
                </a:solidFill>
                <a:latin typeface="+mn-lt"/>
                <a:ea typeface="黑体" pitchFamily="2" charset="-122"/>
              </a:rPr>
              <a:t>五层协议的体系结构</a:t>
            </a:r>
          </a:p>
        </p:txBody>
      </p:sp>
      <p:sp>
        <p:nvSpPr>
          <p:cNvPr id="47" name="Text Box 15"/>
          <p:cNvSpPr txBox="1">
            <a:spLocks noChangeArrowheads="1"/>
          </p:cNvSpPr>
          <p:nvPr/>
        </p:nvSpPr>
        <p:spPr bwMode="auto">
          <a:xfrm>
            <a:off x="3386782" y="4701952"/>
            <a:ext cx="266611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1600" b="1" dirty="0">
                <a:solidFill>
                  <a:srgbClr val="000099"/>
                </a:solidFill>
                <a:latin typeface="+mn-lt"/>
                <a:ea typeface="黑体" pitchFamily="2" charset="-122"/>
              </a:rPr>
              <a:t>（这一层并没有具体内容）</a:t>
            </a:r>
          </a:p>
        </p:txBody>
      </p:sp>
      <p:sp>
        <p:nvSpPr>
          <p:cNvPr id="3" name="矩形 2"/>
          <p:cNvSpPr/>
          <p:nvPr/>
        </p:nvSpPr>
        <p:spPr>
          <a:xfrm>
            <a:off x="560512" y="5622339"/>
            <a:ext cx="9201472" cy="830997"/>
          </a:xfrm>
          <a:prstGeom prst="rect">
            <a:avLst/>
          </a:prstGeom>
        </p:spPr>
        <p:txBody>
          <a:bodyPr wrap="square">
            <a:spAutoFit/>
          </a:bodyPr>
          <a:lstStyle/>
          <a:p>
            <a:pPr algn="ctr"/>
            <a:r>
              <a:rPr lang="zh-CN" altLang="zh-CN" sz="2400" b="1" dirty="0" smtClean="0">
                <a:latin typeface="+mn-lt"/>
                <a:ea typeface="黑体" pitchFamily="2" charset="-122"/>
              </a:rPr>
              <a:t>计算机网络</a:t>
            </a:r>
            <a:r>
              <a:rPr lang="zh-CN" altLang="zh-CN" sz="2400" b="1" dirty="0">
                <a:latin typeface="+mn-lt"/>
                <a:ea typeface="黑体" pitchFamily="2" charset="-122"/>
              </a:rPr>
              <a:t>体系结构</a:t>
            </a:r>
            <a:r>
              <a:rPr lang="zh-CN" altLang="zh-CN" sz="2400" b="1" dirty="0" smtClean="0">
                <a:latin typeface="+mn-lt"/>
                <a:ea typeface="黑体" pitchFamily="2" charset="-122"/>
              </a:rPr>
              <a:t>：</a:t>
            </a:r>
            <a:endParaRPr lang="en-US" altLang="zh-CN" sz="2400" b="1" dirty="0" smtClean="0">
              <a:latin typeface="+mn-lt"/>
              <a:ea typeface="黑体" pitchFamily="2" charset="-122"/>
            </a:endParaRPr>
          </a:p>
          <a:p>
            <a:pPr algn="ctr"/>
            <a:r>
              <a:rPr lang="en-US" altLang="zh-CN" sz="2400" b="1" dirty="0" smtClean="0">
                <a:latin typeface="+mn-lt"/>
                <a:ea typeface="黑体" pitchFamily="2" charset="-122"/>
              </a:rPr>
              <a:t>(</a:t>
            </a:r>
            <a:r>
              <a:rPr lang="en-US" altLang="zh-CN" sz="2400" b="1" dirty="0">
                <a:latin typeface="+mn-lt"/>
                <a:ea typeface="黑体" pitchFamily="2" charset="-122"/>
              </a:rPr>
              <a:t>a) </a:t>
            </a:r>
            <a:r>
              <a:rPr lang="en-US" altLang="zh-CN" sz="2400" b="1" dirty="0" smtClean="0">
                <a:latin typeface="+mn-lt"/>
                <a:ea typeface="黑体" pitchFamily="2" charset="-122"/>
              </a:rPr>
              <a:t>OSI </a:t>
            </a:r>
            <a:r>
              <a:rPr lang="zh-CN" altLang="zh-CN" sz="2400" b="1" dirty="0" smtClean="0">
                <a:latin typeface="+mn-lt"/>
                <a:ea typeface="黑体" pitchFamily="2" charset="-122"/>
              </a:rPr>
              <a:t>的</a:t>
            </a:r>
            <a:r>
              <a:rPr lang="zh-CN" altLang="zh-CN" sz="2400" b="1" dirty="0">
                <a:latin typeface="+mn-lt"/>
                <a:ea typeface="黑体" pitchFamily="2" charset="-122"/>
              </a:rPr>
              <a:t>七层协议；</a:t>
            </a:r>
            <a:r>
              <a:rPr lang="en-US" altLang="zh-CN" sz="2400" b="1" dirty="0">
                <a:latin typeface="+mn-lt"/>
                <a:ea typeface="黑体" pitchFamily="2" charset="-122"/>
              </a:rPr>
              <a:t>(b) </a:t>
            </a:r>
            <a:r>
              <a:rPr lang="en-US" altLang="zh-CN" sz="2400" b="1" dirty="0" smtClean="0">
                <a:latin typeface="+mn-lt"/>
                <a:ea typeface="黑体" pitchFamily="2" charset="-122"/>
              </a:rPr>
              <a:t>TCP/IP </a:t>
            </a:r>
            <a:r>
              <a:rPr lang="zh-CN" altLang="zh-CN" sz="2400" b="1" dirty="0" smtClean="0">
                <a:latin typeface="+mn-lt"/>
                <a:ea typeface="黑体" pitchFamily="2" charset="-122"/>
              </a:rPr>
              <a:t>的</a:t>
            </a:r>
            <a:r>
              <a:rPr lang="zh-CN" altLang="zh-CN" sz="2400" b="1" dirty="0">
                <a:latin typeface="+mn-lt"/>
                <a:ea typeface="黑体" pitchFamily="2" charset="-122"/>
              </a:rPr>
              <a:t>四层协议；</a:t>
            </a:r>
            <a:r>
              <a:rPr lang="en-US" altLang="zh-CN" sz="2400" b="1" dirty="0">
                <a:latin typeface="+mn-lt"/>
                <a:ea typeface="黑体" pitchFamily="2" charset="-122"/>
              </a:rPr>
              <a:t>(c) </a:t>
            </a:r>
            <a:r>
              <a:rPr lang="zh-CN" altLang="zh-CN" sz="2400" b="1" dirty="0">
                <a:latin typeface="+mn-lt"/>
                <a:ea typeface="黑体" pitchFamily="2" charset="-122"/>
              </a:rPr>
              <a:t>五层协议</a:t>
            </a:r>
            <a:endParaRPr lang="zh-CN" altLang="en-US" sz="2400" b="1" dirty="0">
              <a:latin typeface="+mn-lt"/>
              <a:ea typeface="黑体" pitchFamily="2" charset="-122"/>
            </a:endParaRPr>
          </a:p>
        </p:txBody>
      </p:sp>
    </p:spTree>
    <p:extLst>
      <p:ext uri="{BB962C8B-B14F-4D97-AF65-F5344CB8AC3E}">
        <p14:creationId xmlns:p14="http://schemas.microsoft.com/office/powerpoint/2010/main" xmlns="" val="56319994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algn="ctr"/>
            <a:r>
              <a:rPr lang="zh-CN" altLang="en-US"/>
              <a:t>五层协议的体系结构 </a:t>
            </a:r>
          </a:p>
        </p:txBody>
      </p:sp>
      <p:sp>
        <p:nvSpPr>
          <p:cNvPr id="114691" name="Rectangle 3"/>
          <p:cNvSpPr>
            <a:spLocks noGrp="1" noChangeArrowheads="1"/>
          </p:cNvSpPr>
          <p:nvPr>
            <p:ph type="body" idx="4294967295"/>
          </p:nvPr>
        </p:nvSpPr>
        <p:spPr>
          <a:xfrm>
            <a:off x="3728864" y="1773261"/>
            <a:ext cx="5845175" cy="3167063"/>
          </a:xfrm>
        </p:spPr>
        <p:txBody>
          <a:bodyPr/>
          <a:lstStyle/>
          <a:p>
            <a:pPr>
              <a:lnSpc>
                <a:spcPct val="125000"/>
              </a:lnSpc>
            </a:pPr>
            <a:r>
              <a:rPr lang="zh-CN" altLang="en-US" sz="2800" dirty="0" smtClean="0"/>
              <a:t>应用层 </a:t>
            </a:r>
            <a:r>
              <a:rPr lang="en-US" altLang="zh-CN" sz="2800" dirty="0" smtClean="0"/>
              <a:t>(</a:t>
            </a:r>
            <a:r>
              <a:rPr lang="en-US" altLang="zh-CN" sz="2800" dirty="0"/>
              <a:t>application layer) </a:t>
            </a:r>
          </a:p>
          <a:p>
            <a:pPr>
              <a:lnSpc>
                <a:spcPct val="125000"/>
              </a:lnSpc>
            </a:pPr>
            <a:r>
              <a:rPr lang="zh-CN" altLang="en-US" sz="2800" dirty="0" smtClean="0"/>
              <a:t>运输层 </a:t>
            </a:r>
            <a:r>
              <a:rPr lang="en-US" altLang="zh-CN" sz="2800" dirty="0" smtClean="0"/>
              <a:t>(</a:t>
            </a:r>
            <a:r>
              <a:rPr lang="en-US" altLang="zh-CN" sz="2800" dirty="0"/>
              <a:t>transport layer) </a:t>
            </a:r>
          </a:p>
          <a:p>
            <a:pPr>
              <a:lnSpc>
                <a:spcPct val="125000"/>
              </a:lnSpc>
            </a:pPr>
            <a:r>
              <a:rPr lang="zh-CN" altLang="en-US" sz="2800" dirty="0" smtClean="0"/>
              <a:t>网络层 </a:t>
            </a:r>
            <a:r>
              <a:rPr lang="en-US" altLang="zh-CN" sz="2800" dirty="0" smtClean="0"/>
              <a:t>(</a:t>
            </a:r>
            <a:r>
              <a:rPr lang="en-US" altLang="zh-CN" sz="2800" dirty="0"/>
              <a:t>network layer) </a:t>
            </a:r>
          </a:p>
          <a:p>
            <a:pPr>
              <a:lnSpc>
                <a:spcPct val="125000"/>
              </a:lnSpc>
            </a:pPr>
            <a:r>
              <a:rPr lang="zh-CN" altLang="en-US" sz="2800" dirty="0" smtClean="0"/>
              <a:t>数据链路层 </a:t>
            </a:r>
            <a:r>
              <a:rPr lang="en-US" altLang="zh-CN" sz="2800" dirty="0" smtClean="0"/>
              <a:t>(</a:t>
            </a:r>
            <a:r>
              <a:rPr lang="en-US" altLang="zh-CN" sz="2800" dirty="0"/>
              <a:t>data link layer) </a:t>
            </a:r>
          </a:p>
          <a:p>
            <a:pPr>
              <a:lnSpc>
                <a:spcPct val="125000"/>
              </a:lnSpc>
            </a:pPr>
            <a:r>
              <a:rPr lang="zh-CN" altLang="en-US" sz="2800" dirty="0" smtClean="0"/>
              <a:t>物理层 </a:t>
            </a:r>
            <a:r>
              <a:rPr lang="en-US" altLang="zh-CN" sz="2800" dirty="0" smtClean="0"/>
              <a:t>(</a:t>
            </a:r>
            <a:r>
              <a:rPr lang="en-US" altLang="zh-CN" sz="2800" dirty="0"/>
              <a:t>physical layer) </a:t>
            </a:r>
          </a:p>
        </p:txBody>
      </p:sp>
      <p:sp>
        <p:nvSpPr>
          <p:cNvPr id="114692" name="Text Box 4"/>
          <p:cNvSpPr txBox="1">
            <a:spLocks noChangeArrowheads="1"/>
          </p:cNvSpPr>
          <p:nvPr/>
        </p:nvSpPr>
        <p:spPr bwMode="auto">
          <a:xfrm>
            <a:off x="1429147" y="3741761"/>
            <a:ext cx="1210588"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1600" b="1">
                <a:solidFill>
                  <a:srgbClr val="000099"/>
                </a:solidFill>
                <a:latin typeface="+mn-lt"/>
                <a:ea typeface="黑体" pitchFamily="2" charset="-122"/>
              </a:rPr>
              <a:t>数据链路层</a:t>
            </a:r>
          </a:p>
        </p:txBody>
      </p:sp>
      <p:grpSp>
        <p:nvGrpSpPr>
          <p:cNvPr id="114693" name="Group 5"/>
          <p:cNvGrpSpPr>
            <a:grpSpLocks/>
          </p:cNvGrpSpPr>
          <p:nvPr/>
        </p:nvGrpSpPr>
        <p:grpSpPr bwMode="auto">
          <a:xfrm>
            <a:off x="1157421" y="1628800"/>
            <a:ext cx="2079228" cy="3240087"/>
            <a:chOff x="673" y="1389"/>
            <a:chExt cx="1535" cy="2041"/>
          </a:xfrm>
        </p:grpSpPr>
        <p:sp>
          <p:nvSpPr>
            <p:cNvPr id="114694" name="AutoShape 6"/>
            <p:cNvSpPr>
              <a:spLocks noChangeArrowheads="1"/>
            </p:cNvSpPr>
            <p:nvPr/>
          </p:nvSpPr>
          <p:spPr bwMode="auto">
            <a:xfrm>
              <a:off x="673" y="1389"/>
              <a:ext cx="1535" cy="2041"/>
            </a:xfrm>
            <a:prstGeom prst="cube">
              <a:avLst>
                <a:gd name="adj" fmla="val 9250"/>
              </a:avLst>
            </a:prstGeom>
            <a:solidFill>
              <a:schemeClr val="bg1"/>
            </a:solidFill>
            <a:ln w="1905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4695" name="Freeform 7"/>
            <p:cNvSpPr>
              <a:spLocks/>
            </p:cNvSpPr>
            <p:nvPr/>
          </p:nvSpPr>
          <p:spPr bwMode="auto">
            <a:xfrm>
              <a:off x="673" y="2920"/>
              <a:ext cx="1535" cy="134"/>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4696" name="Freeform 8"/>
            <p:cNvSpPr>
              <a:spLocks/>
            </p:cNvSpPr>
            <p:nvPr/>
          </p:nvSpPr>
          <p:spPr bwMode="auto">
            <a:xfrm>
              <a:off x="673" y="2530"/>
              <a:ext cx="1535" cy="134"/>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4697" name="Freeform 9"/>
            <p:cNvSpPr>
              <a:spLocks/>
            </p:cNvSpPr>
            <p:nvPr/>
          </p:nvSpPr>
          <p:spPr bwMode="auto">
            <a:xfrm>
              <a:off x="673" y="2147"/>
              <a:ext cx="1535" cy="135"/>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4698" name="Freeform 10"/>
            <p:cNvSpPr>
              <a:spLocks/>
            </p:cNvSpPr>
            <p:nvPr/>
          </p:nvSpPr>
          <p:spPr bwMode="auto">
            <a:xfrm>
              <a:off x="673" y="1765"/>
              <a:ext cx="1535" cy="134"/>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sp>
        <p:nvSpPr>
          <p:cNvPr id="114699" name="Text Box 11"/>
          <p:cNvSpPr txBox="1">
            <a:spLocks noChangeArrowheads="1"/>
          </p:cNvSpPr>
          <p:nvPr/>
        </p:nvSpPr>
        <p:spPr bwMode="auto">
          <a:xfrm>
            <a:off x="815181" y="1916137"/>
            <a:ext cx="166584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5        </a:t>
            </a:r>
            <a:r>
              <a:rPr kumimoji="1" lang="zh-CN" altLang="en-US" sz="2000" b="1">
                <a:solidFill>
                  <a:srgbClr val="000099"/>
                </a:solidFill>
                <a:latin typeface="+mn-lt"/>
                <a:ea typeface="黑体" pitchFamily="2" charset="-122"/>
              </a:rPr>
              <a:t>应用层</a:t>
            </a:r>
          </a:p>
        </p:txBody>
      </p:sp>
      <p:sp>
        <p:nvSpPr>
          <p:cNvPr id="114700" name="Text Box 12"/>
          <p:cNvSpPr txBox="1">
            <a:spLocks noChangeArrowheads="1"/>
          </p:cNvSpPr>
          <p:nvPr/>
        </p:nvSpPr>
        <p:spPr bwMode="auto">
          <a:xfrm>
            <a:off x="815181" y="2527325"/>
            <a:ext cx="166584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4        </a:t>
            </a:r>
            <a:r>
              <a:rPr kumimoji="1" lang="zh-CN" altLang="en-US" sz="2000" b="1">
                <a:solidFill>
                  <a:srgbClr val="000099"/>
                </a:solidFill>
                <a:latin typeface="+mn-lt"/>
                <a:ea typeface="黑体" pitchFamily="2" charset="-122"/>
              </a:rPr>
              <a:t>运输层</a:t>
            </a:r>
          </a:p>
        </p:txBody>
      </p:sp>
      <p:sp>
        <p:nvSpPr>
          <p:cNvPr id="114701" name="Text Box 13"/>
          <p:cNvSpPr txBox="1">
            <a:spLocks noChangeArrowheads="1"/>
          </p:cNvSpPr>
          <p:nvPr/>
        </p:nvSpPr>
        <p:spPr bwMode="auto">
          <a:xfrm>
            <a:off x="815181" y="3140099"/>
            <a:ext cx="166584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dirty="0">
                <a:solidFill>
                  <a:srgbClr val="000099"/>
                </a:solidFill>
                <a:latin typeface="+mn-lt"/>
                <a:ea typeface="黑体" pitchFamily="2" charset="-122"/>
              </a:rPr>
              <a:t>3        </a:t>
            </a:r>
            <a:r>
              <a:rPr kumimoji="1" lang="zh-CN" altLang="en-US" sz="2000" b="1" dirty="0">
                <a:solidFill>
                  <a:srgbClr val="000099"/>
                </a:solidFill>
                <a:latin typeface="+mn-lt"/>
                <a:ea typeface="黑体" pitchFamily="2" charset="-122"/>
              </a:rPr>
              <a:t>网络层</a:t>
            </a:r>
          </a:p>
        </p:txBody>
      </p:sp>
      <p:sp>
        <p:nvSpPr>
          <p:cNvPr id="114702" name="Text Box 14"/>
          <p:cNvSpPr txBox="1">
            <a:spLocks noChangeArrowheads="1"/>
          </p:cNvSpPr>
          <p:nvPr/>
        </p:nvSpPr>
        <p:spPr bwMode="auto">
          <a:xfrm>
            <a:off x="815181" y="3752875"/>
            <a:ext cx="189987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dirty="0">
                <a:solidFill>
                  <a:srgbClr val="000099"/>
                </a:solidFill>
                <a:latin typeface="+mn-lt"/>
                <a:ea typeface="黑体" pitchFamily="2" charset="-122"/>
              </a:rPr>
              <a:t>2    </a:t>
            </a:r>
            <a:r>
              <a:rPr kumimoji="1" lang="zh-CN" altLang="en-US" sz="2000" b="1" dirty="0">
                <a:solidFill>
                  <a:srgbClr val="000099"/>
                </a:solidFill>
                <a:latin typeface="+mn-lt"/>
                <a:ea typeface="黑体" pitchFamily="2" charset="-122"/>
              </a:rPr>
              <a:t>数据链路层</a:t>
            </a:r>
          </a:p>
        </p:txBody>
      </p:sp>
      <p:sp>
        <p:nvSpPr>
          <p:cNvPr id="114703" name="Text Box 15"/>
          <p:cNvSpPr txBox="1">
            <a:spLocks noChangeArrowheads="1"/>
          </p:cNvSpPr>
          <p:nvPr/>
        </p:nvSpPr>
        <p:spPr bwMode="auto">
          <a:xfrm>
            <a:off x="815181" y="4365650"/>
            <a:ext cx="166584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dirty="0">
                <a:solidFill>
                  <a:srgbClr val="000099"/>
                </a:solidFill>
                <a:latin typeface="+mn-lt"/>
                <a:ea typeface="黑体" pitchFamily="2" charset="-122"/>
              </a:rPr>
              <a:t>1        </a:t>
            </a:r>
            <a:r>
              <a:rPr kumimoji="1" lang="zh-CN" altLang="en-US" sz="2000" b="1" dirty="0">
                <a:solidFill>
                  <a:srgbClr val="000099"/>
                </a:solidFill>
                <a:latin typeface="+mn-lt"/>
                <a:ea typeface="黑体" pitchFamily="2" charset="-122"/>
              </a:rPr>
              <a:t>物理层</a:t>
            </a:r>
          </a:p>
        </p:txBody>
      </p:sp>
    </p:spTree>
    <p:extLst>
      <p:ext uri="{BB962C8B-B14F-4D97-AF65-F5344CB8AC3E}">
        <p14:creationId xmlns:p14="http://schemas.microsoft.com/office/powerpoint/2010/main" xmlns="" val="26368354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4699"/>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14691">
                                            <p:txEl>
                                              <p:pRg st="1" end="1"/>
                                            </p:txEl>
                                          </p:spTgt>
                                        </p:tgtEl>
                                        <p:attrNameLst>
                                          <p:attrName>style.visibility</p:attrName>
                                        </p:attrNameLst>
                                      </p:cBhvr>
                                      <p:to>
                                        <p:strVal val="visible"/>
                                      </p:to>
                                    </p:set>
                                  </p:childTnLst>
                                </p:cTn>
                              </p:par>
                            </p:childTnLst>
                          </p:cTn>
                        </p:par>
                        <p:par>
                          <p:cTn id="14" fill="hold" nodeType="afterGroup">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1470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4691">
                                            <p:txEl>
                                              <p:pRg st="2" end="2"/>
                                            </p:txEl>
                                          </p:spTgt>
                                        </p:tgtEl>
                                        <p:attrNameLst>
                                          <p:attrName>style.visibility</p:attrName>
                                        </p:attrNameLst>
                                      </p:cBhvr>
                                      <p:to>
                                        <p:strVal val="visible"/>
                                      </p:to>
                                    </p:set>
                                  </p:childTnLst>
                                </p:cTn>
                              </p:par>
                            </p:childTnLst>
                          </p:cTn>
                        </p:par>
                        <p:par>
                          <p:cTn id="21" fill="hold" nodeType="afterGroup">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114701"/>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14691">
                                            <p:txEl>
                                              <p:pRg st="3" end="3"/>
                                            </p:txEl>
                                          </p:spTgt>
                                        </p:tgtEl>
                                        <p:attrNameLst>
                                          <p:attrName>style.visibility</p:attrName>
                                        </p:attrNameLst>
                                      </p:cBhvr>
                                      <p:to>
                                        <p:strVal val="visible"/>
                                      </p:to>
                                    </p:set>
                                  </p:childTnLst>
                                </p:cTn>
                              </p:par>
                            </p:childTnLst>
                          </p:cTn>
                        </p:par>
                        <p:par>
                          <p:cTn id="28" fill="hold" nodeType="afterGroup">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11470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4691">
                                            <p:txEl>
                                              <p:pRg st="4" end="4"/>
                                            </p:txEl>
                                          </p:spTgt>
                                        </p:tgtEl>
                                        <p:attrNameLst>
                                          <p:attrName>style.visibility</p:attrName>
                                        </p:attrNameLst>
                                      </p:cBhvr>
                                      <p:to>
                                        <p:strVal val="visible"/>
                                      </p:to>
                                    </p:set>
                                  </p:childTnLst>
                                </p:cTn>
                              </p:par>
                            </p:childTnLst>
                          </p:cTn>
                        </p:par>
                        <p:par>
                          <p:cTn id="35" fill="hold" nodeType="afterGroup">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1147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P spid="114699" grpId="0"/>
      <p:bldP spid="114700" grpId="0"/>
      <p:bldP spid="114701" grpId="0"/>
      <p:bldP spid="114702" grpId="0"/>
      <p:bldP spid="114703"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15715" name="AutoShape 3"/>
          <p:cNvSpPr>
            <a:spLocks noChangeArrowheads="1"/>
          </p:cNvSpPr>
          <p:nvPr/>
        </p:nvSpPr>
        <p:spPr bwMode="auto">
          <a:xfrm rot="-5400000">
            <a:off x="4756283" y="870050"/>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5716" name="AutoShape 4"/>
          <p:cNvSpPr>
            <a:spLocks noChangeArrowheads="1"/>
          </p:cNvSpPr>
          <p:nvPr/>
        </p:nvSpPr>
        <p:spPr bwMode="auto">
          <a:xfrm>
            <a:off x="577850" y="2559943"/>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5717" name="Text Box 5"/>
          <p:cNvSpPr txBox="1">
            <a:spLocks noChangeArrowheads="1"/>
          </p:cNvSpPr>
          <p:nvPr/>
        </p:nvSpPr>
        <p:spPr bwMode="auto">
          <a:xfrm>
            <a:off x="1064568" y="2739332"/>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15718" name="Text Box 6"/>
          <p:cNvSpPr txBox="1">
            <a:spLocks noChangeArrowheads="1"/>
          </p:cNvSpPr>
          <p:nvPr/>
        </p:nvSpPr>
        <p:spPr bwMode="auto">
          <a:xfrm>
            <a:off x="1064568" y="3366394"/>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15719" name="Text Box 7"/>
          <p:cNvSpPr txBox="1">
            <a:spLocks noChangeArrowheads="1"/>
          </p:cNvSpPr>
          <p:nvPr/>
        </p:nvSpPr>
        <p:spPr bwMode="auto">
          <a:xfrm>
            <a:off x="1064568" y="3923607"/>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15720" name="Text Box 8"/>
          <p:cNvSpPr txBox="1">
            <a:spLocks noChangeArrowheads="1"/>
          </p:cNvSpPr>
          <p:nvPr/>
        </p:nvSpPr>
        <p:spPr bwMode="auto">
          <a:xfrm>
            <a:off x="1064568" y="4482407"/>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15721" name="Text Box 9"/>
          <p:cNvSpPr txBox="1">
            <a:spLocks noChangeArrowheads="1"/>
          </p:cNvSpPr>
          <p:nvPr/>
        </p:nvSpPr>
        <p:spPr bwMode="auto">
          <a:xfrm>
            <a:off x="1064568" y="5049144"/>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15722" name="Freeform 10"/>
          <p:cNvSpPr>
            <a:spLocks/>
          </p:cNvSpPr>
          <p:nvPr/>
        </p:nvSpPr>
        <p:spPr bwMode="auto">
          <a:xfrm>
            <a:off x="577850" y="3161606"/>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5723" name="Freeform 11"/>
          <p:cNvSpPr>
            <a:spLocks/>
          </p:cNvSpPr>
          <p:nvPr/>
        </p:nvSpPr>
        <p:spPr bwMode="auto">
          <a:xfrm>
            <a:off x="588169" y="3736281"/>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5724" name="Freeform 12"/>
          <p:cNvSpPr>
            <a:spLocks/>
          </p:cNvSpPr>
          <p:nvPr/>
        </p:nvSpPr>
        <p:spPr bwMode="auto">
          <a:xfrm>
            <a:off x="564092" y="4312544"/>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5725" name="Freeform 13"/>
          <p:cNvSpPr>
            <a:spLocks/>
          </p:cNvSpPr>
          <p:nvPr/>
        </p:nvSpPr>
        <p:spPr bwMode="auto">
          <a:xfrm>
            <a:off x="564092" y="4904682"/>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5726" name="AutoShape 14"/>
          <p:cNvSpPr>
            <a:spLocks noChangeArrowheads="1"/>
          </p:cNvSpPr>
          <p:nvPr/>
        </p:nvSpPr>
        <p:spPr bwMode="auto">
          <a:xfrm>
            <a:off x="8543925" y="2526607"/>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5727" name="Text Box 15"/>
          <p:cNvSpPr txBox="1">
            <a:spLocks noChangeArrowheads="1"/>
          </p:cNvSpPr>
          <p:nvPr/>
        </p:nvSpPr>
        <p:spPr bwMode="auto">
          <a:xfrm>
            <a:off x="8585200" y="2704407"/>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15728" name="Text Box 16"/>
          <p:cNvSpPr txBox="1">
            <a:spLocks noChangeArrowheads="1"/>
          </p:cNvSpPr>
          <p:nvPr/>
        </p:nvSpPr>
        <p:spPr bwMode="auto">
          <a:xfrm>
            <a:off x="8585200" y="3331469"/>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15729" name="Text Box 17"/>
          <p:cNvSpPr txBox="1">
            <a:spLocks noChangeArrowheads="1"/>
          </p:cNvSpPr>
          <p:nvPr/>
        </p:nvSpPr>
        <p:spPr bwMode="auto">
          <a:xfrm>
            <a:off x="8585200" y="3888682"/>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15730" name="Text Box 18"/>
          <p:cNvSpPr txBox="1">
            <a:spLocks noChangeArrowheads="1"/>
          </p:cNvSpPr>
          <p:nvPr/>
        </p:nvSpPr>
        <p:spPr bwMode="auto">
          <a:xfrm>
            <a:off x="8585200" y="4449069"/>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15731" name="Text Box 19"/>
          <p:cNvSpPr txBox="1">
            <a:spLocks noChangeArrowheads="1"/>
          </p:cNvSpPr>
          <p:nvPr/>
        </p:nvSpPr>
        <p:spPr bwMode="auto">
          <a:xfrm>
            <a:off x="8585200" y="5014219"/>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15732" name="Freeform 20"/>
          <p:cNvSpPr>
            <a:spLocks/>
          </p:cNvSpPr>
          <p:nvPr/>
        </p:nvSpPr>
        <p:spPr bwMode="auto">
          <a:xfrm>
            <a:off x="8543925" y="3126681"/>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5733" name="Freeform 21"/>
          <p:cNvSpPr>
            <a:spLocks/>
          </p:cNvSpPr>
          <p:nvPr/>
        </p:nvSpPr>
        <p:spPr bwMode="auto">
          <a:xfrm>
            <a:off x="8554244" y="3701356"/>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5734" name="Freeform 22"/>
          <p:cNvSpPr>
            <a:spLocks/>
          </p:cNvSpPr>
          <p:nvPr/>
        </p:nvSpPr>
        <p:spPr bwMode="auto">
          <a:xfrm>
            <a:off x="8530167" y="4277619"/>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5735" name="Freeform 23"/>
          <p:cNvSpPr>
            <a:spLocks/>
          </p:cNvSpPr>
          <p:nvPr/>
        </p:nvSpPr>
        <p:spPr bwMode="auto">
          <a:xfrm>
            <a:off x="8530167" y="4869757"/>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5736" name="Text Box 24"/>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dirty="0">
                <a:solidFill>
                  <a:srgbClr val="C00000"/>
                </a:solidFill>
                <a:ea typeface="黑体" pitchFamily="2" charset="-122"/>
              </a:rPr>
              <a:t>主机</a:t>
            </a:r>
            <a:r>
              <a:rPr kumimoji="1" lang="zh-CN" altLang="en-US" sz="1050" b="1" dirty="0">
                <a:solidFill>
                  <a:srgbClr val="C00000"/>
                </a:solidFill>
                <a:ea typeface="黑体" pitchFamily="2" charset="-122"/>
              </a:rPr>
              <a:t> </a:t>
            </a:r>
            <a:r>
              <a:rPr kumimoji="1" lang="en-US" altLang="zh-CN" sz="2400" b="1" dirty="0">
                <a:solidFill>
                  <a:srgbClr val="C00000"/>
                </a:solidFill>
                <a:ea typeface="黑体" pitchFamily="2" charset="-122"/>
              </a:rPr>
              <a:t>1</a:t>
            </a:r>
          </a:p>
        </p:txBody>
      </p:sp>
      <p:sp>
        <p:nvSpPr>
          <p:cNvPr id="115737" name="AutoShape 25"/>
          <p:cNvSpPr>
            <a:spLocks noChangeArrowheads="1"/>
          </p:cNvSpPr>
          <p:nvPr/>
        </p:nvSpPr>
        <p:spPr bwMode="auto">
          <a:xfrm>
            <a:off x="8703866" y="2029719"/>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5738" name="Text Box 26"/>
          <p:cNvSpPr txBox="1">
            <a:spLocks noChangeArrowheads="1"/>
          </p:cNvSpPr>
          <p:nvPr/>
        </p:nvSpPr>
        <p:spPr bwMode="auto">
          <a:xfrm>
            <a:off x="8696987" y="2134494"/>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15739" name="AutoShape 27"/>
          <p:cNvSpPr>
            <a:spLocks noChangeArrowheads="1"/>
          </p:cNvSpPr>
          <p:nvPr/>
        </p:nvSpPr>
        <p:spPr bwMode="auto">
          <a:xfrm>
            <a:off x="583010" y="2072581"/>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5740" name="Text Box 28"/>
          <p:cNvSpPr txBox="1">
            <a:spLocks noChangeArrowheads="1"/>
          </p:cNvSpPr>
          <p:nvPr/>
        </p:nvSpPr>
        <p:spPr bwMode="auto">
          <a:xfrm>
            <a:off x="605367" y="2193232"/>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15741" name="AutoShape 29"/>
          <p:cNvSpPr>
            <a:spLocks noChangeArrowheads="1"/>
          </p:cNvSpPr>
          <p:nvPr/>
        </p:nvSpPr>
        <p:spPr bwMode="auto">
          <a:xfrm flipV="1">
            <a:off x="708554" y="2547243"/>
            <a:ext cx="213254" cy="361950"/>
          </a:xfrm>
          <a:prstGeom prst="upArrow">
            <a:avLst>
              <a:gd name="adj1" fmla="val 50000"/>
              <a:gd name="adj2" fmla="val 45968"/>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15742" name="Text Box 30"/>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15743" name="Text Box 31"/>
          <p:cNvSpPr txBox="1">
            <a:spLocks noChangeArrowheads="1"/>
          </p:cNvSpPr>
          <p:nvPr/>
        </p:nvSpPr>
        <p:spPr bwMode="auto">
          <a:xfrm>
            <a:off x="1754187" y="2061468"/>
            <a:ext cx="418576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dirty="0">
                <a:solidFill>
                  <a:srgbClr val="333399"/>
                </a:solidFill>
                <a:ea typeface="黑体" pitchFamily="2" charset="-122"/>
              </a:rPr>
              <a:t>应用进程数据先传送到应用层</a:t>
            </a:r>
          </a:p>
        </p:txBody>
      </p:sp>
      <p:sp>
        <p:nvSpPr>
          <p:cNvPr id="115744" name="Text Box 32"/>
          <p:cNvSpPr txBox="1">
            <a:spLocks noChangeArrowheads="1"/>
          </p:cNvSpPr>
          <p:nvPr/>
        </p:nvSpPr>
        <p:spPr bwMode="auto">
          <a:xfrm>
            <a:off x="1754188" y="2631381"/>
            <a:ext cx="494237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dirty="0">
                <a:solidFill>
                  <a:srgbClr val="333399"/>
                </a:solidFill>
                <a:ea typeface="黑体" pitchFamily="2" charset="-122"/>
              </a:rPr>
              <a:t>加上应用层首部，成为应用层 </a:t>
            </a:r>
            <a:r>
              <a:rPr kumimoji="1" lang="en-US" altLang="zh-CN" sz="2400" b="1" dirty="0">
                <a:solidFill>
                  <a:srgbClr val="333399"/>
                </a:solidFill>
                <a:ea typeface="黑体" pitchFamily="2" charset="-122"/>
              </a:rPr>
              <a:t>PDU</a:t>
            </a:r>
          </a:p>
        </p:txBody>
      </p:sp>
      <p:sp>
        <p:nvSpPr>
          <p:cNvPr id="2" name="矩形 1"/>
          <p:cNvSpPr/>
          <p:nvPr/>
        </p:nvSpPr>
        <p:spPr>
          <a:xfrm>
            <a:off x="1784648" y="3125984"/>
            <a:ext cx="6336704" cy="1311128"/>
          </a:xfrm>
          <a:prstGeom prst="rect">
            <a:avLst/>
          </a:prstGeom>
          <a:solidFill>
            <a:srgbClr val="CCFFFF"/>
          </a:solidFill>
          <a:ln>
            <a:solidFill>
              <a:srgbClr val="000099"/>
            </a:solidFill>
          </a:ln>
        </p:spPr>
        <p:txBody>
          <a:bodyPr wrap="square">
            <a:spAutoFit/>
          </a:bodyPr>
          <a:lstStyle/>
          <a:p>
            <a:pPr>
              <a:lnSpc>
                <a:spcPct val="110000"/>
              </a:lnSpc>
            </a:pPr>
            <a:r>
              <a:rPr kumimoji="1" lang="en-US" altLang="zh-CN" sz="2400" b="1" dirty="0">
                <a:solidFill>
                  <a:srgbClr val="000099"/>
                </a:solidFill>
                <a:ea typeface="黑体" pitchFamily="2" charset="-122"/>
              </a:rPr>
              <a:t>PDU (Protocol Data Unit)</a:t>
            </a:r>
            <a:r>
              <a:rPr kumimoji="1" lang="zh-CN" altLang="en-US" sz="2400" b="1" dirty="0">
                <a:solidFill>
                  <a:srgbClr val="000099"/>
                </a:solidFill>
                <a:ea typeface="黑体" pitchFamily="2" charset="-122"/>
              </a:rPr>
              <a:t>：</a:t>
            </a:r>
            <a:r>
              <a:rPr kumimoji="1" lang="zh-CN" altLang="en-US" sz="2400" b="1" dirty="0" smtClean="0">
                <a:solidFill>
                  <a:srgbClr val="000099"/>
                </a:solidFill>
                <a:ea typeface="黑体" pitchFamily="2" charset="-122"/>
              </a:rPr>
              <a:t>协议数据单元。</a:t>
            </a:r>
            <a:endParaRPr kumimoji="1" lang="en-US" altLang="zh-CN" sz="2400" b="1" dirty="0" smtClean="0">
              <a:solidFill>
                <a:srgbClr val="000099"/>
              </a:solidFill>
              <a:ea typeface="黑体" pitchFamily="2" charset="-122"/>
            </a:endParaRPr>
          </a:p>
          <a:p>
            <a:pPr>
              <a:lnSpc>
                <a:spcPct val="110000"/>
              </a:lnSpc>
            </a:pPr>
            <a:r>
              <a:rPr kumimoji="1" lang="en-US" altLang="zh-CN" sz="2400" b="1" dirty="0" smtClean="0">
                <a:solidFill>
                  <a:srgbClr val="000099"/>
                </a:solidFill>
                <a:ea typeface="黑体" pitchFamily="2" charset="-122"/>
              </a:rPr>
              <a:t>OSI </a:t>
            </a:r>
            <a:r>
              <a:rPr kumimoji="1" lang="zh-CN" altLang="zh-CN" sz="2400" b="1" dirty="0" smtClean="0">
                <a:solidFill>
                  <a:srgbClr val="000099"/>
                </a:solidFill>
                <a:ea typeface="黑体" pitchFamily="2" charset="-122"/>
              </a:rPr>
              <a:t>参考</a:t>
            </a:r>
            <a:r>
              <a:rPr kumimoji="1" lang="zh-CN" altLang="zh-CN" sz="2400" b="1" dirty="0">
                <a:solidFill>
                  <a:srgbClr val="000099"/>
                </a:solidFill>
                <a:ea typeface="黑体" pitchFamily="2" charset="-122"/>
              </a:rPr>
              <a:t>模型把</a:t>
            </a:r>
            <a:r>
              <a:rPr kumimoji="1" lang="zh-CN" altLang="zh-CN" sz="2400" b="1" dirty="0">
                <a:solidFill>
                  <a:srgbClr val="C00000"/>
                </a:solidFill>
                <a:ea typeface="黑体" pitchFamily="2" charset="-122"/>
              </a:rPr>
              <a:t>对等层次</a:t>
            </a:r>
            <a:r>
              <a:rPr kumimoji="1" lang="zh-CN" altLang="zh-CN" sz="2400" b="1" dirty="0">
                <a:solidFill>
                  <a:srgbClr val="000099"/>
                </a:solidFill>
                <a:ea typeface="黑体" pitchFamily="2" charset="-122"/>
              </a:rPr>
              <a:t>之间传送的数据单位称为该层的</a:t>
            </a:r>
            <a:r>
              <a:rPr kumimoji="1" lang="zh-CN" altLang="zh-CN" sz="2400" b="1" dirty="0" smtClean="0">
                <a:solidFill>
                  <a:srgbClr val="000099"/>
                </a:solidFill>
                <a:ea typeface="黑体" pitchFamily="2" charset="-122"/>
              </a:rPr>
              <a:t>协议数据单元</a:t>
            </a:r>
            <a:r>
              <a:rPr kumimoji="1" lang="en-US" altLang="zh-CN" sz="2400" b="1" dirty="0" smtClean="0">
                <a:solidFill>
                  <a:srgbClr val="000099"/>
                </a:solidFill>
                <a:ea typeface="黑体" pitchFamily="2" charset="-122"/>
              </a:rPr>
              <a:t> PDU</a:t>
            </a:r>
            <a:r>
              <a:rPr kumimoji="1" lang="zh-CN" altLang="en-US" sz="2400" b="1" dirty="0" smtClean="0">
                <a:solidFill>
                  <a:srgbClr val="000099"/>
                </a:solidFill>
                <a:ea typeface="黑体" pitchFamily="2" charset="-122"/>
              </a:rPr>
              <a:t>。</a:t>
            </a:r>
            <a:endParaRPr kumimoji="1" lang="en-US" altLang="zh-CN" sz="2400" b="1" dirty="0">
              <a:solidFill>
                <a:srgbClr val="000099"/>
              </a:solidFill>
              <a:ea typeface="黑体" pitchFamily="2" charset="-122"/>
            </a:endParaRPr>
          </a:p>
        </p:txBody>
      </p:sp>
    </p:spTree>
    <p:extLst>
      <p:ext uri="{BB962C8B-B14F-4D97-AF65-F5344CB8AC3E}">
        <p14:creationId xmlns:p14="http://schemas.microsoft.com/office/powerpoint/2010/main" xmlns="" val="34115893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43"/>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1" fill="hold" grpId="0" nodeType="afterEffect">
                                  <p:stCondLst>
                                    <p:cond delay="0"/>
                                  </p:stCondLst>
                                  <p:childTnLst>
                                    <p:set>
                                      <p:cBhvr>
                                        <p:cTn id="9" dur="1" fill="hold">
                                          <p:stCondLst>
                                            <p:cond delay="0"/>
                                          </p:stCondLst>
                                        </p:cTn>
                                        <p:tgtEl>
                                          <p:spTgt spid="115741"/>
                                        </p:tgtEl>
                                        <p:attrNameLst>
                                          <p:attrName>style.visibility</p:attrName>
                                        </p:attrNameLst>
                                      </p:cBhvr>
                                      <p:to>
                                        <p:strVal val="visible"/>
                                      </p:to>
                                    </p:set>
                                    <p:animEffect transition="in" filter="wipe(up)">
                                      <p:cBhvr>
                                        <p:cTn id="10" dur="1000"/>
                                        <p:tgtEl>
                                          <p:spTgt spid="115741"/>
                                        </p:tgtEl>
                                      </p:cBhvr>
                                    </p:animEffect>
                                  </p:childTnLst>
                                </p:cTn>
                              </p:par>
                            </p:childTnLst>
                          </p:cTn>
                        </p:par>
                        <p:par>
                          <p:cTn id="11" fill="hold" nodeType="afterGroup">
                            <p:stCondLst>
                              <p:cond delay="1000"/>
                            </p:stCondLst>
                            <p:childTnLst>
                              <p:par>
                                <p:cTn id="12" presetID="1" presetClass="entr" presetSubtype="0" fill="hold" grpId="0" nodeType="afterEffect">
                                  <p:stCondLst>
                                    <p:cond delay="0"/>
                                  </p:stCondLst>
                                  <p:childTnLst>
                                    <p:set>
                                      <p:cBhvr>
                                        <p:cTn id="13" dur="1" fill="hold">
                                          <p:stCondLst>
                                            <p:cond delay="0"/>
                                          </p:stCondLst>
                                        </p:cTn>
                                        <p:tgtEl>
                                          <p:spTgt spid="115744"/>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41" grpId="0" animBg="1"/>
      <p:bldP spid="115743" grpId="0"/>
      <p:bldP spid="115744" grpId="0"/>
      <p:bldP spid="2"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16739" name="AutoShape 3"/>
          <p:cNvSpPr>
            <a:spLocks noChangeArrowheads="1"/>
          </p:cNvSpPr>
          <p:nvPr/>
        </p:nvSpPr>
        <p:spPr bwMode="auto">
          <a:xfrm rot="-5400000">
            <a:off x="4756283" y="870050"/>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6740" name="AutoShape 4"/>
          <p:cNvSpPr>
            <a:spLocks noChangeArrowheads="1"/>
          </p:cNvSpPr>
          <p:nvPr/>
        </p:nvSpPr>
        <p:spPr bwMode="auto">
          <a:xfrm>
            <a:off x="577850" y="2559943"/>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6741" name="Text Box 5"/>
          <p:cNvSpPr txBox="1">
            <a:spLocks noChangeArrowheads="1"/>
          </p:cNvSpPr>
          <p:nvPr/>
        </p:nvSpPr>
        <p:spPr bwMode="auto">
          <a:xfrm>
            <a:off x="1025266" y="2739332"/>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16742" name="Text Box 6"/>
          <p:cNvSpPr txBox="1">
            <a:spLocks noChangeArrowheads="1"/>
          </p:cNvSpPr>
          <p:nvPr/>
        </p:nvSpPr>
        <p:spPr bwMode="auto">
          <a:xfrm>
            <a:off x="1025266" y="3366394"/>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16743" name="Text Box 7"/>
          <p:cNvSpPr txBox="1">
            <a:spLocks noChangeArrowheads="1"/>
          </p:cNvSpPr>
          <p:nvPr/>
        </p:nvSpPr>
        <p:spPr bwMode="auto">
          <a:xfrm>
            <a:off x="1025266" y="3923607"/>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16744" name="Text Box 8"/>
          <p:cNvSpPr txBox="1">
            <a:spLocks noChangeArrowheads="1"/>
          </p:cNvSpPr>
          <p:nvPr/>
        </p:nvSpPr>
        <p:spPr bwMode="auto">
          <a:xfrm>
            <a:off x="1025266" y="4482407"/>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16745" name="Text Box 9"/>
          <p:cNvSpPr txBox="1">
            <a:spLocks noChangeArrowheads="1"/>
          </p:cNvSpPr>
          <p:nvPr/>
        </p:nvSpPr>
        <p:spPr bwMode="auto">
          <a:xfrm>
            <a:off x="1025266" y="5049144"/>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16746" name="Freeform 10"/>
          <p:cNvSpPr>
            <a:spLocks/>
          </p:cNvSpPr>
          <p:nvPr/>
        </p:nvSpPr>
        <p:spPr bwMode="auto">
          <a:xfrm>
            <a:off x="577850" y="3161606"/>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6747" name="Freeform 11"/>
          <p:cNvSpPr>
            <a:spLocks/>
          </p:cNvSpPr>
          <p:nvPr/>
        </p:nvSpPr>
        <p:spPr bwMode="auto">
          <a:xfrm>
            <a:off x="588169" y="3736281"/>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6748" name="Freeform 12"/>
          <p:cNvSpPr>
            <a:spLocks/>
          </p:cNvSpPr>
          <p:nvPr/>
        </p:nvSpPr>
        <p:spPr bwMode="auto">
          <a:xfrm>
            <a:off x="564092" y="4312544"/>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6749" name="Freeform 13"/>
          <p:cNvSpPr>
            <a:spLocks/>
          </p:cNvSpPr>
          <p:nvPr/>
        </p:nvSpPr>
        <p:spPr bwMode="auto">
          <a:xfrm>
            <a:off x="564092" y="4904682"/>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6750" name="AutoShape 14"/>
          <p:cNvSpPr>
            <a:spLocks noChangeArrowheads="1"/>
          </p:cNvSpPr>
          <p:nvPr/>
        </p:nvSpPr>
        <p:spPr bwMode="auto">
          <a:xfrm>
            <a:off x="8543925" y="2526607"/>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6751" name="Text Box 15"/>
          <p:cNvSpPr txBox="1">
            <a:spLocks noChangeArrowheads="1"/>
          </p:cNvSpPr>
          <p:nvPr/>
        </p:nvSpPr>
        <p:spPr bwMode="auto">
          <a:xfrm>
            <a:off x="8585200" y="2704407"/>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16752" name="Text Box 16"/>
          <p:cNvSpPr txBox="1">
            <a:spLocks noChangeArrowheads="1"/>
          </p:cNvSpPr>
          <p:nvPr/>
        </p:nvSpPr>
        <p:spPr bwMode="auto">
          <a:xfrm>
            <a:off x="8585200" y="3331469"/>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16753" name="Text Box 17"/>
          <p:cNvSpPr txBox="1">
            <a:spLocks noChangeArrowheads="1"/>
          </p:cNvSpPr>
          <p:nvPr/>
        </p:nvSpPr>
        <p:spPr bwMode="auto">
          <a:xfrm>
            <a:off x="8585200" y="3888682"/>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16754" name="Text Box 18"/>
          <p:cNvSpPr txBox="1">
            <a:spLocks noChangeArrowheads="1"/>
          </p:cNvSpPr>
          <p:nvPr/>
        </p:nvSpPr>
        <p:spPr bwMode="auto">
          <a:xfrm>
            <a:off x="8585200" y="4449069"/>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16755" name="Text Box 19"/>
          <p:cNvSpPr txBox="1">
            <a:spLocks noChangeArrowheads="1"/>
          </p:cNvSpPr>
          <p:nvPr/>
        </p:nvSpPr>
        <p:spPr bwMode="auto">
          <a:xfrm>
            <a:off x="8585200" y="5014219"/>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16756" name="Freeform 20"/>
          <p:cNvSpPr>
            <a:spLocks/>
          </p:cNvSpPr>
          <p:nvPr/>
        </p:nvSpPr>
        <p:spPr bwMode="auto">
          <a:xfrm>
            <a:off x="8543925" y="3126681"/>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6757" name="Freeform 21"/>
          <p:cNvSpPr>
            <a:spLocks/>
          </p:cNvSpPr>
          <p:nvPr/>
        </p:nvSpPr>
        <p:spPr bwMode="auto">
          <a:xfrm>
            <a:off x="8554244" y="3701356"/>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6758" name="Freeform 22"/>
          <p:cNvSpPr>
            <a:spLocks/>
          </p:cNvSpPr>
          <p:nvPr/>
        </p:nvSpPr>
        <p:spPr bwMode="auto">
          <a:xfrm>
            <a:off x="8530167" y="4277619"/>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6759" name="Freeform 23"/>
          <p:cNvSpPr>
            <a:spLocks/>
          </p:cNvSpPr>
          <p:nvPr/>
        </p:nvSpPr>
        <p:spPr bwMode="auto">
          <a:xfrm>
            <a:off x="8530167" y="4869757"/>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6760" name="Text Box 24"/>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dirty="0">
                <a:solidFill>
                  <a:srgbClr val="C00000"/>
                </a:solidFill>
                <a:ea typeface="黑体" pitchFamily="2" charset="-122"/>
              </a:rPr>
              <a:t>主机</a:t>
            </a:r>
            <a:r>
              <a:rPr kumimoji="1" lang="zh-CN" altLang="en-US" sz="1050" b="1" dirty="0">
                <a:solidFill>
                  <a:srgbClr val="C00000"/>
                </a:solidFill>
                <a:ea typeface="黑体" pitchFamily="2" charset="-122"/>
              </a:rPr>
              <a:t> </a:t>
            </a:r>
            <a:r>
              <a:rPr kumimoji="1" lang="en-US" altLang="zh-CN" sz="2400" b="1" dirty="0">
                <a:solidFill>
                  <a:srgbClr val="C00000"/>
                </a:solidFill>
                <a:ea typeface="黑体" pitchFamily="2" charset="-122"/>
              </a:rPr>
              <a:t>1</a:t>
            </a:r>
          </a:p>
        </p:txBody>
      </p:sp>
      <p:sp>
        <p:nvSpPr>
          <p:cNvPr id="116761" name="AutoShape 25"/>
          <p:cNvSpPr>
            <a:spLocks noChangeArrowheads="1"/>
          </p:cNvSpPr>
          <p:nvPr/>
        </p:nvSpPr>
        <p:spPr bwMode="auto">
          <a:xfrm>
            <a:off x="8703866" y="2029719"/>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6762" name="Text Box 26"/>
          <p:cNvSpPr txBox="1">
            <a:spLocks noChangeArrowheads="1"/>
          </p:cNvSpPr>
          <p:nvPr/>
        </p:nvSpPr>
        <p:spPr bwMode="auto">
          <a:xfrm>
            <a:off x="8696987" y="2134494"/>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16763" name="AutoShape 27"/>
          <p:cNvSpPr>
            <a:spLocks noChangeArrowheads="1"/>
          </p:cNvSpPr>
          <p:nvPr/>
        </p:nvSpPr>
        <p:spPr bwMode="auto">
          <a:xfrm>
            <a:off x="583010" y="2072581"/>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6764" name="Text Box 28"/>
          <p:cNvSpPr txBox="1">
            <a:spLocks noChangeArrowheads="1"/>
          </p:cNvSpPr>
          <p:nvPr/>
        </p:nvSpPr>
        <p:spPr bwMode="auto">
          <a:xfrm>
            <a:off x="605367" y="2193232"/>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16765" name="AutoShape 29"/>
          <p:cNvSpPr>
            <a:spLocks noChangeArrowheads="1"/>
          </p:cNvSpPr>
          <p:nvPr/>
        </p:nvSpPr>
        <p:spPr bwMode="auto">
          <a:xfrm flipV="1">
            <a:off x="708554" y="3066356"/>
            <a:ext cx="213254" cy="361950"/>
          </a:xfrm>
          <a:prstGeom prst="upArrow">
            <a:avLst>
              <a:gd name="adj1" fmla="val 50000"/>
              <a:gd name="adj2" fmla="val 45968"/>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16766" name="Text Box 30"/>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16767" name="Text Box 31"/>
          <p:cNvSpPr txBox="1">
            <a:spLocks noChangeArrowheads="1"/>
          </p:cNvSpPr>
          <p:nvPr/>
        </p:nvSpPr>
        <p:spPr bwMode="auto">
          <a:xfrm>
            <a:off x="1754188" y="2780606"/>
            <a:ext cx="408316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dirty="0">
                <a:solidFill>
                  <a:srgbClr val="333399"/>
                </a:solidFill>
                <a:ea typeface="黑体" pitchFamily="2" charset="-122"/>
              </a:rPr>
              <a:t>应用层 </a:t>
            </a:r>
            <a:r>
              <a:rPr kumimoji="1" lang="en-US" altLang="zh-CN" sz="2400" b="1" dirty="0">
                <a:solidFill>
                  <a:srgbClr val="333399"/>
                </a:solidFill>
                <a:ea typeface="黑体" pitchFamily="2" charset="-122"/>
              </a:rPr>
              <a:t>PDU </a:t>
            </a:r>
            <a:r>
              <a:rPr kumimoji="1" lang="zh-CN" altLang="en-US" sz="2400" b="1" dirty="0">
                <a:solidFill>
                  <a:srgbClr val="333399"/>
                </a:solidFill>
                <a:ea typeface="黑体" pitchFamily="2" charset="-122"/>
              </a:rPr>
              <a:t>再传送到运输层</a:t>
            </a:r>
          </a:p>
        </p:txBody>
      </p:sp>
      <p:sp>
        <p:nvSpPr>
          <p:cNvPr id="116768" name="Text Box 32"/>
          <p:cNvSpPr txBox="1">
            <a:spLocks noChangeArrowheads="1"/>
          </p:cNvSpPr>
          <p:nvPr/>
        </p:nvSpPr>
        <p:spPr bwMode="auto">
          <a:xfrm>
            <a:off x="1754187" y="3312418"/>
            <a:ext cx="480131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333399"/>
                </a:solidFill>
                <a:ea typeface="黑体" pitchFamily="2" charset="-122"/>
              </a:rPr>
              <a:t>加上运输层首部，成为运输层报文</a:t>
            </a:r>
            <a:endParaRPr kumimoji="1" lang="zh-CN" altLang="en-US" sz="3600" b="1">
              <a:solidFill>
                <a:srgbClr val="333399"/>
              </a:solidFill>
              <a:ea typeface="黑体" pitchFamily="2" charset="-122"/>
            </a:endParaRPr>
          </a:p>
        </p:txBody>
      </p:sp>
    </p:spTree>
    <p:extLst>
      <p:ext uri="{BB962C8B-B14F-4D97-AF65-F5344CB8AC3E}">
        <p14:creationId xmlns:p14="http://schemas.microsoft.com/office/powerpoint/2010/main" xmlns="" val="4515061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116765"/>
                                        </p:tgtEl>
                                        <p:attrNameLst>
                                          <p:attrName>style.visibility</p:attrName>
                                        </p:attrNameLst>
                                      </p:cBhvr>
                                      <p:to>
                                        <p:strVal val="visible"/>
                                      </p:to>
                                    </p:set>
                                    <p:animEffect transition="in" filter="wipe(up)">
                                      <p:cBhvr>
                                        <p:cTn id="7" dur="1000"/>
                                        <p:tgtEl>
                                          <p:spTgt spid="116765"/>
                                        </p:tgtEl>
                                      </p:cBhvr>
                                    </p:animEffect>
                                  </p:childTnLst>
                                </p:cTn>
                              </p:par>
                            </p:childTnLst>
                          </p:cTn>
                        </p:par>
                        <p:par>
                          <p:cTn id="8" fill="hold" nodeType="afterGroup">
                            <p:stCondLst>
                              <p:cond delay="1500"/>
                            </p:stCondLst>
                            <p:childTnLst>
                              <p:par>
                                <p:cTn id="9" presetID="1" presetClass="entr" presetSubtype="0" fill="hold" grpId="0" nodeType="afterEffect">
                                  <p:stCondLst>
                                    <p:cond delay="0"/>
                                  </p:stCondLst>
                                  <p:childTnLst>
                                    <p:set>
                                      <p:cBhvr>
                                        <p:cTn id="10" dur="1" fill="hold">
                                          <p:stCondLst>
                                            <p:cond delay="0"/>
                                          </p:stCondLst>
                                        </p:cTn>
                                        <p:tgtEl>
                                          <p:spTgt spid="1167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65" grpId="0" animBg="1"/>
      <p:bldP spid="116768"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17763" name="AutoShape 3"/>
          <p:cNvSpPr>
            <a:spLocks noChangeArrowheads="1"/>
          </p:cNvSpPr>
          <p:nvPr/>
        </p:nvSpPr>
        <p:spPr bwMode="auto">
          <a:xfrm rot="-5400000">
            <a:off x="4756283" y="870050"/>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7764" name="AutoShape 4"/>
          <p:cNvSpPr>
            <a:spLocks noChangeArrowheads="1"/>
          </p:cNvSpPr>
          <p:nvPr/>
        </p:nvSpPr>
        <p:spPr bwMode="auto">
          <a:xfrm>
            <a:off x="577850" y="2559943"/>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7765" name="Text Box 5"/>
          <p:cNvSpPr txBox="1">
            <a:spLocks noChangeArrowheads="1"/>
          </p:cNvSpPr>
          <p:nvPr/>
        </p:nvSpPr>
        <p:spPr bwMode="auto">
          <a:xfrm>
            <a:off x="1025266" y="2739332"/>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dirty="0">
                <a:solidFill>
                  <a:srgbClr val="333399"/>
                </a:solidFill>
              </a:rPr>
              <a:t>5</a:t>
            </a:r>
          </a:p>
        </p:txBody>
      </p:sp>
      <p:sp>
        <p:nvSpPr>
          <p:cNvPr id="117766" name="Text Box 6"/>
          <p:cNvSpPr txBox="1">
            <a:spLocks noChangeArrowheads="1"/>
          </p:cNvSpPr>
          <p:nvPr/>
        </p:nvSpPr>
        <p:spPr bwMode="auto">
          <a:xfrm>
            <a:off x="1025266" y="3366394"/>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17767" name="Text Box 7"/>
          <p:cNvSpPr txBox="1">
            <a:spLocks noChangeArrowheads="1"/>
          </p:cNvSpPr>
          <p:nvPr/>
        </p:nvSpPr>
        <p:spPr bwMode="auto">
          <a:xfrm>
            <a:off x="1025266" y="3923607"/>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17768" name="Text Box 8"/>
          <p:cNvSpPr txBox="1">
            <a:spLocks noChangeArrowheads="1"/>
          </p:cNvSpPr>
          <p:nvPr/>
        </p:nvSpPr>
        <p:spPr bwMode="auto">
          <a:xfrm>
            <a:off x="1025266" y="4482407"/>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17769" name="Text Box 9"/>
          <p:cNvSpPr txBox="1">
            <a:spLocks noChangeArrowheads="1"/>
          </p:cNvSpPr>
          <p:nvPr/>
        </p:nvSpPr>
        <p:spPr bwMode="auto">
          <a:xfrm>
            <a:off x="1025266" y="5049144"/>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17770" name="Freeform 10"/>
          <p:cNvSpPr>
            <a:spLocks/>
          </p:cNvSpPr>
          <p:nvPr/>
        </p:nvSpPr>
        <p:spPr bwMode="auto">
          <a:xfrm>
            <a:off x="577850" y="3161606"/>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7771" name="Freeform 11"/>
          <p:cNvSpPr>
            <a:spLocks/>
          </p:cNvSpPr>
          <p:nvPr/>
        </p:nvSpPr>
        <p:spPr bwMode="auto">
          <a:xfrm>
            <a:off x="588169" y="3736281"/>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7772" name="Freeform 12"/>
          <p:cNvSpPr>
            <a:spLocks/>
          </p:cNvSpPr>
          <p:nvPr/>
        </p:nvSpPr>
        <p:spPr bwMode="auto">
          <a:xfrm>
            <a:off x="564092" y="4312544"/>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7773" name="Freeform 13"/>
          <p:cNvSpPr>
            <a:spLocks/>
          </p:cNvSpPr>
          <p:nvPr/>
        </p:nvSpPr>
        <p:spPr bwMode="auto">
          <a:xfrm>
            <a:off x="564092" y="4904682"/>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7774" name="AutoShape 14"/>
          <p:cNvSpPr>
            <a:spLocks noChangeArrowheads="1"/>
          </p:cNvSpPr>
          <p:nvPr/>
        </p:nvSpPr>
        <p:spPr bwMode="auto">
          <a:xfrm>
            <a:off x="8543925" y="2526607"/>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7775" name="Text Box 15"/>
          <p:cNvSpPr txBox="1">
            <a:spLocks noChangeArrowheads="1"/>
          </p:cNvSpPr>
          <p:nvPr/>
        </p:nvSpPr>
        <p:spPr bwMode="auto">
          <a:xfrm>
            <a:off x="8585200" y="2704407"/>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17776" name="Text Box 16"/>
          <p:cNvSpPr txBox="1">
            <a:spLocks noChangeArrowheads="1"/>
          </p:cNvSpPr>
          <p:nvPr/>
        </p:nvSpPr>
        <p:spPr bwMode="auto">
          <a:xfrm>
            <a:off x="8585200" y="3331469"/>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17777" name="Text Box 17"/>
          <p:cNvSpPr txBox="1">
            <a:spLocks noChangeArrowheads="1"/>
          </p:cNvSpPr>
          <p:nvPr/>
        </p:nvSpPr>
        <p:spPr bwMode="auto">
          <a:xfrm>
            <a:off x="8585200" y="3888682"/>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17778" name="Text Box 18"/>
          <p:cNvSpPr txBox="1">
            <a:spLocks noChangeArrowheads="1"/>
          </p:cNvSpPr>
          <p:nvPr/>
        </p:nvSpPr>
        <p:spPr bwMode="auto">
          <a:xfrm>
            <a:off x="8585200" y="4449069"/>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17779" name="Text Box 19"/>
          <p:cNvSpPr txBox="1">
            <a:spLocks noChangeArrowheads="1"/>
          </p:cNvSpPr>
          <p:nvPr/>
        </p:nvSpPr>
        <p:spPr bwMode="auto">
          <a:xfrm>
            <a:off x="8585200" y="5014219"/>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17780" name="Freeform 20"/>
          <p:cNvSpPr>
            <a:spLocks/>
          </p:cNvSpPr>
          <p:nvPr/>
        </p:nvSpPr>
        <p:spPr bwMode="auto">
          <a:xfrm>
            <a:off x="8543925" y="3126681"/>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7781" name="Freeform 21"/>
          <p:cNvSpPr>
            <a:spLocks/>
          </p:cNvSpPr>
          <p:nvPr/>
        </p:nvSpPr>
        <p:spPr bwMode="auto">
          <a:xfrm>
            <a:off x="8554244" y="3701356"/>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7782" name="Freeform 22"/>
          <p:cNvSpPr>
            <a:spLocks/>
          </p:cNvSpPr>
          <p:nvPr/>
        </p:nvSpPr>
        <p:spPr bwMode="auto">
          <a:xfrm>
            <a:off x="8530167" y="4277619"/>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7783" name="Freeform 23"/>
          <p:cNvSpPr>
            <a:spLocks/>
          </p:cNvSpPr>
          <p:nvPr/>
        </p:nvSpPr>
        <p:spPr bwMode="auto">
          <a:xfrm>
            <a:off x="8530167" y="4869757"/>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7784" name="Text Box 24"/>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dirty="0">
                <a:solidFill>
                  <a:srgbClr val="C00000"/>
                </a:solidFill>
                <a:ea typeface="黑体" pitchFamily="2" charset="-122"/>
              </a:rPr>
              <a:t>主机</a:t>
            </a:r>
            <a:r>
              <a:rPr kumimoji="1" lang="zh-CN" altLang="en-US" sz="1050" b="1" dirty="0">
                <a:solidFill>
                  <a:srgbClr val="C00000"/>
                </a:solidFill>
                <a:ea typeface="黑体" pitchFamily="2" charset="-122"/>
              </a:rPr>
              <a:t> </a:t>
            </a:r>
            <a:r>
              <a:rPr kumimoji="1" lang="en-US" altLang="zh-CN" sz="2400" b="1" dirty="0">
                <a:solidFill>
                  <a:srgbClr val="C00000"/>
                </a:solidFill>
                <a:ea typeface="黑体" pitchFamily="2" charset="-122"/>
              </a:rPr>
              <a:t>1</a:t>
            </a:r>
          </a:p>
        </p:txBody>
      </p:sp>
      <p:sp>
        <p:nvSpPr>
          <p:cNvPr id="117785" name="AutoShape 25"/>
          <p:cNvSpPr>
            <a:spLocks noChangeArrowheads="1"/>
          </p:cNvSpPr>
          <p:nvPr/>
        </p:nvSpPr>
        <p:spPr bwMode="auto">
          <a:xfrm>
            <a:off x="8703866" y="2029719"/>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7786" name="Text Box 26"/>
          <p:cNvSpPr txBox="1">
            <a:spLocks noChangeArrowheads="1"/>
          </p:cNvSpPr>
          <p:nvPr/>
        </p:nvSpPr>
        <p:spPr bwMode="auto">
          <a:xfrm>
            <a:off x="8696987" y="2134494"/>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17787" name="AutoShape 27"/>
          <p:cNvSpPr>
            <a:spLocks noChangeArrowheads="1"/>
          </p:cNvSpPr>
          <p:nvPr/>
        </p:nvSpPr>
        <p:spPr bwMode="auto">
          <a:xfrm>
            <a:off x="583010" y="2072581"/>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7788" name="Text Box 28"/>
          <p:cNvSpPr txBox="1">
            <a:spLocks noChangeArrowheads="1"/>
          </p:cNvSpPr>
          <p:nvPr/>
        </p:nvSpPr>
        <p:spPr bwMode="auto">
          <a:xfrm>
            <a:off x="605367" y="2193232"/>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17789" name="AutoShape 29"/>
          <p:cNvSpPr>
            <a:spLocks noChangeArrowheads="1"/>
          </p:cNvSpPr>
          <p:nvPr/>
        </p:nvSpPr>
        <p:spPr bwMode="auto">
          <a:xfrm flipV="1">
            <a:off x="708554" y="3642618"/>
            <a:ext cx="213254" cy="361950"/>
          </a:xfrm>
          <a:prstGeom prst="upArrow">
            <a:avLst>
              <a:gd name="adj1" fmla="val 50000"/>
              <a:gd name="adj2" fmla="val 45968"/>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17790" name="Text Box 30"/>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17791" name="Text Box 31"/>
          <p:cNvSpPr txBox="1">
            <a:spLocks noChangeArrowheads="1"/>
          </p:cNvSpPr>
          <p:nvPr/>
        </p:nvSpPr>
        <p:spPr bwMode="auto">
          <a:xfrm>
            <a:off x="1676797" y="3337818"/>
            <a:ext cx="387798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333399"/>
                </a:solidFill>
                <a:ea typeface="黑体" pitchFamily="2" charset="-122"/>
              </a:rPr>
              <a:t>运输层报文再传送到网络层</a:t>
            </a:r>
          </a:p>
        </p:txBody>
      </p:sp>
      <p:sp>
        <p:nvSpPr>
          <p:cNvPr id="117792" name="Text Box 32"/>
          <p:cNvSpPr txBox="1">
            <a:spLocks noChangeArrowheads="1"/>
          </p:cNvSpPr>
          <p:nvPr/>
        </p:nvSpPr>
        <p:spPr bwMode="auto">
          <a:xfrm>
            <a:off x="1676797" y="3933131"/>
            <a:ext cx="617912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333399"/>
                </a:solidFill>
                <a:ea typeface="黑体" pitchFamily="2" charset="-122"/>
              </a:rPr>
              <a:t>加上网络层首部，成为 </a:t>
            </a:r>
            <a:r>
              <a:rPr kumimoji="1" lang="en-US" altLang="zh-CN" sz="2400" b="1">
                <a:solidFill>
                  <a:srgbClr val="333399"/>
                </a:solidFill>
                <a:ea typeface="黑体" pitchFamily="2" charset="-122"/>
              </a:rPr>
              <a:t>IP </a:t>
            </a:r>
            <a:r>
              <a:rPr kumimoji="1" lang="zh-CN" altLang="en-US" sz="2400" b="1">
                <a:solidFill>
                  <a:srgbClr val="333399"/>
                </a:solidFill>
                <a:ea typeface="黑体" pitchFamily="2" charset="-122"/>
              </a:rPr>
              <a:t>数据报（或分组）</a:t>
            </a:r>
          </a:p>
        </p:txBody>
      </p:sp>
    </p:spTree>
    <p:extLst>
      <p:ext uri="{BB962C8B-B14F-4D97-AF65-F5344CB8AC3E}">
        <p14:creationId xmlns:p14="http://schemas.microsoft.com/office/powerpoint/2010/main" xmlns="" val="29850771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117789"/>
                                        </p:tgtEl>
                                        <p:attrNameLst>
                                          <p:attrName>style.visibility</p:attrName>
                                        </p:attrNameLst>
                                      </p:cBhvr>
                                      <p:to>
                                        <p:strVal val="visible"/>
                                      </p:to>
                                    </p:set>
                                    <p:animEffect transition="in" filter="wipe(up)">
                                      <p:cBhvr>
                                        <p:cTn id="7" dur="1000"/>
                                        <p:tgtEl>
                                          <p:spTgt spid="117789"/>
                                        </p:tgtEl>
                                      </p:cBhvr>
                                    </p:animEffect>
                                  </p:childTnLst>
                                </p:cTn>
                              </p:par>
                            </p:childTnLst>
                          </p:cTn>
                        </p:par>
                        <p:par>
                          <p:cTn id="8" fill="hold" nodeType="afterGroup">
                            <p:stCondLst>
                              <p:cond delay="1500"/>
                            </p:stCondLst>
                            <p:childTnLst>
                              <p:par>
                                <p:cTn id="9" presetID="1" presetClass="entr" presetSubtype="0" fill="hold" grpId="0" nodeType="afterEffect">
                                  <p:stCondLst>
                                    <p:cond delay="0"/>
                                  </p:stCondLst>
                                  <p:childTnLst>
                                    <p:set>
                                      <p:cBhvr>
                                        <p:cTn id="10" dur="1" fill="hold">
                                          <p:stCondLst>
                                            <p:cond delay="0"/>
                                          </p:stCondLst>
                                        </p:cTn>
                                        <p:tgtEl>
                                          <p:spTgt spid="1177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89" grpId="0" animBg="1"/>
      <p:bldP spid="117792"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18787" name="AutoShape 3"/>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8788" name="AutoShape 4"/>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8789" name="Text Box 5"/>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18790" name="Text Box 6"/>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18791" name="Text Box 7"/>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18792" name="Text Box 8"/>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18793" name="Text Box 9"/>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18794" name="Freeform 10"/>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8795" name="Freeform 11"/>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8796" name="Freeform 12"/>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8797" name="Freeform 13"/>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8798" name="AutoShape 14"/>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8799" name="Text Box 15"/>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18800" name="Text Box 16"/>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18801" name="Text Box 17"/>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18802" name="Text Box 18"/>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18803" name="Text Box 19"/>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18804" name="Freeform 20"/>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8805" name="Freeform 21"/>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8806" name="Freeform 22"/>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8807" name="Freeform 23"/>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8808" name="Text Box 24"/>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18809" name="AutoShape 25"/>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8810" name="Text Box 26"/>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18811" name="AutoShape 27"/>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8812" name="Text Box 28"/>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18813" name="AutoShape 29"/>
          <p:cNvSpPr>
            <a:spLocks noChangeArrowheads="1"/>
          </p:cNvSpPr>
          <p:nvPr/>
        </p:nvSpPr>
        <p:spPr bwMode="auto">
          <a:xfrm flipV="1">
            <a:off x="708554" y="4234457"/>
            <a:ext cx="213254" cy="361950"/>
          </a:xfrm>
          <a:prstGeom prst="upArrow">
            <a:avLst>
              <a:gd name="adj1" fmla="val 50000"/>
              <a:gd name="adj2" fmla="val 45968"/>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18814" name="Text Box 30"/>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18815" name="Text Box 31"/>
          <p:cNvSpPr txBox="1">
            <a:spLocks noChangeArrowheads="1"/>
          </p:cNvSpPr>
          <p:nvPr/>
        </p:nvSpPr>
        <p:spPr bwMode="auto">
          <a:xfrm>
            <a:off x="1754188" y="3923307"/>
            <a:ext cx="424750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400" b="1">
                <a:solidFill>
                  <a:srgbClr val="333399"/>
                </a:solidFill>
                <a:ea typeface="黑体" pitchFamily="2" charset="-122"/>
              </a:rPr>
              <a:t>IP </a:t>
            </a:r>
            <a:r>
              <a:rPr kumimoji="1" lang="zh-CN" altLang="en-US" sz="2400" b="1">
                <a:solidFill>
                  <a:srgbClr val="333399"/>
                </a:solidFill>
                <a:ea typeface="黑体" pitchFamily="2" charset="-122"/>
              </a:rPr>
              <a:t>数据报再传送到数据链路层</a:t>
            </a:r>
          </a:p>
        </p:txBody>
      </p:sp>
      <p:sp>
        <p:nvSpPr>
          <p:cNvPr id="118816" name="Text Box 32"/>
          <p:cNvSpPr txBox="1">
            <a:spLocks noChangeArrowheads="1"/>
          </p:cNvSpPr>
          <p:nvPr/>
        </p:nvSpPr>
        <p:spPr bwMode="auto">
          <a:xfrm>
            <a:off x="1754187" y="4480519"/>
            <a:ext cx="603242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333399"/>
                </a:solidFill>
                <a:ea typeface="黑体" pitchFamily="2" charset="-122"/>
              </a:rPr>
              <a:t>加上链路层首部和尾部，成为数据链路层帧</a:t>
            </a:r>
          </a:p>
        </p:txBody>
      </p:sp>
    </p:spTree>
    <p:extLst>
      <p:ext uri="{BB962C8B-B14F-4D97-AF65-F5344CB8AC3E}">
        <p14:creationId xmlns:p14="http://schemas.microsoft.com/office/powerpoint/2010/main" xmlns="" val="23472380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118813"/>
                                        </p:tgtEl>
                                        <p:attrNameLst>
                                          <p:attrName>style.visibility</p:attrName>
                                        </p:attrNameLst>
                                      </p:cBhvr>
                                      <p:to>
                                        <p:strVal val="visible"/>
                                      </p:to>
                                    </p:set>
                                    <p:animEffect transition="in" filter="wipe(up)">
                                      <p:cBhvr>
                                        <p:cTn id="7" dur="1000"/>
                                        <p:tgtEl>
                                          <p:spTgt spid="118813"/>
                                        </p:tgtEl>
                                      </p:cBhvr>
                                    </p:animEffect>
                                  </p:childTnLst>
                                </p:cTn>
                              </p:par>
                            </p:childTnLst>
                          </p:cTn>
                        </p:par>
                        <p:par>
                          <p:cTn id="8" fill="hold" nodeType="afterGroup">
                            <p:stCondLst>
                              <p:cond delay="1500"/>
                            </p:stCondLst>
                            <p:childTnLst>
                              <p:par>
                                <p:cTn id="9" presetID="1" presetClass="entr" presetSubtype="0" fill="hold" grpId="0" nodeType="afterEffect">
                                  <p:stCondLst>
                                    <p:cond delay="0"/>
                                  </p:stCondLst>
                                  <p:childTnLst>
                                    <p:set>
                                      <p:cBhvr>
                                        <p:cTn id="10" dur="1" fill="hold">
                                          <p:stCondLst>
                                            <p:cond delay="0"/>
                                          </p:stCondLst>
                                        </p:cTn>
                                        <p:tgtEl>
                                          <p:spTgt spid="1188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813" grpId="0" animBg="1"/>
      <p:bldP spid="118816"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algn="ctr"/>
            <a:r>
              <a:rPr lang="zh-CN" altLang="en-US" dirty="0"/>
              <a:t>主机</a:t>
            </a:r>
            <a:r>
              <a:rPr lang="zh-CN" altLang="en-US" sz="2400" dirty="0"/>
              <a:t> </a:t>
            </a:r>
            <a:r>
              <a:rPr lang="en-US" altLang="zh-CN" dirty="0"/>
              <a:t>1</a:t>
            </a:r>
            <a:r>
              <a:rPr lang="en-US" altLang="zh-CN" sz="2400" dirty="0"/>
              <a:t> </a:t>
            </a:r>
            <a:r>
              <a:rPr lang="zh-CN" altLang="en-US" dirty="0"/>
              <a:t>向主机</a:t>
            </a:r>
            <a:r>
              <a:rPr lang="zh-CN" altLang="en-US" sz="2400" dirty="0"/>
              <a:t> </a:t>
            </a:r>
            <a:r>
              <a:rPr lang="en-US" altLang="zh-CN" dirty="0"/>
              <a:t>2</a:t>
            </a:r>
            <a:r>
              <a:rPr lang="en-US" altLang="zh-CN" sz="2400" dirty="0"/>
              <a:t> </a:t>
            </a:r>
            <a:r>
              <a:rPr lang="zh-CN" altLang="en-US" dirty="0"/>
              <a:t>发送数据 </a:t>
            </a:r>
          </a:p>
        </p:txBody>
      </p:sp>
      <p:sp>
        <p:nvSpPr>
          <p:cNvPr id="119811" name="AutoShape 3"/>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9812" name="AutoShape 4"/>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9813" name="Text Box 5"/>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19814" name="Text Box 6"/>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19815" name="Text Box 7"/>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19816" name="Text Box 8"/>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19817" name="Text Box 9"/>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19818" name="Freeform 10"/>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9819" name="Freeform 11"/>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9820" name="Freeform 12"/>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9821" name="Freeform 13"/>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9822" name="AutoShape 14"/>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9823" name="Text Box 15"/>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19824" name="Text Box 16"/>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19825" name="Text Box 17"/>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19826" name="Text Box 18"/>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19827" name="Text Box 19"/>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19828" name="Freeform 20"/>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9829" name="Freeform 21"/>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9830" name="Freeform 22"/>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9831" name="Freeform 23"/>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9832" name="Text Box 24"/>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19833" name="AutoShape 25"/>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9834" name="Text Box 26"/>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19835" name="AutoShape 27"/>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19836" name="Text Box 28"/>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19837" name="AutoShape 29"/>
          <p:cNvSpPr>
            <a:spLocks noChangeArrowheads="1"/>
          </p:cNvSpPr>
          <p:nvPr/>
        </p:nvSpPr>
        <p:spPr bwMode="auto">
          <a:xfrm flipV="1">
            <a:off x="708554" y="4810719"/>
            <a:ext cx="213254" cy="361950"/>
          </a:xfrm>
          <a:prstGeom prst="upArrow">
            <a:avLst>
              <a:gd name="adj1" fmla="val 50000"/>
              <a:gd name="adj2" fmla="val 45968"/>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19838" name="Text Box 30"/>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19839" name="Text Box 31"/>
          <p:cNvSpPr txBox="1">
            <a:spLocks noChangeArrowheads="1"/>
          </p:cNvSpPr>
          <p:nvPr/>
        </p:nvSpPr>
        <p:spPr bwMode="auto">
          <a:xfrm>
            <a:off x="1754187" y="4428132"/>
            <a:ext cx="418576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333399"/>
                </a:solidFill>
                <a:ea typeface="黑体" pitchFamily="2" charset="-122"/>
              </a:rPr>
              <a:t>数据链路层帧再传送到物理层</a:t>
            </a:r>
          </a:p>
        </p:txBody>
      </p:sp>
      <p:sp>
        <p:nvSpPr>
          <p:cNvPr id="119840" name="Text Box 32"/>
          <p:cNvSpPr txBox="1">
            <a:spLocks noChangeArrowheads="1"/>
          </p:cNvSpPr>
          <p:nvPr/>
        </p:nvSpPr>
        <p:spPr bwMode="auto">
          <a:xfrm>
            <a:off x="1754187" y="5004394"/>
            <a:ext cx="572464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333399"/>
                </a:solidFill>
                <a:ea typeface="黑体" pitchFamily="2" charset="-122"/>
              </a:rPr>
              <a:t>最下面的物理层把比特流传送到物理媒体</a:t>
            </a:r>
          </a:p>
        </p:txBody>
      </p:sp>
    </p:spTree>
    <p:extLst>
      <p:ext uri="{BB962C8B-B14F-4D97-AF65-F5344CB8AC3E}">
        <p14:creationId xmlns:p14="http://schemas.microsoft.com/office/powerpoint/2010/main" xmlns="" val="39136608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119837"/>
                                        </p:tgtEl>
                                        <p:attrNameLst>
                                          <p:attrName>style.visibility</p:attrName>
                                        </p:attrNameLst>
                                      </p:cBhvr>
                                      <p:to>
                                        <p:strVal val="visible"/>
                                      </p:to>
                                    </p:set>
                                    <p:animEffect transition="in" filter="wipe(up)">
                                      <p:cBhvr>
                                        <p:cTn id="7" dur="1000"/>
                                        <p:tgtEl>
                                          <p:spTgt spid="119837"/>
                                        </p:tgtEl>
                                      </p:cBhvr>
                                    </p:animEffect>
                                  </p:childTnLst>
                                </p:cTn>
                              </p:par>
                            </p:childTnLst>
                          </p:cTn>
                        </p:par>
                        <p:par>
                          <p:cTn id="8" fill="hold" nodeType="afterGroup">
                            <p:stCondLst>
                              <p:cond delay="1500"/>
                            </p:stCondLst>
                            <p:childTnLst>
                              <p:par>
                                <p:cTn id="9" presetID="1" presetClass="entr" presetSubtype="0" fill="hold" grpId="0" nodeType="afterEffect">
                                  <p:stCondLst>
                                    <p:cond delay="0"/>
                                  </p:stCondLst>
                                  <p:childTnLst>
                                    <p:set>
                                      <p:cBhvr>
                                        <p:cTn id="10" dur="1" fill="hold">
                                          <p:stCondLst>
                                            <p:cond delay="0"/>
                                          </p:stCondLst>
                                        </p:cTn>
                                        <p:tgtEl>
                                          <p:spTgt spid="1198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37" grpId="0" animBg="1"/>
      <p:bldP spid="119840"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20836" name="AutoShape 4"/>
          <p:cNvSpPr>
            <a:spLocks noChangeArrowheads="1"/>
          </p:cNvSpPr>
          <p:nvPr/>
        </p:nvSpPr>
        <p:spPr bwMode="auto">
          <a:xfrm rot="-5400000">
            <a:off x="4699529"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0837" name="AutoShape 5"/>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0838" name="Text Box 6"/>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0839" name="Text Box 7"/>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0840" name="Text Box 8"/>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0841" name="Text Box 9"/>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0842" name="Text Box 10"/>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0843" name="Freeform 11"/>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0844" name="Freeform 12"/>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0845" name="Freeform 13"/>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0846" name="Freeform 14"/>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0847" name="AutoShape 15"/>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0848" name="Text Box 16"/>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0849" name="Text Box 17"/>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0850" name="Text Box 18"/>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0851" name="Text Box 19"/>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0852" name="Text Box 20"/>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0853" name="Freeform 21"/>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0854" name="Freeform 22"/>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0855" name="Freeform 23"/>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0856" name="Freeform 24"/>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0857" name="AutoShape 25"/>
          <p:cNvSpPr>
            <a:spLocks noChangeArrowheads="1"/>
          </p:cNvSpPr>
          <p:nvPr/>
        </p:nvSpPr>
        <p:spPr bwMode="auto">
          <a:xfrm flipV="1">
            <a:off x="754989" y="5458419"/>
            <a:ext cx="428228" cy="419100"/>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FF99"/>
          </a:solidFill>
          <a:ln w="12700">
            <a:solidFill>
              <a:schemeClr val="tx1"/>
            </a:solidFill>
            <a:miter lim="800000"/>
            <a:headEnd/>
            <a:tailEnd/>
          </a:ln>
          <a:effectLst/>
          <a:extLst/>
        </p:spPr>
        <p:txBody>
          <a:bodyPr wrap="none" anchor="ctr"/>
          <a:lstStyle/>
          <a:p>
            <a:endParaRPr lang="zh-CN" altLang="en-US" b="1"/>
          </a:p>
        </p:txBody>
      </p:sp>
      <p:sp>
        <p:nvSpPr>
          <p:cNvPr id="120858" name="Text Box 26"/>
          <p:cNvSpPr txBox="1">
            <a:spLocks noChangeArrowheads="1"/>
          </p:cNvSpPr>
          <p:nvPr/>
        </p:nvSpPr>
        <p:spPr bwMode="auto">
          <a:xfrm>
            <a:off x="4172214" y="5555258"/>
            <a:ext cx="172354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000" b="1" dirty="0">
                <a:solidFill>
                  <a:srgbClr val="0000CC"/>
                </a:solidFill>
                <a:latin typeface="黑体" pitchFamily="2" charset="-122"/>
                <a:ea typeface="黑体" pitchFamily="2" charset="-122"/>
              </a:rPr>
              <a:t>物理传输媒体</a:t>
            </a:r>
          </a:p>
        </p:txBody>
      </p:sp>
      <p:sp>
        <p:nvSpPr>
          <p:cNvPr id="120859" name="AutoShape 27"/>
          <p:cNvSpPr>
            <a:spLocks noChangeArrowheads="1"/>
          </p:cNvSpPr>
          <p:nvPr/>
        </p:nvSpPr>
        <p:spPr bwMode="auto">
          <a:xfrm rot="5400000">
            <a:off x="3594100" y="5542822"/>
            <a:ext cx="179387" cy="426508"/>
          </a:xfrm>
          <a:prstGeom prst="upArrow">
            <a:avLst>
              <a:gd name="adj1" fmla="val 50000"/>
              <a:gd name="adj2" fmla="val 54867"/>
            </a:avLst>
          </a:prstGeom>
          <a:solidFill>
            <a:srgbClr val="00FF99"/>
          </a:solidFill>
          <a:ln w="12700">
            <a:solidFill>
              <a:schemeClr val="tx1"/>
            </a:solidFill>
            <a:miter lim="800000"/>
            <a:headEnd/>
            <a:tailEnd/>
          </a:ln>
          <a:effectLst/>
          <a:extLst/>
        </p:spPr>
        <p:txBody>
          <a:bodyPr vert="eaVert" wrap="none" anchor="ctr"/>
          <a:lstStyle/>
          <a:p>
            <a:endParaRPr lang="zh-CN" altLang="en-US" b="1"/>
          </a:p>
        </p:txBody>
      </p:sp>
      <p:sp>
        <p:nvSpPr>
          <p:cNvPr id="120860" name="AutoShape 28"/>
          <p:cNvSpPr>
            <a:spLocks noChangeArrowheads="1"/>
          </p:cNvSpPr>
          <p:nvPr/>
        </p:nvSpPr>
        <p:spPr bwMode="auto">
          <a:xfrm rot="5400000">
            <a:off x="6559021" y="5542822"/>
            <a:ext cx="179387" cy="426508"/>
          </a:xfrm>
          <a:prstGeom prst="upArrow">
            <a:avLst>
              <a:gd name="adj1" fmla="val 50000"/>
              <a:gd name="adj2" fmla="val 54867"/>
            </a:avLst>
          </a:prstGeom>
          <a:solidFill>
            <a:srgbClr val="00FF99"/>
          </a:solidFill>
          <a:ln w="12700">
            <a:solidFill>
              <a:schemeClr val="tx1"/>
            </a:solidFill>
            <a:miter lim="800000"/>
            <a:headEnd/>
            <a:tailEnd/>
          </a:ln>
          <a:effectLst/>
          <a:extLst/>
        </p:spPr>
        <p:txBody>
          <a:bodyPr vert="eaVert" wrap="none" anchor="ctr"/>
          <a:lstStyle/>
          <a:p>
            <a:endParaRPr lang="zh-CN" altLang="en-US" b="1"/>
          </a:p>
        </p:txBody>
      </p:sp>
      <p:sp>
        <p:nvSpPr>
          <p:cNvPr id="120861" name="Text Box 29"/>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20862" name="AutoShape 30"/>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0863" name="Text Box 31"/>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20864" name="AutoShape 32"/>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0865" name="Text Box 33"/>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grpSp>
        <p:nvGrpSpPr>
          <p:cNvPr id="120866" name="Group 34"/>
          <p:cNvGrpSpPr>
            <a:grpSpLocks/>
          </p:cNvGrpSpPr>
          <p:nvPr/>
        </p:nvGrpSpPr>
        <p:grpSpPr bwMode="auto">
          <a:xfrm>
            <a:off x="1754188" y="5687019"/>
            <a:ext cx="1155700" cy="139700"/>
            <a:chOff x="1344" y="912"/>
            <a:chExt cx="672" cy="96"/>
          </a:xfrm>
          <a:solidFill>
            <a:srgbClr val="00FF99"/>
          </a:solidFill>
        </p:grpSpPr>
        <p:sp>
          <p:nvSpPr>
            <p:cNvPr id="120867"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120868" name="Freeform 36"/>
            <p:cNvSpPr>
              <a:spLocks/>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grpSp>
      <p:grpSp>
        <p:nvGrpSpPr>
          <p:cNvPr id="120869" name="Group 37"/>
          <p:cNvGrpSpPr>
            <a:grpSpLocks/>
          </p:cNvGrpSpPr>
          <p:nvPr/>
        </p:nvGrpSpPr>
        <p:grpSpPr bwMode="auto">
          <a:xfrm>
            <a:off x="7150894" y="5685433"/>
            <a:ext cx="1155700" cy="142875"/>
            <a:chOff x="4158" y="3753"/>
            <a:chExt cx="672" cy="90"/>
          </a:xfrm>
          <a:solidFill>
            <a:srgbClr val="00FF99"/>
          </a:solidFill>
        </p:grpSpPr>
        <p:sp>
          <p:nvSpPr>
            <p:cNvPr id="120870" name="Line 38"/>
            <p:cNvSpPr>
              <a:spLocks noChangeShapeType="1"/>
            </p:cNvSpPr>
            <p:nvPr/>
          </p:nvSpPr>
          <p:spPr bwMode="auto">
            <a:xfrm>
              <a:off x="4158" y="3798"/>
              <a:ext cx="672" cy="0"/>
            </a:xfrm>
            <a:prstGeom prst="line">
              <a:avLst/>
            </a:prstGeom>
            <a:grpFill/>
            <a:ln w="1270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sp>
          <p:nvSpPr>
            <p:cNvPr id="120871" name="Freeform 39"/>
            <p:cNvSpPr>
              <a:spLocks/>
            </p:cNvSpPr>
            <p:nvPr/>
          </p:nvSpPr>
          <p:spPr bwMode="auto">
            <a:xfrm>
              <a:off x="4209" y="3753"/>
              <a:ext cx="576" cy="90"/>
            </a:xfrm>
            <a:custGeom>
              <a:avLst/>
              <a:gdLst>
                <a:gd name="T0" fmla="*/ 0 w 576"/>
                <a:gd name="T1" fmla="*/ 51 h 99"/>
                <a:gd name="T2" fmla="*/ 0 w 576"/>
                <a:gd name="T3" fmla="*/ 3 h 99"/>
                <a:gd name="T4" fmla="*/ 135 w 576"/>
                <a:gd name="T5" fmla="*/ 3 h 99"/>
                <a:gd name="T6" fmla="*/ 138 w 576"/>
                <a:gd name="T7" fmla="*/ 99 h 99"/>
                <a:gd name="T8" fmla="*/ 264 w 576"/>
                <a:gd name="T9" fmla="*/ 98 h 99"/>
                <a:gd name="T10" fmla="*/ 264 w 576"/>
                <a:gd name="T11" fmla="*/ 0 h 99"/>
                <a:gd name="T12" fmla="*/ 426 w 576"/>
                <a:gd name="T13" fmla="*/ 0 h 99"/>
                <a:gd name="T14" fmla="*/ 426 w 576"/>
                <a:gd name="T15" fmla="*/ 99 h 99"/>
                <a:gd name="T16" fmla="*/ 480 w 576"/>
                <a:gd name="T17" fmla="*/ 99 h 99"/>
                <a:gd name="T18" fmla="*/ 480 w 576"/>
                <a:gd name="T19" fmla="*/ 3 h 99"/>
                <a:gd name="T20" fmla="*/ 576 w 576"/>
                <a:gd name="T21" fmla="*/ 3 h 99"/>
                <a:gd name="T22" fmla="*/ 576 w 576"/>
                <a:gd name="T23" fmla="*/ 51 h 99"/>
                <a:gd name="T24" fmla="*/ 0 w 576"/>
                <a:gd name="T25" fmla="*/ 5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99">
                  <a:moveTo>
                    <a:pt x="0" y="51"/>
                  </a:moveTo>
                  <a:lnTo>
                    <a:pt x="0" y="3"/>
                  </a:lnTo>
                  <a:lnTo>
                    <a:pt x="135" y="3"/>
                  </a:lnTo>
                  <a:lnTo>
                    <a:pt x="138" y="99"/>
                  </a:lnTo>
                  <a:lnTo>
                    <a:pt x="264" y="98"/>
                  </a:lnTo>
                  <a:lnTo>
                    <a:pt x="264" y="0"/>
                  </a:lnTo>
                  <a:lnTo>
                    <a:pt x="426" y="0"/>
                  </a:lnTo>
                  <a:lnTo>
                    <a:pt x="426" y="99"/>
                  </a:lnTo>
                  <a:lnTo>
                    <a:pt x="480" y="99"/>
                  </a:lnTo>
                  <a:lnTo>
                    <a:pt x="480" y="3"/>
                  </a:lnTo>
                  <a:lnTo>
                    <a:pt x="576" y="3"/>
                  </a:lnTo>
                  <a:lnTo>
                    <a:pt x="576" y="51"/>
                  </a:lnTo>
                  <a:lnTo>
                    <a:pt x="0" y="51"/>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p>
          </p:txBody>
        </p:sp>
      </p:grpSp>
      <p:sp>
        <p:nvSpPr>
          <p:cNvPr id="120872" name="Text Box 40"/>
          <p:cNvSpPr txBox="1">
            <a:spLocks noChangeArrowheads="1"/>
          </p:cNvSpPr>
          <p:nvPr/>
        </p:nvSpPr>
        <p:spPr bwMode="auto">
          <a:xfrm>
            <a:off x="2265204" y="4524970"/>
            <a:ext cx="5416868"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r>
              <a:rPr kumimoji="1" lang="zh-CN" altLang="en-US" sz="2400" b="1">
                <a:solidFill>
                  <a:srgbClr val="333399"/>
                </a:solidFill>
                <a:latin typeface="Times New Roman" pitchFamily="18" charset="0"/>
                <a:ea typeface="黑体" pitchFamily="2" charset="-122"/>
              </a:rPr>
              <a:t>电信号（或光信号）在物理媒体中传播</a:t>
            </a:r>
          </a:p>
          <a:p>
            <a:pPr algn="ctr" eaLnBrk="0" hangingPunct="0"/>
            <a:r>
              <a:rPr kumimoji="1" lang="zh-CN" altLang="en-US" sz="2400" b="1">
                <a:solidFill>
                  <a:srgbClr val="333399"/>
                </a:solidFill>
                <a:latin typeface="Times New Roman" pitchFamily="18" charset="0"/>
                <a:ea typeface="黑体" pitchFamily="2" charset="-122"/>
              </a:rPr>
              <a:t>从发送端物理层传送到接收端物理层</a:t>
            </a:r>
          </a:p>
        </p:txBody>
      </p:sp>
      <p:sp>
        <p:nvSpPr>
          <p:cNvPr id="120873" name="Text Box 41"/>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20874" name="AutoShape 42"/>
          <p:cNvSpPr>
            <a:spLocks noChangeArrowheads="1"/>
          </p:cNvSpPr>
          <p:nvPr/>
        </p:nvSpPr>
        <p:spPr bwMode="auto">
          <a:xfrm rot="5400000" flipH="1">
            <a:off x="8762273" y="5390355"/>
            <a:ext cx="431800" cy="42822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FF99"/>
          </a:solidFill>
          <a:ln w="12700">
            <a:solidFill>
              <a:schemeClr val="tx1"/>
            </a:solidFill>
            <a:miter lim="800000"/>
            <a:headEnd/>
            <a:tailEnd/>
          </a:ln>
          <a:effectLst/>
          <a:extLst/>
        </p:spPr>
        <p:txBody>
          <a:bodyPr wrap="none" anchor="ctr"/>
          <a:lstStyle/>
          <a:p>
            <a:endParaRPr lang="zh-CN" altLang="en-US" b="1"/>
          </a:p>
        </p:txBody>
      </p:sp>
    </p:spTree>
    <p:extLst>
      <p:ext uri="{BB962C8B-B14F-4D97-AF65-F5344CB8AC3E}">
        <p14:creationId xmlns:p14="http://schemas.microsoft.com/office/powerpoint/2010/main" xmlns="" val="31147135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20857"/>
                                        </p:tgtEl>
                                        <p:attrNameLst>
                                          <p:attrName>style.visibility</p:attrName>
                                        </p:attrNameLst>
                                      </p:cBhvr>
                                      <p:to>
                                        <p:strVal val="visible"/>
                                      </p:to>
                                    </p:set>
                                    <p:animEffect transition="in" filter="wipe(left)">
                                      <p:cBhvr>
                                        <p:cTn id="7" dur="500"/>
                                        <p:tgtEl>
                                          <p:spTgt spid="120857"/>
                                        </p:tgtEl>
                                      </p:cBhvr>
                                    </p:animEffect>
                                  </p:childTnLst>
                                </p:cTn>
                              </p:par>
                            </p:childTnLst>
                          </p:cTn>
                        </p:par>
                        <p:par>
                          <p:cTn id="8" fill="hold" nodeType="afterGroup">
                            <p:stCondLst>
                              <p:cond delay="1500"/>
                            </p:stCondLst>
                            <p:childTnLst>
                              <p:par>
                                <p:cTn id="9" presetID="1" presetClass="entr" presetSubtype="0" fill="hold" nodeType="afterEffect">
                                  <p:stCondLst>
                                    <p:cond delay="0"/>
                                  </p:stCondLst>
                                  <p:childTnLst>
                                    <p:set>
                                      <p:cBhvr>
                                        <p:cTn id="10" dur="1" fill="hold">
                                          <p:stCondLst>
                                            <p:cond delay="0"/>
                                          </p:stCondLst>
                                        </p:cTn>
                                        <p:tgtEl>
                                          <p:spTgt spid="120866"/>
                                        </p:tgtEl>
                                        <p:attrNameLst>
                                          <p:attrName>style.visibility</p:attrName>
                                        </p:attrNameLst>
                                      </p:cBhvr>
                                      <p:to>
                                        <p:strVal val="visible"/>
                                      </p:to>
                                    </p:set>
                                  </p:childTnLst>
                                </p:cTn>
                              </p:par>
                            </p:childTnLst>
                          </p:cTn>
                        </p:par>
                        <p:par>
                          <p:cTn id="11" fill="hold" nodeType="afterGroup">
                            <p:stCondLst>
                              <p:cond delay="1500"/>
                            </p:stCondLst>
                            <p:childTnLst>
                              <p:par>
                                <p:cTn id="12" presetID="22" presetClass="entr" presetSubtype="8" fill="hold" grpId="0" nodeType="afterEffect">
                                  <p:stCondLst>
                                    <p:cond delay="0"/>
                                  </p:stCondLst>
                                  <p:childTnLst>
                                    <p:set>
                                      <p:cBhvr>
                                        <p:cTn id="13" dur="1" fill="hold">
                                          <p:stCondLst>
                                            <p:cond delay="0"/>
                                          </p:stCondLst>
                                        </p:cTn>
                                        <p:tgtEl>
                                          <p:spTgt spid="120859"/>
                                        </p:tgtEl>
                                        <p:attrNameLst>
                                          <p:attrName>style.visibility</p:attrName>
                                        </p:attrNameLst>
                                      </p:cBhvr>
                                      <p:to>
                                        <p:strVal val="visible"/>
                                      </p:to>
                                    </p:set>
                                    <p:animEffect transition="in" filter="wipe(left)">
                                      <p:cBhvr>
                                        <p:cTn id="14" dur="500"/>
                                        <p:tgtEl>
                                          <p:spTgt spid="120859"/>
                                        </p:tgtEl>
                                      </p:cBhvr>
                                    </p:animEffect>
                                  </p:childTnLst>
                                </p:cTn>
                              </p:par>
                            </p:childTnLst>
                          </p:cTn>
                        </p:par>
                        <p:par>
                          <p:cTn id="15" fill="hold" nodeType="afterGroup">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20860"/>
                                        </p:tgtEl>
                                        <p:attrNameLst>
                                          <p:attrName>style.visibility</p:attrName>
                                        </p:attrNameLst>
                                      </p:cBhvr>
                                      <p:to>
                                        <p:strVal val="visible"/>
                                      </p:to>
                                    </p:set>
                                    <p:animEffect transition="in" filter="wipe(left)">
                                      <p:cBhvr>
                                        <p:cTn id="18" dur="500"/>
                                        <p:tgtEl>
                                          <p:spTgt spid="120860"/>
                                        </p:tgtEl>
                                      </p:cBhvr>
                                    </p:animEffect>
                                  </p:childTnLst>
                                </p:cTn>
                              </p:par>
                            </p:childTnLst>
                          </p:cTn>
                        </p:par>
                        <p:par>
                          <p:cTn id="19" fill="hold" nodeType="afterGroup">
                            <p:stCondLst>
                              <p:cond delay="2500"/>
                            </p:stCondLst>
                            <p:childTnLst>
                              <p:par>
                                <p:cTn id="20" presetID="1" presetClass="entr" presetSubtype="0" fill="hold" nodeType="afterEffect">
                                  <p:stCondLst>
                                    <p:cond delay="0"/>
                                  </p:stCondLst>
                                  <p:childTnLst>
                                    <p:set>
                                      <p:cBhvr>
                                        <p:cTn id="21" dur="1" fill="hold">
                                          <p:stCondLst>
                                            <p:cond delay="0"/>
                                          </p:stCondLst>
                                        </p:cTn>
                                        <p:tgtEl>
                                          <p:spTgt spid="120869"/>
                                        </p:tgtEl>
                                        <p:attrNameLst>
                                          <p:attrName>style.visibility</p:attrName>
                                        </p:attrNameLst>
                                      </p:cBhvr>
                                      <p:to>
                                        <p:strVal val="visible"/>
                                      </p:to>
                                    </p:set>
                                  </p:childTnLst>
                                </p:cTn>
                              </p:par>
                            </p:childTnLst>
                          </p:cTn>
                        </p:par>
                        <p:par>
                          <p:cTn id="22" fill="hold" nodeType="afterGroup">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120874"/>
                                        </p:tgtEl>
                                        <p:attrNameLst>
                                          <p:attrName>style.visibility</p:attrName>
                                        </p:attrNameLst>
                                      </p:cBhvr>
                                      <p:to>
                                        <p:strVal val="visible"/>
                                      </p:to>
                                    </p:set>
                                    <p:animEffect transition="in" filter="wipe(down)">
                                      <p:cBhvr>
                                        <p:cTn id="25" dur="500"/>
                                        <p:tgtEl>
                                          <p:spTgt spid="120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57" grpId="0" animBg="1"/>
      <p:bldP spid="120859" grpId="0" animBg="1"/>
      <p:bldP spid="120860" grpId="0" animBg="1"/>
      <p:bldP spid="120874"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21859" name="AutoShape 3"/>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1860" name="AutoShape 4"/>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1861" name="Text Box 5"/>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1862" name="Text Box 6"/>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1863" name="Text Box 7"/>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1864" name="Text Box 8"/>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1865" name="Text Box 9"/>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1866" name="Freeform 10"/>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1867" name="Freeform 11"/>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1868" name="Freeform 12"/>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1869" name="Freeform 13"/>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1870" name="AutoShape 14"/>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1871" name="Text Box 15"/>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1872" name="Text Box 16"/>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1873" name="Text Box 17"/>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1874" name="Text Box 18"/>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1875" name="Text Box 19"/>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1876" name="Freeform 20"/>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1877" name="Freeform 21"/>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1878" name="Freeform 22"/>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1879" name="Freeform 23"/>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1880" name="Text Box 24"/>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21881" name="AutoShape 25"/>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1882" name="Text Box 26"/>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21883" name="AutoShape 27"/>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1884" name="Text Box 28"/>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21885" name="Text Box 29"/>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21886" name="Text Box 30"/>
          <p:cNvSpPr txBox="1">
            <a:spLocks noChangeArrowheads="1"/>
          </p:cNvSpPr>
          <p:nvPr/>
        </p:nvSpPr>
        <p:spPr bwMode="auto">
          <a:xfrm>
            <a:off x="2399110" y="5004394"/>
            <a:ext cx="572464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333399"/>
                </a:solidFill>
                <a:ea typeface="黑体" pitchFamily="2" charset="-122"/>
              </a:rPr>
              <a:t>物理层接收到比特流，上交给数据链路层</a:t>
            </a:r>
          </a:p>
        </p:txBody>
      </p:sp>
      <p:sp>
        <p:nvSpPr>
          <p:cNvPr id="121887" name="AutoShape 31"/>
          <p:cNvSpPr>
            <a:spLocks noChangeArrowheads="1"/>
          </p:cNvSpPr>
          <p:nvPr/>
        </p:nvSpPr>
        <p:spPr bwMode="auto">
          <a:xfrm rot="10800000" flipV="1">
            <a:off x="8997950" y="4805958"/>
            <a:ext cx="213254" cy="396875"/>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Tree>
    <p:extLst>
      <p:ext uri="{BB962C8B-B14F-4D97-AF65-F5344CB8AC3E}">
        <p14:creationId xmlns:p14="http://schemas.microsoft.com/office/powerpoint/2010/main" xmlns="" val="19430445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500"/>
                                  </p:stCondLst>
                                  <p:childTnLst>
                                    <p:set>
                                      <p:cBhvr>
                                        <p:cTn id="6" dur="1" fill="hold">
                                          <p:stCondLst>
                                            <p:cond delay="0"/>
                                          </p:stCondLst>
                                        </p:cTn>
                                        <p:tgtEl>
                                          <p:spTgt spid="121887"/>
                                        </p:tgtEl>
                                        <p:attrNameLst>
                                          <p:attrName>style.visibility</p:attrName>
                                        </p:attrNameLst>
                                      </p:cBhvr>
                                      <p:to>
                                        <p:strVal val="visible"/>
                                      </p:to>
                                    </p:set>
                                    <p:animEffect transition="in" filter="wipe(down)">
                                      <p:cBhvr>
                                        <p:cTn id="7" dur="1000"/>
                                        <p:tgtEl>
                                          <p:spTgt spid="1218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87"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22883" name="AutoShape 3"/>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2884" name="AutoShape 4"/>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2885" name="Text Box 5"/>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2886" name="Text Box 6"/>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2887" name="Text Box 7"/>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2888" name="Text Box 8"/>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2889" name="Text Box 9"/>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2890" name="Freeform 10"/>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2891" name="Freeform 11"/>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2892" name="Freeform 12"/>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2893" name="Freeform 13"/>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2894" name="AutoShape 14"/>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2895" name="Text Box 15"/>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2896" name="Text Box 16"/>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2897" name="Text Box 17"/>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2898" name="Text Box 18"/>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2899" name="Text Box 19"/>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2900" name="Freeform 20"/>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2901" name="Freeform 21"/>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2902" name="Freeform 22"/>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2903" name="Freeform 23"/>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2904" name="Text Box 24"/>
          <p:cNvSpPr txBox="1">
            <a:spLocks noChangeArrowheads="1"/>
          </p:cNvSpPr>
          <p:nvPr/>
        </p:nvSpPr>
        <p:spPr bwMode="auto">
          <a:xfrm>
            <a:off x="428228" y="1644675"/>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22905" name="AutoShape 25"/>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2906" name="Text Box 26"/>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22907" name="AutoShape 27"/>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2908" name="Text Box 28"/>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22909" name="Text Box 29"/>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22910" name="Text Box 30"/>
          <p:cNvSpPr txBox="1">
            <a:spLocks noChangeArrowheads="1"/>
          </p:cNvSpPr>
          <p:nvPr/>
        </p:nvSpPr>
        <p:spPr bwMode="auto">
          <a:xfrm>
            <a:off x="3800019" y="4309070"/>
            <a:ext cx="4493538"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r>
              <a:rPr kumimoji="1" lang="zh-CN" altLang="en-US" sz="2400" b="1">
                <a:solidFill>
                  <a:srgbClr val="333399"/>
                </a:solidFill>
                <a:ea typeface="黑体" pitchFamily="2" charset="-122"/>
              </a:rPr>
              <a:t>数据链路层剥去帧首部和帧尾部</a:t>
            </a:r>
          </a:p>
          <a:p>
            <a:pPr algn="ctr" eaLnBrk="0" hangingPunct="0"/>
            <a:r>
              <a:rPr kumimoji="1" lang="zh-CN" altLang="en-US" sz="2400" b="1">
                <a:solidFill>
                  <a:srgbClr val="333399"/>
                </a:solidFill>
                <a:ea typeface="黑体" pitchFamily="2" charset="-122"/>
              </a:rPr>
              <a:t>取出数据部分，上交给网络层</a:t>
            </a:r>
          </a:p>
        </p:txBody>
      </p:sp>
      <p:sp>
        <p:nvSpPr>
          <p:cNvPr id="122911" name="AutoShape 31"/>
          <p:cNvSpPr>
            <a:spLocks noChangeArrowheads="1"/>
          </p:cNvSpPr>
          <p:nvPr/>
        </p:nvSpPr>
        <p:spPr bwMode="auto">
          <a:xfrm rot="10800000" flipV="1">
            <a:off x="8997950" y="4164608"/>
            <a:ext cx="213254" cy="396875"/>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Tree>
    <p:extLst>
      <p:ext uri="{BB962C8B-B14F-4D97-AF65-F5344CB8AC3E}">
        <p14:creationId xmlns:p14="http://schemas.microsoft.com/office/powerpoint/2010/main" xmlns="" val="28258289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500"/>
                                  </p:stCondLst>
                                  <p:childTnLst>
                                    <p:set>
                                      <p:cBhvr>
                                        <p:cTn id="6" dur="1" fill="hold">
                                          <p:stCondLst>
                                            <p:cond delay="0"/>
                                          </p:stCondLst>
                                        </p:cTn>
                                        <p:tgtEl>
                                          <p:spTgt spid="122911"/>
                                        </p:tgtEl>
                                        <p:attrNameLst>
                                          <p:attrName>style.visibility</p:attrName>
                                        </p:attrNameLst>
                                      </p:cBhvr>
                                      <p:to>
                                        <p:strVal val="visible"/>
                                      </p:to>
                                    </p:set>
                                    <p:animEffect transition="in" filter="wipe(down)">
                                      <p:cBhvr>
                                        <p:cTn id="7" dur="1000"/>
                                        <p:tgtEl>
                                          <p:spTgt spid="1229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1"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23907" name="AutoShape 3"/>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3908" name="AutoShape 4"/>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3909" name="Text Box 5"/>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3910" name="Text Box 6"/>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3911" name="Text Box 7"/>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3912" name="Text Box 8"/>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3913" name="Text Box 9"/>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3914" name="Freeform 10"/>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3915" name="Freeform 11"/>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3916" name="Freeform 12"/>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3917" name="Freeform 13"/>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3918" name="AutoShape 14"/>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3919" name="Text Box 15"/>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3920" name="Text Box 16"/>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3921" name="Text Box 17"/>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3922" name="Text Box 18"/>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3923" name="Text Box 19"/>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3924" name="Freeform 20"/>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3925" name="Freeform 21"/>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3926" name="Freeform 22"/>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3927" name="Freeform 23"/>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3928" name="Text Box 24"/>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23929" name="AutoShape 25"/>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3930" name="Text Box 26"/>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23931" name="AutoShape 27"/>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3932" name="Text Box 28"/>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23933" name="Text Box 29"/>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23934" name="Text Box 30"/>
          <p:cNvSpPr txBox="1">
            <a:spLocks noChangeArrowheads="1"/>
          </p:cNvSpPr>
          <p:nvPr/>
        </p:nvSpPr>
        <p:spPr bwMode="auto">
          <a:xfrm>
            <a:off x="3892887" y="3732808"/>
            <a:ext cx="4493538"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r>
              <a:rPr kumimoji="1" lang="zh-CN" altLang="en-US" sz="2400" b="1">
                <a:solidFill>
                  <a:srgbClr val="333399"/>
                </a:solidFill>
                <a:ea typeface="黑体" pitchFamily="2" charset="-122"/>
              </a:rPr>
              <a:t>网络层剥去首部，取出数据部分</a:t>
            </a:r>
          </a:p>
          <a:p>
            <a:pPr algn="ctr" eaLnBrk="0" hangingPunct="0"/>
            <a:r>
              <a:rPr kumimoji="1" lang="zh-CN" altLang="en-US" sz="2400" b="1">
                <a:solidFill>
                  <a:srgbClr val="333399"/>
                </a:solidFill>
                <a:ea typeface="黑体" pitchFamily="2" charset="-122"/>
              </a:rPr>
              <a:t>上交给运输层</a:t>
            </a:r>
          </a:p>
        </p:txBody>
      </p:sp>
      <p:sp>
        <p:nvSpPr>
          <p:cNvPr id="123935" name="AutoShape 31"/>
          <p:cNvSpPr>
            <a:spLocks noChangeArrowheads="1"/>
          </p:cNvSpPr>
          <p:nvPr/>
        </p:nvSpPr>
        <p:spPr bwMode="auto">
          <a:xfrm rot="10800000" flipV="1">
            <a:off x="8997950" y="3551833"/>
            <a:ext cx="213254" cy="396875"/>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Tree>
    <p:extLst>
      <p:ext uri="{BB962C8B-B14F-4D97-AF65-F5344CB8AC3E}">
        <p14:creationId xmlns:p14="http://schemas.microsoft.com/office/powerpoint/2010/main" xmlns="" val="22964098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500"/>
                                  </p:stCondLst>
                                  <p:childTnLst>
                                    <p:set>
                                      <p:cBhvr>
                                        <p:cTn id="6" dur="1" fill="hold">
                                          <p:stCondLst>
                                            <p:cond delay="0"/>
                                          </p:stCondLst>
                                        </p:cTn>
                                        <p:tgtEl>
                                          <p:spTgt spid="123935"/>
                                        </p:tgtEl>
                                        <p:attrNameLst>
                                          <p:attrName>style.visibility</p:attrName>
                                        </p:attrNameLst>
                                      </p:cBhvr>
                                      <p:to>
                                        <p:strVal val="visible"/>
                                      </p:to>
                                    </p:set>
                                    <p:animEffect transition="in" filter="wipe(down)">
                                      <p:cBhvr>
                                        <p:cTn id="7" dur="1000"/>
                                        <p:tgtEl>
                                          <p:spTgt spid="123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35"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24931" name="AutoShape 3"/>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4932" name="AutoShape 4"/>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4933" name="Text Box 5"/>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4934" name="Text Box 6"/>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4935" name="Text Box 7"/>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4936" name="Text Box 8"/>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4937" name="Text Box 9"/>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4938" name="Freeform 10"/>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4939" name="Freeform 11"/>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4940" name="Freeform 12"/>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4941" name="Freeform 13"/>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4942" name="AutoShape 14"/>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4943" name="Text Box 15"/>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4944" name="Text Box 16"/>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4945" name="Text Box 17"/>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4946" name="Text Box 18"/>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4947" name="Text Box 19"/>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4948" name="Freeform 20"/>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4949" name="Freeform 21"/>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4950" name="Freeform 22"/>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4951" name="Freeform 23"/>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4952" name="Text Box 24"/>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24953" name="AutoShape 25"/>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4954" name="Text Box 26"/>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24955" name="AutoShape 27"/>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4956" name="Text Box 28"/>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24957" name="Text Box 29"/>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24958" name="Text Box 30"/>
          <p:cNvSpPr txBox="1">
            <a:spLocks noChangeArrowheads="1"/>
          </p:cNvSpPr>
          <p:nvPr/>
        </p:nvSpPr>
        <p:spPr bwMode="auto">
          <a:xfrm>
            <a:off x="3892887" y="3085108"/>
            <a:ext cx="4493538"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r>
              <a:rPr kumimoji="1" lang="zh-CN" altLang="en-US" sz="2400" b="1">
                <a:solidFill>
                  <a:srgbClr val="333399"/>
                </a:solidFill>
                <a:ea typeface="黑体" pitchFamily="2" charset="-122"/>
              </a:rPr>
              <a:t>运输层剥去首部，取出数据部分</a:t>
            </a:r>
          </a:p>
          <a:p>
            <a:pPr algn="ctr" eaLnBrk="0" hangingPunct="0"/>
            <a:r>
              <a:rPr kumimoji="1" lang="zh-CN" altLang="en-US" sz="2400" b="1">
                <a:solidFill>
                  <a:srgbClr val="333399"/>
                </a:solidFill>
                <a:ea typeface="黑体" pitchFamily="2" charset="-122"/>
              </a:rPr>
              <a:t>上交给应用层</a:t>
            </a:r>
          </a:p>
        </p:txBody>
      </p:sp>
      <p:sp>
        <p:nvSpPr>
          <p:cNvPr id="124959" name="AutoShape 31"/>
          <p:cNvSpPr>
            <a:spLocks noChangeArrowheads="1"/>
          </p:cNvSpPr>
          <p:nvPr/>
        </p:nvSpPr>
        <p:spPr bwMode="auto">
          <a:xfrm rot="10800000" flipV="1">
            <a:off x="8997950" y="2975570"/>
            <a:ext cx="213254" cy="396875"/>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Tree>
    <p:extLst>
      <p:ext uri="{BB962C8B-B14F-4D97-AF65-F5344CB8AC3E}">
        <p14:creationId xmlns:p14="http://schemas.microsoft.com/office/powerpoint/2010/main" xmlns="" val="3687346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500"/>
                                  </p:stCondLst>
                                  <p:childTnLst>
                                    <p:set>
                                      <p:cBhvr>
                                        <p:cTn id="6" dur="1" fill="hold">
                                          <p:stCondLst>
                                            <p:cond delay="0"/>
                                          </p:stCondLst>
                                        </p:cTn>
                                        <p:tgtEl>
                                          <p:spTgt spid="124959"/>
                                        </p:tgtEl>
                                        <p:attrNameLst>
                                          <p:attrName>style.visibility</p:attrName>
                                        </p:attrNameLst>
                                      </p:cBhvr>
                                      <p:to>
                                        <p:strVal val="visible"/>
                                      </p:to>
                                    </p:set>
                                    <p:animEffect transition="in" filter="wipe(down)">
                                      <p:cBhvr>
                                        <p:cTn id="7" dur="1000"/>
                                        <p:tgtEl>
                                          <p:spTgt spid="1249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59"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25955" name="AutoShape 3"/>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5956" name="AutoShape 4"/>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5957" name="Text Box 5"/>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5958" name="Text Box 6"/>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5959" name="Text Box 7"/>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5960" name="Text Box 8"/>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5961" name="Text Box 9"/>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5962" name="Freeform 10"/>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5963" name="Freeform 11"/>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5964" name="Freeform 12"/>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5965" name="Freeform 13"/>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5966" name="AutoShape 14"/>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5967" name="Text Box 15"/>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5968" name="Text Box 16"/>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5969" name="Text Box 17"/>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5970" name="Text Box 18"/>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5971" name="Text Box 19"/>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5972" name="Freeform 20"/>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5973" name="Freeform 21"/>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5974" name="Freeform 22"/>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5975" name="Freeform 23"/>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5976" name="Text Box 24"/>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25977" name="AutoShape 25"/>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5978" name="Text Box 26"/>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25979" name="AutoShape 27"/>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5980" name="Text Box 28"/>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25981" name="Text Box 29"/>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25982" name="Text Box 30"/>
          <p:cNvSpPr txBox="1">
            <a:spLocks noChangeArrowheads="1"/>
          </p:cNvSpPr>
          <p:nvPr/>
        </p:nvSpPr>
        <p:spPr bwMode="auto">
          <a:xfrm>
            <a:off x="3266949" y="2580283"/>
            <a:ext cx="5109091"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r>
              <a:rPr kumimoji="1" lang="zh-CN" altLang="en-US" sz="2400" b="1">
                <a:solidFill>
                  <a:srgbClr val="333399"/>
                </a:solidFill>
                <a:ea typeface="黑体" pitchFamily="2" charset="-122"/>
              </a:rPr>
              <a:t>应用层剥去首部，取出应用程序数据</a:t>
            </a:r>
          </a:p>
          <a:p>
            <a:pPr algn="ctr" eaLnBrk="0" hangingPunct="0"/>
            <a:r>
              <a:rPr kumimoji="1" lang="zh-CN" altLang="en-US" sz="2400" b="1">
                <a:solidFill>
                  <a:srgbClr val="333399"/>
                </a:solidFill>
                <a:ea typeface="黑体" pitchFamily="2" charset="-122"/>
              </a:rPr>
              <a:t>上交给应用进程</a:t>
            </a:r>
          </a:p>
        </p:txBody>
      </p:sp>
      <p:sp>
        <p:nvSpPr>
          <p:cNvPr id="125983" name="AutoShape 31"/>
          <p:cNvSpPr>
            <a:spLocks noChangeArrowheads="1"/>
          </p:cNvSpPr>
          <p:nvPr/>
        </p:nvSpPr>
        <p:spPr bwMode="auto">
          <a:xfrm rot="10800000" flipV="1">
            <a:off x="8997950" y="2472333"/>
            <a:ext cx="213254" cy="396875"/>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Tree>
    <p:extLst>
      <p:ext uri="{BB962C8B-B14F-4D97-AF65-F5344CB8AC3E}">
        <p14:creationId xmlns:p14="http://schemas.microsoft.com/office/powerpoint/2010/main" xmlns="" val="3495847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500"/>
                                  </p:stCondLst>
                                  <p:childTnLst>
                                    <p:set>
                                      <p:cBhvr>
                                        <p:cTn id="6" dur="1" fill="hold">
                                          <p:stCondLst>
                                            <p:cond delay="0"/>
                                          </p:stCondLst>
                                        </p:cTn>
                                        <p:tgtEl>
                                          <p:spTgt spid="125983"/>
                                        </p:tgtEl>
                                        <p:attrNameLst>
                                          <p:attrName>style.visibility</p:attrName>
                                        </p:attrNameLst>
                                      </p:cBhvr>
                                      <p:to>
                                        <p:strVal val="visible"/>
                                      </p:to>
                                    </p:set>
                                    <p:animEffect transition="in" filter="wipe(down)">
                                      <p:cBhvr>
                                        <p:cTn id="7" dur="1000"/>
                                        <p:tgtEl>
                                          <p:spTgt spid="1259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83"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1600"/>
              <a:t> </a:t>
            </a:r>
            <a:r>
              <a:rPr lang="en-US" altLang="zh-CN"/>
              <a:t>2</a:t>
            </a:r>
            <a:r>
              <a:rPr lang="en-US" altLang="zh-CN" sz="2400"/>
              <a:t> </a:t>
            </a:r>
            <a:r>
              <a:rPr lang="zh-CN" altLang="en-US"/>
              <a:t>发送数据 </a:t>
            </a:r>
          </a:p>
        </p:txBody>
      </p:sp>
      <p:sp>
        <p:nvSpPr>
          <p:cNvPr id="126979" name="AutoShape 3"/>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6980" name="AutoShape 4"/>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6981" name="Text Box 5"/>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6982" name="Text Box 6"/>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6983" name="Text Box 7"/>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6984" name="Text Box 8"/>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6985" name="Text Box 9"/>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6986" name="Freeform 10"/>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6987" name="Freeform 11"/>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6988" name="Freeform 12"/>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6989" name="Freeform 13"/>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6990" name="AutoShape 14"/>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6991" name="Text Box 15"/>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6992" name="Text Box 16"/>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6993" name="Text Box 17"/>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6994" name="Text Box 18"/>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6995" name="Text Box 19"/>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6996" name="Freeform 20"/>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6997" name="Freeform 21"/>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6998" name="Freeform 22"/>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6999" name="Freeform 23"/>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7000" name="Text Box 24"/>
          <p:cNvSpPr txBox="1">
            <a:spLocks noChangeArrowheads="1"/>
          </p:cNvSpPr>
          <p:nvPr/>
        </p:nvSpPr>
        <p:spPr bwMode="auto">
          <a:xfrm>
            <a:off x="428228" y="1644675"/>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27001" name="AutoShape 25"/>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7002" name="Text Box 26"/>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27003" name="AutoShape 27"/>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7004" name="Text Box 28"/>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27005" name="Text Box 29"/>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27006" name="AutoShape 30"/>
          <p:cNvSpPr>
            <a:spLocks noChangeArrowheads="1"/>
          </p:cNvSpPr>
          <p:nvPr/>
        </p:nvSpPr>
        <p:spPr bwMode="auto">
          <a:xfrm>
            <a:off x="4406106" y="1716683"/>
            <a:ext cx="3198813" cy="935037"/>
          </a:xfrm>
          <a:prstGeom prst="wedgeRoundRectCallout">
            <a:avLst>
              <a:gd name="adj1" fmla="val 87310"/>
              <a:gd name="adj2" fmla="val 18931"/>
              <a:gd name="adj3" fmla="val 16667"/>
            </a:avLst>
          </a:prstGeom>
          <a:solidFill>
            <a:srgbClr val="66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endParaRPr lang="zh-CN" altLang="zh-CN" b="1">
              <a:latin typeface="Tahoma" pitchFamily="34" charset="0"/>
            </a:endParaRPr>
          </a:p>
        </p:txBody>
      </p:sp>
      <p:sp>
        <p:nvSpPr>
          <p:cNvPr id="127007" name="Text Box 31"/>
          <p:cNvSpPr txBox="1">
            <a:spLocks noChangeArrowheads="1"/>
          </p:cNvSpPr>
          <p:nvPr/>
        </p:nvSpPr>
        <p:spPr bwMode="auto">
          <a:xfrm>
            <a:off x="4594121" y="1788120"/>
            <a:ext cx="297068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r>
              <a:rPr kumimoji="1" lang="zh-CN" altLang="en-US" sz="2400" b="1">
                <a:solidFill>
                  <a:srgbClr val="333399"/>
                </a:solidFill>
                <a:latin typeface="Tahoma" pitchFamily="34" charset="0"/>
                <a:ea typeface="黑体" pitchFamily="2" charset="-122"/>
              </a:rPr>
              <a:t>我收到了</a:t>
            </a:r>
            <a:r>
              <a:rPr kumimoji="1" lang="zh-CN" altLang="en-US" sz="1400" b="1">
                <a:solidFill>
                  <a:srgbClr val="333399"/>
                </a:solidFill>
                <a:ea typeface="黑体" pitchFamily="2" charset="-122"/>
              </a:rPr>
              <a:t> </a:t>
            </a:r>
            <a:r>
              <a:rPr kumimoji="1" lang="en-US" altLang="zh-CN" sz="2400" b="1">
                <a:solidFill>
                  <a:srgbClr val="333399"/>
                </a:solidFill>
                <a:ea typeface="黑体" pitchFamily="2" charset="-122"/>
              </a:rPr>
              <a:t>AP</a:t>
            </a:r>
            <a:r>
              <a:rPr kumimoji="1" lang="en-US" altLang="zh-CN" sz="2400" b="1" baseline="-25000">
                <a:solidFill>
                  <a:srgbClr val="333399"/>
                </a:solidFill>
                <a:ea typeface="黑体" pitchFamily="2" charset="-122"/>
              </a:rPr>
              <a:t>1</a:t>
            </a:r>
            <a:r>
              <a:rPr kumimoji="1" lang="en-US" altLang="zh-CN" sz="1600" b="1">
                <a:solidFill>
                  <a:srgbClr val="333399"/>
                </a:solidFill>
                <a:ea typeface="黑体" pitchFamily="2" charset="-122"/>
              </a:rPr>
              <a:t> </a:t>
            </a:r>
            <a:r>
              <a:rPr kumimoji="1" lang="zh-CN" altLang="en-US" sz="2400" b="1">
                <a:solidFill>
                  <a:srgbClr val="333399"/>
                </a:solidFill>
                <a:latin typeface="Tahoma" pitchFamily="34" charset="0"/>
                <a:ea typeface="黑体" pitchFamily="2" charset="-122"/>
              </a:rPr>
              <a:t>发来的</a:t>
            </a:r>
          </a:p>
          <a:p>
            <a:pPr algn="ctr" eaLnBrk="0" hangingPunct="0"/>
            <a:r>
              <a:rPr kumimoji="1" lang="zh-CN" altLang="en-US" sz="2400" b="1">
                <a:solidFill>
                  <a:srgbClr val="333399"/>
                </a:solidFill>
                <a:ea typeface="黑体" pitchFamily="2" charset="-122"/>
              </a:rPr>
              <a:t>应用程序数据！</a:t>
            </a:r>
          </a:p>
        </p:txBody>
      </p:sp>
    </p:spTree>
    <p:extLst>
      <p:ext uri="{BB962C8B-B14F-4D97-AF65-F5344CB8AC3E}">
        <p14:creationId xmlns:p14="http://schemas.microsoft.com/office/powerpoint/2010/main" xmlns="" val="435307557"/>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28003" name="AutoShape 3"/>
          <p:cNvSpPr>
            <a:spLocks noChangeArrowheads="1"/>
          </p:cNvSpPr>
          <p:nvPr/>
        </p:nvSpPr>
        <p:spPr bwMode="auto">
          <a:xfrm rot="-5400000">
            <a:off x="4756283" y="86543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04" name="AutoShape 4"/>
          <p:cNvSpPr>
            <a:spLocks noChangeArrowheads="1"/>
          </p:cNvSpPr>
          <p:nvPr/>
        </p:nvSpPr>
        <p:spPr bwMode="auto">
          <a:xfrm>
            <a:off x="577850" y="255532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05" name="Text Box 5"/>
          <p:cNvSpPr txBox="1">
            <a:spLocks noChangeArrowheads="1"/>
          </p:cNvSpPr>
          <p:nvPr/>
        </p:nvSpPr>
        <p:spPr bwMode="auto">
          <a:xfrm>
            <a:off x="1025266" y="273471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8006" name="Text Box 6"/>
          <p:cNvSpPr txBox="1">
            <a:spLocks noChangeArrowheads="1"/>
          </p:cNvSpPr>
          <p:nvPr/>
        </p:nvSpPr>
        <p:spPr bwMode="auto">
          <a:xfrm>
            <a:off x="1025266" y="336178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8007" name="Text Box 7"/>
          <p:cNvSpPr txBox="1">
            <a:spLocks noChangeArrowheads="1"/>
          </p:cNvSpPr>
          <p:nvPr/>
        </p:nvSpPr>
        <p:spPr bwMode="auto">
          <a:xfrm>
            <a:off x="1025266" y="391899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8008" name="Text Box 8"/>
          <p:cNvSpPr txBox="1">
            <a:spLocks noChangeArrowheads="1"/>
          </p:cNvSpPr>
          <p:nvPr/>
        </p:nvSpPr>
        <p:spPr bwMode="auto">
          <a:xfrm>
            <a:off x="1025266" y="447779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8009" name="Text Box 9"/>
          <p:cNvSpPr txBox="1">
            <a:spLocks noChangeArrowheads="1"/>
          </p:cNvSpPr>
          <p:nvPr/>
        </p:nvSpPr>
        <p:spPr bwMode="auto">
          <a:xfrm>
            <a:off x="1025266" y="504453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8010" name="Freeform 10"/>
          <p:cNvSpPr>
            <a:spLocks/>
          </p:cNvSpPr>
          <p:nvPr/>
        </p:nvSpPr>
        <p:spPr bwMode="auto">
          <a:xfrm>
            <a:off x="577850" y="315699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11" name="Freeform 11"/>
          <p:cNvSpPr>
            <a:spLocks/>
          </p:cNvSpPr>
          <p:nvPr/>
        </p:nvSpPr>
        <p:spPr bwMode="auto">
          <a:xfrm>
            <a:off x="588169" y="373166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12" name="Freeform 12"/>
          <p:cNvSpPr>
            <a:spLocks/>
          </p:cNvSpPr>
          <p:nvPr/>
        </p:nvSpPr>
        <p:spPr bwMode="auto">
          <a:xfrm>
            <a:off x="564092" y="430793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13" name="Freeform 13"/>
          <p:cNvSpPr>
            <a:spLocks/>
          </p:cNvSpPr>
          <p:nvPr/>
        </p:nvSpPr>
        <p:spPr bwMode="auto">
          <a:xfrm>
            <a:off x="564092" y="490006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14" name="AutoShape 14"/>
          <p:cNvSpPr>
            <a:spLocks noChangeArrowheads="1"/>
          </p:cNvSpPr>
          <p:nvPr/>
        </p:nvSpPr>
        <p:spPr bwMode="auto">
          <a:xfrm>
            <a:off x="8543925" y="252199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15" name="Text Box 15"/>
          <p:cNvSpPr txBox="1">
            <a:spLocks noChangeArrowheads="1"/>
          </p:cNvSpPr>
          <p:nvPr/>
        </p:nvSpPr>
        <p:spPr bwMode="auto">
          <a:xfrm>
            <a:off x="8585200" y="269979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8016" name="Text Box 16"/>
          <p:cNvSpPr txBox="1">
            <a:spLocks noChangeArrowheads="1"/>
          </p:cNvSpPr>
          <p:nvPr/>
        </p:nvSpPr>
        <p:spPr bwMode="auto">
          <a:xfrm>
            <a:off x="8585200" y="332685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8017" name="Text Box 17"/>
          <p:cNvSpPr txBox="1">
            <a:spLocks noChangeArrowheads="1"/>
          </p:cNvSpPr>
          <p:nvPr/>
        </p:nvSpPr>
        <p:spPr bwMode="auto">
          <a:xfrm>
            <a:off x="8585200" y="388406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8018" name="Text Box 18"/>
          <p:cNvSpPr txBox="1">
            <a:spLocks noChangeArrowheads="1"/>
          </p:cNvSpPr>
          <p:nvPr/>
        </p:nvSpPr>
        <p:spPr bwMode="auto">
          <a:xfrm>
            <a:off x="8585200" y="444445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8019" name="Text Box 19"/>
          <p:cNvSpPr txBox="1">
            <a:spLocks noChangeArrowheads="1"/>
          </p:cNvSpPr>
          <p:nvPr/>
        </p:nvSpPr>
        <p:spPr bwMode="auto">
          <a:xfrm>
            <a:off x="8585200" y="500960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8020" name="Freeform 20"/>
          <p:cNvSpPr>
            <a:spLocks/>
          </p:cNvSpPr>
          <p:nvPr/>
        </p:nvSpPr>
        <p:spPr bwMode="auto">
          <a:xfrm>
            <a:off x="8543925" y="312206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21" name="Freeform 21"/>
          <p:cNvSpPr>
            <a:spLocks/>
          </p:cNvSpPr>
          <p:nvPr/>
        </p:nvSpPr>
        <p:spPr bwMode="auto">
          <a:xfrm>
            <a:off x="8554244" y="369674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22" name="Freeform 22"/>
          <p:cNvSpPr>
            <a:spLocks/>
          </p:cNvSpPr>
          <p:nvPr/>
        </p:nvSpPr>
        <p:spPr bwMode="auto">
          <a:xfrm>
            <a:off x="8530167" y="427300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23" name="Freeform 23"/>
          <p:cNvSpPr>
            <a:spLocks/>
          </p:cNvSpPr>
          <p:nvPr/>
        </p:nvSpPr>
        <p:spPr bwMode="auto">
          <a:xfrm>
            <a:off x="8530167" y="486514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24" name="Text Box 24"/>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dirty="0">
                <a:solidFill>
                  <a:srgbClr val="C00000"/>
                </a:solidFill>
                <a:ea typeface="黑体" pitchFamily="2" charset="-122"/>
              </a:rPr>
              <a:t>主机</a:t>
            </a:r>
            <a:r>
              <a:rPr kumimoji="1" lang="zh-CN" altLang="en-US" sz="1050" b="1" dirty="0">
                <a:solidFill>
                  <a:srgbClr val="C00000"/>
                </a:solidFill>
                <a:ea typeface="黑体" pitchFamily="2" charset="-122"/>
              </a:rPr>
              <a:t> </a:t>
            </a:r>
            <a:r>
              <a:rPr kumimoji="1" lang="en-US" altLang="zh-CN" sz="2400" b="1" dirty="0">
                <a:solidFill>
                  <a:srgbClr val="C00000"/>
                </a:solidFill>
                <a:ea typeface="黑体" pitchFamily="2" charset="-122"/>
              </a:rPr>
              <a:t>1</a:t>
            </a:r>
          </a:p>
        </p:txBody>
      </p:sp>
      <p:sp>
        <p:nvSpPr>
          <p:cNvPr id="128025" name="AutoShape 25"/>
          <p:cNvSpPr>
            <a:spLocks noChangeArrowheads="1"/>
          </p:cNvSpPr>
          <p:nvPr/>
        </p:nvSpPr>
        <p:spPr bwMode="auto">
          <a:xfrm>
            <a:off x="8703866" y="202510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26" name="Text Box 26"/>
          <p:cNvSpPr txBox="1">
            <a:spLocks noChangeArrowheads="1"/>
          </p:cNvSpPr>
          <p:nvPr/>
        </p:nvSpPr>
        <p:spPr bwMode="auto">
          <a:xfrm>
            <a:off x="8696987" y="212988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28027" name="AutoShape 27"/>
          <p:cNvSpPr>
            <a:spLocks noChangeArrowheads="1"/>
          </p:cNvSpPr>
          <p:nvPr/>
        </p:nvSpPr>
        <p:spPr bwMode="auto">
          <a:xfrm>
            <a:off x="583010" y="206796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28" name="Text Box 28"/>
          <p:cNvSpPr txBox="1">
            <a:spLocks noChangeArrowheads="1"/>
          </p:cNvSpPr>
          <p:nvPr/>
        </p:nvSpPr>
        <p:spPr bwMode="auto">
          <a:xfrm>
            <a:off x="605367" y="218861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28029" name="Text Box 29"/>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28030" name="Rectangle 30"/>
          <p:cNvSpPr>
            <a:spLocks noChangeArrowheads="1"/>
          </p:cNvSpPr>
          <p:nvPr/>
        </p:nvSpPr>
        <p:spPr bwMode="auto">
          <a:xfrm>
            <a:off x="4406106" y="2201318"/>
            <a:ext cx="2808420" cy="358775"/>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grpSp>
        <p:nvGrpSpPr>
          <p:cNvPr id="128031" name="Group 31"/>
          <p:cNvGrpSpPr>
            <a:grpSpLocks/>
          </p:cNvGrpSpPr>
          <p:nvPr/>
        </p:nvGrpSpPr>
        <p:grpSpPr bwMode="auto">
          <a:xfrm>
            <a:off x="2846257" y="2128292"/>
            <a:ext cx="1561571" cy="1008062"/>
            <a:chOff x="1655" y="1525"/>
            <a:chExt cx="908" cy="635"/>
          </a:xfrm>
        </p:grpSpPr>
        <p:sp>
          <p:nvSpPr>
            <p:cNvPr id="128032" name="Text Box 32"/>
            <p:cNvSpPr txBox="1">
              <a:spLocks noChangeArrowheads="1"/>
            </p:cNvSpPr>
            <p:nvPr/>
          </p:nvSpPr>
          <p:spPr bwMode="auto">
            <a:xfrm>
              <a:off x="1655" y="1525"/>
              <a:ext cx="853"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000" b="1">
                  <a:solidFill>
                    <a:srgbClr val="333399"/>
                  </a:solidFill>
                  <a:latin typeface="Arial Rounded MT Bold" pitchFamily="34" charset="0"/>
                  <a:ea typeface="黑体" pitchFamily="2" charset="-122"/>
                </a:rPr>
                <a:t>应用层首部</a:t>
              </a:r>
              <a:endParaRPr kumimoji="1" lang="zh-CN" altLang="en-US" sz="2000" b="1">
                <a:solidFill>
                  <a:srgbClr val="333399"/>
                </a:solidFill>
                <a:latin typeface="Times New Roman" pitchFamily="18" charset="0"/>
                <a:ea typeface="黑体" pitchFamily="2" charset="-122"/>
              </a:endParaRPr>
            </a:p>
          </p:txBody>
        </p:sp>
        <p:sp>
          <p:nvSpPr>
            <p:cNvPr id="128033" name="Line 33"/>
            <p:cNvSpPr>
              <a:spLocks noChangeShapeType="1"/>
            </p:cNvSpPr>
            <p:nvPr/>
          </p:nvSpPr>
          <p:spPr bwMode="auto">
            <a:xfrm>
              <a:off x="2109" y="1752"/>
              <a:ext cx="272" cy="223"/>
            </a:xfrm>
            <a:prstGeom prst="line">
              <a:avLst/>
            </a:prstGeom>
            <a:noFill/>
            <a:ln w="12700">
              <a:solidFill>
                <a:srgbClr val="333399"/>
              </a:solidFill>
              <a:round/>
              <a:headEnd type="none" w="sm"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34" name="Rectangle 34"/>
            <p:cNvSpPr>
              <a:spLocks noChangeArrowheads="1"/>
            </p:cNvSpPr>
            <p:nvPr/>
          </p:nvSpPr>
          <p:spPr bwMode="auto">
            <a:xfrm>
              <a:off x="2245" y="1934"/>
              <a:ext cx="318" cy="226"/>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5</a:t>
              </a:r>
            </a:p>
          </p:txBody>
        </p:sp>
      </p:grpSp>
      <p:sp>
        <p:nvSpPr>
          <p:cNvPr id="128035" name="Rectangle 35"/>
          <p:cNvSpPr>
            <a:spLocks noChangeArrowheads="1"/>
          </p:cNvSpPr>
          <p:nvPr/>
        </p:nvSpPr>
        <p:spPr bwMode="auto">
          <a:xfrm>
            <a:off x="2144581" y="5081043"/>
            <a:ext cx="5616840" cy="358775"/>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2000" b="1">
                <a:solidFill>
                  <a:srgbClr val="333399"/>
                </a:solidFill>
                <a:ea typeface="黑体" pitchFamily="2" charset="-122"/>
              </a:rPr>
              <a:t>10100110100101  </a:t>
            </a:r>
            <a:r>
              <a:rPr lang="zh-CN" altLang="en-US" sz="2000" b="1">
                <a:solidFill>
                  <a:srgbClr val="333399"/>
                </a:solidFill>
                <a:ea typeface="黑体" pitchFamily="2" charset="-122"/>
              </a:rPr>
              <a:t>比  特  流  </a:t>
            </a:r>
            <a:r>
              <a:rPr lang="en-US" altLang="zh-CN" sz="2000" b="1">
                <a:solidFill>
                  <a:srgbClr val="333399"/>
                </a:solidFill>
                <a:ea typeface="黑体" pitchFamily="2" charset="-122"/>
              </a:rPr>
              <a:t>110101110101</a:t>
            </a:r>
          </a:p>
        </p:txBody>
      </p:sp>
      <p:sp>
        <p:nvSpPr>
          <p:cNvPr id="128036" name="Text Box 36"/>
          <p:cNvSpPr txBox="1">
            <a:spLocks noChangeArrowheads="1"/>
          </p:cNvSpPr>
          <p:nvPr/>
        </p:nvSpPr>
        <p:spPr bwMode="auto">
          <a:xfrm>
            <a:off x="1712640" y="1196752"/>
            <a:ext cx="6676828"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800" b="1" dirty="0">
                <a:solidFill>
                  <a:srgbClr val="3333FF"/>
                </a:solidFill>
                <a:ea typeface="黑体" pitchFamily="2" charset="-122"/>
              </a:rPr>
              <a:t>注意观察加入或剥去首部（尾部）的层次</a:t>
            </a:r>
          </a:p>
        </p:txBody>
      </p:sp>
      <p:sp>
        <p:nvSpPr>
          <p:cNvPr id="128037" name="Rectangle 37"/>
          <p:cNvSpPr>
            <a:spLocks noChangeArrowheads="1"/>
          </p:cNvSpPr>
          <p:nvPr/>
        </p:nvSpPr>
        <p:spPr bwMode="auto">
          <a:xfrm>
            <a:off x="4406106" y="2777580"/>
            <a:ext cx="2808420" cy="358775"/>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grpSp>
        <p:nvGrpSpPr>
          <p:cNvPr id="128038" name="Group 38"/>
          <p:cNvGrpSpPr>
            <a:grpSpLocks/>
          </p:cNvGrpSpPr>
          <p:nvPr/>
        </p:nvGrpSpPr>
        <p:grpSpPr bwMode="auto">
          <a:xfrm>
            <a:off x="3860933" y="3353843"/>
            <a:ext cx="3353594" cy="358775"/>
            <a:chOff x="2245" y="2297"/>
            <a:chExt cx="1950" cy="226"/>
          </a:xfrm>
        </p:grpSpPr>
        <p:sp>
          <p:nvSpPr>
            <p:cNvPr id="128039" name="Rectangle 39"/>
            <p:cNvSpPr>
              <a:spLocks noChangeArrowheads="1"/>
            </p:cNvSpPr>
            <p:nvPr/>
          </p:nvSpPr>
          <p:spPr bwMode="auto">
            <a:xfrm>
              <a:off x="2245" y="2297"/>
              <a:ext cx="318" cy="226"/>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5</a:t>
              </a:r>
            </a:p>
          </p:txBody>
        </p:sp>
        <p:sp>
          <p:nvSpPr>
            <p:cNvPr id="128040" name="Rectangle 40"/>
            <p:cNvSpPr>
              <a:spLocks noChangeArrowheads="1"/>
            </p:cNvSpPr>
            <p:nvPr/>
          </p:nvSpPr>
          <p:spPr bwMode="auto">
            <a:xfrm>
              <a:off x="2562" y="2297"/>
              <a:ext cx="1633" cy="226"/>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grpSp>
      <p:grpSp>
        <p:nvGrpSpPr>
          <p:cNvPr id="128041" name="Group 41"/>
          <p:cNvGrpSpPr>
            <a:grpSpLocks/>
          </p:cNvGrpSpPr>
          <p:nvPr/>
        </p:nvGrpSpPr>
        <p:grpSpPr bwMode="auto">
          <a:xfrm>
            <a:off x="3314039" y="3930105"/>
            <a:ext cx="3900488" cy="358775"/>
            <a:chOff x="1927" y="2660"/>
            <a:chExt cx="2268" cy="226"/>
          </a:xfrm>
        </p:grpSpPr>
        <p:sp>
          <p:nvSpPr>
            <p:cNvPr id="128042" name="Rectangle 42"/>
            <p:cNvSpPr>
              <a:spLocks noChangeArrowheads="1"/>
            </p:cNvSpPr>
            <p:nvPr/>
          </p:nvSpPr>
          <p:spPr bwMode="auto">
            <a:xfrm>
              <a:off x="1927" y="2660"/>
              <a:ext cx="318" cy="226"/>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4</a:t>
              </a:r>
            </a:p>
          </p:txBody>
        </p:sp>
        <p:sp>
          <p:nvSpPr>
            <p:cNvPr id="128043" name="Rectangle 43"/>
            <p:cNvSpPr>
              <a:spLocks noChangeArrowheads="1"/>
            </p:cNvSpPr>
            <p:nvPr/>
          </p:nvSpPr>
          <p:spPr bwMode="auto">
            <a:xfrm>
              <a:off x="2245" y="2660"/>
              <a:ext cx="318" cy="226"/>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5</a:t>
              </a:r>
            </a:p>
          </p:txBody>
        </p:sp>
        <p:sp>
          <p:nvSpPr>
            <p:cNvPr id="128044" name="Rectangle 44"/>
            <p:cNvSpPr>
              <a:spLocks noChangeArrowheads="1"/>
            </p:cNvSpPr>
            <p:nvPr/>
          </p:nvSpPr>
          <p:spPr bwMode="auto">
            <a:xfrm>
              <a:off x="2562" y="2660"/>
              <a:ext cx="1633" cy="226"/>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grpSp>
      <p:grpSp>
        <p:nvGrpSpPr>
          <p:cNvPr id="128045" name="Group 45"/>
          <p:cNvGrpSpPr>
            <a:grpSpLocks/>
          </p:cNvGrpSpPr>
          <p:nvPr/>
        </p:nvGrpSpPr>
        <p:grpSpPr bwMode="auto">
          <a:xfrm>
            <a:off x="2768865" y="4506368"/>
            <a:ext cx="4445662" cy="358775"/>
            <a:chOff x="1610" y="3023"/>
            <a:chExt cx="2585" cy="226"/>
          </a:xfrm>
        </p:grpSpPr>
        <p:sp>
          <p:nvSpPr>
            <p:cNvPr id="128046" name="Rectangle 46"/>
            <p:cNvSpPr>
              <a:spLocks noChangeArrowheads="1"/>
            </p:cNvSpPr>
            <p:nvPr/>
          </p:nvSpPr>
          <p:spPr bwMode="auto">
            <a:xfrm>
              <a:off x="1610" y="3023"/>
              <a:ext cx="318" cy="22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3</a:t>
              </a:r>
            </a:p>
          </p:txBody>
        </p:sp>
        <p:sp>
          <p:nvSpPr>
            <p:cNvPr id="128047" name="Rectangle 47"/>
            <p:cNvSpPr>
              <a:spLocks noChangeArrowheads="1"/>
            </p:cNvSpPr>
            <p:nvPr/>
          </p:nvSpPr>
          <p:spPr bwMode="auto">
            <a:xfrm>
              <a:off x="1928" y="3023"/>
              <a:ext cx="318" cy="226"/>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4</a:t>
              </a:r>
            </a:p>
          </p:txBody>
        </p:sp>
        <p:sp>
          <p:nvSpPr>
            <p:cNvPr id="128048" name="Rectangle 48"/>
            <p:cNvSpPr>
              <a:spLocks noChangeArrowheads="1"/>
            </p:cNvSpPr>
            <p:nvPr/>
          </p:nvSpPr>
          <p:spPr bwMode="auto">
            <a:xfrm>
              <a:off x="2246" y="3023"/>
              <a:ext cx="318" cy="226"/>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5</a:t>
              </a:r>
            </a:p>
          </p:txBody>
        </p:sp>
        <p:sp>
          <p:nvSpPr>
            <p:cNvPr id="128049" name="Rectangle 49"/>
            <p:cNvSpPr>
              <a:spLocks noChangeArrowheads="1"/>
            </p:cNvSpPr>
            <p:nvPr/>
          </p:nvSpPr>
          <p:spPr bwMode="auto">
            <a:xfrm>
              <a:off x="2562" y="3023"/>
              <a:ext cx="1633" cy="226"/>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grpSp>
      <p:grpSp>
        <p:nvGrpSpPr>
          <p:cNvPr id="128050" name="Group 50"/>
          <p:cNvGrpSpPr>
            <a:grpSpLocks/>
          </p:cNvGrpSpPr>
          <p:nvPr/>
        </p:nvGrpSpPr>
        <p:grpSpPr bwMode="auto">
          <a:xfrm>
            <a:off x="708554" y="2488655"/>
            <a:ext cx="5180013" cy="415925"/>
            <a:chOff x="412" y="1752"/>
            <a:chExt cx="3012" cy="262"/>
          </a:xfrm>
        </p:grpSpPr>
        <p:sp>
          <p:nvSpPr>
            <p:cNvPr id="128051" name="AutoShape 51"/>
            <p:cNvSpPr>
              <a:spLocks noChangeArrowheads="1"/>
            </p:cNvSpPr>
            <p:nvPr/>
          </p:nvSpPr>
          <p:spPr bwMode="auto">
            <a:xfrm flipV="1">
              <a:off x="412" y="1786"/>
              <a:ext cx="124" cy="228"/>
            </a:xfrm>
            <a:prstGeom prst="upArrow">
              <a:avLst>
                <a:gd name="adj1" fmla="val 50000"/>
                <a:gd name="adj2" fmla="val 45968"/>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28052" name="AutoShape 52"/>
            <p:cNvSpPr>
              <a:spLocks noChangeArrowheads="1"/>
            </p:cNvSpPr>
            <p:nvPr/>
          </p:nvSpPr>
          <p:spPr bwMode="auto">
            <a:xfrm flipV="1">
              <a:off x="3300" y="1752"/>
              <a:ext cx="124" cy="228"/>
            </a:xfrm>
            <a:prstGeom prst="upArrow">
              <a:avLst>
                <a:gd name="adj1" fmla="val 50000"/>
                <a:gd name="adj2" fmla="val 45968"/>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grpSp>
      <p:grpSp>
        <p:nvGrpSpPr>
          <p:cNvPr id="128053" name="Group 53"/>
          <p:cNvGrpSpPr>
            <a:grpSpLocks/>
          </p:cNvGrpSpPr>
          <p:nvPr/>
        </p:nvGrpSpPr>
        <p:grpSpPr bwMode="auto">
          <a:xfrm>
            <a:off x="705115" y="3064917"/>
            <a:ext cx="4872170" cy="396875"/>
            <a:chOff x="410" y="2115"/>
            <a:chExt cx="2833" cy="250"/>
          </a:xfrm>
        </p:grpSpPr>
        <p:sp>
          <p:nvSpPr>
            <p:cNvPr id="128054" name="AutoShape 54"/>
            <p:cNvSpPr>
              <a:spLocks noChangeArrowheads="1"/>
            </p:cNvSpPr>
            <p:nvPr/>
          </p:nvSpPr>
          <p:spPr bwMode="auto">
            <a:xfrm rot="10800000">
              <a:off x="410" y="2116"/>
              <a:ext cx="125" cy="249"/>
            </a:xfrm>
            <a:prstGeom prst="upArrow">
              <a:avLst>
                <a:gd name="adj1" fmla="val 50000"/>
                <a:gd name="adj2" fmla="val 49800"/>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28055" name="AutoShape 55"/>
            <p:cNvSpPr>
              <a:spLocks noChangeArrowheads="1"/>
            </p:cNvSpPr>
            <p:nvPr/>
          </p:nvSpPr>
          <p:spPr bwMode="auto">
            <a:xfrm rot="10800000">
              <a:off x="3118" y="2115"/>
              <a:ext cx="125" cy="249"/>
            </a:xfrm>
            <a:prstGeom prst="upArrow">
              <a:avLst>
                <a:gd name="adj1" fmla="val 50000"/>
                <a:gd name="adj2" fmla="val 49800"/>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grpSp>
      <p:grpSp>
        <p:nvGrpSpPr>
          <p:cNvPr id="128056" name="Group 56"/>
          <p:cNvGrpSpPr>
            <a:grpSpLocks/>
          </p:cNvGrpSpPr>
          <p:nvPr/>
        </p:nvGrpSpPr>
        <p:grpSpPr bwMode="auto">
          <a:xfrm>
            <a:off x="705115" y="3625305"/>
            <a:ext cx="4481777" cy="409575"/>
            <a:chOff x="410" y="2468"/>
            <a:chExt cx="2606" cy="258"/>
          </a:xfrm>
        </p:grpSpPr>
        <p:sp>
          <p:nvSpPr>
            <p:cNvPr id="128057" name="AutoShape 57"/>
            <p:cNvSpPr>
              <a:spLocks noChangeArrowheads="1"/>
            </p:cNvSpPr>
            <p:nvPr/>
          </p:nvSpPr>
          <p:spPr bwMode="auto">
            <a:xfrm rot="10800000">
              <a:off x="410" y="2468"/>
              <a:ext cx="125" cy="248"/>
            </a:xfrm>
            <a:prstGeom prst="upArrow">
              <a:avLst>
                <a:gd name="adj1" fmla="val 50000"/>
                <a:gd name="adj2" fmla="val 49600"/>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28058" name="AutoShape 58"/>
            <p:cNvSpPr>
              <a:spLocks noChangeArrowheads="1"/>
            </p:cNvSpPr>
            <p:nvPr/>
          </p:nvSpPr>
          <p:spPr bwMode="auto">
            <a:xfrm rot="10800000">
              <a:off x="2891" y="2478"/>
              <a:ext cx="125" cy="248"/>
            </a:xfrm>
            <a:prstGeom prst="upArrow">
              <a:avLst>
                <a:gd name="adj1" fmla="val 50000"/>
                <a:gd name="adj2" fmla="val 49600"/>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grpSp>
      <p:grpSp>
        <p:nvGrpSpPr>
          <p:cNvPr id="128059" name="Group 59"/>
          <p:cNvGrpSpPr>
            <a:grpSpLocks/>
          </p:cNvGrpSpPr>
          <p:nvPr/>
        </p:nvGrpSpPr>
        <p:grpSpPr bwMode="auto">
          <a:xfrm>
            <a:off x="703396" y="4215854"/>
            <a:ext cx="4151577" cy="444500"/>
            <a:chOff x="409" y="2840"/>
            <a:chExt cx="2414" cy="280"/>
          </a:xfrm>
        </p:grpSpPr>
        <p:sp>
          <p:nvSpPr>
            <p:cNvPr id="128060" name="AutoShape 60"/>
            <p:cNvSpPr>
              <a:spLocks noChangeArrowheads="1"/>
            </p:cNvSpPr>
            <p:nvPr/>
          </p:nvSpPr>
          <p:spPr bwMode="auto">
            <a:xfrm rot="10800000">
              <a:off x="409" y="2870"/>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28061" name="AutoShape 61"/>
            <p:cNvSpPr>
              <a:spLocks noChangeArrowheads="1"/>
            </p:cNvSpPr>
            <p:nvPr/>
          </p:nvSpPr>
          <p:spPr bwMode="auto">
            <a:xfrm rot="10800000">
              <a:off x="2699" y="2840"/>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grpSp>
      <p:grpSp>
        <p:nvGrpSpPr>
          <p:cNvPr id="128062" name="Group 62"/>
          <p:cNvGrpSpPr>
            <a:grpSpLocks/>
          </p:cNvGrpSpPr>
          <p:nvPr/>
        </p:nvGrpSpPr>
        <p:grpSpPr bwMode="auto">
          <a:xfrm>
            <a:off x="703396" y="4792118"/>
            <a:ext cx="3938323" cy="460375"/>
            <a:chOff x="409" y="3203"/>
            <a:chExt cx="2290" cy="290"/>
          </a:xfrm>
        </p:grpSpPr>
        <p:sp>
          <p:nvSpPr>
            <p:cNvPr id="128063" name="AutoShape 63"/>
            <p:cNvSpPr>
              <a:spLocks noChangeArrowheads="1"/>
            </p:cNvSpPr>
            <p:nvPr/>
          </p:nvSpPr>
          <p:spPr bwMode="auto">
            <a:xfrm rot="10800000">
              <a:off x="409" y="3243"/>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28064" name="AutoShape 64"/>
            <p:cNvSpPr>
              <a:spLocks noChangeArrowheads="1"/>
            </p:cNvSpPr>
            <p:nvPr/>
          </p:nvSpPr>
          <p:spPr bwMode="auto">
            <a:xfrm rot="10800000">
              <a:off x="2575" y="3203"/>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grpSp>
      <p:grpSp>
        <p:nvGrpSpPr>
          <p:cNvPr id="128065" name="Group 65"/>
          <p:cNvGrpSpPr>
            <a:grpSpLocks/>
          </p:cNvGrpSpPr>
          <p:nvPr/>
        </p:nvGrpSpPr>
        <p:grpSpPr bwMode="auto">
          <a:xfrm>
            <a:off x="2221971" y="2637879"/>
            <a:ext cx="1638962" cy="1074738"/>
            <a:chOff x="1292" y="1846"/>
            <a:chExt cx="953" cy="677"/>
          </a:xfrm>
        </p:grpSpPr>
        <p:sp>
          <p:nvSpPr>
            <p:cNvPr id="128066" name="Rectangle 66"/>
            <p:cNvSpPr>
              <a:spLocks noChangeArrowheads="1"/>
            </p:cNvSpPr>
            <p:nvPr/>
          </p:nvSpPr>
          <p:spPr bwMode="auto">
            <a:xfrm>
              <a:off x="1927" y="2297"/>
              <a:ext cx="318" cy="226"/>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4</a:t>
              </a:r>
            </a:p>
          </p:txBody>
        </p:sp>
        <p:sp>
          <p:nvSpPr>
            <p:cNvPr id="128067" name="Text Box 67"/>
            <p:cNvSpPr txBox="1">
              <a:spLocks noChangeArrowheads="1"/>
            </p:cNvSpPr>
            <p:nvPr/>
          </p:nvSpPr>
          <p:spPr bwMode="auto">
            <a:xfrm>
              <a:off x="1292" y="1846"/>
              <a:ext cx="853"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000" b="1">
                  <a:solidFill>
                    <a:srgbClr val="333399"/>
                  </a:solidFill>
                  <a:latin typeface="Arial Rounded MT Bold" pitchFamily="34" charset="0"/>
                  <a:ea typeface="黑体" pitchFamily="2" charset="-122"/>
                </a:rPr>
                <a:t>运输层首部</a:t>
              </a:r>
              <a:endParaRPr kumimoji="1" lang="zh-CN" altLang="en-US" sz="2000" b="1">
                <a:solidFill>
                  <a:srgbClr val="333399"/>
                </a:solidFill>
                <a:latin typeface="Times New Roman" pitchFamily="18" charset="0"/>
                <a:ea typeface="黑体" pitchFamily="2" charset="-122"/>
              </a:endParaRPr>
            </a:p>
          </p:txBody>
        </p:sp>
        <p:sp>
          <p:nvSpPr>
            <p:cNvPr id="128068" name="Line 68"/>
            <p:cNvSpPr>
              <a:spLocks noChangeShapeType="1"/>
            </p:cNvSpPr>
            <p:nvPr/>
          </p:nvSpPr>
          <p:spPr bwMode="auto">
            <a:xfrm>
              <a:off x="1791" y="2069"/>
              <a:ext cx="227" cy="227"/>
            </a:xfrm>
            <a:prstGeom prst="line">
              <a:avLst/>
            </a:prstGeom>
            <a:noFill/>
            <a:ln w="12700">
              <a:solidFill>
                <a:srgbClr val="333399"/>
              </a:solidFill>
              <a:round/>
              <a:headEnd type="none" w="sm"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grpSp>
      <p:grpSp>
        <p:nvGrpSpPr>
          <p:cNvPr id="128069" name="Group 69"/>
          <p:cNvGrpSpPr>
            <a:grpSpLocks/>
          </p:cNvGrpSpPr>
          <p:nvPr/>
        </p:nvGrpSpPr>
        <p:grpSpPr bwMode="auto">
          <a:xfrm>
            <a:off x="1661319" y="3136355"/>
            <a:ext cx="1652720" cy="1152525"/>
            <a:chOff x="966" y="2160"/>
            <a:chExt cx="961" cy="726"/>
          </a:xfrm>
        </p:grpSpPr>
        <p:sp>
          <p:nvSpPr>
            <p:cNvPr id="128070" name="Rectangle 70"/>
            <p:cNvSpPr>
              <a:spLocks noChangeArrowheads="1"/>
            </p:cNvSpPr>
            <p:nvPr/>
          </p:nvSpPr>
          <p:spPr bwMode="auto">
            <a:xfrm>
              <a:off x="1609" y="2660"/>
              <a:ext cx="318" cy="22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3</a:t>
              </a:r>
            </a:p>
          </p:txBody>
        </p:sp>
        <p:sp>
          <p:nvSpPr>
            <p:cNvPr id="128071" name="Text Box 71"/>
            <p:cNvSpPr txBox="1">
              <a:spLocks noChangeArrowheads="1"/>
            </p:cNvSpPr>
            <p:nvPr/>
          </p:nvSpPr>
          <p:spPr bwMode="auto">
            <a:xfrm>
              <a:off x="966" y="2160"/>
              <a:ext cx="853"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000" b="1">
                  <a:solidFill>
                    <a:srgbClr val="333399"/>
                  </a:solidFill>
                  <a:latin typeface="Arial Rounded MT Bold" pitchFamily="34" charset="0"/>
                  <a:ea typeface="黑体" pitchFamily="2" charset="-122"/>
                </a:rPr>
                <a:t>网络层首部</a:t>
              </a:r>
              <a:endParaRPr kumimoji="1" lang="zh-CN" altLang="en-US" sz="2000" b="1">
                <a:solidFill>
                  <a:srgbClr val="333399"/>
                </a:solidFill>
                <a:latin typeface="Times New Roman" pitchFamily="18" charset="0"/>
                <a:ea typeface="黑体" pitchFamily="2" charset="-122"/>
              </a:endParaRPr>
            </a:p>
          </p:txBody>
        </p:sp>
        <p:sp>
          <p:nvSpPr>
            <p:cNvPr id="128072" name="Line 72"/>
            <p:cNvSpPr>
              <a:spLocks noChangeShapeType="1"/>
            </p:cNvSpPr>
            <p:nvPr/>
          </p:nvSpPr>
          <p:spPr bwMode="auto">
            <a:xfrm>
              <a:off x="1474" y="2387"/>
              <a:ext cx="227" cy="272"/>
            </a:xfrm>
            <a:prstGeom prst="line">
              <a:avLst/>
            </a:prstGeom>
            <a:noFill/>
            <a:ln w="12700">
              <a:solidFill>
                <a:srgbClr val="333399"/>
              </a:solidFill>
              <a:round/>
              <a:headEnd type="none" w="sm"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grpSp>
      <p:grpSp>
        <p:nvGrpSpPr>
          <p:cNvPr id="128073" name="Group 73"/>
          <p:cNvGrpSpPr>
            <a:grpSpLocks/>
          </p:cNvGrpSpPr>
          <p:nvPr/>
        </p:nvGrpSpPr>
        <p:grpSpPr bwMode="auto">
          <a:xfrm>
            <a:off x="1546092" y="3568154"/>
            <a:ext cx="1222772" cy="1295400"/>
            <a:chOff x="899" y="2432"/>
            <a:chExt cx="711" cy="816"/>
          </a:xfrm>
        </p:grpSpPr>
        <p:sp>
          <p:nvSpPr>
            <p:cNvPr id="128074" name="Rectangle 74"/>
            <p:cNvSpPr>
              <a:spLocks noChangeArrowheads="1"/>
            </p:cNvSpPr>
            <p:nvPr/>
          </p:nvSpPr>
          <p:spPr bwMode="auto">
            <a:xfrm>
              <a:off x="1247" y="3022"/>
              <a:ext cx="363" cy="226"/>
            </a:xfrm>
            <a:prstGeom prst="rect">
              <a:avLst/>
            </a:prstGeom>
            <a:solidFill>
              <a:srgbClr val="66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2</a:t>
              </a:r>
            </a:p>
          </p:txBody>
        </p:sp>
        <p:sp>
          <p:nvSpPr>
            <p:cNvPr id="128075" name="Text Box 75"/>
            <p:cNvSpPr txBox="1">
              <a:spLocks noChangeArrowheads="1"/>
            </p:cNvSpPr>
            <p:nvPr/>
          </p:nvSpPr>
          <p:spPr bwMode="auto">
            <a:xfrm>
              <a:off x="899" y="2432"/>
              <a:ext cx="555"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lnSpc>
                  <a:spcPct val="90000"/>
                </a:lnSpc>
              </a:pPr>
              <a:r>
                <a:rPr kumimoji="1" lang="zh-CN" altLang="en-US" sz="2000" b="1">
                  <a:solidFill>
                    <a:srgbClr val="333399"/>
                  </a:solidFill>
                  <a:latin typeface="Arial Rounded MT Bold" pitchFamily="34" charset="0"/>
                  <a:ea typeface="黑体" pitchFamily="2" charset="-122"/>
                </a:rPr>
                <a:t>链路层</a:t>
              </a:r>
            </a:p>
            <a:p>
              <a:pPr algn="ctr" eaLnBrk="0" hangingPunct="0">
                <a:lnSpc>
                  <a:spcPct val="90000"/>
                </a:lnSpc>
              </a:pPr>
              <a:r>
                <a:rPr kumimoji="1" lang="zh-CN" altLang="en-US" sz="2000" b="1">
                  <a:solidFill>
                    <a:srgbClr val="333399"/>
                  </a:solidFill>
                  <a:latin typeface="Arial Rounded MT Bold" pitchFamily="34" charset="0"/>
                  <a:ea typeface="黑体" pitchFamily="2" charset="-122"/>
                </a:rPr>
                <a:t>首部</a:t>
              </a:r>
              <a:endParaRPr kumimoji="1" lang="zh-CN" altLang="en-US" sz="2000" b="1">
                <a:solidFill>
                  <a:srgbClr val="333399"/>
                </a:solidFill>
                <a:latin typeface="Times New Roman" pitchFamily="18" charset="0"/>
                <a:ea typeface="黑体" pitchFamily="2" charset="-122"/>
              </a:endParaRPr>
            </a:p>
          </p:txBody>
        </p:sp>
        <p:sp>
          <p:nvSpPr>
            <p:cNvPr id="128076" name="Line 76"/>
            <p:cNvSpPr>
              <a:spLocks noChangeShapeType="1"/>
            </p:cNvSpPr>
            <p:nvPr/>
          </p:nvSpPr>
          <p:spPr bwMode="auto">
            <a:xfrm>
              <a:off x="1284" y="2799"/>
              <a:ext cx="145" cy="223"/>
            </a:xfrm>
            <a:prstGeom prst="line">
              <a:avLst/>
            </a:prstGeom>
            <a:noFill/>
            <a:ln w="12700">
              <a:solidFill>
                <a:srgbClr val="333399"/>
              </a:solidFill>
              <a:round/>
              <a:headEnd type="none" w="sm"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grpSp>
      <p:grpSp>
        <p:nvGrpSpPr>
          <p:cNvPr id="128077" name="Group 77"/>
          <p:cNvGrpSpPr>
            <a:grpSpLocks/>
          </p:cNvGrpSpPr>
          <p:nvPr/>
        </p:nvGrpSpPr>
        <p:grpSpPr bwMode="auto">
          <a:xfrm>
            <a:off x="7214526" y="3574504"/>
            <a:ext cx="1057671" cy="1290638"/>
            <a:chOff x="4195" y="2436"/>
            <a:chExt cx="615" cy="813"/>
          </a:xfrm>
        </p:grpSpPr>
        <p:sp>
          <p:nvSpPr>
            <p:cNvPr id="128078" name="Rectangle 78"/>
            <p:cNvSpPr>
              <a:spLocks noChangeArrowheads="1"/>
            </p:cNvSpPr>
            <p:nvPr/>
          </p:nvSpPr>
          <p:spPr bwMode="auto">
            <a:xfrm>
              <a:off x="4195" y="3023"/>
              <a:ext cx="318" cy="226"/>
            </a:xfrm>
            <a:prstGeom prst="rect">
              <a:avLst/>
            </a:prstGeom>
            <a:solidFill>
              <a:srgbClr val="CCFF33"/>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T</a:t>
              </a:r>
              <a:r>
                <a:rPr lang="en-US" altLang="zh-CN" b="1" baseline="-25000">
                  <a:solidFill>
                    <a:srgbClr val="333399"/>
                  </a:solidFill>
                </a:rPr>
                <a:t>2</a:t>
              </a:r>
            </a:p>
          </p:txBody>
        </p:sp>
        <p:sp>
          <p:nvSpPr>
            <p:cNvPr id="128079" name="Line 79"/>
            <p:cNvSpPr>
              <a:spLocks noChangeShapeType="1"/>
            </p:cNvSpPr>
            <p:nvPr/>
          </p:nvSpPr>
          <p:spPr bwMode="auto">
            <a:xfrm flipH="1">
              <a:off x="4377" y="2840"/>
              <a:ext cx="136" cy="182"/>
            </a:xfrm>
            <a:prstGeom prst="line">
              <a:avLst/>
            </a:prstGeom>
            <a:noFill/>
            <a:ln w="12700">
              <a:solidFill>
                <a:srgbClr val="333399"/>
              </a:solidFill>
              <a:round/>
              <a:headEnd type="none" w="sm"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8080" name="Text Box 80"/>
            <p:cNvSpPr txBox="1">
              <a:spLocks noChangeArrowheads="1"/>
            </p:cNvSpPr>
            <p:nvPr/>
          </p:nvSpPr>
          <p:spPr bwMode="auto">
            <a:xfrm>
              <a:off x="4255" y="2436"/>
              <a:ext cx="555"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lnSpc>
                  <a:spcPct val="90000"/>
                </a:lnSpc>
              </a:pPr>
              <a:r>
                <a:rPr kumimoji="1" lang="zh-CN" altLang="en-US" sz="2000" b="1">
                  <a:solidFill>
                    <a:srgbClr val="333399"/>
                  </a:solidFill>
                  <a:latin typeface="Arial Rounded MT Bold" pitchFamily="34" charset="0"/>
                  <a:ea typeface="黑体" pitchFamily="2" charset="-122"/>
                </a:rPr>
                <a:t>链路层</a:t>
              </a:r>
            </a:p>
            <a:p>
              <a:pPr algn="ctr" eaLnBrk="0" hangingPunct="0">
                <a:lnSpc>
                  <a:spcPct val="90000"/>
                </a:lnSpc>
              </a:pPr>
              <a:r>
                <a:rPr kumimoji="1" lang="zh-CN" altLang="en-US" sz="2000" b="1">
                  <a:solidFill>
                    <a:srgbClr val="333399"/>
                  </a:solidFill>
                  <a:latin typeface="Arial Rounded MT Bold" pitchFamily="34" charset="0"/>
                  <a:ea typeface="黑体" pitchFamily="2" charset="-122"/>
                </a:rPr>
                <a:t>尾部</a:t>
              </a:r>
              <a:endParaRPr kumimoji="1" lang="zh-CN" altLang="en-US" sz="2000" b="1">
                <a:solidFill>
                  <a:srgbClr val="333399"/>
                </a:solidFill>
                <a:latin typeface="Times New Roman" pitchFamily="18" charset="0"/>
                <a:ea typeface="黑体" pitchFamily="2" charset="-122"/>
              </a:endParaRPr>
            </a:p>
          </p:txBody>
        </p:sp>
      </p:grpSp>
    </p:spTree>
    <p:extLst>
      <p:ext uri="{BB962C8B-B14F-4D97-AF65-F5344CB8AC3E}">
        <p14:creationId xmlns:p14="http://schemas.microsoft.com/office/powerpoint/2010/main" xmlns="" val="953403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8030"/>
                                        </p:tgtEl>
                                        <p:attrNameLst>
                                          <p:attrName>style.visibility</p:attrName>
                                        </p:attrNameLst>
                                      </p:cBhvr>
                                      <p:to>
                                        <p:strVal val="visible"/>
                                      </p:to>
                                    </p:set>
                                  </p:childTnLst>
                                </p:cTn>
                              </p:par>
                            </p:childTnLst>
                          </p:cTn>
                        </p:par>
                        <p:par>
                          <p:cTn id="7" fill="hold" nodeType="afterGroup">
                            <p:stCondLst>
                              <p:cond delay="500"/>
                            </p:stCondLst>
                            <p:childTnLst>
                              <p:par>
                                <p:cTn id="8" presetID="22" presetClass="entr" presetSubtype="1" fill="hold" nodeType="afterEffect">
                                  <p:stCondLst>
                                    <p:cond delay="1000"/>
                                  </p:stCondLst>
                                  <p:childTnLst>
                                    <p:set>
                                      <p:cBhvr>
                                        <p:cTn id="9" dur="1" fill="hold">
                                          <p:stCondLst>
                                            <p:cond delay="0"/>
                                          </p:stCondLst>
                                        </p:cTn>
                                        <p:tgtEl>
                                          <p:spTgt spid="128050"/>
                                        </p:tgtEl>
                                        <p:attrNameLst>
                                          <p:attrName>style.visibility</p:attrName>
                                        </p:attrNameLst>
                                      </p:cBhvr>
                                      <p:to>
                                        <p:strVal val="visible"/>
                                      </p:to>
                                    </p:set>
                                    <p:animEffect transition="in" filter="wipe(up)">
                                      <p:cBhvr>
                                        <p:cTn id="10" dur="1000"/>
                                        <p:tgtEl>
                                          <p:spTgt spid="128050"/>
                                        </p:tgtEl>
                                      </p:cBhvr>
                                    </p:animEffect>
                                  </p:childTnLst>
                                </p:cTn>
                              </p:par>
                            </p:childTnLst>
                          </p:cTn>
                        </p:par>
                        <p:par>
                          <p:cTn id="11" fill="hold" nodeType="afterGroup">
                            <p:stCondLst>
                              <p:cond delay="2500"/>
                            </p:stCondLst>
                            <p:childTnLst>
                              <p:par>
                                <p:cTn id="12" presetID="1" presetClass="entr" presetSubtype="0" fill="hold" grpId="0" nodeType="afterEffect">
                                  <p:stCondLst>
                                    <p:cond delay="500"/>
                                  </p:stCondLst>
                                  <p:childTnLst>
                                    <p:set>
                                      <p:cBhvr>
                                        <p:cTn id="13" dur="1" fill="hold">
                                          <p:stCondLst>
                                            <p:cond delay="0"/>
                                          </p:stCondLst>
                                        </p:cTn>
                                        <p:tgtEl>
                                          <p:spTgt spid="128037"/>
                                        </p:tgtEl>
                                        <p:attrNameLst>
                                          <p:attrName>style.visibility</p:attrName>
                                        </p:attrNameLst>
                                      </p:cBhvr>
                                      <p:to>
                                        <p:strVal val="visible"/>
                                      </p:to>
                                    </p:set>
                                  </p:childTnLst>
                                </p:cTn>
                              </p:par>
                            </p:childTnLst>
                          </p:cTn>
                        </p:par>
                        <p:par>
                          <p:cTn id="14" fill="hold" nodeType="afterGroup">
                            <p:stCondLst>
                              <p:cond delay="3000"/>
                            </p:stCondLst>
                            <p:childTnLst>
                              <p:par>
                                <p:cTn id="15" presetID="12" presetClass="entr" presetSubtype="8" fill="hold" nodeType="afterEffect">
                                  <p:stCondLst>
                                    <p:cond delay="1000"/>
                                  </p:stCondLst>
                                  <p:childTnLst>
                                    <p:set>
                                      <p:cBhvr>
                                        <p:cTn id="16" dur="1" fill="hold">
                                          <p:stCondLst>
                                            <p:cond delay="0"/>
                                          </p:stCondLst>
                                        </p:cTn>
                                        <p:tgtEl>
                                          <p:spTgt spid="128031"/>
                                        </p:tgtEl>
                                        <p:attrNameLst>
                                          <p:attrName>style.visibility</p:attrName>
                                        </p:attrNameLst>
                                      </p:cBhvr>
                                      <p:to>
                                        <p:strVal val="visible"/>
                                      </p:to>
                                    </p:set>
                                    <p:animEffect transition="in" filter="slide(fromLeft)">
                                      <p:cBhvr>
                                        <p:cTn id="17" dur="1000"/>
                                        <p:tgtEl>
                                          <p:spTgt spid="128031"/>
                                        </p:tgtEl>
                                      </p:cBhvr>
                                    </p:animEffect>
                                  </p:childTnLst>
                                </p:cTn>
                              </p:par>
                            </p:childTnLst>
                          </p:cTn>
                        </p:par>
                        <p:par>
                          <p:cTn id="18" fill="hold" nodeType="afterGroup">
                            <p:stCondLst>
                              <p:cond delay="5000"/>
                            </p:stCondLst>
                            <p:childTnLst>
                              <p:par>
                                <p:cTn id="19" presetID="9" presetClass="emph" presetSubtype="0" nodeType="afterEffect">
                                  <p:stCondLst>
                                    <p:cond delay="500"/>
                                  </p:stCondLst>
                                  <p:childTnLst>
                                    <p:set>
                                      <p:cBhvr rctx="PPT">
                                        <p:cTn id="20" dur="indefinite"/>
                                        <p:tgtEl>
                                          <p:spTgt spid="128050"/>
                                        </p:tgtEl>
                                        <p:attrNameLst>
                                          <p:attrName>style.opacity</p:attrName>
                                        </p:attrNameLst>
                                      </p:cBhvr>
                                      <p:to>
                                        <p:strVal val="0.5"/>
                                      </p:to>
                                    </p:set>
                                    <p:animEffect filter="image" prLst="opacity: 0.5">
                                      <p:cBhvr rctx="IE">
                                        <p:cTn id="21" dur="indefinite"/>
                                        <p:tgtEl>
                                          <p:spTgt spid="128050"/>
                                        </p:tgtEl>
                                      </p:cBhvr>
                                    </p:animEffect>
                                  </p:childTnLst>
                                </p:cTn>
                              </p:par>
                            </p:childTnLst>
                          </p:cTn>
                        </p:par>
                        <p:par>
                          <p:cTn id="22" fill="hold" nodeType="afterGroup">
                            <p:stCondLst>
                              <p:cond delay="5500"/>
                            </p:stCondLst>
                            <p:childTnLst>
                              <p:par>
                                <p:cTn id="23" presetID="22" presetClass="entr" presetSubtype="1" fill="hold" nodeType="afterEffect">
                                  <p:stCondLst>
                                    <p:cond delay="500"/>
                                  </p:stCondLst>
                                  <p:childTnLst>
                                    <p:set>
                                      <p:cBhvr>
                                        <p:cTn id="24" dur="1" fill="hold">
                                          <p:stCondLst>
                                            <p:cond delay="0"/>
                                          </p:stCondLst>
                                        </p:cTn>
                                        <p:tgtEl>
                                          <p:spTgt spid="128053"/>
                                        </p:tgtEl>
                                        <p:attrNameLst>
                                          <p:attrName>style.visibility</p:attrName>
                                        </p:attrNameLst>
                                      </p:cBhvr>
                                      <p:to>
                                        <p:strVal val="visible"/>
                                      </p:to>
                                    </p:set>
                                    <p:animEffect transition="in" filter="wipe(up)">
                                      <p:cBhvr>
                                        <p:cTn id="25" dur="1000"/>
                                        <p:tgtEl>
                                          <p:spTgt spid="128053"/>
                                        </p:tgtEl>
                                      </p:cBhvr>
                                    </p:animEffect>
                                  </p:childTnLst>
                                </p:cTn>
                              </p:par>
                            </p:childTnLst>
                          </p:cTn>
                        </p:par>
                        <p:par>
                          <p:cTn id="26" fill="hold" nodeType="afterGroup">
                            <p:stCondLst>
                              <p:cond delay="7000"/>
                            </p:stCondLst>
                            <p:childTnLst>
                              <p:par>
                                <p:cTn id="27" presetID="1" presetClass="entr" presetSubtype="0" fill="hold" nodeType="afterEffect">
                                  <p:stCondLst>
                                    <p:cond delay="500"/>
                                  </p:stCondLst>
                                  <p:childTnLst>
                                    <p:set>
                                      <p:cBhvr>
                                        <p:cTn id="28" dur="1" fill="hold">
                                          <p:stCondLst>
                                            <p:cond delay="0"/>
                                          </p:stCondLst>
                                        </p:cTn>
                                        <p:tgtEl>
                                          <p:spTgt spid="128038"/>
                                        </p:tgtEl>
                                        <p:attrNameLst>
                                          <p:attrName>style.visibility</p:attrName>
                                        </p:attrNameLst>
                                      </p:cBhvr>
                                      <p:to>
                                        <p:strVal val="visible"/>
                                      </p:to>
                                    </p:set>
                                  </p:childTnLst>
                                </p:cTn>
                              </p:par>
                            </p:childTnLst>
                          </p:cTn>
                        </p:par>
                        <p:par>
                          <p:cTn id="29" fill="hold" nodeType="afterGroup">
                            <p:stCondLst>
                              <p:cond delay="7500"/>
                            </p:stCondLst>
                            <p:childTnLst>
                              <p:par>
                                <p:cTn id="30" presetID="12" presetClass="entr" presetSubtype="8" fill="hold" nodeType="afterEffect">
                                  <p:stCondLst>
                                    <p:cond delay="1000"/>
                                  </p:stCondLst>
                                  <p:childTnLst>
                                    <p:set>
                                      <p:cBhvr>
                                        <p:cTn id="31" dur="1" fill="hold">
                                          <p:stCondLst>
                                            <p:cond delay="0"/>
                                          </p:stCondLst>
                                        </p:cTn>
                                        <p:tgtEl>
                                          <p:spTgt spid="128065"/>
                                        </p:tgtEl>
                                        <p:attrNameLst>
                                          <p:attrName>style.visibility</p:attrName>
                                        </p:attrNameLst>
                                      </p:cBhvr>
                                      <p:to>
                                        <p:strVal val="visible"/>
                                      </p:to>
                                    </p:set>
                                    <p:animEffect transition="in" filter="slide(fromLeft)">
                                      <p:cBhvr>
                                        <p:cTn id="32" dur="1000"/>
                                        <p:tgtEl>
                                          <p:spTgt spid="128065"/>
                                        </p:tgtEl>
                                      </p:cBhvr>
                                    </p:animEffect>
                                  </p:childTnLst>
                                </p:cTn>
                              </p:par>
                            </p:childTnLst>
                          </p:cTn>
                        </p:par>
                        <p:par>
                          <p:cTn id="33" fill="hold" nodeType="afterGroup">
                            <p:stCondLst>
                              <p:cond delay="9500"/>
                            </p:stCondLst>
                            <p:childTnLst>
                              <p:par>
                                <p:cTn id="34" presetID="9" presetClass="emph" presetSubtype="0" nodeType="afterEffect">
                                  <p:stCondLst>
                                    <p:cond delay="0"/>
                                  </p:stCondLst>
                                  <p:childTnLst>
                                    <p:set>
                                      <p:cBhvr rctx="PPT">
                                        <p:cTn id="35" dur="indefinite"/>
                                        <p:tgtEl>
                                          <p:spTgt spid="128053"/>
                                        </p:tgtEl>
                                        <p:attrNameLst>
                                          <p:attrName>style.opacity</p:attrName>
                                        </p:attrNameLst>
                                      </p:cBhvr>
                                      <p:to>
                                        <p:strVal val="0.5"/>
                                      </p:to>
                                    </p:set>
                                    <p:animEffect filter="image" prLst="opacity: 0.5">
                                      <p:cBhvr rctx="IE">
                                        <p:cTn id="36" dur="indefinite"/>
                                        <p:tgtEl>
                                          <p:spTgt spid="128053"/>
                                        </p:tgtEl>
                                      </p:cBhvr>
                                    </p:animEffect>
                                  </p:childTnLst>
                                </p:cTn>
                              </p:par>
                            </p:childTnLst>
                          </p:cTn>
                        </p:par>
                        <p:par>
                          <p:cTn id="37" fill="hold" nodeType="afterGroup">
                            <p:stCondLst>
                              <p:cond delay="9500"/>
                            </p:stCondLst>
                            <p:childTnLst>
                              <p:par>
                                <p:cTn id="38" presetID="22" presetClass="entr" presetSubtype="1" fill="hold" nodeType="afterEffect">
                                  <p:stCondLst>
                                    <p:cond delay="0"/>
                                  </p:stCondLst>
                                  <p:childTnLst>
                                    <p:set>
                                      <p:cBhvr>
                                        <p:cTn id="39" dur="1" fill="hold">
                                          <p:stCondLst>
                                            <p:cond delay="0"/>
                                          </p:stCondLst>
                                        </p:cTn>
                                        <p:tgtEl>
                                          <p:spTgt spid="128056"/>
                                        </p:tgtEl>
                                        <p:attrNameLst>
                                          <p:attrName>style.visibility</p:attrName>
                                        </p:attrNameLst>
                                      </p:cBhvr>
                                      <p:to>
                                        <p:strVal val="visible"/>
                                      </p:to>
                                    </p:set>
                                    <p:animEffect transition="in" filter="wipe(up)">
                                      <p:cBhvr>
                                        <p:cTn id="40" dur="1000"/>
                                        <p:tgtEl>
                                          <p:spTgt spid="128056"/>
                                        </p:tgtEl>
                                      </p:cBhvr>
                                    </p:animEffect>
                                  </p:childTnLst>
                                </p:cTn>
                              </p:par>
                            </p:childTnLst>
                          </p:cTn>
                        </p:par>
                        <p:par>
                          <p:cTn id="41" fill="hold" nodeType="afterGroup">
                            <p:stCondLst>
                              <p:cond delay="10500"/>
                            </p:stCondLst>
                            <p:childTnLst>
                              <p:par>
                                <p:cTn id="42" presetID="1" presetClass="entr" presetSubtype="0" fill="hold" nodeType="afterEffect">
                                  <p:stCondLst>
                                    <p:cond delay="500"/>
                                  </p:stCondLst>
                                  <p:childTnLst>
                                    <p:set>
                                      <p:cBhvr>
                                        <p:cTn id="43" dur="1" fill="hold">
                                          <p:stCondLst>
                                            <p:cond delay="0"/>
                                          </p:stCondLst>
                                        </p:cTn>
                                        <p:tgtEl>
                                          <p:spTgt spid="128041"/>
                                        </p:tgtEl>
                                        <p:attrNameLst>
                                          <p:attrName>style.visibility</p:attrName>
                                        </p:attrNameLst>
                                      </p:cBhvr>
                                      <p:to>
                                        <p:strVal val="visible"/>
                                      </p:to>
                                    </p:set>
                                  </p:childTnLst>
                                </p:cTn>
                              </p:par>
                            </p:childTnLst>
                          </p:cTn>
                        </p:par>
                        <p:par>
                          <p:cTn id="44" fill="hold" nodeType="afterGroup">
                            <p:stCondLst>
                              <p:cond delay="11000"/>
                            </p:stCondLst>
                            <p:childTnLst>
                              <p:par>
                                <p:cTn id="45" presetID="12" presetClass="entr" presetSubtype="8" fill="hold" nodeType="afterEffect">
                                  <p:stCondLst>
                                    <p:cond delay="1000"/>
                                  </p:stCondLst>
                                  <p:childTnLst>
                                    <p:set>
                                      <p:cBhvr>
                                        <p:cTn id="46" dur="1" fill="hold">
                                          <p:stCondLst>
                                            <p:cond delay="0"/>
                                          </p:stCondLst>
                                        </p:cTn>
                                        <p:tgtEl>
                                          <p:spTgt spid="128069"/>
                                        </p:tgtEl>
                                        <p:attrNameLst>
                                          <p:attrName>style.visibility</p:attrName>
                                        </p:attrNameLst>
                                      </p:cBhvr>
                                      <p:to>
                                        <p:strVal val="visible"/>
                                      </p:to>
                                    </p:set>
                                    <p:animEffect transition="in" filter="slide(fromLeft)">
                                      <p:cBhvr>
                                        <p:cTn id="47" dur="1000"/>
                                        <p:tgtEl>
                                          <p:spTgt spid="128069"/>
                                        </p:tgtEl>
                                      </p:cBhvr>
                                    </p:animEffect>
                                  </p:childTnLst>
                                </p:cTn>
                              </p:par>
                            </p:childTnLst>
                          </p:cTn>
                        </p:par>
                        <p:par>
                          <p:cTn id="48" fill="hold" nodeType="afterGroup">
                            <p:stCondLst>
                              <p:cond delay="13000"/>
                            </p:stCondLst>
                            <p:childTnLst>
                              <p:par>
                                <p:cTn id="49" presetID="9" presetClass="emph" presetSubtype="0" nodeType="afterEffect">
                                  <p:stCondLst>
                                    <p:cond delay="0"/>
                                  </p:stCondLst>
                                  <p:childTnLst>
                                    <p:set>
                                      <p:cBhvr rctx="PPT">
                                        <p:cTn id="50" dur="indefinite"/>
                                        <p:tgtEl>
                                          <p:spTgt spid="128056"/>
                                        </p:tgtEl>
                                        <p:attrNameLst>
                                          <p:attrName>style.opacity</p:attrName>
                                        </p:attrNameLst>
                                      </p:cBhvr>
                                      <p:to>
                                        <p:strVal val="0.5"/>
                                      </p:to>
                                    </p:set>
                                    <p:animEffect filter="image" prLst="opacity: 0.5">
                                      <p:cBhvr rctx="IE">
                                        <p:cTn id="51" dur="indefinite"/>
                                        <p:tgtEl>
                                          <p:spTgt spid="128056"/>
                                        </p:tgtEl>
                                      </p:cBhvr>
                                    </p:animEffect>
                                  </p:childTnLst>
                                </p:cTn>
                              </p:par>
                            </p:childTnLst>
                          </p:cTn>
                        </p:par>
                        <p:par>
                          <p:cTn id="52" fill="hold" nodeType="afterGroup">
                            <p:stCondLst>
                              <p:cond delay="13000"/>
                            </p:stCondLst>
                            <p:childTnLst>
                              <p:par>
                                <p:cTn id="53" presetID="22" presetClass="entr" presetSubtype="1" fill="hold" nodeType="afterEffect">
                                  <p:stCondLst>
                                    <p:cond delay="0"/>
                                  </p:stCondLst>
                                  <p:childTnLst>
                                    <p:set>
                                      <p:cBhvr>
                                        <p:cTn id="54" dur="1" fill="hold">
                                          <p:stCondLst>
                                            <p:cond delay="0"/>
                                          </p:stCondLst>
                                        </p:cTn>
                                        <p:tgtEl>
                                          <p:spTgt spid="128059"/>
                                        </p:tgtEl>
                                        <p:attrNameLst>
                                          <p:attrName>style.visibility</p:attrName>
                                        </p:attrNameLst>
                                      </p:cBhvr>
                                      <p:to>
                                        <p:strVal val="visible"/>
                                      </p:to>
                                    </p:set>
                                    <p:animEffect transition="in" filter="wipe(up)">
                                      <p:cBhvr>
                                        <p:cTn id="55" dur="1000"/>
                                        <p:tgtEl>
                                          <p:spTgt spid="128059"/>
                                        </p:tgtEl>
                                      </p:cBhvr>
                                    </p:animEffect>
                                  </p:childTnLst>
                                </p:cTn>
                              </p:par>
                            </p:childTnLst>
                          </p:cTn>
                        </p:par>
                        <p:par>
                          <p:cTn id="56" fill="hold" nodeType="afterGroup">
                            <p:stCondLst>
                              <p:cond delay="14000"/>
                            </p:stCondLst>
                            <p:childTnLst>
                              <p:par>
                                <p:cTn id="57" presetID="1" presetClass="entr" presetSubtype="0" fill="hold" nodeType="afterEffect">
                                  <p:stCondLst>
                                    <p:cond delay="500"/>
                                  </p:stCondLst>
                                  <p:childTnLst>
                                    <p:set>
                                      <p:cBhvr>
                                        <p:cTn id="58" dur="1" fill="hold">
                                          <p:stCondLst>
                                            <p:cond delay="0"/>
                                          </p:stCondLst>
                                        </p:cTn>
                                        <p:tgtEl>
                                          <p:spTgt spid="128045"/>
                                        </p:tgtEl>
                                        <p:attrNameLst>
                                          <p:attrName>style.visibility</p:attrName>
                                        </p:attrNameLst>
                                      </p:cBhvr>
                                      <p:to>
                                        <p:strVal val="visible"/>
                                      </p:to>
                                    </p:set>
                                  </p:childTnLst>
                                </p:cTn>
                              </p:par>
                            </p:childTnLst>
                          </p:cTn>
                        </p:par>
                        <p:par>
                          <p:cTn id="59" fill="hold" nodeType="afterGroup">
                            <p:stCondLst>
                              <p:cond delay="14500"/>
                            </p:stCondLst>
                            <p:childTnLst>
                              <p:par>
                                <p:cTn id="60" presetID="12" presetClass="entr" presetSubtype="8" fill="hold" nodeType="afterEffect">
                                  <p:stCondLst>
                                    <p:cond delay="0"/>
                                  </p:stCondLst>
                                  <p:childTnLst>
                                    <p:set>
                                      <p:cBhvr>
                                        <p:cTn id="61" dur="1" fill="hold">
                                          <p:stCondLst>
                                            <p:cond delay="0"/>
                                          </p:stCondLst>
                                        </p:cTn>
                                        <p:tgtEl>
                                          <p:spTgt spid="128073"/>
                                        </p:tgtEl>
                                        <p:attrNameLst>
                                          <p:attrName>style.visibility</p:attrName>
                                        </p:attrNameLst>
                                      </p:cBhvr>
                                      <p:to>
                                        <p:strVal val="visible"/>
                                      </p:to>
                                    </p:set>
                                    <p:animEffect transition="in" filter="slide(fromLeft)">
                                      <p:cBhvr>
                                        <p:cTn id="62" dur="1000"/>
                                        <p:tgtEl>
                                          <p:spTgt spid="128073"/>
                                        </p:tgtEl>
                                      </p:cBhvr>
                                    </p:animEffect>
                                  </p:childTnLst>
                                </p:cTn>
                              </p:par>
                            </p:childTnLst>
                          </p:cTn>
                        </p:par>
                        <p:par>
                          <p:cTn id="63" fill="hold" nodeType="afterGroup">
                            <p:stCondLst>
                              <p:cond delay="15500"/>
                            </p:stCondLst>
                            <p:childTnLst>
                              <p:par>
                                <p:cTn id="64" presetID="12" presetClass="entr" presetSubtype="2" fill="hold" nodeType="afterEffect">
                                  <p:stCondLst>
                                    <p:cond delay="0"/>
                                  </p:stCondLst>
                                  <p:childTnLst>
                                    <p:set>
                                      <p:cBhvr>
                                        <p:cTn id="65" dur="1" fill="hold">
                                          <p:stCondLst>
                                            <p:cond delay="0"/>
                                          </p:stCondLst>
                                        </p:cTn>
                                        <p:tgtEl>
                                          <p:spTgt spid="128077"/>
                                        </p:tgtEl>
                                        <p:attrNameLst>
                                          <p:attrName>style.visibility</p:attrName>
                                        </p:attrNameLst>
                                      </p:cBhvr>
                                      <p:to>
                                        <p:strVal val="visible"/>
                                      </p:to>
                                    </p:set>
                                    <p:animEffect transition="in" filter="slide(fromRight)">
                                      <p:cBhvr>
                                        <p:cTn id="66" dur="1000"/>
                                        <p:tgtEl>
                                          <p:spTgt spid="128077"/>
                                        </p:tgtEl>
                                      </p:cBhvr>
                                    </p:animEffect>
                                  </p:childTnLst>
                                </p:cTn>
                              </p:par>
                            </p:childTnLst>
                          </p:cTn>
                        </p:par>
                        <p:par>
                          <p:cTn id="67" fill="hold" nodeType="afterGroup">
                            <p:stCondLst>
                              <p:cond delay="16500"/>
                            </p:stCondLst>
                            <p:childTnLst>
                              <p:par>
                                <p:cTn id="68" presetID="22" presetClass="entr" presetSubtype="1" fill="hold" nodeType="afterEffect">
                                  <p:stCondLst>
                                    <p:cond delay="0"/>
                                  </p:stCondLst>
                                  <p:childTnLst>
                                    <p:set>
                                      <p:cBhvr>
                                        <p:cTn id="69" dur="1" fill="hold">
                                          <p:stCondLst>
                                            <p:cond delay="0"/>
                                          </p:stCondLst>
                                        </p:cTn>
                                        <p:tgtEl>
                                          <p:spTgt spid="128062"/>
                                        </p:tgtEl>
                                        <p:attrNameLst>
                                          <p:attrName>style.visibility</p:attrName>
                                        </p:attrNameLst>
                                      </p:cBhvr>
                                      <p:to>
                                        <p:strVal val="visible"/>
                                      </p:to>
                                    </p:set>
                                    <p:animEffect transition="in" filter="wipe(up)">
                                      <p:cBhvr>
                                        <p:cTn id="70" dur="1000"/>
                                        <p:tgtEl>
                                          <p:spTgt spid="128062"/>
                                        </p:tgtEl>
                                      </p:cBhvr>
                                    </p:animEffect>
                                  </p:childTnLst>
                                </p:cTn>
                              </p:par>
                            </p:childTnLst>
                          </p:cTn>
                        </p:par>
                        <p:par>
                          <p:cTn id="71" fill="hold" nodeType="afterGroup">
                            <p:stCondLst>
                              <p:cond delay="17500"/>
                            </p:stCondLst>
                            <p:childTnLst>
                              <p:par>
                                <p:cTn id="72" presetID="9" presetClass="emph" presetSubtype="0" nodeType="afterEffect">
                                  <p:stCondLst>
                                    <p:cond delay="0"/>
                                  </p:stCondLst>
                                  <p:childTnLst>
                                    <p:set>
                                      <p:cBhvr rctx="PPT">
                                        <p:cTn id="73" dur="indefinite"/>
                                        <p:tgtEl>
                                          <p:spTgt spid="128059"/>
                                        </p:tgtEl>
                                        <p:attrNameLst>
                                          <p:attrName>style.opacity</p:attrName>
                                        </p:attrNameLst>
                                      </p:cBhvr>
                                      <p:to>
                                        <p:strVal val="0.5"/>
                                      </p:to>
                                    </p:set>
                                    <p:animEffect filter="image" prLst="opacity: 0.5">
                                      <p:cBhvr rctx="IE">
                                        <p:cTn id="74" dur="indefinite"/>
                                        <p:tgtEl>
                                          <p:spTgt spid="128059"/>
                                        </p:tgtEl>
                                      </p:cBhvr>
                                    </p:animEffect>
                                  </p:childTnLst>
                                </p:cTn>
                              </p:par>
                            </p:childTnLst>
                          </p:cTn>
                        </p:par>
                        <p:par>
                          <p:cTn id="75" fill="hold" nodeType="afterGroup">
                            <p:stCondLst>
                              <p:cond delay="17500"/>
                            </p:stCondLst>
                            <p:childTnLst>
                              <p:par>
                                <p:cTn id="76" presetID="1" presetClass="entr" presetSubtype="0" fill="hold" grpId="0" nodeType="afterEffect">
                                  <p:stCondLst>
                                    <p:cond delay="500"/>
                                  </p:stCondLst>
                                  <p:childTnLst>
                                    <p:set>
                                      <p:cBhvr>
                                        <p:cTn id="77" dur="1" fill="hold">
                                          <p:stCondLst>
                                            <p:cond delay="0"/>
                                          </p:stCondLst>
                                        </p:cTn>
                                        <p:tgtEl>
                                          <p:spTgt spid="1280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30" grpId="0" animBg="1" autoUpdateAnimBg="0"/>
      <p:bldP spid="128035" grpId="0" animBg="1"/>
      <p:bldP spid="128037"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29027" name="AutoShape 3"/>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9028" name="AutoShape 4"/>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9029" name="Text Box 5"/>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9030" name="Text Box 6"/>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9031" name="Text Box 7"/>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9032" name="Text Box 8"/>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9033" name="Text Box 9"/>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9034" name="Freeform 10"/>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9035" name="Freeform 11"/>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9036" name="Freeform 12"/>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9037" name="Freeform 13"/>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9038" name="AutoShape 14"/>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9039" name="Text Box 15"/>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29040" name="Text Box 16"/>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29041" name="Text Box 17"/>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29042" name="Text Box 18"/>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29043" name="Text Box 19"/>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29044" name="Freeform 20"/>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9045" name="Freeform 21"/>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9046" name="Freeform 22"/>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9047" name="Freeform 23"/>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9048" name="Text Box 24"/>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29049" name="AutoShape 25"/>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9050" name="Text Box 26"/>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29051" name="AutoShape 27"/>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29052" name="Text Box 28"/>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29053" name="Text Box 29"/>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29054" name="Rectangle 30"/>
          <p:cNvSpPr>
            <a:spLocks noChangeArrowheads="1"/>
          </p:cNvSpPr>
          <p:nvPr/>
        </p:nvSpPr>
        <p:spPr bwMode="auto">
          <a:xfrm>
            <a:off x="2144581" y="5101233"/>
            <a:ext cx="5616840" cy="358775"/>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sz="2000" b="1">
                <a:solidFill>
                  <a:srgbClr val="333399"/>
                </a:solidFill>
                <a:ea typeface="黑体" pitchFamily="2" charset="-122"/>
              </a:rPr>
              <a:t>10100110100101  </a:t>
            </a:r>
            <a:r>
              <a:rPr lang="zh-CN" altLang="en-US" sz="2000" b="1">
                <a:solidFill>
                  <a:srgbClr val="333399"/>
                </a:solidFill>
                <a:ea typeface="黑体" pitchFamily="2" charset="-122"/>
              </a:rPr>
              <a:t>比  特  流  </a:t>
            </a:r>
            <a:r>
              <a:rPr lang="en-US" altLang="zh-CN" sz="2000" b="1">
                <a:solidFill>
                  <a:srgbClr val="333399"/>
                </a:solidFill>
                <a:ea typeface="黑体" pitchFamily="2" charset="-122"/>
              </a:rPr>
              <a:t>110101110101</a:t>
            </a:r>
          </a:p>
        </p:txBody>
      </p:sp>
      <p:sp>
        <p:nvSpPr>
          <p:cNvPr id="129055" name="Text Box 31"/>
          <p:cNvSpPr txBox="1">
            <a:spLocks noChangeArrowheads="1"/>
          </p:cNvSpPr>
          <p:nvPr/>
        </p:nvSpPr>
        <p:spPr bwMode="auto">
          <a:xfrm>
            <a:off x="2757332" y="3629620"/>
            <a:ext cx="4238661"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r>
              <a:rPr kumimoji="1" lang="zh-CN" altLang="en-US" sz="2400" b="1" dirty="0" smtClean="0">
                <a:solidFill>
                  <a:srgbClr val="333399"/>
                </a:solidFill>
                <a:ea typeface="黑体" pitchFamily="2" charset="-122"/>
              </a:rPr>
              <a:t>主机 </a:t>
            </a:r>
            <a:r>
              <a:rPr kumimoji="1" lang="en-US" altLang="zh-CN" sz="2400" b="1" dirty="0">
                <a:solidFill>
                  <a:srgbClr val="333399"/>
                </a:solidFill>
                <a:ea typeface="黑体" pitchFamily="2" charset="-122"/>
              </a:rPr>
              <a:t>2 </a:t>
            </a:r>
            <a:r>
              <a:rPr kumimoji="1" lang="zh-CN" altLang="en-US" sz="2400" b="1" dirty="0">
                <a:solidFill>
                  <a:srgbClr val="333399"/>
                </a:solidFill>
                <a:ea typeface="黑体" pitchFamily="2" charset="-122"/>
              </a:rPr>
              <a:t>的物理层收到比特流后</a:t>
            </a:r>
          </a:p>
          <a:p>
            <a:pPr algn="ctr" eaLnBrk="0" hangingPunct="0"/>
            <a:r>
              <a:rPr kumimoji="1" lang="zh-CN" altLang="en-US" sz="2400" b="1" dirty="0">
                <a:solidFill>
                  <a:srgbClr val="333399"/>
                </a:solidFill>
                <a:ea typeface="黑体" pitchFamily="2" charset="-122"/>
              </a:rPr>
              <a:t>交给数据链路层</a:t>
            </a:r>
          </a:p>
        </p:txBody>
      </p:sp>
      <p:grpSp>
        <p:nvGrpSpPr>
          <p:cNvPr id="129056" name="Group 32"/>
          <p:cNvGrpSpPr>
            <a:grpSpLocks/>
          </p:cNvGrpSpPr>
          <p:nvPr/>
        </p:nvGrpSpPr>
        <p:grpSpPr bwMode="auto">
          <a:xfrm>
            <a:off x="2144581" y="4526558"/>
            <a:ext cx="5616840" cy="358775"/>
            <a:chOff x="1247" y="3023"/>
            <a:chExt cx="3266" cy="226"/>
          </a:xfrm>
        </p:grpSpPr>
        <p:sp>
          <p:nvSpPr>
            <p:cNvPr id="129057" name="Rectangle 33"/>
            <p:cNvSpPr>
              <a:spLocks noChangeArrowheads="1"/>
            </p:cNvSpPr>
            <p:nvPr/>
          </p:nvSpPr>
          <p:spPr bwMode="auto">
            <a:xfrm>
              <a:off x="1247" y="3023"/>
              <a:ext cx="363" cy="226"/>
            </a:xfrm>
            <a:prstGeom prst="rect">
              <a:avLst/>
            </a:prstGeom>
            <a:solidFill>
              <a:srgbClr val="66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2</a:t>
              </a:r>
            </a:p>
          </p:txBody>
        </p:sp>
        <p:sp>
          <p:nvSpPr>
            <p:cNvPr id="129058" name="Rectangle 34"/>
            <p:cNvSpPr>
              <a:spLocks noChangeArrowheads="1"/>
            </p:cNvSpPr>
            <p:nvPr/>
          </p:nvSpPr>
          <p:spPr bwMode="auto">
            <a:xfrm>
              <a:off x="4195" y="3023"/>
              <a:ext cx="318" cy="226"/>
            </a:xfrm>
            <a:prstGeom prst="rect">
              <a:avLst/>
            </a:prstGeom>
            <a:solidFill>
              <a:srgbClr val="CCFF33"/>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T</a:t>
              </a:r>
              <a:r>
                <a:rPr lang="en-US" altLang="zh-CN" b="1" baseline="-25000">
                  <a:solidFill>
                    <a:srgbClr val="333399"/>
                  </a:solidFill>
                </a:rPr>
                <a:t>2</a:t>
              </a:r>
            </a:p>
          </p:txBody>
        </p:sp>
        <p:grpSp>
          <p:nvGrpSpPr>
            <p:cNvPr id="129059" name="Group 35"/>
            <p:cNvGrpSpPr>
              <a:grpSpLocks/>
            </p:cNvGrpSpPr>
            <p:nvPr/>
          </p:nvGrpSpPr>
          <p:grpSpPr bwMode="auto">
            <a:xfrm>
              <a:off x="1610" y="3023"/>
              <a:ext cx="2585" cy="226"/>
              <a:chOff x="1610" y="3023"/>
              <a:chExt cx="2585" cy="226"/>
            </a:xfrm>
          </p:grpSpPr>
          <p:sp>
            <p:nvSpPr>
              <p:cNvPr id="129060" name="Rectangle 36"/>
              <p:cNvSpPr>
                <a:spLocks noChangeArrowheads="1"/>
              </p:cNvSpPr>
              <p:nvPr/>
            </p:nvSpPr>
            <p:spPr bwMode="auto">
              <a:xfrm>
                <a:off x="1610" y="3023"/>
                <a:ext cx="318" cy="22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3</a:t>
                </a:r>
              </a:p>
            </p:txBody>
          </p:sp>
          <p:sp>
            <p:nvSpPr>
              <p:cNvPr id="129061" name="Rectangle 37"/>
              <p:cNvSpPr>
                <a:spLocks noChangeArrowheads="1"/>
              </p:cNvSpPr>
              <p:nvPr/>
            </p:nvSpPr>
            <p:spPr bwMode="auto">
              <a:xfrm>
                <a:off x="1928" y="3023"/>
                <a:ext cx="318" cy="226"/>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4</a:t>
                </a:r>
              </a:p>
            </p:txBody>
          </p:sp>
          <p:sp>
            <p:nvSpPr>
              <p:cNvPr id="129062" name="Rectangle 38"/>
              <p:cNvSpPr>
                <a:spLocks noChangeArrowheads="1"/>
              </p:cNvSpPr>
              <p:nvPr/>
            </p:nvSpPr>
            <p:spPr bwMode="auto">
              <a:xfrm>
                <a:off x="2246" y="3023"/>
                <a:ext cx="318" cy="226"/>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5</a:t>
                </a:r>
              </a:p>
            </p:txBody>
          </p:sp>
          <p:sp>
            <p:nvSpPr>
              <p:cNvPr id="129063" name="Rectangle 39"/>
              <p:cNvSpPr>
                <a:spLocks noChangeArrowheads="1"/>
              </p:cNvSpPr>
              <p:nvPr/>
            </p:nvSpPr>
            <p:spPr bwMode="auto">
              <a:xfrm>
                <a:off x="2562" y="3023"/>
                <a:ext cx="1633" cy="226"/>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grpSp>
      </p:grpSp>
      <p:grpSp>
        <p:nvGrpSpPr>
          <p:cNvPr id="129064" name="Group 40"/>
          <p:cNvGrpSpPr>
            <a:grpSpLocks/>
          </p:cNvGrpSpPr>
          <p:nvPr/>
        </p:nvGrpSpPr>
        <p:grpSpPr bwMode="auto">
          <a:xfrm>
            <a:off x="4428465" y="4740870"/>
            <a:ext cx="4715669" cy="396875"/>
            <a:chOff x="2575" y="3158"/>
            <a:chExt cx="2742" cy="250"/>
          </a:xfrm>
        </p:grpSpPr>
        <p:sp>
          <p:nvSpPr>
            <p:cNvPr id="129065" name="AutoShape 41"/>
            <p:cNvSpPr>
              <a:spLocks noChangeArrowheads="1"/>
            </p:cNvSpPr>
            <p:nvPr/>
          </p:nvSpPr>
          <p:spPr bwMode="auto">
            <a:xfrm rot="10800000" flipV="1">
              <a:off x="5193" y="3158"/>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29066" name="AutoShape 42"/>
            <p:cNvSpPr>
              <a:spLocks noChangeArrowheads="1"/>
            </p:cNvSpPr>
            <p:nvPr/>
          </p:nvSpPr>
          <p:spPr bwMode="auto">
            <a:xfrm rot="10800000" flipV="1">
              <a:off x="2575" y="3158"/>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grpSp>
    </p:spTree>
    <p:extLst>
      <p:ext uri="{BB962C8B-B14F-4D97-AF65-F5344CB8AC3E}">
        <p14:creationId xmlns:p14="http://schemas.microsoft.com/office/powerpoint/2010/main" xmlns="" val="15540538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129054"/>
                                        </p:tgtEl>
                                        <p:attrNameLst>
                                          <p:attrName>style.visibility</p:attrName>
                                        </p:attrNameLst>
                                      </p:cBhvr>
                                      <p:to>
                                        <p:strVal val="visible"/>
                                      </p:to>
                                    </p:set>
                                  </p:childTnLst>
                                </p:cTn>
                              </p:par>
                            </p:childTnLst>
                          </p:cTn>
                        </p:par>
                        <p:par>
                          <p:cTn id="7" fill="hold" nodeType="afterGroup">
                            <p:stCondLst>
                              <p:cond delay="1000"/>
                            </p:stCondLst>
                            <p:childTnLst>
                              <p:par>
                                <p:cTn id="8" presetID="22" presetClass="entr" presetSubtype="4" fill="hold" nodeType="afterEffect">
                                  <p:stCondLst>
                                    <p:cond delay="0"/>
                                  </p:stCondLst>
                                  <p:childTnLst>
                                    <p:set>
                                      <p:cBhvr>
                                        <p:cTn id="9" dur="1" fill="hold">
                                          <p:stCondLst>
                                            <p:cond delay="0"/>
                                          </p:stCondLst>
                                        </p:cTn>
                                        <p:tgtEl>
                                          <p:spTgt spid="129064"/>
                                        </p:tgtEl>
                                        <p:attrNameLst>
                                          <p:attrName>style.visibility</p:attrName>
                                        </p:attrNameLst>
                                      </p:cBhvr>
                                      <p:to>
                                        <p:strVal val="visible"/>
                                      </p:to>
                                    </p:set>
                                    <p:animEffect transition="in" filter="wipe(down)">
                                      <p:cBhvr>
                                        <p:cTn id="10" dur="1000"/>
                                        <p:tgtEl>
                                          <p:spTgt spid="129064"/>
                                        </p:tgtEl>
                                      </p:cBhvr>
                                    </p:animEffect>
                                  </p:childTnLst>
                                </p:cTn>
                              </p:par>
                            </p:childTnLst>
                          </p:cTn>
                        </p:par>
                        <p:par>
                          <p:cTn id="11" fill="hold" nodeType="afterGroup">
                            <p:stCondLst>
                              <p:cond delay="2000"/>
                            </p:stCondLst>
                            <p:childTnLst>
                              <p:par>
                                <p:cTn id="12" presetID="1" presetClass="entr" presetSubtype="0" fill="hold" nodeType="afterEffect">
                                  <p:stCondLst>
                                    <p:cond delay="0"/>
                                  </p:stCondLst>
                                  <p:childTnLst>
                                    <p:set>
                                      <p:cBhvr>
                                        <p:cTn id="13" dur="1" fill="hold">
                                          <p:stCondLst>
                                            <p:cond delay="0"/>
                                          </p:stCondLst>
                                        </p:cTn>
                                        <p:tgtEl>
                                          <p:spTgt spid="129056"/>
                                        </p:tgtEl>
                                        <p:attrNameLst>
                                          <p:attrName>style.visibility</p:attrName>
                                        </p:attrNameLst>
                                      </p:cBhvr>
                                      <p:to>
                                        <p:strVal val="visible"/>
                                      </p:to>
                                    </p:set>
                                  </p:childTnLst>
                                </p:cTn>
                              </p:par>
                            </p:childTnLst>
                          </p:cTn>
                        </p:par>
                        <p:par>
                          <p:cTn id="14" fill="hold" nodeType="afterGroup">
                            <p:stCondLst>
                              <p:cond delay="2000"/>
                            </p:stCondLst>
                            <p:childTnLst>
                              <p:par>
                                <p:cTn id="15" presetID="1" presetClass="exit" presetSubtype="0" fill="hold" grpId="1" nodeType="afterEffect">
                                  <p:stCondLst>
                                    <p:cond delay="0"/>
                                  </p:stCondLst>
                                  <p:childTnLst>
                                    <p:set>
                                      <p:cBhvr>
                                        <p:cTn id="16" dur="1" fill="hold">
                                          <p:stCondLst>
                                            <p:cond delay="0"/>
                                          </p:stCondLst>
                                        </p:cTn>
                                        <p:tgtEl>
                                          <p:spTgt spid="129054"/>
                                        </p:tgtEl>
                                        <p:attrNameLst>
                                          <p:attrName>style.visibility</p:attrName>
                                        </p:attrNameLst>
                                      </p:cBhvr>
                                      <p:to>
                                        <p:strVal val="hidden"/>
                                      </p:to>
                                    </p:set>
                                  </p:childTnLst>
                                </p:cTn>
                              </p:par>
                            </p:childTnLst>
                          </p:cTn>
                        </p:par>
                        <p:par>
                          <p:cTn id="17" fill="hold" nodeType="afterGroup">
                            <p:stCondLst>
                              <p:cond delay="2000"/>
                            </p:stCondLst>
                            <p:childTnLst>
                              <p:par>
                                <p:cTn id="18" presetID="1" presetClass="exit" presetSubtype="0" fill="hold" nodeType="afterEffect">
                                  <p:stCondLst>
                                    <p:cond delay="0"/>
                                  </p:stCondLst>
                                  <p:childTnLst>
                                    <p:set>
                                      <p:cBhvr>
                                        <p:cTn id="19" dur="1" fill="hold">
                                          <p:stCondLst>
                                            <p:cond delay="0"/>
                                          </p:stCondLst>
                                        </p:cTn>
                                        <p:tgtEl>
                                          <p:spTgt spid="12906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54" grpId="0" animBg="1"/>
      <p:bldP spid="129054" grpId="1"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050" name="Group 2"/>
          <p:cNvGrpSpPr>
            <a:grpSpLocks/>
          </p:cNvGrpSpPr>
          <p:nvPr/>
        </p:nvGrpSpPr>
        <p:grpSpPr bwMode="auto">
          <a:xfrm>
            <a:off x="2768865" y="3950295"/>
            <a:ext cx="4445662" cy="358775"/>
            <a:chOff x="1610" y="3023"/>
            <a:chExt cx="2585" cy="226"/>
          </a:xfrm>
        </p:grpSpPr>
        <p:sp>
          <p:nvSpPr>
            <p:cNvPr id="130051" name="Rectangle 3"/>
            <p:cNvSpPr>
              <a:spLocks noChangeArrowheads="1"/>
            </p:cNvSpPr>
            <p:nvPr/>
          </p:nvSpPr>
          <p:spPr bwMode="auto">
            <a:xfrm>
              <a:off x="1610" y="3023"/>
              <a:ext cx="318" cy="22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3</a:t>
              </a:r>
            </a:p>
          </p:txBody>
        </p:sp>
        <p:sp>
          <p:nvSpPr>
            <p:cNvPr id="130052" name="Rectangle 4"/>
            <p:cNvSpPr>
              <a:spLocks noChangeArrowheads="1"/>
            </p:cNvSpPr>
            <p:nvPr/>
          </p:nvSpPr>
          <p:spPr bwMode="auto">
            <a:xfrm>
              <a:off x="1928" y="3023"/>
              <a:ext cx="318" cy="226"/>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4</a:t>
              </a:r>
            </a:p>
          </p:txBody>
        </p:sp>
        <p:sp>
          <p:nvSpPr>
            <p:cNvPr id="130053" name="Rectangle 5"/>
            <p:cNvSpPr>
              <a:spLocks noChangeArrowheads="1"/>
            </p:cNvSpPr>
            <p:nvPr/>
          </p:nvSpPr>
          <p:spPr bwMode="auto">
            <a:xfrm>
              <a:off x="2246" y="3023"/>
              <a:ext cx="318" cy="226"/>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5</a:t>
              </a:r>
            </a:p>
          </p:txBody>
        </p:sp>
        <p:sp>
          <p:nvSpPr>
            <p:cNvPr id="130054" name="Rectangle 6"/>
            <p:cNvSpPr>
              <a:spLocks noChangeArrowheads="1"/>
            </p:cNvSpPr>
            <p:nvPr/>
          </p:nvSpPr>
          <p:spPr bwMode="auto">
            <a:xfrm>
              <a:off x="2562" y="3023"/>
              <a:ext cx="1633" cy="226"/>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grpSp>
      <p:sp>
        <p:nvSpPr>
          <p:cNvPr id="130055" name="Rectangle 7"/>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30056" name="AutoShape 8"/>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0057" name="AutoShape 9"/>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0058" name="Text Box 10"/>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30059" name="Text Box 11"/>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30060" name="Text Box 12"/>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30061" name="Text Box 13"/>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30062" name="Text Box 14"/>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30063" name="Freeform 15"/>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0064" name="Freeform 16"/>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0065" name="Freeform 17"/>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0066" name="Freeform 18"/>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0067" name="AutoShape 19"/>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0068" name="Text Box 20"/>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30069" name="Text Box 21"/>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30070" name="Text Box 22"/>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30071" name="Text Box 23"/>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30072" name="Text Box 24"/>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30073" name="Freeform 25"/>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0074" name="Freeform 26"/>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0075" name="Freeform 27"/>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0076" name="Freeform 28"/>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0077" name="Text Box 29"/>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30078" name="AutoShape 30"/>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0079" name="Text Box 31"/>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30080" name="AutoShape 32"/>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0081" name="Text Box 33"/>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30082" name="Text Box 34"/>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30083" name="Text Box 35"/>
          <p:cNvSpPr txBox="1">
            <a:spLocks noChangeArrowheads="1"/>
          </p:cNvSpPr>
          <p:nvPr/>
        </p:nvSpPr>
        <p:spPr bwMode="auto">
          <a:xfrm>
            <a:off x="2628014" y="2981920"/>
            <a:ext cx="4801314"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r>
              <a:rPr kumimoji="1" lang="zh-CN" altLang="en-US" sz="2400" b="1">
                <a:solidFill>
                  <a:srgbClr val="333399"/>
                </a:solidFill>
                <a:ea typeface="黑体" pitchFamily="2" charset="-122"/>
              </a:rPr>
              <a:t>数据链路层剥去帧首部和帧尾部后</a:t>
            </a:r>
          </a:p>
          <a:p>
            <a:pPr algn="ctr" eaLnBrk="0" hangingPunct="0"/>
            <a:r>
              <a:rPr kumimoji="1" lang="zh-CN" altLang="en-US" sz="2400" b="1">
                <a:solidFill>
                  <a:srgbClr val="333399"/>
                </a:solidFill>
                <a:ea typeface="黑体" pitchFamily="2" charset="-122"/>
              </a:rPr>
              <a:t>把帧的数据部分交给网络层</a:t>
            </a:r>
          </a:p>
        </p:txBody>
      </p:sp>
      <p:sp>
        <p:nvSpPr>
          <p:cNvPr id="130084" name="Rectangle 36"/>
          <p:cNvSpPr>
            <a:spLocks noChangeArrowheads="1"/>
          </p:cNvSpPr>
          <p:nvPr/>
        </p:nvSpPr>
        <p:spPr bwMode="auto">
          <a:xfrm>
            <a:off x="2144581" y="4524970"/>
            <a:ext cx="624284" cy="358775"/>
          </a:xfrm>
          <a:prstGeom prst="rect">
            <a:avLst/>
          </a:prstGeom>
          <a:solidFill>
            <a:srgbClr val="66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2</a:t>
            </a:r>
          </a:p>
        </p:txBody>
      </p:sp>
      <p:sp>
        <p:nvSpPr>
          <p:cNvPr id="130085" name="Rectangle 37"/>
          <p:cNvSpPr>
            <a:spLocks noChangeArrowheads="1"/>
          </p:cNvSpPr>
          <p:nvPr/>
        </p:nvSpPr>
        <p:spPr bwMode="auto">
          <a:xfrm>
            <a:off x="7214527" y="4526558"/>
            <a:ext cx="546894" cy="358775"/>
          </a:xfrm>
          <a:prstGeom prst="rect">
            <a:avLst/>
          </a:prstGeom>
          <a:solidFill>
            <a:srgbClr val="CCFF33"/>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T</a:t>
            </a:r>
            <a:r>
              <a:rPr lang="en-US" altLang="zh-CN" b="1" baseline="-25000">
                <a:solidFill>
                  <a:srgbClr val="333399"/>
                </a:solidFill>
              </a:rPr>
              <a:t>2</a:t>
            </a:r>
          </a:p>
        </p:txBody>
      </p:sp>
      <p:grpSp>
        <p:nvGrpSpPr>
          <p:cNvPr id="130086" name="Group 38"/>
          <p:cNvGrpSpPr>
            <a:grpSpLocks/>
          </p:cNvGrpSpPr>
          <p:nvPr/>
        </p:nvGrpSpPr>
        <p:grpSpPr bwMode="auto">
          <a:xfrm>
            <a:off x="2768865" y="4526558"/>
            <a:ext cx="4445662" cy="358775"/>
            <a:chOff x="1610" y="3023"/>
            <a:chExt cx="2585" cy="226"/>
          </a:xfrm>
        </p:grpSpPr>
        <p:sp>
          <p:nvSpPr>
            <p:cNvPr id="130087" name="Rectangle 39"/>
            <p:cNvSpPr>
              <a:spLocks noChangeArrowheads="1"/>
            </p:cNvSpPr>
            <p:nvPr/>
          </p:nvSpPr>
          <p:spPr bwMode="auto">
            <a:xfrm>
              <a:off x="1610" y="3023"/>
              <a:ext cx="318" cy="22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3</a:t>
              </a:r>
            </a:p>
          </p:txBody>
        </p:sp>
        <p:sp>
          <p:nvSpPr>
            <p:cNvPr id="130088" name="Rectangle 40"/>
            <p:cNvSpPr>
              <a:spLocks noChangeArrowheads="1"/>
            </p:cNvSpPr>
            <p:nvPr/>
          </p:nvSpPr>
          <p:spPr bwMode="auto">
            <a:xfrm>
              <a:off x="1928" y="3023"/>
              <a:ext cx="318" cy="226"/>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4</a:t>
              </a:r>
            </a:p>
          </p:txBody>
        </p:sp>
        <p:sp>
          <p:nvSpPr>
            <p:cNvPr id="130089" name="Rectangle 41"/>
            <p:cNvSpPr>
              <a:spLocks noChangeArrowheads="1"/>
            </p:cNvSpPr>
            <p:nvPr/>
          </p:nvSpPr>
          <p:spPr bwMode="auto">
            <a:xfrm>
              <a:off x="2246" y="3023"/>
              <a:ext cx="318" cy="226"/>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5</a:t>
              </a:r>
            </a:p>
          </p:txBody>
        </p:sp>
        <p:sp>
          <p:nvSpPr>
            <p:cNvPr id="130090" name="Rectangle 42"/>
            <p:cNvSpPr>
              <a:spLocks noChangeArrowheads="1"/>
            </p:cNvSpPr>
            <p:nvPr/>
          </p:nvSpPr>
          <p:spPr bwMode="auto">
            <a:xfrm>
              <a:off x="2562" y="3023"/>
              <a:ext cx="1633" cy="226"/>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grpSp>
      <p:grpSp>
        <p:nvGrpSpPr>
          <p:cNvPr id="130091" name="Group 43"/>
          <p:cNvGrpSpPr>
            <a:grpSpLocks/>
          </p:cNvGrpSpPr>
          <p:nvPr/>
        </p:nvGrpSpPr>
        <p:grpSpPr bwMode="auto">
          <a:xfrm>
            <a:off x="4562608" y="4199533"/>
            <a:ext cx="4581525" cy="396875"/>
            <a:chOff x="2653" y="2817"/>
            <a:chExt cx="2664" cy="250"/>
          </a:xfrm>
        </p:grpSpPr>
        <p:sp>
          <p:nvSpPr>
            <p:cNvPr id="130092" name="AutoShape 44"/>
            <p:cNvSpPr>
              <a:spLocks noChangeArrowheads="1"/>
            </p:cNvSpPr>
            <p:nvPr/>
          </p:nvSpPr>
          <p:spPr bwMode="auto">
            <a:xfrm rot="10800000" flipV="1">
              <a:off x="5193" y="2817"/>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30093" name="AutoShape 45"/>
            <p:cNvSpPr>
              <a:spLocks noChangeArrowheads="1"/>
            </p:cNvSpPr>
            <p:nvPr/>
          </p:nvSpPr>
          <p:spPr bwMode="auto">
            <a:xfrm rot="10800000" flipV="1">
              <a:off x="2653" y="2817"/>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grpSp>
    </p:spTree>
    <p:extLst>
      <p:ext uri="{BB962C8B-B14F-4D97-AF65-F5344CB8AC3E}">
        <p14:creationId xmlns:p14="http://schemas.microsoft.com/office/powerpoint/2010/main" xmlns="" val="2033558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8" fill="hold" grpId="0" nodeType="afterEffect">
                                  <p:stCondLst>
                                    <p:cond delay="1000"/>
                                  </p:stCondLst>
                                  <p:childTnLst>
                                    <p:animEffect transition="out" filter="slide(fromLeft)">
                                      <p:cBhvr>
                                        <p:cTn id="6" dur="1000"/>
                                        <p:tgtEl>
                                          <p:spTgt spid="130084"/>
                                        </p:tgtEl>
                                      </p:cBhvr>
                                    </p:animEffect>
                                    <p:set>
                                      <p:cBhvr>
                                        <p:cTn id="7" dur="1" fill="hold">
                                          <p:stCondLst>
                                            <p:cond delay="999"/>
                                          </p:stCondLst>
                                        </p:cTn>
                                        <p:tgtEl>
                                          <p:spTgt spid="130084"/>
                                        </p:tgtEl>
                                        <p:attrNameLst>
                                          <p:attrName>style.visibility</p:attrName>
                                        </p:attrNameLst>
                                      </p:cBhvr>
                                      <p:to>
                                        <p:strVal val="hidden"/>
                                      </p:to>
                                    </p:set>
                                  </p:childTnLst>
                                </p:cTn>
                              </p:par>
                            </p:childTnLst>
                          </p:cTn>
                        </p:par>
                        <p:par>
                          <p:cTn id="8" fill="hold" nodeType="afterGroup">
                            <p:stCondLst>
                              <p:cond delay="2000"/>
                            </p:stCondLst>
                            <p:childTnLst>
                              <p:par>
                                <p:cTn id="9" presetID="12" presetClass="exit" presetSubtype="2" fill="hold" grpId="0" nodeType="afterEffect">
                                  <p:stCondLst>
                                    <p:cond delay="0"/>
                                  </p:stCondLst>
                                  <p:childTnLst>
                                    <p:animEffect transition="out" filter="slide(fromRight)">
                                      <p:cBhvr>
                                        <p:cTn id="10" dur="1000"/>
                                        <p:tgtEl>
                                          <p:spTgt spid="130085"/>
                                        </p:tgtEl>
                                      </p:cBhvr>
                                    </p:animEffect>
                                    <p:set>
                                      <p:cBhvr>
                                        <p:cTn id="11" dur="1" fill="hold">
                                          <p:stCondLst>
                                            <p:cond delay="999"/>
                                          </p:stCondLst>
                                        </p:cTn>
                                        <p:tgtEl>
                                          <p:spTgt spid="130085"/>
                                        </p:tgtEl>
                                        <p:attrNameLst>
                                          <p:attrName>style.visibility</p:attrName>
                                        </p:attrNameLst>
                                      </p:cBhvr>
                                      <p:to>
                                        <p:strVal val="hidden"/>
                                      </p:to>
                                    </p:set>
                                  </p:childTnLst>
                                </p:cTn>
                              </p:par>
                            </p:childTnLst>
                          </p:cTn>
                        </p:par>
                        <p:par>
                          <p:cTn id="12" fill="hold" nodeType="afterGroup">
                            <p:stCondLst>
                              <p:cond delay="3000"/>
                            </p:stCondLst>
                            <p:childTnLst>
                              <p:par>
                                <p:cTn id="13" presetID="22" presetClass="entr" presetSubtype="4" fill="hold" nodeType="afterEffect">
                                  <p:stCondLst>
                                    <p:cond delay="0"/>
                                  </p:stCondLst>
                                  <p:childTnLst>
                                    <p:set>
                                      <p:cBhvr>
                                        <p:cTn id="14" dur="1" fill="hold">
                                          <p:stCondLst>
                                            <p:cond delay="0"/>
                                          </p:stCondLst>
                                        </p:cTn>
                                        <p:tgtEl>
                                          <p:spTgt spid="130091"/>
                                        </p:tgtEl>
                                        <p:attrNameLst>
                                          <p:attrName>style.visibility</p:attrName>
                                        </p:attrNameLst>
                                      </p:cBhvr>
                                      <p:to>
                                        <p:strVal val="visible"/>
                                      </p:to>
                                    </p:set>
                                    <p:animEffect transition="in" filter="wipe(down)">
                                      <p:cBhvr>
                                        <p:cTn id="15" dur="1000"/>
                                        <p:tgtEl>
                                          <p:spTgt spid="130091"/>
                                        </p:tgtEl>
                                      </p:cBhvr>
                                    </p:animEffect>
                                  </p:childTnLst>
                                </p:cTn>
                              </p:par>
                            </p:childTnLst>
                          </p:cTn>
                        </p:par>
                        <p:par>
                          <p:cTn id="16" fill="hold" nodeType="afterGroup">
                            <p:stCondLst>
                              <p:cond delay="4000"/>
                            </p:stCondLst>
                            <p:childTnLst>
                              <p:par>
                                <p:cTn id="17" presetID="1" presetClass="exit" presetSubtype="0" fill="hold" nodeType="afterEffect">
                                  <p:stCondLst>
                                    <p:cond delay="0"/>
                                  </p:stCondLst>
                                  <p:childTnLst>
                                    <p:set>
                                      <p:cBhvr>
                                        <p:cTn id="18" dur="1" fill="hold">
                                          <p:stCondLst>
                                            <p:cond delay="0"/>
                                          </p:stCondLst>
                                        </p:cTn>
                                        <p:tgtEl>
                                          <p:spTgt spid="130086"/>
                                        </p:tgtEl>
                                        <p:attrNameLst>
                                          <p:attrName>style.visibility</p:attrName>
                                        </p:attrNameLst>
                                      </p:cBhvr>
                                      <p:to>
                                        <p:strVal val="hidden"/>
                                      </p:to>
                                    </p:set>
                                  </p:childTnLst>
                                </p:cTn>
                              </p:par>
                            </p:childTnLst>
                          </p:cTn>
                        </p:par>
                        <p:par>
                          <p:cTn id="19" fill="hold" nodeType="afterGroup">
                            <p:stCondLst>
                              <p:cond delay="4000"/>
                            </p:stCondLst>
                            <p:childTnLst>
                              <p:par>
                                <p:cTn id="20" presetID="1" presetClass="entr" presetSubtype="0" fill="hold" nodeType="afterEffect">
                                  <p:stCondLst>
                                    <p:cond delay="0"/>
                                  </p:stCondLst>
                                  <p:childTnLst>
                                    <p:set>
                                      <p:cBhvr>
                                        <p:cTn id="21" dur="1" fill="hold">
                                          <p:stCondLst>
                                            <p:cond delay="0"/>
                                          </p:stCondLst>
                                        </p:cTn>
                                        <p:tgtEl>
                                          <p:spTgt spid="130050"/>
                                        </p:tgtEl>
                                        <p:attrNameLst>
                                          <p:attrName>style.visibility</p:attrName>
                                        </p:attrNameLst>
                                      </p:cBhvr>
                                      <p:to>
                                        <p:strVal val="visible"/>
                                      </p:to>
                                    </p:set>
                                  </p:childTnLst>
                                </p:cTn>
                              </p:par>
                            </p:childTnLst>
                          </p:cTn>
                        </p:par>
                        <p:par>
                          <p:cTn id="22" fill="hold" nodeType="afterGroup">
                            <p:stCondLst>
                              <p:cond delay="4000"/>
                            </p:stCondLst>
                            <p:childTnLst>
                              <p:par>
                                <p:cTn id="23" presetID="1" presetClass="exit" presetSubtype="0" fill="hold" nodeType="afterEffect">
                                  <p:stCondLst>
                                    <p:cond delay="0"/>
                                  </p:stCondLst>
                                  <p:childTnLst>
                                    <p:set>
                                      <p:cBhvr>
                                        <p:cTn id="24" dur="1" fill="hold">
                                          <p:stCondLst>
                                            <p:cond delay="0"/>
                                          </p:stCondLst>
                                        </p:cTn>
                                        <p:tgtEl>
                                          <p:spTgt spid="1300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84" grpId="0" animBg="1"/>
      <p:bldP spid="130085"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074" name="Group 2"/>
          <p:cNvGrpSpPr>
            <a:grpSpLocks/>
          </p:cNvGrpSpPr>
          <p:nvPr/>
        </p:nvGrpSpPr>
        <p:grpSpPr bwMode="auto">
          <a:xfrm>
            <a:off x="3314039" y="3302595"/>
            <a:ext cx="3898767" cy="358775"/>
            <a:chOff x="1928" y="2660"/>
            <a:chExt cx="2267" cy="226"/>
          </a:xfrm>
        </p:grpSpPr>
        <p:sp>
          <p:nvSpPr>
            <p:cNvPr id="131075" name="Rectangle 3"/>
            <p:cNvSpPr>
              <a:spLocks noChangeArrowheads="1"/>
            </p:cNvSpPr>
            <p:nvPr/>
          </p:nvSpPr>
          <p:spPr bwMode="auto">
            <a:xfrm>
              <a:off x="1928" y="2660"/>
              <a:ext cx="318" cy="226"/>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4</a:t>
              </a:r>
            </a:p>
          </p:txBody>
        </p:sp>
        <p:sp>
          <p:nvSpPr>
            <p:cNvPr id="131076" name="Rectangle 4"/>
            <p:cNvSpPr>
              <a:spLocks noChangeArrowheads="1"/>
            </p:cNvSpPr>
            <p:nvPr/>
          </p:nvSpPr>
          <p:spPr bwMode="auto">
            <a:xfrm>
              <a:off x="2246" y="2660"/>
              <a:ext cx="318" cy="226"/>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5</a:t>
              </a:r>
            </a:p>
          </p:txBody>
        </p:sp>
        <p:sp>
          <p:nvSpPr>
            <p:cNvPr id="131077" name="Rectangle 5"/>
            <p:cNvSpPr>
              <a:spLocks noChangeArrowheads="1"/>
            </p:cNvSpPr>
            <p:nvPr/>
          </p:nvSpPr>
          <p:spPr bwMode="auto">
            <a:xfrm>
              <a:off x="2562" y="2660"/>
              <a:ext cx="1633" cy="226"/>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grpSp>
      <p:sp>
        <p:nvSpPr>
          <p:cNvPr id="131078" name="Rectangle 6"/>
          <p:cNvSpPr>
            <a:spLocks noChangeArrowheads="1"/>
          </p:cNvSpPr>
          <p:nvPr/>
        </p:nvSpPr>
        <p:spPr bwMode="auto">
          <a:xfrm>
            <a:off x="2768865" y="3950295"/>
            <a:ext cx="546894" cy="35877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3</a:t>
            </a:r>
          </a:p>
        </p:txBody>
      </p:sp>
      <p:grpSp>
        <p:nvGrpSpPr>
          <p:cNvPr id="131079" name="Group 7"/>
          <p:cNvGrpSpPr>
            <a:grpSpLocks/>
          </p:cNvGrpSpPr>
          <p:nvPr/>
        </p:nvGrpSpPr>
        <p:grpSpPr bwMode="auto">
          <a:xfrm>
            <a:off x="3315759" y="3950295"/>
            <a:ext cx="3898768" cy="358775"/>
            <a:chOff x="1928" y="2660"/>
            <a:chExt cx="2267" cy="226"/>
          </a:xfrm>
        </p:grpSpPr>
        <p:sp>
          <p:nvSpPr>
            <p:cNvPr id="131080" name="Rectangle 8"/>
            <p:cNvSpPr>
              <a:spLocks noChangeArrowheads="1"/>
            </p:cNvSpPr>
            <p:nvPr/>
          </p:nvSpPr>
          <p:spPr bwMode="auto">
            <a:xfrm>
              <a:off x="1928" y="2660"/>
              <a:ext cx="318" cy="226"/>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4</a:t>
              </a:r>
            </a:p>
          </p:txBody>
        </p:sp>
        <p:sp>
          <p:nvSpPr>
            <p:cNvPr id="131081" name="Rectangle 9"/>
            <p:cNvSpPr>
              <a:spLocks noChangeArrowheads="1"/>
            </p:cNvSpPr>
            <p:nvPr/>
          </p:nvSpPr>
          <p:spPr bwMode="auto">
            <a:xfrm>
              <a:off x="2246" y="2660"/>
              <a:ext cx="318" cy="226"/>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5</a:t>
              </a:r>
            </a:p>
          </p:txBody>
        </p:sp>
        <p:sp>
          <p:nvSpPr>
            <p:cNvPr id="131082" name="Rectangle 10"/>
            <p:cNvSpPr>
              <a:spLocks noChangeArrowheads="1"/>
            </p:cNvSpPr>
            <p:nvPr/>
          </p:nvSpPr>
          <p:spPr bwMode="auto">
            <a:xfrm>
              <a:off x="2562" y="2660"/>
              <a:ext cx="1633" cy="226"/>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grpSp>
      <p:sp>
        <p:nvSpPr>
          <p:cNvPr id="131083" name="Rectangle 11"/>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31084" name="AutoShape 12"/>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1085" name="AutoShape 13"/>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1086" name="Text Box 14"/>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31087" name="Text Box 15"/>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31088" name="Text Box 16"/>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31089" name="Text Box 17"/>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31090" name="Text Box 18"/>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31091" name="Freeform 19"/>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1092" name="Freeform 20"/>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1093" name="Freeform 21"/>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1094" name="Freeform 22"/>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1095" name="AutoShape 23"/>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1096" name="Text Box 24"/>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31097" name="Text Box 25"/>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31098" name="Text Box 26"/>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31099" name="Text Box 27"/>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31100" name="Text Box 28"/>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31101" name="Freeform 29"/>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1102" name="Freeform 30"/>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1103" name="Freeform 31"/>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1104" name="Freeform 32"/>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1105" name="Text Box 33"/>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31106" name="AutoShape 34"/>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1107" name="Text Box 35"/>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31108" name="AutoShape 36"/>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1109" name="Text Box 37"/>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31110" name="Text Box 38"/>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31111" name="Text Box 39"/>
          <p:cNvSpPr txBox="1">
            <a:spLocks noChangeArrowheads="1"/>
          </p:cNvSpPr>
          <p:nvPr/>
        </p:nvSpPr>
        <p:spPr bwMode="auto">
          <a:xfrm>
            <a:off x="2954708" y="2405658"/>
            <a:ext cx="4185761"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r>
              <a:rPr kumimoji="1" lang="zh-CN" altLang="en-US" sz="2400" b="1">
                <a:solidFill>
                  <a:srgbClr val="333399"/>
                </a:solidFill>
                <a:ea typeface="黑体" pitchFamily="2" charset="-122"/>
              </a:rPr>
              <a:t>网络层剥去分组首部后</a:t>
            </a:r>
          </a:p>
          <a:p>
            <a:pPr algn="ctr" eaLnBrk="0" hangingPunct="0"/>
            <a:r>
              <a:rPr kumimoji="1" lang="zh-CN" altLang="en-US" sz="2400" b="1">
                <a:solidFill>
                  <a:srgbClr val="333399"/>
                </a:solidFill>
                <a:ea typeface="黑体" pitchFamily="2" charset="-122"/>
              </a:rPr>
              <a:t>把分组的数据部分交给运输层</a:t>
            </a:r>
          </a:p>
        </p:txBody>
      </p:sp>
      <p:grpSp>
        <p:nvGrpSpPr>
          <p:cNvPr id="131112" name="Group 40"/>
          <p:cNvGrpSpPr>
            <a:grpSpLocks/>
          </p:cNvGrpSpPr>
          <p:nvPr/>
        </p:nvGrpSpPr>
        <p:grpSpPr bwMode="auto">
          <a:xfrm>
            <a:off x="4973638" y="3623270"/>
            <a:ext cx="4170495" cy="396875"/>
            <a:chOff x="2892" y="2454"/>
            <a:chExt cx="2425" cy="250"/>
          </a:xfrm>
        </p:grpSpPr>
        <p:sp>
          <p:nvSpPr>
            <p:cNvPr id="131113" name="AutoShape 41"/>
            <p:cNvSpPr>
              <a:spLocks noChangeArrowheads="1"/>
            </p:cNvSpPr>
            <p:nvPr/>
          </p:nvSpPr>
          <p:spPr bwMode="auto">
            <a:xfrm rot="10800000" flipV="1">
              <a:off x="5193" y="2454"/>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31114" name="AutoShape 42"/>
            <p:cNvSpPr>
              <a:spLocks noChangeArrowheads="1"/>
            </p:cNvSpPr>
            <p:nvPr/>
          </p:nvSpPr>
          <p:spPr bwMode="auto">
            <a:xfrm rot="10800000" flipV="1">
              <a:off x="2892" y="2454"/>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grpSp>
    </p:spTree>
    <p:extLst>
      <p:ext uri="{BB962C8B-B14F-4D97-AF65-F5344CB8AC3E}">
        <p14:creationId xmlns:p14="http://schemas.microsoft.com/office/powerpoint/2010/main" xmlns="" val="4135138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8" fill="hold" grpId="0" nodeType="afterEffect">
                                  <p:stCondLst>
                                    <p:cond delay="1000"/>
                                  </p:stCondLst>
                                  <p:childTnLst>
                                    <p:animEffect transition="out" filter="slide(fromLeft)">
                                      <p:cBhvr>
                                        <p:cTn id="6" dur="1000"/>
                                        <p:tgtEl>
                                          <p:spTgt spid="131078"/>
                                        </p:tgtEl>
                                      </p:cBhvr>
                                    </p:animEffect>
                                    <p:set>
                                      <p:cBhvr>
                                        <p:cTn id="7" dur="1" fill="hold">
                                          <p:stCondLst>
                                            <p:cond delay="999"/>
                                          </p:stCondLst>
                                        </p:cTn>
                                        <p:tgtEl>
                                          <p:spTgt spid="131078"/>
                                        </p:tgtEl>
                                        <p:attrNameLst>
                                          <p:attrName>style.visibility</p:attrName>
                                        </p:attrNameLst>
                                      </p:cBhvr>
                                      <p:to>
                                        <p:strVal val="hidden"/>
                                      </p:to>
                                    </p:set>
                                  </p:childTnLst>
                                </p:cTn>
                              </p:par>
                            </p:childTnLst>
                          </p:cTn>
                        </p:par>
                        <p:par>
                          <p:cTn id="8" fill="hold" nodeType="afterGroup">
                            <p:stCondLst>
                              <p:cond delay="2000"/>
                            </p:stCondLst>
                            <p:childTnLst>
                              <p:par>
                                <p:cTn id="9" presetID="22" presetClass="entr" presetSubtype="4" fill="hold" nodeType="afterEffect">
                                  <p:stCondLst>
                                    <p:cond delay="0"/>
                                  </p:stCondLst>
                                  <p:childTnLst>
                                    <p:set>
                                      <p:cBhvr>
                                        <p:cTn id="10" dur="1" fill="hold">
                                          <p:stCondLst>
                                            <p:cond delay="0"/>
                                          </p:stCondLst>
                                        </p:cTn>
                                        <p:tgtEl>
                                          <p:spTgt spid="131112"/>
                                        </p:tgtEl>
                                        <p:attrNameLst>
                                          <p:attrName>style.visibility</p:attrName>
                                        </p:attrNameLst>
                                      </p:cBhvr>
                                      <p:to>
                                        <p:strVal val="visible"/>
                                      </p:to>
                                    </p:set>
                                    <p:animEffect transition="in" filter="wipe(down)">
                                      <p:cBhvr>
                                        <p:cTn id="11" dur="2000"/>
                                        <p:tgtEl>
                                          <p:spTgt spid="131112"/>
                                        </p:tgtEl>
                                      </p:cBhvr>
                                    </p:animEffect>
                                  </p:childTnLst>
                                </p:cTn>
                              </p:par>
                            </p:childTnLst>
                          </p:cTn>
                        </p:par>
                        <p:par>
                          <p:cTn id="12" fill="hold" nodeType="afterGroup">
                            <p:stCondLst>
                              <p:cond delay="4000"/>
                            </p:stCondLst>
                            <p:childTnLst>
                              <p:par>
                                <p:cTn id="13" presetID="1" presetClass="exit" presetSubtype="0" fill="hold" nodeType="afterEffect">
                                  <p:stCondLst>
                                    <p:cond delay="0"/>
                                  </p:stCondLst>
                                  <p:childTnLst>
                                    <p:set>
                                      <p:cBhvr>
                                        <p:cTn id="14" dur="1" fill="hold">
                                          <p:stCondLst>
                                            <p:cond delay="0"/>
                                          </p:stCondLst>
                                        </p:cTn>
                                        <p:tgtEl>
                                          <p:spTgt spid="131079"/>
                                        </p:tgtEl>
                                        <p:attrNameLst>
                                          <p:attrName>style.visibility</p:attrName>
                                        </p:attrNameLst>
                                      </p:cBhvr>
                                      <p:to>
                                        <p:strVal val="hidden"/>
                                      </p:to>
                                    </p:set>
                                  </p:childTnLst>
                                </p:cTn>
                              </p:par>
                            </p:childTnLst>
                          </p:cTn>
                        </p:par>
                        <p:par>
                          <p:cTn id="15" fill="hold" nodeType="afterGroup">
                            <p:stCondLst>
                              <p:cond delay="4000"/>
                            </p:stCondLst>
                            <p:childTnLst>
                              <p:par>
                                <p:cTn id="16" presetID="1" presetClass="entr" presetSubtype="0" fill="hold" nodeType="afterEffect">
                                  <p:stCondLst>
                                    <p:cond delay="0"/>
                                  </p:stCondLst>
                                  <p:childTnLst>
                                    <p:set>
                                      <p:cBhvr>
                                        <p:cTn id="17" dur="1" fill="hold">
                                          <p:stCondLst>
                                            <p:cond delay="0"/>
                                          </p:stCondLst>
                                        </p:cTn>
                                        <p:tgtEl>
                                          <p:spTgt spid="131074"/>
                                        </p:tgtEl>
                                        <p:attrNameLst>
                                          <p:attrName>style.visibility</p:attrName>
                                        </p:attrNameLst>
                                      </p:cBhvr>
                                      <p:to>
                                        <p:strVal val="visible"/>
                                      </p:to>
                                    </p:set>
                                  </p:childTnLst>
                                </p:cTn>
                              </p:par>
                            </p:childTnLst>
                          </p:cTn>
                        </p:par>
                        <p:par>
                          <p:cTn id="18" fill="hold" nodeType="afterGroup">
                            <p:stCondLst>
                              <p:cond delay="4000"/>
                            </p:stCondLst>
                            <p:childTnLst>
                              <p:par>
                                <p:cTn id="19" presetID="1" presetClass="exit" presetSubtype="0" fill="hold" nodeType="afterEffect">
                                  <p:stCondLst>
                                    <p:cond delay="0"/>
                                  </p:stCondLst>
                                  <p:childTnLst>
                                    <p:set>
                                      <p:cBhvr>
                                        <p:cTn id="20" dur="1" fill="hold">
                                          <p:stCondLst>
                                            <p:cond delay="0"/>
                                          </p:stCondLst>
                                        </p:cTn>
                                        <p:tgtEl>
                                          <p:spTgt spid="1311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8"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098" name="Group 2"/>
          <p:cNvGrpSpPr>
            <a:grpSpLocks/>
          </p:cNvGrpSpPr>
          <p:nvPr/>
        </p:nvGrpSpPr>
        <p:grpSpPr bwMode="auto">
          <a:xfrm>
            <a:off x="3860934" y="2724745"/>
            <a:ext cx="3351873" cy="358775"/>
            <a:chOff x="2245" y="2252"/>
            <a:chExt cx="1949" cy="226"/>
          </a:xfrm>
        </p:grpSpPr>
        <p:sp>
          <p:nvSpPr>
            <p:cNvPr id="132099" name="Rectangle 3"/>
            <p:cNvSpPr>
              <a:spLocks noChangeArrowheads="1"/>
            </p:cNvSpPr>
            <p:nvPr/>
          </p:nvSpPr>
          <p:spPr bwMode="auto">
            <a:xfrm>
              <a:off x="2245" y="2252"/>
              <a:ext cx="318" cy="226"/>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5</a:t>
              </a:r>
            </a:p>
          </p:txBody>
        </p:sp>
        <p:sp>
          <p:nvSpPr>
            <p:cNvPr id="132100" name="Rectangle 4"/>
            <p:cNvSpPr>
              <a:spLocks noChangeArrowheads="1"/>
            </p:cNvSpPr>
            <p:nvPr/>
          </p:nvSpPr>
          <p:spPr bwMode="auto">
            <a:xfrm>
              <a:off x="2561" y="2252"/>
              <a:ext cx="1633" cy="226"/>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grpSp>
      <p:sp>
        <p:nvSpPr>
          <p:cNvPr id="132101" name="Rectangle 5"/>
          <p:cNvSpPr>
            <a:spLocks noChangeArrowheads="1"/>
          </p:cNvSpPr>
          <p:nvPr/>
        </p:nvSpPr>
        <p:spPr bwMode="auto">
          <a:xfrm>
            <a:off x="3314040" y="3302595"/>
            <a:ext cx="546894" cy="358775"/>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4</a:t>
            </a:r>
          </a:p>
        </p:txBody>
      </p:sp>
      <p:grpSp>
        <p:nvGrpSpPr>
          <p:cNvPr id="132102" name="Group 6"/>
          <p:cNvGrpSpPr>
            <a:grpSpLocks/>
          </p:cNvGrpSpPr>
          <p:nvPr/>
        </p:nvGrpSpPr>
        <p:grpSpPr bwMode="auto">
          <a:xfrm>
            <a:off x="3860934" y="3302595"/>
            <a:ext cx="3351873" cy="358775"/>
            <a:chOff x="2245" y="2252"/>
            <a:chExt cx="1949" cy="226"/>
          </a:xfrm>
        </p:grpSpPr>
        <p:sp>
          <p:nvSpPr>
            <p:cNvPr id="132103" name="Rectangle 7"/>
            <p:cNvSpPr>
              <a:spLocks noChangeArrowheads="1"/>
            </p:cNvSpPr>
            <p:nvPr/>
          </p:nvSpPr>
          <p:spPr bwMode="auto">
            <a:xfrm>
              <a:off x="2245" y="2252"/>
              <a:ext cx="318" cy="226"/>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5</a:t>
              </a:r>
            </a:p>
          </p:txBody>
        </p:sp>
        <p:sp>
          <p:nvSpPr>
            <p:cNvPr id="132104" name="Rectangle 8"/>
            <p:cNvSpPr>
              <a:spLocks noChangeArrowheads="1"/>
            </p:cNvSpPr>
            <p:nvPr/>
          </p:nvSpPr>
          <p:spPr bwMode="auto">
            <a:xfrm>
              <a:off x="2561" y="2252"/>
              <a:ext cx="1633" cy="226"/>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grpSp>
      <p:sp>
        <p:nvSpPr>
          <p:cNvPr id="132105" name="Rectangle 9"/>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2400"/>
              <a:t> </a:t>
            </a:r>
            <a:r>
              <a:rPr lang="en-US" altLang="zh-CN"/>
              <a:t>2</a:t>
            </a:r>
            <a:r>
              <a:rPr lang="en-US" altLang="zh-CN" sz="2400"/>
              <a:t> </a:t>
            </a:r>
            <a:r>
              <a:rPr lang="zh-CN" altLang="en-US"/>
              <a:t>发送数据 </a:t>
            </a:r>
          </a:p>
        </p:txBody>
      </p:sp>
      <p:sp>
        <p:nvSpPr>
          <p:cNvPr id="132106" name="AutoShape 10"/>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2107" name="AutoShape 11"/>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2108" name="Text Box 12"/>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32109" name="Text Box 13"/>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32110" name="Text Box 14"/>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32111" name="Text Box 15"/>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32112" name="Text Box 16"/>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32113" name="Freeform 17"/>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2114" name="Freeform 18"/>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2115" name="Freeform 19"/>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2116" name="Freeform 20"/>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2117" name="AutoShape 21"/>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2118" name="Text Box 22"/>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32119" name="Text Box 23"/>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32120" name="Text Box 24"/>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32121" name="Text Box 25"/>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32122" name="Text Box 26"/>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32123" name="Freeform 27"/>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2124" name="Freeform 28"/>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2125" name="Freeform 29"/>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2126" name="Freeform 30"/>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2127" name="Text Box 31"/>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32128" name="AutoShape 32"/>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2129" name="Text Box 33"/>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32130" name="AutoShape 34"/>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2131" name="Text Box 35"/>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32132" name="Text Box 36"/>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32133" name="Text Box 37"/>
          <p:cNvSpPr txBox="1">
            <a:spLocks noChangeArrowheads="1"/>
          </p:cNvSpPr>
          <p:nvPr/>
        </p:nvSpPr>
        <p:spPr bwMode="auto">
          <a:xfrm>
            <a:off x="3265990" y="1829395"/>
            <a:ext cx="4185761"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r>
              <a:rPr kumimoji="1" lang="zh-CN" altLang="en-US" sz="2400" b="1">
                <a:solidFill>
                  <a:srgbClr val="333399"/>
                </a:solidFill>
                <a:ea typeface="黑体" pitchFamily="2" charset="-122"/>
              </a:rPr>
              <a:t>运输层剥去报文首部后</a:t>
            </a:r>
          </a:p>
          <a:p>
            <a:pPr algn="ctr" eaLnBrk="0" hangingPunct="0"/>
            <a:r>
              <a:rPr kumimoji="1" lang="zh-CN" altLang="en-US" sz="2400" b="1">
                <a:solidFill>
                  <a:srgbClr val="333399"/>
                </a:solidFill>
                <a:ea typeface="黑体" pitchFamily="2" charset="-122"/>
              </a:rPr>
              <a:t>把报文的数据部分交给应用层</a:t>
            </a:r>
          </a:p>
        </p:txBody>
      </p:sp>
      <p:grpSp>
        <p:nvGrpSpPr>
          <p:cNvPr id="132134" name="Group 38"/>
          <p:cNvGrpSpPr>
            <a:grpSpLocks/>
          </p:cNvGrpSpPr>
          <p:nvPr/>
        </p:nvGrpSpPr>
        <p:grpSpPr bwMode="auto">
          <a:xfrm>
            <a:off x="5364031" y="2975570"/>
            <a:ext cx="3780102" cy="396875"/>
            <a:chOff x="3119" y="2046"/>
            <a:chExt cx="2198" cy="250"/>
          </a:xfrm>
        </p:grpSpPr>
        <p:sp>
          <p:nvSpPr>
            <p:cNvPr id="132135" name="AutoShape 39"/>
            <p:cNvSpPr>
              <a:spLocks noChangeArrowheads="1"/>
            </p:cNvSpPr>
            <p:nvPr/>
          </p:nvSpPr>
          <p:spPr bwMode="auto">
            <a:xfrm rot="10800000" flipV="1">
              <a:off x="5193" y="2046"/>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32136" name="AutoShape 40"/>
            <p:cNvSpPr>
              <a:spLocks noChangeArrowheads="1"/>
            </p:cNvSpPr>
            <p:nvPr/>
          </p:nvSpPr>
          <p:spPr bwMode="auto">
            <a:xfrm rot="10800000" flipV="1">
              <a:off x="3119" y="2046"/>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grpSp>
    </p:spTree>
    <p:extLst>
      <p:ext uri="{BB962C8B-B14F-4D97-AF65-F5344CB8AC3E}">
        <p14:creationId xmlns:p14="http://schemas.microsoft.com/office/powerpoint/2010/main" xmlns="" val="39096341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8" fill="hold" grpId="0" nodeType="afterEffect">
                                  <p:stCondLst>
                                    <p:cond delay="1000"/>
                                  </p:stCondLst>
                                  <p:childTnLst>
                                    <p:animEffect transition="out" filter="slide(fromLeft)">
                                      <p:cBhvr>
                                        <p:cTn id="6" dur="1000"/>
                                        <p:tgtEl>
                                          <p:spTgt spid="132101"/>
                                        </p:tgtEl>
                                      </p:cBhvr>
                                    </p:animEffect>
                                    <p:set>
                                      <p:cBhvr>
                                        <p:cTn id="7" dur="1" fill="hold">
                                          <p:stCondLst>
                                            <p:cond delay="999"/>
                                          </p:stCondLst>
                                        </p:cTn>
                                        <p:tgtEl>
                                          <p:spTgt spid="132101"/>
                                        </p:tgtEl>
                                        <p:attrNameLst>
                                          <p:attrName>style.visibility</p:attrName>
                                        </p:attrNameLst>
                                      </p:cBhvr>
                                      <p:to>
                                        <p:strVal val="hidden"/>
                                      </p:to>
                                    </p:set>
                                  </p:childTnLst>
                                </p:cTn>
                              </p:par>
                            </p:childTnLst>
                          </p:cTn>
                        </p:par>
                        <p:par>
                          <p:cTn id="8" fill="hold" nodeType="afterGroup">
                            <p:stCondLst>
                              <p:cond delay="2000"/>
                            </p:stCondLst>
                            <p:childTnLst>
                              <p:par>
                                <p:cTn id="9" presetID="22" presetClass="entr" presetSubtype="4" fill="hold" nodeType="afterEffect">
                                  <p:stCondLst>
                                    <p:cond delay="0"/>
                                  </p:stCondLst>
                                  <p:childTnLst>
                                    <p:set>
                                      <p:cBhvr>
                                        <p:cTn id="10" dur="1" fill="hold">
                                          <p:stCondLst>
                                            <p:cond delay="0"/>
                                          </p:stCondLst>
                                        </p:cTn>
                                        <p:tgtEl>
                                          <p:spTgt spid="132134"/>
                                        </p:tgtEl>
                                        <p:attrNameLst>
                                          <p:attrName>style.visibility</p:attrName>
                                        </p:attrNameLst>
                                      </p:cBhvr>
                                      <p:to>
                                        <p:strVal val="visible"/>
                                      </p:to>
                                    </p:set>
                                    <p:animEffect transition="in" filter="wipe(down)">
                                      <p:cBhvr>
                                        <p:cTn id="11" dur="1000"/>
                                        <p:tgtEl>
                                          <p:spTgt spid="132134"/>
                                        </p:tgtEl>
                                      </p:cBhvr>
                                    </p:animEffect>
                                  </p:childTnLst>
                                </p:cTn>
                              </p:par>
                            </p:childTnLst>
                          </p:cTn>
                        </p:par>
                        <p:par>
                          <p:cTn id="12" fill="hold" nodeType="afterGroup">
                            <p:stCondLst>
                              <p:cond delay="3000"/>
                            </p:stCondLst>
                            <p:childTnLst>
                              <p:par>
                                <p:cTn id="13" presetID="1" presetClass="exit" presetSubtype="0" fill="hold" nodeType="afterEffect">
                                  <p:stCondLst>
                                    <p:cond delay="0"/>
                                  </p:stCondLst>
                                  <p:childTnLst>
                                    <p:set>
                                      <p:cBhvr>
                                        <p:cTn id="14" dur="1" fill="hold">
                                          <p:stCondLst>
                                            <p:cond delay="0"/>
                                          </p:stCondLst>
                                        </p:cTn>
                                        <p:tgtEl>
                                          <p:spTgt spid="132102"/>
                                        </p:tgtEl>
                                        <p:attrNameLst>
                                          <p:attrName>style.visibility</p:attrName>
                                        </p:attrNameLst>
                                      </p:cBhvr>
                                      <p:to>
                                        <p:strVal val="hidden"/>
                                      </p:to>
                                    </p:set>
                                  </p:childTnLst>
                                </p:cTn>
                              </p:par>
                            </p:childTnLst>
                          </p:cTn>
                        </p:par>
                        <p:par>
                          <p:cTn id="15" fill="hold" nodeType="afterGroup">
                            <p:stCondLst>
                              <p:cond delay="3000"/>
                            </p:stCondLst>
                            <p:childTnLst>
                              <p:par>
                                <p:cTn id="16" presetID="1" presetClass="entr" presetSubtype="0" fill="hold" nodeType="afterEffect">
                                  <p:stCondLst>
                                    <p:cond delay="0"/>
                                  </p:stCondLst>
                                  <p:childTnLst>
                                    <p:set>
                                      <p:cBhvr>
                                        <p:cTn id="17" dur="1" fill="hold">
                                          <p:stCondLst>
                                            <p:cond delay="0"/>
                                          </p:stCondLst>
                                        </p:cTn>
                                        <p:tgtEl>
                                          <p:spTgt spid="132098"/>
                                        </p:tgtEl>
                                        <p:attrNameLst>
                                          <p:attrName>style.visibility</p:attrName>
                                        </p:attrNameLst>
                                      </p:cBhvr>
                                      <p:to>
                                        <p:strVal val="visible"/>
                                      </p:to>
                                    </p:set>
                                  </p:childTnLst>
                                </p:cTn>
                              </p:par>
                            </p:childTnLst>
                          </p:cTn>
                        </p:par>
                        <p:par>
                          <p:cTn id="18" fill="hold" nodeType="afterGroup">
                            <p:stCondLst>
                              <p:cond delay="3000"/>
                            </p:stCondLst>
                            <p:childTnLst>
                              <p:par>
                                <p:cTn id="19" presetID="1" presetClass="exit" presetSubtype="0" fill="hold" nodeType="afterEffect">
                                  <p:stCondLst>
                                    <p:cond delay="0"/>
                                  </p:stCondLst>
                                  <p:childTnLst>
                                    <p:set>
                                      <p:cBhvr>
                                        <p:cTn id="20" dur="1" fill="hold">
                                          <p:stCondLst>
                                            <p:cond delay="0"/>
                                          </p:stCondLst>
                                        </p:cTn>
                                        <p:tgtEl>
                                          <p:spTgt spid="1321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1"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ChangeArrowheads="1"/>
          </p:cNvSpPr>
          <p:nvPr/>
        </p:nvSpPr>
        <p:spPr bwMode="auto">
          <a:xfrm>
            <a:off x="4406106" y="2150070"/>
            <a:ext cx="2808420" cy="358775"/>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sp>
        <p:nvSpPr>
          <p:cNvPr id="133123" name="Rectangle 3"/>
          <p:cNvSpPr>
            <a:spLocks noChangeArrowheads="1"/>
          </p:cNvSpPr>
          <p:nvPr/>
        </p:nvSpPr>
        <p:spPr bwMode="auto">
          <a:xfrm>
            <a:off x="3860933" y="2724745"/>
            <a:ext cx="546894" cy="358775"/>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zh-CN" b="1">
                <a:solidFill>
                  <a:srgbClr val="333399"/>
                </a:solidFill>
              </a:rPr>
              <a:t>H</a:t>
            </a:r>
            <a:r>
              <a:rPr lang="en-US" altLang="zh-CN" b="1" baseline="-25000">
                <a:solidFill>
                  <a:srgbClr val="333399"/>
                </a:solidFill>
              </a:rPr>
              <a:t>5</a:t>
            </a:r>
          </a:p>
        </p:txBody>
      </p:sp>
      <p:sp>
        <p:nvSpPr>
          <p:cNvPr id="133124" name="Rectangle 4"/>
          <p:cNvSpPr>
            <a:spLocks noChangeArrowheads="1"/>
          </p:cNvSpPr>
          <p:nvPr/>
        </p:nvSpPr>
        <p:spPr bwMode="auto">
          <a:xfrm>
            <a:off x="4404388" y="2724745"/>
            <a:ext cx="2808419" cy="358775"/>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zh-CN" altLang="en-US" sz="2000" b="1">
                <a:solidFill>
                  <a:srgbClr val="333399"/>
                </a:solidFill>
                <a:latin typeface="Tahoma" pitchFamily="34" charset="0"/>
                <a:ea typeface="黑体" pitchFamily="2" charset="-122"/>
              </a:rPr>
              <a:t>应 用 程 序 数 据</a:t>
            </a:r>
          </a:p>
        </p:txBody>
      </p:sp>
      <p:sp>
        <p:nvSpPr>
          <p:cNvPr id="133125" name="Rectangle 5"/>
          <p:cNvSpPr>
            <a:spLocks noGrp="1" noChangeArrowheads="1"/>
          </p:cNvSpPr>
          <p:nvPr>
            <p:ph type="title"/>
          </p:nvPr>
        </p:nvSpPr>
        <p:spPr/>
        <p:txBody>
          <a:bodyPr/>
          <a:lstStyle/>
          <a:p>
            <a:pPr algn="ctr"/>
            <a:r>
              <a:rPr lang="zh-CN" altLang="en-US" dirty="0"/>
              <a:t>主机</a:t>
            </a:r>
            <a:r>
              <a:rPr lang="zh-CN" altLang="en-US" sz="2400" dirty="0"/>
              <a:t> </a:t>
            </a:r>
            <a:r>
              <a:rPr lang="en-US" altLang="zh-CN" dirty="0"/>
              <a:t>1</a:t>
            </a:r>
            <a:r>
              <a:rPr lang="en-US" altLang="zh-CN" sz="2400" dirty="0"/>
              <a:t> </a:t>
            </a:r>
            <a:r>
              <a:rPr lang="zh-CN" altLang="en-US" dirty="0"/>
              <a:t>向主机</a:t>
            </a:r>
            <a:r>
              <a:rPr lang="zh-CN" altLang="en-US" sz="2400" dirty="0"/>
              <a:t> </a:t>
            </a:r>
            <a:r>
              <a:rPr lang="en-US" altLang="zh-CN" dirty="0"/>
              <a:t>2</a:t>
            </a:r>
            <a:r>
              <a:rPr lang="en-US" altLang="zh-CN" sz="2400" dirty="0"/>
              <a:t> </a:t>
            </a:r>
            <a:r>
              <a:rPr lang="zh-CN" altLang="en-US" dirty="0"/>
              <a:t>发送数据 </a:t>
            </a:r>
          </a:p>
        </p:txBody>
      </p:sp>
      <p:sp>
        <p:nvSpPr>
          <p:cNvPr id="133126" name="AutoShape 6"/>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3127" name="AutoShape 7"/>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3128" name="Text Box 8"/>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33129" name="Text Box 9"/>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33130" name="Text Box 10"/>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33131" name="Text Box 11"/>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33132" name="Text Box 12"/>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33133" name="Freeform 13"/>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3134" name="Freeform 14"/>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3135" name="Freeform 15"/>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3136" name="Freeform 16"/>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3137" name="AutoShape 17"/>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3138" name="Text Box 18"/>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33139" name="Text Box 19"/>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33140" name="Text Box 20"/>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33141" name="Text Box 21"/>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33142" name="Text Box 22"/>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33143" name="Freeform 23"/>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3144" name="Freeform 24"/>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3145" name="Freeform 25"/>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3146" name="Freeform 26"/>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3147" name="Text Box 27"/>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33148" name="AutoShape 28"/>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3149" name="Text Box 29"/>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33150" name="AutoShape 30"/>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3151" name="Text Box 31"/>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33152" name="Text Box 32"/>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33153" name="Text Box 33"/>
          <p:cNvSpPr txBox="1">
            <a:spLocks noChangeArrowheads="1"/>
          </p:cNvSpPr>
          <p:nvPr/>
        </p:nvSpPr>
        <p:spPr bwMode="auto">
          <a:xfrm>
            <a:off x="3397289" y="3301007"/>
            <a:ext cx="4390946"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r>
              <a:rPr kumimoji="1" lang="zh-CN" altLang="en-US" sz="2400" b="1" dirty="0">
                <a:solidFill>
                  <a:srgbClr val="333399"/>
                </a:solidFill>
                <a:ea typeface="黑体" pitchFamily="2" charset="-122"/>
              </a:rPr>
              <a:t>应用层剥去应用层 </a:t>
            </a:r>
            <a:r>
              <a:rPr kumimoji="1" lang="en-US" altLang="zh-CN" sz="2400" b="1" dirty="0">
                <a:solidFill>
                  <a:srgbClr val="333399"/>
                </a:solidFill>
                <a:ea typeface="黑体" pitchFamily="2" charset="-122"/>
              </a:rPr>
              <a:t>PDU </a:t>
            </a:r>
            <a:r>
              <a:rPr kumimoji="1" lang="zh-CN" altLang="en-US" sz="2400" b="1" dirty="0">
                <a:solidFill>
                  <a:srgbClr val="333399"/>
                </a:solidFill>
                <a:ea typeface="黑体" pitchFamily="2" charset="-122"/>
              </a:rPr>
              <a:t>首部后</a:t>
            </a:r>
          </a:p>
          <a:p>
            <a:pPr algn="ctr" eaLnBrk="0" hangingPunct="0"/>
            <a:r>
              <a:rPr kumimoji="1" lang="zh-CN" altLang="en-US" sz="2400" b="1" dirty="0">
                <a:solidFill>
                  <a:srgbClr val="333399"/>
                </a:solidFill>
                <a:ea typeface="黑体" pitchFamily="2" charset="-122"/>
              </a:rPr>
              <a:t>把应用程序数据交给应用进程</a:t>
            </a:r>
          </a:p>
        </p:txBody>
      </p:sp>
      <p:grpSp>
        <p:nvGrpSpPr>
          <p:cNvPr id="133154" name="Group 34"/>
          <p:cNvGrpSpPr>
            <a:grpSpLocks/>
          </p:cNvGrpSpPr>
          <p:nvPr/>
        </p:nvGrpSpPr>
        <p:grpSpPr bwMode="auto">
          <a:xfrm>
            <a:off x="5675313" y="2435820"/>
            <a:ext cx="3468820" cy="396875"/>
            <a:chOff x="3300" y="1706"/>
            <a:chExt cx="2017" cy="250"/>
          </a:xfrm>
        </p:grpSpPr>
        <p:sp>
          <p:nvSpPr>
            <p:cNvPr id="133155" name="AutoShape 35"/>
            <p:cNvSpPr>
              <a:spLocks noChangeArrowheads="1"/>
            </p:cNvSpPr>
            <p:nvPr/>
          </p:nvSpPr>
          <p:spPr bwMode="auto">
            <a:xfrm rot="10800000" flipV="1">
              <a:off x="5193" y="1706"/>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sp>
          <p:nvSpPr>
            <p:cNvPr id="133156" name="AutoShape 36"/>
            <p:cNvSpPr>
              <a:spLocks noChangeArrowheads="1"/>
            </p:cNvSpPr>
            <p:nvPr/>
          </p:nvSpPr>
          <p:spPr bwMode="auto">
            <a:xfrm rot="10800000" flipV="1">
              <a:off x="3300" y="1706"/>
              <a:ext cx="124" cy="250"/>
            </a:xfrm>
            <a:prstGeom prst="upArrow">
              <a:avLst>
                <a:gd name="adj1" fmla="val 50000"/>
                <a:gd name="adj2" fmla="val 50403"/>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p>
          </p:txBody>
        </p:sp>
      </p:grpSp>
    </p:spTree>
    <p:extLst>
      <p:ext uri="{BB962C8B-B14F-4D97-AF65-F5344CB8AC3E}">
        <p14:creationId xmlns:p14="http://schemas.microsoft.com/office/powerpoint/2010/main" xmlns="" val="26164524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8" fill="hold" grpId="0" nodeType="afterEffect">
                                  <p:stCondLst>
                                    <p:cond delay="1000"/>
                                  </p:stCondLst>
                                  <p:childTnLst>
                                    <p:animEffect transition="out" filter="slide(fromLeft)">
                                      <p:cBhvr>
                                        <p:cTn id="6" dur="1000"/>
                                        <p:tgtEl>
                                          <p:spTgt spid="133123"/>
                                        </p:tgtEl>
                                      </p:cBhvr>
                                    </p:animEffect>
                                    <p:set>
                                      <p:cBhvr>
                                        <p:cTn id="7" dur="1" fill="hold">
                                          <p:stCondLst>
                                            <p:cond delay="999"/>
                                          </p:stCondLst>
                                        </p:cTn>
                                        <p:tgtEl>
                                          <p:spTgt spid="133123"/>
                                        </p:tgtEl>
                                        <p:attrNameLst>
                                          <p:attrName>style.visibility</p:attrName>
                                        </p:attrNameLst>
                                      </p:cBhvr>
                                      <p:to>
                                        <p:strVal val="hidden"/>
                                      </p:to>
                                    </p:set>
                                  </p:childTnLst>
                                </p:cTn>
                              </p:par>
                            </p:childTnLst>
                          </p:cTn>
                        </p:par>
                        <p:par>
                          <p:cTn id="8" fill="hold" nodeType="afterGroup">
                            <p:stCondLst>
                              <p:cond delay="2000"/>
                            </p:stCondLst>
                            <p:childTnLst>
                              <p:par>
                                <p:cTn id="9" presetID="22" presetClass="entr" presetSubtype="4" fill="hold" nodeType="afterEffect">
                                  <p:stCondLst>
                                    <p:cond delay="0"/>
                                  </p:stCondLst>
                                  <p:childTnLst>
                                    <p:set>
                                      <p:cBhvr>
                                        <p:cTn id="10" dur="1" fill="hold">
                                          <p:stCondLst>
                                            <p:cond delay="0"/>
                                          </p:stCondLst>
                                        </p:cTn>
                                        <p:tgtEl>
                                          <p:spTgt spid="133154"/>
                                        </p:tgtEl>
                                        <p:attrNameLst>
                                          <p:attrName>style.visibility</p:attrName>
                                        </p:attrNameLst>
                                      </p:cBhvr>
                                      <p:to>
                                        <p:strVal val="visible"/>
                                      </p:to>
                                    </p:set>
                                    <p:animEffect transition="in" filter="wipe(down)">
                                      <p:cBhvr>
                                        <p:cTn id="11" dur="1000"/>
                                        <p:tgtEl>
                                          <p:spTgt spid="133154"/>
                                        </p:tgtEl>
                                      </p:cBhvr>
                                    </p:animEffect>
                                  </p:childTnLst>
                                </p:cTn>
                              </p:par>
                            </p:childTnLst>
                          </p:cTn>
                        </p:par>
                        <p:par>
                          <p:cTn id="12" fill="hold" nodeType="afterGroup">
                            <p:stCondLst>
                              <p:cond delay="3000"/>
                            </p:stCondLst>
                            <p:childTnLst>
                              <p:par>
                                <p:cTn id="13" presetID="1" presetClass="exit" presetSubtype="0" fill="hold" grpId="0" nodeType="afterEffect">
                                  <p:stCondLst>
                                    <p:cond delay="0"/>
                                  </p:stCondLst>
                                  <p:childTnLst>
                                    <p:set>
                                      <p:cBhvr>
                                        <p:cTn id="14" dur="1" fill="hold">
                                          <p:stCondLst>
                                            <p:cond delay="0"/>
                                          </p:stCondLst>
                                        </p:cTn>
                                        <p:tgtEl>
                                          <p:spTgt spid="133124"/>
                                        </p:tgtEl>
                                        <p:attrNameLst>
                                          <p:attrName>style.visibility</p:attrName>
                                        </p:attrNameLst>
                                      </p:cBhvr>
                                      <p:to>
                                        <p:strVal val="hidden"/>
                                      </p:to>
                                    </p:set>
                                  </p:childTnLst>
                                </p:cTn>
                              </p:par>
                            </p:childTnLst>
                          </p:cTn>
                        </p:par>
                        <p:par>
                          <p:cTn id="15" fill="hold" nodeType="afterGroup">
                            <p:stCondLst>
                              <p:cond delay="3000"/>
                            </p:stCondLst>
                            <p:childTnLst>
                              <p:par>
                                <p:cTn id="16" presetID="1" presetClass="entr" presetSubtype="0" fill="hold" grpId="0" nodeType="afterEffect">
                                  <p:stCondLst>
                                    <p:cond delay="0"/>
                                  </p:stCondLst>
                                  <p:childTnLst>
                                    <p:set>
                                      <p:cBhvr>
                                        <p:cTn id="17" dur="1" fill="hold">
                                          <p:stCondLst>
                                            <p:cond delay="0"/>
                                          </p:stCondLst>
                                        </p:cTn>
                                        <p:tgtEl>
                                          <p:spTgt spid="133122"/>
                                        </p:tgtEl>
                                        <p:attrNameLst>
                                          <p:attrName>style.visibility</p:attrName>
                                        </p:attrNameLst>
                                      </p:cBhvr>
                                      <p:to>
                                        <p:strVal val="visible"/>
                                      </p:to>
                                    </p:set>
                                  </p:childTnLst>
                                </p:cTn>
                              </p:par>
                            </p:childTnLst>
                          </p:cTn>
                        </p:par>
                        <p:par>
                          <p:cTn id="18" fill="hold" nodeType="afterGroup">
                            <p:stCondLst>
                              <p:cond delay="3000"/>
                            </p:stCondLst>
                            <p:childTnLst>
                              <p:par>
                                <p:cTn id="19" presetID="1" presetClass="exit" presetSubtype="0" fill="hold" nodeType="afterEffect">
                                  <p:stCondLst>
                                    <p:cond delay="0"/>
                                  </p:stCondLst>
                                  <p:childTnLst>
                                    <p:set>
                                      <p:cBhvr>
                                        <p:cTn id="20" dur="1" fill="hold">
                                          <p:stCondLst>
                                            <p:cond delay="0"/>
                                          </p:stCondLst>
                                        </p:cTn>
                                        <p:tgtEl>
                                          <p:spTgt spid="1331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2" grpId="0" animBg="1"/>
      <p:bldP spid="133123" grpId="0" animBg="1"/>
      <p:bldP spid="133124"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algn="ctr"/>
            <a:r>
              <a:rPr lang="zh-CN" altLang="en-US"/>
              <a:t>主机</a:t>
            </a:r>
            <a:r>
              <a:rPr lang="zh-CN" altLang="en-US" sz="2400"/>
              <a:t> </a:t>
            </a:r>
            <a:r>
              <a:rPr lang="en-US" altLang="zh-CN"/>
              <a:t>1</a:t>
            </a:r>
            <a:r>
              <a:rPr lang="en-US" altLang="zh-CN" sz="2400"/>
              <a:t> </a:t>
            </a:r>
            <a:r>
              <a:rPr lang="zh-CN" altLang="en-US"/>
              <a:t>向主机</a:t>
            </a:r>
            <a:r>
              <a:rPr lang="zh-CN" altLang="en-US" sz="1600"/>
              <a:t> </a:t>
            </a:r>
            <a:r>
              <a:rPr lang="en-US" altLang="zh-CN"/>
              <a:t>2</a:t>
            </a:r>
            <a:r>
              <a:rPr lang="en-US" altLang="zh-CN" sz="2400"/>
              <a:t> </a:t>
            </a:r>
            <a:r>
              <a:rPr lang="zh-CN" altLang="en-US"/>
              <a:t>发送数据 </a:t>
            </a:r>
          </a:p>
        </p:txBody>
      </p:sp>
      <p:sp>
        <p:nvSpPr>
          <p:cNvPr id="134147" name="AutoShape 3"/>
          <p:cNvSpPr>
            <a:spLocks noChangeArrowheads="1"/>
          </p:cNvSpPr>
          <p:nvPr/>
        </p:nvSpPr>
        <p:spPr bwMode="auto">
          <a:xfrm rot="-5400000">
            <a:off x="4756283" y="885626"/>
            <a:ext cx="417513" cy="9740900"/>
          </a:xfrm>
          <a:prstGeom prst="can">
            <a:avLst>
              <a:gd name="adj" fmla="val 48656"/>
            </a:avLst>
          </a:prstGeom>
          <a:gradFill rotWithShape="0">
            <a:gsLst>
              <a:gs pos="0">
                <a:srgbClr val="EAEAEA">
                  <a:gamma/>
                  <a:shade val="73333"/>
                  <a:invGamma/>
                </a:srgbClr>
              </a:gs>
              <a:gs pos="50000">
                <a:srgbClr val="EAEAEA"/>
              </a:gs>
              <a:gs pos="100000">
                <a:srgbClr val="EAEAEA">
                  <a:gamma/>
                  <a:shade val="73333"/>
                  <a:invGamma/>
                </a:srgbClr>
              </a:gs>
            </a:gsLst>
            <a:lin ang="5400000" scaled="1"/>
          </a:gradFill>
          <a:ln w="19050">
            <a:solidFill>
              <a:schemeClr val="tx1"/>
            </a:solidFill>
            <a:round/>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4148" name="AutoShape 4"/>
          <p:cNvSpPr>
            <a:spLocks noChangeArrowheads="1"/>
          </p:cNvSpPr>
          <p:nvPr/>
        </p:nvSpPr>
        <p:spPr bwMode="auto">
          <a:xfrm>
            <a:off x="577850" y="2575519"/>
            <a:ext cx="908050" cy="2997200"/>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4149" name="Text Box 5"/>
          <p:cNvSpPr txBox="1">
            <a:spLocks noChangeArrowheads="1"/>
          </p:cNvSpPr>
          <p:nvPr/>
        </p:nvSpPr>
        <p:spPr bwMode="auto">
          <a:xfrm>
            <a:off x="1025266" y="275490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34150" name="Text Box 6"/>
          <p:cNvSpPr txBox="1">
            <a:spLocks noChangeArrowheads="1"/>
          </p:cNvSpPr>
          <p:nvPr/>
        </p:nvSpPr>
        <p:spPr bwMode="auto">
          <a:xfrm>
            <a:off x="1025266" y="338197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34151" name="Text Box 7"/>
          <p:cNvSpPr txBox="1">
            <a:spLocks noChangeArrowheads="1"/>
          </p:cNvSpPr>
          <p:nvPr/>
        </p:nvSpPr>
        <p:spPr bwMode="auto">
          <a:xfrm>
            <a:off x="1025266" y="39391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34152" name="Text Box 8"/>
          <p:cNvSpPr txBox="1">
            <a:spLocks noChangeArrowheads="1"/>
          </p:cNvSpPr>
          <p:nvPr/>
        </p:nvSpPr>
        <p:spPr bwMode="auto">
          <a:xfrm>
            <a:off x="1025266" y="4497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34153" name="Text Box 9"/>
          <p:cNvSpPr txBox="1">
            <a:spLocks noChangeArrowheads="1"/>
          </p:cNvSpPr>
          <p:nvPr/>
        </p:nvSpPr>
        <p:spPr bwMode="auto">
          <a:xfrm>
            <a:off x="1025266" y="5064720"/>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34154" name="Freeform 10"/>
          <p:cNvSpPr>
            <a:spLocks/>
          </p:cNvSpPr>
          <p:nvPr/>
        </p:nvSpPr>
        <p:spPr bwMode="auto">
          <a:xfrm>
            <a:off x="577850" y="3177182"/>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4155" name="Freeform 11"/>
          <p:cNvSpPr>
            <a:spLocks/>
          </p:cNvSpPr>
          <p:nvPr/>
        </p:nvSpPr>
        <p:spPr bwMode="auto">
          <a:xfrm>
            <a:off x="588169" y="3751857"/>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4156" name="Freeform 12"/>
          <p:cNvSpPr>
            <a:spLocks/>
          </p:cNvSpPr>
          <p:nvPr/>
        </p:nvSpPr>
        <p:spPr bwMode="auto">
          <a:xfrm>
            <a:off x="564092" y="4328120"/>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4157" name="Freeform 13"/>
          <p:cNvSpPr>
            <a:spLocks/>
          </p:cNvSpPr>
          <p:nvPr/>
        </p:nvSpPr>
        <p:spPr bwMode="auto">
          <a:xfrm>
            <a:off x="564092" y="4920258"/>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4158" name="AutoShape 14"/>
          <p:cNvSpPr>
            <a:spLocks noChangeArrowheads="1"/>
          </p:cNvSpPr>
          <p:nvPr/>
        </p:nvSpPr>
        <p:spPr bwMode="auto">
          <a:xfrm>
            <a:off x="8543925" y="2542183"/>
            <a:ext cx="908050" cy="3030537"/>
          </a:xfrm>
          <a:prstGeom prst="cube">
            <a:avLst>
              <a:gd name="adj" fmla="val 10764"/>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4159" name="Text Box 15"/>
          <p:cNvSpPr txBox="1">
            <a:spLocks noChangeArrowheads="1"/>
          </p:cNvSpPr>
          <p:nvPr/>
        </p:nvSpPr>
        <p:spPr bwMode="auto">
          <a:xfrm>
            <a:off x="8585200" y="2719983"/>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5</a:t>
            </a:r>
          </a:p>
        </p:txBody>
      </p:sp>
      <p:sp>
        <p:nvSpPr>
          <p:cNvPr id="134160" name="Text Box 16"/>
          <p:cNvSpPr txBox="1">
            <a:spLocks noChangeArrowheads="1"/>
          </p:cNvSpPr>
          <p:nvPr/>
        </p:nvSpPr>
        <p:spPr bwMode="auto">
          <a:xfrm>
            <a:off x="8585200" y="33470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4</a:t>
            </a:r>
          </a:p>
        </p:txBody>
      </p:sp>
      <p:sp>
        <p:nvSpPr>
          <p:cNvPr id="134161" name="Text Box 17"/>
          <p:cNvSpPr txBox="1">
            <a:spLocks noChangeArrowheads="1"/>
          </p:cNvSpPr>
          <p:nvPr/>
        </p:nvSpPr>
        <p:spPr bwMode="auto">
          <a:xfrm>
            <a:off x="8585200" y="3904258"/>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3</a:t>
            </a:r>
          </a:p>
        </p:txBody>
      </p:sp>
      <p:sp>
        <p:nvSpPr>
          <p:cNvPr id="134162" name="Text Box 18"/>
          <p:cNvSpPr txBox="1">
            <a:spLocks noChangeArrowheads="1"/>
          </p:cNvSpPr>
          <p:nvPr/>
        </p:nvSpPr>
        <p:spPr bwMode="auto">
          <a:xfrm>
            <a:off x="8585200" y="446464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2</a:t>
            </a:r>
          </a:p>
        </p:txBody>
      </p:sp>
      <p:sp>
        <p:nvSpPr>
          <p:cNvPr id="134163" name="Text Box 19"/>
          <p:cNvSpPr txBox="1">
            <a:spLocks noChangeArrowheads="1"/>
          </p:cNvSpPr>
          <p:nvPr/>
        </p:nvSpPr>
        <p:spPr bwMode="auto">
          <a:xfrm>
            <a:off x="8585200" y="5029795"/>
            <a:ext cx="32733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1</a:t>
            </a:r>
          </a:p>
        </p:txBody>
      </p:sp>
      <p:sp>
        <p:nvSpPr>
          <p:cNvPr id="134164" name="Freeform 20"/>
          <p:cNvSpPr>
            <a:spLocks/>
          </p:cNvSpPr>
          <p:nvPr/>
        </p:nvSpPr>
        <p:spPr bwMode="auto">
          <a:xfrm>
            <a:off x="8543925" y="3142257"/>
            <a:ext cx="918369" cy="61912"/>
          </a:xfrm>
          <a:custGeom>
            <a:avLst/>
            <a:gdLst>
              <a:gd name="T0" fmla="*/ 0 w 534"/>
              <a:gd name="T1" fmla="*/ 42 h 42"/>
              <a:gd name="T2" fmla="*/ 468 w 534"/>
              <a:gd name="T3" fmla="*/ 42 h 42"/>
              <a:gd name="T4" fmla="*/ 534 w 534"/>
              <a:gd name="T5" fmla="*/ 0 h 42"/>
            </a:gdLst>
            <a:ahLst/>
            <a:cxnLst>
              <a:cxn ang="0">
                <a:pos x="T0" y="T1"/>
              </a:cxn>
              <a:cxn ang="0">
                <a:pos x="T2" y="T3"/>
              </a:cxn>
              <a:cxn ang="0">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4165" name="Freeform 21"/>
          <p:cNvSpPr>
            <a:spLocks/>
          </p:cNvSpPr>
          <p:nvPr/>
        </p:nvSpPr>
        <p:spPr bwMode="auto">
          <a:xfrm>
            <a:off x="8554244" y="3716932"/>
            <a:ext cx="918369" cy="61912"/>
          </a:xfrm>
          <a:custGeom>
            <a:avLst/>
            <a:gdLst>
              <a:gd name="T0" fmla="*/ 0 w 534"/>
              <a:gd name="T1" fmla="*/ 36 h 42"/>
              <a:gd name="T2" fmla="*/ 468 w 534"/>
              <a:gd name="T3" fmla="*/ 42 h 42"/>
              <a:gd name="T4" fmla="*/ 534 w 534"/>
              <a:gd name="T5" fmla="*/ 0 h 42"/>
            </a:gdLst>
            <a:ahLst/>
            <a:cxnLst>
              <a:cxn ang="0">
                <a:pos x="T0" y="T1"/>
              </a:cxn>
              <a:cxn ang="0">
                <a:pos x="T2" y="T3"/>
              </a:cxn>
              <a:cxn ang="0">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4166" name="Freeform 22"/>
          <p:cNvSpPr>
            <a:spLocks/>
          </p:cNvSpPr>
          <p:nvPr/>
        </p:nvSpPr>
        <p:spPr bwMode="auto">
          <a:xfrm>
            <a:off x="8530167" y="4293195"/>
            <a:ext cx="942446" cy="60325"/>
          </a:xfrm>
          <a:custGeom>
            <a:avLst/>
            <a:gdLst>
              <a:gd name="T0" fmla="*/ 0 w 548"/>
              <a:gd name="T1" fmla="*/ 42 h 42"/>
              <a:gd name="T2" fmla="*/ 482 w 548"/>
              <a:gd name="T3" fmla="*/ 42 h 42"/>
              <a:gd name="T4" fmla="*/ 548 w 548"/>
              <a:gd name="T5" fmla="*/ 0 h 42"/>
            </a:gdLst>
            <a:ahLst/>
            <a:cxnLst>
              <a:cxn ang="0">
                <a:pos x="T0" y="T1"/>
              </a:cxn>
              <a:cxn ang="0">
                <a:pos x="T2" y="T3"/>
              </a:cxn>
              <a:cxn ang="0">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4167" name="Freeform 23"/>
          <p:cNvSpPr>
            <a:spLocks/>
          </p:cNvSpPr>
          <p:nvPr/>
        </p:nvSpPr>
        <p:spPr bwMode="auto">
          <a:xfrm>
            <a:off x="8530167" y="4885333"/>
            <a:ext cx="932127" cy="60325"/>
          </a:xfrm>
          <a:custGeom>
            <a:avLst/>
            <a:gdLst>
              <a:gd name="T0" fmla="*/ 0 w 542"/>
              <a:gd name="T1" fmla="*/ 42 h 42"/>
              <a:gd name="T2" fmla="*/ 476 w 542"/>
              <a:gd name="T3" fmla="*/ 42 h 42"/>
              <a:gd name="T4" fmla="*/ 542 w 542"/>
              <a:gd name="T5" fmla="*/ 0 h 42"/>
            </a:gdLst>
            <a:ahLst/>
            <a:cxnLst>
              <a:cxn ang="0">
                <a:pos x="T0" y="T1"/>
              </a:cxn>
              <a:cxn ang="0">
                <a:pos x="T2" y="T3"/>
              </a:cxn>
              <a:cxn ang="0">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4168" name="Text Box 24"/>
          <p:cNvSpPr txBox="1">
            <a:spLocks noChangeArrowheads="1"/>
          </p:cNvSpPr>
          <p:nvPr/>
        </p:nvSpPr>
        <p:spPr bwMode="auto">
          <a:xfrm>
            <a:off x="428228"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1</a:t>
            </a:r>
          </a:p>
        </p:txBody>
      </p:sp>
      <p:sp>
        <p:nvSpPr>
          <p:cNvPr id="134169" name="AutoShape 25"/>
          <p:cNvSpPr>
            <a:spLocks noChangeArrowheads="1"/>
          </p:cNvSpPr>
          <p:nvPr/>
        </p:nvSpPr>
        <p:spPr bwMode="auto">
          <a:xfrm>
            <a:off x="8703866" y="2045295"/>
            <a:ext cx="742950" cy="557213"/>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4170" name="Text Box 26"/>
          <p:cNvSpPr txBox="1">
            <a:spLocks noChangeArrowheads="1"/>
          </p:cNvSpPr>
          <p:nvPr/>
        </p:nvSpPr>
        <p:spPr bwMode="auto">
          <a:xfrm>
            <a:off x="8696987" y="2150070"/>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2</a:t>
            </a:r>
            <a:endParaRPr kumimoji="1" lang="en-US" altLang="zh-CN" sz="2000" b="1">
              <a:solidFill>
                <a:srgbClr val="333399"/>
              </a:solidFill>
            </a:endParaRPr>
          </a:p>
        </p:txBody>
      </p:sp>
      <p:sp>
        <p:nvSpPr>
          <p:cNvPr id="134171" name="AutoShape 27"/>
          <p:cNvSpPr>
            <a:spLocks noChangeArrowheads="1"/>
          </p:cNvSpPr>
          <p:nvPr/>
        </p:nvSpPr>
        <p:spPr bwMode="auto">
          <a:xfrm>
            <a:off x="583010" y="2088157"/>
            <a:ext cx="742950" cy="557212"/>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34172" name="Text Box 28"/>
          <p:cNvSpPr txBox="1">
            <a:spLocks noChangeArrowheads="1"/>
          </p:cNvSpPr>
          <p:nvPr/>
        </p:nvSpPr>
        <p:spPr bwMode="auto">
          <a:xfrm>
            <a:off x="605367" y="2208808"/>
            <a:ext cx="63671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en-US" altLang="zh-CN" sz="2000" b="1">
                <a:solidFill>
                  <a:srgbClr val="333399"/>
                </a:solidFill>
              </a:rPr>
              <a:t>AP</a:t>
            </a:r>
            <a:r>
              <a:rPr kumimoji="1" lang="en-US" altLang="zh-CN" sz="2000" b="1" baseline="-25000">
                <a:solidFill>
                  <a:srgbClr val="333399"/>
                </a:solidFill>
              </a:rPr>
              <a:t>1</a:t>
            </a:r>
            <a:endParaRPr kumimoji="1" lang="en-US" altLang="zh-CN" sz="2000" b="1">
              <a:solidFill>
                <a:srgbClr val="333399"/>
              </a:solidFill>
            </a:endParaRPr>
          </a:p>
        </p:txBody>
      </p:sp>
      <p:sp>
        <p:nvSpPr>
          <p:cNvPr id="134173" name="Text Box 29"/>
          <p:cNvSpPr txBox="1">
            <a:spLocks noChangeArrowheads="1"/>
          </p:cNvSpPr>
          <p:nvPr/>
        </p:nvSpPr>
        <p:spPr bwMode="auto">
          <a:xfrm>
            <a:off x="8418381" y="1628800"/>
            <a:ext cx="101181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eaLnBrk="0" hangingPunct="0"/>
            <a:r>
              <a:rPr kumimoji="1" lang="zh-CN" altLang="en-US" sz="2400" b="1">
                <a:solidFill>
                  <a:srgbClr val="C00000"/>
                </a:solidFill>
                <a:ea typeface="黑体" pitchFamily="2" charset="-122"/>
              </a:rPr>
              <a:t>主机</a:t>
            </a:r>
            <a:r>
              <a:rPr kumimoji="1" lang="zh-CN" altLang="en-US" sz="1050" b="1">
                <a:solidFill>
                  <a:srgbClr val="C00000"/>
                </a:solidFill>
                <a:ea typeface="黑体" pitchFamily="2" charset="-122"/>
              </a:rPr>
              <a:t> </a:t>
            </a:r>
            <a:r>
              <a:rPr kumimoji="1" lang="en-US" altLang="zh-CN" sz="2400" b="1">
                <a:solidFill>
                  <a:srgbClr val="C00000"/>
                </a:solidFill>
                <a:ea typeface="黑体" pitchFamily="2" charset="-122"/>
              </a:rPr>
              <a:t>2</a:t>
            </a:r>
          </a:p>
        </p:txBody>
      </p:sp>
      <p:sp>
        <p:nvSpPr>
          <p:cNvPr id="134174" name="AutoShape 30"/>
          <p:cNvSpPr>
            <a:spLocks noChangeArrowheads="1"/>
          </p:cNvSpPr>
          <p:nvPr/>
        </p:nvSpPr>
        <p:spPr bwMode="auto">
          <a:xfrm>
            <a:off x="4406106" y="1716683"/>
            <a:ext cx="3198813" cy="935037"/>
          </a:xfrm>
          <a:prstGeom prst="wedgeRoundRectCallout">
            <a:avLst>
              <a:gd name="adj1" fmla="val 87310"/>
              <a:gd name="adj2" fmla="val 18931"/>
              <a:gd name="adj3" fmla="val 16667"/>
            </a:avLst>
          </a:prstGeom>
          <a:solidFill>
            <a:srgbClr val="66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endParaRPr lang="zh-CN" altLang="zh-CN" b="1">
              <a:latin typeface="Tahoma" pitchFamily="34" charset="0"/>
            </a:endParaRPr>
          </a:p>
        </p:txBody>
      </p:sp>
      <p:sp>
        <p:nvSpPr>
          <p:cNvPr id="134175" name="Text Box 31"/>
          <p:cNvSpPr txBox="1">
            <a:spLocks noChangeArrowheads="1"/>
          </p:cNvSpPr>
          <p:nvPr/>
        </p:nvSpPr>
        <p:spPr bwMode="auto">
          <a:xfrm>
            <a:off x="4594121" y="1788120"/>
            <a:ext cx="2970685"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lg"/>
                <a:tailEnd type="none" w="sm"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lgn="ctr" eaLnBrk="0" hangingPunct="0"/>
            <a:r>
              <a:rPr kumimoji="1" lang="zh-CN" altLang="en-US" sz="2400" b="1" dirty="0">
                <a:solidFill>
                  <a:srgbClr val="333399"/>
                </a:solidFill>
                <a:latin typeface="Tahoma" pitchFamily="34" charset="0"/>
                <a:ea typeface="黑体" pitchFamily="2" charset="-122"/>
              </a:rPr>
              <a:t>我收到了</a:t>
            </a:r>
            <a:r>
              <a:rPr kumimoji="1" lang="zh-CN" altLang="en-US" sz="1400" b="1" dirty="0">
                <a:solidFill>
                  <a:srgbClr val="333399"/>
                </a:solidFill>
                <a:ea typeface="黑体" pitchFamily="2" charset="-122"/>
              </a:rPr>
              <a:t> </a:t>
            </a:r>
            <a:r>
              <a:rPr kumimoji="1" lang="en-US" altLang="zh-CN" sz="2400" b="1" dirty="0">
                <a:solidFill>
                  <a:srgbClr val="333399"/>
                </a:solidFill>
                <a:ea typeface="黑体" pitchFamily="2" charset="-122"/>
              </a:rPr>
              <a:t>AP</a:t>
            </a:r>
            <a:r>
              <a:rPr kumimoji="1" lang="en-US" altLang="zh-CN" sz="2400" b="1" baseline="-25000" dirty="0">
                <a:solidFill>
                  <a:srgbClr val="333399"/>
                </a:solidFill>
                <a:ea typeface="黑体" pitchFamily="2" charset="-122"/>
              </a:rPr>
              <a:t>1</a:t>
            </a:r>
            <a:r>
              <a:rPr kumimoji="1" lang="en-US" altLang="zh-CN" sz="1600" b="1" dirty="0">
                <a:solidFill>
                  <a:srgbClr val="333399"/>
                </a:solidFill>
                <a:ea typeface="黑体" pitchFamily="2" charset="-122"/>
              </a:rPr>
              <a:t> </a:t>
            </a:r>
            <a:r>
              <a:rPr kumimoji="1" lang="zh-CN" altLang="en-US" sz="2400" b="1" dirty="0">
                <a:solidFill>
                  <a:srgbClr val="333399"/>
                </a:solidFill>
                <a:latin typeface="Tahoma" pitchFamily="34" charset="0"/>
                <a:ea typeface="黑体" pitchFamily="2" charset="-122"/>
              </a:rPr>
              <a:t>发来的</a:t>
            </a:r>
          </a:p>
          <a:p>
            <a:pPr algn="ctr" eaLnBrk="0" hangingPunct="0"/>
            <a:r>
              <a:rPr kumimoji="1" lang="zh-CN" altLang="en-US" sz="2400" b="1" dirty="0">
                <a:solidFill>
                  <a:srgbClr val="333399"/>
                </a:solidFill>
                <a:ea typeface="黑体" pitchFamily="2" charset="-122"/>
              </a:rPr>
              <a:t>应用程序数据！</a:t>
            </a:r>
          </a:p>
        </p:txBody>
      </p:sp>
    </p:spTree>
    <p:extLst>
      <p:ext uri="{BB962C8B-B14F-4D97-AF65-F5344CB8AC3E}">
        <p14:creationId xmlns:p14="http://schemas.microsoft.com/office/powerpoint/2010/main" xmlns="" val="607465912"/>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主机</a:t>
            </a:r>
            <a:r>
              <a:rPr lang="zh-CN" altLang="en-US" sz="2400" dirty="0"/>
              <a:t> </a:t>
            </a:r>
            <a:r>
              <a:rPr lang="en-US" altLang="zh-CN" dirty="0"/>
              <a:t>1</a:t>
            </a:r>
            <a:r>
              <a:rPr lang="en-US" altLang="zh-CN" sz="2400" dirty="0"/>
              <a:t> </a:t>
            </a:r>
            <a:r>
              <a:rPr lang="zh-CN" altLang="en-US" dirty="0"/>
              <a:t>向主机</a:t>
            </a:r>
            <a:r>
              <a:rPr lang="zh-CN" altLang="en-US" sz="2400" dirty="0"/>
              <a:t> </a:t>
            </a:r>
            <a:r>
              <a:rPr lang="en-US" altLang="zh-CN" dirty="0"/>
              <a:t>2</a:t>
            </a:r>
            <a:r>
              <a:rPr lang="en-US" altLang="zh-CN" sz="2400" dirty="0"/>
              <a:t> </a:t>
            </a:r>
            <a:r>
              <a:rPr lang="zh-CN" altLang="en-US" dirty="0"/>
              <a:t>发送数据 </a:t>
            </a:r>
          </a:p>
        </p:txBody>
      </p:sp>
      <p:sp>
        <p:nvSpPr>
          <p:cNvPr id="3" name="内容占位符 2"/>
          <p:cNvSpPr>
            <a:spLocks noGrp="1"/>
          </p:cNvSpPr>
          <p:nvPr>
            <p:ph idx="1"/>
          </p:nvPr>
        </p:nvSpPr>
        <p:spPr/>
        <p:txBody>
          <a:bodyPr/>
          <a:lstStyle/>
          <a:p>
            <a:r>
              <a:rPr lang="en-US" altLang="zh-CN" dirty="0" smtClean="0"/>
              <a:t>OSI </a:t>
            </a:r>
            <a:r>
              <a:rPr lang="zh-CN" altLang="zh-CN" dirty="0" smtClean="0"/>
              <a:t>参考</a:t>
            </a:r>
            <a:r>
              <a:rPr lang="zh-CN" altLang="zh-CN" dirty="0"/>
              <a:t>模型把对等层次之间传送的数据单位称为该层的</a:t>
            </a:r>
            <a:r>
              <a:rPr lang="zh-CN" altLang="zh-CN" dirty="0" smtClean="0">
                <a:solidFill>
                  <a:srgbClr val="FF0000"/>
                </a:solidFill>
              </a:rPr>
              <a:t>协议数据单元</a:t>
            </a:r>
            <a:r>
              <a:rPr lang="en-US" altLang="zh-CN" dirty="0" smtClean="0">
                <a:solidFill>
                  <a:srgbClr val="FF0000"/>
                </a:solidFill>
              </a:rPr>
              <a:t> PDU </a:t>
            </a:r>
            <a:r>
              <a:rPr lang="en-US" altLang="zh-CN" dirty="0"/>
              <a:t>(Protocol Data Unit)</a:t>
            </a:r>
            <a:r>
              <a:rPr lang="zh-CN" altLang="zh-CN" dirty="0"/>
              <a:t>。这个名词现已被许多</a:t>
            </a:r>
            <a:r>
              <a:rPr lang="zh-CN" altLang="zh-CN" dirty="0" smtClean="0"/>
              <a:t>非</a:t>
            </a:r>
            <a:r>
              <a:rPr lang="en-US" altLang="zh-CN" dirty="0" smtClean="0"/>
              <a:t> OSI </a:t>
            </a:r>
            <a:r>
              <a:rPr lang="zh-CN" altLang="zh-CN" dirty="0" smtClean="0"/>
              <a:t>标准</a:t>
            </a:r>
            <a:r>
              <a:rPr lang="zh-CN" altLang="zh-CN" dirty="0"/>
              <a:t>采用。</a:t>
            </a:r>
          </a:p>
          <a:p>
            <a:r>
              <a:rPr lang="zh-CN" altLang="zh-CN" dirty="0"/>
              <a:t>任何两个同样的</a:t>
            </a:r>
            <a:r>
              <a:rPr lang="zh-CN" altLang="zh-CN" dirty="0" smtClean="0"/>
              <a:t>层次把</a:t>
            </a:r>
            <a:r>
              <a:rPr lang="zh-CN" altLang="zh-CN" dirty="0"/>
              <a:t>数据（即数据单元加上控制信息）通过水平虚线直接传递给对方。这就是所谓的“</a:t>
            </a:r>
            <a:r>
              <a:rPr lang="zh-CN" altLang="zh-CN" dirty="0">
                <a:solidFill>
                  <a:srgbClr val="FF0000"/>
                </a:solidFill>
              </a:rPr>
              <a:t>对等层</a:t>
            </a:r>
            <a:r>
              <a:rPr lang="zh-CN" altLang="zh-CN" dirty="0"/>
              <a:t>”</a:t>
            </a:r>
            <a:r>
              <a:rPr lang="en-US" altLang="zh-CN" dirty="0"/>
              <a:t>(peer layers)</a:t>
            </a:r>
            <a:r>
              <a:rPr lang="zh-CN" altLang="zh-CN" dirty="0"/>
              <a:t>之间的通信</a:t>
            </a:r>
            <a:r>
              <a:rPr lang="zh-CN" altLang="zh-CN" dirty="0" smtClean="0"/>
              <a:t>。</a:t>
            </a:r>
            <a:endParaRPr lang="en-US" altLang="zh-CN" dirty="0" smtClean="0"/>
          </a:p>
          <a:p>
            <a:r>
              <a:rPr lang="zh-CN" altLang="zh-CN" dirty="0" smtClean="0">
                <a:solidFill>
                  <a:srgbClr val="FF0000"/>
                </a:solidFill>
              </a:rPr>
              <a:t>各</a:t>
            </a:r>
            <a:r>
              <a:rPr lang="zh-CN" altLang="zh-CN" dirty="0">
                <a:solidFill>
                  <a:srgbClr val="FF0000"/>
                </a:solidFill>
              </a:rPr>
              <a:t>层</a:t>
            </a:r>
            <a:r>
              <a:rPr lang="zh-CN" altLang="zh-CN" dirty="0" smtClean="0">
                <a:solidFill>
                  <a:srgbClr val="FF0000"/>
                </a:solidFill>
              </a:rPr>
              <a:t>协议</a:t>
            </a:r>
            <a:r>
              <a:rPr lang="zh-CN" altLang="zh-CN" dirty="0" smtClean="0"/>
              <a:t>实际上</a:t>
            </a:r>
            <a:r>
              <a:rPr lang="zh-CN" altLang="zh-CN" dirty="0"/>
              <a:t>就是在各个对等层之间传递数据时的各项规定。</a:t>
            </a:r>
            <a:endParaRPr lang="zh-CN" altLang="en-US" dirty="0"/>
          </a:p>
        </p:txBody>
      </p:sp>
    </p:spTree>
    <p:extLst>
      <p:ext uri="{BB962C8B-B14F-4D97-AF65-F5344CB8AC3E}">
        <p14:creationId xmlns:p14="http://schemas.microsoft.com/office/powerpoint/2010/main" xmlns="" val="1150397750"/>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en-US" altLang="zh-CN" sz="3600" dirty="0"/>
              <a:t>1.7.4  </a:t>
            </a:r>
            <a:r>
              <a:rPr lang="zh-CN" altLang="zh-CN" sz="3600" dirty="0"/>
              <a:t>实体、协议、服务和服务访问点</a:t>
            </a:r>
            <a:endParaRPr lang="zh-CN" altLang="en-US" sz="3600" dirty="0"/>
          </a:p>
        </p:txBody>
      </p:sp>
      <p:sp>
        <p:nvSpPr>
          <p:cNvPr id="138243" name="Rectangle 3"/>
          <p:cNvSpPr>
            <a:spLocks noGrp="1" noChangeArrowheads="1"/>
          </p:cNvSpPr>
          <p:nvPr>
            <p:ph idx="1"/>
          </p:nvPr>
        </p:nvSpPr>
        <p:spPr/>
        <p:txBody>
          <a:bodyPr/>
          <a:lstStyle/>
          <a:p>
            <a:r>
              <a:rPr lang="zh-CN" altLang="en-US" dirty="0" smtClean="0">
                <a:solidFill>
                  <a:srgbClr val="FF0000"/>
                </a:solidFill>
              </a:rPr>
              <a:t>实体 </a:t>
            </a:r>
            <a:r>
              <a:rPr lang="en-US" altLang="zh-CN" dirty="0" smtClean="0"/>
              <a:t>(</a:t>
            </a:r>
            <a:r>
              <a:rPr lang="en-US" altLang="zh-CN" dirty="0"/>
              <a:t>entity) </a:t>
            </a:r>
            <a:r>
              <a:rPr lang="zh-CN" altLang="en-US" dirty="0"/>
              <a:t>表示任何可发送或接收信息的硬件或软件进程。 </a:t>
            </a:r>
          </a:p>
          <a:p>
            <a:r>
              <a:rPr lang="zh-CN" altLang="en-US" dirty="0">
                <a:solidFill>
                  <a:srgbClr val="FF0000"/>
                </a:solidFill>
              </a:rPr>
              <a:t>协议</a:t>
            </a:r>
            <a:r>
              <a:rPr lang="zh-CN" altLang="en-US" dirty="0"/>
              <a:t>是控制</a:t>
            </a:r>
            <a:r>
              <a:rPr lang="zh-CN" altLang="en-US" dirty="0">
                <a:solidFill>
                  <a:srgbClr val="FF0000"/>
                </a:solidFill>
              </a:rPr>
              <a:t>两个对等实体</a:t>
            </a:r>
            <a:r>
              <a:rPr lang="zh-CN" altLang="en-US" dirty="0"/>
              <a:t>进行通信的规则的集合。 </a:t>
            </a:r>
          </a:p>
          <a:p>
            <a:r>
              <a:rPr lang="zh-CN" altLang="en-US" dirty="0"/>
              <a:t>在协议的控制下，两个对等实体间的通信使得本层能够</a:t>
            </a:r>
            <a:r>
              <a:rPr lang="zh-CN" altLang="en-US" dirty="0">
                <a:solidFill>
                  <a:srgbClr val="FF0000"/>
                </a:solidFill>
              </a:rPr>
              <a:t>向上一层提供服务。</a:t>
            </a:r>
          </a:p>
          <a:p>
            <a:r>
              <a:rPr lang="zh-CN" altLang="en-US" dirty="0"/>
              <a:t>要实现本层协议，还需要</a:t>
            </a:r>
            <a:r>
              <a:rPr lang="zh-CN" altLang="en-US" dirty="0">
                <a:solidFill>
                  <a:srgbClr val="FF0000"/>
                </a:solidFill>
              </a:rPr>
              <a:t>使用下层所提供的服务。</a:t>
            </a:r>
            <a:r>
              <a:rPr lang="zh-CN" altLang="en-US" dirty="0"/>
              <a:t> </a:t>
            </a:r>
          </a:p>
        </p:txBody>
      </p:sp>
    </p:spTree>
    <p:extLst>
      <p:ext uri="{BB962C8B-B14F-4D97-AF65-F5344CB8AC3E}">
        <p14:creationId xmlns:p14="http://schemas.microsoft.com/office/powerpoint/2010/main" xmlns="" val="31468224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8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82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82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824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algn="ctr"/>
            <a:r>
              <a:rPr lang="zh-CN" altLang="zh-CN" sz="4000" dirty="0" smtClean="0"/>
              <a:t>协议</a:t>
            </a:r>
            <a:r>
              <a:rPr lang="zh-CN" altLang="en-US" sz="4000" dirty="0" smtClean="0"/>
              <a:t>和</a:t>
            </a:r>
            <a:r>
              <a:rPr lang="zh-CN" altLang="zh-CN" sz="4000" dirty="0" smtClean="0"/>
              <a:t>服务在</a:t>
            </a:r>
            <a:r>
              <a:rPr lang="zh-CN" altLang="zh-CN" sz="4000" dirty="0"/>
              <a:t>概念上</a:t>
            </a:r>
            <a:r>
              <a:rPr lang="zh-CN" altLang="zh-CN" sz="4000" dirty="0" smtClean="0"/>
              <a:t>是不一样</a:t>
            </a:r>
            <a:r>
              <a:rPr lang="zh-CN" altLang="zh-CN" sz="4000" dirty="0"/>
              <a:t>的</a:t>
            </a:r>
            <a:endParaRPr lang="zh-CN" altLang="en-US" sz="4000" dirty="0"/>
          </a:p>
        </p:txBody>
      </p:sp>
      <p:sp>
        <p:nvSpPr>
          <p:cNvPr id="139267" name="Rectangle 3"/>
          <p:cNvSpPr>
            <a:spLocks noGrp="1" noChangeArrowheads="1"/>
          </p:cNvSpPr>
          <p:nvPr>
            <p:ph idx="1"/>
          </p:nvPr>
        </p:nvSpPr>
        <p:spPr/>
        <p:txBody>
          <a:bodyPr/>
          <a:lstStyle/>
          <a:p>
            <a:r>
              <a:rPr lang="zh-CN" altLang="zh-CN" dirty="0"/>
              <a:t>协议的实现保证了能够向上一层提供</a:t>
            </a:r>
            <a:r>
              <a:rPr lang="zh-CN" altLang="zh-CN" dirty="0" smtClean="0"/>
              <a:t>服务</a:t>
            </a:r>
            <a:r>
              <a:rPr lang="zh-CN" altLang="en-US" dirty="0"/>
              <a:t>。</a:t>
            </a:r>
            <a:endParaRPr lang="en-US" altLang="zh-CN" dirty="0" smtClean="0"/>
          </a:p>
          <a:p>
            <a:r>
              <a:rPr lang="zh-CN" altLang="en-US" dirty="0" smtClean="0"/>
              <a:t>本</a:t>
            </a:r>
            <a:r>
              <a:rPr lang="zh-CN" altLang="en-US" dirty="0"/>
              <a:t>层的服务用户</a:t>
            </a:r>
            <a:r>
              <a:rPr lang="zh-CN" altLang="en-US" dirty="0">
                <a:solidFill>
                  <a:srgbClr val="FF0000"/>
                </a:solidFill>
              </a:rPr>
              <a:t>只能看见服务</a:t>
            </a:r>
            <a:r>
              <a:rPr lang="zh-CN" altLang="en-US" dirty="0"/>
              <a:t>而无法看见下面的协议</a:t>
            </a:r>
            <a:r>
              <a:rPr lang="zh-CN" altLang="en-US" dirty="0" smtClean="0"/>
              <a:t>。即下面</a:t>
            </a:r>
            <a:r>
              <a:rPr lang="zh-CN" altLang="en-US" dirty="0"/>
              <a:t>的协议对上面的服务用户是</a:t>
            </a:r>
            <a:r>
              <a:rPr lang="zh-CN" altLang="en-US" dirty="0">
                <a:solidFill>
                  <a:srgbClr val="FF0000"/>
                </a:solidFill>
              </a:rPr>
              <a:t>透明</a:t>
            </a:r>
            <a:r>
              <a:rPr lang="zh-CN" altLang="en-US" dirty="0"/>
              <a:t>的。 </a:t>
            </a:r>
          </a:p>
          <a:p>
            <a:r>
              <a:rPr lang="zh-CN" altLang="en-US" dirty="0"/>
              <a:t>协议是“</a:t>
            </a:r>
            <a:r>
              <a:rPr lang="zh-CN" altLang="en-US" dirty="0">
                <a:solidFill>
                  <a:srgbClr val="FF0000"/>
                </a:solidFill>
              </a:rPr>
              <a:t>水平的</a:t>
            </a:r>
            <a:r>
              <a:rPr lang="zh-CN" altLang="en-US" dirty="0"/>
              <a:t>”，即协议是控制对等实体之间通信的规则。</a:t>
            </a:r>
          </a:p>
          <a:p>
            <a:r>
              <a:rPr lang="zh-CN" altLang="en-US" dirty="0"/>
              <a:t>服务是“</a:t>
            </a:r>
            <a:r>
              <a:rPr lang="zh-CN" altLang="en-US" dirty="0">
                <a:solidFill>
                  <a:srgbClr val="FF0000"/>
                </a:solidFill>
              </a:rPr>
              <a:t>垂直的</a:t>
            </a:r>
            <a:r>
              <a:rPr lang="zh-CN" altLang="en-US" dirty="0"/>
              <a:t>”，即服务是由下层向上层通过层间接口提供的</a:t>
            </a:r>
            <a:r>
              <a:rPr lang="zh-CN" altLang="en-US" dirty="0" smtClean="0"/>
              <a:t>。</a:t>
            </a:r>
            <a:endParaRPr lang="en-US" altLang="zh-CN" dirty="0" smtClean="0"/>
          </a:p>
          <a:p>
            <a:r>
              <a:rPr lang="zh-CN" altLang="zh-CN" dirty="0"/>
              <a:t>上层</a:t>
            </a:r>
            <a:r>
              <a:rPr lang="zh-CN" altLang="zh-CN" dirty="0" smtClean="0"/>
              <a:t>使用</a:t>
            </a:r>
            <a:r>
              <a:rPr lang="zh-CN" altLang="en-US" dirty="0" smtClean="0">
                <a:solidFill>
                  <a:srgbClr val="FF0000"/>
                </a:solidFill>
              </a:rPr>
              <a:t>服务原语</a:t>
            </a:r>
            <a:r>
              <a:rPr lang="zh-CN" altLang="en-US" dirty="0" smtClean="0"/>
              <a:t>获得</a:t>
            </a:r>
            <a:r>
              <a:rPr lang="zh-CN" altLang="zh-CN" dirty="0" smtClean="0"/>
              <a:t>下层</a:t>
            </a:r>
            <a:r>
              <a:rPr lang="zh-CN" altLang="zh-CN" dirty="0"/>
              <a:t>所提供的</a:t>
            </a:r>
            <a:r>
              <a:rPr lang="zh-CN" altLang="zh-CN" dirty="0" smtClean="0"/>
              <a:t>服务</a:t>
            </a:r>
            <a:r>
              <a:rPr lang="zh-CN" altLang="en-US" dirty="0" smtClean="0"/>
              <a:t>。</a:t>
            </a:r>
            <a:endParaRPr lang="zh-CN" altLang="en-US" dirty="0"/>
          </a:p>
        </p:txBody>
      </p:sp>
    </p:spTree>
    <p:extLst>
      <p:ext uri="{BB962C8B-B14F-4D97-AF65-F5344CB8AC3E}">
        <p14:creationId xmlns:p14="http://schemas.microsoft.com/office/powerpoint/2010/main" xmlns="" val="2451308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9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9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92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92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9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build="p"/>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algn="ctr"/>
            <a:r>
              <a:rPr lang="zh-CN" altLang="zh-CN" dirty="0" smtClean="0"/>
              <a:t>服务</a:t>
            </a:r>
            <a:r>
              <a:rPr lang="zh-CN" altLang="en-US" dirty="0" smtClean="0"/>
              <a:t>访问点</a:t>
            </a:r>
            <a:endParaRPr lang="zh-CN" altLang="en-US" dirty="0"/>
          </a:p>
        </p:txBody>
      </p:sp>
      <p:sp>
        <p:nvSpPr>
          <p:cNvPr id="139267" name="Rectangle 3"/>
          <p:cNvSpPr>
            <a:spLocks noGrp="1" noChangeArrowheads="1"/>
          </p:cNvSpPr>
          <p:nvPr>
            <p:ph idx="1"/>
          </p:nvPr>
        </p:nvSpPr>
        <p:spPr/>
        <p:txBody>
          <a:bodyPr/>
          <a:lstStyle/>
          <a:p>
            <a:r>
              <a:rPr lang="zh-CN" altLang="en-US" dirty="0" smtClean="0"/>
              <a:t>同</a:t>
            </a:r>
            <a:r>
              <a:rPr lang="zh-CN" altLang="en-US" dirty="0"/>
              <a:t>一系统相邻两层的实体进行交互的地方，称为</a:t>
            </a:r>
            <a:r>
              <a:rPr lang="zh-CN" altLang="en-US" dirty="0" smtClean="0">
                <a:solidFill>
                  <a:srgbClr val="FF0000"/>
                </a:solidFill>
              </a:rPr>
              <a:t>服务访问点 </a:t>
            </a:r>
            <a:r>
              <a:rPr lang="en-US" altLang="zh-CN" dirty="0">
                <a:solidFill>
                  <a:srgbClr val="FF0000"/>
                </a:solidFill>
              </a:rPr>
              <a:t>SAP</a:t>
            </a:r>
            <a:r>
              <a:rPr lang="en-US" altLang="zh-CN" dirty="0"/>
              <a:t> (Service Access Point)</a:t>
            </a:r>
            <a:r>
              <a:rPr lang="zh-CN" altLang="en-US" dirty="0"/>
              <a:t>。 </a:t>
            </a:r>
            <a:endParaRPr lang="en-US" altLang="zh-CN" dirty="0" smtClean="0"/>
          </a:p>
          <a:p>
            <a:r>
              <a:rPr lang="zh-CN" altLang="zh-CN" dirty="0"/>
              <a:t>服务访问点</a:t>
            </a:r>
            <a:r>
              <a:rPr lang="en-US" altLang="zh-CN" dirty="0"/>
              <a:t>SAP</a:t>
            </a:r>
            <a:r>
              <a:rPr lang="zh-CN" altLang="zh-CN" dirty="0"/>
              <a:t>是一个抽象的概念，它实际上就是一个逻辑</a:t>
            </a:r>
            <a:r>
              <a:rPr lang="zh-CN" altLang="zh-CN" dirty="0" smtClean="0"/>
              <a:t>接口</a:t>
            </a:r>
            <a:r>
              <a:rPr lang="zh-CN" altLang="en-US" dirty="0" smtClean="0"/>
              <a:t>。</a:t>
            </a:r>
            <a:endParaRPr lang="en-US" altLang="zh-CN" dirty="0" smtClean="0"/>
          </a:p>
          <a:p>
            <a:r>
              <a:rPr lang="en-US" altLang="zh-CN" dirty="0"/>
              <a:t>OSI</a:t>
            </a:r>
            <a:r>
              <a:rPr lang="zh-CN" altLang="zh-CN" dirty="0"/>
              <a:t>把层与层之间交换的数据的单位称为</a:t>
            </a:r>
            <a:r>
              <a:rPr lang="zh-CN" altLang="zh-CN" dirty="0" smtClean="0">
                <a:solidFill>
                  <a:srgbClr val="FF0000"/>
                </a:solidFill>
              </a:rPr>
              <a:t>服务数据单元</a:t>
            </a:r>
            <a:r>
              <a:rPr lang="en-US" altLang="zh-CN" dirty="0" smtClean="0">
                <a:solidFill>
                  <a:srgbClr val="FF0000"/>
                </a:solidFill>
              </a:rPr>
              <a:t> SDU</a:t>
            </a:r>
            <a:r>
              <a:rPr lang="en-US" altLang="zh-CN" dirty="0" smtClean="0"/>
              <a:t> </a:t>
            </a:r>
            <a:r>
              <a:rPr lang="en-US" altLang="zh-CN" dirty="0"/>
              <a:t>(Service Data Unit</a:t>
            </a:r>
            <a:r>
              <a:rPr lang="en-US" altLang="zh-CN" dirty="0" smtClean="0"/>
              <a:t>)</a:t>
            </a:r>
            <a:r>
              <a:rPr lang="zh-CN" altLang="en-US" dirty="0" smtClean="0"/>
              <a:t>。</a:t>
            </a:r>
            <a:endParaRPr lang="en-US" altLang="zh-CN" dirty="0" smtClean="0"/>
          </a:p>
          <a:p>
            <a:r>
              <a:rPr lang="en-US" altLang="zh-CN" dirty="0" smtClean="0"/>
              <a:t>SDU </a:t>
            </a:r>
            <a:r>
              <a:rPr lang="zh-CN" altLang="zh-CN" dirty="0" smtClean="0"/>
              <a:t>可以与</a:t>
            </a:r>
            <a:r>
              <a:rPr lang="en-US" altLang="zh-CN" dirty="0" smtClean="0"/>
              <a:t> PDU </a:t>
            </a:r>
            <a:r>
              <a:rPr lang="zh-CN" altLang="zh-CN" dirty="0" smtClean="0"/>
              <a:t>不一样</a:t>
            </a:r>
            <a:r>
              <a:rPr lang="zh-CN" altLang="en-US" dirty="0" smtClean="0"/>
              <a:t>，</a:t>
            </a:r>
            <a:r>
              <a:rPr lang="zh-CN" altLang="zh-CN" dirty="0" smtClean="0"/>
              <a:t>例如</a:t>
            </a:r>
            <a:r>
              <a:rPr lang="zh-CN" altLang="zh-CN" dirty="0"/>
              <a:t>，可以是多</a:t>
            </a:r>
            <a:r>
              <a:rPr lang="zh-CN" altLang="zh-CN" dirty="0" smtClean="0"/>
              <a:t>个</a:t>
            </a:r>
            <a:r>
              <a:rPr lang="en-US" altLang="zh-CN" dirty="0" smtClean="0"/>
              <a:t> SDU </a:t>
            </a:r>
            <a:r>
              <a:rPr lang="zh-CN" altLang="zh-CN" dirty="0" smtClean="0"/>
              <a:t>合成</a:t>
            </a:r>
            <a:r>
              <a:rPr lang="zh-CN" altLang="zh-CN" dirty="0"/>
              <a:t>为一</a:t>
            </a:r>
            <a:r>
              <a:rPr lang="zh-CN" altLang="zh-CN" dirty="0" smtClean="0"/>
              <a:t>个</a:t>
            </a:r>
            <a:r>
              <a:rPr lang="en-US" altLang="zh-CN" dirty="0" smtClean="0"/>
              <a:t> PDU</a:t>
            </a:r>
            <a:r>
              <a:rPr lang="zh-CN" altLang="zh-CN" dirty="0"/>
              <a:t>，也可以是一</a:t>
            </a:r>
            <a:r>
              <a:rPr lang="zh-CN" altLang="zh-CN" dirty="0" smtClean="0"/>
              <a:t>个</a:t>
            </a:r>
            <a:r>
              <a:rPr lang="en-US" altLang="zh-CN" dirty="0" smtClean="0"/>
              <a:t> SDU </a:t>
            </a:r>
            <a:r>
              <a:rPr lang="zh-CN" altLang="zh-CN" dirty="0" smtClean="0"/>
              <a:t>划分</a:t>
            </a:r>
            <a:r>
              <a:rPr lang="zh-CN" altLang="zh-CN" dirty="0"/>
              <a:t>为几</a:t>
            </a:r>
            <a:r>
              <a:rPr lang="zh-CN" altLang="zh-CN" dirty="0" smtClean="0"/>
              <a:t>个</a:t>
            </a:r>
            <a:r>
              <a:rPr lang="en-US" altLang="zh-CN" dirty="0" smtClean="0"/>
              <a:t> PDU</a:t>
            </a:r>
            <a:r>
              <a:rPr lang="zh-CN" altLang="zh-CN" dirty="0"/>
              <a:t>。</a:t>
            </a:r>
            <a:endParaRPr lang="zh-CN" altLang="en-US" dirty="0"/>
          </a:p>
        </p:txBody>
      </p:sp>
    </p:spTree>
    <p:extLst>
      <p:ext uri="{BB962C8B-B14F-4D97-AF65-F5344CB8AC3E}">
        <p14:creationId xmlns:p14="http://schemas.microsoft.com/office/powerpoint/2010/main" xmlns="" val="12628744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9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9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9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92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r>
              <a:rPr lang="en-US" altLang="zh-CN" sz="3600" dirty="0"/>
              <a:t>1.7.4  </a:t>
            </a:r>
            <a:r>
              <a:rPr lang="zh-CN" altLang="zh-CN" sz="3600" dirty="0"/>
              <a:t>实体、协议、服务和服务访问点</a:t>
            </a:r>
            <a:endParaRPr lang="zh-CN" altLang="en-US" sz="3600" dirty="0"/>
          </a:p>
        </p:txBody>
      </p:sp>
      <p:grpSp>
        <p:nvGrpSpPr>
          <p:cNvPr id="3" name="组合 2"/>
          <p:cNvGrpSpPr/>
          <p:nvPr/>
        </p:nvGrpSpPr>
        <p:grpSpPr>
          <a:xfrm>
            <a:off x="258052" y="1556792"/>
            <a:ext cx="9648510" cy="4208462"/>
            <a:chOff x="258052" y="1556792"/>
            <a:chExt cx="9648510" cy="4208462"/>
          </a:xfrm>
        </p:grpSpPr>
        <p:sp>
          <p:nvSpPr>
            <p:cNvPr id="169023" name="Rectangle 63"/>
            <p:cNvSpPr>
              <a:spLocks noChangeArrowheads="1"/>
            </p:cNvSpPr>
            <p:nvPr/>
          </p:nvSpPr>
          <p:spPr bwMode="auto">
            <a:xfrm>
              <a:off x="258052" y="2956967"/>
              <a:ext cx="9633520" cy="2808287"/>
            </a:xfrm>
            <a:prstGeom prst="rect">
              <a:avLst/>
            </a:prstGeom>
            <a:solidFill>
              <a:srgbClr val="FF99CC"/>
            </a:solidFill>
            <a:ln>
              <a:noFill/>
            </a:ln>
            <a:effectLst/>
            <a:extLst/>
          </p:spPr>
          <p:txBody>
            <a:bodyPr wrap="none" anchor="ctr"/>
            <a:lstStyle/>
            <a:p>
              <a:endParaRPr lang="zh-CN" altLang="en-US" b="1">
                <a:solidFill>
                  <a:srgbClr val="333399"/>
                </a:solidFill>
                <a:latin typeface="+mn-lt"/>
                <a:ea typeface="黑体" pitchFamily="2" charset="-122"/>
              </a:endParaRPr>
            </a:p>
          </p:txBody>
        </p:sp>
        <p:sp>
          <p:nvSpPr>
            <p:cNvPr id="168995" name="Rectangle 35"/>
            <p:cNvSpPr>
              <a:spLocks noChangeArrowheads="1"/>
            </p:cNvSpPr>
            <p:nvPr/>
          </p:nvSpPr>
          <p:spPr bwMode="auto">
            <a:xfrm>
              <a:off x="1833298" y="3850728"/>
              <a:ext cx="6239404" cy="762000"/>
            </a:xfrm>
            <a:prstGeom prst="rect">
              <a:avLst/>
            </a:prstGeom>
            <a:solidFill>
              <a:srgbClr val="FFFF66"/>
            </a:solidFill>
            <a:ln w="19050">
              <a:solidFill>
                <a:schemeClr val="tx1"/>
              </a:solidFill>
              <a:prstDash val="dash"/>
              <a:miter lim="800000"/>
              <a:headEnd/>
              <a:tailEnd/>
            </a:ln>
            <a:effectLst/>
            <a:extLst>
              <a:ext uri="{AF507438-7753-43E0-B8FC-AC1667EBCBE1}">
                <a14:hiddenEffects xmlns:a14="http://schemas.microsoft.com/office/drawing/2010/main" xmlns="">
                  <a:effectLst>
                    <a:outerShdw dist="71842" dir="2700000" algn="ctr" rotWithShape="0">
                      <a:schemeClr val="bg2"/>
                    </a:outerShdw>
                  </a:effectLst>
                </a14:hiddenEffects>
              </a:ext>
            </a:extLst>
          </p:spPr>
          <p:txBody>
            <a:bodyPr wrap="none" anchor="ctr"/>
            <a:lstStyle/>
            <a:p>
              <a:pPr algn="ctr"/>
              <a:endParaRPr kumimoji="1" lang="zh-CN" altLang="zh-CN" sz="2000" b="1">
                <a:solidFill>
                  <a:srgbClr val="333399"/>
                </a:solidFill>
                <a:latin typeface="+mn-lt"/>
                <a:ea typeface="黑体" pitchFamily="2" charset="-122"/>
              </a:endParaRPr>
            </a:p>
          </p:txBody>
        </p:sp>
        <p:sp>
          <p:nvSpPr>
            <p:cNvPr id="168996" name="Rectangle 36"/>
            <p:cNvSpPr>
              <a:spLocks noChangeArrowheads="1"/>
            </p:cNvSpPr>
            <p:nvPr/>
          </p:nvSpPr>
          <p:spPr bwMode="auto">
            <a:xfrm>
              <a:off x="2634721" y="3712616"/>
              <a:ext cx="252810" cy="254000"/>
            </a:xfrm>
            <a:prstGeom prst="rect">
              <a:avLst/>
            </a:prstGeom>
            <a:solidFill>
              <a:srgbClr val="CC0000"/>
            </a:solidFill>
            <a:ln w="19050">
              <a:solidFill>
                <a:srgbClr val="CC0000"/>
              </a:solidFill>
              <a:miter lim="800000"/>
              <a:headEnd/>
              <a:tailEnd/>
            </a:ln>
            <a:effectLst/>
            <a:extLst>
              <a:ext uri="{AF507438-7753-43E0-B8FC-AC1667EBCBE1}">
                <a14:hiddenEffects xmlns:a14="http://schemas.microsoft.com/office/drawing/2010/main" xmlns="">
                  <a:effectLst>
                    <a:outerShdw dist="107763" dir="2700000" algn="ctr" rotWithShape="0">
                      <a:schemeClr val="bg2"/>
                    </a:outerShdw>
                  </a:effectLst>
                </a14:hiddenEffects>
              </a:ext>
            </a:extLst>
          </p:spPr>
          <p:txBody>
            <a:bodyPr wrap="none" anchor="ctr"/>
            <a:lstStyle/>
            <a:p>
              <a:endParaRPr lang="zh-CN" altLang="en-US" b="1">
                <a:solidFill>
                  <a:srgbClr val="333399"/>
                </a:solidFill>
                <a:latin typeface="+mn-lt"/>
                <a:ea typeface="黑体" pitchFamily="2" charset="-122"/>
              </a:endParaRPr>
            </a:p>
          </p:txBody>
        </p:sp>
        <p:sp>
          <p:nvSpPr>
            <p:cNvPr id="168997" name="Line 37"/>
            <p:cNvSpPr>
              <a:spLocks noChangeShapeType="1"/>
            </p:cNvSpPr>
            <p:nvPr/>
          </p:nvSpPr>
          <p:spPr bwMode="auto">
            <a:xfrm>
              <a:off x="3553090" y="1964778"/>
              <a:ext cx="2712112" cy="0"/>
            </a:xfrm>
            <a:prstGeom prst="line">
              <a:avLst/>
            </a:prstGeom>
            <a:noFill/>
            <a:ln w="19050">
              <a:solidFill>
                <a:schemeClr val="tx1"/>
              </a:solidFill>
              <a:prstDash val="dash"/>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333399"/>
                </a:solidFill>
                <a:latin typeface="+mn-lt"/>
                <a:ea typeface="黑体" pitchFamily="2" charset="-122"/>
              </a:endParaRPr>
            </a:p>
          </p:txBody>
        </p:sp>
        <p:sp>
          <p:nvSpPr>
            <p:cNvPr id="168998" name="Text Box 38"/>
            <p:cNvSpPr txBox="1">
              <a:spLocks noChangeArrowheads="1"/>
            </p:cNvSpPr>
            <p:nvPr/>
          </p:nvSpPr>
          <p:spPr bwMode="auto">
            <a:xfrm>
              <a:off x="4017434" y="1779041"/>
              <a:ext cx="1793743" cy="461665"/>
            </a:xfrm>
            <a:prstGeom prst="rect">
              <a:avLst/>
            </a:prstGeom>
            <a:solidFill>
              <a:schemeClr val="bg1"/>
            </a:solidFill>
            <a:ln>
              <a:noFill/>
            </a:ln>
            <a:effectLst/>
            <a:extLs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kumimoji="1" lang="zh-CN" altLang="en-US" sz="2400" b="1" dirty="0" smtClean="0">
                  <a:solidFill>
                    <a:srgbClr val="333399"/>
                  </a:solidFill>
                  <a:latin typeface="+mn-lt"/>
                  <a:ea typeface="黑体" pitchFamily="2" charset="-122"/>
                </a:rPr>
                <a:t>协议 </a:t>
              </a:r>
              <a:r>
                <a:rPr kumimoji="1" lang="en-US" altLang="zh-CN" sz="2400" b="1" dirty="0" smtClean="0">
                  <a:solidFill>
                    <a:srgbClr val="333399"/>
                  </a:solidFill>
                  <a:latin typeface="+mn-lt"/>
                  <a:ea typeface="黑体" pitchFamily="2" charset="-122"/>
                </a:rPr>
                <a:t>(</a:t>
              </a:r>
              <a:r>
                <a:rPr kumimoji="1" lang="en-US" altLang="zh-CN" sz="2400" b="1" dirty="0">
                  <a:solidFill>
                    <a:srgbClr val="333399"/>
                  </a:solidFill>
                  <a:latin typeface="+mn-lt"/>
                  <a:ea typeface="黑体" pitchFamily="2" charset="-122"/>
                </a:rPr>
                <a:t>n + 1)</a:t>
              </a:r>
            </a:p>
          </p:txBody>
        </p:sp>
        <p:sp>
          <p:nvSpPr>
            <p:cNvPr id="168999" name="Text Box 39"/>
            <p:cNvSpPr txBox="1">
              <a:spLocks noChangeArrowheads="1"/>
            </p:cNvSpPr>
            <p:nvPr/>
          </p:nvSpPr>
          <p:spPr bwMode="auto">
            <a:xfrm>
              <a:off x="2817019" y="3322092"/>
              <a:ext cx="71365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333399"/>
                  </a:solidFill>
                  <a:latin typeface="+mn-lt"/>
                  <a:ea typeface="黑体" pitchFamily="2" charset="-122"/>
                </a:rPr>
                <a:t>SAP</a:t>
              </a:r>
            </a:p>
          </p:txBody>
        </p:sp>
        <p:sp>
          <p:nvSpPr>
            <p:cNvPr id="169000" name="Text Box 40"/>
            <p:cNvSpPr txBox="1">
              <a:spLocks noChangeArrowheads="1"/>
            </p:cNvSpPr>
            <p:nvPr/>
          </p:nvSpPr>
          <p:spPr bwMode="auto">
            <a:xfrm>
              <a:off x="6210169" y="3347492"/>
              <a:ext cx="71365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333399"/>
                  </a:solidFill>
                  <a:latin typeface="+mn-lt"/>
                  <a:ea typeface="黑体" pitchFamily="2" charset="-122"/>
                </a:rPr>
                <a:t>SAP</a:t>
              </a:r>
            </a:p>
          </p:txBody>
        </p:sp>
        <p:sp>
          <p:nvSpPr>
            <p:cNvPr id="169001" name="Text Box 41"/>
            <p:cNvSpPr txBox="1">
              <a:spLocks noChangeArrowheads="1"/>
            </p:cNvSpPr>
            <p:nvPr/>
          </p:nvSpPr>
          <p:spPr bwMode="auto">
            <a:xfrm>
              <a:off x="2853135" y="2277516"/>
              <a:ext cx="1415772" cy="461665"/>
            </a:xfrm>
            <a:prstGeom prst="rect">
              <a:avLst/>
            </a:prstGeom>
            <a:solidFill>
              <a:schemeClr val="bg1"/>
            </a:solidFill>
            <a:ln>
              <a:noFill/>
            </a:ln>
            <a:effectLst/>
            <a:extLs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a:solidFill>
                    <a:srgbClr val="333399"/>
                  </a:solidFill>
                  <a:latin typeface="+mn-lt"/>
                  <a:ea typeface="黑体" pitchFamily="2" charset="-122"/>
                </a:rPr>
                <a:t>交换原语</a:t>
              </a:r>
            </a:p>
          </p:txBody>
        </p:sp>
        <p:sp>
          <p:nvSpPr>
            <p:cNvPr id="169002" name="AutoShape 42"/>
            <p:cNvSpPr>
              <a:spLocks noChangeArrowheads="1"/>
            </p:cNvSpPr>
            <p:nvPr/>
          </p:nvSpPr>
          <p:spPr bwMode="auto">
            <a:xfrm>
              <a:off x="2679436" y="2261642"/>
              <a:ext cx="171979" cy="1430337"/>
            </a:xfrm>
            <a:prstGeom prst="upDownArrow">
              <a:avLst>
                <a:gd name="adj1" fmla="val 50000"/>
                <a:gd name="adj2" fmla="val 180200"/>
              </a:avLst>
            </a:prstGeom>
            <a:solidFill>
              <a:schemeClr val="bg1"/>
            </a:solidFill>
            <a:ln w="12700">
              <a:solidFill>
                <a:schemeClr val="tx1"/>
              </a:solidFill>
              <a:miter lim="800000"/>
              <a:headEnd type="none" w="med" len="lg"/>
              <a:tailEnd type="none" w="med"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solidFill>
                  <a:srgbClr val="333399"/>
                </a:solidFill>
                <a:latin typeface="+mn-lt"/>
                <a:ea typeface="黑体" pitchFamily="2" charset="-122"/>
              </a:endParaRPr>
            </a:p>
          </p:txBody>
        </p:sp>
        <p:sp>
          <p:nvSpPr>
            <p:cNvPr id="169003" name="Rectangle 43"/>
            <p:cNvSpPr>
              <a:spLocks noChangeArrowheads="1"/>
            </p:cNvSpPr>
            <p:nvPr/>
          </p:nvSpPr>
          <p:spPr bwMode="auto">
            <a:xfrm>
              <a:off x="6837891" y="3712616"/>
              <a:ext cx="256250" cy="254000"/>
            </a:xfrm>
            <a:prstGeom prst="rect">
              <a:avLst/>
            </a:prstGeom>
            <a:solidFill>
              <a:srgbClr val="CC0000"/>
            </a:solidFill>
            <a:ln w="19050">
              <a:solidFill>
                <a:srgbClr val="CC0000"/>
              </a:solidFill>
              <a:miter lim="800000"/>
              <a:headEnd/>
              <a:tailEnd/>
            </a:ln>
            <a:effectLst/>
            <a:extLst>
              <a:ext uri="{AF507438-7753-43E0-B8FC-AC1667EBCBE1}">
                <a14:hiddenEffects xmlns:a14="http://schemas.microsoft.com/office/drawing/2010/main" xmlns="">
                  <a:effectLst>
                    <a:outerShdw dist="107763" dir="2700000" algn="ctr" rotWithShape="0">
                      <a:schemeClr val="bg2"/>
                    </a:outerShdw>
                  </a:effectLst>
                </a14:hiddenEffects>
              </a:ext>
            </a:extLst>
          </p:spPr>
          <p:txBody>
            <a:bodyPr wrap="none" anchor="ctr"/>
            <a:lstStyle/>
            <a:p>
              <a:endParaRPr lang="zh-CN" altLang="en-US" b="1">
                <a:solidFill>
                  <a:srgbClr val="333399"/>
                </a:solidFill>
                <a:latin typeface="+mn-lt"/>
                <a:ea typeface="黑体" pitchFamily="2" charset="-122"/>
              </a:endParaRPr>
            </a:p>
          </p:txBody>
        </p:sp>
        <p:sp>
          <p:nvSpPr>
            <p:cNvPr id="169004" name="AutoShape 44"/>
            <p:cNvSpPr>
              <a:spLocks noChangeArrowheads="1"/>
            </p:cNvSpPr>
            <p:nvPr/>
          </p:nvSpPr>
          <p:spPr bwMode="auto">
            <a:xfrm>
              <a:off x="6880887" y="2261642"/>
              <a:ext cx="171979" cy="1430337"/>
            </a:xfrm>
            <a:prstGeom prst="upDownArrow">
              <a:avLst>
                <a:gd name="adj1" fmla="val 50000"/>
                <a:gd name="adj2" fmla="val 180200"/>
              </a:avLst>
            </a:prstGeom>
            <a:solidFill>
              <a:schemeClr val="bg1"/>
            </a:solidFill>
            <a:ln w="12700">
              <a:solidFill>
                <a:schemeClr val="tx1"/>
              </a:solidFill>
              <a:miter lim="800000"/>
              <a:headEnd type="none" w="med" len="lg"/>
              <a:tailEnd type="none" w="med"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zh-CN" altLang="en-US" b="1">
                <a:solidFill>
                  <a:srgbClr val="333399"/>
                </a:solidFill>
                <a:latin typeface="+mn-lt"/>
                <a:ea typeface="黑体" pitchFamily="2" charset="-122"/>
              </a:endParaRPr>
            </a:p>
          </p:txBody>
        </p:sp>
        <p:sp>
          <p:nvSpPr>
            <p:cNvPr id="169005" name="Text Box 45"/>
            <p:cNvSpPr txBox="1">
              <a:spLocks noChangeArrowheads="1"/>
            </p:cNvSpPr>
            <p:nvPr/>
          </p:nvSpPr>
          <p:spPr bwMode="auto">
            <a:xfrm>
              <a:off x="5343393" y="2277516"/>
              <a:ext cx="1415772"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a:solidFill>
                    <a:srgbClr val="333399"/>
                  </a:solidFill>
                  <a:latin typeface="+mn-lt"/>
                  <a:ea typeface="黑体" pitchFamily="2" charset="-122"/>
                </a:rPr>
                <a:t>交换原语</a:t>
              </a:r>
            </a:p>
          </p:txBody>
        </p:sp>
        <p:sp>
          <p:nvSpPr>
            <p:cNvPr id="169006" name="Rectangle 46"/>
            <p:cNvSpPr>
              <a:spLocks noChangeArrowheads="1"/>
            </p:cNvSpPr>
            <p:nvPr/>
          </p:nvSpPr>
          <p:spPr bwMode="auto">
            <a:xfrm>
              <a:off x="1996679" y="1733004"/>
              <a:ext cx="1530615" cy="525463"/>
            </a:xfrm>
            <a:prstGeom prst="rect">
              <a:avLst/>
            </a:prstGeom>
            <a:solidFill>
              <a:srgbClr val="CCECFF"/>
            </a:solidFill>
            <a:ln w="12700">
              <a:solidFill>
                <a:schemeClr val="tx1"/>
              </a:solidFill>
              <a:miter lim="800000"/>
              <a:headEnd/>
              <a:tailEnd/>
            </a:ln>
            <a:effectLst>
              <a:outerShdw dist="45791" dir="2021404" algn="ctr" rotWithShape="0">
                <a:schemeClr val="bg2"/>
              </a:outerShdw>
            </a:effectLst>
          </p:spPr>
          <p:txBody>
            <a:bodyPr wrap="none" anchor="ctr"/>
            <a:lstStyle/>
            <a:p>
              <a:pPr algn="ctr"/>
              <a:endParaRPr kumimoji="1" lang="zh-CN" altLang="zh-CN" sz="2000" b="1">
                <a:solidFill>
                  <a:srgbClr val="333399"/>
                </a:solidFill>
                <a:latin typeface="+mn-lt"/>
                <a:ea typeface="黑体" pitchFamily="2" charset="-122"/>
              </a:endParaRPr>
            </a:p>
          </p:txBody>
        </p:sp>
        <p:sp>
          <p:nvSpPr>
            <p:cNvPr id="169007" name="Text Box 47"/>
            <p:cNvSpPr txBox="1">
              <a:spLocks noChangeArrowheads="1"/>
            </p:cNvSpPr>
            <p:nvPr/>
          </p:nvSpPr>
          <p:spPr bwMode="auto">
            <a:xfrm>
              <a:off x="2037954" y="1806029"/>
              <a:ext cx="1531188" cy="400110"/>
            </a:xfrm>
            <a:prstGeom prst="rect">
              <a:avLst/>
            </a:prstGeom>
            <a:solidFill>
              <a:srgbClr val="CCECFF"/>
            </a:solidFill>
            <a:ln>
              <a:noFill/>
            </a:ln>
            <a:effectLst/>
            <a:extLs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smtClean="0">
                  <a:solidFill>
                    <a:srgbClr val="333399"/>
                  </a:solidFill>
                  <a:latin typeface="+mn-lt"/>
                  <a:ea typeface="黑体" pitchFamily="2" charset="-122"/>
                </a:rPr>
                <a:t>实体 </a:t>
              </a:r>
              <a:r>
                <a:rPr kumimoji="1" lang="en-US" altLang="zh-CN" sz="2000" b="1" dirty="0" smtClean="0">
                  <a:solidFill>
                    <a:srgbClr val="333399"/>
                  </a:solidFill>
                  <a:latin typeface="+mn-lt"/>
                  <a:ea typeface="黑体" pitchFamily="2" charset="-122"/>
                </a:rPr>
                <a:t>(</a:t>
              </a:r>
              <a:r>
                <a:rPr kumimoji="1" lang="en-US" altLang="zh-CN" sz="2000" b="1" dirty="0">
                  <a:solidFill>
                    <a:srgbClr val="333399"/>
                  </a:solidFill>
                  <a:latin typeface="+mn-lt"/>
                  <a:ea typeface="黑体" pitchFamily="2" charset="-122"/>
                </a:rPr>
                <a:t>n + 1)</a:t>
              </a:r>
            </a:p>
          </p:txBody>
        </p:sp>
        <p:sp>
          <p:nvSpPr>
            <p:cNvPr id="169008" name="Text Box 48"/>
            <p:cNvSpPr txBox="1">
              <a:spLocks noChangeArrowheads="1"/>
            </p:cNvSpPr>
            <p:nvPr/>
          </p:nvSpPr>
          <p:spPr bwMode="auto">
            <a:xfrm>
              <a:off x="560512" y="3750131"/>
              <a:ext cx="1128864"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kumimoji="1" lang="zh-CN" altLang="en-US" sz="2400" b="1" dirty="0">
                  <a:solidFill>
                    <a:srgbClr val="333399"/>
                  </a:solidFill>
                  <a:latin typeface="+mn-lt"/>
                  <a:ea typeface="黑体" pitchFamily="2" charset="-122"/>
                </a:rPr>
                <a:t>服务提供者</a:t>
              </a:r>
            </a:p>
          </p:txBody>
        </p:sp>
        <p:sp>
          <p:nvSpPr>
            <p:cNvPr id="169009" name="Line 49"/>
            <p:cNvSpPr>
              <a:spLocks noChangeShapeType="1"/>
            </p:cNvSpPr>
            <p:nvPr/>
          </p:nvSpPr>
          <p:spPr bwMode="auto">
            <a:xfrm>
              <a:off x="273042" y="2953791"/>
              <a:ext cx="9633520" cy="0"/>
            </a:xfrm>
            <a:prstGeom prst="line">
              <a:avLst/>
            </a:prstGeom>
            <a:noFill/>
            <a:ln w="19050">
              <a:solidFill>
                <a:schemeClr val="tx1"/>
              </a:solidFill>
              <a:prstDash val="dash"/>
              <a:round/>
              <a:headEnd type="none" w="med" len="lg"/>
              <a:tailEnd type="non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333399"/>
                </a:solidFill>
                <a:latin typeface="+mn-lt"/>
                <a:ea typeface="黑体" pitchFamily="2" charset="-122"/>
              </a:endParaRPr>
            </a:p>
          </p:txBody>
        </p:sp>
        <p:sp>
          <p:nvSpPr>
            <p:cNvPr id="169010" name="Text Box 50"/>
            <p:cNvSpPr txBox="1">
              <a:spLocks noChangeArrowheads="1"/>
            </p:cNvSpPr>
            <p:nvPr/>
          </p:nvSpPr>
          <p:spPr bwMode="auto">
            <a:xfrm>
              <a:off x="8463096" y="3650703"/>
              <a:ext cx="1160895" cy="461665"/>
            </a:xfrm>
            <a:prstGeom prst="rect">
              <a:avLst/>
            </a:prstGeom>
            <a:solidFill>
              <a:schemeClr val="bg1"/>
            </a:solidFill>
            <a:ln>
              <a:noFill/>
            </a:ln>
            <a:effectLst/>
            <a:extLs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dirty="0">
                  <a:solidFill>
                    <a:srgbClr val="333399"/>
                  </a:solidFill>
                  <a:latin typeface="+mn-lt"/>
                  <a:ea typeface="黑体" pitchFamily="2" charset="-122"/>
                </a:rPr>
                <a:t>第 </a:t>
              </a:r>
              <a:r>
                <a:rPr kumimoji="1" lang="en-US" altLang="zh-CN" sz="2400" b="1" dirty="0">
                  <a:solidFill>
                    <a:srgbClr val="333399"/>
                  </a:solidFill>
                  <a:latin typeface="+mn-lt"/>
                  <a:ea typeface="黑体" pitchFamily="2" charset="-122"/>
                </a:rPr>
                <a:t>n </a:t>
              </a:r>
              <a:r>
                <a:rPr kumimoji="1" lang="zh-CN" altLang="en-US" sz="2400" b="1" dirty="0">
                  <a:solidFill>
                    <a:srgbClr val="333399"/>
                  </a:solidFill>
                  <a:latin typeface="+mn-lt"/>
                  <a:ea typeface="黑体" pitchFamily="2" charset="-122"/>
                </a:rPr>
                <a:t>层</a:t>
              </a:r>
            </a:p>
          </p:txBody>
        </p:sp>
        <p:sp>
          <p:nvSpPr>
            <p:cNvPr id="169011" name="Text Box 51"/>
            <p:cNvSpPr txBox="1">
              <a:spLocks noChangeArrowheads="1"/>
            </p:cNvSpPr>
            <p:nvPr/>
          </p:nvSpPr>
          <p:spPr bwMode="auto">
            <a:xfrm>
              <a:off x="8151813" y="1964778"/>
              <a:ext cx="1681871" cy="461665"/>
            </a:xfrm>
            <a:prstGeom prst="rect">
              <a:avLst/>
            </a:prstGeom>
            <a:solidFill>
              <a:schemeClr val="bg1"/>
            </a:solidFill>
            <a:ln>
              <a:noFill/>
            </a:ln>
            <a:effectLst/>
            <a:extLs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dirty="0">
                  <a:solidFill>
                    <a:srgbClr val="333399"/>
                  </a:solidFill>
                  <a:latin typeface="+mn-lt"/>
                  <a:ea typeface="黑体" pitchFamily="2" charset="-122"/>
                </a:rPr>
                <a:t>第 </a:t>
              </a:r>
              <a:r>
                <a:rPr kumimoji="1" lang="en-US" altLang="zh-CN" sz="2400" b="1" dirty="0">
                  <a:solidFill>
                    <a:srgbClr val="333399"/>
                  </a:solidFill>
                  <a:latin typeface="+mn-lt"/>
                  <a:ea typeface="黑体" pitchFamily="2" charset="-122"/>
                </a:rPr>
                <a:t>n + 1 </a:t>
              </a:r>
              <a:r>
                <a:rPr kumimoji="1" lang="zh-CN" altLang="en-US" sz="2400" b="1" dirty="0">
                  <a:solidFill>
                    <a:srgbClr val="333399"/>
                  </a:solidFill>
                  <a:latin typeface="+mn-lt"/>
                  <a:ea typeface="黑体" pitchFamily="2" charset="-122"/>
                </a:rPr>
                <a:t>层</a:t>
              </a:r>
            </a:p>
          </p:txBody>
        </p:sp>
        <p:sp>
          <p:nvSpPr>
            <p:cNvPr id="169012" name="Rectangle 52"/>
            <p:cNvSpPr>
              <a:spLocks noChangeArrowheads="1"/>
            </p:cNvSpPr>
            <p:nvPr/>
          </p:nvSpPr>
          <p:spPr bwMode="auto">
            <a:xfrm>
              <a:off x="6213609" y="1733004"/>
              <a:ext cx="1528894" cy="525463"/>
            </a:xfrm>
            <a:prstGeom prst="rect">
              <a:avLst/>
            </a:prstGeom>
            <a:solidFill>
              <a:srgbClr val="CCECFF"/>
            </a:solidFill>
            <a:ln w="12700">
              <a:solidFill>
                <a:schemeClr val="tx1"/>
              </a:solidFill>
              <a:miter lim="800000"/>
              <a:headEnd/>
              <a:tailEnd/>
            </a:ln>
            <a:effectLst>
              <a:outerShdw dist="45791" dir="2021404" algn="ctr" rotWithShape="0">
                <a:schemeClr val="bg2"/>
              </a:outerShdw>
            </a:effectLst>
          </p:spPr>
          <p:txBody>
            <a:bodyPr wrap="none" anchor="ctr"/>
            <a:lstStyle/>
            <a:p>
              <a:pPr algn="ctr"/>
              <a:endParaRPr kumimoji="1" lang="zh-CN" altLang="zh-CN" sz="2000" b="1">
                <a:solidFill>
                  <a:srgbClr val="333399"/>
                </a:solidFill>
                <a:latin typeface="+mn-lt"/>
                <a:ea typeface="黑体" pitchFamily="2" charset="-122"/>
              </a:endParaRPr>
            </a:p>
          </p:txBody>
        </p:sp>
        <p:sp>
          <p:nvSpPr>
            <p:cNvPr id="169013" name="Text Box 53"/>
            <p:cNvSpPr txBox="1">
              <a:spLocks noChangeArrowheads="1"/>
            </p:cNvSpPr>
            <p:nvPr/>
          </p:nvSpPr>
          <p:spPr bwMode="auto">
            <a:xfrm>
              <a:off x="6256603" y="1804442"/>
              <a:ext cx="1531188" cy="400110"/>
            </a:xfrm>
            <a:prstGeom prst="rect">
              <a:avLst/>
            </a:prstGeom>
            <a:solidFill>
              <a:srgbClr val="CCECFF"/>
            </a:solidFill>
            <a:ln>
              <a:noFill/>
            </a:ln>
            <a:effectLst/>
            <a:extLs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smtClean="0">
                  <a:solidFill>
                    <a:srgbClr val="333399"/>
                  </a:solidFill>
                  <a:latin typeface="+mn-lt"/>
                  <a:ea typeface="黑体" pitchFamily="2" charset="-122"/>
                </a:rPr>
                <a:t>实体 </a:t>
              </a:r>
              <a:r>
                <a:rPr kumimoji="1" lang="en-US" altLang="zh-CN" sz="2000" b="1" dirty="0" smtClean="0">
                  <a:solidFill>
                    <a:srgbClr val="333399"/>
                  </a:solidFill>
                  <a:latin typeface="+mn-lt"/>
                  <a:ea typeface="黑体" pitchFamily="2" charset="-122"/>
                </a:rPr>
                <a:t>(</a:t>
              </a:r>
              <a:r>
                <a:rPr kumimoji="1" lang="en-US" altLang="zh-CN" sz="2000" b="1" dirty="0">
                  <a:solidFill>
                    <a:srgbClr val="333399"/>
                  </a:solidFill>
                  <a:latin typeface="+mn-lt"/>
                  <a:ea typeface="黑体" pitchFamily="2" charset="-122"/>
                </a:rPr>
                <a:t>n + 1)</a:t>
              </a:r>
            </a:p>
          </p:txBody>
        </p:sp>
        <p:sp>
          <p:nvSpPr>
            <p:cNvPr id="169014" name="Text Box 54"/>
            <p:cNvSpPr txBox="1">
              <a:spLocks noChangeArrowheads="1"/>
            </p:cNvSpPr>
            <p:nvPr/>
          </p:nvSpPr>
          <p:spPr bwMode="auto">
            <a:xfrm>
              <a:off x="6910123" y="1556792"/>
              <a:ext cx="18473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kumimoji="1" lang="zh-CN" altLang="zh-CN" sz="3200" b="1">
                <a:solidFill>
                  <a:srgbClr val="333399"/>
                </a:solidFill>
                <a:latin typeface="+mn-lt"/>
                <a:ea typeface="黑体" pitchFamily="2" charset="-122"/>
              </a:endParaRPr>
            </a:p>
          </p:txBody>
        </p:sp>
        <p:sp>
          <p:nvSpPr>
            <p:cNvPr id="169015" name="Text Box 55"/>
            <p:cNvSpPr txBox="1">
              <a:spLocks noChangeArrowheads="1"/>
            </p:cNvSpPr>
            <p:nvPr/>
          </p:nvSpPr>
          <p:spPr bwMode="auto">
            <a:xfrm>
              <a:off x="560512" y="1628800"/>
              <a:ext cx="896758"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kumimoji="1" lang="zh-CN" altLang="en-US" sz="2400" b="1" dirty="0">
                  <a:solidFill>
                    <a:srgbClr val="333399"/>
                  </a:solidFill>
                  <a:latin typeface="+mn-lt"/>
                  <a:ea typeface="黑体" pitchFamily="2" charset="-122"/>
                </a:rPr>
                <a:t>服务用户</a:t>
              </a:r>
            </a:p>
          </p:txBody>
        </p:sp>
        <p:sp>
          <p:nvSpPr>
            <p:cNvPr id="169016" name="Rectangle 56"/>
            <p:cNvSpPr>
              <a:spLocks noChangeArrowheads="1"/>
            </p:cNvSpPr>
            <p:nvPr/>
          </p:nvSpPr>
          <p:spPr bwMode="auto">
            <a:xfrm>
              <a:off x="1996679" y="3960267"/>
              <a:ext cx="1530615" cy="523875"/>
            </a:xfrm>
            <a:prstGeom prst="rect">
              <a:avLst/>
            </a:prstGeom>
            <a:solidFill>
              <a:srgbClr val="CCECFF"/>
            </a:solidFill>
            <a:ln w="12700">
              <a:solidFill>
                <a:schemeClr val="tx1"/>
              </a:solidFill>
              <a:miter lim="800000"/>
              <a:headEnd/>
              <a:tailEnd/>
            </a:ln>
            <a:effectLst>
              <a:outerShdw dist="45791" dir="2021404" algn="ctr" rotWithShape="0">
                <a:schemeClr val="bg2"/>
              </a:outerShdw>
            </a:effectLst>
          </p:spPr>
          <p:txBody>
            <a:bodyPr wrap="none" anchor="ctr"/>
            <a:lstStyle/>
            <a:p>
              <a:pPr algn="ctr"/>
              <a:endParaRPr kumimoji="1" lang="zh-CN" altLang="zh-CN" sz="2000" b="1">
                <a:solidFill>
                  <a:srgbClr val="333399"/>
                </a:solidFill>
                <a:latin typeface="+mn-lt"/>
                <a:ea typeface="黑体" pitchFamily="2" charset="-122"/>
              </a:endParaRPr>
            </a:p>
          </p:txBody>
        </p:sp>
        <p:sp>
          <p:nvSpPr>
            <p:cNvPr id="169017" name="Rectangle 57"/>
            <p:cNvSpPr>
              <a:spLocks noChangeArrowheads="1"/>
            </p:cNvSpPr>
            <p:nvPr/>
          </p:nvSpPr>
          <p:spPr bwMode="auto">
            <a:xfrm>
              <a:off x="6184371" y="3960267"/>
              <a:ext cx="1530615" cy="523875"/>
            </a:xfrm>
            <a:prstGeom prst="rect">
              <a:avLst/>
            </a:prstGeom>
            <a:solidFill>
              <a:srgbClr val="CCECFF"/>
            </a:solidFill>
            <a:ln w="12700">
              <a:solidFill>
                <a:schemeClr val="tx1"/>
              </a:solidFill>
              <a:miter lim="800000"/>
              <a:headEnd/>
              <a:tailEnd/>
            </a:ln>
            <a:effectLst>
              <a:outerShdw dist="45791" dir="2021404" algn="ctr" rotWithShape="0">
                <a:schemeClr val="bg2"/>
              </a:outerShdw>
            </a:effectLst>
          </p:spPr>
          <p:txBody>
            <a:bodyPr wrap="none" anchor="ctr"/>
            <a:lstStyle/>
            <a:p>
              <a:pPr algn="ctr"/>
              <a:endParaRPr kumimoji="1" lang="zh-CN" altLang="zh-CN" sz="2000" b="1">
                <a:solidFill>
                  <a:srgbClr val="333399"/>
                </a:solidFill>
                <a:latin typeface="+mn-lt"/>
                <a:ea typeface="黑体" pitchFamily="2" charset="-122"/>
              </a:endParaRPr>
            </a:p>
          </p:txBody>
        </p:sp>
        <p:sp>
          <p:nvSpPr>
            <p:cNvPr id="169018" name="Text Box 58"/>
            <p:cNvSpPr txBox="1">
              <a:spLocks noChangeArrowheads="1"/>
            </p:cNvSpPr>
            <p:nvPr/>
          </p:nvSpPr>
          <p:spPr bwMode="auto">
            <a:xfrm>
              <a:off x="2144581" y="4001542"/>
              <a:ext cx="109837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smtClean="0">
                  <a:solidFill>
                    <a:srgbClr val="333399"/>
                  </a:solidFill>
                  <a:latin typeface="+mn-lt"/>
                  <a:ea typeface="黑体" pitchFamily="2" charset="-122"/>
                </a:rPr>
                <a:t>实体 </a:t>
              </a:r>
              <a:r>
                <a:rPr kumimoji="1" lang="en-US" altLang="zh-CN" sz="2000" b="1" dirty="0" smtClean="0">
                  <a:solidFill>
                    <a:srgbClr val="333399"/>
                  </a:solidFill>
                  <a:latin typeface="+mn-lt"/>
                  <a:ea typeface="黑体" pitchFamily="2" charset="-122"/>
                </a:rPr>
                <a:t>(</a:t>
              </a:r>
              <a:r>
                <a:rPr kumimoji="1" lang="en-US" altLang="zh-CN" sz="2000" b="1" dirty="0">
                  <a:solidFill>
                    <a:srgbClr val="333399"/>
                  </a:solidFill>
                  <a:latin typeface="+mn-lt"/>
                  <a:ea typeface="黑体" pitchFamily="2" charset="-122"/>
                </a:rPr>
                <a:t>n)</a:t>
              </a:r>
            </a:p>
          </p:txBody>
        </p:sp>
        <p:sp>
          <p:nvSpPr>
            <p:cNvPr id="169019" name="Text Box 59"/>
            <p:cNvSpPr txBox="1">
              <a:spLocks noChangeArrowheads="1"/>
            </p:cNvSpPr>
            <p:nvPr/>
          </p:nvSpPr>
          <p:spPr bwMode="auto">
            <a:xfrm>
              <a:off x="6413104" y="4001542"/>
              <a:ext cx="1098378" cy="400110"/>
            </a:xfrm>
            <a:prstGeom prst="rect">
              <a:avLst/>
            </a:prstGeom>
            <a:solidFill>
              <a:srgbClr val="CCECFF"/>
            </a:solidFill>
            <a:ln>
              <a:noFill/>
            </a:ln>
            <a:effectLst/>
            <a:extLs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smtClean="0">
                  <a:solidFill>
                    <a:srgbClr val="333399"/>
                  </a:solidFill>
                  <a:latin typeface="+mn-lt"/>
                  <a:ea typeface="黑体" pitchFamily="2" charset="-122"/>
                </a:rPr>
                <a:t>实体 </a:t>
              </a:r>
              <a:r>
                <a:rPr kumimoji="1" lang="en-US" altLang="zh-CN" sz="2000" b="1" dirty="0" smtClean="0">
                  <a:solidFill>
                    <a:srgbClr val="333399"/>
                  </a:solidFill>
                  <a:latin typeface="+mn-lt"/>
                  <a:ea typeface="黑体" pitchFamily="2" charset="-122"/>
                </a:rPr>
                <a:t>(</a:t>
              </a:r>
              <a:r>
                <a:rPr kumimoji="1" lang="en-US" altLang="zh-CN" sz="2000" b="1" dirty="0">
                  <a:solidFill>
                    <a:srgbClr val="333399"/>
                  </a:solidFill>
                  <a:latin typeface="+mn-lt"/>
                  <a:ea typeface="黑体" pitchFamily="2" charset="-122"/>
                </a:rPr>
                <a:t>n)</a:t>
              </a:r>
            </a:p>
          </p:txBody>
        </p:sp>
        <p:sp>
          <p:nvSpPr>
            <p:cNvPr id="169020" name="Line 60"/>
            <p:cNvSpPr>
              <a:spLocks noChangeShapeType="1"/>
            </p:cNvSpPr>
            <p:nvPr/>
          </p:nvSpPr>
          <p:spPr bwMode="auto">
            <a:xfrm>
              <a:off x="3530734" y="4207916"/>
              <a:ext cx="2713831" cy="0"/>
            </a:xfrm>
            <a:prstGeom prst="line">
              <a:avLst/>
            </a:prstGeom>
            <a:noFill/>
            <a:ln w="19050">
              <a:solidFill>
                <a:schemeClr val="tx1"/>
              </a:solidFill>
              <a:prstDash val="dash"/>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333399"/>
                </a:solidFill>
                <a:latin typeface="+mn-lt"/>
                <a:ea typeface="黑体" pitchFamily="2" charset="-122"/>
              </a:endParaRPr>
            </a:p>
          </p:txBody>
        </p:sp>
        <p:sp>
          <p:nvSpPr>
            <p:cNvPr id="169021" name="Text Box 61"/>
            <p:cNvSpPr txBox="1">
              <a:spLocks noChangeArrowheads="1"/>
            </p:cNvSpPr>
            <p:nvPr/>
          </p:nvSpPr>
          <p:spPr bwMode="auto">
            <a:xfrm>
              <a:off x="4328716" y="4009478"/>
              <a:ext cx="1196161" cy="461665"/>
            </a:xfrm>
            <a:prstGeom prst="rect">
              <a:avLst/>
            </a:prstGeom>
            <a:solidFill>
              <a:schemeClr val="bg1"/>
            </a:solidFill>
            <a:ln>
              <a:noFill/>
            </a:ln>
            <a:effectLst/>
            <a:extLst>
              <a:ext uri="{91240B29-F687-4F45-9708-019B960494DF}">
                <a14:hiddenLine xmlns:a14="http://schemas.microsoft.com/office/drawing/2010/main" xmlns="" w="28575">
                  <a:solidFill>
                    <a:schemeClr val="tx1"/>
                  </a:solidFill>
                  <a:prstDash val="dash"/>
                  <a:miter lim="800000"/>
                  <a:headEnd type="none" w="med" len="lg"/>
                  <a:tailEnd type="none" w="med"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a:solidFill>
                    <a:srgbClr val="333399"/>
                  </a:solidFill>
                  <a:latin typeface="+mn-lt"/>
                  <a:ea typeface="黑体" pitchFamily="2" charset="-122"/>
                </a:rPr>
                <a:t>协议</a:t>
              </a:r>
              <a:r>
                <a:rPr kumimoji="1" lang="en-US" altLang="zh-CN" sz="2400" b="1">
                  <a:solidFill>
                    <a:srgbClr val="333399"/>
                  </a:solidFill>
                  <a:latin typeface="+mn-lt"/>
                  <a:ea typeface="黑体" pitchFamily="2" charset="-122"/>
                </a:rPr>
                <a:t>(n)</a:t>
              </a:r>
            </a:p>
          </p:txBody>
        </p:sp>
      </p:grpSp>
      <p:sp>
        <p:nvSpPr>
          <p:cNvPr id="2" name="矩形 1"/>
          <p:cNvSpPr/>
          <p:nvPr/>
        </p:nvSpPr>
        <p:spPr>
          <a:xfrm>
            <a:off x="2679436" y="5877272"/>
            <a:ext cx="4771449" cy="461665"/>
          </a:xfrm>
          <a:prstGeom prst="rect">
            <a:avLst/>
          </a:prstGeom>
        </p:spPr>
        <p:txBody>
          <a:bodyPr wrap="square">
            <a:spAutoFit/>
          </a:bodyPr>
          <a:lstStyle/>
          <a:p>
            <a:pPr algn="ctr"/>
            <a:r>
              <a:rPr lang="zh-CN" altLang="zh-CN" sz="2400" b="1" dirty="0" smtClean="0">
                <a:latin typeface="+mn-lt"/>
                <a:ea typeface="黑体" pitchFamily="2" charset="-122"/>
              </a:rPr>
              <a:t>相邻两</a:t>
            </a:r>
            <a:r>
              <a:rPr lang="zh-CN" altLang="zh-CN" sz="2400" b="1" dirty="0">
                <a:latin typeface="+mn-lt"/>
                <a:ea typeface="黑体" pitchFamily="2" charset="-122"/>
              </a:rPr>
              <a:t>层之间的关系</a:t>
            </a:r>
            <a:endParaRPr lang="zh-CN" altLang="en-US" sz="2400" b="1" dirty="0">
              <a:latin typeface="+mn-lt"/>
              <a:ea typeface="黑体" pitchFamily="2" charset="-122"/>
            </a:endParaRPr>
          </a:p>
        </p:txBody>
      </p:sp>
    </p:spTree>
    <p:extLst>
      <p:ext uri="{BB962C8B-B14F-4D97-AF65-F5344CB8AC3E}">
        <p14:creationId xmlns:p14="http://schemas.microsoft.com/office/powerpoint/2010/main" xmlns="" val="3788056440"/>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algn="ctr"/>
            <a:r>
              <a:rPr lang="zh-CN" altLang="en-US"/>
              <a:t>协议很复杂 </a:t>
            </a:r>
          </a:p>
        </p:txBody>
      </p:sp>
      <p:sp>
        <p:nvSpPr>
          <p:cNvPr id="140291" name="Rectangle 3"/>
          <p:cNvSpPr>
            <a:spLocks noGrp="1" noChangeArrowheads="1"/>
          </p:cNvSpPr>
          <p:nvPr>
            <p:ph idx="1"/>
          </p:nvPr>
        </p:nvSpPr>
        <p:spPr/>
        <p:txBody>
          <a:bodyPr/>
          <a:lstStyle/>
          <a:p>
            <a:r>
              <a:rPr lang="zh-CN" altLang="en-US" dirty="0"/>
              <a:t>协议必须把所有</a:t>
            </a:r>
            <a:r>
              <a:rPr lang="zh-CN" altLang="en-US" dirty="0">
                <a:solidFill>
                  <a:srgbClr val="FF0000"/>
                </a:solidFill>
              </a:rPr>
              <a:t>不利的条件</a:t>
            </a:r>
            <a:r>
              <a:rPr lang="zh-CN" altLang="en-US" dirty="0"/>
              <a:t>事先都估计到，而</a:t>
            </a:r>
            <a:r>
              <a:rPr lang="zh-CN" altLang="en-US" dirty="0">
                <a:solidFill>
                  <a:srgbClr val="FF0000"/>
                </a:solidFill>
              </a:rPr>
              <a:t>不能假定</a:t>
            </a:r>
            <a:r>
              <a:rPr lang="zh-CN" altLang="en-US" dirty="0"/>
              <a:t>一切都是正常的和非常理想的。 </a:t>
            </a:r>
          </a:p>
          <a:p>
            <a:r>
              <a:rPr lang="zh-CN" altLang="en-US" dirty="0"/>
              <a:t>看一个计算机网络协议是否正确，不能光看在正常情况下是否正确</a:t>
            </a:r>
            <a:r>
              <a:rPr lang="zh-CN" altLang="en-US" dirty="0" smtClean="0"/>
              <a:t>，还</a:t>
            </a:r>
            <a:r>
              <a:rPr lang="zh-CN" altLang="en-US" dirty="0"/>
              <a:t>必须非常仔细地检查这个协议</a:t>
            </a:r>
            <a:r>
              <a:rPr lang="zh-CN" altLang="en-US" dirty="0">
                <a:solidFill>
                  <a:srgbClr val="FF0000"/>
                </a:solidFill>
              </a:rPr>
              <a:t>能否应付各种异常情况。 </a:t>
            </a:r>
          </a:p>
        </p:txBody>
      </p:sp>
    </p:spTree>
    <p:extLst>
      <p:ext uri="{BB962C8B-B14F-4D97-AF65-F5344CB8AC3E}">
        <p14:creationId xmlns:p14="http://schemas.microsoft.com/office/powerpoint/2010/main" xmlns="" val="5698424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02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02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build="p"/>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pPr algn="ctr"/>
            <a:r>
              <a:rPr lang="en-US" altLang="zh-CN" dirty="0"/>
              <a:t>【</a:t>
            </a:r>
            <a:r>
              <a:rPr lang="zh-CN" altLang="en-US" dirty="0"/>
              <a:t>例</a:t>
            </a:r>
            <a:r>
              <a:rPr lang="en-US" altLang="zh-CN" dirty="0"/>
              <a:t>1-1</a:t>
            </a:r>
            <a:r>
              <a:rPr lang="en-US" altLang="zh-CN" dirty="0" smtClean="0"/>
              <a:t>】</a:t>
            </a:r>
            <a:r>
              <a:rPr lang="zh-CN" altLang="en-US" dirty="0" smtClean="0"/>
              <a:t>著名</a:t>
            </a:r>
            <a:r>
              <a:rPr lang="zh-CN" altLang="en-US" dirty="0"/>
              <a:t>的协议</a:t>
            </a:r>
            <a:r>
              <a:rPr lang="zh-CN" altLang="en-US" dirty="0" smtClean="0"/>
              <a:t>举例</a:t>
            </a:r>
            <a:endParaRPr lang="en-US" altLang="zh-CN" dirty="0"/>
          </a:p>
        </p:txBody>
      </p:sp>
      <p:sp>
        <p:nvSpPr>
          <p:cNvPr id="141315" name="Rectangle 3"/>
          <p:cNvSpPr>
            <a:spLocks noGrp="1" noChangeArrowheads="1"/>
          </p:cNvSpPr>
          <p:nvPr>
            <p:ph idx="1"/>
          </p:nvPr>
        </p:nvSpPr>
        <p:spPr/>
        <p:txBody>
          <a:bodyPr/>
          <a:lstStyle/>
          <a:p>
            <a:r>
              <a:rPr lang="zh-CN" altLang="en-US" sz="2900" dirty="0"/>
              <a:t>占据东、西两个山顶的</a:t>
            </a:r>
            <a:r>
              <a:rPr lang="zh-CN" altLang="en-US" sz="2900" dirty="0" smtClean="0"/>
              <a:t>蓝军 </a:t>
            </a:r>
            <a:r>
              <a:rPr lang="en-US" altLang="zh-CN" sz="2900" dirty="0" smtClean="0"/>
              <a:t>1 </a:t>
            </a:r>
            <a:r>
              <a:rPr lang="zh-CN" altLang="en-US" sz="2900" dirty="0" smtClean="0"/>
              <a:t>和蓝军 </a:t>
            </a:r>
            <a:r>
              <a:rPr lang="en-US" altLang="zh-CN" sz="2900" dirty="0" smtClean="0"/>
              <a:t>2 </a:t>
            </a:r>
            <a:r>
              <a:rPr lang="zh-CN" altLang="en-US" sz="2900" dirty="0" smtClean="0"/>
              <a:t>与</a:t>
            </a:r>
            <a:r>
              <a:rPr lang="zh-CN" altLang="en-US" sz="2900" dirty="0"/>
              <a:t>驻扎在山谷的白军作战。其力量对比是：单独的蓝军</a:t>
            </a:r>
            <a:r>
              <a:rPr lang="en-US" altLang="zh-CN" sz="2900" dirty="0"/>
              <a:t>1</a:t>
            </a:r>
            <a:r>
              <a:rPr lang="zh-CN" altLang="en-US" sz="2900" dirty="0"/>
              <a:t>或蓝军</a:t>
            </a:r>
            <a:r>
              <a:rPr lang="en-US" altLang="zh-CN" sz="2900" dirty="0"/>
              <a:t>2</a:t>
            </a:r>
            <a:r>
              <a:rPr lang="zh-CN" altLang="en-US" sz="2900" dirty="0"/>
              <a:t>打不过白军，但</a:t>
            </a:r>
            <a:r>
              <a:rPr lang="zh-CN" altLang="en-US" sz="2900" dirty="0" smtClean="0"/>
              <a:t>蓝军 </a:t>
            </a:r>
            <a:r>
              <a:rPr lang="en-US" altLang="zh-CN" sz="2900" dirty="0" smtClean="0"/>
              <a:t>1 </a:t>
            </a:r>
            <a:r>
              <a:rPr lang="zh-CN" altLang="en-US" sz="2900" dirty="0" smtClean="0"/>
              <a:t>和蓝军 </a:t>
            </a:r>
            <a:r>
              <a:rPr lang="en-US" altLang="zh-CN" sz="2900" dirty="0" smtClean="0"/>
              <a:t>2 </a:t>
            </a:r>
            <a:r>
              <a:rPr lang="zh-CN" altLang="en-US" sz="2900" dirty="0" smtClean="0"/>
              <a:t>协同</a:t>
            </a:r>
            <a:r>
              <a:rPr lang="zh-CN" altLang="en-US" sz="2900" dirty="0"/>
              <a:t>作战则可战胜白军。现</a:t>
            </a:r>
            <a:r>
              <a:rPr lang="zh-CN" altLang="en-US" sz="2900" dirty="0" smtClean="0"/>
              <a:t>蓝军 </a:t>
            </a:r>
            <a:r>
              <a:rPr lang="en-US" altLang="zh-CN" sz="2900" dirty="0" smtClean="0"/>
              <a:t>1 </a:t>
            </a:r>
            <a:r>
              <a:rPr lang="zh-CN" altLang="en-US" sz="2900" dirty="0" smtClean="0"/>
              <a:t>拟</a:t>
            </a:r>
            <a:r>
              <a:rPr lang="zh-CN" altLang="en-US" sz="2900" dirty="0"/>
              <a:t>于次日正午向白军发起攻击。于是用计算机发送电文给</a:t>
            </a:r>
            <a:r>
              <a:rPr lang="zh-CN" altLang="en-US" sz="2900" dirty="0" smtClean="0"/>
              <a:t>蓝军 </a:t>
            </a:r>
            <a:r>
              <a:rPr lang="en-US" altLang="zh-CN" sz="2900" dirty="0" smtClean="0"/>
              <a:t>2</a:t>
            </a:r>
            <a:r>
              <a:rPr lang="zh-CN" altLang="en-US" sz="2900" dirty="0" smtClean="0"/>
              <a:t>。</a:t>
            </a:r>
            <a:r>
              <a:rPr lang="zh-CN" altLang="en-US" sz="2900" dirty="0"/>
              <a:t>但通信线路很不好，电文出错或丢失的可能性较大（没有电话可使用）。因此要求收到电文的友军必须送回一个确认电文。但此确认电文也可能出错或丢失。</a:t>
            </a:r>
            <a:r>
              <a:rPr lang="zh-CN" altLang="en-US" sz="2900" dirty="0">
                <a:solidFill>
                  <a:srgbClr val="FF0000"/>
                </a:solidFill>
              </a:rPr>
              <a:t>试问能否设计出一种协议使得</a:t>
            </a:r>
            <a:r>
              <a:rPr lang="zh-CN" altLang="en-US" sz="2900" dirty="0" smtClean="0">
                <a:solidFill>
                  <a:srgbClr val="FF0000"/>
                </a:solidFill>
              </a:rPr>
              <a:t>蓝军 </a:t>
            </a:r>
            <a:r>
              <a:rPr lang="en-US" altLang="zh-CN" sz="2900" dirty="0" smtClean="0">
                <a:solidFill>
                  <a:srgbClr val="FF0000"/>
                </a:solidFill>
              </a:rPr>
              <a:t>1 </a:t>
            </a:r>
            <a:r>
              <a:rPr lang="zh-CN" altLang="en-US" sz="2900" dirty="0" smtClean="0">
                <a:solidFill>
                  <a:srgbClr val="FF0000"/>
                </a:solidFill>
              </a:rPr>
              <a:t>和蓝军 </a:t>
            </a:r>
            <a:r>
              <a:rPr lang="en-US" altLang="zh-CN" sz="2900" dirty="0" smtClean="0">
                <a:solidFill>
                  <a:srgbClr val="FF0000"/>
                </a:solidFill>
              </a:rPr>
              <a:t>2 </a:t>
            </a:r>
            <a:r>
              <a:rPr lang="zh-CN" altLang="en-US" sz="2900" dirty="0" smtClean="0">
                <a:solidFill>
                  <a:srgbClr val="FF0000"/>
                </a:solidFill>
              </a:rPr>
              <a:t>能够</a:t>
            </a:r>
            <a:r>
              <a:rPr lang="zh-CN" altLang="en-US" sz="2900" dirty="0">
                <a:solidFill>
                  <a:srgbClr val="FF0000"/>
                </a:solidFill>
              </a:rPr>
              <a:t>实现协同</a:t>
            </a:r>
            <a:r>
              <a:rPr lang="zh-CN" altLang="en-US" sz="2900" dirty="0" smtClean="0">
                <a:solidFill>
                  <a:srgbClr val="FF0000"/>
                </a:solidFill>
              </a:rPr>
              <a:t>作战，因而</a:t>
            </a:r>
            <a:r>
              <a:rPr lang="zh-CN" altLang="en-US" sz="2900" dirty="0">
                <a:solidFill>
                  <a:srgbClr val="FF0000"/>
                </a:solidFill>
              </a:rPr>
              <a:t>一定（</a:t>
            </a:r>
            <a:r>
              <a:rPr lang="zh-CN" altLang="en-US" sz="2900" dirty="0" smtClean="0">
                <a:solidFill>
                  <a:srgbClr val="FF0000"/>
                </a:solidFill>
              </a:rPr>
              <a:t>即 </a:t>
            </a:r>
            <a:r>
              <a:rPr lang="en-US" altLang="zh-CN" sz="2900" dirty="0" smtClean="0">
                <a:solidFill>
                  <a:srgbClr val="FF0000"/>
                </a:solidFill>
              </a:rPr>
              <a:t>100 </a:t>
            </a:r>
            <a:r>
              <a:rPr lang="en-US" altLang="zh-CN" sz="2900" dirty="0">
                <a:solidFill>
                  <a:srgbClr val="FF0000"/>
                </a:solidFill>
              </a:rPr>
              <a:t>%</a:t>
            </a:r>
            <a:r>
              <a:rPr lang="zh-CN" altLang="en-US" sz="2900" dirty="0">
                <a:solidFill>
                  <a:srgbClr val="FF0000"/>
                </a:solidFill>
              </a:rPr>
              <a:t>而</a:t>
            </a:r>
            <a:r>
              <a:rPr lang="zh-CN" altLang="en-US" sz="2900" dirty="0" smtClean="0">
                <a:solidFill>
                  <a:srgbClr val="FF0000"/>
                </a:solidFill>
              </a:rPr>
              <a:t>不是 </a:t>
            </a:r>
            <a:r>
              <a:rPr lang="en-US" altLang="zh-CN" sz="2900" dirty="0" smtClean="0">
                <a:solidFill>
                  <a:srgbClr val="FF0000"/>
                </a:solidFill>
              </a:rPr>
              <a:t>99.999</a:t>
            </a:r>
            <a:r>
              <a:rPr lang="en-US" altLang="zh-CN" sz="2900" dirty="0">
                <a:solidFill>
                  <a:srgbClr val="FF0000"/>
                </a:solidFill>
              </a:rPr>
              <a:t>…%</a:t>
            </a:r>
            <a:r>
              <a:rPr lang="zh-CN" altLang="en-US" sz="2900" dirty="0">
                <a:solidFill>
                  <a:srgbClr val="FF0000"/>
                </a:solidFill>
              </a:rPr>
              <a:t>）取得胜利？ </a:t>
            </a:r>
          </a:p>
        </p:txBody>
      </p:sp>
    </p:spTree>
    <p:extLst>
      <p:ext uri="{BB962C8B-B14F-4D97-AF65-F5344CB8AC3E}">
        <p14:creationId xmlns:p14="http://schemas.microsoft.com/office/powerpoint/2010/main" xmlns="" val="28707186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13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5" grpId="0" build="p"/>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Freeform 2"/>
          <p:cNvSpPr>
            <a:spLocks/>
          </p:cNvSpPr>
          <p:nvPr/>
        </p:nvSpPr>
        <p:spPr bwMode="auto">
          <a:xfrm>
            <a:off x="229549" y="5027683"/>
            <a:ext cx="9721983" cy="1889125"/>
          </a:xfrm>
          <a:custGeom>
            <a:avLst/>
            <a:gdLst>
              <a:gd name="T0" fmla="*/ 0 w 5653"/>
              <a:gd name="T1" fmla="*/ 1159 h 1190"/>
              <a:gd name="T2" fmla="*/ 928 w 5653"/>
              <a:gd name="T3" fmla="*/ 90 h 1190"/>
              <a:gd name="T4" fmla="*/ 1744 w 5653"/>
              <a:gd name="T5" fmla="*/ 618 h 1190"/>
              <a:gd name="T6" fmla="*/ 2800 w 5653"/>
              <a:gd name="T7" fmla="*/ 1098 h 1190"/>
              <a:gd name="T8" fmla="*/ 3379 w 5653"/>
              <a:gd name="T9" fmla="*/ 1127 h 1190"/>
              <a:gd name="T10" fmla="*/ 3808 w 5653"/>
              <a:gd name="T11" fmla="*/ 1098 h 1190"/>
              <a:gd name="T12" fmla="*/ 4240 w 5653"/>
              <a:gd name="T13" fmla="*/ 666 h 1190"/>
              <a:gd name="T14" fmla="*/ 4558 w 5653"/>
              <a:gd name="T15" fmla="*/ 201 h 1190"/>
              <a:gd name="T16" fmla="*/ 4958 w 5653"/>
              <a:gd name="T17" fmla="*/ 243 h 1190"/>
              <a:gd name="T18" fmla="*/ 5158 w 5653"/>
              <a:gd name="T19" fmla="*/ 727 h 1190"/>
              <a:gd name="T20" fmla="*/ 5316 w 5653"/>
              <a:gd name="T21" fmla="*/ 927 h 1190"/>
              <a:gd name="T22" fmla="*/ 5410 w 5653"/>
              <a:gd name="T23" fmla="*/ 1033 h 1190"/>
              <a:gd name="T24" fmla="*/ 5653 w 5653"/>
              <a:gd name="T25" fmla="*/ 1190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53" h="1190">
                <a:moveTo>
                  <a:pt x="0" y="1159"/>
                </a:moveTo>
                <a:cubicBezTo>
                  <a:pt x="153" y="981"/>
                  <a:pt x="637" y="180"/>
                  <a:pt x="928" y="90"/>
                </a:cubicBezTo>
                <a:cubicBezTo>
                  <a:pt x="1219" y="0"/>
                  <a:pt x="1432" y="450"/>
                  <a:pt x="1744" y="618"/>
                </a:cubicBezTo>
                <a:cubicBezTo>
                  <a:pt x="2056" y="786"/>
                  <a:pt x="2528" y="1013"/>
                  <a:pt x="2800" y="1098"/>
                </a:cubicBezTo>
                <a:cubicBezTo>
                  <a:pt x="3072" y="1183"/>
                  <a:pt x="3211" y="1127"/>
                  <a:pt x="3379" y="1127"/>
                </a:cubicBezTo>
                <a:cubicBezTo>
                  <a:pt x="3547" y="1127"/>
                  <a:pt x="3665" y="1175"/>
                  <a:pt x="3808" y="1098"/>
                </a:cubicBezTo>
                <a:cubicBezTo>
                  <a:pt x="3951" y="1021"/>
                  <a:pt x="4115" y="816"/>
                  <a:pt x="4240" y="666"/>
                </a:cubicBezTo>
                <a:cubicBezTo>
                  <a:pt x="4365" y="516"/>
                  <a:pt x="4438" y="272"/>
                  <a:pt x="4558" y="201"/>
                </a:cubicBezTo>
                <a:cubicBezTo>
                  <a:pt x="4678" y="130"/>
                  <a:pt x="4858" y="155"/>
                  <a:pt x="4958" y="243"/>
                </a:cubicBezTo>
                <a:cubicBezTo>
                  <a:pt x="5058" y="331"/>
                  <a:pt x="5098" y="613"/>
                  <a:pt x="5158" y="727"/>
                </a:cubicBezTo>
                <a:cubicBezTo>
                  <a:pt x="5218" y="841"/>
                  <a:pt x="5274" y="876"/>
                  <a:pt x="5316" y="927"/>
                </a:cubicBezTo>
                <a:cubicBezTo>
                  <a:pt x="5358" y="978"/>
                  <a:pt x="5354" y="989"/>
                  <a:pt x="5410" y="1033"/>
                </a:cubicBezTo>
                <a:cubicBezTo>
                  <a:pt x="5466" y="1077"/>
                  <a:pt x="5603" y="1157"/>
                  <a:pt x="5653" y="1190"/>
                </a:cubicBezTo>
              </a:path>
            </a:pathLst>
          </a:custGeom>
          <a:solidFill>
            <a:srgbClr val="6633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339" name="Line 3"/>
          <p:cNvSpPr>
            <a:spLocks noChangeShapeType="1"/>
          </p:cNvSpPr>
          <p:nvPr/>
        </p:nvSpPr>
        <p:spPr bwMode="auto">
          <a:xfrm>
            <a:off x="1990616" y="4412749"/>
            <a:ext cx="0" cy="685800"/>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340" name="AutoShape 4"/>
          <p:cNvSpPr>
            <a:spLocks noChangeArrowheads="1"/>
          </p:cNvSpPr>
          <p:nvPr/>
        </p:nvSpPr>
        <p:spPr bwMode="auto">
          <a:xfrm rot="-252939">
            <a:off x="1990616" y="4412749"/>
            <a:ext cx="908050" cy="533400"/>
          </a:xfrm>
          <a:prstGeom prst="wave">
            <a:avLst>
              <a:gd name="adj1" fmla="val 12500"/>
              <a:gd name="adj2" fmla="val -1639"/>
            </a:avLst>
          </a:prstGeom>
          <a:solidFill>
            <a:srgbClr val="0000CC"/>
          </a:solidFill>
          <a:ln>
            <a:noFill/>
          </a:ln>
          <a:effectLst/>
          <a:extLst/>
        </p:spPr>
        <p:txBody>
          <a:bodyPr wrap="none" anchor="ctr"/>
          <a:lstStyle/>
          <a:p>
            <a:endParaRPr lang="zh-CN" altLang="en-US"/>
          </a:p>
        </p:txBody>
      </p:sp>
      <p:sp>
        <p:nvSpPr>
          <p:cNvPr id="142341" name="Line 5"/>
          <p:cNvSpPr>
            <a:spLocks noChangeShapeType="1"/>
          </p:cNvSpPr>
          <p:nvPr/>
        </p:nvSpPr>
        <p:spPr bwMode="auto">
          <a:xfrm>
            <a:off x="8346966" y="4565149"/>
            <a:ext cx="0" cy="685800"/>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342" name="AutoShape 6"/>
          <p:cNvSpPr>
            <a:spLocks noChangeArrowheads="1"/>
          </p:cNvSpPr>
          <p:nvPr/>
        </p:nvSpPr>
        <p:spPr bwMode="auto">
          <a:xfrm rot="-252939">
            <a:off x="8346966" y="4565149"/>
            <a:ext cx="908050" cy="533400"/>
          </a:xfrm>
          <a:prstGeom prst="wave">
            <a:avLst>
              <a:gd name="adj1" fmla="val 12500"/>
              <a:gd name="adj2" fmla="val -1639"/>
            </a:avLst>
          </a:prstGeom>
          <a:solidFill>
            <a:srgbClr val="0000CC"/>
          </a:solidFill>
          <a:ln>
            <a:noFill/>
          </a:ln>
          <a:effectLst/>
          <a:extLst/>
        </p:spPr>
        <p:txBody>
          <a:bodyPr wrap="none" anchor="ctr"/>
          <a:lstStyle/>
          <a:p>
            <a:endParaRPr lang="zh-CN" altLang="en-US"/>
          </a:p>
        </p:txBody>
      </p:sp>
      <p:sp>
        <p:nvSpPr>
          <p:cNvPr id="142343" name="AutoShape 7"/>
          <p:cNvSpPr>
            <a:spLocks noChangeArrowheads="1"/>
          </p:cNvSpPr>
          <p:nvPr/>
        </p:nvSpPr>
        <p:spPr bwMode="auto">
          <a:xfrm rot="-252939">
            <a:off x="5232424" y="5852612"/>
            <a:ext cx="1382713" cy="762000"/>
          </a:xfrm>
          <a:prstGeom prst="wave">
            <a:avLst>
              <a:gd name="adj1" fmla="val 12500"/>
              <a:gd name="adj2" fmla="val -1639"/>
            </a:avLst>
          </a:prstGeom>
          <a:solidFill>
            <a:schemeClr val="bg1"/>
          </a:solidFill>
          <a:ln w="19050">
            <a:solidFill>
              <a:srgbClr val="00009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142344" name="Line 8"/>
          <p:cNvSpPr>
            <a:spLocks noChangeShapeType="1"/>
          </p:cNvSpPr>
          <p:nvPr/>
        </p:nvSpPr>
        <p:spPr bwMode="auto">
          <a:xfrm>
            <a:off x="5270259" y="5860550"/>
            <a:ext cx="0" cy="862013"/>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nvGrpSpPr>
          <p:cNvPr id="142345" name="Group 9"/>
          <p:cNvGrpSpPr>
            <a:grpSpLocks/>
          </p:cNvGrpSpPr>
          <p:nvPr/>
        </p:nvGrpSpPr>
        <p:grpSpPr bwMode="auto">
          <a:xfrm>
            <a:off x="355467" y="421957"/>
            <a:ext cx="3797300" cy="914400"/>
            <a:chOff x="912" y="192"/>
            <a:chExt cx="2208" cy="576"/>
          </a:xfrm>
        </p:grpSpPr>
        <p:sp>
          <p:nvSpPr>
            <p:cNvPr id="142346" name="AutoShape 10"/>
            <p:cNvSpPr>
              <a:spLocks noChangeArrowheads="1"/>
            </p:cNvSpPr>
            <p:nvPr/>
          </p:nvSpPr>
          <p:spPr bwMode="auto">
            <a:xfrm>
              <a:off x="912" y="192"/>
              <a:ext cx="2208" cy="576"/>
            </a:xfrm>
            <a:prstGeom prst="rightArrow">
              <a:avLst>
                <a:gd name="adj1" fmla="val 50000"/>
                <a:gd name="adj2" fmla="val 95833"/>
              </a:avLst>
            </a:prstGeom>
            <a:solidFill>
              <a:srgbClr val="00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42347" name="Text Box 11"/>
            <p:cNvSpPr txBox="1">
              <a:spLocks noChangeArrowheads="1"/>
            </p:cNvSpPr>
            <p:nvPr/>
          </p:nvSpPr>
          <p:spPr bwMode="auto">
            <a:xfrm>
              <a:off x="912" y="336"/>
              <a:ext cx="1897" cy="2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a:solidFill>
                    <a:srgbClr val="FFFF00"/>
                  </a:solidFill>
                  <a:latin typeface="Times New Roman" pitchFamily="18" charset="0"/>
                  <a:ea typeface="黑体" pitchFamily="2" charset="-122"/>
                </a:rPr>
                <a:t>明日正午进攻，如何？</a:t>
              </a:r>
            </a:p>
          </p:txBody>
        </p:sp>
      </p:grpSp>
      <p:grpSp>
        <p:nvGrpSpPr>
          <p:cNvPr id="142348" name="Group 12"/>
          <p:cNvGrpSpPr>
            <a:grpSpLocks/>
          </p:cNvGrpSpPr>
          <p:nvPr/>
        </p:nvGrpSpPr>
        <p:grpSpPr bwMode="auto">
          <a:xfrm>
            <a:off x="5764212" y="1183957"/>
            <a:ext cx="3797300" cy="914400"/>
            <a:chOff x="3303" y="672"/>
            <a:chExt cx="2208" cy="576"/>
          </a:xfrm>
        </p:grpSpPr>
        <p:sp>
          <p:nvSpPr>
            <p:cNvPr id="142349" name="AutoShape 13"/>
            <p:cNvSpPr>
              <a:spLocks noChangeArrowheads="1"/>
            </p:cNvSpPr>
            <p:nvPr/>
          </p:nvSpPr>
          <p:spPr bwMode="auto">
            <a:xfrm rot="-10800000">
              <a:off x="3303" y="672"/>
              <a:ext cx="2208" cy="576"/>
            </a:xfrm>
            <a:prstGeom prst="rightArrow">
              <a:avLst>
                <a:gd name="adj1" fmla="val 50000"/>
                <a:gd name="adj2" fmla="val 95833"/>
              </a:avLst>
            </a:prstGeom>
            <a:solidFill>
              <a:srgbClr val="FFFF99"/>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CC"/>
                </a:solidFill>
              </a:endParaRPr>
            </a:p>
          </p:txBody>
        </p:sp>
        <p:sp>
          <p:nvSpPr>
            <p:cNvPr id="142350" name="Text Box 14"/>
            <p:cNvSpPr txBox="1">
              <a:spLocks noChangeArrowheads="1"/>
            </p:cNvSpPr>
            <p:nvPr/>
          </p:nvSpPr>
          <p:spPr bwMode="auto">
            <a:xfrm>
              <a:off x="3907" y="816"/>
              <a:ext cx="465" cy="291"/>
            </a:xfrm>
            <a:prstGeom prst="rect">
              <a:avLst/>
            </a:prstGeom>
            <a:noFill/>
            <a:ln>
              <a:noFill/>
            </a:ln>
            <a:effectLst/>
            <a:extLst>
              <a:ext uri="{909E8E84-426E-40DD-AFC4-6F175D3DCCD1}">
                <a14:hiddenFill xmlns:a14="http://schemas.microsoft.com/office/drawing/2010/main" xmlns="">
                  <a:solidFill>
                    <a:srgbClr val="FFFF99"/>
                  </a:solidFill>
                </a14:hiddenFill>
              </a:ext>
              <a:ext uri="{91240B29-F687-4F45-9708-019B960494DF}">
                <a14:hiddenLine xmlns:a14="http://schemas.microsoft.com/office/drawing/2010/main" xmlns="" w="9525">
                  <a:solidFill>
                    <a:srgbClr val="333399"/>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dirty="0">
                  <a:solidFill>
                    <a:srgbClr val="0000CC"/>
                  </a:solidFill>
                  <a:latin typeface="Times New Roman" pitchFamily="18" charset="0"/>
                  <a:ea typeface="黑体" pitchFamily="2" charset="-122"/>
                </a:rPr>
                <a:t>同意</a:t>
              </a:r>
            </a:p>
          </p:txBody>
        </p:sp>
      </p:grpSp>
      <p:grpSp>
        <p:nvGrpSpPr>
          <p:cNvPr id="142351" name="Group 15"/>
          <p:cNvGrpSpPr>
            <a:grpSpLocks/>
          </p:cNvGrpSpPr>
          <p:nvPr/>
        </p:nvGrpSpPr>
        <p:grpSpPr bwMode="auto">
          <a:xfrm>
            <a:off x="355467" y="1869757"/>
            <a:ext cx="3797300" cy="914400"/>
            <a:chOff x="912" y="192"/>
            <a:chExt cx="2208" cy="576"/>
          </a:xfrm>
        </p:grpSpPr>
        <p:sp>
          <p:nvSpPr>
            <p:cNvPr id="142352" name="AutoShape 16"/>
            <p:cNvSpPr>
              <a:spLocks noChangeArrowheads="1"/>
            </p:cNvSpPr>
            <p:nvPr/>
          </p:nvSpPr>
          <p:spPr bwMode="auto">
            <a:xfrm>
              <a:off x="912" y="192"/>
              <a:ext cx="2208" cy="576"/>
            </a:xfrm>
            <a:prstGeom prst="rightArrow">
              <a:avLst>
                <a:gd name="adj1" fmla="val 50000"/>
                <a:gd name="adj2" fmla="val 95833"/>
              </a:avLst>
            </a:prstGeom>
            <a:solidFill>
              <a:srgbClr val="00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p>
          </p:txBody>
        </p:sp>
        <p:sp>
          <p:nvSpPr>
            <p:cNvPr id="142353" name="Text Box 17"/>
            <p:cNvSpPr txBox="1">
              <a:spLocks noChangeArrowheads="1"/>
            </p:cNvSpPr>
            <p:nvPr/>
          </p:nvSpPr>
          <p:spPr bwMode="auto">
            <a:xfrm>
              <a:off x="912" y="336"/>
              <a:ext cx="1181" cy="2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a:solidFill>
                    <a:srgbClr val="FFFF00"/>
                  </a:solidFill>
                  <a:latin typeface="Times New Roman" pitchFamily="18" charset="0"/>
                  <a:ea typeface="黑体" pitchFamily="2" charset="-122"/>
                </a:rPr>
                <a:t>收到“同意”</a:t>
              </a:r>
            </a:p>
          </p:txBody>
        </p:sp>
      </p:grpSp>
      <p:grpSp>
        <p:nvGrpSpPr>
          <p:cNvPr id="142354" name="Group 18"/>
          <p:cNvGrpSpPr>
            <a:grpSpLocks/>
          </p:cNvGrpSpPr>
          <p:nvPr/>
        </p:nvGrpSpPr>
        <p:grpSpPr bwMode="auto">
          <a:xfrm>
            <a:off x="5764212" y="2555557"/>
            <a:ext cx="3797300" cy="914400"/>
            <a:chOff x="3303" y="1536"/>
            <a:chExt cx="2208" cy="576"/>
          </a:xfrm>
        </p:grpSpPr>
        <p:sp>
          <p:nvSpPr>
            <p:cNvPr id="142355" name="AutoShape 19"/>
            <p:cNvSpPr>
              <a:spLocks noChangeArrowheads="1"/>
            </p:cNvSpPr>
            <p:nvPr/>
          </p:nvSpPr>
          <p:spPr bwMode="auto">
            <a:xfrm rot="-10800000">
              <a:off x="3303" y="1536"/>
              <a:ext cx="2208" cy="576"/>
            </a:xfrm>
            <a:prstGeom prst="rightArrow">
              <a:avLst>
                <a:gd name="adj1" fmla="val 50000"/>
                <a:gd name="adj2" fmla="val 95833"/>
              </a:avLst>
            </a:prstGeom>
            <a:solidFill>
              <a:srgbClr val="FFFF99"/>
            </a:solidFill>
            <a:ln w="9525">
              <a:solidFill>
                <a:srgbClr val="333399"/>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CC"/>
                </a:solidFill>
              </a:endParaRPr>
            </a:p>
          </p:txBody>
        </p:sp>
        <p:sp>
          <p:nvSpPr>
            <p:cNvPr id="142356" name="Text Box 20"/>
            <p:cNvSpPr txBox="1">
              <a:spLocks noChangeArrowheads="1"/>
            </p:cNvSpPr>
            <p:nvPr/>
          </p:nvSpPr>
          <p:spPr bwMode="auto">
            <a:xfrm>
              <a:off x="3495" y="1680"/>
              <a:ext cx="1718" cy="291"/>
            </a:xfrm>
            <a:prstGeom prst="rect">
              <a:avLst/>
            </a:prstGeom>
            <a:noFill/>
            <a:ln>
              <a:noFill/>
            </a:ln>
            <a:effectLst/>
            <a:extLst>
              <a:ext uri="{909E8E84-426E-40DD-AFC4-6F175D3DCCD1}">
                <a14:hiddenFill xmlns:a14="http://schemas.microsoft.com/office/drawing/2010/main" xmlns="">
                  <a:solidFill>
                    <a:srgbClr val="FFFF99"/>
                  </a:solidFill>
                </a14:hiddenFill>
              </a:ext>
              <a:ext uri="{91240B29-F687-4F45-9708-019B960494DF}">
                <a14:hiddenLine xmlns:a14="http://schemas.microsoft.com/office/drawing/2010/main" xmlns="" w="9525">
                  <a:solidFill>
                    <a:srgbClr val="333399"/>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wrap="none">
              <a:spAutoFit/>
            </a:bodyPr>
            <a:lstStyle/>
            <a:p>
              <a:r>
                <a:rPr kumimoji="1" lang="zh-CN" altLang="en-US" sz="2400" b="1">
                  <a:solidFill>
                    <a:srgbClr val="0000CC"/>
                  </a:solidFill>
                  <a:latin typeface="Times New Roman" pitchFamily="18" charset="0"/>
                  <a:ea typeface="黑体" pitchFamily="2" charset="-122"/>
                </a:rPr>
                <a:t>收到：收到“同意”</a:t>
              </a:r>
            </a:p>
          </p:txBody>
        </p:sp>
      </p:grpSp>
      <p:sp>
        <p:nvSpPr>
          <p:cNvPr id="142357" name="Text Box 21"/>
          <p:cNvSpPr txBox="1">
            <a:spLocks noChangeArrowheads="1"/>
          </p:cNvSpPr>
          <p:nvPr/>
        </p:nvSpPr>
        <p:spPr bwMode="auto">
          <a:xfrm>
            <a:off x="1136252" y="2995295"/>
            <a:ext cx="1031051"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6600" b="1">
                <a:solidFill>
                  <a:srgbClr val="FF0000"/>
                </a:solidFill>
                <a:latin typeface="Times New Roman" pitchFamily="18" charset="0"/>
                <a:ea typeface="黑体" pitchFamily="2" charset="-122"/>
              </a:rPr>
              <a:t>…</a:t>
            </a:r>
          </a:p>
        </p:txBody>
      </p:sp>
      <p:sp>
        <p:nvSpPr>
          <p:cNvPr id="142358" name="Text Box 22"/>
          <p:cNvSpPr txBox="1">
            <a:spLocks noChangeArrowheads="1"/>
          </p:cNvSpPr>
          <p:nvPr/>
        </p:nvSpPr>
        <p:spPr bwMode="auto">
          <a:xfrm>
            <a:off x="7673181" y="3438207"/>
            <a:ext cx="1031051"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6600" b="1">
                <a:solidFill>
                  <a:srgbClr val="FF0000"/>
                </a:solidFill>
                <a:latin typeface="Times New Roman" pitchFamily="18" charset="0"/>
                <a:ea typeface="黑体" pitchFamily="2" charset="-122"/>
              </a:rPr>
              <a:t>…</a:t>
            </a:r>
          </a:p>
        </p:txBody>
      </p:sp>
      <p:sp>
        <p:nvSpPr>
          <p:cNvPr id="142359" name="Text Box 23"/>
          <p:cNvSpPr txBox="1">
            <a:spLocks noChangeArrowheads="1"/>
          </p:cNvSpPr>
          <p:nvPr/>
        </p:nvSpPr>
        <p:spPr bwMode="auto">
          <a:xfrm>
            <a:off x="1136252" y="3012757"/>
            <a:ext cx="1031051"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6600" b="1">
                <a:solidFill>
                  <a:srgbClr val="FF0000"/>
                </a:solidFill>
                <a:latin typeface="Times New Roman" pitchFamily="18" charset="0"/>
                <a:ea typeface="黑体" pitchFamily="2" charset="-122"/>
              </a:rPr>
              <a:t>…</a:t>
            </a:r>
          </a:p>
        </p:txBody>
      </p:sp>
      <p:sp>
        <p:nvSpPr>
          <p:cNvPr id="142360" name="Text Box 24"/>
          <p:cNvSpPr txBox="1">
            <a:spLocks noChangeArrowheads="1"/>
          </p:cNvSpPr>
          <p:nvPr/>
        </p:nvSpPr>
        <p:spPr bwMode="auto">
          <a:xfrm>
            <a:off x="7673181" y="3455670"/>
            <a:ext cx="1031051"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6600" b="1">
                <a:solidFill>
                  <a:srgbClr val="FF0000"/>
                </a:solidFill>
                <a:latin typeface="Times New Roman" pitchFamily="18" charset="0"/>
                <a:ea typeface="黑体" pitchFamily="2" charset="-122"/>
              </a:rPr>
              <a:t>…</a:t>
            </a:r>
          </a:p>
        </p:txBody>
      </p:sp>
      <p:sp>
        <p:nvSpPr>
          <p:cNvPr id="142361" name="Text Box 25"/>
          <p:cNvSpPr txBox="1">
            <a:spLocks noChangeArrowheads="1"/>
          </p:cNvSpPr>
          <p:nvPr/>
        </p:nvSpPr>
        <p:spPr bwMode="auto">
          <a:xfrm>
            <a:off x="1136252" y="3030220"/>
            <a:ext cx="1031051"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6600" b="1" dirty="0">
                <a:solidFill>
                  <a:srgbClr val="FF0000"/>
                </a:solidFill>
                <a:latin typeface="Times New Roman" pitchFamily="18" charset="0"/>
                <a:ea typeface="黑体" pitchFamily="2" charset="-122"/>
              </a:rPr>
              <a:t>…</a:t>
            </a:r>
          </a:p>
        </p:txBody>
      </p:sp>
      <p:sp>
        <p:nvSpPr>
          <p:cNvPr id="142362" name="Text Box 26"/>
          <p:cNvSpPr txBox="1">
            <a:spLocks noChangeArrowheads="1"/>
          </p:cNvSpPr>
          <p:nvPr/>
        </p:nvSpPr>
        <p:spPr bwMode="auto">
          <a:xfrm>
            <a:off x="7673181" y="3473132"/>
            <a:ext cx="1031051"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6600" b="1" dirty="0">
                <a:solidFill>
                  <a:srgbClr val="FF0000"/>
                </a:solidFill>
                <a:latin typeface="Times New Roman" pitchFamily="18" charset="0"/>
                <a:ea typeface="黑体" pitchFamily="2" charset="-122"/>
              </a:rPr>
              <a:t>…</a:t>
            </a:r>
          </a:p>
        </p:txBody>
      </p:sp>
      <p:sp>
        <p:nvSpPr>
          <p:cNvPr id="142363" name="Text Box 27"/>
          <p:cNvSpPr txBox="1">
            <a:spLocks noChangeArrowheads="1"/>
          </p:cNvSpPr>
          <p:nvPr/>
        </p:nvSpPr>
        <p:spPr bwMode="auto">
          <a:xfrm>
            <a:off x="1760537" y="1890395"/>
            <a:ext cx="6340197" cy="830997"/>
          </a:xfrm>
          <a:prstGeom prst="rect">
            <a:avLst/>
          </a:prstGeom>
          <a:solidFill>
            <a:srgbClr val="FF33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4800" b="1" dirty="0">
                <a:effectLst>
                  <a:outerShdw blurRad="38100" dist="38100" dir="2700000" algn="tl">
                    <a:srgbClr val="FFFFFF"/>
                  </a:outerShdw>
                </a:effectLst>
                <a:latin typeface="Bookman Old Style" pitchFamily="18" charset="0"/>
                <a:ea typeface="黑体" pitchFamily="2" charset="-122"/>
              </a:rPr>
              <a:t>这样的协议无法实现！</a:t>
            </a:r>
          </a:p>
        </p:txBody>
      </p:sp>
    </p:spTree>
    <p:extLst>
      <p:ext uri="{BB962C8B-B14F-4D97-AF65-F5344CB8AC3E}">
        <p14:creationId xmlns:p14="http://schemas.microsoft.com/office/powerpoint/2010/main" xmlns="" val="35613781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142345"/>
                                        </p:tgtEl>
                                        <p:attrNameLst>
                                          <p:attrName>style.visibility</p:attrName>
                                        </p:attrNameLst>
                                      </p:cBhvr>
                                      <p:to>
                                        <p:strVal val="visible"/>
                                      </p:to>
                                    </p:set>
                                  </p:childTnLst>
                                </p:cTn>
                              </p:par>
                            </p:childTnLst>
                          </p:cTn>
                        </p:par>
                        <p:par>
                          <p:cTn id="7" fill="hold" nodeType="afterGroup">
                            <p:stCondLst>
                              <p:cond delay="0"/>
                            </p:stCondLst>
                            <p:childTnLst>
                              <p:par>
                                <p:cTn id="8" presetID="63" presetClass="path" presetSubtype="0" accel="50000" decel="50000" fill="hold" nodeType="afterEffect">
                                  <p:stCondLst>
                                    <p:cond delay="0"/>
                                  </p:stCondLst>
                                  <p:childTnLst>
                                    <p:animMotion origin="layout" path="M 2.77778E-6 -1.11111E-6 L 0.58021 0.00046 " pathEditMode="relative" rAng="0" ptsTypes="AA">
                                      <p:cBhvr>
                                        <p:cTn id="9" dur="5000" fill="hold"/>
                                        <p:tgtEl>
                                          <p:spTgt spid="142345"/>
                                        </p:tgtEl>
                                        <p:attrNameLst>
                                          <p:attrName>ppt_x</p:attrName>
                                          <p:attrName>ppt_y</p:attrName>
                                        </p:attrNameLst>
                                      </p:cBhvr>
                                      <p:rCtr x="29010" y="23"/>
                                    </p:animMotion>
                                  </p:childTnLst>
                                </p:cTn>
                              </p:par>
                            </p:childTnLst>
                          </p:cTn>
                        </p:par>
                        <p:par>
                          <p:cTn id="10" fill="hold" nodeType="afterGroup">
                            <p:stCondLst>
                              <p:cond delay="5000"/>
                            </p:stCondLst>
                            <p:childTnLst>
                              <p:par>
                                <p:cTn id="11" presetID="1" presetClass="entr" presetSubtype="0" fill="hold" nodeType="afterEffect">
                                  <p:stCondLst>
                                    <p:cond delay="500"/>
                                  </p:stCondLst>
                                  <p:childTnLst>
                                    <p:set>
                                      <p:cBhvr>
                                        <p:cTn id="12" dur="1" fill="hold">
                                          <p:stCondLst>
                                            <p:cond delay="0"/>
                                          </p:stCondLst>
                                        </p:cTn>
                                        <p:tgtEl>
                                          <p:spTgt spid="142348"/>
                                        </p:tgtEl>
                                        <p:attrNameLst>
                                          <p:attrName>style.visibility</p:attrName>
                                        </p:attrNameLst>
                                      </p:cBhvr>
                                      <p:to>
                                        <p:strVal val="visible"/>
                                      </p:to>
                                    </p:set>
                                  </p:childTnLst>
                                </p:cTn>
                              </p:par>
                            </p:childTnLst>
                          </p:cTn>
                        </p:par>
                        <p:par>
                          <p:cTn id="13" fill="hold" nodeType="afterGroup">
                            <p:stCondLst>
                              <p:cond delay="5500"/>
                            </p:stCondLst>
                            <p:childTnLst>
                              <p:par>
                                <p:cTn id="14" presetID="35" presetClass="path" presetSubtype="0" accel="50000" decel="50000" fill="hold" nodeType="afterEffect">
                                  <p:stCondLst>
                                    <p:cond delay="0"/>
                                  </p:stCondLst>
                                  <p:childTnLst>
                                    <p:animMotion origin="layout" path="M -4.16667E-6 -2.22222E-6 L -0.55642 -0.00578 " pathEditMode="relative" rAng="0" ptsTypes="AA">
                                      <p:cBhvr>
                                        <p:cTn id="15" dur="2000" fill="hold"/>
                                        <p:tgtEl>
                                          <p:spTgt spid="142348"/>
                                        </p:tgtEl>
                                        <p:attrNameLst>
                                          <p:attrName>ppt_x</p:attrName>
                                          <p:attrName>ppt_y</p:attrName>
                                        </p:attrNameLst>
                                      </p:cBhvr>
                                      <p:rCtr x="-27830" y="-301"/>
                                    </p:animMotion>
                                  </p:childTnLst>
                                </p:cTn>
                              </p:par>
                            </p:childTnLst>
                          </p:cTn>
                        </p:par>
                        <p:par>
                          <p:cTn id="16" fill="hold" nodeType="afterGroup">
                            <p:stCondLst>
                              <p:cond delay="7500"/>
                            </p:stCondLst>
                            <p:childTnLst>
                              <p:par>
                                <p:cTn id="17" presetID="1" presetClass="entr" presetSubtype="0" fill="hold" nodeType="afterEffect">
                                  <p:stCondLst>
                                    <p:cond delay="500"/>
                                  </p:stCondLst>
                                  <p:childTnLst>
                                    <p:set>
                                      <p:cBhvr>
                                        <p:cTn id="18" dur="1" fill="hold">
                                          <p:stCondLst>
                                            <p:cond delay="0"/>
                                          </p:stCondLst>
                                        </p:cTn>
                                        <p:tgtEl>
                                          <p:spTgt spid="142351"/>
                                        </p:tgtEl>
                                        <p:attrNameLst>
                                          <p:attrName>style.visibility</p:attrName>
                                        </p:attrNameLst>
                                      </p:cBhvr>
                                      <p:to>
                                        <p:strVal val="visible"/>
                                      </p:to>
                                    </p:set>
                                  </p:childTnLst>
                                </p:cTn>
                              </p:par>
                            </p:childTnLst>
                          </p:cTn>
                        </p:par>
                        <p:par>
                          <p:cTn id="19" fill="hold" nodeType="afterGroup">
                            <p:stCondLst>
                              <p:cond delay="8000"/>
                            </p:stCondLst>
                            <p:childTnLst>
                              <p:par>
                                <p:cTn id="20" presetID="63" presetClass="path" presetSubtype="0" accel="50000" decel="50000" fill="hold" nodeType="afterEffect">
                                  <p:stCondLst>
                                    <p:cond delay="500"/>
                                  </p:stCondLst>
                                  <p:childTnLst>
                                    <p:animMotion origin="layout" path="M 2.77778E-6 -2.22222E-6 L 0.58021 -0.00069 " pathEditMode="relative" rAng="0" ptsTypes="AA">
                                      <p:cBhvr>
                                        <p:cTn id="21" dur="5000" fill="hold"/>
                                        <p:tgtEl>
                                          <p:spTgt spid="142351"/>
                                        </p:tgtEl>
                                        <p:attrNameLst>
                                          <p:attrName>ppt_x</p:attrName>
                                          <p:attrName>ppt_y</p:attrName>
                                        </p:attrNameLst>
                                      </p:cBhvr>
                                      <p:rCtr x="29010" y="-46"/>
                                    </p:animMotion>
                                  </p:childTnLst>
                                </p:cTn>
                              </p:par>
                            </p:childTnLst>
                          </p:cTn>
                        </p:par>
                        <p:par>
                          <p:cTn id="22" fill="hold" nodeType="afterGroup">
                            <p:stCondLst>
                              <p:cond delay="13500"/>
                            </p:stCondLst>
                            <p:childTnLst>
                              <p:par>
                                <p:cTn id="23" presetID="1" presetClass="entr" presetSubtype="0" fill="hold" nodeType="afterEffect">
                                  <p:stCondLst>
                                    <p:cond delay="0"/>
                                  </p:stCondLst>
                                  <p:childTnLst>
                                    <p:set>
                                      <p:cBhvr>
                                        <p:cTn id="24" dur="1" fill="hold">
                                          <p:stCondLst>
                                            <p:cond delay="0"/>
                                          </p:stCondLst>
                                        </p:cTn>
                                        <p:tgtEl>
                                          <p:spTgt spid="142354"/>
                                        </p:tgtEl>
                                        <p:attrNameLst>
                                          <p:attrName>style.visibility</p:attrName>
                                        </p:attrNameLst>
                                      </p:cBhvr>
                                      <p:to>
                                        <p:strVal val="visible"/>
                                      </p:to>
                                    </p:set>
                                  </p:childTnLst>
                                </p:cTn>
                              </p:par>
                            </p:childTnLst>
                          </p:cTn>
                        </p:par>
                        <p:par>
                          <p:cTn id="25" fill="hold" nodeType="afterGroup">
                            <p:stCondLst>
                              <p:cond delay="13500"/>
                            </p:stCondLst>
                            <p:childTnLst>
                              <p:par>
                                <p:cTn id="26" presetID="35" presetClass="path" presetSubtype="0" accel="50000" decel="50000" fill="hold" nodeType="afterEffect">
                                  <p:stCondLst>
                                    <p:cond delay="500"/>
                                  </p:stCondLst>
                                  <p:childTnLst>
                                    <p:animMotion origin="layout" path="M -4.16667E-6 -2.22222E-6 L -0.54861 0.00417 " pathEditMode="relative" rAng="0" ptsTypes="AA">
                                      <p:cBhvr>
                                        <p:cTn id="27" dur="2000" fill="hold"/>
                                        <p:tgtEl>
                                          <p:spTgt spid="142354"/>
                                        </p:tgtEl>
                                        <p:attrNameLst>
                                          <p:attrName>ppt_x</p:attrName>
                                          <p:attrName>ppt_y</p:attrName>
                                        </p:attrNameLst>
                                      </p:cBhvr>
                                      <p:rCtr x="-27431" y="208"/>
                                    </p:animMotion>
                                  </p:childTnLst>
                                </p:cTn>
                              </p:par>
                            </p:childTnLst>
                          </p:cTn>
                        </p:par>
                        <p:par>
                          <p:cTn id="28" fill="hold" nodeType="afterGroup">
                            <p:stCondLst>
                              <p:cond delay="16000"/>
                            </p:stCondLst>
                            <p:childTnLst>
                              <p:par>
                                <p:cTn id="29" presetID="1" presetClass="entr" presetSubtype="0" fill="hold" grpId="0" nodeType="afterEffect">
                                  <p:stCondLst>
                                    <p:cond delay="0"/>
                                  </p:stCondLst>
                                  <p:childTnLst>
                                    <p:set>
                                      <p:cBhvr>
                                        <p:cTn id="30" dur="1" fill="hold">
                                          <p:stCondLst>
                                            <p:cond delay="0"/>
                                          </p:stCondLst>
                                        </p:cTn>
                                        <p:tgtEl>
                                          <p:spTgt spid="142357"/>
                                        </p:tgtEl>
                                        <p:attrNameLst>
                                          <p:attrName>style.visibility</p:attrName>
                                        </p:attrNameLst>
                                      </p:cBhvr>
                                      <p:to>
                                        <p:strVal val="visible"/>
                                      </p:to>
                                    </p:set>
                                  </p:childTnLst>
                                </p:cTn>
                              </p:par>
                            </p:childTnLst>
                          </p:cTn>
                        </p:par>
                        <p:par>
                          <p:cTn id="31" fill="hold" nodeType="afterGroup">
                            <p:stCondLst>
                              <p:cond delay="16000"/>
                            </p:stCondLst>
                            <p:childTnLst>
                              <p:par>
                                <p:cTn id="32" presetID="63" presetClass="path" presetSubtype="0" accel="50000" decel="50000" fill="hold" grpId="1" nodeType="afterEffect">
                                  <p:stCondLst>
                                    <p:cond delay="0"/>
                                  </p:stCondLst>
                                  <p:childTnLst>
                                    <p:animMotion origin="layout" path="M -2.77778E-6 1.48148E-6 L 0.7474 0.00023 " pathEditMode="relative" rAng="0" ptsTypes="AA">
                                      <p:cBhvr>
                                        <p:cTn id="33" dur="2000" fill="hold"/>
                                        <p:tgtEl>
                                          <p:spTgt spid="142357"/>
                                        </p:tgtEl>
                                        <p:attrNameLst>
                                          <p:attrName>ppt_x</p:attrName>
                                          <p:attrName>ppt_y</p:attrName>
                                        </p:attrNameLst>
                                      </p:cBhvr>
                                      <p:rCtr x="37361" y="0"/>
                                    </p:animMotion>
                                  </p:childTnLst>
                                </p:cTn>
                              </p:par>
                            </p:childTnLst>
                          </p:cTn>
                        </p:par>
                        <p:par>
                          <p:cTn id="34" fill="hold" nodeType="afterGroup">
                            <p:stCondLst>
                              <p:cond delay="18000"/>
                            </p:stCondLst>
                            <p:childTnLst>
                              <p:par>
                                <p:cTn id="35" presetID="1" presetClass="exit" presetSubtype="0" fill="hold" grpId="2" nodeType="afterEffect">
                                  <p:stCondLst>
                                    <p:cond delay="0"/>
                                  </p:stCondLst>
                                  <p:childTnLst>
                                    <p:set>
                                      <p:cBhvr>
                                        <p:cTn id="36" dur="1" fill="hold">
                                          <p:stCondLst>
                                            <p:cond delay="0"/>
                                          </p:stCondLst>
                                        </p:cTn>
                                        <p:tgtEl>
                                          <p:spTgt spid="142357"/>
                                        </p:tgtEl>
                                        <p:attrNameLst>
                                          <p:attrName>style.visibility</p:attrName>
                                        </p:attrNameLst>
                                      </p:cBhvr>
                                      <p:to>
                                        <p:strVal val="hidden"/>
                                      </p:to>
                                    </p:set>
                                  </p:childTnLst>
                                </p:cTn>
                              </p:par>
                            </p:childTnLst>
                          </p:cTn>
                        </p:par>
                        <p:par>
                          <p:cTn id="37" fill="hold" nodeType="afterGroup">
                            <p:stCondLst>
                              <p:cond delay="18000"/>
                            </p:stCondLst>
                            <p:childTnLst>
                              <p:par>
                                <p:cTn id="38" presetID="1" presetClass="entr" presetSubtype="0" fill="hold" grpId="0" nodeType="afterEffect">
                                  <p:stCondLst>
                                    <p:cond delay="0"/>
                                  </p:stCondLst>
                                  <p:childTnLst>
                                    <p:set>
                                      <p:cBhvr>
                                        <p:cTn id="39" dur="1" fill="hold">
                                          <p:stCondLst>
                                            <p:cond delay="0"/>
                                          </p:stCondLst>
                                        </p:cTn>
                                        <p:tgtEl>
                                          <p:spTgt spid="142358"/>
                                        </p:tgtEl>
                                        <p:attrNameLst>
                                          <p:attrName>style.visibility</p:attrName>
                                        </p:attrNameLst>
                                      </p:cBhvr>
                                      <p:to>
                                        <p:strVal val="visible"/>
                                      </p:to>
                                    </p:set>
                                  </p:childTnLst>
                                </p:cTn>
                              </p:par>
                            </p:childTnLst>
                          </p:cTn>
                        </p:par>
                        <p:par>
                          <p:cTn id="40" fill="hold" nodeType="afterGroup">
                            <p:stCondLst>
                              <p:cond delay="18000"/>
                            </p:stCondLst>
                            <p:childTnLst>
                              <p:par>
                                <p:cTn id="41" presetID="35" presetClass="path" presetSubtype="0" accel="50000" decel="50000" fill="hold" grpId="1" nodeType="afterEffect">
                                  <p:stCondLst>
                                    <p:cond delay="0"/>
                                  </p:stCondLst>
                                  <p:childTnLst>
                                    <p:animMotion origin="layout" path="M 1.38889E-6 -1.85185E-6 L -0.74722 0.00926 " pathEditMode="relative" rAng="0" ptsTypes="AA">
                                      <p:cBhvr>
                                        <p:cTn id="42" dur="2000" fill="hold"/>
                                        <p:tgtEl>
                                          <p:spTgt spid="142358"/>
                                        </p:tgtEl>
                                        <p:attrNameLst>
                                          <p:attrName>ppt_x</p:attrName>
                                          <p:attrName>ppt_y</p:attrName>
                                        </p:attrNameLst>
                                      </p:cBhvr>
                                      <p:rCtr x="-37361" y="463"/>
                                    </p:animMotion>
                                  </p:childTnLst>
                                </p:cTn>
                              </p:par>
                            </p:childTnLst>
                          </p:cTn>
                        </p:par>
                        <p:par>
                          <p:cTn id="43" fill="hold" nodeType="afterGroup">
                            <p:stCondLst>
                              <p:cond delay="20000"/>
                            </p:stCondLst>
                            <p:childTnLst>
                              <p:par>
                                <p:cTn id="44" presetID="1" presetClass="exit" presetSubtype="0" fill="hold" grpId="2" nodeType="afterEffect">
                                  <p:stCondLst>
                                    <p:cond delay="0"/>
                                  </p:stCondLst>
                                  <p:childTnLst>
                                    <p:set>
                                      <p:cBhvr>
                                        <p:cTn id="45" dur="1" fill="hold">
                                          <p:stCondLst>
                                            <p:cond delay="0"/>
                                          </p:stCondLst>
                                        </p:cTn>
                                        <p:tgtEl>
                                          <p:spTgt spid="142358"/>
                                        </p:tgtEl>
                                        <p:attrNameLst>
                                          <p:attrName>style.visibility</p:attrName>
                                        </p:attrNameLst>
                                      </p:cBhvr>
                                      <p:to>
                                        <p:strVal val="hidden"/>
                                      </p:to>
                                    </p:set>
                                  </p:childTnLst>
                                </p:cTn>
                              </p:par>
                            </p:childTnLst>
                          </p:cTn>
                        </p:par>
                        <p:par>
                          <p:cTn id="46" fill="hold" nodeType="afterGroup">
                            <p:stCondLst>
                              <p:cond delay="20000"/>
                            </p:stCondLst>
                            <p:childTnLst>
                              <p:par>
                                <p:cTn id="47" presetID="1" presetClass="entr" presetSubtype="0" fill="hold" grpId="0" nodeType="afterEffect">
                                  <p:stCondLst>
                                    <p:cond delay="0"/>
                                  </p:stCondLst>
                                  <p:childTnLst>
                                    <p:set>
                                      <p:cBhvr>
                                        <p:cTn id="48" dur="1" fill="hold">
                                          <p:stCondLst>
                                            <p:cond delay="0"/>
                                          </p:stCondLst>
                                        </p:cTn>
                                        <p:tgtEl>
                                          <p:spTgt spid="142359"/>
                                        </p:tgtEl>
                                        <p:attrNameLst>
                                          <p:attrName>style.visibility</p:attrName>
                                        </p:attrNameLst>
                                      </p:cBhvr>
                                      <p:to>
                                        <p:strVal val="visible"/>
                                      </p:to>
                                    </p:set>
                                  </p:childTnLst>
                                </p:cTn>
                              </p:par>
                            </p:childTnLst>
                          </p:cTn>
                        </p:par>
                        <p:par>
                          <p:cTn id="49" fill="hold" nodeType="afterGroup">
                            <p:stCondLst>
                              <p:cond delay="20000"/>
                            </p:stCondLst>
                            <p:childTnLst>
                              <p:par>
                                <p:cTn id="50" presetID="63" presetClass="path" presetSubtype="0" accel="50000" decel="50000" fill="hold" grpId="1" nodeType="afterEffect">
                                  <p:stCondLst>
                                    <p:cond delay="0"/>
                                  </p:stCondLst>
                                  <p:childTnLst>
                                    <p:animMotion origin="layout" path="M -2.77778E-6 -4.81481E-6 L 0.73941 -0.00231 " pathEditMode="relative" rAng="0" ptsTypes="AA">
                                      <p:cBhvr>
                                        <p:cTn id="51" dur="2000" fill="hold"/>
                                        <p:tgtEl>
                                          <p:spTgt spid="142359"/>
                                        </p:tgtEl>
                                        <p:attrNameLst>
                                          <p:attrName>ppt_x</p:attrName>
                                          <p:attrName>ppt_y</p:attrName>
                                        </p:attrNameLst>
                                      </p:cBhvr>
                                      <p:rCtr x="36962" y="-116"/>
                                    </p:animMotion>
                                  </p:childTnLst>
                                </p:cTn>
                              </p:par>
                            </p:childTnLst>
                          </p:cTn>
                        </p:par>
                        <p:par>
                          <p:cTn id="52" fill="hold" nodeType="afterGroup">
                            <p:stCondLst>
                              <p:cond delay="22000"/>
                            </p:stCondLst>
                            <p:childTnLst>
                              <p:par>
                                <p:cTn id="53" presetID="1" presetClass="exit" presetSubtype="0" fill="hold" grpId="2" nodeType="afterEffect">
                                  <p:stCondLst>
                                    <p:cond delay="0"/>
                                  </p:stCondLst>
                                  <p:childTnLst>
                                    <p:set>
                                      <p:cBhvr>
                                        <p:cTn id="54" dur="1" fill="hold">
                                          <p:stCondLst>
                                            <p:cond delay="0"/>
                                          </p:stCondLst>
                                        </p:cTn>
                                        <p:tgtEl>
                                          <p:spTgt spid="142359"/>
                                        </p:tgtEl>
                                        <p:attrNameLst>
                                          <p:attrName>style.visibility</p:attrName>
                                        </p:attrNameLst>
                                      </p:cBhvr>
                                      <p:to>
                                        <p:strVal val="hidden"/>
                                      </p:to>
                                    </p:set>
                                  </p:childTnLst>
                                </p:cTn>
                              </p:par>
                            </p:childTnLst>
                          </p:cTn>
                        </p:par>
                        <p:par>
                          <p:cTn id="55" fill="hold" nodeType="afterGroup">
                            <p:stCondLst>
                              <p:cond delay="22000"/>
                            </p:stCondLst>
                            <p:childTnLst>
                              <p:par>
                                <p:cTn id="56" presetID="1" presetClass="entr" presetSubtype="0" fill="hold" grpId="0" nodeType="afterEffect">
                                  <p:stCondLst>
                                    <p:cond delay="0"/>
                                  </p:stCondLst>
                                  <p:childTnLst>
                                    <p:set>
                                      <p:cBhvr>
                                        <p:cTn id="57" dur="1" fill="hold">
                                          <p:stCondLst>
                                            <p:cond delay="0"/>
                                          </p:stCondLst>
                                        </p:cTn>
                                        <p:tgtEl>
                                          <p:spTgt spid="142360"/>
                                        </p:tgtEl>
                                        <p:attrNameLst>
                                          <p:attrName>style.visibility</p:attrName>
                                        </p:attrNameLst>
                                      </p:cBhvr>
                                      <p:to>
                                        <p:strVal val="visible"/>
                                      </p:to>
                                    </p:set>
                                  </p:childTnLst>
                                </p:cTn>
                              </p:par>
                            </p:childTnLst>
                          </p:cTn>
                        </p:par>
                        <p:par>
                          <p:cTn id="58" fill="hold" nodeType="afterGroup">
                            <p:stCondLst>
                              <p:cond delay="22000"/>
                            </p:stCondLst>
                            <p:childTnLst>
                              <p:par>
                                <p:cTn id="59" presetID="35" presetClass="path" presetSubtype="0" accel="50000" decel="50000" fill="hold" grpId="1" nodeType="afterEffect">
                                  <p:stCondLst>
                                    <p:cond delay="0"/>
                                  </p:stCondLst>
                                  <p:childTnLst>
                                    <p:animMotion origin="layout" path="M 1.38889E-6 1.85185E-6 L -0.74722 0.00671 " pathEditMode="relative" rAng="0" ptsTypes="AA">
                                      <p:cBhvr>
                                        <p:cTn id="60" dur="2000" fill="hold"/>
                                        <p:tgtEl>
                                          <p:spTgt spid="142360"/>
                                        </p:tgtEl>
                                        <p:attrNameLst>
                                          <p:attrName>ppt_x</p:attrName>
                                          <p:attrName>ppt_y</p:attrName>
                                        </p:attrNameLst>
                                      </p:cBhvr>
                                      <p:rCtr x="-37361" y="324"/>
                                    </p:animMotion>
                                  </p:childTnLst>
                                </p:cTn>
                              </p:par>
                            </p:childTnLst>
                          </p:cTn>
                        </p:par>
                        <p:par>
                          <p:cTn id="61" fill="hold" nodeType="afterGroup">
                            <p:stCondLst>
                              <p:cond delay="24000"/>
                            </p:stCondLst>
                            <p:childTnLst>
                              <p:par>
                                <p:cTn id="62" presetID="1" presetClass="exit" presetSubtype="0" fill="hold" grpId="2" nodeType="afterEffect">
                                  <p:stCondLst>
                                    <p:cond delay="0"/>
                                  </p:stCondLst>
                                  <p:childTnLst>
                                    <p:set>
                                      <p:cBhvr>
                                        <p:cTn id="63" dur="1" fill="hold">
                                          <p:stCondLst>
                                            <p:cond delay="0"/>
                                          </p:stCondLst>
                                        </p:cTn>
                                        <p:tgtEl>
                                          <p:spTgt spid="142360"/>
                                        </p:tgtEl>
                                        <p:attrNameLst>
                                          <p:attrName>style.visibility</p:attrName>
                                        </p:attrNameLst>
                                      </p:cBhvr>
                                      <p:to>
                                        <p:strVal val="hidden"/>
                                      </p:to>
                                    </p:set>
                                  </p:childTnLst>
                                </p:cTn>
                              </p:par>
                            </p:childTnLst>
                          </p:cTn>
                        </p:par>
                        <p:par>
                          <p:cTn id="64" fill="hold" nodeType="afterGroup">
                            <p:stCondLst>
                              <p:cond delay="24000"/>
                            </p:stCondLst>
                            <p:childTnLst>
                              <p:par>
                                <p:cTn id="65" presetID="1" presetClass="entr" presetSubtype="0" fill="hold" grpId="0" nodeType="afterEffect">
                                  <p:stCondLst>
                                    <p:cond delay="0"/>
                                  </p:stCondLst>
                                  <p:childTnLst>
                                    <p:set>
                                      <p:cBhvr>
                                        <p:cTn id="66" dur="1" fill="hold">
                                          <p:stCondLst>
                                            <p:cond delay="0"/>
                                          </p:stCondLst>
                                        </p:cTn>
                                        <p:tgtEl>
                                          <p:spTgt spid="142361"/>
                                        </p:tgtEl>
                                        <p:attrNameLst>
                                          <p:attrName>style.visibility</p:attrName>
                                        </p:attrNameLst>
                                      </p:cBhvr>
                                      <p:to>
                                        <p:strVal val="visible"/>
                                      </p:to>
                                    </p:set>
                                  </p:childTnLst>
                                </p:cTn>
                              </p:par>
                            </p:childTnLst>
                          </p:cTn>
                        </p:par>
                        <p:par>
                          <p:cTn id="67" fill="hold" nodeType="afterGroup">
                            <p:stCondLst>
                              <p:cond delay="24000"/>
                            </p:stCondLst>
                            <p:childTnLst>
                              <p:par>
                                <p:cTn id="68" presetID="63" presetClass="path" presetSubtype="0" accel="50000" decel="50000" fill="hold" grpId="1" nodeType="afterEffect">
                                  <p:stCondLst>
                                    <p:cond delay="0"/>
                                  </p:stCondLst>
                                  <p:childTnLst>
                                    <p:animMotion origin="layout" path="M -2.77778E-6 -1.11111E-6 L 0.7474 -0.00486 " pathEditMode="relative" rAng="0" ptsTypes="AA">
                                      <p:cBhvr>
                                        <p:cTn id="69" dur="2000" fill="hold"/>
                                        <p:tgtEl>
                                          <p:spTgt spid="142361"/>
                                        </p:tgtEl>
                                        <p:attrNameLst>
                                          <p:attrName>ppt_x</p:attrName>
                                          <p:attrName>ppt_y</p:attrName>
                                        </p:attrNameLst>
                                      </p:cBhvr>
                                      <p:rCtr x="37361" y="-255"/>
                                    </p:animMotion>
                                  </p:childTnLst>
                                </p:cTn>
                              </p:par>
                            </p:childTnLst>
                          </p:cTn>
                        </p:par>
                        <p:par>
                          <p:cTn id="70" fill="hold" nodeType="afterGroup">
                            <p:stCondLst>
                              <p:cond delay="26000"/>
                            </p:stCondLst>
                            <p:childTnLst>
                              <p:par>
                                <p:cTn id="71" presetID="1" presetClass="exit" presetSubtype="0" fill="hold" grpId="2" nodeType="afterEffect">
                                  <p:stCondLst>
                                    <p:cond delay="0"/>
                                  </p:stCondLst>
                                  <p:childTnLst>
                                    <p:set>
                                      <p:cBhvr>
                                        <p:cTn id="72" dur="1" fill="hold">
                                          <p:stCondLst>
                                            <p:cond delay="0"/>
                                          </p:stCondLst>
                                        </p:cTn>
                                        <p:tgtEl>
                                          <p:spTgt spid="142361"/>
                                        </p:tgtEl>
                                        <p:attrNameLst>
                                          <p:attrName>style.visibility</p:attrName>
                                        </p:attrNameLst>
                                      </p:cBhvr>
                                      <p:to>
                                        <p:strVal val="hidden"/>
                                      </p:to>
                                    </p:set>
                                  </p:childTnLst>
                                </p:cTn>
                              </p:par>
                            </p:childTnLst>
                          </p:cTn>
                        </p:par>
                        <p:par>
                          <p:cTn id="73" fill="hold" nodeType="afterGroup">
                            <p:stCondLst>
                              <p:cond delay="26000"/>
                            </p:stCondLst>
                            <p:childTnLst>
                              <p:par>
                                <p:cTn id="74" presetID="1" presetClass="entr" presetSubtype="0" fill="hold" grpId="0" nodeType="afterEffect">
                                  <p:stCondLst>
                                    <p:cond delay="0"/>
                                  </p:stCondLst>
                                  <p:childTnLst>
                                    <p:set>
                                      <p:cBhvr>
                                        <p:cTn id="75" dur="1" fill="hold">
                                          <p:stCondLst>
                                            <p:cond delay="0"/>
                                          </p:stCondLst>
                                        </p:cTn>
                                        <p:tgtEl>
                                          <p:spTgt spid="142362"/>
                                        </p:tgtEl>
                                        <p:attrNameLst>
                                          <p:attrName>style.visibility</p:attrName>
                                        </p:attrNameLst>
                                      </p:cBhvr>
                                      <p:to>
                                        <p:strVal val="visible"/>
                                      </p:to>
                                    </p:set>
                                  </p:childTnLst>
                                </p:cTn>
                              </p:par>
                            </p:childTnLst>
                          </p:cTn>
                        </p:par>
                        <p:par>
                          <p:cTn id="76" fill="hold" nodeType="afterGroup">
                            <p:stCondLst>
                              <p:cond delay="26000"/>
                            </p:stCondLst>
                            <p:childTnLst>
                              <p:par>
                                <p:cTn id="77" presetID="35" presetClass="path" presetSubtype="0" accel="50000" decel="50000" fill="hold" grpId="1" nodeType="afterEffect">
                                  <p:stCondLst>
                                    <p:cond delay="0"/>
                                  </p:stCondLst>
                                  <p:childTnLst>
                                    <p:animMotion origin="layout" path="M 1.38889E-6 -4.44444E-6 L -0.74722 0.00417 " pathEditMode="relative" rAng="0" ptsTypes="AA">
                                      <p:cBhvr>
                                        <p:cTn id="78" dur="2000" fill="hold"/>
                                        <p:tgtEl>
                                          <p:spTgt spid="142362"/>
                                        </p:tgtEl>
                                        <p:attrNameLst>
                                          <p:attrName>ppt_x</p:attrName>
                                          <p:attrName>ppt_y</p:attrName>
                                        </p:attrNameLst>
                                      </p:cBhvr>
                                      <p:rCtr x="-37361" y="208"/>
                                    </p:animMotion>
                                  </p:childTnLst>
                                </p:cTn>
                              </p:par>
                            </p:childTnLst>
                          </p:cTn>
                        </p:par>
                        <p:par>
                          <p:cTn id="79" fill="hold" nodeType="afterGroup">
                            <p:stCondLst>
                              <p:cond delay="28000"/>
                            </p:stCondLst>
                            <p:childTnLst>
                              <p:par>
                                <p:cTn id="80" presetID="1" presetClass="exit" presetSubtype="0" fill="hold" grpId="2" nodeType="afterEffect">
                                  <p:stCondLst>
                                    <p:cond delay="0"/>
                                  </p:stCondLst>
                                  <p:childTnLst>
                                    <p:set>
                                      <p:cBhvr>
                                        <p:cTn id="81" dur="1" fill="hold">
                                          <p:stCondLst>
                                            <p:cond delay="0"/>
                                          </p:stCondLst>
                                        </p:cTn>
                                        <p:tgtEl>
                                          <p:spTgt spid="142362"/>
                                        </p:tgtEl>
                                        <p:attrNameLst>
                                          <p:attrName>style.visibility</p:attrName>
                                        </p:attrNameLst>
                                      </p:cBhvr>
                                      <p:to>
                                        <p:strVal val="hidden"/>
                                      </p:to>
                                    </p:set>
                                  </p:childTnLst>
                                </p:cTn>
                              </p:par>
                            </p:childTnLst>
                          </p:cTn>
                        </p:par>
                        <p:par>
                          <p:cTn id="82" fill="hold" nodeType="afterGroup">
                            <p:stCondLst>
                              <p:cond delay="28000"/>
                            </p:stCondLst>
                            <p:childTnLst>
                              <p:par>
                                <p:cTn id="83" presetID="4" presetClass="entr" presetSubtype="32" fill="hold" grpId="0" nodeType="afterEffect">
                                  <p:stCondLst>
                                    <p:cond delay="0"/>
                                  </p:stCondLst>
                                  <p:childTnLst>
                                    <p:set>
                                      <p:cBhvr>
                                        <p:cTn id="84" dur="1" fill="hold">
                                          <p:stCondLst>
                                            <p:cond delay="0"/>
                                          </p:stCondLst>
                                        </p:cTn>
                                        <p:tgtEl>
                                          <p:spTgt spid="142363"/>
                                        </p:tgtEl>
                                        <p:attrNameLst>
                                          <p:attrName>style.visibility</p:attrName>
                                        </p:attrNameLst>
                                      </p:cBhvr>
                                      <p:to>
                                        <p:strVal val="visible"/>
                                      </p:to>
                                    </p:set>
                                    <p:animEffect transition="in" filter="box(out)">
                                      <p:cBhvr>
                                        <p:cTn id="85" dur="1000"/>
                                        <p:tgtEl>
                                          <p:spTgt spid="142363"/>
                                        </p:tgtEl>
                                      </p:cBhvr>
                                    </p:animEffect>
                                  </p:childTnLst>
                                </p:cTn>
                              </p:par>
                            </p:childTnLst>
                          </p:cTn>
                        </p:par>
                        <p:par>
                          <p:cTn id="86" fill="hold" nodeType="afterGroup">
                            <p:stCondLst>
                              <p:cond delay="29000"/>
                            </p:stCondLst>
                            <p:childTnLst>
                              <p:par>
                                <p:cTn id="87" presetID="6" presetClass="emph" presetSubtype="0" fill="hold" grpId="1" nodeType="afterEffect">
                                  <p:stCondLst>
                                    <p:cond delay="0"/>
                                  </p:stCondLst>
                                  <p:childTnLst>
                                    <p:animScale>
                                      <p:cBhvr>
                                        <p:cTn id="88" dur="2000" fill="hold"/>
                                        <p:tgtEl>
                                          <p:spTgt spid="14236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57" grpId="0"/>
      <p:bldP spid="142357" grpId="1"/>
      <p:bldP spid="142357" grpId="2"/>
      <p:bldP spid="142358" grpId="0"/>
      <p:bldP spid="142358" grpId="1"/>
      <p:bldP spid="142358" grpId="2"/>
      <p:bldP spid="142359" grpId="0"/>
      <p:bldP spid="142359" grpId="1"/>
      <p:bldP spid="142359" grpId="2"/>
      <p:bldP spid="142360" grpId="0"/>
      <p:bldP spid="142360" grpId="1"/>
      <p:bldP spid="142360" grpId="2"/>
      <p:bldP spid="142361" grpId="0"/>
      <p:bldP spid="142361" grpId="1"/>
      <p:bldP spid="142361" grpId="2"/>
      <p:bldP spid="142362" grpId="0"/>
      <p:bldP spid="142362" grpId="1"/>
      <p:bldP spid="142362" grpId="2"/>
      <p:bldP spid="142363" grpId="0" animBg="1"/>
      <p:bldP spid="142363" grpId="1"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algn="ctr"/>
            <a:r>
              <a:rPr lang="zh-CN" altLang="en-US"/>
              <a:t>结论</a:t>
            </a:r>
          </a:p>
        </p:txBody>
      </p:sp>
      <p:sp>
        <p:nvSpPr>
          <p:cNvPr id="143363" name="Rectangle 3"/>
          <p:cNvSpPr>
            <a:spLocks noGrp="1" noChangeArrowheads="1"/>
          </p:cNvSpPr>
          <p:nvPr>
            <p:ph idx="1"/>
          </p:nvPr>
        </p:nvSpPr>
        <p:spPr/>
        <p:txBody>
          <a:bodyPr/>
          <a:lstStyle/>
          <a:p>
            <a:r>
              <a:rPr lang="zh-CN" altLang="en-US" dirty="0"/>
              <a:t>这样无限循环下去，两边的蓝军都始终无法确定自己最后发出的电文对方是否已经收到。</a:t>
            </a:r>
          </a:p>
          <a:p>
            <a:r>
              <a:rPr lang="zh-CN" altLang="en-US" dirty="0">
                <a:solidFill>
                  <a:srgbClr val="FF0000"/>
                </a:solidFill>
              </a:rPr>
              <a:t>没有一种协议</a:t>
            </a:r>
            <a:r>
              <a:rPr lang="zh-CN" altLang="en-US" dirty="0" smtClean="0">
                <a:solidFill>
                  <a:srgbClr val="FF0000"/>
                </a:solidFill>
              </a:rPr>
              <a:t>能够使蓝军 </a:t>
            </a:r>
            <a:r>
              <a:rPr lang="en-US" altLang="zh-CN" dirty="0">
                <a:solidFill>
                  <a:srgbClr val="FF0000"/>
                </a:solidFill>
              </a:rPr>
              <a:t>100% </a:t>
            </a:r>
            <a:r>
              <a:rPr lang="zh-CN" altLang="en-US" dirty="0">
                <a:solidFill>
                  <a:srgbClr val="FF0000"/>
                </a:solidFill>
              </a:rPr>
              <a:t>获胜</a:t>
            </a:r>
            <a:r>
              <a:rPr lang="zh-CN" altLang="en-US" dirty="0" smtClean="0">
                <a:solidFill>
                  <a:srgbClr val="FF0000"/>
                </a:solidFill>
              </a:rPr>
              <a:t>。</a:t>
            </a:r>
            <a:endParaRPr lang="en-US" altLang="zh-CN" dirty="0" smtClean="0">
              <a:solidFill>
                <a:srgbClr val="FF0000"/>
              </a:solidFill>
            </a:endParaRPr>
          </a:p>
          <a:p>
            <a:r>
              <a:rPr lang="zh-CN" altLang="zh-CN" dirty="0"/>
              <a:t>这个例子告诉我们，看似非常简单的协议，设计起来要考虑的问题还是比较多</a:t>
            </a:r>
            <a:r>
              <a:rPr lang="zh-CN" altLang="zh-CN" dirty="0" smtClean="0"/>
              <a:t>的</a:t>
            </a:r>
            <a:r>
              <a:rPr lang="zh-CN" altLang="en-US" dirty="0"/>
              <a:t>。</a:t>
            </a:r>
          </a:p>
        </p:txBody>
      </p:sp>
    </p:spTree>
    <p:extLst>
      <p:ext uri="{BB962C8B-B14F-4D97-AF65-F5344CB8AC3E}">
        <p14:creationId xmlns:p14="http://schemas.microsoft.com/office/powerpoint/2010/main" xmlns="" val="27247383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3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build="p"/>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6" name="Rectangle 4"/>
          <p:cNvSpPr>
            <a:spLocks noGrp="1" noChangeArrowheads="1"/>
          </p:cNvSpPr>
          <p:nvPr>
            <p:ph type="title"/>
          </p:nvPr>
        </p:nvSpPr>
        <p:spPr/>
        <p:txBody>
          <a:bodyPr/>
          <a:lstStyle/>
          <a:p>
            <a:r>
              <a:rPr lang="en-US" altLang="zh-CN" dirty="0"/>
              <a:t>1.7.5  </a:t>
            </a:r>
            <a:r>
              <a:rPr lang="en-US" altLang="zh-CN" dirty="0" smtClean="0"/>
              <a:t>TCP/IP </a:t>
            </a:r>
            <a:r>
              <a:rPr lang="zh-CN" altLang="zh-CN" dirty="0" smtClean="0"/>
              <a:t>的</a:t>
            </a:r>
            <a:r>
              <a:rPr lang="zh-CN" altLang="zh-CN" dirty="0"/>
              <a:t>体系结构</a:t>
            </a:r>
            <a:endParaRPr lang="zh-CN" altLang="en-US" dirty="0"/>
          </a:p>
        </p:txBody>
      </p:sp>
      <p:graphicFrame>
        <p:nvGraphicFramePr>
          <p:cNvPr id="136194" name="Object 2"/>
          <p:cNvGraphicFramePr>
            <a:graphicFrameLocks noGrp="1" noChangeAspect="1"/>
          </p:cNvGraphicFramePr>
          <p:nvPr>
            <p:ph idx="4294967295"/>
            <p:extLst>
              <p:ext uri="{D42A27DB-BD31-4B8C-83A1-F6EECF244321}">
                <p14:modId xmlns:p14="http://schemas.microsoft.com/office/powerpoint/2010/main" xmlns="" val="1400336881"/>
              </p:ext>
            </p:extLst>
          </p:nvPr>
        </p:nvGraphicFramePr>
        <p:xfrm>
          <a:off x="2449345" y="4341088"/>
          <a:ext cx="2106613" cy="1111250"/>
        </p:xfrm>
        <a:graphic>
          <a:graphicData uri="http://schemas.openxmlformats.org/presentationml/2006/ole">
            <p:oleObj spid="_x0000_s14344" name="VISIO" r:id="rId4" imgW="1687068" imgH="964692" progId="">
              <p:embed/>
            </p:oleObj>
          </a:graphicData>
        </a:graphic>
      </p:graphicFrame>
      <p:graphicFrame>
        <p:nvGraphicFramePr>
          <p:cNvPr id="136195" name="Object 3"/>
          <p:cNvGraphicFramePr>
            <a:graphicFrameLocks noChangeAspect="1"/>
          </p:cNvGraphicFramePr>
          <p:nvPr>
            <p:extLst>
              <p:ext uri="{D42A27DB-BD31-4B8C-83A1-F6EECF244321}">
                <p14:modId xmlns:p14="http://schemas.microsoft.com/office/powerpoint/2010/main" xmlns="" val="3745574121"/>
              </p:ext>
            </p:extLst>
          </p:nvPr>
        </p:nvGraphicFramePr>
        <p:xfrm>
          <a:off x="5654675" y="4373587"/>
          <a:ext cx="2106745" cy="1111250"/>
        </p:xfrm>
        <a:graphic>
          <a:graphicData uri="http://schemas.openxmlformats.org/presentationml/2006/ole">
            <p:oleObj spid="_x0000_s14345" name="VISIO" r:id="rId5" imgW="1687068" imgH="964692" progId="">
              <p:embed/>
            </p:oleObj>
          </a:graphicData>
        </a:graphic>
      </p:graphicFrame>
      <p:sp>
        <p:nvSpPr>
          <p:cNvPr id="136197" name="AutoShape 5"/>
          <p:cNvSpPr>
            <a:spLocks noChangeArrowheads="1"/>
          </p:cNvSpPr>
          <p:nvPr/>
        </p:nvSpPr>
        <p:spPr bwMode="auto">
          <a:xfrm>
            <a:off x="1319081" y="2016149"/>
            <a:ext cx="1723231" cy="2273300"/>
          </a:xfrm>
          <a:prstGeom prst="cube">
            <a:avLst>
              <a:gd name="adj" fmla="val 25301"/>
            </a:avLst>
          </a:prstGeom>
          <a:solidFill>
            <a:srgbClr val="FFFF66"/>
          </a:solidFill>
          <a:ln w="28575">
            <a:solidFill>
              <a:schemeClr val="tx1"/>
            </a:solidFill>
            <a:miter lim="800000"/>
            <a:headEnd/>
            <a:tailEnd/>
          </a:ln>
          <a:effectLst/>
          <a:extLst/>
        </p:spPr>
        <p:txBody>
          <a:bodyPr wrap="none" anchor="ctr"/>
          <a:lstStyle/>
          <a:p>
            <a:endParaRPr lang="zh-CN" altLang="en-US" b="1">
              <a:solidFill>
                <a:srgbClr val="000099"/>
              </a:solidFill>
            </a:endParaRPr>
          </a:p>
        </p:txBody>
      </p:sp>
      <p:sp>
        <p:nvSpPr>
          <p:cNvPr id="136198" name="Freeform 6"/>
          <p:cNvSpPr>
            <a:spLocks/>
          </p:cNvSpPr>
          <p:nvPr/>
        </p:nvSpPr>
        <p:spPr bwMode="auto">
          <a:xfrm>
            <a:off x="1317360" y="2406675"/>
            <a:ext cx="1719792" cy="365125"/>
          </a:xfrm>
          <a:custGeom>
            <a:avLst/>
            <a:gdLst>
              <a:gd name="T0" fmla="*/ 1000 w 1000"/>
              <a:gd name="T1" fmla="*/ 0 h 230"/>
              <a:gd name="T2" fmla="*/ 770 w 1000"/>
              <a:gd name="T3" fmla="*/ 226 h 230"/>
              <a:gd name="T4" fmla="*/ 0 w 1000"/>
              <a:gd name="T5" fmla="*/ 230 h 230"/>
            </a:gdLst>
            <a:ahLst/>
            <a:cxnLst>
              <a:cxn ang="0">
                <a:pos x="T0" y="T1"/>
              </a:cxn>
              <a:cxn ang="0">
                <a:pos x="T2" y="T3"/>
              </a:cxn>
              <a:cxn ang="0">
                <a:pos x="T4" y="T5"/>
              </a:cxn>
            </a:cxnLst>
            <a:rect l="0" t="0" r="r" b="b"/>
            <a:pathLst>
              <a:path w="1000" h="230">
                <a:moveTo>
                  <a:pt x="1000" y="0"/>
                </a:moveTo>
                <a:lnTo>
                  <a:pt x="770" y="226"/>
                </a:lnTo>
                <a:lnTo>
                  <a:pt x="0" y="230"/>
                </a:lnTo>
              </a:path>
            </a:pathLst>
          </a:custGeom>
          <a:noFill/>
          <a:ln w="1905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36199" name="Text Box 7"/>
          <p:cNvSpPr txBox="1">
            <a:spLocks noChangeArrowheads="1"/>
          </p:cNvSpPr>
          <p:nvPr/>
        </p:nvSpPr>
        <p:spPr bwMode="auto">
          <a:xfrm>
            <a:off x="1540262" y="2348880"/>
            <a:ext cx="954107" cy="19697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130000"/>
              </a:lnSpc>
            </a:pPr>
            <a:r>
              <a:rPr kumimoji="1" lang="zh-CN" altLang="en-US" sz="2000" b="1" dirty="0">
                <a:solidFill>
                  <a:srgbClr val="000099"/>
                </a:solidFill>
                <a:latin typeface="黑体" pitchFamily="2" charset="-122"/>
                <a:ea typeface="黑体" pitchFamily="2" charset="-122"/>
              </a:rPr>
              <a:t>应用层</a:t>
            </a:r>
          </a:p>
          <a:p>
            <a:pPr algn="ctr">
              <a:lnSpc>
                <a:spcPct val="130000"/>
              </a:lnSpc>
            </a:pPr>
            <a:r>
              <a:rPr kumimoji="1" lang="zh-CN" altLang="en-US" sz="2000" b="1" dirty="0">
                <a:solidFill>
                  <a:srgbClr val="000099"/>
                </a:solidFill>
                <a:latin typeface="黑体" pitchFamily="2" charset="-122"/>
                <a:ea typeface="黑体" pitchFamily="2" charset="-122"/>
              </a:rPr>
              <a:t>运输层</a:t>
            </a:r>
          </a:p>
          <a:p>
            <a:pPr algn="ctr">
              <a:lnSpc>
                <a:spcPct val="130000"/>
              </a:lnSpc>
            </a:pPr>
            <a:r>
              <a:rPr kumimoji="1" lang="zh-CN" altLang="en-US" sz="2000" b="1" dirty="0">
                <a:solidFill>
                  <a:srgbClr val="000099"/>
                </a:solidFill>
                <a:latin typeface="黑体" pitchFamily="2" charset="-122"/>
                <a:ea typeface="黑体" pitchFamily="2" charset="-122"/>
              </a:rPr>
              <a:t>网际层</a:t>
            </a:r>
          </a:p>
          <a:p>
            <a:pPr algn="ctr">
              <a:lnSpc>
                <a:spcPct val="130000"/>
              </a:lnSpc>
            </a:pPr>
            <a:r>
              <a:rPr kumimoji="1" lang="zh-CN" altLang="en-US" sz="2000" b="1" dirty="0">
                <a:solidFill>
                  <a:srgbClr val="000099"/>
                </a:solidFill>
                <a:latin typeface="黑体" pitchFamily="2" charset="-122"/>
                <a:ea typeface="黑体" pitchFamily="2" charset="-122"/>
              </a:rPr>
              <a:t>网络</a:t>
            </a:r>
          </a:p>
          <a:p>
            <a:pPr algn="ctr">
              <a:lnSpc>
                <a:spcPct val="90000"/>
              </a:lnSpc>
            </a:pPr>
            <a:r>
              <a:rPr kumimoji="1" lang="zh-CN" altLang="en-US" sz="2000" b="1" dirty="0">
                <a:solidFill>
                  <a:srgbClr val="000099"/>
                </a:solidFill>
                <a:latin typeface="黑体" pitchFamily="2" charset="-122"/>
                <a:ea typeface="黑体" pitchFamily="2" charset="-122"/>
              </a:rPr>
              <a:t>接口层</a:t>
            </a:r>
          </a:p>
        </p:txBody>
      </p:sp>
      <p:sp>
        <p:nvSpPr>
          <p:cNvPr id="136200" name="Freeform 8"/>
          <p:cNvSpPr>
            <a:spLocks/>
          </p:cNvSpPr>
          <p:nvPr/>
        </p:nvSpPr>
        <p:spPr bwMode="auto">
          <a:xfrm>
            <a:off x="1313922" y="2797199"/>
            <a:ext cx="1723231" cy="387350"/>
          </a:xfrm>
          <a:custGeom>
            <a:avLst/>
            <a:gdLst>
              <a:gd name="T0" fmla="*/ 1002 w 1002"/>
              <a:gd name="T1" fmla="*/ 0 h 244"/>
              <a:gd name="T2" fmla="*/ 770 w 1002"/>
              <a:gd name="T3" fmla="*/ 240 h 244"/>
              <a:gd name="T4" fmla="*/ 0 w 1002"/>
              <a:gd name="T5" fmla="*/ 244 h 244"/>
            </a:gdLst>
            <a:ahLst/>
            <a:cxnLst>
              <a:cxn ang="0">
                <a:pos x="T0" y="T1"/>
              </a:cxn>
              <a:cxn ang="0">
                <a:pos x="T2" y="T3"/>
              </a:cxn>
              <a:cxn ang="0">
                <a:pos x="T4" y="T5"/>
              </a:cxn>
            </a:cxnLst>
            <a:rect l="0" t="0" r="r" b="b"/>
            <a:pathLst>
              <a:path w="1002" h="244">
                <a:moveTo>
                  <a:pt x="1002" y="0"/>
                </a:moveTo>
                <a:lnTo>
                  <a:pt x="770" y="240"/>
                </a:lnTo>
                <a:lnTo>
                  <a:pt x="0" y="244"/>
                </a:lnTo>
              </a:path>
            </a:pathLst>
          </a:custGeom>
          <a:noFill/>
          <a:ln w="1905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36201" name="Freeform 9"/>
          <p:cNvSpPr>
            <a:spLocks/>
          </p:cNvSpPr>
          <p:nvPr/>
        </p:nvSpPr>
        <p:spPr bwMode="auto">
          <a:xfrm>
            <a:off x="1313922" y="3187725"/>
            <a:ext cx="1723231" cy="409575"/>
          </a:xfrm>
          <a:custGeom>
            <a:avLst/>
            <a:gdLst>
              <a:gd name="T0" fmla="*/ 1002 w 1002"/>
              <a:gd name="T1" fmla="*/ 0 h 258"/>
              <a:gd name="T2" fmla="*/ 770 w 1002"/>
              <a:gd name="T3" fmla="*/ 254 h 258"/>
              <a:gd name="T4" fmla="*/ 0 w 1002"/>
              <a:gd name="T5" fmla="*/ 258 h 258"/>
            </a:gdLst>
            <a:ahLst/>
            <a:cxnLst>
              <a:cxn ang="0">
                <a:pos x="T0" y="T1"/>
              </a:cxn>
              <a:cxn ang="0">
                <a:pos x="T2" y="T3"/>
              </a:cxn>
              <a:cxn ang="0">
                <a:pos x="T4" y="T5"/>
              </a:cxn>
            </a:cxnLst>
            <a:rect l="0" t="0" r="r" b="b"/>
            <a:pathLst>
              <a:path w="1002" h="258">
                <a:moveTo>
                  <a:pt x="1002" y="0"/>
                </a:moveTo>
                <a:lnTo>
                  <a:pt x="770" y="254"/>
                </a:lnTo>
                <a:lnTo>
                  <a:pt x="0" y="258"/>
                </a:lnTo>
              </a:path>
            </a:pathLst>
          </a:custGeom>
          <a:noFill/>
          <a:ln w="1905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36202" name="AutoShape 10"/>
          <p:cNvSpPr>
            <a:spLocks noChangeArrowheads="1"/>
          </p:cNvSpPr>
          <p:nvPr/>
        </p:nvSpPr>
        <p:spPr bwMode="auto">
          <a:xfrm>
            <a:off x="7592881" y="2016149"/>
            <a:ext cx="1723231" cy="2273300"/>
          </a:xfrm>
          <a:prstGeom prst="cube">
            <a:avLst>
              <a:gd name="adj" fmla="val 25301"/>
            </a:avLst>
          </a:prstGeom>
          <a:solidFill>
            <a:srgbClr val="FFFF66"/>
          </a:solidFill>
          <a:ln w="28575">
            <a:solidFill>
              <a:schemeClr val="tx1"/>
            </a:solidFill>
            <a:miter lim="800000"/>
            <a:headEnd/>
            <a:tailEnd/>
          </a:ln>
          <a:effectLst/>
          <a:extLst/>
        </p:spPr>
        <p:txBody>
          <a:bodyPr wrap="none" anchor="ctr"/>
          <a:lstStyle/>
          <a:p>
            <a:endParaRPr lang="zh-CN" altLang="en-US" b="1">
              <a:solidFill>
                <a:srgbClr val="000099"/>
              </a:solidFill>
            </a:endParaRPr>
          </a:p>
        </p:txBody>
      </p:sp>
      <p:sp>
        <p:nvSpPr>
          <p:cNvPr id="136203" name="Freeform 11"/>
          <p:cNvSpPr>
            <a:spLocks/>
          </p:cNvSpPr>
          <p:nvPr/>
        </p:nvSpPr>
        <p:spPr bwMode="auto">
          <a:xfrm>
            <a:off x="7591161" y="2406675"/>
            <a:ext cx="1730110" cy="365125"/>
          </a:xfrm>
          <a:custGeom>
            <a:avLst/>
            <a:gdLst>
              <a:gd name="T0" fmla="*/ 1006 w 1006"/>
              <a:gd name="T1" fmla="*/ 0 h 230"/>
              <a:gd name="T2" fmla="*/ 770 w 1006"/>
              <a:gd name="T3" fmla="*/ 226 h 230"/>
              <a:gd name="T4" fmla="*/ 0 w 1006"/>
              <a:gd name="T5" fmla="*/ 230 h 230"/>
            </a:gdLst>
            <a:ahLst/>
            <a:cxnLst>
              <a:cxn ang="0">
                <a:pos x="T0" y="T1"/>
              </a:cxn>
              <a:cxn ang="0">
                <a:pos x="T2" y="T3"/>
              </a:cxn>
              <a:cxn ang="0">
                <a:pos x="T4" y="T5"/>
              </a:cxn>
            </a:cxnLst>
            <a:rect l="0" t="0" r="r" b="b"/>
            <a:pathLst>
              <a:path w="1006" h="230">
                <a:moveTo>
                  <a:pt x="1006" y="0"/>
                </a:moveTo>
                <a:lnTo>
                  <a:pt x="770" y="226"/>
                </a:lnTo>
                <a:lnTo>
                  <a:pt x="0" y="230"/>
                </a:lnTo>
              </a:path>
            </a:pathLst>
          </a:custGeom>
          <a:noFill/>
          <a:ln w="1905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36204" name="Freeform 12"/>
          <p:cNvSpPr>
            <a:spLocks/>
          </p:cNvSpPr>
          <p:nvPr/>
        </p:nvSpPr>
        <p:spPr bwMode="auto">
          <a:xfrm>
            <a:off x="7587721" y="2806725"/>
            <a:ext cx="1712913" cy="377825"/>
          </a:xfrm>
          <a:custGeom>
            <a:avLst/>
            <a:gdLst>
              <a:gd name="T0" fmla="*/ 996 w 996"/>
              <a:gd name="T1" fmla="*/ 0 h 238"/>
              <a:gd name="T2" fmla="*/ 770 w 996"/>
              <a:gd name="T3" fmla="*/ 234 h 238"/>
              <a:gd name="T4" fmla="*/ 0 w 996"/>
              <a:gd name="T5" fmla="*/ 238 h 238"/>
            </a:gdLst>
            <a:ahLst/>
            <a:cxnLst>
              <a:cxn ang="0">
                <a:pos x="T0" y="T1"/>
              </a:cxn>
              <a:cxn ang="0">
                <a:pos x="T2" y="T3"/>
              </a:cxn>
              <a:cxn ang="0">
                <a:pos x="T4" y="T5"/>
              </a:cxn>
            </a:cxnLst>
            <a:rect l="0" t="0" r="r" b="b"/>
            <a:pathLst>
              <a:path w="996" h="238">
                <a:moveTo>
                  <a:pt x="996" y="0"/>
                </a:moveTo>
                <a:lnTo>
                  <a:pt x="770" y="234"/>
                </a:lnTo>
                <a:lnTo>
                  <a:pt x="0" y="238"/>
                </a:lnTo>
              </a:path>
            </a:pathLst>
          </a:custGeom>
          <a:noFill/>
          <a:ln w="1905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36205" name="Freeform 13"/>
          <p:cNvSpPr>
            <a:spLocks/>
          </p:cNvSpPr>
          <p:nvPr/>
        </p:nvSpPr>
        <p:spPr bwMode="auto">
          <a:xfrm>
            <a:off x="7587721" y="3206775"/>
            <a:ext cx="1712913" cy="390525"/>
          </a:xfrm>
          <a:custGeom>
            <a:avLst/>
            <a:gdLst>
              <a:gd name="T0" fmla="*/ 996 w 996"/>
              <a:gd name="T1" fmla="*/ 0 h 246"/>
              <a:gd name="T2" fmla="*/ 770 w 996"/>
              <a:gd name="T3" fmla="*/ 242 h 246"/>
              <a:gd name="T4" fmla="*/ 0 w 996"/>
              <a:gd name="T5" fmla="*/ 246 h 246"/>
            </a:gdLst>
            <a:ahLst/>
            <a:cxnLst>
              <a:cxn ang="0">
                <a:pos x="T0" y="T1"/>
              </a:cxn>
              <a:cxn ang="0">
                <a:pos x="T2" y="T3"/>
              </a:cxn>
              <a:cxn ang="0">
                <a:pos x="T4" y="T5"/>
              </a:cxn>
            </a:cxnLst>
            <a:rect l="0" t="0" r="r" b="b"/>
            <a:pathLst>
              <a:path w="996" h="246">
                <a:moveTo>
                  <a:pt x="996" y="0"/>
                </a:moveTo>
                <a:lnTo>
                  <a:pt x="770" y="242"/>
                </a:lnTo>
                <a:lnTo>
                  <a:pt x="0" y="246"/>
                </a:lnTo>
              </a:path>
            </a:pathLst>
          </a:custGeom>
          <a:noFill/>
          <a:ln w="1905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36206" name="AutoShape 14"/>
          <p:cNvSpPr>
            <a:spLocks noChangeArrowheads="1"/>
          </p:cNvSpPr>
          <p:nvPr/>
        </p:nvSpPr>
        <p:spPr bwMode="auto">
          <a:xfrm>
            <a:off x="4412986" y="2846412"/>
            <a:ext cx="1723231" cy="1447800"/>
          </a:xfrm>
          <a:prstGeom prst="cube">
            <a:avLst>
              <a:gd name="adj" fmla="val 25301"/>
            </a:avLst>
          </a:prstGeom>
          <a:solidFill>
            <a:srgbClr val="CCFFFF"/>
          </a:solidFill>
          <a:ln w="28575">
            <a:solidFill>
              <a:schemeClr val="tx1"/>
            </a:solidFill>
            <a:miter lim="800000"/>
            <a:headEnd/>
            <a:tailEnd/>
          </a:ln>
          <a:effectLst/>
          <a:extLst/>
        </p:spPr>
        <p:txBody>
          <a:bodyPr wrap="none" anchor="ctr"/>
          <a:lstStyle/>
          <a:p>
            <a:endParaRPr lang="zh-CN" altLang="en-US" b="1">
              <a:solidFill>
                <a:srgbClr val="000099"/>
              </a:solidFill>
            </a:endParaRPr>
          </a:p>
        </p:txBody>
      </p:sp>
      <p:sp>
        <p:nvSpPr>
          <p:cNvPr id="136207" name="Freeform 15"/>
          <p:cNvSpPr>
            <a:spLocks/>
          </p:cNvSpPr>
          <p:nvPr/>
        </p:nvSpPr>
        <p:spPr bwMode="auto">
          <a:xfrm>
            <a:off x="4407826" y="3235350"/>
            <a:ext cx="1724951" cy="366713"/>
          </a:xfrm>
          <a:custGeom>
            <a:avLst/>
            <a:gdLst>
              <a:gd name="T0" fmla="*/ 1003 w 1003"/>
              <a:gd name="T1" fmla="*/ 0 h 231"/>
              <a:gd name="T2" fmla="*/ 770 w 1003"/>
              <a:gd name="T3" fmla="*/ 227 h 231"/>
              <a:gd name="T4" fmla="*/ 0 w 1003"/>
              <a:gd name="T5" fmla="*/ 231 h 231"/>
            </a:gdLst>
            <a:ahLst/>
            <a:cxnLst>
              <a:cxn ang="0">
                <a:pos x="T0" y="T1"/>
              </a:cxn>
              <a:cxn ang="0">
                <a:pos x="T2" y="T3"/>
              </a:cxn>
              <a:cxn ang="0">
                <a:pos x="T4" y="T5"/>
              </a:cxn>
            </a:cxnLst>
            <a:rect l="0" t="0" r="r" b="b"/>
            <a:pathLst>
              <a:path w="1003" h="231">
                <a:moveTo>
                  <a:pt x="1003" y="0"/>
                </a:moveTo>
                <a:lnTo>
                  <a:pt x="770" y="227"/>
                </a:lnTo>
                <a:lnTo>
                  <a:pt x="0" y="231"/>
                </a:lnTo>
              </a:path>
            </a:pathLst>
          </a:custGeom>
          <a:noFill/>
          <a:ln w="1905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36208" name="Text Box 16"/>
          <p:cNvSpPr txBox="1">
            <a:spLocks noChangeArrowheads="1"/>
          </p:cNvSpPr>
          <p:nvPr/>
        </p:nvSpPr>
        <p:spPr bwMode="auto">
          <a:xfrm>
            <a:off x="1676798" y="1556792"/>
            <a:ext cx="1026243"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dirty="0">
                <a:solidFill>
                  <a:srgbClr val="000099"/>
                </a:solidFill>
                <a:ea typeface="黑体" pitchFamily="2" charset="-122"/>
              </a:rPr>
              <a:t>主机</a:t>
            </a:r>
            <a:r>
              <a:rPr kumimoji="1" lang="en-US" altLang="zh-CN" sz="2400" b="1" dirty="0">
                <a:solidFill>
                  <a:srgbClr val="000099"/>
                </a:solidFill>
                <a:ea typeface="黑体" pitchFamily="2" charset="-122"/>
              </a:rPr>
              <a:t>A</a:t>
            </a:r>
          </a:p>
        </p:txBody>
      </p:sp>
      <p:sp>
        <p:nvSpPr>
          <p:cNvPr id="136209" name="Text Box 17"/>
          <p:cNvSpPr txBox="1">
            <a:spLocks noChangeArrowheads="1"/>
          </p:cNvSpPr>
          <p:nvPr/>
        </p:nvSpPr>
        <p:spPr bwMode="auto">
          <a:xfrm>
            <a:off x="8000472" y="1556792"/>
            <a:ext cx="1026243"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a:solidFill>
                  <a:srgbClr val="000099"/>
                </a:solidFill>
                <a:ea typeface="黑体" pitchFamily="2" charset="-122"/>
              </a:rPr>
              <a:t>主机</a:t>
            </a:r>
            <a:r>
              <a:rPr kumimoji="1" lang="en-US" altLang="zh-CN" sz="2400" b="1">
                <a:solidFill>
                  <a:srgbClr val="000099"/>
                </a:solidFill>
                <a:ea typeface="黑体" pitchFamily="2" charset="-122"/>
              </a:rPr>
              <a:t>B</a:t>
            </a:r>
          </a:p>
        </p:txBody>
      </p:sp>
      <p:sp>
        <p:nvSpPr>
          <p:cNvPr id="136210" name="Text Box 18"/>
          <p:cNvSpPr txBox="1">
            <a:spLocks noChangeArrowheads="1"/>
          </p:cNvSpPr>
          <p:nvPr/>
        </p:nvSpPr>
        <p:spPr bwMode="auto">
          <a:xfrm>
            <a:off x="4776299" y="2391271"/>
            <a:ext cx="1112805"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dirty="0">
                <a:solidFill>
                  <a:srgbClr val="000099"/>
                </a:solidFill>
                <a:latin typeface="黑体" pitchFamily="2" charset="-122"/>
                <a:ea typeface="黑体" pitchFamily="2" charset="-122"/>
              </a:rPr>
              <a:t>路由器</a:t>
            </a:r>
          </a:p>
        </p:txBody>
      </p:sp>
      <p:sp>
        <p:nvSpPr>
          <p:cNvPr id="136211" name="Text Box 19"/>
          <p:cNvSpPr txBox="1">
            <a:spLocks noChangeArrowheads="1"/>
          </p:cNvSpPr>
          <p:nvPr/>
        </p:nvSpPr>
        <p:spPr bwMode="auto">
          <a:xfrm>
            <a:off x="6260041" y="4687913"/>
            <a:ext cx="864339"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黑体" pitchFamily="2" charset="-122"/>
                <a:ea typeface="黑体" pitchFamily="2" charset="-122"/>
              </a:rPr>
              <a:t>网络</a:t>
            </a:r>
            <a:r>
              <a:rPr kumimoji="1" lang="zh-CN" altLang="en-US" sz="600" b="1" dirty="0">
                <a:solidFill>
                  <a:srgbClr val="000099"/>
                </a:solidFill>
                <a:latin typeface="黑体" pitchFamily="2" charset="-122"/>
                <a:ea typeface="黑体" pitchFamily="2" charset="-122"/>
              </a:rPr>
              <a:t> </a:t>
            </a:r>
            <a:r>
              <a:rPr kumimoji="1" lang="en-US" altLang="zh-CN" sz="2000" b="1" dirty="0">
                <a:solidFill>
                  <a:srgbClr val="000099"/>
                </a:solidFill>
                <a:latin typeface="黑体" pitchFamily="2" charset="-122"/>
                <a:ea typeface="黑体" pitchFamily="2" charset="-122"/>
              </a:rPr>
              <a:t>2</a:t>
            </a:r>
          </a:p>
        </p:txBody>
      </p:sp>
      <p:sp>
        <p:nvSpPr>
          <p:cNvPr id="136212" name="Text Box 20"/>
          <p:cNvSpPr txBox="1">
            <a:spLocks noChangeArrowheads="1"/>
          </p:cNvSpPr>
          <p:nvPr/>
        </p:nvSpPr>
        <p:spPr bwMode="auto">
          <a:xfrm>
            <a:off x="3080148" y="4662513"/>
            <a:ext cx="857927" cy="40011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黑体" pitchFamily="2" charset="-122"/>
                <a:ea typeface="黑体" pitchFamily="2" charset="-122"/>
              </a:rPr>
              <a:t>网络</a:t>
            </a:r>
            <a:r>
              <a:rPr kumimoji="1" lang="zh-CN" altLang="en-US" sz="500" b="1" dirty="0">
                <a:solidFill>
                  <a:srgbClr val="000099"/>
                </a:solidFill>
                <a:latin typeface="黑体" pitchFamily="2" charset="-122"/>
                <a:ea typeface="黑体" pitchFamily="2" charset="-122"/>
              </a:rPr>
              <a:t> </a:t>
            </a:r>
            <a:r>
              <a:rPr kumimoji="1" lang="en-US" altLang="zh-CN" sz="2000" b="1" dirty="0">
                <a:solidFill>
                  <a:srgbClr val="000099"/>
                </a:solidFill>
                <a:latin typeface="黑体" pitchFamily="2" charset="-122"/>
                <a:ea typeface="黑体" pitchFamily="2" charset="-122"/>
              </a:rPr>
              <a:t>1</a:t>
            </a:r>
          </a:p>
        </p:txBody>
      </p:sp>
      <p:sp>
        <p:nvSpPr>
          <p:cNvPr id="136213" name="Line 21"/>
          <p:cNvSpPr>
            <a:spLocks noChangeShapeType="1"/>
          </p:cNvSpPr>
          <p:nvPr/>
        </p:nvSpPr>
        <p:spPr bwMode="auto">
          <a:xfrm>
            <a:off x="2041393" y="4291037"/>
            <a:ext cx="818621" cy="481012"/>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136214" name="Line 22"/>
          <p:cNvSpPr>
            <a:spLocks noChangeShapeType="1"/>
          </p:cNvSpPr>
          <p:nvPr/>
        </p:nvSpPr>
        <p:spPr bwMode="auto">
          <a:xfrm flipH="1">
            <a:off x="4225529" y="4291037"/>
            <a:ext cx="636323" cy="41275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136215" name="Line 23"/>
          <p:cNvSpPr>
            <a:spLocks noChangeShapeType="1"/>
          </p:cNvSpPr>
          <p:nvPr/>
        </p:nvSpPr>
        <p:spPr bwMode="auto">
          <a:xfrm>
            <a:off x="5226447" y="4291037"/>
            <a:ext cx="818621" cy="481012"/>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136216" name="Line 24"/>
          <p:cNvSpPr>
            <a:spLocks noChangeShapeType="1"/>
          </p:cNvSpPr>
          <p:nvPr/>
        </p:nvSpPr>
        <p:spPr bwMode="auto">
          <a:xfrm flipH="1">
            <a:off x="7451858" y="4291037"/>
            <a:ext cx="777346" cy="481012"/>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136217" name="Text Box 25"/>
          <p:cNvSpPr txBox="1">
            <a:spLocks noChangeArrowheads="1"/>
          </p:cNvSpPr>
          <p:nvPr/>
        </p:nvSpPr>
        <p:spPr bwMode="auto">
          <a:xfrm>
            <a:off x="7784825" y="2348880"/>
            <a:ext cx="954107" cy="19697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130000"/>
              </a:lnSpc>
            </a:pPr>
            <a:r>
              <a:rPr kumimoji="1" lang="zh-CN" altLang="en-US" sz="2000" b="1" dirty="0">
                <a:solidFill>
                  <a:srgbClr val="000099"/>
                </a:solidFill>
                <a:latin typeface="黑体" pitchFamily="2" charset="-122"/>
                <a:ea typeface="黑体" pitchFamily="2" charset="-122"/>
              </a:rPr>
              <a:t>应用层</a:t>
            </a:r>
          </a:p>
          <a:p>
            <a:pPr algn="ctr">
              <a:lnSpc>
                <a:spcPct val="130000"/>
              </a:lnSpc>
            </a:pPr>
            <a:r>
              <a:rPr kumimoji="1" lang="zh-CN" altLang="en-US" sz="2000" b="1" dirty="0">
                <a:solidFill>
                  <a:srgbClr val="000099"/>
                </a:solidFill>
                <a:latin typeface="黑体" pitchFamily="2" charset="-122"/>
                <a:ea typeface="黑体" pitchFamily="2" charset="-122"/>
              </a:rPr>
              <a:t>运输层</a:t>
            </a:r>
          </a:p>
          <a:p>
            <a:pPr algn="ctr">
              <a:lnSpc>
                <a:spcPct val="130000"/>
              </a:lnSpc>
            </a:pPr>
            <a:r>
              <a:rPr kumimoji="1" lang="zh-CN" altLang="en-US" sz="2000" b="1" dirty="0">
                <a:solidFill>
                  <a:srgbClr val="000099"/>
                </a:solidFill>
                <a:latin typeface="黑体" pitchFamily="2" charset="-122"/>
                <a:ea typeface="黑体" pitchFamily="2" charset="-122"/>
              </a:rPr>
              <a:t>网际层</a:t>
            </a:r>
          </a:p>
          <a:p>
            <a:pPr algn="ctr">
              <a:lnSpc>
                <a:spcPct val="130000"/>
              </a:lnSpc>
            </a:pPr>
            <a:r>
              <a:rPr kumimoji="1" lang="zh-CN" altLang="en-US" sz="2000" b="1" dirty="0">
                <a:solidFill>
                  <a:srgbClr val="000099"/>
                </a:solidFill>
                <a:latin typeface="黑体" pitchFamily="2" charset="-122"/>
                <a:ea typeface="黑体" pitchFamily="2" charset="-122"/>
              </a:rPr>
              <a:t>网络</a:t>
            </a:r>
          </a:p>
          <a:p>
            <a:pPr algn="ctr">
              <a:lnSpc>
                <a:spcPct val="90000"/>
              </a:lnSpc>
            </a:pPr>
            <a:r>
              <a:rPr kumimoji="1" lang="zh-CN" altLang="en-US" sz="2000" b="1" dirty="0">
                <a:solidFill>
                  <a:srgbClr val="000099"/>
                </a:solidFill>
                <a:latin typeface="黑体" pitchFamily="2" charset="-122"/>
                <a:ea typeface="黑体" pitchFamily="2" charset="-122"/>
              </a:rPr>
              <a:t>接口层</a:t>
            </a:r>
          </a:p>
        </p:txBody>
      </p:sp>
      <p:sp>
        <p:nvSpPr>
          <p:cNvPr id="136218" name="Text Box 26"/>
          <p:cNvSpPr txBox="1">
            <a:spLocks noChangeArrowheads="1"/>
          </p:cNvSpPr>
          <p:nvPr/>
        </p:nvSpPr>
        <p:spPr bwMode="auto">
          <a:xfrm>
            <a:off x="4587733" y="3124225"/>
            <a:ext cx="954107" cy="1169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130000"/>
              </a:lnSpc>
            </a:pPr>
            <a:r>
              <a:rPr kumimoji="1" lang="zh-CN" altLang="en-US" sz="2000" b="1">
                <a:solidFill>
                  <a:srgbClr val="000099"/>
                </a:solidFill>
                <a:latin typeface="黑体" pitchFamily="2" charset="-122"/>
                <a:ea typeface="黑体" pitchFamily="2" charset="-122"/>
              </a:rPr>
              <a:t>网际层</a:t>
            </a:r>
          </a:p>
          <a:p>
            <a:pPr algn="ctr">
              <a:lnSpc>
                <a:spcPct val="130000"/>
              </a:lnSpc>
            </a:pPr>
            <a:r>
              <a:rPr kumimoji="1" lang="zh-CN" altLang="en-US" sz="2000" b="1">
                <a:solidFill>
                  <a:srgbClr val="000099"/>
                </a:solidFill>
                <a:latin typeface="黑体" pitchFamily="2" charset="-122"/>
                <a:ea typeface="黑体" pitchFamily="2" charset="-122"/>
              </a:rPr>
              <a:t>网络</a:t>
            </a:r>
          </a:p>
          <a:p>
            <a:pPr algn="ctr">
              <a:lnSpc>
                <a:spcPct val="90000"/>
              </a:lnSpc>
            </a:pPr>
            <a:r>
              <a:rPr kumimoji="1" lang="zh-CN" altLang="en-US" sz="2000" b="1">
                <a:solidFill>
                  <a:srgbClr val="000099"/>
                </a:solidFill>
                <a:latin typeface="黑体" pitchFamily="2" charset="-122"/>
                <a:ea typeface="黑体" pitchFamily="2" charset="-122"/>
              </a:rPr>
              <a:t>接口层</a:t>
            </a:r>
          </a:p>
        </p:txBody>
      </p:sp>
      <p:sp>
        <p:nvSpPr>
          <p:cNvPr id="136219" name="Text Box 27"/>
          <p:cNvSpPr txBox="1">
            <a:spLocks noChangeArrowheads="1"/>
          </p:cNvSpPr>
          <p:nvPr/>
        </p:nvSpPr>
        <p:spPr bwMode="auto">
          <a:xfrm>
            <a:off x="869068" y="2333650"/>
            <a:ext cx="327334" cy="17697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130000"/>
              </a:lnSpc>
            </a:pPr>
            <a:r>
              <a:rPr kumimoji="1" lang="en-US" altLang="zh-CN" sz="2000" b="1">
                <a:solidFill>
                  <a:srgbClr val="000099"/>
                </a:solidFill>
                <a:ea typeface="黑体" pitchFamily="2" charset="-122"/>
              </a:rPr>
              <a:t>4</a:t>
            </a:r>
          </a:p>
          <a:p>
            <a:pPr algn="ctr">
              <a:lnSpc>
                <a:spcPct val="130000"/>
              </a:lnSpc>
            </a:pPr>
            <a:r>
              <a:rPr kumimoji="1" lang="en-US" altLang="zh-CN" sz="2000" b="1">
                <a:solidFill>
                  <a:srgbClr val="000099"/>
                </a:solidFill>
                <a:ea typeface="黑体" pitchFamily="2" charset="-122"/>
              </a:rPr>
              <a:t>3</a:t>
            </a:r>
          </a:p>
          <a:p>
            <a:pPr algn="ctr">
              <a:lnSpc>
                <a:spcPct val="130000"/>
              </a:lnSpc>
            </a:pPr>
            <a:r>
              <a:rPr kumimoji="1" lang="en-US" altLang="zh-CN" sz="2000" b="1">
                <a:solidFill>
                  <a:srgbClr val="000099"/>
                </a:solidFill>
                <a:ea typeface="黑体" pitchFamily="2" charset="-122"/>
              </a:rPr>
              <a:t>2</a:t>
            </a:r>
          </a:p>
          <a:p>
            <a:pPr algn="ctr">
              <a:lnSpc>
                <a:spcPct val="155000"/>
              </a:lnSpc>
            </a:pPr>
            <a:r>
              <a:rPr kumimoji="1" lang="en-US" altLang="zh-CN" sz="2000" b="1">
                <a:solidFill>
                  <a:srgbClr val="000099"/>
                </a:solidFill>
                <a:ea typeface="黑体" pitchFamily="2" charset="-122"/>
              </a:rPr>
              <a:t>1</a:t>
            </a:r>
          </a:p>
        </p:txBody>
      </p:sp>
      <p:sp>
        <p:nvSpPr>
          <p:cNvPr id="136220" name="Text Box 28"/>
          <p:cNvSpPr txBox="1">
            <a:spLocks noChangeArrowheads="1"/>
          </p:cNvSpPr>
          <p:nvPr/>
        </p:nvSpPr>
        <p:spPr bwMode="auto">
          <a:xfrm>
            <a:off x="2605225" y="5550331"/>
            <a:ext cx="5444119" cy="830997"/>
          </a:xfrm>
          <a:prstGeom prst="rect">
            <a:avLst/>
          </a:prstGeom>
          <a:solidFill>
            <a:srgbClr val="00FF99"/>
          </a:solidFill>
          <a:ln>
            <a:solidFill>
              <a:srgbClr val="000066"/>
            </a:solidFill>
          </a:ln>
          <a:effectLst/>
          <a:extLst/>
        </p:spPr>
        <p:txBody>
          <a:bodyPr wrap="none">
            <a:spAutoFit/>
          </a:bodyPr>
          <a:lstStyle/>
          <a:p>
            <a:pPr algn="ctr"/>
            <a:r>
              <a:rPr lang="zh-CN" altLang="en-US" sz="2400" b="1" dirty="0">
                <a:solidFill>
                  <a:srgbClr val="000099"/>
                </a:solidFill>
                <a:latin typeface="黑体" pitchFamily="2" charset="-122"/>
                <a:ea typeface="黑体" pitchFamily="2" charset="-122"/>
              </a:rPr>
              <a:t>路由器在转发分组时最高只用</a:t>
            </a:r>
            <a:r>
              <a:rPr lang="zh-CN" altLang="en-US" sz="2400" b="1" dirty="0" smtClean="0">
                <a:solidFill>
                  <a:srgbClr val="000099"/>
                </a:solidFill>
                <a:latin typeface="黑体" pitchFamily="2" charset="-122"/>
                <a:ea typeface="黑体" pitchFamily="2" charset="-122"/>
              </a:rPr>
              <a:t>到网际层</a:t>
            </a:r>
            <a:endParaRPr lang="zh-CN" altLang="en-US" sz="2400" b="1" dirty="0">
              <a:solidFill>
                <a:srgbClr val="000099"/>
              </a:solidFill>
              <a:latin typeface="黑体" pitchFamily="2" charset="-122"/>
              <a:ea typeface="黑体" pitchFamily="2" charset="-122"/>
            </a:endParaRPr>
          </a:p>
          <a:p>
            <a:pPr algn="ctr"/>
            <a:r>
              <a:rPr lang="zh-CN" altLang="en-US" sz="2400" b="1" dirty="0">
                <a:solidFill>
                  <a:srgbClr val="000099"/>
                </a:solidFill>
                <a:latin typeface="黑体" pitchFamily="2" charset="-122"/>
                <a:ea typeface="黑体" pitchFamily="2" charset="-122"/>
              </a:rPr>
              <a:t>而没有使用运输层和应用层。 </a:t>
            </a:r>
          </a:p>
        </p:txBody>
      </p:sp>
      <p:sp>
        <p:nvSpPr>
          <p:cNvPr id="2" name="矩形 1"/>
          <p:cNvSpPr/>
          <p:nvPr/>
        </p:nvSpPr>
        <p:spPr>
          <a:xfrm>
            <a:off x="3443201" y="1188041"/>
            <a:ext cx="3958071" cy="523220"/>
          </a:xfrm>
          <a:prstGeom prst="rect">
            <a:avLst/>
          </a:prstGeom>
          <a:solidFill>
            <a:srgbClr val="FF66FF"/>
          </a:solidFill>
        </p:spPr>
        <p:txBody>
          <a:bodyPr wrap="none">
            <a:spAutoFit/>
          </a:bodyPr>
          <a:lstStyle/>
          <a:p>
            <a:r>
              <a:rPr lang="en-US" altLang="zh-CN" sz="2800" b="1" dirty="0">
                <a:solidFill>
                  <a:srgbClr val="000099"/>
                </a:solidFill>
                <a:latin typeface="+mn-lt"/>
                <a:ea typeface="黑体" pitchFamily="2" charset="-122"/>
              </a:rPr>
              <a:t>TCP/IP </a:t>
            </a:r>
            <a:r>
              <a:rPr lang="zh-CN" altLang="en-US" sz="2800" b="1" dirty="0">
                <a:solidFill>
                  <a:srgbClr val="000099"/>
                </a:solidFill>
                <a:latin typeface="+mn-lt"/>
                <a:ea typeface="黑体" pitchFamily="2" charset="-122"/>
              </a:rPr>
              <a:t>是四层体系结构</a:t>
            </a:r>
          </a:p>
        </p:txBody>
      </p:sp>
    </p:spTree>
    <p:extLst>
      <p:ext uri="{BB962C8B-B14F-4D97-AF65-F5344CB8AC3E}">
        <p14:creationId xmlns:p14="http://schemas.microsoft.com/office/powerpoint/2010/main" xmlns="" val="2685845401"/>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8634164" cy="792088"/>
          </a:xfrm>
        </p:spPr>
        <p:txBody>
          <a:bodyPr/>
          <a:lstStyle/>
          <a:p>
            <a:pPr algn="ctr"/>
            <a:r>
              <a:rPr lang="en-US" altLang="zh-CN" sz="4000" dirty="0" smtClean="0"/>
              <a:t>TCP/IP </a:t>
            </a:r>
            <a:r>
              <a:rPr lang="zh-CN" altLang="zh-CN" sz="4000" dirty="0" smtClean="0"/>
              <a:t>体系结构</a:t>
            </a:r>
            <a:r>
              <a:rPr lang="zh-CN" altLang="en-US" sz="4000" dirty="0" smtClean="0"/>
              <a:t>的另一种</a:t>
            </a:r>
            <a:r>
              <a:rPr lang="zh-CN" altLang="en-US" sz="4000" dirty="0"/>
              <a:t>表示</a:t>
            </a:r>
            <a:r>
              <a:rPr lang="zh-CN" altLang="en-US" sz="4000" dirty="0" smtClean="0"/>
              <a:t>方法</a:t>
            </a:r>
            <a:endParaRPr lang="zh-CN" altLang="en-US" sz="4000" dirty="0"/>
          </a:p>
        </p:txBody>
      </p:sp>
      <p:sp>
        <p:nvSpPr>
          <p:cNvPr id="14" name="内容占位符 13"/>
          <p:cNvSpPr>
            <a:spLocks noGrp="1"/>
          </p:cNvSpPr>
          <p:nvPr>
            <p:ph idx="1"/>
          </p:nvPr>
        </p:nvSpPr>
        <p:spPr/>
        <p:txBody>
          <a:bodyPr/>
          <a:lstStyle/>
          <a:p>
            <a:r>
              <a:rPr lang="zh-CN" altLang="zh-CN" sz="2800" dirty="0" smtClean="0"/>
              <a:t>实际上</a:t>
            </a:r>
            <a:r>
              <a:rPr lang="zh-CN" altLang="en-US" sz="2800" dirty="0" smtClean="0"/>
              <a:t>，</a:t>
            </a:r>
            <a:r>
              <a:rPr lang="zh-CN" altLang="zh-CN" sz="2800" dirty="0" smtClean="0"/>
              <a:t>现在</a:t>
            </a:r>
            <a:r>
              <a:rPr lang="zh-CN" altLang="zh-CN" sz="2800" dirty="0"/>
              <a:t>的互联网使用</a:t>
            </a:r>
            <a:r>
              <a:rPr lang="zh-CN" altLang="zh-CN" sz="2800" dirty="0" smtClean="0"/>
              <a:t>的</a:t>
            </a:r>
            <a:r>
              <a:rPr lang="en-US" altLang="zh-CN" sz="2800" dirty="0" smtClean="0"/>
              <a:t> TCP/IP </a:t>
            </a:r>
            <a:r>
              <a:rPr lang="zh-CN" altLang="zh-CN" sz="2800" dirty="0" smtClean="0"/>
              <a:t>体系结构</a:t>
            </a:r>
            <a:r>
              <a:rPr lang="zh-CN" altLang="zh-CN" sz="2800" dirty="0"/>
              <a:t>有时</a:t>
            </a:r>
            <a:r>
              <a:rPr lang="zh-CN" altLang="zh-CN" sz="2800" dirty="0" smtClean="0"/>
              <a:t>已经</a:t>
            </a:r>
            <a:r>
              <a:rPr lang="zh-CN" altLang="en-US" sz="2800" dirty="0" smtClean="0"/>
              <a:t>发生了</a:t>
            </a:r>
            <a:r>
              <a:rPr lang="zh-CN" altLang="zh-CN" sz="2800" dirty="0" smtClean="0"/>
              <a:t>演变，</a:t>
            </a:r>
            <a:r>
              <a:rPr lang="zh-CN" altLang="zh-CN" sz="2800" dirty="0"/>
              <a:t>即某些应用程序可以直接</a:t>
            </a:r>
            <a:r>
              <a:rPr lang="zh-CN" altLang="zh-CN" sz="2800" dirty="0" smtClean="0"/>
              <a:t>使用</a:t>
            </a:r>
            <a:r>
              <a:rPr lang="en-US" altLang="zh-CN" sz="2800" dirty="0" smtClean="0"/>
              <a:t> IP </a:t>
            </a:r>
            <a:r>
              <a:rPr lang="zh-CN" altLang="zh-CN" sz="2800" dirty="0" smtClean="0"/>
              <a:t>层</a:t>
            </a:r>
            <a:r>
              <a:rPr lang="zh-CN" altLang="zh-CN" sz="2800" dirty="0"/>
              <a:t>，或甚至直接使用最下面的网络接口层</a:t>
            </a:r>
            <a:r>
              <a:rPr lang="zh-CN" altLang="en-US" sz="2800" dirty="0"/>
              <a:t>。</a:t>
            </a:r>
          </a:p>
          <a:p>
            <a:endParaRPr lang="zh-CN" altLang="en-US" sz="2800" dirty="0"/>
          </a:p>
        </p:txBody>
      </p:sp>
      <p:grpSp>
        <p:nvGrpSpPr>
          <p:cNvPr id="12" name="组合 11"/>
          <p:cNvGrpSpPr/>
          <p:nvPr/>
        </p:nvGrpSpPr>
        <p:grpSpPr>
          <a:xfrm>
            <a:off x="2700338" y="2924919"/>
            <a:ext cx="4844950" cy="2736329"/>
            <a:chOff x="2700338" y="1628775"/>
            <a:chExt cx="3562939" cy="2016125"/>
          </a:xfrm>
        </p:grpSpPr>
        <p:sp>
          <p:nvSpPr>
            <p:cNvPr id="3" name="Rectangle 5"/>
            <p:cNvSpPr>
              <a:spLocks noChangeArrowheads="1"/>
            </p:cNvSpPr>
            <p:nvPr/>
          </p:nvSpPr>
          <p:spPr bwMode="auto">
            <a:xfrm>
              <a:off x="2700338" y="1628775"/>
              <a:ext cx="3311525" cy="2016125"/>
            </a:xfrm>
            <a:prstGeom prst="rect">
              <a:avLst/>
            </a:prstGeom>
            <a:solidFill>
              <a:schemeClr val="bg1"/>
            </a:solidFill>
            <a:ln w="28575">
              <a:solidFill>
                <a:schemeClr val="tx1"/>
              </a:solidFill>
              <a:miter lim="800000"/>
              <a:headEnd/>
              <a:tailEnd/>
            </a:ln>
            <a:effectLst>
              <a:outerShdw dist="35921" dir="2700000" algn="ctr" rotWithShape="0">
                <a:schemeClr val="bg2"/>
              </a:outerShdw>
            </a:effectLst>
          </p:spPr>
          <p:txBody>
            <a:bodyPr wrap="none" anchor="ctr"/>
            <a:lstStyle/>
            <a:p>
              <a:endParaRPr lang="zh-CN" altLang="en-US" sz="3200" b="1">
                <a:solidFill>
                  <a:srgbClr val="000099"/>
                </a:solidFill>
                <a:latin typeface="+mn-lt"/>
                <a:ea typeface="黑体" pitchFamily="2" charset="-122"/>
              </a:endParaRPr>
            </a:p>
          </p:txBody>
        </p:sp>
        <p:sp>
          <p:nvSpPr>
            <p:cNvPr id="4" name="Line 6"/>
            <p:cNvSpPr>
              <a:spLocks noChangeShapeType="1"/>
            </p:cNvSpPr>
            <p:nvPr/>
          </p:nvSpPr>
          <p:spPr bwMode="auto">
            <a:xfrm>
              <a:off x="2700338" y="3141663"/>
              <a:ext cx="3311525"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3200" b="1">
                <a:solidFill>
                  <a:srgbClr val="000099"/>
                </a:solidFill>
                <a:latin typeface="+mn-lt"/>
                <a:ea typeface="黑体" pitchFamily="2" charset="-122"/>
              </a:endParaRPr>
            </a:p>
          </p:txBody>
        </p:sp>
        <p:sp>
          <p:nvSpPr>
            <p:cNvPr id="5" name="Freeform 7"/>
            <p:cNvSpPr>
              <a:spLocks/>
            </p:cNvSpPr>
            <p:nvPr/>
          </p:nvSpPr>
          <p:spPr bwMode="auto">
            <a:xfrm>
              <a:off x="2700338" y="2636838"/>
              <a:ext cx="2447925" cy="504825"/>
            </a:xfrm>
            <a:custGeom>
              <a:avLst/>
              <a:gdLst>
                <a:gd name="T0" fmla="*/ 0 w 1542"/>
                <a:gd name="T1" fmla="*/ 0 h 318"/>
                <a:gd name="T2" fmla="*/ 1542 w 1542"/>
                <a:gd name="T3" fmla="*/ 0 h 318"/>
                <a:gd name="T4" fmla="*/ 1542 w 1542"/>
                <a:gd name="T5" fmla="*/ 318 h 318"/>
              </a:gdLst>
              <a:ahLst/>
              <a:cxnLst>
                <a:cxn ang="0">
                  <a:pos x="T0" y="T1"/>
                </a:cxn>
                <a:cxn ang="0">
                  <a:pos x="T2" y="T3"/>
                </a:cxn>
                <a:cxn ang="0">
                  <a:pos x="T4" y="T5"/>
                </a:cxn>
              </a:cxnLst>
              <a:rect l="0" t="0" r="r" b="b"/>
              <a:pathLst>
                <a:path w="1542" h="318">
                  <a:moveTo>
                    <a:pt x="0" y="0"/>
                  </a:moveTo>
                  <a:lnTo>
                    <a:pt x="1542" y="0"/>
                  </a:lnTo>
                  <a:lnTo>
                    <a:pt x="1542" y="318"/>
                  </a:lnTo>
                </a:path>
              </a:pathLst>
            </a:custGeom>
            <a:noFill/>
            <a:ln w="2857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3200" b="1">
                <a:solidFill>
                  <a:srgbClr val="000099"/>
                </a:solidFill>
                <a:latin typeface="+mn-lt"/>
                <a:ea typeface="黑体" pitchFamily="2" charset="-122"/>
              </a:endParaRPr>
            </a:p>
          </p:txBody>
        </p:sp>
        <p:sp>
          <p:nvSpPr>
            <p:cNvPr id="6" name="Freeform 8"/>
            <p:cNvSpPr>
              <a:spLocks/>
            </p:cNvSpPr>
            <p:nvPr/>
          </p:nvSpPr>
          <p:spPr bwMode="auto">
            <a:xfrm>
              <a:off x="2700338" y="2133600"/>
              <a:ext cx="1584325" cy="504825"/>
            </a:xfrm>
            <a:custGeom>
              <a:avLst/>
              <a:gdLst>
                <a:gd name="T0" fmla="*/ 0 w 1542"/>
                <a:gd name="T1" fmla="*/ 0 h 318"/>
                <a:gd name="T2" fmla="*/ 1542 w 1542"/>
                <a:gd name="T3" fmla="*/ 0 h 318"/>
                <a:gd name="T4" fmla="*/ 1542 w 1542"/>
                <a:gd name="T5" fmla="*/ 318 h 318"/>
              </a:gdLst>
              <a:ahLst/>
              <a:cxnLst>
                <a:cxn ang="0">
                  <a:pos x="T0" y="T1"/>
                </a:cxn>
                <a:cxn ang="0">
                  <a:pos x="T2" y="T3"/>
                </a:cxn>
                <a:cxn ang="0">
                  <a:pos x="T4" y="T5"/>
                </a:cxn>
              </a:cxnLst>
              <a:rect l="0" t="0" r="r" b="b"/>
              <a:pathLst>
                <a:path w="1542" h="318">
                  <a:moveTo>
                    <a:pt x="0" y="0"/>
                  </a:moveTo>
                  <a:lnTo>
                    <a:pt x="1542" y="0"/>
                  </a:lnTo>
                  <a:lnTo>
                    <a:pt x="1542" y="318"/>
                  </a:lnTo>
                </a:path>
              </a:pathLst>
            </a:custGeom>
            <a:noFill/>
            <a:ln w="2857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3200" b="1">
                <a:solidFill>
                  <a:srgbClr val="000099"/>
                </a:solidFill>
                <a:latin typeface="+mn-lt"/>
                <a:ea typeface="黑体" pitchFamily="2" charset="-122"/>
              </a:endParaRPr>
            </a:p>
          </p:txBody>
        </p:sp>
        <p:sp>
          <p:nvSpPr>
            <p:cNvPr id="7" name="Line 9"/>
            <p:cNvSpPr>
              <a:spLocks noChangeShapeType="1"/>
            </p:cNvSpPr>
            <p:nvPr/>
          </p:nvSpPr>
          <p:spPr bwMode="auto">
            <a:xfrm>
              <a:off x="3492500" y="2133600"/>
              <a:ext cx="0" cy="50323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3200" b="1">
                <a:solidFill>
                  <a:srgbClr val="000099"/>
                </a:solidFill>
                <a:latin typeface="+mn-lt"/>
                <a:ea typeface="黑体" pitchFamily="2" charset="-122"/>
              </a:endParaRPr>
            </a:p>
          </p:txBody>
        </p:sp>
        <p:sp>
          <p:nvSpPr>
            <p:cNvPr id="8" name="Text Box 10"/>
            <p:cNvSpPr txBox="1">
              <a:spLocks noChangeArrowheads="1"/>
            </p:cNvSpPr>
            <p:nvPr/>
          </p:nvSpPr>
          <p:spPr bwMode="auto">
            <a:xfrm>
              <a:off x="2815009" y="2193259"/>
              <a:ext cx="1436011" cy="3855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2800" b="1" dirty="0">
                  <a:solidFill>
                    <a:srgbClr val="000099"/>
                  </a:solidFill>
                  <a:latin typeface="+mn-lt"/>
                  <a:ea typeface="黑体" pitchFamily="2" charset="-122"/>
                </a:rPr>
                <a:t>TCP   </a:t>
              </a:r>
              <a:r>
                <a:rPr lang="en-US" altLang="zh-CN" sz="2800" b="1" dirty="0" smtClean="0">
                  <a:solidFill>
                    <a:srgbClr val="000099"/>
                  </a:solidFill>
                  <a:latin typeface="+mn-lt"/>
                  <a:ea typeface="黑体" pitchFamily="2" charset="-122"/>
                </a:rPr>
                <a:t>UDP</a:t>
              </a:r>
              <a:endParaRPr lang="en-US" altLang="zh-CN" sz="2800" b="1" dirty="0">
                <a:solidFill>
                  <a:srgbClr val="000099"/>
                </a:solidFill>
                <a:latin typeface="+mn-lt"/>
                <a:ea typeface="黑体" pitchFamily="2" charset="-122"/>
              </a:endParaRPr>
            </a:p>
          </p:txBody>
        </p:sp>
        <p:sp>
          <p:nvSpPr>
            <p:cNvPr id="9" name="Text Box 11"/>
            <p:cNvSpPr txBox="1">
              <a:spLocks noChangeArrowheads="1"/>
            </p:cNvSpPr>
            <p:nvPr/>
          </p:nvSpPr>
          <p:spPr bwMode="auto">
            <a:xfrm>
              <a:off x="3670300" y="2722563"/>
              <a:ext cx="419794" cy="3855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2800" b="1" dirty="0">
                  <a:solidFill>
                    <a:srgbClr val="000099"/>
                  </a:solidFill>
                  <a:latin typeface="+mn-lt"/>
                  <a:ea typeface="黑体" pitchFamily="2" charset="-122"/>
                </a:rPr>
                <a:t>IP</a:t>
              </a:r>
            </a:p>
          </p:txBody>
        </p:sp>
        <p:sp>
          <p:nvSpPr>
            <p:cNvPr id="10" name="Text Box 4"/>
            <p:cNvSpPr txBox="1">
              <a:spLocks noChangeArrowheads="1"/>
            </p:cNvSpPr>
            <p:nvPr/>
          </p:nvSpPr>
          <p:spPr bwMode="auto">
            <a:xfrm>
              <a:off x="3995738" y="1700213"/>
              <a:ext cx="1016926" cy="3855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800" b="1">
                  <a:solidFill>
                    <a:srgbClr val="000099"/>
                  </a:solidFill>
                  <a:latin typeface="+mn-lt"/>
                  <a:ea typeface="黑体" pitchFamily="2" charset="-122"/>
                </a:rPr>
                <a:t>应用层</a:t>
              </a:r>
            </a:p>
          </p:txBody>
        </p:sp>
        <p:sp>
          <p:nvSpPr>
            <p:cNvPr id="11" name="Text Box 12"/>
            <p:cNvSpPr txBox="1">
              <a:spLocks noChangeArrowheads="1"/>
            </p:cNvSpPr>
            <p:nvPr/>
          </p:nvSpPr>
          <p:spPr bwMode="auto">
            <a:xfrm>
              <a:off x="3219450" y="3213100"/>
              <a:ext cx="3043827" cy="3855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zh-CN" altLang="en-US" sz="2800" b="1">
                  <a:solidFill>
                    <a:srgbClr val="000099"/>
                  </a:solidFill>
                  <a:latin typeface="+mn-lt"/>
                  <a:ea typeface="黑体" pitchFamily="2" charset="-122"/>
                </a:rPr>
                <a:t>网络接口层（子网层）</a:t>
              </a:r>
            </a:p>
          </p:txBody>
        </p:sp>
      </p:grpSp>
    </p:spTree>
    <p:extLst>
      <p:ext uri="{BB962C8B-B14F-4D97-AF65-F5344CB8AC3E}">
        <p14:creationId xmlns:p14="http://schemas.microsoft.com/office/powerpoint/2010/main" xmlns="" val="3153262059"/>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0" name="Rectangle 4"/>
          <p:cNvSpPr>
            <a:spLocks noGrp="1" noChangeArrowheads="1"/>
          </p:cNvSpPr>
          <p:nvPr>
            <p:ph type="title"/>
          </p:nvPr>
        </p:nvSpPr>
        <p:spPr/>
        <p:txBody>
          <a:bodyPr/>
          <a:lstStyle/>
          <a:p>
            <a:pPr algn="ctr"/>
            <a:r>
              <a:rPr lang="zh-CN" altLang="en-US" sz="4000" dirty="0"/>
              <a:t>沙漏计时器形状</a:t>
            </a:r>
            <a:r>
              <a:rPr lang="zh-CN" altLang="en-US" sz="4000" dirty="0" smtClean="0"/>
              <a:t>的</a:t>
            </a:r>
            <a:r>
              <a:rPr lang="en-US" altLang="zh-CN" sz="4000" dirty="0" smtClean="0"/>
              <a:t>TCP/IP</a:t>
            </a:r>
            <a:r>
              <a:rPr lang="zh-CN" altLang="en-US" sz="4000" dirty="0"/>
              <a:t>协议族 </a:t>
            </a:r>
          </a:p>
        </p:txBody>
      </p:sp>
      <p:sp>
        <p:nvSpPr>
          <p:cNvPr id="137218" name="AutoShape 2"/>
          <p:cNvSpPr>
            <a:spLocks noChangeArrowheads="1"/>
          </p:cNvSpPr>
          <p:nvPr/>
        </p:nvSpPr>
        <p:spPr bwMode="auto">
          <a:xfrm>
            <a:off x="1425791" y="3068092"/>
            <a:ext cx="7838810" cy="2808287"/>
          </a:xfrm>
          <a:prstGeom prst="triangle">
            <a:avLst>
              <a:gd name="adj" fmla="val 50000"/>
            </a:avLst>
          </a:prstGeom>
          <a:solidFill>
            <a:srgbClr val="CC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219" name="AutoShape 3"/>
          <p:cNvSpPr>
            <a:spLocks noChangeArrowheads="1"/>
          </p:cNvSpPr>
          <p:nvPr/>
        </p:nvSpPr>
        <p:spPr bwMode="auto">
          <a:xfrm flipV="1">
            <a:off x="1425791" y="1556792"/>
            <a:ext cx="7838810" cy="3095625"/>
          </a:xfrm>
          <a:prstGeom prst="triangle">
            <a:avLst>
              <a:gd name="adj" fmla="val 50000"/>
            </a:avLst>
          </a:prstGeom>
          <a:solidFill>
            <a:srgbClr val="CC99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221" name="Rectangle 5"/>
          <p:cNvSpPr>
            <a:spLocks noChangeArrowheads="1"/>
          </p:cNvSpPr>
          <p:nvPr/>
        </p:nvSpPr>
        <p:spPr bwMode="auto">
          <a:xfrm>
            <a:off x="2619325" y="1747291"/>
            <a:ext cx="882254" cy="393700"/>
          </a:xfrm>
          <a:prstGeom prst="rect">
            <a:avLst/>
          </a:prstGeom>
          <a:solidFill>
            <a:srgbClr val="CCECFF"/>
          </a:solidFill>
          <a:ln w="9525">
            <a:solidFill>
              <a:schemeClr val="tx1"/>
            </a:solidFill>
            <a:miter lim="800000"/>
            <a:headEnd/>
            <a:tailEnd/>
          </a:ln>
          <a:effectLst>
            <a:outerShdw dist="53882" dir="2700000" algn="ctr" rotWithShape="0">
              <a:schemeClr val="bg2"/>
            </a:outerShdw>
          </a:effectLst>
        </p:spPr>
        <p:txBody>
          <a:bodyPr wrap="none" anchor="ctr"/>
          <a:lstStyle/>
          <a:p>
            <a:pPr algn="ctr"/>
            <a:r>
              <a:rPr kumimoji="1" lang="en-US" altLang="zh-CN" sz="2000" b="1">
                <a:solidFill>
                  <a:srgbClr val="000099"/>
                </a:solidFill>
                <a:latin typeface="+mn-lt"/>
                <a:ea typeface="黑体" pitchFamily="2" charset="-122"/>
              </a:rPr>
              <a:t>HTTP</a:t>
            </a:r>
          </a:p>
        </p:txBody>
      </p:sp>
      <p:sp>
        <p:nvSpPr>
          <p:cNvPr id="137222" name="Rectangle 6"/>
          <p:cNvSpPr>
            <a:spLocks noChangeArrowheads="1"/>
          </p:cNvSpPr>
          <p:nvPr/>
        </p:nvSpPr>
        <p:spPr bwMode="auto">
          <a:xfrm>
            <a:off x="4296123" y="1747291"/>
            <a:ext cx="883973" cy="393700"/>
          </a:xfrm>
          <a:prstGeom prst="rect">
            <a:avLst/>
          </a:prstGeom>
          <a:solidFill>
            <a:srgbClr val="CCECFF"/>
          </a:solidFill>
          <a:ln w="9525">
            <a:solidFill>
              <a:schemeClr val="tx1"/>
            </a:solidFill>
            <a:miter lim="800000"/>
            <a:headEnd/>
            <a:tailEnd/>
          </a:ln>
          <a:effectLst>
            <a:outerShdw dist="53882" dir="2700000" algn="ctr" rotWithShape="0">
              <a:schemeClr val="bg2"/>
            </a:outerShdw>
          </a:effectLst>
        </p:spPr>
        <p:txBody>
          <a:bodyPr wrap="none" anchor="ctr"/>
          <a:lstStyle/>
          <a:p>
            <a:pPr algn="ctr"/>
            <a:r>
              <a:rPr kumimoji="1" lang="en-US" altLang="zh-CN" sz="2000" b="1">
                <a:solidFill>
                  <a:srgbClr val="000099"/>
                </a:solidFill>
                <a:latin typeface="+mn-lt"/>
                <a:ea typeface="黑体" pitchFamily="2" charset="-122"/>
              </a:rPr>
              <a:t>SMTP</a:t>
            </a:r>
          </a:p>
        </p:txBody>
      </p:sp>
      <p:sp>
        <p:nvSpPr>
          <p:cNvPr id="137223" name="Rectangle 7"/>
          <p:cNvSpPr>
            <a:spLocks noChangeArrowheads="1"/>
          </p:cNvSpPr>
          <p:nvPr/>
        </p:nvSpPr>
        <p:spPr bwMode="auto">
          <a:xfrm>
            <a:off x="5532652" y="1747291"/>
            <a:ext cx="882254" cy="393700"/>
          </a:xfrm>
          <a:prstGeom prst="rect">
            <a:avLst/>
          </a:prstGeom>
          <a:solidFill>
            <a:srgbClr val="CCECFF"/>
          </a:solidFill>
          <a:ln w="9525">
            <a:solidFill>
              <a:schemeClr val="tx1"/>
            </a:solidFill>
            <a:miter lim="800000"/>
            <a:headEnd/>
            <a:tailEnd/>
          </a:ln>
          <a:effectLst>
            <a:outerShdw dist="53882" dir="2700000" algn="ctr" rotWithShape="0">
              <a:schemeClr val="bg2"/>
            </a:outerShdw>
          </a:effectLst>
        </p:spPr>
        <p:txBody>
          <a:bodyPr wrap="none" anchor="ctr"/>
          <a:lstStyle/>
          <a:p>
            <a:pPr algn="ctr"/>
            <a:r>
              <a:rPr kumimoji="1" lang="en-US" altLang="zh-CN" sz="2000" b="1">
                <a:solidFill>
                  <a:srgbClr val="000099"/>
                </a:solidFill>
                <a:latin typeface="+mn-lt"/>
                <a:ea typeface="黑体" pitchFamily="2" charset="-122"/>
              </a:rPr>
              <a:t>DNS</a:t>
            </a:r>
          </a:p>
        </p:txBody>
      </p:sp>
      <p:sp>
        <p:nvSpPr>
          <p:cNvPr id="137224" name="Rectangle 8"/>
          <p:cNvSpPr>
            <a:spLocks noChangeArrowheads="1"/>
          </p:cNvSpPr>
          <p:nvPr/>
        </p:nvSpPr>
        <p:spPr bwMode="auto">
          <a:xfrm>
            <a:off x="7209450" y="1747291"/>
            <a:ext cx="883973" cy="393700"/>
          </a:xfrm>
          <a:prstGeom prst="rect">
            <a:avLst/>
          </a:prstGeom>
          <a:solidFill>
            <a:srgbClr val="CCECFF"/>
          </a:solidFill>
          <a:ln w="9525">
            <a:solidFill>
              <a:schemeClr val="tx1"/>
            </a:solidFill>
            <a:miter lim="800000"/>
            <a:headEnd/>
            <a:tailEnd/>
          </a:ln>
          <a:effectLst>
            <a:outerShdw dist="53882" dir="2700000" algn="ctr" rotWithShape="0">
              <a:schemeClr val="bg2"/>
            </a:outerShdw>
          </a:effectLst>
        </p:spPr>
        <p:txBody>
          <a:bodyPr wrap="none" anchor="ctr"/>
          <a:lstStyle/>
          <a:p>
            <a:pPr algn="ctr"/>
            <a:r>
              <a:rPr kumimoji="1" lang="en-US" altLang="zh-CN" sz="2000" b="1">
                <a:solidFill>
                  <a:srgbClr val="000099"/>
                </a:solidFill>
                <a:latin typeface="+mn-lt"/>
                <a:ea typeface="黑体" pitchFamily="2" charset="-122"/>
              </a:rPr>
              <a:t>RTP</a:t>
            </a:r>
          </a:p>
        </p:txBody>
      </p:sp>
      <p:sp>
        <p:nvSpPr>
          <p:cNvPr id="137225" name="Rectangle 9"/>
          <p:cNvSpPr>
            <a:spLocks noChangeArrowheads="1"/>
          </p:cNvSpPr>
          <p:nvPr/>
        </p:nvSpPr>
        <p:spPr bwMode="auto">
          <a:xfrm>
            <a:off x="3413869" y="2691853"/>
            <a:ext cx="882254" cy="393700"/>
          </a:xfrm>
          <a:prstGeom prst="rect">
            <a:avLst/>
          </a:prstGeom>
          <a:solidFill>
            <a:srgbClr val="FFFF99"/>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sz="2000" b="1">
                <a:solidFill>
                  <a:srgbClr val="000099"/>
                </a:solidFill>
                <a:latin typeface="+mn-lt"/>
                <a:ea typeface="黑体" pitchFamily="2" charset="-122"/>
              </a:rPr>
              <a:t>TCP</a:t>
            </a:r>
          </a:p>
        </p:txBody>
      </p:sp>
      <p:sp>
        <p:nvSpPr>
          <p:cNvPr id="137226" name="Rectangle 10"/>
          <p:cNvSpPr>
            <a:spLocks noChangeArrowheads="1"/>
          </p:cNvSpPr>
          <p:nvPr/>
        </p:nvSpPr>
        <p:spPr bwMode="auto">
          <a:xfrm>
            <a:off x="6414907" y="2691853"/>
            <a:ext cx="883973" cy="393700"/>
          </a:xfrm>
          <a:prstGeom prst="rect">
            <a:avLst/>
          </a:prstGeom>
          <a:solidFill>
            <a:srgbClr val="FFFF99"/>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sz="2000" b="1">
                <a:solidFill>
                  <a:srgbClr val="000099"/>
                </a:solidFill>
                <a:latin typeface="+mn-lt"/>
                <a:ea typeface="黑体" pitchFamily="2" charset="-122"/>
              </a:rPr>
              <a:t>UDP</a:t>
            </a:r>
          </a:p>
        </p:txBody>
      </p:sp>
      <p:sp>
        <p:nvSpPr>
          <p:cNvPr id="137227" name="Rectangle 11"/>
          <p:cNvSpPr>
            <a:spLocks noChangeArrowheads="1"/>
          </p:cNvSpPr>
          <p:nvPr/>
        </p:nvSpPr>
        <p:spPr bwMode="auto">
          <a:xfrm>
            <a:off x="4913528" y="3796753"/>
            <a:ext cx="883973" cy="393700"/>
          </a:xfrm>
          <a:prstGeom prst="rect">
            <a:avLst/>
          </a:prstGeom>
          <a:solidFill>
            <a:srgbClr val="FF99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kumimoji="1" lang="en-US" altLang="zh-CN" sz="2000" b="1">
                <a:solidFill>
                  <a:srgbClr val="000099"/>
                </a:solidFill>
                <a:latin typeface="+mn-lt"/>
                <a:ea typeface="黑体" pitchFamily="2" charset="-122"/>
              </a:rPr>
              <a:t>IP</a:t>
            </a:r>
          </a:p>
        </p:txBody>
      </p:sp>
      <p:sp>
        <p:nvSpPr>
          <p:cNvPr id="137228" name="Rectangle 12"/>
          <p:cNvSpPr>
            <a:spLocks noChangeArrowheads="1"/>
          </p:cNvSpPr>
          <p:nvPr/>
        </p:nvSpPr>
        <p:spPr bwMode="auto">
          <a:xfrm>
            <a:off x="2619326" y="5076279"/>
            <a:ext cx="1413669" cy="549275"/>
          </a:xfrm>
          <a:prstGeom prst="rect">
            <a:avLst/>
          </a:prstGeom>
          <a:solidFill>
            <a:srgbClr val="99FF66"/>
          </a:solidFill>
          <a:ln w="9525">
            <a:solidFill>
              <a:schemeClr val="tx1"/>
            </a:solidFill>
            <a:miter lim="800000"/>
            <a:headEnd/>
            <a:tailEnd/>
          </a:ln>
          <a:effectLst>
            <a:outerShdw dist="35921" dir="2700000" algn="ctr" rotWithShape="0">
              <a:schemeClr val="bg2"/>
            </a:outerShdw>
          </a:effectLst>
        </p:spPr>
        <p:txBody>
          <a:bodyPr wrap="none" anchor="ctr"/>
          <a:lstStyle/>
          <a:p>
            <a:pPr algn="ctr"/>
            <a:endParaRPr kumimoji="1" lang="zh-CN" altLang="zh-CN" sz="1600" b="1">
              <a:solidFill>
                <a:srgbClr val="000099"/>
              </a:solidFill>
              <a:latin typeface="+mn-lt"/>
              <a:ea typeface="黑体" pitchFamily="2" charset="-122"/>
            </a:endParaRPr>
          </a:p>
        </p:txBody>
      </p:sp>
      <p:sp>
        <p:nvSpPr>
          <p:cNvPr id="137229" name="Rectangle 13"/>
          <p:cNvSpPr>
            <a:spLocks noChangeArrowheads="1"/>
          </p:cNvSpPr>
          <p:nvPr/>
        </p:nvSpPr>
        <p:spPr bwMode="auto">
          <a:xfrm>
            <a:off x="4473261" y="5076279"/>
            <a:ext cx="1411950" cy="549275"/>
          </a:xfrm>
          <a:prstGeom prst="rect">
            <a:avLst/>
          </a:prstGeom>
          <a:solidFill>
            <a:srgbClr val="99FF66"/>
          </a:solidFill>
          <a:ln w="9525">
            <a:solidFill>
              <a:schemeClr val="tx1"/>
            </a:solidFill>
            <a:miter lim="800000"/>
            <a:headEnd/>
            <a:tailEnd/>
          </a:ln>
          <a:effectLst>
            <a:outerShdw dist="35921" dir="2700000" algn="ctr" rotWithShape="0">
              <a:schemeClr val="bg2"/>
            </a:outerShdw>
          </a:effectLst>
        </p:spPr>
        <p:txBody>
          <a:bodyPr wrap="none" anchor="ctr"/>
          <a:lstStyle/>
          <a:p>
            <a:pPr algn="ctr"/>
            <a:endParaRPr kumimoji="1" lang="zh-CN" altLang="zh-CN" sz="1600" b="1">
              <a:solidFill>
                <a:srgbClr val="000099"/>
              </a:solidFill>
              <a:latin typeface="+mn-lt"/>
              <a:ea typeface="黑体" pitchFamily="2" charset="-122"/>
            </a:endParaRPr>
          </a:p>
        </p:txBody>
      </p:sp>
      <p:sp>
        <p:nvSpPr>
          <p:cNvPr id="137230" name="Rectangle 14"/>
          <p:cNvSpPr>
            <a:spLocks noChangeArrowheads="1"/>
          </p:cNvSpPr>
          <p:nvPr/>
        </p:nvSpPr>
        <p:spPr bwMode="auto">
          <a:xfrm>
            <a:off x="6681473" y="5076279"/>
            <a:ext cx="1411950" cy="549275"/>
          </a:xfrm>
          <a:prstGeom prst="rect">
            <a:avLst/>
          </a:prstGeom>
          <a:solidFill>
            <a:srgbClr val="99FF66"/>
          </a:solidFill>
          <a:ln w="9525">
            <a:solidFill>
              <a:schemeClr val="tx1"/>
            </a:solidFill>
            <a:miter lim="800000"/>
            <a:headEnd/>
            <a:tailEnd/>
          </a:ln>
          <a:effectLst>
            <a:outerShdw dist="35921" dir="2700000" algn="ctr" rotWithShape="0">
              <a:schemeClr val="bg2"/>
            </a:outerShdw>
          </a:effectLst>
        </p:spPr>
        <p:txBody>
          <a:bodyPr wrap="none" anchor="ctr"/>
          <a:lstStyle/>
          <a:p>
            <a:pPr algn="ctr"/>
            <a:endParaRPr kumimoji="1" lang="zh-CN" altLang="zh-CN" sz="1600" b="1">
              <a:solidFill>
                <a:srgbClr val="000099"/>
              </a:solidFill>
              <a:latin typeface="+mn-lt"/>
              <a:ea typeface="黑体" pitchFamily="2" charset="-122"/>
            </a:endParaRPr>
          </a:p>
        </p:txBody>
      </p:sp>
      <p:sp>
        <p:nvSpPr>
          <p:cNvPr id="137231" name="Line 15"/>
          <p:cNvSpPr>
            <a:spLocks noChangeShapeType="1"/>
          </p:cNvSpPr>
          <p:nvPr/>
        </p:nvSpPr>
        <p:spPr bwMode="auto">
          <a:xfrm>
            <a:off x="500542" y="4506366"/>
            <a:ext cx="7945438" cy="0"/>
          </a:xfrm>
          <a:prstGeom prst="line">
            <a:avLst/>
          </a:prstGeom>
          <a:noFill/>
          <a:ln w="28575">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7232" name="Line 16"/>
          <p:cNvSpPr>
            <a:spLocks noChangeShapeType="1"/>
          </p:cNvSpPr>
          <p:nvPr/>
        </p:nvSpPr>
        <p:spPr bwMode="auto">
          <a:xfrm>
            <a:off x="500542" y="3482428"/>
            <a:ext cx="7945438" cy="0"/>
          </a:xfrm>
          <a:prstGeom prst="line">
            <a:avLst/>
          </a:prstGeom>
          <a:noFill/>
          <a:ln w="28575">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7233" name="Line 17"/>
          <p:cNvSpPr>
            <a:spLocks noChangeShapeType="1"/>
          </p:cNvSpPr>
          <p:nvPr/>
        </p:nvSpPr>
        <p:spPr bwMode="auto">
          <a:xfrm>
            <a:off x="500542" y="2455316"/>
            <a:ext cx="7945438" cy="0"/>
          </a:xfrm>
          <a:prstGeom prst="line">
            <a:avLst/>
          </a:prstGeom>
          <a:noFill/>
          <a:ln w="28575">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7234" name="Text Box 18"/>
          <p:cNvSpPr txBox="1">
            <a:spLocks noChangeArrowheads="1"/>
          </p:cNvSpPr>
          <p:nvPr/>
        </p:nvSpPr>
        <p:spPr bwMode="auto">
          <a:xfrm>
            <a:off x="744985" y="3752304"/>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网际层</a:t>
            </a:r>
          </a:p>
        </p:txBody>
      </p:sp>
      <p:sp>
        <p:nvSpPr>
          <p:cNvPr id="137235" name="Text Box 19"/>
          <p:cNvSpPr txBox="1">
            <a:spLocks noChangeArrowheads="1"/>
          </p:cNvSpPr>
          <p:nvPr/>
        </p:nvSpPr>
        <p:spPr bwMode="auto">
          <a:xfrm>
            <a:off x="488504" y="5012779"/>
            <a:ext cx="146706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网络接口层</a:t>
            </a:r>
          </a:p>
        </p:txBody>
      </p:sp>
      <p:sp>
        <p:nvSpPr>
          <p:cNvPr id="137236" name="Text Box 20"/>
          <p:cNvSpPr txBox="1">
            <a:spLocks noChangeArrowheads="1"/>
          </p:cNvSpPr>
          <p:nvPr/>
        </p:nvSpPr>
        <p:spPr bwMode="auto">
          <a:xfrm>
            <a:off x="744985" y="2744242"/>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运输层</a:t>
            </a:r>
          </a:p>
        </p:txBody>
      </p:sp>
      <p:sp>
        <p:nvSpPr>
          <p:cNvPr id="137237" name="Text Box 21"/>
          <p:cNvSpPr txBox="1">
            <a:spLocks noChangeArrowheads="1"/>
          </p:cNvSpPr>
          <p:nvPr/>
        </p:nvSpPr>
        <p:spPr bwMode="auto">
          <a:xfrm>
            <a:off x="744985" y="1736179"/>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应用层</a:t>
            </a:r>
          </a:p>
        </p:txBody>
      </p:sp>
      <p:sp>
        <p:nvSpPr>
          <p:cNvPr id="137238" name="Text Box 22"/>
          <p:cNvSpPr txBox="1">
            <a:spLocks noChangeArrowheads="1"/>
          </p:cNvSpPr>
          <p:nvPr/>
        </p:nvSpPr>
        <p:spPr bwMode="auto">
          <a:xfrm>
            <a:off x="3639162" y="1663154"/>
            <a:ext cx="44114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a:t>
            </a:r>
          </a:p>
        </p:txBody>
      </p:sp>
      <p:sp>
        <p:nvSpPr>
          <p:cNvPr id="137239" name="Text Box 23"/>
          <p:cNvSpPr txBox="1">
            <a:spLocks noChangeArrowheads="1"/>
          </p:cNvSpPr>
          <p:nvPr/>
        </p:nvSpPr>
        <p:spPr bwMode="auto">
          <a:xfrm>
            <a:off x="6559368" y="1663154"/>
            <a:ext cx="44114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a:t>
            </a:r>
          </a:p>
        </p:txBody>
      </p:sp>
      <p:sp>
        <p:nvSpPr>
          <p:cNvPr id="137240" name="Text Box 24"/>
          <p:cNvSpPr txBox="1">
            <a:spLocks noChangeArrowheads="1"/>
          </p:cNvSpPr>
          <p:nvPr/>
        </p:nvSpPr>
        <p:spPr bwMode="auto">
          <a:xfrm>
            <a:off x="6067508" y="5060403"/>
            <a:ext cx="38985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1600" b="1">
                <a:solidFill>
                  <a:srgbClr val="000099"/>
                </a:solidFill>
                <a:latin typeface="+mn-lt"/>
                <a:ea typeface="黑体" pitchFamily="2" charset="-122"/>
              </a:rPr>
              <a:t>…</a:t>
            </a:r>
          </a:p>
        </p:txBody>
      </p:sp>
      <p:sp>
        <p:nvSpPr>
          <p:cNvPr id="137241" name="Line 25"/>
          <p:cNvSpPr>
            <a:spLocks noChangeShapeType="1"/>
          </p:cNvSpPr>
          <p:nvPr/>
        </p:nvSpPr>
        <p:spPr bwMode="auto">
          <a:xfrm>
            <a:off x="3047554" y="2167978"/>
            <a:ext cx="552053" cy="547688"/>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7242" name="Line 26"/>
          <p:cNvSpPr>
            <a:spLocks noChangeShapeType="1"/>
          </p:cNvSpPr>
          <p:nvPr/>
        </p:nvSpPr>
        <p:spPr bwMode="auto">
          <a:xfrm>
            <a:off x="5955722" y="2185441"/>
            <a:ext cx="636323" cy="49530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7243" name="Line 27"/>
          <p:cNvSpPr>
            <a:spLocks noChangeShapeType="1"/>
          </p:cNvSpPr>
          <p:nvPr/>
        </p:nvSpPr>
        <p:spPr bwMode="auto">
          <a:xfrm flipH="1">
            <a:off x="4089748" y="2169566"/>
            <a:ext cx="632883" cy="52070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7244" name="Line 28"/>
          <p:cNvSpPr>
            <a:spLocks noChangeShapeType="1"/>
          </p:cNvSpPr>
          <p:nvPr/>
        </p:nvSpPr>
        <p:spPr bwMode="auto">
          <a:xfrm flipH="1">
            <a:off x="7030592" y="2169566"/>
            <a:ext cx="620844" cy="52705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7245" name="Line 29"/>
          <p:cNvSpPr>
            <a:spLocks noChangeShapeType="1"/>
          </p:cNvSpPr>
          <p:nvPr/>
        </p:nvSpPr>
        <p:spPr bwMode="auto">
          <a:xfrm>
            <a:off x="3850696" y="3117303"/>
            <a:ext cx="1245129" cy="661988"/>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7246" name="Line 30"/>
          <p:cNvSpPr>
            <a:spLocks noChangeShapeType="1"/>
          </p:cNvSpPr>
          <p:nvPr/>
        </p:nvSpPr>
        <p:spPr bwMode="auto">
          <a:xfrm flipH="1">
            <a:off x="5620363" y="3133178"/>
            <a:ext cx="1248569" cy="64770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7247" name="Line 31"/>
          <p:cNvSpPr>
            <a:spLocks noChangeShapeType="1"/>
          </p:cNvSpPr>
          <p:nvPr/>
        </p:nvSpPr>
        <p:spPr bwMode="auto">
          <a:xfrm>
            <a:off x="5668517" y="4244428"/>
            <a:ext cx="1762786" cy="839788"/>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7248" name="Line 32"/>
          <p:cNvSpPr>
            <a:spLocks noChangeShapeType="1"/>
          </p:cNvSpPr>
          <p:nvPr/>
        </p:nvSpPr>
        <p:spPr bwMode="auto">
          <a:xfrm flipH="1">
            <a:off x="3219534" y="4234904"/>
            <a:ext cx="1783423" cy="849313"/>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7249" name="Line 33"/>
          <p:cNvSpPr>
            <a:spLocks noChangeShapeType="1"/>
          </p:cNvSpPr>
          <p:nvPr/>
        </p:nvSpPr>
        <p:spPr bwMode="auto">
          <a:xfrm flipH="1">
            <a:off x="5092386" y="4190454"/>
            <a:ext cx="264848" cy="893763"/>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7250" name="Text Box 34"/>
          <p:cNvSpPr txBox="1">
            <a:spLocks noChangeArrowheads="1"/>
          </p:cNvSpPr>
          <p:nvPr/>
        </p:nvSpPr>
        <p:spPr bwMode="auto">
          <a:xfrm>
            <a:off x="2569452" y="5173117"/>
            <a:ext cx="141096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网络接口</a:t>
            </a:r>
            <a:r>
              <a:rPr kumimoji="1" lang="zh-CN" altLang="en-US" sz="1000" b="1">
                <a:solidFill>
                  <a:srgbClr val="000099"/>
                </a:solidFill>
                <a:latin typeface="+mn-lt"/>
                <a:ea typeface="黑体" pitchFamily="2" charset="-122"/>
              </a:rPr>
              <a:t> </a:t>
            </a:r>
            <a:r>
              <a:rPr kumimoji="1" lang="en-US" altLang="zh-CN" sz="2000" b="1">
                <a:solidFill>
                  <a:srgbClr val="000099"/>
                </a:solidFill>
                <a:latin typeface="+mn-lt"/>
                <a:ea typeface="黑体" pitchFamily="2" charset="-122"/>
              </a:rPr>
              <a:t>1</a:t>
            </a:r>
          </a:p>
        </p:txBody>
      </p:sp>
      <p:sp>
        <p:nvSpPr>
          <p:cNvPr id="137251" name="Text Box 35"/>
          <p:cNvSpPr txBox="1">
            <a:spLocks noChangeArrowheads="1"/>
          </p:cNvSpPr>
          <p:nvPr/>
        </p:nvSpPr>
        <p:spPr bwMode="auto">
          <a:xfrm>
            <a:off x="4430266" y="5141367"/>
            <a:ext cx="141096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网络接口</a:t>
            </a:r>
            <a:r>
              <a:rPr kumimoji="1" lang="zh-CN" altLang="en-US" sz="1000" b="1">
                <a:solidFill>
                  <a:srgbClr val="000099"/>
                </a:solidFill>
                <a:latin typeface="+mn-lt"/>
                <a:ea typeface="黑体" pitchFamily="2" charset="-122"/>
              </a:rPr>
              <a:t> </a:t>
            </a:r>
            <a:r>
              <a:rPr kumimoji="1" lang="en-US" altLang="zh-CN" sz="2000" b="1">
                <a:solidFill>
                  <a:srgbClr val="000099"/>
                </a:solidFill>
                <a:latin typeface="+mn-lt"/>
                <a:ea typeface="黑体" pitchFamily="2" charset="-122"/>
              </a:rPr>
              <a:t>2</a:t>
            </a:r>
          </a:p>
        </p:txBody>
      </p:sp>
      <p:sp>
        <p:nvSpPr>
          <p:cNvPr id="137252" name="Text Box 36"/>
          <p:cNvSpPr txBox="1">
            <a:spLocks noChangeArrowheads="1"/>
          </p:cNvSpPr>
          <p:nvPr/>
        </p:nvSpPr>
        <p:spPr bwMode="auto">
          <a:xfrm>
            <a:off x="6652237" y="5120729"/>
            <a:ext cx="141096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网络接口</a:t>
            </a:r>
            <a:r>
              <a:rPr kumimoji="1" lang="zh-CN" altLang="en-US" sz="1000" b="1">
                <a:solidFill>
                  <a:srgbClr val="000099"/>
                </a:solidFill>
                <a:latin typeface="+mn-lt"/>
                <a:ea typeface="黑体" pitchFamily="2" charset="-122"/>
              </a:rPr>
              <a:t> </a:t>
            </a:r>
            <a:r>
              <a:rPr kumimoji="1" lang="en-US" altLang="zh-CN" sz="2000" b="1">
                <a:solidFill>
                  <a:srgbClr val="000099"/>
                </a:solidFill>
                <a:latin typeface="+mn-lt"/>
                <a:ea typeface="黑体" pitchFamily="2" charset="-122"/>
              </a:rPr>
              <a:t>3</a:t>
            </a:r>
          </a:p>
        </p:txBody>
      </p:sp>
      <p:sp>
        <p:nvSpPr>
          <p:cNvPr id="137253" name="Text Box 37"/>
          <p:cNvSpPr txBox="1">
            <a:spLocks noChangeArrowheads="1"/>
          </p:cNvSpPr>
          <p:nvPr/>
        </p:nvSpPr>
        <p:spPr bwMode="auto">
          <a:xfrm>
            <a:off x="1135146" y="188640"/>
            <a:ext cx="7782057" cy="1274195"/>
          </a:xfrm>
          <a:prstGeom prst="rect">
            <a:avLst/>
          </a:prstGeom>
          <a:solidFill>
            <a:srgbClr val="FFFF00"/>
          </a:solidFill>
          <a:ln>
            <a:noFill/>
          </a:ln>
          <a:effectLst/>
          <a:extLst/>
        </p:spPr>
        <p:txBody>
          <a:bodyPr>
            <a:spAutoFit/>
          </a:bodyPr>
          <a:lstStyle/>
          <a:p>
            <a:pPr algn="ctr">
              <a:lnSpc>
                <a:spcPct val="120000"/>
              </a:lnSpc>
            </a:pPr>
            <a:r>
              <a:rPr lang="en-US" altLang="zh-CN" sz="3200" b="1" dirty="0">
                <a:solidFill>
                  <a:srgbClr val="333399"/>
                </a:solidFill>
                <a:latin typeface="+mn-lt"/>
                <a:ea typeface="黑体" pitchFamily="2" charset="-122"/>
              </a:rPr>
              <a:t>Everything over IP </a:t>
            </a:r>
          </a:p>
          <a:p>
            <a:pPr algn="ctr">
              <a:lnSpc>
                <a:spcPct val="120000"/>
              </a:lnSpc>
            </a:pPr>
            <a:r>
              <a:rPr lang="en-US" altLang="zh-CN" sz="3200" b="1" dirty="0">
                <a:solidFill>
                  <a:srgbClr val="333399"/>
                </a:solidFill>
                <a:latin typeface="+mn-lt"/>
                <a:ea typeface="黑体" pitchFamily="2" charset="-122"/>
              </a:rPr>
              <a:t>IP</a:t>
            </a:r>
            <a:r>
              <a:rPr lang="en-US" altLang="zh-CN" sz="1600" b="1" dirty="0">
                <a:solidFill>
                  <a:srgbClr val="333399"/>
                </a:solidFill>
                <a:latin typeface="+mn-lt"/>
                <a:ea typeface="黑体" pitchFamily="2" charset="-122"/>
              </a:rPr>
              <a:t> </a:t>
            </a:r>
            <a:r>
              <a:rPr lang="zh-CN" altLang="en-US" sz="3200" b="1" dirty="0">
                <a:solidFill>
                  <a:srgbClr val="333399"/>
                </a:solidFill>
                <a:latin typeface="+mn-lt"/>
                <a:ea typeface="黑体" pitchFamily="2" charset="-122"/>
              </a:rPr>
              <a:t>可为各式各样的应用程序提供服务</a:t>
            </a:r>
          </a:p>
        </p:txBody>
      </p:sp>
      <p:sp>
        <p:nvSpPr>
          <p:cNvPr id="137254" name="Text Box 38"/>
          <p:cNvSpPr txBox="1">
            <a:spLocks noChangeArrowheads="1"/>
          </p:cNvSpPr>
          <p:nvPr/>
        </p:nvSpPr>
        <p:spPr bwMode="auto">
          <a:xfrm>
            <a:off x="1135146" y="188640"/>
            <a:ext cx="7782057" cy="1274195"/>
          </a:xfrm>
          <a:prstGeom prst="rect">
            <a:avLst/>
          </a:prstGeom>
          <a:solidFill>
            <a:srgbClr val="00FF99"/>
          </a:solidFill>
          <a:ln>
            <a:noFill/>
          </a:ln>
          <a:effectLst/>
          <a:extLst/>
        </p:spPr>
        <p:txBody>
          <a:bodyPr>
            <a:spAutoFit/>
          </a:bodyPr>
          <a:lstStyle/>
          <a:p>
            <a:pPr algn="ctr">
              <a:lnSpc>
                <a:spcPct val="120000"/>
              </a:lnSpc>
            </a:pPr>
            <a:r>
              <a:rPr lang="en-US" altLang="zh-CN" sz="3200" b="1" dirty="0">
                <a:solidFill>
                  <a:srgbClr val="333399"/>
                </a:solidFill>
                <a:latin typeface="+mn-lt"/>
                <a:ea typeface="黑体" pitchFamily="2" charset="-122"/>
              </a:rPr>
              <a:t>IP over Everything </a:t>
            </a:r>
          </a:p>
          <a:p>
            <a:pPr algn="ctr">
              <a:lnSpc>
                <a:spcPct val="120000"/>
              </a:lnSpc>
            </a:pPr>
            <a:r>
              <a:rPr lang="en-US" altLang="zh-CN" sz="3200" b="1" dirty="0">
                <a:solidFill>
                  <a:srgbClr val="333399"/>
                </a:solidFill>
                <a:latin typeface="+mn-lt"/>
                <a:ea typeface="黑体" pitchFamily="2" charset="-122"/>
              </a:rPr>
              <a:t>IP</a:t>
            </a:r>
            <a:r>
              <a:rPr lang="en-US" altLang="zh-CN" sz="1200" b="1" dirty="0">
                <a:solidFill>
                  <a:srgbClr val="333399"/>
                </a:solidFill>
                <a:latin typeface="+mn-lt"/>
                <a:ea typeface="黑体" pitchFamily="2" charset="-122"/>
              </a:rPr>
              <a:t> </a:t>
            </a:r>
            <a:r>
              <a:rPr lang="zh-CN" altLang="en-US" sz="3200" b="1" dirty="0">
                <a:solidFill>
                  <a:srgbClr val="333399"/>
                </a:solidFill>
                <a:latin typeface="+mn-lt"/>
                <a:ea typeface="黑体" pitchFamily="2" charset="-122"/>
              </a:rPr>
              <a:t>可应用到各式各样的网络上</a:t>
            </a:r>
          </a:p>
        </p:txBody>
      </p:sp>
      <p:sp>
        <p:nvSpPr>
          <p:cNvPr id="2" name="矩形 1"/>
          <p:cNvSpPr/>
          <p:nvPr/>
        </p:nvSpPr>
        <p:spPr>
          <a:xfrm>
            <a:off x="2298273" y="6021288"/>
            <a:ext cx="5674951" cy="461665"/>
          </a:xfrm>
          <a:prstGeom prst="rect">
            <a:avLst/>
          </a:prstGeom>
        </p:spPr>
        <p:txBody>
          <a:bodyPr wrap="square">
            <a:spAutoFit/>
          </a:bodyPr>
          <a:lstStyle/>
          <a:p>
            <a:pPr algn="ctr"/>
            <a:r>
              <a:rPr lang="zh-CN" altLang="zh-CN" sz="2400" b="1" dirty="0" smtClean="0">
                <a:latin typeface="+mn-lt"/>
                <a:ea typeface="黑体" pitchFamily="2" charset="-122"/>
              </a:rPr>
              <a:t>沙漏</a:t>
            </a:r>
            <a:r>
              <a:rPr lang="zh-CN" altLang="zh-CN" sz="2400" b="1" dirty="0">
                <a:latin typeface="+mn-lt"/>
                <a:ea typeface="黑体" pitchFamily="2" charset="-122"/>
              </a:rPr>
              <a:t>计时器形状</a:t>
            </a:r>
            <a:r>
              <a:rPr lang="zh-CN" altLang="zh-CN" sz="2400" b="1" dirty="0" smtClean="0">
                <a:latin typeface="+mn-lt"/>
                <a:ea typeface="黑体" pitchFamily="2" charset="-122"/>
              </a:rPr>
              <a:t>的</a:t>
            </a:r>
            <a:r>
              <a:rPr lang="en-US" altLang="zh-CN" sz="2400" b="1" dirty="0" smtClean="0">
                <a:latin typeface="+mn-lt"/>
                <a:ea typeface="黑体" pitchFamily="2" charset="-122"/>
              </a:rPr>
              <a:t> TCP/IP </a:t>
            </a:r>
            <a:r>
              <a:rPr lang="zh-CN" altLang="zh-CN" sz="2400" b="1" dirty="0" smtClean="0">
                <a:latin typeface="+mn-lt"/>
                <a:ea typeface="黑体" pitchFamily="2" charset="-122"/>
              </a:rPr>
              <a:t>协议</a:t>
            </a:r>
            <a:r>
              <a:rPr lang="zh-CN" altLang="zh-CN" sz="2400" b="1" dirty="0">
                <a:latin typeface="+mn-lt"/>
                <a:ea typeface="黑体" pitchFamily="2" charset="-122"/>
              </a:rPr>
              <a:t>族</a:t>
            </a:r>
            <a:endParaRPr lang="zh-CN" altLang="en-US" sz="2400" b="1" dirty="0">
              <a:latin typeface="+mn-lt"/>
              <a:ea typeface="黑体" pitchFamily="2" charset="-122"/>
            </a:endParaRPr>
          </a:p>
        </p:txBody>
      </p:sp>
    </p:spTree>
    <p:extLst>
      <p:ext uri="{BB962C8B-B14F-4D97-AF65-F5344CB8AC3E}">
        <p14:creationId xmlns:p14="http://schemas.microsoft.com/office/powerpoint/2010/main" xmlns="" val="37402831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53"/>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37219"/>
                                        </p:tgtEl>
                                        <p:attrNameLst>
                                          <p:attrName>style.visibility</p:attrName>
                                        </p:attrNameLst>
                                      </p:cBhvr>
                                      <p:to>
                                        <p:strVal val="visible"/>
                                      </p:to>
                                    </p:set>
                                  </p:childTnLst>
                                </p:cTn>
                              </p:par>
                            </p:childTnLst>
                          </p:cTn>
                        </p:par>
                        <p:par>
                          <p:cTn id="10" fill="hold" nodeType="afterGroup">
                            <p:stCondLst>
                              <p:cond delay="0"/>
                            </p:stCondLst>
                            <p:childTnLst>
                              <p:par>
                                <p:cTn id="11" presetID="35" presetClass="emph" presetSubtype="0" repeatCount="indefinite" fill="hold" grpId="0" nodeType="afterEffect">
                                  <p:stCondLst>
                                    <p:cond delay="0"/>
                                  </p:stCondLst>
                                  <p:endCondLst>
                                    <p:cond evt="onNext" delay="0">
                                      <p:tgtEl>
                                        <p:sldTgt/>
                                      </p:tgtEl>
                                    </p:cond>
                                  </p:endCondLst>
                                  <p:childTnLst>
                                    <p:anim calcmode="discrete" valueType="str">
                                      <p:cBhvr>
                                        <p:cTn id="12" dur="1000" fill="hold"/>
                                        <p:tgtEl>
                                          <p:spTgt spid="137227"/>
                                        </p:tgtEl>
                                        <p:attrNameLst>
                                          <p:attrName>style.visibility</p:attrName>
                                        </p:attrNameLst>
                                      </p:cBhvr>
                                      <p:tavLst>
                                        <p:tav tm="0">
                                          <p:val>
                                            <p:strVal val="hidden"/>
                                          </p:val>
                                        </p:tav>
                                        <p:tav tm="50000">
                                          <p:val>
                                            <p:strVal val="visible"/>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7254"/>
                                        </p:tgtEl>
                                        <p:attrNameLst>
                                          <p:attrName>style.visibility</p:attrName>
                                        </p:attrNameLst>
                                      </p:cBhvr>
                                      <p:to>
                                        <p:strVal val="visible"/>
                                      </p:to>
                                    </p:set>
                                  </p:childTnLst>
                                </p:cTn>
                              </p:par>
                            </p:childTnLst>
                          </p:cTn>
                        </p:par>
                        <p:par>
                          <p:cTn id="17" fill="hold" nodeType="afterGroup">
                            <p:stCondLst>
                              <p:cond delay="0"/>
                            </p:stCondLst>
                            <p:childTnLst>
                              <p:par>
                                <p:cTn id="18" presetID="1" presetClass="exit" presetSubtype="0" fill="hold" grpId="1" nodeType="afterEffect">
                                  <p:stCondLst>
                                    <p:cond delay="0"/>
                                  </p:stCondLst>
                                  <p:childTnLst>
                                    <p:set>
                                      <p:cBhvr>
                                        <p:cTn id="19" dur="1" fill="hold">
                                          <p:stCondLst>
                                            <p:cond delay="0"/>
                                          </p:stCondLst>
                                        </p:cTn>
                                        <p:tgtEl>
                                          <p:spTgt spid="137219"/>
                                        </p:tgtEl>
                                        <p:attrNameLst>
                                          <p:attrName>style.visibility</p:attrName>
                                        </p:attrNameLst>
                                      </p:cBhvr>
                                      <p:to>
                                        <p:strVal val="hidden"/>
                                      </p:to>
                                    </p:set>
                                  </p:childTnLst>
                                </p:cTn>
                              </p:par>
                            </p:childTnLst>
                          </p:cTn>
                        </p:par>
                        <p:par>
                          <p:cTn id="20" fill="hold" nodeType="afterGroup">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137218"/>
                                        </p:tgtEl>
                                        <p:attrNameLst>
                                          <p:attrName>style.visibility</p:attrName>
                                        </p:attrNameLst>
                                      </p:cBhvr>
                                      <p:to>
                                        <p:strVal val="visible"/>
                                      </p:to>
                                    </p:set>
                                  </p:childTnLst>
                                </p:cTn>
                              </p:par>
                            </p:childTnLst>
                          </p:cTn>
                        </p:par>
                        <p:par>
                          <p:cTn id="23" fill="hold" nodeType="afterGroup">
                            <p:stCondLst>
                              <p:cond delay="0"/>
                            </p:stCondLst>
                            <p:childTnLst>
                              <p:par>
                                <p:cTn id="24" presetID="35" presetClass="emph" presetSubtype="0" repeatCount="indefinite" fill="hold" grpId="1" nodeType="afterEffect">
                                  <p:stCondLst>
                                    <p:cond delay="0"/>
                                  </p:stCondLst>
                                  <p:endCondLst>
                                    <p:cond evt="onNext" delay="0">
                                      <p:tgtEl>
                                        <p:sldTgt/>
                                      </p:tgtEl>
                                    </p:cond>
                                  </p:endCondLst>
                                  <p:childTnLst>
                                    <p:anim calcmode="discrete" valueType="str">
                                      <p:cBhvr>
                                        <p:cTn id="25" dur="1000" fill="hold"/>
                                        <p:tgtEl>
                                          <p:spTgt spid="13722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8" grpId="0" animBg="1"/>
      <p:bldP spid="137219" grpId="0" animBg="1"/>
      <p:bldP spid="137219" grpId="1" animBg="1"/>
      <p:bldP spid="137227" grpId="0" animBg="1"/>
      <p:bldP spid="137227" grpId="1" animBg="1"/>
      <p:bldP spid="137253" grpId="0" animBg="1"/>
      <p:bldP spid="137254"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pPr algn="ctr"/>
            <a:r>
              <a:rPr lang="en-US" altLang="zh-CN" sz="3200" dirty="0"/>
              <a:t>【</a:t>
            </a:r>
            <a:r>
              <a:rPr lang="zh-CN" altLang="en-US" sz="3200" dirty="0"/>
              <a:t>例</a:t>
            </a:r>
            <a:r>
              <a:rPr lang="en-US" altLang="zh-CN" sz="3200" b="1" dirty="0"/>
              <a:t>1-2】</a:t>
            </a:r>
            <a:r>
              <a:rPr lang="zh-CN" altLang="en-US" sz="3200" dirty="0"/>
              <a:t>客户进程和服务器</a:t>
            </a:r>
            <a:r>
              <a:rPr lang="zh-CN" altLang="en-US" sz="3200" dirty="0" smtClean="0"/>
              <a:t>进程</a:t>
            </a:r>
            <a:r>
              <a:rPr lang="en-US" altLang="zh-CN" sz="3200" dirty="0" smtClean="0"/>
              <a:t/>
            </a:r>
            <a:br>
              <a:rPr lang="en-US" altLang="zh-CN" sz="3200" dirty="0" smtClean="0"/>
            </a:br>
            <a:r>
              <a:rPr lang="zh-CN" altLang="en-US" sz="3200" dirty="0" smtClean="0"/>
              <a:t>使用 </a:t>
            </a:r>
            <a:r>
              <a:rPr lang="en-US" altLang="zh-CN" sz="3200" dirty="0"/>
              <a:t>TCP/IP </a:t>
            </a:r>
            <a:r>
              <a:rPr lang="zh-CN" altLang="en-US" sz="3200" dirty="0" smtClean="0"/>
              <a:t>协议栈进行</a:t>
            </a:r>
            <a:r>
              <a:rPr lang="zh-CN" altLang="en-US" sz="3200" dirty="0"/>
              <a:t>通信</a:t>
            </a:r>
          </a:p>
        </p:txBody>
      </p:sp>
      <p:sp>
        <p:nvSpPr>
          <p:cNvPr id="148483" name="Freeform 3"/>
          <p:cNvSpPr>
            <a:spLocks/>
          </p:cNvSpPr>
          <p:nvPr/>
        </p:nvSpPr>
        <p:spPr bwMode="auto">
          <a:xfrm>
            <a:off x="2134263" y="4545607"/>
            <a:ext cx="5720027" cy="442912"/>
          </a:xfrm>
          <a:custGeom>
            <a:avLst/>
            <a:gdLst>
              <a:gd name="T0" fmla="*/ 0 w 2752"/>
              <a:gd name="T1" fmla="*/ 0 h 240"/>
              <a:gd name="T2" fmla="*/ 0 w 2752"/>
              <a:gd name="T3" fmla="*/ 92 h 240"/>
              <a:gd name="T4" fmla="*/ 3 w 2752"/>
              <a:gd name="T5" fmla="*/ 156 h 240"/>
              <a:gd name="T6" fmla="*/ 30 w 2752"/>
              <a:gd name="T7" fmla="*/ 213 h 240"/>
              <a:gd name="T8" fmla="*/ 96 w 2752"/>
              <a:gd name="T9" fmla="*/ 234 h 240"/>
              <a:gd name="T10" fmla="*/ 138 w 2752"/>
              <a:gd name="T11" fmla="*/ 236 h 240"/>
              <a:gd name="T12" fmla="*/ 2621 w 2752"/>
              <a:gd name="T13" fmla="*/ 238 h 240"/>
              <a:gd name="T14" fmla="*/ 2670 w 2752"/>
              <a:gd name="T15" fmla="*/ 240 h 240"/>
              <a:gd name="T16" fmla="*/ 2727 w 2752"/>
              <a:gd name="T17" fmla="*/ 216 h 240"/>
              <a:gd name="T18" fmla="*/ 2748 w 2752"/>
              <a:gd name="T19" fmla="*/ 159 h 240"/>
              <a:gd name="T20" fmla="*/ 2752 w 2752"/>
              <a:gd name="T21" fmla="*/ 113 h 240"/>
              <a:gd name="T22" fmla="*/ 2751 w 2752"/>
              <a:gd name="T2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52" h="240">
                <a:moveTo>
                  <a:pt x="0" y="0"/>
                </a:moveTo>
                <a:lnTo>
                  <a:pt x="0" y="92"/>
                </a:lnTo>
                <a:lnTo>
                  <a:pt x="3" y="156"/>
                </a:lnTo>
                <a:lnTo>
                  <a:pt x="30" y="213"/>
                </a:lnTo>
                <a:lnTo>
                  <a:pt x="96" y="234"/>
                </a:lnTo>
                <a:lnTo>
                  <a:pt x="138" y="236"/>
                </a:lnTo>
                <a:lnTo>
                  <a:pt x="2621" y="238"/>
                </a:lnTo>
                <a:lnTo>
                  <a:pt x="2670" y="240"/>
                </a:lnTo>
                <a:lnTo>
                  <a:pt x="2727" y="216"/>
                </a:lnTo>
                <a:lnTo>
                  <a:pt x="2748" y="159"/>
                </a:lnTo>
                <a:lnTo>
                  <a:pt x="2752" y="113"/>
                </a:lnTo>
                <a:lnTo>
                  <a:pt x="2751" y="0"/>
                </a:lnTo>
              </a:path>
            </a:pathLst>
          </a:custGeom>
          <a:noFill/>
          <a:ln w="38100" cmpd="sng">
            <a:solidFill>
              <a:srgbClr val="3333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graphicFrame>
        <p:nvGraphicFramePr>
          <p:cNvPr id="148484" name="Object 4"/>
          <p:cNvGraphicFramePr>
            <a:graphicFrameLocks noGrp="1" noChangeAspect="1"/>
          </p:cNvGraphicFramePr>
          <p:nvPr>
            <p:ph idx="1"/>
            <p:extLst>
              <p:ext uri="{D42A27DB-BD31-4B8C-83A1-F6EECF244321}">
                <p14:modId xmlns:p14="http://schemas.microsoft.com/office/powerpoint/2010/main" xmlns="" val="3316392580"/>
              </p:ext>
            </p:extLst>
          </p:nvPr>
        </p:nvGraphicFramePr>
        <p:xfrm>
          <a:off x="3926286" y="4394795"/>
          <a:ext cx="2211652" cy="1122363"/>
        </p:xfrm>
        <a:graphic>
          <a:graphicData uri="http://schemas.openxmlformats.org/presentationml/2006/ole">
            <p:oleObj spid="_x0000_s15365" name="VISIO" r:id="rId4" imgW="1687068" imgH="964692" progId="">
              <p:embed/>
            </p:oleObj>
          </a:graphicData>
        </a:graphic>
      </p:graphicFrame>
      <p:sp>
        <p:nvSpPr>
          <p:cNvPr id="148485" name="Rectangle 5"/>
          <p:cNvSpPr>
            <a:spLocks noChangeArrowheads="1"/>
          </p:cNvSpPr>
          <p:nvPr/>
        </p:nvSpPr>
        <p:spPr bwMode="auto">
          <a:xfrm>
            <a:off x="6973756" y="1708745"/>
            <a:ext cx="1695715" cy="2836863"/>
          </a:xfrm>
          <a:prstGeom prst="rect">
            <a:avLst/>
          </a:prstGeom>
          <a:solidFill>
            <a:srgbClr val="FFFF66"/>
          </a:solidFill>
          <a:ln w="28575">
            <a:solidFill>
              <a:srgbClr val="333399"/>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endParaRPr>
          </a:p>
        </p:txBody>
      </p:sp>
      <p:sp>
        <p:nvSpPr>
          <p:cNvPr id="148486" name="Text Box 6"/>
          <p:cNvSpPr txBox="1">
            <a:spLocks noChangeArrowheads="1"/>
          </p:cNvSpPr>
          <p:nvPr/>
        </p:nvSpPr>
        <p:spPr bwMode="auto">
          <a:xfrm>
            <a:off x="7023629" y="3628033"/>
            <a:ext cx="146706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黑体" pitchFamily="2" charset="-122"/>
                <a:ea typeface="黑体" pitchFamily="2" charset="-122"/>
              </a:rPr>
              <a:t>数据链路层</a:t>
            </a:r>
          </a:p>
        </p:txBody>
      </p:sp>
      <p:sp>
        <p:nvSpPr>
          <p:cNvPr id="148487" name="Line 7"/>
          <p:cNvSpPr>
            <a:spLocks noChangeShapeType="1"/>
          </p:cNvSpPr>
          <p:nvPr/>
        </p:nvSpPr>
        <p:spPr bwMode="auto">
          <a:xfrm>
            <a:off x="6973756" y="4102694"/>
            <a:ext cx="1695715" cy="0"/>
          </a:xfrm>
          <a:prstGeom prst="line">
            <a:avLst/>
          </a:prstGeom>
          <a:noFill/>
          <a:ln w="952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48488" name="Line 8"/>
          <p:cNvSpPr>
            <a:spLocks noChangeShapeType="1"/>
          </p:cNvSpPr>
          <p:nvPr/>
        </p:nvSpPr>
        <p:spPr bwMode="auto">
          <a:xfrm>
            <a:off x="6973756" y="3659782"/>
            <a:ext cx="1695715" cy="0"/>
          </a:xfrm>
          <a:prstGeom prst="line">
            <a:avLst/>
          </a:prstGeom>
          <a:noFill/>
          <a:ln w="952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48489" name="Line 9"/>
          <p:cNvSpPr>
            <a:spLocks noChangeShapeType="1"/>
          </p:cNvSpPr>
          <p:nvPr/>
        </p:nvSpPr>
        <p:spPr bwMode="auto">
          <a:xfrm>
            <a:off x="6973756" y="3216869"/>
            <a:ext cx="1695715" cy="0"/>
          </a:xfrm>
          <a:prstGeom prst="line">
            <a:avLst/>
          </a:prstGeom>
          <a:noFill/>
          <a:ln w="952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48490" name="Line 10"/>
          <p:cNvSpPr>
            <a:spLocks noChangeShapeType="1"/>
          </p:cNvSpPr>
          <p:nvPr/>
        </p:nvSpPr>
        <p:spPr bwMode="auto">
          <a:xfrm>
            <a:off x="6973756" y="2772369"/>
            <a:ext cx="1695715" cy="0"/>
          </a:xfrm>
          <a:prstGeom prst="line">
            <a:avLst/>
          </a:prstGeom>
          <a:noFill/>
          <a:ln w="952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48491" name="Text Box 11"/>
          <p:cNvSpPr txBox="1">
            <a:spLocks noChangeArrowheads="1"/>
          </p:cNvSpPr>
          <p:nvPr/>
        </p:nvSpPr>
        <p:spPr bwMode="auto">
          <a:xfrm>
            <a:off x="7288477" y="4070945"/>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黑体" pitchFamily="2" charset="-122"/>
                <a:ea typeface="黑体" pitchFamily="2" charset="-122"/>
              </a:rPr>
              <a:t>物理层</a:t>
            </a:r>
          </a:p>
        </p:txBody>
      </p:sp>
      <p:sp>
        <p:nvSpPr>
          <p:cNvPr id="148492" name="Text Box 12"/>
          <p:cNvSpPr txBox="1">
            <a:spLocks noChangeArrowheads="1"/>
          </p:cNvSpPr>
          <p:nvPr/>
        </p:nvSpPr>
        <p:spPr bwMode="auto">
          <a:xfrm>
            <a:off x="7288477" y="2756495"/>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黑体" pitchFamily="2" charset="-122"/>
                <a:ea typeface="黑体" pitchFamily="2" charset="-122"/>
              </a:rPr>
              <a:t>运输层</a:t>
            </a:r>
          </a:p>
        </p:txBody>
      </p:sp>
      <p:sp>
        <p:nvSpPr>
          <p:cNvPr id="148493" name="Text Box 13"/>
          <p:cNvSpPr txBox="1">
            <a:spLocks noChangeArrowheads="1"/>
          </p:cNvSpPr>
          <p:nvPr/>
        </p:nvSpPr>
        <p:spPr bwMode="auto">
          <a:xfrm>
            <a:off x="7288477" y="3199408"/>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黑体" pitchFamily="2" charset="-122"/>
                <a:ea typeface="黑体" pitchFamily="2" charset="-122"/>
              </a:rPr>
              <a:t>网络层</a:t>
            </a:r>
          </a:p>
        </p:txBody>
      </p:sp>
      <p:sp>
        <p:nvSpPr>
          <p:cNvPr id="148494" name="Rectangle 14"/>
          <p:cNvSpPr>
            <a:spLocks noChangeArrowheads="1"/>
          </p:cNvSpPr>
          <p:nvPr/>
        </p:nvSpPr>
        <p:spPr bwMode="auto">
          <a:xfrm>
            <a:off x="1286405" y="1708745"/>
            <a:ext cx="1695715" cy="2836863"/>
          </a:xfrm>
          <a:prstGeom prst="rect">
            <a:avLst/>
          </a:prstGeom>
          <a:solidFill>
            <a:srgbClr val="FFFF66"/>
          </a:solidFill>
          <a:ln w="28575">
            <a:solidFill>
              <a:srgbClr val="333399"/>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endParaRPr>
          </a:p>
        </p:txBody>
      </p:sp>
      <p:sp>
        <p:nvSpPr>
          <p:cNvPr id="148495" name="Text Box 15"/>
          <p:cNvSpPr txBox="1">
            <a:spLocks noChangeArrowheads="1"/>
          </p:cNvSpPr>
          <p:nvPr/>
        </p:nvSpPr>
        <p:spPr bwMode="auto">
          <a:xfrm>
            <a:off x="1336279" y="3628033"/>
            <a:ext cx="146706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黑体" pitchFamily="2" charset="-122"/>
                <a:ea typeface="黑体" pitchFamily="2" charset="-122"/>
              </a:rPr>
              <a:t>数据链路层</a:t>
            </a:r>
          </a:p>
        </p:txBody>
      </p:sp>
      <p:sp>
        <p:nvSpPr>
          <p:cNvPr id="148496" name="Line 16"/>
          <p:cNvSpPr>
            <a:spLocks noChangeShapeType="1"/>
          </p:cNvSpPr>
          <p:nvPr/>
        </p:nvSpPr>
        <p:spPr bwMode="auto">
          <a:xfrm>
            <a:off x="1286405" y="4102694"/>
            <a:ext cx="1695715" cy="0"/>
          </a:xfrm>
          <a:prstGeom prst="line">
            <a:avLst/>
          </a:prstGeom>
          <a:noFill/>
          <a:ln w="952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48497" name="Line 17"/>
          <p:cNvSpPr>
            <a:spLocks noChangeShapeType="1"/>
          </p:cNvSpPr>
          <p:nvPr/>
        </p:nvSpPr>
        <p:spPr bwMode="auto">
          <a:xfrm>
            <a:off x="1286405" y="3659782"/>
            <a:ext cx="1695715" cy="0"/>
          </a:xfrm>
          <a:prstGeom prst="line">
            <a:avLst/>
          </a:prstGeom>
          <a:noFill/>
          <a:ln w="952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48498" name="Line 18"/>
          <p:cNvSpPr>
            <a:spLocks noChangeShapeType="1"/>
          </p:cNvSpPr>
          <p:nvPr/>
        </p:nvSpPr>
        <p:spPr bwMode="auto">
          <a:xfrm>
            <a:off x="1286405" y="3216869"/>
            <a:ext cx="1695715" cy="0"/>
          </a:xfrm>
          <a:prstGeom prst="line">
            <a:avLst/>
          </a:prstGeom>
          <a:noFill/>
          <a:ln w="952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48499" name="Line 19"/>
          <p:cNvSpPr>
            <a:spLocks noChangeShapeType="1"/>
          </p:cNvSpPr>
          <p:nvPr/>
        </p:nvSpPr>
        <p:spPr bwMode="auto">
          <a:xfrm>
            <a:off x="1286405" y="2772369"/>
            <a:ext cx="1695715" cy="0"/>
          </a:xfrm>
          <a:prstGeom prst="line">
            <a:avLst/>
          </a:prstGeom>
          <a:noFill/>
          <a:ln w="952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48500" name="Text Box 20"/>
          <p:cNvSpPr txBox="1">
            <a:spLocks noChangeArrowheads="1"/>
          </p:cNvSpPr>
          <p:nvPr/>
        </p:nvSpPr>
        <p:spPr bwMode="auto">
          <a:xfrm>
            <a:off x="1602846" y="4070945"/>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黑体" pitchFamily="2" charset="-122"/>
                <a:ea typeface="黑体" pitchFamily="2" charset="-122"/>
              </a:rPr>
              <a:t>物理层</a:t>
            </a:r>
          </a:p>
        </p:txBody>
      </p:sp>
      <p:sp>
        <p:nvSpPr>
          <p:cNvPr id="148501" name="Text Box 21"/>
          <p:cNvSpPr txBox="1">
            <a:spLocks noChangeArrowheads="1"/>
          </p:cNvSpPr>
          <p:nvPr/>
        </p:nvSpPr>
        <p:spPr bwMode="auto">
          <a:xfrm>
            <a:off x="1602846" y="2756495"/>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黑体" pitchFamily="2" charset="-122"/>
                <a:ea typeface="黑体" pitchFamily="2" charset="-122"/>
              </a:rPr>
              <a:t>运输层</a:t>
            </a:r>
          </a:p>
        </p:txBody>
      </p:sp>
      <p:sp>
        <p:nvSpPr>
          <p:cNvPr id="148502" name="Text Box 22"/>
          <p:cNvSpPr txBox="1">
            <a:spLocks noChangeArrowheads="1"/>
          </p:cNvSpPr>
          <p:nvPr/>
        </p:nvSpPr>
        <p:spPr bwMode="auto">
          <a:xfrm>
            <a:off x="1602846" y="3199408"/>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黑体" pitchFamily="2" charset="-122"/>
                <a:ea typeface="黑体" pitchFamily="2" charset="-122"/>
              </a:rPr>
              <a:t>网络层</a:t>
            </a:r>
          </a:p>
        </p:txBody>
      </p:sp>
      <p:sp>
        <p:nvSpPr>
          <p:cNvPr id="148503" name="Line 23"/>
          <p:cNvSpPr>
            <a:spLocks noChangeShapeType="1"/>
          </p:cNvSpPr>
          <p:nvPr/>
        </p:nvSpPr>
        <p:spPr bwMode="auto">
          <a:xfrm>
            <a:off x="2117064" y="2640607"/>
            <a:ext cx="3440" cy="131762"/>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48504" name="Line 24"/>
          <p:cNvSpPr>
            <a:spLocks noChangeShapeType="1"/>
          </p:cNvSpPr>
          <p:nvPr/>
        </p:nvSpPr>
        <p:spPr bwMode="auto">
          <a:xfrm>
            <a:off x="7852569" y="2640607"/>
            <a:ext cx="1720" cy="131762"/>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grpSp>
        <p:nvGrpSpPr>
          <p:cNvPr id="148505" name="Group 25"/>
          <p:cNvGrpSpPr>
            <a:grpSpLocks/>
          </p:cNvGrpSpPr>
          <p:nvPr/>
        </p:nvGrpSpPr>
        <p:grpSpPr bwMode="auto">
          <a:xfrm>
            <a:off x="2782623" y="1867495"/>
            <a:ext cx="4354513" cy="481013"/>
            <a:chOff x="1618" y="1358"/>
            <a:chExt cx="2532" cy="303"/>
          </a:xfrm>
        </p:grpSpPr>
        <p:sp>
          <p:nvSpPr>
            <p:cNvPr id="148506" name="Line 26"/>
            <p:cNvSpPr>
              <a:spLocks noChangeShapeType="1"/>
            </p:cNvSpPr>
            <p:nvPr/>
          </p:nvSpPr>
          <p:spPr bwMode="auto">
            <a:xfrm>
              <a:off x="1618" y="1649"/>
              <a:ext cx="2532" cy="12"/>
            </a:xfrm>
            <a:prstGeom prst="line">
              <a:avLst/>
            </a:prstGeom>
            <a:noFill/>
            <a:ln w="38100">
              <a:solidFill>
                <a:srgbClr val="000099"/>
              </a:solidFill>
              <a:prstDash val="dash"/>
              <a:round/>
              <a:headEnd/>
              <a:tailEnd type="triangl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48507" name="Text Box 27"/>
            <p:cNvSpPr txBox="1">
              <a:spLocks noChangeArrowheads="1"/>
            </p:cNvSpPr>
            <p:nvPr/>
          </p:nvSpPr>
          <p:spPr bwMode="auto">
            <a:xfrm>
              <a:off x="1908" y="1358"/>
              <a:ext cx="1786"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黑体" pitchFamily="2" charset="-122"/>
                  <a:ea typeface="黑体" pitchFamily="2" charset="-122"/>
                </a:rPr>
                <a:t>①</a:t>
              </a:r>
              <a:r>
                <a:rPr kumimoji="1" lang="en-US" altLang="zh-CN" sz="1000" b="1">
                  <a:solidFill>
                    <a:srgbClr val="000099"/>
                  </a:solidFill>
                  <a:latin typeface="黑体" pitchFamily="2" charset="-122"/>
                  <a:ea typeface="黑体" pitchFamily="2" charset="-122"/>
                </a:rPr>
                <a:t> </a:t>
              </a:r>
              <a:r>
                <a:rPr kumimoji="1" lang="zh-CN" altLang="en-US" sz="2000" b="1">
                  <a:solidFill>
                    <a:srgbClr val="000099"/>
                  </a:solidFill>
                  <a:latin typeface="黑体" pitchFamily="2" charset="-122"/>
                  <a:ea typeface="黑体" pitchFamily="2" charset="-122"/>
                </a:rPr>
                <a:t>客户发起连接建立请求</a:t>
              </a:r>
            </a:p>
          </p:txBody>
        </p:sp>
      </p:grpSp>
      <p:grpSp>
        <p:nvGrpSpPr>
          <p:cNvPr id="148508" name="Group 28"/>
          <p:cNvGrpSpPr>
            <a:grpSpLocks/>
          </p:cNvGrpSpPr>
          <p:nvPr/>
        </p:nvGrpSpPr>
        <p:grpSpPr bwMode="auto">
          <a:xfrm>
            <a:off x="2768865" y="2492969"/>
            <a:ext cx="4326996" cy="434975"/>
            <a:chOff x="1655" y="1752"/>
            <a:chExt cx="2516" cy="274"/>
          </a:xfrm>
        </p:grpSpPr>
        <p:sp>
          <p:nvSpPr>
            <p:cNvPr id="148509" name="Line 29"/>
            <p:cNvSpPr>
              <a:spLocks noChangeShapeType="1"/>
            </p:cNvSpPr>
            <p:nvPr/>
          </p:nvSpPr>
          <p:spPr bwMode="auto">
            <a:xfrm flipH="1" flipV="1">
              <a:off x="1655" y="1752"/>
              <a:ext cx="2516" cy="9"/>
            </a:xfrm>
            <a:prstGeom prst="line">
              <a:avLst/>
            </a:prstGeom>
            <a:noFill/>
            <a:ln w="38100">
              <a:solidFill>
                <a:srgbClr val="FF33CC"/>
              </a:solidFill>
              <a:prstDash val="dash"/>
              <a:round/>
              <a:headEnd/>
              <a:tailEnd type="triangl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48510" name="Text Box 30"/>
            <p:cNvSpPr txBox="1">
              <a:spLocks noChangeArrowheads="1"/>
            </p:cNvSpPr>
            <p:nvPr/>
          </p:nvSpPr>
          <p:spPr bwMode="auto">
            <a:xfrm>
              <a:off x="1973" y="1774"/>
              <a:ext cx="1935"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黑体" pitchFamily="2" charset="-122"/>
                  <a:ea typeface="黑体" pitchFamily="2" charset="-122"/>
                </a:rPr>
                <a:t>②</a:t>
              </a:r>
              <a:r>
                <a:rPr kumimoji="1" lang="en-US" altLang="zh-CN" sz="1000" b="1">
                  <a:solidFill>
                    <a:srgbClr val="000099"/>
                  </a:solidFill>
                  <a:latin typeface="黑体" pitchFamily="2" charset="-122"/>
                  <a:ea typeface="黑体" pitchFamily="2" charset="-122"/>
                </a:rPr>
                <a:t> </a:t>
              </a:r>
              <a:r>
                <a:rPr kumimoji="1" lang="zh-CN" altLang="en-US" sz="2000" b="1">
                  <a:solidFill>
                    <a:srgbClr val="000099"/>
                  </a:solidFill>
                  <a:latin typeface="黑体" pitchFamily="2" charset="-122"/>
                  <a:ea typeface="黑体" pitchFamily="2" charset="-122"/>
                </a:rPr>
                <a:t>服务器接受连接建立请求</a:t>
              </a:r>
            </a:p>
          </p:txBody>
        </p:sp>
      </p:grpSp>
      <p:sp>
        <p:nvSpPr>
          <p:cNvPr id="148511" name="Text Box 31"/>
          <p:cNvSpPr txBox="1">
            <a:spLocks noChangeArrowheads="1"/>
          </p:cNvSpPr>
          <p:nvPr/>
        </p:nvSpPr>
        <p:spPr bwMode="auto">
          <a:xfrm>
            <a:off x="1602846" y="1715095"/>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黑体" pitchFamily="2" charset="-122"/>
                <a:ea typeface="黑体" pitchFamily="2" charset="-122"/>
              </a:rPr>
              <a:t>应用层</a:t>
            </a:r>
          </a:p>
        </p:txBody>
      </p:sp>
      <p:sp>
        <p:nvSpPr>
          <p:cNvPr id="148512" name="Text Box 32"/>
          <p:cNvSpPr txBox="1">
            <a:spLocks noChangeArrowheads="1"/>
          </p:cNvSpPr>
          <p:nvPr/>
        </p:nvSpPr>
        <p:spPr bwMode="auto">
          <a:xfrm>
            <a:off x="7288477" y="1700808"/>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黑体" pitchFamily="2" charset="-122"/>
                <a:ea typeface="黑体" pitchFamily="2" charset="-122"/>
              </a:rPr>
              <a:t>应用层</a:t>
            </a:r>
          </a:p>
        </p:txBody>
      </p:sp>
      <p:sp>
        <p:nvSpPr>
          <p:cNvPr id="148513" name="Text Box 33"/>
          <p:cNvSpPr txBox="1">
            <a:spLocks noChangeArrowheads="1"/>
          </p:cNvSpPr>
          <p:nvPr/>
        </p:nvSpPr>
        <p:spPr bwMode="auto">
          <a:xfrm>
            <a:off x="4485217" y="4724995"/>
            <a:ext cx="111280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dirty="0" smtClean="0">
                <a:solidFill>
                  <a:srgbClr val="000099"/>
                </a:solidFill>
                <a:latin typeface="Bookman Old Style" pitchFamily="18" charset="0"/>
                <a:ea typeface="黑体" pitchFamily="2" charset="-122"/>
              </a:rPr>
              <a:t>互联网</a:t>
            </a:r>
            <a:endParaRPr kumimoji="1" lang="zh-CN" altLang="en-US" sz="2400" b="1" dirty="0">
              <a:solidFill>
                <a:srgbClr val="000099"/>
              </a:solidFill>
              <a:latin typeface="Bookman Old Style" pitchFamily="18" charset="0"/>
              <a:ea typeface="黑体" pitchFamily="2" charset="-122"/>
            </a:endParaRPr>
          </a:p>
        </p:txBody>
      </p:sp>
      <p:grpSp>
        <p:nvGrpSpPr>
          <p:cNvPr id="148514" name="Group 34"/>
          <p:cNvGrpSpPr>
            <a:grpSpLocks/>
          </p:cNvGrpSpPr>
          <p:nvPr/>
        </p:nvGrpSpPr>
        <p:grpSpPr bwMode="auto">
          <a:xfrm>
            <a:off x="1436027" y="2123082"/>
            <a:ext cx="1396471" cy="531812"/>
            <a:chOff x="835" y="1519"/>
            <a:chExt cx="812" cy="335"/>
          </a:xfrm>
        </p:grpSpPr>
        <p:sp>
          <p:nvSpPr>
            <p:cNvPr id="148515" name="Oval 35"/>
            <p:cNvSpPr>
              <a:spLocks noChangeArrowheads="1"/>
            </p:cNvSpPr>
            <p:nvPr/>
          </p:nvSpPr>
          <p:spPr bwMode="auto">
            <a:xfrm>
              <a:off x="835" y="1519"/>
              <a:ext cx="812" cy="335"/>
            </a:xfrm>
            <a:prstGeom prst="ellipse">
              <a:avLst/>
            </a:prstGeom>
            <a:solidFill>
              <a:srgbClr val="99FFCC"/>
            </a:solidFill>
            <a:ln w="19050">
              <a:solidFill>
                <a:schemeClr val="tx1"/>
              </a:solidFill>
              <a:round/>
              <a:headEnd/>
              <a:tailEnd/>
            </a:ln>
            <a:effectLst>
              <a:outerShdw dist="35921" dir="2700000" algn="ctr" rotWithShape="0">
                <a:schemeClr val="bg2"/>
              </a:outerShdw>
            </a:effectLst>
          </p:spPr>
          <p:txBody>
            <a:bodyPr wrap="none" anchor="ctr"/>
            <a:lstStyle/>
            <a:p>
              <a:pPr algn="ctr"/>
              <a:endParaRPr kumimoji="1" lang="zh-CN" altLang="zh-CN" sz="1600" b="1">
                <a:solidFill>
                  <a:srgbClr val="000099"/>
                </a:solidFill>
                <a:latin typeface="Times New Roman" pitchFamily="18" charset="0"/>
              </a:endParaRPr>
            </a:p>
          </p:txBody>
        </p:sp>
        <p:sp>
          <p:nvSpPr>
            <p:cNvPr id="148516" name="Text Box 36"/>
            <p:cNvSpPr txBox="1">
              <a:spLocks noChangeArrowheads="1"/>
            </p:cNvSpPr>
            <p:nvPr/>
          </p:nvSpPr>
          <p:spPr bwMode="auto">
            <a:xfrm>
              <a:off x="1020" y="1547"/>
              <a:ext cx="406" cy="252"/>
            </a:xfrm>
            <a:prstGeom prst="rect">
              <a:avLst/>
            </a:prstGeom>
            <a:noFill/>
            <a:ln>
              <a:noFill/>
            </a:ln>
            <a:effectLst>
              <a:outerShdw dist="17961" dir="2700000" algn="ctr" rotWithShape="0">
                <a:schemeClr val="accent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r>
                <a:rPr kumimoji="1" lang="zh-CN" altLang="en-US" sz="2000" b="1" dirty="0">
                  <a:solidFill>
                    <a:srgbClr val="000099"/>
                  </a:solidFill>
                  <a:latin typeface="+mn-lt"/>
                  <a:ea typeface="黑体" pitchFamily="2" charset="-122"/>
                </a:rPr>
                <a:t>客户</a:t>
              </a:r>
            </a:p>
          </p:txBody>
        </p:sp>
      </p:grpSp>
      <p:grpSp>
        <p:nvGrpSpPr>
          <p:cNvPr id="148517" name="Group 37"/>
          <p:cNvGrpSpPr>
            <a:grpSpLocks/>
          </p:cNvGrpSpPr>
          <p:nvPr/>
        </p:nvGrpSpPr>
        <p:grpSpPr bwMode="auto">
          <a:xfrm>
            <a:off x="7123377" y="2123082"/>
            <a:ext cx="1396471" cy="531812"/>
            <a:chOff x="4142" y="1519"/>
            <a:chExt cx="812" cy="335"/>
          </a:xfrm>
        </p:grpSpPr>
        <p:sp>
          <p:nvSpPr>
            <p:cNvPr id="148518" name="Oval 38"/>
            <p:cNvSpPr>
              <a:spLocks noChangeArrowheads="1"/>
            </p:cNvSpPr>
            <p:nvPr/>
          </p:nvSpPr>
          <p:spPr bwMode="auto">
            <a:xfrm>
              <a:off x="4142" y="1519"/>
              <a:ext cx="812" cy="335"/>
            </a:xfrm>
            <a:prstGeom prst="ellipse">
              <a:avLst/>
            </a:prstGeom>
            <a:solidFill>
              <a:srgbClr val="FF99FF"/>
            </a:solidFill>
            <a:ln w="19050">
              <a:solidFill>
                <a:schemeClr val="tx1"/>
              </a:solidFill>
              <a:round/>
              <a:headEnd/>
              <a:tailEnd/>
            </a:ln>
            <a:effectLst>
              <a:outerShdw dist="35921" dir="2700000" algn="ctr" rotWithShape="0">
                <a:schemeClr val="bg2"/>
              </a:outerShdw>
            </a:effectLst>
          </p:spPr>
          <p:txBody>
            <a:bodyPr wrap="none" anchor="ctr"/>
            <a:lstStyle/>
            <a:p>
              <a:pPr algn="ctr"/>
              <a:endParaRPr kumimoji="1" lang="zh-CN" altLang="zh-CN" sz="1600" b="1">
                <a:solidFill>
                  <a:srgbClr val="000099"/>
                </a:solidFill>
                <a:latin typeface="Times New Roman" pitchFamily="18" charset="0"/>
              </a:endParaRPr>
            </a:p>
          </p:txBody>
        </p:sp>
        <p:sp>
          <p:nvSpPr>
            <p:cNvPr id="148519" name="Text Box 39"/>
            <p:cNvSpPr txBox="1">
              <a:spLocks noChangeArrowheads="1"/>
            </p:cNvSpPr>
            <p:nvPr/>
          </p:nvSpPr>
          <p:spPr bwMode="auto">
            <a:xfrm>
              <a:off x="4256" y="1543"/>
              <a:ext cx="555" cy="25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r>
                <a:rPr kumimoji="1" lang="zh-CN" altLang="en-US" sz="2000" b="1" dirty="0">
                  <a:solidFill>
                    <a:srgbClr val="000099"/>
                  </a:solidFill>
                  <a:latin typeface="黑体" pitchFamily="2" charset="-122"/>
                  <a:ea typeface="黑体" pitchFamily="2" charset="-122"/>
                </a:rPr>
                <a:t>服务器</a:t>
              </a:r>
            </a:p>
          </p:txBody>
        </p:sp>
      </p:grpSp>
      <p:sp>
        <p:nvSpPr>
          <p:cNvPr id="148520" name="Text Box 40"/>
          <p:cNvSpPr txBox="1">
            <a:spLocks noChangeArrowheads="1"/>
          </p:cNvSpPr>
          <p:nvPr/>
        </p:nvSpPr>
        <p:spPr bwMode="auto">
          <a:xfrm>
            <a:off x="3641153" y="3069233"/>
            <a:ext cx="2711758" cy="1015663"/>
          </a:xfrm>
          <a:prstGeom prst="rect">
            <a:avLst/>
          </a:prstGeom>
          <a:solidFill>
            <a:srgbClr val="CCFFFF"/>
          </a:solidFill>
          <a:ln w="76200" cmpd="tri">
            <a:solidFill>
              <a:srgbClr val="333399"/>
            </a:solidFill>
            <a:miter lim="800000"/>
            <a:headEnd/>
            <a:tailEnd/>
          </a:ln>
          <a:effectLst/>
          <a:extLst/>
        </p:spPr>
        <p:txBody>
          <a:bodyPr wrap="square">
            <a:spAutoFit/>
          </a:bodyPr>
          <a:lstStyle/>
          <a:p>
            <a:pPr algn="ctr"/>
            <a:r>
              <a:rPr lang="zh-CN" altLang="en-US" sz="2000" b="1" dirty="0">
                <a:solidFill>
                  <a:srgbClr val="000099"/>
                </a:solidFill>
                <a:latin typeface="Tahoma" pitchFamily="34" charset="0"/>
                <a:ea typeface="黑体" pitchFamily="2" charset="-122"/>
              </a:rPr>
              <a:t>以后就逐级使用下层</a:t>
            </a:r>
          </a:p>
          <a:p>
            <a:pPr algn="ctr"/>
            <a:r>
              <a:rPr lang="zh-CN" altLang="en-US" sz="2000" b="1" dirty="0">
                <a:solidFill>
                  <a:srgbClr val="000099"/>
                </a:solidFill>
                <a:latin typeface="Tahoma" pitchFamily="34" charset="0"/>
                <a:ea typeface="黑体" pitchFamily="2" charset="-122"/>
              </a:rPr>
              <a:t>提供的服务</a:t>
            </a:r>
          </a:p>
          <a:p>
            <a:pPr algn="ctr"/>
            <a:r>
              <a:rPr lang="en-US" altLang="zh-CN" sz="2000" b="1" dirty="0">
                <a:solidFill>
                  <a:srgbClr val="000099"/>
                </a:solidFill>
                <a:latin typeface="Tahoma" pitchFamily="34" charset="0"/>
                <a:ea typeface="黑体" pitchFamily="2" charset="-122"/>
              </a:rPr>
              <a:t>(</a:t>
            </a:r>
            <a:r>
              <a:rPr lang="zh-CN" altLang="en-US" sz="2000" b="1" dirty="0">
                <a:solidFill>
                  <a:srgbClr val="000099"/>
                </a:solidFill>
                <a:latin typeface="Tahoma" pitchFamily="34" charset="0"/>
                <a:ea typeface="黑体" pitchFamily="2" charset="-122"/>
              </a:rPr>
              <a:t>使用 </a:t>
            </a:r>
            <a:r>
              <a:rPr lang="en-US" altLang="zh-CN" sz="2000" b="1" dirty="0">
                <a:solidFill>
                  <a:srgbClr val="000099"/>
                </a:solidFill>
                <a:latin typeface="Tahoma" pitchFamily="34" charset="0"/>
                <a:ea typeface="黑体" pitchFamily="2" charset="-122"/>
              </a:rPr>
              <a:t>TCP </a:t>
            </a:r>
            <a:r>
              <a:rPr lang="zh-CN" altLang="en-US" sz="2000" b="1" dirty="0">
                <a:solidFill>
                  <a:srgbClr val="000099"/>
                </a:solidFill>
                <a:latin typeface="Tahoma" pitchFamily="34" charset="0"/>
                <a:ea typeface="黑体" pitchFamily="2" charset="-122"/>
              </a:rPr>
              <a:t>和 </a:t>
            </a:r>
            <a:r>
              <a:rPr lang="en-US" altLang="zh-CN" sz="2000" b="1" dirty="0">
                <a:solidFill>
                  <a:srgbClr val="000099"/>
                </a:solidFill>
                <a:latin typeface="Tahoma" pitchFamily="34" charset="0"/>
                <a:ea typeface="黑体" pitchFamily="2" charset="-122"/>
              </a:rPr>
              <a:t>IP</a:t>
            </a:r>
            <a:r>
              <a:rPr lang="zh-CN" altLang="en-US" sz="2000" b="1" dirty="0">
                <a:solidFill>
                  <a:srgbClr val="000099"/>
                </a:solidFill>
                <a:latin typeface="Tahoma" pitchFamily="34" charset="0"/>
                <a:ea typeface="黑体" pitchFamily="2" charset="-122"/>
              </a:rPr>
              <a:t>）</a:t>
            </a:r>
          </a:p>
        </p:txBody>
      </p:sp>
      <p:sp>
        <p:nvSpPr>
          <p:cNvPr id="3" name="矩形 2"/>
          <p:cNvSpPr/>
          <p:nvPr/>
        </p:nvSpPr>
        <p:spPr>
          <a:xfrm>
            <a:off x="1286405" y="5661248"/>
            <a:ext cx="7383065" cy="461665"/>
          </a:xfrm>
          <a:prstGeom prst="rect">
            <a:avLst/>
          </a:prstGeom>
        </p:spPr>
        <p:txBody>
          <a:bodyPr wrap="square">
            <a:spAutoFit/>
          </a:bodyPr>
          <a:lstStyle/>
          <a:p>
            <a:pPr algn="ctr"/>
            <a:r>
              <a:rPr lang="zh-CN" altLang="zh-CN" sz="2400" b="1" dirty="0" smtClean="0">
                <a:latin typeface="+mn-lt"/>
                <a:ea typeface="黑体" pitchFamily="2" charset="-122"/>
              </a:rPr>
              <a:t>在</a:t>
            </a:r>
            <a:r>
              <a:rPr lang="zh-CN" altLang="zh-CN" sz="2400" b="1" dirty="0">
                <a:latin typeface="+mn-lt"/>
                <a:ea typeface="黑体" pitchFamily="2" charset="-122"/>
              </a:rPr>
              <a:t>应用层的客户进程和服务器进程的交互</a:t>
            </a:r>
            <a:endParaRPr lang="zh-CN" altLang="en-US" sz="2400" b="1" dirty="0">
              <a:latin typeface="+mn-lt"/>
              <a:ea typeface="黑体" pitchFamily="2" charset="-122"/>
            </a:endParaRPr>
          </a:p>
        </p:txBody>
      </p:sp>
    </p:spTree>
    <p:extLst>
      <p:ext uri="{BB962C8B-B14F-4D97-AF65-F5344CB8AC3E}">
        <p14:creationId xmlns:p14="http://schemas.microsoft.com/office/powerpoint/2010/main" xmlns="" val="40186907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mph" presetSubtype="0" repeatCount="3000" fill="hold" nodeType="clickEffect">
                                  <p:stCondLst>
                                    <p:cond delay="0"/>
                                  </p:stCondLst>
                                  <p:childTnLst>
                                    <p:anim calcmode="discrete" valueType="str">
                                      <p:cBhvr>
                                        <p:cTn id="6" dur="500" fill="hold"/>
                                        <p:tgtEl>
                                          <p:spTgt spid="148514"/>
                                        </p:tgtEl>
                                        <p:attrNameLst>
                                          <p:attrName>style.visibility</p:attrName>
                                        </p:attrNameLst>
                                      </p:cBhvr>
                                      <p:tavLst>
                                        <p:tav tm="0">
                                          <p:val>
                                            <p:strVal val="hidden"/>
                                          </p:val>
                                        </p:tav>
                                        <p:tav tm="50000">
                                          <p:val>
                                            <p:strVal val="visible"/>
                                          </p:val>
                                        </p:tav>
                                      </p:tavLst>
                                    </p:anim>
                                  </p:childTnLst>
                                </p:cTn>
                              </p:par>
                            </p:childTnLst>
                          </p:cTn>
                        </p:par>
                        <p:par>
                          <p:cTn id="7" fill="hold" nodeType="afterGroup">
                            <p:stCondLst>
                              <p:cond delay="1500"/>
                            </p:stCondLst>
                            <p:childTnLst>
                              <p:par>
                                <p:cTn id="8" presetID="22" presetClass="entr" presetSubtype="8" fill="hold" nodeType="afterEffect">
                                  <p:stCondLst>
                                    <p:cond delay="0"/>
                                  </p:stCondLst>
                                  <p:childTnLst>
                                    <p:set>
                                      <p:cBhvr>
                                        <p:cTn id="9" dur="1" fill="hold">
                                          <p:stCondLst>
                                            <p:cond delay="0"/>
                                          </p:stCondLst>
                                        </p:cTn>
                                        <p:tgtEl>
                                          <p:spTgt spid="148505"/>
                                        </p:tgtEl>
                                        <p:attrNameLst>
                                          <p:attrName>style.visibility</p:attrName>
                                        </p:attrNameLst>
                                      </p:cBhvr>
                                      <p:to>
                                        <p:strVal val="visible"/>
                                      </p:to>
                                    </p:set>
                                    <p:animEffect transition="in" filter="wipe(left)">
                                      <p:cBhvr>
                                        <p:cTn id="10" dur="500"/>
                                        <p:tgtEl>
                                          <p:spTgt spid="14850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mph" presetSubtype="0" repeatCount="3000" fill="hold" nodeType="clickEffect">
                                  <p:stCondLst>
                                    <p:cond delay="0"/>
                                  </p:stCondLst>
                                  <p:childTnLst>
                                    <p:anim calcmode="discrete" valueType="str">
                                      <p:cBhvr>
                                        <p:cTn id="14" dur="500" fill="hold"/>
                                        <p:tgtEl>
                                          <p:spTgt spid="148517"/>
                                        </p:tgtEl>
                                        <p:attrNameLst>
                                          <p:attrName>style.visibility</p:attrName>
                                        </p:attrNameLst>
                                      </p:cBhvr>
                                      <p:tavLst>
                                        <p:tav tm="0">
                                          <p:val>
                                            <p:strVal val="hidden"/>
                                          </p:val>
                                        </p:tav>
                                        <p:tav tm="50000">
                                          <p:val>
                                            <p:strVal val="visible"/>
                                          </p:val>
                                        </p:tav>
                                      </p:tavLst>
                                    </p:anim>
                                  </p:childTnLst>
                                </p:cTn>
                              </p:par>
                            </p:childTnLst>
                          </p:cTn>
                        </p:par>
                        <p:par>
                          <p:cTn id="15" fill="hold" nodeType="afterGroup">
                            <p:stCondLst>
                              <p:cond delay="1500"/>
                            </p:stCondLst>
                            <p:childTnLst>
                              <p:par>
                                <p:cTn id="16" presetID="22" presetClass="entr" presetSubtype="2" fill="hold" nodeType="afterEffect">
                                  <p:stCondLst>
                                    <p:cond delay="0"/>
                                  </p:stCondLst>
                                  <p:childTnLst>
                                    <p:set>
                                      <p:cBhvr>
                                        <p:cTn id="17" dur="1" fill="hold">
                                          <p:stCondLst>
                                            <p:cond delay="0"/>
                                          </p:stCondLst>
                                        </p:cTn>
                                        <p:tgtEl>
                                          <p:spTgt spid="148508"/>
                                        </p:tgtEl>
                                        <p:attrNameLst>
                                          <p:attrName>style.visibility</p:attrName>
                                        </p:attrNameLst>
                                      </p:cBhvr>
                                      <p:to>
                                        <p:strVal val="visible"/>
                                      </p:to>
                                    </p:set>
                                    <p:animEffect transition="in" filter="wipe(right)">
                                      <p:cBhvr>
                                        <p:cTn id="18" dur="1000"/>
                                        <p:tgtEl>
                                          <p:spTgt spid="14850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85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520"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algn="ctr"/>
            <a:r>
              <a:rPr lang="zh-CN" altLang="en-US" sz="3200" dirty="0"/>
              <a:t>功能较强的计算机</a:t>
            </a:r>
            <a:br>
              <a:rPr lang="zh-CN" altLang="en-US" sz="3200" dirty="0"/>
            </a:br>
            <a:r>
              <a:rPr lang="zh-CN" altLang="en-US" sz="3200" dirty="0"/>
              <a:t>可同时运行多个服务器进程 </a:t>
            </a:r>
          </a:p>
        </p:txBody>
      </p:sp>
      <p:sp>
        <p:nvSpPr>
          <p:cNvPr id="149507" name="Line 3"/>
          <p:cNvSpPr>
            <a:spLocks noChangeShapeType="1"/>
          </p:cNvSpPr>
          <p:nvPr/>
        </p:nvSpPr>
        <p:spPr bwMode="auto">
          <a:xfrm>
            <a:off x="4942682" y="4388199"/>
            <a:ext cx="5160" cy="325437"/>
          </a:xfrm>
          <a:prstGeom prst="line">
            <a:avLst/>
          </a:prstGeom>
          <a:noFill/>
          <a:ln w="38100">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08" name="Rectangle 4"/>
          <p:cNvSpPr>
            <a:spLocks noChangeArrowheads="1"/>
          </p:cNvSpPr>
          <p:nvPr/>
        </p:nvSpPr>
        <p:spPr bwMode="auto">
          <a:xfrm>
            <a:off x="3422386" y="1694210"/>
            <a:ext cx="3140340" cy="2693988"/>
          </a:xfrm>
          <a:prstGeom prst="rect">
            <a:avLst/>
          </a:prstGeom>
          <a:solidFill>
            <a:srgbClr val="FFFF66"/>
          </a:solidFill>
          <a:ln w="28575">
            <a:solidFill>
              <a:srgbClr val="333399"/>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49509" name="Text Box 5"/>
          <p:cNvSpPr txBox="1">
            <a:spLocks noChangeArrowheads="1"/>
          </p:cNvSpPr>
          <p:nvPr/>
        </p:nvSpPr>
        <p:spPr bwMode="auto">
          <a:xfrm>
            <a:off x="4206611" y="3546824"/>
            <a:ext cx="146706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数据链路层</a:t>
            </a:r>
          </a:p>
        </p:txBody>
      </p:sp>
      <p:sp>
        <p:nvSpPr>
          <p:cNvPr id="149510" name="Line 6"/>
          <p:cNvSpPr>
            <a:spLocks noChangeShapeType="1"/>
          </p:cNvSpPr>
          <p:nvPr/>
        </p:nvSpPr>
        <p:spPr bwMode="auto">
          <a:xfrm>
            <a:off x="3422386" y="3980210"/>
            <a:ext cx="314034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11" name="Line 7"/>
          <p:cNvSpPr>
            <a:spLocks noChangeShapeType="1"/>
          </p:cNvSpPr>
          <p:nvPr/>
        </p:nvSpPr>
        <p:spPr bwMode="auto">
          <a:xfrm>
            <a:off x="3422386" y="3570635"/>
            <a:ext cx="314034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12" name="Line 8"/>
          <p:cNvSpPr>
            <a:spLocks noChangeShapeType="1"/>
          </p:cNvSpPr>
          <p:nvPr/>
        </p:nvSpPr>
        <p:spPr bwMode="auto">
          <a:xfrm>
            <a:off x="3422386" y="3162648"/>
            <a:ext cx="314034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13" name="Line 9"/>
          <p:cNvSpPr>
            <a:spLocks noChangeShapeType="1"/>
          </p:cNvSpPr>
          <p:nvPr/>
        </p:nvSpPr>
        <p:spPr bwMode="auto">
          <a:xfrm>
            <a:off x="3422386" y="2754660"/>
            <a:ext cx="314034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14" name="Text Box 10"/>
          <p:cNvSpPr txBox="1">
            <a:spLocks noChangeArrowheads="1"/>
          </p:cNvSpPr>
          <p:nvPr/>
        </p:nvSpPr>
        <p:spPr bwMode="auto">
          <a:xfrm>
            <a:off x="4461140" y="3954811"/>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物理层</a:t>
            </a:r>
          </a:p>
        </p:txBody>
      </p:sp>
      <p:sp>
        <p:nvSpPr>
          <p:cNvPr id="149515" name="Text Box 11"/>
          <p:cNvSpPr txBox="1">
            <a:spLocks noChangeArrowheads="1"/>
          </p:cNvSpPr>
          <p:nvPr/>
        </p:nvSpPr>
        <p:spPr bwMode="auto">
          <a:xfrm>
            <a:off x="4461140" y="2743549"/>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运输层</a:t>
            </a:r>
          </a:p>
        </p:txBody>
      </p:sp>
      <p:sp>
        <p:nvSpPr>
          <p:cNvPr id="149516" name="Text Box 12"/>
          <p:cNvSpPr txBox="1">
            <a:spLocks noChangeArrowheads="1"/>
          </p:cNvSpPr>
          <p:nvPr/>
        </p:nvSpPr>
        <p:spPr bwMode="auto">
          <a:xfrm>
            <a:off x="4461140" y="3151536"/>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网络层</a:t>
            </a:r>
          </a:p>
        </p:txBody>
      </p:sp>
      <p:sp>
        <p:nvSpPr>
          <p:cNvPr id="149517" name="Text Box 13"/>
          <p:cNvSpPr txBox="1">
            <a:spLocks noChangeArrowheads="1"/>
          </p:cNvSpPr>
          <p:nvPr/>
        </p:nvSpPr>
        <p:spPr bwMode="auto">
          <a:xfrm>
            <a:off x="4428464" y="1654524"/>
            <a:ext cx="95410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应用层</a:t>
            </a:r>
          </a:p>
        </p:txBody>
      </p:sp>
      <p:sp>
        <p:nvSpPr>
          <p:cNvPr id="149518" name="Text Box 14"/>
          <p:cNvSpPr txBox="1">
            <a:spLocks noChangeArrowheads="1"/>
          </p:cNvSpPr>
          <p:nvPr/>
        </p:nvSpPr>
        <p:spPr bwMode="auto">
          <a:xfrm>
            <a:off x="4342475" y="1268761"/>
            <a:ext cx="1218603"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计算机 </a:t>
            </a:r>
            <a:r>
              <a:rPr kumimoji="1" lang="en-US" altLang="zh-CN" sz="2000" b="1" dirty="0">
                <a:solidFill>
                  <a:srgbClr val="000099"/>
                </a:solidFill>
                <a:latin typeface="+mn-lt"/>
                <a:ea typeface="黑体" pitchFamily="2" charset="-122"/>
              </a:rPr>
              <a:t>3</a:t>
            </a:r>
          </a:p>
        </p:txBody>
      </p:sp>
      <p:grpSp>
        <p:nvGrpSpPr>
          <p:cNvPr id="149519" name="Group 15"/>
          <p:cNvGrpSpPr>
            <a:grpSpLocks/>
          </p:cNvGrpSpPr>
          <p:nvPr/>
        </p:nvGrpSpPr>
        <p:grpSpPr bwMode="auto">
          <a:xfrm>
            <a:off x="3611563" y="2019649"/>
            <a:ext cx="1238250" cy="746125"/>
            <a:chOff x="2100" y="1727"/>
            <a:chExt cx="720" cy="470"/>
          </a:xfrm>
        </p:grpSpPr>
        <p:sp>
          <p:nvSpPr>
            <p:cNvPr id="149520" name="Line 16"/>
            <p:cNvSpPr>
              <a:spLocks noChangeShapeType="1"/>
            </p:cNvSpPr>
            <p:nvPr/>
          </p:nvSpPr>
          <p:spPr bwMode="auto">
            <a:xfrm>
              <a:off x="2460" y="2119"/>
              <a:ext cx="1" cy="78"/>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21" name="Oval 17"/>
            <p:cNvSpPr>
              <a:spLocks noChangeArrowheads="1"/>
            </p:cNvSpPr>
            <p:nvPr/>
          </p:nvSpPr>
          <p:spPr bwMode="auto">
            <a:xfrm>
              <a:off x="2100" y="1727"/>
              <a:ext cx="720" cy="412"/>
            </a:xfrm>
            <a:prstGeom prst="ellipse">
              <a:avLst/>
            </a:prstGeom>
            <a:solidFill>
              <a:srgbClr val="FF99FF"/>
            </a:solidFill>
            <a:ln w="19050">
              <a:solidFill>
                <a:schemeClr val="tx1"/>
              </a:solidFill>
              <a:round/>
              <a:headEnd/>
              <a:tailEnd/>
            </a:ln>
            <a:effectLst>
              <a:outerShdw dist="35921" dir="2700000" algn="ctr" rotWithShape="0">
                <a:schemeClr val="bg2"/>
              </a:outerShdw>
            </a:effectLst>
          </p:spPr>
          <p:txBody>
            <a:bodyPr wrap="none" anchor="ctr"/>
            <a:lstStyle/>
            <a:p>
              <a:pPr algn="ctr"/>
              <a:endParaRPr kumimoji="1" lang="zh-CN" altLang="zh-CN" sz="1600" b="1">
                <a:solidFill>
                  <a:srgbClr val="000099"/>
                </a:solidFill>
                <a:latin typeface="+mn-lt"/>
                <a:ea typeface="黑体" pitchFamily="2" charset="-122"/>
              </a:endParaRPr>
            </a:p>
          </p:txBody>
        </p:sp>
        <p:sp>
          <p:nvSpPr>
            <p:cNvPr id="149522" name="Text Box 18"/>
            <p:cNvSpPr txBox="1">
              <a:spLocks noChangeArrowheads="1"/>
            </p:cNvSpPr>
            <p:nvPr/>
          </p:nvSpPr>
          <p:spPr bwMode="auto">
            <a:xfrm>
              <a:off x="2192" y="1756"/>
              <a:ext cx="555" cy="40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pPr algn="ctr">
                <a:lnSpc>
                  <a:spcPct val="90000"/>
                </a:lnSpc>
              </a:pPr>
              <a:r>
                <a:rPr kumimoji="1" lang="zh-CN" altLang="en-US" sz="2000" b="1" dirty="0">
                  <a:solidFill>
                    <a:srgbClr val="000099"/>
                  </a:solidFill>
                  <a:latin typeface="+mn-lt"/>
                  <a:ea typeface="黑体" pitchFamily="2" charset="-122"/>
                </a:rPr>
                <a:t>服务器</a:t>
              </a:r>
            </a:p>
            <a:p>
              <a:pPr algn="ctr">
                <a:lnSpc>
                  <a:spcPct val="90000"/>
                </a:lnSpc>
              </a:pPr>
              <a:r>
                <a:rPr kumimoji="1" lang="en-US" altLang="zh-CN" sz="2000" b="1" dirty="0">
                  <a:solidFill>
                    <a:srgbClr val="000099"/>
                  </a:solidFill>
                  <a:latin typeface="+mn-lt"/>
                  <a:ea typeface="黑体" pitchFamily="2" charset="-122"/>
                </a:rPr>
                <a:t>1</a:t>
              </a:r>
              <a:endParaRPr kumimoji="1" lang="en-US" altLang="zh-CN" sz="3200" b="1" dirty="0">
                <a:solidFill>
                  <a:srgbClr val="000099"/>
                </a:solidFill>
                <a:latin typeface="+mn-lt"/>
                <a:ea typeface="黑体" pitchFamily="2" charset="-122"/>
              </a:endParaRPr>
            </a:p>
          </p:txBody>
        </p:sp>
      </p:grpSp>
      <p:grpSp>
        <p:nvGrpSpPr>
          <p:cNvPr id="149523" name="Group 19"/>
          <p:cNvGrpSpPr>
            <a:grpSpLocks/>
          </p:cNvGrpSpPr>
          <p:nvPr/>
        </p:nvGrpSpPr>
        <p:grpSpPr bwMode="auto">
          <a:xfrm>
            <a:off x="5135298" y="2045916"/>
            <a:ext cx="1236531" cy="735012"/>
            <a:chOff x="2986" y="1727"/>
            <a:chExt cx="719" cy="463"/>
          </a:xfrm>
        </p:grpSpPr>
        <p:sp>
          <p:nvSpPr>
            <p:cNvPr id="149524" name="Line 20"/>
            <p:cNvSpPr>
              <a:spLocks noChangeShapeType="1"/>
            </p:cNvSpPr>
            <p:nvPr/>
          </p:nvSpPr>
          <p:spPr bwMode="auto">
            <a:xfrm>
              <a:off x="3344" y="2113"/>
              <a:ext cx="1" cy="77"/>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25" name="Oval 21"/>
            <p:cNvSpPr>
              <a:spLocks noChangeArrowheads="1"/>
            </p:cNvSpPr>
            <p:nvPr/>
          </p:nvSpPr>
          <p:spPr bwMode="auto">
            <a:xfrm>
              <a:off x="2986" y="1727"/>
              <a:ext cx="719" cy="412"/>
            </a:xfrm>
            <a:prstGeom prst="ellipse">
              <a:avLst/>
            </a:prstGeom>
            <a:solidFill>
              <a:srgbClr val="FF99FF"/>
            </a:solidFill>
            <a:ln w="19050">
              <a:solidFill>
                <a:schemeClr val="tx1"/>
              </a:solidFill>
              <a:round/>
              <a:headEnd/>
              <a:tailEnd/>
            </a:ln>
            <a:effectLst>
              <a:outerShdw dist="35921" dir="2700000" algn="ctr" rotWithShape="0">
                <a:schemeClr val="bg2"/>
              </a:outerShdw>
            </a:effectLst>
          </p:spPr>
          <p:txBody>
            <a:bodyPr wrap="none" anchor="ctr"/>
            <a:lstStyle/>
            <a:p>
              <a:pPr algn="ctr"/>
              <a:endParaRPr kumimoji="1" lang="zh-CN" altLang="zh-CN" sz="1600" b="1">
                <a:solidFill>
                  <a:srgbClr val="000099"/>
                </a:solidFill>
                <a:latin typeface="+mn-lt"/>
                <a:ea typeface="黑体" pitchFamily="2" charset="-122"/>
              </a:endParaRPr>
            </a:p>
          </p:txBody>
        </p:sp>
        <p:sp>
          <p:nvSpPr>
            <p:cNvPr id="149526" name="Text Box 22"/>
            <p:cNvSpPr txBox="1">
              <a:spLocks noChangeArrowheads="1"/>
            </p:cNvSpPr>
            <p:nvPr/>
          </p:nvSpPr>
          <p:spPr bwMode="auto">
            <a:xfrm>
              <a:off x="3077" y="1752"/>
              <a:ext cx="555" cy="40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pPr algn="ctr">
                <a:lnSpc>
                  <a:spcPct val="90000"/>
                </a:lnSpc>
              </a:pPr>
              <a:r>
                <a:rPr kumimoji="1" lang="zh-CN" altLang="en-US" sz="2000" b="1" dirty="0">
                  <a:solidFill>
                    <a:srgbClr val="000099"/>
                  </a:solidFill>
                  <a:latin typeface="+mn-lt"/>
                  <a:ea typeface="黑体" pitchFamily="2" charset="-122"/>
                </a:rPr>
                <a:t>服务器</a:t>
              </a:r>
            </a:p>
            <a:p>
              <a:pPr algn="ctr">
                <a:lnSpc>
                  <a:spcPct val="90000"/>
                </a:lnSpc>
              </a:pPr>
              <a:r>
                <a:rPr kumimoji="1" lang="en-US" altLang="zh-CN" sz="2000" b="1" dirty="0">
                  <a:solidFill>
                    <a:srgbClr val="000099"/>
                  </a:solidFill>
                  <a:latin typeface="+mn-lt"/>
                  <a:ea typeface="黑体" pitchFamily="2" charset="-122"/>
                </a:rPr>
                <a:t>2</a:t>
              </a:r>
              <a:endParaRPr kumimoji="1" lang="en-US" altLang="zh-CN" sz="3200" b="1" dirty="0">
                <a:solidFill>
                  <a:srgbClr val="000099"/>
                </a:solidFill>
                <a:latin typeface="+mn-lt"/>
                <a:ea typeface="黑体" pitchFamily="2" charset="-122"/>
              </a:endParaRPr>
            </a:p>
          </p:txBody>
        </p:sp>
      </p:grpSp>
      <p:grpSp>
        <p:nvGrpSpPr>
          <p:cNvPr id="149527" name="Group 23"/>
          <p:cNvGrpSpPr>
            <a:grpSpLocks/>
          </p:cNvGrpSpPr>
          <p:nvPr/>
        </p:nvGrpSpPr>
        <p:grpSpPr bwMode="auto">
          <a:xfrm>
            <a:off x="662121" y="1268760"/>
            <a:ext cx="8564562" cy="3771900"/>
            <a:chOff x="385" y="1254"/>
            <a:chExt cx="4980" cy="2376"/>
          </a:xfrm>
        </p:grpSpPr>
        <p:sp>
          <p:nvSpPr>
            <p:cNvPr id="149528" name="Freeform 24"/>
            <p:cNvSpPr>
              <a:spLocks/>
            </p:cNvSpPr>
            <p:nvPr/>
          </p:nvSpPr>
          <p:spPr bwMode="auto">
            <a:xfrm>
              <a:off x="846" y="3219"/>
              <a:ext cx="4066" cy="411"/>
            </a:xfrm>
            <a:custGeom>
              <a:avLst/>
              <a:gdLst>
                <a:gd name="T0" fmla="*/ 0 w 3527"/>
                <a:gd name="T1" fmla="*/ 0 h 333"/>
                <a:gd name="T2" fmla="*/ 0 w 3527"/>
                <a:gd name="T3" fmla="*/ 129 h 333"/>
                <a:gd name="T4" fmla="*/ 14 w 3527"/>
                <a:gd name="T5" fmla="*/ 192 h 333"/>
                <a:gd name="T6" fmla="*/ 50 w 3527"/>
                <a:gd name="T7" fmla="*/ 270 h 333"/>
                <a:gd name="T8" fmla="*/ 122 w 3527"/>
                <a:gd name="T9" fmla="*/ 318 h 333"/>
                <a:gd name="T10" fmla="*/ 177 w 3527"/>
                <a:gd name="T11" fmla="*/ 330 h 333"/>
                <a:gd name="T12" fmla="*/ 3360 w 3527"/>
                <a:gd name="T13" fmla="*/ 333 h 333"/>
                <a:gd name="T14" fmla="*/ 3422 w 3527"/>
                <a:gd name="T15" fmla="*/ 318 h 333"/>
                <a:gd name="T16" fmla="*/ 3482 w 3527"/>
                <a:gd name="T17" fmla="*/ 282 h 333"/>
                <a:gd name="T18" fmla="*/ 3512 w 3527"/>
                <a:gd name="T19" fmla="*/ 234 h 333"/>
                <a:gd name="T20" fmla="*/ 3524 w 3527"/>
                <a:gd name="T21" fmla="*/ 162 h 333"/>
                <a:gd name="T22" fmla="*/ 3527 w 3527"/>
                <a:gd name="T23"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27" h="333">
                  <a:moveTo>
                    <a:pt x="0" y="0"/>
                  </a:moveTo>
                  <a:lnTo>
                    <a:pt x="0" y="129"/>
                  </a:lnTo>
                  <a:lnTo>
                    <a:pt x="14" y="192"/>
                  </a:lnTo>
                  <a:lnTo>
                    <a:pt x="50" y="270"/>
                  </a:lnTo>
                  <a:lnTo>
                    <a:pt x="122" y="318"/>
                  </a:lnTo>
                  <a:lnTo>
                    <a:pt x="177" y="330"/>
                  </a:lnTo>
                  <a:lnTo>
                    <a:pt x="3360" y="333"/>
                  </a:lnTo>
                  <a:lnTo>
                    <a:pt x="3422" y="318"/>
                  </a:lnTo>
                  <a:lnTo>
                    <a:pt x="3482" y="282"/>
                  </a:lnTo>
                  <a:lnTo>
                    <a:pt x="3512" y="234"/>
                  </a:lnTo>
                  <a:lnTo>
                    <a:pt x="3524" y="162"/>
                  </a:lnTo>
                  <a:lnTo>
                    <a:pt x="3527" y="0"/>
                  </a:lnTo>
                </a:path>
              </a:pathLst>
            </a:custGeom>
            <a:noFill/>
            <a:ln w="38100" cmpd="sng">
              <a:solidFill>
                <a:srgbClr val="3333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149529" name="Group 25"/>
            <p:cNvGrpSpPr>
              <a:grpSpLocks/>
            </p:cNvGrpSpPr>
            <p:nvPr/>
          </p:nvGrpSpPr>
          <p:grpSpPr bwMode="auto">
            <a:xfrm>
              <a:off x="385" y="1254"/>
              <a:ext cx="941" cy="1965"/>
              <a:chOff x="385" y="1254"/>
              <a:chExt cx="941" cy="1965"/>
            </a:xfrm>
          </p:grpSpPr>
          <p:sp>
            <p:nvSpPr>
              <p:cNvPr id="149530" name="Rectangle 26"/>
              <p:cNvSpPr>
                <a:spLocks noChangeArrowheads="1"/>
              </p:cNvSpPr>
              <p:nvPr/>
            </p:nvSpPr>
            <p:spPr bwMode="auto">
              <a:xfrm>
                <a:off x="385" y="1522"/>
                <a:ext cx="941" cy="1697"/>
              </a:xfrm>
              <a:prstGeom prst="rect">
                <a:avLst/>
              </a:prstGeom>
              <a:solidFill>
                <a:srgbClr val="FFFF66"/>
              </a:solidFill>
              <a:ln w="28575">
                <a:solidFill>
                  <a:srgbClr val="333399"/>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49531" name="Text Box 27"/>
              <p:cNvSpPr txBox="1">
                <a:spLocks noChangeArrowheads="1"/>
              </p:cNvSpPr>
              <p:nvPr/>
            </p:nvSpPr>
            <p:spPr bwMode="auto">
              <a:xfrm>
                <a:off x="413" y="2689"/>
                <a:ext cx="853"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数据链路层</a:t>
                </a:r>
              </a:p>
            </p:txBody>
          </p:sp>
          <p:sp>
            <p:nvSpPr>
              <p:cNvPr id="149532" name="Line 28"/>
              <p:cNvSpPr>
                <a:spLocks noChangeShapeType="1"/>
              </p:cNvSpPr>
              <p:nvPr/>
            </p:nvSpPr>
            <p:spPr bwMode="auto">
              <a:xfrm>
                <a:off x="385" y="2962"/>
                <a:ext cx="941"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33" name="Line 29"/>
              <p:cNvSpPr>
                <a:spLocks noChangeShapeType="1"/>
              </p:cNvSpPr>
              <p:nvPr/>
            </p:nvSpPr>
            <p:spPr bwMode="auto">
              <a:xfrm>
                <a:off x="385" y="2704"/>
                <a:ext cx="941"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34" name="Line 30"/>
              <p:cNvSpPr>
                <a:spLocks noChangeShapeType="1"/>
              </p:cNvSpPr>
              <p:nvPr/>
            </p:nvSpPr>
            <p:spPr bwMode="auto">
              <a:xfrm>
                <a:off x="385" y="2447"/>
                <a:ext cx="941"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35" name="Line 31"/>
              <p:cNvSpPr>
                <a:spLocks noChangeShapeType="1"/>
              </p:cNvSpPr>
              <p:nvPr/>
            </p:nvSpPr>
            <p:spPr bwMode="auto">
              <a:xfrm>
                <a:off x="385" y="2190"/>
                <a:ext cx="941"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36" name="Text Box 32"/>
              <p:cNvSpPr txBox="1">
                <a:spLocks noChangeArrowheads="1"/>
              </p:cNvSpPr>
              <p:nvPr/>
            </p:nvSpPr>
            <p:spPr bwMode="auto">
              <a:xfrm>
                <a:off x="560" y="2946"/>
                <a:ext cx="555"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物理层</a:t>
                </a:r>
              </a:p>
            </p:txBody>
          </p:sp>
          <p:sp>
            <p:nvSpPr>
              <p:cNvPr id="149537" name="Text Box 33"/>
              <p:cNvSpPr txBox="1">
                <a:spLocks noChangeArrowheads="1"/>
              </p:cNvSpPr>
              <p:nvPr/>
            </p:nvSpPr>
            <p:spPr bwMode="auto">
              <a:xfrm>
                <a:off x="560" y="2183"/>
                <a:ext cx="555"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运输层</a:t>
                </a:r>
              </a:p>
            </p:txBody>
          </p:sp>
          <p:sp>
            <p:nvSpPr>
              <p:cNvPr id="149538" name="Text Box 34"/>
              <p:cNvSpPr txBox="1">
                <a:spLocks noChangeArrowheads="1"/>
              </p:cNvSpPr>
              <p:nvPr/>
            </p:nvSpPr>
            <p:spPr bwMode="auto">
              <a:xfrm>
                <a:off x="560" y="2440"/>
                <a:ext cx="555"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网络层</a:t>
                </a:r>
              </a:p>
            </p:txBody>
          </p:sp>
          <p:sp>
            <p:nvSpPr>
              <p:cNvPr id="149539" name="Line 35"/>
              <p:cNvSpPr>
                <a:spLocks noChangeShapeType="1"/>
              </p:cNvSpPr>
              <p:nvPr/>
            </p:nvSpPr>
            <p:spPr bwMode="auto">
              <a:xfrm>
                <a:off x="845" y="2036"/>
                <a:ext cx="2" cy="154"/>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40" name="Oval 36"/>
              <p:cNvSpPr>
                <a:spLocks noChangeArrowheads="1"/>
              </p:cNvSpPr>
              <p:nvPr/>
            </p:nvSpPr>
            <p:spPr bwMode="auto">
              <a:xfrm>
                <a:off x="468" y="1779"/>
                <a:ext cx="775" cy="308"/>
              </a:xfrm>
              <a:prstGeom prst="ellipse">
                <a:avLst/>
              </a:prstGeom>
              <a:solidFill>
                <a:srgbClr val="00FF99"/>
              </a:solidFill>
              <a:ln w="19050">
                <a:solidFill>
                  <a:schemeClr val="tx1"/>
                </a:solidFill>
                <a:round/>
                <a:headEnd/>
                <a:tailEnd/>
              </a:ln>
              <a:effectLst>
                <a:outerShdw dist="35921" dir="2700000" algn="ctr" rotWithShape="0">
                  <a:schemeClr val="bg2"/>
                </a:outerShdw>
              </a:effectLst>
            </p:spPr>
            <p:txBody>
              <a:bodyPr wrap="none" anchor="ctr"/>
              <a:lstStyle/>
              <a:p>
                <a:pPr algn="ctr"/>
                <a:endParaRPr kumimoji="1" lang="zh-CN" altLang="zh-CN" sz="1600" b="1">
                  <a:solidFill>
                    <a:srgbClr val="000099"/>
                  </a:solidFill>
                  <a:latin typeface="+mn-lt"/>
                  <a:ea typeface="黑体" pitchFamily="2" charset="-122"/>
                </a:endParaRPr>
              </a:p>
            </p:txBody>
          </p:sp>
          <p:sp>
            <p:nvSpPr>
              <p:cNvPr id="149541" name="Text Box 37"/>
              <p:cNvSpPr txBox="1">
                <a:spLocks noChangeArrowheads="1"/>
              </p:cNvSpPr>
              <p:nvPr/>
            </p:nvSpPr>
            <p:spPr bwMode="auto">
              <a:xfrm>
                <a:off x="565" y="1506"/>
                <a:ext cx="555"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应用层</a:t>
                </a:r>
              </a:p>
            </p:txBody>
          </p:sp>
          <p:sp>
            <p:nvSpPr>
              <p:cNvPr id="149542" name="Text Box 38"/>
              <p:cNvSpPr txBox="1">
                <a:spLocks noChangeArrowheads="1"/>
              </p:cNvSpPr>
              <p:nvPr/>
            </p:nvSpPr>
            <p:spPr bwMode="auto">
              <a:xfrm>
                <a:off x="523" y="1254"/>
                <a:ext cx="682"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计算机 </a:t>
                </a:r>
                <a:r>
                  <a:rPr kumimoji="1" lang="en-US" altLang="zh-CN" sz="2000" b="1" dirty="0">
                    <a:solidFill>
                      <a:srgbClr val="000099"/>
                    </a:solidFill>
                    <a:latin typeface="+mn-lt"/>
                    <a:ea typeface="黑体" pitchFamily="2" charset="-122"/>
                  </a:rPr>
                  <a:t>1</a:t>
                </a:r>
              </a:p>
            </p:txBody>
          </p:sp>
          <p:sp>
            <p:nvSpPr>
              <p:cNvPr id="149543" name="Text Box 39"/>
              <p:cNvSpPr txBox="1">
                <a:spLocks noChangeArrowheads="1"/>
              </p:cNvSpPr>
              <p:nvPr/>
            </p:nvSpPr>
            <p:spPr bwMode="auto">
              <a:xfrm>
                <a:off x="567" y="1789"/>
                <a:ext cx="531"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客户 </a:t>
                </a:r>
                <a:r>
                  <a:rPr kumimoji="1" lang="en-US" altLang="zh-CN" sz="2000" b="1" dirty="0">
                    <a:solidFill>
                      <a:srgbClr val="000099"/>
                    </a:solidFill>
                    <a:latin typeface="+mn-lt"/>
                    <a:ea typeface="黑体" pitchFamily="2" charset="-122"/>
                  </a:rPr>
                  <a:t>1</a:t>
                </a:r>
                <a:endParaRPr kumimoji="1" lang="en-US" altLang="zh-CN" sz="3200" b="1" dirty="0">
                  <a:solidFill>
                    <a:srgbClr val="000099"/>
                  </a:solidFill>
                  <a:latin typeface="+mn-lt"/>
                  <a:ea typeface="黑体" pitchFamily="2" charset="-122"/>
                </a:endParaRPr>
              </a:p>
            </p:txBody>
          </p:sp>
        </p:grpSp>
        <p:grpSp>
          <p:nvGrpSpPr>
            <p:cNvPr id="149544" name="Group 40"/>
            <p:cNvGrpSpPr>
              <a:grpSpLocks/>
            </p:cNvGrpSpPr>
            <p:nvPr/>
          </p:nvGrpSpPr>
          <p:grpSpPr bwMode="auto">
            <a:xfrm>
              <a:off x="4424" y="1254"/>
              <a:ext cx="941" cy="1965"/>
              <a:chOff x="4424" y="1254"/>
              <a:chExt cx="941" cy="1965"/>
            </a:xfrm>
          </p:grpSpPr>
          <p:sp>
            <p:nvSpPr>
              <p:cNvPr id="149545" name="Rectangle 41"/>
              <p:cNvSpPr>
                <a:spLocks noChangeArrowheads="1"/>
              </p:cNvSpPr>
              <p:nvPr/>
            </p:nvSpPr>
            <p:spPr bwMode="auto">
              <a:xfrm>
                <a:off x="4424" y="1522"/>
                <a:ext cx="941" cy="1697"/>
              </a:xfrm>
              <a:prstGeom prst="rect">
                <a:avLst/>
              </a:prstGeom>
              <a:solidFill>
                <a:srgbClr val="FFFF66"/>
              </a:solidFill>
              <a:ln w="28575">
                <a:solidFill>
                  <a:srgbClr val="333399"/>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49546" name="Text Box 42"/>
              <p:cNvSpPr txBox="1">
                <a:spLocks noChangeArrowheads="1"/>
              </p:cNvSpPr>
              <p:nvPr/>
            </p:nvSpPr>
            <p:spPr bwMode="auto">
              <a:xfrm>
                <a:off x="4452" y="2689"/>
                <a:ext cx="853"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数据链路层</a:t>
                </a:r>
              </a:p>
            </p:txBody>
          </p:sp>
          <p:sp>
            <p:nvSpPr>
              <p:cNvPr id="149547" name="Line 43"/>
              <p:cNvSpPr>
                <a:spLocks noChangeShapeType="1"/>
              </p:cNvSpPr>
              <p:nvPr/>
            </p:nvSpPr>
            <p:spPr bwMode="auto">
              <a:xfrm>
                <a:off x="4424" y="2962"/>
                <a:ext cx="941"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48" name="Line 44"/>
              <p:cNvSpPr>
                <a:spLocks noChangeShapeType="1"/>
              </p:cNvSpPr>
              <p:nvPr/>
            </p:nvSpPr>
            <p:spPr bwMode="auto">
              <a:xfrm>
                <a:off x="4424" y="2704"/>
                <a:ext cx="941"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49" name="Line 45"/>
              <p:cNvSpPr>
                <a:spLocks noChangeShapeType="1"/>
              </p:cNvSpPr>
              <p:nvPr/>
            </p:nvSpPr>
            <p:spPr bwMode="auto">
              <a:xfrm>
                <a:off x="4424" y="2447"/>
                <a:ext cx="941"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50" name="Line 46"/>
              <p:cNvSpPr>
                <a:spLocks noChangeShapeType="1"/>
              </p:cNvSpPr>
              <p:nvPr/>
            </p:nvSpPr>
            <p:spPr bwMode="auto">
              <a:xfrm>
                <a:off x="4424" y="2190"/>
                <a:ext cx="941"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51" name="Text Box 47"/>
              <p:cNvSpPr txBox="1">
                <a:spLocks noChangeArrowheads="1"/>
              </p:cNvSpPr>
              <p:nvPr/>
            </p:nvSpPr>
            <p:spPr bwMode="auto">
              <a:xfrm>
                <a:off x="4600" y="2946"/>
                <a:ext cx="555"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物理层</a:t>
                </a:r>
              </a:p>
            </p:txBody>
          </p:sp>
          <p:sp>
            <p:nvSpPr>
              <p:cNvPr id="149552" name="Text Box 48"/>
              <p:cNvSpPr txBox="1">
                <a:spLocks noChangeArrowheads="1"/>
              </p:cNvSpPr>
              <p:nvPr/>
            </p:nvSpPr>
            <p:spPr bwMode="auto">
              <a:xfrm>
                <a:off x="4600" y="2183"/>
                <a:ext cx="555"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运输层</a:t>
                </a:r>
              </a:p>
            </p:txBody>
          </p:sp>
          <p:sp>
            <p:nvSpPr>
              <p:cNvPr id="149553" name="Text Box 49"/>
              <p:cNvSpPr txBox="1">
                <a:spLocks noChangeArrowheads="1"/>
              </p:cNvSpPr>
              <p:nvPr/>
            </p:nvSpPr>
            <p:spPr bwMode="auto">
              <a:xfrm>
                <a:off x="4600" y="2440"/>
                <a:ext cx="555"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网络层</a:t>
                </a:r>
              </a:p>
            </p:txBody>
          </p:sp>
          <p:sp>
            <p:nvSpPr>
              <p:cNvPr id="149554" name="Line 50"/>
              <p:cNvSpPr>
                <a:spLocks noChangeShapeType="1"/>
              </p:cNvSpPr>
              <p:nvPr/>
            </p:nvSpPr>
            <p:spPr bwMode="auto">
              <a:xfrm>
                <a:off x="4911" y="2065"/>
                <a:ext cx="2" cy="125"/>
              </a:xfrm>
              <a:prstGeom prst="line">
                <a:avLst/>
              </a:prstGeom>
              <a:noFill/>
              <a:ln w="28575">
                <a:solidFill>
                  <a:srgbClr val="33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55" name="Oval 51"/>
              <p:cNvSpPr>
                <a:spLocks noChangeArrowheads="1"/>
              </p:cNvSpPr>
              <p:nvPr/>
            </p:nvSpPr>
            <p:spPr bwMode="auto">
              <a:xfrm>
                <a:off x="4507" y="1779"/>
                <a:ext cx="775" cy="308"/>
              </a:xfrm>
              <a:prstGeom prst="ellipse">
                <a:avLst/>
              </a:prstGeom>
              <a:solidFill>
                <a:srgbClr val="00FF99"/>
              </a:solidFill>
              <a:ln w="19050">
                <a:solidFill>
                  <a:schemeClr val="tx1"/>
                </a:solidFill>
                <a:round/>
                <a:headEnd/>
                <a:tailEnd/>
              </a:ln>
              <a:effectLst>
                <a:outerShdw dist="35921" dir="2700000" algn="ctr" rotWithShape="0">
                  <a:schemeClr val="bg2"/>
                </a:outerShdw>
              </a:effectLst>
            </p:spPr>
            <p:txBody>
              <a:bodyPr wrap="none" anchor="ctr"/>
              <a:lstStyle/>
              <a:p>
                <a:pPr algn="ctr"/>
                <a:endParaRPr kumimoji="1" lang="zh-CN" altLang="zh-CN" sz="1600" b="1">
                  <a:solidFill>
                    <a:srgbClr val="000099"/>
                  </a:solidFill>
                  <a:latin typeface="+mn-lt"/>
                  <a:ea typeface="黑体" pitchFamily="2" charset="-122"/>
                </a:endParaRPr>
              </a:p>
            </p:txBody>
          </p:sp>
          <p:sp>
            <p:nvSpPr>
              <p:cNvPr id="149556" name="Text Box 52"/>
              <p:cNvSpPr txBox="1">
                <a:spLocks noChangeArrowheads="1"/>
              </p:cNvSpPr>
              <p:nvPr/>
            </p:nvSpPr>
            <p:spPr bwMode="auto">
              <a:xfrm>
                <a:off x="4595" y="1514"/>
                <a:ext cx="555"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应用层</a:t>
                </a:r>
              </a:p>
            </p:txBody>
          </p:sp>
          <p:sp>
            <p:nvSpPr>
              <p:cNvPr id="149557" name="Text Box 53"/>
              <p:cNvSpPr txBox="1">
                <a:spLocks noChangeArrowheads="1"/>
              </p:cNvSpPr>
              <p:nvPr/>
            </p:nvSpPr>
            <p:spPr bwMode="auto">
              <a:xfrm>
                <a:off x="4567" y="1254"/>
                <a:ext cx="682"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计算机 </a:t>
                </a:r>
                <a:r>
                  <a:rPr kumimoji="1" lang="en-US" altLang="zh-CN" sz="2000" b="1" dirty="0">
                    <a:solidFill>
                      <a:srgbClr val="000099"/>
                    </a:solidFill>
                    <a:latin typeface="+mn-lt"/>
                    <a:ea typeface="黑体" pitchFamily="2" charset="-122"/>
                  </a:rPr>
                  <a:t>2</a:t>
                </a:r>
              </a:p>
            </p:txBody>
          </p:sp>
          <p:sp>
            <p:nvSpPr>
              <p:cNvPr id="149558" name="Text Box 54"/>
              <p:cNvSpPr txBox="1">
                <a:spLocks noChangeArrowheads="1"/>
              </p:cNvSpPr>
              <p:nvPr/>
            </p:nvSpPr>
            <p:spPr bwMode="auto">
              <a:xfrm>
                <a:off x="4625" y="1789"/>
                <a:ext cx="531"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客户 </a:t>
                </a:r>
                <a:r>
                  <a:rPr kumimoji="1" lang="en-US" altLang="zh-CN" sz="2000" b="1">
                    <a:solidFill>
                      <a:srgbClr val="000099"/>
                    </a:solidFill>
                    <a:latin typeface="+mn-lt"/>
                    <a:ea typeface="黑体" pitchFamily="2" charset="-122"/>
                  </a:rPr>
                  <a:t>2</a:t>
                </a:r>
                <a:endParaRPr kumimoji="1" lang="en-US" altLang="zh-CN" sz="3200" b="1">
                  <a:solidFill>
                    <a:srgbClr val="000099"/>
                  </a:solidFill>
                  <a:latin typeface="+mn-lt"/>
                  <a:ea typeface="黑体" pitchFamily="2" charset="-122"/>
                </a:endParaRPr>
              </a:p>
            </p:txBody>
          </p:sp>
        </p:grpSp>
      </p:grpSp>
      <p:grpSp>
        <p:nvGrpSpPr>
          <p:cNvPr id="149559" name="Group 55"/>
          <p:cNvGrpSpPr>
            <a:grpSpLocks/>
          </p:cNvGrpSpPr>
          <p:nvPr/>
        </p:nvGrpSpPr>
        <p:grpSpPr bwMode="auto">
          <a:xfrm>
            <a:off x="3860933" y="4537423"/>
            <a:ext cx="2211652" cy="1122362"/>
            <a:chOff x="2245" y="3313"/>
            <a:chExt cx="1286" cy="707"/>
          </a:xfrm>
        </p:grpSpPr>
        <p:graphicFrame>
          <p:nvGraphicFramePr>
            <p:cNvPr id="149560" name="Object 56"/>
            <p:cNvGraphicFramePr>
              <a:graphicFrameLocks noChangeAspect="1"/>
            </p:cNvGraphicFramePr>
            <p:nvPr/>
          </p:nvGraphicFramePr>
          <p:xfrm>
            <a:off x="2245" y="3313"/>
            <a:ext cx="1286" cy="707"/>
          </p:xfrm>
          <a:graphic>
            <a:graphicData uri="http://schemas.openxmlformats.org/presentationml/2006/ole">
              <p:oleObj spid="_x0000_s16389" name="VISIO" r:id="rId4" imgW="1687068" imgH="964692" progId="">
                <p:embed/>
              </p:oleObj>
            </a:graphicData>
          </a:graphic>
        </p:graphicFrame>
        <p:sp>
          <p:nvSpPr>
            <p:cNvPr id="149561" name="Text Box 57"/>
            <p:cNvSpPr txBox="1">
              <a:spLocks noChangeArrowheads="1"/>
            </p:cNvSpPr>
            <p:nvPr/>
          </p:nvSpPr>
          <p:spPr bwMode="auto">
            <a:xfrm>
              <a:off x="2562" y="3521"/>
              <a:ext cx="647" cy="2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CN" altLang="en-US" sz="2400" b="1" dirty="0" smtClean="0">
                  <a:solidFill>
                    <a:srgbClr val="000099"/>
                  </a:solidFill>
                  <a:latin typeface="+mn-lt"/>
                  <a:ea typeface="黑体" pitchFamily="2" charset="-122"/>
                </a:rPr>
                <a:t>互联网</a:t>
              </a:r>
              <a:endParaRPr kumimoji="1" lang="zh-CN" altLang="en-US" sz="2400" b="1" dirty="0">
                <a:solidFill>
                  <a:srgbClr val="000099"/>
                </a:solidFill>
                <a:latin typeface="+mn-lt"/>
                <a:ea typeface="黑体" pitchFamily="2" charset="-122"/>
              </a:endParaRPr>
            </a:p>
          </p:txBody>
        </p:sp>
      </p:grpSp>
      <p:grpSp>
        <p:nvGrpSpPr>
          <p:cNvPr id="149562" name="Group 58"/>
          <p:cNvGrpSpPr>
            <a:grpSpLocks/>
          </p:cNvGrpSpPr>
          <p:nvPr/>
        </p:nvGrpSpPr>
        <p:grpSpPr bwMode="auto">
          <a:xfrm>
            <a:off x="2184136" y="2346673"/>
            <a:ext cx="5615120" cy="0"/>
            <a:chOff x="1270" y="1933"/>
            <a:chExt cx="3265" cy="0"/>
          </a:xfrm>
        </p:grpSpPr>
        <p:sp>
          <p:nvSpPr>
            <p:cNvPr id="149563" name="Line 59"/>
            <p:cNvSpPr>
              <a:spLocks noChangeShapeType="1"/>
            </p:cNvSpPr>
            <p:nvPr/>
          </p:nvSpPr>
          <p:spPr bwMode="auto">
            <a:xfrm>
              <a:off x="3705" y="1933"/>
              <a:ext cx="830" cy="0"/>
            </a:xfrm>
            <a:prstGeom prst="line">
              <a:avLst/>
            </a:prstGeom>
            <a:noFill/>
            <a:ln w="38100">
              <a:solidFill>
                <a:srgbClr val="000099"/>
              </a:solidFill>
              <a:prstDash val="dash"/>
              <a:round/>
              <a:headEnd type="triangle" w="sm" len="lg"/>
              <a:tailEnd type="triangl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564" name="Line 60"/>
            <p:cNvSpPr>
              <a:spLocks noChangeShapeType="1"/>
            </p:cNvSpPr>
            <p:nvPr/>
          </p:nvSpPr>
          <p:spPr bwMode="auto">
            <a:xfrm>
              <a:off x="1270" y="1933"/>
              <a:ext cx="830" cy="0"/>
            </a:xfrm>
            <a:prstGeom prst="line">
              <a:avLst/>
            </a:prstGeom>
            <a:noFill/>
            <a:ln w="38100">
              <a:solidFill>
                <a:srgbClr val="000099"/>
              </a:solidFill>
              <a:prstDash val="dash"/>
              <a:round/>
              <a:headEnd type="triangle" w="sm" len="lg"/>
              <a:tailEnd type="triangl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sp>
        <p:nvSpPr>
          <p:cNvPr id="2" name="矩形 1"/>
          <p:cNvSpPr/>
          <p:nvPr/>
        </p:nvSpPr>
        <p:spPr>
          <a:xfrm>
            <a:off x="488504" y="5733256"/>
            <a:ext cx="9243880" cy="461665"/>
          </a:xfrm>
          <a:prstGeom prst="rect">
            <a:avLst/>
          </a:prstGeom>
        </p:spPr>
        <p:txBody>
          <a:bodyPr wrap="square">
            <a:spAutoFit/>
          </a:bodyPr>
          <a:lstStyle/>
          <a:p>
            <a:pPr algn="ctr"/>
            <a:r>
              <a:rPr lang="zh-CN" altLang="en-US" sz="2400" b="1" dirty="0" smtClean="0">
                <a:latin typeface="+mn-lt"/>
                <a:ea typeface="黑体" pitchFamily="2" charset="-122"/>
              </a:rPr>
              <a:t>计算</a:t>
            </a:r>
            <a:r>
              <a:rPr lang="zh-CN" altLang="zh-CN" sz="2400" b="1" dirty="0" smtClean="0">
                <a:latin typeface="+mn-lt"/>
                <a:ea typeface="黑体" pitchFamily="2" charset="-122"/>
              </a:rPr>
              <a:t>机</a:t>
            </a:r>
            <a:r>
              <a:rPr lang="en-US" altLang="zh-CN" sz="2400" b="1" dirty="0" smtClean="0">
                <a:latin typeface="+mn-lt"/>
                <a:ea typeface="黑体" pitchFamily="2" charset="-122"/>
              </a:rPr>
              <a:t> 3 </a:t>
            </a:r>
            <a:r>
              <a:rPr lang="zh-CN" altLang="zh-CN" sz="2400" b="1" dirty="0" smtClean="0">
                <a:latin typeface="+mn-lt"/>
                <a:ea typeface="黑体" pitchFamily="2" charset="-122"/>
              </a:rPr>
              <a:t>的</a:t>
            </a:r>
            <a:r>
              <a:rPr lang="zh-CN" altLang="zh-CN" sz="2400" b="1" dirty="0">
                <a:latin typeface="+mn-lt"/>
                <a:ea typeface="黑体" pitchFamily="2" charset="-122"/>
              </a:rPr>
              <a:t>两个服务器进程分别</a:t>
            </a:r>
            <a:r>
              <a:rPr lang="zh-CN" altLang="zh-CN" sz="2400" b="1" dirty="0" smtClean="0">
                <a:latin typeface="+mn-lt"/>
                <a:ea typeface="黑体" pitchFamily="2" charset="-122"/>
              </a:rPr>
              <a:t>向</a:t>
            </a:r>
            <a:r>
              <a:rPr lang="en-US" altLang="zh-CN" sz="2400" b="1" dirty="0" smtClean="0">
                <a:latin typeface="+mn-lt"/>
                <a:ea typeface="黑体" pitchFamily="2" charset="-122"/>
              </a:rPr>
              <a:t> 1 </a:t>
            </a:r>
            <a:r>
              <a:rPr lang="zh-CN" altLang="zh-CN" sz="2400" b="1" dirty="0" smtClean="0">
                <a:latin typeface="+mn-lt"/>
                <a:ea typeface="黑体" pitchFamily="2" charset="-122"/>
              </a:rPr>
              <a:t>和</a:t>
            </a:r>
            <a:r>
              <a:rPr lang="en-US" altLang="zh-CN" sz="2400" b="1" dirty="0" smtClean="0">
                <a:latin typeface="+mn-lt"/>
                <a:ea typeface="黑体" pitchFamily="2" charset="-122"/>
              </a:rPr>
              <a:t> 2 </a:t>
            </a:r>
            <a:r>
              <a:rPr lang="zh-CN" altLang="zh-CN" sz="2400" b="1" dirty="0" smtClean="0">
                <a:latin typeface="+mn-lt"/>
                <a:ea typeface="黑体" pitchFamily="2" charset="-122"/>
              </a:rPr>
              <a:t>的</a:t>
            </a:r>
            <a:r>
              <a:rPr lang="zh-CN" altLang="zh-CN" sz="2400" b="1" dirty="0">
                <a:latin typeface="+mn-lt"/>
                <a:ea typeface="黑体" pitchFamily="2" charset="-122"/>
              </a:rPr>
              <a:t>客户进程提供服务</a:t>
            </a:r>
            <a:endParaRPr lang="zh-CN" altLang="en-US" sz="2400" b="1" dirty="0">
              <a:latin typeface="+mn-lt"/>
              <a:ea typeface="黑体" pitchFamily="2" charset="-122"/>
            </a:endParaRPr>
          </a:p>
        </p:txBody>
      </p:sp>
    </p:spTree>
    <p:extLst>
      <p:ext uri="{BB962C8B-B14F-4D97-AF65-F5344CB8AC3E}">
        <p14:creationId xmlns:p14="http://schemas.microsoft.com/office/powerpoint/2010/main" xmlns="" val="16303631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9519"/>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nodeType="afterEffect">
                                  <p:stCondLst>
                                    <p:cond delay="0"/>
                                  </p:stCondLst>
                                  <p:childTnLst>
                                    <p:anim calcmode="discrete" valueType="str">
                                      <p:cBhvr>
                                        <p:cTn id="9" dur="500" fill="hold"/>
                                        <p:tgtEl>
                                          <p:spTgt spid="149519"/>
                                        </p:tgtEl>
                                        <p:attrNameLst>
                                          <p:attrName>style.visibility</p:attrName>
                                        </p:attrNameLst>
                                      </p:cBhvr>
                                      <p:tavLst>
                                        <p:tav tm="0">
                                          <p:val>
                                            <p:strVal val="hidden"/>
                                          </p:val>
                                        </p:tav>
                                        <p:tav tm="50000">
                                          <p:val>
                                            <p:strVal val="visible"/>
                                          </p:val>
                                        </p:tav>
                                      </p:tavLst>
                                    </p:anim>
                                  </p:childTnLst>
                                </p:cTn>
                              </p:par>
                            </p:childTnLst>
                          </p:cTn>
                        </p:par>
                        <p:par>
                          <p:cTn id="10" fill="hold" nodeType="afterGroup">
                            <p:stCondLst>
                              <p:cond delay="1500"/>
                            </p:stCondLst>
                            <p:childTnLst>
                              <p:par>
                                <p:cTn id="11" presetID="1" presetClass="entr" presetSubtype="0" fill="hold" nodeType="afterEffect">
                                  <p:stCondLst>
                                    <p:cond delay="500"/>
                                  </p:stCondLst>
                                  <p:childTnLst>
                                    <p:set>
                                      <p:cBhvr>
                                        <p:cTn id="12" dur="1" fill="hold">
                                          <p:stCondLst>
                                            <p:cond delay="0"/>
                                          </p:stCondLst>
                                        </p:cTn>
                                        <p:tgtEl>
                                          <p:spTgt spid="149523"/>
                                        </p:tgtEl>
                                        <p:attrNameLst>
                                          <p:attrName>style.visibility</p:attrName>
                                        </p:attrNameLst>
                                      </p:cBhvr>
                                      <p:to>
                                        <p:strVal val="visible"/>
                                      </p:to>
                                    </p:set>
                                  </p:childTnLst>
                                </p:cTn>
                              </p:par>
                            </p:childTnLst>
                          </p:cTn>
                        </p:par>
                        <p:par>
                          <p:cTn id="13" fill="hold" nodeType="afterGroup">
                            <p:stCondLst>
                              <p:cond delay="2000"/>
                            </p:stCondLst>
                            <p:childTnLst>
                              <p:par>
                                <p:cTn id="14" presetID="35" presetClass="emph" presetSubtype="0" repeatCount="3000" fill="hold" nodeType="afterEffect">
                                  <p:stCondLst>
                                    <p:cond delay="0"/>
                                  </p:stCondLst>
                                  <p:childTnLst>
                                    <p:anim calcmode="discrete" valueType="str">
                                      <p:cBhvr>
                                        <p:cTn id="15" dur="500" fill="hold"/>
                                        <p:tgtEl>
                                          <p:spTgt spid="149523"/>
                                        </p:tgtEl>
                                        <p:attrNameLst>
                                          <p:attrName>style.visibility</p:attrName>
                                        </p:attrNameLst>
                                      </p:cBhvr>
                                      <p:tavLst>
                                        <p:tav tm="0">
                                          <p:val>
                                            <p:strVal val="hidden"/>
                                          </p:val>
                                        </p:tav>
                                        <p:tav tm="50000">
                                          <p:val>
                                            <p:strVal val="visible"/>
                                          </p:val>
                                        </p:tav>
                                      </p:tavLst>
                                    </p:anim>
                                  </p:childTnLst>
                                </p:cTn>
                              </p:par>
                            </p:childTnLst>
                          </p:cTn>
                        </p:par>
                        <p:par>
                          <p:cTn id="16" fill="hold" nodeType="afterGroup">
                            <p:stCondLst>
                              <p:cond delay="3500"/>
                            </p:stCondLst>
                            <p:childTnLst>
                              <p:par>
                                <p:cTn id="17" presetID="1" presetClass="entr" presetSubtype="0" fill="hold" nodeType="afterEffect">
                                  <p:stCondLst>
                                    <p:cond delay="500"/>
                                  </p:stCondLst>
                                  <p:childTnLst>
                                    <p:set>
                                      <p:cBhvr>
                                        <p:cTn id="18" dur="1" fill="hold">
                                          <p:stCondLst>
                                            <p:cond delay="0"/>
                                          </p:stCondLst>
                                        </p:cTn>
                                        <p:tgtEl>
                                          <p:spTgt spid="149527"/>
                                        </p:tgtEl>
                                        <p:attrNameLst>
                                          <p:attrName>style.visibility</p:attrName>
                                        </p:attrNameLst>
                                      </p:cBhvr>
                                      <p:to>
                                        <p:strVal val="visible"/>
                                      </p:to>
                                    </p:set>
                                  </p:childTnLst>
                                </p:cTn>
                              </p:par>
                            </p:childTnLst>
                          </p:cTn>
                        </p:par>
                        <p:par>
                          <p:cTn id="19" fill="hold" nodeType="afterGroup">
                            <p:stCondLst>
                              <p:cond delay="4000"/>
                            </p:stCondLst>
                            <p:childTnLst>
                              <p:par>
                                <p:cTn id="20" presetID="1" presetClass="entr" presetSubtype="0" fill="hold" nodeType="afterEffect">
                                  <p:stCondLst>
                                    <p:cond delay="500"/>
                                  </p:stCondLst>
                                  <p:childTnLst>
                                    <p:set>
                                      <p:cBhvr>
                                        <p:cTn id="21" dur="1" fill="hold">
                                          <p:stCondLst>
                                            <p:cond delay="0"/>
                                          </p:stCondLst>
                                        </p:cTn>
                                        <p:tgtEl>
                                          <p:spTgt spid="149562"/>
                                        </p:tgtEl>
                                        <p:attrNameLst>
                                          <p:attrName>style.visibility</p:attrName>
                                        </p:attrNameLst>
                                      </p:cBhvr>
                                      <p:to>
                                        <p:strVal val="visible"/>
                                      </p:to>
                                    </p:set>
                                  </p:childTnLst>
                                </p:cTn>
                              </p:par>
                            </p:childTnLst>
                          </p:cTn>
                        </p:par>
                        <p:par>
                          <p:cTn id="22" fill="hold" nodeType="afterGroup">
                            <p:stCondLst>
                              <p:cond delay="4500"/>
                            </p:stCondLst>
                            <p:childTnLst>
                              <p:par>
                                <p:cTn id="23" presetID="35" presetClass="emph" presetSubtype="0" repeatCount="6000" fill="hold" nodeType="afterEffect">
                                  <p:stCondLst>
                                    <p:cond delay="0"/>
                                  </p:stCondLst>
                                  <p:childTnLst>
                                    <p:anim calcmode="discrete" valueType="str">
                                      <p:cBhvr>
                                        <p:cTn id="24" dur="500" fill="hold"/>
                                        <p:tgtEl>
                                          <p:spTgt spid="14956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resentation">
  <a:themeElements>
    <a:clrScheme name="演示稿（水平） 9">
      <a:dk1>
        <a:srgbClr val="000000"/>
      </a:dk1>
      <a:lt1>
        <a:srgbClr val="FFFFFF"/>
      </a:lt1>
      <a:dk2>
        <a:srgbClr val="666699"/>
      </a:dk2>
      <a:lt2>
        <a:srgbClr val="FFCC00"/>
      </a:lt2>
      <a:accent1>
        <a:srgbClr val="FF9900"/>
      </a:accent1>
      <a:accent2>
        <a:srgbClr val="FF9900"/>
      </a:accent2>
      <a:accent3>
        <a:srgbClr val="FFFFFF"/>
      </a:accent3>
      <a:accent4>
        <a:srgbClr val="000000"/>
      </a:accent4>
      <a:accent5>
        <a:srgbClr val="FFCAAA"/>
      </a:accent5>
      <a:accent6>
        <a:srgbClr val="E78A00"/>
      </a:accent6>
      <a:hlink>
        <a:srgbClr val="666699"/>
      </a:hlink>
      <a:folHlink>
        <a:srgbClr val="999966"/>
      </a:folHlink>
    </a:clrScheme>
    <a:fontScheme name="演示稿（水平）">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演示稿（水平）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演示稿（水平）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演示稿（水平）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演示稿（水平）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演示稿（水平）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演示稿（水平）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演示稿（水平）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演示稿（水平）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
      <a:clrScheme name="演示稿（水平） 9">
        <a:dk1>
          <a:srgbClr val="000000"/>
        </a:dk1>
        <a:lt1>
          <a:srgbClr val="FFFFFF"/>
        </a:lt1>
        <a:dk2>
          <a:srgbClr val="666699"/>
        </a:dk2>
        <a:lt2>
          <a:srgbClr val="FFCC00"/>
        </a:lt2>
        <a:accent1>
          <a:srgbClr val="FF9900"/>
        </a:accent1>
        <a:accent2>
          <a:srgbClr val="FF9900"/>
        </a:accent2>
        <a:accent3>
          <a:srgbClr val="FFFFFF"/>
        </a:accent3>
        <a:accent4>
          <a:srgbClr val="000000"/>
        </a:accent4>
        <a:accent5>
          <a:srgbClr val="FFCAAA"/>
        </a:accent5>
        <a:accent6>
          <a:srgbClr val="E78A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Template>
  <TotalTime>815</TotalTime>
  <Words>9835</Words>
  <Application>Microsoft Office PowerPoint</Application>
  <PresentationFormat>A4 纸张(210x297 毫米)</PresentationFormat>
  <Paragraphs>1669</Paragraphs>
  <Slides>158</Slides>
  <Notes>123</Notes>
  <HiddenSlides>0</HiddenSlides>
  <MMClips>0</MMClips>
  <ScaleCrop>false</ScaleCrop>
  <HeadingPairs>
    <vt:vector size="6" baseType="variant">
      <vt:variant>
        <vt:lpstr>主题</vt:lpstr>
      </vt:variant>
      <vt:variant>
        <vt:i4>1</vt:i4>
      </vt:variant>
      <vt:variant>
        <vt:lpstr>嵌入 OLE 服务器</vt:lpstr>
      </vt:variant>
      <vt:variant>
        <vt:i4>4</vt:i4>
      </vt:variant>
      <vt:variant>
        <vt:lpstr>幻灯片标题</vt:lpstr>
      </vt:variant>
      <vt:variant>
        <vt:i4>158</vt:i4>
      </vt:variant>
    </vt:vector>
  </HeadingPairs>
  <TitlesOfParts>
    <vt:vector size="163" baseType="lpstr">
      <vt:lpstr>Presentation</vt:lpstr>
      <vt:lpstr>Visio</vt:lpstr>
      <vt:lpstr>Microsoft ClipArt Gallery</vt:lpstr>
      <vt:lpstr>公式</vt:lpstr>
      <vt:lpstr>VISIO</vt:lpstr>
      <vt:lpstr>第 1 章   概述</vt:lpstr>
      <vt:lpstr>第 1 章   概述</vt:lpstr>
      <vt:lpstr>1.1  计算机网络在信息时代中的作用</vt:lpstr>
      <vt:lpstr>1.1  计算机网络在信息时代中的作用</vt:lpstr>
      <vt:lpstr>Internet 发展</vt:lpstr>
      <vt:lpstr>Internet 中文译名</vt:lpstr>
      <vt:lpstr>互连网与互联网</vt:lpstr>
      <vt:lpstr>“网”与互联网</vt:lpstr>
      <vt:lpstr>什么是互联网？</vt:lpstr>
      <vt:lpstr>互联网应用</vt:lpstr>
      <vt:lpstr>互联网的两个重要特点</vt:lpstr>
      <vt:lpstr>互联网在生活中的地位</vt:lpstr>
      <vt:lpstr>互联网+</vt:lpstr>
      <vt:lpstr>互联网负面影响</vt:lpstr>
      <vt:lpstr>1.2  互联网概述</vt:lpstr>
      <vt:lpstr>1.2.1  网络的网络</vt:lpstr>
      <vt:lpstr>1.2.1  网络的网络</vt:lpstr>
      <vt:lpstr>请注意名词“结点”</vt:lpstr>
      <vt:lpstr>关于“云”</vt:lpstr>
      <vt:lpstr>基本概念要清楚</vt:lpstr>
      <vt:lpstr>1.2.2  互联网基础结构发展的三个阶段</vt:lpstr>
      <vt:lpstr>internet 和 Internet 的区别</vt:lpstr>
      <vt:lpstr>internet 和 Internet 的区别</vt:lpstr>
      <vt:lpstr>1.2.2  互联网基础结构发展的三个阶段</vt:lpstr>
      <vt:lpstr>1.2.2  互联网基础结构发展的三个阶段</vt:lpstr>
      <vt:lpstr>幻灯片 26</vt:lpstr>
      <vt:lpstr>幻灯片 27</vt:lpstr>
      <vt:lpstr>万维网 WWW 的问世</vt:lpstr>
      <vt:lpstr>互联网的发展情况概况</vt:lpstr>
      <vt:lpstr>互联网的发展情况概况</vt:lpstr>
      <vt:lpstr>1.2.3  互联网的标准化工作</vt:lpstr>
      <vt:lpstr>成为互联网正式标准要经过三个阶段</vt:lpstr>
      <vt:lpstr>各种 RFC 之间的关系 </vt:lpstr>
      <vt:lpstr>1.3  互联网的组成</vt:lpstr>
      <vt:lpstr>1.3  互联网的组成</vt:lpstr>
      <vt:lpstr>互联网的边缘部分与核心部分</vt:lpstr>
      <vt:lpstr>1.3.1  互联网的边缘部分</vt:lpstr>
      <vt:lpstr>端系统之间通信的含义</vt:lpstr>
      <vt:lpstr>端系统之间的两种通信方式</vt:lpstr>
      <vt:lpstr>1.  客户服务器方式</vt:lpstr>
      <vt:lpstr>幻灯片 41</vt:lpstr>
      <vt:lpstr>客户软件的特点 </vt:lpstr>
      <vt:lpstr>服务器软件的特点 </vt:lpstr>
      <vt:lpstr>2. 对等连接方式 </vt:lpstr>
      <vt:lpstr>对等连接方式的特点</vt:lpstr>
      <vt:lpstr>幻灯片 46</vt:lpstr>
      <vt:lpstr>1.3.2  互联网的核心部分</vt:lpstr>
      <vt:lpstr>1.3.2  互联网的核心部分</vt:lpstr>
      <vt:lpstr>1. 电路交换的主要特点</vt:lpstr>
      <vt:lpstr>1. 电路交换的主要特点</vt:lpstr>
      <vt:lpstr>1. 电路交换的主要特点</vt:lpstr>
      <vt:lpstr>使用交换机</vt:lpstr>
      <vt:lpstr>“交换”的含义</vt:lpstr>
      <vt:lpstr>电路交换特点</vt:lpstr>
      <vt:lpstr>电路交换举例</vt:lpstr>
      <vt:lpstr>电路交换缺点</vt:lpstr>
      <vt:lpstr>2. 分组交换的主要特点 </vt:lpstr>
      <vt:lpstr>添加首部构成分组</vt:lpstr>
      <vt:lpstr>分组交换的传输单元</vt:lpstr>
      <vt:lpstr>分组首部的重要性</vt:lpstr>
      <vt:lpstr>收到分组后剥去首部</vt:lpstr>
      <vt:lpstr>最后还原成原来的报文</vt:lpstr>
      <vt:lpstr>1.3.2  互联网的核心部分</vt:lpstr>
      <vt:lpstr>幻灯片 64</vt:lpstr>
      <vt:lpstr>幻灯片 65</vt:lpstr>
      <vt:lpstr>分组交换网的示意图</vt:lpstr>
      <vt:lpstr>注意分组的存储转发过程</vt:lpstr>
      <vt:lpstr>路由器</vt:lpstr>
      <vt:lpstr>主机和路由器的作用不同</vt:lpstr>
      <vt:lpstr>分组交换的优点</vt:lpstr>
      <vt:lpstr>分组交换带来的问题</vt:lpstr>
      <vt:lpstr>存储转发原理并非完全新的概念 </vt:lpstr>
      <vt:lpstr>三种交换的比较 </vt:lpstr>
      <vt:lpstr>三种交换的比较</vt:lpstr>
      <vt:lpstr>1.4  计算机网络在我国的发展</vt:lpstr>
      <vt:lpstr>1.4  计算机网络在我国的发展</vt:lpstr>
      <vt:lpstr>1.4  计算机网络在我国的发展</vt:lpstr>
      <vt:lpstr>1.5  计算机网络的类别</vt:lpstr>
      <vt:lpstr>1.5.1  计算机网络的定义</vt:lpstr>
      <vt:lpstr>1.5.1  计算机网络的定义</vt:lpstr>
      <vt:lpstr>1.5.2  几种不同类别的网络</vt:lpstr>
      <vt:lpstr>1. 按照网络的作用范围进行分类</vt:lpstr>
      <vt:lpstr>2. 按照网络的使用者进行分类</vt:lpstr>
      <vt:lpstr>3. 用来把用户接入到互联网的网络</vt:lpstr>
      <vt:lpstr>3. 用来把用户接入到互联网的网络</vt:lpstr>
      <vt:lpstr>1.6  计算机网络的性能</vt:lpstr>
      <vt:lpstr>1.6.1  计算机网络的性能指标</vt:lpstr>
      <vt:lpstr>1. 速率</vt:lpstr>
      <vt:lpstr>2. 带宽 </vt:lpstr>
      <vt:lpstr>数字信号流随时间的变化</vt:lpstr>
      <vt:lpstr>3. 吞吐量</vt:lpstr>
      <vt:lpstr>4. 时延 (delay 或 latency)</vt:lpstr>
      <vt:lpstr>4. 时延 (delay 或 latency)</vt:lpstr>
      <vt:lpstr>4. 时延 (delay 或 latency)</vt:lpstr>
      <vt:lpstr>4. 时延 (delay 或 latency)</vt:lpstr>
      <vt:lpstr>4. 时延 (delay 或 latency)</vt:lpstr>
      <vt:lpstr>四种时延所产生的地方 </vt:lpstr>
      <vt:lpstr>容易产生的错误概念 </vt:lpstr>
      <vt:lpstr>5. 时延带宽积</vt:lpstr>
      <vt:lpstr>6. 往返时间 RTT</vt:lpstr>
      <vt:lpstr>7. 利用率</vt:lpstr>
      <vt:lpstr>时延与网络利用率的关系</vt:lpstr>
      <vt:lpstr>时延与网络利用率的关系</vt:lpstr>
      <vt:lpstr>1.6.2  计算机网络的非性能特征 </vt:lpstr>
      <vt:lpstr>1.7  计算机网络的体系结构</vt:lpstr>
      <vt:lpstr>1.7.1  计算机网络体系结构的形成</vt:lpstr>
      <vt:lpstr>1.7.1  计算机网络体系结构的形成</vt:lpstr>
      <vt:lpstr>开放系统互连参考模型 OSI/RM</vt:lpstr>
      <vt:lpstr>开放系统互连参考模型 OSI/RM</vt:lpstr>
      <vt:lpstr>两种国际标准</vt:lpstr>
      <vt:lpstr>1.7.2  协议与划分层次</vt:lpstr>
      <vt:lpstr>网络协议的三个组成要素 </vt:lpstr>
      <vt:lpstr>协议的两种形式</vt:lpstr>
      <vt:lpstr>层次式协议结构</vt:lpstr>
      <vt:lpstr>划分层次的概念举例 </vt:lpstr>
      <vt:lpstr>两个主机交换文件 </vt:lpstr>
      <vt:lpstr>再设计一个通信服务模块 </vt:lpstr>
      <vt:lpstr>再设计一个网络接入模块 </vt:lpstr>
      <vt:lpstr>分层的好处与缺点 </vt:lpstr>
      <vt:lpstr>层数多少要适当 </vt:lpstr>
      <vt:lpstr>各层完成的主要功能</vt:lpstr>
      <vt:lpstr>计算机网络的体系结构 </vt:lpstr>
      <vt:lpstr>1.7.3  具有五层协议的体系结构</vt:lpstr>
      <vt:lpstr>1.7.3  具有五层协议的体系结构</vt:lpstr>
      <vt:lpstr>五层协议的体系结构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主机 1 向主机 2 发送数据 </vt:lpstr>
      <vt:lpstr>1.7.4  实体、协议、服务和服务访问点</vt:lpstr>
      <vt:lpstr>协议和服务在概念上是不一样的</vt:lpstr>
      <vt:lpstr>服务访问点</vt:lpstr>
      <vt:lpstr>1.7.4  实体、协议、服务和服务访问点</vt:lpstr>
      <vt:lpstr>协议很复杂 </vt:lpstr>
      <vt:lpstr>【例1-1】著名的协议举例</vt:lpstr>
      <vt:lpstr>幻灯片 152</vt:lpstr>
      <vt:lpstr>结论</vt:lpstr>
      <vt:lpstr>1.7.5  TCP/IP 的体系结构</vt:lpstr>
      <vt:lpstr>TCP/IP 体系结构的另一种表示方法</vt:lpstr>
      <vt:lpstr>沙漏计时器形状的TCP/IP协议族 </vt:lpstr>
      <vt:lpstr>【例1-2】客户进程和服务器进程 使用 TCP/IP 协议栈进行通信</vt:lpstr>
      <vt:lpstr>功能较强的计算机 可同时运行多个服务器进程 </vt:lpstr>
    </vt:vector>
  </TitlesOfParts>
  <Company>920</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920</dc:creator>
  <cp:lastModifiedBy>Windows 用户</cp:lastModifiedBy>
  <cp:revision>27</cp:revision>
  <dcterms:created xsi:type="dcterms:W3CDTF">2016-10-01T05:27:09Z</dcterms:created>
  <dcterms:modified xsi:type="dcterms:W3CDTF">2017-03-31T06:48:40Z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TC060874522052</vt:lpwstr>
  </property>
</Properties>
</file>