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57" r:id="rId4"/>
    <p:sldId id="259" r:id="rId5"/>
    <p:sldId id="258" r:id="rId7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96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1E19AE-0979-4F56-9F3B-8EF8C38572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DE6DA-4101-4AF8-9ECC-77D53CEEEC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IJCAI</a:t>
            </a:r>
            <a:r>
              <a:rPr lang="zh-CN" altLang="en-US" dirty="0"/>
              <a:t>、</a:t>
            </a:r>
            <a:r>
              <a:rPr lang="en-US" altLang="zh-CN" dirty="0"/>
              <a:t>AAAI</a:t>
            </a:r>
            <a:r>
              <a:rPr lang="zh-CN" altLang="en-US" dirty="0"/>
              <a:t>、</a:t>
            </a:r>
            <a:r>
              <a:rPr lang="en-US" altLang="zh-CN" dirty="0"/>
              <a:t>CVPR</a:t>
            </a:r>
            <a:r>
              <a:rPr lang="zh-CN" altLang="en-US" dirty="0"/>
              <a:t>、</a:t>
            </a:r>
            <a:r>
              <a:rPr lang="en-US" altLang="zh-CN" dirty="0"/>
              <a:t>ICML</a:t>
            </a:r>
            <a:r>
              <a:rPr lang="zh-CN" altLang="en-US" dirty="0"/>
              <a:t>等是中国计算机学会推荐的人工智能</a:t>
            </a:r>
            <a:r>
              <a:rPr lang="en-US" altLang="zh-CN" dirty="0"/>
              <a:t>A</a:t>
            </a:r>
            <a:r>
              <a:rPr lang="zh-CN" altLang="en-US" dirty="0"/>
              <a:t>类会议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DE6DA-4101-4AF8-9ECC-77D53CEEEC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showMasterSp="0">
  <p:cSld name="标题幻灯片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33" y="-242887"/>
            <a:ext cx="12192000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27200" y="228601"/>
            <a:ext cx="10119784" cy="70167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07436" y="1196752"/>
            <a:ext cx="10748433" cy="47767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27200" y="228601"/>
            <a:ext cx="10119784" cy="70167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1" y="1676400"/>
            <a:ext cx="5266732" cy="47767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96102" y="1676400"/>
            <a:ext cx="5266732" cy="47767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27200" y="228601"/>
            <a:ext cx="10119784" cy="70167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27200" y="228601"/>
            <a:ext cx="10119784" cy="70167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1" y="1676400"/>
            <a:ext cx="10748433" cy="47767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113839" y="228600"/>
            <a:ext cx="2733147" cy="622458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28600"/>
            <a:ext cx="8040995" cy="62245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标题，文本与剪贴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27200" y="228601"/>
            <a:ext cx="10119784" cy="70167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联机映像占位符 3"/>
          <p:cNvSpPr>
            <a:spLocks noGrp="1"/>
          </p:cNvSpPr>
          <p:nvPr>
            <p:ph type="clipArt"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endParaRPr lang="zh-CN" altLang="en-US" noProof="1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914400" y="228600"/>
            <a:ext cx="10932584" cy="622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27200" y="228601"/>
            <a:ext cx="10119784" cy="70167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914401" y="1676400"/>
            <a:ext cx="10748433" cy="4776788"/>
          </a:xfrm>
          <a:prstGeom prst="rect">
            <a:avLst/>
          </a:prstGeom>
        </p:spPr>
        <p:txBody>
          <a:bodyPr/>
          <a:lstStyle/>
          <a:p>
            <a:pPr lvl="0"/>
            <a:endParaRPr lang="zh-CN" altLang="en-US" noProof="1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8E5A6B-67FA-4878-A738-FF8110408A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DC3898-BFC0-4C76-9928-81BF3B3AC0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image" Target="../media/image6.png"/><Relationship Id="rId20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4.png"/><Relationship Id="rId18" Type="http://schemas.openxmlformats.org/officeDocument/2006/relationships/image" Target="../media/image3.png"/><Relationship Id="rId17" Type="http://schemas.openxmlformats.org/officeDocument/2006/relationships/image" Target="../media/image1.png"/><Relationship Id="rId16" Type="http://schemas.openxmlformats.org/officeDocument/2006/relationships/image" Target="../media/image2.jpe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矩形 641190"/>
          <p:cNvSpPr>
            <a:spLocks noChangeArrowheads="1"/>
          </p:cNvSpPr>
          <p:nvPr userDrawn="1"/>
        </p:nvSpPr>
        <p:spPr bwMode="auto">
          <a:xfrm>
            <a:off x="71967" y="2865438"/>
            <a:ext cx="0" cy="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80000"/>
              </a:lnSpc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>
              <a:lnSpc>
                <a:spcPct val="80000"/>
              </a:lnSpc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>
              <a:lnSpc>
                <a:spcPct val="80000"/>
              </a:lnSpc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>
              <a:lnSpc>
                <a:spcPct val="80000"/>
              </a:lnSpc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>
              <a:lnSpc>
                <a:spcPct val="80000"/>
              </a:lnSpc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defRPr/>
            </a:pPr>
            <a:endParaRPr lang="zh-CN" altLang="en-US" sz="2400"/>
          </a:p>
        </p:txBody>
      </p:sp>
      <p:pic>
        <p:nvPicPr>
          <p:cNvPr id="1028" name="图片 5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33" y="-234949"/>
            <a:ext cx="12192000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800000"/>
          </a:solidFill>
          <a:effectLst>
            <a:outerShdw blurRad="38100" dist="38100" dir="2700000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Berlin Sans FB" panose="020E0602020502020306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Berlin Sans FB" panose="020E0602020502020306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Berlin Sans FB" panose="020E0602020502020306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Berlin Sans FB" panose="020E0602020502020306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Berlin Sans FB" panose="020E0602020502020306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Berlin Sans FB" panose="020E0602020502020306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Berlin Sans FB" panose="020E0602020502020306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Berlin Sans FB" panose="020E0602020502020306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8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SzPct val="75000"/>
        <a:buBlip>
          <a:blip r:embed="rId19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Blip>
          <a:blip r:embed="rId20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Blip>
          <a:blip r:embed="rId21"/>
        </a:buBlip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Tx/>
        <a:buChar char="–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Tx/>
        <a:buChar char="–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Tx/>
        <a:buChar char="–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Tx/>
        <a:buChar char="–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8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楷体_GB2312" panose="02010609030101010101" pitchFamily="49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8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楷体_GB2312" panose="02010609030101010101" pitchFamily="49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8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楷体_GB2312" panose="02010609030101010101" pitchFamily="49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8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楷体_GB2312" panose="02010609030101010101" pitchFamily="49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8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楷体_GB2312" panose="02010609030101010101" pitchFamily="49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8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楷体_GB2312" panose="02010609030101010101" pitchFamily="49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8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楷体_GB2312" panose="02010609030101010101" pitchFamily="49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80000"/>
        </a:lnSpc>
        <a:spcBef>
          <a:spcPct val="5000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0"/>
          <a:ea typeface="楷体_GB2312" panose="02010609030101010101" pitchFamily="49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>
                <a:latin typeface="华文新魏" panose="02010800040101010101" pitchFamily="2" charset="-122"/>
                <a:ea typeface="华文新魏" panose="02010800040101010101" pitchFamily="2" charset="-122"/>
              </a:rPr>
              <a:t>《</a:t>
            </a: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高级人工智能</a:t>
            </a:r>
            <a:r>
              <a:rPr lang="en-US" altLang="zh-CN" dirty="0">
                <a:latin typeface="华文新魏" panose="02010800040101010101" pitchFamily="2" charset="-122"/>
                <a:ea typeface="华文新魏" panose="02010800040101010101" pitchFamily="2" charset="-122"/>
              </a:rPr>
              <a:t>》</a:t>
            </a:r>
            <a:br>
              <a:rPr lang="en-US" altLang="zh-CN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课程考核说明及评分标准</a:t>
            </a:r>
            <a:endParaRPr lang="zh-CN" altLang="en-US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60831"/>
            <a:ext cx="9144000" cy="1655762"/>
          </a:xfrm>
        </p:spPr>
        <p:txBody>
          <a:bodyPr/>
          <a:lstStyle/>
          <a:p>
            <a:r>
              <a:rPr lang="zh-CN" altLang="en-US" sz="2800" dirty="0"/>
              <a:t>任课教师：李丽洁</a:t>
            </a:r>
            <a:endParaRPr lang="en-US" altLang="zh-CN" sz="2800" dirty="0"/>
          </a:p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E-MAIL: lilijie@hrbeu.edu.cn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76377" y="879894"/>
            <a:ext cx="3873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8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rPr>
              <a:t>成绩构成</a:t>
            </a:r>
            <a:endParaRPr lang="zh-CN" altLang="en-US" sz="4000" b="1" dirty="0">
              <a:solidFill>
                <a:srgbClr val="8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  <a:cs typeface="+mj-cs"/>
            </a:endParaRPr>
          </a:p>
        </p:txBody>
      </p:sp>
      <p:sp>
        <p:nvSpPr>
          <p:cNvPr id="7" name="文本占位符 19458"/>
          <p:cNvSpPr txBox="1">
            <a:spLocks noChangeArrowheads="1"/>
          </p:cNvSpPr>
          <p:nvPr/>
        </p:nvSpPr>
        <p:spPr bwMode="auto">
          <a:xfrm>
            <a:off x="1108495" y="2237117"/>
            <a:ext cx="4376738" cy="2386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总 分 ： </a:t>
            </a:r>
            <a:r>
              <a:rPr lang="en-US" altLang="zh-CN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100</a:t>
            </a:r>
            <a:r>
              <a: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分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457200" indent="-457200" algn="l">
              <a:buSzPct val="50000"/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平时成绩：</a:t>
            </a:r>
            <a:r>
              <a:rPr lang="en-US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30</a:t>
            </a:r>
            <a:r>
              <a: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分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457200" indent="-457200" algn="l">
              <a:buSzPct val="50000"/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文献翻译：</a:t>
            </a:r>
            <a:r>
              <a:rPr lang="en-US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40</a:t>
            </a:r>
            <a:r>
              <a: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分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457200" indent="-457200" algn="l">
              <a:buSzPct val="50000"/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实验部分：</a:t>
            </a:r>
            <a:r>
              <a:rPr lang="en-US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30</a:t>
            </a:r>
            <a:r>
              <a: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分</a:t>
            </a:r>
            <a:endParaRPr lang="en-GB" altLang="zh-CN" sz="28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68547" y="879894"/>
            <a:ext cx="3873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8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rPr>
              <a:t>文献翻译</a:t>
            </a:r>
            <a:endParaRPr lang="zh-CN" altLang="en-US" sz="4000" b="1" dirty="0">
              <a:solidFill>
                <a:srgbClr val="8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  <a:cs typeface="+mj-cs"/>
            </a:endParaRPr>
          </a:p>
        </p:txBody>
      </p:sp>
      <p:sp>
        <p:nvSpPr>
          <p:cNvPr id="7" name="文本占位符 19458"/>
          <p:cNvSpPr txBox="1">
            <a:spLocks noChangeArrowheads="1"/>
          </p:cNvSpPr>
          <p:nvPr/>
        </p:nvSpPr>
        <p:spPr bwMode="auto">
          <a:xfrm>
            <a:off x="668547" y="1743590"/>
            <a:ext cx="10890849" cy="33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每位学生从</a:t>
            </a:r>
            <a:r>
              <a:rPr lang="en-US" altLang="zh-CN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IJCAI </a:t>
            </a:r>
            <a:r>
              <a:rPr lang="en-US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2023</a:t>
            </a:r>
            <a:r>
              <a:rPr lang="zh-CN" altLang="en-US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pt-BR" altLang="zh-CN" b="1" dirty="0"/>
              <a:t>Macao, S.A.R, 19th-25th August 2023</a:t>
            </a:r>
            <a:r>
              <a:rPr lang="zh-CN" altLang="pt-BR" b="1" dirty="0"/>
              <a:t>，THE 32nd INTERNATIONAL JOINT</a:t>
            </a:r>
            <a:r>
              <a:rPr lang="en-US" altLang="zh-CN" b="1" dirty="0"/>
              <a:t> </a:t>
            </a:r>
            <a:r>
              <a:rPr lang="zh-CN" altLang="pt-BR" sz="2400" b="1" dirty="0"/>
              <a:t>CONFERENCE ON </a:t>
            </a:r>
            <a:r>
              <a:rPr lang="zh-CN" altLang="pt-BR" sz="2400" b="1" dirty="0">
                <a:solidFill>
                  <a:srgbClr val="FF0000"/>
                </a:solidFill>
              </a:rPr>
              <a:t>ARTIFICIAL INTELLIGENCE</a:t>
            </a:r>
            <a:r>
              <a:rPr lang="zh-CN" altLang="en-US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）</a:t>
            </a:r>
            <a:r>
              <a: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国际会议选择自己感兴趣的一篇文献进行翻译作为期末大作业。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l"/>
            <a:r>
              <a:rPr lang="en-US" altLang="zh-CN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• </a:t>
            </a:r>
            <a:r>
              <a: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要求翻译内容准确，格式规范（参照学院小论文撰写规范及封面模板）。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l"/>
            <a:r>
              <a:rPr lang="en-US" altLang="zh-CN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• </a:t>
            </a:r>
            <a:r>
              <a: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课堂研讨：部分同学（采取推荐原则，以实验小组为单位，每组至少推荐</a:t>
            </a:r>
            <a:r>
              <a:rPr lang="en-US" altLang="zh-CN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1</a:t>
            </a:r>
            <a:r>
              <a: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名）需要在课堂对翻译论文进行研讨，</a:t>
            </a:r>
            <a:r>
              <a: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并做</a:t>
            </a:r>
            <a:r>
              <a:rPr lang="en-US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PPT</a:t>
            </a:r>
            <a:r>
              <a: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介绍（</a:t>
            </a:r>
            <a:r>
              <a:rPr lang="zh-CN" altLang="en-US" sz="28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每人陈述</a:t>
            </a:r>
            <a:r>
              <a:rPr lang="en-US" altLang="zh-CN" sz="2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10</a:t>
            </a:r>
            <a:r>
              <a:rPr lang="zh-CN" altLang="en-US" sz="28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分钟左右</a:t>
            </a:r>
            <a:r>
              <a: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）。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l"/>
            <a:r>
              <a:rPr lang="en-US" altLang="zh-CN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• </a:t>
            </a:r>
            <a:r>
              <a: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研讨时间：</a:t>
            </a:r>
            <a:r>
              <a:rPr lang="zh-CN" altLang="en-US" sz="28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第</a:t>
            </a:r>
            <a:r>
              <a:rPr lang="en-US" altLang="zh-CN" sz="28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16-17</a:t>
            </a:r>
            <a:r>
              <a:rPr lang="zh-CN" altLang="en-US" sz="28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周</a:t>
            </a:r>
            <a:endParaRPr lang="en-GB" altLang="zh-CN" sz="2800" dirty="0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73656" y="744227"/>
            <a:ext cx="3873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8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rPr>
              <a:t>分组编程实验</a:t>
            </a:r>
            <a:endParaRPr lang="zh-CN" altLang="en-US" sz="4000" b="1" dirty="0">
              <a:solidFill>
                <a:srgbClr val="8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  <a:cs typeface="+mj-cs"/>
            </a:endParaRPr>
          </a:p>
        </p:txBody>
      </p:sp>
      <p:sp>
        <p:nvSpPr>
          <p:cNvPr id="7" name="文本占位符 19458"/>
          <p:cNvSpPr txBox="1">
            <a:spLocks noChangeArrowheads="1"/>
          </p:cNvSpPr>
          <p:nvPr/>
        </p:nvSpPr>
        <p:spPr bwMode="auto">
          <a:xfrm>
            <a:off x="797945" y="1607389"/>
            <a:ext cx="10890849" cy="487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1.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分值构成：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l"/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1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）开题报告（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10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分）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l"/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每组尽快将选题报给课程助教，需对所选题目进行研讨有初步规划和理解，说明分工情况，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l"/>
            <a:r>
              <a:rPr lang="zh-CN" altLang="en-US" sz="20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开题时间为第</a:t>
            </a:r>
            <a:r>
              <a:rPr lang="en-US" altLang="zh-CN" sz="20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12</a:t>
            </a:r>
            <a:r>
              <a:rPr lang="zh-CN" altLang="en-US" sz="20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周周</a:t>
            </a:r>
            <a:r>
              <a:rPr lang="zh-CN" altLang="en-US" sz="20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一</a:t>
            </a:r>
            <a:r>
              <a:rPr lang="zh-CN" altLang="en-US" sz="20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（每组选一位代表陈述</a:t>
            </a:r>
            <a:r>
              <a:rPr lang="en-US" altLang="zh-CN" sz="20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5</a:t>
            </a:r>
            <a:r>
              <a:rPr lang="zh-CN" altLang="en-US" sz="20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分钟），开题后交开题报告（参照开题报告模板）</a:t>
            </a:r>
            <a:endParaRPr lang="zh-CN" altLang="en-US" sz="2000" dirty="0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l"/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）答辩和系统演示（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1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分）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l"/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组内选出一代表进行答辩，介绍研究思想、内容和展示设计成果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l"/>
            <a:r>
              <a:rPr lang="zh-CN" altLang="en-US" sz="20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答辩验收时间为第</a:t>
            </a:r>
            <a:r>
              <a:rPr lang="en-US" altLang="zh-CN" sz="20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17</a:t>
            </a:r>
            <a:r>
              <a:rPr lang="zh-CN" altLang="en-US" sz="20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周（每组选一代表陈述演示</a:t>
            </a:r>
            <a:r>
              <a:rPr lang="en-US" altLang="zh-CN" sz="20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10</a:t>
            </a:r>
            <a:r>
              <a:rPr lang="zh-CN" altLang="en-US" sz="2000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分钟），答辩后交实验报告</a:t>
            </a:r>
            <a:endParaRPr lang="zh-CN" altLang="en-US" sz="2000" dirty="0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l"/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3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）实验报告，每人交一份， 格式规范（参照大作业撰写规范及封面模板） （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10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分）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l"/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.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分组要求：每组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3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人，自愿组合。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l"/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3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.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选题要求：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l"/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1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）自拟题目，要求必须为人工智能相关方向。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l"/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）可选推荐会议相关的文献，实现文献中提出的方法，模拟实验。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l"/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3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）从附件给定题目中选择一个作为研究题目。</a:t>
            </a:r>
            <a:endParaRPr lang="en-GB" altLang="zh-CN" sz="2000" dirty="0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commondata" val="eyJoZGlkIjoiMzEwNTM5NzYwMDRjMzkwZTVkZjY2ODkwMGIxNGU0OTUifQ=="/>
</p:tagLst>
</file>

<file path=ppt/theme/theme1.xml><?xml version="1.0" encoding="utf-8"?>
<a:theme xmlns:a="http://schemas.openxmlformats.org/drawingml/2006/main" name="2_mytemp1">
  <a:themeElements>
    <a:clrScheme name="">
      <a:dk1>
        <a:srgbClr val="000000"/>
      </a:dk1>
      <a:lt1>
        <a:srgbClr val="FFFFFF"/>
      </a:lt1>
      <a:dk2>
        <a:srgbClr val="CC6600"/>
      </a:dk2>
      <a:lt2>
        <a:srgbClr val="FFFFFF"/>
      </a:lt2>
      <a:accent1>
        <a:srgbClr val="FFFFCC"/>
      </a:accent1>
      <a:accent2>
        <a:srgbClr val="B5E0E3"/>
      </a:accent2>
      <a:accent3>
        <a:srgbClr val="FFFFFF"/>
      </a:accent3>
      <a:accent4>
        <a:srgbClr val="000000"/>
      </a:accent4>
      <a:accent5>
        <a:srgbClr val="FFFFE2"/>
      </a:accent5>
      <a:accent6>
        <a:srgbClr val="A2C9CB"/>
      </a:accent6>
      <a:hlink>
        <a:srgbClr val="E5D093"/>
      </a:hlink>
      <a:folHlink>
        <a:srgbClr val="CCB374"/>
      </a:folHlink>
    </a:clrScheme>
    <a:fontScheme name="">
      <a:majorFont>
        <a:latin typeface="Berlin Sans FB"/>
        <a:ea typeface="宋体"/>
        <a:cs typeface=""/>
      </a:majorFont>
      <a:minorFont>
        <a:latin typeface="Berlin Sans FB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mytemp1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temp1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emp1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emp1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emp1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emp1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temp1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emp1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693</Words>
  <Application>WPS 演示</Application>
  <PresentationFormat>宽屏</PresentationFormat>
  <Paragraphs>35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7" baseType="lpstr">
      <vt:lpstr>Arial</vt:lpstr>
      <vt:lpstr>宋体</vt:lpstr>
      <vt:lpstr>Wingdings</vt:lpstr>
      <vt:lpstr>Times New Roman</vt:lpstr>
      <vt:lpstr>楷体_GB2312</vt:lpstr>
      <vt:lpstr>Berlin Sans FB</vt:lpstr>
      <vt:lpstr>Segoe Print</vt:lpstr>
      <vt:lpstr>华文新魏</vt:lpstr>
      <vt:lpstr>微软雅黑</vt:lpstr>
      <vt:lpstr>Arial Unicode MS</vt:lpstr>
      <vt:lpstr>等线</vt:lpstr>
      <vt:lpstr>Calibri</vt:lpstr>
      <vt:lpstr>2_mytemp1</vt:lpstr>
      <vt:lpstr>《高级人工智能》 课程考核说明及评分标准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《高级人工智能》 课程考核说明及评分标准</dc:title>
  <dc:creator>admin</dc:creator>
  <cp:lastModifiedBy>李丽洁</cp:lastModifiedBy>
  <cp:revision>23</cp:revision>
  <dcterms:created xsi:type="dcterms:W3CDTF">2021-07-23T07:55:00Z</dcterms:created>
  <dcterms:modified xsi:type="dcterms:W3CDTF">2023-10-23T12:24:40Z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C9F4AEE61BCE442599A197F609D55220_12</vt:lpwstr>
  </property>
  <property fmtid="{D5CDD505-2E9C-101B-9397-08002B2CF9AE}" pid="3" name="KSOProductBuildVer">
    <vt:lpwstr>2052-12.1.0.15712</vt:lpwstr>
  </property>
</Properties>
</file>